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90"/>
  </p:handoutMasterIdLst>
  <p:sldIdLst>
    <p:sldId id="1936" r:id="rId3"/>
    <p:sldId id="2150" r:id="rId5"/>
    <p:sldId id="1945" r:id="rId6"/>
    <p:sldId id="1937" r:id="rId7"/>
    <p:sldId id="1947" r:id="rId8"/>
    <p:sldId id="1948" r:id="rId9"/>
    <p:sldId id="1949" r:id="rId10"/>
    <p:sldId id="1950" r:id="rId11"/>
    <p:sldId id="1951" r:id="rId12"/>
    <p:sldId id="1952" r:id="rId13"/>
    <p:sldId id="1953" r:id="rId14"/>
    <p:sldId id="1954" r:id="rId15"/>
    <p:sldId id="1955" r:id="rId16"/>
    <p:sldId id="1956" r:id="rId17"/>
    <p:sldId id="2149" r:id="rId18"/>
    <p:sldId id="2148" r:id="rId19"/>
    <p:sldId id="2145" r:id="rId20"/>
    <p:sldId id="2147" r:id="rId21"/>
    <p:sldId id="1958" r:id="rId22"/>
    <p:sldId id="1959" r:id="rId23"/>
    <p:sldId id="1960" r:id="rId24"/>
    <p:sldId id="1961" r:id="rId25"/>
    <p:sldId id="1962" r:id="rId26"/>
    <p:sldId id="1963" r:id="rId27"/>
    <p:sldId id="1964" r:id="rId28"/>
    <p:sldId id="1965" r:id="rId29"/>
    <p:sldId id="1966" r:id="rId30"/>
    <p:sldId id="2017" r:id="rId31"/>
    <p:sldId id="2016" r:id="rId32"/>
    <p:sldId id="1969" r:id="rId33"/>
    <p:sldId id="1970" r:id="rId34"/>
    <p:sldId id="1971" r:id="rId35"/>
    <p:sldId id="1972" r:id="rId36"/>
    <p:sldId id="2026" r:id="rId37"/>
    <p:sldId id="1974" r:id="rId38"/>
    <p:sldId id="2025" r:id="rId39"/>
    <p:sldId id="1977" r:id="rId40"/>
    <p:sldId id="1978" r:id="rId41"/>
    <p:sldId id="1979" r:id="rId42"/>
    <p:sldId id="1980" r:id="rId43"/>
    <p:sldId id="1981" r:id="rId44"/>
    <p:sldId id="1985" r:id="rId45"/>
    <p:sldId id="2024" r:id="rId46"/>
    <p:sldId id="1988" r:id="rId47"/>
    <p:sldId id="1989" r:id="rId48"/>
    <p:sldId id="1990" r:id="rId49"/>
    <p:sldId id="1991" r:id="rId50"/>
    <p:sldId id="1992" r:id="rId51"/>
    <p:sldId id="1993" r:id="rId52"/>
    <p:sldId id="2018" r:id="rId53"/>
    <p:sldId id="2019" r:id="rId54"/>
    <p:sldId id="1996" r:id="rId55"/>
    <p:sldId id="1997" r:id="rId56"/>
    <p:sldId id="2029" r:id="rId57"/>
    <p:sldId id="2027" r:id="rId58"/>
    <p:sldId id="2028" r:id="rId59"/>
    <p:sldId id="2030" r:id="rId60"/>
    <p:sldId id="2031" r:id="rId61"/>
    <p:sldId id="2032" r:id="rId62"/>
    <p:sldId id="2033" r:id="rId63"/>
    <p:sldId id="2034" r:id="rId64"/>
    <p:sldId id="2035" r:id="rId65"/>
    <p:sldId id="2036" r:id="rId66"/>
    <p:sldId id="2037" r:id="rId67"/>
    <p:sldId id="2038" r:id="rId68"/>
    <p:sldId id="2039" r:id="rId69"/>
    <p:sldId id="2040" r:id="rId70"/>
    <p:sldId id="2041" r:id="rId71"/>
    <p:sldId id="2042" r:id="rId72"/>
    <p:sldId id="2043" r:id="rId73"/>
    <p:sldId id="2044" r:id="rId74"/>
    <p:sldId id="2045" r:id="rId75"/>
    <p:sldId id="2046" r:id="rId76"/>
    <p:sldId id="2047" r:id="rId77"/>
    <p:sldId id="2048" r:id="rId78"/>
    <p:sldId id="2049" r:id="rId79"/>
    <p:sldId id="2050" r:id="rId80"/>
    <p:sldId id="2051" r:id="rId81"/>
    <p:sldId id="2052" r:id="rId82"/>
    <p:sldId id="2053" r:id="rId83"/>
    <p:sldId id="2054" r:id="rId84"/>
    <p:sldId id="2055" r:id="rId85"/>
    <p:sldId id="2056" r:id="rId86"/>
    <p:sldId id="2057" r:id="rId87"/>
    <p:sldId id="2058" r:id="rId88"/>
    <p:sldId id="2059" r:id="rId89"/>
    <p:sldId id="2060" r:id="rId90"/>
    <p:sldId id="2061" r:id="rId91"/>
    <p:sldId id="2062" r:id="rId92"/>
    <p:sldId id="2063" r:id="rId93"/>
    <p:sldId id="2064" r:id="rId94"/>
    <p:sldId id="2066" r:id="rId95"/>
    <p:sldId id="2067" r:id="rId96"/>
    <p:sldId id="2068" r:id="rId97"/>
    <p:sldId id="2069" r:id="rId98"/>
    <p:sldId id="2070" r:id="rId99"/>
    <p:sldId id="2071" r:id="rId100"/>
    <p:sldId id="2072" r:id="rId101"/>
    <p:sldId id="2073" r:id="rId102"/>
    <p:sldId id="2074" r:id="rId103"/>
    <p:sldId id="2075" r:id="rId104"/>
    <p:sldId id="2076" r:id="rId105"/>
    <p:sldId id="2077" r:id="rId106"/>
    <p:sldId id="2078" r:id="rId107"/>
    <p:sldId id="2079" r:id="rId108"/>
    <p:sldId id="2080" r:id="rId109"/>
    <p:sldId id="2081" r:id="rId110"/>
    <p:sldId id="2082" r:id="rId111"/>
    <p:sldId id="2083" r:id="rId112"/>
    <p:sldId id="2084" r:id="rId113"/>
    <p:sldId id="2085" r:id="rId114"/>
    <p:sldId id="2086" r:id="rId115"/>
    <p:sldId id="2087" r:id="rId116"/>
    <p:sldId id="2088" r:id="rId117"/>
    <p:sldId id="2089" r:id="rId118"/>
    <p:sldId id="2090" r:id="rId119"/>
    <p:sldId id="2091" r:id="rId120"/>
    <p:sldId id="2092" r:id="rId121"/>
    <p:sldId id="2093" r:id="rId122"/>
    <p:sldId id="2094" r:id="rId123"/>
    <p:sldId id="2095" r:id="rId124"/>
    <p:sldId id="2096" r:id="rId125"/>
    <p:sldId id="2097" r:id="rId126"/>
    <p:sldId id="2098" r:id="rId127"/>
    <p:sldId id="2099" r:id="rId128"/>
    <p:sldId id="2100" r:id="rId129"/>
    <p:sldId id="2101" r:id="rId130"/>
    <p:sldId id="2102" r:id="rId131"/>
    <p:sldId id="2103" r:id="rId132"/>
    <p:sldId id="2104" r:id="rId133"/>
    <p:sldId id="2105" r:id="rId134"/>
    <p:sldId id="2106" r:id="rId135"/>
    <p:sldId id="2107" r:id="rId136"/>
    <p:sldId id="2108" r:id="rId137"/>
    <p:sldId id="2109" r:id="rId138"/>
    <p:sldId id="2110" r:id="rId139"/>
    <p:sldId id="2111" r:id="rId140"/>
    <p:sldId id="2112" r:id="rId141"/>
    <p:sldId id="2113" r:id="rId142"/>
    <p:sldId id="2114" r:id="rId143"/>
    <p:sldId id="2116" r:id="rId144"/>
    <p:sldId id="2117" r:id="rId145"/>
    <p:sldId id="2118" r:id="rId146"/>
    <p:sldId id="2119" r:id="rId147"/>
    <p:sldId id="2120" r:id="rId148"/>
    <p:sldId id="2121" r:id="rId149"/>
    <p:sldId id="2122" r:id="rId150"/>
    <p:sldId id="2123" r:id="rId151"/>
    <p:sldId id="2124" r:id="rId152"/>
    <p:sldId id="2125" r:id="rId153"/>
    <p:sldId id="2126" r:id="rId154"/>
    <p:sldId id="2127" r:id="rId155"/>
    <p:sldId id="2128" r:id="rId156"/>
    <p:sldId id="2129" r:id="rId157"/>
    <p:sldId id="2130" r:id="rId158"/>
    <p:sldId id="2131" r:id="rId159"/>
    <p:sldId id="2132" r:id="rId160"/>
    <p:sldId id="2133" r:id="rId161"/>
    <p:sldId id="2134" r:id="rId162"/>
    <p:sldId id="2135" r:id="rId163"/>
    <p:sldId id="2136" r:id="rId164"/>
    <p:sldId id="2137" r:id="rId165"/>
    <p:sldId id="2138" r:id="rId166"/>
    <p:sldId id="2139" r:id="rId167"/>
    <p:sldId id="2140" r:id="rId168"/>
    <p:sldId id="2141" r:id="rId169"/>
    <p:sldId id="2142" r:id="rId170"/>
    <p:sldId id="2143" r:id="rId171"/>
    <p:sldId id="2144" r:id="rId172"/>
    <p:sldId id="2020" r:id="rId173"/>
    <p:sldId id="2021" r:id="rId174"/>
    <p:sldId id="2000" r:id="rId175"/>
    <p:sldId id="2001" r:id="rId176"/>
    <p:sldId id="2002" r:id="rId177"/>
    <p:sldId id="2003" r:id="rId178"/>
    <p:sldId id="2004" r:id="rId179"/>
    <p:sldId id="2005" r:id="rId180"/>
    <p:sldId id="2007" r:id="rId181"/>
    <p:sldId id="2008" r:id="rId182"/>
    <p:sldId id="2009" r:id="rId183"/>
    <p:sldId id="2022" r:id="rId184"/>
    <p:sldId id="2023" r:id="rId185"/>
    <p:sldId id="2012" r:id="rId186"/>
    <p:sldId id="2013" r:id="rId187"/>
    <p:sldId id="2014" r:id="rId188"/>
    <p:sldId id="2015" r:id="rId189"/>
  </p:sldIdLst>
  <p:sldSz cx="12192000" cy="6858000"/>
  <p:notesSz cx="6858000" cy="9144000"/>
  <p:custDataLst>
    <p:tags r:id="rId19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C1F"/>
    <a:srgbClr val="175F8B"/>
    <a:srgbClr val="CCFFFF"/>
    <a:srgbClr val="009999"/>
    <a:srgbClr val="EB7C11"/>
    <a:srgbClr val="C0504D"/>
    <a:srgbClr val="4681BD"/>
    <a:srgbClr val="E0CFBD"/>
    <a:srgbClr val="8064A2"/>
    <a:srgbClr val="A62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6" autoAdjust="0"/>
    <p:restoredTop sz="73941" autoAdjust="0"/>
  </p:normalViewPr>
  <p:slideViewPr>
    <p:cSldViewPr snapToGrid="0" showGuides="1">
      <p:cViewPr varScale="1">
        <p:scale>
          <a:sx n="44" d="100"/>
          <a:sy n="44" d="100"/>
        </p:scale>
        <p:origin x="14" y="19"/>
      </p:cViewPr>
      <p:guideLst>
        <p:guide pos="3863"/>
        <p:guide orient="horz" pos="1003"/>
        <p:guide orient="horz" pos="1502"/>
        <p:guide orient="horz" pos="3113"/>
        <p:guide pos="2128"/>
        <p:guide pos="4067"/>
        <p:guide pos="5972"/>
        <p:guide pos="5292"/>
        <p:guide pos="2275"/>
      </p:guideLst>
    </p:cSldViewPr>
  </p:slideViewPr>
  <p:outlineViewPr>
    <p:cViewPr>
      <p:scale>
        <a:sx n="33" d="100"/>
        <a:sy n="33" d="100"/>
      </p:scale>
      <p:origin x="0" y="-2448"/>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Lst>
  </p:outlineViewPr>
  <p:notesTextViewPr>
    <p:cViewPr>
      <p:scale>
        <a:sx n="1" d="1"/>
        <a:sy n="1" d="1"/>
      </p:scale>
      <p:origin x="0" y="0"/>
    </p:cViewPr>
  </p:notesTextViewPr>
  <p:sorterViewPr>
    <p:cViewPr varScale="1">
      <p:scale>
        <a:sx n="1" d="1"/>
        <a:sy n="1" d="1"/>
      </p:scale>
      <p:origin x="0" y="0"/>
    </p:cViewPr>
  </p:sorterViewPr>
  <p:notesViewPr>
    <p:cSldViewPr snapToGrid="0">
      <p:cViewPr>
        <p:scale>
          <a:sx n="33" d="100"/>
          <a:sy n="33" d="100"/>
        </p:scale>
        <p:origin x="2458" y="47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4" Type="http://schemas.openxmlformats.org/officeDocument/2006/relationships/tags" Target="tags/tag1.xml"/><Relationship Id="rId193" Type="http://schemas.openxmlformats.org/officeDocument/2006/relationships/tableStyles" Target="tableStyles.xml"/><Relationship Id="rId192" Type="http://schemas.openxmlformats.org/officeDocument/2006/relationships/viewProps" Target="viewProps.xml"/><Relationship Id="rId191" Type="http://schemas.openxmlformats.org/officeDocument/2006/relationships/presProps" Target="presProps.xml"/><Relationship Id="rId190" Type="http://schemas.openxmlformats.org/officeDocument/2006/relationships/handoutMaster" Target="handoutMasters/handoutMaster1.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8.xml"/><Relationship Id="rId8" Type="http://schemas.openxmlformats.org/officeDocument/2006/relationships/slide" Target="slides/slide14.xml"/><Relationship Id="rId70" Type="http://schemas.openxmlformats.org/officeDocument/2006/relationships/slide" Target="slides/slide185.xml"/><Relationship Id="rId7" Type="http://schemas.openxmlformats.org/officeDocument/2006/relationships/slide" Target="slides/slide12.xml"/><Relationship Id="rId69" Type="http://schemas.openxmlformats.org/officeDocument/2006/relationships/slide" Target="slides/slide184.xml"/><Relationship Id="rId68" Type="http://schemas.openxmlformats.org/officeDocument/2006/relationships/slide" Target="slides/slide183.xml"/><Relationship Id="rId67" Type="http://schemas.openxmlformats.org/officeDocument/2006/relationships/slide" Target="slides/slide182.xml"/><Relationship Id="rId66" Type="http://schemas.openxmlformats.org/officeDocument/2006/relationships/slide" Target="slides/slide179.xml"/><Relationship Id="rId65" Type="http://schemas.openxmlformats.org/officeDocument/2006/relationships/slide" Target="slides/slide178.xml"/><Relationship Id="rId64" Type="http://schemas.openxmlformats.org/officeDocument/2006/relationships/slide" Target="slides/slide177.xml"/><Relationship Id="rId63" Type="http://schemas.openxmlformats.org/officeDocument/2006/relationships/slide" Target="slides/slide176.xml"/><Relationship Id="rId62" Type="http://schemas.openxmlformats.org/officeDocument/2006/relationships/slide" Target="slides/slide172.xml"/><Relationship Id="rId61" Type="http://schemas.openxmlformats.org/officeDocument/2006/relationships/slide" Target="slides/slide171.xml"/><Relationship Id="rId60" Type="http://schemas.openxmlformats.org/officeDocument/2006/relationships/slide" Target="slides/slide136.xml"/><Relationship Id="rId6" Type="http://schemas.openxmlformats.org/officeDocument/2006/relationships/slide" Target="slides/slide11.xml"/><Relationship Id="rId59" Type="http://schemas.openxmlformats.org/officeDocument/2006/relationships/slide" Target="slides/slide133.xml"/><Relationship Id="rId58" Type="http://schemas.openxmlformats.org/officeDocument/2006/relationships/slide" Target="slides/slide127.xml"/><Relationship Id="rId57" Type="http://schemas.openxmlformats.org/officeDocument/2006/relationships/slide" Target="slides/slide126.xml"/><Relationship Id="rId56" Type="http://schemas.openxmlformats.org/officeDocument/2006/relationships/slide" Target="slides/slide125.xml"/><Relationship Id="rId55" Type="http://schemas.openxmlformats.org/officeDocument/2006/relationships/slide" Target="slides/slide124.xml"/><Relationship Id="rId54" Type="http://schemas.openxmlformats.org/officeDocument/2006/relationships/slide" Target="slides/slide120.xml"/><Relationship Id="rId53" Type="http://schemas.openxmlformats.org/officeDocument/2006/relationships/slide" Target="slides/slide118.xml"/><Relationship Id="rId52" Type="http://schemas.openxmlformats.org/officeDocument/2006/relationships/slide" Target="slides/slide117.xml"/><Relationship Id="rId51" Type="http://schemas.openxmlformats.org/officeDocument/2006/relationships/slide" Target="slides/slide116.xml"/><Relationship Id="rId50" Type="http://schemas.openxmlformats.org/officeDocument/2006/relationships/slide" Target="slides/slide115.xml"/><Relationship Id="rId5" Type="http://schemas.openxmlformats.org/officeDocument/2006/relationships/slide" Target="slides/slide10.xml"/><Relationship Id="rId49" Type="http://schemas.openxmlformats.org/officeDocument/2006/relationships/slide" Target="slides/slide111.xml"/><Relationship Id="rId48" Type="http://schemas.openxmlformats.org/officeDocument/2006/relationships/slide" Target="slides/slide107.xml"/><Relationship Id="rId47" Type="http://schemas.openxmlformats.org/officeDocument/2006/relationships/slide" Target="slides/slide91.xml"/><Relationship Id="rId46" Type="http://schemas.openxmlformats.org/officeDocument/2006/relationships/slide" Target="slides/slide90.xml"/><Relationship Id="rId45" Type="http://schemas.openxmlformats.org/officeDocument/2006/relationships/slide" Target="slides/slide87.xml"/><Relationship Id="rId44" Type="http://schemas.openxmlformats.org/officeDocument/2006/relationships/slide" Target="slides/slide86.xml"/><Relationship Id="rId43" Type="http://schemas.openxmlformats.org/officeDocument/2006/relationships/slide" Target="slides/slide83.xml"/><Relationship Id="rId42" Type="http://schemas.openxmlformats.org/officeDocument/2006/relationships/slide" Target="slides/slide82.xml"/><Relationship Id="rId41" Type="http://schemas.openxmlformats.org/officeDocument/2006/relationships/slide" Target="slides/slide80.xml"/><Relationship Id="rId40" Type="http://schemas.openxmlformats.org/officeDocument/2006/relationships/slide" Target="slides/slide79.xml"/><Relationship Id="rId4" Type="http://schemas.openxmlformats.org/officeDocument/2006/relationships/slide" Target="slides/slide9.xml"/><Relationship Id="rId39" Type="http://schemas.openxmlformats.org/officeDocument/2006/relationships/slide" Target="slides/slide77.xml"/><Relationship Id="rId38" Type="http://schemas.openxmlformats.org/officeDocument/2006/relationships/slide" Target="slides/slide76.xml"/><Relationship Id="rId37" Type="http://schemas.openxmlformats.org/officeDocument/2006/relationships/slide" Target="slides/slide75.xml"/><Relationship Id="rId36" Type="http://schemas.openxmlformats.org/officeDocument/2006/relationships/slide" Target="slides/slide72.xml"/><Relationship Id="rId35" Type="http://schemas.openxmlformats.org/officeDocument/2006/relationships/slide" Target="slides/slide71.xml"/><Relationship Id="rId34" Type="http://schemas.openxmlformats.org/officeDocument/2006/relationships/slide" Target="slides/slide66.xml"/><Relationship Id="rId33" Type="http://schemas.openxmlformats.org/officeDocument/2006/relationships/slide" Target="slides/slide65.xml"/><Relationship Id="rId32" Type="http://schemas.openxmlformats.org/officeDocument/2006/relationships/slide" Target="slides/slide64.xml"/><Relationship Id="rId31" Type="http://schemas.openxmlformats.org/officeDocument/2006/relationships/slide" Target="slides/slide61.xml"/><Relationship Id="rId30" Type="http://schemas.openxmlformats.org/officeDocument/2006/relationships/slide" Target="slides/slide60.xml"/><Relationship Id="rId3" Type="http://schemas.openxmlformats.org/officeDocument/2006/relationships/slide" Target="slides/slide7.xml"/><Relationship Id="rId29" Type="http://schemas.openxmlformats.org/officeDocument/2006/relationships/slide" Target="slides/slide59.xml"/><Relationship Id="rId28" Type="http://schemas.openxmlformats.org/officeDocument/2006/relationships/slide" Target="slides/slide58.xml"/><Relationship Id="rId27" Type="http://schemas.openxmlformats.org/officeDocument/2006/relationships/slide" Target="slides/slide55.xml"/><Relationship Id="rId26" Type="http://schemas.openxmlformats.org/officeDocument/2006/relationships/slide" Target="slides/slide53.xml"/><Relationship Id="rId25" Type="http://schemas.openxmlformats.org/officeDocument/2006/relationships/slide" Target="slides/slide51.xml"/><Relationship Id="rId24" Type="http://schemas.openxmlformats.org/officeDocument/2006/relationships/slide" Target="slides/slide47.xml"/><Relationship Id="rId23" Type="http://schemas.openxmlformats.org/officeDocument/2006/relationships/slide" Target="slides/slide42.xml"/><Relationship Id="rId22" Type="http://schemas.openxmlformats.org/officeDocument/2006/relationships/slide" Target="slides/slide39.xml"/><Relationship Id="rId21" Type="http://schemas.openxmlformats.org/officeDocument/2006/relationships/slide" Target="slides/slide35.xml"/><Relationship Id="rId20" Type="http://schemas.openxmlformats.org/officeDocument/2006/relationships/slide" Target="slides/slide33.xml"/><Relationship Id="rId2" Type="http://schemas.openxmlformats.org/officeDocument/2006/relationships/slide" Target="slides/slide6.xml"/><Relationship Id="rId19" Type="http://schemas.openxmlformats.org/officeDocument/2006/relationships/slide" Target="slides/slide32.xml"/><Relationship Id="rId18" Type="http://schemas.openxmlformats.org/officeDocument/2006/relationships/slide" Target="slides/slide31.xml"/><Relationship Id="rId17" Type="http://schemas.openxmlformats.org/officeDocument/2006/relationships/slide" Target="slides/slide30.xml"/><Relationship Id="rId16" Type="http://schemas.openxmlformats.org/officeDocument/2006/relationships/slide" Target="slides/slide29.xml"/><Relationship Id="rId15" Type="http://schemas.openxmlformats.org/officeDocument/2006/relationships/slide" Target="slides/slide27.xml"/><Relationship Id="rId14" Type="http://schemas.openxmlformats.org/officeDocument/2006/relationships/slide" Target="slides/slide26.xml"/><Relationship Id="rId13" Type="http://schemas.openxmlformats.org/officeDocument/2006/relationships/slide" Target="slides/slide25.xml"/><Relationship Id="rId12" Type="http://schemas.openxmlformats.org/officeDocument/2006/relationships/slide" Target="slides/slide24.xml"/><Relationship Id="rId11" Type="http://schemas.openxmlformats.org/officeDocument/2006/relationships/slide" Target="slides/slide22.xml"/><Relationship Id="rId10" Type="http://schemas.openxmlformats.org/officeDocument/2006/relationships/slide" Target="slides/slide21.xml"/><Relationship Id="rId1"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2A60F-63B3-4D54-AA63-B159FADA9F3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94E6C1-322F-4AF4-A541-6A7DCE3853A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13A3C-D0C5-45C0-BD52-194E763967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D5545-95D4-489F-B8ED-7EAFA774B5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1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1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1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1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1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1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1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1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1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1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1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1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1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1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1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1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1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1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1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1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1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1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0.xml"/></Relationships>
</file>

<file path=ppt/notesSlides/_rels/notesSlide1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1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1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1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1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1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1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1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1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1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1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1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1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1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1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1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7.xml"/></Relationships>
</file>

<file path=ppt/notesSlides/_rels/notesSlide1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1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1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1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1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1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1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1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Rot="1" noChangeAspect="1" noChangeArrowheads="1" noTextEdit="1"/>
          </p:cNvSpPr>
          <p:nvPr>
            <p:ph type="sldImg"/>
          </p:nvPr>
        </p:nvSpPr>
        <p:spPr>
          <a:xfrm>
            <a:off x="359755" y="532696"/>
            <a:ext cx="6024562" cy="3389312"/>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2"/>
          <p:cNvSpPr>
            <a:spLocks noGrp="1" noRot="1" noChangeAspect="1" noChangeArrowheads="1" noTextEdit="1"/>
          </p:cNvSpPr>
          <p:nvPr>
            <p:ph type="sldImg"/>
          </p:nvPr>
        </p:nvSpPr>
        <p:spPr>
          <a:xfrm>
            <a:off x="319249" y="816116"/>
            <a:ext cx="6026150" cy="3390900"/>
          </a:xfr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2"/>
          <p:cNvSpPr>
            <a:spLocks noGrp="1" noRot="1" noChangeAspect="1" noChangeArrowheads="1" noTextEdit="1"/>
          </p:cNvSpPr>
          <p:nvPr>
            <p:ph type="sldImg"/>
          </p:nvPr>
        </p:nvSpPr>
        <p:spPr>
          <a:xfrm>
            <a:off x="415925" y="412590"/>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2"/>
          <p:cNvSpPr>
            <a:spLocks noGrp="1" noRot="1" noChangeAspect="1" noChangeArrowheads="1" noTextEdit="1"/>
          </p:cNvSpPr>
          <p:nvPr>
            <p:ph type="sldImg"/>
          </p:nvPr>
        </p:nvSpPr>
        <p:spPr>
          <a:xfrm>
            <a:off x="415925" y="503600"/>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2"/>
          <p:cNvSpPr>
            <a:spLocks noGrp="1" noRot="1" noChangeAspect="1" noChangeArrowheads="1" noTextEdit="1"/>
          </p:cNvSpPr>
          <p:nvPr>
            <p:ph type="sldImg"/>
          </p:nvPr>
        </p:nvSpPr>
        <p:spPr>
          <a:xfrm>
            <a:off x="573892" y="584622"/>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2"/>
          <p:cNvSpPr>
            <a:spLocks noGrp="1" noRot="1" noChangeAspect="1" noChangeArrowheads="1" noTextEdit="1"/>
          </p:cNvSpPr>
          <p:nvPr>
            <p:ph type="sldImg"/>
          </p:nvPr>
        </p:nvSpPr>
        <p:spPr>
          <a:xfrm>
            <a:off x="307674" y="492025"/>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5" name="Rectangle 3"/>
          <p:cNvSpPr>
            <a:spLocks noGrp="1" noRot="1" noChangeAspect="1" noChangeArrowheads="1" noTextEdit="1"/>
          </p:cNvSpPr>
          <p:nvPr>
            <p:ph type="sldImg"/>
          </p:nvPr>
        </p:nvSpPr>
        <p:spPr>
          <a:xfrm>
            <a:off x="593866" y="58462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2"/>
          <p:cNvSpPr>
            <a:spLocks noGrp="1" noRot="1" noChangeAspect="1" noChangeArrowheads="1" noTextEdit="1"/>
          </p:cNvSpPr>
          <p:nvPr>
            <p:ph type="sldImg"/>
          </p:nvPr>
        </p:nvSpPr>
        <p:spPr>
          <a:xfrm>
            <a:off x="504444" y="573048"/>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2"/>
          <p:cNvSpPr>
            <a:spLocks noGrp="1" noRot="1" noChangeAspect="1" noChangeArrowheads="1" noTextEdit="1"/>
          </p:cNvSpPr>
          <p:nvPr>
            <p:ph type="sldImg"/>
          </p:nvPr>
        </p:nvSpPr>
        <p:spPr>
          <a:xfrm>
            <a:off x="597041" y="468876"/>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3000" b="0" smtClean="0">
                <a:latin typeface="Arial Narrow" panose="020B0606020202030204" pitchFamily="34" charset="0"/>
              </a:rPr>
              <a:t>RMUC Instructor Notes</a:t>
            </a:r>
            <a:endParaRPr lang="zh-CN" altLang="en-US" sz="1100" b="0" i="1" smtClean="0"/>
          </a:p>
        </p:txBody>
      </p:sp>
      <p:sp>
        <p:nvSpPr>
          <p:cNvPr id="24579"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1100" b="0" smtClean="0"/>
              <a:t>Module 0 - About This Course</a:t>
            </a:r>
            <a:endParaRPr lang="en-US" altLang="zh-CN" sz="1100" b="0" smtClean="0">
              <a:latin typeface="ZapfHumnst BT" pitchFamily="34" charset="0"/>
            </a:endParaRPr>
          </a:p>
        </p:txBody>
      </p:sp>
      <p:sp>
        <p:nvSpPr>
          <p:cNvPr id="24580" name="Rectangle 2"/>
          <p:cNvSpPr>
            <a:spLocks noGrp="1" noRot="1" noChangeAspect="1" noChangeArrowheads="1" noTextEdit="1"/>
          </p:cNvSpPr>
          <p:nvPr>
            <p:ph type="sldImg"/>
          </p:nvPr>
        </p:nvSpPr>
        <p:spPr>
          <a:xfrm>
            <a:off x="1624013" y="933450"/>
            <a:ext cx="6024562" cy="3389313"/>
          </a:xfrm>
        </p:spPr>
      </p:sp>
      <p:sp>
        <p:nvSpPr>
          <p:cNvPr id="24581" name="Rectangle 3"/>
          <p:cNvSpPr>
            <a:spLocks noGrp="1" noChangeArrowheads="1"/>
          </p:cNvSpPr>
          <p:nvPr>
            <p:ph type="body" idx="1"/>
          </p:nvPr>
        </p:nvSpPr>
        <p:spPr>
          <a:xfrm>
            <a:off x="2565400" y="4659313"/>
            <a:ext cx="4113213" cy="4408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39" tIns="47469" rIns="94939" bIns="47469"/>
          <a:lstStyle/>
          <a:p>
            <a:pPr eaLnBrk="1" hangingPunct="1"/>
            <a:r>
              <a:rPr lang="en-US" altLang="zh-CN" sz="1100" smtClean="0">
                <a:latin typeface="ZapfHumnst BT" pitchFamily="34" charset="0"/>
              </a:rPr>
              <a:t>How can you “quantify” performance so that it is testable?</a:t>
            </a:r>
            <a:endParaRPr lang="en-US" altLang="zh-CN" sz="1100" smtClean="0">
              <a:latin typeface="ZapfHumnst BT" pitchFamily="34" charset="0"/>
            </a:endParaRPr>
          </a:p>
          <a:p>
            <a:pPr eaLnBrk="1" hangingPunct="1"/>
            <a:r>
              <a:rPr lang="zh-CN" altLang="en-US" sz="1100" i="1" smtClean="0">
                <a:solidFill>
                  <a:srgbClr val="0000FF"/>
                </a:solidFill>
                <a:cs typeface="Times New Roman" panose="02020603050405020304" pitchFamily="18" charset="0"/>
              </a:rPr>
              <a:t>概述系统的性能特征。其中需包括具体的响应时间。如果可行，按名称引用相关用例。</a:t>
            </a:r>
            <a:endParaRPr lang="zh-CN" altLang="en-US" sz="1100" i="1" smtClean="0">
              <a:solidFill>
                <a:srgbClr val="0000FF"/>
              </a:solidFill>
              <a:cs typeface="Times New Roman" panose="02020603050405020304" pitchFamily="18" charset="0"/>
            </a:endParaRPr>
          </a:p>
          <a:p>
            <a:pPr eaLnBrk="1" hangingPunct="1"/>
            <a:r>
              <a:rPr lang="en-US" altLang="zh-CN" sz="1100" smtClean="0">
                <a:solidFill>
                  <a:srgbClr val="0000FF"/>
                </a:solidFill>
                <a:latin typeface="ZapfHumnst BT" pitchFamily="34" charset="0"/>
                <a:cs typeface="Times New Roman" panose="02020603050405020304" pitchFamily="18" charset="0"/>
              </a:rPr>
              <a:t>•        </a:t>
            </a:r>
            <a:r>
              <a:rPr lang="en-US" altLang="zh-CN" sz="1100" smtClean="0">
                <a:solidFill>
                  <a:srgbClr val="0000FF"/>
                </a:solidFill>
                <a:cs typeface="Times New Roman" panose="02020603050405020304" pitchFamily="18" charset="0"/>
              </a:rPr>
              <a:t> </a:t>
            </a:r>
            <a:r>
              <a:rPr lang="zh-CN" altLang="en-US" sz="1100" i="1" smtClean="0">
                <a:solidFill>
                  <a:srgbClr val="0000FF"/>
                </a:solidFill>
                <a:cs typeface="Times New Roman" panose="02020603050405020304" pitchFamily="18" charset="0"/>
              </a:rPr>
              <a:t>对事务的响应时间（平均、最长）</a:t>
            </a:r>
            <a:endParaRPr lang="zh-CN" altLang="en-US" sz="1100" i="1" smtClean="0">
              <a:solidFill>
                <a:srgbClr val="0000FF"/>
              </a:solidFill>
              <a:cs typeface="Times New Roman" panose="02020603050405020304" pitchFamily="18" charset="0"/>
            </a:endParaRPr>
          </a:p>
          <a:p>
            <a:pPr eaLnBrk="1" hangingPunct="1"/>
            <a:r>
              <a:rPr lang="en-US" altLang="zh-CN" sz="1100" smtClean="0">
                <a:solidFill>
                  <a:srgbClr val="0000FF"/>
                </a:solidFill>
                <a:latin typeface="ZapfHumnst BT" pitchFamily="34" charset="0"/>
                <a:cs typeface="Times New Roman" panose="02020603050405020304" pitchFamily="18" charset="0"/>
              </a:rPr>
              <a:t>•        </a:t>
            </a:r>
            <a:r>
              <a:rPr lang="en-US" altLang="zh-CN" sz="1100" smtClean="0">
                <a:solidFill>
                  <a:srgbClr val="0000FF"/>
                </a:solidFill>
                <a:cs typeface="Times New Roman" panose="02020603050405020304" pitchFamily="18" charset="0"/>
              </a:rPr>
              <a:t> </a:t>
            </a:r>
            <a:r>
              <a:rPr lang="zh-CN" altLang="en-US" sz="1100" i="1" smtClean="0">
                <a:solidFill>
                  <a:srgbClr val="0000FF"/>
                </a:solidFill>
                <a:cs typeface="Times New Roman" panose="02020603050405020304" pitchFamily="18" charset="0"/>
              </a:rPr>
              <a:t>吞吐量（例如每秒处理的事务数）</a:t>
            </a:r>
            <a:endParaRPr lang="zh-CN" altLang="en-US" sz="1100" i="1" smtClean="0">
              <a:solidFill>
                <a:srgbClr val="0000FF"/>
              </a:solidFill>
              <a:cs typeface="Times New Roman" panose="02020603050405020304" pitchFamily="18" charset="0"/>
            </a:endParaRPr>
          </a:p>
          <a:p>
            <a:pPr eaLnBrk="1" hangingPunct="1"/>
            <a:r>
              <a:rPr lang="en-US" altLang="zh-CN" sz="1100" smtClean="0">
                <a:solidFill>
                  <a:srgbClr val="0000FF"/>
                </a:solidFill>
                <a:latin typeface="ZapfHumnst BT" pitchFamily="34" charset="0"/>
                <a:cs typeface="Times New Roman" panose="02020603050405020304" pitchFamily="18" charset="0"/>
              </a:rPr>
              <a:t>•        </a:t>
            </a:r>
            <a:r>
              <a:rPr lang="en-US" altLang="zh-CN" sz="1100" smtClean="0">
                <a:solidFill>
                  <a:srgbClr val="0000FF"/>
                </a:solidFill>
                <a:cs typeface="Times New Roman" panose="02020603050405020304" pitchFamily="18" charset="0"/>
              </a:rPr>
              <a:t> </a:t>
            </a:r>
            <a:r>
              <a:rPr lang="zh-CN" altLang="en-US" sz="1100" i="1" smtClean="0">
                <a:solidFill>
                  <a:srgbClr val="0000FF"/>
                </a:solidFill>
                <a:cs typeface="Times New Roman" panose="02020603050405020304" pitchFamily="18" charset="0"/>
              </a:rPr>
              <a:t>容量（例如系统可以容纳的客户或事务数）</a:t>
            </a:r>
            <a:endParaRPr lang="zh-CN" altLang="en-US" sz="1100" i="1" smtClean="0">
              <a:solidFill>
                <a:srgbClr val="0000FF"/>
              </a:solidFill>
              <a:cs typeface="Times New Roman" panose="02020603050405020304" pitchFamily="18" charset="0"/>
            </a:endParaRPr>
          </a:p>
          <a:p>
            <a:pPr eaLnBrk="1" hangingPunct="1"/>
            <a:r>
              <a:rPr lang="en-US" altLang="zh-CN" sz="1100" smtClean="0">
                <a:solidFill>
                  <a:srgbClr val="0000FF"/>
                </a:solidFill>
                <a:latin typeface="ZapfHumnst BT" pitchFamily="34" charset="0"/>
                <a:cs typeface="Times New Roman" panose="02020603050405020304" pitchFamily="18" charset="0"/>
              </a:rPr>
              <a:t>•        </a:t>
            </a:r>
            <a:r>
              <a:rPr lang="en-US" altLang="zh-CN" sz="1100" smtClean="0">
                <a:solidFill>
                  <a:srgbClr val="0000FF"/>
                </a:solidFill>
                <a:cs typeface="Times New Roman" panose="02020603050405020304" pitchFamily="18" charset="0"/>
              </a:rPr>
              <a:t> </a:t>
            </a:r>
            <a:r>
              <a:rPr lang="zh-CN" altLang="en-US" sz="1100" i="1" smtClean="0">
                <a:solidFill>
                  <a:srgbClr val="0000FF"/>
                </a:solidFill>
                <a:cs typeface="Times New Roman" panose="02020603050405020304" pitchFamily="18" charset="0"/>
              </a:rPr>
              <a:t>降级模式（当系统以某种形式降级时可接受的运行模式）</a:t>
            </a:r>
            <a:endParaRPr lang="zh-CN" altLang="en-US" sz="1100" i="1" smtClean="0">
              <a:solidFill>
                <a:srgbClr val="0000FF"/>
              </a:solidFill>
              <a:cs typeface="Times New Roman" panose="02020603050405020304" pitchFamily="18" charset="0"/>
            </a:endParaRPr>
          </a:p>
          <a:p>
            <a:pPr eaLnBrk="1" hangingPunct="1"/>
            <a:r>
              <a:rPr lang="en-US" altLang="zh-CN" sz="1100" smtClean="0">
                <a:solidFill>
                  <a:srgbClr val="0000FF"/>
                </a:solidFill>
                <a:latin typeface="ZapfHumnst BT" pitchFamily="34" charset="0"/>
                <a:cs typeface="Times New Roman" panose="02020603050405020304" pitchFamily="18" charset="0"/>
              </a:rPr>
              <a:t>•        </a:t>
            </a:r>
            <a:r>
              <a:rPr lang="en-US" altLang="zh-CN" sz="1100" smtClean="0">
                <a:solidFill>
                  <a:srgbClr val="0000FF"/>
                </a:solidFill>
                <a:cs typeface="Times New Roman" panose="02020603050405020304" pitchFamily="18" charset="0"/>
              </a:rPr>
              <a:t> </a:t>
            </a:r>
            <a:r>
              <a:rPr lang="zh-CN" altLang="en-US" sz="1100" i="1" smtClean="0">
                <a:solidFill>
                  <a:srgbClr val="0000FF"/>
                </a:solidFill>
                <a:cs typeface="Times New Roman" panose="02020603050405020304" pitchFamily="18" charset="0"/>
              </a:rPr>
              <a:t>资源利用情况：内存、磁盘、通信等。</a:t>
            </a:r>
            <a:r>
              <a:rPr lang="en-US" altLang="zh-CN" sz="1100" i="1" smtClean="0">
                <a:solidFill>
                  <a:srgbClr val="0000FF"/>
                </a:solidFill>
                <a:cs typeface="Times New Roman" panose="02020603050405020304" pitchFamily="18" charset="0"/>
              </a:rPr>
              <a:t>]</a:t>
            </a:r>
            <a:endParaRPr lang="en-US" altLang="zh-CN" sz="1100" i="1" smtClean="0">
              <a:solidFill>
                <a:srgbClr val="0000FF"/>
              </a:solidFill>
              <a:cs typeface="Times New Roman" panose="02020603050405020304" pitchFamily="18" charset="0"/>
            </a:endParaRPr>
          </a:p>
          <a:p>
            <a:pPr eaLnBrk="1" hangingPunct="1"/>
            <a:endParaRPr lang="en-US" altLang="zh-CN" sz="1100" smtClean="0">
              <a:latin typeface="ZapfHumnst BT" pitchFamily="34" charset="0"/>
            </a:endParaRPr>
          </a:p>
          <a:p>
            <a:pPr eaLnBrk="1" hangingPunct="1"/>
            <a:endParaRPr lang="en-US" altLang="zh-CN" sz="1100" smtClean="0">
              <a:latin typeface="ZapfHumnst BT" pitchFamily="34" charset="0"/>
            </a:endParaRPr>
          </a:p>
          <a:p>
            <a:pPr eaLnBrk="1" hangingPunct="1"/>
            <a:endParaRPr lang="en-US" altLang="zh-CN" sz="1100" smtClean="0">
              <a:latin typeface="ZapfHumnst BT" pitchFamily="34" charset="0"/>
            </a:endParaRPr>
          </a:p>
          <a:p>
            <a:pPr eaLnBrk="1" hangingPunct="1"/>
            <a:endParaRPr lang="en-US" altLang="zh-CN" sz="1100" smtClean="0">
              <a:latin typeface="ZapfHumnst BT" pitchFamily="34" charset="0"/>
            </a:endParaRPr>
          </a:p>
          <a:p>
            <a:pPr eaLnBrk="1" hangingPunct="1"/>
            <a:endParaRPr lang="en-US" altLang="zh-CN" sz="1100" smtClean="0">
              <a:latin typeface="ZapfHumnst BT" pitchFamily="34" charset="0"/>
            </a:endParaRPr>
          </a:p>
          <a:p>
            <a:pPr eaLnBrk="1" hangingPunct="1"/>
            <a:endParaRPr lang="en-US" altLang="zh-CN" sz="1100" smtClean="0">
              <a:latin typeface="ZapfHumnst BT" pitchFamily="34" charset="0"/>
            </a:endParaRPr>
          </a:p>
          <a:p>
            <a:pPr eaLnBrk="1" hangingPunct="1"/>
            <a:endParaRPr lang="zh-CN" altLang="en-US" sz="1100" smtClean="0"/>
          </a:p>
        </p:txBody>
      </p:sp>
      <p:sp>
        <p:nvSpPr>
          <p:cNvPr id="24582" name="Text Box 4"/>
          <p:cNvSpPr txBox="1">
            <a:spLocks noChangeArrowheads="1"/>
          </p:cNvSpPr>
          <p:nvPr/>
        </p:nvSpPr>
        <p:spPr bwMode="auto">
          <a:xfrm>
            <a:off x="588963" y="1347788"/>
            <a:ext cx="1793875" cy="764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4939" tIns="47469" rIns="94939" bIns="47469"/>
          <a:lstStyle>
            <a:lvl1pPr defTabSz="949325">
              <a:defRPr sz="1000" b="1">
                <a:solidFill>
                  <a:schemeClr val="tx1"/>
                </a:solidFill>
                <a:latin typeface="Arial" panose="020B0604020202020204" pitchFamily="34" charset="0"/>
              </a:defRPr>
            </a:lvl1pPr>
            <a:lvl2pPr marL="742950" indent="-285750" defTabSz="949325">
              <a:defRPr sz="1000" b="1">
                <a:solidFill>
                  <a:schemeClr val="tx1"/>
                </a:solidFill>
                <a:latin typeface="Arial" panose="020B0604020202020204" pitchFamily="34" charset="0"/>
              </a:defRPr>
            </a:lvl2pPr>
            <a:lvl3pPr marL="1143000" indent="-228600" defTabSz="949325">
              <a:defRPr sz="1000" b="1">
                <a:solidFill>
                  <a:schemeClr val="tx1"/>
                </a:solidFill>
                <a:latin typeface="Arial" panose="020B0604020202020204" pitchFamily="34" charset="0"/>
              </a:defRPr>
            </a:lvl3pPr>
            <a:lvl4pPr marL="1600200" indent="-228600" defTabSz="949325">
              <a:defRPr sz="1000" b="1">
                <a:solidFill>
                  <a:schemeClr val="tx1"/>
                </a:solidFill>
                <a:latin typeface="Arial" panose="020B0604020202020204" pitchFamily="34" charset="0"/>
              </a:defRPr>
            </a:lvl4pPr>
            <a:lvl5pPr marL="2057400" indent="-228600" defTabSz="949325">
              <a:defRPr sz="1000" b="1">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lnSpc>
                <a:spcPct val="87000"/>
              </a:lnSpc>
              <a:spcBef>
                <a:spcPct val="40000"/>
              </a:spcBef>
            </a:pPr>
            <a:r>
              <a:rPr lang="en-US" altLang="zh-CN" b="0">
                <a:latin typeface="ZapfHumnst BT" pitchFamily="34" charset="0"/>
              </a:rPr>
              <a:t>Discussion: How can you “quantify” performance so that it is testable?</a:t>
            </a:r>
            <a:endParaRPr lang="en-US" altLang="zh-CN" b="0">
              <a:latin typeface="ZapfHumnst BT"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2"/>
          <p:cNvSpPr>
            <a:spLocks noGrp="1" noRot="1" noChangeAspect="1" noChangeArrowheads="1" noTextEdit="1"/>
          </p:cNvSpPr>
          <p:nvPr>
            <p:ph type="sldImg"/>
          </p:nvPr>
        </p:nvSpPr>
        <p:spPr>
          <a:xfrm>
            <a:off x="504444" y="457301"/>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1" name="Rectangle 3"/>
          <p:cNvSpPr>
            <a:spLocks noGrp="1" noRot="1" noChangeAspect="1" noChangeArrowheads="1" noTextEdit="1"/>
          </p:cNvSpPr>
          <p:nvPr>
            <p:ph type="sldImg"/>
          </p:nvPr>
        </p:nvSpPr>
        <p:spPr>
          <a:xfrm>
            <a:off x="415925" y="608696"/>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2"/>
          <p:cNvSpPr>
            <a:spLocks noGrp="1" noRot="1" noChangeAspect="1" noChangeArrowheads="1" noTextEdit="1"/>
          </p:cNvSpPr>
          <p:nvPr>
            <p:ph type="sldImg"/>
          </p:nvPr>
        </p:nvSpPr>
        <p:spPr>
          <a:xfrm>
            <a:off x="415925" y="493612"/>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Rectangle 2"/>
          <p:cNvSpPr>
            <a:spLocks noGrp="1" noRot="1" noChangeAspect="1" noChangeArrowheads="1" noTextEdit="1"/>
          </p:cNvSpPr>
          <p:nvPr>
            <p:ph type="sldImg"/>
          </p:nvPr>
        </p:nvSpPr>
        <p:spPr>
          <a:xfrm>
            <a:off x="415925" y="445727"/>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2"/>
          <p:cNvSpPr>
            <a:spLocks noGrp="1" noRot="1" noChangeAspect="1" noChangeArrowheads="1" noTextEdit="1"/>
          </p:cNvSpPr>
          <p:nvPr>
            <p:ph type="sldImg"/>
          </p:nvPr>
        </p:nvSpPr>
        <p:spPr>
          <a:xfrm>
            <a:off x="249801" y="468875"/>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2"/>
          <p:cNvSpPr>
            <a:spLocks noGrp="1" noRot="1" noChangeAspect="1" noChangeArrowheads="1" noTextEdit="1"/>
          </p:cNvSpPr>
          <p:nvPr>
            <p:ph type="sldImg"/>
          </p:nvPr>
        </p:nvSpPr>
        <p:spPr>
          <a:xfrm>
            <a:off x="562317" y="53832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3" name="Rectangle 3"/>
          <p:cNvSpPr>
            <a:spLocks noGrp="1" noRot="1" noChangeAspect="1" noChangeArrowheads="1" noTextEdit="1"/>
          </p:cNvSpPr>
          <p:nvPr>
            <p:ph type="sldImg"/>
          </p:nvPr>
        </p:nvSpPr>
        <p:spPr>
          <a:xfrm>
            <a:off x="415925" y="53832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Rot="1" noChangeAspect="1" noChangeArrowheads="1" noTextEdit="1"/>
          </p:cNvSpPr>
          <p:nvPr>
            <p:ph type="sldImg"/>
          </p:nvPr>
        </p:nvSpPr>
        <p:spPr>
          <a:xfrm>
            <a:off x="335902" y="567690"/>
            <a:ext cx="6024562" cy="3389313"/>
          </a:xfrm>
        </p:spPr>
      </p:sp>
      <p:sp>
        <p:nvSpPr>
          <p:cNvPr id="22534" name="Rectangle 4"/>
          <p:cNvSpPr>
            <a:spLocks noChangeArrowheads="1"/>
          </p:cNvSpPr>
          <p:nvPr/>
        </p:nvSpPr>
        <p:spPr bwMode="auto">
          <a:xfrm>
            <a:off x="147638" y="1301750"/>
            <a:ext cx="2370137" cy="797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82" tIns="48541" rIns="97082" bIns="48541"/>
          <a:lstStyle>
            <a:lvl1pPr defTabSz="916305">
              <a:defRPr sz="1000" b="1">
                <a:solidFill>
                  <a:schemeClr val="tx1"/>
                </a:solidFill>
                <a:latin typeface="Arial" panose="020B0604020202020204" pitchFamily="34" charset="0"/>
              </a:defRPr>
            </a:lvl1pPr>
            <a:lvl2pPr marL="742950" indent="-285750" defTabSz="916305">
              <a:defRPr sz="1000" b="1">
                <a:solidFill>
                  <a:schemeClr val="tx1"/>
                </a:solidFill>
                <a:latin typeface="Arial" panose="020B0604020202020204" pitchFamily="34" charset="0"/>
              </a:defRPr>
            </a:lvl2pPr>
            <a:lvl3pPr marL="1143000" indent="-228600" defTabSz="916305">
              <a:defRPr sz="1000" b="1">
                <a:solidFill>
                  <a:schemeClr val="tx1"/>
                </a:solidFill>
                <a:latin typeface="Arial" panose="020B0604020202020204" pitchFamily="34" charset="0"/>
              </a:defRPr>
            </a:lvl3pPr>
            <a:lvl4pPr marL="1600200" indent="-228600" defTabSz="916305">
              <a:defRPr sz="1000" b="1">
                <a:solidFill>
                  <a:schemeClr val="tx1"/>
                </a:solidFill>
                <a:latin typeface="Arial" panose="020B0604020202020204" pitchFamily="34" charset="0"/>
              </a:defRPr>
            </a:lvl4pPr>
            <a:lvl5pPr marL="2057400" indent="-228600" defTabSz="916305">
              <a:defRPr sz="1000" b="1">
                <a:solidFill>
                  <a:schemeClr val="tx1"/>
                </a:solidFill>
                <a:latin typeface="Arial" panose="020B0604020202020204" pitchFamily="34" charset="0"/>
              </a:defRPr>
            </a:lvl5pPr>
            <a:lvl6pPr marL="2514600" indent="-228600" defTabSz="916305"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16305"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16305"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16305"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b="0">
              <a:latin typeface="ZapfHumnst BT" pitchFamily="34" charset="0"/>
            </a:endParaRPr>
          </a:p>
        </p:txBody>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2"/>
          <p:cNvSpPr>
            <a:spLocks noGrp="1" noRot="1" noChangeAspect="1" noChangeArrowheads="1" noTextEdit="1"/>
          </p:cNvSpPr>
          <p:nvPr>
            <p:ph type="sldImg"/>
          </p:nvPr>
        </p:nvSpPr>
        <p:spPr>
          <a:xfrm>
            <a:off x="566417" y="666570"/>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2"/>
          <p:cNvSpPr>
            <a:spLocks noGrp="1" noRot="1" noChangeAspect="1" noChangeArrowheads="1" noTextEdit="1"/>
          </p:cNvSpPr>
          <p:nvPr>
            <p:ph type="sldImg"/>
          </p:nvPr>
        </p:nvSpPr>
        <p:spPr>
          <a:xfrm>
            <a:off x="531692" y="643420"/>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2"/>
          <p:cNvSpPr>
            <a:spLocks noGrp="1" noRot="1" noChangeAspect="1" noChangeArrowheads="1" noTextEdit="1"/>
          </p:cNvSpPr>
          <p:nvPr>
            <p:ph type="sldImg"/>
          </p:nvPr>
        </p:nvSpPr>
        <p:spPr>
          <a:xfrm>
            <a:off x="535992" y="503600"/>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6" name="Rectangle 2"/>
          <p:cNvSpPr>
            <a:spLocks noGrp="1" noRot="1" noChangeAspect="1" noChangeArrowheads="1" noTextEdit="1"/>
          </p:cNvSpPr>
          <p:nvPr>
            <p:ph type="sldImg"/>
          </p:nvPr>
        </p:nvSpPr>
        <p:spPr>
          <a:xfrm>
            <a:off x="415925" y="55082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2"/>
          <p:cNvSpPr>
            <a:spLocks noGrp="1" noRot="1" noChangeAspect="1" noChangeArrowheads="1" noTextEdit="1"/>
          </p:cNvSpPr>
          <p:nvPr>
            <p:ph type="sldImg"/>
          </p:nvPr>
        </p:nvSpPr>
        <p:spPr>
          <a:xfrm>
            <a:off x="685800" y="492949"/>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2"/>
          <p:cNvSpPr>
            <a:spLocks noGrp="1" noRot="1" noChangeAspect="1" noChangeArrowheads="1" noTextEdit="1"/>
          </p:cNvSpPr>
          <p:nvPr>
            <p:ph type="sldImg"/>
          </p:nvPr>
        </p:nvSpPr>
        <p:spPr>
          <a:xfrm>
            <a:off x="415925" y="654994"/>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2"/>
          <p:cNvSpPr>
            <a:spLocks noGrp="1" noRot="1" noChangeAspect="1" noChangeArrowheads="1" noTextEdit="1"/>
          </p:cNvSpPr>
          <p:nvPr>
            <p:ph type="sldImg"/>
          </p:nvPr>
        </p:nvSpPr>
        <p:spPr>
          <a:xfrm>
            <a:off x="685800" y="562397"/>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031"/>
          <p:cNvSpPr>
            <a:spLocks noGrp="1" noChangeArrowheads="1"/>
          </p:cNvSpPr>
          <p:nvPr>
            <p:ph type="sldNum" sz="quarter" idx="4294967295"/>
          </p:nvPr>
        </p:nvSpPr>
        <p:spPr bwMode="auto">
          <a:xfrm>
            <a:off x="4021138" y="9720263"/>
            <a:ext cx="3076575" cy="5127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37" tIns="48619" rIns="97237" bIns="48619"/>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fld id="{57B6B8A3-9458-4A00-8554-955213D4E930}" type="slidenum">
              <a:rPr lang="zh-CN" altLang="en-US"/>
            </a:fld>
            <a:endParaRPr lang="en-US" altLang="zh-CN"/>
          </a:p>
        </p:txBody>
      </p:sp>
      <p:sp>
        <p:nvSpPr>
          <p:cNvPr id="151555" name="Rectangle 2"/>
          <p:cNvSpPr>
            <a:spLocks noGrp="1" noRot="1" noChangeAspect="1" noChangeArrowheads="1" noTextEdit="1"/>
          </p:cNvSpPr>
          <p:nvPr>
            <p:ph type="sldImg"/>
          </p:nvPr>
        </p:nvSpPr>
        <p:spPr>
          <a:xfrm>
            <a:off x="144463" y="766763"/>
            <a:ext cx="6826250" cy="3840162"/>
          </a:xfrm>
          <a:solidFill>
            <a:srgbClr val="FFFFFF"/>
          </a:solidFill>
        </p:spPr>
      </p:sp>
      <p:sp>
        <p:nvSpPr>
          <p:cNvPr id="151556" name="Rectangle 3"/>
          <p:cNvSpPr>
            <a:spLocks noGrp="1" noChangeArrowheads="1"/>
          </p:cNvSpPr>
          <p:nvPr>
            <p:ph type="body" idx="1"/>
          </p:nvPr>
        </p:nvSpPr>
        <p:spPr>
          <a:xfrm>
            <a:off x="946150" y="4862513"/>
            <a:ext cx="5207000" cy="314325"/>
          </a:xfrm>
          <a:solidFill>
            <a:srgbClr val="FFFFFF"/>
          </a:solidFill>
          <a:ln>
            <a:solidFill>
              <a:srgbClr val="000000"/>
            </a:solidFill>
          </a:ln>
        </p:spPr>
        <p:txBody>
          <a:bodyPr lIns="98481" tIns="49241" rIns="98481" bIns="49241"/>
          <a:lstStyle/>
          <a:p>
            <a:pPr eaLnBrk="1" hangingPunct="1"/>
            <a:endParaRPr lang="zh-CN" altLang="en-US" dirty="0" smtClean="0"/>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2"/>
          <p:cNvSpPr>
            <a:spLocks noGrp="1" noRot="1" noChangeAspect="1" noChangeArrowheads="1" noTextEdit="1"/>
          </p:cNvSpPr>
          <p:nvPr>
            <p:ph type="sldImg"/>
          </p:nvPr>
        </p:nvSpPr>
        <p:spPr>
          <a:xfrm>
            <a:off x="685800" y="711944"/>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2"/>
          <p:cNvSpPr>
            <a:spLocks noGrp="1" noRot="1" noChangeAspect="1" noChangeArrowheads="1" noTextEdit="1"/>
          </p:cNvSpPr>
          <p:nvPr>
            <p:ph type="sldImg"/>
          </p:nvPr>
        </p:nvSpPr>
        <p:spPr>
          <a:xfrm>
            <a:off x="581367" y="620934"/>
            <a:ext cx="6026150" cy="3390900"/>
          </a:xfrm>
        </p:spPr>
      </p:sp>
      <p:sp>
        <p:nvSpPr>
          <p:cNvPr id="3" name="备注占位符 2"/>
          <p:cNvSpPr>
            <a:spLocks noGrp="1"/>
          </p:cNvSpPr>
          <p:nvPr>
            <p:ph type="body" sz="quarter" idx="10"/>
          </p:nvPr>
        </p:nvSpPr>
        <p:spPr/>
        <p:txBody>
          <a:bodyPr/>
          <a:lstStyle/>
          <a:p>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p:sp>
      <p:sp>
        <p:nvSpPr>
          <p:cNvPr id="1546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154628" name="页眉占位符 3"/>
          <p:cNvSpPr>
            <a:spLocks noGrp="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latin typeface="Arial Narrow" panose="020B0606020202030204" pitchFamily="34" charset="0"/>
            </a:endParaRPr>
          </a:p>
        </p:txBody>
      </p:sp>
      <p:sp>
        <p:nvSpPr>
          <p:cNvPr id="154629" name="页脚占位符 4"/>
          <p:cNvSpPr>
            <a:spLocks noGrp="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3" name="Rectangle 3"/>
          <p:cNvSpPr>
            <a:spLocks noGrp="1" noRot="1" noChangeAspect="1" noChangeArrowheads="1" noTextEdit="1"/>
          </p:cNvSpPr>
          <p:nvPr>
            <p:ph type="sldImg"/>
          </p:nvPr>
        </p:nvSpPr>
        <p:spPr>
          <a:xfrm>
            <a:off x="685800" y="70129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3"/>
          <p:cNvSpPr>
            <a:spLocks noGrp="1" noRot="1" noChangeAspect="1" noChangeArrowheads="1" noTextEdit="1"/>
          </p:cNvSpPr>
          <p:nvPr>
            <p:ph type="sldImg"/>
          </p:nvPr>
        </p:nvSpPr>
        <p:spPr>
          <a:xfrm>
            <a:off x="531692" y="573972"/>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1" name="Rectangle 3"/>
          <p:cNvSpPr>
            <a:spLocks noGrp="1" noRot="1" noChangeAspect="1" noChangeArrowheads="1" noTextEdit="1"/>
          </p:cNvSpPr>
          <p:nvPr>
            <p:ph type="sldImg"/>
          </p:nvPr>
        </p:nvSpPr>
        <p:spPr>
          <a:xfrm>
            <a:off x="685800" y="435076"/>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2"/>
          <p:cNvSpPr>
            <a:spLocks noGrp="1" noRot="1" noChangeAspect="1" noChangeArrowheads="1" noTextEdit="1"/>
          </p:cNvSpPr>
          <p:nvPr>
            <p:ph type="sldImg"/>
          </p:nvPr>
        </p:nvSpPr>
        <p:spPr>
          <a:xfrm>
            <a:off x="554842" y="55082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Rot="1" noChangeAspect="1" noChangeArrowheads="1" noTextEdit="1"/>
          </p:cNvSpPr>
          <p:nvPr>
            <p:ph type="sldImg"/>
          </p:nvPr>
        </p:nvSpPr>
        <p:spPr>
          <a:xfrm>
            <a:off x="416719" y="559739"/>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7" name="Rectangle 3"/>
          <p:cNvSpPr>
            <a:spLocks noGrp="1" noRot="1" noChangeAspect="1" noChangeArrowheads="1" noTextEdit="1"/>
          </p:cNvSpPr>
          <p:nvPr>
            <p:ph type="sldImg"/>
          </p:nvPr>
        </p:nvSpPr>
        <p:spPr>
          <a:xfrm>
            <a:off x="532556" y="634558"/>
            <a:ext cx="6030913" cy="3392488"/>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3" name="Rectangle 3"/>
          <p:cNvSpPr>
            <a:spLocks noGrp="1" noRot="1" noChangeAspect="1" noChangeArrowheads="1" noTextEdit="1"/>
          </p:cNvSpPr>
          <p:nvPr>
            <p:ph type="sldImg"/>
          </p:nvPr>
        </p:nvSpPr>
        <p:spPr>
          <a:xfrm>
            <a:off x="512844" y="573048"/>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1" name="Rectangle 3"/>
          <p:cNvSpPr>
            <a:spLocks noGrp="1" noRot="1" noChangeAspect="1" noChangeArrowheads="1" noTextEdit="1"/>
          </p:cNvSpPr>
          <p:nvPr>
            <p:ph type="sldImg"/>
          </p:nvPr>
        </p:nvSpPr>
        <p:spPr>
          <a:xfrm>
            <a:off x="685800" y="538324"/>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21606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216068" name="Rectangle 2"/>
          <p:cNvSpPr>
            <a:spLocks noGrp="1" noRot="1" noChangeAspect="1" noChangeArrowheads="1" noTextEdit="1"/>
          </p:cNvSpPr>
          <p:nvPr>
            <p:ph type="sldImg"/>
          </p:nvPr>
        </p:nvSpPr>
        <p:spPr>
          <a:xfrm>
            <a:off x="1624013" y="931863"/>
            <a:ext cx="6026150" cy="3390900"/>
          </a:xfrm>
        </p:spPr>
      </p:sp>
      <p:sp>
        <p:nvSpPr>
          <p:cNvPr id="216069" name="Rectangle 3"/>
          <p:cNvSpPr>
            <a:spLocks noGrp="1" noChangeArrowheads="1"/>
          </p:cNvSpPr>
          <p:nvPr>
            <p:ph type="body" idx="1"/>
          </p:nvPr>
        </p:nvSpPr>
        <p:spPr>
          <a:xfrm>
            <a:off x="2571750" y="4583113"/>
            <a:ext cx="4111625" cy="4408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latin typeface="ZapfHumnst BT" pitchFamily="34" charset="0"/>
              </a:rPr>
              <a:t>Entity classes represent stores of information in the system. They are typically used to represent the key concepts that the system manages. Entity objects (instances of entity classes) are used to hold and update information about some phenomenon, such as an event, a person, or a real-life object. They are usually persistent, having attributes and relationships needed for a long period, sometimes for the lifetime of the system. </a:t>
            </a:r>
            <a:endParaRPr lang="en-US" altLang="zh-CN" sz="1000" dirty="0" smtClean="0">
              <a:latin typeface="ZapfHumnst BT" pitchFamily="34" charset="0"/>
            </a:endParaRPr>
          </a:p>
          <a:p>
            <a:pPr eaLnBrk="1" hangingPunct="1"/>
            <a:r>
              <a:rPr lang="en-US" altLang="zh-CN" sz="1000" dirty="0" smtClean="0">
                <a:latin typeface="ZapfHumnst BT" pitchFamily="34" charset="0"/>
              </a:rPr>
              <a:t>The main responsibilities of entity classes are to store and manage information in the system. </a:t>
            </a:r>
            <a:endParaRPr lang="en-US" altLang="zh-CN" sz="1000" dirty="0" smtClean="0">
              <a:latin typeface="ZapfHumnst BT" pitchFamily="34" charset="0"/>
            </a:endParaRPr>
          </a:p>
          <a:p>
            <a:pPr eaLnBrk="1" hangingPunct="1"/>
            <a:r>
              <a:rPr lang="en-US" altLang="zh-CN" sz="1000" dirty="0" smtClean="0">
                <a:latin typeface="ZapfHumnst BT" pitchFamily="34" charset="0"/>
              </a:rPr>
              <a:t>An entity object is usually not specific to one Use-Case Realization and sometimes it is not even specific to the system itself. The values of its attributes and relationships are often given by an actor. An entity object may also be needed to help perform internal system tasks. Entity objects can have behavior as complicated as that of other object stereotypes. However, unlike other objects, this behavior is strongly related to the phenomenon the entity object represents. Entity objects are independent of the environment (the actors).</a:t>
            </a:r>
            <a:endParaRPr lang="en-US" altLang="zh-CN" sz="1000" dirty="0" smtClean="0">
              <a:latin typeface="ZapfHumnst BT" pitchFamily="34" charset="0"/>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2"/>
          <p:cNvSpPr>
            <a:spLocks noGrp="1" noRot="1" noChangeAspect="1" noChangeArrowheads="1" noTextEdit="1"/>
          </p:cNvSpPr>
          <p:nvPr>
            <p:ph type="sldImg"/>
          </p:nvPr>
        </p:nvSpPr>
        <p:spPr>
          <a:xfrm>
            <a:off x="415925" y="434151"/>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5" name="Rectangle 3"/>
          <p:cNvSpPr>
            <a:spLocks noGrp="1" noRot="1" noChangeAspect="1" noChangeArrowheads="1" noTextEdit="1"/>
          </p:cNvSpPr>
          <p:nvPr>
            <p:ph type="sldImg"/>
          </p:nvPr>
        </p:nvSpPr>
        <p:spPr>
          <a:xfrm>
            <a:off x="685800" y="56147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2"/>
          <p:cNvSpPr>
            <a:spLocks noGrp="1" noRot="1" noChangeAspect="1" noChangeArrowheads="1" noTextEdit="1"/>
          </p:cNvSpPr>
          <p:nvPr>
            <p:ph type="sldImg"/>
          </p:nvPr>
        </p:nvSpPr>
        <p:spPr>
          <a:xfrm>
            <a:off x="685800" y="468875"/>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60" name="Rectangle 2"/>
          <p:cNvSpPr>
            <a:spLocks noGrp="1" noRot="1" noChangeAspect="1" noChangeArrowheads="1" noTextEdit="1"/>
          </p:cNvSpPr>
          <p:nvPr>
            <p:ph type="sldImg"/>
          </p:nvPr>
        </p:nvSpPr>
        <p:spPr>
          <a:xfrm>
            <a:off x="685800" y="434151"/>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9" name="Rectangle 3"/>
          <p:cNvSpPr>
            <a:spLocks noGrp="1" noRot="1" noChangeAspect="1" noChangeArrowheads="1" noTextEdit="1"/>
          </p:cNvSpPr>
          <p:nvPr>
            <p:ph type="sldImg"/>
          </p:nvPr>
        </p:nvSpPr>
        <p:spPr>
          <a:xfrm>
            <a:off x="415925" y="434152"/>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Rectangle 2"/>
          <p:cNvSpPr>
            <a:spLocks noGrp="1" noRot="1" noChangeAspect="1" noChangeArrowheads="1" noTextEdit="1"/>
          </p:cNvSpPr>
          <p:nvPr>
            <p:ph type="sldImg"/>
          </p:nvPr>
        </p:nvSpPr>
        <p:spPr>
          <a:xfrm>
            <a:off x="685800" y="584622"/>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Rectangle 2"/>
          <p:cNvSpPr>
            <a:spLocks noGrp="1" noRot="1" noChangeAspect="1" noChangeArrowheads="1" noTextEdit="1"/>
          </p:cNvSpPr>
          <p:nvPr>
            <p:ph type="sldImg"/>
          </p:nvPr>
        </p:nvSpPr>
        <p:spPr>
          <a:xfrm>
            <a:off x="593866" y="584622"/>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3" name="Rectangle 3"/>
          <p:cNvSpPr>
            <a:spLocks noGrp="1" noRot="1" noChangeAspect="1" noChangeArrowheads="1" noTextEdit="1"/>
          </p:cNvSpPr>
          <p:nvPr>
            <p:ph type="sldImg"/>
          </p:nvPr>
        </p:nvSpPr>
        <p:spPr>
          <a:xfrm>
            <a:off x="535992" y="619346"/>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2"/>
          <p:cNvSpPr>
            <a:spLocks noGrp="1" noRot="1" noChangeAspect="1" noChangeArrowheads="1" noTextEdit="1"/>
          </p:cNvSpPr>
          <p:nvPr>
            <p:ph type="sldImg"/>
          </p:nvPr>
        </p:nvSpPr>
        <p:spPr>
          <a:xfrm>
            <a:off x="539167" y="677220"/>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237571"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237572" name="Rectangle 2"/>
          <p:cNvSpPr>
            <a:spLocks noGrp="1" noRot="1" noChangeAspect="1" noChangeArrowheads="1" noTextEdit="1"/>
          </p:cNvSpPr>
          <p:nvPr>
            <p:ph type="sldImg"/>
          </p:nvPr>
        </p:nvSpPr>
        <p:spPr>
          <a:xfrm>
            <a:off x="1627188" y="931863"/>
            <a:ext cx="6026150" cy="3390900"/>
          </a:xfrm>
        </p:spPr>
      </p:sp>
      <p:sp>
        <p:nvSpPr>
          <p:cNvPr id="23757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r>
              <a:rPr lang="en-US" altLang="zh-CN" sz="1000" dirty="0" smtClean="0">
                <a:latin typeface="ZapfHumnst BT" pitchFamily="34" charset="0"/>
              </a:rPr>
              <a:t>A </a:t>
            </a:r>
            <a:r>
              <a:rPr lang="en-US" altLang="zh-CN" sz="1000" b="1" dirty="0" smtClean="0">
                <a:latin typeface="ZapfHumnst BT" pitchFamily="34" charset="0"/>
              </a:rPr>
              <a:t>message</a:t>
            </a:r>
            <a:r>
              <a:rPr lang="en-US" altLang="zh-CN" sz="1000" dirty="0" smtClean="0">
                <a:latin typeface="ZapfHumnst BT" pitchFamily="34" charset="0"/>
              </a:rPr>
              <a:t> can be defined as:</a:t>
            </a:r>
            <a:endParaRPr lang="en-US" altLang="zh-CN" sz="1000" dirty="0" smtClean="0">
              <a:latin typeface="ZapfHumnst BT" pitchFamily="34" charset="0"/>
            </a:endParaRPr>
          </a:p>
          <a:p>
            <a:pPr marL="114300" indent="-114300" eaLnBrk="1" hangingPunct="1"/>
            <a:r>
              <a:rPr lang="en-US" altLang="zh-CN" sz="1000" dirty="0" smtClean="0">
                <a:latin typeface="ZapfHumnst BT" pitchFamily="34" charset="0"/>
              </a:rPr>
              <a:t>	The specification of a communication among objects that conveys information with the expectation that activity will ensue. (</a:t>
            </a:r>
            <a:r>
              <a:rPr lang="en-US" altLang="zh-CN" sz="1000" i="1" dirty="0" smtClean="0">
                <a:latin typeface="ZapfHumnst BT" pitchFamily="34" charset="0"/>
              </a:rPr>
              <a:t>The Unified Modeling Language User Guide</a:t>
            </a:r>
            <a:r>
              <a:rPr lang="en-US" altLang="zh-CN" sz="1000" dirty="0" smtClean="0">
                <a:latin typeface="ZapfHumnst BT" pitchFamily="34" charset="0"/>
              </a:rPr>
              <a:t>, </a:t>
            </a:r>
            <a:r>
              <a:rPr lang="en-US" altLang="zh-CN" sz="1000" dirty="0" err="1" smtClean="0">
                <a:latin typeface="ZapfHumnst BT" pitchFamily="34" charset="0"/>
              </a:rPr>
              <a:t>Booch</a:t>
            </a:r>
            <a:r>
              <a:rPr lang="en-US" altLang="zh-CN" sz="1000" dirty="0" smtClean="0">
                <a:latin typeface="ZapfHumnst BT" pitchFamily="34" charset="0"/>
              </a:rPr>
              <a:t>, 1999.) </a:t>
            </a:r>
            <a:endParaRPr lang="en-US" altLang="zh-CN" sz="1000" dirty="0" smtClean="0">
              <a:latin typeface="ZapfHumnst BT" pitchFamily="34" charset="0"/>
            </a:endParaRPr>
          </a:p>
          <a:p>
            <a:pPr marL="114300" indent="-114300" eaLnBrk="1" hangingPunct="1">
              <a:buFontTx/>
              <a:buChar char="•"/>
            </a:pPr>
            <a:r>
              <a:rPr lang="en-US" altLang="zh-CN" sz="1000" dirty="0" smtClean="0">
                <a:latin typeface="ZapfHumnst BT" pitchFamily="34" charset="0"/>
              </a:rPr>
              <a:t>When you pass a message, the action that results is an executable statement that forms an abstraction of a computational procedure.  An action may result in a change of state.</a:t>
            </a:r>
            <a:endParaRPr lang="en-US" altLang="zh-CN" sz="1000" dirty="0" smtClean="0">
              <a:latin typeface="ZapfHumnst BT" pitchFamily="34" charset="0"/>
            </a:endParaRPr>
          </a:p>
          <a:p>
            <a:pPr marL="114300" indent="-114300" eaLnBrk="1" hangingPunct="1">
              <a:buFontTx/>
              <a:buChar char="•"/>
            </a:pPr>
            <a:r>
              <a:rPr lang="en-US" altLang="zh-CN" sz="1000" dirty="0" smtClean="0">
                <a:latin typeface="ZapfHumnst BT" pitchFamily="34" charset="0"/>
              </a:rPr>
              <a:t>Messages are the mechanism that permits objects to interact with each other. A message is often implemented by a simple activity. For example, one object calls an operation in another. When the activity has been executed, the control is returned to the caller along with a return value.</a:t>
            </a:r>
            <a:endParaRPr lang="en-US" altLang="zh-CN" sz="1000" dirty="0" smtClean="0">
              <a:latin typeface="ZapfHumnst BT" pitchFamily="34" charset="0"/>
            </a:endParaRPr>
          </a:p>
          <a:p>
            <a:pPr marL="114300" indent="-114300" eaLnBrk="1" hangingPunct="1"/>
            <a:endParaRPr lang="en-US" altLang="zh-CN" sz="1000" dirty="0" smtClean="0">
              <a:latin typeface="ZapfHumnst BT" pitchFamily="34" charset="0"/>
            </a:endParaRPr>
          </a:p>
        </p:txBody>
      </p:sp>
      <p:sp>
        <p:nvSpPr>
          <p:cNvPr id="237574"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Explain how objects “talk” to each other when they collaborate.</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Messages are used by objects in the same way that messages are used by people. </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For example, an air traffic controller can send a </a:t>
            </a:r>
            <a:r>
              <a:rPr lang="en-US" altLang="zh-CN" sz="1100" i="1">
                <a:latin typeface="ZapfHumnst BT" pitchFamily="34" charset="0"/>
              </a:rPr>
              <a:t>message</a:t>
            </a:r>
            <a:r>
              <a:rPr lang="en-US" altLang="zh-CN" sz="1100">
                <a:latin typeface="ZapfHumnst BT" pitchFamily="34" charset="0"/>
              </a:rPr>
              <a:t> to an airplane pilot that it is ok to land. The pilot then lands the airplane (responsibility). </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After the plane is on the ground, the pilot sends a signal back to the air traffic controller (return value) that they have finished landing.</a:t>
            </a:r>
            <a:endParaRPr lang="en-US" altLang="zh-CN" sz="1100">
              <a:latin typeface="ZapfHumnst BT" pitchFamily="34" charset="0"/>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20" name="Rectangle 2"/>
          <p:cNvSpPr>
            <a:spLocks noGrp="1" noRot="1" noChangeAspect="1" noChangeArrowheads="1" noTextEdit="1"/>
          </p:cNvSpPr>
          <p:nvPr>
            <p:ph type="sldImg"/>
          </p:nvPr>
        </p:nvSpPr>
        <p:spPr>
          <a:xfrm>
            <a:off x="562317" y="978162"/>
            <a:ext cx="6026150" cy="3390900"/>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8" name="Rectangle 2"/>
          <p:cNvSpPr>
            <a:spLocks noGrp="1" noRot="1" noChangeAspect="1" noChangeArrowheads="1" noTextEdit="1"/>
          </p:cNvSpPr>
          <p:nvPr>
            <p:ph type="sldImg"/>
          </p:nvPr>
        </p:nvSpPr>
        <p:spPr>
          <a:xfrm>
            <a:off x="512844" y="516761"/>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243715"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243716" name="Text Box 2"/>
          <p:cNvSpPr txBox="1">
            <a:spLocks noChangeArrowheads="1"/>
          </p:cNvSpPr>
          <p:nvPr/>
        </p:nvSpPr>
        <p:spPr bwMode="auto">
          <a:xfrm>
            <a:off x="588963" y="1344613"/>
            <a:ext cx="199072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97685" tIns="48843" rIns="97685" bIns="48843">
            <a:spAutoFit/>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100">
                <a:latin typeface="ZapfHumnst BT" pitchFamily="34" charset="0"/>
              </a:rPr>
              <a:t>A message from one object to another indicates that the responsibility modeled by the message has been allocated to the receiving object’s class. A message can be unassigned, meaning that its name is a temporary string that describes the overall meaning of the message and is not the name of an operation of the receiving object.You can later assign the message by specifying the operation of the message's destination object. The specified operation will then replace the name of the message. Class operations are not formally defined until Class Design.</a:t>
            </a:r>
            <a:endParaRPr lang="en-US" altLang="zh-CN" sz="1100">
              <a:latin typeface="ZapfHumnst BT" pitchFamily="34" charset="0"/>
            </a:endParaRPr>
          </a:p>
          <a:p>
            <a:endParaRPr lang="en-US" altLang="zh-CN" sz="1100">
              <a:latin typeface="ZapfHumnst BT" pitchFamily="34" charset="0"/>
            </a:endParaRPr>
          </a:p>
          <a:p>
            <a:r>
              <a:rPr lang="en-US" altLang="zh-CN" sz="1100">
                <a:latin typeface="ZapfHumnst BT" pitchFamily="34" charset="0"/>
              </a:rPr>
              <a:t>Note: To reduce information overload, we intentionally did not include all of the possible UML detail that can be used on Sequence diagrams.</a:t>
            </a:r>
            <a:endParaRPr lang="en-US" altLang="zh-CN" sz="1100">
              <a:latin typeface="ZapfHumnst BT" pitchFamily="34" charset="0"/>
            </a:endParaRPr>
          </a:p>
          <a:p>
            <a:endParaRPr lang="en-US" altLang="zh-CN" sz="1100">
              <a:latin typeface="ZapfHumnst BT" pitchFamily="34" charset="0"/>
            </a:endParaRPr>
          </a:p>
          <a:p>
            <a:r>
              <a:rPr lang="en-US" altLang="zh-CN" sz="1100">
                <a:latin typeface="ZapfHumnst BT" pitchFamily="34" charset="0"/>
              </a:rPr>
              <a:t>A note can be attached to a particular message, so the note moves with the message.</a:t>
            </a:r>
            <a:endParaRPr lang="en-US" altLang="zh-CN" sz="1100">
              <a:latin typeface="ZapfHumnst BT" pitchFamily="34" charset="0"/>
            </a:endParaRPr>
          </a:p>
        </p:txBody>
      </p:sp>
      <p:sp>
        <p:nvSpPr>
          <p:cNvPr id="243717" name="Rectangle 3"/>
          <p:cNvSpPr>
            <a:spLocks noGrp="1" noRot="1" noChangeAspect="1" noChangeArrowheads="1" noTextEdit="1"/>
          </p:cNvSpPr>
          <p:nvPr>
            <p:ph type="sldImg"/>
          </p:nvPr>
        </p:nvSpPr>
        <p:spPr>
          <a:xfrm>
            <a:off x="1624013" y="931863"/>
            <a:ext cx="6026150" cy="3390900"/>
          </a:xfrm>
        </p:spPr>
      </p:sp>
      <p:sp>
        <p:nvSpPr>
          <p:cNvPr id="243718" name="Rectangle 4"/>
          <p:cNvSpPr>
            <a:spLocks noGrp="1" noChangeArrowheads="1"/>
          </p:cNvSpPr>
          <p:nvPr>
            <p:ph type="body" idx="1"/>
          </p:nvPr>
        </p:nvSpPr>
        <p:spPr>
          <a:xfrm>
            <a:off x="2571750" y="4583113"/>
            <a:ext cx="4111625" cy="4408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77000"/>
              </a:lnSpc>
            </a:pPr>
            <a:r>
              <a:rPr lang="en-US" altLang="zh-CN" sz="1000" dirty="0" smtClean="0">
                <a:latin typeface="ZapfHumnst BT" pitchFamily="34" charset="0"/>
              </a:rPr>
              <a:t>A Sequence diagram describes a pattern of interaction among objects, arranged in a chronological order. It shows the objects participating in the interaction and the messages they send.</a:t>
            </a:r>
            <a:endParaRPr lang="en-US" altLang="zh-CN" sz="1000" dirty="0" smtClean="0">
              <a:latin typeface="ZapfHumnst BT" pitchFamily="34" charset="0"/>
            </a:endParaRPr>
          </a:p>
          <a:p>
            <a:pPr eaLnBrk="1" hangingPunct="1">
              <a:lnSpc>
                <a:spcPct val="77000"/>
              </a:lnSpc>
            </a:pPr>
            <a:r>
              <a:rPr lang="en-US" altLang="zh-CN" sz="1000" dirty="0" smtClean="0">
                <a:latin typeface="ZapfHumnst BT" pitchFamily="34" charset="0"/>
              </a:rPr>
              <a:t>An </a:t>
            </a:r>
            <a:r>
              <a:rPr lang="en-US" altLang="zh-CN" sz="1000" b="1" dirty="0" smtClean="0">
                <a:latin typeface="ZapfHumnst BT" pitchFamily="34" charset="0"/>
              </a:rPr>
              <a:t>object</a:t>
            </a:r>
            <a:r>
              <a:rPr lang="en-US" altLang="zh-CN" sz="1000" dirty="0" smtClean="0">
                <a:latin typeface="ZapfHumnst BT" pitchFamily="34" charset="0"/>
              </a:rPr>
              <a:t> is shown as a vertical dashed line called the "lifeline." The lifeline represents the existence of the object at a particular time.  An object symbol is drawn at the head of the lifeline, and shows the name of the object and its class separated by a colon and underlined.  </a:t>
            </a:r>
            <a:endParaRPr lang="en-US" altLang="zh-CN" sz="1000" dirty="0" smtClean="0">
              <a:latin typeface="ZapfHumnst BT" pitchFamily="34" charset="0"/>
            </a:endParaRPr>
          </a:p>
          <a:p>
            <a:pPr eaLnBrk="1" hangingPunct="1">
              <a:lnSpc>
                <a:spcPct val="77000"/>
              </a:lnSpc>
            </a:pPr>
            <a:r>
              <a:rPr lang="en-US" altLang="zh-CN" sz="1000" dirty="0" smtClean="0">
                <a:latin typeface="ZapfHumnst BT" pitchFamily="34" charset="0"/>
              </a:rPr>
              <a:t>A </a:t>
            </a:r>
            <a:r>
              <a:rPr lang="en-US" altLang="zh-CN" sz="1000" b="1" dirty="0" smtClean="0">
                <a:latin typeface="ZapfHumnst BT" pitchFamily="34" charset="0"/>
              </a:rPr>
              <a:t>message</a:t>
            </a:r>
            <a:r>
              <a:rPr lang="en-US" altLang="zh-CN" sz="1000" dirty="0" smtClean="0">
                <a:latin typeface="ZapfHumnst BT" pitchFamily="34" charset="0"/>
              </a:rPr>
              <a:t> is a communication between objects that conveys information with the expectation that activity will result. A message is shown as a horizontal solid arrow from the lifeline of one object to the lifeline of another object. For a reflexive message, the arrow starts and finishes on the same lifeline. The arrow is labeled with the name of the message and its parameters. The arrow may also be labeled with a sequence number. </a:t>
            </a:r>
            <a:endParaRPr lang="en-US" altLang="zh-CN" sz="1000" dirty="0" smtClean="0">
              <a:latin typeface="ZapfHumnst BT" pitchFamily="34" charset="0"/>
            </a:endParaRPr>
          </a:p>
          <a:p>
            <a:pPr eaLnBrk="1" hangingPunct="1">
              <a:lnSpc>
                <a:spcPct val="77000"/>
              </a:lnSpc>
            </a:pPr>
            <a:r>
              <a:rPr lang="en-US" altLang="zh-CN" sz="1000" b="1" dirty="0" smtClean="0">
                <a:latin typeface="ZapfHumnst BT" pitchFamily="34" charset="0"/>
              </a:rPr>
              <a:t>Execution Occurrence</a:t>
            </a:r>
            <a:r>
              <a:rPr lang="en-US" altLang="zh-CN" sz="1000" dirty="0" smtClean="0">
                <a:latin typeface="ZapfHumnst BT" pitchFamily="34" charset="0"/>
              </a:rPr>
              <a:t> represents the relative time that the flow of control is focused in an object, thereby representing the time an object is directing messages.  Execution occurrence is shown as narrow rectangles on object lifelines. </a:t>
            </a:r>
            <a:endParaRPr lang="en-US" altLang="zh-CN" sz="1000" dirty="0" smtClean="0">
              <a:latin typeface="ZapfHumnst BT" pitchFamily="34" charset="0"/>
            </a:endParaRPr>
          </a:p>
          <a:p>
            <a:pPr eaLnBrk="1" hangingPunct="1">
              <a:lnSpc>
                <a:spcPct val="77000"/>
              </a:lnSpc>
            </a:pPr>
            <a:r>
              <a:rPr lang="en-US" altLang="zh-CN" sz="1000" b="1" dirty="0" smtClean="0">
                <a:latin typeface="ZapfHumnst BT" pitchFamily="34" charset="0"/>
              </a:rPr>
              <a:t>Event Occurrence</a:t>
            </a:r>
            <a:r>
              <a:rPr lang="en-US" altLang="zh-CN" sz="1000" dirty="0" smtClean="0">
                <a:latin typeface="ZapfHumnst BT" pitchFamily="34" charset="0"/>
              </a:rPr>
              <a:t> represents the sending or receipt of messages. </a:t>
            </a:r>
            <a:endParaRPr lang="en-US" altLang="zh-CN" sz="1000" dirty="0" smtClean="0">
              <a:latin typeface="ZapfHumnst BT" pitchFamily="34" charset="0"/>
            </a:endParaRPr>
          </a:p>
          <a:p>
            <a:pPr eaLnBrk="1" hangingPunct="1">
              <a:lnSpc>
                <a:spcPct val="77000"/>
              </a:lnSpc>
            </a:pPr>
            <a:r>
              <a:rPr lang="en-US" altLang="zh-CN" sz="1000" b="1" dirty="0" smtClean="0">
                <a:latin typeface="ZapfHumnst BT" pitchFamily="34" charset="0"/>
              </a:rPr>
              <a:t>Interaction Occurrence</a:t>
            </a:r>
            <a:r>
              <a:rPr lang="en-US" altLang="zh-CN" sz="1000" dirty="0" smtClean="0">
                <a:latin typeface="ZapfHumnst BT" pitchFamily="34" charset="0"/>
              </a:rPr>
              <a:t> is a reference to an interaction within the definition of another interaction.</a:t>
            </a:r>
            <a:endParaRPr lang="en-US" altLang="zh-CN" sz="1000" dirty="0" smtClean="0">
              <a:latin typeface="ZapfHumnst BT" pitchFamily="34" charset="0"/>
            </a:endParaRPr>
          </a:p>
          <a:p>
            <a:pPr eaLnBrk="1" hangingPunct="1">
              <a:lnSpc>
                <a:spcPct val="77000"/>
              </a:lnSpc>
            </a:pPr>
            <a:r>
              <a:rPr lang="en-US" altLang="zh-CN" sz="1000" b="1" dirty="0" smtClean="0">
                <a:latin typeface="ZapfHumnst BT" pitchFamily="34" charset="0"/>
              </a:rPr>
              <a:t>Hierarchical numbering</a:t>
            </a:r>
            <a:r>
              <a:rPr lang="en-US" altLang="zh-CN" sz="1000" dirty="0" smtClean="0">
                <a:latin typeface="ZapfHumnst BT" pitchFamily="34" charset="0"/>
              </a:rPr>
              <a:t> bases all messages on a dependent message.  The dependent message is the message whose execution occurrence the other messages originate in.  For example,  message 1.1 depends on message 1.</a:t>
            </a:r>
            <a:endParaRPr lang="en-US" altLang="zh-CN" sz="1000" dirty="0" smtClean="0">
              <a:latin typeface="ZapfHumnst BT" pitchFamily="34" charset="0"/>
            </a:endParaRPr>
          </a:p>
          <a:p>
            <a:pPr eaLnBrk="1" hangingPunct="1">
              <a:lnSpc>
                <a:spcPct val="77000"/>
              </a:lnSpc>
            </a:pPr>
            <a:r>
              <a:rPr lang="en-US" altLang="zh-CN" sz="1000" b="1" dirty="0" smtClean="0">
                <a:latin typeface="ZapfHumnst BT" pitchFamily="34" charset="0"/>
              </a:rPr>
              <a:t>Notes</a:t>
            </a:r>
            <a:r>
              <a:rPr lang="en-US" altLang="zh-CN" sz="1000" dirty="0" smtClean="0">
                <a:latin typeface="ZapfHumnst BT" pitchFamily="34" charset="0"/>
              </a:rPr>
              <a:t> describe the flow of events textually.</a:t>
            </a:r>
            <a:endParaRPr lang="en-US" altLang="zh-CN" sz="1000" dirty="0" smtClean="0">
              <a:latin typeface="ZapfHumnst BT" pitchFamily="34" charset="0"/>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2"/>
          <p:cNvSpPr>
            <a:spLocks noGrp="1" noRot="1" noChangeAspect="1" noChangeArrowheads="1" noTextEdit="1"/>
          </p:cNvSpPr>
          <p:nvPr>
            <p:ph type="sldImg"/>
          </p:nvPr>
        </p:nvSpPr>
        <p:spPr>
          <a:xfrm>
            <a:off x="415925" y="38785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2" name="Rectangle 2"/>
          <p:cNvSpPr>
            <a:spLocks noGrp="1" noRot="1" noChangeAspect="1" noChangeArrowheads="1" noTextEdit="1"/>
          </p:cNvSpPr>
          <p:nvPr>
            <p:ph type="sldImg"/>
          </p:nvPr>
        </p:nvSpPr>
        <p:spPr>
          <a:xfrm>
            <a:off x="688694" y="73509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60" name="Rectangle 2"/>
          <p:cNvSpPr>
            <a:spLocks noGrp="1" noRot="1" noChangeAspect="1" noChangeArrowheads="1" noTextEdit="1"/>
          </p:cNvSpPr>
          <p:nvPr>
            <p:ph type="sldImg"/>
          </p:nvPr>
        </p:nvSpPr>
        <p:spPr>
          <a:xfrm>
            <a:off x="831850" y="642496"/>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2"/>
          <p:cNvSpPr>
            <a:spLocks noGrp="1" noRot="1" noChangeAspect="1" noChangeArrowheads="1" noTextEdit="1"/>
          </p:cNvSpPr>
          <p:nvPr>
            <p:ph type="sldImg"/>
          </p:nvPr>
        </p:nvSpPr>
        <p:spPr>
          <a:xfrm>
            <a:off x="597041" y="596198"/>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1" name="Rectangle 3"/>
          <p:cNvSpPr>
            <a:spLocks noGrp="1" noRot="1" noChangeAspect="1" noChangeArrowheads="1" noTextEdit="1"/>
          </p:cNvSpPr>
          <p:nvPr>
            <p:ph type="sldImg"/>
          </p:nvPr>
        </p:nvSpPr>
        <p:spPr>
          <a:xfrm>
            <a:off x="685800" y="804541"/>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9" name="Rectangle 3"/>
          <p:cNvSpPr>
            <a:spLocks noGrp="1" noRot="1" noChangeAspect="1" noChangeArrowheads="1" noTextEdit="1"/>
          </p:cNvSpPr>
          <p:nvPr>
            <p:ph type="sldImg"/>
          </p:nvPr>
        </p:nvSpPr>
        <p:spPr>
          <a:xfrm>
            <a:off x="685800" y="735094"/>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38113" y="768350"/>
            <a:ext cx="6823075" cy="3838575"/>
          </a:xfrm>
        </p:spPr>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Rot="1" noChangeAspect="1" noChangeArrowheads="1" noTextEdit="1"/>
          </p:cNvSpPr>
          <p:nvPr>
            <p:ph type="sldImg"/>
          </p:nvPr>
        </p:nvSpPr>
        <p:spPr>
          <a:xfrm>
            <a:off x="833438" y="354716"/>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2"/>
          <p:cNvSpPr>
            <a:spLocks noGrp="1" noRot="1" noChangeAspect="1" noChangeArrowheads="1" noTextEdit="1"/>
          </p:cNvSpPr>
          <p:nvPr>
            <p:ph type="sldImg"/>
          </p:nvPr>
        </p:nvSpPr>
        <p:spPr>
          <a:xfrm>
            <a:off x="535993" y="771405"/>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6" name="Rectangle 2"/>
          <p:cNvSpPr>
            <a:spLocks noGrp="1" noRot="1" noChangeAspect="1" noChangeArrowheads="1" noTextEdit="1"/>
          </p:cNvSpPr>
          <p:nvPr>
            <p:ph type="sldImg"/>
          </p:nvPr>
        </p:nvSpPr>
        <p:spPr>
          <a:xfrm>
            <a:off x="582291" y="590973"/>
            <a:ext cx="6024562" cy="3389312"/>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7" name="Rectangle 5"/>
          <p:cNvSpPr>
            <a:spLocks noGrp="1" noRot="1" noChangeAspect="1" noChangeArrowheads="1" noTextEdit="1"/>
          </p:cNvSpPr>
          <p:nvPr>
            <p:ph type="sldImg"/>
          </p:nvPr>
        </p:nvSpPr>
        <p:spPr>
          <a:xfrm>
            <a:off x="522830" y="667232"/>
            <a:ext cx="6024563"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2"/>
          <p:cNvSpPr>
            <a:spLocks noGrp="1" noRot="1" noChangeAspect="1" noChangeArrowheads="1" noTextEdit="1"/>
          </p:cNvSpPr>
          <p:nvPr>
            <p:ph type="sldImg"/>
          </p:nvPr>
        </p:nvSpPr>
        <p:spPr>
          <a:xfrm>
            <a:off x="138113" y="768350"/>
            <a:ext cx="6823075" cy="3838575"/>
          </a:xfrm>
        </p:spPr>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2"/>
          <p:cNvSpPr>
            <a:spLocks noGrp="1" noRot="1" noChangeAspect="1" noChangeArrowheads="1" noTextEdit="1"/>
          </p:cNvSpPr>
          <p:nvPr>
            <p:ph type="sldImg"/>
          </p:nvPr>
        </p:nvSpPr>
        <p:spPr>
          <a:xfrm>
            <a:off x="138113" y="768350"/>
            <a:ext cx="6823075" cy="3838575"/>
          </a:xfr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Rot="1" noChangeAspect="1" noChangeArrowheads="1" noTextEdit="1"/>
          </p:cNvSpPr>
          <p:nvPr>
            <p:ph type="sldImg"/>
          </p:nvPr>
        </p:nvSpPr>
        <p:spPr>
          <a:xfrm>
            <a:off x="34925" y="0"/>
            <a:ext cx="6823075" cy="3838575"/>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38113" y="768350"/>
            <a:ext cx="6823075" cy="3838575"/>
          </a:xfrm>
        </p:spPr>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2"/>
          <p:cNvSpPr>
            <a:spLocks noGrp="1" noRot="1" noChangeAspect="1" noChangeArrowheads="1" noTextEdit="1"/>
          </p:cNvSpPr>
          <p:nvPr>
            <p:ph type="sldImg"/>
          </p:nvPr>
        </p:nvSpPr>
        <p:spPr>
          <a:xfrm>
            <a:off x="138113" y="768350"/>
            <a:ext cx="6823075" cy="3838575"/>
          </a:xfrm>
        </p:spPr>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Rot="1" noChangeAspect="1" noChangeArrowheads="1" noTextEdit="1"/>
          </p:cNvSpPr>
          <p:nvPr>
            <p:ph type="sldImg"/>
          </p:nvPr>
        </p:nvSpPr>
        <p:spPr>
          <a:xfrm>
            <a:off x="685800" y="514711"/>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3000" b="0" smtClean="0">
                <a:latin typeface="Arial Narrow" panose="020B0606020202030204" pitchFamily="34" charset="0"/>
              </a:rPr>
              <a:t>RMUC Instructor Notes</a:t>
            </a:r>
            <a:endParaRPr lang="zh-CN" altLang="en-US" sz="1100" b="0" i="1" smtClean="0"/>
          </a:p>
        </p:txBody>
      </p:sp>
      <p:sp>
        <p:nvSpPr>
          <p:cNvPr id="12902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1100" b="0" smtClean="0"/>
              <a:t>Module 0 - About This Course</a:t>
            </a:r>
            <a:endParaRPr lang="en-US" altLang="zh-CN" sz="1100" b="0" smtClean="0">
              <a:latin typeface="ZapfHumnst BT" pitchFamily="34" charset="0"/>
            </a:endParaRPr>
          </a:p>
        </p:txBody>
      </p:sp>
      <p:sp>
        <p:nvSpPr>
          <p:cNvPr id="129028" name="Rectangle 2"/>
          <p:cNvSpPr>
            <a:spLocks noGrp="1" noRot="1" noChangeAspect="1" noChangeArrowheads="1" noTextEdit="1"/>
          </p:cNvSpPr>
          <p:nvPr>
            <p:ph type="sldImg"/>
          </p:nvPr>
        </p:nvSpPr>
        <p:spPr>
          <a:xfrm>
            <a:off x="138113" y="768350"/>
            <a:ext cx="6823075" cy="3838575"/>
          </a:xfrm>
        </p:spPr>
      </p:sp>
      <p:sp>
        <p:nvSpPr>
          <p:cNvPr id="129029" name="Rectangle 3"/>
          <p:cNvSpPr>
            <a:spLocks noGrp="1" noChangeArrowheads="1"/>
          </p:cNvSpPr>
          <p:nvPr>
            <p:ph type="body" idx="1"/>
          </p:nvPr>
        </p:nvSpPr>
        <p:spPr>
          <a:xfrm>
            <a:off x="944563" y="4860925"/>
            <a:ext cx="52101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49" tIns="47474" rIns="94949" bIns="47474"/>
          <a:lstStyle/>
          <a:p>
            <a:pPr eaLnBrk="1" hangingPunct="1"/>
            <a:endParaRPr lang="en-US" altLang="zh-CN" dirty="0" smtClean="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Rectangle 2"/>
          <p:cNvSpPr>
            <a:spLocks noGrp="1" noRot="1" noChangeAspect="1" noChangeArrowheads="1" noTextEdit="1"/>
          </p:cNvSpPr>
          <p:nvPr>
            <p:ph type="sldImg"/>
          </p:nvPr>
        </p:nvSpPr>
        <p:spPr>
          <a:xfrm>
            <a:off x="517606" y="596197"/>
            <a:ext cx="6026150" cy="3390900"/>
          </a:xfr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3000" b="0" smtClean="0">
                <a:latin typeface="Arial Narrow" panose="020B0606020202030204" pitchFamily="34" charset="0"/>
              </a:rPr>
              <a:t>RMUC Instructor Notes</a:t>
            </a:r>
            <a:endParaRPr lang="zh-CN" altLang="en-US" sz="1100" b="0" i="1" smtClean="0"/>
          </a:p>
        </p:txBody>
      </p:sp>
      <p:sp>
        <p:nvSpPr>
          <p:cNvPr id="33795"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1100" b="0" smtClean="0"/>
              <a:t>Module 0 - About This Course</a:t>
            </a:r>
            <a:endParaRPr lang="en-US" altLang="zh-CN" sz="1100" b="0" smtClean="0">
              <a:latin typeface="ZapfHumnst BT" pitchFamily="34" charset="0"/>
            </a:endParaRPr>
          </a:p>
        </p:txBody>
      </p:sp>
      <p:sp>
        <p:nvSpPr>
          <p:cNvPr id="33796" name="Rectangle 2"/>
          <p:cNvSpPr>
            <a:spLocks noGrp="1" noRot="1" noChangeAspect="1" noChangeArrowheads="1" noTextEdit="1"/>
          </p:cNvSpPr>
          <p:nvPr>
            <p:ph type="sldImg"/>
          </p:nvPr>
        </p:nvSpPr>
        <p:spPr>
          <a:xfrm>
            <a:off x="1625600" y="930275"/>
            <a:ext cx="6030913" cy="3392488"/>
          </a:xfrm>
        </p:spPr>
      </p:sp>
      <p:sp>
        <p:nvSpPr>
          <p:cNvPr id="3379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39" tIns="47469" rIns="94939" bIns="47469"/>
          <a:lstStyle/>
          <a:p>
            <a:pPr eaLnBrk="1" hangingPunct="1">
              <a:lnSpc>
                <a:spcPct val="90000"/>
              </a:lnSpc>
            </a:pPr>
            <a:r>
              <a:rPr lang="en-US" altLang="zh-CN" sz="1100" smtClean="0">
                <a:latin typeface="ZapfHumnst BT" pitchFamily="34" charset="0"/>
              </a:rPr>
              <a:t>Use cases defined for a system are the basis for the entire development process. They provide the unifying thread through the system and define the behavior performed by a system. Use cases play a role in each of the core process disciplines:</a:t>
            </a:r>
            <a:endParaRPr lang="en-US" altLang="zh-CN" sz="1100" smtClean="0">
              <a:latin typeface="ZapfHumnst BT" pitchFamily="34" charset="0"/>
            </a:endParaRPr>
          </a:p>
          <a:p>
            <a:pPr marL="228600" lvl="1" indent="-114300" eaLnBrk="1" hangingPunct="1">
              <a:lnSpc>
                <a:spcPct val="85000"/>
              </a:lnSpc>
              <a:buFontTx/>
              <a:buChar char="•"/>
            </a:pPr>
            <a:r>
              <a:rPr lang="en-US" altLang="zh-CN" sz="1100" smtClean="0">
                <a:latin typeface="ZapfHumnst BT" pitchFamily="34" charset="0"/>
              </a:rPr>
              <a:t>The use-case model is a result of the requirements workflow. In this early process you need the use cases to model what the system should do from the user's point of view. </a:t>
            </a:r>
            <a:endParaRPr lang="en-US" altLang="zh-CN" sz="1100" smtClean="0">
              <a:latin typeface="ZapfHumnst BT" pitchFamily="34" charset="0"/>
            </a:endParaRPr>
          </a:p>
          <a:p>
            <a:pPr marL="228600" lvl="1" indent="-114300" eaLnBrk="1" hangingPunct="1">
              <a:lnSpc>
                <a:spcPct val="85000"/>
              </a:lnSpc>
              <a:buFontTx/>
              <a:buChar char="•"/>
            </a:pPr>
            <a:r>
              <a:rPr lang="en-US" altLang="zh-CN" sz="1100" smtClean="0">
                <a:latin typeface="ZapfHumnst BT" pitchFamily="34" charset="0"/>
              </a:rPr>
              <a:t>In analysis and design use-cases are realized in a design model. You create use-case realizations, which describe how the use-case is performed in terms of interacting objects in the design model. This model describes, in terms of design objects, the different parts of the implemented system, and how the parts should interact to perform the use cases. </a:t>
            </a:r>
            <a:endParaRPr lang="en-US" altLang="zh-CN" sz="1100" smtClean="0">
              <a:latin typeface="ZapfHumnst BT" pitchFamily="34" charset="0"/>
            </a:endParaRPr>
          </a:p>
          <a:p>
            <a:pPr marL="228600" lvl="1" indent="-114300" eaLnBrk="1" hangingPunct="1">
              <a:lnSpc>
                <a:spcPct val="85000"/>
              </a:lnSpc>
              <a:buFontTx/>
              <a:buChar char="•"/>
            </a:pPr>
            <a:r>
              <a:rPr lang="en-US" altLang="zh-CN" sz="1100" smtClean="0">
                <a:latin typeface="ZapfHumnst BT" pitchFamily="34" charset="0"/>
              </a:rPr>
              <a:t>During implementation the design model is the implementation specification. Because use cases are the basis for the design model, they are implemented in terms of design classes. </a:t>
            </a:r>
            <a:endParaRPr lang="en-US" altLang="zh-CN" sz="1100" smtClean="0">
              <a:latin typeface="ZapfHumnst BT" pitchFamily="34" charset="0"/>
            </a:endParaRPr>
          </a:p>
          <a:p>
            <a:pPr marL="228600" lvl="1" indent="-114300" eaLnBrk="1" hangingPunct="1">
              <a:lnSpc>
                <a:spcPct val="85000"/>
              </a:lnSpc>
              <a:buFontTx/>
              <a:buChar char="•"/>
            </a:pPr>
            <a:r>
              <a:rPr lang="en-US" altLang="zh-CN" sz="1100" smtClean="0">
                <a:latin typeface="ZapfHumnst BT" pitchFamily="34" charset="0"/>
              </a:rPr>
              <a:t>During test the use cases constitute basis for identifying test cases and test procedures. The system is verified by performing each use case.</a:t>
            </a:r>
            <a:endParaRPr lang="en-US" altLang="zh-CN" sz="1100" smtClean="0">
              <a:latin typeface="ZapfHumnst BT" pitchFamily="34" charset="0"/>
            </a:endParaRPr>
          </a:p>
          <a:p>
            <a:pPr eaLnBrk="1" hangingPunct="1">
              <a:lnSpc>
                <a:spcPct val="90000"/>
              </a:lnSpc>
            </a:pPr>
            <a:r>
              <a:rPr lang="en-US" altLang="zh-CN" sz="1100" smtClean="0">
                <a:latin typeface="ZapfHumnst BT" pitchFamily="34" charset="0"/>
              </a:rPr>
              <a:t>Use cases have other roles as well: </a:t>
            </a:r>
            <a:endParaRPr lang="en-US" altLang="zh-CN" sz="1100" smtClean="0">
              <a:latin typeface="ZapfHumnst BT" pitchFamily="34" charset="0"/>
            </a:endParaRPr>
          </a:p>
          <a:p>
            <a:pPr marL="228600" lvl="1" indent="-114300" eaLnBrk="1" hangingPunct="1">
              <a:lnSpc>
                <a:spcPct val="85000"/>
              </a:lnSpc>
              <a:buFontTx/>
              <a:buChar char="•"/>
            </a:pPr>
            <a:r>
              <a:rPr lang="en-US" altLang="zh-CN" sz="1100" smtClean="0">
                <a:latin typeface="ZapfHumnst BT" pitchFamily="34" charset="0"/>
              </a:rPr>
              <a:t>Basis for planning an iterative development</a:t>
            </a:r>
            <a:endParaRPr lang="en-US" altLang="zh-CN" sz="1100" smtClean="0">
              <a:latin typeface="ZapfHumnst BT" pitchFamily="34" charset="0"/>
            </a:endParaRPr>
          </a:p>
          <a:p>
            <a:pPr marL="228600" lvl="1" indent="-114300" eaLnBrk="1" hangingPunct="1">
              <a:lnSpc>
                <a:spcPct val="85000"/>
              </a:lnSpc>
              <a:buFontTx/>
              <a:buChar char="•"/>
            </a:pPr>
            <a:r>
              <a:rPr lang="en-US" altLang="zh-CN" sz="1100" smtClean="0">
                <a:latin typeface="ZapfHumnst BT" pitchFamily="34" charset="0"/>
              </a:rPr>
              <a:t>Foundation for what is described in user manuals</a:t>
            </a:r>
            <a:endParaRPr lang="en-US" altLang="zh-CN" sz="1100" smtClean="0">
              <a:latin typeface="ZapfHumnst BT" pitchFamily="34" charset="0"/>
            </a:endParaRPr>
          </a:p>
          <a:p>
            <a:pPr marL="228600" lvl="1" indent="-114300" eaLnBrk="1" hangingPunct="1">
              <a:lnSpc>
                <a:spcPct val="85000"/>
              </a:lnSpc>
              <a:buFontTx/>
              <a:buChar char="•"/>
            </a:pPr>
            <a:r>
              <a:rPr lang="en-US" altLang="zh-CN" sz="1100" smtClean="0">
                <a:latin typeface="ZapfHumnst BT" pitchFamily="34" charset="0"/>
              </a:rPr>
              <a:t>Definition of ordering units. For example, a customer can get a system configured with a particular mix of use cases</a:t>
            </a:r>
            <a:endParaRPr lang="en-US" altLang="zh-CN" sz="1100" smtClean="0">
              <a:latin typeface="ZapfHumnst BT" pitchFamily="34" charset="0"/>
            </a:endParaRPr>
          </a:p>
        </p:txBody>
      </p:sp>
      <p:sp>
        <p:nvSpPr>
          <p:cNvPr id="33798" name="Text Box 4"/>
          <p:cNvSpPr txBox="1">
            <a:spLocks noChangeArrowheads="1"/>
          </p:cNvSpPr>
          <p:nvPr/>
        </p:nvSpPr>
        <p:spPr bwMode="auto">
          <a:xfrm>
            <a:off x="592138" y="1330325"/>
            <a:ext cx="1800225" cy="755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1845" tIns="55922" rIns="111845" bIns="55922"/>
          <a:lstStyle>
            <a:lvl1pPr defTabSz="948055">
              <a:defRPr sz="1000" b="1">
                <a:solidFill>
                  <a:schemeClr val="tx1"/>
                </a:solidFill>
                <a:latin typeface="Arial" panose="020B0604020202020204" pitchFamily="34" charset="0"/>
              </a:defRPr>
            </a:lvl1pPr>
            <a:lvl2pPr marL="742950" indent="-285750" defTabSz="948055">
              <a:defRPr sz="1000" b="1">
                <a:solidFill>
                  <a:schemeClr val="tx1"/>
                </a:solidFill>
                <a:latin typeface="Arial" panose="020B0604020202020204" pitchFamily="34" charset="0"/>
              </a:defRPr>
            </a:lvl2pPr>
            <a:lvl3pPr marL="1143000" indent="-228600" defTabSz="948055">
              <a:defRPr sz="1000" b="1">
                <a:solidFill>
                  <a:schemeClr val="tx1"/>
                </a:solidFill>
                <a:latin typeface="Arial" panose="020B0604020202020204" pitchFamily="34" charset="0"/>
              </a:defRPr>
            </a:lvl3pPr>
            <a:lvl4pPr marL="1600200" indent="-228600" defTabSz="948055">
              <a:defRPr sz="1000" b="1">
                <a:solidFill>
                  <a:schemeClr val="tx1"/>
                </a:solidFill>
                <a:latin typeface="Arial" panose="020B0604020202020204" pitchFamily="34" charset="0"/>
              </a:defRPr>
            </a:lvl4pPr>
            <a:lvl5pPr marL="2057400" indent="-228600" defTabSz="948055">
              <a:defRPr sz="1000" b="1">
                <a:solidFill>
                  <a:schemeClr val="tx1"/>
                </a:solidFill>
                <a:latin typeface="Arial" panose="020B0604020202020204" pitchFamily="34" charset="0"/>
              </a:defRPr>
            </a:lvl5pPr>
            <a:lvl6pPr marL="2514600" indent="-228600" defTabSz="948055"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48055"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48055"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48055" eaLnBrk="0" fontAlgn="base" hangingPunct="0">
              <a:spcBef>
                <a:spcPct val="0"/>
              </a:spcBef>
              <a:spcAft>
                <a:spcPct val="0"/>
              </a:spcAft>
              <a:defRPr sz="1000" b="1">
                <a:solidFill>
                  <a:schemeClr val="tx1"/>
                </a:solidFill>
                <a:latin typeface="Arial" panose="020B0604020202020204" pitchFamily="34" charset="0"/>
              </a:defRPr>
            </a:lvl9pPr>
          </a:lstStyle>
          <a:p>
            <a:pPr>
              <a:lnSpc>
                <a:spcPct val="87000"/>
              </a:lnSpc>
              <a:spcBef>
                <a:spcPct val="40000"/>
              </a:spcBef>
              <a:spcAft>
                <a:spcPts val="625"/>
              </a:spcAft>
            </a:pPr>
            <a:r>
              <a:rPr lang="en-US" altLang="zh-CN" b="0">
                <a:latin typeface="ZapfHumnst BT" pitchFamily="34" charset="0"/>
              </a:rPr>
              <a:t>Now that we have finished and reviewed the requirements specifications, where do we go from here? Let’s take a brief look at how they are used in the rest of the development of the system to be built. </a:t>
            </a:r>
            <a:endParaRPr lang="en-US" altLang="zh-CN" b="0">
              <a:latin typeface="ZapfHumnst BT" pitchFamily="34" charset="0"/>
            </a:endParaRPr>
          </a:p>
          <a:p>
            <a:pPr>
              <a:lnSpc>
                <a:spcPct val="87000"/>
              </a:lnSpc>
              <a:spcBef>
                <a:spcPct val="40000"/>
              </a:spcBef>
              <a:spcAft>
                <a:spcPts val="625"/>
              </a:spcAft>
            </a:pPr>
            <a:r>
              <a:rPr lang="en-US" altLang="zh-CN" b="0">
                <a:latin typeface="ZapfHumnst BT" pitchFamily="34" charset="0"/>
              </a:rPr>
              <a:t>Use-Case Driven: The Use cases serve as a unifying thread throughout system development</a:t>
            </a:r>
            <a:endParaRPr lang="en-US" altLang="zh-CN" b="0">
              <a:latin typeface="ZapfHumnst BT" pitchFamily="34" charset="0"/>
            </a:endParaRPr>
          </a:p>
          <a:p>
            <a:pPr>
              <a:lnSpc>
                <a:spcPct val="87000"/>
              </a:lnSpc>
              <a:spcBef>
                <a:spcPct val="40000"/>
              </a:spcBef>
              <a:spcAft>
                <a:spcPts val="625"/>
              </a:spcAft>
            </a:pPr>
            <a:r>
              <a:rPr lang="en-US" altLang="zh-CN" b="0">
                <a:latin typeface="ZapfHumnst BT" pitchFamily="34" charset="0"/>
              </a:rPr>
              <a:t>The same use-case model is used in requirements, analysis and design, implementation and test.</a:t>
            </a:r>
            <a:endParaRPr lang="en-US" altLang="zh-CN" b="0">
              <a:latin typeface="ZapfHumnst BT"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2"/>
          <p:cNvSpPr>
            <a:spLocks noGrp="1" noRot="1" noChangeAspect="1" noChangeArrowheads="1" noTextEdit="1"/>
          </p:cNvSpPr>
          <p:nvPr>
            <p:ph type="sldImg"/>
          </p:nvPr>
        </p:nvSpPr>
        <p:spPr>
          <a:xfrm>
            <a:off x="-141288" y="860425"/>
            <a:ext cx="7635876" cy="4295775"/>
          </a:xfrm>
        </p:spPr>
      </p:sp>
      <p:sp>
        <p:nvSpPr>
          <p:cNvPr id="171013" name="Rectangle 3"/>
          <p:cNvSpPr>
            <a:spLocks noGrp="1" noChangeArrowheads="1"/>
          </p:cNvSpPr>
          <p:nvPr>
            <p:ph type="body" idx="1"/>
          </p:nvPr>
        </p:nvSpPr>
        <p:spPr>
          <a:xfrm>
            <a:off x="978454" y="5440692"/>
            <a:ext cx="5397115" cy="515462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670" tIns="51336" rIns="102670" bIns="51336"/>
          <a:lstStyle/>
          <a:p>
            <a:pPr eaLnBrk="1" hangingPunct="1"/>
            <a:endParaRPr lang="zh-CN" alt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Rot="1" noChangeAspect="1" noChangeArrowheads="1" noTextEdit="1"/>
          </p:cNvSpPr>
          <p:nvPr>
            <p:ph type="sldImg"/>
          </p:nvPr>
        </p:nvSpPr>
        <p:spPr>
          <a:xfrm>
            <a:off x="498102" y="496128"/>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Rot="1" noChangeAspect="1" noChangeArrowheads="1" noTextEdit="1"/>
          </p:cNvSpPr>
          <p:nvPr>
            <p:ph type="sldImg"/>
          </p:nvPr>
        </p:nvSpPr>
        <p:spPr>
          <a:xfrm>
            <a:off x="138113" y="768350"/>
            <a:ext cx="6823075" cy="3838575"/>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Rot="1" noChangeAspect="1" noChangeArrowheads="1" noTextEdit="1"/>
          </p:cNvSpPr>
          <p:nvPr>
            <p:ph type="sldImg"/>
          </p:nvPr>
        </p:nvSpPr>
        <p:spPr>
          <a:xfrm>
            <a:off x="350216" y="532696"/>
            <a:ext cx="6024563" cy="3389312"/>
          </a:xfrm>
        </p:spPr>
      </p:sp>
      <p:sp>
        <p:nvSpPr>
          <p:cNvPr id="3" name="备注占位符 2"/>
          <p:cNvSpPr>
            <a:spLocks noGrp="1"/>
          </p:cNvSpPr>
          <p:nvPr>
            <p:ph type="body" sz="quarter" idx="10"/>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Rot="1" noChangeAspect="1" noChangeArrowheads="1" noTextEdit="1"/>
          </p:cNvSpPr>
          <p:nvPr>
            <p:ph type="sldImg"/>
          </p:nvPr>
        </p:nvSpPr>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Rot="1" noChangeAspect="1" noChangeArrowheads="1" noTextEdit="1"/>
          </p:cNvSpPr>
          <p:nvPr>
            <p:ph type="sldImg"/>
          </p:nvPr>
        </p:nvSpPr>
        <p:spPr>
          <a:xfrm>
            <a:off x="502879" y="567690"/>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Rot="1" noChangeAspect="1" noChangeArrowheads="1" noTextEdit="1"/>
          </p:cNvSpPr>
          <p:nvPr>
            <p:ph type="sldImg"/>
          </p:nvPr>
        </p:nvSpPr>
        <p:spPr>
          <a:xfrm>
            <a:off x="574441" y="519982"/>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Rot="1" noChangeAspect="1" noChangeArrowheads="1" noTextEdit="1"/>
          </p:cNvSpPr>
          <p:nvPr>
            <p:ph type="sldImg"/>
          </p:nvPr>
        </p:nvSpPr>
        <p:spPr>
          <a:xfrm>
            <a:off x="685800" y="535885"/>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38113" y="768350"/>
            <a:ext cx="6823075" cy="3838575"/>
          </a:xfrm>
        </p:spPr>
      </p:sp>
      <p:sp>
        <p:nvSpPr>
          <p:cNvPr id="50181" name="Rectangle 3"/>
          <p:cNvSpPr>
            <a:spLocks noGrp="1" noChangeArrowheads="1"/>
          </p:cNvSpPr>
          <p:nvPr>
            <p:ph type="body" idx="1"/>
          </p:nvPr>
        </p:nvSpPr>
        <p:spPr>
          <a:xfrm>
            <a:off x="944563" y="4860925"/>
            <a:ext cx="52101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8" tIns="47380" rIns="94758" bIns="47380"/>
          <a:lstStyle/>
          <a:p>
            <a:pPr eaLnBrk="1" hangingPunct="1"/>
            <a:endParaRPr lang="zh-CN" altLang="en-US" dirty="0" smtClean="0"/>
          </a:p>
          <a:p>
            <a:pPr eaLnBrk="1" hangingPunct="1"/>
            <a:endParaRPr lang="zh-CN" altLang="en-US" sz="1100" dirty="0" smtClean="0">
              <a:latin typeface="ZapfHumnst BT" pitchFamily="34" charset="0"/>
            </a:endParaRPr>
          </a:p>
          <a:p>
            <a:pPr eaLnBrk="1" hangingPunct="1"/>
            <a:endParaRPr lang="zh-CN" alt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38113" y="768350"/>
            <a:ext cx="6823075" cy="3838575"/>
          </a:xfrm>
        </p:spPr>
      </p:sp>
      <p:sp>
        <p:nvSpPr>
          <p:cNvPr id="50181" name="Rectangle 3"/>
          <p:cNvSpPr>
            <a:spLocks noGrp="1" noChangeArrowheads="1"/>
          </p:cNvSpPr>
          <p:nvPr>
            <p:ph type="body" idx="1"/>
          </p:nvPr>
        </p:nvSpPr>
        <p:spPr>
          <a:xfrm>
            <a:off x="944563" y="4860925"/>
            <a:ext cx="52101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58" tIns="47380" rIns="94758" bIns="47380"/>
          <a:lstStyle/>
          <a:p>
            <a:pPr eaLnBrk="1" hangingPunct="1"/>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Rot="1" noChangeAspect="1" noChangeArrowheads="1" noTextEdit="1"/>
          </p:cNvSpPr>
          <p:nvPr>
            <p:ph type="sldImg"/>
          </p:nvPr>
        </p:nvSpPr>
        <p:spPr>
          <a:xfrm>
            <a:off x="558538" y="656743"/>
            <a:ext cx="6024562" cy="3389312"/>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Rot="1" noChangeAspect="1" noChangeArrowheads="1" noTextEdit="1"/>
          </p:cNvSpPr>
          <p:nvPr>
            <p:ph type="sldImg"/>
          </p:nvPr>
        </p:nvSpPr>
        <p:spPr>
          <a:xfrm>
            <a:off x="685800" y="408664"/>
            <a:ext cx="6024563"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496529" y="488177"/>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p:cNvSpPr>
            <a:spLocks noGrp="1" noRot="1" noChangeAspect="1" noChangeArrowheads="1" noTextEdit="1"/>
          </p:cNvSpPr>
          <p:nvPr>
            <p:ph type="sldImg"/>
          </p:nvPr>
        </p:nvSpPr>
        <p:spPr>
          <a:xfrm>
            <a:off x="622148" y="669470"/>
            <a:ext cx="6026150" cy="3390900"/>
          </a:xfr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416719" y="551787"/>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502879" y="488177"/>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494928" y="529522"/>
            <a:ext cx="6024562" cy="3389312"/>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Rot="1" noChangeAspect="1" noChangeArrowheads="1" noTextEdit="1"/>
          </p:cNvSpPr>
          <p:nvPr>
            <p:ph type="sldImg"/>
          </p:nvPr>
        </p:nvSpPr>
        <p:spPr>
          <a:xfrm>
            <a:off x="604658" y="51519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3000" b="0" smtClean="0">
                <a:latin typeface="Arial Narrow" panose="020B0606020202030204" pitchFamily="34" charset="0"/>
              </a:rPr>
              <a:t>RMUC Instructor Notes</a:t>
            </a:r>
            <a:endParaRPr lang="zh-CN" altLang="en-US" sz="1100" b="0" i="1" smtClean="0"/>
          </a:p>
        </p:txBody>
      </p:sp>
      <p:sp>
        <p:nvSpPr>
          <p:cNvPr id="79875"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1100" b="0" smtClean="0"/>
              <a:t>Module 0 - About This Course</a:t>
            </a:r>
            <a:endParaRPr lang="en-US" altLang="zh-CN" sz="1100" b="0" smtClean="0">
              <a:latin typeface="ZapfHumnst BT" pitchFamily="34" charset="0"/>
            </a:endParaRPr>
          </a:p>
        </p:txBody>
      </p:sp>
      <p:sp>
        <p:nvSpPr>
          <p:cNvPr id="79876" name="Rectangle 2"/>
          <p:cNvSpPr>
            <a:spLocks noGrp="1" noRot="1" noChangeAspect="1" noChangeArrowheads="1" noTextEdit="1"/>
          </p:cNvSpPr>
          <p:nvPr>
            <p:ph type="sldImg"/>
          </p:nvPr>
        </p:nvSpPr>
        <p:spPr>
          <a:xfrm>
            <a:off x="1622425" y="944563"/>
            <a:ext cx="6026150" cy="3390900"/>
          </a:xfrm>
        </p:spPr>
      </p:sp>
      <p:sp>
        <p:nvSpPr>
          <p:cNvPr id="79877" name="Rectangle 3"/>
          <p:cNvSpPr>
            <a:spLocks noGrp="1" noChangeArrowheads="1"/>
          </p:cNvSpPr>
          <p:nvPr>
            <p:ph type="body" idx="1"/>
          </p:nvPr>
        </p:nvSpPr>
        <p:spPr>
          <a:xfrm>
            <a:off x="2546350" y="4662488"/>
            <a:ext cx="4111625" cy="4408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39" tIns="47469" rIns="94939" bIns="47469"/>
          <a:lstStyle/>
          <a:p>
            <a:pPr eaLnBrk="1" fontAlgn="t" hangingPunct="1"/>
            <a:r>
              <a:rPr lang="zh-CN" altLang="en-US" dirty="0" smtClean="0">
                <a:latin typeface="ZapfHumnst BT" pitchFamily="34" charset="0"/>
                <a:cs typeface="Times New Roman" panose="02020603050405020304" pitchFamily="18" charset="0"/>
              </a:rPr>
              <a:t>这些技巧可以单独使用，也可以结合使用</a:t>
            </a:r>
            <a:r>
              <a:rPr lang="zh-CN" altLang="en-US" dirty="0" smtClean="0">
                <a:solidFill>
                  <a:srgbClr val="000000"/>
                </a:solidFill>
                <a:latin typeface="ZapfHumnst BT" pitchFamily="34" charset="0"/>
                <a:cs typeface="Times New Roman" panose="02020603050405020304" pitchFamily="18" charset="0"/>
              </a:rPr>
              <a:t>。所有技巧都可以与</a:t>
            </a:r>
            <a:r>
              <a:rPr lang="en-US" altLang="zh-CN" dirty="0" smtClean="0">
                <a:solidFill>
                  <a:srgbClr val="000000"/>
                </a:solidFill>
                <a:latin typeface="ZapfHumnst BT" pitchFamily="34" charset="0"/>
                <a:cs typeface="Times New Roman" panose="02020603050405020304" pitchFamily="18" charset="0"/>
              </a:rPr>
              <a:t>Use-Case</a:t>
            </a:r>
            <a:r>
              <a:rPr lang="zh-CN" altLang="en-US" dirty="0" smtClean="0">
                <a:solidFill>
                  <a:srgbClr val="000000"/>
                </a:solidFill>
                <a:latin typeface="ZapfHumnst BT" pitchFamily="34" charset="0"/>
                <a:cs typeface="Times New Roman" panose="02020603050405020304" pitchFamily="18" charset="0"/>
              </a:rPr>
              <a:t>方法结合起来。例如，您可以为系统中预想的每个</a:t>
            </a:r>
            <a:r>
              <a:rPr lang="en-US" altLang="zh-CN" dirty="0" smtClean="0">
                <a:solidFill>
                  <a:srgbClr val="000000"/>
                </a:solidFill>
                <a:latin typeface="ZapfHumnst BT" pitchFamily="34" charset="0"/>
                <a:cs typeface="Times New Roman" panose="02020603050405020304" pitchFamily="18" charset="0"/>
              </a:rPr>
              <a:t>Use-Case</a:t>
            </a:r>
            <a:r>
              <a:rPr lang="zh-CN" altLang="en-US" dirty="0" smtClean="0">
                <a:solidFill>
                  <a:srgbClr val="000000"/>
                </a:solidFill>
                <a:latin typeface="ZapfHumnst BT" pitchFamily="34" charset="0"/>
                <a:cs typeface="Times New Roman" panose="02020603050405020304" pitchFamily="18" charset="0"/>
              </a:rPr>
              <a:t>制作一个或几个示意板。还可以通过角色扮演来帮助您理解主角如何使用系统并帮助您确定</a:t>
            </a:r>
            <a:r>
              <a:rPr lang="en-US" altLang="zh-CN" dirty="0" smtClean="0">
                <a:solidFill>
                  <a:srgbClr val="000000"/>
                </a:solidFill>
                <a:latin typeface="ZapfHumnst BT" pitchFamily="34" charset="0"/>
                <a:cs typeface="Times New Roman" panose="02020603050405020304" pitchFamily="18" charset="0"/>
              </a:rPr>
              <a:t>Use-Case</a:t>
            </a:r>
            <a:r>
              <a:rPr lang="zh-CN" altLang="en-US" dirty="0" smtClean="0">
                <a:solidFill>
                  <a:srgbClr val="000000"/>
                </a:solidFill>
                <a:latin typeface="ZapfHumnst BT" pitchFamily="34" charset="0"/>
                <a:cs typeface="Times New Roman" panose="02020603050405020304" pitchFamily="18" charset="0"/>
              </a:rPr>
              <a:t>。</a:t>
            </a:r>
            <a:endParaRPr lang="zh-CN" altLang="en-US" dirty="0" smtClean="0">
              <a:latin typeface="ZapfHumnst BT" pitchFamily="34" charset="0"/>
              <a:cs typeface="Times New Roman" panose="02020603050405020304" pitchFamily="18" charset="0"/>
            </a:endParaRPr>
          </a:p>
        </p:txBody>
      </p:sp>
      <p:sp>
        <p:nvSpPr>
          <p:cNvPr id="79878" name="Rectangle 4"/>
          <p:cNvSpPr>
            <a:spLocks noChangeArrowheads="1"/>
          </p:cNvSpPr>
          <p:nvPr/>
        </p:nvSpPr>
        <p:spPr bwMode="auto">
          <a:xfrm>
            <a:off x="236538" y="1357313"/>
            <a:ext cx="2208212" cy="711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82" tIns="48541" rIns="97082" bIns="48541"/>
          <a:lstStyle>
            <a:lvl1pPr defTabSz="963930">
              <a:defRPr sz="1000" b="1">
                <a:solidFill>
                  <a:schemeClr val="tx1"/>
                </a:solidFill>
                <a:latin typeface="Arial" panose="020B0604020202020204" pitchFamily="34" charset="0"/>
              </a:defRPr>
            </a:lvl1pPr>
            <a:lvl2pPr marL="742950" indent="-285750" defTabSz="963930">
              <a:defRPr sz="1000" b="1">
                <a:solidFill>
                  <a:schemeClr val="tx1"/>
                </a:solidFill>
                <a:latin typeface="Arial" panose="020B0604020202020204" pitchFamily="34" charset="0"/>
              </a:defRPr>
            </a:lvl2pPr>
            <a:lvl3pPr marL="1143000" indent="-228600" defTabSz="963930">
              <a:defRPr sz="1000" b="1">
                <a:solidFill>
                  <a:schemeClr val="tx1"/>
                </a:solidFill>
                <a:latin typeface="Arial" panose="020B0604020202020204" pitchFamily="34" charset="0"/>
              </a:defRPr>
            </a:lvl3pPr>
            <a:lvl4pPr marL="1600200" indent="-228600" defTabSz="963930">
              <a:defRPr sz="1000" b="1">
                <a:solidFill>
                  <a:schemeClr val="tx1"/>
                </a:solidFill>
                <a:latin typeface="Arial" panose="020B0604020202020204" pitchFamily="34" charset="0"/>
              </a:defRPr>
            </a:lvl4pPr>
            <a:lvl5pPr marL="2057400" indent="-228600" defTabSz="963930">
              <a:defRPr sz="1000" b="1">
                <a:solidFill>
                  <a:schemeClr val="tx1"/>
                </a:solidFill>
                <a:latin typeface="Arial" panose="020B0604020202020204" pitchFamily="34" charset="0"/>
              </a:defRPr>
            </a:lvl5pPr>
            <a:lvl6pPr marL="2514600" indent="-228600" defTabSz="9639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639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639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6393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b="0">
              <a:latin typeface="ZapfHumnst BT" pitchFamily="34" charset="0"/>
            </a:endParaRPr>
          </a:p>
        </p:txBody>
      </p:sp>
      <p:sp>
        <p:nvSpPr>
          <p:cNvPr id="79879" name="Text Box 5"/>
          <p:cNvSpPr txBox="1">
            <a:spLocks noChangeArrowheads="1"/>
          </p:cNvSpPr>
          <p:nvPr/>
        </p:nvSpPr>
        <p:spPr bwMode="auto">
          <a:xfrm>
            <a:off x="592138" y="1330325"/>
            <a:ext cx="1800225" cy="755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080" tIns="56041" rIns="112080" bIns="56041"/>
          <a:lstStyle>
            <a:lvl1pPr defTabSz="949325">
              <a:defRPr sz="1000" b="1">
                <a:solidFill>
                  <a:schemeClr val="tx1"/>
                </a:solidFill>
                <a:latin typeface="Arial" panose="020B0604020202020204" pitchFamily="34" charset="0"/>
              </a:defRPr>
            </a:lvl1pPr>
            <a:lvl2pPr marL="236855" indent="-117475" defTabSz="949325">
              <a:defRPr sz="1000" b="1">
                <a:solidFill>
                  <a:schemeClr val="tx1"/>
                </a:solidFill>
                <a:latin typeface="Arial" panose="020B0604020202020204" pitchFamily="34" charset="0"/>
              </a:defRPr>
            </a:lvl2pPr>
            <a:lvl3pPr marL="1143000" indent="-228600" defTabSz="949325">
              <a:defRPr sz="1000" b="1">
                <a:solidFill>
                  <a:schemeClr val="tx1"/>
                </a:solidFill>
                <a:latin typeface="Arial" panose="020B0604020202020204" pitchFamily="34" charset="0"/>
              </a:defRPr>
            </a:lvl3pPr>
            <a:lvl4pPr marL="1600200" indent="-228600" defTabSz="949325">
              <a:defRPr sz="1000" b="1">
                <a:solidFill>
                  <a:schemeClr val="tx1"/>
                </a:solidFill>
                <a:latin typeface="Arial" panose="020B0604020202020204" pitchFamily="34" charset="0"/>
              </a:defRPr>
            </a:lvl4pPr>
            <a:lvl5pPr marL="2057400" indent="-228600" defTabSz="949325">
              <a:defRPr sz="1000" b="1">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sz="1000" b="1">
                <a:solidFill>
                  <a:schemeClr val="tx1"/>
                </a:solidFill>
                <a:latin typeface="Arial" panose="020B0604020202020204" pitchFamily="34" charset="0"/>
              </a:defRPr>
            </a:lvl9pPr>
          </a:lstStyle>
          <a:p>
            <a:pPr>
              <a:lnSpc>
                <a:spcPct val="87000"/>
              </a:lnSpc>
              <a:spcBef>
                <a:spcPct val="40000"/>
              </a:spcBef>
              <a:spcAft>
                <a:spcPts val="625"/>
              </a:spcAft>
            </a:pPr>
            <a:r>
              <a:rPr lang="en-US" altLang="zh-CN" b="0">
                <a:latin typeface="ZapfHumnst BT" pitchFamily="34" charset="0"/>
              </a:rPr>
              <a:t>What follows is a crash course in elicitation techniques. We have selected the techniques on our list because of their usefulness in our experience. We briefly discuss each topic in turn.</a:t>
            </a:r>
            <a:endParaRPr lang="en-US" altLang="zh-CN" b="0">
              <a:latin typeface="ZapfHumnst BT" pitchFamily="34" charset="0"/>
            </a:endParaRPr>
          </a:p>
          <a:p>
            <a:pPr>
              <a:lnSpc>
                <a:spcPct val="87000"/>
              </a:lnSpc>
              <a:spcBef>
                <a:spcPct val="40000"/>
              </a:spcBef>
              <a:spcAft>
                <a:spcPts val="625"/>
              </a:spcAft>
            </a:pPr>
            <a:r>
              <a:rPr lang="en-US" altLang="zh-CN" b="0">
                <a:latin typeface="ZapfHumnst BT" pitchFamily="34" charset="0"/>
              </a:rPr>
              <a:t>Beyond the techniques we discuss there are many other techniques such as:</a:t>
            </a:r>
            <a:endParaRPr lang="en-US" altLang="zh-CN" b="0">
              <a:latin typeface="ZapfHumnst BT" pitchFamily="34" charset="0"/>
            </a:endParaRPr>
          </a:p>
          <a:p>
            <a:pPr lvl="1">
              <a:lnSpc>
                <a:spcPct val="85000"/>
              </a:lnSpc>
              <a:spcBef>
                <a:spcPct val="30000"/>
              </a:spcBef>
              <a:buFontTx/>
              <a:buChar char="•"/>
            </a:pPr>
            <a:r>
              <a:rPr lang="en-US" altLang="zh-CN" b="0">
                <a:latin typeface="ZapfHumnst BT" pitchFamily="34" charset="0"/>
              </a:rPr>
              <a:t>Production software</a:t>
            </a:r>
            <a:endParaRPr lang="en-US" altLang="zh-CN" b="0">
              <a:latin typeface="ZapfHumnst BT" pitchFamily="34" charset="0"/>
            </a:endParaRPr>
          </a:p>
          <a:p>
            <a:pPr lvl="1">
              <a:lnSpc>
                <a:spcPct val="85000"/>
              </a:lnSpc>
              <a:spcBef>
                <a:spcPct val="30000"/>
              </a:spcBef>
              <a:buFontTx/>
              <a:buChar char="•"/>
            </a:pPr>
            <a:r>
              <a:rPr lang="en-US" altLang="zh-CN" b="0">
                <a:latin typeface="ZapfHumnst BT" pitchFamily="34" charset="0"/>
              </a:rPr>
              <a:t>Task analysis</a:t>
            </a:r>
            <a:endParaRPr lang="en-US" altLang="zh-CN" b="0">
              <a:latin typeface="ZapfHumnst BT" pitchFamily="34" charset="0"/>
            </a:endParaRPr>
          </a:p>
          <a:p>
            <a:pPr>
              <a:lnSpc>
                <a:spcPct val="87000"/>
              </a:lnSpc>
              <a:spcBef>
                <a:spcPct val="40000"/>
              </a:spcBef>
              <a:spcAft>
                <a:spcPts val="625"/>
              </a:spcAft>
            </a:pPr>
            <a:r>
              <a:rPr lang="en-US" altLang="zh-CN" b="0">
                <a:latin typeface="ZapfHumnst BT" pitchFamily="34" charset="0"/>
              </a:rPr>
              <a:t>Most techniques discussed in this module are generally useful for eliciting information. We discuss them from the perspective of eliciting needs and features, but the same techniques can be used for all types of requirements (needs, features, software requirements), and at many levels of detail. </a:t>
            </a:r>
            <a:endParaRPr lang="en-US" altLang="zh-CN" b="0">
              <a:latin typeface="ZapfHumnst BT"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2"/>
          <p:cNvSpPr>
            <a:spLocks noGrp="1" noRot="1" noChangeAspect="1" noChangeArrowheads="1" noTextEdit="1"/>
          </p:cNvSpPr>
          <p:nvPr>
            <p:ph type="sldImg"/>
          </p:nvPr>
        </p:nvSpPr>
        <p:spPr>
          <a:xfrm>
            <a:off x="575987" y="50565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Rot="1" noChangeAspect="1" noChangeArrowheads="1" noTextEdit="1"/>
          </p:cNvSpPr>
          <p:nvPr>
            <p:ph type="sldImg"/>
          </p:nvPr>
        </p:nvSpPr>
        <p:spPr>
          <a:xfrm>
            <a:off x="498116" y="472275"/>
            <a:ext cx="6024563"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3000" b="0" smtClean="0">
                <a:latin typeface="Arial Narrow" panose="020B0606020202030204" pitchFamily="34" charset="0"/>
              </a:rPr>
              <a:t>RMUC Instructor Notes</a:t>
            </a:r>
            <a:endParaRPr lang="zh-CN" altLang="en-US" sz="1100" b="0" i="1" smtClean="0"/>
          </a:p>
        </p:txBody>
      </p:sp>
      <p:sp>
        <p:nvSpPr>
          <p:cNvPr id="12291"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1100" b="0" smtClean="0"/>
              <a:t>Module 0 - About This Course</a:t>
            </a:r>
            <a:endParaRPr lang="en-US" altLang="zh-CN" sz="1100" b="0" smtClean="0">
              <a:latin typeface="ZapfHumnst BT" pitchFamily="34" charset="0"/>
            </a:endParaRPr>
          </a:p>
        </p:txBody>
      </p:sp>
      <p:sp>
        <p:nvSpPr>
          <p:cNvPr id="12292" name="Rectangle 2"/>
          <p:cNvSpPr>
            <a:spLocks noGrp="1" noRot="1" noChangeAspect="1" noChangeArrowheads="1" noTextEdit="1"/>
          </p:cNvSpPr>
          <p:nvPr>
            <p:ph type="sldImg"/>
          </p:nvPr>
        </p:nvSpPr>
        <p:spPr>
          <a:xfrm>
            <a:off x="1622425" y="933450"/>
            <a:ext cx="6024563" cy="3389313"/>
          </a:xfrm>
        </p:spPr>
      </p:sp>
      <p:sp>
        <p:nvSpPr>
          <p:cNvPr id="12293" name="Rectangle 3"/>
          <p:cNvSpPr>
            <a:spLocks noGrp="1" noChangeArrowheads="1"/>
          </p:cNvSpPr>
          <p:nvPr>
            <p:ph type="body" idx="1"/>
          </p:nvPr>
        </p:nvSpPr>
        <p:spPr>
          <a:xfrm>
            <a:off x="2565400" y="4652963"/>
            <a:ext cx="4113213" cy="4408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49" tIns="47474" rIns="94949" bIns="47474"/>
          <a:lstStyle/>
          <a:p>
            <a:pPr eaLnBrk="1" hangingPunct="1"/>
            <a:r>
              <a:rPr lang="en-US" altLang="zh-CN" sz="1100" smtClean="0">
                <a:latin typeface="ZapfHumnst BT" pitchFamily="34" charset="0"/>
              </a:rPr>
              <a:t>A requirement is a capability or condition to which the system must conform.</a:t>
            </a:r>
            <a:endParaRPr lang="en-US" altLang="zh-CN" smtClean="0"/>
          </a:p>
          <a:p>
            <a:pPr eaLnBrk="1" hangingPunct="1"/>
            <a:r>
              <a:rPr lang="en-US" altLang="zh-CN" sz="1100" smtClean="0">
                <a:latin typeface="ZapfHumnst BT" pitchFamily="34" charset="0"/>
              </a:rPr>
              <a:t>Software requirements provide an almost “black-box” definition of the system. They define only those externally observable “What’s” of the system, not the “How’s.”</a:t>
            </a:r>
            <a:endParaRPr lang="en-US" altLang="zh-CN" sz="1100" smtClean="0">
              <a:latin typeface="ZapfHumnst BT" pitchFamily="34" charset="0"/>
            </a:endParaRPr>
          </a:p>
          <a:p>
            <a:pPr eaLnBrk="1" hangingPunct="1"/>
            <a:r>
              <a:rPr lang="en-US" altLang="zh-CN" sz="1100" smtClean="0">
                <a:latin typeface="ZapfHumnst BT" pitchFamily="34" charset="0"/>
              </a:rPr>
              <a:t>Of course, there has to be enough of the “How” specified to build the right system, but these should be identified as design constraints.</a:t>
            </a:r>
            <a:endParaRPr lang="en-US" altLang="zh-CN" sz="1100" smtClean="0">
              <a:latin typeface="ZapfHumnst BT" pitchFamily="34" charset="0"/>
            </a:endParaRPr>
          </a:p>
        </p:txBody>
      </p:sp>
      <p:sp>
        <p:nvSpPr>
          <p:cNvPr id="12294" name="Text Box 4"/>
          <p:cNvSpPr txBox="1">
            <a:spLocks noChangeArrowheads="1"/>
          </p:cNvSpPr>
          <p:nvPr/>
        </p:nvSpPr>
        <p:spPr bwMode="auto">
          <a:xfrm>
            <a:off x="588963" y="1347788"/>
            <a:ext cx="1793875" cy="764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4949" tIns="47474" rIns="94949" bIns="47474"/>
          <a:lstStyle>
            <a:lvl1pPr defTabSz="949325">
              <a:defRPr sz="1000" b="1">
                <a:solidFill>
                  <a:schemeClr val="tx1"/>
                </a:solidFill>
                <a:latin typeface="Arial" panose="020B0604020202020204" pitchFamily="34" charset="0"/>
              </a:defRPr>
            </a:lvl1pPr>
            <a:lvl2pPr marL="742950" indent="-285750" defTabSz="949325">
              <a:defRPr sz="1000" b="1">
                <a:solidFill>
                  <a:schemeClr val="tx1"/>
                </a:solidFill>
                <a:latin typeface="Arial" panose="020B0604020202020204" pitchFamily="34" charset="0"/>
              </a:defRPr>
            </a:lvl2pPr>
            <a:lvl3pPr marL="1143000" indent="-228600" defTabSz="949325">
              <a:defRPr sz="1000" b="1">
                <a:solidFill>
                  <a:schemeClr val="tx1"/>
                </a:solidFill>
                <a:latin typeface="Arial" panose="020B0604020202020204" pitchFamily="34" charset="0"/>
              </a:defRPr>
            </a:lvl3pPr>
            <a:lvl4pPr marL="1600200" indent="-228600" defTabSz="949325">
              <a:defRPr sz="1000" b="1">
                <a:solidFill>
                  <a:schemeClr val="tx1"/>
                </a:solidFill>
                <a:latin typeface="Arial" panose="020B0604020202020204" pitchFamily="34" charset="0"/>
              </a:defRPr>
            </a:lvl4pPr>
            <a:lvl5pPr marL="2057400" indent="-228600" defTabSz="949325">
              <a:defRPr sz="1000" b="1">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lnSpc>
                <a:spcPct val="87000"/>
              </a:lnSpc>
              <a:spcBef>
                <a:spcPct val="40000"/>
              </a:spcBef>
            </a:pPr>
            <a:r>
              <a:rPr lang="en-US" altLang="zh-CN" b="0">
                <a:latin typeface="ZapfHumnst BT" pitchFamily="34" charset="0"/>
              </a:rPr>
              <a:t>Point out that there has to be enough of the “How” specified to build the right system, but these should be identified as design constraints. This provides a nice segue into the next slide.</a:t>
            </a:r>
            <a:endParaRPr lang="en-US" altLang="zh-CN" b="0">
              <a:latin typeface="ZapfHumnst BT" pitchFamily="34" charset="0"/>
            </a:endParaRPr>
          </a:p>
          <a:p>
            <a:endParaRPr lang="zh-CN" altLang="en-US" b="0">
              <a:latin typeface="ZapfHumnst BT"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Rot="1" noChangeAspect="1" noChangeArrowheads="1" noTextEdit="1"/>
          </p:cNvSpPr>
          <p:nvPr>
            <p:ph type="sldImg"/>
          </p:nvPr>
        </p:nvSpPr>
        <p:spPr>
          <a:xfrm>
            <a:off x="138113" y="768350"/>
            <a:ext cx="6823075" cy="3838575"/>
          </a:xfr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Rot="1" noChangeAspect="1" noChangeArrowheads="1" noTextEdit="1"/>
          </p:cNvSpPr>
          <p:nvPr>
            <p:ph type="sldImg"/>
          </p:nvPr>
        </p:nvSpPr>
        <p:spPr>
          <a:xfrm>
            <a:off x="138113" y="768350"/>
            <a:ext cx="6823075" cy="3838575"/>
          </a:xfr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Rot="1" noChangeAspect="1" noChangeArrowheads="1" noTextEdit="1"/>
          </p:cNvSpPr>
          <p:nvPr>
            <p:ph type="sldImg"/>
          </p:nvPr>
        </p:nvSpPr>
        <p:spPr>
          <a:xfrm>
            <a:off x="335901" y="324375"/>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Rot="1" noChangeAspect="1" noChangeArrowheads="1" noTextEdit="1"/>
          </p:cNvSpPr>
          <p:nvPr>
            <p:ph type="sldImg"/>
          </p:nvPr>
        </p:nvSpPr>
        <p:spPr>
          <a:xfrm>
            <a:off x="560388" y="527050"/>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Rot="1" noChangeAspect="1" noChangeArrowheads="1" noTextEdit="1"/>
          </p:cNvSpPr>
          <p:nvPr>
            <p:ph type="sldImg"/>
          </p:nvPr>
        </p:nvSpPr>
        <p:spPr>
          <a:xfrm>
            <a:off x="416719" y="323850"/>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8" name="Rectangle 6"/>
          <p:cNvSpPr>
            <a:spLocks noGrp="1" noRot="1" noChangeAspect="1" noChangeArrowheads="1" noTextEdit="1"/>
          </p:cNvSpPr>
          <p:nvPr>
            <p:ph type="sldImg"/>
          </p:nvPr>
        </p:nvSpPr>
        <p:spPr>
          <a:xfrm>
            <a:off x="415925" y="3095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68611"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68612" name="Rectangle 2"/>
          <p:cNvSpPr>
            <a:spLocks noGrp="1" noRot="1" noChangeAspect="1" noChangeArrowheads="1" noTextEdit="1"/>
          </p:cNvSpPr>
          <p:nvPr>
            <p:ph type="sldImg"/>
          </p:nvPr>
        </p:nvSpPr>
        <p:spPr>
          <a:xfrm>
            <a:off x="1627188" y="931863"/>
            <a:ext cx="6026150" cy="3390900"/>
          </a:xfrm>
        </p:spPr>
      </p:sp>
      <p:sp>
        <p:nvSpPr>
          <p:cNvPr id="6861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latin typeface="ZapfHumnst BT" pitchFamily="34" charset="0"/>
              </a:rPr>
              <a:t>Here are some questions that are useful to help you find the use cases in your system. The best way to find use cases is to consider what each actor requires of the system. Go through all the actors and identify the particular needs of each actor.</a:t>
            </a:r>
            <a:endParaRPr lang="en-US" altLang="zh-CN" sz="1000" dirty="0" smtClean="0">
              <a:latin typeface="ZapfHumnst BT" pitchFamily="34" charset="0"/>
            </a:endParaRPr>
          </a:p>
          <a:p>
            <a:pPr eaLnBrk="1" hangingPunct="1"/>
            <a:r>
              <a:rPr lang="en-US" altLang="zh-CN" sz="1000" dirty="0" smtClean="0">
                <a:latin typeface="ZapfHumnst BT" pitchFamily="34" charset="0"/>
              </a:rPr>
              <a:t>When you have made your first list of use cases, verify that all required functionality has been treated. Don’t forget special use cases for system startup, termination, or maintenance. Also, don’t forget to include use cases for automatically scheduled events. For example, a time-initiated job may run the payroll at midnight on the last day of each month. Use cases that concern automatically scheduled events are usually initiated by a special actor – the scheduler.</a:t>
            </a:r>
            <a:endParaRPr lang="en-US" altLang="zh-CN" sz="1000" dirty="0" smtClean="0">
              <a:latin typeface="ZapfHumnst BT" pitchFamily="34" charset="0"/>
            </a:endParaRPr>
          </a:p>
          <a:p>
            <a:pPr eaLnBrk="1" hangingPunct="1"/>
            <a:r>
              <a:rPr lang="en-US" altLang="zh-CN" sz="1000" dirty="0" smtClean="0">
                <a:latin typeface="ZapfHumnst BT" pitchFamily="34" charset="0"/>
              </a:rPr>
              <a:t>Try to keep all use cases at approximately the same level of importance. The above questions may help get the right granularity (refer also to the definition of a use case). Ask yourself:</a:t>
            </a:r>
            <a:endParaRPr lang="en-US" altLang="zh-CN" sz="1000" dirty="0" smtClean="0">
              <a:latin typeface="ZapfHumnst BT" pitchFamily="34" charset="0"/>
            </a:endParaRPr>
          </a:p>
          <a:p>
            <a:pPr marL="228600" lvl="1" indent="-114300" eaLnBrk="1" hangingPunct="1">
              <a:lnSpc>
                <a:spcPct val="85000"/>
              </a:lnSpc>
              <a:spcBef>
                <a:spcPct val="30000"/>
              </a:spcBef>
              <a:buFontTx/>
              <a:buChar char="•"/>
            </a:pPr>
            <a:r>
              <a:rPr lang="en-US" altLang="zh-CN" sz="1000" dirty="0" smtClean="0">
                <a:latin typeface="ZapfHumnst BT" pitchFamily="34" charset="0"/>
              </a:rPr>
              <a:t>Would you ever want to perform a particular activity as an end result in itself?</a:t>
            </a:r>
            <a:endParaRPr lang="en-US" altLang="zh-CN" sz="1000" dirty="0" smtClean="0">
              <a:latin typeface="ZapfHumnst BT" pitchFamily="34" charset="0"/>
            </a:endParaRPr>
          </a:p>
          <a:p>
            <a:pPr marL="228600" lvl="1" indent="-114300" eaLnBrk="1" hangingPunct="1">
              <a:lnSpc>
                <a:spcPct val="85000"/>
              </a:lnSpc>
              <a:spcBef>
                <a:spcPct val="30000"/>
              </a:spcBef>
              <a:buFontTx/>
              <a:buChar char="•"/>
            </a:pPr>
            <a:r>
              <a:rPr lang="en-US" altLang="zh-CN" sz="1000" dirty="0" smtClean="0">
                <a:latin typeface="ZapfHumnst BT" pitchFamily="34" charset="0"/>
              </a:rPr>
              <a:t>Are there any activities that should be kept together so you can review, modify, test, and document them together?</a:t>
            </a:r>
            <a:endParaRPr lang="en-US" altLang="zh-CN" sz="1000" dirty="0" smtClean="0">
              <a:latin typeface="ZapfHumnst BT" pitchFamily="34" charset="0"/>
            </a:endParaRPr>
          </a:p>
          <a:p>
            <a:pPr marL="228600" lvl="1" indent="-114300" eaLnBrk="1" hangingPunct="1">
              <a:lnSpc>
                <a:spcPct val="85000"/>
              </a:lnSpc>
              <a:spcBef>
                <a:spcPct val="30000"/>
              </a:spcBef>
              <a:buFontTx/>
              <a:buChar char="•"/>
            </a:pPr>
            <a:r>
              <a:rPr lang="en-US" altLang="zh-CN" sz="1000" dirty="0" smtClean="0">
                <a:latin typeface="ZapfHumnst BT" pitchFamily="34" charset="0"/>
              </a:rPr>
              <a:t>Is the use case too complex? If it is, you may want to split it (a use-case report significantly longer than 10 pages may be a candidate).</a:t>
            </a:r>
            <a:endParaRPr lang="en-US" altLang="zh-CN" sz="1000" dirty="0" smtClean="0">
              <a:latin typeface="ZapfHumnst BT" pitchFamily="34" charset="0"/>
            </a:endParaRPr>
          </a:p>
          <a:p>
            <a:pPr eaLnBrk="1" hangingPunct="1"/>
            <a:r>
              <a:rPr lang="en-US" altLang="zh-CN" sz="1000" dirty="0" smtClean="0">
                <a:latin typeface="ZapfHumnst BT" pitchFamily="34" charset="0"/>
              </a:rPr>
              <a:t>Give each use case a name that indicates what an instance of the use case does. To be comprehensible, the name may have to consist of several words.</a:t>
            </a:r>
            <a:endParaRPr lang="en-US" altLang="zh-CN" sz="1000" dirty="0" smtClean="0">
              <a:latin typeface="ZapfHumnst BT" pitchFamily="34" charset="0"/>
            </a:endParaRPr>
          </a:p>
        </p:txBody>
      </p:sp>
      <p:sp>
        <p:nvSpPr>
          <p:cNvPr id="68614" name="Rectangle 4"/>
          <p:cNvSpPr>
            <a:spLocks noChangeArrowheads="1"/>
          </p:cNvSpPr>
          <p:nvPr/>
        </p:nvSpPr>
        <p:spPr bwMode="auto">
          <a:xfrm>
            <a:off x="236538" y="1357313"/>
            <a:ext cx="2208212" cy="796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889" tIns="49945" rIns="99889" bIns="49945"/>
          <a:lstStyle>
            <a:lvl1pPr defTabSz="992505">
              <a:defRPr sz="1000">
                <a:solidFill>
                  <a:schemeClr val="tx1"/>
                </a:solidFill>
                <a:latin typeface="Arial" panose="020B0604020202020204" pitchFamily="34" charset="0"/>
              </a:defRPr>
            </a:lvl1pPr>
            <a:lvl2pPr marL="742950" indent="-285750" defTabSz="992505">
              <a:defRPr sz="1000">
                <a:solidFill>
                  <a:schemeClr val="tx1"/>
                </a:solidFill>
                <a:latin typeface="Arial" panose="020B0604020202020204" pitchFamily="34" charset="0"/>
              </a:defRPr>
            </a:lvl2pPr>
            <a:lvl3pPr marL="1143000" indent="-228600" defTabSz="992505">
              <a:defRPr sz="1000">
                <a:solidFill>
                  <a:schemeClr val="tx1"/>
                </a:solidFill>
                <a:latin typeface="Arial" panose="020B0604020202020204" pitchFamily="34" charset="0"/>
              </a:defRPr>
            </a:lvl3pPr>
            <a:lvl4pPr marL="1600200" indent="-228600" defTabSz="992505">
              <a:defRPr sz="1000">
                <a:solidFill>
                  <a:schemeClr val="tx1"/>
                </a:solidFill>
                <a:latin typeface="Arial" panose="020B0604020202020204" pitchFamily="34" charset="0"/>
              </a:defRPr>
            </a:lvl4pPr>
            <a:lvl5pPr marL="2057400" indent="-228600" defTabSz="992505">
              <a:defRPr sz="1000">
                <a:solidFill>
                  <a:schemeClr val="tx1"/>
                </a:solidFill>
                <a:latin typeface="Arial" panose="020B0604020202020204" pitchFamily="34" charset="0"/>
              </a:defRPr>
            </a:lvl5pPr>
            <a:lvl6pPr marL="2514600" indent="-228600" defTabSz="99250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9250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9250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92505"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2100"/>
          </a:p>
        </p:txBody>
      </p:sp>
      <p:sp>
        <p:nvSpPr>
          <p:cNvPr id="68615" name="Text Box 5"/>
          <p:cNvSpPr txBox="1">
            <a:spLocks noChangeArrowheads="1"/>
          </p:cNvSpPr>
          <p:nvPr/>
        </p:nvSpPr>
        <p:spPr bwMode="auto">
          <a:xfrm>
            <a:off x="588963" y="1347788"/>
            <a:ext cx="1793875" cy="764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244475" indent="-122555"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spcAft>
                <a:spcPts val="640"/>
              </a:spcAft>
            </a:pPr>
            <a:r>
              <a:rPr lang="en-US" altLang="zh-CN" sz="1100">
                <a:latin typeface="ZapfHumnst BT" pitchFamily="34" charset="0"/>
              </a:rPr>
              <a:t>This is an important slide because it gives questions for identifying use cases. Suggest that the students mark this slide (tick the corner or place a sticky note) for easy access later.</a:t>
            </a:r>
            <a:endParaRPr lang="en-US" altLang="zh-CN" sz="1100">
              <a:latin typeface="ZapfHumnst BT" pitchFamily="34" charset="0"/>
            </a:endParaRPr>
          </a:p>
          <a:p>
            <a:pPr>
              <a:lnSpc>
                <a:spcPct val="87000"/>
              </a:lnSpc>
              <a:spcBef>
                <a:spcPct val="40000"/>
              </a:spcBef>
              <a:spcAft>
                <a:spcPts val="640"/>
              </a:spcAft>
            </a:pPr>
            <a:r>
              <a:rPr lang="en-US" altLang="zh-CN" sz="1100">
                <a:latin typeface="ZapfHumnst BT" pitchFamily="34" charset="0"/>
              </a:rPr>
              <a:t>Emphasize that the use cases are the goals of some actor. What does the actor want to accomplish with the help of the system?</a:t>
            </a:r>
            <a:endParaRPr lang="en-US" altLang="zh-CN" sz="1100">
              <a:latin typeface="ZapfHumnst BT" pitchFamily="34" charset="0"/>
            </a:endParaRPr>
          </a:p>
          <a:p>
            <a:pPr>
              <a:lnSpc>
                <a:spcPct val="87000"/>
              </a:lnSpc>
              <a:spcBef>
                <a:spcPct val="40000"/>
              </a:spcBef>
              <a:spcAft>
                <a:spcPts val="640"/>
              </a:spcAft>
            </a:pPr>
            <a:r>
              <a:rPr lang="en-US" altLang="zh-CN" sz="1100">
                <a:latin typeface="ZapfHumnst BT" pitchFamily="34" charset="0"/>
              </a:rPr>
              <a:t>In addition to the list of questions on the slide, mention other use cases not to forget (see Student Notes): </a:t>
            </a:r>
            <a:endParaRPr lang="en-US" altLang="zh-CN" sz="1100">
              <a:latin typeface="ZapfHumnst BT" pitchFamily="34" charset="0"/>
            </a:endParaRPr>
          </a:p>
          <a:p>
            <a:pPr lvl="1">
              <a:lnSpc>
                <a:spcPct val="85000"/>
              </a:lnSpc>
              <a:spcBef>
                <a:spcPct val="30000"/>
              </a:spcBef>
              <a:buFontTx/>
              <a:buChar char="•"/>
            </a:pPr>
            <a:r>
              <a:rPr lang="en-US" altLang="zh-CN" sz="1100">
                <a:latin typeface="ZapfHumnst BT" pitchFamily="34" charset="0"/>
              </a:rPr>
              <a:t>System startup</a:t>
            </a:r>
            <a:endParaRPr lang="en-US" altLang="zh-CN" sz="1100">
              <a:latin typeface="ZapfHumnst BT" pitchFamily="34" charset="0"/>
            </a:endParaRPr>
          </a:p>
          <a:p>
            <a:pPr lvl="1">
              <a:lnSpc>
                <a:spcPct val="85000"/>
              </a:lnSpc>
              <a:spcBef>
                <a:spcPct val="30000"/>
              </a:spcBef>
              <a:buFontTx/>
              <a:buChar char="•"/>
            </a:pPr>
            <a:r>
              <a:rPr lang="en-US" altLang="zh-CN" sz="1100">
                <a:latin typeface="ZapfHumnst BT" pitchFamily="34" charset="0"/>
              </a:rPr>
              <a:t>System termination</a:t>
            </a:r>
            <a:endParaRPr lang="en-US" altLang="zh-CN" sz="1100">
              <a:latin typeface="ZapfHumnst BT" pitchFamily="34" charset="0"/>
            </a:endParaRPr>
          </a:p>
          <a:p>
            <a:pPr lvl="1">
              <a:lnSpc>
                <a:spcPct val="85000"/>
              </a:lnSpc>
              <a:spcBef>
                <a:spcPct val="30000"/>
              </a:spcBef>
              <a:buFontTx/>
              <a:buChar char="•"/>
            </a:pPr>
            <a:r>
              <a:rPr lang="en-US" altLang="zh-CN" sz="1100">
                <a:latin typeface="ZapfHumnst BT" pitchFamily="34" charset="0"/>
              </a:rPr>
              <a:t>System maintenance </a:t>
            </a:r>
            <a:endParaRPr lang="en-US" altLang="zh-CN" sz="1100">
              <a:latin typeface="ZapfHumnst BT" pitchFamily="34" charset="0"/>
            </a:endParaRPr>
          </a:p>
          <a:p>
            <a:pPr lvl="1">
              <a:lnSpc>
                <a:spcPct val="85000"/>
              </a:lnSpc>
              <a:spcBef>
                <a:spcPct val="30000"/>
              </a:spcBef>
              <a:buFontTx/>
              <a:buChar char="•"/>
            </a:pPr>
            <a:r>
              <a:rPr lang="en-US" altLang="zh-CN" sz="1100">
                <a:latin typeface="ZapfHumnst BT" pitchFamily="34" charset="0"/>
              </a:rPr>
              <a:t>Automatically schedule events</a:t>
            </a:r>
            <a:endParaRPr lang="en-US" altLang="zh-CN" sz="1100">
              <a:latin typeface="ZapfHumnst BT"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Rot="1" noChangeAspect="1" noChangeArrowheads="1" noTextEdit="1"/>
          </p:cNvSpPr>
          <p:nvPr>
            <p:ph type="sldImg"/>
          </p:nvPr>
        </p:nvSpPr>
        <p:spPr>
          <a:xfrm>
            <a:off x="521956" y="535884"/>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Rot="1" noChangeAspect="1" noChangeArrowheads="1" noTextEdit="1"/>
          </p:cNvSpPr>
          <p:nvPr>
            <p:ph type="sldImg"/>
          </p:nvPr>
        </p:nvSpPr>
        <p:spPr>
          <a:xfrm>
            <a:off x="685800" y="4873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416719" y="577850"/>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534988" y="5508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Rot="1" noChangeAspect="1" noChangeArrowheads="1" noTextEdit="1"/>
          </p:cNvSpPr>
          <p:nvPr>
            <p:ph type="sldImg"/>
          </p:nvPr>
        </p:nvSpPr>
        <p:spPr>
          <a:xfrm>
            <a:off x="685800" y="514350"/>
            <a:ext cx="6024562"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81923"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81924" name="Rectangle 2"/>
          <p:cNvSpPr>
            <a:spLocks noGrp="1" noRot="1" noChangeAspect="1" noChangeArrowheads="1" noTextEdit="1"/>
          </p:cNvSpPr>
          <p:nvPr>
            <p:ph type="sldImg"/>
          </p:nvPr>
        </p:nvSpPr>
        <p:spPr>
          <a:xfrm>
            <a:off x="1625600" y="936625"/>
            <a:ext cx="6024563" cy="3389313"/>
          </a:xfrm>
        </p:spPr>
      </p:sp>
      <p:sp>
        <p:nvSpPr>
          <p:cNvPr id="81925" name="Rectangle 3"/>
          <p:cNvSpPr>
            <a:spLocks noGrp="1" noChangeArrowheads="1"/>
          </p:cNvSpPr>
          <p:nvPr>
            <p:ph type="body" idx="1"/>
          </p:nvPr>
        </p:nvSpPr>
        <p:spPr>
          <a:xfrm>
            <a:off x="2536825" y="4584700"/>
            <a:ext cx="4110038" cy="4500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49" tIns="47474" rIns="94949" bIns="47474"/>
          <a:lstStyle/>
          <a:p>
            <a:pPr eaLnBrk="1" hangingPunct="1"/>
            <a:r>
              <a:rPr lang="en-US" altLang="zh-CN" sz="1100" dirty="0" smtClean="0">
                <a:latin typeface="ZapfHumnst BT" pitchFamily="34" charset="0"/>
              </a:rPr>
              <a:t>This is an example of a step-by-step outline for a use case. It shows a step-by-step outline for the Get Quote use case from the RU e-</a:t>
            </a:r>
            <a:r>
              <a:rPr lang="en-US" altLang="zh-CN" sz="1100" dirty="0" err="1" smtClean="0">
                <a:latin typeface="ZapfHumnst BT" pitchFamily="34" charset="0"/>
              </a:rPr>
              <a:t>st</a:t>
            </a:r>
            <a:r>
              <a:rPr lang="en-US" altLang="zh-CN" sz="1100" dirty="0" smtClean="0">
                <a:latin typeface="ZapfHumnst BT" pitchFamily="34" charset="0"/>
              </a:rPr>
              <a:t> system. The basic flow shows the major steps. The alternative flows show optional behavior.</a:t>
            </a:r>
            <a:endParaRPr lang="en-US" altLang="zh-CN" sz="1100" dirty="0" smtClean="0">
              <a:latin typeface="ZapfHumnst BT" pitchFamily="34" charset="0"/>
            </a:endParaRPr>
          </a:p>
          <a:p>
            <a:pPr eaLnBrk="1" hangingPunct="1"/>
            <a:r>
              <a:rPr lang="en-US" altLang="zh-CN" sz="1100" dirty="0" smtClean="0">
                <a:latin typeface="ZapfHumnst BT" pitchFamily="34" charset="0"/>
              </a:rPr>
              <a:t>Notice the level of detail in this example. Remember, this is just a brief step-by-step outline to help understand what functions are contained in the use case. Further describe these steps in Module 8, </a:t>
            </a:r>
            <a:r>
              <a:rPr lang="en-US" altLang="zh-CN" sz="1100" i="1" dirty="0" smtClean="0">
                <a:latin typeface="ZapfHumnst BT" pitchFamily="34" charset="0"/>
              </a:rPr>
              <a:t>Refine the System Definition.</a:t>
            </a:r>
            <a:endParaRPr lang="en-US" altLang="zh-CN" sz="1100" i="1" dirty="0" smtClean="0">
              <a:latin typeface="ZapfHumnst BT" pitchFamily="34" charset="0"/>
            </a:endParaRPr>
          </a:p>
          <a:p>
            <a:pPr eaLnBrk="1" hangingPunct="1"/>
            <a:endParaRPr lang="en-US" altLang="zh-CN" sz="1100" i="1" dirty="0" smtClean="0">
              <a:latin typeface="ZapfHumnst BT" pitchFamily="34" charset="0"/>
            </a:endParaRPr>
          </a:p>
          <a:p>
            <a:pPr eaLnBrk="1" hangingPunct="1"/>
            <a:endParaRPr lang="en-US" altLang="zh-CN" sz="1100" dirty="0" smtClean="0">
              <a:latin typeface="ZapfHumnst BT" pitchFamily="34" charset="0"/>
            </a:endParaRPr>
          </a:p>
        </p:txBody>
      </p:sp>
      <p:sp>
        <p:nvSpPr>
          <p:cNvPr id="81926" name="Text Box 4"/>
          <p:cNvSpPr txBox="1">
            <a:spLocks noChangeArrowheads="1"/>
          </p:cNvSpPr>
          <p:nvPr/>
        </p:nvSpPr>
        <p:spPr bwMode="auto">
          <a:xfrm>
            <a:off x="588963" y="1347788"/>
            <a:ext cx="1793875" cy="764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092" tIns="56046" rIns="112092" bIns="56046"/>
          <a:lstStyle>
            <a:lvl1pPr defTabSz="949325">
              <a:defRPr sz="1000">
                <a:solidFill>
                  <a:schemeClr val="tx1"/>
                </a:solidFill>
                <a:latin typeface="Arial" panose="020B0604020202020204" pitchFamily="34" charset="0"/>
              </a:defRPr>
            </a:lvl1pPr>
            <a:lvl2pPr marL="742950" indent="-285750" defTabSz="949325">
              <a:defRPr sz="1000">
                <a:solidFill>
                  <a:schemeClr val="tx1"/>
                </a:solidFill>
                <a:latin typeface="Arial" panose="020B0604020202020204" pitchFamily="34" charset="0"/>
              </a:defRPr>
            </a:lvl2pPr>
            <a:lvl3pPr marL="1143000" indent="-228600" defTabSz="949325">
              <a:defRPr sz="1000">
                <a:solidFill>
                  <a:schemeClr val="tx1"/>
                </a:solidFill>
                <a:latin typeface="Arial" panose="020B0604020202020204" pitchFamily="34" charset="0"/>
              </a:defRPr>
            </a:lvl3pPr>
            <a:lvl4pPr marL="1600200" indent="-228600" defTabSz="949325">
              <a:defRPr sz="1000">
                <a:solidFill>
                  <a:schemeClr val="tx1"/>
                </a:solidFill>
                <a:latin typeface="Arial" panose="020B0604020202020204" pitchFamily="34" charset="0"/>
              </a:defRPr>
            </a:lvl4pPr>
            <a:lvl5pPr marL="2057400" indent="-228600" defTabSz="949325">
              <a:defRPr sz="1000">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spcAft>
                <a:spcPts val="625"/>
              </a:spcAft>
            </a:pPr>
            <a:r>
              <a:rPr lang="en-US" altLang="zh-CN">
                <a:latin typeface="ZapfHumnst BT" pitchFamily="34" charset="0"/>
              </a:rPr>
              <a:t>Go over the outline. Note that it is a first draft for the use case, and that we develop more detail later.</a:t>
            </a:r>
            <a:endParaRPr lang="en-US" altLang="zh-CN">
              <a:latin typeface="ZapfHumnst BT" pitchFamily="34" charset="0"/>
            </a:endParaRPr>
          </a:p>
          <a:p>
            <a:pPr>
              <a:lnSpc>
                <a:spcPct val="87000"/>
              </a:lnSpc>
              <a:spcBef>
                <a:spcPct val="40000"/>
              </a:spcBef>
              <a:spcAft>
                <a:spcPts val="625"/>
              </a:spcAft>
            </a:pPr>
            <a:r>
              <a:rPr lang="en-US" altLang="zh-CN">
                <a:latin typeface="ZapfHumnst BT" pitchFamily="34" charset="0"/>
              </a:rPr>
              <a:t>For those not familiar with stock trading, you may need to explain that a “quote” refers to getting the currently traded price of a stock. </a:t>
            </a:r>
            <a:endParaRPr lang="en-US" altLang="zh-CN">
              <a:latin typeface="ZapfHumnst BT" pitchFamily="34" charset="0"/>
            </a:endParaRPr>
          </a:p>
          <a:p>
            <a:pPr>
              <a:lnSpc>
                <a:spcPct val="87000"/>
              </a:lnSpc>
              <a:spcBef>
                <a:spcPct val="40000"/>
              </a:spcBef>
            </a:pPr>
            <a:r>
              <a:rPr lang="en-US" altLang="zh-CN">
                <a:latin typeface="ZapfHumnst BT" pitchFamily="34" charset="0"/>
              </a:rPr>
              <a:t>Points for discussion:</a:t>
            </a:r>
            <a:endParaRPr lang="en-US" altLang="zh-CN">
              <a:latin typeface="ZapfHumnst BT" pitchFamily="34" charset="0"/>
            </a:endParaRPr>
          </a:p>
          <a:p>
            <a:pPr>
              <a:lnSpc>
                <a:spcPct val="87000"/>
              </a:lnSpc>
              <a:spcBef>
                <a:spcPct val="40000"/>
              </a:spcBef>
              <a:spcAft>
                <a:spcPts val="625"/>
              </a:spcAft>
            </a:pPr>
            <a:r>
              <a:rPr lang="en-US" altLang="zh-CN">
                <a:latin typeface="ZapfHumnst BT" pitchFamily="34" charset="0"/>
              </a:rPr>
              <a:t>What can you tell about the use case by looking at this outline?</a:t>
            </a:r>
            <a:endParaRPr lang="en-US" altLang="zh-CN">
              <a:latin typeface="ZapfHumnst BT" pitchFamily="34" charset="0"/>
            </a:endParaRPr>
          </a:p>
          <a:p>
            <a:pPr>
              <a:lnSpc>
                <a:spcPct val="87000"/>
              </a:lnSpc>
              <a:spcBef>
                <a:spcPct val="40000"/>
              </a:spcBef>
              <a:spcAft>
                <a:spcPts val="625"/>
              </a:spcAft>
            </a:pPr>
            <a:r>
              <a:rPr lang="en-US" altLang="zh-CN">
                <a:latin typeface="ZapfHumnst BT" pitchFamily="34" charset="0"/>
              </a:rPr>
              <a:t>What questions might you have about this use case that are still not defined?</a:t>
            </a:r>
            <a:endParaRPr lang="en-US" altLang="zh-CN">
              <a:latin typeface="ZapfHumnst BT"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Rot="1" noChangeAspect="1" noChangeArrowheads="1" noTextEdit="1"/>
          </p:cNvSpPr>
          <p:nvPr>
            <p:ph type="sldImg"/>
          </p:nvPr>
        </p:nvSpPr>
        <p:spPr>
          <a:xfrm>
            <a:off x="415925" y="4492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Rot="1" noChangeAspect="1" noChangeArrowheads="1" noTextEdit="1"/>
          </p:cNvSpPr>
          <p:nvPr>
            <p:ph type="sldImg"/>
          </p:nvPr>
        </p:nvSpPr>
        <p:spPr>
          <a:xfrm>
            <a:off x="555625" y="452438"/>
            <a:ext cx="6024563" cy="3389312"/>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8806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88068" name="Rectangle 2"/>
          <p:cNvSpPr>
            <a:spLocks noGrp="1" noRot="1" noChangeAspect="1" noChangeArrowheads="1" noTextEdit="1"/>
          </p:cNvSpPr>
          <p:nvPr>
            <p:ph type="sldImg"/>
          </p:nvPr>
        </p:nvSpPr>
        <p:spPr>
          <a:xfrm>
            <a:off x="1619250" y="933450"/>
            <a:ext cx="6024563" cy="3389313"/>
          </a:xfrm>
        </p:spPr>
      </p:sp>
      <p:sp>
        <p:nvSpPr>
          <p:cNvPr id="88069" name="Rectangle 3"/>
          <p:cNvSpPr>
            <a:spLocks noGrp="1" noChangeArrowheads="1"/>
          </p:cNvSpPr>
          <p:nvPr>
            <p:ph type="body" idx="1"/>
          </p:nvPr>
        </p:nvSpPr>
        <p:spPr>
          <a:xfrm>
            <a:off x="2554288" y="4659313"/>
            <a:ext cx="4111625"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49" tIns="47474" rIns="94949" bIns="47474"/>
          <a:lstStyle/>
          <a:p>
            <a:pPr eaLnBrk="1" hangingPunct="1"/>
            <a:r>
              <a:rPr lang="en-US" altLang="zh-CN" sz="1100" dirty="0" smtClean="0">
                <a:latin typeface="ZapfHumnst BT" pitchFamily="34" charset="0"/>
              </a:rPr>
              <a:t>Here is an example of a general alternative flow.</a:t>
            </a:r>
            <a:endParaRPr lang="en-US" altLang="zh-CN" sz="1100" dirty="0" smtClean="0">
              <a:latin typeface="ZapfHumnst BT" pitchFamily="34" charset="0"/>
            </a:endParaRPr>
          </a:p>
          <a:p>
            <a:pPr eaLnBrk="1" hangingPunct="1"/>
            <a:r>
              <a:rPr lang="en-US" altLang="zh-CN" sz="1100" dirty="0" smtClean="0">
                <a:latin typeface="ZapfHumnst BT" pitchFamily="34" charset="0"/>
              </a:rPr>
              <a:t>General alternative flows are like specific alternative flows, except there is no start location. This is because a generic alternative flow can begin anywhere.</a:t>
            </a:r>
            <a:endParaRPr lang="en-US" altLang="zh-CN" sz="1100" dirty="0" smtClean="0">
              <a:latin typeface="ZapfHumnst BT" pitchFamily="34" charset="0"/>
            </a:endParaRPr>
          </a:p>
          <a:p>
            <a:pPr eaLnBrk="1" hangingPunct="1"/>
            <a:r>
              <a:rPr lang="en-US" altLang="zh-CN" sz="1100" dirty="0" smtClean="0">
                <a:latin typeface="ZapfHumnst BT" pitchFamily="34" charset="0"/>
              </a:rPr>
              <a:t>For generic alternative flows, the following information is detailed:</a:t>
            </a:r>
            <a:endParaRPr lang="en-US" altLang="zh-CN" sz="1100" dirty="0" smtClean="0">
              <a:latin typeface="ZapfHumnst BT" pitchFamily="34" charset="0"/>
            </a:endParaRPr>
          </a:p>
          <a:p>
            <a:pPr marL="228600" lvl="1" indent="-114300" eaLnBrk="1" hangingPunct="1">
              <a:lnSpc>
                <a:spcPct val="85000"/>
              </a:lnSpc>
              <a:buFontTx/>
              <a:buChar char="•"/>
            </a:pPr>
            <a:r>
              <a:rPr lang="en-US" altLang="zh-CN" sz="1100" dirty="0" smtClean="0">
                <a:latin typeface="ZapfHumnst BT" pitchFamily="34" charset="0"/>
              </a:rPr>
              <a:t>The condition that triggers its start (for example, “The student may choose to quit…”).</a:t>
            </a:r>
            <a:endParaRPr lang="en-US" altLang="zh-CN" sz="1100" dirty="0" smtClean="0">
              <a:latin typeface="ZapfHumnst BT" pitchFamily="34" charset="0"/>
            </a:endParaRPr>
          </a:p>
          <a:p>
            <a:pPr marL="228600" lvl="1" indent="-114300" eaLnBrk="1" hangingPunct="1">
              <a:lnSpc>
                <a:spcPct val="85000"/>
              </a:lnSpc>
              <a:buFontTx/>
              <a:buChar char="•"/>
            </a:pPr>
            <a:r>
              <a:rPr lang="en-US" altLang="zh-CN" sz="1100" dirty="0" smtClean="0">
                <a:latin typeface="ZapfHumnst BT" pitchFamily="34" charset="0"/>
              </a:rPr>
              <a:t>The actions taken in the alternative flow.</a:t>
            </a:r>
            <a:endParaRPr lang="en-US" altLang="zh-CN" sz="1100" dirty="0" smtClean="0">
              <a:latin typeface="ZapfHumnst BT" pitchFamily="34" charset="0"/>
            </a:endParaRPr>
          </a:p>
          <a:p>
            <a:pPr marL="228600" lvl="1" indent="-114300" eaLnBrk="1" hangingPunct="1">
              <a:lnSpc>
                <a:spcPct val="85000"/>
              </a:lnSpc>
              <a:buFontTx/>
              <a:buChar char="•"/>
            </a:pPr>
            <a:r>
              <a:rPr lang="en-US" altLang="zh-CN" sz="1100" dirty="0" smtClean="0">
                <a:latin typeface="ZapfHumnst BT" pitchFamily="34" charset="0"/>
              </a:rPr>
              <a:t>Where the basic or another </a:t>
            </a:r>
            <a:r>
              <a:rPr lang="en-US" altLang="zh-CN" sz="1100" dirty="0" err="1" smtClean="0">
                <a:latin typeface="ZapfHumnst BT" pitchFamily="34" charset="0"/>
              </a:rPr>
              <a:t>subflow</a:t>
            </a:r>
            <a:r>
              <a:rPr lang="en-US" altLang="zh-CN" sz="1100" dirty="0" smtClean="0">
                <a:latin typeface="ZapfHumnst BT" pitchFamily="34" charset="0"/>
              </a:rPr>
              <a:t> is resumed after the alternative flow ends (for example, “The use case continues at Step 4 of the Basic Flow”). If the use case ends in the alternative flow, state that “The use case ends.” in the alternative flow.</a:t>
            </a:r>
            <a:endParaRPr lang="en-US" altLang="zh-CN" sz="1100" dirty="0" smtClean="0">
              <a:latin typeface="ZapfHumnst BT" pitchFamily="34" charset="0"/>
            </a:endParaRPr>
          </a:p>
        </p:txBody>
      </p:sp>
      <p:sp>
        <p:nvSpPr>
          <p:cNvPr id="88070" name="Text Box 4"/>
          <p:cNvSpPr txBox="1">
            <a:spLocks noChangeArrowheads="1"/>
          </p:cNvSpPr>
          <p:nvPr/>
        </p:nvSpPr>
        <p:spPr bwMode="auto">
          <a:xfrm>
            <a:off x="588963" y="1347788"/>
            <a:ext cx="1793875" cy="764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092" tIns="56046" rIns="112092" bIns="56046"/>
          <a:lstStyle>
            <a:lvl1pPr defTabSz="949325">
              <a:defRPr sz="1000">
                <a:solidFill>
                  <a:schemeClr val="tx1"/>
                </a:solidFill>
                <a:latin typeface="Arial" panose="020B0604020202020204" pitchFamily="34" charset="0"/>
              </a:defRPr>
            </a:lvl1pPr>
            <a:lvl2pPr marL="742950" indent="-285750" defTabSz="949325">
              <a:defRPr sz="1000">
                <a:solidFill>
                  <a:schemeClr val="tx1"/>
                </a:solidFill>
                <a:latin typeface="Arial" panose="020B0604020202020204" pitchFamily="34" charset="0"/>
              </a:defRPr>
            </a:lvl2pPr>
            <a:lvl3pPr marL="1143000" indent="-228600" defTabSz="949325">
              <a:defRPr sz="1000">
                <a:solidFill>
                  <a:schemeClr val="tx1"/>
                </a:solidFill>
                <a:latin typeface="Arial" panose="020B0604020202020204" pitchFamily="34" charset="0"/>
              </a:defRPr>
            </a:lvl3pPr>
            <a:lvl4pPr marL="1600200" indent="-228600" defTabSz="949325">
              <a:defRPr sz="1000">
                <a:solidFill>
                  <a:schemeClr val="tx1"/>
                </a:solidFill>
                <a:latin typeface="Arial" panose="020B0604020202020204" pitchFamily="34" charset="0"/>
              </a:defRPr>
            </a:lvl4pPr>
            <a:lvl5pPr marL="2057400" indent="-228600" defTabSz="949325">
              <a:defRPr sz="1000">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b="1">
                <a:latin typeface="ZapfHumnst BT" pitchFamily="34" charset="0"/>
              </a:rPr>
              <a:t>Animation:</a:t>
            </a:r>
            <a:endParaRPr lang="en-US" altLang="zh-CN" b="1">
              <a:latin typeface="ZapfHumnst BT" pitchFamily="34" charset="0"/>
            </a:endParaRPr>
          </a:p>
          <a:p>
            <a:pPr>
              <a:lnSpc>
                <a:spcPct val="87000"/>
              </a:lnSpc>
              <a:spcBef>
                <a:spcPct val="40000"/>
              </a:spcBef>
            </a:pPr>
            <a:r>
              <a:rPr lang="en-US" altLang="zh-CN">
                <a:latin typeface="ZapfHumnst BT" pitchFamily="34" charset="0"/>
              </a:rPr>
              <a:t>Automatic.</a:t>
            </a:r>
            <a:endParaRPr lang="en-US" altLang="zh-CN">
              <a:latin typeface="ZapfHumnst BT" pitchFamily="34" charset="0"/>
            </a:endParaRPr>
          </a:p>
          <a:p>
            <a:pPr>
              <a:lnSpc>
                <a:spcPct val="87000"/>
              </a:lnSpc>
              <a:spcBef>
                <a:spcPct val="40000"/>
              </a:spcBef>
            </a:pPr>
            <a:r>
              <a:rPr lang="en-US" altLang="zh-CN">
                <a:latin typeface="ZapfHumnst BT" pitchFamily="34" charset="0"/>
              </a:rPr>
              <a:t>The orange bracket highlights an example: alternative flow A4.</a:t>
            </a:r>
            <a:endParaRPr lang="en-US" altLang="zh-CN">
              <a:latin typeface="ZapfHumnst BT" pitchFamily="34" charset="0"/>
            </a:endParaRPr>
          </a:p>
          <a:p>
            <a:pPr>
              <a:lnSpc>
                <a:spcPct val="87000"/>
              </a:lnSpc>
              <a:spcBef>
                <a:spcPct val="40000"/>
              </a:spcBef>
            </a:pPr>
            <a:endParaRPr lang="en-US" altLang="zh-CN">
              <a:latin typeface="ZapfHumnst BT" pitchFamily="34" charset="0"/>
            </a:endParaRPr>
          </a:p>
          <a:p>
            <a:pPr>
              <a:lnSpc>
                <a:spcPct val="87000"/>
              </a:lnSpc>
              <a:spcBef>
                <a:spcPct val="40000"/>
              </a:spcBef>
            </a:pPr>
            <a:endParaRPr lang="zh-CN" altLang="en-US">
              <a:latin typeface="ZapfHumnst BT"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3000" b="0" smtClean="0">
                <a:solidFill>
                  <a:srgbClr val="000000"/>
                </a:solidFill>
                <a:latin typeface="Arial Narrow" panose="020B0606020202030204" pitchFamily="34" charset="0"/>
              </a:rPr>
              <a:t>RMUC Instructor Notes</a:t>
            </a:r>
            <a:endParaRPr lang="zh-CN" altLang="en-US" sz="1100" b="0" i="1" smtClean="0">
              <a:solidFill>
                <a:srgbClr val="000000"/>
              </a:solidFill>
            </a:endParaRPr>
          </a:p>
        </p:txBody>
      </p:sp>
      <p:sp>
        <p:nvSpPr>
          <p:cNvPr id="1638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1100" b="0" smtClean="0">
                <a:solidFill>
                  <a:srgbClr val="000000"/>
                </a:solidFill>
              </a:rPr>
              <a:t>Module 0 - About This Course</a:t>
            </a:r>
            <a:endParaRPr lang="en-US" altLang="zh-CN" sz="1100" b="0" smtClean="0">
              <a:solidFill>
                <a:srgbClr val="000000"/>
              </a:solidFill>
              <a:latin typeface="ZapfHumnst BT" pitchFamily="34" charset="0"/>
            </a:endParaRPr>
          </a:p>
        </p:txBody>
      </p:sp>
      <p:sp>
        <p:nvSpPr>
          <p:cNvPr id="16388" name="Rectangle 2"/>
          <p:cNvSpPr>
            <a:spLocks noGrp="1" noRot="1" noChangeAspect="1" noChangeArrowheads="1" noTextEdit="1"/>
          </p:cNvSpPr>
          <p:nvPr>
            <p:ph type="sldImg"/>
          </p:nvPr>
        </p:nvSpPr>
        <p:spPr>
          <a:xfrm>
            <a:off x="1619250" y="933450"/>
            <a:ext cx="6024563" cy="3389313"/>
          </a:xfrm>
        </p:spPr>
      </p:sp>
      <p:sp>
        <p:nvSpPr>
          <p:cNvPr id="16389" name="Rectangle 3"/>
          <p:cNvSpPr>
            <a:spLocks noGrp="1" noChangeArrowheads="1"/>
          </p:cNvSpPr>
          <p:nvPr>
            <p:ph type="body" idx="1"/>
          </p:nvPr>
        </p:nvSpPr>
        <p:spPr>
          <a:xfrm>
            <a:off x="2554288" y="4659313"/>
            <a:ext cx="4111625" cy="4500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39" tIns="47469" rIns="94939" bIns="47469"/>
          <a:lstStyle/>
          <a:p>
            <a:pPr eaLnBrk="1" hangingPunct="1"/>
            <a:r>
              <a:rPr lang="en-US" altLang="zh-CN" sz="1100" smtClean="0">
                <a:latin typeface="ZapfHumnst BT" pitchFamily="34" charset="0"/>
              </a:rPr>
              <a:t>FURPS provides a checklist of items to make sure you are building a quality system.</a:t>
            </a:r>
            <a:endParaRPr lang="en-US" altLang="zh-CN" sz="1100" smtClean="0">
              <a:latin typeface="ZapfHumnst BT" pitchFamily="34" charset="0"/>
            </a:endParaRPr>
          </a:p>
          <a:p>
            <a:pPr eaLnBrk="1" hangingPunct="1"/>
            <a:r>
              <a:rPr lang="en-US" altLang="zh-CN" sz="1100" smtClean="0">
                <a:latin typeface="ZapfHumnst BT" pitchFamily="34" charset="0"/>
              </a:rPr>
              <a:t>The FURPS acronym represents a portion of the types of requirements for which you should be searching. It reminds you of the types of nonfunctional requirements you should look for.</a:t>
            </a:r>
            <a:endParaRPr lang="en-US" altLang="zh-CN" sz="1100" smtClean="0">
              <a:latin typeface="ZapfHumnst BT" pitchFamily="34" charset="0"/>
            </a:endParaRPr>
          </a:p>
          <a:p>
            <a:pPr eaLnBrk="1" hangingPunct="1"/>
            <a:r>
              <a:rPr lang="en-US" altLang="zh-CN" sz="1100" smtClean="0">
                <a:latin typeface="ZapfHumnst BT" pitchFamily="34" charset="0"/>
              </a:rPr>
              <a:t>Let’s look at the URPS categories in more depth. How can you specify URPS requirements?</a:t>
            </a:r>
            <a:endParaRPr lang="en-US" altLang="zh-CN" sz="1100" smtClean="0">
              <a:latin typeface="ZapfHumnst BT" pitchFamily="34" charset="0"/>
            </a:endParaRPr>
          </a:p>
        </p:txBody>
      </p:sp>
      <p:sp>
        <p:nvSpPr>
          <p:cNvPr id="16390" name="Text Box 4"/>
          <p:cNvSpPr txBox="1">
            <a:spLocks noChangeArrowheads="1"/>
          </p:cNvSpPr>
          <p:nvPr/>
        </p:nvSpPr>
        <p:spPr bwMode="auto">
          <a:xfrm>
            <a:off x="592138" y="1330325"/>
            <a:ext cx="1800225" cy="755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4939" tIns="47469" rIns="94939" bIns="47469"/>
          <a:lstStyle>
            <a:lvl1pPr defTabSz="949325">
              <a:defRPr sz="1000" b="1">
                <a:solidFill>
                  <a:schemeClr val="tx1"/>
                </a:solidFill>
                <a:latin typeface="Arial" panose="020B0604020202020204" pitchFamily="34" charset="0"/>
              </a:defRPr>
            </a:lvl1pPr>
            <a:lvl2pPr marL="742950" indent="-285750" defTabSz="949325">
              <a:defRPr sz="1000" b="1">
                <a:solidFill>
                  <a:schemeClr val="tx1"/>
                </a:solidFill>
                <a:latin typeface="Arial" panose="020B0604020202020204" pitchFamily="34" charset="0"/>
              </a:defRPr>
            </a:lvl2pPr>
            <a:lvl3pPr marL="1143000" indent="-228600" defTabSz="949325">
              <a:defRPr sz="1000" b="1">
                <a:solidFill>
                  <a:schemeClr val="tx1"/>
                </a:solidFill>
                <a:latin typeface="Arial" panose="020B0604020202020204" pitchFamily="34" charset="0"/>
              </a:defRPr>
            </a:lvl3pPr>
            <a:lvl4pPr marL="1600200" indent="-228600" defTabSz="949325">
              <a:defRPr sz="1000" b="1">
                <a:solidFill>
                  <a:schemeClr val="tx1"/>
                </a:solidFill>
                <a:latin typeface="Arial" panose="020B0604020202020204" pitchFamily="34" charset="0"/>
              </a:defRPr>
            </a:lvl4pPr>
            <a:lvl5pPr marL="2057400" indent="-228600" defTabSz="949325">
              <a:defRPr sz="1000" b="1">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sz="1000" b="1">
                <a:solidFill>
                  <a:schemeClr val="tx1"/>
                </a:solidFill>
                <a:latin typeface="Arial" panose="020B0604020202020204" pitchFamily="34" charset="0"/>
              </a:defRPr>
            </a:lvl9pPr>
          </a:lstStyle>
          <a:p>
            <a:pPr>
              <a:lnSpc>
                <a:spcPct val="87000"/>
              </a:lnSpc>
              <a:spcBef>
                <a:spcPct val="40000"/>
              </a:spcBef>
              <a:spcAft>
                <a:spcPts val="625"/>
              </a:spcAft>
            </a:pPr>
            <a:r>
              <a:rPr lang="en-US" altLang="zh-CN" b="0">
                <a:solidFill>
                  <a:srgbClr val="000000"/>
                </a:solidFill>
                <a:latin typeface="ZapfHumnst BT" pitchFamily="34" charset="0"/>
              </a:rPr>
              <a:t>This slide is a lead-in to the next set of slides, about each of the URPS categories and how to specify them.</a:t>
            </a:r>
            <a:endParaRPr lang="en-US" altLang="zh-CN" b="0">
              <a:solidFill>
                <a:srgbClr val="000000"/>
              </a:solidFill>
              <a:latin typeface="ZapfHumnst BT" pitchFamily="34" charset="0"/>
            </a:endParaRPr>
          </a:p>
          <a:p>
            <a:pPr>
              <a:lnSpc>
                <a:spcPct val="87000"/>
              </a:lnSpc>
              <a:spcBef>
                <a:spcPct val="40000"/>
              </a:spcBef>
              <a:spcAft>
                <a:spcPts val="625"/>
              </a:spcAft>
            </a:pPr>
            <a:r>
              <a:rPr lang="en-US" altLang="zh-CN" b="0">
                <a:solidFill>
                  <a:srgbClr val="000000"/>
                </a:solidFill>
                <a:latin typeface="ZapfHumnst BT" pitchFamily="34" charset="0"/>
              </a:rPr>
              <a:t>Emphasize that URPS requirements may be in either a particular use case report or in the supplementary specifications.</a:t>
            </a:r>
            <a:endParaRPr lang="en-US" altLang="zh-CN" b="0">
              <a:solidFill>
                <a:srgbClr val="000000"/>
              </a:solidFill>
              <a:latin typeface="ZapfHumnst BT" pitchFamily="34" charset="0"/>
            </a:endParaRPr>
          </a:p>
          <a:p>
            <a:pPr>
              <a:lnSpc>
                <a:spcPct val="87000"/>
              </a:lnSpc>
              <a:spcBef>
                <a:spcPct val="40000"/>
              </a:spcBef>
              <a:spcAft>
                <a:spcPts val="625"/>
              </a:spcAft>
            </a:pPr>
            <a:r>
              <a:rPr lang="en-US" altLang="zh-CN" b="0">
                <a:solidFill>
                  <a:srgbClr val="000000"/>
                </a:solidFill>
                <a:latin typeface="ZapfHumnst BT" pitchFamily="34" charset="0"/>
              </a:rPr>
              <a:t>Requirements must be verifiable. If you cannot verify that you have met the condition or capability, then it is not a requirement. </a:t>
            </a:r>
            <a:endParaRPr lang="en-US" altLang="zh-CN" b="0">
              <a:solidFill>
                <a:srgbClr val="000000"/>
              </a:solidFill>
              <a:latin typeface="ZapfHumnst BT" pitchFamily="34" charset="0"/>
            </a:endParaRPr>
          </a:p>
          <a:p>
            <a:pPr>
              <a:lnSpc>
                <a:spcPct val="87000"/>
              </a:lnSpc>
              <a:spcBef>
                <a:spcPct val="40000"/>
              </a:spcBef>
              <a:spcAft>
                <a:spcPts val="625"/>
              </a:spcAft>
            </a:pPr>
            <a:r>
              <a:rPr lang="en-US" altLang="zh-CN" b="0">
                <a:solidFill>
                  <a:srgbClr val="000000"/>
                </a:solidFill>
                <a:latin typeface="ZapfHumnst BT" pitchFamily="34" charset="0"/>
              </a:rPr>
              <a:t>In this case, it is better to specify as a constraint or goal and then create a requirement that can be tested. For example, how can you verify “the system must be available 99.9% of the time over a 12 month period?”</a:t>
            </a:r>
            <a:endParaRPr lang="en-US" altLang="zh-CN" b="0">
              <a:solidFill>
                <a:srgbClr val="000000"/>
              </a:solidFill>
              <a:latin typeface="ZapfHumnst BT" pitchFamily="34" charset="0"/>
            </a:endParaRPr>
          </a:p>
          <a:p>
            <a:pPr>
              <a:lnSpc>
                <a:spcPct val="87000"/>
              </a:lnSpc>
              <a:spcBef>
                <a:spcPct val="40000"/>
              </a:spcBef>
              <a:spcAft>
                <a:spcPts val="625"/>
              </a:spcAft>
            </a:pPr>
            <a:r>
              <a:rPr lang="en-US" altLang="zh-CN" b="0">
                <a:solidFill>
                  <a:srgbClr val="000000"/>
                </a:solidFill>
                <a:latin typeface="ZapfHumnst BT" pitchFamily="34" charset="0"/>
              </a:rPr>
              <a:t>Do you run a test harness for a year? I hope not. Instead, specify it as a goal and then create a testable requirement that the customer agrees to. For example, “The system must be available, under load, 100 percent of the time over a one week period. During this time there must be no degradation of the following system resources: memory, available file handles and disk space.”</a:t>
            </a:r>
            <a:endParaRPr lang="en-US" altLang="zh-CN" b="0">
              <a:solidFill>
                <a:srgbClr val="000000"/>
              </a:solidFill>
              <a:latin typeface="ZapfHumnst BT" pitchFamily="34" charset="0"/>
            </a:endParaRPr>
          </a:p>
          <a:p>
            <a:pPr>
              <a:lnSpc>
                <a:spcPct val="87000"/>
              </a:lnSpc>
              <a:spcBef>
                <a:spcPct val="40000"/>
              </a:spcBef>
              <a:spcAft>
                <a:spcPts val="625"/>
              </a:spcAft>
            </a:pPr>
            <a:r>
              <a:rPr lang="en-US" altLang="zh-CN" b="0">
                <a:solidFill>
                  <a:srgbClr val="000000"/>
                </a:solidFill>
                <a:latin typeface="ZapfHumnst BT" pitchFamily="34" charset="0"/>
              </a:rPr>
              <a:t> </a:t>
            </a:r>
            <a:endParaRPr lang="en-US" altLang="zh-CN" b="0">
              <a:solidFill>
                <a:srgbClr val="000000"/>
              </a:solidFill>
              <a:latin typeface="ZapfHumnst BT"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9" name="Rectangle 5"/>
          <p:cNvSpPr>
            <a:spLocks noGrp="1" noRot="1" noChangeAspect="1" noChangeArrowheads="1" noTextEdit="1"/>
          </p:cNvSpPr>
          <p:nvPr>
            <p:ph type="sldImg"/>
          </p:nvPr>
        </p:nvSpPr>
        <p:spPr>
          <a:xfrm>
            <a:off x="416718" y="463550"/>
            <a:ext cx="6024563"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Rot="1" noChangeAspect="1" noChangeArrowheads="1" noTextEdit="1"/>
          </p:cNvSpPr>
          <p:nvPr>
            <p:ph type="sldImg"/>
          </p:nvPr>
        </p:nvSpPr>
        <p:spPr>
          <a:xfrm>
            <a:off x="685800" y="352425"/>
            <a:ext cx="6024563"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2"/>
          <p:cNvSpPr>
            <a:spLocks noGrp="1" noRot="1" noChangeAspect="1" noChangeArrowheads="1" noTextEdit="1"/>
          </p:cNvSpPr>
          <p:nvPr>
            <p:ph type="sldImg"/>
          </p:nvPr>
        </p:nvSpPr>
        <p:spPr>
          <a:xfrm>
            <a:off x="415925" y="5381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2"/>
          <p:cNvSpPr>
            <a:spLocks noGrp="1" noRot="1" noChangeAspect="1" noChangeArrowheads="1" noTextEdit="1"/>
          </p:cNvSpPr>
          <p:nvPr>
            <p:ph type="sldImg"/>
          </p:nvPr>
        </p:nvSpPr>
        <p:spPr>
          <a:xfrm>
            <a:off x="685800" y="5127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2"/>
          <p:cNvSpPr>
            <a:spLocks noGrp="1" noRot="1" noChangeAspect="1" noChangeArrowheads="1" noTextEdit="1"/>
          </p:cNvSpPr>
          <p:nvPr>
            <p:ph type="sldImg"/>
          </p:nvPr>
        </p:nvSpPr>
        <p:spPr>
          <a:xfrm>
            <a:off x="685800" y="5889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100355"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100356" name="Rectangle 2"/>
          <p:cNvSpPr>
            <a:spLocks noChangeArrowheads="1"/>
          </p:cNvSpPr>
          <p:nvPr/>
        </p:nvSpPr>
        <p:spPr bwMode="auto">
          <a:xfrm>
            <a:off x="4022725" y="-1588"/>
            <a:ext cx="307816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p>
        </p:txBody>
      </p:sp>
      <p:sp>
        <p:nvSpPr>
          <p:cNvPr id="100357" name="Rectangle 3"/>
          <p:cNvSpPr>
            <a:spLocks noChangeArrowheads="1"/>
          </p:cNvSpPr>
          <p:nvPr/>
        </p:nvSpPr>
        <p:spPr bwMode="auto">
          <a:xfrm>
            <a:off x="-1588" y="9723438"/>
            <a:ext cx="307816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p>
        </p:txBody>
      </p:sp>
      <p:sp>
        <p:nvSpPr>
          <p:cNvPr id="100358" name="Rectangle 4"/>
          <p:cNvSpPr>
            <a:spLocks noChangeArrowheads="1"/>
          </p:cNvSpPr>
          <p:nvPr/>
        </p:nvSpPr>
        <p:spPr bwMode="auto">
          <a:xfrm>
            <a:off x="-1588" y="-1588"/>
            <a:ext cx="307816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p>
        </p:txBody>
      </p:sp>
      <p:sp>
        <p:nvSpPr>
          <p:cNvPr id="100359" name="Rectangle 5"/>
          <p:cNvSpPr>
            <a:spLocks noGrp="1" noRot="1" noChangeAspect="1" noChangeArrowheads="1" noTextEdit="1"/>
          </p:cNvSpPr>
          <p:nvPr>
            <p:ph type="sldImg"/>
          </p:nvPr>
        </p:nvSpPr>
        <p:spPr>
          <a:xfrm>
            <a:off x="1619250" y="933450"/>
            <a:ext cx="6024563" cy="3389313"/>
          </a:xfrm>
        </p:spPr>
      </p:sp>
      <p:sp>
        <p:nvSpPr>
          <p:cNvPr id="100360" name="Rectangle 6"/>
          <p:cNvSpPr>
            <a:spLocks noGrp="1" noChangeArrowheads="1"/>
          </p:cNvSpPr>
          <p:nvPr>
            <p:ph type="body" idx="1"/>
          </p:nvPr>
        </p:nvSpPr>
        <p:spPr>
          <a:xfrm>
            <a:off x="2554288" y="4659313"/>
            <a:ext cx="4146550" cy="4703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49" tIns="47474" rIns="94949" bIns="47474"/>
          <a:lstStyle/>
          <a:p>
            <a:pPr eaLnBrk="1" fontAlgn="t" hangingPunct="1"/>
            <a:r>
              <a:rPr lang="zh-CN" altLang="en-US" sz="1100" dirty="0" smtClean="0">
                <a:latin typeface="ZapfHumnst BT" pitchFamily="34" charset="0"/>
              </a:rPr>
              <a:t>用例前置条件解释了用例启动时系统必须处于什么状态。</a:t>
            </a:r>
            <a:endParaRPr lang="zh-CN" altLang="en-US" sz="1100" dirty="0" smtClean="0">
              <a:latin typeface="ZapfHumnst BT" pitchFamily="34" charset="0"/>
            </a:endParaRPr>
          </a:p>
          <a:p>
            <a:pPr eaLnBrk="1" fontAlgn="t" hangingPunct="1"/>
            <a:r>
              <a:rPr lang="zh-CN" altLang="en-US" sz="1100" dirty="0" smtClean="0">
                <a:latin typeface="ZapfHumnst BT" pitchFamily="34" charset="0"/>
              </a:rPr>
              <a:t>任何时候都不应该使用前置条件来编制用例事件流。决不应出现这样的情况：必须先执行一个用例，接着再执行另一个，然后才能得到一个有意义的事件流。如果您觉得有必要这样做，那么这些在顺序上有依赖关系的用例应组合成一个单一用例。如果组合的用例过于复杂，则考虑“组织用例事件流的结构”</a:t>
            </a:r>
            <a:endParaRPr lang="zh-CN" altLang="en-US" sz="1100" dirty="0" smtClean="0">
              <a:latin typeface="ZapfHumnst BT" pitchFamily="34" charset="0"/>
            </a:endParaRPr>
          </a:p>
          <a:p>
            <a:pPr eaLnBrk="1" hangingPunct="1"/>
            <a:endParaRPr lang="zh-CN" altLang="en-US" sz="1100" dirty="0" smtClean="0">
              <a:latin typeface="ZapfHumnst BT" pitchFamily="34" charset="0"/>
            </a:endParaRPr>
          </a:p>
          <a:p>
            <a:pPr eaLnBrk="1" hangingPunct="1"/>
            <a:r>
              <a:rPr lang="en-US" altLang="zh-CN" sz="1100" dirty="0" smtClean="0">
                <a:latin typeface="ZapfHumnst BT" pitchFamily="34" charset="0"/>
              </a:rPr>
              <a:t>A Precondition for a use case is a condition that must be true before the entire use case can begin. A precondition for a use case is a constraint that must be true before the use case can begin. For example, the list of course offerings must be available before a student can register for courses, because otherwise the student could not select from the course list.</a:t>
            </a:r>
            <a:endParaRPr lang="en-US" altLang="zh-CN" sz="1100" dirty="0" smtClean="0">
              <a:latin typeface="ZapfHumnst BT" pitchFamily="34" charset="0"/>
            </a:endParaRPr>
          </a:p>
          <a:p>
            <a:pPr eaLnBrk="1" hangingPunct="1"/>
            <a:r>
              <a:rPr lang="en-US" altLang="zh-CN" sz="1100" dirty="0" smtClean="0">
                <a:latin typeface="ZapfHumnst BT" pitchFamily="34" charset="0"/>
              </a:rPr>
              <a:t>A precondition is not the event starting the use case. For example, if a use case is written in such a way that logging on to the system is the first event in the use case, then logging on is not a precondition. But if a use case is written so that logging on must happen before the use case begins, then “The user has logged on to the system” would be a precondition.</a:t>
            </a:r>
            <a:endParaRPr lang="en-US" altLang="zh-CN" sz="1100" dirty="0" smtClean="0">
              <a:latin typeface="ZapfHumnst BT" pitchFamily="34" charset="0"/>
            </a:endParaRPr>
          </a:p>
          <a:p>
            <a:pPr eaLnBrk="1" hangingPunct="1"/>
            <a:r>
              <a:rPr lang="en-US" altLang="zh-CN" sz="1100" dirty="0" smtClean="0">
                <a:latin typeface="ZapfHumnst BT" pitchFamily="34" charset="0"/>
              </a:rPr>
              <a:t>Preconditions should be observable to the user. "The user has opened the electronic document" is an example of an observable state that could be a precondition.</a:t>
            </a:r>
            <a:endParaRPr lang="en-US" altLang="zh-CN" sz="1100" dirty="0" smtClean="0">
              <a:latin typeface="ZapfHumnst BT" pitchFamily="34" charset="0"/>
            </a:endParaRPr>
          </a:p>
          <a:p>
            <a:pPr eaLnBrk="1" hangingPunct="1"/>
            <a:r>
              <a:rPr lang="en-US" altLang="zh-CN" sz="1100" dirty="0" smtClean="0">
                <a:latin typeface="ZapfHumnst BT" pitchFamily="34" charset="0"/>
              </a:rPr>
              <a:t>Preconditions are optional. They are only used if they are needed for clarification. </a:t>
            </a:r>
            <a:endParaRPr lang="en-US" altLang="zh-CN" sz="1100" dirty="0" smtClean="0">
              <a:latin typeface="ZapfHumnst BT" pitchFamily="34" charset="0"/>
            </a:endParaRPr>
          </a:p>
          <a:p>
            <a:pPr eaLnBrk="1" hangingPunct="1"/>
            <a:r>
              <a:rPr lang="en-US" altLang="zh-CN" sz="1100" dirty="0" smtClean="0">
                <a:latin typeface="ZapfHumnst BT" pitchFamily="34" charset="0"/>
              </a:rPr>
              <a:t>A precondition for a use case is a condition that must be true before the entire use case can begin. You can also define preconditions at the sub-flow level, but it is less common to do so. </a:t>
            </a:r>
            <a:endParaRPr lang="en-US" altLang="zh-CN" sz="1100" dirty="0" smtClean="0">
              <a:latin typeface="ZapfHumnst BT" pitchFamily="34" charset="0"/>
            </a:endParaRPr>
          </a:p>
        </p:txBody>
      </p:sp>
      <p:sp>
        <p:nvSpPr>
          <p:cNvPr id="100361" name="Rectangle 7"/>
          <p:cNvSpPr>
            <a:spLocks noChangeArrowheads="1"/>
          </p:cNvSpPr>
          <p:nvPr/>
        </p:nvSpPr>
        <p:spPr bwMode="auto">
          <a:xfrm>
            <a:off x="236538" y="1270000"/>
            <a:ext cx="2289175" cy="797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091" tIns="48546" rIns="97091" bIns="48546"/>
          <a:lstStyle>
            <a:lvl1pPr defTabSz="963930">
              <a:defRPr sz="1000">
                <a:solidFill>
                  <a:schemeClr val="tx1"/>
                </a:solidFill>
                <a:latin typeface="Arial" panose="020B0604020202020204" pitchFamily="34" charset="0"/>
              </a:defRPr>
            </a:lvl1pPr>
            <a:lvl2pPr marL="742950" indent="-285750" defTabSz="963930">
              <a:defRPr sz="1000">
                <a:solidFill>
                  <a:schemeClr val="tx1"/>
                </a:solidFill>
                <a:latin typeface="Arial" panose="020B0604020202020204" pitchFamily="34" charset="0"/>
              </a:defRPr>
            </a:lvl2pPr>
            <a:lvl3pPr marL="1143000" indent="-228600" defTabSz="963930">
              <a:defRPr sz="1000">
                <a:solidFill>
                  <a:schemeClr val="tx1"/>
                </a:solidFill>
                <a:latin typeface="Arial" panose="020B0604020202020204" pitchFamily="34" charset="0"/>
              </a:defRPr>
            </a:lvl3pPr>
            <a:lvl4pPr marL="1600200" indent="-228600" defTabSz="963930">
              <a:defRPr sz="1000">
                <a:solidFill>
                  <a:schemeClr val="tx1"/>
                </a:solidFill>
                <a:latin typeface="Arial" panose="020B0604020202020204" pitchFamily="34" charset="0"/>
              </a:defRPr>
            </a:lvl4pPr>
            <a:lvl5pPr marL="2057400" indent="-228600" defTabSz="963930">
              <a:defRPr sz="1000">
                <a:solidFill>
                  <a:schemeClr val="tx1"/>
                </a:solidFill>
                <a:latin typeface="Arial" panose="020B0604020202020204" pitchFamily="34" charset="0"/>
              </a:defRPr>
            </a:lvl5pPr>
            <a:lvl6pPr marL="2514600" indent="-228600" defTabSz="9639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639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639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6393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2"/>
          <p:cNvSpPr>
            <a:spLocks noGrp="1" noRot="1" noChangeAspect="1" noChangeArrowheads="1" noTextEdit="1"/>
          </p:cNvSpPr>
          <p:nvPr>
            <p:ph type="sldImg"/>
          </p:nvPr>
        </p:nvSpPr>
        <p:spPr>
          <a:xfrm>
            <a:off x="416718" y="641350"/>
            <a:ext cx="6024563"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2"/>
          <p:cNvSpPr>
            <a:spLocks noGrp="1" noRot="1" noChangeAspect="1" noChangeArrowheads="1" noTextEdit="1"/>
          </p:cNvSpPr>
          <p:nvPr>
            <p:ph type="sldImg"/>
          </p:nvPr>
        </p:nvSpPr>
        <p:spPr>
          <a:xfrm>
            <a:off x="416718" y="387350"/>
            <a:ext cx="6024563" cy="3389313"/>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Rot="1" noChangeAspect="1" noChangeArrowheads="1" noTextEdit="1"/>
          </p:cNvSpPr>
          <p:nvPr>
            <p:ph type="sldImg"/>
          </p:nvPr>
        </p:nvSpPr>
        <p:spPr>
          <a:xfrm>
            <a:off x="536575" y="4873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3000" b="0" smtClean="0">
                <a:latin typeface="Arial Narrow" panose="020B0606020202030204" pitchFamily="34" charset="0"/>
              </a:rPr>
              <a:t>RMUC Instructor Notes</a:t>
            </a:r>
            <a:endParaRPr lang="zh-CN" altLang="en-US" sz="1100" b="0" i="1" smtClean="0"/>
          </a:p>
        </p:txBody>
      </p:sp>
      <p:sp>
        <p:nvSpPr>
          <p:cNvPr id="18435"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1100" b="0" smtClean="0"/>
              <a:t>Module 0 - About This Course</a:t>
            </a:r>
            <a:endParaRPr lang="en-US" altLang="zh-CN" sz="1100" b="0" smtClean="0">
              <a:latin typeface="ZapfHumnst BT" pitchFamily="34" charset="0"/>
            </a:endParaRPr>
          </a:p>
        </p:txBody>
      </p:sp>
      <p:sp>
        <p:nvSpPr>
          <p:cNvPr id="18436" name="Rectangle 2"/>
          <p:cNvSpPr>
            <a:spLocks noGrp="1" noRot="1" noChangeAspect="1" noChangeArrowheads="1" noTextEdit="1"/>
          </p:cNvSpPr>
          <p:nvPr>
            <p:ph type="sldImg"/>
          </p:nvPr>
        </p:nvSpPr>
        <p:spPr>
          <a:xfrm>
            <a:off x="1622425" y="933450"/>
            <a:ext cx="6024563" cy="3389313"/>
          </a:xfrm>
        </p:spPr>
      </p:sp>
      <p:sp>
        <p:nvSpPr>
          <p:cNvPr id="18437" name="Rectangle 3"/>
          <p:cNvSpPr>
            <a:spLocks noGrp="1" noChangeArrowheads="1"/>
          </p:cNvSpPr>
          <p:nvPr>
            <p:ph type="body" idx="1"/>
          </p:nvPr>
        </p:nvSpPr>
        <p:spPr>
          <a:xfrm>
            <a:off x="2546350" y="4662488"/>
            <a:ext cx="4111625" cy="4408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49" tIns="47474" rIns="94949" bIns="47474"/>
          <a:lstStyle/>
          <a:p>
            <a:pPr eaLnBrk="1" hangingPunct="1"/>
            <a:r>
              <a:rPr lang="en-US" altLang="zh-CN" sz="1100" dirty="0" smtClean="0">
                <a:latin typeface="ZapfHumnst BT" pitchFamily="34" charset="0"/>
              </a:rPr>
              <a:t>The features that you identified for the system </a:t>
            </a:r>
            <a:r>
              <a:rPr lang="en-US" altLang="zh-CN" sz="1100" dirty="0" smtClean="0">
                <a:latin typeface="ZapfHumnst BT" pitchFamily="34" charset="0"/>
              </a:rPr>
              <a:t>drive </a:t>
            </a:r>
            <a:r>
              <a:rPr lang="en-US" altLang="zh-CN" sz="1100" dirty="0" smtClean="0">
                <a:latin typeface="ZapfHumnst BT" pitchFamily="34" charset="0"/>
              </a:rPr>
              <a:t>the definition of the software requirements. </a:t>
            </a:r>
            <a:endParaRPr lang="en-US" altLang="zh-CN" sz="1100" dirty="0" smtClean="0">
              <a:latin typeface="ZapfHumnst BT" pitchFamily="34" charset="0"/>
            </a:endParaRPr>
          </a:p>
          <a:p>
            <a:pPr eaLnBrk="1" hangingPunct="1"/>
            <a:r>
              <a:rPr lang="en-US" altLang="zh-CN" sz="1100" dirty="0" smtClean="0">
                <a:latin typeface="ZapfHumnst BT" pitchFamily="34" charset="0"/>
              </a:rPr>
              <a:t>The software requirements may be specified in many forms, including use cases and declarative sentences.</a:t>
            </a:r>
            <a:endParaRPr lang="en-US" altLang="zh-CN" sz="1100" dirty="0" smtClean="0">
              <a:latin typeface="ZapfHumnst BT" pitchFamily="34" charset="0"/>
            </a:endParaRPr>
          </a:p>
        </p:txBody>
      </p:sp>
      <p:sp>
        <p:nvSpPr>
          <p:cNvPr id="18438" name="Text Box 4"/>
          <p:cNvSpPr txBox="1">
            <a:spLocks noChangeArrowheads="1"/>
          </p:cNvSpPr>
          <p:nvPr/>
        </p:nvSpPr>
        <p:spPr bwMode="auto">
          <a:xfrm>
            <a:off x="588963" y="1347788"/>
            <a:ext cx="1793875" cy="764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4949" tIns="47474" rIns="94949" bIns="47474"/>
          <a:lstStyle>
            <a:lvl1pPr defTabSz="949325">
              <a:defRPr sz="1000" b="1">
                <a:solidFill>
                  <a:schemeClr val="tx1"/>
                </a:solidFill>
                <a:latin typeface="Arial" panose="020B0604020202020204" pitchFamily="34" charset="0"/>
              </a:defRPr>
            </a:lvl1pPr>
            <a:lvl2pPr marL="742950" indent="-285750" defTabSz="949325">
              <a:defRPr sz="1000" b="1">
                <a:solidFill>
                  <a:schemeClr val="tx1"/>
                </a:solidFill>
                <a:latin typeface="Arial" panose="020B0604020202020204" pitchFamily="34" charset="0"/>
              </a:defRPr>
            </a:lvl2pPr>
            <a:lvl3pPr marL="1143000" indent="-228600" defTabSz="949325">
              <a:defRPr sz="1000" b="1">
                <a:solidFill>
                  <a:schemeClr val="tx1"/>
                </a:solidFill>
                <a:latin typeface="Arial" panose="020B0604020202020204" pitchFamily="34" charset="0"/>
              </a:defRPr>
            </a:lvl3pPr>
            <a:lvl4pPr marL="1600200" indent="-228600" defTabSz="949325">
              <a:defRPr sz="1000" b="1">
                <a:solidFill>
                  <a:schemeClr val="tx1"/>
                </a:solidFill>
                <a:latin typeface="Arial" panose="020B0604020202020204" pitchFamily="34" charset="0"/>
              </a:defRPr>
            </a:lvl4pPr>
            <a:lvl5pPr marL="2057400" indent="-228600" defTabSz="949325">
              <a:defRPr sz="1000" b="1">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b="0">
                <a:latin typeface="ZapfHumnst BT" pitchFamily="34" charset="0"/>
              </a:rPr>
              <a:t>Remind the students about what was discussed in module 6, slide 6 (6-6). Features map to the software requirements that exist inside a use case.  </a:t>
            </a:r>
            <a:endParaRPr lang="en-US" altLang="zh-CN" b="0">
              <a:latin typeface="ZapfHumnst BT"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2"/>
          <p:cNvSpPr>
            <a:spLocks noGrp="1" noRot="1" noChangeAspect="1" noChangeArrowheads="1" noTextEdit="1"/>
          </p:cNvSpPr>
          <p:nvPr>
            <p:ph type="sldImg"/>
          </p:nvPr>
        </p:nvSpPr>
        <p:spPr>
          <a:xfrm>
            <a:off x="415925" y="5127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Rot="1" noChangeAspect="1" noChangeArrowheads="1" noTextEdit="1"/>
          </p:cNvSpPr>
          <p:nvPr>
            <p:ph type="sldImg"/>
          </p:nvPr>
        </p:nvSpPr>
        <p:spPr>
          <a:xfrm>
            <a:off x="549275" y="4873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8" name="Rectangle 2"/>
          <p:cNvSpPr>
            <a:spLocks noGrp="1" noRot="1" noChangeAspect="1" noChangeArrowheads="1" noTextEdit="1"/>
          </p:cNvSpPr>
          <p:nvPr>
            <p:ph type="sldImg"/>
          </p:nvPr>
        </p:nvSpPr>
        <p:spPr>
          <a:xfrm>
            <a:off x="415925" y="4746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2"/>
          <p:cNvSpPr>
            <a:spLocks noGrp="1" noRot="1" noChangeAspect="1" noChangeArrowheads="1" noTextEdit="1"/>
          </p:cNvSpPr>
          <p:nvPr>
            <p:ph type="sldImg"/>
          </p:nvPr>
        </p:nvSpPr>
        <p:spPr>
          <a:xfrm>
            <a:off x="685800" y="5635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4" name="Rectangle 2"/>
          <p:cNvSpPr>
            <a:spLocks noGrp="1" noRot="1" noChangeAspect="1" noChangeArrowheads="1" noTextEdit="1"/>
          </p:cNvSpPr>
          <p:nvPr>
            <p:ph type="sldImg"/>
          </p:nvPr>
        </p:nvSpPr>
        <p:spPr>
          <a:xfrm>
            <a:off x="415925" y="4111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2"/>
          <p:cNvSpPr>
            <a:spLocks noGrp="1" noRot="1" noChangeAspect="1" noChangeArrowheads="1" noTextEdit="1"/>
          </p:cNvSpPr>
          <p:nvPr>
            <p:ph type="sldImg"/>
          </p:nvPr>
        </p:nvSpPr>
        <p:spPr>
          <a:xfrm>
            <a:off x="415925" y="5381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2"/>
          <p:cNvSpPr>
            <a:spLocks noGrp="1" noRot="1" noChangeAspect="1" noChangeArrowheads="1" noTextEdit="1"/>
          </p:cNvSpPr>
          <p:nvPr>
            <p:ph type="sldImg"/>
          </p:nvPr>
        </p:nvSpPr>
        <p:spPr>
          <a:xfrm>
            <a:off x="523875" y="3984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Rot="1" noChangeAspect="1" noChangeArrowheads="1" noTextEdit="1"/>
          </p:cNvSpPr>
          <p:nvPr>
            <p:ph type="sldImg"/>
          </p:nvPr>
        </p:nvSpPr>
        <p:spPr>
          <a:xfrm>
            <a:off x="415925" y="5000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Rot="1" noChangeAspect="1" noChangeArrowheads="1" noTextEdit="1"/>
          </p:cNvSpPr>
          <p:nvPr>
            <p:ph type="sldImg"/>
          </p:nvPr>
        </p:nvSpPr>
        <p:spPr>
          <a:xfrm>
            <a:off x="415925" y="4365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noRot="1" noChangeAspect="1" noChangeArrowheads="1" noTextEdit="1"/>
          </p:cNvSpPr>
          <p:nvPr>
            <p:ph type="sldImg"/>
          </p:nvPr>
        </p:nvSpPr>
        <p:spPr>
          <a:xfrm>
            <a:off x="415925" y="639763"/>
            <a:ext cx="6026150" cy="3390900"/>
          </a:xfrm>
          <a:solidFill>
            <a:srgbClr val="FFFFFF"/>
          </a:solidFill>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3000" b="0" smtClean="0">
                <a:latin typeface="Arial Narrow" panose="020B0606020202030204" pitchFamily="34" charset="0"/>
              </a:rPr>
              <a:t>RMUC Instructor Notes</a:t>
            </a:r>
            <a:endParaRPr lang="zh-CN" altLang="en-US" sz="1100" b="0" i="1" smtClean="0"/>
          </a:p>
        </p:txBody>
      </p:sp>
      <p:sp>
        <p:nvSpPr>
          <p:cNvPr id="26627" name="Rectangle 4"/>
          <p:cNvSpPr>
            <a:spLocks noGrp="1" noChangeArrowheads="1"/>
          </p:cNvSpPr>
          <p:nvPr>
            <p:ph type="ftr"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b="1">
                <a:solidFill>
                  <a:schemeClr val="tx1"/>
                </a:solidFill>
                <a:latin typeface="Arial" panose="020B0604020202020204" pitchFamily="34" charset="0"/>
              </a:defRPr>
            </a:lvl1pPr>
            <a:lvl2pPr marL="742950" indent="-285750" defTabSz="976630">
              <a:defRPr sz="1000" b="1">
                <a:solidFill>
                  <a:schemeClr val="tx1"/>
                </a:solidFill>
                <a:latin typeface="Arial" panose="020B0604020202020204" pitchFamily="34" charset="0"/>
              </a:defRPr>
            </a:lvl2pPr>
            <a:lvl3pPr marL="1143000" indent="-228600" defTabSz="976630">
              <a:defRPr sz="1000" b="1">
                <a:solidFill>
                  <a:schemeClr val="tx1"/>
                </a:solidFill>
                <a:latin typeface="Arial" panose="020B0604020202020204" pitchFamily="34" charset="0"/>
              </a:defRPr>
            </a:lvl3pPr>
            <a:lvl4pPr marL="1600200" indent="-228600" defTabSz="976630">
              <a:defRPr sz="1000" b="1">
                <a:solidFill>
                  <a:schemeClr val="tx1"/>
                </a:solidFill>
                <a:latin typeface="Arial" panose="020B0604020202020204" pitchFamily="34" charset="0"/>
              </a:defRPr>
            </a:lvl4pPr>
            <a:lvl5pPr marL="2057400" indent="-228600" defTabSz="976630">
              <a:defRPr sz="1000" b="1">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1100" b="0" smtClean="0"/>
              <a:t>Module 0 - About This Course</a:t>
            </a:r>
            <a:endParaRPr lang="en-US" altLang="zh-CN" sz="1100" b="0" smtClean="0">
              <a:latin typeface="ZapfHumnst BT" pitchFamily="34" charset="0"/>
            </a:endParaRPr>
          </a:p>
        </p:txBody>
      </p:sp>
      <p:sp>
        <p:nvSpPr>
          <p:cNvPr id="26628" name="Rectangle 2"/>
          <p:cNvSpPr>
            <a:spLocks noGrp="1" noRot="1" noChangeAspect="1" noChangeArrowheads="1" noTextEdit="1"/>
          </p:cNvSpPr>
          <p:nvPr>
            <p:ph type="sldImg"/>
          </p:nvPr>
        </p:nvSpPr>
        <p:spPr>
          <a:xfrm>
            <a:off x="1624013" y="933450"/>
            <a:ext cx="6024562" cy="3389313"/>
          </a:xfrm>
        </p:spPr>
      </p:sp>
      <p:sp>
        <p:nvSpPr>
          <p:cNvPr id="26629" name="Rectangle 3"/>
          <p:cNvSpPr>
            <a:spLocks noGrp="1" noChangeArrowheads="1"/>
          </p:cNvSpPr>
          <p:nvPr>
            <p:ph type="body" idx="1"/>
          </p:nvPr>
        </p:nvSpPr>
        <p:spPr>
          <a:xfrm>
            <a:off x="2565400" y="4659313"/>
            <a:ext cx="4113213" cy="44084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39" tIns="47469" rIns="94939" bIns="47469"/>
          <a:lstStyle/>
          <a:p>
            <a:pPr eaLnBrk="1" hangingPunct="1"/>
            <a:r>
              <a:rPr lang="en-US" altLang="zh-CN" sz="1100" dirty="0" smtClean="0">
                <a:latin typeface="ZapfHumnst BT" pitchFamily="34" charset="0"/>
              </a:rPr>
              <a:t>How can you “quantify” usability so it can be testable?</a:t>
            </a:r>
            <a:endParaRPr lang="en-US" altLang="zh-CN" sz="1100" dirty="0" smtClean="0">
              <a:latin typeface="ZapfHumnst BT" pitchFamily="34" charset="0"/>
            </a:endParaRPr>
          </a:p>
          <a:p>
            <a:pPr eaLnBrk="1" hangingPunct="1"/>
            <a:r>
              <a:rPr lang="zh-CN" altLang="en-US" sz="1100" i="1" dirty="0" smtClean="0">
                <a:solidFill>
                  <a:srgbClr val="0000FF"/>
                </a:solidFill>
                <a:cs typeface="Times New Roman" panose="02020603050405020304" pitchFamily="18" charset="0"/>
              </a:rPr>
              <a:t>例如：</a:t>
            </a:r>
            <a:endParaRPr lang="zh-CN" altLang="en-US" sz="1100" i="1" dirty="0" smtClean="0">
              <a:solidFill>
                <a:srgbClr val="0000FF"/>
              </a:solidFill>
              <a:cs typeface="Times New Roman" panose="02020603050405020304" pitchFamily="18" charset="0"/>
            </a:endParaRPr>
          </a:p>
          <a:p>
            <a:pPr eaLnBrk="1" hangingPunct="1"/>
            <a:r>
              <a:rPr lang="en-US" altLang="zh-CN" sz="1100" dirty="0" smtClean="0">
                <a:solidFill>
                  <a:srgbClr val="0000FF"/>
                </a:solidFill>
                <a:latin typeface="ZapfHumnst BT" pitchFamily="34" charset="0"/>
                <a:cs typeface="Times New Roman" panose="02020603050405020304" pitchFamily="18" charset="0"/>
              </a:rPr>
              <a:t>•        </a:t>
            </a:r>
            <a:r>
              <a:rPr lang="en-US" altLang="zh-CN" sz="1100" dirty="0" smtClean="0">
                <a:solidFill>
                  <a:srgbClr val="0000FF"/>
                </a:solidFill>
                <a:cs typeface="Times New Roman" panose="02020603050405020304" pitchFamily="18" charset="0"/>
              </a:rPr>
              <a:t> </a:t>
            </a:r>
            <a:r>
              <a:rPr lang="zh-CN" altLang="en-US" sz="1100" i="1" dirty="0" smtClean="0">
                <a:solidFill>
                  <a:srgbClr val="0000FF"/>
                </a:solidFill>
                <a:cs typeface="Times New Roman" panose="02020603050405020304" pitchFamily="18" charset="0"/>
              </a:rPr>
              <a:t>指出普通用户和高级用户要高效地执行特定操作所需的培训时间</a:t>
            </a:r>
            <a:endParaRPr lang="zh-CN" altLang="en-US" sz="1100" i="1" dirty="0" smtClean="0">
              <a:solidFill>
                <a:srgbClr val="0000FF"/>
              </a:solidFill>
              <a:cs typeface="Times New Roman" panose="02020603050405020304" pitchFamily="18" charset="0"/>
            </a:endParaRPr>
          </a:p>
          <a:p>
            <a:pPr eaLnBrk="1" hangingPunct="1"/>
            <a:r>
              <a:rPr lang="en-US" altLang="zh-CN" sz="1100" dirty="0" smtClean="0">
                <a:solidFill>
                  <a:srgbClr val="0000FF"/>
                </a:solidFill>
                <a:latin typeface="ZapfHumnst BT" pitchFamily="34" charset="0"/>
                <a:cs typeface="Times New Roman" panose="02020603050405020304" pitchFamily="18" charset="0"/>
              </a:rPr>
              <a:t>•        </a:t>
            </a:r>
            <a:r>
              <a:rPr lang="en-US" altLang="zh-CN" sz="1100" dirty="0" smtClean="0">
                <a:solidFill>
                  <a:srgbClr val="0000FF"/>
                </a:solidFill>
                <a:cs typeface="Times New Roman" panose="02020603050405020304" pitchFamily="18" charset="0"/>
              </a:rPr>
              <a:t> </a:t>
            </a:r>
            <a:r>
              <a:rPr lang="zh-CN" altLang="en-US" sz="1100" i="1" dirty="0" smtClean="0">
                <a:solidFill>
                  <a:srgbClr val="0000FF"/>
                </a:solidFill>
                <a:cs typeface="Times New Roman" panose="02020603050405020304" pitchFamily="18" charset="0"/>
              </a:rPr>
              <a:t>指出典型任务的可评测任务次数，或者</a:t>
            </a:r>
            <a:endParaRPr lang="zh-CN" altLang="en-US" sz="1100" i="1" dirty="0" smtClean="0">
              <a:solidFill>
                <a:srgbClr val="0000FF"/>
              </a:solidFill>
              <a:cs typeface="Times New Roman" panose="02020603050405020304" pitchFamily="18" charset="0"/>
            </a:endParaRPr>
          </a:p>
          <a:p>
            <a:pPr eaLnBrk="1" hangingPunct="1"/>
            <a:r>
              <a:rPr lang="en-US" altLang="zh-CN" sz="1100" dirty="0" smtClean="0">
                <a:solidFill>
                  <a:srgbClr val="0000FF"/>
                </a:solidFill>
                <a:latin typeface="ZapfHumnst BT" pitchFamily="34" charset="0"/>
                <a:cs typeface="Times New Roman" panose="02020603050405020304" pitchFamily="18" charset="0"/>
              </a:rPr>
              <a:t>•        </a:t>
            </a:r>
            <a:r>
              <a:rPr lang="en-US" altLang="zh-CN" sz="1100" dirty="0" smtClean="0">
                <a:solidFill>
                  <a:srgbClr val="0000FF"/>
                </a:solidFill>
                <a:cs typeface="Times New Roman" panose="02020603050405020304" pitchFamily="18" charset="0"/>
              </a:rPr>
              <a:t> </a:t>
            </a:r>
            <a:r>
              <a:rPr lang="zh-CN" altLang="en-US" sz="1100" i="1" dirty="0" smtClean="0">
                <a:solidFill>
                  <a:srgbClr val="0000FF"/>
                </a:solidFill>
                <a:cs typeface="Times New Roman" panose="02020603050405020304" pitchFamily="18" charset="0"/>
              </a:rPr>
              <a:t>指出在符合公认的易用性标准（如 </a:t>
            </a:r>
            <a:r>
              <a:rPr lang="en-US" altLang="zh-CN" sz="1100" i="1" dirty="0" smtClean="0">
                <a:solidFill>
                  <a:srgbClr val="0000FF"/>
                </a:solidFill>
                <a:cs typeface="Times New Roman" panose="02020603050405020304" pitchFamily="18" charset="0"/>
              </a:rPr>
              <a:t>IBM </a:t>
            </a:r>
            <a:r>
              <a:rPr lang="zh-CN" altLang="en-US" sz="1100" i="1" dirty="0" smtClean="0">
                <a:solidFill>
                  <a:srgbClr val="0000FF"/>
                </a:solidFill>
                <a:cs typeface="Times New Roman" panose="02020603050405020304" pitchFamily="18" charset="0"/>
              </a:rPr>
              <a:t>的 </a:t>
            </a:r>
            <a:r>
              <a:rPr lang="en-US" altLang="zh-CN" sz="1100" i="1" dirty="0" smtClean="0">
                <a:solidFill>
                  <a:srgbClr val="0000FF"/>
                </a:solidFill>
                <a:cs typeface="Times New Roman" panose="02020603050405020304" pitchFamily="18" charset="0"/>
              </a:rPr>
              <a:t>CUA </a:t>
            </a:r>
            <a:r>
              <a:rPr lang="zh-CN" altLang="en-US" sz="1100" i="1" dirty="0" smtClean="0">
                <a:solidFill>
                  <a:srgbClr val="0000FF"/>
                </a:solidFill>
                <a:cs typeface="Times New Roman" panose="02020603050405020304" pitchFamily="18" charset="0"/>
              </a:rPr>
              <a:t>标准和 </a:t>
            </a:r>
            <a:r>
              <a:rPr lang="en-US" altLang="zh-CN" sz="1100" i="1" dirty="0" smtClean="0">
                <a:solidFill>
                  <a:srgbClr val="0000FF"/>
                </a:solidFill>
                <a:cs typeface="Times New Roman" panose="02020603050405020304" pitchFamily="18" charset="0"/>
              </a:rPr>
              <a:t>Microsoft </a:t>
            </a:r>
            <a:r>
              <a:rPr lang="zh-CN" altLang="en-US" sz="1100" i="1" dirty="0" smtClean="0">
                <a:solidFill>
                  <a:srgbClr val="0000FF"/>
                </a:solidFill>
                <a:cs typeface="Times New Roman" panose="02020603050405020304" pitchFamily="18" charset="0"/>
              </a:rPr>
              <a:t>的 </a:t>
            </a:r>
            <a:r>
              <a:rPr lang="en-US" altLang="zh-CN" sz="1100" i="1" dirty="0" smtClean="0">
                <a:solidFill>
                  <a:srgbClr val="0000FF"/>
                </a:solidFill>
                <a:cs typeface="Times New Roman" panose="02020603050405020304" pitchFamily="18" charset="0"/>
              </a:rPr>
              <a:t>GUI </a:t>
            </a:r>
            <a:r>
              <a:rPr lang="zh-CN" altLang="en-US" sz="1100" i="1" dirty="0" smtClean="0">
                <a:solidFill>
                  <a:srgbClr val="0000FF"/>
                </a:solidFill>
                <a:cs typeface="Times New Roman" panose="02020603050405020304" pitchFamily="18" charset="0"/>
              </a:rPr>
              <a:t>标准）方面的需求</a:t>
            </a:r>
            <a:endParaRPr lang="zh-CN" altLang="en-US" sz="1100" i="1" dirty="0" smtClean="0">
              <a:solidFill>
                <a:srgbClr val="0000FF"/>
              </a:solidFill>
              <a:cs typeface="Times New Roman" panose="02020603050405020304" pitchFamily="18" charset="0"/>
            </a:endParaRPr>
          </a:p>
          <a:p>
            <a:pPr eaLnBrk="1" hangingPunct="1"/>
            <a:endParaRPr lang="zh-CN" altLang="en-US" sz="1100" dirty="0" smtClean="0">
              <a:latin typeface="ZapfHumnst BT" pitchFamily="34" charset="0"/>
            </a:endParaRPr>
          </a:p>
          <a:p>
            <a:pPr eaLnBrk="1" hangingPunct="1"/>
            <a:endParaRPr lang="zh-CN" altLang="en-US" sz="1100" dirty="0" smtClean="0">
              <a:latin typeface="ZapfHumnst BT" pitchFamily="34" charset="0"/>
            </a:endParaRPr>
          </a:p>
          <a:p>
            <a:pPr eaLnBrk="1" hangingPunct="1"/>
            <a:endParaRPr lang="zh-CN" altLang="en-US" sz="1100" dirty="0" smtClean="0">
              <a:latin typeface="ZapfHumnst BT" pitchFamily="34" charset="0"/>
            </a:endParaRPr>
          </a:p>
          <a:p>
            <a:pPr eaLnBrk="1" hangingPunct="1"/>
            <a:endParaRPr lang="zh-CN" altLang="en-US" sz="1100" dirty="0" smtClean="0">
              <a:latin typeface="ZapfHumnst BT" pitchFamily="34" charset="0"/>
            </a:endParaRPr>
          </a:p>
          <a:p>
            <a:pPr eaLnBrk="1" hangingPunct="1"/>
            <a:endParaRPr lang="zh-CN" altLang="en-US" sz="1100" dirty="0" smtClean="0">
              <a:latin typeface="ZapfHumnst BT" pitchFamily="34" charset="0"/>
            </a:endParaRPr>
          </a:p>
          <a:p>
            <a:pPr eaLnBrk="1" hangingPunct="1"/>
            <a:endParaRPr lang="zh-CN" altLang="en-US" sz="1100" dirty="0" smtClean="0">
              <a:latin typeface="ZapfHumnst BT" pitchFamily="34" charset="0"/>
            </a:endParaRPr>
          </a:p>
          <a:p>
            <a:pPr eaLnBrk="1" hangingPunct="1"/>
            <a:endParaRPr lang="zh-CN" altLang="en-US" sz="1100" dirty="0" smtClean="0">
              <a:latin typeface="ZapfHumnst BT" pitchFamily="34" charset="0"/>
            </a:endParaRPr>
          </a:p>
        </p:txBody>
      </p:sp>
      <p:sp>
        <p:nvSpPr>
          <p:cNvPr id="26630" name="Text Box 4"/>
          <p:cNvSpPr txBox="1">
            <a:spLocks noChangeArrowheads="1"/>
          </p:cNvSpPr>
          <p:nvPr/>
        </p:nvSpPr>
        <p:spPr bwMode="auto">
          <a:xfrm>
            <a:off x="593725" y="1333500"/>
            <a:ext cx="180498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4939" tIns="47469" rIns="94939" bIns="47469"/>
          <a:lstStyle>
            <a:lvl1pPr defTabSz="949325">
              <a:defRPr sz="1000" b="1">
                <a:solidFill>
                  <a:schemeClr val="tx1"/>
                </a:solidFill>
                <a:latin typeface="Arial" panose="020B0604020202020204" pitchFamily="34" charset="0"/>
              </a:defRPr>
            </a:lvl1pPr>
            <a:lvl2pPr marL="742950" indent="-285750" defTabSz="949325">
              <a:defRPr sz="1000" b="1">
                <a:solidFill>
                  <a:schemeClr val="tx1"/>
                </a:solidFill>
                <a:latin typeface="Arial" panose="020B0604020202020204" pitchFamily="34" charset="0"/>
              </a:defRPr>
            </a:lvl2pPr>
            <a:lvl3pPr marL="1143000" indent="-228600" defTabSz="949325">
              <a:defRPr sz="1000" b="1">
                <a:solidFill>
                  <a:schemeClr val="tx1"/>
                </a:solidFill>
                <a:latin typeface="Arial" panose="020B0604020202020204" pitchFamily="34" charset="0"/>
              </a:defRPr>
            </a:lvl3pPr>
            <a:lvl4pPr marL="1600200" indent="-228600" defTabSz="949325">
              <a:defRPr sz="1000" b="1">
                <a:solidFill>
                  <a:schemeClr val="tx1"/>
                </a:solidFill>
                <a:latin typeface="Arial" panose="020B0604020202020204" pitchFamily="34" charset="0"/>
              </a:defRPr>
            </a:lvl4pPr>
            <a:lvl5pPr marL="2057400" indent="-228600" defTabSz="949325">
              <a:defRPr sz="1000" b="1">
                <a:solidFill>
                  <a:schemeClr val="tx1"/>
                </a:solidFill>
                <a:latin typeface="Arial" panose="020B0604020202020204" pitchFamily="34" charset="0"/>
              </a:defRPr>
            </a:lvl5pPr>
            <a:lvl6pPr marL="2514600" indent="-228600" defTabSz="949325"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949325"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949325"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949325"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b="0">
                <a:latin typeface="ZapfHumnst BT" pitchFamily="34" charset="0"/>
              </a:rPr>
              <a:t>An example of a usability requirements mapping use cases is Microsoft’s Accessibility option in the Windows control panel. </a:t>
            </a:r>
            <a:endParaRPr lang="en-US" altLang="zh-CN" b="0">
              <a:latin typeface="ZapfHumnst BT" pitchFamily="34" charset="0"/>
            </a:endParaRPr>
          </a:p>
          <a:p>
            <a:r>
              <a:rPr lang="en-US" altLang="zh-CN" b="0">
                <a:latin typeface="ZapfHumnst BT" pitchFamily="34" charset="0"/>
              </a:rPr>
              <a:t>Discussion: How can you “quantify” usability so it can be testable?</a:t>
            </a:r>
            <a:endParaRPr lang="en-US" altLang="zh-CN" b="0">
              <a:latin typeface="ZapfHumnst BT"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2"/>
          <p:cNvSpPr>
            <a:spLocks noGrp="1" noRot="1" noChangeAspect="1" noChangeArrowheads="1" noTextEdit="1"/>
          </p:cNvSpPr>
          <p:nvPr>
            <p:ph type="sldImg"/>
          </p:nvPr>
        </p:nvSpPr>
        <p:spPr>
          <a:xfrm>
            <a:off x="307975" y="6016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2"/>
          <p:cNvSpPr>
            <a:spLocks noGrp="1" noRot="1" noChangeAspect="1" noChangeArrowheads="1" noTextEdit="1"/>
          </p:cNvSpPr>
          <p:nvPr>
            <p:ph type="sldImg"/>
          </p:nvPr>
        </p:nvSpPr>
        <p:spPr>
          <a:xfrm>
            <a:off x="415925" y="3984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2"/>
          <p:cNvSpPr>
            <a:spLocks noGrp="1" noRot="1" noChangeAspect="1" noChangeArrowheads="1" noTextEdit="1"/>
          </p:cNvSpPr>
          <p:nvPr>
            <p:ph type="sldImg"/>
          </p:nvPr>
        </p:nvSpPr>
        <p:spPr>
          <a:xfrm>
            <a:off x="415925" y="4746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2"/>
          <p:cNvSpPr>
            <a:spLocks noGrp="1" noRot="1" noChangeAspect="1" noChangeArrowheads="1" noTextEdit="1"/>
          </p:cNvSpPr>
          <p:nvPr>
            <p:ph type="sldImg"/>
          </p:nvPr>
        </p:nvSpPr>
        <p:spPr>
          <a:xfrm>
            <a:off x="290513" y="39846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2"/>
          <p:cNvSpPr>
            <a:spLocks noGrp="1" noRot="1" noChangeAspect="1" noChangeArrowheads="1" noTextEdit="1"/>
          </p:cNvSpPr>
          <p:nvPr>
            <p:ph type="sldImg"/>
          </p:nvPr>
        </p:nvSpPr>
        <p:spPr>
          <a:xfrm>
            <a:off x="415925" y="735093"/>
            <a:ext cx="6026150" cy="3390900"/>
          </a:xfrm>
        </p:spPr>
      </p:sp>
      <p:sp>
        <p:nvSpPr>
          <p:cNvPr id="2" name="备注占位符 1"/>
          <p:cNvSpPr>
            <a:spLocks noGrp="1"/>
          </p:cNvSpPr>
          <p:nvPr>
            <p:ph type="body" sz="quarter" idx="10"/>
          </p:nvPr>
        </p:nvSpPr>
        <p:spPr/>
        <p:txBody>
          <a:bodyPr/>
          <a:lstStyle/>
          <a:p>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01">
    <p:spTree>
      <p:nvGrpSpPr>
        <p:cNvPr id="1" name=""/>
        <p:cNvGrpSpPr/>
        <p:nvPr/>
      </p:nvGrpSpPr>
      <p:grpSpPr>
        <a:xfrm>
          <a:off x="0" y="0"/>
          <a:ext cx="0" cy="0"/>
          <a:chOff x="0" y="0"/>
          <a:chExt cx="0" cy="0"/>
        </a:xfrm>
      </p:grpSpPr>
      <p:sp>
        <p:nvSpPr>
          <p:cNvPr id="15" name="任意多边形: 形状 14"/>
          <p:cNvSpPr/>
          <p:nvPr userDrawn="1"/>
        </p:nvSpPr>
        <p:spPr>
          <a:xfrm>
            <a:off x="1" y="-13844"/>
            <a:ext cx="9051317" cy="68718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1317" h="6871844">
                <a:moveTo>
                  <a:pt x="0" y="0"/>
                </a:moveTo>
                <a:lnTo>
                  <a:pt x="8724495" y="0"/>
                </a:lnTo>
                <a:lnTo>
                  <a:pt x="8832115" y="466295"/>
                </a:lnTo>
                <a:cubicBezTo>
                  <a:pt x="8975839" y="1168657"/>
                  <a:pt x="9051317" y="1895878"/>
                  <a:pt x="9051317" y="2640728"/>
                </a:cubicBezTo>
                <a:cubicBezTo>
                  <a:pt x="9051317" y="4130428"/>
                  <a:pt x="8749407" y="5549614"/>
                  <a:pt x="8203435" y="6840435"/>
                </a:cubicBezTo>
                <a:lnTo>
                  <a:pt x="8189236" y="6871844"/>
                </a:lnTo>
                <a:lnTo>
                  <a:pt x="0" y="6871844"/>
                </a:lnTo>
                <a:lnTo>
                  <a:pt x="0"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a:spLocks noGrp="1"/>
          </p:cNvSpPr>
          <p:nvPr>
            <p:ph type="title" hasCustomPrompt="1"/>
          </p:nvPr>
        </p:nvSpPr>
        <p:spPr>
          <a:xfrm>
            <a:off x="1069561" y="1742554"/>
            <a:ext cx="7525799" cy="1789918"/>
          </a:xfrm>
          <a:prstGeom prst="rect">
            <a:avLst/>
          </a:prstGeom>
        </p:spPr>
        <p:txBody>
          <a:bodyPr anchor="t">
            <a:noAutofit/>
          </a:bodyPr>
          <a:lstStyle>
            <a:lvl1pPr algn="l">
              <a:lnSpc>
                <a:spcPct val="100000"/>
              </a:lnSpc>
              <a:defRPr sz="5400" b="1" spc="300">
                <a:solidFill>
                  <a:schemeClr val="bg1"/>
                </a:solidFill>
              </a:defRPr>
            </a:lvl1pPr>
          </a:lstStyle>
          <a:p>
            <a:r>
              <a:rPr lang="zh-CN" altLang="en-US" dirty="0"/>
              <a:t>单击此处编辑标题样式</a:t>
            </a:r>
            <a:endParaRPr lang="zh-CN" altLang="en-US" dirty="0"/>
          </a:p>
        </p:txBody>
      </p:sp>
      <p:sp>
        <p:nvSpPr>
          <p:cNvPr id="32" name="文本占位符 31"/>
          <p:cNvSpPr>
            <a:spLocks noGrp="1"/>
          </p:cNvSpPr>
          <p:nvPr>
            <p:ph type="body" sz="quarter" idx="11"/>
          </p:nvPr>
        </p:nvSpPr>
        <p:spPr>
          <a:xfrm>
            <a:off x="1069561" y="3748822"/>
            <a:ext cx="6933903" cy="598488"/>
          </a:xfrm>
          <a:prstGeom prst="rect">
            <a:avLst/>
          </a:prstGeom>
        </p:spPr>
        <p:txBody>
          <a:bodyPr anchor="ctr"/>
          <a:lstStyle>
            <a:lvl1pPr marL="0" indent="0" algn="l">
              <a:lnSpc>
                <a:spcPct val="100000"/>
              </a:lnSpc>
              <a:buNone/>
              <a:defRPr sz="1800" b="0" spc="300">
                <a:solidFill>
                  <a:schemeClr val="bg1"/>
                </a:solidFill>
              </a:defRPr>
            </a:lvl1pPr>
          </a:lstStyle>
          <a:p>
            <a:pPr lvl="0"/>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2000" y="373011"/>
            <a:ext cx="11220120"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矩形: 圆顶角 8"/>
          <p:cNvSpPr/>
          <p:nvPr userDrawn="1"/>
        </p:nvSpPr>
        <p:spPr>
          <a:xfrm flipV="1">
            <a:off x="648000" y="1054726"/>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1">
    <p:spTree>
      <p:nvGrpSpPr>
        <p:cNvPr id="1" name=""/>
        <p:cNvGrpSpPr/>
        <p:nvPr/>
      </p:nvGrpSpPr>
      <p:grpSpPr>
        <a:xfrm>
          <a:off x="0" y="0"/>
          <a:ext cx="0" cy="0"/>
          <a:chOff x="0" y="0"/>
          <a:chExt cx="0" cy="0"/>
        </a:xfrm>
      </p:grpSpPr>
      <p:sp>
        <p:nvSpPr>
          <p:cNvPr id="17" name="Object 2010"/>
          <p:cNvSpPr txBox="1"/>
          <p:nvPr userDrawn="1"/>
        </p:nvSpPr>
        <p:spPr>
          <a:xfrm>
            <a:off x="921270" y="2093253"/>
            <a:ext cx="2282428" cy="781050"/>
          </a:xfrm>
          <a:prstGeom prst="rect">
            <a:avLst/>
          </a:prstGeom>
        </p:spPr>
        <p:txBody>
          <a:bodyPr vert="horz" rtlCol="0" anchor="t" anchorCtr="0">
            <a:noAutofit/>
          </a:bodyPr>
          <a:lstStyle/>
          <a:p>
            <a:pPr defTabSz="457200">
              <a:lnSpc>
                <a:spcPct val="83000"/>
              </a:lnSpc>
            </a:pPr>
            <a:r>
              <a:rPr lang="zh-CN" altLang="en-US" sz="6125" spc="-123" dirty="0">
                <a:solidFill>
                  <a:srgbClr val="FFFFFF"/>
                </a:solidFill>
                <a:latin typeface="微软雅黑" panose="020B0503020204020204" pitchFamily="34" charset="-122"/>
                <a:ea typeface="微软雅黑" panose="020B0503020204020204" pitchFamily="34" charset="-122"/>
              </a:rPr>
              <a:t>目录</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0" name="Object 2011"/>
          <p:cNvSpPr txBox="1"/>
          <p:nvPr userDrawn="1"/>
        </p:nvSpPr>
        <p:spPr>
          <a:xfrm>
            <a:off x="771525" y="3213440"/>
            <a:ext cx="2781300" cy="457200"/>
          </a:xfrm>
          <a:prstGeom prst="rect">
            <a:avLst/>
          </a:prstGeom>
        </p:spPr>
        <p:txBody>
          <a:bodyPr vert="horz" rtlCol="0" anchor="t" anchorCtr="0">
            <a:noAutofit/>
          </a:bodyPr>
          <a:lstStyle/>
          <a:p>
            <a:pPr defTabSz="457200"/>
            <a:r>
              <a:rPr lang="en-US" altLang="zh-CN" sz="3000" spc="120" dirty="0">
                <a:solidFill>
                  <a:srgbClr val="FFFFFF"/>
                </a:solidFill>
                <a:latin typeface="微软雅黑" panose="020B0503020204020204" pitchFamily="34" charset="-122"/>
                <a:ea typeface="微软雅黑" panose="020B0503020204020204" pitchFamily="34" charset="-122"/>
              </a:rPr>
              <a:t>CONTENTS</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1" name="任意多边形: 形状 20"/>
          <p:cNvSpPr/>
          <p:nvPr userDrawn="1"/>
        </p:nvSpPr>
        <p:spPr>
          <a:xfrm>
            <a:off x="-21616" y="-26544"/>
            <a:ext cx="3958617" cy="68845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 name="connsiteX0-1" fmla="*/ 5092700 w 9051317"/>
              <a:gd name="connsiteY0-2" fmla="*/ 0 h 6884544"/>
              <a:gd name="connsiteX1-3" fmla="*/ 8724495 w 9051317"/>
              <a:gd name="connsiteY1-4" fmla="*/ 12700 h 6884544"/>
              <a:gd name="connsiteX2-5" fmla="*/ 8832115 w 9051317"/>
              <a:gd name="connsiteY2-6" fmla="*/ 478995 h 6884544"/>
              <a:gd name="connsiteX3-7" fmla="*/ 9051317 w 9051317"/>
              <a:gd name="connsiteY3-8" fmla="*/ 2653428 h 6884544"/>
              <a:gd name="connsiteX4-9" fmla="*/ 8203435 w 9051317"/>
              <a:gd name="connsiteY4-10" fmla="*/ 6853135 h 6884544"/>
              <a:gd name="connsiteX5-11" fmla="*/ 8189236 w 9051317"/>
              <a:gd name="connsiteY5-12" fmla="*/ 6884544 h 6884544"/>
              <a:gd name="connsiteX6-13" fmla="*/ 0 w 9051317"/>
              <a:gd name="connsiteY6-14" fmla="*/ 6884544 h 6884544"/>
              <a:gd name="connsiteX7-15" fmla="*/ 5092700 w 9051317"/>
              <a:gd name="connsiteY7-16" fmla="*/ 0 h 6884544"/>
              <a:gd name="connsiteX0-17" fmla="*/ 0 w 3958617"/>
              <a:gd name="connsiteY0-18" fmla="*/ 0 h 6884544"/>
              <a:gd name="connsiteX1-19" fmla="*/ 3631795 w 3958617"/>
              <a:gd name="connsiteY1-20" fmla="*/ 12700 h 6884544"/>
              <a:gd name="connsiteX2-21" fmla="*/ 3739415 w 3958617"/>
              <a:gd name="connsiteY2-22" fmla="*/ 478995 h 6884544"/>
              <a:gd name="connsiteX3-23" fmla="*/ 3958617 w 3958617"/>
              <a:gd name="connsiteY3-24" fmla="*/ 2653428 h 6884544"/>
              <a:gd name="connsiteX4-25" fmla="*/ 3110735 w 3958617"/>
              <a:gd name="connsiteY4-26" fmla="*/ 6853135 h 6884544"/>
              <a:gd name="connsiteX5-27" fmla="*/ 3096536 w 3958617"/>
              <a:gd name="connsiteY5-28" fmla="*/ 6884544 h 6884544"/>
              <a:gd name="connsiteX6-29" fmla="*/ 0 w 3958617"/>
              <a:gd name="connsiteY6-30" fmla="*/ 6884544 h 6884544"/>
              <a:gd name="connsiteX7-31" fmla="*/ 0 w 3958617"/>
              <a:gd name="connsiteY7-32" fmla="*/ 0 h 68845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958617" h="6884544">
                <a:moveTo>
                  <a:pt x="0" y="0"/>
                </a:moveTo>
                <a:lnTo>
                  <a:pt x="3631795" y="12700"/>
                </a:lnTo>
                <a:lnTo>
                  <a:pt x="3739415" y="478995"/>
                </a:lnTo>
                <a:cubicBezTo>
                  <a:pt x="3883139" y="1181357"/>
                  <a:pt x="3958617" y="1908578"/>
                  <a:pt x="3958617" y="2653428"/>
                </a:cubicBezTo>
                <a:cubicBezTo>
                  <a:pt x="3958617" y="4143128"/>
                  <a:pt x="3656707" y="5562314"/>
                  <a:pt x="3110735" y="6853135"/>
                </a:cubicBezTo>
                <a:lnTo>
                  <a:pt x="3096536" y="6884544"/>
                </a:lnTo>
                <a:lnTo>
                  <a:pt x="0" y="6884544"/>
                </a:lnTo>
                <a:lnTo>
                  <a:pt x="0"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nvSpPr>
        <p:spPr>
          <a:xfrm>
            <a:off x="-8917" y="-26544"/>
            <a:ext cx="3670300" cy="68845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 name="connsiteX0-1" fmla="*/ 4523504 w 7775476"/>
              <a:gd name="connsiteY0-2" fmla="*/ 0 h 6870674"/>
              <a:gd name="connsiteX1-3" fmla="*/ 7326808 w 7775476"/>
              <a:gd name="connsiteY1-4" fmla="*/ 12674 h 6870674"/>
              <a:gd name="connsiteX2-5" fmla="*/ 7370317 w 7775476"/>
              <a:gd name="connsiteY2-6" fmla="*/ 119746 h 6870674"/>
              <a:gd name="connsiteX3-7" fmla="*/ 7775476 w 7775476"/>
              <a:gd name="connsiteY3-8" fmla="*/ 2347313 h 6870674"/>
              <a:gd name="connsiteX4-9" fmla="*/ 6040912 w 7775476"/>
              <a:gd name="connsiteY4-10" fmla="*/ 6703392 h 6870674"/>
              <a:gd name="connsiteX5-11" fmla="*/ 5876541 w 7775476"/>
              <a:gd name="connsiteY5-12" fmla="*/ 6870674 h 6870674"/>
              <a:gd name="connsiteX6-13" fmla="*/ 0 w 7775476"/>
              <a:gd name="connsiteY6-14" fmla="*/ 6870674 h 6870674"/>
              <a:gd name="connsiteX7-15" fmla="*/ 4523504 w 7775476"/>
              <a:gd name="connsiteY7-16" fmla="*/ 0 h 6870674"/>
              <a:gd name="connsiteX0-17" fmla="*/ 0 w 3251972"/>
              <a:gd name="connsiteY0-18" fmla="*/ 0 h 6870674"/>
              <a:gd name="connsiteX1-19" fmla="*/ 2803304 w 3251972"/>
              <a:gd name="connsiteY1-20" fmla="*/ 12674 h 6870674"/>
              <a:gd name="connsiteX2-21" fmla="*/ 2846813 w 3251972"/>
              <a:gd name="connsiteY2-22" fmla="*/ 119746 h 6870674"/>
              <a:gd name="connsiteX3-23" fmla="*/ 3251972 w 3251972"/>
              <a:gd name="connsiteY3-24" fmla="*/ 2347313 h 6870674"/>
              <a:gd name="connsiteX4-25" fmla="*/ 1517408 w 3251972"/>
              <a:gd name="connsiteY4-26" fmla="*/ 6703392 h 6870674"/>
              <a:gd name="connsiteX5-27" fmla="*/ 1353037 w 3251972"/>
              <a:gd name="connsiteY5-28" fmla="*/ 6870674 h 6870674"/>
              <a:gd name="connsiteX6-29" fmla="*/ 0 w 3251972"/>
              <a:gd name="connsiteY6-30" fmla="*/ 6858000 h 6870674"/>
              <a:gd name="connsiteX7-31" fmla="*/ 0 w 3251972"/>
              <a:gd name="connsiteY7-32" fmla="*/ 0 h 68706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251972" h="6870674">
                <a:moveTo>
                  <a:pt x="0" y="0"/>
                </a:moveTo>
                <a:lnTo>
                  <a:pt x="2803304" y="12674"/>
                </a:lnTo>
                <a:lnTo>
                  <a:pt x="2846813" y="119746"/>
                </a:lnTo>
                <a:cubicBezTo>
                  <a:pt x="3108925" y="814337"/>
                  <a:pt x="3251972" y="1564616"/>
                  <a:pt x="3251972" y="2347313"/>
                </a:cubicBezTo>
                <a:cubicBezTo>
                  <a:pt x="3251972" y="4024521"/>
                  <a:pt x="2595123" y="5552872"/>
                  <a:pt x="1517408" y="6703392"/>
                </a:cubicBezTo>
                <a:lnTo>
                  <a:pt x="1353037" y="6870674"/>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Object 109"/>
          <p:cNvSpPr txBox="1"/>
          <p:nvPr userDrawn="1"/>
        </p:nvSpPr>
        <p:spPr>
          <a:xfrm>
            <a:off x="662967" y="1546526"/>
            <a:ext cx="2146653" cy="877385"/>
          </a:xfrm>
          <a:prstGeom prst="rect">
            <a:avLst/>
          </a:prstGeom>
        </p:spPr>
        <p:txBody>
          <a:bodyPr vert="horz" rtlCol="0" anchor="t" anchorCtr="0">
            <a:noAutofit/>
          </a:bodyPr>
          <a:lstStyle/>
          <a:p>
            <a:pPr algn="ctr" defTabSz="457200">
              <a:lnSpc>
                <a:spcPct val="105000"/>
              </a:lnSpc>
            </a:pPr>
            <a:r>
              <a:rPr lang="zh-CN" altLang="en-US" sz="4400" b="1" spc="600" dirty="0" smtClean="0">
                <a:solidFill>
                  <a:srgbClr val="FFFFFF"/>
                </a:solidFill>
                <a:latin typeface="微软雅黑" panose="020B0503020204020204" pitchFamily="34" charset="-122"/>
                <a:ea typeface="微软雅黑" panose="020B0503020204020204" pitchFamily="34" charset="-122"/>
              </a:rPr>
              <a:t>大</a:t>
            </a:r>
            <a:r>
              <a:rPr lang="zh-CN" altLang="en-US" sz="4400" b="1" spc="600" baseline="0" dirty="0" smtClean="0">
                <a:solidFill>
                  <a:srgbClr val="FFFFFF"/>
                </a:solidFill>
                <a:latin typeface="微软雅黑" panose="020B0503020204020204" pitchFamily="34" charset="-122"/>
                <a:ea typeface="微软雅黑" panose="020B0503020204020204" pitchFamily="34" charset="-122"/>
              </a:rPr>
              <a:t> </a:t>
            </a:r>
            <a:r>
              <a:rPr lang="zh-CN" altLang="en-US" sz="4400" b="1" spc="600" dirty="0" smtClean="0">
                <a:solidFill>
                  <a:srgbClr val="FFFFFF"/>
                </a:solidFill>
                <a:latin typeface="微软雅黑" panose="020B0503020204020204" pitchFamily="34" charset="-122"/>
                <a:ea typeface="微软雅黑" panose="020B0503020204020204" pitchFamily="34" charset="-122"/>
              </a:rPr>
              <a:t>纲</a:t>
            </a:r>
            <a:endParaRPr lang="en-US" altLang="zh-CN" sz="4400" b="1" spc="600" dirty="0">
              <a:solidFill>
                <a:srgbClr val="FFFFFF"/>
              </a:solidFill>
              <a:latin typeface="微软雅黑" panose="020B0503020204020204" pitchFamily="34" charset="-122"/>
              <a:ea typeface="微软雅黑" panose="020B0503020204020204" pitchFamily="34" charset="-122"/>
            </a:endParaRPr>
          </a:p>
        </p:txBody>
      </p:sp>
      <p:cxnSp>
        <p:nvCxnSpPr>
          <p:cNvPr id="24" name="直接连接符 23"/>
          <p:cNvCxnSpPr/>
          <p:nvPr userDrawn="1"/>
        </p:nvCxnSpPr>
        <p:spPr>
          <a:xfrm>
            <a:off x="978420" y="2566566"/>
            <a:ext cx="148582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050587" y="3066615"/>
            <a:ext cx="10272409" cy="724770"/>
          </a:xfrm>
          <a:prstGeom prst="rect">
            <a:avLst/>
          </a:prstGeom>
          <a:noFill/>
          <a:effectLst/>
        </p:spPr>
        <p:txBody>
          <a:bodyPr anchor="b"/>
          <a:lstStyle>
            <a:lvl1pPr algn="ctr">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054966"/>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31" name="矩形: 剪去单角 30"/>
          <p:cNvSpPr/>
          <p:nvPr userDrawn="1"/>
        </p:nvSpPr>
        <p:spPr>
          <a:xfrm rot="5400000" flipV="1">
            <a:off x="6070791" y="736789"/>
            <a:ext cx="45719" cy="12196703"/>
          </a:xfrm>
          <a:prstGeom prst="snip1Rect">
            <a:avLst>
              <a:gd name="adj" fmla="val 0"/>
            </a:avLst>
          </a:prstGeom>
          <a:solidFill>
            <a:schemeClr val="bg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圆顶角 9"/>
          <p:cNvSpPr/>
          <p:nvPr userDrawn="1"/>
        </p:nvSpPr>
        <p:spPr>
          <a:xfrm flipV="1">
            <a:off x="0" y="-1"/>
            <a:ext cx="12192000" cy="2411846"/>
          </a:xfrm>
          <a:prstGeom prst="round2SameRect">
            <a:avLst>
              <a:gd name="adj1" fmla="val 38659"/>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8" name="标题 13"/>
          <p:cNvSpPr txBox="1"/>
          <p:nvPr userDrawn="1"/>
        </p:nvSpPr>
        <p:spPr>
          <a:xfrm>
            <a:off x="9836672" y="-510395"/>
            <a:ext cx="2483796" cy="492319"/>
          </a:xfrm>
          <a:prstGeom prst="rect">
            <a:avLst/>
          </a:prstGeom>
          <a:noFill/>
          <a:effectLst/>
        </p:spPr>
        <p:txBody>
          <a:bodyPr anchor="b"/>
          <a:lstStyle>
            <a:lvl1pPr algn="ctr" defTabSz="914400" rtl="0" eaLnBrk="1" latinLnBrk="0" hangingPunct="1">
              <a:lnSpc>
                <a:spcPct val="90000"/>
              </a:lnSpc>
              <a:spcBef>
                <a:spcPct val="0"/>
              </a:spcBef>
              <a:buNone/>
              <a:defRPr sz="4400" b="1" kern="1200" spc="300">
                <a:solidFill>
                  <a:srgbClr val="A62038"/>
                </a:solidFill>
                <a:latin typeface="+mj-lt"/>
                <a:ea typeface="+mj-ea"/>
                <a:cs typeface="+mj-cs"/>
              </a:defRPr>
            </a:lvl1pPr>
          </a:lstStyle>
          <a:p>
            <a:r>
              <a:rPr lang="en-US" altLang="zh-CN" sz="1800" b="0" i="1" dirty="0"/>
              <a:t>SJTU</a:t>
            </a:r>
            <a:endParaRPr lang="zh-CN" altLang="en-US" sz="1800" b="0" i="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矩形: 圆顶角 6"/>
          <p:cNvSpPr/>
          <p:nvPr userDrawn="1"/>
        </p:nvSpPr>
        <p:spPr>
          <a:xfrm rot="16200000" flipV="1">
            <a:off x="4364979" y="-859726"/>
            <a:ext cx="1164073" cy="9911481"/>
          </a:xfrm>
          <a:prstGeom prst="round2SameRect">
            <a:avLst>
              <a:gd name="adj1" fmla="val 50000"/>
              <a:gd name="adj2" fmla="val 0"/>
            </a:avLst>
          </a:prstGeom>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圆顶角 9"/>
          <p:cNvSpPr/>
          <p:nvPr userDrawn="1"/>
        </p:nvSpPr>
        <p:spPr>
          <a:xfrm rot="16200000" flipV="1">
            <a:off x="4698772" y="-2328498"/>
            <a:ext cx="1681026" cy="11078572"/>
          </a:xfrm>
          <a:prstGeom prst="round2SameRect">
            <a:avLst>
              <a:gd name="adj1" fmla="val 50000"/>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标题 13"/>
          <p:cNvSpPr>
            <a:spLocks noGrp="1"/>
          </p:cNvSpPr>
          <p:nvPr>
            <p:ph type="title"/>
          </p:nvPr>
        </p:nvSpPr>
        <p:spPr>
          <a:xfrm>
            <a:off x="1050587" y="2848403"/>
            <a:ext cx="10272409" cy="724770"/>
          </a:xfrm>
          <a:prstGeom prst="rect">
            <a:avLst/>
          </a:prstGeom>
          <a:noFill/>
          <a:effectLst/>
        </p:spPr>
        <p:txBody>
          <a:bodyPr anchor="t"/>
          <a:lstStyle>
            <a:lvl1pPr algn="l">
              <a:defRPr sz="4400" b="1" spc="300">
                <a:solidFill>
                  <a:schemeClr val="bg1"/>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125798"/>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chemeClr val="bg1">
                    <a:lumMod val="75000"/>
                  </a:schemeClr>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418471" y="1216448"/>
            <a:ext cx="10468729" cy="775349"/>
          </a:xfrm>
          <a:prstGeom prst="rect">
            <a:avLst/>
          </a:prstGeom>
          <a:noFill/>
          <a:effectLst/>
        </p:spPr>
        <p:txBody>
          <a:bodyPr anchor="ctr"/>
          <a:lstStyle>
            <a:lvl1pPr algn="l">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418471" y="2746674"/>
            <a:ext cx="9845113" cy="1534265"/>
          </a:xfrm>
          <a:prstGeom prst="rect">
            <a:avLst/>
          </a:prstGeom>
          <a:noFill/>
        </p:spPr>
        <p:txBody>
          <a:bodyPr/>
          <a:lstStyle>
            <a:lvl1pPr marL="0" indent="0" algn="l">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cxnSp>
        <p:nvCxnSpPr>
          <p:cNvPr id="11" name="直接连接符 10"/>
          <p:cNvCxnSpPr/>
          <p:nvPr userDrawn="1"/>
        </p:nvCxnSpPr>
        <p:spPr>
          <a:xfrm>
            <a:off x="1418471" y="2344233"/>
            <a:ext cx="9554329"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2" name="矩形: 圆顶角 11"/>
          <p:cNvSpPr/>
          <p:nvPr userDrawn="1"/>
        </p:nvSpPr>
        <p:spPr>
          <a:xfrm rot="16200000" flipV="1">
            <a:off x="-2540271" y="3174998"/>
            <a:ext cx="5817139" cy="736601"/>
          </a:xfrm>
          <a:prstGeom prst="round2SameRect">
            <a:avLst>
              <a:gd name="adj1" fmla="val 50000"/>
              <a:gd name="adj2" fmla="val 0"/>
            </a:avLst>
          </a:prstGeom>
          <a:solidFill>
            <a:srgbClr val="175F8B"/>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一般样式）">
    <p:spTree>
      <p:nvGrpSpPr>
        <p:cNvPr id="1" name=""/>
        <p:cNvGrpSpPr/>
        <p:nvPr/>
      </p:nvGrpSpPr>
      <p:grpSpPr>
        <a:xfrm>
          <a:off x="0" y="0"/>
          <a:ext cx="0" cy="0"/>
          <a:chOff x="0" y="0"/>
          <a:chExt cx="0" cy="0"/>
        </a:xfrm>
      </p:grpSpPr>
      <p:sp>
        <p:nvSpPr>
          <p:cNvPr id="14" name="矩形: 剪去单角 13"/>
          <p:cNvSpPr/>
          <p:nvPr userDrawn="1"/>
        </p:nvSpPr>
        <p:spPr>
          <a:xfrm rot="5400000" flipV="1">
            <a:off x="6020103" y="686100"/>
            <a:ext cx="147097" cy="12196703"/>
          </a:xfrm>
          <a:prstGeom prst="snip1Rect">
            <a:avLst>
              <a:gd name="adj" fmla="val 0"/>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平行四边形 4"/>
          <p:cNvSpPr/>
          <p:nvPr userDrawn="1"/>
        </p:nvSpPr>
        <p:spPr>
          <a:xfrm>
            <a:off x="893764" y="6710902"/>
            <a:ext cx="873216" cy="147098"/>
          </a:xfrm>
          <a:prstGeom prst="parallelogram">
            <a:avLst/>
          </a:prstGeom>
          <a:solidFill>
            <a:srgbClr val="E0C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31"/>
          <p:cNvSpPr>
            <a:spLocks noGrp="1"/>
          </p:cNvSpPr>
          <p:nvPr>
            <p:ph type="body" sz="quarter" idx="11"/>
          </p:nvPr>
        </p:nvSpPr>
        <p:spPr>
          <a:xfrm>
            <a:off x="612000" y="381074"/>
            <a:ext cx="10836000" cy="687600"/>
          </a:xfrm>
          <a:prstGeom prst="rect">
            <a:avLst/>
          </a:prstGeom>
        </p:spPr>
        <p:txBody>
          <a:bodyPr anchor="ctr"/>
          <a:lstStyle>
            <a:lvl1pPr marL="0" indent="0" algn="l">
              <a:lnSpc>
                <a:spcPct val="100000"/>
              </a:lnSpc>
              <a:buNone/>
              <a:defRPr sz="3200" b="1">
                <a:solidFill>
                  <a:srgbClr val="175F8B"/>
                </a:solidFill>
              </a:defRPr>
            </a:lvl1pPr>
          </a:lstStyle>
          <a:p>
            <a:pPr lvl="0"/>
            <a:endParaRPr lang="zh-CN" altLang="en-US" dirty="0"/>
          </a:p>
        </p:txBody>
      </p:sp>
      <p:sp>
        <p:nvSpPr>
          <p:cNvPr id="17" name="文本占位符 16"/>
          <p:cNvSpPr>
            <a:spLocks noGrp="1"/>
          </p:cNvSpPr>
          <p:nvPr>
            <p:ph type="body" sz="quarter" idx="14" hasCustomPrompt="1"/>
          </p:nvPr>
        </p:nvSpPr>
        <p:spPr>
          <a:xfrm>
            <a:off x="611680" y="1353600"/>
            <a:ext cx="10836320" cy="4977794"/>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b="1" spc="300">
                <a:solidFill>
                  <a:schemeClr val="tx1">
                    <a:lumMod val="75000"/>
                    <a:lumOff val="25000"/>
                  </a:schemeClr>
                </a:solidFill>
              </a:defRPr>
            </a:lvl1pPr>
            <a:lvl2pPr marL="892175" indent="-434975">
              <a:lnSpc>
                <a:spcPct val="130000"/>
              </a:lnSpc>
              <a:spcBef>
                <a:spcPts val="0"/>
              </a:spcBef>
              <a:spcAft>
                <a:spcPts val="300"/>
              </a:spcAft>
              <a:buClr>
                <a:srgbClr val="92D050"/>
              </a:buClr>
              <a:buFont typeface="Wingdings" panose="05000000000000000000" pitchFamily="2" charset="2"/>
              <a:buChar char="n"/>
              <a:defRPr sz="2200" spc="300">
                <a:solidFill>
                  <a:schemeClr val="bg2">
                    <a:lumMod val="25000"/>
                  </a:schemeClr>
                </a:solidFill>
              </a:defRPr>
            </a:lvl2pPr>
            <a:lvl3pPr marL="1252855" indent="-338455">
              <a:lnSpc>
                <a:spcPct val="130000"/>
              </a:lnSpc>
              <a:spcBef>
                <a:spcPts val="0"/>
              </a:spcBef>
              <a:spcAft>
                <a:spcPts val="300"/>
              </a:spcAft>
              <a:buClr>
                <a:srgbClr val="92D050"/>
              </a:buClr>
              <a:buFont typeface="Arial" panose="020B0604020202020204" pitchFamily="34" charset="0"/>
              <a:buChar char="•"/>
              <a:defRPr sz="1800" spc="300">
                <a:solidFill>
                  <a:schemeClr val="tx1"/>
                </a:solidFill>
              </a:defRPr>
            </a:lvl3pPr>
            <a:lvl4pPr marL="1698625" indent="-327025">
              <a:lnSpc>
                <a:spcPct val="130000"/>
              </a:lnSpc>
              <a:spcBef>
                <a:spcPts val="0"/>
              </a:spcBef>
              <a:spcAft>
                <a:spcPts val="300"/>
              </a:spcAft>
              <a:buClr>
                <a:srgbClr val="92D050"/>
              </a:buClr>
              <a:buFont typeface="Arial" panose="020B0604020202020204" pitchFamily="34" charset="0"/>
              <a:buChar char="•"/>
              <a:defRPr sz="1600" spc="300">
                <a:solidFill>
                  <a:schemeClr val="tx1"/>
                </a:solidFill>
              </a:defRPr>
            </a:lvl4pPr>
            <a:lvl5pPr marL="2155825" indent="-327025">
              <a:lnSpc>
                <a:spcPct val="130000"/>
              </a:lnSpc>
              <a:spcBef>
                <a:spcPts val="0"/>
              </a:spcBef>
              <a:spcAft>
                <a:spcPts val="300"/>
              </a:spcAft>
              <a:buClr>
                <a:srgbClr val="92D050"/>
              </a:buClr>
              <a:buFont typeface="Arial" panose="020B0604020202020204" pitchFamily="34" charset="0"/>
              <a:buChar char="•"/>
              <a:defRPr sz="1400" spc="300">
                <a:solidFill>
                  <a:schemeClr val="tx1"/>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矩形: 圆顶角 8"/>
          <p:cNvSpPr/>
          <p:nvPr userDrawn="1"/>
        </p:nvSpPr>
        <p:spPr>
          <a:xfrm flipV="1">
            <a:off x="648000" y="107846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13" name="矩形 12"/>
          <p:cNvSpPr/>
          <p:nvPr userDrawn="1"/>
        </p:nvSpPr>
        <p:spPr>
          <a:xfrm>
            <a:off x="951341" y="6663471"/>
            <a:ext cx="846707" cy="261610"/>
          </a:xfrm>
          <a:prstGeom prst="rect">
            <a:avLst/>
          </a:prstGeom>
        </p:spPr>
        <p:txBody>
          <a:bodyPr wrap="none">
            <a:spAutoFit/>
          </a:bodyPr>
          <a:lstStyle/>
          <a:p>
            <a:pPr lvl="0" algn="dist"/>
            <a:r>
              <a:rPr lang="en-US" altLang="zh-CN" sz="1100" b="0" i="1" spc="600" dirty="0">
                <a:solidFill>
                  <a:schemeClr val="bg1"/>
                </a:solidFill>
              </a:rPr>
              <a:t>SJTU</a:t>
            </a:r>
            <a:endParaRPr lang="zh-CN" altLang="en-US" sz="1100" b="0" i="1" spc="600" dirty="0">
              <a:solidFill>
                <a:schemeClr val="bg1"/>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01">
    <p:bg>
      <p:bgPr>
        <a:solidFill>
          <a:srgbClr val="175F8B"/>
        </a:solidFill>
        <a:effectLst/>
      </p:bgPr>
    </p:bg>
    <p:spTree>
      <p:nvGrpSpPr>
        <p:cNvPr id="1" name=""/>
        <p:cNvGrpSpPr/>
        <p:nvPr/>
      </p:nvGrpSpPr>
      <p:grpSpPr>
        <a:xfrm>
          <a:off x="0" y="0"/>
          <a:ext cx="0" cy="0"/>
          <a:chOff x="0" y="0"/>
          <a:chExt cx="0" cy="0"/>
        </a:xfrm>
      </p:grpSpPr>
      <p:sp>
        <p:nvSpPr>
          <p:cNvPr id="15" name="任意多边形: 形状 14"/>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2346" r="68249"/>
          <a:stretch>
            <a:fillRect/>
          </a:stretch>
        </p:blipFill>
        <p:spPr>
          <a:xfrm>
            <a:off x="8850159" y="-2897899"/>
            <a:ext cx="1181100" cy="1320452"/>
          </a:xfrm>
          <a:prstGeom prst="rect">
            <a:avLst/>
          </a:prstGeom>
        </p:spPr>
      </p:pic>
      <p:sp>
        <p:nvSpPr>
          <p:cNvPr id="20" name="文本占位符 31"/>
          <p:cNvSpPr>
            <a:spLocks noGrp="1"/>
          </p:cNvSpPr>
          <p:nvPr>
            <p:ph type="body" sz="quarter" idx="11"/>
          </p:nvPr>
        </p:nvSpPr>
        <p:spPr>
          <a:xfrm>
            <a:off x="860403" y="2140703"/>
            <a:ext cx="7054894" cy="1066800"/>
          </a:xfrm>
          <a:prstGeom prst="rect">
            <a:avLst/>
          </a:prstGeom>
        </p:spPr>
        <p:txBody>
          <a:bodyPr anchor="ctr"/>
          <a:lstStyle>
            <a:lvl1pPr marL="0" indent="0" algn="ctr">
              <a:lnSpc>
                <a:spcPct val="100000"/>
              </a:lnSpc>
              <a:buNone/>
              <a:defRPr sz="6000" b="1" spc="600">
                <a:solidFill>
                  <a:schemeClr val="bg1"/>
                </a:solidFill>
              </a:defRPr>
            </a:lvl1pPr>
          </a:lstStyle>
          <a:p>
            <a:pPr lvl="0"/>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带底边)">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000" y="373011"/>
            <a:ext cx="11142002"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12000" y="1353458"/>
            <a:ext cx="11157857" cy="5288241"/>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a:lvl1pPr>
            <a:lvl2pPr marL="805180" indent="-347980">
              <a:lnSpc>
                <a:spcPct val="130000"/>
              </a:lnSpc>
              <a:spcBef>
                <a:spcPts val="0"/>
              </a:spcBef>
              <a:spcAft>
                <a:spcPts val="300"/>
              </a:spcAft>
              <a:buClr>
                <a:srgbClr val="92D050"/>
              </a:buClr>
              <a:buFont typeface="Wingdings" panose="05000000000000000000" pitchFamily="2" charset="2"/>
              <a:buChar char="n"/>
              <a:defRPr sz="2200"/>
            </a:lvl2pPr>
            <a:lvl3pPr marL="1252855" indent="-338455">
              <a:lnSpc>
                <a:spcPct val="130000"/>
              </a:lnSpc>
              <a:spcBef>
                <a:spcPts val="0"/>
              </a:spcBef>
              <a:spcAft>
                <a:spcPts val="300"/>
              </a:spcAft>
              <a:buClr>
                <a:srgbClr val="92D050"/>
              </a:buClr>
              <a:defRPr sz="1800"/>
            </a:lvl3pPr>
            <a:lvl4pPr marL="1698625" indent="-327025">
              <a:lnSpc>
                <a:spcPct val="130000"/>
              </a:lnSpc>
              <a:spcBef>
                <a:spcPts val="0"/>
              </a:spcBef>
              <a:spcAft>
                <a:spcPts val="300"/>
              </a:spcAft>
              <a:buClr>
                <a:srgbClr val="92D050"/>
              </a:buClr>
              <a:defRPr sz="1600"/>
            </a:lvl4pPr>
            <a:lvl5pPr marL="2155825" indent="-327025">
              <a:lnSpc>
                <a:spcPct val="130000"/>
              </a:lnSpc>
              <a:spcBef>
                <a:spcPts val="0"/>
              </a:spcBef>
              <a:spcAft>
                <a:spcPts val="300"/>
              </a:spcAft>
              <a:buClr>
                <a:srgbClr val="92D050"/>
              </a:buClr>
              <a:defRPr sz="14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8" name="矩形: 圆顶角 8"/>
          <p:cNvSpPr/>
          <p:nvPr userDrawn="1"/>
        </p:nvSpPr>
        <p:spPr>
          <a:xfrm flipV="1">
            <a:off x="648000" y="106561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9.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9.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9.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9.xml"/><Relationship Id="rId1" Type="http://schemas.openxmlformats.org/officeDocument/2006/relationships/image" Target="../media/image35.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9.xml"/><Relationship Id="rId1" Type="http://schemas.openxmlformats.org/officeDocument/2006/relationships/image" Target="../media/image36.png"/></Relationships>
</file>

<file path=ppt/slides/_rels/slide113.xml.rels><?xml version="1.0" encoding="UTF-8" standalone="yes"?>
<Relationships xmlns="http://schemas.openxmlformats.org/package/2006/relationships"><Relationship Id="rId5" Type="http://schemas.openxmlformats.org/officeDocument/2006/relationships/notesSlide" Target="../notesSlides/notesSlide113.xml"/><Relationship Id="rId4" Type="http://schemas.openxmlformats.org/officeDocument/2006/relationships/slideLayout" Target="../slideLayouts/slideLayout9.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9.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9.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9.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9.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9.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9.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9.xml"/><Relationship Id="rId1" Type="http://schemas.openxmlformats.org/officeDocument/2006/relationships/image" Target="../media/image40.png"/></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123.xml"/><Relationship Id="rId3" Type="http://schemas.openxmlformats.org/officeDocument/2006/relationships/slideLayout" Target="../slideLayouts/slideLayout9.xml"/><Relationship Id="rId2" Type="http://schemas.openxmlformats.org/officeDocument/2006/relationships/image" Target="../media/image42.png"/><Relationship Id="rId1" Type="http://schemas.openxmlformats.org/officeDocument/2006/relationships/image" Target="../media/image41.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9.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9.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9.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9.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9.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9.xml"/><Relationship Id="rId1" Type="http://schemas.openxmlformats.org/officeDocument/2006/relationships/image" Target="../media/image4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30.xml.rels><?xml version="1.0" encoding="UTF-8" standalone="yes"?>
<Relationships xmlns="http://schemas.openxmlformats.org/package/2006/relationships"><Relationship Id="rId4" Type="http://schemas.openxmlformats.org/officeDocument/2006/relationships/notesSlide" Target="../notesSlides/notesSlide130.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9.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9.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9.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9.xml"/><Relationship Id="rId1" Type="http://schemas.openxmlformats.org/officeDocument/2006/relationships/image" Target="../media/image44.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9.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9.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9.xml"/></Relationships>
</file>

<file path=ppt/slides/_rels/slide141.xml.rels><?xml version="1.0" encoding="UTF-8" standalone="yes"?>
<Relationships xmlns="http://schemas.openxmlformats.org/package/2006/relationships"><Relationship Id="rId4" Type="http://schemas.openxmlformats.org/officeDocument/2006/relationships/notesSlide" Target="../notesSlides/notesSlide141.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4" Type="http://schemas.openxmlformats.org/officeDocument/2006/relationships/notesSlide" Target="../notesSlides/notesSlide143.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_rels/slide144.xml.rels><?xml version="1.0" encoding="UTF-8" standalone="yes"?>
<Relationships xmlns="http://schemas.openxmlformats.org/package/2006/relationships"><Relationship Id="rId4" Type="http://schemas.openxmlformats.org/officeDocument/2006/relationships/notesSlide" Target="../notesSlides/notesSlide144.xml"/><Relationship Id="rId3" Type="http://schemas.openxmlformats.org/officeDocument/2006/relationships/slideLayout" Target="../slideLayouts/slideLayout9.xml"/><Relationship Id="rId2" Type="http://schemas.openxmlformats.org/officeDocument/2006/relationships/image" Target="../media/image46.emf"/><Relationship Id="rId1" Type="http://schemas.openxmlformats.org/officeDocument/2006/relationships/image" Target="../media/image45.emf"/></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9.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9.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9.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9.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9.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4" Type="http://schemas.openxmlformats.org/officeDocument/2006/relationships/notesSlide" Target="../notesSlides/notesSlide156.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9.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9.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9.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4" Type="http://schemas.openxmlformats.org/officeDocument/2006/relationships/notesSlide" Target="../notesSlides/notesSlide166.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5" Type="http://schemas.openxmlformats.org/officeDocument/2006/relationships/notesSlide" Target="../notesSlides/notesSlide174.xml"/><Relationship Id="rId4" Type="http://schemas.openxmlformats.org/officeDocument/2006/relationships/vmlDrawing" Target="../drawings/vmlDrawing10.vml"/><Relationship Id="rId3" Type="http://schemas.openxmlformats.org/officeDocument/2006/relationships/slideLayout" Target="../slideLayouts/slideLayout9.xml"/><Relationship Id="rId2" Type="http://schemas.openxmlformats.org/officeDocument/2006/relationships/image" Target="../media/image4.wmf"/><Relationship Id="rId1" Type="http://schemas.openxmlformats.org/officeDocument/2006/relationships/oleObject" Target="../embeddings/oleObject36.bin"/></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50.wmf"/><Relationship Id="rId7" Type="http://schemas.openxmlformats.org/officeDocument/2006/relationships/oleObject" Target="../embeddings/oleObject40.bin"/><Relationship Id="rId6" Type="http://schemas.openxmlformats.org/officeDocument/2006/relationships/image" Target="../media/image49.wmf"/><Relationship Id="rId5" Type="http://schemas.openxmlformats.org/officeDocument/2006/relationships/oleObject" Target="../embeddings/oleObject39.bin"/><Relationship Id="rId4" Type="http://schemas.openxmlformats.org/officeDocument/2006/relationships/image" Target="../media/image48.wmf"/><Relationship Id="rId3" Type="http://schemas.openxmlformats.org/officeDocument/2006/relationships/oleObject" Target="../embeddings/oleObject38.bin"/><Relationship Id="rId2" Type="http://schemas.openxmlformats.org/officeDocument/2006/relationships/image" Target="../media/image47.wmf"/><Relationship Id="rId13" Type="http://schemas.openxmlformats.org/officeDocument/2006/relationships/notesSlide" Target="../notesSlides/notesSlide176.xml"/><Relationship Id="rId12" Type="http://schemas.openxmlformats.org/officeDocument/2006/relationships/vmlDrawing" Target="../drawings/vmlDrawing11.vml"/><Relationship Id="rId11" Type="http://schemas.openxmlformats.org/officeDocument/2006/relationships/slideLayout" Target="../slideLayouts/slideLayout9.xml"/><Relationship Id="rId10" Type="http://schemas.openxmlformats.org/officeDocument/2006/relationships/image" Target="../media/image51.wmf"/><Relationship Id="rId1" Type="http://schemas.openxmlformats.org/officeDocument/2006/relationships/oleObject" Target="../embeddings/oleObject37.bin"/></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9.xml"/><Relationship Id="rId1" Type="http://schemas.openxmlformats.org/officeDocument/2006/relationships/image" Target="../media/image52.wmf"/></Relationships>
</file>

<file path=ppt/slides/_rels/slide179.xml.rels><?xml version="1.0" encoding="UTF-8" standalone="yes"?>
<Relationships xmlns="http://schemas.openxmlformats.org/package/2006/relationships"><Relationship Id="rId8" Type="http://schemas.openxmlformats.org/officeDocument/2006/relationships/notesSlide" Target="../notesSlides/notesSlide179.xml"/><Relationship Id="rId7" Type="http://schemas.openxmlformats.org/officeDocument/2006/relationships/vmlDrawing" Target="../drawings/vmlDrawing12.vml"/><Relationship Id="rId6" Type="http://schemas.openxmlformats.org/officeDocument/2006/relationships/slideLayout" Target="../slideLayouts/slideLayout9.xml"/><Relationship Id="rId5" Type="http://schemas.openxmlformats.org/officeDocument/2006/relationships/image" Target="../media/image55.png"/><Relationship Id="rId4" Type="http://schemas.openxmlformats.org/officeDocument/2006/relationships/image" Target="../media/image54.wmf"/><Relationship Id="rId3" Type="http://schemas.openxmlformats.org/officeDocument/2006/relationships/oleObject" Target="../embeddings/oleObject43.bin"/><Relationship Id="rId2" Type="http://schemas.openxmlformats.org/officeDocument/2006/relationships/image" Target="../media/image53.wmf"/><Relationship Id="rId1" Type="http://schemas.openxmlformats.org/officeDocument/2006/relationships/oleObject" Target="../embeddings/oleObject4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5" Type="http://schemas.openxmlformats.org/officeDocument/2006/relationships/notesSlide" Target="../notesSlides/notesSlide186.xml"/><Relationship Id="rId4" Type="http://schemas.openxmlformats.org/officeDocument/2006/relationships/vmlDrawing" Target="../drawings/vmlDrawing13.vml"/><Relationship Id="rId3" Type="http://schemas.openxmlformats.org/officeDocument/2006/relationships/slideLayout" Target="../slideLayouts/slideLayout9.xml"/><Relationship Id="rId2" Type="http://schemas.openxmlformats.org/officeDocument/2006/relationships/image" Target="../media/image56.emf"/><Relationship Id="rId1" Type="http://schemas.openxmlformats.org/officeDocument/2006/relationships/oleObject" Target="../embeddings/oleObject44.bin"/></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2.vml"/><Relationship Id="rId7" Type="http://schemas.openxmlformats.org/officeDocument/2006/relationships/slideLayout" Target="../slideLayouts/slideLayout10.x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3.vml"/><Relationship Id="rId3" Type="http://schemas.openxmlformats.org/officeDocument/2006/relationships/slideLayout" Target="../slideLayouts/slideLayout9.xml"/><Relationship Id="rId2" Type="http://schemas.openxmlformats.org/officeDocument/2006/relationships/image" Target="../media/image10.wmf"/><Relationship Id="rId1"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15.wmf"/><Relationship Id="rId7" Type="http://schemas.openxmlformats.org/officeDocument/2006/relationships/oleObject" Target="../embeddings/oleObject9.bin"/><Relationship Id="rId6" Type="http://schemas.openxmlformats.org/officeDocument/2006/relationships/image" Target="../media/image14.wmf"/><Relationship Id="rId5" Type="http://schemas.openxmlformats.org/officeDocument/2006/relationships/oleObject" Target="../embeddings/oleObject8.bin"/><Relationship Id="rId4" Type="http://schemas.openxmlformats.org/officeDocument/2006/relationships/image" Target="../media/image13.wmf"/><Relationship Id="rId3" Type="http://schemas.openxmlformats.org/officeDocument/2006/relationships/oleObject" Target="../embeddings/oleObject7.bin"/><Relationship Id="rId2" Type="http://schemas.openxmlformats.org/officeDocument/2006/relationships/image" Target="../media/image12.wmf"/><Relationship Id="rId15" Type="http://schemas.openxmlformats.org/officeDocument/2006/relationships/notesSlide" Target="../notesSlides/notesSlide37.xml"/><Relationship Id="rId14" Type="http://schemas.openxmlformats.org/officeDocument/2006/relationships/vmlDrawing" Target="../drawings/vmlDrawing4.vml"/><Relationship Id="rId13" Type="http://schemas.openxmlformats.org/officeDocument/2006/relationships/slideLayout" Target="../slideLayouts/slideLayout9.xml"/><Relationship Id="rId12" Type="http://schemas.openxmlformats.org/officeDocument/2006/relationships/image" Target="../media/image17.wmf"/><Relationship Id="rId11" Type="http://schemas.openxmlformats.org/officeDocument/2006/relationships/oleObject" Target="../embeddings/oleObject11.bin"/><Relationship Id="rId10" Type="http://schemas.openxmlformats.org/officeDocument/2006/relationships/image" Target="../media/image16.wmf"/><Relationship Id="rId1"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vmlDrawing" Target="../drawings/vmlDrawing5.vml"/><Relationship Id="rId3" Type="http://schemas.openxmlformats.org/officeDocument/2006/relationships/slideLayout" Target="../slideLayouts/slideLayout9.xml"/><Relationship Id="rId2" Type="http://schemas.openxmlformats.org/officeDocument/2006/relationships/image" Target="../media/image18.wmf"/><Relationship Id="rId1"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2.wmf"/><Relationship Id="rId7" Type="http://schemas.openxmlformats.org/officeDocument/2006/relationships/oleObject" Target="../embeddings/oleObject16.bin"/><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 Id="rId3" Type="http://schemas.openxmlformats.org/officeDocument/2006/relationships/oleObject" Target="../embeddings/oleObject14.bin"/><Relationship Id="rId2" Type="http://schemas.openxmlformats.org/officeDocument/2006/relationships/image" Target="../media/image19.wmf"/><Relationship Id="rId13" Type="http://schemas.openxmlformats.org/officeDocument/2006/relationships/notesSlide" Target="../notesSlides/notesSlide41.xml"/><Relationship Id="rId12" Type="http://schemas.openxmlformats.org/officeDocument/2006/relationships/vmlDrawing" Target="../drawings/vmlDrawing6.vml"/><Relationship Id="rId11" Type="http://schemas.openxmlformats.org/officeDocument/2006/relationships/slideLayout" Target="../slideLayouts/slideLayout10.xml"/><Relationship Id="rId10" Type="http://schemas.openxmlformats.org/officeDocument/2006/relationships/image" Target="../media/image23.wmf"/><Relationship Id="rId1" Type="http://schemas.openxmlformats.org/officeDocument/2006/relationships/oleObject" Target="../embeddings/oleObject13.bin"/></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slideLayout" Target="../slideLayouts/slideLayout9.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vmlDrawing" Target="../drawings/vmlDrawing7.vml"/><Relationship Id="rId5" Type="http://schemas.openxmlformats.org/officeDocument/2006/relationships/slideLayout" Target="../slideLayouts/slideLayout10.xml"/><Relationship Id="rId4" Type="http://schemas.openxmlformats.org/officeDocument/2006/relationships/oleObject" Target="../embeddings/oleObject20.bin"/><Relationship Id="rId3" Type="http://schemas.openxmlformats.org/officeDocument/2006/relationships/oleObject" Target="../embeddings/oleObject19.bin"/><Relationship Id="rId2" Type="http://schemas.openxmlformats.org/officeDocument/2006/relationships/image" Target="../media/image29.wmf"/><Relationship Id="rId1" Type="http://schemas.openxmlformats.org/officeDocument/2006/relationships/oleObject" Target="../embeddings/oleObject18.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61.xml"/><Relationship Id="rId5" Type="http://schemas.openxmlformats.org/officeDocument/2006/relationships/vmlDrawing" Target="../drawings/vmlDrawing8.vml"/><Relationship Id="rId4" Type="http://schemas.openxmlformats.org/officeDocument/2006/relationships/slideLayout" Target="../slideLayouts/slideLayout10.xml"/><Relationship Id="rId3" Type="http://schemas.openxmlformats.org/officeDocument/2006/relationships/oleObject" Target="../embeddings/oleObject22.bin"/><Relationship Id="rId2" Type="http://schemas.openxmlformats.org/officeDocument/2006/relationships/image" Target="../media/image30.wmf"/><Relationship Id="rId1" Type="http://schemas.openxmlformats.org/officeDocument/2006/relationships/oleObject" Target="../embeddings/oleObject21.bin"/></Relationships>
</file>

<file path=ppt/slides/_rels/slide62.xml.rels><?xml version="1.0" encoding="UTF-8" standalone="yes"?>
<Relationships xmlns="http://schemas.openxmlformats.org/package/2006/relationships"><Relationship Id="rId9" Type="http://schemas.openxmlformats.org/officeDocument/2006/relationships/image" Target="../media/image33.wmf"/><Relationship Id="rId8" Type="http://schemas.openxmlformats.org/officeDocument/2006/relationships/oleObject" Target="../embeddings/oleObject28.bin"/><Relationship Id="rId7" Type="http://schemas.openxmlformats.org/officeDocument/2006/relationships/oleObject" Target="../embeddings/oleObject27.bin"/><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image" Target="../media/image32.wmf"/><Relationship Id="rId3" Type="http://schemas.openxmlformats.org/officeDocument/2006/relationships/oleObject" Target="../embeddings/oleObject24.bin"/><Relationship Id="rId2" Type="http://schemas.openxmlformats.org/officeDocument/2006/relationships/image" Target="../media/image31.wmf"/><Relationship Id="rId19" Type="http://schemas.openxmlformats.org/officeDocument/2006/relationships/notesSlide" Target="../notesSlides/notesSlide62.xml"/><Relationship Id="rId18" Type="http://schemas.openxmlformats.org/officeDocument/2006/relationships/vmlDrawing" Target="../drawings/vmlDrawing9.vml"/><Relationship Id="rId17" Type="http://schemas.openxmlformats.org/officeDocument/2006/relationships/slideLayout" Target="../slideLayouts/slideLayout10.xml"/><Relationship Id="rId16" Type="http://schemas.openxmlformats.org/officeDocument/2006/relationships/oleObject" Target="../embeddings/oleObject35.bin"/><Relationship Id="rId15" Type="http://schemas.openxmlformats.org/officeDocument/2006/relationships/oleObject" Target="../embeddings/oleObject34.bin"/><Relationship Id="rId14" Type="http://schemas.openxmlformats.org/officeDocument/2006/relationships/oleObject" Target="../embeddings/oleObject33.bin"/><Relationship Id="rId13" Type="http://schemas.openxmlformats.org/officeDocument/2006/relationships/oleObject" Target="../embeddings/oleObject32.bin"/><Relationship Id="rId12" Type="http://schemas.openxmlformats.org/officeDocument/2006/relationships/oleObject" Target="../embeddings/oleObject31.bin"/><Relationship Id="rId11" Type="http://schemas.openxmlformats.org/officeDocument/2006/relationships/oleObject" Target="../embeddings/oleObject30.bin"/><Relationship Id="rId10" Type="http://schemas.openxmlformats.org/officeDocument/2006/relationships/oleObject" Target="../embeddings/oleObject29.bin"/><Relationship Id="rId1" Type="http://schemas.openxmlformats.org/officeDocument/2006/relationships/oleObject" Target="../embeddings/oleObject23.bin"/></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9.xml"/><Relationship Id="rId1" Type="http://schemas.openxmlformats.org/officeDocument/2006/relationships/image" Target="../media/image34.emf"/></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9.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vmlDrawing" Target="../drawings/vmlDrawing1.vml"/><Relationship Id="rId3" Type="http://schemas.openxmlformats.org/officeDocument/2006/relationships/slideLayout" Target="../slideLayouts/slideLayout10.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9.xml"/><Relationship Id="rId2" Type="http://schemas.openxmlformats.org/officeDocument/2006/relationships/image" Target="../media/image28.png"/><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spc="600" dirty="0"/>
              <a:t>软件工程原理与实践</a:t>
            </a:r>
            <a:r>
              <a:rPr lang="en-US" altLang="zh-CN" sz="2800" b="0" spc="600" dirty="0" smtClean="0">
                <a:latin typeface="Castellar" panose="020A0402060406010301" pitchFamily="18" charset="0"/>
                <a:ea typeface="HGB6_CNKI" panose="02000500000000000000" pitchFamily="2" charset="-122"/>
              </a:rPr>
              <a:t>Software Engineering</a:t>
            </a:r>
            <a:endParaRPr lang="zh-CN" altLang="en-US" sz="2800" b="0" spc="600" dirty="0">
              <a:latin typeface="Castellar" panose="020A0402060406010301" pitchFamily="18" charset="0"/>
              <a:ea typeface="HGB6_CNKI" panose="02000500000000000000" pitchFamily="2" charset="-122"/>
            </a:endParaRPr>
          </a:p>
        </p:txBody>
      </p:sp>
      <p:sp>
        <p:nvSpPr>
          <p:cNvPr id="10" name="文本占位符 9"/>
          <p:cNvSpPr>
            <a:spLocks noGrp="1"/>
          </p:cNvSpPr>
          <p:nvPr>
            <p:ph type="body" sz="quarter" idx="11"/>
          </p:nvPr>
        </p:nvSpPr>
        <p:spPr>
          <a:xfrm>
            <a:off x="1069561" y="3748822"/>
            <a:ext cx="6933903" cy="1696014"/>
          </a:xfrm>
        </p:spPr>
        <p:txBody>
          <a:bodyPr/>
          <a:lstStyle/>
          <a:p>
            <a:r>
              <a:rPr lang="zh-CN" altLang="en-US" sz="4000" spc="600" dirty="0" smtClean="0">
                <a:latin typeface="华文行楷" panose="02010800040101010101" pitchFamily="2" charset="-122"/>
                <a:ea typeface="华文行楷" panose="02010800040101010101" pitchFamily="2" charset="-122"/>
              </a:rPr>
              <a:t>软件需求</a:t>
            </a:r>
            <a:endParaRPr lang="zh-CN" altLang="en-US" sz="4000" spc="600" dirty="0">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定义 </a:t>
            </a:r>
            <a:r>
              <a:rPr lang="en-US" altLang="zh-CN" smtClean="0"/>
              <a:t>Reliability </a:t>
            </a:r>
            <a:r>
              <a:rPr lang="zh-CN" altLang="en-US" smtClean="0"/>
              <a:t>需求</a:t>
            </a:r>
            <a:endParaRPr lang="zh-CN" altLang="en-US" smtClean="0"/>
          </a:p>
        </p:txBody>
      </p:sp>
      <p:sp>
        <p:nvSpPr>
          <p:cNvPr id="19459" name="Rectangle 3"/>
          <p:cNvSpPr>
            <a:spLocks noGrp="1" noChangeArrowheads="1"/>
          </p:cNvSpPr>
          <p:nvPr>
            <p:ph type="body" idx="1"/>
          </p:nvPr>
        </p:nvSpPr>
        <p:spPr/>
        <p:txBody>
          <a:bodyPr/>
          <a:lstStyle/>
          <a:p>
            <a:r>
              <a:rPr lang="zh-CN" altLang="en-US" dirty="0" smtClean="0"/>
              <a:t>“</a:t>
            </a:r>
            <a:r>
              <a:rPr lang="en-US" altLang="zh-CN" dirty="0" smtClean="0"/>
              <a:t>reliability”</a:t>
            </a:r>
            <a:r>
              <a:rPr lang="zh-CN" altLang="en-US" dirty="0" smtClean="0"/>
              <a:t>可靠性</a:t>
            </a:r>
            <a:endParaRPr lang="zh-CN" altLang="en-US" dirty="0" smtClean="0"/>
          </a:p>
          <a:p>
            <a:pPr lvl="1"/>
            <a:r>
              <a:rPr lang="en-US" altLang="zh-CN" dirty="0" smtClean="0"/>
              <a:t>The ability for the software to behave consistently in a user-acceptable manner</a:t>
            </a:r>
            <a:endParaRPr lang="en-US" altLang="zh-CN" dirty="0" smtClean="0"/>
          </a:p>
          <a:p>
            <a:r>
              <a:rPr lang="zh-CN" altLang="en-US" dirty="0" smtClean="0"/>
              <a:t>可靠性需求</a:t>
            </a:r>
            <a:endParaRPr lang="zh-CN" altLang="en-US" dirty="0" smtClean="0"/>
          </a:p>
          <a:p>
            <a:pPr lvl="1"/>
            <a:r>
              <a:rPr lang="en-US" altLang="zh-CN" dirty="0" smtClean="0"/>
              <a:t>Availability (</a:t>
            </a:r>
            <a:r>
              <a:rPr lang="en-US" altLang="zh-CN" dirty="0" err="1" smtClean="0"/>
              <a:t>xx.xx</a:t>
            </a:r>
            <a:r>
              <a:rPr lang="en-US" altLang="zh-CN" dirty="0" smtClean="0"/>
              <a:t>%)</a:t>
            </a:r>
            <a:endParaRPr lang="en-US" altLang="zh-CN" dirty="0" smtClean="0"/>
          </a:p>
          <a:p>
            <a:pPr lvl="1"/>
            <a:r>
              <a:rPr lang="en-US" altLang="zh-CN" dirty="0" smtClean="0"/>
              <a:t>Accuracy</a:t>
            </a:r>
            <a:endParaRPr lang="en-US" altLang="zh-CN" dirty="0" smtClean="0"/>
          </a:p>
          <a:p>
            <a:pPr lvl="1"/>
            <a:r>
              <a:rPr lang="en-US" altLang="zh-CN" dirty="0" smtClean="0"/>
              <a:t>Mean time between failures (xx </a:t>
            </a:r>
            <a:r>
              <a:rPr lang="en-US" altLang="zh-CN" dirty="0" err="1" smtClean="0"/>
              <a:t>hrs</a:t>
            </a:r>
            <a:r>
              <a:rPr lang="en-US" altLang="zh-CN" dirty="0" smtClean="0"/>
              <a:t>)</a:t>
            </a:r>
            <a:endParaRPr lang="en-US" altLang="zh-CN" dirty="0" smtClean="0"/>
          </a:p>
          <a:p>
            <a:pPr lvl="1"/>
            <a:r>
              <a:rPr lang="en-US" altLang="zh-CN" dirty="0" smtClean="0"/>
              <a:t>Max. bugs per/KLOC (0-x)</a:t>
            </a:r>
            <a:endParaRPr lang="en-US" altLang="zh-CN" dirty="0" smtClean="0"/>
          </a:p>
          <a:p>
            <a:pPr lvl="1"/>
            <a:r>
              <a:rPr lang="en-US" altLang="zh-CN" dirty="0" smtClean="0"/>
              <a:t>Bugs by class - critical, significant, minor</a:t>
            </a:r>
            <a:endParaRPr lang="en-US" altLang="zh-CN" dirty="0" smtClean="0"/>
          </a:p>
          <a:p>
            <a:endParaRPr lang="zh-CN" altLang="en-US"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5" name="Text Box 25"/>
          <p:cNvSpPr txBox="1">
            <a:spLocks noChangeArrowheads="1"/>
          </p:cNvSpPr>
          <p:nvPr/>
        </p:nvSpPr>
        <p:spPr bwMode="auto">
          <a:xfrm>
            <a:off x="4392385" y="5981546"/>
            <a:ext cx="5091137"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smtClean="0">
                <a:solidFill>
                  <a:schemeClr val="accent1">
                    <a:lumMod val="75000"/>
                  </a:schemeClr>
                </a:solidFill>
                <a:latin typeface="+mn-ea"/>
              </a:rPr>
              <a:t>安全</a:t>
            </a:r>
            <a:r>
              <a:rPr lang="en-US" altLang="zh-CN" sz="2400" dirty="0" smtClean="0">
                <a:solidFill>
                  <a:schemeClr val="accent1">
                    <a:lumMod val="75000"/>
                  </a:schemeClr>
                </a:solidFill>
                <a:latin typeface="+mn-ea"/>
              </a:rPr>
              <a:t>(safety)</a:t>
            </a:r>
            <a:r>
              <a:rPr lang="zh-CN" altLang="en-US" sz="2400" dirty="0" smtClean="0">
                <a:solidFill>
                  <a:schemeClr val="accent1">
                    <a:lumMod val="75000"/>
                  </a:schemeClr>
                </a:solidFill>
                <a:latin typeface="+mn-ea"/>
              </a:rPr>
              <a:t>攸关软件的最关键需求</a:t>
            </a:r>
            <a:endParaRPr lang="zh-CN" altLang="en-US" sz="2400" dirty="0">
              <a:solidFill>
                <a:schemeClr val="accent1">
                  <a:lumMod val="75000"/>
                </a:schemeClr>
              </a:solidFill>
              <a:latin typeface="+mn-ea"/>
            </a:endParaRPr>
          </a:p>
        </p:txBody>
      </p:sp>
      <p:pic>
        <p:nvPicPr>
          <p:cNvPr id="6" name="Picture 1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15131" y="4179842"/>
            <a:ext cx="2297112" cy="857250"/>
          </a:xfrm>
          <a:prstGeom prst="rect">
            <a:avLst/>
          </a:prstGeom>
          <a:noFill/>
          <a:ln>
            <a:noFill/>
          </a:ln>
          <a:effectLst/>
          <a:extLst>
            <a:ext uri="{909E8E84-426E-40DD-AFC4-6F175D3DCCD1}">
              <a14:hiddenFill xmlns:a14="http://schemas.microsoft.com/office/drawing/2010/main">
                <a:gradFill rotWithShape="0">
                  <a:gsLst>
                    <a:gs pos="0">
                      <a:schemeClr val="folHlink"/>
                    </a:gs>
                    <a:gs pos="100000">
                      <a:schemeClr val="folHlink">
                        <a:gamma/>
                        <a:shade val="0"/>
                        <a:invGamma/>
                      </a:schemeClr>
                    </a:gs>
                  </a:gsLst>
                  <a:lin ang="0" scaled="1"/>
                </a:gra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ChangeArrowheads="1"/>
          </p:cNvSpPr>
          <p:nvPr/>
        </p:nvSpPr>
        <p:spPr bwMode="auto">
          <a:xfrm>
            <a:off x="1905000" y="1066800"/>
            <a:ext cx="848995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marL="339725" indent="-339725">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a:spcBef>
                <a:spcPct val="10000"/>
              </a:spcBef>
              <a:buClr>
                <a:srgbClr val="73E1FF"/>
              </a:buClr>
              <a:buChar char="•"/>
              <a:defRPr sz="2800">
                <a:solidFill>
                  <a:srgbClr val="73E1FF"/>
                </a:solidFill>
                <a:latin typeface="Arial" panose="020B0604020202020204" pitchFamily="34" charset="0"/>
              </a:defRPr>
            </a:lvl3pPr>
            <a:lvl4pPr marL="1600200" indent="-22860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lnSpc>
                <a:spcPct val="80000"/>
              </a:lnSpc>
              <a:spcBef>
                <a:spcPct val="30000"/>
              </a:spcBef>
              <a:buClr>
                <a:srgbClr val="DDDDDD"/>
              </a:buClr>
            </a:pPr>
            <a:endParaRPr lang="en-US" altLang="zh-CN" sz="2800">
              <a:solidFill>
                <a:srgbClr val="DDDDDD"/>
              </a:solidFill>
              <a:ea typeface="宋体" panose="02010600030101010101" pitchFamily="2" charset="-122"/>
            </a:endParaRPr>
          </a:p>
        </p:txBody>
      </p:sp>
      <p:sp>
        <p:nvSpPr>
          <p:cNvPr id="146435" name="Rectangle 10"/>
          <p:cNvSpPr>
            <a:spLocks noGrp="1" noChangeArrowheads="1"/>
          </p:cNvSpPr>
          <p:nvPr>
            <p:ph type="title"/>
          </p:nvPr>
        </p:nvSpPr>
        <p:spPr/>
        <p:txBody>
          <a:bodyPr/>
          <a:lstStyle/>
          <a:p>
            <a:pPr eaLnBrk="1" hangingPunct="1"/>
            <a:r>
              <a:rPr lang="en-US" altLang="zh-CN" smtClean="0"/>
              <a:t>Class relationships</a:t>
            </a:r>
            <a:endParaRPr lang="en-US" altLang="zh-CN" smtClean="0"/>
          </a:p>
        </p:txBody>
      </p:sp>
      <p:sp>
        <p:nvSpPr>
          <p:cNvPr id="146436" name="Rectangle 11"/>
          <p:cNvSpPr>
            <a:spLocks noGrp="1" noChangeArrowheads="1"/>
          </p:cNvSpPr>
          <p:nvPr>
            <p:ph type="body" idx="1"/>
          </p:nvPr>
        </p:nvSpPr>
        <p:spPr/>
        <p:txBody>
          <a:bodyPr/>
          <a:lstStyle/>
          <a:p>
            <a:pPr eaLnBrk="1" hangingPunct="1"/>
            <a:r>
              <a:rPr lang="en-US" altLang="zh-CN" smtClean="0">
                <a:ea typeface="宋体" panose="02010600030101010101" pitchFamily="2" charset="-122"/>
              </a:rPr>
              <a:t>Association</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Aggregation</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Composition</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Generalization</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Dependency</a:t>
            </a:r>
            <a:endParaRPr lang="zh-CN" altLang="en-US"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smtClean="0"/>
              <a:t>Relationships: Association</a:t>
            </a:r>
            <a:endParaRPr lang="en-US" altLang="zh-CN" smtClean="0"/>
          </a:p>
        </p:txBody>
      </p:sp>
      <p:sp>
        <p:nvSpPr>
          <p:cNvPr id="148483" name="Rectangle 3"/>
          <p:cNvSpPr>
            <a:spLocks noGrp="1" noChangeArrowheads="1"/>
          </p:cNvSpPr>
          <p:nvPr>
            <p:ph type="body" idx="1"/>
          </p:nvPr>
        </p:nvSpPr>
        <p:spPr/>
        <p:txBody>
          <a:bodyPr/>
          <a:lstStyle/>
          <a:p>
            <a:r>
              <a:rPr lang="en-US" altLang="zh-CN" smtClean="0"/>
              <a:t>The semantic relationship between two or more classifiers that specifies connections among their instances. </a:t>
            </a:r>
            <a:endParaRPr lang="en-US" altLang="zh-CN" smtClean="0"/>
          </a:p>
          <a:p>
            <a:r>
              <a:rPr lang="en-US" altLang="zh-CN" smtClean="0"/>
              <a:t>A structural relationship specifying that objects of one thing are connected to objects of another thing.</a:t>
            </a:r>
            <a:endParaRPr lang="en-US" altLang="zh-CN" dirty="0"/>
          </a:p>
        </p:txBody>
      </p:sp>
      <p:sp>
        <p:nvSpPr>
          <p:cNvPr id="148484" name="Freeform 4"/>
          <p:cNvSpPr/>
          <p:nvPr/>
        </p:nvSpPr>
        <p:spPr bwMode="auto">
          <a:xfrm>
            <a:off x="8062914" y="5240932"/>
            <a:ext cx="1209675" cy="1068388"/>
          </a:xfrm>
          <a:custGeom>
            <a:avLst/>
            <a:gdLst>
              <a:gd name="T0" fmla="*/ 2147483646 w 794"/>
              <a:gd name="T1" fmla="*/ 0 h 673"/>
              <a:gd name="T2" fmla="*/ 2147483646 w 794"/>
              <a:gd name="T3" fmla="*/ 0 h 673"/>
              <a:gd name="T4" fmla="*/ 2147483646 w 794"/>
              <a:gd name="T5" fmla="*/ 2147483646 h 673"/>
              <a:gd name="T6" fmla="*/ 0 w 794"/>
              <a:gd name="T7" fmla="*/ 2147483646 h 673"/>
              <a:gd name="T8" fmla="*/ 0 w 794"/>
              <a:gd name="T9" fmla="*/ 2147483646 h 673"/>
              <a:gd name="T10" fmla="*/ 0 60000 65536"/>
              <a:gd name="T11" fmla="*/ 0 60000 65536"/>
              <a:gd name="T12" fmla="*/ 0 60000 65536"/>
              <a:gd name="T13" fmla="*/ 0 60000 65536"/>
              <a:gd name="T14" fmla="*/ 0 60000 65536"/>
              <a:gd name="T15" fmla="*/ 0 w 794"/>
              <a:gd name="T16" fmla="*/ 0 h 673"/>
              <a:gd name="T17" fmla="*/ 794 w 794"/>
              <a:gd name="T18" fmla="*/ 673 h 673"/>
            </a:gdLst>
            <a:ahLst/>
            <a:cxnLst>
              <a:cxn ang="T10">
                <a:pos x="T0" y="T1"/>
              </a:cxn>
              <a:cxn ang="T11">
                <a:pos x="T2" y="T3"/>
              </a:cxn>
              <a:cxn ang="T12">
                <a:pos x="T4" y="T5"/>
              </a:cxn>
              <a:cxn ang="T13">
                <a:pos x="T6" y="T7"/>
              </a:cxn>
              <a:cxn ang="T14">
                <a:pos x="T8" y="T9"/>
              </a:cxn>
            </a:cxnLst>
            <a:rect l="T15" t="T16" r="T17" b="T18"/>
            <a:pathLst>
              <a:path w="794" h="673">
                <a:moveTo>
                  <a:pt x="399" y="0"/>
                </a:moveTo>
                <a:lnTo>
                  <a:pt x="794" y="0"/>
                </a:lnTo>
                <a:lnTo>
                  <a:pt x="794" y="673"/>
                </a:lnTo>
                <a:lnTo>
                  <a:pt x="0" y="673"/>
                </a:lnTo>
                <a:lnTo>
                  <a:pt x="0" y="372"/>
                </a:lnTo>
              </a:path>
            </a:pathLst>
          </a:custGeom>
          <a:noFill/>
          <a:ln w="2857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148485" name="Line 5"/>
          <p:cNvSpPr>
            <a:spLocks noChangeShapeType="1"/>
          </p:cNvSpPr>
          <p:nvPr/>
        </p:nvSpPr>
        <p:spPr bwMode="auto">
          <a:xfrm>
            <a:off x="4206875" y="5228232"/>
            <a:ext cx="977900" cy="15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8486" name="Rectangle 6"/>
          <p:cNvSpPr>
            <a:spLocks noChangeArrowheads="1"/>
          </p:cNvSpPr>
          <p:nvPr/>
        </p:nvSpPr>
        <p:spPr bwMode="auto">
          <a:xfrm>
            <a:off x="7466013" y="4642446"/>
            <a:ext cx="1250950" cy="1169987"/>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487" name="Rectangle 7"/>
          <p:cNvSpPr>
            <a:spLocks noChangeArrowheads="1"/>
          </p:cNvSpPr>
          <p:nvPr/>
        </p:nvSpPr>
        <p:spPr bwMode="auto">
          <a:xfrm>
            <a:off x="7716838" y="4918671"/>
            <a:ext cx="736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solidFill>
                  <a:srgbClr val="000000"/>
                </a:solidFill>
                <a:ea typeface="宋体" panose="02010600030101010101" pitchFamily="2" charset="-122"/>
              </a:rPr>
              <a:t>Course</a:t>
            </a:r>
            <a:endParaRPr lang="en-US" altLang="zh-CN" sz="1800">
              <a:ea typeface="宋体" panose="02010600030101010101" pitchFamily="2" charset="-122"/>
            </a:endParaRPr>
          </a:p>
        </p:txBody>
      </p:sp>
      <p:sp>
        <p:nvSpPr>
          <p:cNvPr id="148488" name="Rectangle 8"/>
          <p:cNvSpPr>
            <a:spLocks noChangeArrowheads="1"/>
          </p:cNvSpPr>
          <p:nvPr/>
        </p:nvSpPr>
        <p:spPr bwMode="auto">
          <a:xfrm>
            <a:off x="7466013" y="5294908"/>
            <a:ext cx="1250950" cy="517525"/>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489" name="Rectangle 9"/>
          <p:cNvSpPr>
            <a:spLocks noChangeArrowheads="1"/>
          </p:cNvSpPr>
          <p:nvPr/>
        </p:nvSpPr>
        <p:spPr bwMode="auto">
          <a:xfrm>
            <a:off x="7466013" y="5456832"/>
            <a:ext cx="1250950" cy="355600"/>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490" name="Rectangle 10"/>
          <p:cNvSpPr>
            <a:spLocks noChangeArrowheads="1"/>
          </p:cNvSpPr>
          <p:nvPr/>
        </p:nvSpPr>
        <p:spPr bwMode="auto">
          <a:xfrm>
            <a:off x="2997201" y="4642446"/>
            <a:ext cx="1249363" cy="1169987"/>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491" name="Rectangle 11"/>
          <p:cNvSpPr>
            <a:spLocks noChangeArrowheads="1"/>
          </p:cNvSpPr>
          <p:nvPr/>
        </p:nvSpPr>
        <p:spPr bwMode="auto">
          <a:xfrm>
            <a:off x="3081339" y="4918671"/>
            <a:ext cx="10556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solidFill>
                  <a:srgbClr val="000000"/>
                </a:solidFill>
                <a:ea typeface="宋体" panose="02010600030101010101" pitchFamily="2" charset="-122"/>
              </a:rPr>
              <a:t>Student</a:t>
            </a:r>
            <a:endParaRPr lang="en-US" altLang="zh-CN" sz="1800">
              <a:ea typeface="宋体" panose="02010600030101010101" pitchFamily="2" charset="-122"/>
            </a:endParaRPr>
          </a:p>
        </p:txBody>
      </p:sp>
      <p:sp>
        <p:nvSpPr>
          <p:cNvPr id="148492" name="Rectangle 12"/>
          <p:cNvSpPr>
            <a:spLocks noChangeArrowheads="1"/>
          </p:cNvSpPr>
          <p:nvPr/>
        </p:nvSpPr>
        <p:spPr bwMode="auto">
          <a:xfrm>
            <a:off x="2997201" y="5294908"/>
            <a:ext cx="1249363" cy="517525"/>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493" name="Rectangle 13"/>
          <p:cNvSpPr>
            <a:spLocks noChangeArrowheads="1"/>
          </p:cNvSpPr>
          <p:nvPr/>
        </p:nvSpPr>
        <p:spPr bwMode="auto">
          <a:xfrm>
            <a:off x="2997201" y="5456832"/>
            <a:ext cx="1249363" cy="355600"/>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494" name="Rectangle 14"/>
          <p:cNvSpPr>
            <a:spLocks noChangeArrowheads="1"/>
          </p:cNvSpPr>
          <p:nvPr/>
        </p:nvSpPr>
        <p:spPr bwMode="auto">
          <a:xfrm>
            <a:off x="5146676" y="4642446"/>
            <a:ext cx="1249363" cy="1169987"/>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495" name="Rectangle 15"/>
          <p:cNvSpPr>
            <a:spLocks noChangeArrowheads="1"/>
          </p:cNvSpPr>
          <p:nvPr/>
        </p:nvSpPr>
        <p:spPr bwMode="auto">
          <a:xfrm>
            <a:off x="5230813" y="4918671"/>
            <a:ext cx="10858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solidFill>
                  <a:srgbClr val="000000"/>
                </a:solidFill>
                <a:ea typeface="宋体" panose="02010600030101010101" pitchFamily="2" charset="-122"/>
              </a:rPr>
              <a:t>Schedule</a:t>
            </a:r>
            <a:endParaRPr lang="en-US" altLang="zh-CN" sz="1800">
              <a:ea typeface="宋体" panose="02010600030101010101" pitchFamily="2" charset="-122"/>
            </a:endParaRPr>
          </a:p>
        </p:txBody>
      </p:sp>
      <p:sp>
        <p:nvSpPr>
          <p:cNvPr id="148496" name="Rectangle 16"/>
          <p:cNvSpPr>
            <a:spLocks noChangeArrowheads="1"/>
          </p:cNvSpPr>
          <p:nvPr/>
        </p:nvSpPr>
        <p:spPr bwMode="auto">
          <a:xfrm>
            <a:off x="5146676" y="5294908"/>
            <a:ext cx="1249363" cy="517525"/>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497" name="Rectangle 17"/>
          <p:cNvSpPr>
            <a:spLocks noChangeArrowheads="1"/>
          </p:cNvSpPr>
          <p:nvPr/>
        </p:nvSpPr>
        <p:spPr bwMode="auto">
          <a:xfrm>
            <a:off x="5146676" y="5456832"/>
            <a:ext cx="1249363" cy="355600"/>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smtClean="0"/>
              <a:t>What Is Multiplicity?</a:t>
            </a:r>
            <a:endParaRPr lang="en-US" altLang="zh-CN" smtClean="0"/>
          </a:p>
        </p:txBody>
      </p:sp>
      <p:sp>
        <p:nvSpPr>
          <p:cNvPr id="150531" name="Rectangle 3"/>
          <p:cNvSpPr>
            <a:spLocks noGrp="1" noChangeArrowheads="1"/>
          </p:cNvSpPr>
          <p:nvPr>
            <p:ph type="body" idx="1"/>
          </p:nvPr>
        </p:nvSpPr>
        <p:spPr/>
        <p:txBody>
          <a:bodyPr/>
          <a:lstStyle/>
          <a:p>
            <a:r>
              <a:rPr lang="en-US" altLang="zh-CN" smtClean="0"/>
              <a:t>Multiplicity is the number of instances one class relates to ONE instance of another class.</a:t>
            </a:r>
            <a:endParaRPr lang="en-US" altLang="zh-CN" smtClean="0"/>
          </a:p>
          <a:p>
            <a:r>
              <a:rPr lang="en-US" altLang="zh-CN" smtClean="0"/>
              <a:t>For each association, there are two multiplicity decisions to make, one for each end of the association.</a:t>
            </a:r>
            <a:endParaRPr lang="en-US" altLang="zh-CN" smtClean="0"/>
          </a:p>
          <a:p>
            <a:pPr lvl="1"/>
            <a:r>
              <a:rPr lang="en-US" altLang="zh-CN" smtClean="0"/>
              <a:t>For each instance of Professor, many Course Offerings may be taught.</a:t>
            </a:r>
            <a:endParaRPr lang="en-US" altLang="zh-CN" smtClean="0"/>
          </a:p>
          <a:p>
            <a:pPr lvl="1"/>
            <a:r>
              <a:rPr lang="en-US" altLang="zh-CN" smtClean="0"/>
              <a:t>For each instance of Course Offering, there may be either one or zero Professor as the instructor.</a:t>
            </a:r>
            <a:endParaRPr lang="en-US" altLang="zh-CN"/>
          </a:p>
        </p:txBody>
      </p:sp>
      <p:sp>
        <p:nvSpPr>
          <p:cNvPr id="150532" name="Rectangle 4"/>
          <p:cNvSpPr>
            <a:spLocks noChangeArrowheads="1"/>
          </p:cNvSpPr>
          <p:nvPr/>
        </p:nvSpPr>
        <p:spPr bwMode="auto">
          <a:xfrm>
            <a:off x="2692401" y="4973638"/>
            <a:ext cx="1287463" cy="1066800"/>
          </a:xfrm>
          <a:prstGeom prst="rect">
            <a:avLst/>
          </a:prstGeom>
          <a:solidFill>
            <a:srgbClr val="FFFFCC"/>
          </a:solidFill>
          <a:ln w="127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0533" name="Rectangle 5"/>
          <p:cNvSpPr>
            <a:spLocks noChangeArrowheads="1"/>
          </p:cNvSpPr>
          <p:nvPr/>
        </p:nvSpPr>
        <p:spPr bwMode="auto">
          <a:xfrm>
            <a:off x="2849563" y="5265739"/>
            <a:ext cx="977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solidFill>
                  <a:srgbClr val="000000"/>
                </a:solidFill>
                <a:ea typeface="宋体" panose="02010600030101010101" pitchFamily="2" charset="-122"/>
              </a:rPr>
              <a:t>Professor</a:t>
            </a:r>
            <a:endParaRPr lang="en-US" altLang="zh-CN" sz="1800">
              <a:ea typeface="宋体" panose="02010600030101010101" pitchFamily="2" charset="-122"/>
            </a:endParaRPr>
          </a:p>
        </p:txBody>
      </p:sp>
      <p:sp>
        <p:nvSpPr>
          <p:cNvPr id="150534" name="Rectangle 6"/>
          <p:cNvSpPr>
            <a:spLocks noChangeArrowheads="1"/>
          </p:cNvSpPr>
          <p:nvPr/>
        </p:nvSpPr>
        <p:spPr bwMode="auto">
          <a:xfrm>
            <a:off x="2692401" y="5654676"/>
            <a:ext cx="1287463" cy="385763"/>
          </a:xfrm>
          <a:prstGeom prst="rect">
            <a:avLst/>
          </a:prstGeom>
          <a:noFill/>
          <a:ln w="127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0535" name="Rectangle 7"/>
          <p:cNvSpPr>
            <a:spLocks noChangeArrowheads="1"/>
          </p:cNvSpPr>
          <p:nvPr/>
        </p:nvSpPr>
        <p:spPr bwMode="auto">
          <a:xfrm>
            <a:off x="2692401" y="5802314"/>
            <a:ext cx="1287463" cy="238125"/>
          </a:xfrm>
          <a:prstGeom prst="rect">
            <a:avLst/>
          </a:prstGeom>
          <a:noFill/>
          <a:ln w="127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0536" name="Rectangle 8"/>
          <p:cNvSpPr>
            <a:spLocks noChangeArrowheads="1"/>
          </p:cNvSpPr>
          <p:nvPr/>
        </p:nvSpPr>
        <p:spPr bwMode="auto">
          <a:xfrm>
            <a:off x="7543800" y="4953000"/>
            <a:ext cx="1900238" cy="1066800"/>
          </a:xfrm>
          <a:prstGeom prst="rect">
            <a:avLst/>
          </a:prstGeom>
          <a:solidFill>
            <a:srgbClr val="FFFFCC"/>
          </a:solidFill>
          <a:ln w="127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0537" name="Rectangle 9"/>
          <p:cNvSpPr>
            <a:spLocks noChangeArrowheads="1"/>
          </p:cNvSpPr>
          <p:nvPr/>
        </p:nvSpPr>
        <p:spPr bwMode="auto">
          <a:xfrm>
            <a:off x="7732713" y="5265739"/>
            <a:ext cx="1549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solidFill>
                  <a:srgbClr val="000000"/>
                </a:solidFill>
                <a:ea typeface="宋体" panose="02010600030101010101" pitchFamily="2" charset="-122"/>
              </a:rPr>
              <a:t>CourseOffering</a:t>
            </a:r>
            <a:endParaRPr lang="en-US" altLang="zh-CN" sz="1800">
              <a:ea typeface="宋体" panose="02010600030101010101" pitchFamily="2" charset="-122"/>
            </a:endParaRPr>
          </a:p>
        </p:txBody>
      </p:sp>
      <p:sp>
        <p:nvSpPr>
          <p:cNvPr id="150538" name="Rectangle 10"/>
          <p:cNvSpPr>
            <a:spLocks noChangeArrowheads="1"/>
          </p:cNvSpPr>
          <p:nvPr/>
        </p:nvSpPr>
        <p:spPr bwMode="auto">
          <a:xfrm>
            <a:off x="7543800" y="5638800"/>
            <a:ext cx="1905000" cy="381000"/>
          </a:xfrm>
          <a:prstGeom prst="rect">
            <a:avLst/>
          </a:prstGeom>
          <a:noFill/>
          <a:ln w="127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0539" name="Rectangle 11"/>
          <p:cNvSpPr>
            <a:spLocks noChangeArrowheads="1"/>
          </p:cNvSpPr>
          <p:nvPr/>
        </p:nvSpPr>
        <p:spPr bwMode="auto">
          <a:xfrm>
            <a:off x="7543800" y="5791200"/>
            <a:ext cx="1905000" cy="228600"/>
          </a:xfrm>
          <a:prstGeom prst="rect">
            <a:avLst/>
          </a:prstGeom>
          <a:noFill/>
          <a:ln w="127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0540" name="Rectangle 12"/>
          <p:cNvSpPr>
            <a:spLocks noChangeArrowheads="1"/>
          </p:cNvSpPr>
          <p:nvPr/>
        </p:nvSpPr>
        <p:spPr bwMode="auto">
          <a:xfrm>
            <a:off x="4049714" y="5580063"/>
            <a:ext cx="4071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ea typeface="宋体" panose="02010600030101010101" pitchFamily="2" charset="-122"/>
              </a:rPr>
              <a:t>0..1</a:t>
            </a:r>
            <a:endParaRPr lang="en-US" altLang="zh-CN">
              <a:ea typeface="宋体" panose="02010600030101010101" pitchFamily="2" charset="-122"/>
            </a:endParaRPr>
          </a:p>
        </p:txBody>
      </p:sp>
      <p:sp>
        <p:nvSpPr>
          <p:cNvPr id="150541" name="Rectangle 13"/>
          <p:cNvSpPr>
            <a:spLocks noChangeArrowheads="1"/>
          </p:cNvSpPr>
          <p:nvPr/>
        </p:nvSpPr>
        <p:spPr bwMode="auto">
          <a:xfrm>
            <a:off x="7096126" y="5580063"/>
            <a:ext cx="36548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ea typeface="宋体" panose="02010600030101010101" pitchFamily="2" charset="-122"/>
              </a:rPr>
              <a:t>0..*</a:t>
            </a:r>
            <a:endParaRPr lang="en-US" altLang="zh-CN">
              <a:ea typeface="宋体" panose="02010600030101010101" pitchFamily="2" charset="-122"/>
            </a:endParaRPr>
          </a:p>
        </p:txBody>
      </p:sp>
      <p:sp>
        <p:nvSpPr>
          <p:cNvPr id="150542" name="Rectangle 14"/>
          <p:cNvSpPr>
            <a:spLocks noChangeArrowheads="1"/>
          </p:cNvSpPr>
          <p:nvPr/>
        </p:nvSpPr>
        <p:spPr bwMode="auto">
          <a:xfrm>
            <a:off x="4049714" y="5580063"/>
            <a:ext cx="40716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chemeClr val="tx2"/>
                </a:solidFill>
                <a:ea typeface="宋体" panose="02010600030101010101" pitchFamily="2" charset="-122"/>
              </a:rPr>
              <a:t>0..1</a:t>
            </a:r>
            <a:endParaRPr lang="en-US" altLang="zh-CN">
              <a:solidFill>
                <a:schemeClr val="tx2"/>
              </a:solidFill>
              <a:ea typeface="宋体" panose="02010600030101010101" pitchFamily="2" charset="-122"/>
            </a:endParaRPr>
          </a:p>
        </p:txBody>
      </p:sp>
      <p:sp>
        <p:nvSpPr>
          <p:cNvPr id="150543" name="Rectangle 15"/>
          <p:cNvSpPr>
            <a:spLocks noChangeArrowheads="1"/>
          </p:cNvSpPr>
          <p:nvPr/>
        </p:nvSpPr>
        <p:spPr bwMode="auto">
          <a:xfrm>
            <a:off x="7096126" y="5580063"/>
            <a:ext cx="36548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chemeClr val="tx2"/>
                </a:solidFill>
                <a:ea typeface="宋体" panose="02010600030101010101" pitchFamily="2" charset="-122"/>
              </a:rPr>
              <a:t>0..*</a:t>
            </a:r>
            <a:endParaRPr lang="en-US" altLang="zh-CN">
              <a:solidFill>
                <a:schemeClr val="tx2"/>
              </a:solidFill>
              <a:ea typeface="宋体" panose="02010600030101010101" pitchFamily="2" charset="-122"/>
            </a:endParaRPr>
          </a:p>
        </p:txBody>
      </p:sp>
      <p:sp>
        <p:nvSpPr>
          <p:cNvPr id="150544" name="Rectangle 16"/>
          <p:cNvSpPr>
            <a:spLocks noChangeArrowheads="1"/>
          </p:cNvSpPr>
          <p:nvPr/>
        </p:nvSpPr>
        <p:spPr bwMode="auto">
          <a:xfrm>
            <a:off x="4033839" y="5121275"/>
            <a:ext cx="100508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chemeClr val="tx2"/>
                </a:solidFill>
                <a:ea typeface="宋体" panose="02010600030101010101" pitchFamily="2" charset="-122"/>
              </a:rPr>
              <a:t>instructor</a:t>
            </a:r>
            <a:endParaRPr lang="en-US" altLang="zh-CN">
              <a:solidFill>
                <a:schemeClr val="tx2"/>
              </a:solidFill>
              <a:ea typeface="宋体" panose="02010600030101010101" pitchFamily="2" charset="-122"/>
            </a:endParaRPr>
          </a:p>
        </p:txBody>
      </p:sp>
      <p:sp>
        <p:nvSpPr>
          <p:cNvPr id="150545" name="Line 17"/>
          <p:cNvSpPr>
            <a:spLocks noChangeShapeType="1"/>
          </p:cNvSpPr>
          <p:nvPr/>
        </p:nvSpPr>
        <p:spPr bwMode="auto">
          <a:xfrm>
            <a:off x="3979864" y="5540375"/>
            <a:ext cx="356393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noFill/>
        </p:spPr>
        <p:txBody>
          <a:bodyPr/>
          <a:lstStyle/>
          <a:p>
            <a:pPr eaLnBrk="1" hangingPunct="1"/>
            <a:r>
              <a:rPr lang="en-US" altLang="zh-CN" smtClean="0"/>
              <a:t>Multiplicity Indicators</a:t>
            </a:r>
            <a:endParaRPr lang="en-US" altLang="zh-CN" smtClean="0"/>
          </a:p>
        </p:txBody>
      </p:sp>
      <p:sp>
        <p:nvSpPr>
          <p:cNvPr id="152579" name="Rectangle 3"/>
          <p:cNvSpPr>
            <a:spLocks noChangeArrowheads="1"/>
          </p:cNvSpPr>
          <p:nvPr/>
        </p:nvSpPr>
        <p:spPr bwMode="auto">
          <a:xfrm>
            <a:off x="7772400" y="1485901"/>
            <a:ext cx="1409700" cy="639763"/>
          </a:xfrm>
          <a:prstGeom prst="rect">
            <a:avLst/>
          </a:prstGeom>
          <a:solidFill>
            <a:schemeClr val="bg1"/>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2400">
              <a:ea typeface="宋体" panose="02010600030101010101" pitchFamily="2" charset="-122"/>
            </a:endParaRPr>
          </a:p>
        </p:txBody>
      </p:sp>
      <p:sp>
        <p:nvSpPr>
          <p:cNvPr id="152580" name="Rectangle 4"/>
          <p:cNvSpPr>
            <a:spLocks noChangeArrowheads="1"/>
          </p:cNvSpPr>
          <p:nvPr/>
        </p:nvSpPr>
        <p:spPr bwMode="auto">
          <a:xfrm>
            <a:off x="7772400" y="2120901"/>
            <a:ext cx="1409700" cy="639763"/>
          </a:xfrm>
          <a:prstGeom prst="rect">
            <a:avLst/>
          </a:prstGeom>
          <a:solidFill>
            <a:srgbClr val="CCFFCC"/>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2400">
              <a:ea typeface="宋体" panose="02010600030101010101" pitchFamily="2" charset="-122"/>
            </a:endParaRPr>
          </a:p>
        </p:txBody>
      </p:sp>
      <p:sp>
        <p:nvSpPr>
          <p:cNvPr id="152581" name="Rectangle 5"/>
          <p:cNvSpPr>
            <a:spLocks noChangeArrowheads="1"/>
          </p:cNvSpPr>
          <p:nvPr/>
        </p:nvSpPr>
        <p:spPr bwMode="auto">
          <a:xfrm>
            <a:off x="7772400" y="2755901"/>
            <a:ext cx="1409700" cy="639763"/>
          </a:xfrm>
          <a:prstGeom prst="rect">
            <a:avLst/>
          </a:prstGeom>
          <a:solidFill>
            <a:schemeClr val="bg1"/>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2400">
              <a:ea typeface="宋体" panose="02010600030101010101" pitchFamily="2" charset="-122"/>
            </a:endParaRPr>
          </a:p>
        </p:txBody>
      </p:sp>
      <p:sp>
        <p:nvSpPr>
          <p:cNvPr id="152582" name="Rectangle 6"/>
          <p:cNvSpPr>
            <a:spLocks noChangeArrowheads="1"/>
          </p:cNvSpPr>
          <p:nvPr/>
        </p:nvSpPr>
        <p:spPr bwMode="auto">
          <a:xfrm>
            <a:off x="7772400" y="3389313"/>
            <a:ext cx="1409700" cy="639762"/>
          </a:xfrm>
          <a:prstGeom prst="rect">
            <a:avLst/>
          </a:prstGeom>
          <a:solidFill>
            <a:srgbClr val="CCFFCC"/>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2400">
              <a:ea typeface="宋体" panose="02010600030101010101" pitchFamily="2" charset="-122"/>
            </a:endParaRPr>
          </a:p>
        </p:txBody>
      </p:sp>
      <p:sp>
        <p:nvSpPr>
          <p:cNvPr id="152583" name="Rectangle 7"/>
          <p:cNvSpPr>
            <a:spLocks noChangeArrowheads="1"/>
          </p:cNvSpPr>
          <p:nvPr/>
        </p:nvSpPr>
        <p:spPr bwMode="auto">
          <a:xfrm>
            <a:off x="7772400" y="4024313"/>
            <a:ext cx="1409700" cy="639762"/>
          </a:xfrm>
          <a:prstGeom prst="rect">
            <a:avLst/>
          </a:prstGeom>
          <a:solidFill>
            <a:schemeClr val="bg1"/>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2400">
              <a:ea typeface="宋体" panose="02010600030101010101" pitchFamily="2" charset="-122"/>
            </a:endParaRPr>
          </a:p>
        </p:txBody>
      </p:sp>
      <p:sp>
        <p:nvSpPr>
          <p:cNvPr id="152584" name="Rectangle 8"/>
          <p:cNvSpPr>
            <a:spLocks noChangeArrowheads="1"/>
          </p:cNvSpPr>
          <p:nvPr/>
        </p:nvSpPr>
        <p:spPr bwMode="auto">
          <a:xfrm>
            <a:off x="7772400" y="4657726"/>
            <a:ext cx="1409700" cy="639763"/>
          </a:xfrm>
          <a:prstGeom prst="rect">
            <a:avLst/>
          </a:prstGeom>
          <a:solidFill>
            <a:srgbClr val="CCFFCC"/>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2400">
              <a:ea typeface="宋体" panose="02010600030101010101" pitchFamily="2" charset="-122"/>
            </a:endParaRPr>
          </a:p>
        </p:txBody>
      </p:sp>
      <p:sp>
        <p:nvSpPr>
          <p:cNvPr id="152585" name="Rectangle 9"/>
          <p:cNvSpPr>
            <a:spLocks noChangeArrowheads="1"/>
          </p:cNvSpPr>
          <p:nvPr/>
        </p:nvSpPr>
        <p:spPr bwMode="auto">
          <a:xfrm>
            <a:off x="7772400" y="5292726"/>
            <a:ext cx="1409700" cy="639763"/>
          </a:xfrm>
          <a:prstGeom prst="rect">
            <a:avLst/>
          </a:prstGeom>
          <a:solidFill>
            <a:schemeClr val="bg1"/>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2400">
              <a:ea typeface="宋体" panose="02010600030101010101" pitchFamily="2" charset="-122"/>
            </a:endParaRPr>
          </a:p>
        </p:txBody>
      </p:sp>
      <p:sp>
        <p:nvSpPr>
          <p:cNvPr id="152586" name="Rectangle 10"/>
          <p:cNvSpPr>
            <a:spLocks noChangeArrowheads="1"/>
          </p:cNvSpPr>
          <p:nvPr/>
        </p:nvSpPr>
        <p:spPr bwMode="auto">
          <a:xfrm>
            <a:off x="7772400" y="5926138"/>
            <a:ext cx="1409700" cy="639762"/>
          </a:xfrm>
          <a:prstGeom prst="rect">
            <a:avLst/>
          </a:prstGeom>
          <a:solidFill>
            <a:srgbClr val="CCFFCC"/>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2400">
              <a:ea typeface="宋体" panose="02010600030101010101" pitchFamily="2" charset="-122"/>
            </a:endParaRPr>
          </a:p>
        </p:txBody>
      </p:sp>
      <p:sp>
        <p:nvSpPr>
          <p:cNvPr id="152587" name="Rectangle 11"/>
          <p:cNvSpPr>
            <a:spLocks noChangeArrowheads="1"/>
          </p:cNvSpPr>
          <p:nvPr/>
        </p:nvSpPr>
        <p:spPr bwMode="auto">
          <a:xfrm>
            <a:off x="2971800" y="1485901"/>
            <a:ext cx="4800600" cy="639763"/>
          </a:xfrm>
          <a:prstGeom prst="rect">
            <a:avLst/>
          </a:prstGeom>
          <a:solidFill>
            <a:schemeClr val="bg1"/>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588" name="Rectangle 12"/>
          <p:cNvSpPr>
            <a:spLocks noChangeArrowheads="1"/>
          </p:cNvSpPr>
          <p:nvPr/>
        </p:nvSpPr>
        <p:spPr bwMode="auto">
          <a:xfrm>
            <a:off x="2971800" y="2120901"/>
            <a:ext cx="4800600" cy="639763"/>
          </a:xfrm>
          <a:prstGeom prst="rect">
            <a:avLst/>
          </a:prstGeom>
          <a:solidFill>
            <a:srgbClr val="CCFFCC"/>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589" name="Rectangle 13"/>
          <p:cNvSpPr>
            <a:spLocks noChangeArrowheads="1"/>
          </p:cNvSpPr>
          <p:nvPr/>
        </p:nvSpPr>
        <p:spPr bwMode="auto">
          <a:xfrm>
            <a:off x="2971800" y="2755901"/>
            <a:ext cx="4800600" cy="639763"/>
          </a:xfrm>
          <a:prstGeom prst="rect">
            <a:avLst/>
          </a:prstGeom>
          <a:solidFill>
            <a:schemeClr val="bg1"/>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590" name="Rectangle 14"/>
          <p:cNvSpPr>
            <a:spLocks noChangeArrowheads="1"/>
          </p:cNvSpPr>
          <p:nvPr/>
        </p:nvSpPr>
        <p:spPr bwMode="auto">
          <a:xfrm>
            <a:off x="2971800" y="3389313"/>
            <a:ext cx="4800600" cy="639762"/>
          </a:xfrm>
          <a:prstGeom prst="rect">
            <a:avLst/>
          </a:prstGeom>
          <a:solidFill>
            <a:srgbClr val="CCFFCC"/>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591" name="Rectangle 15"/>
          <p:cNvSpPr>
            <a:spLocks noChangeArrowheads="1"/>
          </p:cNvSpPr>
          <p:nvPr/>
        </p:nvSpPr>
        <p:spPr bwMode="auto">
          <a:xfrm>
            <a:off x="2971800" y="4024313"/>
            <a:ext cx="4800600" cy="639762"/>
          </a:xfrm>
          <a:prstGeom prst="rect">
            <a:avLst/>
          </a:prstGeom>
          <a:solidFill>
            <a:schemeClr val="bg1"/>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592" name="Rectangle 16"/>
          <p:cNvSpPr>
            <a:spLocks noChangeArrowheads="1"/>
          </p:cNvSpPr>
          <p:nvPr/>
        </p:nvSpPr>
        <p:spPr bwMode="auto">
          <a:xfrm>
            <a:off x="2971800" y="4657726"/>
            <a:ext cx="4800600" cy="639763"/>
          </a:xfrm>
          <a:prstGeom prst="rect">
            <a:avLst/>
          </a:prstGeom>
          <a:solidFill>
            <a:srgbClr val="CCFFCC"/>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593" name="Rectangle 17"/>
          <p:cNvSpPr>
            <a:spLocks noChangeArrowheads="1"/>
          </p:cNvSpPr>
          <p:nvPr/>
        </p:nvSpPr>
        <p:spPr bwMode="auto">
          <a:xfrm>
            <a:off x="2971800" y="5292726"/>
            <a:ext cx="4800600" cy="639763"/>
          </a:xfrm>
          <a:prstGeom prst="rect">
            <a:avLst/>
          </a:prstGeom>
          <a:solidFill>
            <a:schemeClr val="bg1"/>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594" name="Rectangle 18"/>
          <p:cNvSpPr>
            <a:spLocks noChangeArrowheads="1"/>
          </p:cNvSpPr>
          <p:nvPr/>
        </p:nvSpPr>
        <p:spPr bwMode="auto">
          <a:xfrm>
            <a:off x="2971800" y="5926138"/>
            <a:ext cx="4800600" cy="639762"/>
          </a:xfrm>
          <a:prstGeom prst="rect">
            <a:avLst/>
          </a:prstGeom>
          <a:solidFill>
            <a:srgbClr val="CCFFCC"/>
          </a:solidFill>
          <a:ln w="12700">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2595" name="Text Box 19"/>
          <p:cNvSpPr txBox="1">
            <a:spLocks noChangeArrowheads="1"/>
          </p:cNvSpPr>
          <p:nvPr/>
        </p:nvSpPr>
        <p:spPr bwMode="auto">
          <a:xfrm>
            <a:off x="8166100" y="5510214"/>
            <a:ext cx="5129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a:ea typeface="宋体" panose="02010600030101010101" pitchFamily="2" charset="-122"/>
              </a:rPr>
              <a:t>2..4</a:t>
            </a:r>
            <a:endParaRPr lang="en-US" altLang="zh-CN" sz="2400">
              <a:ea typeface="宋体" panose="02010600030101010101" pitchFamily="2" charset="-122"/>
            </a:endParaRPr>
          </a:p>
        </p:txBody>
      </p:sp>
      <p:sp>
        <p:nvSpPr>
          <p:cNvPr id="152596" name="Text Box 20"/>
          <p:cNvSpPr txBox="1">
            <a:spLocks noChangeArrowheads="1"/>
          </p:cNvSpPr>
          <p:nvPr/>
        </p:nvSpPr>
        <p:spPr bwMode="auto">
          <a:xfrm>
            <a:off x="8166100" y="4862514"/>
            <a:ext cx="51296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a:ea typeface="宋体" panose="02010600030101010101" pitchFamily="2" charset="-122"/>
              </a:rPr>
              <a:t>0..1</a:t>
            </a:r>
            <a:endParaRPr lang="en-US" altLang="zh-CN" sz="2400">
              <a:ea typeface="宋体" panose="02010600030101010101" pitchFamily="2" charset="-122"/>
            </a:endParaRPr>
          </a:p>
        </p:txBody>
      </p:sp>
      <p:sp>
        <p:nvSpPr>
          <p:cNvPr id="152597" name="Text Box 21"/>
          <p:cNvSpPr txBox="1">
            <a:spLocks noChangeArrowheads="1"/>
          </p:cNvSpPr>
          <p:nvPr/>
        </p:nvSpPr>
        <p:spPr bwMode="auto">
          <a:xfrm>
            <a:off x="8166100" y="4214814"/>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a:ea typeface="宋体" panose="02010600030101010101" pitchFamily="2" charset="-122"/>
              </a:rPr>
              <a:t>1..*</a:t>
            </a:r>
            <a:endParaRPr lang="en-US" altLang="zh-CN" sz="2400">
              <a:ea typeface="宋体" panose="02010600030101010101" pitchFamily="2" charset="-122"/>
            </a:endParaRPr>
          </a:p>
        </p:txBody>
      </p:sp>
      <p:sp>
        <p:nvSpPr>
          <p:cNvPr id="152598" name="Text Box 22"/>
          <p:cNvSpPr txBox="1">
            <a:spLocks noChangeArrowheads="1"/>
          </p:cNvSpPr>
          <p:nvPr/>
        </p:nvSpPr>
        <p:spPr bwMode="auto">
          <a:xfrm>
            <a:off x="8166100" y="2982914"/>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a:ea typeface="宋体" panose="02010600030101010101" pitchFamily="2" charset="-122"/>
              </a:rPr>
              <a:t>0..*</a:t>
            </a:r>
            <a:endParaRPr lang="en-US" altLang="zh-CN" sz="2400">
              <a:ea typeface="宋体" panose="02010600030101010101" pitchFamily="2" charset="-122"/>
            </a:endParaRPr>
          </a:p>
        </p:txBody>
      </p:sp>
      <p:sp>
        <p:nvSpPr>
          <p:cNvPr id="152599" name="Text Box 23"/>
          <p:cNvSpPr txBox="1">
            <a:spLocks noChangeArrowheads="1"/>
          </p:cNvSpPr>
          <p:nvPr/>
        </p:nvSpPr>
        <p:spPr bwMode="auto">
          <a:xfrm>
            <a:off x="8166100" y="2324100"/>
            <a:ext cx="1715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dirty="0">
                <a:ea typeface="宋体" panose="02010600030101010101" pitchFamily="2" charset="-122"/>
              </a:rPr>
              <a:t>1</a:t>
            </a:r>
            <a:endParaRPr lang="en-US" altLang="zh-CN" sz="2400" dirty="0">
              <a:ea typeface="宋体" panose="02010600030101010101" pitchFamily="2" charset="-122"/>
            </a:endParaRPr>
          </a:p>
        </p:txBody>
      </p:sp>
      <p:sp>
        <p:nvSpPr>
          <p:cNvPr id="152600" name="Text Box 24"/>
          <p:cNvSpPr txBox="1">
            <a:spLocks noChangeArrowheads="1"/>
          </p:cNvSpPr>
          <p:nvPr/>
        </p:nvSpPr>
        <p:spPr bwMode="auto">
          <a:xfrm>
            <a:off x="8166100" y="3605214"/>
            <a:ext cx="1202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dirty="0">
                <a:ea typeface="宋体" panose="02010600030101010101" pitchFamily="2" charset="-122"/>
              </a:rPr>
              <a:t>*</a:t>
            </a:r>
            <a:endParaRPr lang="zh-CN" altLang="en-US" sz="2400" dirty="0">
              <a:ea typeface="宋体" panose="02010600030101010101" pitchFamily="2" charset="-122"/>
            </a:endParaRPr>
          </a:p>
        </p:txBody>
      </p:sp>
      <p:sp>
        <p:nvSpPr>
          <p:cNvPr id="152601" name="Text Box 25"/>
          <p:cNvSpPr txBox="1">
            <a:spLocks noChangeArrowheads="1"/>
          </p:cNvSpPr>
          <p:nvPr/>
        </p:nvSpPr>
        <p:spPr bwMode="auto">
          <a:xfrm>
            <a:off x="8166100" y="6151564"/>
            <a:ext cx="854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a:ea typeface="宋体" panose="02010600030101010101" pitchFamily="2" charset="-122"/>
              </a:rPr>
              <a:t>2, 4..6</a:t>
            </a:r>
            <a:endParaRPr lang="en-US" altLang="zh-CN" sz="2400">
              <a:ea typeface="宋体" panose="02010600030101010101" pitchFamily="2" charset="-122"/>
            </a:endParaRPr>
          </a:p>
        </p:txBody>
      </p:sp>
      <p:sp>
        <p:nvSpPr>
          <p:cNvPr id="152602" name="Text Box 26"/>
          <p:cNvSpPr txBox="1">
            <a:spLocks noChangeArrowheads="1"/>
          </p:cNvSpPr>
          <p:nvPr/>
        </p:nvSpPr>
        <p:spPr bwMode="auto">
          <a:xfrm>
            <a:off x="5567364" y="1524001"/>
            <a:ext cx="2098331" cy="5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800" dirty="0">
                <a:ea typeface="宋体" panose="02010600030101010101" pitchFamily="2" charset="-122"/>
              </a:rPr>
              <a:t>Unspecified</a:t>
            </a:r>
            <a:endParaRPr lang="en-US" altLang="zh-CN" sz="2800" dirty="0">
              <a:ea typeface="宋体" panose="02010600030101010101" pitchFamily="2" charset="-122"/>
            </a:endParaRPr>
          </a:p>
        </p:txBody>
      </p:sp>
      <p:sp>
        <p:nvSpPr>
          <p:cNvPr id="152603" name="Text Box 27"/>
          <p:cNvSpPr txBox="1">
            <a:spLocks noChangeArrowheads="1"/>
          </p:cNvSpPr>
          <p:nvPr/>
        </p:nvSpPr>
        <p:spPr bwMode="auto">
          <a:xfrm>
            <a:off x="5511800" y="2159000"/>
            <a:ext cx="21336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800">
                <a:ea typeface="宋体" panose="02010600030101010101" pitchFamily="2" charset="-122"/>
              </a:rPr>
              <a:t>Exactly One</a:t>
            </a:r>
            <a:endParaRPr lang="en-US" altLang="zh-CN" sz="2800">
              <a:ea typeface="宋体" panose="02010600030101010101" pitchFamily="2" charset="-122"/>
            </a:endParaRPr>
          </a:p>
        </p:txBody>
      </p:sp>
      <p:sp>
        <p:nvSpPr>
          <p:cNvPr id="152604" name="Text Box 28"/>
          <p:cNvSpPr txBox="1">
            <a:spLocks noChangeArrowheads="1"/>
          </p:cNvSpPr>
          <p:nvPr/>
        </p:nvSpPr>
        <p:spPr bwMode="auto">
          <a:xfrm>
            <a:off x="5368926" y="2795589"/>
            <a:ext cx="22764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800">
                <a:ea typeface="宋体" panose="02010600030101010101" pitchFamily="2" charset="-122"/>
              </a:rPr>
              <a:t>Zero or More</a:t>
            </a:r>
            <a:endParaRPr lang="en-US" altLang="zh-CN" sz="2800">
              <a:ea typeface="宋体" panose="02010600030101010101" pitchFamily="2" charset="-122"/>
            </a:endParaRPr>
          </a:p>
        </p:txBody>
      </p:sp>
      <p:sp>
        <p:nvSpPr>
          <p:cNvPr id="152605" name="Text Box 29"/>
          <p:cNvSpPr txBox="1">
            <a:spLocks noChangeArrowheads="1"/>
          </p:cNvSpPr>
          <p:nvPr/>
        </p:nvSpPr>
        <p:spPr bwMode="auto">
          <a:xfrm>
            <a:off x="5380039" y="3421064"/>
            <a:ext cx="22764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800">
                <a:ea typeface="宋体" panose="02010600030101010101" pitchFamily="2" charset="-122"/>
              </a:rPr>
              <a:t>Zero or More</a:t>
            </a:r>
            <a:endParaRPr lang="en-US" altLang="zh-CN" sz="2800">
              <a:ea typeface="宋体" panose="02010600030101010101" pitchFamily="2" charset="-122"/>
            </a:endParaRPr>
          </a:p>
        </p:txBody>
      </p:sp>
      <p:sp>
        <p:nvSpPr>
          <p:cNvPr id="152606" name="Text Box 30"/>
          <p:cNvSpPr txBox="1">
            <a:spLocks noChangeArrowheads="1"/>
          </p:cNvSpPr>
          <p:nvPr/>
        </p:nvSpPr>
        <p:spPr bwMode="auto">
          <a:xfrm>
            <a:off x="3632200" y="4702175"/>
            <a:ext cx="40068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800">
                <a:ea typeface="宋体" panose="02010600030101010101" pitchFamily="2" charset="-122"/>
              </a:rPr>
              <a:t>Zero or One </a:t>
            </a:r>
            <a:r>
              <a:rPr lang="en-US" altLang="zh-CN" sz="2400">
                <a:ea typeface="宋体" panose="02010600030101010101" pitchFamily="2" charset="-122"/>
              </a:rPr>
              <a:t>(</a:t>
            </a:r>
            <a:r>
              <a:rPr lang="en-US" altLang="zh-CN" sz="2000">
                <a:ea typeface="宋体" panose="02010600030101010101" pitchFamily="2" charset="-122"/>
              </a:rPr>
              <a:t>optional value</a:t>
            </a:r>
            <a:r>
              <a:rPr lang="en-US" altLang="zh-CN" sz="2400">
                <a:ea typeface="宋体" panose="02010600030101010101" pitchFamily="2" charset="-122"/>
              </a:rPr>
              <a:t>)</a:t>
            </a:r>
            <a:endParaRPr lang="en-US" altLang="zh-CN" sz="2400">
              <a:ea typeface="宋体" panose="02010600030101010101" pitchFamily="2" charset="-122"/>
            </a:endParaRPr>
          </a:p>
        </p:txBody>
      </p:sp>
      <p:sp>
        <p:nvSpPr>
          <p:cNvPr id="152607" name="Text Box 31"/>
          <p:cNvSpPr txBox="1">
            <a:spLocks noChangeArrowheads="1"/>
          </p:cNvSpPr>
          <p:nvPr/>
        </p:nvSpPr>
        <p:spPr bwMode="auto">
          <a:xfrm>
            <a:off x="5429250" y="4067175"/>
            <a:ext cx="22161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800" dirty="0">
                <a:ea typeface="宋体" panose="02010600030101010101" pitchFamily="2" charset="-122"/>
              </a:rPr>
              <a:t>One or More</a:t>
            </a:r>
            <a:endParaRPr lang="en-US" altLang="zh-CN" sz="2800" dirty="0">
              <a:ea typeface="宋体" panose="02010600030101010101" pitchFamily="2" charset="-122"/>
            </a:endParaRPr>
          </a:p>
        </p:txBody>
      </p:sp>
      <p:sp>
        <p:nvSpPr>
          <p:cNvPr id="152608" name="Text Box 32"/>
          <p:cNvSpPr txBox="1">
            <a:spLocks noChangeArrowheads="1"/>
          </p:cNvSpPr>
          <p:nvPr/>
        </p:nvSpPr>
        <p:spPr bwMode="auto">
          <a:xfrm>
            <a:off x="4814889" y="5338764"/>
            <a:ext cx="2858155" cy="5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800">
                <a:ea typeface="宋体" panose="02010600030101010101" pitchFamily="2" charset="-122"/>
              </a:rPr>
              <a:t>Specified Range</a:t>
            </a:r>
            <a:endParaRPr lang="en-US" altLang="zh-CN" sz="2800">
              <a:ea typeface="宋体" panose="02010600030101010101" pitchFamily="2" charset="-122"/>
            </a:endParaRPr>
          </a:p>
        </p:txBody>
      </p:sp>
      <p:sp>
        <p:nvSpPr>
          <p:cNvPr id="152609" name="Text Box 33"/>
          <p:cNvSpPr txBox="1">
            <a:spLocks noChangeArrowheads="1"/>
          </p:cNvSpPr>
          <p:nvPr/>
        </p:nvSpPr>
        <p:spPr bwMode="auto">
          <a:xfrm>
            <a:off x="3508376" y="5975350"/>
            <a:ext cx="41370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800">
                <a:ea typeface="宋体" panose="02010600030101010101" pitchFamily="2" charset="-122"/>
              </a:rPr>
              <a:t>Multiple, Disjoint Ranges</a:t>
            </a:r>
            <a:endParaRPr lang="en-US" altLang="zh-CN" sz="2800">
              <a:ea typeface="宋体" panose="02010600030101010101" pitchFamily="2" charset="-122"/>
            </a:endParaRPr>
          </a:p>
        </p:txBody>
      </p:sp>
      <p:sp>
        <p:nvSpPr>
          <p:cNvPr id="152610" name="Rectangle 34"/>
          <p:cNvSpPr>
            <a:spLocks noChangeArrowheads="1"/>
          </p:cNvSpPr>
          <p:nvPr/>
        </p:nvSpPr>
        <p:spPr bwMode="auto">
          <a:xfrm>
            <a:off x="2895600" y="1397000"/>
            <a:ext cx="6350000" cy="52705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Oval 3"/>
          <p:cNvSpPr>
            <a:spLocks noChangeArrowheads="1"/>
          </p:cNvSpPr>
          <p:nvPr/>
        </p:nvSpPr>
        <p:spPr bwMode="auto">
          <a:xfrm>
            <a:off x="2247900" y="1628776"/>
            <a:ext cx="368300" cy="1101725"/>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b="1">
                <a:ea typeface="宋体" panose="02010600030101010101" pitchFamily="2" charset="-122"/>
              </a:rPr>
              <a:t>a1</a:t>
            </a:r>
            <a:endParaRPr lang="en-US" altLang="zh-CN" sz="1400" b="1">
              <a:ea typeface="宋体" panose="02010600030101010101" pitchFamily="2" charset="-122"/>
            </a:endParaRPr>
          </a:p>
          <a:p>
            <a:pPr algn="ctr"/>
            <a:r>
              <a:rPr lang="en-US" altLang="zh-CN" sz="1400" b="1">
                <a:ea typeface="宋体" panose="02010600030101010101" pitchFamily="2" charset="-122"/>
              </a:rPr>
              <a:t>a2</a:t>
            </a:r>
            <a:endParaRPr lang="en-US" altLang="zh-CN" sz="1400" b="1">
              <a:ea typeface="宋体" panose="02010600030101010101" pitchFamily="2" charset="-122"/>
            </a:endParaRPr>
          </a:p>
          <a:p>
            <a:pPr algn="ctr"/>
            <a:r>
              <a:rPr lang="en-US" altLang="zh-CN" sz="1400" b="1">
                <a:ea typeface="宋体" panose="02010600030101010101" pitchFamily="2" charset="-122"/>
              </a:rPr>
              <a:t>a3</a:t>
            </a:r>
            <a:endParaRPr lang="en-US" altLang="zh-CN" sz="1400" b="1">
              <a:ea typeface="宋体" panose="02010600030101010101" pitchFamily="2" charset="-122"/>
            </a:endParaRPr>
          </a:p>
        </p:txBody>
      </p:sp>
      <p:sp>
        <p:nvSpPr>
          <p:cNvPr id="154627" name="Oval 4"/>
          <p:cNvSpPr>
            <a:spLocks noChangeArrowheads="1"/>
          </p:cNvSpPr>
          <p:nvPr/>
        </p:nvSpPr>
        <p:spPr bwMode="auto">
          <a:xfrm>
            <a:off x="3224214" y="1628775"/>
            <a:ext cx="306387" cy="110013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b="1">
                <a:ea typeface="宋体" panose="02010600030101010101" pitchFamily="2" charset="-122"/>
              </a:rPr>
              <a:t>b1</a:t>
            </a:r>
            <a:endParaRPr lang="en-US" altLang="zh-CN" sz="1400" b="1">
              <a:ea typeface="宋体" panose="02010600030101010101" pitchFamily="2" charset="-122"/>
            </a:endParaRPr>
          </a:p>
          <a:p>
            <a:pPr algn="ctr"/>
            <a:r>
              <a:rPr lang="en-US" altLang="zh-CN" sz="1400" b="1">
                <a:ea typeface="宋体" panose="02010600030101010101" pitchFamily="2" charset="-122"/>
              </a:rPr>
              <a:t>b2</a:t>
            </a:r>
            <a:endParaRPr lang="en-US" altLang="zh-CN" sz="1400" b="1">
              <a:ea typeface="宋体" panose="02010600030101010101" pitchFamily="2" charset="-122"/>
            </a:endParaRPr>
          </a:p>
          <a:p>
            <a:pPr algn="ctr"/>
            <a:r>
              <a:rPr lang="en-US" altLang="zh-CN" sz="1400" b="1">
                <a:ea typeface="宋体" panose="02010600030101010101" pitchFamily="2" charset="-122"/>
              </a:rPr>
              <a:t>b3</a:t>
            </a:r>
            <a:endParaRPr lang="en-US" altLang="zh-CN" sz="1400" b="1">
              <a:ea typeface="宋体" panose="02010600030101010101" pitchFamily="2" charset="-122"/>
            </a:endParaRPr>
          </a:p>
        </p:txBody>
      </p:sp>
      <p:sp>
        <p:nvSpPr>
          <p:cNvPr id="154628" name="Line 5"/>
          <p:cNvSpPr>
            <a:spLocks noChangeShapeType="1"/>
          </p:cNvSpPr>
          <p:nvPr/>
        </p:nvSpPr>
        <p:spPr bwMode="auto">
          <a:xfrm>
            <a:off x="2552701" y="1952625"/>
            <a:ext cx="735013" cy="25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29" name="Line 6"/>
          <p:cNvSpPr>
            <a:spLocks noChangeShapeType="1"/>
          </p:cNvSpPr>
          <p:nvPr/>
        </p:nvSpPr>
        <p:spPr bwMode="auto">
          <a:xfrm>
            <a:off x="2552701" y="2146300"/>
            <a:ext cx="73501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30" name="Line 7"/>
          <p:cNvSpPr>
            <a:spLocks noChangeShapeType="1"/>
          </p:cNvSpPr>
          <p:nvPr/>
        </p:nvSpPr>
        <p:spPr bwMode="auto">
          <a:xfrm>
            <a:off x="2492375" y="2341563"/>
            <a:ext cx="79533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31" name="Rectangle 8"/>
          <p:cNvSpPr>
            <a:spLocks noChangeArrowheads="1"/>
          </p:cNvSpPr>
          <p:nvPr/>
        </p:nvSpPr>
        <p:spPr bwMode="auto">
          <a:xfrm>
            <a:off x="2247901" y="1304926"/>
            <a:ext cx="3651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400" b="1">
                <a:ea typeface="宋体" panose="02010600030101010101" pitchFamily="2" charset="-122"/>
              </a:rPr>
              <a:t>类</a:t>
            </a:r>
            <a:r>
              <a:rPr lang="en-US" altLang="zh-CN" sz="1400" b="1">
                <a:ea typeface="宋体" panose="02010600030101010101" pitchFamily="2" charset="-122"/>
              </a:rPr>
              <a:t>A</a:t>
            </a:r>
            <a:endParaRPr lang="en-US" altLang="zh-CN" sz="1400" b="1">
              <a:ea typeface="宋体" panose="02010600030101010101" pitchFamily="2" charset="-122"/>
            </a:endParaRPr>
          </a:p>
        </p:txBody>
      </p:sp>
      <p:sp>
        <p:nvSpPr>
          <p:cNvPr id="154632" name="Rectangle 9"/>
          <p:cNvSpPr>
            <a:spLocks noChangeArrowheads="1"/>
          </p:cNvSpPr>
          <p:nvPr/>
        </p:nvSpPr>
        <p:spPr bwMode="auto">
          <a:xfrm>
            <a:off x="3162301" y="1304926"/>
            <a:ext cx="3667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400" b="1">
                <a:ea typeface="宋体" panose="02010600030101010101" pitchFamily="2" charset="-122"/>
              </a:rPr>
              <a:t>类</a:t>
            </a:r>
            <a:r>
              <a:rPr lang="en-US" altLang="zh-CN" sz="1400" b="1">
                <a:ea typeface="宋体" panose="02010600030101010101" pitchFamily="2" charset="-122"/>
              </a:rPr>
              <a:t>B</a:t>
            </a:r>
            <a:endParaRPr lang="en-US" altLang="zh-CN" sz="1400">
              <a:ea typeface="宋体" panose="02010600030101010101" pitchFamily="2" charset="-122"/>
            </a:endParaRPr>
          </a:p>
        </p:txBody>
      </p:sp>
      <p:grpSp>
        <p:nvGrpSpPr>
          <p:cNvPr id="154633" name="Group 10"/>
          <p:cNvGrpSpPr/>
          <p:nvPr/>
        </p:nvGrpSpPr>
        <p:grpSpPr bwMode="auto">
          <a:xfrm>
            <a:off x="1941514" y="2990851"/>
            <a:ext cx="733425" cy="906463"/>
            <a:chOff x="340" y="572"/>
            <a:chExt cx="771" cy="772"/>
          </a:xfrm>
        </p:grpSpPr>
        <p:sp>
          <p:nvSpPr>
            <p:cNvPr id="154699" name="Rectangle 11"/>
            <p:cNvSpPr>
              <a:spLocks noChangeArrowheads="1"/>
            </p:cNvSpPr>
            <p:nvPr/>
          </p:nvSpPr>
          <p:spPr bwMode="auto">
            <a:xfrm>
              <a:off x="340" y="572"/>
              <a:ext cx="771" cy="7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200" b="1">
                  <a:ea typeface="宋体" panose="02010600030101010101" pitchFamily="2" charset="-122"/>
                </a:rPr>
                <a:t>人</a:t>
              </a:r>
              <a:endParaRPr lang="zh-CN" altLang="en-US" sz="1200" b="1">
                <a:ea typeface="宋体" panose="02010600030101010101" pitchFamily="2" charset="-122"/>
              </a:endParaRPr>
            </a:p>
          </p:txBody>
        </p:sp>
        <p:sp>
          <p:nvSpPr>
            <p:cNvPr id="154700" name="Line 12"/>
            <p:cNvSpPr>
              <a:spLocks noChangeShapeType="1"/>
            </p:cNvSpPr>
            <p:nvPr/>
          </p:nvSpPr>
          <p:spPr bwMode="auto">
            <a:xfrm>
              <a:off x="340" y="782"/>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701" name="Line 13"/>
            <p:cNvSpPr>
              <a:spLocks noChangeShapeType="1"/>
            </p:cNvSpPr>
            <p:nvPr/>
          </p:nvSpPr>
          <p:spPr bwMode="auto">
            <a:xfrm>
              <a:off x="340" y="1071"/>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54634" name="Group 14"/>
          <p:cNvGrpSpPr/>
          <p:nvPr/>
        </p:nvGrpSpPr>
        <p:grpSpPr bwMode="auto">
          <a:xfrm>
            <a:off x="3224214" y="2990851"/>
            <a:ext cx="733425" cy="906463"/>
            <a:chOff x="340" y="572"/>
            <a:chExt cx="771" cy="772"/>
          </a:xfrm>
        </p:grpSpPr>
        <p:sp>
          <p:nvSpPr>
            <p:cNvPr id="154696" name="Rectangle 15"/>
            <p:cNvSpPr>
              <a:spLocks noChangeArrowheads="1"/>
            </p:cNvSpPr>
            <p:nvPr/>
          </p:nvSpPr>
          <p:spPr bwMode="auto">
            <a:xfrm>
              <a:off x="340" y="572"/>
              <a:ext cx="771" cy="7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200" b="1">
                  <a:ea typeface="宋体" panose="02010600030101010101" pitchFamily="2" charset="-122"/>
                </a:rPr>
                <a:t>梦想</a:t>
              </a:r>
              <a:endParaRPr lang="zh-CN" altLang="en-US" sz="1200" b="1">
                <a:ea typeface="宋体" panose="02010600030101010101" pitchFamily="2" charset="-122"/>
              </a:endParaRPr>
            </a:p>
          </p:txBody>
        </p:sp>
        <p:sp>
          <p:nvSpPr>
            <p:cNvPr id="154697" name="Line 16"/>
            <p:cNvSpPr>
              <a:spLocks noChangeShapeType="1"/>
            </p:cNvSpPr>
            <p:nvPr/>
          </p:nvSpPr>
          <p:spPr bwMode="auto">
            <a:xfrm>
              <a:off x="340" y="782"/>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98" name="Line 17"/>
            <p:cNvSpPr>
              <a:spLocks noChangeShapeType="1"/>
            </p:cNvSpPr>
            <p:nvPr/>
          </p:nvSpPr>
          <p:spPr bwMode="auto">
            <a:xfrm>
              <a:off x="340" y="1071"/>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4635" name="Rectangle 18"/>
          <p:cNvSpPr>
            <a:spLocks noChangeArrowheads="1"/>
          </p:cNvSpPr>
          <p:nvPr/>
        </p:nvSpPr>
        <p:spPr bwMode="auto">
          <a:xfrm>
            <a:off x="2736850" y="3422651"/>
            <a:ext cx="4270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200" b="1">
                <a:ea typeface="宋体" panose="02010600030101010101" pitchFamily="2" charset="-122"/>
              </a:rPr>
              <a:t>1         1</a:t>
            </a:r>
            <a:endParaRPr lang="en-US" altLang="zh-CN" sz="1200" b="1">
              <a:ea typeface="宋体" panose="02010600030101010101" pitchFamily="2" charset="-122"/>
            </a:endParaRPr>
          </a:p>
        </p:txBody>
      </p:sp>
      <p:sp>
        <p:nvSpPr>
          <p:cNvPr id="154636" name="Line 19"/>
          <p:cNvSpPr>
            <a:spLocks noChangeShapeType="1"/>
          </p:cNvSpPr>
          <p:nvPr/>
        </p:nvSpPr>
        <p:spPr bwMode="auto">
          <a:xfrm>
            <a:off x="2674939" y="3444875"/>
            <a:ext cx="5492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37" name="Oval 20"/>
          <p:cNvSpPr>
            <a:spLocks noChangeArrowheads="1"/>
          </p:cNvSpPr>
          <p:nvPr/>
        </p:nvSpPr>
        <p:spPr bwMode="auto">
          <a:xfrm>
            <a:off x="5310188" y="1628776"/>
            <a:ext cx="368300" cy="1101725"/>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b="1">
                <a:ea typeface="宋体" panose="02010600030101010101" pitchFamily="2" charset="-122"/>
              </a:rPr>
              <a:t>a1</a:t>
            </a:r>
            <a:endParaRPr lang="en-US" altLang="zh-CN" sz="1400" b="1">
              <a:ea typeface="宋体" panose="02010600030101010101" pitchFamily="2" charset="-122"/>
            </a:endParaRPr>
          </a:p>
          <a:p>
            <a:pPr algn="ctr"/>
            <a:r>
              <a:rPr lang="en-US" altLang="zh-CN" sz="1400" b="1">
                <a:ea typeface="宋体" panose="02010600030101010101" pitchFamily="2" charset="-122"/>
              </a:rPr>
              <a:t>a2</a:t>
            </a:r>
            <a:endParaRPr lang="en-US" altLang="zh-CN" sz="1400" b="1">
              <a:ea typeface="宋体" panose="02010600030101010101" pitchFamily="2" charset="-122"/>
            </a:endParaRPr>
          </a:p>
          <a:p>
            <a:pPr algn="ctr"/>
            <a:r>
              <a:rPr lang="en-US" altLang="zh-CN" sz="1400" b="1">
                <a:ea typeface="宋体" panose="02010600030101010101" pitchFamily="2" charset="-122"/>
              </a:rPr>
              <a:t>a3</a:t>
            </a:r>
            <a:endParaRPr lang="en-US" altLang="zh-CN" sz="1400" b="1">
              <a:ea typeface="宋体" panose="02010600030101010101" pitchFamily="2" charset="-122"/>
            </a:endParaRPr>
          </a:p>
          <a:p>
            <a:pPr algn="ctr"/>
            <a:r>
              <a:rPr lang="en-US" altLang="zh-CN" sz="1400" b="1">
                <a:ea typeface="宋体" panose="02010600030101010101" pitchFamily="2" charset="-122"/>
              </a:rPr>
              <a:t>a4</a:t>
            </a:r>
            <a:endParaRPr lang="en-US" altLang="zh-CN" sz="1400" b="1">
              <a:ea typeface="宋体" panose="02010600030101010101" pitchFamily="2" charset="-122"/>
            </a:endParaRPr>
          </a:p>
        </p:txBody>
      </p:sp>
      <p:sp>
        <p:nvSpPr>
          <p:cNvPr id="154638" name="Oval 21"/>
          <p:cNvSpPr>
            <a:spLocks noChangeArrowheads="1"/>
          </p:cNvSpPr>
          <p:nvPr/>
        </p:nvSpPr>
        <p:spPr bwMode="auto">
          <a:xfrm>
            <a:off x="6286501" y="1628775"/>
            <a:ext cx="373063" cy="110013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b="1">
                <a:ea typeface="宋体" panose="02010600030101010101" pitchFamily="2" charset="-122"/>
              </a:rPr>
              <a:t>b1</a:t>
            </a:r>
            <a:endParaRPr lang="en-US" altLang="zh-CN" sz="1400" b="1">
              <a:ea typeface="宋体" panose="02010600030101010101" pitchFamily="2" charset="-122"/>
            </a:endParaRPr>
          </a:p>
          <a:p>
            <a:pPr algn="ctr"/>
            <a:r>
              <a:rPr lang="en-US" altLang="zh-CN" sz="1400" b="1">
                <a:ea typeface="宋体" panose="02010600030101010101" pitchFamily="2" charset="-122"/>
              </a:rPr>
              <a:t>b2</a:t>
            </a:r>
            <a:endParaRPr lang="en-US" altLang="zh-CN" sz="1400" b="1">
              <a:ea typeface="宋体" panose="02010600030101010101" pitchFamily="2" charset="-122"/>
            </a:endParaRPr>
          </a:p>
          <a:p>
            <a:pPr algn="ctr"/>
            <a:r>
              <a:rPr lang="en-US" altLang="zh-CN" sz="1400" b="1">
                <a:ea typeface="宋体" panose="02010600030101010101" pitchFamily="2" charset="-122"/>
              </a:rPr>
              <a:t>b3</a:t>
            </a:r>
            <a:endParaRPr lang="en-US" altLang="zh-CN" sz="1400" b="1">
              <a:ea typeface="宋体" panose="02010600030101010101" pitchFamily="2" charset="-122"/>
            </a:endParaRPr>
          </a:p>
          <a:p>
            <a:pPr algn="ctr"/>
            <a:r>
              <a:rPr lang="en-US" altLang="zh-CN" sz="1400" b="1">
                <a:ea typeface="宋体" panose="02010600030101010101" pitchFamily="2" charset="-122"/>
              </a:rPr>
              <a:t>b4</a:t>
            </a:r>
            <a:endParaRPr lang="en-US" altLang="zh-CN" sz="1400" b="1">
              <a:ea typeface="宋体" panose="02010600030101010101" pitchFamily="2" charset="-122"/>
            </a:endParaRPr>
          </a:p>
        </p:txBody>
      </p:sp>
      <p:sp>
        <p:nvSpPr>
          <p:cNvPr id="154639" name="Line 22"/>
          <p:cNvSpPr>
            <a:spLocks noChangeShapeType="1"/>
          </p:cNvSpPr>
          <p:nvPr/>
        </p:nvSpPr>
        <p:spPr bwMode="auto">
          <a:xfrm>
            <a:off x="5614988" y="1952625"/>
            <a:ext cx="735012" cy="25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40" name="Line 23"/>
          <p:cNvSpPr>
            <a:spLocks noChangeShapeType="1"/>
          </p:cNvSpPr>
          <p:nvPr/>
        </p:nvSpPr>
        <p:spPr bwMode="auto">
          <a:xfrm>
            <a:off x="5614988" y="2146300"/>
            <a:ext cx="73501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41" name="Line 24"/>
          <p:cNvSpPr>
            <a:spLocks noChangeShapeType="1"/>
          </p:cNvSpPr>
          <p:nvPr/>
        </p:nvSpPr>
        <p:spPr bwMode="auto">
          <a:xfrm flipV="1">
            <a:off x="5651500" y="2341564"/>
            <a:ext cx="698500" cy="1158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42" name="Rectangle 25"/>
          <p:cNvSpPr>
            <a:spLocks noChangeArrowheads="1"/>
          </p:cNvSpPr>
          <p:nvPr/>
        </p:nvSpPr>
        <p:spPr bwMode="auto">
          <a:xfrm>
            <a:off x="5310189" y="1304926"/>
            <a:ext cx="3651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400" b="1">
                <a:ea typeface="宋体" panose="02010600030101010101" pitchFamily="2" charset="-122"/>
              </a:rPr>
              <a:t>类</a:t>
            </a:r>
            <a:r>
              <a:rPr lang="en-US" altLang="zh-CN" sz="1400" b="1">
                <a:ea typeface="宋体" panose="02010600030101010101" pitchFamily="2" charset="-122"/>
              </a:rPr>
              <a:t>A</a:t>
            </a:r>
            <a:endParaRPr lang="en-US" altLang="zh-CN" sz="1400" b="1">
              <a:ea typeface="宋体" panose="02010600030101010101" pitchFamily="2" charset="-122"/>
            </a:endParaRPr>
          </a:p>
        </p:txBody>
      </p:sp>
      <p:sp>
        <p:nvSpPr>
          <p:cNvPr id="154643" name="Rectangle 26"/>
          <p:cNvSpPr>
            <a:spLocks noChangeArrowheads="1"/>
          </p:cNvSpPr>
          <p:nvPr/>
        </p:nvSpPr>
        <p:spPr bwMode="auto">
          <a:xfrm>
            <a:off x="6224588" y="1304926"/>
            <a:ext cx="3667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400" b="1">
                <a:ea typeface="宋体" panose="02010600030101010101" pitchFamily="2" charset="-122"/>
              </a:rPr>
              <a:t>类</a:t>
            </a:r>
            <a:r>
              <a:rPr lang="en-US" altLang="zh-CN" sz="1400" b="1">
                <a:ea typeface="宋体" panose="02010600030101010101" pitchFamily="2" charset="-122"/>
              </a:rPr>
              <a:t>B</a:t>
            </a:r>
            <a:endParaRPr lang="en-US" altLang="zh-CN" sz="1400">
              <a:ea typeface="宋体" panose="02010600030101010101" pitchFamily="2" charset="-122"/>
            </a:endParaRPr>
          </a:p>
        </p:txBody>
      </p:sp>
      <p:grpSp>
        <p:nvGrpSpPr>
          <p:cNvPr id="154644" name="Group 27"/>
          <p:cNvGrpSpPr/>
          <p:nvPr/>
        </p:nvGrpSpPr>
        <p:grpSpPr bwMode="auto">
          <a:xfrm>
            <a:off x="5003801" y="2990851"/>
            <a:ext cx="733425" cy="906463"/>
            <a:chOff x="340" y="572"/>
            <a:chExt cx="771" cy="772"/>
          </a:xfrm>
        </p:grpSpPr>
        <p:sp>
          <p:nvSpPr>
            <p:cNvPr id="154693" name="Rectangle 28"/>
            <p:cNvSpPr>
              <a:spLocks noChangeArrowheads="1"/>
            </p:cNvSpPr>
            <p:nvPr/>
          </p:nvSpPr>
          <p:spPr bwMode="auto">
            <a:xfrm>
              <a:off x="340" y="572"/>
              <a:ext cx="771" cy="7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200" b="1">
                  <a:ea typeface="宋体" panose="02010600030101010101" pitchFamily="2" charset="-122"/>
                </a:rPr>
                <a:t>男人</a:t>
              </a:r>
              <a:endParaRPr lang="zh-CN" altLang="en-US" sz="1200" b="1">
                <a:ea typeface="宋体" panose="02010600030101010101" pitchFamily="2" charset="-122"/>
              </a:endParaRPr>
            </a:p>
          </p:txBody>
        </p:sp>
        <p:sp>
          <p:nvSpPr>
            <p:cNvPr id="154694" name="Line 29"/>
            <p:cNvSpPr>
              <a:spLocks noChangeShapeType="1"/>
            </p:cNvSpPr>
            <p:nvPr/>
          </p:nvSpPr>
          <p:spPr bwMode="auto">
            <a:xfrm>
              <a:off x="340" y="782"/>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95" name="Line 30"/>
            <p:cNvSpPr>
              <a:spLocks noChangeShapeType="1"/>
            </p:cNvSpPr>
            <p:nvPr/>
          </p:nvSpPr>
          <p:spPr bwMode="auto">
            <a:xfrm>
              <a:off x="340" y="1071"/>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54645" name="Group 31"/>
          <p:cNvGrpSpPr/>
          <p:nvPr/>
        </p:nvGrpSpPr>
        <p:grpSpPr bwMode="auto">
          <a:xfrm>
            <a:off x="6286501" y="2990851"/>
            <a:ext cx="733425" cy="906463"/>
            <a:chOff x="340" y="572"/>
            <a:chExt cx="771" cy="772"/>
          </a:xfrm>
        </p:grpSpPr>
        <p:sp>
          <p:nvSpPr>
            <p:cNvPr id="154690" name="Rectangle 32"/>
            <p:cNvSpPr>
              <a:spLocks noChangeArrowheads="1"/>
            </p:cNvSpPr>
            <p:nvPr/>
          </p:nvSpPr>
          <p:spPr bwMode="auto">
            <a:xfrm>
              <a:off x="340" y="572"/>
              <a:ext cx="771" cy="7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200" b="1">
                  <a:ea typeface="宋体" panose="02010600030101010101" pitchFamily="2" charset="-122"/>
                </a:rPr>
                <a:t>女人</a:t>
              </a:r>
              <a:endParaRPr lang="zh-CN" altLang="en-US" sz="1200" b="1">
                <a:ea typeface="宋体" panose="02010600030101010101" pitchFamily="2" charset="-122"/>
              </a:endParaRPr>
            </a:p>
          </p:txBody>
        </p:sp>
        <p:sp>
          <p:nvSpPr>
            <p:cNvPr id="154691" name="Line 33"/>
            <p:cNvSpPr>
              <a:spLocks noChangeShapeType="1"/>
            </p:cNvSpPr>
            <p:nvPr/>
          </p:nvSpPr>
          <p:spPr bwMode="auto">
            <a:xfrm>
              <a:off x="340" y="782"/>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92" name="Line 34"/>
            <p:cNvSpPr>
              <a:spLocks noChangeShapeType="1"/>
            </p:cNvSpPr>
            <p:nvPr/>
          </p:nvSpPr>
          <p:spPr bwMode="auto">
            <a:xfrm>
              <a:off x="340" y="1071"/>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4646" name="Rectangle 35"/>
          <p:cNvSpPr>
            <a:spLocks noChangeArrowheads="1"/>
          </p:cNvSpPr>
          <p:nvPr/>
        </p:nvSpPr>
        <p:spPr bwMode="auto">
          <a:xfrm>
            <a:off x="5795964" y="3394076"/>
            <a:ext cx="4270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b="1">
                <a:ea typeface="宋体" panose="02010600030101010101" pitchFamily="2" charset="-122"/>
              </a:rPr>
              <a:t>0..1  0..1</a:t>
            </a:r>
            <a:endParaRPr lang="en-US" altLang="zh-CN" b="1">
              <a:ea typeface="宋体" panose="02010600030101010101" pitchFamily="2" charset="-122"/>
            </a:endParaRPr>
          </a:p>
        </p:txBody>
      </p:sp>
      <p:sp>
        <p:nvSpPr>
          <p:cNvPr id="154647" name="Line 36"/>
          <p:cNvSpPr>
            <a:spLocks noChangeShapeType="1"/>
          </p:cNvSpPr>
          <p:nvPr/>
        </p:nvSpPr>
        <p:spPr bwMode="auto">
          <a:xfrm>
            <a:off x="5737226" y="3444875"/>
            <a:ext cx="5492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48" name="Rectangle 37"/>
          <p:cNvSpPr>
            <a:spLocks noChangeArrowheads="1"/>
          </p:cNvSpPr>
          <p:nvPr/>
        </p:nvSpPr>
        <p:spPr bwMode="auto">
          <a:xfrm>
            <a:off x="5795964" y="3105151"/>
            <a:ext cx="4270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b="1">
                <a:ea typeface="宋体" panose="02010600030101010101" pitchFamily="2" charset="-122"/>
              </a:rPr>
              <a:t>结婚</a:t>
            </a:r>
            <a:endParaRPr lang="zh-CN" altLang="en-US" b="1">
              <a:ea typeface="宋体" panose="02010600030101010101" pitchFamily="2" charset="-122"/>
            </a:endParaRPr>
          </a:p>
        </p:txBody>
      </p:sp>
      <p:sp>
        <p:nvSpPr>
          <p:cNvPr id="154649" name="Rectangle 38"/>
          <p:cNvSpPr>
            <a:spLocks noChangeArrowheads="1"/>
          </p:cNvSpPr>
          <p:nvPr/>
        </p:nvSpPr>
        <p:spPr bwMode="auto">
          <a:xfrm>
            <a:off x="2733675" y="3105151"/>
            <a:ext cx="4270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b="1">
                <a:ea typeface="宋体" panose="02010600030101010101" pitchFamily="2" charset="-122"/>
              </a:rPr>
              <a:t>拥有</a:t>
            </a:r>
            <a:endParaRPr lang="zh-CN" altLang="en-US" b="1">
              <a:ea typeface="宋体" panose="02010600030101010101" pitchFamily="2" charset="-122"/>
            </a:endParaRPr>
          </a:p>
        </p:txBody>
      </p:sp>
      <p:sp>
        <p:nvSpPr>
          <p:cNvPr id="154650" name="Oval 39"/>
          <p:cNvSpPr>
            <a:spLocks noChangeArrowheads="1"/>
          </p:cNvSpPr>
          <p:nvPr/>
        </p:nvSpPr>
        <p:spPr bwMode="auto">
          <a:xfrm>
            <a:off x="8251825" y="1593851"/>
            <a:ext cx="368300" cy="1101725"/>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b="1">
                <a:ea typeface="宋体" panose="02010600030101010101" pitchFamily="2" charset="-122"/>
              </a:rPr>
              <a:t>a1</a:t>
            </a:r>
            <a:endParaRPr lang="en-US" altLang="zh-CN" sz="1400" b="1">
              <a:ea typeface="宋体" panose="02010600030101010101" pitchFamily="2" charset="-122"/>
            </a:endParaRPr>
          </a:p>
          <a:p>
            <a:pPr algn="ctr"/>
            <a:r>
              <a:rPr lang="en-US" altLang="zh-CN" sz="1400" b="1">
                <a:ea typeface="宋体" panose="02010600030101010101" pitchFamily="2" charset="-122"/>
              </a:rPr>
              <a:t>a2</a:t>
            </a:r>
            <a:endParaRPr lang="en-US" altLang="zh-CN" sz="1400" b="1">
              <a:ea typeface="宋体" panose="02010600030101010101" pitchFamily="2" charset="-122"/>
            </a:endParaRPr>
          </a:p>
          <a:p>
            <a:pPr algn="ctr"/>
            <a:r>
              <a:rPr lang="en-US" altLang="zh-CN" sz="1400" b="1">
                <a:ea typeface="宋体" panose="02010600030101010101" pitchFamily="2" charset="-122"/>
              </a:rPr>
              <a:t>a3</a:t>
            </a:r>
            <a:endParaRPr lang="en-US" altLang="zh-CN" sz="1400" b="1">
              <a:ea typeface="宋体" panose="02010600030101010101" pitchFamily="2" charset="-122"/>
            </a:endParaRPr>
          </a:p>
          <a:p>
            <a:pPr algn="ctr"/>
            <a:r>
              <a:rPr lang="en-US" altLang="zh-CN" sz="1400" b="1">
                <a:ea typeface="宋体" panose="02010600030101010101" pitchFamily="2" charset="-122"/>
              </a:rPr>
              <a:t>a4</a:t>
            </a:r>
            <a:endParaRPr lang="en-US" altLang="zh-CN" sz="1400" b="1">
              <a:ea typeface="宋体" panose="02010600030101010101" pitchFamily="2" charset="-122"/>
            </a:endParaRPr>
          </a:p>
        </p:txBody>
      </p:sp>
      <p:sp>
        <p:nvSpPr>
          <p:cNvPr id="154651" name="Oval 40"/>
          <p:cNvSpPr>
            <a:spLocks noChangeArrowheads="1"/>
          </p:cNvSpPr>
          <p:nvPr/>
        </p:nvSpPr>
        <p:spPr bwMode="auto">
          <a:xfrm>
            <a:off x="9228138" y="1593850"/>
            <a:ext cx="373062" cy="110013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b="1">
                <a:ea typeface="宋体" panose="02010600030101010101" pitchFamily="2" charset="-122"/>
              </a:rPr>
              <a:t>b1</a:t>
            </a:r>
            <a:endParaRPr lang="en-US" altLang="zh-CN" sz="1400" b="1">
              <a:ea typeface="宋体" panose="02010600030101010101" pitchFamily="2" charset="-122"/>
            </a:endParaRPr>
          </a:p>
          <a:p>
            <a:pPr algn="ctr"/>
            <a:r>
              <a:rPr lang="en-US" altLang="zh-CN" sz="1400" b="1">
                <a:ea typeface="宋体" panose="02010600030101010101" pitchFamily="2" charset="-122"/>
              </a:rPr>
              <a:t>b2</a:t>
            </a:r>
            <a:endParaRPr lang="en-US" altLang="zh-CN" sz="1400" b="1">
              <a:ea typeface="宋体" panose="02010600030101010101" pitchFamily="2" charset="-122"/>
            </a:endParaRPr>
          </a:p>
          <a:p>
            <a:pPr algn="ctr"/>
            <a:r>
              <a:rPr lang="en-US" altLang="zh-CN" sz="1400" b="1">
                <a:ea typeface="宋体" panose="02010600030101010101" pitchFamily="2" charset="-122"/>
              </a:rPr>
              <a:t>b3</a:t>
            </a:r>
            <a:endParaRPr lang="en-US" altLang="zh-CN" sz="1400" b="1">
              <a:ea typeface="宋体" panose="02010600030101010101" pitchFamily="2" charset="-122"/>
            </a:endParaRPr>
          </a:p>
          <a:p>
            <a:pPr algn="ctr"/>
            <a:r>
              <a:rPr lang="en-US" altLang="zh-CN" sz="1400" b="1">
                <a:ea typeface="宋体" panose="02010600030101010101" pitchFamily="2" charset="-122"/>
              </a:rPr>
              <a:t>b4</a:t>
            </a:r>
            <a:endParaRPr lang="en-US" altLang="zh-CN" sz="1400" b="1">
              <a:ea typeface="宋体" panose="02010600030101010101" pitchFamily="2" charset="-122"/>
            </a:endParaRPr>
          </a:p>
        </p:txBody>
      </p:sp>
      <p:sp>
        <p:nvSpPr>
          <p:cNvPr id="154652" name="Line 41"/>
          <p:cNvSpPr>
            <a:spLocks noChangeShapeType="1"/>
          </p:cNvSpPr>
          <p:nvPr/>
        </p:nvSpPr>
        <p:spPr bwMode="auto">
          <a:xfrm>
            <a:off x="8556626" y="1917700"/>
            <a:ext cx="735013" cy="25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53" name="Line 42"/>
          <p:cNvSpPr>
            <a:spLocks noChangeShapeType="1"/>
          </p:cNvSpPr>
          <p:nvPr/>
        </p:nvSpPr>
        <p:spPr bwMode="auto">
          <a:xfrm>
            <a:off x="8580438" y="1952625"/>
            <a:ext cx="711200" cy="1587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54" name="Line 43"/>
          <p:cNvSpPr>
            <a:spLocks noChangeShapeType="1"/>
          </p:cNvSpPr>
          <p:nvPr/>
        </p:nvSpPr>
        <p:spPr bwMode="auto">
          <a:xfrm>
            <a:off x="8580438" y="1952626"/>
            <a:ext cx="711200" cy="3540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55" name="Rectangle 44"/>
          <p:cNvSpPr>
            <a:spLocks noChangeArrowheads="1"/>
          </p:cNvSpPr>
          <p:nvPr/>
        </p:nvSpPr>
        <p:spPr bwMode="auto">
          <a:xfrm>
            <a:off x="8251826" y="1270001"/>
            <a:ext cx="36512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400" b="1">
                <a:ea typeface="宋体" panose="02010600030101010101" pitchFamily="2" charset="-122"/>
              </a:rPr>
              <a:t>类</a:t>
            </a:r>
            <a:r>
              <a:rPr lang="en-US" altLang="zh-CN" sz="1400" b="1">
                <a:ea typeface="宋体" panose="02010600030101010101" pitchFamily="2" charset="-122"/>
              </a:rPr>
              <a:t>A</a:t>
            </a:r>
            <a:endParaRPr lang="en-US" altLang="zh-CN" sz="1400" b="1">
              <a:ea typeface="宋体" panose="02010600030101010101" pitchFamily="2" charset="-122"/>
            </a:endParaRPr>
          </a:p>
        </p:txBody>
      </p:sp>
      <p:sp>
        <p:nvSpPr>
          <p:cNvPr id="154656" name="Rectangle 45"/>
          <p:cNvSpPr>
            <a:spLocks noChangeArrowheads="1"/>
          </p:cNvSpPr>
          <p:nvPr/>
        </p:nvSpPr>
        <p:spPr bwMode="auto">
          <a:xfrm>
            <a:off x="9166226" y="1270001"/>
            <a:ext cx="3667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400" b="1">
                <a:ea typeface="宋体" panose="02010600030101010101" pitchFamily="2" charset="-122"/>
              </a:rPr>
              <a:t>类</a:t>
            </a:r>
            <a:r>
              <a:rPr lang="en-US" altLang="zh-CN" sz="1400" b="1">
                <a:ea typeface="宋体" panose="02010600030101010101" pitchFamily="2" charset="-122"/>
              </a:rPr>
              <a:t>B</a:t>
            </a:r>
            <a:endParaRPr lang="en-US" altLang="zh-CN" sz="1400">
              <a:ea typeface="宋体" panose="02010600030101010101" pitchFamily="2" charset="-122"/>
            </a:endParaRPr>
          </a:p>
        </p:txBody>
      </p:sp>
      <p:grpSp>
        <p:nvGrpSpPr>
          <p:cNvPr id="154657" name="Group 46"/>
          <p:cNvGrpSpPr/>
          <p:nvPr/>
        </p:nvGrpSpPr>
        <p:grpSpPr bwMode="auto">
          <a:xfrm>
            <a:off x="7945439" y="2955926"/>
            <a:ext cx="733425" cy="906463"/>
            <a:chOff x="340" y="572"/>
            <a:chExt cx="771" cy="772"/>
          </a:xfrm>
        </p:grpSpPr>
        <p:sp>
          <p:nvSpPr>
            <p:cNvPr id="154687" name="Rectangle 47"/>
            <p:cNvSpPr>
              <a:spLocks noChangeArrowheads="1"/>
            </p:cNvSpPr>
            <p:nvPr/>
          </p:nvSpPr>
          <p:spPr bwMode="auto">
            <a:xfrm>
              <a:off x="340" y="572"/>
              <a:ext cx="771" cy="7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200" b="1">
                  <a:ea typeface="宋体" panose="02010600030101010101" pitchFamily="2" charset="-122"/>
                </a:rPr>
                <a:t>导师</a:t>
              </a:r>
              <a:endParaRPr lang="zh-CN" altLang="en-US" sz="1200" b="1">
                <a:ea typeface="宋体" panose="02010600030101010101" pitchFamily="2" charset="-122"/>
              </a:endParaRPr>
            </a:p>
          </p:txBody>
        </p:sp>
        <p:sp>
          <p:nvSpPr>
            <p:cNvPr id="154688" name="Line 48"/>
            <p:cNvSpPr>
              <a:spLocks noChangeShapeType="1"/>
            </p:cNvSpPr>
            <p:nvPr/>
          </p:nvSpPr>
          <p:spPr bwMode="auto">
            <a:xfrm>
              <a:off x="340" y="782"/>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89" name="Line 49"/>
            <p:cNvSpPr>
              <a:spLocks noChangeShapeType="1"/>
            </p:cNvSpPr>
            <p:nvPr/>
          </p:nvSpPr>
          <p:spPr bwMode="auto">
            <a:xfrm>
              <a:off x="340" y="1071"/>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54658" name="Group 50"/>
          <p:cNvGrpSpPr/>
          <p:nvPr/>
        </p:nvGrpSpPr>
        <p:grpSpPr bwMode="auto">
          <a:xfrm>
            <a:off x="9228139" y="2955926"/>
            <a:ext cx="733425" cy="906463"/>
            <a:chOff x="340" y="572"/>
            <a:chExt cx="771" cy="772"/>
          </a:xfrm>
        </p:grpSpPr>
        <p:sp>
          <p:nvSpPr>
            <p:cNvPr id="154684" name="Rectangle 51"/>
            <p:cNvSpPr>
              <a:spLocks noChangeArrowheads="1"/>
            </p:cNvSpPr>
            <p:nvPr/>
          </p:nvSpPr>
          <p:spPr bwMode="auto">
            <a:xfrm>
              <a:off x="340" y="572"/>
              <a:ext cx="771" cy="7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200" b="1">
                  <a:ea typeface="宋体" panose="02010600030101010101" pitchFamily="2" charset="-122"/>
                </a:rPr>
                <a:t>研究生</a:t>
              </a:r>
              <a:endParaRPr lang="zh-CN" altLang="en-US" sz="1200" b="1">
                <a:ea typeface="宋体" panose="02010600030101010101" pitchFamily="2" charset="-122"/>
              </a:endParaRPr>
            </a:p>
          </p:txBody>
        </p:sp>
        <p:sp>
          <p:nvSpPr>
            <p:cNvPr id="154685" name="Line 52"/>
            <p:cNvSpPr>
              <a:spLocks noChangeShapeType="1"/>
            </p:cNvSpPr>
            <p:nvPr/>
          </p:nvSpPr>
          <p:spPr bwMode="auto">
            <a:xfrm>
              <a:off x="340" y="782"/>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86" name="Line 53"/>
            <p:cNvSpPr>
              <a:spLocks noChangeShapeType="1"/>
            </p:cNvSpPr>
            <p:nvPr/>
          </p:nvSpPr>
          <p:spPr bwMode="auto">
            <a:xfrm>
              <a:off x="340" y="1071"/>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4659" name="Rectangle 54"/>
          <p:cNvSpPr>
            <a:spLocks noChangeArrowheads="1"/>
          </p:cNvSpPr>
          <p:nvPr/>
        </p:nvSpPr>
        <p:spPr bwMode="auto">
          <a:xfrm>
            <a:off x="8737600" y="3359151"/>
            <a:ext cx="4270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b="1">
                <a:ea typeface="宋体" panose="02010600030101010101" pitchFamily="2" charset="-122"/>
              </a:rPr>
              <a:t>1   </a:t>
            </a:r>
            <a:r>
              <a:rPr lang="en-US" altLang="zh-CN" sz="1200" b="1">
                <a:ea typeface="宋体" panose="02010600030101010101" pitchFamily="2" charset="-122"/>
              </a:rPr>
              <a:t>0..4</a:t>
            </a:r>
            <a:endParaRPr lang="en-US" altLang="zh-CN" sz="1200" b="1">
              <a:ea typeface="宋体" panose="02010600030101010101" pitchFamily="2" charset="-122"/>
            </a:endParaRPr>
          </a:p>
        </p:txBody>
      </p:sp>
      <p:sp>
        <p:nvSpPr>
          <p:cNvPr id="154660" name="Line 55"/>
          <p:cNvSpPr>
            <a:spLocks noChangeShapeType="1"/>
          </p:cNvSpPr>
          <p:nvPr/>
        </p:nvSpPr>
        <p:spPr bwMode="auto">
          <a:xfrm>
            <a:off x="8678864" y="3409950"/>
            <a:ext cx="5492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61" name="Rectangle 56"/>
          <p:cNvSpPr>
            <a:spLocks noChangeArrowheads="1"/>
          </p:cNvSpPr>
          <p:nvPr/>
        </p:nvSpPr>
        <p:spPr bwMode="auto">
          <a:xfrm>
            <a:off x="8737600" y="3070226"/>
            <a:ext cx="427038"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b="1">
                <a:ea typeface="宋体" panose="02010600030101010101" pitchFamily="2" charset="-122"/>
              </a:rPr>
              <a:t>指导</a:t>
            </a:r>
            <a:endParaRPr lang="zh-CN" altLang="en-US" b="1">
              <a:ea typeface="宋体" panose="02010600030101010101" pitchFamily="2" charset="-122"/>
            </a:endParaRPr>
          </a:p>
        </p:txBody>
      </p:sp>
      <p:sp>
        <p:nvSpPr>
          <p:cNvPr id="154662" name="Line 57"/>
          <p:cNvSpPr>
            <a:spLocks noChangeShapeType="1"/>
          </p:cNvSpPr>
          <p:nvPr/>
        </p:nvSpPr>
        <p:spPr bwMode="auto">
          <a:xfrm>
            <a:off x="8509001" y="2457450"/>
            <a:ext cx="79216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63" name="Oval 58"/>
          <p:cNvSpPr>
            <a:spLocks noChangeArrowheads="1"/>
          </p:cNvSpPr>
          <p:nvPr/>
        </p:nvSpPr>
        <p:spPr bwMode="auto">
          <a:xfrm>
            <a:off x="5372101" y="4431119"/>
            <a:ext cx="368300" cy="1101725"/>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b="1">
                <a:ea typeface="宋体" panose="02010600030101010101" pitchFamily="2" charset="-122"/>
              </a:rPr>
              <a:t>a1</a:t>
            </a:r>
            <a:endParaRPr lang="en-US" altLang="zh-CN" sz="1400" b="1">
              <a:ea typeface="宋体" panose="02010600030101010101" pitchFamily="2" charset="-122"/>
            </a:endParaRPr>
          </a:p>
          <a:p>
            <a:pPr algn="ctr"/>
            <a:r>
              <a:rPr lang="en-US" altLang="zh-CN" sz="1400" b="1">
                <a:ea typeface="宋体" panose="02010600030101010101" pitchFamily="2" charset="-122"/>
              </a:rPr>
              <a:t>a2</a:t>
            </a:r>
            <a:endParaRPr lang="en-US" altLang="zh-CN" sz="1400" b="1">
              <a:ea typeface="宋体" panose="02010600030101010101" pitchFamily="2" charset="-122"/>
            </a:endParaRPr>
          </a:p>
          <a:p>
            <a:pPr algn="ctr"/>
            <a:r>
              <a:rPr lang="en-US" altLang="zh-CN" sz="1400" b="1">
                <a:ea typeface="宋体" panose="02010600030101010101" pitchFamily="2" charset="-122"/>
              </a:rPr>
              <a:t>a3</a:t>
            </a:r>
            <a:endParaRPr lang="en-US" altLang="zh-CN" sz="1400" b="1">
              <a:ea typeface="宋体" panose="02010600030101010101" pitchFamily="2" charset="-122"/>
            </a:endParaRPr>
          </a:p>
          <a:p>
            <a:pPr algn="ctr"/>
            <a:r>
              <a:rPr lang="en-US" altLang="zh-CN" sz="1400" b="1">
                <a:ea typeface="宋体" panose="02010600030101010101" pitchFamily="2" charset="-122"/>
              </a:rPr>
              <a:t>a4</a:t>
            </a:r>
            <a:endParaRPr lang="en-US" altLang="zh-CN" sz="1400" b="1">
              <a:ea typeface="宋体" panose="02010600030101010101" pitchFamily="2" charset="-122"/>
            </a:endParaRPr>
          </a:p>
        </p:txBody>
      </p:sp>
      <p:sp>
        <p:nvSpPr>
          <p:cNvPr id="154664" name="Oval 59"/>
          <p:cNvSpPr>
            <a:spLocks noChangeArrowheads="1"/>
          </p:cNvSpPr>
          <p:nvPr/>
        </p:nvSpPr>
        <p:spPr bwMode="auto">
          <a:xfrm>
            <a:off x="6348414" y="4431119"/>
            <a:ext cx="373063" cy="1100137"/>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b="1">
                <a:ea typeface="宋体" panose="02010600030101010101" pitchFamily="2" charset="-122"/>
              </a:rPr>
              <a:t>b1</a:t>
            </a:r>
            <a:endParaRPr lang="en-US" altLang="zh-CN" sz="1400" b="1">
              <a:ea typeface="宋体" panose="02010600030101010101" pitchFamily="2" charset="-122"/>
            </a:endParaRPr>
          </a:p>
          <a:p>
            <a:pPr algn="ctr"/>
            <a:r>
              <a:rPr lang="en-US" altLang="zh-CN" sz="1400" b="1">
                <a:ea typeface="宋体" panose="02010600030101010101" pitchFamily="2" charset="-122"/>
              </a:rPr>
              <a:t>b2</a:t>
            </a:r>
            <a:endParaRPr lang="en-US" altLang="zh-CN" sz="1400" b="1">
              <a:ea typeface="宋体" panose="02010600030101010101" pitchFamily="2" charset="-122"/>
            </a:endParaRPr>
          </a:p>
          <a:p>
            <a:pPr algn="ctr"/>
            <a:r>
              <a:rPr lang="en-US" altLang="zh-CN" sz="1400" b="1">
                <a:ea typeface="宋体" panose="02010600030101010101" pitchFamily="2" charset="-122"/>
              </a:rPr>
              <a:t>b3</a:t>
            </a:r>
            <a:endParaRPr lang="en-US" altLang="zh-CN" sz="1400" b="1">
              <a:ea typeface="宋体" panose="02010600030101010101" pitchFamily="2" charset="-122"/>
            </a:endParaRPr>
          </a:p>
          <a:p>
            <a:pPr algn="ctr"/>
            <a:r>
              <a:rPr lang="en-US" altLang="zh-CN" sz="1400" b="1">
                <a:ea typeface="宋体" panose="02010600030101010101" pitchFamily="2" charset="-122"/>
              </a:rPr>
              <a:t>b4</a:t>
            </a:r>
            <a:endParaRPr lang="en-US" altLang="zh-CN" sz="1400" b="1">
              <a:ea typeface="宋体" panose="02010600030101010101" pitchFamily="2" charset="-122"/>
            </a:endParaRPr>
          </a:p>
        </p:txBody>
      </p:sp>
      <p:sp>
        <p:nvSpPr>
          <p:cNvPr id="154665" name="Line 60"/>
          <p:cNvSpPr>
            <a:spLocks noChangeShapeType="1"/>
          </p:cNvSpPr>
          <p:nvPr/>
        </p:nvSpPr>
        <p:spPr bwMode="auto">
          <a:xfrm>
            <a:off x="5676901" y="4754968"/>
            <a:ext cx="735012" cy="25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66" name="Line 61"/>
          <p:cNvSpPr>
            <a:spLocks noChangeShapeType="1"/>
          </p:cNvSpPr>
          <p:nvPr/>
        </p:nvSpPr>
        <p:spPr bwMode="auto">
          <a:xfrm>
            <a:off x="5700713" y="4789893"/>
            <a:ext cx="711200" cy="1587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67" name="Line 62"/>
          <p:cNvSpPr>
            <a:spLocks noChangeShapeType="1"/>
          </p:cNvSpPr>
          <p:nvPr/>
        </p:nvSpPr>
        <p:spPr bwMode="auto">
          <a:xfrm>
            <a:off x="5700713" y="4789893"/>
            <a:ext cx="711200" cy="3540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68" name="Rectangle 63"/>
          <p:cNvSpPr>
            <a:spLocks noChangeArrowheads="1"/>
          </p:cNvSpPr>
          <p:nvPr/>
        </p:nvSpPr>
        <p:spPr bwMode="auto">
          <a:xfrm>
            <a:off x="5372102" y="4107268"/>
            <a:ext cx="3651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400" b="1">
                <a:ea typeface="宋体" panose="02010600030101010101" pitchFamily="2" charset="-122"/>
              </a:rPr>
              <a:t>类</a:t>
            </a:r>
            <a:r>
              <a:rPr lang="en-US" altLang="zh-CN" sz="1400" b="1">
                <a:ea typeface="宋体" panose="02010600030101010101" pitchFamily="2" charset="-122"/>
              </a:rPr>
              <a:t>A</a:t>
            </a:r>
            <a:endParaRPr lang="en-US" altLang="zh-CN" sz="1400" b="1">
              <a:ea typeface="宋体" panose="02010600030101010101" pitchFamily="2" charset="-122"/>
            </a:endParaRPr>
          </a:p>
        </p:txBody>
      </p:sp>
      <p:sp>
        <p:nvSpPr>
          <p:cNvPr id="154669" name="Rectangle 64"/>
          <p:cNvSpPr>
            <a:spLocks noChangeArrowheads="1"/>
          </p:cNvSpPr>
          <p:nvPr/>
        </p:nvSpPr>
        <p:spPr bwMode="auto">
          <a:xfrm>
            <a:off x="6286501" y="4107268"/>
            <a:ext cx="3667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400" b="1">
                <a:ea typeface="宋体" panose="02010600030101010101" pitchFamily="2" charset="-122"/>
              </a:rPr>
              <a:t>类</a:t>
            </a:r>
            <a:r>
              <a:rPr lang="en-US" altLang="zh-CN" sz="1400" b="1">
                <a:ea typeface="宋体" panose="02010600030101010101" pitchFamily="2" charset="-122"/>
              </a:rPr>
              <a:t>B</a:t>
            </a:r>
            <a:endParaRPr lang="en-US" altLang="zh-CN" sz="1400">
              <a:ea typeface="宋体" panose="02010600030101010101" pitchFamily="2" charset="-122"/>
            </a:endParaRPr>
          </a:p>
        </p:txBody>
      </p:sp>
      <p:grpSp>
        <p:nvGrpSpPr>
          <p:cNvPr id="154670" name="Group 65"/>
          <p:cNvGrpSpPr/>
          <p:nvPr/>
        </p:nvGrpSpPr>
        <p:grpSpPr bwMode="auto">
          <a:xfrm>
            <a:off x="5065714" y="5793193"/>
            <a:ext cx="733425" cy="906462"/>
            <a:chOff x="340" y="572"/>
            <a:chExt cx="771" cy="772"/>
          </a:xfrm>
        </p:grpSpPr>
        <p:sp>
          <p:nvSpPr>
            <p:cNvPr id="154681" name="Rectangle 66"/>
            <p:cNvSpPr>
              <a:spLocks noChangeArrowheads="1"/>
            </p:cNvSpPr>
            <p:nvPr/>
          </p:nvSpPr>
          <p:spPr bwMode="auto">
            <a:xfrm>
              <a:off x="340" y="572"/>
              <a:ext cx="771" cy="7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200" b="1">
                  <a:ea typeface="宋体" panose="02010600030101010101" pitchFamily="2" charset="-122"/>
                </a:rPr>
                <a:t>教师</a:t>
              </a:r>
              <a:endParaRPr lang="zh-CN" altLang="en-US" sz="1200" b="1">
                <a:ea typeface="宋体" panose="02010600030101010101" pitchFamily="2" charset="-122"/>
              </a:endParaRPr>
            </a:p>
          </p:txBody>
        </p:sp>
        <p:sp>
          <p:nvSpPr>
            <p:cNvPr id="154682" name="Line 67"/>
            <p:cNvSpPr>
              <a:spLocks noChangeShapeType="1"/>
            </p:cNvSpPr>
            <p:nvPr/>
          </p:nvSpPr>
          <p:spPr bwMode="auto">
            <a:xfrm>
              <a:off x="340" y="782"/>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83" name="Line 68"/>
            <p:cNvSpPr>
              <a:spLocks noChangeShapeType="1"/>
            </p:cNvSpPr>
            <p:nvPr/>
          </p:nvSpPr>
          <p:spPr bwMode="auto">
            <a:xfrm>
              <a:off x="340" y="1071"/>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54671" name="Group 69"/>
          <p:cNvGrpSpPr/>
          <p:nvPr/>
        </p:nvGrpSpPr>
        <p:grpSpPr bwMode="auto">
          <a:xfrm>
            <a:off x="6348414" y="5793193"/>
            <a:ext cx="733425" cy="906462"/>
            <a:chOff x="340" y="572"/>
            <a:chExt cx="771" cy="772"/>
          </a:xfrm>
        </p:grpSpPr>
        <p:sp>
          <p:nvSpPr>
            <p:cNvPr id="154678" name="Rectangle 70"/>
            <p:cNvSpPr>
              <a:spLocks noChangeArrowheads="1"/>
            </p:cNvSpPr>
            <p:nvPr/>
          </p:nvSpPr>
          <p:spPr bwMode="auto">
            <a:xfrm>
              <a:off x="340" y="572"/>
              <a:ext cx="771" cy="77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200" b="1">
                  <a:ea typeface="宋体" panose="02010600030101010101" pitchFamily="2" charset="-122"/>
                </a:rPr>
                <a:t>学生</a:t>
              </a:r>
              <a:endParaRPr lang="zh-CN" altLang="en-US" sz="1200" b="1">
                <a:ea typeface="宋体" panose="02010600030101010101" pitchFamily="2" charset="-122"/>
              </a:endParaRPr>
            </a:p>
          </p:txBody>
        </p:sp>
        <p:sp>
          <p:nvSpPr>
            <p:cNvPr id="154679" name="Line 71"/>
            <p:cNvSpPr>
              <a:spLocks noChangeShapeType="1"/>
            </p:cNvSpPr>
            <p:nvPr/>
          </p:nvSpPr>
          <p:spPr bwMode="auto">
            <a:xfrm>
              <a:off x="340" y="782"/>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80" name="Line 72"/>
            <p:cNvSpPr>
              <a:spLocks noChangeShapeType="1"/>
            </p:cNvSpPr>
            <p:nvPr/>
          </p:nvSpPr>
          <p:spPr bwMode="auto">
            <a:xfrm>
              <a:off x="340" y="1071"/>
              <a:ext cx="771"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54672" name="Rectangle 73"/>
          <p:cNvSpPr>
            <a:spLocks noChangeArrowheads="1"/>
          </p:cNvSpPr>
          <p:nvPr/>
        </p:nvSpPr>
        <p:spPr bwMode="auto">
          <a:xfrm>
            <a:off x="5857877" y="6196418"/>
            <a:ext cx="4270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b="1">
                <a:ea typeface="宋体" panose="02010600030101010101" pitchFamily="2" charset="-122"/>
              </a:rPr>
              <a:t>1..</a:t>
            </a:r>
            <a:r>
              <a:rPr lang="en-US" altLang="zh-CN" sz="1400" b="1">
                <a:ea typeface="宋体" panose="02010600030101010101" pitchFamily="2" charset="-122"/>
              </a:rPr>
              <a:t>*</a:t>
            </a:r>
            <a:r>
              <a:rPr lang="en-US" altLang="zh-CN" b="1">
                <a:ea typeface="宋体" panose="02010600030101010101" pitchFamily="2" charset="-122"/>
              </a:rPr>
              <a:t>   0..</a:t>
            </a:r>
            <a:r>
              <a:rPr lang="en-US" altLang="zh-CN" sz="1400" b="1">
                <a:ea typeface="宋体" panose="02010600030101010101" pitchFamily="2" charset="-122"/>
              </a:rPr>
              <a:t>*</a:t>
            </a:r>
            <a:endParaRPr lang="en-US" altLang="zh-CN" sz="1400" b="1">
              <a:ea typeface="宋体" panose="02010600030101010101" pitchFamily="2" charset="-122"/>
            </a:endParaRPr>
          </a:p>
        </p:txBody>
      </p:sp>
      <p:sp>
        <p:nvSpPr>
          <p:cNvPr id="154673" name="Line 74"/>
          <p:cNvSpPr>
            <a:spLocks noChangeShapeType="1"/>
          </p:cNvSpPr>
          <p:nvPr/>
        </p:nvSpPr>
        <p:spPr bwMode="auto">
          <a:xfrm>
            <a:off x="5799139" y="6247218"/>
            <a:ext cx="5492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74" name="Rectangle 75"/>
          <p:cNvSpPr>
            <a:spLocks noChangeArrowheads="1"/>
          </p:cNvSpPr>
          <p:nvPr/>
        </p:nvSpPr>
        <p:spPr bwMode="auto">
          <a:xfrm>
            <a:off x="5857877" y="5907493"/>
            <a:ext cx="4270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b="1">
                <a:ea typeface="宋体" panose="02010600030101010101" pitchFamily="2" charset="-122"/>
              </a:rPr>
              <a:t>教学</a:t>
            </a:r>
            <a:endParaRPr lang="zh-CN" altLang="en-US" b="1">
              <a:ea typeface="宋体" panose="02010600030101010101" pitchFamily="2" charset="-122"/>
            </a:endParaRPr>
          </a:p>
        </p:txBody>
      </p:sp>
      <p:sp>
        <p:nvSpPr>
          <p:cNvPr id="154675" name="Line 76"/>
          <p:cNvSpPr>
            <a:spLocks noChangeShapeType="1"/>
          </p:cNvSpPr>
          <p:nvPr/>
        </p:nvSpPr>
        <p:spPr bwMode="auto">
          <a:xfrm>
            <a:off x="5629276" y="5294718"/>
            <a:ext cx="7921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76" name="Line 77"/>
          <p:cNvSpPr>
            <a:spLocks noChangeShapeType="1"/>
          </p:cNvSpPr>
          <p:nvPr/>
        </p:nvSpPr>
        <p:spPr bwMode="auto">
          <a:xfrm flipH="1">
            <a:off x="5641976" y="5074055"/>
            <a:ext cx="792162" cy="2159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677" name="Line 78"/>
          <p:cNvSpPr>
            <a:spLocks noChangeShapeType="1"/>
          </p:cNvSpPr>
          <p:nvPr/>
        </p:nvSpPr>
        <p:spPr bwMode="auto">
          <a:xfrm flipV="1">
            <a:off x="5694364" y="4901018"/>
            <a:ext cx="720725" cy="3603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标题 1"/>
          <p:cNvSpPr>
            <a:spLocks noGrp="1"/>
          </p:cNvSpPr>
          <p:nvPr>
            <p:ph type="title"/>
          </p:nvPr>
        </p:nvSpPr>
        <p:spPr/>
        <p:txBody>
          <a:bodyPr/>
          <a:lstStyle/>
          <a:p>
            <a:r>
              <a:rPr lang="zh-CN" altLang="en-US" dirty="0" smtClean="0"/>
              <a:t>举例</a:t>
            </a:r>
            <a:endParaRPr lang="zh-CN" altLang="en-US" dirty="0"/>
          </a:p>
        </p:txBody>
      </p:sp>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Line 2"/>
          <p:cNvSpPr>
            <a:spLocks noChangeShapeType="1"/>
          </p:cNvSpPr>
          <p:nvPr/>
        </p:nvSpPr>
        <p:spPr bwMode="auto">
          <a:xfrm flipH="1">
            <a:off x="5716588" y="5222876"/>
            <a:ext cx="2779712" cy="31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51" name="Line 3"/>
          <p:cNvSpPr>
            <a:spLocks noChangeShapeType="1"/>
          </p:cNvSpPr>
          <p:nvPr/>
        </p:nvSpPr>
        <p:spPr bwMode="auto">
          <a:xfrm>
            <a:off x="2903539" y="5222876"/>
            <a:ext cx="1704975" cy="31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52" name="Line 4"/>
          <p:cNvSpPr>
            <a:spLocks noChangeShapeType="1"/>
          </p:cNvSpPr>
          <p:nvPr/>
        </p:nvSpPr>
        <p:spPr bwMode="auto">
          <a:xfrm flipV="1">
            <a:off x="5573714" y="3074989"/>
            <a:ext cx="2166937" cy="17986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53" name="Rectangle 5"/>
          <p:cNvSpPr>
            <a:spLocks noGrp="1" noChangeArrowheads="1"/>
          </p:cNvSpPr>
          <p:nvPr>
            <p:ph type="title"/>
          </p:nvPr>
        </p:nvSpPr>
        <p:spPr/>
        <p:txBody>
          <a:bodyPr/>
          <a:lstStyle/>
          <a:p>
            <a:pPr eaLnBrk="1" hangingPunct="1"/>
            <a:r>
              <a:rPr lang="en-US" altLang="zh-CN" smtClean="0"/>
              <a:t>Example: Multiplicity</a:t>
            </a:r>
            <a:endParaRPr lang="en-US" altLang="zh-CN" smtClean="0"/>
          </a:p>
        </p:txBody>
      </p:sp>
      <p:sp>
        <p:nvSpPr>
          <p:cNvPr id="155654" name="Rectangle 6"/>
          <p:cNvSpPr>
            <a:spLocks noChangeArrowheads="1"/>
          </p:cNvSpPr>
          <p:nvPr/>
        </p:nvSpPr>
        <p:spPr bwMode="auto">
          <a:xfrm>
            <a:off x="2805114" y="2108200"/>
            <a:ext cx="2625725" cy="96678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55" name="Rectangle 7"/>
          <p:cNvSpPr>
            <a:spLocks noChangeArrowheads="1"/>
          </p:cNvSpPr>
          <p:nvPr/>
        </p:nvSpPr>
        <p:spPr bwMode="auto">
          <a:xfrm>
            <a:off x="2928938" y="2424114"/>
            <a:ext cx="23131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RegisterForCoursesForm</a:t>
            </a:r>
            <a:endParaRPr lang="en-US" altLang="zh-CN" sz="1600">
              <a:ea typeface="宋体" panose="02010600030101010101" pitchFamily="2" charset="-122"/>
            </a:endParaRPr>
          </a:p>
        </p:txBody>
      </p:sp>
      <p:sp>
        <p:nvSpPr>
          <p:cNvPr id="155656" name="Rectangle 8"/>
          <p:cNvSpPr>
            <a:spLocks noChangeArrowheads="1"/>
          </p:cNvSpPr>
          <p:nvPr/>
        </p:nvSpPr>
        <p:spPr bwMode="auto">
          <a:xfrm>
            <a:off x="2805114" y="2724150"/>
            <a:ext cx="2625725" cy="35083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57" name="Rectangle 9"/>
          <p:cNvSpPr>
            <a:spLocks noChangeArrowheads="1"/>
          </p:cNvSpPr>
          <p:nvPr/>
        </p:nvSpPr>
        <p:spPr bwMode="auto">
          <a:xfrm>
            <a:off x="2805114" y="2857500"/>
            <a:ext cx="2625725" cy="21748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58" name="Rectangle 10"/>
          <p:cNvSpPr>
            <a:spLocks noChangeArrowheads="1"/>
          </p:cNvSpPr>
          <p:nvPr/>
        </p:nvSpPr>
        <p:spPr bwMode="auto">
          <a:xfrm>
            <a:off x="8356601" y="4741864"/>
            <a:ext cx="1566863" cy="96678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59" name="Rectangle 11"/>
          <p:cNvSpPr>
            <a:spLocks noChangeArrowheads="1"/>
          </p:cNvSpPr>
          <p:nvPr/>
        </p:nvSpPr>
        <p:spPr bwMode="auto">
          <a:xfrm>
            <a:off x="8461375" y="5075239"/>
            <a:ext cx="1377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CourseOffering</a:t>
            </a:r>
            <a:endParaRPr lang="en-US" altLang="zh-CN" sz="1600">
              <a:ea typeface="宋体" panose="02010600030101010101" pitchFamily="2" charset="-122"/>
            </a:endParaRPr>
          </a:p>
        </p:txBody>
      </p:sp>
      <p:sp>
        <p:nvSpPr>
          <p:cNvPr id="155660" name="Rectangle 12"/>
          <p:cNvSpPr>
            <a:spLocks noChangeArrowheads="1"/>
          </p:cNvSpPr>
          <p:nvPr/>
        </p:nvSpPr>
        <p:spPr bwMode="auto">
          <a:xfrm>
            <a:off x="8356601" y="5375276"/>
            <a:ext cx="1566863" cy="333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61" name="Rectangle 13"/>
          <p:cNvSpPr>
            <a:spLocks noChangeArrowheads="1"/>
          </p:cNvSpPr>
          <p:nvPr/>
        </p:nvSpPr>
        <p:spPr bwMode="auto">
          <a:xfrm>
            <a:off x="8356601" y="5508626"/>
            <a:ext cx="1566863" cy="200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62" name="Rectangle 14"/>
          <p:cNvSpPr>
            <a:spLocks noChangeArrowheads="1"/>
          </p:cNvSpPr>
          <p:nvPr/>
        </p:nvSpPr>
        <p:spPr bwMode="auto">
          <a:xfrm>
            <a:off x="4608514" y="4741864"/>
            <a:ext cx="1108075" cy="96678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63" name="Rectangle 15"/>
          <p:cNvSpPr>
            <a:spLocks noChangeArrowheads="1"/>
          </p:cNvSpPr>
          <p:nvPr/>
        </p:nvSpPr>
        <p:spPr bwMode="auto">
          <a:xfrm>
            <a:off x="4764088" y="5075239"/>
            <a:ext cx="844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Schedule</a:t>
            </a:r>
            <a:endParaRPr lang="en-US" altLang="zh-CN" sz="1600">
              <a:ea typeface="宋体" panose="02010600030101010101" pitchFamily="2" charset="-122"/>
            </a:endParaRPr>
          </a:p>
        </p:txBody>
      </p:sp>
      <p:sp>
        <p:nvSpPr>
          <p:cNvPr id="155664" name="Rectangle 16"/>
          <p:cNvSpPr>
            <a:spLocks noChangeArrowheads="1"/>
          </p:cNvSpPr>
          <p:nvPr/>
        </p:nvSpPr>
        <p:spPr bwMode="auto">
          <a:xfrm>
            <a:off x="4608514" y="5375276"/>
            <a:ext cx="1108075" cy="333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65" name="Rectangle 17"/>
          <p:cNvSpPr>
            <a:spLocks noChangeArrowheads="1"/>
          </p:cNvSpPr>
          <p:nvPr/>
        </p:nvSpPr>
        <p:spPr bwMode="auto">
          <a:xfrm>
            <a:off x="4608514" y="5508626"/>
            <a:ext cx="1108075" cy="200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66" name="Rectangle 18"/>
          <p:cNvSpPr>
            <a:spLocks noChangeArrowheads="1"/>
          </p:cNvSpPr>
          <p:nvPr/>
        </p:nvSpPr>
        <p:spPr bwMode="auto">
          <a:xfrm>
            <a:off x="7923214" y="5327650"/>
            <a:ext cx="3654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0..4</a:t>
            </a:r>
            <a:endParaRPr lang="en-US" altLang="zh-CN">
              <a:solidFill>
                <a:schemeClr val="tx2"/>
              </a:solidFill>
              <a:ea typeface="宋体" panose="02010600030101010101" pitchFamily="2" charset="-122"/>
            </a:endParaRPr>
          </a:p>
        </p:txBody>
      </p:sp>
      <p:sp>
        <p:nvSpPr>
          <p:cNvPr id="155667" name="Rectangle 19"/>
          <p:cNvSpPr>
            <a:spLocks noChangeArrowheads="1"/>
          </p:cNvSpPr>
          <p:nvPr/>
        </p:nvSpPr>
        <p:spPr bwMode="auto">
          <a:xfrm>
            <a:off x="5843588" y="4932363"/>
            <a:ext cx="3286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a:t>
            </a:r>
            <a:endParaRPr lang="en-US" altLang="zh-CN">
              <a:solidFill>
                <a:schemeClr val="tx2"/>
              </a:solidFill>
              <a:ea typeface="宋体" panose="02010600030101010101" pitchFamily="2" charset="-122"/>
            </a:endParaRPr>
          </a:p>
        </p:txBody>
      </p:sp>
      <p:sp>
        <p:nvSpPr>
          <p:cNvPr id="155668" name="Rectangle 20"/>
          <p:cNvSpPr>
            <a:spLocks noChangeArrowheads="1"/>
          </p:cNvSpPr>
          <p:nvPr/>
        </p:nvSpPr>
        <p:spPr bwMode="auto">
          <a:xfrm>
            <a:off x="2303463" y="4741864"/>
            <a:ext cx="1123950" cy="96678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69" name="Rectangle 21"/>
          <p:cNvSpPr>
            <a:spLocks noChangeArrowheads="1"/>
          </p:cNvSpPr>
          <p:nvPr/>
        </p:nvSpPr>
        <p:spPr bwMode="auto">
          <a:xfrm>
            <a:off x="2509839" y="5075239"/>
            <a:ext cx="7069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Student</a:t>
            </a:r>
            <a:endParaRPr lang="en-US" altLang="zh-CN" sz="1600">
              <a:ea typeface="宋体" panose="02010600030101010101" pitchFamily="2" charset="-122"/>
            </a:endParaRPr>
          </a:p>
        </p:txBody>
      </p:sp>
      <p:sp>
        <p:nvSpPr>
          <p:cNvPr id="155670" name="Rectangle 22"/>
          <p:cNvSpPr>
            <a:spLocks noChangeArrowheads="1"/>
          </p:cNvSpPr>
          <p:nvPr/>
        </p:nvSpPr>
        <p:spPr bwMode="auto">
          <a:xfrm>
            <a:off x="2303463" y="5375276"/>
            <a:ext cx="1123950" cy="333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71" name="Rectangle 23"/>
          <p:cNvSpPr>
            <a:spLocks noChangeArrowheads="1"/>
          </p:cNvSpPr>
          <p:nvPr/>
        </p:nvSpPr>
        <p:spPr bwMode="auto">
          <a:xfrm>
            <a:off x="2303463" y="5508626"/>
            <a:ext cx="1123950" cy="200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72" name="Rectangle 24"/>
          <p:cNvSpPr>
            <a:spLocks noChangeArrowheads="1"/>
          </p:cNvSpPr>
          <p:nvPr/>
        </p:nvSpPr>
        <p:spPr bwMode="auto">
          <a:xfrm>
            <a:off x="4276725" y="5327650"/>
            <a:ext cx="3286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a:t>
            </a:r>
            <a:endParaRPr lang="en-US" altLang="zh-CN">
              <a:solidFill>
                <a:schemeClr val="tx2"/>
              </a:solidFill>
              <a:ea typeface="宋体" panose="02010600030101010101" pitchFamily="2" charset="-122"/>
            </a:endParaRPr>
          </a:p>
        </p:txBody>
      </p:sp>
      <p:sp>
        <p:nvSpPr>
          <p:cNvPr id="155673" name="Rectangle 25"/>
          <p:cNvSpPr>
            <a:spLocks noChangeArrowheads="1"/>
          </p:cNvSpPr>
          <p:nvPr/>
        </p:nvSpPr>
        <p:spPr bwMode="auto">
          <a:xfrm>
            <a:off x="3505200" y="4864100"/>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1</a:t>
            </a:r>
            <a:endParaRPr lang="en-US" altLang="zh-CN">
              <a:solidFill>
                <a:schemeClr val="tx2"/>
              </a:solidFill>
              <a:ea typeface="宋体" panose="02010600030101010101" pitchFamily="2" charset="-122"/>
            </a:endParaRPr>
          </a:p>
        </p:txBody>
      </p:sp>
      <p:sp>
        <p:nvSpPr>
          <p:cNvPr id="155674" name="Rectangle 26"/>
          <p:cNvSpPr>
            <a:spLocks noChangeArrowheads="1"/>
          </p:cNvSpPr>
          <p:nvPr/>
        </p:nvSpPr>
        <p:spPr bwMode="auto">
          <a:xfrm>
            <a:off x="7204075" y="2108200"/>
            <a:ext cx="2230438" cy="96678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75" name="Rectangle 27"/>
          <p:cNvSpPr>
            <a:spLocks noChangeArrowheads="1"/>
          </p:cNvSpPr>
          <p:nvPr/>
        </p:nvSpPr>
        <p:spPr bwMode="auto">
          <a:xfrm>
            <a:off x="7351713" y="2424114"/>
            <a:ext cx="1962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RegistrationController</a:t>
            </a:r>
            <a:endParaRPr lang="en-US" altLang="zh-CN" sz="1600">
              <a:ea typeface="宋体" panose="02010600030101010101" pitchFamily="2" charset="-122"/>
            </a:endParaRPr>
          </a:p>
        </p:txBody>
      </p:sp>
      <p:sp>
        <p:nvSpPr>
          <p:cNvPr id="155676" name="Rectangle 28"/>
          <p:cNvSpPr>
            <a:spLocks noChangeArrowheads="1"/>
          </p:cNvSpPr>
          <p:nvPr/>
        </p:nvSpPr>
        <p:spPr bwMode="auto">
          <a:xfrm>
            <a:off x="7204075" y="2724150"/>
            <a:ext cx="2230438" cy="35083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77" name="Rectangle 29"/>
          <p:cNvSpPr>
            <a:spLocks noChangeArrowheads="1"/>
          </p:cNvSpPr>
          <p:nvPr/>
        </p:nvSpPr>
        <p:spPr bwMode="auto">
          <a:xfrm>
            <a:off x="7204075" y="2857500"/>
            <a:ext cx="2230438" cy="21748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678" name="Line 30"/>
          <p:cNvSpPr>
            <a:spLocks noChangeShapeType="1"/>
          </p:cNvSpPr>
          <p:nvPr/>
        </p:nvSpPr>
        <p:spPr bwMode="auto">
          <a:xfrm flipH="1">
            <a:off x="5430838" y="2590800"/>
            <a:ext cx="887412"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79" name="Rectangle 31"/>
          <p:cNvSpPr>
            <a:spLocks noChangeArrowheads="1"/>
          </p:cNvSpPr>
          <p:nvPr/>
        </p:nvSpPr>
        <p:spPr bwMode="auto">
          <a:xfrm>
            <a:off x="5478463" y="2297113"/>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ea typeface="宋体" panose="02010600030101010101" pitchFamily="2" charset="-122"/>
              </a:rPr>
              <a:t>1</a:t>
            </a:r>
            <a:endParaRPr lang="en-US" altLang="zh-CN">
              <a:ea typeface="宋体" panose="02010600030101010101" pitchFamily="2" charset="-122"/>
            </a:endParaRPr>
          </a:p>
        </p:txBody>
      </p:sp>
      <p:sp>
        <p:nvSpPr>
          <p:cNvPr id="155680" name="Line 32"/>
          <p:cNvSpPr>
            <a:spLocks noChangeShapeType="1"/>
          </p:cNvSpPr>
          <p:nvPr/>
        </p:nvSpPr>
        <p:spPr bwMode="auto">
          <a:xfrm>
            <a:off x="6318251" y="2590800"/>
            <a:ext cx="885825"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5681" name="Rectangle 33"/>
          <p:cNvSpPr>
            <a:spLocks noChangeArrowheads="1"/>
          </p:cNvSpPr>
          <p:nvPr/>
        </p:nvSpPr>
        <p:spPr bwMode="auto">
          <a:xfrm>
            <a:off x="7004050" y="2678113"/>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ea typeface="宋体" panose="02010600030101010101" pitchFamily="2" charset="-122"/>
              </a:rPr>
              <a:t>1</a:t>
            </a:r>
            <a:endParaRPr lang="en-US" altLang="zh-CN">
              <a:ea typeface="宋体" panose="02010600030101010101" pitchFamily="2" charset="-122"/>
            </a:endParaRPr>
          </a:p>
        </p:txBody>
      </p:sp>
      <p:sp>
        <p:nvSpPr>
          <p:cNvPr id="155682" name="Rectangle 34"/>
          <p:cNvSpPr>
            <a:spLocks noChangeArrowheads="1"/>
          </p:cNvSpPr>
          <p:nvPr/>
        </p:nvSpPr>
        <p:spPr bwMode="auto">
          <a:xfrm>
            <a:off x="5478463" y="2297113"/>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1</a:t>
            </a:r>
            <a:endParaRPr lang="en-US" altLang="zh-CN">
              <a:solidFill>
                <a:schemeClr val="tx2"/>
              </a:solidFill>
              <a:ea typeface="宋体" panose="02010600030101010101" pitchFamily="2" charset="-122"/>
            </a:endParaRPr>
          </a:p>
        </p:txBody>
      </p:sp>
      <p:sp>
        <p:nvSpPr>
          <p:cNvPr id="155683" name="Rectangle 35"/>
          <p:cNvSpPr>
            <a:spLocks noChangeArrowheads="1"/>
          </p:cNvSpPr>
          <p:nvPr/>
        </p:nvSpPr>
        <p:spPr bwMode="auto">
          <a:xfrm>
            <a:off x="7004050" y="2678113"/>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1</a:t>
            </a:r>
            <a:endParaRPr lang="en-US" altLang="zh-CN">
              <a:solidFill>
                <a:schemeClr val="tx2"/>
              </a:solidFill>
              <a:ea typeface="宋体" panose="02010600030101010101" pitchFamily="2" charset="-122"/>
            </a:endParaRPr>
          </a:p>
        </p:txBody>
      </p:sp>
      <p:sp>
        <p:nvSpPr>
          <p:cNvPr id="155684" name="Rectangle 36"/>
          <p:cNvSpPr>
            <a:spLocks noChangeArrowheads="1"/>
          </p:cNvSpPr>
          <p:nvPr/>
        </p:nvSpPr>
        <p:spPr bwMode="auto">
          <a:xfrm>
            <a:off x="7615239" y="3257550"/>
            <a:ext cx="3654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ea typeface="宋体" panose="02010600030101010101" pitchFamily="2" charset="-122"/>
              </a:rPr>
              <a:t>0..1</a:t>
            </a:r>
            <a:endParaRPr lang="en-US" altLang="zh-CN">
              <a:ea typeface="宋体" panose="02010600030101010101" pitchFamily="2" charset="-122"/>
            </a:endParaRPr>
          </a:p>
        </p:txBody>
      </p:sp>
      <p:sp>
        <p:nvSpPr>
          <p:cNvPr id="155685" name="Rectangle 37"/>
          <p:cNvSpPr>
            <a:spLocks noChangeArrowheads="1"/>
          </p:cNvSpPr>
          <p:nvPr/>
        </p:nvSpPr>
        <p:spPr bwMode="auto">
          <a:xfrm>
            <a:off x="5487989" y="4322763"/>
            <a:ext cx="3654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0..1</a:t>
            </a:r>
            <a:endParaRPr lang="en-US" altLang="zh-CN">
              <a:solidFill>
                <a:schemeClr val="tx2"/>
              </a:solidFill>
              <a:ea typeface="宋体" panose="02010600030101010101" pitchFamily="2" charset="-122"/>
            </a:endParaRPr>
          </a:p>
        </p:txBody>
      </p:sp>
      <p:sp>
        <p:nvSpPr>
          <p:cNvPr id="155686" name="Rectangle 38"/>
          <p:cNvSpPr>
            <a:spLocks noChangeArrowheads="1"/>
          </p:cNvSpPr>
          <p:nvPr/>
        </p:nvSpPr>
        <p:spPr bwMode="auto">
          <a:xfrm>
            <a:off x="7615239" y="3257550"/>
            <a:ext cx="3654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0..1</a:t>
            </a:r>
            <a:endParaRPr lang="en-US" altLang="zh-CN">
              <a:solidFill>
                <a:schemeClr val="tx2"/>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Line 2"/>
          <p:cNvSpPr>
            <a:spLocks noChangeShapeType="1"/>
          </p:cNvSpPr>
          <p:nvPr/>
        </p:nvSpPr>
        <p:spPr bwMode="auto">
          <a:xfrm>
            <a:off x="3875088" y="3155950"/>
            <a:ext cx="1549400" cy="15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7699" name="Line 3"/>
          <p:cNvSpPr>
            <a:spLocks noChangeShapeType="1"/>
          </p:cNvSpPr>
          <p:nvPr/>
        </p:nvSpPr>
        <p:spPr bwMode="auto">
          <a:xfrm flipH="1">
            <a:off x="6740525" y="3155950"/>
            <a:ext cx="1962150" cy="15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7700" name="Freeform 4"/>
          <p:cNvSpPr/>
          <p:nvPr/>
        </p:nvSpPr>
        <p:spPr bwMode="auto">
          <a:xfrm>
            <a:off x="6069014" y="5818188"/>
            <a:ext cx="1208087" cy="652462"/>
          </a:xfrm>
          <a:custGeom>
            <a:avLst/>
            <a:gdLst>
              <a:gd name="T0" fmla="*/ 2147483646 w 809"/>
              <a:gd name="T1" fmla="*/ 2147483646 h 411"/>
              <a:gd name="T2" fmla="*/ 2147483646 w 809"/>
              <a:gd name="T3" fmla="*/ 2147483646 h 411"/>
              <a:gd name="T4" fmla="*/ 0 w 809"/>
              <a:gd name="T5" fmla="*/ 2147483646 h 411"/>
              <a:gd name="T6" fmla="*/ 0 w 809"/>
              <a:gd name="T7" fmla="*/ 0 h 411"/>
              <a:gd name="T8" fmla="*/ 0 60000 65536"/>
              <a:gd name="T9" fmla="*/ 0 60000 65536"/>
              <a:gd name="T10" fmla="*/ 0 60000 65536"/>
              <a:gd name="T11" fmla="*/ 0 60000 65536"/>
              <a:gd name="T12" fmla="*/ 0 w 809"/>
              <a:gd name="T13" fmla="*/ 0 h 411"/>
              <a:gd name="T14" fmla="*/ 809 w 809"/>
              <a:gd name="T15" fmla="*/ 411 h 411"/>
            </a:gdLst>
            <a:ahLst/>
            <a:cxnLst>
              <a:cxn ang="T8">
                <a:pos x="T0" y="T1"/>
              </a:cxn>
              <a:cxn ang="T9">
                <a:pos x="T2" y="T3"/>
              </a:cxn>
              <a:cxn ang="T10">
                <a:pos x="T4" y="T5"/>
              </a:cxn>
              <a:cxn ang="T11">
                <a:pos x="T6" y="T7"/>
              </a:cxn>
            </a:cxnLst>
            <a:rect l="T12" t="T13" r="T14" b="T15"/>
            <a:pathLst>
              <a:path w="809" h="411">
                <a:moveTo>
                  <a:pt x="809" y="229"/>
                </a:moveTo>
                <a:lnTo>
                  <a:pt x="809" y="411"/>
                </a:lnTo>
                <a:lnTo>
                  <a:pt x="0" y="411"/>
                </a:lnTo>
                <a:lnTo>
                  <a:pt x="0" y="0"/>
                </a:lnTo>
              </a:path>
            </a:pathLst>
          </a:custGeom>
          <a:noFill/>
          <a:ln w="28575">
            <a:solidFill>
              <a:schemeClr val="tx1"/>
            </a:solidFill>
            <a:rou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01" name="Rectangle 5"/>
          <p:cNvSpPr>
            <a:spLocks noGrp="1" noChangeArrowheads="1"/>
          </p:cNvSpPr>
          <p:nvPr>
            <p:ph type="title"/>
          </p:nvPr>
        </p:nvSpPr>
        <p:spPr/>
        <p:txBody>
          <a:bodyPr/>
          <a:lstStyle/>
          <a:p>
            <a:pPr eaLnBrk="1" hangingPunct="1"/>
            <a:r>
              <a:rPr lang="en-US" altLang="zh-CN" smtClean="0"/>
              <a:t>What Are Roles?</a:t>
            </a:r>
            <a:endParaRPr lang="en-US" altLang="zh-CN" smtClean="0"/>
          </a:p>
        </p:txBody>
      </p:sp>
      <p:sp>
        <p:nvSpPr>
          <p:cNvPr id="157702" name="Rectangle 6"/>
          <p:cNvSpPr>
            <a:spLocks noGrp="1" noChangeArrowheads="1"/>
          </p:cNvSpPr>
          <p:nvPr>
            <p:ph type="body" idx="1"/>
          </p:nvPr>
        </p:nvSpPr>
        <p:spPr/>
        <p:txBody>
          <a:bodyPr/>
          <a:lstStyle/>
          <a:p>
            <a:pPr eaLnBrk="1" hangingPunct="1"/>
            <a:r>
              <a:rPr lang="en-US" altLang="zh-CN" smtClean="0">
                <a:ea typeface="宋体" panose="02010600030101010101" pitchFamily="2" charset="-122"/>
              </a:rPr>
              <a:t>The “face” that a class plays in the association</a:t>
            </a:r>
            <a:endParaRPr lang="en-US" altLang="zh-CN" smtClean="0">
              <a:ea typeface="宋体" panose="02010600030101010101" pitchFamily="2" charset="-122"/>
            </a:endParaRPr>
          </a:p>
        </p:txBody>
      </p:sp>
      <p:sp>
        <p:nvSpPr>
          <p:cNvPr id="157703" name="Text Box 7"/>
          <p:cNvSpPr txBox="1">
            <a:spLocks noChangeArrowheads="1"/>
          </p:cNvSpPr>
          <p:nvPr/>
        </p:nvSpPr>
        <p:spPr bwMode="auto">
          <a:xfrm>
            <a:off x="4013200" y="4197351"/>
            <a:ext cx="1384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i="1" dirty="0">
                <a:solidFill>
                  <a:srgbClr val="EB7C11"/>
                </a:solidFill>
                <a:ea typeface="宋体" panose="02010600030101010101" pitchFamily="2" charset="-122"/>
              </a:rPr>
              <a:t>Role Name</a:t>
            </a:r>
            <a:endParaRPr lang="en-US" altLang="zh-CN" sz="1800" b="1" dirty="0">
              <a:solidFill>
                <a:srgbClr val="EB7C11"/>
              </a:solidFill>
              <a:ea typeface="宋体" panose="02010600030101010101" pitchFamily="2" charset="-122"/>
            </a:endParaRPr>
          </a:p>
        </p:txBody>
      </p:sp>
      <p:sp>
        <p:nvSpPr>
          <p:cNvPr id="157704" name="Line 8"/>
          <p:cNvSpPr>
            <a:spLocks noChangeShapeType="1"/>
          </p:cNvSpPr>
          <p:nvPr/>
        </p:nvSpPr>
        <p:spPr bwMode="auto">
          <a:xfrm flipV="1">
            <a:off x="4724400" y="3232150"/>
            <a:ext cx="0" cy="9906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5" name="Line 9"/>
          <p:cNvSpPr>
            <a:spLocks noChangeShapeType="1"/>
          </p:cNvSpPr>
          <p:nvPr/>
        </p:nvSpPr>
        <p:spPr bwMode="auto">
          <a:xfrm flipV="1">
            <a:off x="5334000" y="3536950"/>
            <a:ext cx="2133600" cy="8382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6" name="Line 10"/>
          <p:cNvSpPr>
            <a:spLocks noChangeShapeType="1"/>
          </p:cNvSpPr>
          <p:nvPr/>
        </p:nvSpPr>
        <p:spPr bwMode="auto">
          <a:xfrm flipH="1">
            <a:off x="4724400" y="4603750"/>
            <a:ext cx="0" cy="1219200"/>
          </a:xfrm>
          <a:prstGeom prst="line">
            <a:avLst/>
          </a:prstGeom>
          <a:noFill/>
          <a:ln w="381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7" name="Rectangle 11"/>
          <p:cNvSpPr>
            <a:spLocks noChangeArrowheads="1"/>
          </p:cNvSpPr>
          <p:nvPr/>
        </p:nvSpPr>
        <p:spPr bwMode="auto">
          <a:xfrm>
            <a:off x="2065338" y="2622550"/>
            <a:ext cx="1833562" cy="1066800"/>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08" name="Rectangle 12"/>
          <p:cNvSpPr>
            <a:spLocks noChangeArrowheads="1"/>
          </p:cNvSpPr>
          <p:nvPr/>
        </p:nvSpPr>
        <p:spPr bwMode="auto">
          <a:xfrm>
            <a:off x="2293938" y="2889251"/>
            <a:ext cx="1377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CourseOffering</a:t>
            </a:r>
            <a:endParaRPr lang="en-US" altLang="zh-CN" sz="1600">
              <a:ea typeface="宋体" panose="02010600030101010101" pitchFamily="2" charset="-122"/>
            </a:endParaRPr>
          </a:p>
        </p:txBody>
      </p:sp>
      <p:sp>
        <p:nvSpPr>
          <p:cNvPr id="157709" name="Rectangle 13"/>
          <p:cNvSpPr>
            <a:spLocks noChangeArrowheads="1"/>
          </p:cNvSpPr>
          <p:nvPr/>
        </p:nvSpPr>
        <p:spPr bwMode="auto">
          <a:xfrm>
            <a:off x="2065338" y="3287714"/>
            <a:ext cx="1833562" cy="401637"/>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10" name="Rectangle 14"/>
          <p:cNvSpPr>
            <a:spLocks noChangeArrowheads="1"/>
          </p:cNvSpPr>
          <p:nvPr/>
        </p:nvSpPr>
        <p:spPr bwMode="auto">
          <a:xfrm>
            <a:off x="2065338" y="3465513"/>
            <a:ext cx="1833562" cy="222250"/>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11" name="Rectangle 15"/>
          <p:cNvSpPr>
            <a:spLocks noChangeArrowheads="1"/>
          </p:cNvSpPr>
          <p:nvPr/>
        </p:nvSpPr>
        <p:spPr bwMode="auto">
          <a:xfrm>
            <a:off x="2484439" y="2632076"/>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157712" name="Rectangle 16"/>
          <p:cNvSpPr>
            <a:spLocks noChangeArrowheads="1"/>
          </p:cNvSpPr>
          <p:nvPr/>
        </p:nvSpPr>
        <p:spPr bwMode="auto">
          <a:xfrm>
            <a:off x="5441951" y="2622550"/>
            <a:ext cx="1311275" cy="1066800"/>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13" name="Rectangle 17"/>
          <p:cNvSpPr>
            <a:spLocks noChangeArrowheads="1"/>
          </p:cNvSpPr>
          <p:nvPr/>
        </p:nvSpPr>
        <p:spPr bwMode="auto">
          <a:xfrm>
            <a:off x="5676900" y="2889251"/>
            <a:ext cx="869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Professor</a:t>
            </a:r>
            <a:endParaRPr lang="en-US" altLang="zh-CN" sz="1600">
              <a:ea typeface="宋体" panose="02010600030101010101" pitchFamily="2" charset="-122"/>
            </a:endParaRPr>
          </a:p>
        </p:txBody>
      </p:sp>
      <p:sp>
        <p:nvSpPr>
          <p:cNvPr id="157714" name="Rectangle 18"/>
          <p:cNvSpPr>
            <a:spLocks noChangeArrowheads="1"/>
          </p:cNvSpPr>
          <p:nvPr/>
        </p:nvSpPr>
        <p:spPr bwMode="auto">
          <a:xfrm>
            <a:off x="5441951" y="3324226"/>
            <a:ext cx="1311275" cy="365125"/>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15" name="Rectangle 19"/>
          <p:cNvSpPr>
            <a:spLocks noChangeArrowheads="1"/>
          </p:cNvSpPr>
          <p:nvPr/>
        </p:nvSpPr>
        <p:spPr bwMode="auto">
          <a:xfrm>
            <a:off x="5632451" y="2632076"/>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157716" name="Rectangle 20"/>
          <p:cNvSpPr>
            <a:spLocks noChangeArrowheads="1"/>
          </p:cNvSpPr>
          <p:nvPr/>
        </p:nvSpPr>
        <p:spPr bwMode="auto">
          <a:xfrm>
            <a:off x="4545014" y="2830514"/>
            <a:ext cx="85760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chemeClr val="tx2"/>
                </a:solidFill>
                <a:ea typeface="宋体" panose="02010600030101010101" pitchFamily="2" charset="-122"/>
              </a:rPr>
              <a:t>Instructor</a:t>
            </a:r>
            <a:endParaRPr lang="en-US" altLang="zh-CN" sz="1600">
              <a:solidFill>
                <a:schemeClr val="tx2"/>
              </a:solidFill>
              <a:ea typeface="宋体" panose="02010600030101010101" pitchFamily="2" charset="-122"/>
            </a:endParaRPr>
          </a:p>
        </p:txBody>
      </p:sp>
      <p:sp>
        <p:nvSpPr>
          <p:cNvPr id="157717" name="Rectangle 21"/>
          <p:cNvSpPr>
            <a:spLocks noChangeArrowheads="1"/>
          </p:cNvSpPr>
          <p:nvPr/>
        </p:nvSpPr>
        <p:spPr bwMode="auto">
          <a:xfrm>
            <a:off x="8686800" y="2622550"/>
            <a:ext cx="1524000" cy="1066800"/>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18" name="Rectangle 22"/>
          <p:cNvSpPr>
            <a:spLocks noChangeArrowheads="1"/>
          </p:cNvSpPr>
          <p:nvPr/>
        </p:nvSpPr>
        <p:spPr bwMode="auto">
          <a:xfrm>
            <a:off x="8943975" y="2889251"/>
            <a:ext cx="1062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Department</a:t>
            </a:r>
            <a:endParaRPr lang="en-US" altLang="zh-CN" sz="1600">
              <a:ea typeface="宋体" panose="02010600030101010101" pitchFamily="2" charset="-122"/>
            </a:endParaRPr>
          </a:p>
        </p:txBody>
      </p:sp>
      <p:sp>
        <p:nvSpPr>
          <p:cNvPr id="157719" name="Rectangle 23"/>
          <p:cNvSpPr>
            <a:spLocks noChangeArrowheads="1"/>
          </p:cNvSpPr>
          <p:nvPr/>
        </p:nvSpPr>
        <p:spPr bwMode="auto">
          <a:xfrm>
            <a:off x="8686800" y="3287714"/>
            <a:ext cx="1524000" cy="401637"/>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20" name="Rectangle 24"/>
          <p:cNvSpPr>
            <a:spLocks noChangeArrowheads="1"/>
          </p:cNvSpPr>
          <p:nvPr/>
        </p:nvSpPr>
        <p:spPr bwMode="auto">
          <a:xfrm>
            <a:off x="8686800" y="3440114"/>
            <a:ext cx="1524000" cy="249237"/>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21" name="Rectangle 25"/>
          <p:cNvSpPr>
            <a:spLocks noChangeArrowheads="1"/>
          </p:cNvSpPr>
          <p:nvPr/>
        </p:nvSpPr>
        <p:spPr bwMode="auto">
          <a:xfrm>
            <a:off x="8959851" y="2632076"/>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157722" name="Line 26"/>
          <p:cNvSpPr>
            <a:spLocks noChangeShapeType="1"/>
          </p:cNvSpPr>
          <p:nvPr/>
        </p:nvSpPr>
        <p:spPr bwMode="auto">
          <a:xfrm>
            <a:off x="7648576" y="3155950"/>
            <a:ext cx="1038225" cy="1588"/>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7723" name="Rectangle 27"/>
          <p:cNvSpPr>
            <a:spLocks noChangeArrowheads="1"/>
          </p:cNvSpPr>
          <p:nvPr/>
        </p:nvSpPr>
        <p:spPr bwMode="auto">
          <a:xfrm>
            <a:off x="6807201" y="3248026"/>
            <a:ext cx="1603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chemeClr val="tx2"/>
                </a:solidFill>
                <a:ea typeface="宋体" panose="02010600030101010101" pitchFamily="2" charset="-122"/>
              </a:rPr>
              <a:t>Department Head</a:t>
            </a:r>
            <a:endParaRPr lang="en-US" altLang="zh-CN" sz="1600">
              <a:solidFill>
                <a:schemeClr val="tx2"/>
              </a:solidFill>
              <a:ea typeface="宋体" panose="02010600030101010101" pitchFamily="2" charset="-122"/>
            </a:endParaRPr>
          </a:p>
        </p:txBody>
      </p:sp>
      <p:sp>
        <p:nvSpPr>
          <p:cNvPr id="157724" name="Rectangle 28"/>
          <p:cNvSpPr>
            <a:spLocks noChangeArrowheads="1"/>
          </p:cNvSpPr>
          <p:nvPr/>
        </p:nvSpPr>
        <p:spPr bwMode="auto">
          <a:xfrm>
            <a:off x="5443538" y="4679950"/>
            <a:ext cx="1249362" cy="1138238"/>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25" name="Rectangle 29"/>
          <p:cNvSpPr>
            <a:spLocks noChangeArrowheads="1"/>
          </p:cNvSpPr>
          <p:nvPr/>
        </p:nvSpPr>
        <p:spPr bwMode="auto">
          <a:xfrm>
            <a:off x="5745163" y="4995864"/>
            <a:ext cx="654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Course</a:t>
            </a:r>
            <a:endParaRPr lang="en-US" altLang="zh-CN" sz="1600">
              <a:ea typeface="宋体" panose="02010600030101010101" pitchFamily="2" charset="-122"/>
            </a:endParaRPr>
          </a:p>
        </p:txBody>
      </p:sp>
      <p:sp>
        <p:nvSpPr>
          <p:cNvPr id="157726" name="Rectangle 30"/>
          <p:cNvSpPr>
            <a:spLocks noChangeArrowheads="1"/>
          </p:cNvSpPr>
          <p:nvPr/>
        </p:nvSpPr>
        <p:spPr bwMode="auto">
          <a:xfrm>
            <a:off x="5443538" y="5424488"/>
            <a:ext cx="1249362" cy="393700"/>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27" name="Rectangle 31"/>
          <p:cNvSpPr>
            <a:spLocks noChangeArrowheads="1"/>
          </p:cNvSpPr>
          <p:nvPr/>
        </p:nvSpPr>
        <p:spPr bwMode="auto">
          <a:xfrm>
            <a:off x="5443538" y="5562600"/>
            <a:ext cx="1249362" cy="255588"/>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728" name="Rectangle 32"/>
          <p:cNvSpPr>
            <a:spLocks noChangeArrowheads="1"/>
          </p:cNvSpPr>
          <p:nvPr/>
        </p:nvSpPr>
        <p:spPr bwMode="auto">
          <a:xfrm>
            <a:off x="5581651" y="4706939"/>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157729" name="Freeform 33"/>
          <p:cNvSpPr/>
          <p:nvPr/>
        </p:nvSpPr>
        <p:spPr bwMode="auto">
          <a:xfrm>
            <a:off x="6692900" y="5248276"/>
            <a:ext cx="584200" cy="1039813"/>
          </a:xfrm>
          <a:custGeom>
            <a:avLst/>
            <a:gdLst>
              <a:gd name="T0" fmla="*/ 2147483646 w 37"/>
              <a:gd name="T1" fmla="*/ 2147483646 h 53"/>
              <a:gd name="T2" fmla="*/ 2147483646 w 37"/>
              <a:gd name="T3" fmla="*/ 0 h 53"/>
              <a:gd name="T4" fmla="*/ 0 w 37"/>
              <a:gd name="T5" fmla="*/ 0 h 53"/>
              <a:gd name="T6" fmla="*/ 0 60000 65536"/>
              <a:gd name="T7" fmla="*/ 0 60000 65536"/>
              <a:gd name="T8" fmla="*/ 0 60000 65536"/>
              <a:gd name="T9" fmla="*/ 0 w 37"/>
              <a:gd name="T10" fmla="*/ 0 h 53"/>
              <a:gd name="T11" fmla="*/ 37 w 37"/>
              <a:gd name="T12" fmla="*/ 53 h 53"/>
            </a:gdLst>
            <a:ahLst/>
            <a:cxnLst>
              <a:cxn ang="T6">
                <a:pos x="T0" y="T1"/>
              </a:cxn>
              <a:cxn ang="T7">
                <a:pos x="T2" y="T3"/>
              </a:cxn>
              <a:cxn ang="T8">
                <a:pos x="T4" y="T5"/>
              </a:cxn>
            </a:cxnLst>
            <a:rect l="T9" t="T10" r="T11" b="T12"/>
            <a:pathLst>
              <a:path w="37" h="53">
                <a:moveTo>
                  <a:pt x="37" y="53"/>
                </a:moveTo>
                <a:lnTo>
                  <a:pt x="37" y="0"/>
                </a:lnTo>
                <a:lnTo>
                  <a:pt x="0"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7730" name="Rectangle 34"/>
          <p:cNvSpPr>
            <a:spLocks noChangeArrowheads="1"/>
          </p:cNvSpPr>
          <p:nvPr/>
        </p:nvSpPr>
        <p:spPr bwMode="auto">
          <a:xfrm>
            <a:off x="4333876" y="5854701"/>
            <a:ext cx="1184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chemeClr val="tx2"/>
                </a:solidFill>
                <a:ea typeface="宋体" panose="02010600030101010101" pitchFamily="2" charset="-122"/>
              </a:rPr>
              <a:t>Prerequisites</a:t>
            </a:r>
            <a:endParaRPr lang="en-US" altLang="zh-CN" sz="1600">
              <a:solidFill>
                <a:schemeClr val="tx2"/>
              </a:solidFill>
              <a:ea typeface="宋体" panose="02010600030101010101" pitchFamily="2" charset="-122"/>
            </a:endParaRPr>
          </a:p>
        </p:txBody>
      </p:sp>
      <p:sp>
        <p:nvSpPr>
          <p:cNvPr id="157731" name="Line 35"/>
          <p:cNvSpPr>
            <a:spLocks noChangeShapeType="1"/>
          </p:cNvSpPr>
          <p:nvPr/>
        </p:nvSpPr>
        <p:spPr bwMode="auto">
          <a:xfrm>
            <a:off x="5443539" y="3451225"/>
            <a:ext cx="1309687" cy="0"/>
          </a:xfrm>
          <a:prstGeom prst="line">
            <a:avLst/>
          </a:prstGeom>
          <a:noFill/>
          <a:ln w="3175">
            <a:solidFill>
              <a:srgbClr val="990033"/>
            </a:solidFill>
            <a:round/>
            <a:headEnd type="none" w="sm" len="sm"/>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64" name="Line 20"/>
          <p:cNvSpPr>
            <a:spLocks noChangeShapeType="1"/>
          </p:cNvSpPr>
          <p:nvPr/>
        </p:nvSpPr>
        <p:spPr bwMode="auto">
          <a:xfrm flipH="1">
            <a:off x="5133976" y="5514975"/>
            <a:ext cx="974725"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9746" name="Rectangle 2"/>
          <p:cNvSpPr>
            <a:spLocks noGrp="1" noChangeArrowheads="1"/>
          </p:cNvSpPr>
          <p:nvPr>
            <p:ph type="title"/>
          </p:nvPr>
        </p:nvSpPr>
        <p:spPr/>
        <p:txBody>
          <a:bodyPr/>
          <a:lstStyle/>
          <a:p>
            <a:pPr eaLnBrk="1" hangingPunct="1"/>
            <a:r>
              <a:rPr lang="en-US" altLang="zh-CN" smtClean="0"/>
              <a:t>What Is Navigability?</a:t>
            </a:r>
            <a:endParaRPr lang="en-US" altLang="zh-CN" smtClean="0"/>
          </a:p>
        </p:txBody>
      </p:sp>
      <p:sp>
        <p:nvSpPr>
          <p:cNvPr id="159747" name="Rectangle 3"/>
          <p:cNvSpPr>
            <a:spLocks noGrp="1" noChangeArrowheads="1"/>
          </p:cNvSpPr>
          <p:nvPr>
            <p:ph idx="1"/>
          </p:nvPr>
        </p:nvSpPr>
        <p:spPr>
          <a:prstGeom prst="rect">
            <a:avLst/>
          </a:prstGeom>
        </p:spPr>
        <p:txBody>
          <a:bodyPr/>
          <a:lstStyle/>
          <a:p>
            <a:pPr eaLnBrk="1" hangingPunct="1"/>
            <a:r>
              <a:rPr lang="en-US" altLang="zh-CN" smtClean="0">
                <a:ea typeface="宋体" panose="02010600030101010101" pitchFamily="2" charset="-122"/>
              </a:rPr>
              <a:t>Indicates that it is possible to navigate from a associating class to the target class using the association</a:t>
            </a:r>
            <a:endParaRPr lang="en-US" altLang="zh-CN">
              <a:ea typeface="宋体" panose="02010600030101010101" pitchFamily="2" charset="-122"/>
            </a:endParaRPr>
          </a:p>
        </p:txBody>
      </p:sp>
      <p:sp>
        <p:nvSpPr>
          <p:cNvPr id="159748" name="Freeform 4"/>
          <p:cNvSpPr/>
          <p:nvPr/>
        </p:nvSpPr>
        <p:spPr bwMode="auto">
          <a:xfrm>
            <a:off x="4532314" y="3683000"/>
            <a:ext cx="3175" cy="1352550"/>
          </a:xfrm>
          <a:custGeom>
            <a:avLst/>
            <a:gdLst>
              <a:gd name="T0" fmla="*/ 0 w 2"/>
              <a:gd name="T1" fmla="*/ 0 h 852"/>
              <a:gd name="T2" fmla="*/ 2147483646 w 2"/>
              <a:gd name="T3" fmla="*/ 2147483646 h 852"/>
              <a:gd name="T4" fmla="*/ 0 60000 65536"/>
              <a:gd name="T5" fmla="*/ 0 60000 65536"/>
              <a:gd name="T6" fmla="*/ 0 w 2"/>
              <a:gd name="T7" fmla="*/ 0 h 852"/>
              <a:gd name="T8" fmla="*/ 2 w 2"/>
              <a:gd name="T9" fmla="*/ 852 h 852"/>
            </a:gdLst>
            <a:ahLst/>
            <a:cxnLst>
              <a:cxn ang="T4">
                <a:pos x="T0" y="T1"/>
              </a:cxn>
              <a:cxn ang="T5">
                <a:pos x="T2" y="T3"/>
              </a:cxn>
            </a:cxnLst>
            <a:rect l="T6" t="T7" r="T8" b="T9"/>
            <a:pathLst>
              <a:path w="2" h="852">
                <a:moveTo>
                  <a:pt x="0" y="0"/>
                </a:moveTo>
                <a:lnTo>
                  <a:pt x="2" y="852"/>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9749" name="Rectangle 5"/>
          <p:cNvSpPr>
            <a:spLocks noChangeArrowheads="1"/>
          </p:cNvSpPr>
          <p:nvPr/>
        </p:nvSpPr>
        <p:spPr bwMode="auto">
          <a:xfrm>
            <a:off x="3206751" y="2932113"/>
            <a:ext cx="2652713" cy="927100"/>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750" name="Rectangle 6"/>
          <p:cNvSpPr>
            <a:spLocks noChangeArrowheads="1"/>
          </p:cNvSpPr>
          <p:nvPr/>
        </p:nvSpPr>
        <p:spPr bwMode="auto">
          <a:xfrm>
            <a:off x="3238500" y="3200400"/>
            <a:ext cx="2622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solidFill>
                  <a:srgbClr val="000000"/>
                </a:solidFill>
                <a:ea typeface="宋体" panose="02010600030101010101" pitchFamily="2" charset="-122"/>
              </a:rPr>
              <a:t>RegistrationController</a:t>
            </a:r>
            <a:endParaRPr lang="en-US" altLang="zh-CN" sz="1800" b="1">
              <a:ea typeface="宋体" panose="02010600030101010101" pitchFamily="2" charset="-122"/>
            </a:endParaRPr>
          </a:p>
        </p:txBody>
      </p:sp>
      <p:sp>
        <p:nvSpPr>
          <p:cNvPr id="159751" name="Rectangle 7"/>
          <p:cNvSpPr>
            <a:spLocks noChangeArrowheads="1"/>
          </p:cNvSpPr>
          <p:nvPr/>
        </p:nvSpPr>
        <p:spPr bwMode="auto">
          <a:xfrm>
            <a:off x="3206751" y="3540125"/>
            <a:ext cx="2652713" cy="31908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752" name="Rectangle 8"/>
          <p:cNvSpPr>
            <a:spLocks noChangeArrowheads="1"/>
          </p:cNvSpPr>
          <p:nvPr/>
        </p:nvSpPr>
        <p:spPr bwMode="auto">
          <a:xfrm>
            <a:off x="3206751" y="3667125"/>
            <a:ext cx="2652713" cy="19208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753" name="Rectangle 9"/>
          <p:cNvSpPr>
            <a:spLocks noChangeArrowheads="1"/>
          </p:cNvSpPr>
          <p:nvPr/>
        </p:nvSpPr>
        <p:spPr bwMode="auto">
          <a:xfrm>
            <a:off x="3995738" y="2957514"/>
            <a:ext cx="11303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600">
                <a:solidFill>
                  <a:srgbClr val="000000"/>
                </a:solidFill>
                <a:ea typeface="宋体" panose="02010600030101010101" pitchFamily="2" charset="-122"/>
              </a:rPr>
              <a:t>&lt;&lt;</a:t>
            </a:r>
            <a:r>
              <a:rPr lang="en-US" altLang="zh-CN" sz="1600">
                <a:solidFill>
                  <a:srgbClr val="000000"/>
                </a:solidFill>
                <a:ea typeface="宋体" panose="02010600030101010101" pitchFamily="2" charset="-122"/>
              </a:rPr>
              <a:t>Control&gt;&gt;</a:t>
            </a:r>
            <a:endParaRPr lang="en-US" altLang="zh-CN" sz="1600">
              <a:ea typeface="宋体" panose="02010600030101010101" pitchFamily="2" charset="-122"/>
            </a:endParaRPr>
          </a:p>
        </p:txBody>
      </p:sp>
      <p:sp>
        <p:nvSpPr>
          <p:cNvPr id="159754" name="Rectangle 10"/>
          <p:cNvSpPr>
            <a:spLocks noChangeArrowheads="1"/>
          </p:cNvSpPr>
          <p:nvPr/>
        </p:nvSpPr>
        <p:spPr bwMode="auto">
          <a:xfrm>
            <a:off x="7100888" y="5051425"/>
            <a:ext cx="2062162" cy="927100"/>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755" name="Rectangle 11"/>
          <p:cNvSpPr>
            <a:spLocks noChangeArrowheads="1"/>
          </p:cNvSpPr>
          <p:nvPr/>
        </p:nvSpPr>
        <p:spPr bwMode="auto">
          <a:xfrm>
            <a:off x="7234238" y="5319714"/>
            <a:ext cx="1822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solidFill>
                  <a:srgbClr val="000000"/>
                </a:solidFill>
                <a:ea typeface="宋体" panose="02010600030101010101" pitchFamily="2" charset="-122"/>
              </a:rPr>
              <a:t>CourseOffering</a:t>
            </a:r>
            <a:endParaRPr lang="en-US" altLang="zh-CN" sz="1800" b="1">
              <a:ea typeface="宋体" panose="02010600030101010101" pitchFamily="2" charset="-122"/>
            </a:endParaRPr>
          </a:p>
        </p:txBody>
      </p:sp>
      <p:sp>
        <p:nvSpPr>
          <p:cNvPr id="159756" name="Rectangle 12"/>
          <p:cNvSpPr>
            <a:spLocks noChangeArrowheads="1"/>
          </p:cNvSpPr>
          <p:nvPr/>
        </p:nvSpPr>
        <p:spPr bwMode="auto">
          <a:xfrm>
            <a:off x="7100888" y="5641975"/>
            <a:ext cx="2062162" cy="33655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757" name="Rectangle 13"/>
          <p:cNvSpPr>
            <a:spLocks noChangeArrowheads="1"/>
          </p:cNvSpPr>
          <p:nvPr/>
        </p:nvSpPr>
        <p:spPr bwMode="auto">
          <a:xfrm>
            <a:off x="7100888" y="5770563"/>
            <a:ext cx="2062162" cy="207962"/>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758" name="Rectangle 14"/>
          <p:cNvSpPr>
            <a:spLocks noChangeArrowheads="1"/>
          </p:cNvSpPr>
          <p:nvPr/>
        </p:nvSpPr>
        <p:spPr bwMode="auto">
          <a:xfrm>
            <a:off x="7391401" y="5076826"/>
            <a:ext cx="14954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600">
                <a:solidFill>
                  <a:srgbClr val="000000"/>
                </a:solidFill>
                <a:ea typeface="宋体" panose="02010600030101010101" pitchFamily="2" charset="-122"/>
              </a:rPr>
              <a:t>&lt;&lt;</a:t>
            </a:r>
            <a:r>
              <a:rPr lang="en-US" altLang="zh-CN" sz="1600">
                <a:solidFill>
                  <a:srgbClr val="000000"/>
                </a:solidFill>
                <a:ea typeface="宋体" panose="02010600030101010101" pitchFamily="2" charset="-122"/>
              </a:rPr>
              <a:t>Entity&gt;&gt;</a:t>
            </a:r>
            <a:endParaRPr lang="en-US" altLang="zh-CN" sz="1600">
              <a:ea typeface="宋体" panose="02010600030101010101" pitchFamily="2" charset="-122"/>
            </a:endParaRPr>
          </a:p>
        </p:txBody>
      </p:sp>
      <p:sp>
        <p:nvSpPr>
          <p:cNvPr id="159759" name="Rectangle 15"/>
          <p:cNvSpPr>
            <a:spLocks noChangeArrowheads="1"/>
          </p:cNvSpPr>
          <p:nvPr/>
        </p:nvSpPr>
        <p:spPr bwMode="auto">
          <a:xfrm>
            <a:off x="3810001" y="5051425"/>
            <a:ext cx="1425575" cy="927100"/>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760" name="Rectangle 16"/>
          <p:cNvSpPr>
            <a:spLocks noChangeArrowheads="1"/>
          </p:cNvSpPr>
          <p:nvPr/>
        </p:nvSpPr>
        <p:spPr bwMode="auto">
          <a:xfrm>
            <a:off x="4022725" y="5319714"/>
            <a:ext cx="10160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solidFill>
                  <a:srgbClr val="000000"/>
                </a:solidFill>
                <a:ea typeface="宋体" panose="02010600030101010101" pitchFamily="2" charset="-122"/>
              </a:rPr>
              <a:t>Schedule</a:t>
            </a:r>
            <a:endParaRPr lang="en-US" altLang="zh-CN" sz="1800" b="1">
              <a:ea typeface="宋体" panose="02010600030101010101" pitchFamily="2" charset="-122"/>
            </a:endParaRPr>
          </a:p>
        </p:txBody>
      </p:sp>
      <p:sp>
        <p:nvSpPr>
          <p:cNvPr id="159761" name="Rectangle 17"/>
          <p:cNvSpPr>
            <a:spLocks noChangeArrowheads="1"/>
          </p:cNvSpPr>
          <p:nvPr/>
        </p:nvSpPr>
        <p:spPr bwMode="auto">
          <a:xfrm>
            <a:off x="3810001" y="5641975"/>
            <a:ext cx="1425575" cy="33655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762" name="Rectangle 18"/>
          <p:cNvSpPr>
            <a:spLocks noChangeArrowheads="1"/>
          </p:cNvSpPr>
          <p:nvPr/>
        </p:nvSpPr>
        <p:spPr bwMode="auto">
          <a:xfrm>
            <a:off x="3810001" y="5770563"/>
            <a:ext cx="1425575" cy="207962"/>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763" name="Rectangle 19"/>
          <p:cNvSpPr>
            <a:spLocks noChangeArrowheads="1"/>
          </p:cNvSpPr>
          <p:nvPr/>
        </p:nvSpPr>
        <p:spPr bwMode="auto">
          <a:xfrm>
            <a:off x="4035426" y="5076826"/>
            <a:ext cx="10001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600">
                <a:solidFill>
                  <a:srgbClr val="000000"/>
                </a:solidFill>
                <a:ea typeface="宋体" panose="02010600030101010101" pitchFamily="2" charset="-122"/>
              </a:rPr>
              <a:t>&lt;&lt;</a:t>
            </a:r>
            <a:r>
              <a:rPr lang="en-US" altLang="zh-CN" sz="1600">
                <a:solidFill>
                  <a:srgbClr val="000000"/>
                </a:solidFill>
                <a:ea typeface="宋体" panose="02010600030101010101" pitchFamily="2" charset="-122"/>
              </a:rPr>
              <a:t>Entity&gt;&gt;</a:t>
            </a:r>
            <a:endParaRPr lang="en-US" altLang="zh-CN" sz="1600">
              <a:ea typeface="宋体" panose="02010600030101010101" pitchFamily="2" charset="-122"/>
            </a:endParaRPr>
          </a:p>
        </p:txBody>
      </p:sp>
      <p:sp>
        <p:nvSpPr>
          <p:cNvPr id="159765" name="Line 21"/>
          <p:cNvSpPr>
            <a:spLocks noChangeShapeType="1"/>
          </p:cNvSpPr>
          <p:nvPr/>
        </p:nvSpPr>
        <p:spPr bwMode="auto">
          <a:xfrm>
            <a:off x="6108701" y="5514975"/>
            <a:ext cx="974725"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4"/>
          <p:cNvSpPr>
            <a:spLocks noGrp="1"/>
          </p:cNvSpPr>
          <p:nvPr>
            <p:ph type="title"/>
          </p:nvPr>
        </p:nvSpPr>
        <p:spPr/>
        <p:txBody>
          <a:bodyPr/>
          <a:lstStyle/>
          <a:p>
            <a:pPr eaLnBrk="1" hangingPunct="1"/>
            <a:r>
              <a:rPr lang="zh-CN" altLang="en-US" smtClean="0"/>
              <a:t>两个类之间关联同时可以有多条</a:t>
            </a:r>
            <a:endParaRPr lang="zh-CN" altLang="en-US" smtClean="0"/>
          </a:p>
        </p:txBody>
      </p:sp>
      <p:pic>
        <p:nvPicPr>
          <p:cNvPr id="16179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27350" y="1989139"/>
            <a:ext cx="6337300" cy="325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Line 2"/>
          <p:cNvSpPr>
            <a:spLocks noChangeShapeType="1"/>
          </p:cNvSpPr>
          <p:nvPr/>
        </p:nvSpPr>
        <p:spPr bwMode="auto">
          <a:xfrm>
            <a:off x="4830764" y="5041900"/>
            <a:ext cx="263683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2819" name="Rectangle 3"/>
          <p:cNvSpPr>
            <a:spLocks noGrp="1" noChangeArrowheads="1"/>
          </p:cNvSpPr>
          <p:nvPr>
            <p:ph type="title"/>
          </p:nvPr>
        </p:nvSpPr>
        <p:spPr/>
        <p:txBody>
          <a:bodyPr/>
          <a:lstStyle/>
          <a:p>
            <a:r>
              <a:rPr lang="en-US" altLang="zh-CN" smtClean="0"/>
              <a:t>What Is an Aggregation?</a:t>
            </a:r>
            <a:endParaRPr lang="en-US" altLang="zh-CN" smtClean="0"/>
          </a:p>
        </p:txBody>
      </p:sp>
      <p:sp>
        <p:nvSpPr>
          <p:cNvPr id="162820" name="Rectangle 4"/>
          <p:cNvSpPr>
            <a:spLocks noGrp="1" noChangeArrowheads="1"/>
          </p:cNvSpPr>
          <p:nvPr>
            <p:ph type="body" idx="1"/>
          </p:nvPr>
        </p:nvSpPr>
        <p:spPr/>
        <p:txBody>
          <a:bodyPr/>
          <a:lstStyle/>
          <a:p>
            <a:r>
              <a:rPr lang="en-US" altLang="zh-CN" smtClean="0"/>
              <a:t>A special form of association that models a whole-part relationship between the aggregate (the whole) and its parts.</a:t>
            </a:r>
            <a:endParaRPr lang="en-US" altLang="zh-CN" smtClean="0"/>
          </a:p>
          <a:p>
            <a:pPr lvl="1"/>
            <a:r>
              <a:rPr lang="en-US" altLang="zh-CN" smtClean="0"/>
              <a:t>An aggregation is an “is a part-of” relationship.</a:t>
            </a:r>
            <a:endParaRPr lang="en-US" altLang="zh-CN" smtClean="0"/>
          </a:p>
          <a:p>
            <a:r>
              <a:rPr lang="en-US" altLang="zh-CN" smtClean="0"/>
              <a:t>Multiplicity is represented like other associations.</a:t>
            </a:r>
            <a:endParaRPr lang="en-US" altLang="zh-CN" smtClean="0"/>
          </a:p>
        </p:txBody>
      </p:sp>
      <p:sp>
        <p:nvSpPr>
          <p:cNvPr id="162821" name="Rectangle 5"/>
          <p:cNvSpPr>
            <a:spLocks noChangeArrowheads="1"/>
          </p:cNvSpPr>
          <p:nvPr/>
        </p:nvSpPr>
        <p:spPr bwMode="auto">
          <a:xfrm>
            <a:off x="7296150" y="4522789"/>
            <a:ext cx="1536700" cy="103663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2822" name="Rectangle 6"/>
          <p:cNvSpPr>
            <a:spLocks noChangeArrowheads="1"/>
          </p:cNvSpPr>
          <p:nvPr/>
        </p:nvSpPr>
        <p:spPr bwMode="auto">
          <a:xfrm>
            <a:off x="7835900" y="4605338"/>
            <a:ext cx="465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solidFill>
                  <a:srgbClr val="000000"/>
                </a:solidFill>
                <a:ea typeface="宋体" panose="02010600030101010101" pitchFamily="2" charset="-122"/>
              </a:rPr>
              <a:t>Part</a:t>
            </a:r>
            <a:endParaRPr lang="en-US" altLang="zh-CN">
              <a:ea typeface="宋体" panose="02010600030101010101" pitchFamily="2" charset="-122"/>
            </a:endParaRPr>
          </a:p>
        </p:txBody>
      </p:sp>
      <p:sp>
        <p:nvSpPr>
          <p:cNvPr id="162823" name="Rectangle 7"/>
          <p:cNvSpPr>
            <a:spLocks noChangeArrowheads="1"/>
          </p:cNvSpPr>
          <p:nvPr/>
        </p:nvSpPr>
        <p:spPr bwMode="auto">
          <a:xfrm>
            <a:off x="7296150" y="4978401"/>
            <a:ext cx="1536700" cy="581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2824" name="Rectangle 8"/>
          <p:cNvSpPr>
            <a:spLocks noChangeArrowheads="1"/>
          </p:cNvSpPr>
          <p:nvPr/>
        </p:nvSpPr>
        <p:spPr bwMode="auto">
          <a:xfrm>
            <a:off x="7296150" y="5124451"/>
            <a:ext cx="1536700" cy="4349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62825" name="Group 9"/>
          <p:cNvGrpSpPr/>
          <p:nvPr/>
        </p:nvGrpSpPr>
        <p:grpSpPr bwMode="auto">
          <a:xfrm>
            <a:off x="2728913" y="4538664"/>
            <a:ext cx="1744662" cy="1139825"/>
            <a:chOff x="759" y="2823"/>
            <a:chExt cx="1099" cy="718"/>
          </a:xfrm>
        </p:grpSpPr>
        <p:sp>
          <p:nvSpPr>
            <p:cNvPr id="162829" name="Rectangle 10"/>
            <p:cNvSpPr>
              <a:spLocks noChangeArrowheads="1"/>
            </p:cNvSpPr>
            <p:nvPr/>
          </p:nvSpPr>
          <p:spPr bwMode="auto">
            <a:xfrm>
              <a:off x="759" y="2823"/>
              <a:ext cx="1099" cy="71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2830" name="Rectangle 11"/>
            <p:cNvSpPr>
              <a:spLocks noChangeArrowheads="1"/>
            </p:cNvSpPr>
            <p:nvPr/>
          </p:nvSpPr>
          <p:spPr bwMode="auto">
            <a:xfrm>
              <a:off x="1086" y="2862"/>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solidFill>
                    <a:srgbClr val="000000"/>
                  </a:solidFill>
                  <a:ea typeface="宋体" panose="02010600030101010101" pitchFamily="2" charset="-122"/>
                </a:rPr>
                <a:t>Whole</a:t>
              </a:r>
              <a:endParaRPr lang="en-US" altLang="zh-CN">
                <a:ea typeface="宋体" panose="02010600030101010101" pitchFamily="2" charset="-122"/>
              </a:endParaRPr>
            </a:p>
          </p:txBody>
        </p:sp>
        <p:sp>
          <p:nvSpPr>
            <p:cNvPr id="162831" name="Rectangle 12"/>
            <p:cNvSpPr>
              <a:spLocks noChangeArrowheads="1"/>
            </p:cNvSpPr>
            <p:nvPr/>
          </p:nvSpPr>
          <p:spPr bwMode="auto">
            <a:xfrm>
              <a:off x="759" y="3097"/>
              <a:ext cx="1099" cy="444"/>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2832" name="Rectangle 13"/>
            <p:cNvSpPr>
              <a:spLocks noChangeArrowheads="1"/>
            </p:cNvSpPr>
            <p:nvPr/>
          </p:nvSpPr>
          <p:spPr bwMode="auto">
            <a:xfrm>
              <a:off x="759" y="3189"/>
              <a:ext cx="1099" cy="352"/>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62826" name="Rectangle 14"/>
          <p:cNvSpPr>
            <a:spLocks noChangeArrowheads="1"/>
          </p:cNvSpPr>
          <p:nvPr/>
        </p:nvSpPr>
        <p:spPr bwMode="auto">
          <a:xfrm>
            <a:off x="6818314" y="5268913"/>
            <a:ext cx="422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solidFill>
                  <a:schemeClr val="tx2"/>
                </a:solidFill>
                <a:ea typeface="宋体" panose="02010600030101010101" pitchFamily="2" charset="-122"/>
              </a:rPr>
              <a:t>0..1</a:t>
            </a:r>
            <a:endParaRPr lang="en-US" altLang="zh-CN">
              <a:solidFill>
                <a:schemeClr val="tx2"/>
              </a:solidFill>
              <a:ea typeface="宋体" panose="02010600030101010101" pitchFamily="2" charset="-122"/>
            </a:endParaRPr>
          </a:p>
        </p:txBody>
      </p:sp>
      <p:sp>
        <p:nvSpPr>
          <p:cNvPr id="162827" name="Freeform 15"/>
          <p:cNvSpPr/>
          <p:nvPr/>
        </p:nvSpPr>
        <p:spPr bwMode="auto">
          <a:xfrm>
            <a:off x="4473576" y="4937126"/>
            <a:ext cx="352425" cy="207963"/>
          </a:xfrm>
          <a:custGeom>
            <a:avLst/>
            <a:gdLst>
              <a:gd name="T0" fmla="*/ 0 w 222"/>
              <a:gd name="T1" fmla="*/ 2147483646 h 131"/>
              <a:gd name="T2" fmla="*/ 2147483646 w 222"/>
              <a:gd name="T3" fmla="*/ 2147483646 h 131"/>
              <a:gd name="T4" fmla="*/ 2147483646 w 222"/>
              <a:gd name="T5" fmla="*/ 2147483646 h 131"/>
              <a:gd name="T6" fmla="*/ 2147483646 w 222"/>
              <a:gd name="T7" fmla="*/ 0 h 131"/>
              <a:gd name="T8" fmla="*/ 0 w 222"/>
              <a:gd name="T9" fmla="*/ 2147483646 h 131"/>
              <a:gd name="T10" fmla="*/ 0 60000 65536"/>
              <a:gd name="T11" fmla="*/ 0 60000 65536"/>
              <a:gd name="T12" fmla="*/ 0 60000 65536"/>
              <a:gd name="T13" fmla="*/ 0 60000 65536"/>
              <a:gd name="T14" fmla="*/ 0 60000 65536"/>
              <a:gd name="T15" fmla="*/ 0 w 222"/>
              <a:gd name="T16" fmla="*/ 0 h 131"/>
              <a:gd name="T17" fmla="*/ 222 w 222"/>
              <a:gd name="T18" fmla="*/ 131 h 131"/>
            </a:gdLst>
            <a:ahLst/>
            <a:cxnLst>
              <a:cxn ang="T10">
                <a:pos x="T0" y="T1"/>
              </a:cxn>
              <a:cxn ang="T11">
                <a:pos x="T2" y="T3"/>
              </a:cxn>
              <a:cxn ang="T12">
                <a:pos x="T4" y="T5"/>
              </a:cxn>
              <a:cxn ang="T13">
                <a:pos x="T6" y="T7"/>
              </a:cxn>
              <a:cxn ang="T14">
                <a:pos x="T8" y="T9"/>
              </a:cxn>
            </a:cxnLst>
            <a:rect l="T15" t="T16" r="T17" b="T18"/>
            <a:pathLst>
              <a:path w="222" h="131">
                <a:moveTo>
                  <a:pt x="0" y="65"/>
                </a:moveTo>
                <a:lnTo>
                  <a:pt x="117" y="131"/>
                </a:lnTo>
                <a:lnTo>
                  <a:pt x="222" y="65"/>
                </a:lnTo>
                <a:lnTo>
                  <a:pt x="117" y="0"/>
                </a:lnTo>
                <a:lnTo>
                  <a:pt x="0" y="65"/>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2828" name="Rectangle 16"/>
          <p:cNvSpPr>
            <a:spLocks noChangeArrowheads="1"/>
          </p:cNvSpPr>
          <p:nvPr/>
        </p:nvSpPr>
        <p:spPr bwMode="auto">
          <a:xfrm>
            <a:off x="4592638" y="4524376"/>
            <a:ext cx="1426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solidFill>
                  <a:schemeClr val="tx2"/>
                </a:solidFill>
                <a:ea typeface="宋体" panose="02010600030101010101" pitchFamily="2" charset="-122"/>
              </a:rPr>
              <a:t>1</a:t>
            </a:r>
            <a:endParaRPr lang="en-US" altLang="zh-CN">
              <a:solidFill>
                <a:schemeClr val="tx2"/>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p:txBody>
          <a:bodyPr/>
          <a:lstStyle/>
          <a:p>
            <a:r>
              <a:rPr lang="zh-CN" altLang="en-US" smtClean="0"/>
              <a:t>定义 </a:t>
            </a:r>
            <a:r>
              <a:rPr lang="en-US" altLang="zh-CN" smtClean="0"/>
              <a:t>Performance </a:t>
            </a:r>
            <a:r>
              <a:rPr lang="zh-CN" altLang="en-US" smtClean="0"/>
              <a:t>需求 </a:t>
            </a:r>
            <a:endParaRPr lang="zh-CN" altLang="en-US" smtClean="0"/>
          </a:p>
        </p:txBody>
      </p:sp>
      <p:sp>
        <p:nvSpPr>
          <p:cNvPr id="23556" name="Rectangle 4"/>
          <p:cNvSpPr>
            <a:spLocks noGrp="1" noChangeArrowheads="1"/>
          </p:cNvSpPr>
          <p:nvPr>
            <p:ph type="body" idx="1"/>
          </p:nvPr>
        </p:nvSpPr>
        <p:spPr/>
        <p:txBody>
          <a:bodyPr/>
          <a:lstStyle/>
          <a:p>
            <a:r>
              <a:rPr lang="zh-CN" altLang="en-US" smtClean="0"/>
              <a:t>“</a:t>
            </a:r>
            <a:r>
              <a:rPr lang="en-US" altLang="zh-CN" smtClean="0"/>
              <a:t>performance”</a:t>
            </a:r>
            <a:r>
              <a:rPr lang="zh-CN" altLang="en-US" smtClean="0"/>
              <a:t>性能</a:t>
            </a:r>
            <a:endParaRPr lang="zh-CN" altLang="en-US" smtClean="0"/>
          </a:p>
          <a:p>
            <a:pPr lvl="1"/>
            <a:r>
              <a:rPr lang="en-US" altLang="zh-CN" smtClean="0"/>
              <a:t>A measure of speed or efficiency of the running system</a:t>
            </a:r>
            <a:endParaRPr lang="en-US" altLang="zh-CN" smtClean="0"/>
          </a:p>
          <a:p>
            <a:r>
              <a:rPr lang="zh-CN" altLang="en-US" smtClean="0"/>
              <a:t>性能需求</a:t>
            </a:r>
            <a:endParaRPr lang="zh-CN" altLang="en-US" smtClean="0"/>
          </a:p>
          <a:p>
            <a:pPr lvl="1"/>
            <a:r>
              <a:rPr lang="en-US" altLang="zh-CN" smtClean="0"/>
              <a:t>Capacity</a:t>
            </a:r>
            <a:endParaRPr lang="en-US" altLang="zh-CN" smtClean="0"/>
          </a:p>
          <a:p>
            <a:pPr lvl="1"/>
            <a:r>
              <a:rPr lang="en-US" altLang="zh-CN" smtClean="0"/>
              <a:t>Throughput</a:t>
            </a:r>
            <a:endParaRPr lang="en-US" altLang="zh-CN" smtClean="0"/>
          </a:p>
          <a:p>
            <a:pPr lvl="1"/>
            <a:r>
              <a:rPr lang="en-US" altLang="zh-CN" smtClean="0"/>
              <a:t>Response time</a:t>
            </a:r>
            <a:endParaRPr lang="en-US" altLang="zh-CN" smtClean="0"/>
          </a:p>
          <a:p>
            <a:pPr lvl="1"/>
            <a:r>
              <a:rPr lang="en-US" altLang="zh-CN" smtClean="0"/>
              <a:t>Memory</a:t>
            </a:r>
            <a:endParaRPr lang="en-US" altLang="zh-CN" smtClean="0"/>
          </a:p>
          <a:p>
            <a:pPr lvl="1"/>
            <a:r>
              <a:rPr lang="en-US" altLang="zh-CN" smtClean="0"/>
              <a:t>Degradation modes</a:t>
            </a:r>
            <a:endParaRPr lang="en-US" altLang="zh-CN" smtClean="0"/>
          </a:p>
          <a:p>
            <a:pPr lvl="1"/>
            <a:r>
              <a:rPr lang="en-US" altLang="zh-CN" smtClean="0"/>
              <a:t>Efficient use of scarce resources </a:t>
            </a:r>
            <a:endParaRPr lang="en-US" altLang="zh-CN" smtClean="0"/>
          </a:p>
          <a:p>
            <a:pPr lvl="2"/>
            <a:r>
              <a:rPr lang="en-US" altLang="zh-CN" smtClean="0"/>
              <a:t>Processor, memory, disk, network bandwidth</a:t>
            </a:r>
            <a:endParaRPr lang="en-US" altLang="zh-CN"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5" name="Text Box 25"/>
          <p:cNvSpPr txBox="1">
            <a:spLocks noChangeArrowheads="1"/>
          </p:cNvSpPr>
          <p:nvPr/>
        </p:nvSpPr>
        <p:spPr bwMode="auto">
          <a:xfrm>
            <a:off x="4306123" y="6163363"/>
            <a:ext cx="3603551"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smtClean="0">
                <a:solidFill>
                  <a:schemeClr val="accent1">
                    <a:lumMod val="75000"/>
                  </a:schemeClr>
                </a:solidFill>
                <a:latin typeface="+mn-ea"/>
              </a:rPr>
              <a:t>嵌入式软件的最关键需求</a:t>
            </a:r>
            <a:endParaRPr lang="zh-CN" altLang="en-US" sz="2400" dirty="0">
              <a:solidFill>
                <a:schemeClr val="accent1">
                  <a:lumMod val="7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Line 2"/>
          <p:cNvSpPr>
            <a:spLocks noChangeShapeType="1"/>
          </p:cNvSpPr>
          <p:nvPr/>
        </p:nvSpPr>
        <p:spPr bwMode="auto">
          <a:xfrm flipV="1">
            <a:off x="5337176" y="2738438"/>
            <a:ext cx="187642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67" name="Rectangle 3"/>
          <p:cNvSpPr>
            <a:spLocks noGrp="1" noChangeArrowheads="1"/>
          </p:cNvSpPr>
          <p:nvPr>
            <p:ph type="title"/>
          </p:nvPr>
        </p:nvSpPr>
        <p:spPr/>
        <p:txBody>
          <a:bodyPr/>
          <a:lstStyle/>
          <a:p>
            <a:pPr eaLnBrk="1" hangingPunct="1"/>
            <a:r>
              <a:rPr lang="en-US" altLang="zh-CN" smtClean="0"/>
              <a:t>Example: Aggregation</a:t>
            </a:r>
            <a:endParaRPr lang="en-US" altLang="zh-CN" smtClean="0"/>
          </a:p>
        </p:txBody>
      </p:sp>
      <p:sp>
        <p:nvSpPr>
          <p:cNvPr id="164868" name="Freeform 4"/>
          <p:cNvSpPr/>
          <p:nvPr/>
        </p:nvSpPr>
        <p:spPr bwMode="auto">
          <a:xfrm>
            <a:off x="3451225" y="5280026"/>
            <a:ext cx="381000" cy="187325"/>
          </a:xfrm>
          <a:custGeom>
            <a:avLst/>
            <a:gdLst>
              <a:gd name="T0" fmla="*/ 0 w 128"/>
              <a:gd name="T1" fmla="*/ 2147483646 h 70"/>
              <a:gd name="T2" fmla="*/ 2147483646 w 128"/>
              <a:gd name="T3" fmla="*/ 2147483646 h 70"/>
              <a:gd name="T4" fmla="*/ 2147483646 w 128"/>
              <a:gd name="T5" fmla="*/ 2147483646 h 70"/>
              <a:gd name="T6" fmla="*/ 2147483646 w 128"/>
              <a:gd name="T7" fmla="*/ 0 h 70"/>
              <a:gd name="T8" fmla="*/ 0 w 128"/>
              <a:gd name="T9" fmla="*/ 2147483646 h 70"/>
              <a:gd name="T10" fmla="*/ 0 60000 65536"/>
              <a:gd name="T11" fmla="*/ 0 60000 65536"/>
              <a:gd name="T12" fmla="*/ 0 60000 65536"/>
              <a:gd name="T13" fmla="*/ 0 60000 65536"/>
              <a:gd name="T14" fmla="*/ 0 60000 65536"/>
              <a:gd name="T15" fmla="*/ 0 w 128"/>
              <a:gd name="T16" fmla="*/ 0 h 70"/>
              <a:gd name="T17" fmla="*/ 128 w 128"/>
              <a:gd name="T18" fmla="*/ 70 h 70"/>
            </a:gdLst>
            <a:ahLst/>
            <a:cxnLst>
              <a:cxn ang="T10">
                <a:pos x="T0" y="T1"/>
              </a:cxn>
              <a:cxn ang="T11">
                <a:pos x="T2" y="T3"/>
              </a:cxn>
              <a:cxn ang="T12">
                <a:pos x="T4" y="T5"/>
              </a:cxn>
              <a:cxn ang="T13">
                <a:pos x="T6" y="T7"/>
              </a:cxn>
              <a:cxn ang="T14">
                <a:pos x="T8" y="T9"/>
              </a:cxn>
            </a:cxnLst>
            <a:rect l="T15" t="T16" r="T17" b="T18"/>
            <a:pathLst>
              <a:path w="128" h="70">
                <a:moveTo>
                  <a:pt x="0" y="35"/>
                </a:moveTo>
                <a:lnTo>
                  <a:pt x="64" y="70"/>
                </a:lnTo>
                <a:lnTo>
                  <a:pt x="128" y="35"/>
                </a:lnTo>
                <a:lnTo>
                  <a:pt x="64" y="0"/>
                </a:lnTo>
                <a:lnTo>
                  <a:pt x="0" y="35"/>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869" name="Line 5"/>
          <p:cNvSpPr>
            <a:spLocks noChangeShapeType="1"/>
          </p:cNvSpPr>
          <p:nvPr/>
        </p:nvSpPr>
        <p:spPr bwMode="auto">
          <a:xfrm flipH="1">
            <a:off x="5726113" y="5386388"/>
            <a:ext cx="2779712"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70" name="Line 6"/>
          <p:cNvSpPr>
            <a:spLocks noChangeShapeType="1"/>
          </p:cNvSpPr>
          <p:nvPr/>
        </p:nvSpPr>
        <p:spPr bwMode="auto">
          <a:xfrm flipV="1">
            <a:off x="3822700" y="5376863"/>
            <a:ext cx="82073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71" name="Line 7"/>
          <p:cNvSpPr>
            <a:spLocks noChangeShapeType="1"/>
          </p:cNvSpPr>
          <p:nvPr/>
        </p:nvSpPr>
        <p:spPr bwMode="auto">
          <a:xfrm flipV="1">
            <a:off x="5583239" y="3227389"/>
            <a:ext cx="2166937" cy="17986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872" name="Rectangle 8"/>
          <p:cNvSpPr>
            <a:spLocks noChangeArrowheads="1"/>
          </p:cNvSpPr>
          <p:nvPr/>
        </p:nvSpPr>
        <p:spPr bwMode="auto">
          <a:xfrm>
            <a:off x="2814639" y="2260600"/>
            <a:ext cx="2625725" cy="96678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73" name="Rectangle 9"/>
          <p:cNvSpPr>
            <a:spLocks noChangeArrowheads="1"/>
          </p:cNvSpPr>
          <p:nvPr/>
        </p:nvSpPr>
        <p:spPr bwMode="auto">
          <a:xfrm>
            <a:off x="2994026" y="2576514"/>
            <a:ext cx="2290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solidFill>
                  <a:srgbClr val="000000"/>
                </a:solidFill>
                <a:ea typeface="宋体" panose="02010600030101010101" pitchFamily="2" charset="-122"/>
              </a:rPr>
              <a:t>RegisterForCoursesForm</a:t>
            </a:r>
            <a:endParaRPr lang="en-US" altLang="zh-CN" sz="1600">
              <a:ea typeface="宋体" panose="02010600030101010101" pitchFamily="2" charset="-122"/>
            </a:endParaRPr>
          </a:p>
        </p:txBody>
      </p:sp>
      <p:sp>
        <p:nvSpPr>
          <p:cNvPr id="164874" name="Rectangle 10"/>
          <p:cNvSpPr>
            <a:spLocks noChangeArrowheads="1"/>
          </p:cNvSpPr>
          <p:nvPr/>
        </p:nvSpPr>
        <p:spPr bwMode="auto">
          <a:xfrm>
            <a:off x="2814639" y="2876550"/>
            <a:ext cx="2625725" cy="35083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75" name="Rectangle 11"/>
          <p:cNvSpPr>
            <a:spLocks noChangeArrowheads="1"/>
          </p:cNvSpPr>
          <p:nvPr/>
        </p:nvSpPr>
        <p:spPr bwMode="auto">
          <a:xfrm>
            <a:off x="2814639" y="3009900"/>
            <a:ext cx="2625725" cy="21748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76" name="Rectangle 12"/>
          <p:cNvSpPr>
            <a:spLocks noChangeArrowheads="1"/>
          </p:cNvSpPr>
          <p:nvPr/>
        </p:nvSpPr>
        <p:spPr bwMode="auto">
          <a:xfrm>
            <a:off x="8366126" y="4894264"/>
            <a:ext cx="1566863" cy="96678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77" name="Rectangle 13"/>
          <p:cNvSpPr>
            <a:spLocks noChangeArrowheads="1"/>
          </p:cNvSpPr>
          <p:nvPr/>
        </p:nvSpPr>
        <p:spPr bwMode="auto">
          <a:xfrm>
            <a:off x="8469313" y="5227639"/>
            <a:ext cx="1377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solidFill>
                  <a:srgbClr val="000000"/>
                </a:solidFill>
                <a:ea typeface="宋体" panose="02010600030101010101" pitchFamily="2" charset="-122"/>
              </a:rPr>
              <a:t>CourseOffering</a:t>
            </a:r>
            <a:endParaRPr lang="en-US" altLang="zh-CN" sz="1600">
              <a:ea typeface="宋体" panose="02010600030101010101" pitchFamily="2" charset="-122"/>
            </a:endParaRPr>
          </a:p>
        </p:txBody>
      </p:sp>
      <p:sp>
        <p:nvSpPr>
          <p:cNvPr id="164878" name="Rectangle 14"/>
          <p:cNvSpPr>
            <a:spLocks noChangeArrowheads="1"/>
          </p:cNvSpPr>
          <p:nvPr/>
        </p:nvSpPr>
        <p:spPr bwMode="auto">
          <a:xfrm>
            <a:off x="8366126" y="5527676"/>
            <a:ext cx="1566863" cy="333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79" name="Rectangle 15"/>
          <p:cNvSpPr>
            <a:spLocks noChangeArrowheads="1"/>
          </p:cNvSpPr>
          <p:nvPr/>
        </p:nvSpPr>
        <p:spPr bwMode="auto">
          <a:xfrm>
            <a:off x="8366126" y="5661026"/>
            <a:ext cx="1566863" cy="200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80" name="Rectangle 16"/>
          <p:cNvSpPr>
            <a:spLocks noChangeArrowheads="1"/>
          </p:cNvSpPr>
          <p:nvPr/>
        </p:nvSpPr>
        <p:spPr bwMode="auto">
          <a:xfrm>
            <a:off x="4618039" y="4894264"/>
            <a:ext cx="1108075" cy="96678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81" name="Rectangle 17"/>
          <p:cNvSpPr>
            <a:spLocks noChangeArrowheads="1"/>
          </p:cNvSpPr>
          <p:nvPr/>
        </p:nvSpPr>
        <p:spPr bwMode="auto">
          <a:xfrm>
            <a:off x="4773613" y="5227639"/>
            <a:ext cx="844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solidFill>
                  <a:srgbClr val="000000"/>
                </a:solidFill>
                <a:ea typeface="宋体" panose="02010600030101010101" pitchFamily="2" charset="-122"/>
              </a:rPr>
              <a:t>Schedule</a:t>
            </a:r>
            <a:endParaRPr lang="en-US" altLang="zh-CN" sz="1600">
              <a:ea typeface="宋体" panose="02010600030101010101" pitchFamily="2" charset="-122"/>
            </a:endParaRPr>
          </a:p>
        </p:txBody>
      </p:sp>
      <p:sp>
        <p:nvSpPr>
          <p:cNvPr id="164882" name="Rectangle 18"/>
          <p:cNvSpPr>
            <a:spLocks noChangeArrowheads="1"/>
          </p:cNvSpPr>
          <p:nvPr/>
        </p:nvSpPr>
        <p:spPr bwMode="auto">
          <a:xfrm>
            <a:off x="4618039" y="5527676"/>
            <a:ext cx="1108075" cy="333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83" name="Rectangle 19"/>
          <p:cNvSpPr>
            <a:spLocks noChangeArrowheads="1"/>
          </p:cNvSpPr>
          <p:nvPr/>
        </p:nvSpPr>
        <p:spPr bwMode="auto">
          <a:xfrm>
            <a:off x="4618039" y="5661026"/>
            <a:ext cx="1108075" cy="200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84" name="Rectangle 20"/>
          <p:cNvSpPr>
            <a:spLocks noChangeArrowheads="1"/>
          </p:cNvSpPr>
          <p:nvPr/>
        </p:nvSpPr>
        <p:spPr bwMode="auto">
          <a:xfrm>
            <a:off x="7932739" y="5480050"/>
            <a:ext cx="3654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0..4</a:t>
            </a:r>
            <a:endParaRPr lang="en-US" altLang="zh-CN">
              <a:solidFill>
                <a:schemeClr val="tx2"/>
              </a:solidFill>
              <a:ea typeface="宋体" panose="02010600030101010101" pitchFamily="2" charset="-122"/>
            </a:endParaRPr>
          </a:p>
        </p:txBody>
      </p:sp>
      <p:sp>
        <p:nvSpPr>
          <p:cNvPr id="164885" name="Rectangle 21"/>
          <p:cNvSpPr>
            <a:spLocks noChangeArrowheads="1"/>
          </p:cNvSpPr>
          <p:nvPr/>
        </p:nvSpPr>
        <p:spPr bwMode="auto">
          <a:xfrm>
            <a:off x="5853113" y="5084763"/>
            <a:ext cx="3286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a:t>
            </a:r>
            <a:endParaRPr lang="en-US" altLang="zh-CN">
              <a:solidFill>
                <a:schemeClr val="tx2"/>
              </a:solidFill>
              <a:ea typeface="宋体" panose="02010600030101010101" pitchFamily="2" charset="-122"/>
            </a:endParaRPr>
          </a:p>
        </p:txBody>
      </p:sp>
      <p:sp>
        <p:nvSpPr>
          <p:cNvPr id="164886" name="Rectangle 22"/>
          <p:cNvSpPr>
            <a:spLocks noChangeArrowheads="1"/>
          </p:cNvSpPr>
          <p:nvPr/>
        </p:nvSpPr>
        <p:spPr bwMode="auto">
          <a:xfrm>
            <a:off x="2312988" y="4894264"/>
            <a:ext cx="1123950" cy="96678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87" name="Rectangle 23"/>
          <p:cNvSpPr>
            <a:spLocks noChangeArrowheads="1"/>
          </p:cNvSpPr>
          <p:nvPr/>
        </p:nvSpPr>
        <p:spPr bwMode="auto">
          <a:xfrm>
            <a:off x="2508250" y="5227639"/>
            <a:ext cx="700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solidFill>
                  <a:srgbClr val="000000"/>
                </a:solidFill>
                <a:ea typeface="宋体" panose="02010600030101010101" pitchFamily="2" charset="-122"/>
              </a:rPr>
              <a:t>Student</a:t>
            </a:r>
            <a:endParaRPr lang="en-US" altLang="zh-CN" sz="1600">
              <a:ea typeface="宋体" panose="02010600030101010101" pitchFamily="2" charset="-122"/>
            </a:endParaRPr>
          </a:p>
        </p:txBody>
      </p:sp>
      <p:sp>
        <p:nvSpPr>
          <p:cNvPr id="164888" name="Rectangle 24"/>
          <p:cNvSpPr>
            <a:spLocks noChangeArrowheads="1"/>
          </p:cNvSpPr>
          <p:nvPr/>
        </p:nvSpPr>
        <p:spPr bwMode="auto">
          <a:xfrm>
            <a:off x="2312988" y="5527676"/>
            <a:ext cx="1123950" cy="333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89" name="Rectangle 25"/>
          <p:cNvSpPr>
            <a:spLocks noChangeArrowheads="1"/>
          </p:cNvSpPr>
          <p:nvPr/>
        </p:nvSpPr>
        <p:spPr bwMode="auto">
          <a:xfrm>
            <a:off x="2312988" y="5661026"/>
            <a:ext cx="1123950" cy="200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90" name="Rectangle 26"/>
          <p:cNvSpPr>
            <a:spLocks noChangeArrowheads="1"/>
          </p:cNvSpPr>
          <p:nvPr/>
        </p:nvSpPr>
        <p:spPr bwMode="auto">
          <a:xfrm>
            <a:off x="4286250" y="5480050"/>
            <a:ext cx="3286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a:t>
            </a:r>
            <a:endParaRPr lang="en-US" altLang="zh-CN">
              <a:solidFill>
                <a:schemeClr val="tx2"/>
              </a:solidFill>
              <a:ea typeface="宋体" panose="02010600030101010101" pitchFamily="2" charset="-122"/>
            </a:endParaRPr>
          </a:p>
        </p:txBody>
      </p:sp>
      <p:sp>
        <p:nvSpPr>
          <p:cNvPr id="164891" name="Rectangle 27"/>
          <p:cNvSpPr>
            <a:spLocks noChangeArrowheads="1"/>
          </p:cNvSpPr>
          <p:nvPr/>
        </p:nvSpPr>
        <p:spPr bwMode="auto">
          <a:xfrm>
            <a:off x="3514725" y="5016500"/>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1</a:t>
            </a:r>
            <a:endParaRPr lang="en-US" altLang="zh-CN">
              <a:solidFill>
                <a:schemeClr val="tx2"/>
              </a:solidFill>
              <a:ea typeface="宋体" panose="02010600030101010101" pitchFamily="2" charset="-122"/>
            </a:endParaRPr>
          </a:p>
        </p:txBody>
      </p:sp>
      <p:sp>
        <p:nvSpPr>
          <p:cNvPr id="164892" name="Rectangle 28"/>
          <p:cNvSpPr>
            <a:spLocks noChangeArrowheads="1"/>
          </p:cNvSpPr>
          <p:nvPr/>
        </p:nvSpPr>
        <p:spPr bwMode="auto">
          <a:xfrm>
            <a:off x="7213600" y="2260600"/>
            <a:ext cx="2230438" cy="96678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93" name="Rectangle 29"/>
          <p:cNvSpPr>
            <a:spLocks noChangeArrowheads="1"/>
          </p:cNvSpPr>
          <p:nvPr/>
        </p:nvSpPr>
        <p:spPr bwMode="auto">
          <a:xfrm>
            <a:off x="7353300" y="2576514"/>
            <a:ext cx="1962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solidFill>
                  <a:srgbClr val="000000"/>
                </a:solidFill>
                <a:ea typeface="宋体" panose="02010600030101010101" pitchFamily="2" charset="-122"/>
              </a:rPr>
              <a:t>RegistrationController</a:t>
            </a:r>
            <a:endParaRPr lang="en-US" altLang="zh-CN" sz="1600">
              <a:ea typeface="宋体" panose="02010600030101010101" pitchFamily="2" charset="-122"/>
            </a:endParaRPr>
          </a:p>
        </p:txBody>
      </p:sp>
      <p:sp>
        <p:nvSpPr>
          <p:cNvPr id="164894" name="Rectangle 30"/>
          <p:cNvSpPr>
            <a:spLocks noChangeArrowheads="1"/>
          </p:cNvSpPr>
          <p:nvPr/>
        </p:nvSpPr>
        <p:spPr bwMode="auto">
          <a:xfrm>
            <a:off x="7213600" y="2876550"/>
            <a:ext cx="2230438" cy="35083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95" name="Rectangle 31"/>
          <p:cNvSpPr>
            <a:spLocks noChangeArrowheads="1"/>
          </p:cNvSpPr>
          <p:nvPr/>
        </p:nvSpPr>
        <p:spPr bwMode="auto">
          <a:xfrm>
            <a:off x="7213600" y="3009900"/>
            <a:ext cx="2230438" cy="21748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4896" name="Rectangle 32"/>
          <p:cNvSpPr>
            <a:spLocks noChangeArrowheads="1"/>
          </p:cNvSpPr>
          <p:nvPr/>
        </p:nvSpPr>
        <p:spPr bwMode="auto">
          <a:xfrm>
            <a:off x="5487988" y="2449513"/>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ea typeface="宋体" panose="02010600030101010101" pitchFamily="2" charset="-122"/>
              </a:rPr>
              <a:t>1</a:t>
            </a:r>
            <a:endParaRPr lang="en-US" altLang="zh-CN">
              <a:ea typeface="宋体" panose="02010600030101010101" pitchFamily="2" charset="-122"/>
            </a:endParaRPr>
          </a:p>
        </p:txBody>
      </p:sp>
      <p:sp>
        <p:nvSpPr>
          <p:cNvPr id="164897" name="Rectangle 33"/>
          <p:cNvSpPr>
            <a:spLocks noChangeArrowheads="1"/>
          </p:cNvSpPr>
          <p:nvPr/>
        </p:nvSpPr>
        <p:spPr bwMode="auto">
          <a:xfrm>
            <a:off x="7013575" y="2830513"/>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ea typeface="宋体" panose="02010600030101010101" pitchFamily="2" charset="-122"/>
              </a:rPr>
              <a:t>1</a:t>
            </a:r>
            <a:endParaRPr lang="en-US" altLang="zh-CN">
              <a:ea typeface="宋体" panose="02010600030101010101" pitchFamily="2" charset="-122"/>
            </a:endParaRPr>
          </a:p>
        </p:txBody>
      </p:sp>
      <p:sp>
        <p:nvSpPr>
          <p:cNvPr id="164898" name="Rectangle 34"/>
          <p:cNvSpPr>
            <a:spLocks noChangeArrowheads="1"/>
          </p:cNvSpPr>
          <p:nvPr/>
        </p:nvSpPr>
        <p:spPr bwMode="auto">
          <a:xfrm>
            <a:off x="5487988" y="2449513"/>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1</a:t>
            </a:r>
            <a:endParaRPr lang="en-US" altLang="zh-CN">
              <a:solidFill>
                <a:schemeClr val="tx2"/>
              </a:solidFill>
              <a:ea typeface="宋体" panose="02010600030101010101" pitchFamily="2" charset="-122"/>
            </a:endParaRPr>
          </a:p>
        </p:txBody>
      </p:sp>
      <p:sp>
        <p:nvSpPr>
          <p:cNvPr id="164899" name="Rectangle 35"/>
          <p:cNvSpPr>
            <a:spLocks noChangeArrowheads="1"/>
          </p:cNvSpPr>
          <p:nvPr/>
        </p:nvSpPr>
        <p:spPr bwMode="auto">
          <a:xfrm>
            <a:off x="7013575" y="2830513"/>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1</a:t>
            </a:r>
            <a:endParaRPr lang="en-US" altLang="zh-CN">
              <a:solidFill>
                <a:schemeClr val="tx2"/>
              </a:solidFill>
              <a:ea typeface="宋体" panose="02010600030101010101" pitchFamily="2" charset="-122"/>
            </a:endParaRPr>
          </a:p>
        </p:txBody>
      </p:sp>
      <p:sp>
        <p:nvSpPr>
          <p:cNvPr id="164900" name="Rectangle 36"/>
          <p:cNvSpPr>
            <a:spLocks noChangeArrowheads="1"/>
          </p:cNvSpPr>
          <p:nvPr/>
        </p:nvSpPr>
        <p:spPr bwMode="auto">
          <a:xfrm>
            <a:off x="7624764" y="3409950"/>
            <a:ext cx="3654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ea typeface="宋体" panose="02010600030101010101" pitchFamily="2" charset="-122"/>
              </a:rPr>
              <a:t>0..1</a:t>
            </a:r>
            <a:endParaRPr lang="en-US" altLang="zh-CN">
              <a:ea typeface="宋体" panose="02010600030101010101" pitchFamily="2" charset="-122"/>
            </a:endParaRPr>
          </a:p>
        </p:txBody>
      </p:sp>
      <p:sp>
        <p:nvSpPr>
          <p:cNvPr id="164901" name="Rectangle 37"/>
          <p:cNvSpPr>
            <a:spLocks noChangeArrowheads="1"/>
          </p:cNvSpPr>
          <p:nvPr/>
        </p:nvSpPr>
        <p:spPr bwMode="auto">
          <a:xfrm>
            <a:off x="5497514" y="4475163"/>
            <a:ext cx="3654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0..1</a:t>
            </a:r>
            <a:endParaRPr lang="en-US" altLang="zh-CN">
              <a:solidFill>
                <a:schemeClr val="tx2"/>
              </a:solidFill>
              <a:ea typeface="宋体" panose="02010600030101010101" pitchFamily="2" charset="-122"/>
            </a:endParaRPr>
          </a:p>
        </p:txBody>
      </p:sp>
      <p:sp>
        <p:nvSpPr>
          <p:cNvPr id="164902" name="Rectangle 38"/>
          <p:cNvSpPr>
            <a:spLocks noChangeArrowheads="1"/>
          </p:cNvSpPr>
          <p:nvPr/>
        </p:nvSpPr>
        <p:spPr bwMode="auto">
          <a:xfrm>
            <a:off x="7624764" y="3409950"/>
            <a:ext cx="36548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chemeClr val="tx2"/>
                </a:solidFill>
                <a:ea typeface="宋体" panose="02010600030101010101" pitchFamily="2" charset="-122"/>
              </a:rPr>
              <a:t>0..1</a:t>
            </a:r>
            <a:endParaRPr lang="en-US" altLang="zh-CN">
              <a:solidFill>
                <a:schemeClr val="tx2"/>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Rectangle 4"/>
          <p:cNvSpPr>
            <a:spLocks noGrp="1" noChangeArrowheads="1"/>
          </p:cNvSpPr>
          <p:nvPr>
            <p:ph type="title"/>
          </p:nvPr>
        </p:nvSpPr>
        <p:spPr/>
        <p:txBody>
          <a:bodyPr/>
          <a:lstStyle/>
          <a:p>
            <a:pPr eaLnBrk="1" hangingPunct="1"/>
            <a:r>
              <a:rPr lang="en-US" altLang="zh-CN" smtClean="0"/>
              <a:t>What Is Composition?</a:t>
            </a:r>
            <a:endParaRPr lang="en-US" altLang="zh-CN" smtClean="0"/>
          </a:p>
        </p:txBody>
      </p:sp>
      <p:sp>
        <p:nvSpPr>
          <p:cNvPr id="166917" name="Rectangle 5"/>
          <p:cNvSpPr>
            <a:spLocks noGrp="1" noChangeArrowheads="1"/>
          </p:cNvSpPr>
          <p:nvPr>
            <p:ph type="body" idx="1"/>
          </p:nvPr>
        </p:nvSpPr>
        <p:spPr/>
        <p:txBody>
          <a:bodyPr/>
          <a:lstStyle/>
          <a:p>
            <a:pPr eaLnBrk="1" hangingPunct="1"/>
            <a:r>
              <a:rPr lang="en-US" altLang="zh-CN" smtClean="0">
                <a:ea typeface="宋体" panose="02010600030101010101" pitchFamily="2" charset="-122"/>
              </a:rPr>
              <a:t>A form of aggregation with strong ownership and coincident lifetimes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The parts cannot survive the whole/aggregate </a:t>
            </a:r>
            <a:endParaRPr lang="en-US" altLang="zh-CN" smtClean="0">
              <a:ea typeface="宋体" panose="02010600030101010101" pitchFamily="2" charset="-122"/>
            </a:endParaRPr>
          </a:p>
        </p:txBody>
      </p:sp>
      <p:sp>
        <p:nvSpPr>
          <p:cNvPr id="20" name="Line 2"/>
          <p:cNvSpPr>
            <a:spLocks noChangeShapeType="1"/>
          </p:cNvSpPr>
          <p:nvPr/>
        </p:nvSpPr>
        <p:spPr bwMode="auto">
          <a:xfrm flipH="1">
            <a:off x="5365750" y="4638675"/>
            <a:ext cx="177800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AutoShape 3"/>
          <p:cNvSpPr>
            <a:spLocks noChangeArrowheads="1"/>
          </p:cNvSpPr>
          <p:nvPr/>
        </p:nvSpPr>
        <p:spPr bwMode="auto">
          <a:xfrm>
            <a:off x="5035550" y="4559300"/>
            <a:ext cx="330200" cy="165100"/>
          </a:xfrm>
          <a:prstGeom prst="diamond">
            <a:avLst/>
          </a:prstGeom>
          <a:solidFill>
            <a:schemeClr val="tx1"/>
          </a:solidFill>
          <a:ln w="25400">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 name="Text Box 6"/>
          <p:cNvSpPr txBox="1">
            <a:spLocks noChangeArrowheads="1"/>
          </p:cNvSpPr>
          <p:nvPr/>
        </p:nvSpPr>
        <p:spPr bwMode="auto">
          <a:xfrm>
            <a:off x="3649663" y="3368675"/>
            <a:ext cx="9906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solidFill>
                  <a:srgbClr val="EB7C11"/>
                </a:solidFill>
                <a:ea typeface="宋体" panose="02010600030101010101" pitchFamily="2" charset="-122"/>
              </a:rPr>
              <a:t>Whole</a:t>
            </a:r>
            <a:endParaRPr lang="en-US" altLang="zh-CN" sz="1800">
              <a:solidFill>
                <a:srgbClr val="EB7C11"/>
              </a:solidFill>
              <a:ea typeface="宋体" panose="02010600030101010101" pitchFamily="2" charset="-122"/>
            </a:endParaRPr>
          </a:p>
        </p:txBody>
      </p:sp>
      <p:sp>
        <p:nvSpPr>
          <p:cNvPr id="23" name="Text Box 7"/>
          <p:cNvSpPr txBox="1">
            <a:spLocks noChangeArrowheads="1"/>
          </p:cNvSpPr>
          <p:nvPr/>
        </p:nvSpPr>
        <p:spPr bwMode="auto">
          <a:xfrm>
            <a:off x="5327650" y="5716588"/>
            <a:ext cx="14859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solidFill>
                  <a:srgbClr val="EB7C11"/>
                </a:solidFill>
                <a:ea typeface="宋体" panose="02010600030101010101" pitchFamily="2" charset="-122"/>
              </a:rPr>
              <a:t>Composition</a:t>
            </a:r>
            <a:endParaRPr lang="en-US" altLang="zh-CN" sz="1800">
              <a:solidFill>
                <a:srgbClr val="EB7C11"/>
              </a:solidFill>
              <a:ea typeface="宋体" panose="02010600030101010101" pitchFamily="2" charset="-122"/>
            </a:endParaRPr>
          </a:p>
        </p:txBody>
      </p:sp>
      <p:sp>
        <p:nvSpPr>
          <p:cNvPr id="24" name="Line 8"/>
          <p:cNvSpPr>
            <a:spLocks noChangeShapeType="1"/>
          </p:cNvSpPr>
          <p:nvPr/>
        </p:nvSpPr>
        <p:spPr bwMode="auto">
          <a:xfrm flipV="1">
            <a:off x="6089650" y="4719638"/>
            <a:ext cx="0" cy="101600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25" name="Line 9"/>
          <p:cNvSpPr>
            <a:spLocks noChangeShapeType="1"/>
          </p:cNvSpPr>
          <p:nvPr/>
        </p:nvSpPr>
        <p:spPr bwMode="auto">
          <a:xfrm>
            <a:off x="4181475" y="3768725"/>
            <a:ext cx="0" cy="45085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26" name="Line 10"/>
          <p:cNvSpPr>
            <a:spLocks noChangeShapeType="1"/>
          </p:cNvSpPr>
          <p:nvPr/>
        </p:nvSpPr>
        <p:spPr bwMode="auto">
          <a:xfrm>
            <a:off x="7708900" y="3749675"/>
            <a:ext cx="0" cy="46990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27" name="Text Box 11"/>
          <p:cNvSpPr txBox="1">
            <a:spLocks noChangeArrowheads="1"/>
          </p:cNvSpPr>
          <p:nvPr/>
        </p:nvSpPr>
        <p:spPr bwMode="auto">
          <a:xfrm>
            <a:off x="7251700" y="3362325"/>
            <a:ext cx="8763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solidFill>
                  <a:srgbClr val="EB7C11"/>
                </a:solidFill>
                <a:ea typeface="宋体" panose="02010600030101010101" pitchFamily="2" charset="-122"/>
              </a:rPr>
              <a:t>Part</a:t>
            </a:r>
            <a:endParaRPr lang="en-US" altLang="zh-CN" sz="1800">
              <a:solidFill>
                <a:srgbClr val="EB7C11"/>
              </a:solidFill>
              <a:ea typeface="宋体" panose="02010600030101010101" pitchFamily="2" charset="-122"/>
            </a:endParaRPr>
          </a:p>
        </p:txBody>
      </p:sp>
      <p:sp>
        <p:nvSpPr>
          <p:cNvPr id="28" name="Rectangle 12"/>
          <p:cNvSpPr>
            <a:spLocks noChangeArrowheads="1"/>
          </p:cNvSpPr>
          <p:nvPr/>
        </p:nvSpPr>
        <p:spPr bwMode="auto">
          <a:xfrm>
            <a:off x="6902450" y="4232275"/>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Line 13"/>
          <p:cNvSpPr>
            <a:spLocks noChangeShapeType="1"/>
          </p:cNvSpPr>
          <p:nvPr/>
        </p:nvSpPr>
        <p:spPr bwMode="auto">
          <a:xfrm>
            <a:off x="6902450" y="48006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30" name="Line 14"/>
          <p:cNvSpPr>
            <a:spLocks noChangeShapeType="1"/>
          </p:cNvSpPr>
          <p:nvPr/>
        </p:nvSpPr>
        <p:spPr bwMode="auto">
          <a:xfrm>
            <a:off x="6902450" y="466407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31" name="Text Box 15"/>
          <p:cNvSpPr txBox="1">
            <a:spLocks noChangeArrowheads="1"/>
          </p:cNvSpPr>
          <p:nvPr/>
        </p:nvSpPr>
        <p:spPr bwMode="auto">
          <a:xfrm>
            <a:off x="7500938" y="4321175"/>
            <a:ext cx="419100" cy="274638"/>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Part</a:t>
            </a:r>
            <a:endParaRPr lang="en-US" altLang="zh-CN" sz="1800" dirty="0">
              <a:ea typeface="宋体" panose="02010600030101010101" pitchFamily="2" charset="-122"/>
            </a:endParaRPr>
          </a:p>
        </p:txBody>
      </p:sp>
      <p:sp>
        <p:nvSpPr>
          <p:cNvPr id="32" name="Rectangle 16"/>
          <p:cNvSpPr>
            <a:spLocks noChangeArrowheads="1"/>
          </p:cNvSpPr>
          <p:nvPr/>
        </p:nvSpPr>
        <p:spPr bwMode="auto">
          <a:xfrm>
            <a:off x="3409950" y="4232275"/>
            <a:ext cx="1597025" cy="782638"/>
          </a:xfrm>
          <a:prstGeom prst="rect">
            <a:avLst/>
          </a:prstGeom>
          <a:solidFill>
            <a:srgbClr val="FFFFCC"/>
          </a:solidFill>
          <a:ln w="12700">
            <a:solidFill>
              <a:srgbClr val="8A0E5E"/>
            </a:solidFill>
            <a:miter lim="800000"/>
            <a:headEnd type="none" w="sm" len="sm"/>
            <a:tailEnd type="none" w="lg" len="lg"/>
          </a:ln>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3" name="Line 17"/>
          <p:cNvSpPr>
            <a:spLocks noChangeShapeType="1"/>
          </p:cNvSpPr>
          <p:nvPr/>
        </p:nvSpPr>
        <p:spPr bwMode="auto">
          <a:xfrm>
            <a:off x="3409950" y="4800600"/>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34" name="Line 18"/>
          <p:cNvSpPr>
            <a:spLocks noChangeShapeType="1"/>
          </p:cNvSpPr>
          <p:nvPr/>
        </p:nvSpPr>
        <p:spPr bwMode="auto">
          <a:xfrm>
            <a:off x="3409950" y="4676775"/>
            <a:ext cx="15970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35" name="Text Box 19"/>
          <p:cNvSpPr txBox="1">
            <a:spLocks noChangeArrowheads="1"/>
          </p:cNvSpPr>
          <p:nvPr/>
        </p:nvSpPr>
        <p:spPr bwMode="auto">
          <a:xfrm>
            <a:off x="3889375" y="4321175"/>
            <a:ext cx="647700" cy="274638"/>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Whole</a:t>
            </a:r>
            <a:endParaRPr lang="en-US" altLang="zh-CN" sz="1800" dirty="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pPr eaLnBrk="1" hangingPunct="1"/>
            <a:r>
              <a:rPr lang="en-US" altLang="zh-CN" smtClean="0"/>
              <a:t>Aggregation Vs. Composition</a:t>
            </a:r>
            <a:endParaRPr lang="zh-CN" altLang="en-US" smtClean="0"/>
          </a:p>
        </p:txBody>
      </p:sp>
      <p:pic>
        <p:nvPicPr>
          <p:cNvPr id="16896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2926" y="2219326"/>
            <a:ext cx="8820150"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p:cNvSpPr>
          <p:nvPr>
            <p:ph type="title"/>
          </p:nvPr>
        </p:nvSpPr>
        <p:spPr/>
        <p:txBody>
          <a:bodyPr/>
          <a:lstStyle/>
          <a:p>
            <a:pPr eaLnBrk="1" hangingPunct="1"/>
            <a:r>
              <a:rPr lang="zh-CN" altLang="en-US" i="1" smtClean="0"/>
              <a:t>举例</a:t>
            </a:r>
            <a:endParaRPr lang="zh-CN" altLang="en-US" i="1" smtClean="0"/>
          </a:p>
        </p:txBody>
      </p:sp>
      <p:sp>
        <p:nvSpPr>
          <p:cNvPr id="169987" name="内容占位符 3"/>
          <p:cNvSpPr>
            <a:spLocks noGrp="1"/>
          </p:cNvSpPr>
          <p:nvPr>
            <p:ph idx="1"/>
          </p:nvPr>
        </p:nvSpPr>
        <p:spPr>
          <a:xfrm>
            <a:off x="2351088" y="1052514"/>
            <a:ext cx="8024812" cy="5043487"/>
          </a:xfrm>
        </p:spPr>
        <p:txBody>
          <a:bodyPr/>
          <a:lstStyle/>
          <a:p>
            <a:pPr eaLnBrk="1" hangingPunct="1"/>
            <a:endParaRPr lang="zh-CN" altLang="en-US" dirty="0" smtClean="0">
              <a:latin typeface="+mn-ea"/>
            </a:endParaRPr>
          </a:p>
          <a:p>
            <a:pPr eaLnBrk="1" hangingPunct="1"/>
            <a:r>
              <a:rPr lang="zh-CN" altLang="en-US" dirty="0" smtClean="0">
                <a:latin typeface="+mn-ea"/>
              </a:rPr>
              <a:t>组合</a:t>
            </a:r>
            <a:r>
              <a:rPr lang="en-US" altLang="zh-CN" dirty="0" smtClean="0">
                <a:latin typeface="+mn-ea"/>
              </a:rPr>
              <a:t>/</a:t>
            </a:r>
            <a:r>
              <a:rPr lang="zh-CN" altLang="en-US" dirty="0" smtClean="0">
                <a:latin typeface="+mn-ea"/>
              </a:rPr>
              <a:t>部分</a:t>
            </a:r>
            <a:endParaRPr lang="zh-CN" altLang="en-US" dirty="0" smtClean="0">
              <a:latin typeface="+mn-ea"/>
            </a:endParaRPr>
          </a:p>
          <a:p>
            <a:pPr eaLnBrk="1" hangingPunct="1"/>
            <a:endParaRPr lang="en-US" altLang="zh-CN" dirty="0" smtClean="0">
              <a:latin typeface="+mn-ea"/>
            </a:endParaRPr>
          </a:p>
          <a:p>
            <a:pPr eaLnBrk="1" hangingPunct="1"/>
            <a:endParaRPr lang="zh-CN" altLang="en-US" dirty="0" smtClean="0">
              <a:latin typeface="+mn-ea"/>
            </a:endParaRPr>
          </a:p>
          <a:p>
            <a:pPr eaLnBrk="1" hangingPunct="1"/>
            <a:r>
              <a:rPr lang="zh-CN" altLang="en-US" dirty="0" smtClean="0">
                <a:latin typeface="+mn-ea"/>
              </a:rPr>
              <a:t>容器</a:t>
            </a:r>
            <a:r>
              <a:rPr lang="en-US" altLang="zh-CN" dirty="0" smtClean="0">
                <a:latin typeface="+mn-ea"/>
              </a:rPr>
              <a:t>/</a:t>
            </a:r>
            <a:r>
              <a:rPr lang="zh-CN" altLang="en-US" dirty="0" smtClean="0">
                <a:latin typeface="+mn-ea"/>
              </a:rPr>
              <a:t>内容</a:t>
            </a:r>
            <a:endParaRPr lang="en-US" altLang="zh-CN" dirty="0" smtClean="0">
              <a:latin typeface="+mn-ea"/>
            </a:endParaRPr>
          </a:p>
          <a:p>
            <a:pPr marL="0" indent="0" eaLnBrk="1" hangingPunct="1">
              <a:buNone/>
            </a:pPr>
            <a:endParaRPr lang="zh-CN" altLang="en-US" dirty="0" smtClean="0">
              <a:latin typeface="+mn-ea"/>
            </a:endParaRPr>
          </a:p>
          <a:p>
            <a:pPr eaLnBrk="1" hangingPunct="1"/>
            <a:endParaRPr lang="en-US" altLang="zh-CN" dirty="0" smtClean="0">
              <a:latin typeface="+mn-ea"/>
            </a:endParaRPr>
          </a:p>
          <a:p>
            <a:pPr eaLnBrk="1" hangingPunct="1"/>
            <a:endParaRPr lang="en-US" altLang="zh-CN" dirty="0" smtClean="0">
              <a:latin typeface="+mn-ea"/>
            </a:endParaRPr>
          </a:p>
          <a:p>
            <a:pPr eaLnBrk="1" hangingPunct="1"/>
            <a:r>
              <a:rPr lang="zh-CN" altLang="en-US" dirty="0" smtClean="0">
                <a:latin typeface="+mn-ea"/>
              </a:rPr>
              <a:t>集合</a:t>
            </a:r>
            <a:r>
              <a:rPr lang="en-US" altLang="zh-CN" dirty="0" smtClean="0">
                <a:latin typeface="+mn-ea"/>
              </a:rPr>
              <a:t>/</a:t>
            </a:r>
            <a:r>
              <a:rPr lang="zh-CN" altLang="en-US" dirty="0" smtClean="0">
                <a:latin typeface="+mn-ea"/>
              </a:rPr>
              <a:t>成员</a:t>
            </a:r>
            <a:endParaRPr lang="zh-CN" altLang="en-US" dirty="0" smtClean="0">
              <a:latin typeface="+mn-ea"/>
            </a:endParaRPr>
          </a:p>
          <a:p>
            <a:pPr eaLnBrk="1" hangingPunct="1"/>
            <a:endParaRPr lang="zh-CN" altLang="en-US" dirty="0" smtClean="0">
              <a:latin typeface="+mn-ea"/>
            </a:endParaRPr>
          </a:p>
        </p:txBody>
      </p:sp>
      <p:pic>
        <p:nvPicPr>
          <p:cNvPr id="169988"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03838" y="836614"/>
            <a:ext cx="2665412"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1539" y="2781301"/>
            <a:ext cx="1081087" cy="192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1538" y="4868864"/>
            <a:ext cx="989012"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p:txBody>
          <a:bodyPr/>
          <a:lstStyle/>
          <a:p>
            <a:r>
              <a:rPr lang="zh-CN" altLang="en-US" smtClean="0"/>
              <a:t>练习</a:t>
            </a:r>
            <a:endParaRPr lang="zh-CN" altLang="en-US" smtClean="0"/>
          </a:p>
        </p:txBody>
      </p:sp>
      <p:sp>
        <p:nvSpPr>
          <p:cNvPr id="171011" name="内容占位符 2"/>
          <p:cNvSpPr>
            <a:spLocks noGrp="1"/>
          </p:cNvSpPr>
          <p:nvPr>
            <p:ph idx="1"/>
          </p:nvPr>
        </p:nvSpPr>
        <p:spPr/>
        <p:txBody>
          <a:bodyPr/>
          <a:lstStyle/>
          <a:p>
            <a:r>
              <a:rPr lang="zh-CN" altLang="en-US" smtClean="0"/>
              <a:t>汽车和轮胎是关联、聚合、还是组合？</a:t>
            </a:r>
            <a:endParaRPr lang="en-US" altLang="zh-CN" smtClean="0"/>
          </a:p>
          <a:p>
            <a:r>
              <a:rPr lang="zh-CN" altLang="en-US" smtClean="0"/>
              <a:t>丈夫和妻子是关联、聚合、还是组合？</a:t>
            </a:r>
            <a:endParaRPr lang="zh-CN" altLang="en-US"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altLang="zh-CN" smtClean="0"/>
              <a:t>Relationships: Generalization</a:t>
            </a:r>
            <a:endParaRPr lang="en-US" altLang="zh-CN" smtClean="0"/>
          </a:p>
        </p:txBody>
      </p:sp>
      <p:sp>
        <p:nvSpPr>
          <p:cNvPr id="172035"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A relationship among classes where one class shares the structure and/or behavior of one or more classes.</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Defines a hierarchy of abstractions where a subclass inherits from one or more superclasses.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Single inheritance</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Multiple inheritance</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Is an “is a kind of” relationship.</a:t>
            </a:r>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Line 2"/>
          <p:cNvSpPr>
            <a:spLocks noChangeShapeType="1"/>
          </p:cNvSpPr>
          <p:nvPr/>
        </p:nvSpPr>
        <p:spPr bwMode="auto">
          <a:xfrm flipV="1">
            <a:off x="4430714" y="4687888"/>
            <a:ext cx="1587" cy="882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083" name="Rectangle 3"/>
          <p:cNvSpPr>
            <a:spLocks noChangeArrowheads="1"/>
          </p:cNvSpPr>
          <p:nvPr/>
        </p:nvSpPr>
        <p:spPr bwMode="auto">
          <a:xfrm>
            <a:off x="3852863" y="5489576"/>
            <a:ext cx="1143000" cy="669925"/>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084" name="Rectangle 4"/>
          <p:cNvSpPr>
            <a:spLocks noChangeArrowheads="1"/>
          </p:cNvSpPr>
          <p:nvPr/>
        </p:nvSpPr>
        <p:spPr bwMode="auto">
          <a:xfrm>
            <a:off x="3852863" y="5848350"/>
            <a:ext cx="1143000" cy="31115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085" name="Rectangle 5"/>
          <p:cNvSpPr>
            <a:spLocks noChangeArrowheads="1"/>
          </p:cNvSpPr>
          <p:nvPr/>
        </p:nvSpPr>
        <p:spPr bwMode="auto">
          <a:xfrm>
            <a:off x="3852863" y="5978526"/>
            <a:ext cx="1143000" cy="1809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086" name="Rectangle 6"/>
          <p:cNvSpPr>
            <a:spLocks noGrp="1" noChangeArrowheads="1"/>
          </p:cNvSpPr>
          <p:nvPr>
            <p:ph type="title"/>
          </p:nvPr>
        </p:nvSpPr>
        <p:spPr>
          <a:noFill/>
        </p:spPr>
        <p:txBody>
          <a:bodyPr/>
          <a:lstStyle/>
          <a:p>
            <a:pPr eaLnBrk="1" hangingPunct="1"/>
            <a:r>
              <a:rPr lang="en-US" altLang="zh-CN" smtClean="0"/>
              <a:t>Example: Single Inheritance</a:t>
            </a:r>
            <a:endParaRPr lang="en-US" altLang="zh-CN" smtClean="0"/>
          </a:p>
        </p:txBody>
      </p:sp>
      <p:sp>
        <p:nvSpPr>
          <p:cNvPr id="174087" name="Rectangle 7"/>
          <p:cNvSpPr>
            <a:spLocks noGrp="1" noChangeArrowheads="1"/>
          </p:cNvSpPr>
          <p:nvPr>
            <p:ph type="body" idx="1"/>
          </p:nvPr>
        </p:nvSpPr>
        <p:spPr>
          <a:noFill/>
        </p:spPr>
        <p:txBody>
          <a:bodyPr/>
          <a:lstStyle/>
          <a:p>
            <a:pPr eaLnBrk="1" hangingPunct="1"/>
            <a:r>
              <a:rPr lang="en-US" altLang="zh-CN" smtClean="0">
                <a:ea typeface="宋体" panose="02010600030101010101" pitchFamily="2" charset="-122"/>
              </a:rPr>
              <a:t>One class inherits from another.</a:t>
            </a:r>
            <a:endParaRPr lang="en-US" altLang="zh-CN" smtClean="0">
              <a:ea typeface="宋体" panose="02010600030101010101" pitchFamily="2" charset="-122"/>
            </a:endParaRPr>
          </a:p>
          <a:p>
            <a:pPr eaLnBrk="1" hangingPunct="1"/>
            <a:endParaRPr lang="zh-CN" altLang="en-US" smtClean="0">
              <a:ea typeface="宋体" panose="02010600030101010101" pitchFamily="2" charset="-122"/>
            </a:endParaRPr>
          </a:p>
        </p:txBody>
      </p:sp>
      <p:sp>
        <p:nvSpPr>
          <p:cNvPr id="174088" name="Rectangle 8"/>
          <p:cNvSpPr>
            <a:spLocks noChangeArrowheads="1"/>
          </p:cNvSpPr>
          <p:nvPr/>
        </p:nvSpPr>
        <p:spPr bwMode="auto">
          <a:xfrm>
            <a:off x="6643688" y="5489576"/>
            <a:ext cx="1143000" cy="669925"/>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089" name="Rectangle 9"/>
          <p:cNvSpPr>
            <a:spLocks noChangeArrowheads="1"/>
          </p:cNvSpPr>
          <p:nvPr/>
        </p:nvSpPr>
        <p:spPr bwMode="auto">
          <a:xfrm>
            <a:off x="6778985" y="5554663"/>
            <a:ext cx="91050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700">
                <a:solidFill>
                  <a:srgbClr val="000000"/>
                </a:solidFill>
                <a:ea typeface="宋体" panose="02010600030101010101" pitchFamily="2" charset="-122"/>
              </a:rPr>
              <a:t>Checking</a:t>
            </a:r>
            <a:endParaRPr lang="en-US" altLang="zh-CN">
              <a:ea typeface="宋体" panose="02010600030101010101" pitchFamily="2" charset="-122"/>
            </a:endParaRPr>
          </a:p>
        </p:txBody>
      </p:sp>
      <p:sp>
        <p:nvSpPr>
          <p:cNvPr id="174090" name="Rectangle 10"/>
          <p:cNvSpPr>
            <a:spLocks noChangeArrowheads="1"/>
          </p:cNvSpPr>
          <p:nvPr/>
        </p:nvSpPr>
        <p:spPr bwMode="auto">
          <a:xfrm>
            <a:off x="6643688" y="5848350"/>
            <a:ext cx="1143000" cy="31115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091" name="Rectangle 11"/>
          <p:cNvSpPr>
            <a:spLocks noChangeArrowheads="1"/>
          </p:cNvSpPr>
          <p:nvPr/>
        </p:nvSpPr>
        <p:spPr bwMode="auto">
          <a:xfrm>
            <a:off x="6643688" y="5978526"/>
            <a:ext cx="1143000" cy="1809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092" name="Rectangle 12"/>
          <p:cNvSpPr>
            <a:spLocks noChangeArrowheads="1"/>
          </p:cNvSpPr>
          <p:nvPr/>
        </p:nvSpPr>
        <p:spPr bwMode="auto">
          <a:xfrm>
            <a:off x="4036429" y="5554663"/>
            <a:ext cx="77745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700">
                <a:solidFill>
                  <a:srgbClr val="000000"/>
                </a:solidFill>
                <a:ea typeface="宋体" panose="02010600030101010101" pitchFamily="2" charset="-122"/>
              </a:rPr>
              <a:t>Savings</a:t>
            </a:r>
            <a:endParaRPr lang="en-US" altLang="zh-CN">
              <a:ea typeface="宋体" panose="02010600030101010101" pitchFamily="2" charset="-122"/>
            </a:endParaRPr>
          </a:p>
        </p:txBody>
      </p:sp>
      <p:sp>
        <p:nvSpPr>
          <p:cNvPr id="174093" name="Line 13"/>
          <p:cNvSpPr>
            <a:spLocks noChangeShapeType="1"/>
          </p:cNvSpPr>
          <p:nvPr/>
        </p:nvSpPr>
        <p:spPr bwMode="auto">
          <a:xfrm flipV="1">
            <a:off x="7223125" y="4687889"/>
            <a:ext cx="1588" cy="8016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094" name="Line 14"/>
          <p:cNvSpPr>
            <a:spLocks noChangeShapeType="1"/>
          </p:cNvSpPr>
          <p:nvPr/>
        </p:nvSpPr>
        <p:spPr bwMode="auto">
          <a:xfrm flipV="1">
            <a:off x="5965825" y="4479926"/>
            <a:ext cx="0" cy="2079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095" name="Freeform 15"/>
          <p:cNvSpPr/>
          <p:nvPr/>
        </p:nvSpPr>
        <p:spPr bwMode="auto">
          <a:xfrm>
            <a:off x="5851525" y="4165601"/>
            <a:ext cx="228600" cy="309563"/>
          </a:xfrm>
          <a:custGeom>
            <a:avLst/>
            <a:gdLst>
              <a:gd name="T0" fmla="*/ 2147483646 w 144"/>
              <a:gd name="T1" fmla="*/ 0 h 195"/>
              <a:gd name="T2" fmla="*/ 2147483646 w 144"/>
              <a:gd name="T3" fmla="*/ 2147483646 h 195"/>
              <a:gd name="T4" fmla="*/ 0 w 144"/>
              <a:gd name="T5" fmla="*/ 2147483646 h 195"/>
              <a:gd name="T6" fmla="*/ 2147483646 w 144"/>
              <a:gd name="T7" fmla="*/ 0 h 195"/>
              <a:gd name="T8" fmla="*/ 0 60000 65536"/>
              <a:gd name="T9" fmla="*/ 0 60000 65536"/>
              <a:gd name="T10" fmla="*/ 0 60000 65536"/>
              <a:gd name="T11" fmla="*/ 0 60000 65536"/>
              <a:gd name="T12" fmla="*/ 0 w 144"/>
              <a:gd name="T13" fmla="*/ 0 h 195"/>
              <a:gd name="T14" fmla="*/ 144 w 144"/>
              <a:gd name="T15" fmla="*/ 195 h 195"/>
            </a:gdLst>
            <a:ahLst/>
            <a:cxnLst>
              <a:cxn ang="T8">
                <a:pos x="T0" y="T1"/>
              </a:cxn>
              <a:cxn ang="T9">
                <a:pos x="T2" y="T3"/>
              </a:cxn>
              <a:cxn ang="T10">
                <a:pos x="T4" y="T5"/>
              </a:cxn>
              <a:cxn ang="T11">
                <a:pos x="T6" y="T7"/>
              </a:cxn>
            </a:cxnLst>
            <a:rect l="T12" t="T13" r="T14" b="T15"/>
            <a:pathLst>
              <a:path w="144" h="195">
                <a:moveTo>
                  <a:pt x="72" y="0"/>
                </a:moveTo>
                <a:lnTo>
                  <a:pt x="144" y="195"/>
                </a:lnTo>
                <a:lnTo>
                  <a:pt x="0" y="195"/>
                </a:lnTo>
                <a:lnTo>
                  <a:pt x="72" y="0"/>
                </a:lnTo>
                <a:close/>
              </a:path>
            </a:pathLst>
          </a:custGeom>
          <a:solidFill>
            <a:schemeClr val="tx1"/>
          </a:solidFill>
          <a:ln w="25400">
            <a:solidFill>
              <a:srgbClr val="FFFFFF"/>
            </a:solidFill>
            <a:round/>
          </a:ln>
        </p:spPr>
        <p:txBody>
          <a:bodyPr/>
          <a:lstStyle/>
          <a:p>
            <a:endParaRPr lang="zh-CN" altLang="en-US"/>
          </a:p>
        </p:txBody>
      </p:sp>
      <p:sp>
        <p:nvSpPr>
          <p:cNvPr id="174096" name="Text Box 16"/>
          <p:cNvSpPr txBox="1">
            <a:spLocks noChangeArrowheads="1"/>
          </p:cNvSpPr>
          <p:nvPr/>
        </p:nvSpPr>
        <p:spPr bwMode="auto">
          <a:xfrm>
            <a:off x="2209801" y="2781301"/>
            <a:ext cx="18002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i="1">
                <a:solidFill>
                  <a:srgbClr val="EB7C11"/>
                </a:solidFill>
                <a:ea typeface="宋体" panose="02010600030101010101" pitchFamily="2" charset="-122"/>
              </a:rPr>
              <a:t>Superclass (parent)</a:t>
            </a:r>
            <a:endParaRPr lang="en-US" altLang="zh-CN" sz="1800" i="1">
              <a:solidFill>
                <a:srgbClr val="EB7C11"/>
              </a:solidFill>
              <a:ea typeface="宋体" panose="02010600030101010101" pitchFamily="2" charset="-122"/>
            </a:endParaRPr>
          </a:p>
        </p:txBody>
      </p:sp>
      <p:sp>
        <p:nvSpPr>
          <p:cNvPr id="174097" name="Text Box 17"/>
          <p:cNvSpPr txBox="1">
            <a:spLocks noChangeArrowheads="1"/>
          </p:cNvSpPr>
          <p:nvPr/>
        </p:nvSpPr>
        <p:spPr bwMode="auto">
          <a:xfrm>
            <a:off x="2143126" y="5338764"/>
            <a:ext cx="18002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i="1">
                <a:solidFill>
                  <a:srgbClr val="EB7C11"/>
                </a:solidFill>
                <a:ea typeface="宋体" panose="02010600030101010101" pitchFamily="2" charset="-122"/>
              </a:rPr>
              <a:t>Subclasses</a:t>
            </a:r>
            <a:br>
              <a:rPr lang="en-US" altLang="zh-CN" sz="1800" i="1">
                <a:solidFill>
                  <a:srgbClr val="EB7C11"/>
                </a:solidFill>
                <a:ea typeface="宋体" panose="02010600030101010101" pitchFamily="2" charset="-122"/>
              </a:rPr>
            </a:br>
            <a:r>
              <a:rPr lang="en-US" altLang="zh-CN" sz="1800" i="1">
                <a:solidFill>
                  <a:srgbClr val="EB7C11"/>
                </a:solidFill>
                <a:ea typeface="宋体" panose="02010600030101010101" pitchFamily="2" charset="-122"/>
              </a:rPr>
              <a:t>(children)</a:t>
            </a:r>
            <a:endParaRPr lang="en-US" altLang="zh-CN" sz="1800" i="1">
              <a:solidFill>
                <a:srgbClr val="EB7C11"/>
              </a:solidFill>
              <a:ea typeface="宋体" panose="02010600030101010101" pitchFamily="2" charset="-122"/>
            </a:endParaRPr>
          </a:p>
        </p:txBody>
      </p:sp>
      <p:sp>
        <p:nvSpPr>
          <p:cNvPr id="174098" name="Text Box 18"/>
          <p:cNvSpPr txBox="1">
            <a:spLocks noChangeArrowheads="1"/>
          </p:cNvSpPr>
          <p:nvPr/>
        </p:nvSpPr>
        <p:spPr bwMode="auto">
          <a:xfrm>
            <a:off x="7772401" y="4029076"/>
            <a:ext cx="18002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i="1" dirty="0">
                <a:solidFill>
                  <a:srgbClr val="EB7C11"/>
                </a:solidFill>
                <a:ea typeface="宋体" panose="02010600030101010101" pitchFamily="2" charset="-122"/>
              </a:rPr>
              <a:t>Generalization Relationship</a:t>
            </a:r>
            <a:endParaRPr lang="en-US" altLang="zh-CN" sz="1800" i="1" dirty="0">
              <a:solidFill>
                <a:srgbClr val="EB7C11"/>
              </a:solidFill>
              <a:ea typeface="宋体" panose="02010600030101010101" pitchFamily="2" charset="-122"/>
            </a:endParaRPr>
          </a:p>
        </p:txBody>
      </p:sp>
      <p:sp>
        <p:nvSpPr>
          <p:cNvPr id="174099" name="Line 19"/>
          <p:cNvSpPr>
            <a:spLocks noChangeShapeType="1"/>
          </p:cNvSpPr>
          <p:nvPr/>
        </p:nvSpPr>
        <p:spPr bwMode="auto">
          <a:xfrm flipH="1">
            <a:off x="6248401" y="4381501"/>
            <a:ext cx="1630363" cy="231775"/>
          </a:xfrm>
          <a:prstGeom prst="line">
            <a:avLst/>
          </a:prstGeom>
          <a:noFill/>
          <a:ln w="25400">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174100" name="Text Box 20"/>
          <p:cNvSpPr txBox="1">
            <a:spLocks noChangeArrowheads="1"/>
          </p:cNvSpPr>
          <p:nvPr/>
        </p:nvSpPr>
        <p:spPr bwMode="auto">
          <a:xfrm>
            <a:off x="5029201" y="6286500"/>
            <a:ext cx="180022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i="1">
                <a:solidFill>
                  <a:srgbClr val="EB7C11"/>
                </a:solidFill>
                <a:ea typeface="宋体" panose="02010600030101010101" pitchFamily="2" charset="-122"/>
              </a:rPr>
              <a:t>Descendents</a:t>
            </a:r>
            <a:endParaRPr lang="en-US" altLang="zh-CN" sz="1800" i="1">
              <a:solidFill>
                <a:srgbClr val="EB7C11"/>
              </a:solidFill>
              <a:ea typeface="宋体" panose="02010600030101010101" pitchFamily="2" charset="-122"/>
            </a:endParaRPr>
          </a:p>
        </p:txBody>
      </p:sp>
      <p:sp>
        <p:nvSpPr>
          <p:cNvPr id="174101" name="Text Box 21"/>
          <p:cNvSpPr txBox="1">
            <a:spLocks noChangeArrowheads="1"/>
          </p:cNvSpPr>
          <p:nvPr/>
        </p:nvSpPr>
        <p:spPr bwMode="auto">
          <a:xfrm>
            <a:off x="5033964" y="1890714"/>
            <a:ext cx="180022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i="1">
                <a:solidFill>
                  <a:srgbClr val="EB7C11"/>
                </a:solidFill>
                <a:ea typeface="宋体" panose="02010600030101010101" pitchFamily="2" charset="-122"/>
              </a:rPr>
              <a:t>Ancestor</a:t>
            </a:r>
            <a:endParaRPr lang="en-US" altLang="zh-CN" sz="1800" i="1">
              <a:solidFill>
                <a:srgbClr val="EB7C11"/>
              </a:solidFill>
              <a:ea typeface="宋体" panose="02010600030101010101" pitchFamily="2" charset="-122"/>
            </a:endParaRPr>
          </a:p>
        </p:txBody>
      </p:sp>
      <p:sp>
        <p:nvSpPr>
          <p:cNvPr id="174102" name="Rectangle 22"/>
          <p:cNvSpPr>
            <a:spLocks noChangeArrowheads="1"/>
          </p:cNvSpPr>
          <p:nvPr/>
        </p:nvSpPr>
        <p:spPr bwMode="auto">
          <a:xfrm>
            <a:off x="4975226" y="2262189"/>
            <a:ext cx="2003425" cy="1851025"/>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03" name="Rectangle 23"/>
          <p:cNvSpPr>
            <a:spLocks noChangeArrowheads="1"/>
          </p:cNvSpPr>
          <p:nvPr/>
        </p:nvSpPr>
        <p:spPr bwMode="auto">
          <a:xfrm>
            <a:off x="5579417" y="2297113"/>
            <a:ext cx="79028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700">
                <a:solidFill>
                  <a:srgbClr val="000000"/>
                </a:solidFill>
                <a:ea typeface="宋体" panose="02010600030101010101" pitchFamily="2" charset="-122"/>
              </a:rPr>
              <a:t>Account</a:t>
            </a:r>
            <a:endParaRPr lang="en-US" altLang="zh-CN" sz="1700">
              <a:ea typeface="宋体" panose="02010600030101010101" pitchFamily="2" charset="-122"/>
            </a:endParaRPr>
          </a:p>
        </p:txBody>
      </p:sp>
      <p:sp>
        <p:nvSpPr>
          <p:cNvPr id="174104" name="Rectangle 24"/>
          <p:cNvSpPr>
            <a:spLocks noChangeArrowheads="1"/>
          </p:cNvSpPr>
          <p:nvPr/>
        </p:nvSpPr>
        <p:spPr bwMode="auto">
          <a:xfrm>
            <a:off x="4975226" y="2578101"/>
            <a:ext cx="2003425" cy="1535113"/>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05" name="Rectangle 25"/>
          <p:cNvSpPr>
            <a:spLocks noChangeArrowheads="1"/>
          </p:cNvSpPr>
          <p:nvPr/>
        </p:nvSpPr>
        <p:spPr bwMode="auto">
          <a:xfrm>
            <a:off x="4975226" y="3421063"/>
            <a:ext cx="2003425" cy="69215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106" name="Rectangle 26"/>
          <p:cNvSpPr>
            <a:spLocks noChangeArrowheads="1"/>
          </p:cNvSpPr>
          <p:nvPr/>
        </p:nvSpPr>
        <p:spPr bwMode="auto">
          <a:xfrm>
            <a:off x="5022851" y="2646363"/>
            <a:ext cx="73577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solidFill>
                  <a:srgbClr val="000000"/>
                </a:solidFill>
                <a:ea typeface="宋体" panose="02010600030101010101" pitchFamily="2" charset="-122"/>
              </a:rPr>
              <a:t>- balance</a:t>
            </a:r>
            <a:endParaRPr lang="en-US" altLang="zh-CN">
              <a:ea typeface="宋体" panose="02010600030101010101" pitchFamily="2" charset="-122"/>
            </a:endParaRPr>
          </a:p>
        </p:txBody>
      </p:sp>
      <p:sp>
        <p:nvSpPr>
          <p:cNvPr id="174107" name="Rectangle 27"/>
          <p:cNvSpPr>
            <a:spLocks noChangeArrowheads="1"/>
          </p:cNvSpPr>
          <p:nvPr/>
        </p:nvSpPr>
        <p:spPr bwMode="auto">
          <a:xfrm>
            <a:off x="5022851" y="2871788"/>
            <a:ext cx="55624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solidFill>
                  <a:srgbClr val="000000"/>
                </a:solidFill>
                <a:ea typeface="宋体" panose="02010600030101010101" pitchFamily="2" charset="-122"/>
              </a:rPr>
              <a:t>- name</a:t>
            </a:r>
            <a:endParaRPr lang="en-US" altLang="zh-CN">
              <a:ea typeface="宋体" panose="02010600030101010101" pitchFamily="2" charset="-122"/>
            </a:endParaRPr>
          </a:p>
        </p:txBody>
      </p:sp>
      <p:sp>
        <p:nvSpPr>
          <p:cNvPr id="174108" name="Rectangle 28"/>
          <p:cNvSpPr>
            <a:spLocks noChangeArrowheads="1"/>
          </p:cNvSpPr>
          <p:nvPr/>
        </p:nvSpPr>
        <p:spPr bwMode="auto">
          <a:xfrm>
            <a:off x="5022851" y="3097213"/>
            <a:ext cx="7149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solidFill>
                  <a:srgbClr val="000000"/>
                </a:solidFill>
                <a:ea typeface="宋体" panose="02010600030101010101" pitchFamily="2" charset="-122"/>
              </a:rPr>
              <a:t>- number</a:t>
            </a:r>
            <a:endParaRPr lang="en-US" altLang="zh-CN">
              <a:ea typeface="宋体" panose="02010600030101010101" pitchFamily="2" charset="-122"/>
            </a:endParaRPr>
          </a:p>
        </p:txBody>
      </p:sp>
      <p:sp>
        <p:nvSpPr>
          <p:cNvPr id="174109" name="Rectangle 29"/>
          <p:cNvSpPr>
            <a:spLocks noChangeArrowheads="1"/>
          </p:cNvSpPr>
          <p:nvPr/>
        </p:nvSpPr>
        <p:spPr bwMode="auto">
          <a:xfrm>
            <a:off x="5022851" y="3511550"/>
            <a:ext cx="9794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solidFill>
                  <a:srgbClr val="000000"/>
                </a:solidFill>
                <a:ea typeface="宋体" panose="02010600030101010101" pitchFamily="2" charset="-122"/>
              </a:rPr>
              <a:t>+ withdraw()</a:t>
            </a:r>
            <a:endParaRPr lang="en-US" altLang="zh-CN">
              <a:ea typeface="宋体" panose="02010600030101010101" pitchFamily="2" charset="-122"/>
            </a:endParaRPr>
          </a:p>
        </p:txBody>
      </p:sp>
      <p:sp>
        <p:nvSpPr>
          <p:cNvPr id="174110" name="Rectangle 30"/>
          <p:cNvSpPr>
            <a:spLocks noChangeArrowheads="1"/>
          </p:cNvSpPr>
          <p:nvPr/>
        </p:nvSpPr>
        <p:spPr bwMode="auto">
          <a:xfrm>
            <a:off x="5022850" y="3736975"/>
            <a:ext cx="158537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solidFill>
                  <a:srgbClr val="000000"/>
                </a:solidFill>
                <a:ea typeface="宋体" panose="02010600030101010101" pitchFamily="2" charset="-122"/>
              </a:rPr>
              <a:t>+ createStatement()</a:t>
            </a:r>
            <a:endParaRPr lang="en-US" altLang="zh-CN">
              <a:ea typeface="宋体" panose="02010600030101010101" pitchFamily="2" charset="-122"/>
            </a:endParaRPr>
          </a:p>
        </p:txBody>
      </p:sp>
      <p:sp>
        <p:nvSpPr>
          <p:cNvPr id="174111" name="Line 31"/>
          <p:cNvSpPr>
            <a:spLocks noChangeShapeType="1"/>
          </p:cNvSpPr>
          <p:nvPr/>
        </p:nvSpPr>
        <p:spPr bwMode="auto">
          <a:xfrm>
            <a:off x="4432301" y="4686300"/>
            <a:ext cx="279082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zh-CN" smtClean="0"/>
              <a:t>Example: Multiple Inheritance</a:t>
            </a:r>
            <a:endParaRPr lang="en-US" altLang="zh-CN" smtClean="0"/>
          </a:p>
        </p:txBody>
      </p:sp>
      <p:sp>
        <p:nvSpPr>
          <p:cNvPr id="176131" name="Rectangle 3"/>
          <p:cNvSpPr>
            <a:spLocks noGrp="1" noChangeArrowheads="1"/>
          </p:cNvSpPr>
          <p:nvPr>
            <p:ph type="body" idx="1"/>
          </p:nvPr>
        </p:nvSpPr>
        <p:spPr>
          <a:noFill/>
        </p:spPr>
        <p:txBody>
          <a:bodyPr/>
          <a:lstStyle/>
          <a:p>
            <a:pPr eaLnBrk="1" hangingPunct="1"/>
            <a:r>
              <a:rPr lang="en-US" altLang="zh-CN" smtClean="0">
                <a:ea typeface="宋体" panose="02010600030101010101" pitchFamily="2" charset="-122"/>
              </a:rPr>
              <a:t>A class can inherit from several other classes.</a:t>
            </a:r>
            <a:endParaRPr lang="en-US" altLang="zh-CN" smtClean="0">
              <a:ea typeface="宋体" panose="02010600030101010101" pitchFamily="2" charset="-122"/>
            </a:endParaRPr>
          </a:p>
        </p:txBody>
      </p:sp>
      <p:sp>
        <p:nvSpPr>
          <p:cNvPr id="176132" name="Text Box 4"/>
          <p:cNvSpPr txBox="1">
            <a:spLocks noChangeArrowheads="1"/>
          </p:cNvSpPr>
          <p:nvPr/>
        </p:nvSpPr>
        <p:spPr bwMode="auto">
          <a:xfrm>
            <a:off x="1847850" y="5627689"/>
            <a:ext cx="830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400" b="1" i="1">
                <a:solidFill>
                  <a:schemeClr val="tx2"/>
                </a:solidFill>
                <a:ea typeface="宋体" panose="02010600030101010101" pitchFamily="2" charset="-122"/>
              </a:rPr>
              <a:t>Use multiple inheritance only when needed and </a:t>
            </a:r>
            <a:endParaRPr lang="en-US" altLang="zh-CN" sz="2400" b="1" i="1">
              <a:solidFill>
                <a:schemeClr val="tx2"/>
              </a:solidFill>
              <a:ea typeface="宋体" panose="02010600030101010101" pitchFamily="2" charset="-122"/>
            </a:endParaRPr>
          </a:p>
          <a:p>
            <a:pPr algn="ctr"/>
            <a:r>
              <a:rPr lang="en-US" altLang="zh-CN" sz="2400" b="1" i="1">
                <a:solidFill>
                  <a:schemeClr val="tx2"/>
                </a:solidFill>
                <a:ea typeface="宋体" panose="02010600030101010101" pitchFamily="2" charset="-122"/>
              </a:rPr>
              <a:t>always with caution!</a:t>
            </a:r>
            <a:endParaRPr lang="en-US" altLang="zh-CN" sz="2400" b="1" i="1">
              <a:solidFill>
                <a:schemeClr val="tx2"/>
              </a:solidFill>
              <a:ea typeface="宋体" panose="02010600030101010101" pitchFamily="2" charset="-122"/>
            </a:endParaRPr>
          </a:p>
        </p:txBody>
      </p:sp>
      <p:sp>
        <p:nvSpPr>
          <p:cNvPr id="176133" name="Rectangle 5"/>
          <p:cNvSpPr>
            <a:spLocks noChangeArrowheads="1"/>
          </p:cNvSpPr>
          <p:nvPr/>
        </p:nvSpPr>
        <p:spPr bwMode="auto">
          <a:xfrm>
            <a:off x="3067050" y="2676526"/>
            <a:ext cx="1371600" cy="765175"/>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34" name="Rectangle 6"/>
          <p:cNvSpPr>
            <a:spLocks noChangeArrowheads="1"/>
          </p:cNvSpPr>
          <p:nvPr/>
        </p:nvSpPr>
        <p:spPr bwMode="auto">
          <a:xfrm>
            <a:off x="3154363" y="2751138"/>
            <a:ext cx="126477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rgbClr val="000000"/>
                </a:solidFill>
                <a:ea typeface="宋体" panose="02010600030101010101" pitchFamily="2" charset="-122"/>
              </a:rPr>
              <a:t>FlyingThing</a:t>
            </a:r>
            <a:endParaRPr lang="en-US" altLang="zh-CN">
              <a:ea typeface="宋体" panose="02010600030101010101" pitchFamily="2" charset="-122"/>
            </a:endParaRPr>
          </a:p>
        </p:txBody>
      </p:sp>
      <p:sp>
        <p:nvSpPr>
          <p:cNvPr id="176135" name="Rectangle 7"/>
          <p:cNvSpPr>
            <a:spLocks noChangeArrowheads="1"/>
          </p:cNvSpPr>
          <p:nvPr/>
        </p:nvSpPr>
        <p:spPr bwMode="auto">
          <a:xfrm>
            <a:off x="3067050" y="3057525"/>
            <a:ext cx="1371600" cy="38100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36" name="Rectangle 8"/>
          <p:cNvSpPr>
            <a:spLocks noChangeArrowheads="1"/>
          </p:cNvSpPr>
          <p:nvPr/>
        </p:nvSpPr>
        <p:spPr bwMode="auto">
          <a:xfrm>
            <a:off x="3067050" y="3209925"/>
            <a:ext cx="1371600" cy="22860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37" name="Rectangle 9"/>
          <p:cNvSpPr>
            <a:spLocks noChangeArrowheads="1"/>
          </p:cNvSpPr>
          <p:nvPr/>
        </p:nvSpPr>
        <p:spPr bwMode="auto">
          <a:xfrm>
            <a:off x="8058151" y="2676526"/>
            <a:ext cx="981075" cy="765175"/>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38" name="Rectangle 10"/>
          <p:cNvSpPr>
            <a:spLocks noChangeArrowheads="1"/>
          </p:cNvSpPr>
          <p:nvPr/>
        </p:nvSpPr>
        <p:spPr bwMode="auto">
          <a:xfrm>
            <a:off x="8170864" y="2751138"/>
            <a:ext cx="74699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rgbClr val="000000"/>
                </a:solidFill>
                <a:ea typeface="宋体" panose="02010600030101010101" pitchFamily="2" charset="-122"/>
              </a:rPr>
              <a:t>Animal</a:t>
            </a:r>
            <a:endParaRPr lang="en-US" altLang="zh-CN">
              <a:ea typeface="宋体" panose="02010600030101010101" pitchFamily="2" charset="-122"/>
            </a:endParaRPr>
          </a:p>
        </p:txBody>
      </p:sp>
      <p:sp>
        <p:nvSpPr>
          <p:cNvPr id="176139" name="Rectangle 11"/>
          <p:cNvSpPr>
            <a:spLocks noChangeArrowheads="1"/>
          </p:cNvSpPr>
          <p:nvPr/>
        </p:nvSpPr>
        <p:spPr bwMode="auto">
          <a:xfrm>
            <a:off x="8058151" y="3086100"/>
            <a:ext cx="981075" cy="35560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40" name="Rectangle 12"/>
          <p:cNvSpPr>
            <a:spLocks noChangeArrowheads="1"/>
          </p:cNvSpPr>
          <p:nvPr/>
        </p:nvSpPr>
        <p:spPr bwMode="auto">
          <a:xfrm>
            <a:off x="8058151" y="3236914"/>
            <a:ext cx="981075" cy="204787"/>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41" name="Rectangle 13"/>
          <p:cNvSpPr>
            <a:spLocks noChangeArrowheads="1"/>
          </p:cNvSpPr>
          <p:nvPr/>
        </p:nvSpPr>
        <p:spPr bwMode="auto">
          <a:xfrm>
            <a:off x="8789989" y="4394201"/>
            <a:ext cx="947737" cy="747713"/>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42" name="Rectangle 14"/>
          <p:cNvSpPr>
            <a:spLocks noChangeArrowheads="1"/>
          </p:cNvSpPr>
          <p:nvPr/>
        </p:nvSpPr>
        <p:spPr bwMode="auto">
          <a:xfrm>
            <a:off x="8961439" y="4468813"/>
            <a:ext cx="65242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rgbClr val="000000"/>
                </a:solidFill>
                <a:ea typeface="宋体" panose="02010600030101010101" pitchFamily="2" charset="-122"/>
              </a:rPr>
              <a:t>Horse</a:t>
            </a:r>
            <a:endParaRPr lang="en-US" altLang="zh-CN">
              <a:ea typeface="宋体" panose="02010600030101010101" pitchFamily="2" charset="-122"/>
            </a:endParaRPr>
          </a:p>
        </p:txBody>
      </p:sp>
      <p:sp>
        <p:nvSpPr>
          <p:cNvPr id="176143" name="Rectangle 15"/>
          <p:cNvSpPr>
            <a:spLocks noChangeArrowheads="1"/>
          </p:cNvSpPr>
          <p:nvPr/>
        </p:nvSpPr>
        <p:spPr bwMode="auto">
          <a:xfrm>
            <a:off x="8789989" y="4805363"/>
            <a:ext cx="947737" cy="33655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44" name="Rectangle 16"/>
          <p:cNvSpPr>
            <a:spLocks noChangeArrowheads="1"/>
          </p:cNvSpPr>
          <p:nvPr/>
        </p:nvSpPr>
        <p:spPr bwMode="auto">
          <a:xfrm>
            <a:off x="8789989" y="4935539"/>
            <a:ext cx="947737" cy="206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45" name="Rectangle 17"/>
          <p:cNvSpPr>
            <a:spLocks noChangeArrowheads="1"/>
          </p:cNvSpPr>
          <p:nvPr/>
        </p:nvSpPr>
        <p:spPr bwMode="auto">
          <a:xfrm>
            <a:off x="7127876" y="4394201"/>
            <a:ext cx="963613" cy="766763"/>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46" name="Rectangle 18"/>
          <p:cNvSpPr>
            <a:spLocks noChangeArrowheads="1"/>
          </p:cNvSpPr>
          <p:nvPr/>
        </p:nvSpPr>
        <p:spPr bwMode="auto">
          <a:xfrm>
            <a:off x="7356476" y="4468813"/>
            <a:ext cx="48288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rgbClr val="000000"/>
                </a:solidFill>
                <a:ea typeface="宋体" panose="02010600030101010101" pitchFamily="2" charset="-122"/>
              </a:rPr>
              <a:t>Wolf</a:t>
            </a:r>
            <a:endParaRPr lang="en-US" altLang="zh-CN">
              <a:ea typeface="宋体" panose="02010600030101010101" pitchFamily="2" charset="-122"/>
            </a:endParaRPr>
          </a:p>
        </p:txBody>
      </p:sp>
      <p:sp>
        <p:nvSpPr>
          <p:cNvPr id="176147" name="Rectangle 19"/>
          <p:cNvSpPr>
            <a:spLocks noChangeArrowheads="1"/>
          </p:cNvSpPr>
          <p:nvPr/>
        </p:nvSpPr>
        <p:spPr bwMode="auto">
          <a:xfrm>
            <a:off x="7127876" y="4805363"/>
            <a:ext cx="963613" cy="35560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48" name="Rectangle 20"/>
          <p:cNvSpPr>
            <a:spLocks noChangeArrowheads="1"/>
          </p:cNvSpPr>
          <p:nvPr/>
        </p:nvSpPr>
        <p:spPr bwMode="auto">
          <a:xfrm>
            <a:off x="7127876" y="4954589"/>
            <a:ext cx="963613" cy="206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49" name="Rectangle 21"/>
          <p:cNvSpPr>
            <a:spLocks noChangeArrowheads="1"/>
          </p:cNvSpPr>
          <p:nvPr/>
        </p:nvSpPr>
        <p:spPr bwMode="auto">
          <a:xfrm>
            <a:off x="5597525" y="4394201"/>
            <a:ext cx="965200" cy="747713"/>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50" name="Rectangle 22"/>
          <p:cNvSpPr>
            <a:spLocks noChangeArrowheads="1"/>
          </p:cNvSpPr>
          <p:nvPr/>
        </p:nvSpPr>
        <p:spPr bwMode="auto">
          <a:xfrm>
            <a:off x="5897563" y="4468813"/>
            <a:ext cx="43441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rgbClr val="000000"/>
                </a:solidFill>
                <a:ea typeface="宋体" panose="02010600030101010101" pitchFamily="2" charset="-122"/>
              </a:rPr>
              <a:t>Bird</a:t>
            </a:r>
            <a:endParaRPr lang="en-US" altLang="zh-CN">
              <a:ea typeface="宋体" panose="02010600030101010101" pitchFamily="2" charset="-122"/>
            </a:endParaRPr>
          </a:p>
        </p:txBody>
      </p:sp>
      <p:sp>
        <p:nvSpPr>
          <p:cNvPr id="176151" name="Rectangle 23"/>
          <p:cNvSpPr>
            <a:spLocks noChangeArrowheads="1"/>
          </p:cNvSpPr>
          <p:nvPr/>
        </p:nvSpPr>
        <p:spPr bwMode="auto">
          <a:xfrm>
            <a:off x="5597525" y="4805363"/>
            <a:ext cx="965200" cy="33655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52" name="Rectangle 24"/>
          <p:cNvSpPr>
            <a:spLocks noChangeArrowheads="1"/>
          </p:cNvSpPr>
          <p:nvPr/>
        </p:nvSpPr>
        <p:spPr bwMode="auto">
          <a:xfrm>
            <a:off x="5597525" y="4935539"/>
            <a:ext cx="965200" cy="206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53" name="Rectangle 25"/>
          <p:cNvSpPr>
            <a:spLocks noChangeArrowheads="1"/>
          </p:cNvSpPr>
          <p:nvPr/>
        </p:nvSpPr>
        <p:spPr bwMode="auto">
          <a:xfrm>
            <a:off x="3952875" y="4394201"/>
            <a:ext cx="1212850" cy="747713"/>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54" name="Rectangle 26"/>
          <p:cNvSpPr>
            <a:spLocks noChangeArrowheads="1"/>
          </p:cNvSpPr>
          <p:nvPr/>
        </p:nvSpPr>
        <p:spPr bwMode="auto">
          <a:xfrm>
            <a:off x="4030663" y="4468813"/>
            <a:ext cx="110126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rgbClr val="000000"/>
                </a:solidFill>
                <a:ea typeface="宋体" panose="02010600030101010101" pitchFamily="2" charset="-122"/>
              </a:rPr>
              <a:t>Helicopter</a:t>
            </a:r>
            <a:endParaRPr lang="en-US" altLang="zh-CN">
              <a:ea typeface="宋体" panose="02010600030101010101" pitchFamily="2" charset="-122"/>
            </a:endParaRPr>
          </a:p>
        </p:txBody>
      </p:sp>
      <p:sp>
        <p:nvSpPr>
          <p:cNvPr id="176155" name="Rectangle 27"/>
          <p:cNvSpPr>
            <a:spLocks noChangeArrowheads="1"/>
          </p:cNvSpPr>
          <p:nvPr/>
        </p:nvSpPr>
        <p:spPr bwMode="auto">
          <a:xfrm>
            <a:off x="3952875" y="4805363"/>
            <a:ext cx="1212850" cy="33655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56" name="Rectangle 28"/>
          <p:cNvSpPr>
            <a:spLocks noChangeArrowheads="1"/>
          </p:cNvSpPr>
          <p:nvPr/>
        </p:nvSpPr>
        <p:spPr bwMode="auto">
          <a:xfrm>
            <a:off x="3952875" y="4935539"/>
            <a:ext cx="1212850" cy="206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57" name="Rectangle 29"/>
          <p:cNvSpPr>
            <a:spLocks noChangeArrowheads="1"/>
          </p:cNvSpPr>
          <p:nvPr/>
        </p:nvSpPr>
        <p:spPr bwMode="auto">
          <a:xfrm>
            <a:off x="2322513" y="4394201"/>
            <a:ext cx="1065212" cy="747713"/>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58" name="Rectangle 30"/>
          <p:cNvSpPr>
            <a:spLocks noChangeArrowheads="1"/>
          </p:cNvSpPr>
          <p:nvPr/>
        </p:nvSpPr>
        <p:spPr bwMode="auto">
          <a:xfrm>
            <a:off x="2455863" y="4468813"/>
            <a:ext cx="89768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900">
                <a:solidFill>
                  <a:srgbClr val="000000"/>
                </a:solidFill>
                <a:ea typeface="宋体" panose="02010600030101010101" pitchFamily="2" charset="-122"/>
              </a:rPr>
              <a:t>Airplane</a:t>
            </a:r>
            <a:endParaRPr lang="en-US" altLang="zh-CN">
              <a:ea typeface="宋体" panose="02010600030101010101" pitchFamily="2" charset="-122"/>
            </a:endParaRPr>
          </a:p>
        </p:txBody>
      </p:sp>
      <p:sp>
        <p:nvSpPr>
          <p:cNvPr id="176159" name="Rectangle 31"/>
          <p:cNvSpPr>
            <a:spLocks noChangeArrowheads="1"/>
          </p:cNvSpPr>
          <p:nvPr/>
        </p:nvSpPr>
        <p:spPr bwMode="auto">
          <a:xfrm>
            <a:off x="2322513" y="4805363"/>
            <a:ext cx="1065212" cy="336550"/>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60" name="Rectangle 32"/>
          <p:cNvSpPr>
            <a:spLocks noChangeArrowheads="1"/>
          </p:cNvSpPr>
          <p:nvPr/>
        </p:nvSpPr>
        <p:spPr bwMode="auto">
          <a:xfrm>
            <a:off x="2322513" y="4935539"/>
            <a:ext cx="1065212" cy="206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61" name="Line 33"/>
          <p:cNvSpPr>
            <a:spLocks noChangeShapeType="1"/>
          </p:cNvSpPr>
          <p:nvPr/>
        </p:nvSpPr>
        <p:spPr bwMode="auto">
          <a:xfrm flipV="1">
            <a:off x="2846388" y="3983038"/>
            <a:ext cx="0" cy="41116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162" name="Line 34"/>
          <p:cNvSpPr>
            <a:spLocks noChangeShapeType="1"/>
          </p:cNvSpPr>
          <p:nvPr/>
        </p:nvSpPr>
        <p:spPr bwMode="auto">
          <a:xfrm flipV="1">
            <a:off x="3703638" y="3813176"/>
            <a:ext cx="0" cy="1698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163" name="Freeform 35"/>
          <p:cNvSpPr/>
          <p:nvPr/>
        </p:nvSpPr>
        <p:spPr bwMode="auto">
          <a:xfrm>
            <a:off x="3586163" y="3441700"/>
            <a:ext cx="233362" cy="355600"/>
          </a:xfrm>
          <a:custGeom>
            <a:avLst/>
            <a:gdLst>
              <a:gd name="T0" fmla="*/ 2147483646 w 147"/>
              <a:gd name="T1" fmla="*/ 0 h 224"/>
              <a:gd name="T2" fmla="*/ 2147483646 w 147"/>
              <a:gd name="T3" fmla="*/ 2147483646 h 224"/>
              <a:gd name="T4" fmla="*/ 0 w 147"/>
              <a:gd name="T5" fmla="*/ 2147483646 h 224"/>
              <a:gd name="T6" fmla="*/ 2147483646 w 147"/>
              <a:gd name="T7" fmla="*/ 0 h 224"/>
              <a:gd name="T8" fmla="*/ 0 60000 65536"/>
              <a:gd name="T9" fmla="*/ 0 60000 65536"/>
              <a:gd name="T10" fmla="*/ 0 60000 65536"/>
              <a:gd name="T11" fmla="*/ 0 60000 65536"/>
              <a:gd name="T12" fmla="*/ 0 w 147"/>
              <a:gd name="T13" fmla="*/ 0 h 224"/>
              <a:gd name="T14" fmla="*/ 147 w 147"/>
              <a:gd name="T15" fmla="*/ 224 h 224"/>
            </a:gdLst>
            <a:ahLst/>
            <a:cxnLst>
              <a:cxn ang="T8">
                <a:pos x="T0" y="T1"/>
              </a:cxn>
              <a:cxn ang="T9">
                <a:pos x="T2" y="T3"/>
              </a:cxn>
              <a:cxn ang="T10">
                <a:pos x="T4" y="T5"/>
              </a:cxn>
              <a:cxn ang="T11">
                <a:pos x="T6" y="T7"/>
              </a:cxn>
            </a:cxnLst>
            <a:rect l="T12" t="T13" r="T14" b="T15"/>
            <a:pathLst>
              <a:path w="147" h="224">
                <a:moveTo>
                  <a:pt x="74" y="0"/>
                </a:moveTo>
                <a:lnTo>
                  <a:pt x="147" y="224"/>
                </a:lnTo>
                <a:lnTo>
                  <a:pt x="0" y="224"/>
                </a:lnTo>
                <a:lnTo>
                  <a:pt x="74"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64" name="Line 36"/>
          <p:cNvSpPr>
            <a:spLocks noChangeShapeType="1"/>
          </p:cNvSpPr>
          <p:nvPr/>
        </p:nvSpPr>
        <p:spPr bwMode="auto">
          <a:xfrm flipH="1" flipV="1">
            <a:off x="4541838" y="3983038"/>
            <a:ext cx="0" cy="41116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165" name="Line 37"/>
          <p:cNvSpPr>
            <a:spLocks noChangeShapeType="1"/>
          </p:cNvSpPr>
          <p:nvPr/>
        </p:nvSpPr>
        <p:spPr bwMode="auto">
          <a:xfrm flipH="1" flipV="1">
            <a:off x="4494213" y="3641726"/>
            <a:ext cx="1103312" cy="7715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166" name="Freeform 38"/>
          <p:cNvSpPr/>
          <p:nvPr/>
        </p:nvSpPr>
        <p:spPr bwMode="auto">
          <a:xfrm>
            <a:off x="4217989" y="3441700"/>
            <a:ext cx="333375" cy="298450"/>
          </a:xfrm>
          <a:custGeom>
            <a:avLst/>
            <a:gdLst>
              <a:gd name="T0" fmla="*/ 0 w 210"/>
              <a:gd name="T1" fmla="*/ 0 h 188"/>
              <a:gd name="T2" fmla="*/ 2147483646 w 210"/>
              <a:gd name="T3" fmla="*/ 2147483646 h 188"/>
              <a:gd name="T4" fmla="*/ 2147483646 w 210"/>
              <a:gd name="T5" fmla="*/ 2147483646 h 188"/>
              <a:gd name="T6" fmla="*/ 0 w 210"/>
              <a:gd name="T7" fmla="*/ 0 h 188"/>
              <a:gd name="T8" fmla="*/ 0 60000 65536"/>
              <a:gd name="T9" fmla="*/ 0 60000 65536"/>
              <a:gd name="T10" fmla="*/ 0 60000 65536"/>
              <a:gd name="T11" fmla="*/ 0 60000 65536"/>
              <a:gd name="T12" fmla="*/ 0 w 210"/>
              <a:gd name="T13" fmla="*/ 0 h 188"/>
              <a:gd name="T14" fmla="*/ 210 w 210"/>
              <a:gd name="T15" fmla="*/ 188 h 188"/>
            </a:gdLst>
            <a:ahLst/>
            <a:cxnLst>
              <a:cxn ang="T8">
                <a:pos x="T0" y="T1"/>
              </a:cxn>
              <a:cxn ang="T9">
                <a:pos x="T2" y="T3"/>
              </a:cxn>
              <a:cxn ang="T10">
                <a:pos x="T4" y="T5"/>
              </a:cxn>
              <a:cxn ang="T11">
                <a:pos x="T6" y="T7"/>
              </a:cxn>
            </a:cxnLst>
            <a:rect l="T12" t="T13" r="T14" b="T15"/>
            <a:pathLst>
              <a:path w="210" h="188">
                <a:moveTo>
                  <a:pt x="0" y="0"/>
                </a:moveTo>
                <a:lnTo>
                  <a:pt x="210" y="47"/>
                </a:lnTo>
                <a:lnTo>
                  <a:pt x="136" y="188"/>
                </a:lnTo>
                <a:lnTo>
                  <a:pt x="0"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67" name="Line 39"/>
          <p:cNvSpPr>
            <a:spLocks noChangeShapeType="1"/>
          </p:cNvSpPr>
          <p:nvPr/>
        </p:nvSpPr>
        <p:spPr bwMode="auto">
          <a:xfrm flipV="1">
            <a:off x="6562725" y="3595688"/>
            <a:ext cx="1219200" cy="8366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168" name="Freeform 40"/>
          <p:cNvSpPr/>
          <p:nvPr/>
        </p:nvSpPr>
        <p:spPr bwMode="auto">
          <a:xfrm>
            <a:off x="7726364" y="3405188"/>
            <a:ext cx="331787" cy="298450"/>
          </a:xfrm>
          <a:custGeom>
            <a:avLst/>
            <a:gdLst>
              <a:gd name="T0" fmla="*/ 2147483646 w 209"/>
              <a:gd name="T1" fmla="*/ 0 h 188"/>
              <a:gd name="T2" fmla="*/ 2147483646 w 209"/>
              <a:gd name="T3" fmla="*/ 2147483646 h 188"/>
              <a:gd name="T4" fmla="*/ 0 w 209"/>
              <a:gd name="T5" fmla="*/ 2147483646 h 188"/>
              <a:gd name="T6" fmla="*/ 2147483646 w 209"/>
              <a:gd name="T7" fmla="*/ 0 h 188"/>
              <a:gd name="T8" fmla="*/ 0 60000 65536"/>
              <a:gd name="T9" fmla="*/ 0 60000 65536"/>
              <a:gd name="T10" fmla="*/ 0 60000 65536"/>
              <a:gd name="T11" fmla="*/ 0 60000 65536"/>
              <a:gd name="T12" fmla="*/ 0 w 209"/>
              <a:gd name="T13" fmla="*/ 0 h 188"/>
              <a:gd name="T14" fmla="*/ 209 w 209"/>
              <a:gd name="T15" fmla="*/ 188 h 188"/>
            </a:gdLst>
            <a:ahLst/>
            <a:cxnLst>
              <a:cxn ang="T8">
                <a:pos x="T0" y="T1"/>
              </a:cxn>
              <a:cxn ang="T9">
                <a:pos x="T2" y="T3"/>
              </a:cxn>
              <a:cxn ang="T10">
                <a:pos x="T4" y="T5"/>
              </a:cxn>
              <a:cxn ang="T11">
                <a:pos x="T6" y="T7"/>
              </a:cxn>
            </a:cxnLst>
            <a:rect l="T12" t="T13" r="T14" b="T15"/>
            <a:pathLst>
              <a:path w="209" h="188">
                <a:moveTo>
                  <a:pt x="209" y="0"/>
                </a:moveTo>
                <a:lnTo>
                  <a:pt x="73" y="188"/>
                </a:lnTo>
                <a:lnTo>
                  <a:pt x="0" y="47"/>
                </a:lnTo>
                <a:lnTo>
                  <a:pt x="209"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69" name="Line 41"/>
          <p:cNvSpPr>
            <a:spLocks noChangeShapeType="1"/>
          </p:cNvSpPr>
          <p:nvPr/>
        </p:nvSpPr>
        <p:spPr bwMode="auto">
          <a:xfrm flipV="1">
            <a:off x="7759700" y="3983038"/>
            <a:ext cx="1588" cy="41116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170" name="Line 42"/>
          <p:cNvSpPr>
            <a:spLocks noChangeShapeType="1"/>
          </p:cNvSpPr>
          <p:nvPr/>
        </p:nvSpPr>
        <p:spPr bwMode="auto">
          <a:xfrm flipV="1">
            <a:off x="8440738" y="3803650"/>
            <a:ext cx="0" cy="1793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171" name="Freeform 43"/>
          <p:cNvSpPr/>
          <p:nvPr/>
        </p:nvSpPr>
        <p:spPr bwMode="auto">
          <a:xfrm>
            <a:off x="8324851" y="3441700"/>
            <a:ext cx="233363" cy="355600"/>
          </a:xfrm>
          <a:custGeom>
            <a:avLst/>
            <a:gdLst>
              <a:gd name="T0" fmla="*/ 2147483646 w 147"/>
              <a:gd name="T1" fmla="*/ 0 h 224"/>
              <a:gd name="T2" fmla="*/ 2147483646 w 147"/>
              <a:gd name="T3" fmla="*/ 2147483646 h 224"/>
              <a:gd name="T4" fmla="*/ 0 w 147"/>
              <a:gd name="T5" fmla="*/ 2147483646 h 224"/>
              <a:gd name="T6" fmla="*/ 2147483646 w 147"/>
              <a:gd name="T7" fmla="*/ 0 h 224"/>
              <a:gd name="T8" fmla="*/ 0 60000 65536"/>
              <a:gd name="T9" fmla="*/ 0 60000 65536"/>
              <a:gd name="T10" fmla="*/ 0 60000 65536"/>
              <a:gd name="T11" fmla="*/ 0 60000 65536"/>
              <a:gd name="T12" fmla="*/ 0 w 147"/>
              <a:gd name="T13" fmla="*/ 0 h 224"/>
              <a:gd name="T14" fmla="*/ 147 w 147"/>
              <a:gd name="T15" fmla="*/ 224 h 224"/>
            </a:gdLst>
            <a:ahLst/>
            <a:cxnLst>
              <a:cxn ang="T8">
                <a:pos x="T0" y="T1"/>
              </a:cxn>
              <a:cxn ang="T9">
                <a:pos x="T2" y="T3"/>
              </a:cxn>
              <a:cxn ang="T10">
                <a:pos x="T4" y="T5"/>
              </a:cxn>
              <a:cxn ang="T11">
                <a:pos x="T6" y="T7"/>
              </a:cxn>
            </a:cxnLst>
            <a:rect l="T12" t="T13" r="T14" b="T15"/>
            <a:pathLst>
              <a:path w="147" h="224">
                <a:moveTo>
                  <a:pt x="73" y="0"/>
                </a:moveTo>
                <a:lnTo>
                  <a:pt x="147" y="224"/>
                </a:lnTo>
                <a:lnTo>
                  <a:pt x="0" y="224"/>
                </a:lnTo>
                <a:lnTo>
                  <a:pt x="73"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172" name="Line 44"/>
          <p:cNvSpPr>
            <a:spLocks noChangeShapeType="1"/>
          </p:cNvSpPr>
          <p:nvPr/>
        </p:nvSpPr>
        <p:spPr bwMode="auto">
          <a:xfrm flipV="1">
            <a:off x="9255125" y="3983038"/>
            <a:ext cx="1588" cy="41116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173" name="Oval 45"/>
          <p:cNvSpPr>
            <a:spLocks noChangeArrowheads="1"/>
          </p:cNvSpPr>
          <p:nvPr/>
        </p:nvSpPr>
        <p:spPr bwMode="auto">
          <a:xfrm>
            <a:off x="5200650" y="4211638"/>
            <a:ext cx="1828800" cy="609600"/>
          </a:xfrm>
          <a:prstGeom prst="ellipse">
            <a:avLst/>
          </a:prstGeom>
          <a:noFill/>
          <a:ln w="25400">
            <a:solidFill>
              <a:srgbClr val="EB7C11"/>
            </a:solidFill>
            <a:rou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174" name="Text Box 46"/>
          <p:cNvSpPr txBox="1">
            <a:spLocks noChangeArrowheads="1"/>
          </p:cNvSpPr>
          <p:nvPr/>
        </p:nvSpPr>
        <p:spPr bwMode="auto">
          <a:xfrm>
            <a:off x="5038725" y="3221039"/>
            <a:ext cx="21971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dirty="0">
                <a:solidFill>
                  <a:srgbClr val="EB7C11"/>
                </a:solidFill>
                <a:ea typeface="宋体" panose="02010600030101010101" pitchFamily="2" charset="-122"/>
              </a:rPr>
              <a:t>Multiple Inheritance</a:t>
            </a:r>
            <a:endParaRPr lang="en-US" altLang="zh-CN" sz="1800" i="1" dirty="0">
              <a:solidFill>
                <a:srgbClr val="EB7C11"/>
              </a:solidFill>
              <a:ea typeface="宋体" panose="02010600030101010101" pitchFamily="2" charset="-122"/>
            </a:endParaRPr>
          </a:p>
        </p:txBody>
      </p:sp>
      <p:sp>
        <p:nvSpPr>
          <p:cNvPr id="176175" name="Line 47"/>
          <p:cNvSpPr>
            <a:spLocks noChangeShapeType="1"/>
          </p:cNvSpPr>
          <p:nvPr/>
        </p:nvSpPr>
        <p:spPr bwMode="auto">
          <a:xfrm>
            <a:off x="6115050" y="3582988"/>
            <a:ext cx="0" cy="609600"/>
          </a:xfrm>
          <a:prstGeom prst="line">
            <a:avLst/>
          </a:prstGeom>
          <a:noFill/>
          <a:ln w="2540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6176" name="Line 48"/>
          <p:cNvSpPr>
            <a:spLocks noChangeShapeType="1"/>
          </p:cNvSpPr>
          <p:nvPr/>
        </p:nvSpPr>
        <p:spPr bwMode="auto">
          <a:xfrm>
            <a:off x="2846388" y="3983038"/>
            <a:ext cx="1695450"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6177" name="Line 49"/>
          <p:cNvSpPr>
            <a:spLocks noChangeShapeType="1"/>
          </p:cNvSpPr>
          <p:nvPr/>
        </p:nvSpPr>
        <p:spPr bwMode="auto">
          <a:xfrm>
            <a:off x="7761289" y="3983038"/>
            <a:ext cx="1493837"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en-US" altLang="zh-CN" smtClean="0"/>
              <a:t>What Is Inherited?</a:t>
            </a:r>
            <a:endParaRPr lang="en-US" altLang="zh-CN" smtClean="0"/>
          </a:p>
        </p:txBody>
      </p:sp>
      <p:sp>
        <p:nvSpPr>
          <p:cNvPr id="17817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8180" name="Text Box 4"/>
          <p:cNvSpPr txBox="1">
            <a:spLocks noChangeArrowheads="1"/>
          </p:cNvSpPr>
          <p:nvPr/>
        </p:nvSpPr>
        <p:spPr bwMode="auto">
          <a:xfrm>
            <a:off x="1524000" y="5622925"/>
            <a:ext cx="9086850"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400" dirty="0">
                <a:solidFill>
                  <a:srgbClr val="EB7C11"/>
                </a:solidFill>
                <a:ea typeface="宋体" panose="02010600030101010101" pitchFamily="2" charset="-122"/>
              </a:rPr>
              <a:t>Inheritance leverages the similarities among classes.</a:t>
            </a:r>
            <a:endParaRPr lang="en-US" altLang="zh-CN" sz="2400" dirty="0">
              <a:solidFill>
                <a:srgbClr val="EB7C11"/>
              </a:solidFill>
              <a:ea typeface="宋体" panose="02010600030101010101" pitchFamily="2" charset="-122"/>
            </a:endParaRPr>
          </a:p>
        </p:txBody>
      </p:sp>
      <p:sp>
        <p:nvSpPr>
          <p:cNvPr id="178181" name="Rectangle 5"/>
          <p:cNvSpPr>
            <a:spLocks noGrp="1" noChangeArrowheads="1"/>
          </p:cNvSpPr>
          <p:nvPr>
            <p:ph type="body" idx="1"/>
          </p:nvPr>
        </p:nvSpPr>
        <p:spPr>
          <a:noFill/>
        </p:spPr>
        <p:txBody>
          <a:bodyPr/>
          <a:lstStyle/>
          <a:p>
            <a:pPr eaLnBrk="1" hangingPunct="1"/>
            <a:r>
              <a:rPr lang="en-US" altLang="zh-CN" smtClean="0">
                <a:ea typeface="宋体" panose="02010600030101010101" pitchFamily="2" charset="-122"/>
              </a:rPr>
              <a:t>A subclass inherits its parent’s attributes, operations, and relationships.</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A subclass may:</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Add additional attributes, operations, relationships.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Redefine inherited operations. (Use caution!)</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Common attributes, operations, and/or relationships are shown at the highest applicable level in the hierarchy.</a:t>
            </a:r>
            <a:endParaRPr lang="en-US" altLang="zh-CN"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Freeform 2"/>
          <p:cNvSpPr/>
          <p:nvPr/>
        </p:nvSpPr>
        <p:spPr bwMode="auto">
          <a:xfrm>
            <a:off x="3870325" y="3768725"/>
            <a:ext cx="2006600" cy="609600"/>
          </a:xfrm>
          <a:custGeom>
            <a:avLst/>
            <a:gdLst>
              <a:gd name="T0" fmla="*/ 0 w 1192"/>
              <a:gd name="T1" fmla="*/ 2147483646 h 384"/>
              <a:gd name="T2" fmla="*/ 0 w 1192"/>
              <a:gd name="T3" fmla="*/ 0 h 384"/>
              <a:gd name="T4" fmla="*/ 2147483646 w 1192"/>
              <a:gd name="T5" fmla="*/ 0 h 384"/>
              <a:gd name="T6" fmla="*/ 2147483646 w 1192"/>
              <a:gd name="T7" fmla="*/ 2147483646 h 384"/>
              <a:gd name="T8" fmla="*/ 0 60000 65536"/>
              <a:gd name="T9" fmla="*/ 0 60000 65536"/>
              <a:gd name="T10" fmla="*/ 0 60000 65536"/>
              <a:gd name="T11" fmla="*/ 0 60000 65536"/>
              <a:gd name="T12" fmla="*/ 0 w 1192"/>
              <a:gd name="T13" fmla="*/ 0 h 384"/>
              <a:gd name="T14" fmla="*/ 1192 w 1192"/>
              <a:gd name="T15" fmla="*/ 384 h 384"/>
            </a:gdLst>
            <a:ahLst/>
            <a:cxnLst>
              <a:cxn ang="T8">
                <a:pos x="T0" y="T1"/>
              </a:cxn>
              <a:cxn ang="T9">
                <a:pos x="T2" y="T3"/>
              </a:cxn>
              <a:cxn ang="T10">
                <a:pos x="T4" y="T5"/>
              </a:cxn>
              <a:cxn ang="T11">
                <a:pos x="T6" y="T7"/>
              </a:cxn>
            </a:cxnLst>
            <a:rect l="T12" t="T13" r="T14" b="T15"/>
            <a:pathLst>
              <a:path w="1192" h="384">
                <a:moveTo>
                  <a:pt x="0" y="384"/>
                </a:moveTo>
                <a:lnTo>
                  <a:pt x="0" y="0"/>
                </a:lnTo>
                <a:lnTo>
                  <a:pt x="1192" y="0"/>
                </a:lnTo>
                <a:lnTo>
                  <a:pt x="1192" y="384"/>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180227" name="Line 3"/>
          <p:cNvSpPr>
            <a:spLocks noChangeShapeType="1"/>
          </p:cNvSpPr>
          <p:nvPr/>
        </p:nvSpPr>
        <p:spPr bwMode="auto">
          <a:xfrm>
            <a:off x="5349876" y="2657475"/>
            <a:ext cx="2157413"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28" name="Text Box 4"/>
          <p:cNvSpPr txBox="1">
            <a:spLocks noChangeArrowheads="1"/>
          </p:cNvSpPr>
          <p:nvPr/>
        </p:nvSpPr>
        <p:spPr bwMode="auto">
          <a:xfrm>
            <a:off x="2014538" y="2471738"/>
            <a:ext cx="1333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i="1" dirty="0">
                <a:solidFill>
                  <a:srgbClr val="EB7C11"/>
                </a:solidFill>
                <a:ea typeface="宋体" panose="02010600030101010101" pitchFamily="2" charset="-122"/>
              </a:rPr>
              <a:t>Superclass (Parent)</a:t>
            </a:r>
            <a:endParaRPr lang="en-US" altLang="zh-CN" sz="1800" i="1" dirty="0">
              <a:solidFill>
                <a:srgbClr val="EB7C11"/>
              </a:solidFill>
              <a:ea typeface="宋体" panose="02010600030101010101" pitchFamily="2" charset="-122"/>
            </a:endParaRPr>
          </a:p>
        </p:txBody>
      </p:sp>
      <p:sp>
        <p:nvSpPr>
          <p:cNvPr id="180229" name="Text Box 5"/>
          <p:cNvSpPr txBox="1">
            <a:spLocks noChangeArrowheads="1"/>
          </p:cNvSpPr>
          <p:nvPr/>
        </p:nvSpPr>
        <p:spPr bwMode="auto">
          <a:xfrm>
            <a:off x="3965576" y="5464175"/>
            <a:ext cx="1622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i="1">
                <a:solidFill>
                  <a:srgbClr val="EB7C11"/>
                </a:solidFill>
                <a:ea typeface="宋体" panose="02010600030101010101" pitchFamily="2" charset="-122"/>
              </a:rPr>
              <a:t>Subclass (Child)</a:t>
            </a:r>
            <a:endParaRPr lang="en-US" altLang="zh-CN" sz="1800">
              <a:solidFill>
                <a:srgbClr val="EB7C11"/>
              </a:solidFill>
              <a:ea typeface="宋体" panose="02010600030101010101" pitchFamily="2" charset="-122"/>
            </a:endParaRPr>
          </a:p>
        </p:txBody>
      </p:sp>
      <p:sp>
        <p:nvSpPr>
          <p:cNvPr id="180230" name="Text Box 6"/>
          <p:cNvSpPr txBox="1">
            <a:spLocks noChangeArrowheads="1"/>
          </p:cNvSpPr>
          <p:nvPr/>
        </p:nvSpPr>
        <p:spPr bwMode="auto">
          <a:xfrm>
            <a:off x="6402389" y="3287713"/>
            <a:ext cx="1673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i="1" dirty="0">
                <a:solidFill>
                  <a:srgbClr val="EB7C11"/>
                </a:solidFill>
                <a:ea typeface="宋体" panose="02010600030101010101" pitchFamily="2" charset="-122"/>
              </a:rPr>
              <a:t>generalization</a:t>
            </a:r>
            <a:endParaRPr lang="en-US" altLang="zh-CN" sz="1800" dirty="0">
              <a:solidFill>
                <a:srgbClr val="EB7C11"/>
              </a:solidFill>
              <a:ea typeface="宋体" panose="02010600030101010101" pitchFamily="2" charset="-122"/>
            </a:endParaRPr>
          </a:p>
        </p:txBody>
      </p:sp>
      <p:sp>
        <p:nvSpPr>
          <p:cNvPr id="180231" name="Line 7"/>
          <p:cNvSpPr>
            <a:spLocks noChangeShapeType="1"/>
          </p:cNvSpPr>
          <p:nvPr/>
        </p:nvSpPr>
        <p:spPr bwMode="auto">
          <a:xfrm flipH="1">
            <a:off x="5900738" y="3525838"/>
            <a:ext cx="527050" cy="265112"/>
          </a:xfrm>
          <a:prstGeom prst="line">
            <a:avLst/>
          </a:prstGeom>
          <a:noFill/>
          <a:ln w="254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2" name="Rectangle 8"/>
          <p:cNvSpPr>
            <a:spLocks noGrp="1" noChangeArrowheads="1"/>
          </p:cNvSpPr>
          <p:nvPr>
            <p:ph type="title"/>
          </p:nvPr>
        </p:nvSpPr>
        <p:spPr/>
        <p:txBody>
          <a:bodyPr/>
          <a:lstStyle/>
          <a:p>
            <a:pPr eaLnBrk="1" hangingPunct="1"/>
            <a:r>
              <a:rPr lang="en-US" altLang="zh-CN" smtClean="0"/>
              <a:t>Example: What Gets Inherited</a:t>
            </a:r>
            <a:endParaRPr lang="en-US" altLang="zh-CN" smtClean="0"/>
          </a:p>
        </p:txBody>
      </p:sp>
      <p:sp>
        <p:nvSpPr>
          <p:cNvPr id="180233" name="Line 9"/>
          <p:cNvSpPr>
            <a:spLocks noChangeShapeType="1"/>
          </p:cNvSpPr>
          <p:nvPr/>
        </p:nvSpPr>
        <p:spPr bwMode="auto">
          <a:xfrm flipV="1">
            <a:off x="3367088" y="2660650"/>
            <a:ext cx="527050" cy="1588"/>
          </a:xfrm>
          <a:prstGeom prst="line">
            <a:avLst/>
          </a:prstGeom>
          <a:noFill/>
          <a:ln w="254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4" name="Line 10"/>
          <p:cNvSpPr>
            <a:spLocks noChangeShapeType="1"/>
          </p:cNvSpPr>
          <p:nvPr/>
        </p:nvSpPr>
        <p:spPr bwMode="auto">
          <a:xfrm flipH="1" flipV="1">
            <a:off x="4046538" y="5005389"/>
            <a:ext cx="514350" cy="509587"/>
          </a:xfrm>
          <a:prstGeom prst="line">
            <a:avLst/>
          </a:prstGeom>
          <a:noFill/>
          <a:ln w="254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5" name="Rectangle 11"/>
          <p:cNvSpPr>
            <a:spLocks noChangeArrowheads="1"/>
          </p:cNvSpPr>
          <p:nvPr/>
        </p:nvSpPr>
        <p:spPr bwMode="auto">
          <a:xfrm>
            <a:off x="3298826" y="4283076"/>
            <a:ext cx="1147763" cy="708025"/>
          </a:xfrm>
          <a:prstGeom prst="rect">
            <a:avLst/>
          </a:prstGeom>
          <a:solidFill>
            <a:srgbClr val="FFFFCC"/>
          </a:solidFill>
          <a:ln w="25400">
            <a:solidFill>
              <a:srgbClr val="8A0E5E"/>
            </a:solidFill>
            <a:miter lim="800000"/>
          </a:ln>
        </p:spPr>
        <p:txBody>
          <a:bodyPr wrap="none" lIns="92075" tIns="46038" rIns="92075" bIns="46038" anchorCtr="1"/>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b="1">
                <a:ea typeface="宋体" panose="02010600030101010101" pitchFamily="2" charset="-122"/>
              </a:rPr>
              <a:t>Car</a:t>
            </a:r>
            <a:endParaRPr lang="en-US" altLang="zh-CN" sz="1600" b="1">
              <a:ea typeface="宋体" panose="02010600030101010101" pitchFamily="2" charset="-122"/>
            </a:endParaRPr>
          </a:p>
        </p:txBody>
      </p:sp>
      <p:grpSp>
        <p:nvGrpSpPr>
          <p:cNvPr id="180236" name="Group 12"/>
          <p:cNvGrpSpPr/>
          <p:nvPr/>
        </p:nvGrpSpPr>
        <p:grpSpPr bwMode="auto">
          <a:xfrm>
            <a:off x="3302000" y="4625976"/>
            <a:ext cx="1150938" cy="174625"/>
            <a:chOff x="1948" y="2860"/>
            <a:chExt cx="731" cy="166"/>
          </a:xfrm>
        </p:grpSpPr>
        <p:sp>
          <p:nvSpPr>
            <p:cNvPr id="180261" name="Line 13"/>
            <p:cNvSpPr>
              <a:spLocks noChangeShapeType="1"/>
            </p:cNvSpPr>
            <p:nvPr/>
          </p:nvSpPr>
          <p:spPr bwMode="auto">
            <a:xfrm>
              <a:off x="1948" y="2860"/>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2" name="Line 14"/>
            <p:cNvSpPr>
              <a:spLocks noChangeShapeType="1"/>
            </p:cNvSpPr>
            <p:nvPr/>
          </p:nvSpPr>
          <p:spPr bwMode="auto">
            <a:xfrm>
              <a:off x="1948" y="3026"/>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0237" name="Line 15"/>
          <p:cNvSpPr>
            <a:spLocks noChangeShapeType="1"/>
          </p:cNvSpPr>
          <p:nvPr/>
        </p:nvSpPr>
        <p:spPr bwMode="auto">
          <a:xfrm>
            <a:off x="6767513" y="4649788"/>
            <a:ext cx="855662" cy="0"/>
          </a:xfrm>
          <a:prstGeom prst="line">
            <a:avLst/>
          </a:prstGeom>
          <a:noFill/>
          <a:ln w="25400">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38" name="Freeform 16"/>
          <p:cNvSpPr/>
          <p:nvPr/>
        </p:nvSpPr>
        <p:spPr bwMode="auto">
          <a:xfrm>
            <a:off x="6459538" y="4562475"/>
            <a:ext cx="311150" cy="177800"/>
          </a:xfrm>
          <a:custGeom>
            <a:avLst/>
            <a:gdLst>
              <a:gd name="T0" fmla="*/ 0 w 182"/>
              <a:gd name="T1" fmla="*/ 2147483646 h 86"/>
              <a:gd name="T2" fmla="*/ 2147483646 w 182"/>
              <a:gd name="T3" fmla="*/ 2147483646 h 86"/>
              <a:gd name="T4" fmla="*/ 2147483646 w 182"/>
              <a:gd name="T5" fmla="*/ 2147483646 h 86"/>
              <a:gd name="T6" fmla="*/ 2147483646 w 182"/>
              <a:gd name="T7" fmla="*/ 0 h 86"/>
              <a:gd name="T8" fmla="*/ 0 w 182"/>
              <a:gd name="T9" fmla="*/ 2147483646 h 86"/>
              <a:gd name="T10" fmla="*/ 0 60000 65536"/>
              <a:gd name="T11" fmla="*/ 0 60000 65536"/>
              <a:gd name="T12" fmla="*/ 0 60000 65536"/>
              <a:gd name="T13" fmla="*/ 0 60000 65536"/>
              <a:gd name="T14" fmla="*/ 0 60000 65536"/>
              <a:gd name="T15" fmla="*/ 0 w 182"/>
              <a:gd name="T16" fmla="*/ 0 h 86"/>
              <a:gd name="T17" fmla="*/ 182 w 182"/>
              <a:gd name="T18" fmla="*/ 86 h 86"/>
            </a:gdLst>
            <a:ahLst/>
            <a:cxnLst>
              <a:cxn ang="T10">
                <a:pos x="T0" y="T1"/>
              </a:cxn>
              <a:cxn ang="T11">
                <a:pos x="T2" y="T3"/>
              </a:cxn>
              <a:cxn ang="T12">
                <a:pos x="T4" y="T5"/>
              </a:cxn>
              <a:cxn ang="T13">
                <a:pos x="T6" y="T7"/>
              </a:cxn>
              <a:cxn ang="T14">
                <a:pos x="T8" y="T9"/>
              </a:cxn>
            </a:cxnLst>
            <a:rect l="T15" t="T16" r="T17" b="T18"/>
            <a:pathLst>
              <a:path w="182" h="86">
                <a:moveTo>
                  <a:pt x="0" y="43"/>
                </a:moveTo>
                <a:lnTo>
                  <a:pt x="90" y="85"/>
                </a:lnTo>
                <a:lnTo>
                  <a:pt x="181" y="43"/>
                </a:lnTo>
                <a:lnTo>
                  <a:pt x="90" y="0"/>
                </a:lnTo>
                <a:lnTo>
                  <a:pt x="0" y="43"/>
                </a:lnTo>
              </a:path>
            </a:pathLst>
          </a:custGeom>
          <a:noFill/>
          <a:ln w="25400"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0239" name="Rectangle 17"/>
          <p:cNvSpPr>
            <a:spLocks noChangeArrowheads="1"/>
          </p:cNvSpPr>
          <p:nvPr/>
        </p:nvSpPr>
        <p:spPr bwMode="auto">
          <a:xfrm>
            <a:off x="7642226" y="4283076"/>
            <a:ext cx="1147763" cy="708025"/>
          </a:xfrm>
          <a:prstGeom prst="rect">
            <a:avLst/>
          </a:prstGeom>
          <a:solidFill>
            <a:srgbClr val="FFFFCC"/>
          </a:solidFill>
          <a:ln w="25400">
            <a:solidFill>
              <a:srgbClr val="8A0E5E"/>
            </a:solidFill>
            <a:miter lim="800000"/>
          </a:ln>
        </p:spPr>
        <p:txBody>
          <a:bodyPr wrap="none" lIns="92075" tIns="46038" rIns="92075" bIns="46038" anchorCtr="1"/>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b="1">
                <a:ea typeface="宋体" panose="02010600030101010101" pitchFamily="2" charset="-122"/>
              </a:rPr>
              <a:t>Trailer</a:t>
            </a:r>
            <a:endParaRPr lang="en-US" altLang="zh-CN" sz="1600" b="1">
              <a:ea typeface="宋体" panose="02010600030101010101" pitchFamily="2" charset="-122"/>
            </a:endParaRPr>
          </a:p>
        </p:txBody>
      </p:sp>
      <p:grpSp>
        <p:nvGrpSpPr>
          <p:cNvPr id="180240" name="Group 18"/>
          <p:cNvGrpSpPr/>
          <p:nvPr/>
        </p:nvGrpSpPr>
        <p:grpSpPr bwMode="auto">
          <a:xfrm>
            <a:off x="7645400" y="4625976"/>
            <a:ext cx="1150938" cy="174625"/>
            <a:chOff x="1948" y="2860"/>
            <a:chExt cx="731" cy="166"/>
          </a:xfrm>
        </p:grpSpPr>
        <p:sp>
          <p:nvSpPr>
            <p:cNvPr id="180259" name="Line 19"/>
            <p:cNvSpPr>
              <a:spLocks noChangeShapeType="1"/>
            </p:cNvSpPr>
            <p:nvPr/>
          </p:nvSpPr>
          <p:spPr bwMode="auto">
            <a:xfrm>
              <a:off x="1948" y="2860"/>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60" name="Line 20"/>
            <p:cNvSpPr>
              <a:spLocks noChangeShapeType="1"/>
            </p:cNvSpPr>
            <p:nvPr/>
          </p:nvSpPr>
          <p:spPr bwMode="auto">
            <a:xfrm>
              <a:off x="1948" y="3026"/>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0241" name="Rectangle 21"/>
          <p:cNvSpPr>
            <a:spLocks noChangeArrowheads="1"/>
          </p:cNvSpPr>
          <p:nvPr/>
        </p:nvSpPr>
        <p:spPr bwMode="auto">
          <a:xfrm>
            <a:off x="5305426" y="4283076"/>
            <a:ext cx="1147763" cy="708025"/>
          </a:xfrm>
          <a:prstGeom prst="rect">
            <a:avLst/>
          </a:prstGeom>
          <a:solidFill>
            <a:srgbClr val="FFFFCC"/>
          </a:solidFill>
          <a:ln w="25400">
            <a:solidFill>
              <a:srgbClr val="8A0E5E"/>
            </a:solidFill>
            <a:miter lim="800000"/>
          </a:ln>
        </p:spPr>
        <p:txBody>
          <a:bodyPr wrap="none" lIns="92075" tIns="46038" rIns="92075" bIns="46038" anchorCtr="1"/>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b="1">
                <a:ea typeface="宋体" panose="02010600030101010101" pitchFamily="2" charset="-122"/>
              </a:rPr>
              <a:t>Truck</a:t>
            </a:r>
            <a:endParaRPr lang="en-US" altLang="zh-CN" sz="1600" b="1">
              <a:ea typeface="宋体" panose="02010600030101010101" pitchFamily="2" charset="-122"/>
            </a:endParaRPr>
          </a:p>
        </p:txBody>
      </p:sp>
      <p:grpSp>
        <p:nvGrpSpPr>
          <p:cNvPr id="180242" name="Group 22"/>
          <p:cNvGrpSpPr/>
          <p:nvPr/>
        </p:nvGrpSpPr>
        <p:grpSpPr bwMode="auto">
          <a:xfrm>
            <a:off x="5308600" y="4625976"/>
            <a:ext cx="1150938" cy="174625"/>
            <a:chOff x="1948" y="2860"/>
            <a:chExt cx="731" cy="166"/>
          </a:xfrm>
        </p:grpSpPr>
        <p:sp>
          <p:nvSpPr>
            <p:cNvPr id="180257" name="Line 23"/>
            <p:cNvSpPr>
              <a:spLocks noChangeShapeType="1"/>
            </p:cNvSpPr>
            <p:nvPr/>
          </p:nvSpPr>
          <p:spPr bwMode="auto">
            <a:xfrm>
              <a:off x="1948" y="2860"/>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58" name="Line 24"/>
            <p:cNvSpPr>
              <a:spLocks noChangeShapeType="1"/>
            </p:cNvSpPr>
            <p:nvPr/>
          </p:nvSpPr>
          <p:spPr bwMode="auto">
            <a:xfrm>
              <a:off x="1948" y="3026"/>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0243" name="Line 25"/>
          <p:cNvSpPr>
            <a:spLocks noChangeShapeType="1"/>
          </p:cNvSpPr>
          <p:nvPr/>
        </p:nvSpPr>
        <p:spPr bwMode="auto">
          <a:xfrm flipV="1">
            <a:off x="5075238" y="5005389"/>
            <a:ext cx="514350" cy="509587"/>
          </a:xfrm>
          <a:prstGeom prst="line">
            <a:avLst/>
          </a:prstGeom>
          <a:noFill/>
          <a:ln w="254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44" name="Rectangle 26"/>
          <p:cNvSpPr>
            <a:spLocks noChangeArrowheads="1"/>
          </p:cNvSpPr>
          <p:nvPr/>
        </p:nvSpPr>
        <p:spPr bwMode="auto">
          <a:xfrm>
            <a:off x="7362826" y="2314576"/>
            <a:ext cx="1147763" cy="708025"/>
          </a:xfrm>
          <a:prstGeom prst="rect">
            <a:avLst/>
          </a:prstGeom>
          <a:solidFill>
            <a:srgbClr val="FFFFCC"/>
          </a:solidFill>
          <a:ln w="25400">
            <a:solidFill>
              <a:srgbClr val="8A0E5E"/>
            </a:solidFill>
            <a:miter lim="800000"/>
          </a:ln>
        </p:spPr>
        <p:txBody>
          <a:bodyPr wrap="none" lIns="92075" tIns="46038" rIns="92075" bIns="46038" anchorCtr="1"/>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b="1">
                <a:ea typeface="宋体" panose="02010600030101010101" pitchFamily="2" charset="-122"/>
              </a:rPr>
              <a:t>Person</a:t>
            </a:r>
            <a:endParaRPr lang="en-US" altLang="zh-CN" sz="1600" b="1">
              <a:ea typeface="宋体" panose="02010600030101010101" pitchFamily="2" charset="-122"/>
            </a:endParaRPr>
          </a:p>
        </p:txBody>
      </p:sp>
      <p:grpSp>
        <p:nvGrpSpPr>
          <p:cNvPr id="180245" name="Group 27"/>
          <p:cNvGrpSpPr/>
          <p:nvPr/>
        </p:nvGrpSpPr>
        <p:grpSpPr bwMode="auto">
          <a:xfrm>
            <a:off x="7366000" y="2657476"/>
            <a:ext cx="1150938" cy="174625"/>
            <a:chOff x="1948" y="2860"/>
            <a:chExt cx="731" cy="166"/>
          </a:xfrm>
        </p:grpSpPr>
        <p:sp>
          <p:nvSpPr>
            <p:cNvPr id="180255" name="Line 28"/>
            <p:cNvSpPr>
              <a:spLocks noChangeShapeType="1"/>
            </p:cNvSpPr>
            <p:nvPr/>
          </p:nvSpPr>
          <p:spPr bwMode="auto">
            <a:xfrm>
              <a:off x="1948" y="2860"/>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56" name="Line 29"/>
            <p:cNvSpPr>
              <a:spLocks noChangeShapeType="1"/>
            </p:cNvSpPr>
            <p:nvPr/>
          </p:nvSpPr>
          <p:spPr bwMode="auto">
            <a:xfrm>
              <a:off x="1948" y="3026"/>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0246" name="Rectangle 30"/>
          <p:cNvSpPr>
            <a:spLocks noChangeArrowheads="1"/>
          </p:cNvSpPr>
          <p:nvPr/>
        </p:nvSpPr>
        <p:spPr bwMode="auto">
          <a:xfrm>
            <a:off x="6486526" y="2278063"/>
            <a:ext cx="912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600">
                <a:ea typeface="宋体" panose="02010600030101010101" pitchFamily="2" charset="-122"/>
              </a:rPr>
              <a:t>+ </a:t>
            </a:r>
            <a:r>
              <a:rPr lang="en-US" altLang="zh-CN" sz="1600">
                <a:ea typeface="宋体" panose="02010600030101010101" pitchFamily="2" charset="-122"/>
              </a:rPr>
              <a:t>owner</a:t>
            </a:r>
            <a:endParaRPr lang="en-US" altLang="zh-CN" sz="1600">
              <a:ea typeface="宋体" panose="02010600030101010101" pitchFamily="2" charset="-122"/>
            </a:endParaRPr>
          </a:p>
        </p:txBody>
      </p:sp>
      <p:sp>
        <p:nvSpPr>
          <p:cNvPr id="180247" name="Rectangle 31"/>
          <p:cNvSpPr>
            <a:spLocks noChangeArrowheads="1"/>
          </p:cNvSpPr>
          <p:nvPr/>
        </p:nvSpPr>
        <p:spPr bwMode="auto">
          <a:xfrm>
            <a:off x="5670550" y="269081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600">
                <a:ea typeface="宋体" panose="02010600030101010101" pitchFamily="2" charset="-122"/>
              </a:rPr>
              <a:t>0..*</a:t>
            </a:r>
            <a:endParaRPr lang="zh-CN" altLang="en-US" sz="1600">
              <a:ea typeface="宋体" panose="02010600030101010101" pitchFamily="2" charset="-122"/>
            </a:endParaRPr>
          </a:p>
        </p:txBody>
      </p:sp>
      <p:sp>
        <p:nvSpPr>
          <p:cNvPr id="180248" name="Rectangle 32"/>
          <p:cNvSpPr>
            <a:spLocks noChangeArrowheads="1"/>
          </p:cNvSpPr>
          <p:nvPr/>
        </p:nvSpPr>
        <p:spPr bwMode="auto">
          <a:xfrm>
            <a:off x="7105651" y="2690813"/>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600">
                <a:ea typeface="宋体" panose="02010600030101010101" pitchFamily="2" charset="-122"/>
              </a:rPr>
              <a:t>1</a:t>
            </a:r>
            <a:endParaRPr lang="zh-CN" altLang="en-US" sz="1600">
              <a:ea typeface="宋体" panose="02010600030101010101" pitchFamily="2" charset="-122"/>
            </a:endParaRPr>
          </a:p>
        </p:txBody>
      </p:sp>
      <p:sp>
        <p:nvSpPr>
          <p:cNvPr id="180249" name="Line 33"/>
          <p:cNvSpPr>
            <a:spLocks noChangeShapeType="1"/>
          </p:cNvSpPr>
          <p:nvPr/>
        </p:nvSpPr>
        <p:spPr bwMode="auto">
          <a:xfrm flipH="1" flipV="1">
            <a:off x="4868864" y="3392489"/>
            <a:ext cx="1587" cy="37623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50" name="Rectangle 34"/>
          <p:cNvSpPr>
            <a:spLocks noChangeArrowheads="1"/>
          </p:cNvSpPr>
          <p:nvPr/>
        </p:nvSpPr>
        <p:spPr bwMode="auto">
          <a:xfrm>
            <a:off x="4060826" y="2314576"/>
            <a:ext cx="1630363" cy="708025"/>
          </a:xfrm>
          <a:prstGeom prst="rect">
            <a:avLst/>
          </a:prstGeom>
          <a:solidFill>
            <a:srgbClr val="FFFFCC"/>
          </a:solidFill>
          <a:ln w="25400">
            <a:solidFill>
              <a:srgbClr val="8A0E5E"/>
            </a:solidFill>
            <a:miter lim="800000"/>
          </a:ln>
        </p:spPr>
        <p:txBody>
          <a:bodyPr wrap="none" lIns="92075" tIns="46038" rIns="92075" bIns="46038" anchorCtr="1"/>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b="1">
                <a:ea typeface="宋体" panose="02010600030101010101" pitchFamily="2" charset="-122"/>
              </a:rPr>
              <a:t>GroundVehicle</a:t>
            </a:r>
            <a:endParaRPr lang="en-US" altLang="zh-CN" sz="1600" b="1">
              <a:ea typeface="宋体" panose="02010600030101010101" pitchFamily="2" charset="-122"/>
            </a:endParaRPr>
          </a:p>
        </p:txBody>
      </p:sp>
      <p:grpSp>
        <p:nvGrpSpPr>
          <p:cNvPr id="180251" name="Group 35"/>
          <p:cNvGrpSpPr/>
          <p:nvPr/>
        </p:nvGrpSpPr>
        <p:grpSpPr bwMode="auto">
          <a:xfrm>
            <a:off x="4064000" y="2657476"/>
            <a:ext cx="1627188" cy="174625"/>
            <a:chOff x="1948" y="2860"/>
            <a:chExt cx="731" cy="166"/>
          </a:xfrm>
        </p:grpSpPr>
        <p:sp>
          <p:nvSpPr>
            <p:cNvPr id="180253" name="Line 36"/>
            <p:cNvSpPr>
              <a:spLocks noChangeShapeType="1"/>
            </p:cNvSpPr>
            <p:nvPr/>
          </p:nvSpPr>
          <p:spPr bwMode="auto">
            <a:xfrm>
              <a:off x="1948" y="2860"/>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254" name="Line 37"/>
            <p:cNvSpPr>
              <a:spLocks noChangeShapeType="1"/>
            </p:cNvSpPr>
            <p:nvPr/>
          </p:nvSpPr>
          <p:spPr bwMode="auto">
            <a:xfrm>
              <a:off x="1948" y="3026"/>
              <a:ext cx="731" cy="0"/>
            </a:xfrm>
            <a:prstGeom prst="line">
              <a:avLst/>
            </a:prstGeom>
            <a:noFill/>
            <a:ln w="25400">
              <a:solidFill>
                <a:srgbClr val="8A0E5E"/>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0252" name="Freeform 38"/>
          <p:cNvSpPr/>
          <p:nvPr/>
        </p:nvSpPr>
        <p:spPr bwMode="auto">
          <a:xfrm>
            <a:off x="4757738" y="3033713"/>
            <a:ext cx="233362" cy="355600"/>
          </a:xfrm>
          <a:custGeom>
            <a:avLst/>
            <a:gdLst>
              <a:gd name="T0" fmla="*/ 2147483646 w 147"/>
              <a:gd name="T1" fmla="*/ 0 h 224"/>
              <a:gd name="T2" fmla="*/ 2147483646 w 147"/>
              <a:gd name="T3" fmla="*/ 2147483646 h 224"/>
              <a:gd name="T4" fmla="*/ 0 w 147"/>
              <a:gd name="T5" fmla="*/ 2147483646 h 224"/>
              <a:gd name="T6" fmla="*/ 2147483646 w 147"/>
              <a:gd name="T7" fmla="*/ 0 h 224"/>
              <a:gd name="T8" fmla="*/ 0 60000 65536"/>
              <a:gd name="T9" fmla="*/ 0 60000 65536"/>
              <a:gd name="T10" fmla="*/ 0 60000 65536"/>
              <a:gd name="T11" fmla="*/ 0 60000 65536"/>
              <a:gd name="T12" fmla="*/ 0 w 147"/>
              <a:gd name="T13" fmla="*/ 0 h 224"/>
              <a:gd name="T14" fmla="*/ 147 w 147"/>
              <a:gd name="T15" fmla="*/ 224 h 224"/>
            </a:gdLst>
            <a:ahLst/>
            <a:cxnLst>
              <a:cxn ang="T8">
                <a:pos x="T0" y="T1"/>
              </a:cxn>
              <a:cxn ang="T9">
                <a:pos x="T2" y="T3"/>
              </a:cxn>
              <a:cxn ang="T10">
                <a:pos x="T4" y="T5"/>
              </a:cxn>
              <a:cxn ang="T11">
                <a:pos x="T6" y="T7"/>
              </a:cxn>
            </a:cxnLst>
            <a:rect l="T12" t="T13" r="T14" b="T15"/>
            <a:pathLst>
              <a:path w="147" h="224">
                <a:moveTo>
                  <a:pt x="74" y="0"/>
                </a:moveTo>
                <a:lnTo>
                  <a:pt x="147" y="224"/>
                </a:lnTo>
                <a:lnTo>
                  <a:pt x="0" y="224"/>
                </a:lnTo>
                <a:lnTo>
                  <a:pt x="74"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t>定义 </a:t>
            </a:r>
            <a:r>
              <a:rPr lang="en-US" altLang="zh-CN" smtClean="0"/>
              <a:t>Supportability </a:t>
            </a:r>
            <a:r>
              <a:rPr lang="zh-CN" altLang="en-US" smtClean="0"/>
              <a:t>需求 </a:t>
            </a:r>
            <a:endParaRPr lang="zh-CN" altLang="en-US" smtClean="0"/>
          </a:p>
        </p:txBody>
      </p:sp>
      <p:sp>
        <p:nvSpPr>
          <p:cNvPr id="21507" name="Rectangle 3"/>
          <p:cNvSpPr>
            <a:spLocks noGrp="1" noChangeArrowheads="1"/>
          </p:cNvSpPr>
          <p:nvPr>
            <p:ph type="body" idx="1"/>
          </p:nvPr>
        </p:nvSpPr>
        <p:spPr/>
        <p:txBody>
          <a:bodyPr/>
          <a:lstStyle/>
          <a:p>
            <a:r>
              <a:rPr lang="zh-CN" altLang="en-US" dirty="0" smtClean="0"/>
              <a:t>“</a:t>
            </a:r>
            <a:r>
              <a:rPr lang="en-US" altLang="zh-CN" dirty="0" smtClean="0"/>
              <a:t>supportability”</a:t>
            </a:r>
            <a:r>
              <a:rPr lang="zh-CN" altLang="en-US" dirty="0" smtClean="0"/>
              <a:t>支持性</a:t>
            </a:r>
            <a:endParaRPr lang="zh-CN" altLang="en-US" dirty="0" smtClean="0"/>
          </a:p>
          <a:p>
            <a:pPr lvl="1"/>
            <a:r>
              <a:rPr lang="en-US" altLang="zh-CN" dirty="0" smtClean="0"/>
              <a:t>The ability of the software to be easily modified to accommodate enhancements and repairs</a:t>
            </a:r>
            <a:endParaRPr lang="en-US" altLang="zh-CN" dirty="0" smtClean="0"/>
          </a:p>
          <a:p>
            <a:r>
              <a:rPr lang="zh-CN" altLang="en-US" dirty="0" smtClean="0"/>
              <a:t>支持性需求</a:t>
            </a:r>
            <a:endParaRPr lang="zh-CN" altLang="en-US" dirty="0" smtClean="0"/>
          </a:p>
          <a:p>
            <a:pPr lvl="1"/>
            <a:r>
              <a:rPr lang="en-US" altLang="zh-CN" dirty="0" smtClean="0"/>
              <a:t>Languages, DBMS, tools, etc.</a:t>
            </a:r>
            <a:endParaRPr lang="en-US" altLang="zh-CN" dirty="0" smtClean="0"/>
          </a:p>
          <a:p>
            <a:pPr lvl="1"/>
            <a:r>
              <a:rPr lang="en-US" altLang="zh-CN" dirty="0" smtClean="0"/>
              <a:t>Programming standards</a:t>
            </a:r>
            <a:endParaRPr lang="en-US" altLang="zh-CN" dirty="0" smtClean="0"/>
          </a:p>
          <a:p>
            <a:pPr lvl="1"/>
            <a:r>
              <a:rPr lang="en-US" altLang="zh-CN" dirty="0" smtClean="0"/>
              <a:t>Error handling and reporting standards </a:t>
            </a:r>
            <a:endParaRPr lang="en-US" altLang="zh-CN" dirty="0" smtClean="0"/>
          </a:p>
          <a:p>
            <a:r>
              <a:rPr lang="zh-CN" altLang="en-US" dirty="0" smtClean="0"/>
              <a:t>常常难以定义</a:t>
            </a:r>
            <a:endParaRPr lang="zh-CN" altLang="en-US" dirty="0" smtClean="0"/>
          </a:p>
          <a:p>
            <a:pPr lvl="1"/>
            <a:r>
              <a:rPr lang="en-US" altLang="zh-CN" dirty="0" smtClean="0"/>
              <a:t>If not measurable or observable, it is not a requirement</a:t>
            </a:r>
            <a:endParaRPr lang="en-US" altLang="zh-CN" dirty="0" smtClean="0"/>
          </a:p>
          <a:p>
            <a:pPr lvl="1"/>
            <a:r>
              <a:rPr lang="en-US" altLang="zh-CN" dirty="0" smtClean="0"/>
              <a:t>Is it a design constraint?</a:t>
            </a:r>
            <a:endParaRPr lang="en-US" altLang="zh-CN" dirty="0" smtClean="0"/>
          </a:p>
          <a:p>
            <a:pPr lvl="1"/>
            <a:r>
              <a:rPr lang="en-US" altLang="zh-CN" dirty="0" smtClean="0"/>
              <a:t>Is it an intent or goal?</a:t>
            </a:r>
            <a:endParaRPr lang="en-US" altLang="zh-CN"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5" name="Text Box 25"/>
          <p:cNvSpPr txBox="1">
            <a:spLocks noChangeArrowheads="1"/>
          </p:cNvSpPr>
          <p:nvPr/>
        </p:nvSpPr>
        <p:spPr bwMode="auto">
          <a:xfrm>
            <a:off x="5821135" y="6106615"/>
            <a:ext cx="4219104"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smtClean="0">
                <a:solidFill>
                  <a:schemeClr val="accent1">
                    <a:lumMod val="75000"/>
                  </a:schemeClr>
                </a:solidFill>
                <a:latin typeface="+mn-ea"/>
              </a:rPr>
              <a:t>软件平台和产品的最关键需求</a:t>
            </a:r>
            <a:endParaRPr lang="zh-CN" altLang="en-US" sz="2400" dirty="0">
              <a:solidFill>
                <a:schemeClr val="accent1">
                  <a:lumMod val="7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Freeform 2"/>
          <p:cNvSpPr/>
          <p:nvPr/>
        </p:nvSpPr>
        <p:spPr bwMode="auto">
          <a:xfrm>
            <a:off x="6280151" y="4314825"/>
            <a:ext cx="263525" cy="274638"/>
          </a:xfrm>
          <a:custGeom>
            <a:avLst/>
            <a:gdLst>
              <a:gd name="T0" fmla="*/ 2147483646 w 166"/>
              <a:gd name="T1" fmla="*/ 0 h 193"/>
              <a:gd name="T2" fmla="*/ 2147483646 w 166"/>
              <a:gd name="T3" fmla="*/ 2147483646 h 193"/>
              <a:gd name="T4" fmla="*/ 0 w 166"/>
              <a:gd name="T5" fmla="*/ 2147483646 h 193"/>
              <a:gd name="T6" fmla="*/ 2147483646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275" name="Line 3"/>
          <p:cNvSpPr>
            <a:spLocks noChangeShapeType="1"/>
          </p:cNvSpPr>
          <p:nvPr/>
        </p:nvSpPr>
        <p:spPr bwMode="auto">
          <a:xfrm flipH="1">
            <a:off x="5849939" y="4533901"/>
            <a:ext cx="530225" cy="752475"/>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276" name="Freeform 4"/>
          <p:cNvSpPr/>
          <p:nvPr/>
        </p:nvSpPr>
        <p:spPr bwMode="auto">
          <a:xfrm flipH="1">
            <a:off x="4872039" y="4318000"/>
            <a:ext cx="263525" cy="274638"/>
          </a:xfrm>
          <a:custGeom>
            <a:avLst/>
            <a:gdLst>
              <a:gd name="T0" fmla="*/ 2147483646 w 166"/>
              <a:gd name="T1" fmla="*/ 0 h 193"/>
              <a:gd name="T2" fmla="*/ 2147483646 w 166"/>
              <a:gd name="T3" fmla="*/ 2147483646 h 193"/>
              <a:gd name="T4" fmla="*/ 0 w 166"/>
              <a:gd name="T5" fmla="*/ 2147483646 h 193"/>
              <a:gd name="T6" fmla="*/ 2147483646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2277" name="Line 5"/>
          <p:cNvSpPr>
            <a:spLocks noChangeShapeType="1"/>
          </p:cNvSpPr>
          <p:nvPr/>
        </p:nvSpPr>
        <p:spPr bwMode="auto">
          <a:xfrm>
            <a:off x="5038726" y="4533901"/>
            <a:ext cx="530225" cy="752475"/>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2279" name="Rectangle 7"/>
          <p:cNvSpPr>
            <a:spLocks noChangeArrowheads="1"/>
          </p:cNvSpPr>
          <p:nvPr/>
        </p:nvSpPr>
        <p:spPr bwMode="auto">
          <a:xfrm>
            <a:off x="1792288" y="3352800"/>
            <a:ext cx="8875712" cy="3352800"/>
          </a:xfrm>
          <a:prstGeom prst="rect">
            <a:avLst/>
          </a:prstGeom>
          <a:noFill/>
          <a:ln>
            <a:noFill/>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2280" name="Rectangle 8"/>
          <p:cNvSpPr>
            <a:spLocks noChangeArrowheads="1"/>
          </p:cNvSpPr>
          <p:nvPr/>
        </p:nvSpPr>
        <p:spPr bwMode="auto">
          <a:xfrm>
            <a:off x="4643438" y="6121400"/>
            <a:ext cx="216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a:ea typeface="宋体" panose="02010600030101010101" pitchFamily="2" charset="-122"/>
              </a:rPr>
              <a:t>Is this correct?</a:t>
            </a:r>
            <a:endParaRPr lang="en-US" altLang="zh-CN" sz="2400">
              <a:ea typeface="宋体" panose="02010600030101010101" pitchFamily="2" charset="-122"/>
            </a:endParaRPr>
          </a:p>
        </p:txBody>
      </p:sp>
      <p:sp>
        <p:nvSpPr>
          <p:cNvPr id="182281" name="Rectangle 9"/>
          <p:cNvSpPr>
            <a:spLocks noGrp="1" noChangeArrowheads="1"/>
          </p:cNvSpPr>
          <p:nvPr>
            <p:ph type="title"/>
          </p:nvPr>
        </p:nvSpPr>
        <p:spPr/>
        <p:txBody>
          <a:bodyPr/>
          <a:lstStyle/>
          <a:p>
            <a:pPr eaLnBrk="1" hangingPunct="1"/>
            <a:r>
              <a:rPr lang="en-US" altLang="zh-CN" smtClean="0"/>
              <a:t>Generalization vs. Aggregation</a:t>
            </a:r>
            <a:endParaRPr lang="en-US" altLang="zh-CN" smtClean="0"/>
          </a:p>
        </p:txBody>
      </p:sp>
      <p:sp>
        <p:nvSpPr>
          <p:cNvPr id="182282" name="Rectangle 10"/>
          <p:cNvSpPr>
            <a:spLocks noGrp="1" noChangeArrowheads="1"/>
          </p:cNvSpPr>
          <p:nvPr>
            <p:ph idx="1"/>
          </p:nvPr>
        </p:nvSpPr>
        <p:spPr/>
        <p:txBody>
          <a:bodyPr/>
          <a:lstStyle/>
          <a:p>
            <a:pPr eaLnBrk="1" hangingPunct="1"/>
            <a:r>
              <a:rPr lang="en-US" altLang="zh-CN">
                <a:ea typeface="宋体" panose="02010600030101010101" pitchFamily="2" charset="-122"/>
              </a:rPr>
              <a:t>Generalization and aggregation are often confused</a:t>
            </a:r>
            <a:endParaRPr lang="en-US" altLang="zh-CN">
              <a:ea typeface="宋体" panose="02010600030101010101" pitchFamily="2" charset="-122"/>
            </a:endParaRPr>
          </a:p>
          <a:p>
            <a:pPr lvl="1" eaLnBrk="1" hangingPunct="1"/>
            <a:r>
              <a:rPr lang="en-US" altLang="zh-CN">
                <a:ea typeface="宋体" panose="02010600030101010101" pitchFamily="2" charset="-122"/>
              </a:rPr>
              <a:t>Generalization represents an “is a” or “kind-of” relationship</a:t>
            </a:r>
            <a:endParaRPr lang="en-US" altLang="zh-CN">
              <a:ea typeface="宋体" panose="02010600030101010101" pitchFamily="2" charset="-122"/>
            </a:endParaRPr>
          </a:p>
          <a:p>
            <a:pPr lvl="1" eaLnBrk="1" hangingPunct="1"/>
            <a:r>
              <a:rPr lang="en-US" altLang="zh-CN">
                <a:ea typeface="宋体" panose="02010600030101010101" pitchFamily="2" charset="-122"/>
              </a:rPr>
              <a:t>Aggregation represents a “part-of” relationship</a:t>
            </a:r>
            <a:endParaRPr lang="en-US" altLang="zh-CN">
              <a:ea typeface="宋体" panose="02010600030101010101" pitchFamily="2" charset="-122"/>
            </a:endParaRPr>
          </a:p>
        </p:txBody>
      </p:sp>
      <p:sp>
        <p:nvSpPr>
          <p:cNvPr id="182283" name="Rectangle 11"/>
          <p:cNvSpPr>
            <a:spLocks noChangeArrowheads="1"/>
          </p:cNvSpPr>
          <p:nvPr/>
        </p:nvSpPr>
        <p:spPr bwMode="auto">
          <a:xfrm>
            <a:off x="4268789" y="3802064"/>
            <a:ext cx="936625" cy="50323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2284" name="Rectangle 12"/>
          <p:cNvSpPr>
            <a:spLocks noChangeArrowheads="1"/>
          </p:cNvSpPr>
          <p:nvPr/>
        </p:nvSpPr>
        <p:spPr bwMode="auto">
          <a:xfrm>
            <a:off x="4383089" y="3843339"/>
            <a:ext cx="720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ea typeface="宋体" panose="02010600030101010101" pitchFamily="2" charset="-122"/>
              </a:rPr>
              <a:t>Window</a:t>
            </a:r>
            <a:endParaRPr lang="en-US" altLang="zh-CN" sz="1600">
              <a:ea typeface="宋体" panose="02010600030101010101" pitchFamily="2" charset="-122"/>
            </a:endParaRPr>
          </a:p>
        </p:txBody>
      </p:sp>
      <p:sp>
        <p:nvSpPr>
          <p:cNvPr id="182285" name="Line 13"/>
          <p:cNvSpPr>
            <a:spLocks noChangeShapeType="1"/>
          </p:cNvSpPr>
          <p:nvPr/>
        </p:nvSpPr>
        <p:spPr bwMode="auto">
          <a:xfrm>
            <a:off x="4281489" y="4206875"/>
            <a:ext cx="930275" cy="1588"/>
          </a:xfrm>
          <a:prstGeom prst="line">
            <a:avLst/>
          </a:prstGeom>
          <a:noFill/>
          <a:ln w="254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82286" name="Group 14"/>
          <p:cNvGrpSpPr/>
          <p:nvPr/>
        </p:nvGrpSpPr>
        <p:grpSpPr bwMode="auto">
          <a:xfrm>
            <a:off x="4598989" y="5006976"/>
            <a:ext cx="2225675" cy="504825"/>
            <a:chOff x="2235" y="3346"/>
            <a:chExt cx="1336" cy="318"/>
          </a:xfrm>
        </p:grpSpPr>
        <p:sp>
          <p:nvSpPr>
            <p:cNvPr id="182293" name="Rectangle 15"/>
            <p:cNvSpPr>
              <a:spLocks noChangeArrowheads="1"/>
            </p:cNvSpPr>
            <p:nvPr/>
          </p:nvSpPr>
          <p:spPr bwMode="auto">
            <a:xfrm>
              <a:off x="2235" y="3346"/>
              <a:ext cx="1336" cy="31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2294" name="Line 16"/>
            <p:cNvSpPr>
              <a:spLocks noChangeShapeType="1"/>
            </p:cNvSpPr>
            <p:nvPr/>
          </p:nvSpPr>
          <p:spPr bwMode="auto">
            <a:xfrm>
              <a:off x="2235" y="3601"/>
              <a:ext cx="1333" cy="1"/>
            </a:xfrm>
            <a:prstGeom prst="line">
              <a:avLst/>
            </a:prstGeom>
            <a:noFill/>
            <a:ln w="254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2295" name="Line 17"/>
            <p:cNvSpPr>
              <a:spLocks noChangeShapeType="1"/>
            </p:cNvSpPr>
            <p:nvPr/>
          </p:nvSpPr>
          <p:spPr bwMode="auto">
            <a:xfrm>
              <a:off x="2235" y="3541"/>
              <a:ext cx="1333" cy="1"/>
            </a:xfrm>
            <a:prstGeom prst="line">
              <a:avLst/>
            </a:prstGeom>
            <a:noFill/>
            <a:ln w="254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2287" name="Rectangle 18"/>
          <p:cNvSpPr>
            <a:spLocks noChangeArrowheads="1"/>
          </p:cNvSpPr>
          <p:nvPr/>
        </p:nvSpPr>
        <p:spPr bwMode="auto">
          <a:xfrm>
            <a:off x="4729164" y="5067301"/>
            <a:ext cx="1927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ea typeface="宋体" panose="02010600030101010101" pitchFamily="2" charset="-122"/>
              </a:rPr>
              <a:t>WindowWithScrollbar</a:t>
            </a:r>
            <a:endParaRPr lang="en-US" altLang="zh-CN" sz="1600">
              <a:ea typeface="宋体" panose="02010600030101010101" pitchFamily="2" charset="-122"/>
            </a:endParaRPr>
          </a:p>
        </p:txBody>
      </p:sp>
      <p:sp>
        <p:nvSpPr>
          <p:cNvPr id="182288" name="Rectangle 19"/>
          <p:cNvSpPr>
            <a:spLocks noChangeArrowheads="1"/>
          </p:cNvSpPr>
          <p:nvPr/>
        </p:nvSpPr>
        <p:spPr bwMode="auto">
          <a:xfrm>
            <a:off x="6203951" y="3802064"/>
            <a:ext cx="976313" cy="50323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2289" name="Rectangle 20"/>
          <p:cNvSpPr>
            <a:spLocks noChangeArrowheads="1"/>
          </p:cNvSpPr>
          <p:nvPr/>
        </p:nvSpPr>
        <p:spPr bwMode="auto">
          <a:xfrm>
            <a:off x="6303963" y="3836989"/>
            <a:ext cx="800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ea typeface="宋体" panose="02010600030101010101" pitchFamily="2" charset="-122"/>
              </a:rPr>
              <a:t>Scrollbar</a:t>
            </a:r>
            <a:endParaRPr lang="en-US" altLang="zh-CN" sz="1600">
              <a:ea typeface="宋体" panose="02010600030101010101" pitchFamily="2" charset="-122"/>
            </a:endParaRPr>
          </a:p>
        </p:txBody>
      </p:sp>
      <p:sp>
        <p:nvSpPr>
          <p:cNvPr id="182290" name="Line 21"/>
          <p:cNvSpPr>
            <a:spLocks noChangeShapeType="1"/>
          </p:cNvSpPr>
          <p:nvPr/>
        </p:nvSpPr>
        <p:spPr bwMode="auto">
          <a:xfrm>
            <a:off x="6213476" y="4206875"/>
            <a:ext cx="968375" cy="0"/>
          </a:xfrm>
          <a:prstGeom prst="line">
            <a:avLst/>
          </a:prstGeom>
          <a:noFill/>
          <a:ln w="254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2291" name="Line 22"/>
          <p:cNvSpPr>
            <a:spLocks noChangeShapeType="1"/>
          </p:cNvSpPr>
          <p:nvPr/>
        </p:nvSpPr>
        <p:spPr bwMode="auto">
          <a:xfrm>
            <a:off x="6203950" y="4111625"/>
            <a:ext cx="973138" cy="1588"/>
          </a:xfrm>
          <a:prstGeom prst="line">
            <a:avLst/>
          </a:prstGeom>
          <a:noFill/>
          <a:ln w="254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2292" name="Line 23"/>
          <p:cNvSpPr>
            <a:spLocks noChangeShapeType="1"/>
          </p:cNvSpPr>
          <p:nvPr/>
        </p:nvSpPr>
        <p:spPr bwMode="auto">
          <a:xfrm>
            <a:off x="4273550" y="4113213"/>
            <a:ext cx="928688" cy="0"/>
          </a:xfrm>
          <a:prstGeom prst="line">
            <a:avLst/>
          </a:prstGeom>
          <a:noFill/>
          <a:ln w="254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Freeform 2"/>
          <p:cNvSpPr/>
          <p:nvPr/>
        </p:nvSpPr>
        <p:spPr bwMode="auto">
          <a:xfrm>
            <a:off x="6883401" y="2495550"/>
            <a:ext cx="263525" cy="274638"/>
          </a:xfrm>
          <a:custGeom>
            <a:avLst/>
            <a:gdLst>
              <a:gd name="T0" fmla="*/ 2147483646 w 166"/>
              <a:gd name="T1" fmla="*/ 0 h 193"/>
              <a:gd name="T2" fmla="*/ 2147483646 w 166"/>
              <a:gd name="T3" fmla="*/ 2147483646 h 193"/>
              <a:gd name="T4" fmla="*/ 0 w 166"/>
              <a:gd name="T5" fmla="*/ 2147483646 h 193"/>
              <a:gd name="T6" fmla="*/ 2147483646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23" name="Line 3"/>
          <p:cNvSpPr>
            <a:spLocks noChangeShapeType="1"/>
          </p:cNvSpPr>
          <p:nvPr/>
        </p:nvSpPr>
        <p:spPr bwMode="auto">
          <a:xfrm flipH="1">
            <a:off x="6453189" y="2714626"/>
            <a:ext cx="530225" cy="752475"/>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24" name="Freeform 4"/>
          <p:cNvSpPr/>
          <p:nvPr/>
        </p:nvSpPr>
        <p:spPr bwMode="auto">
          <a:xfrm flipH="1">
            <a:off x="5475289" y="2498725"/>
            <a:ext cx="263525" cy="274638"/>
          </a:xfrm>
          <a:custGeom>
            <a:avLst/>
            <a:gdLst>
              <a:gd name="T0" fmla="*/ 2147483646 w 166"/>
              <a:gd name="T1" fmla="*/ 0 h 193"/>
              <a:gd name="T2" fmla="*/ 2147483646 w 166"/>
              <a:gd name="T3" fmla="*/ 2147483646 h 193"/>
              <a:gd name="T4" fmla="*/ 0 w 166"/>
              <a:gd name="T5" fmla="*/ 2147483646 h 193"/>
              <a:gd name="T6" fmla="*/ 2147483646 w 166"/>
              <a:gd name="T7" fmla="*/ 0 h 193"/>
              <a:gd name="T8" fmla="*/ 0 60000 65536"/>
              <a:gd name="T9" fmla="*/ 0 60000 65536"/>
              <a:gd name="T10" fmla="*/ 0 60000 65536"/>
              <a:gd name="T11" fmla="*/ 0 60000 65536"/>
              <a:gd name="T12" fmla="*/ 0 w 166"/>
              <a:gd name="T13" fmla="*/ 0 h 193"/>
              <a:gd name="T14" fmla="*/ 166 w 166"/>
              <a:gd name="T15" fmla="*/ 193 h 193"/>
            </a:gdLst>
            <a:ahLst/>
            <a:cxnLst>
              <a:cxn ang="T8">
                <a:pos x="T0" y="T1"/>
              </a:cxn>
              <a:cxn ang="T9">
                <a:pos x="T2" y="T3"/>
              </a:cxn>
              <a:cxn ang="T10">
                <a:pos x="T4" y="T5"/>
              </a:cxn>
              <a:cxn ang="T11">
                <a:pos x="T6" y="T7"/>
              </a:cxn>
            </a:cxnLst>
            <a:rect l="T12" t="T13" r="T14" b="T15"/>
            <a:pathLst>
              <a:path w="166" h="193">
                <a:moveTo>
                  <a:pt x="166" y="0"/>
                </a:moveTo>
                <a:lnTo>
                  <a:pt x="113" y="193"/>
                </a:lnTo>
                <a:lnTo>
                  <a:pt x="0" y="112"/>
                </a:lnTo>
                <a:lnTo>
                  <a:pt x="166" y="0"/>
                </a:lnTo>
                <a:close/>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25" name="Line 5"/>
          <p:cNvSpPr>
            <a:spLocks noChangeShapeType="1"/>
          </p:cNvSpPr>
          <p:nvPr/>
        </p:nvSpPr>
        <p:spPr bwMode="auto">
          <a:xfrm>
            <a:off x="5641976" y="2714626"/>
            <a:ext cx="530225" cy="752475"/>
          </a:xfrm>
          <a:prstGeom prst="line">
            <a:avLst/>
          </a:prstGeom>
          <a:noFill/>
          <a:ln w="127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26" name="Rectangle 6"/>
          <p:cNvSpPr>
            <a:spLocks noChangeArrowheads="1"/>
          </p:cNvSpPr>
          <p:nvPr/>
        </p:nvSpPr>
        <p:spPr bwMode="auto">
          <a:xfrm>
            <a:off x="4872039" y="1982789"/>
            <a:ext cx="936625" cy="503237"/>
          </a:xfrm>
          <a:prstGeom prst="rect">
            <a:avLst/>
          </a:prstGeom>
          <a:solidFill>
            <a:srgbClr val="FFFFCC"/>
          </a:solidFill>
          <a:ln w="127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327" name="Rectangle 7"/>
          <p:cNvSpPr>
            <a:spLocks noChangeArrowheads="1"/>
          </p:cNvSpPr>
          <p:nvPr/>
        </p:nvSpPr>
        <p:spPr bwMode="auto">
          <a:xfrm>
            <a:off x="4989514" y="2024064"/>
            <a:ext cx="720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ea typeface="宋体" panose="02010600030101010101" pitchFamily="2" charset="-122"/>
              </a:rPr>
              <a:t>Window</a:t>
            </a:r>
            <a:endParaRPr lang="en-US" altLang="zh-CN" sz="1600">
              <a:ea typeface="宋体" panose="02010600030101010101" pitchFamily="2" charset="-122"/>
            </a:endParaRPr>
          </a:p>
        </p:txBody>
      </p:sp>
      <p:sp>
        <p:nvSpPr>
          <p:cNvPr id="184328" name="Line 8"/>
          <p:cNvSpPr>
            <a:spLocks noChangeShapeType="1"/>
          </p:cNvSpPr>
          <p:nvPr/>
        </p:nvSpPr>
        <p:spPr bwMode="auto">
          <a:xfrm>
            <a:off x="4884739" y="2387600"/>
            <a:ext cx="930275" cy="1588"/>
          </a:xfrm>
          <a:prstGeom prst="line">
            <a:avLst/>
          </a:prstGeom>
          <a:noFill/>
          <a:ln w="127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84329" name="Group 9"/>
          <p:cNvGrpSpPr/>
          <p:nvPr/>
        </p:nvGrpSpPr>
        <p:grpSpPr bwMode="auto">
          <a:xfrm>
            <a:off x="5202239" y="3187701"/>
            <a:ext cx="2225675" cy="504825"/>
            <a:chOff x="2235" y="3346"/>
            <a:chExt cx="1336" cy="318"/>
          </a:xfrm>
        </p:grpSpPr>
        <p:sp>
          <p:nvSpPr>
            <p:cNvPr id="184360" name="Rectangle 10"/>
            <p:cNvSpPr>
              <a:spLocks noChangeArrowheads="1"/>
            </p:cNvSpPr>
            <p:nvPr/>
          </p:nvSpPr>
          <p:spPr bwMode="auto">
            <a:xfrm>
              <a:off x="2235" y="3346"/>
              <a:ext cx="1336" cy="318"/>
            </a:xfrm>
            <a:prstGeom prst="rect">
              <a:avLst/>
            </a:prstGeom>
            <a:solidFill>
              <a:srgbClr val="FFFFCC"/>
            </a:solidFill>
            <a:ln w="127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361" name="Line 11"/>
            <p:cNvSpPr>
              <a:spLocks noChangeShapeType="1"/>
            </p:cNvSpPr>
            <p:nvPr/>
          </p:nvSpPr>
          <p:spPr bwMode="auto">
            <a:xfrm>
              <a:off x="2235" y="3601"/>
              <a:ext cx="1333" cy="1"/>
            </a:xfrm>
            <a:prstGeom prst="line">
              <a:avLst/>
            </a:prstGeom>
            <a:noFill/>
            <a:ln w="127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62" name="Line 12"/>
            <p:cNvSpPr>
              <a:spLocks noChangeShapeType="1"/>
            </p:cNvSpPr>
            <p:nvPr/>
          </p:nvSpPr>
          <p:spPr bwMode="auto">
            <a:xfrm>
              <a:off x="2235" y="3541"/>
              <a:ext cx="1333" cy="1"/>
            </a:xfrm>
            <a:prstGeom prst="line">
              <a:avLst/>
            </a:prstGeom>
            <a:noFill/>
            <a:ln w="127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4330" name="Rectangle 13"/>
          <p:cNvSpPr>
            <a:spLocks noChangeArrowheads="1"/>
          </p:cNvSpPr>
          <p:nvPr/>
        </p:nvSpPr>
        <p:spPr bwMode="auto">
          <a:xfrm>
            <a:off x="5381626" y="3248026"/>
            <a:ext cx="1927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ea typeface="宋体" panose="02010600030101010101" pitchFamily="2" charset="-122"/>
              </a:rPr>
              <a:t>WindowWithScrollbar</a:t>
            </a:r>
            <a:endParaRPr lang="en-US" altLang="zh-CN" sz="1600">
              <a:ea typeface="宋体" panose="02010600030101010101" pitchFamily="2" charset="-122"/>
            </a:endParaRPr>
          </a:p>
        </p:txBody>
      </p:sp>
      <p:sp>
        <p:nvSpPr>
          <p:cNvPr id="184331" name="Rectangle 14"/>
          <p:cNvSpPr>
            <a:spLocks noChangeArrowheads="1"/>
          </p:cNvSpPr>
          <p:nvPr/>
        </p:nvSpPr>
        <p:spPr bwMode="auto">
          <a:xfrm>
            <a:off x="6807201" y="1982789"/>
            <a:ext cx="976313" cy="503237"/>
          </a:xfrm>
          <a:prstGeom prst="rect">
            <a:avLst/>
          </a:prstGeom>
          <a:solidFill>
            <a:srgbClr val="FFFFCC"/>
          </a:solidFill>
          <a:ln w="127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332" name="Rectangle 15"/>
          <p:cNvSpPr>
            <a:spLocks noChangeArrowheads="1"/>
          </p:cNvSpPr>
          <p:nvPr/>
        </p:nvSpPr>
        <p:spPr bwMode="auto">
          <a:xfrm>
            <a:off x="6908800" y="2017714"/>
            <a:ext cx="800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ea typeface="宋体" panose="02010600030101010101" pitchFamily="2" charset="-122"/>
              </a:rPr>
              <a:t>Scrollbar</a:t>
            </a:r>
            <a:endParaRPr lang="en-US" altLang="zh-CN" sz="1600">
              <a:ea typeface="宋体" panose="02010600030101010101" pitchFamily="2" charset="-122"/>
            </a:endParaRPr>
          </a:p>
        </p:txBody>
      </p:sp>
      <p:sp>
        <p:nvSpPr>
          <p:cNvPr id="184333" name="Line 16"/>
          <p:cNvSpPr>
            <a:spLocks noChangeShapeType="1"/>
          </p:cNvSpPr>
          <p:nvPr/>
        </p:nvSpPr>
        <p:spPr bwMode="auto">
          <a:xfrm>
            <a:off x="6816726" y="2387600"/>
            <a:ext cx="968375" cy="0"/>
          </a:xfrm>
          <a:prstGeom prst="line">
            <a:avLst/>
          </a:prstGeom>
          <a:noFill/>
          <a:ln w="127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34" name="Line 17"/>
          <p:cNvSpPr>
            <a:spLocks noChangeShapeType="1"/>
          </p:cNvSpPr>
          <p:nvPr/>
        </p:nvSpPr>
        <p:spPr bwMode="auto">
          <a:xfrm>
            <a:off x="6807200" y="2292350"/>
            <a:ext cx="973138" cy="1588"/>
          </a:xfrm>
          <a:prstGeom prst="line">
            <a:avLst/>
          </a:prstGeom>
          <a:noFill/>
          <a:ln w="127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35" name="Line 18"/>
          <p:cNvSpPr>
            <a:spLocks noChangeShapeType="1"/>
          </p:cNvSpPr>
          <p:nvPr/>
        </p:nvSpPr>
        <p:spPr bwMode="auto">
          <a:xfrm>
            <a:off x="4876800" y="2293938"/>
            <a:ext cx="928688" cy="0"/>
          </a:xfrm>
          <a:prstGeom prst="line">
            <a:avLst/>
          </a:prstGeom>
          <a:noFill/>
          <a:ln w="12700">
            <a:solidFill>
              <a:srgbClr val="990033"/>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37" name="Rectangle 20"/>
          <p:cNvSpPr>
            <a:spLocks noGrp="1" noChangeArrowheads="1"/>
          </p:cNvSpPr>
          <p:nvPr>
            <p:ph type="title"/>
          </p:nvPr>
        </p:nvSpPr>
        <p:spPr/>
        <p:txBody>
          <a:bodyPr/>
          <a:lstStyle/>
          <a:p>
            <a:pPr eaLnBrk="1" hangingPunct="1"/>
            <a:r>
              <a:rPr lang="en-US" altLang="zh-CN" smtClean="0"/>
              <a:t>Generalization vs. Aggregation</a:t>
            </a:r>
            <a:endParaRPr lang="en-US" altLang="zh-CN" smtClean="0"/>
          </a:p>
        </p:txBody>
      </p:sp>
      <p:grpSp>
        <p:nvGrpSpPr>
          <p:cNvPr id="184338" name="Group 21"/>
          <p:cNvGrpSpPr/>
          <p:nvPr/>
        </p:nvGrpSpPr>
        <p:grpSpPr bwMode="auto">
          <a:xfrm>
            <a:off x="5289551" y="1762125"/>
            <a:ext cx="2047875" cy="2044700"/>
            <a:chOff x="504" y="512"/>
            <a:chExt cx="1480" cy="1480"/>
          </a:xfrm>
        </p:grpSpPr>
        <p:sp>
          <p:nvSpPr>
            <p:cNvPr id="184358" name="Oval 22"/>
            <p:cNvSpPr>
              <a:spLocks noChangeArrowheads="1"/>
            </p:cNvSpPr>
            <p:nvPr/>
          </p:nvSpPr>
          <p:spPr bwMode="auto">
            <a:xfrm>
              <a:off x="504" y="512"/>
              <a:ext cx="1480" cy="1480"/>
            </a:xfrm>
            <a:prstGeom prst="ellipse">
              <a:avLst/>
            </a:prstGeom>
            <a:noFill/>
            <a:ln w="1270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359" name="Line 23"/>
            <p:cNvSpPr>
              <a:spLocks noChangeShapeType="1"/>
            </p:cNvSpPr>
            <p:nvPr/>
          </p:nvSpPr>
          <p:spPr bwMode="auto">
            <a:xfrm flipV="1">
              <a:off x="600" y="878"/>
              <a:ext cx="1264" cy="730"/>
            </a:xfrm>
            <a:prstGeom prst="line">
              <a:avLst/>
            </a:prstGeom>
            <a:noFill/>
            <a:ln w="127000">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4339" name="Line 24"/>
          <p:cNvSpPr>
            <a:spLocks noChangeShapeType="1"/>
          </p:cNvSpPr>
          <p:nvPr/>
        </p:nvSpPr>
        <p:spPr bwMode="auto">
          <a:xfrm>
            <a:off x="5305426" y="5970588"/>
            <a:ext cx="950913" cy="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84340" name="Freeform 25"/>
          <p:cNvSpPr/>
          <p:nvPr/>
        </p:nvSpPr>
        <p:spPr bwMode="auto">
          <a:xfrm>
            <a:off x="5010151" y="5892800"/>
            <a:ext cx="307975" cy="153988"/>
          </a:xfrm>
          <a:custGeom>
            <a:avLst/>
            <a:gdLst>
              <a:gd name="T0" fmla="*/ 0 w 194"/>
              <a:gd name="T1" fmla="*/ 2147483646 h 108"/>
              <a:gd name="T2" fmla="*/ 2147483646 w 194"/>
              <a:gd name="T3" fmla="*/ 2147483646 h 108"/>
              <a:gd name="T4" fmla="*/ 2147483646 w 194"/>
              <a:gd name="T5" fmla="*/ 2147483646 h 108"/>
              <a:gd name="T6" fmla="*/ 2147483646 w 194"/>
              <a:gd name="T7" fmla="*/ 0 h 108"/>
              <a:gd name="T8" fmla="*/ 0 w 194"/>
              <a:gd name="T9" fmla="*/ 2147483646 h 108"/>
              <a:gd name="T10" fmla="*/ 0 60000 65536"/>
              <a:gd name="T11" fmla="*/ 0 60000 65536"/>
              <a:gd name="T12" fmla="*/ 0 60000 65536"/>
              <a:gd name="T13" fmla="*/ 0 60000 65536"/>
              <a:gd name="T14" fmla="*/ 0 60000 65536"/>
              <a:gd name="T15" fmla="*/ 0 w 194"/>
              <a:gd name="T16" fmla="*/ 0 h 108"/>
              <a:gd name="T17" fmla="*/ 194 w 194"/>
              <a:gd name="T18" fmla="*/ 108 h 108"/>
            </a:gdLst>
            <a:ahLst/>
            <a:cxnLst>
              <a:cxn ang="T10">
                <a:pos x="T0" y="T1"/>
              </a:cxn>
              <a:cxn ang="T11">
                <a:pos x="T2" y="T3"/>
              </a:cxn>
              <a:cxn ang="T12">
                <a:pos x="T4" y="T5"/>
              </a:cxn>
              <a:cxn ang="T13">
                <a:pos x="T6" y="T7"/>
              </a:cxn>
              <a:cxn ang="T14">
                <a:pos x="T8" y="T9"/>
              </a:cxn>
            </a:cxnLst>
            <a:rect l="T15" t="T16" r="T17" b="T18"/>
            <a:pathLst>
              <a:path w="194" h="108">
                <a:moveTo>
                  <a:pt x="0" y="54"/>
                </a:moveTo>
                <a:lnTo>
                  <a:pt x="97" y="108"/>
                </a:lnTo>
                <a:lnTo>
                  <a:pt x="194" y="54"/>
                </a:lnTo>
                <a:lnTo>
                  <a:pt x="97" y="0"/>
                </a:lnTo>
                <a:lnTo>
                  <a:pt x="0" y="54"/>
                </a:lnTo>
                <a:close/>
              </a:path>
            </a:pathLst>
          </a:custGeom>
          <a:solidFill>
            <a:schemeClr val="tx1"/>
          </a:solidFill>
          <a:ln w="25400">
            <a:solidFill>
              <a:schemeClr val="tx1"/>
            </a:solidFill>
            <a:round/>
          </a:ln>
        </p:spPr>
        <p:txBody>
          <a:bodyPr/>
          <a:lstStyle/>
          <a:p>
            <a:endParaRPr lang="zh-CN" altLang="en-US"/>
          </a:p>
        </p:txBody>
      </p:sp>
      <p:sp>
        <p:nvSpPr>
          <p:cNvPr id="184341" name="Rectangle 26"/>
          <p:cNvSpPr>
            <a:spLocks noChangeArrowheads="1"/>
          </p:cNvSpPr>
          <p:nvPr/>
        </p:nvSpPr>
        <p:spPr bwMode="auto">
          <a:xfrm>
            <a:off x="6275388" y="5703888"/>
            <a:ext cx="1065212" cy="533400"/>
          </a:xfrm>
          <a:prstGeom prst="rect">
            <a:avLst/>
          </a:prstGeom>
          <a:solidFill>
            <a:srgbClr val="FFFFCC"/>
          </a:solidFill>
          <a:ln w="25400">
            <a:solidFill>
              <a:srgbClr val="8A0E5E"/>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342" name="Rectangle 27"/>
          <p:cNvSpPr>
            <a:spLocks noChangeArrowheads="1"/>
          </p:cNvSpPr>
          <p:nvPr/>
        </p:nvSpPr>
        <p:spPr bwMode="auto">
          <a:xfrm>
            <a:off x="6423025" y="5730876"/>
            <a:ext cx="800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ea typeface="宋体" panose="02010600030101010101" pitchFamily="2" charset="-122"/>
              </a:rPr>
              <a:t>Scrollbar</a:t>
            </a:r>
            <a:endParaRPr lang="en-US" altLang="zh-CN" sz="1600">
              <a:ea typeface="宋体" panose="02010600030101010101" pitchFamily="2" charset="-122"/>
            </a:endParaRPr>
          </a:p>
        </p:txBody>
      </p:sp>
      <p:sp>
        <p:nvSpPr>
          <p:cNvPr id="184343" name="Line 28"/>
          <p:cNvSpPr>
            <a:spLocks noChangeShapeType="1"/>
          </p:cNvSpPr>
          <p:nvPr/>
        </p:nvSpPr>
        <p:spPr bwMode="auto">
          <a:xfrm>
            <a:off x="6288088" y="5991225"/>
            <a:ext cx="1058862" cy="0"/>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44" name="Line 29"/>
          <p:cNvSpPr>
            <a:spLocks noChangeShapeType="1"/>
          </p:cNvSpPr>
          <p:nvPr/>
        </p:nvSpPr>
        <p:spPr bwMode="auto">
          <a:xfrm>
            <a:off x="6275389" y="6097588"/>
            <a:ext cx="1069975" cy="0"/>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45" name="Rectangle 30"/>
          <p:cNvSpPr>
            <a:spLocks noChangeArrowheads="1"/>
          </p:cNvSpPr>
          <p:nvPr/>
        </p:nvSpPr>
        <p:spPr bwMode="auto">
          <a:xfrm>
            <a:off x="3059113" y="4552950"/>
            <a:ext cx="1604962" cy="533400"/>
          </a:xfrm>
          <a:prstGeom prst="rect">
            <a:avLst/>
          </a:prstGeom>
          <a:solidFill>
            <a:srgbClr val="FFFFCC"/>
          </a:solidFill>
          <a:ln w="25400">
            <a:solidFill>
              <a:srgbClr val="8A0E5E"/>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346" name="Rectangle 31"/>
          <p:cNvSpPr>
            <a:spLocks noChangeArrowheads="1"/>
          </p:cNvSpPr>
          <p:nvPr/>
        </p:nvSpPr>
        <p:spPr bwMode="auto">
          <a:xfrm>
            <a:off x="3506789" y="4578351"/>
            <a:ext cx="720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ea typeface="宋体" panose="02010600030101010101" pitchFamily="2" charset="-122"/>
              </a:rPr>
              <a:t>Window</a:t>
            </a:r>
            <a:endParaRPr lang="en-US" altLang="zh-CN" sz="1600">
              <a:ea typeface="宋体" panose="02010600030101010101" pitchFamily="2" charset="-122"/>
            </a:endParaRPr>
          </a:p>
        </p:txBody>
      </p:sp>
      <p:sp>
        <p:nvSpPr>
          <p:cNvPr id="184347" name="Line 32"/>
          <p:cNvSpPr>
            <a:spLocks noChangeShapeType="1"/>
          </p:cNvSpPr>
          <p:nvPr/>
        </p:nvSpPr>
        <p:spPr bwMode="auto">
          <a:xfrm>
            <a:off x="3071813" y="4840289"/>
            <a:ext cx="1598612" cy="1587"/>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48" name="Line 33"/>
          <p:cNvSpPr>
            <a:spLocks noChangeShapeType="1"/>
          </p:cNvSpPr>
          <p:nvPr/>
        </p:nvSpPr>
        <p:spPr bwMode="auto">
          <a:xfrm>
            <a:off x="3071813" y="4948239"/>
            <a:ext cx="1598612" cy="1587"/>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49" name="Rectangle 34"/>
          <p:cNvSpPr>
            <a:spLocks noChangeArrowheads="1"/>
          </p:cNvSpPr>
          <p:nvPr/>
        </p:nvSpPr>
        <p:spPr bwMode="auto">
          <a:xfrm>
            <a:off x="2751138" y="5703888"/>
            <a:ext cx="2246312" cy="533400"/>
          </a:xfrm>
          <a:prstGeom prst="rect">
            <a:avLst/>
          </a:prstGeom>
          <a:solidFill>
            <a:srgbClr val="FFFFCC"/>
          </a:solidFill>
          <a:ln w="25400">
            <a:solidFill>
              <a:srgbClr val="8A0E5E"/>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350" name="Rectangle 35"/>
          <p:cNvSpPr>
            <a:spLocks noChangeArrowheads="1"/>
          </p:cNvSpPr>
          <p:nvPr/>
        </p:nvSpPr>
        <p:spPr bwMode="auto">
          <a:xfrm>
            <a:off x="2922589" y="5730876"/>
            <a:ext cx="19272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a:ea typeface="宋体" panose="02010600030101010101" pitchFamily="2" charset="-122"/>
              </a:rPr>
              <a:t>WindowWithScrollbar</a:t>
            </a:r>
            <a:endParaRPr lang="en-US" altLang="zh-CN" sz="1600">
              <a:ea typeface="宋体" panose="02010600030101010101" pitchFamily="2" charset="-122"/>
            </a:endParaRPr>
          </a:p>
        </p:txBody>
      </p:sp>
      <p:sp>
        <p:nvSpPr>
          <p:cNvPr id="184351" name="Line 36"/>
          <p:cNvSpPr>
            <a:spLocks noChangeShapeType="1"/>
          </p:cNvSpPr>
          <p:nvPr/>
        </p:nvSpPr>
        <p:spPr bwMode="auto">
          <a:xfrm>
            <a:off x="2751139" y="5991225"/>
            <a:ext cx="2249487" cy="0"/>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52" name="Line 37"/>
          <p:cNvSpPr>
            <a:spLocks noChangeShapeType="1"/>
          </p:cNvSpPr>
          <p:nvPr/>
        </p:nvSpPr>
        <p:spPr bwMode="auto">
          <a:xfrm>
            <a:off x="2754313" y="6097588"/>
            <a:ext cx="2239962" cy="0"/>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53" name="Line 38"/>
          <p:cNvSpPr>
            <a:spLocks noChangeShapeType="1"/>
          </p:cNvSpPr>
          <p:nvPr/>
        </p:nvSpPr>
        <p:spPr bwMode="auto">
          <a:xfrm flipV="1">
            <a:off x="3873500" y="5394325"/>
            <a:ext cx="0" cy="30480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354" name="Freeform 39"/>
          <p:cNvSpPr/>
          <p:nvPr/>
        </p:nvSpPr>
        <p:spPr bwMode="auto">
          <a:xfrm>
            <a:off x="3748088" y="5086350"/>
            <a:ext cx="252412" cy="306388"/>
          </a:xfrm>
          <a:custGeom>
            <a:avLst/>
            <a:gdLst>
              <a:gd name="T0" fmla="*/ 2147483646 w 159"/>
              <a:gd name="T1" fmla="*/ 0 h 216"/>
              <a:gd name="T2" fmla="*/ 2147483646 w 159"/>
              <a:gd name="T3" fmla="*/ 2147483646 h 216"/>
              <a:gd name="T4" fmla="*/ 0 w 159"/>
              <a:gd name="T5" fmla="*/ 2147483646 h 216"/>
              <a:gd name="T6" fmla="*/ 2147483646 w 159"/>
              <a:gd name="T7" fmla="*/ 0 h 216"/>
              <a:gd name="T8" fmla="*/ 0 60000 65536"/>
              <a:gd name="T9" fmla="*/ 0 60000 65536"/>
              <a:gd name="T10" fmla="*/ 0 60000 65536"/>
              <a:gd name="T11" fmla="*/ 0 60000 65536"/>
              <a:gd name="T12" fmla="*/ 0 w 159"/>
              <a:gd name="T13" fmla="*/ 0 h 216"/>
              <a:gd name="T14" fmla="*/ 159 w 159"/>
              <a:gd name="T15" fmla="*/ 216 h 216"/>
            </a:gdLst>
            <a:ahLst/>
            <a:cxnLst>
              <a:cxn ang="T8">
                <a:pos x="T0" y="T1"/>
              </a:cxn>
              <a:cxn ang="T9">
                <a:pos x="T2" y="T3"/>
              </a:cxn>
              <a:cxn ang="T10">
                <a:pos x="T4" y="T5"/>
              </a:cxn>
              <a:cxn ang="T11">
                <a:pos x="T6" y="T7"/>
              </a:cxn>
            </a:cxnLst>
            <a:rect l="T12" t="T13" r="T14" b="T15"/>
            <a:pathLst>
              <a:path w="159" h="216">
                <a:moveTo>
                  <a:pt x="79" y="0"/>
                </a:moveTo>
                <a:lnTo>
                  <a:pt x="159" y="216"/>
                </a:lnTo>
                <a:lnTo>
                  <a:pt x="0" y="216"/>
                </a:lnTo>
                <a:lnTo>
                  <a:pt x="79"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55" name="Rectangle 40"/>
          <p:cNvSpPr>
            <a:spLocks noChangeArrowheads="1"/>
          </p:cNvSpPr>
          <p:nvPr/>
        </p:nvSpPr>
        <p:spPr bwMode="auto">
          <a:xfrm>
            <a:off x="5964239" y="6005514"/>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ea typeface="宋体" panose="02010600030101010101" pitchFamily="2" charset="-122"/>
              </a:rPr>
              <a:t>1</a:t>
            </a:r>
            <a:endParaRPr lang="en-US" altLang="zh-CN" sz="1400">
              <a:ea typeface="宋体" panose="02010600030101010101" pitchFamily="2" charset="-122"/>
            </a:endParaRPr>
          </a:p>
        </p:txBody>
      </p:sp>
      <p:sp>
        <p:nvSpPr>
          <p:cNvPr id="184356" name="Rectangle 41"/>
          <p:cNvSpPr>
            <a:spLocks noChangeArrowheads="1"/>
          </p:cNvSpPr>
          <p:nvPr/>
        </p:nvSpPr>
        <p:spPr bwMode="auto">
          <a:xfrm>
            <a:off x="5151439" y="5611814"/>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ea typeface="宋体" panose="02010600030101010101" pitchFamily="2" charset="-122"/>
              </a:rPr>
              <a:t>1</a:t>
            </a:r>
            <a:endParaRPr lang="en-US" altLang="zh-CN" sz="1400">
              <a:ea typeface="宋体" panose="02010600030101010101" pitchFamily="2" charset="-122"/>
            </a:endParaRPr>
          </a:p>
        </p:txBody>
      </p:sp>
      <p:sp>
        <p:nvSpPr>
          <p:cNvPr id="184357" name="Rectangle 42"/>
          <p:cNvSpPr>
            <a:spLocks noChangeArrowheads="1"/>
          </p:cNvSpPr>
          <p:nvPr/>
        </p:nvSpPr>
        <p:spPr bwMode="auto">
          <a:xfrm>
            <a:off x="4910138" y="4491039"/>
            <a:ext cx="530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i="1" dirty="0">
                <a:solidFill>
                  <a:srgbClr val="EB7C11"/>
                </a:solidFill>
                <a:ea typeface="宋体" panose="02010600030101010101" pitchFamily="2" charset="-122"/>
              </a:rPr>
              <a:t>A </a:t>
            </a:r>
            <a:r>
              <a:rPr lang="en-US" altLang="zh-CN" sz="2000" i="1" dirty="0" err="1">
                <a:solidFill>
                  <a:srgbClr val="EB7C11"/>
                </a:solidFill>
                <a:ea typeface="宋体" panose="02010600030101010101" pitchFamily="2" charset="-122"/>
              </a:rPr>
              <a:t>WindowWithScrollbar</a:t>
            </a:r>
            <a:r>
              <a:rPr lang="en-US" altLang="zh-CN" sz="2000" i="1" dirty="0">
                <a:solidFill>
                  <a:srgbClr val="EB7C11"/>
                </a:solidFill>
                <a:ea typeface="宋体" panose="02010600030101010101" pitchFamily="2" charset="-122"/>
              </a:rPr>
              <a:t> “is a” Window</a:t>
            </a:r>
            <a:endParaRPr lang="en-US" altLang="zh-CN" sz="2000" i="1" dirty="0">
              <a:solidFill>
                <a:srgbClr val="EB7C11"/>
              </a:solidFill>
              <a:ea typeface="宋体" panose="02010600030101010101" pitchFamily="2" charset="-122"/>
            </a:endParaRPr>
          </a:p>
          <a:p>
            <a:r>
              <a:rPr lang="en-US" altLang="zh-CN" sz="2000" i="1" dirty="0">
                <a:solidFill>
                  <a:srgbClr val="EB7C11"/>
                </a:solidFill>
                <a:ea typeface="宋体" panose="02010600030101010101" pitchFamily="2" charset="-122"/>
              </a:rPr>
              <a:t>A </a:t>
            </a:r>
            <a:r>
              <a:rPr lang="en-US" altLang="zh-CN" sz="2000" i="1" dirty="0" err="1">
                <a:solidFill>
                  <a:srgbClr val="EB7C11"/>
                </a:solidFill>
                <a:ea typeface="宋体" panose="02010600030101010101" pitchFamily="2" charset="-122"/>
              </a:rPr>
              <a:t>WindowWithScrollbar</a:t>
            </a:r>
            <a:r>
              <a:rPr lang="en-US" altLang="zh-CN" sz="2000" i="1" dirty="0">
                <a:solidFill>
                  <a:srgbClr val="EB7C11"/>
                </a:solidFill>
                <a:ea typeface="宋体" panose="02010600030101010101" pitchFamily="2" charset="-122"/>
              </a:rPr>
              <a:t> “contains a” Scrollbar</a:t>
            </a:r>
            <a:endParaRPr lang="en-US" altLang="zh-CN" sz="2000" i="1" dirty="0">
              <a:solidFill>
                <a:srgbClr val="EB7C11"/>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4"/>
          <p:cNvSpPr>
            <a:spLocks noGrp="1"/>
          </p:cNvSpPr>
          <p:nvPr>
            <p:ph type="title"/>
          </p:nvPr>
        </p:nvSpPr>
        <p:spPr/>
        <p:txBody>
          <a:bodyPr/>
          <a:lstStyle/>
          <a:p>
            <a:r>
              <a:rPr lang="en-US" altLang="zh-CN" dirty="0" err="1" smtClean="0"/>
              <a:t>Liskov</a:t>
            </a:r>
            <a:r>
              <a:rPr lang="zh-CN" altLang="en-US" dirty="0" smtClean="0"/>
              <a:t>替换原则 ⼀⼀ </a:t>
            </a:r>
            <a:r>
              <a:rPr lang="en-US" altLang="zh-CN" dirty="0" smtClean="0"/>
              <a:t>LSP</a:t>
            </a:r>
            <a:endParaRPr lang="zh-CN" altLang="en-US" dirty="0" smtClean="0"/>
          </a:p>
        </p:txBody>
      </p:sp>
      <p:sp>
        <p:nvSpPr>
          <p:cNvPr id="186371" name="内容占位符 5"/>
          <p:cNvSpPr>
            <a:spLocks noGrp="1"/>
          </p:cNvSpPr>
          <p:nvPr>
            <p:ph idx="1"/>
          </p:nvPr>
        </p:nvSpPr>
        <p:spPr/>
        <p:txBody>
          <a:bodyPr/>
          <a:lstStyle/>
          <a:p>
            <a:endParaRPr lang="en-US" altLang="zh-CN" dirty="0" smtClean="0"/>
          </a:p>
          <a:p>
            <a:r>
              <a:rPr lang="en-US" altLang="zh-CN" dirty="0" err="1" smtClean="0"/>
              <a:t>Liskov</a:t>
            </a:r>
            <a:r>
              <a:rPr lang="en-US" altLang="zh-CN" dirty="0" smtClean="0"/>
              <a:t> Substitution Principle (LSP)</a:t>
            </a:r>
            <a:endParaRPr lang="en-US" altLang="zh-CN" dirty="0" smtClean="0"/>
          </a:p>
          <a:p>
            <a:pPr marL="0" indent="0">
              <a:buNone/>
            </a:pPr>
            <a:endParaRPr lang="en-US" altLang="zh-CN" sz="3200" dirty="0" smtClean="0"/>
          </a:p>
          <a:p>
            <a:pPr marL="0" indent="0">
              <a:buNone/>
            </a:pPr>
            <a:r>
              <a:rPr lang="zh-CN" altLang="en-US" sz="3200" dirty="0" smtClean="0"/>
              <a:t>       子类型应该能替换基类型</a:t>
            </a:r>
            <a:endParaRPr lang="en-US" altLang="zh-CN" sz="3200" dirty="0" smtClean="0"/>
          </a:p>
          <a:p>
            <a:endParaRPr lang="zh-CN" altLang="en-US" dirty="0" smtClean="0"/>
          </a:p>
          <a:p>
            <a:pPr marL="0" indent="0">
              <a:buNone/>
            </a:pPr>
            <a:r>
              <a:rPr lang="en-US" altLang="zh-CN" dirty="0" smtClean="0"/>
              <a:t>                                 ----Barbara </a:t>
            </a:r>
            <a:r>
              <a:rPr lang="en-US" altLang="zh-CN" dirty="0" err="1" smtClean="0"/>
              <a:t>Liskov</a:t>
            </a:r>
            <a:endParaRPr lang="en-US" altLang="zh-CN" dirty="0" smtClean="0"/>
          </a:p>
          <a:p>
            <a:endParaRPr lang="zh-CN" altLang="en-US" dirty="0" smtClean="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l="-19283" t="-8325" r="-19283" b="-8325"/>
          <a:stretch>
            <a:fillRect/>
          </a:stretch>
        </p:blipFill>
        <p:spPr bwMode="auto">
          <a:xfrm>
            <a:off x="8097839" y="1772279"/>
            <a:ext cx="2143125" cy="4179888"/>
          </a:xfrm>
          <a:prstGeom prst="rect">
            <a:avLst/>
          </a:prstGeom>
          <a:noFill/>
          <a:ln>
            <a:noFill/>
          </a:ln>
        </p:spPr>
      </p:pic>
      <p:sp>
        <p:nvSpPr>
          <p:cNvPr id="7" name="TextBox 4"/>
          <p:cNvSpPr txBox="1">
            <a:spLocks noChangeArrowheads="1"/>
          </p:cNvSpPr>
          <p:nvPr/>
        </p:nvSpPr>
        <p:spPr bwMode="auto">
          <a:xfrm>
            <a:off x="7577138" y="6035789"/>
            <a:ext cx="34163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800" dirty="0">
                <a:latin typeface="+mn-ea"/>
              </a:rPr>
              <a:t>圆是一种有半径的点</a:t>
            </a:r>
            <a:endParaRPr lang="zh-CN" altLang="en-US" sz="2800" dirty="0">
              <a:latin typeface="+mn-ea"/>
            </a:endParaRPr>
          </a:p>
        </p:txBody>
      </p:sp>
      <p:sp>
        <p:nvSpPr>
          <p:cNvPr id="4" name="矩形 3"/>
          <p:cNvSpPr/>
          <p:nvPr/>
        </p:nvSpPr>
        <p:spPr>
          <a:xfrm>
            <a:off x="8633036" y="1349792"/>
            <a:ext cx="1072730" cy="523220"/>
          </a:xfrm>
          <a:prstGeom prst="rect">
            <a:avLst/>
          </a:prstGeom>
        </p:spPr>
        <p:txBody>
          <a:bodyPr wrap="none">
            <a:spAutoFit/>
          </a:bodyPr>
          <a:lstStyle/>
          <a:p>
            <a:r>
              <a:rPr lang="zh-CN" altLang="en-US" sz="2800" b="1" dirty="0">
                <a:solidFill>
                  <a:srgbClr val="EB7C11"/>
                </a:solidFill>
                <a:latin typeface="+mn-ea"/>
              </a:rPr>
              <a:t>对吗</a:t>
            </a:r>
            <a:r>
              <a:rPr lang="en-US" altLang="zh-CN" sz="2800" b="1" dirty="0">
                <a:solidFill>
                  <a:srgbClr val="EB7C11"/>
                </a:solidFill>
                <a:latin typeface="+mn-ea"/>
              </a:rPr>
              <a:t>?</a:t>
            </a:r>
            <a:endParaRPr lang="zh-CN" altLang="en-US" sz="2800" b="1" dirty="0">
              <a:solidFill>
                <a:srgbClr val="EB7C11"/>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标题 1"/>
          <p:cNvSpPr>
            <a:spLocks noGrp="1"/>
          </p:cNvSpPr>
          <p:nvPr>
            <p:ph type="title"/>
          </p:nvPr>
        </p:nvSpPr>
        <p:spPr/>
        <p:txBody>
          <a:bodyPr/>
          <a:lstStyle/>
          <a:p>
            <a:pPr eaLnBrk="1" hangingPunct="1"/>
            <a:r>
              <a:rPr lang="zh-CN" altLang="en-US" smtClean="0"/>
              <a:t>子类能替换超类吗？</a:t>
            </a:r>
            <a:endParaRPr lang="zh-CN" altLang="en-US" smtClean="0"/>
          </a:p>
        </p:txBody>
      </p:sp>
      <p:sp>
        <p:nvSpPr>
          <p:cNvPr id="188419" name="TextBox 4"/>
          <p:cNvSpPr txBox="1">
            <a:spLocks noChangeArrowheads="1"/>
          </p:cNvSpPr>
          <p:nvPr/>
        </p:nvSpPr>
        <p:spPr bwMode="auto">
          <a:xfrm>
            <a:off x="3935414" y="3363914"/>
            <a:ext cx="4135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800">
                <a:latin typeface="+mn-ea"/>
              </a:rPr>
              <a:t>三个圆能组成三角形吗？</a:t>
            </a:r>
            <a:endParaRPr lang="zh-CN" altLang="en-US" sz="2800">
              <a:latin typeface="+mn-ea"/>
            </a:endParaRPr>
          </a:p>
        </p:txBody>
      </p:sp>
      <p:pic>
        <p:nvPicPr>
          <p:cNvPr id="188420" name="Picture 3"/>
          <p:cNvPicPr>
            <a:picLocks noChangeAspect="1" noChangeArrowheads="1"/>
          </p:cNvPicPr>
          <p:nvPr/>
        </p:nvPicPr>
        <p:blipFill>
          <a:blip r:embed="rId1">
            <a:extLst>
              <a:ext uri="{28A0092B-C50C-407E-A947-70E740481C1C}">
                <a14:useLocalDpi xmlns:a14="http://schemas.microsoft.com/office/drawing/2010/main" val="0"/>
              </a:ext>
            </a:extLst>
          </a:blip>
          <a:srcRect l="-2728" t="-7957" r="-2728" b="-7957"/>
          <a:stretch>
            <a:fillRect/>
          </a:stretch>
        </p:blipFill>
        <p:spPr bwMode="auto">
          <a:xfrm>
            <a:off x="3143250" y="1327151"/>
            <a:ext cx="5403850" cy="2036763"/>
          </a:xfrm>
          <a:prstGeom prst="rect">
            <a:avLst/>
          </a:prstGeom>
          <a:noFill/>
          <a:ln>
            <a:noFill/>
          </a:ln>
        </p:spPr>
      </p:pic>
      <p:pic>
        <p:nvPicPr>
          <p:cNvPr id="188421" name="Picture 4"/>
          <p:cNvPicPr>
            <a:picLocks noChangeAspect="1" noChangeArrowheads="1"/>
          </p:cNvPicPr>
          <p:nvPr/>
        </p:nvPicPr>
        <p:blipFill>
          <a:blip r:embed="rId2">
            <a:extLst>
              <a:ext uri="{28A0092B-C50C-407E-A947-70E740481C1C}">
                <a14:useLocalDpi xmlns:a14="http://schemas.microsoft.com/office/drawing/2010/main" val="0"/>
              </a:ext>
            </a:extLst>
          </a:blip>
          <a:srcRect l="-2400" t="-7957" r="-2400" b="-7957"/>
          <a:stretch>
            <a:fillRect/>
          </a:stretch>
        </p:blipFill>
        <p:spPr bwMode="auto">
          <a:xfrm>
            <a:off x="3143250" y="4210051"/>
            <a:ext cx="5611812" cy="1871663"/>
          </a:xfrm>
          <a:prstGeom prst="rect">
            <a:avLst/>
          </a:prstGeom>
          <a:noFill/>
          <a:ln>
            <a:noFill/>
          </a:ln>
        </p:spPr>
      </p:pic>
      <p:sp>
        <p:nvSpPr>
          <p:cNvPr id="188422" name="矩形 7"/>
          <p:cNvSpPr>
            <a:spLocks noChangeArrowheads="1"/>
          </p:cNvSpPr>
          <p:nvPr/>
        </p:nvSpPr>
        <p:spPr bwMode="auto">
          <a:xfrm>
            <a:off x="4048126" y="6081714"/>
            <a:ext cx="37766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800">
                <a:latin typeface="+mn-ea"/>
              </a:rPr>
              <a:t>关联更能反映领域内涵</a:t>
            </a:r>
            <a:endParaRPr lang="zh-CN" altLang="en-US" sz="2800">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8421"/>
                                        </p:tgtEl>
                                        <p:attrNameLst>
                                          <p:attrName>style.visibility</p:attrName>
                                        </p:attrNameLst>
                                      </p:cBhvr>
                                      <p:to>
                                        <p:strVal val="visible"/>
                                      </p:to>
                                    </p:set>
                                    <p:anim calcmode="lin" valueType="num">
                                      <p:cBhvr additive="base">
                                        <p:cTn id="7" dur="500" fill="hold"/>
                                        <p:tgtEl>
                                          <p:spTgt spid="188421"/>
                                        </p:tgtEl>
                                        <p:attrNameLst>
                                          <p:attrName>ppt_x</p:attrName>
                                        </p:attrNameLst>
                                      </p:cBhvr>
                                      <p:tavLst>
                                        <p:tav tm="0">
                                          <p:val>
                                            <p:strVal val="#ppt_x"/>
                                          </p:val>
                                        </p:tav>
                                        <p:tav tm="100000">
                                          <p:val>
                                            <p:strVal val="#ppt_x"/>
                                          </p:val>
                                        </p:tav>
                                      </p:tavLst>
                                    </p:anim>
                                    <p:anim calcmode="lin" valueType="num">
                                      <p:cBhvr additive="base">
                                        <p:cTn id="8" dur="500" fill="hold"/>
                                        <p:tgtEl>
                                          <p:spTgt spid="1884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8422"/>
                                        </p:tgtEl>
                                        <p:attrNameLst>
                                          <p:attrName>style.visibility</p:attrName>
                                        </p:attrNameLst>
                                      </p:cBhvr>
                                      <p:to>
                                        <p:strVal val="visible"/>
                                      </p:to>
                                    </p:set>
                                    <p:anim calcmode="lin" valueType="num">
                                      <p:cBhvr additive="base">
                                        <p:cTn id="11" dur="500" fill="hold"/>
                                        <p:tgtEl>
                                          <p:spTgt spid="188422"/>
                                        </p:tgtEl>
                                        <p:attrNameLst>
                                          <p:attrName>ppt_x</p:attrName>
                                        </p:attrNameLst>
                                      </p:cBhvr>
                                      <p:tavLst>
                                        <p:tav tm="0">
                                          <p:val>
                                            <p:strVal val="#ppt_x"/>
                                          </p:val>
                                        </p:tav>
                                        <p:tav tm="100000">
                                          <p:val>
                                            <p:strVal val="#ppt_x"/>
                                          </p:val>
                                        </p:tav>
                                      </p:tavLst>
                                    </p:anim>
                                    <p:anim calcmode="lin" valueType="num">
                                      <p:cBhvr additive="base">
                                        <p:cTn id="12" dur="500" fill="hold"/>
                                        <p:tgtEl>
                                          <p:spTgt spid="188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Line 2"/>
          <p:cNvSpPr>
            <a:spLocks noChangeShapeType="1"/>
          </p:cNvSpPr>
          <p:nvPr/>
        </p:nvSpPr>
        <p:spPr bwMode="auto">
          <a:xfrm>
            <a:off x="5287963" y="4652964"/>
            <a:ext cx="3300412" cy="1587"/>
          </a:xfrm>
          <a:prstGeom prst="line">
            <a:avLst/>
          </a:prstGeom>
          <a:noFill/>
          <a:ln w="25400">
            <a:solidFill>
              <a:schemeClr val="tx1"/>
            </a:solidFill>
            <a:prstDash val="dash"/>
            <a:rou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89443" name="Rectangle 7"/>
          <p:cNvSpPr>
            <a:spLocks noGrp="1" noChangeArrowheads="1"/>
          </p:cNvSpPr>
          <p:nvPr>
            <p:ph type="title"/>
          </p:nvPr>
        </p:nvSpPr>
        <p:spPr/>
        <p:txBody>
          <a:bodyPr/>
          <a:lstStyle/>
          <a:p>
            <a:pPr eaLnBrk="1" hangingPunct="1"/>
            <a:r>
              <a:rPr lang="en-US" altLang="zh-CN" smtClean="0"/>
              <a:t>Relationships: Dependency</a:t>
            </a:r>
            <a:endParaRPr lang="en-US" altLang="zh-CN" smtClean="0"/>
          </a:p>
        </p:txBody>
      </p:sp>
      <p:sp>
        <p:nvSpPr>
          <p:cNvPr id="189444" name="Rectangle 8"/>
          <p:cNvSpPr>
            <a:spLocks noGrp="1" noChangeArrowheads="1"/>
          </p:cNvSpPr>
          <p:nvPr>
            <p:ph idx="1"/>
          </p:nvPr>
        </p:nvSpPr>
        <p:spPr/>
        <p:txBody>
          <a:bodyPr/>
          <a:lstStyle/>
          <a:p>
            <a:pPr eaLnBrk="1" hangingPunct="1"/>
            <a:r>
              <a:rPr lang="en-US" altLang="zh-CN" sz="2800" dirty="0" smtClean="0">
                <a:ea typeface="宋体" panose="02010600030101010101" pitchFamily="2" charset="-122"/>
              </a:rPr>
              <a:t>A relationship between two classes where a change in one may cause a change in the other</a:t>
            </a:r>
            <a:endParaRPr lang="en-US" altLang="zh-CN" sz="2800" dirty="0" smtClean="0">
              <a:ea typeface="宋体" panose="02010600030101010101" pitchFamily="2" charset="-122"/>
            </a:endParaRPr>
          </a:p>
          <a:p>
            <a:pPr eaLnBrk="1" hangingPunct="1"/>
            <a:r>
              <a:rPr lang="en-US" altLang="zh-CN" sz="2800" dirty="0" smtClean="0">
                <a:ea typeface="宋体" panose="02010600030101010101" pitchFamily="2" charset="-122"/>
              </a:rPr>
              <a:t>Non-structural, “using” relationship</a:t>
            </a:r>
            <a:endParaRPr lang="en-US" altLang="zh-CN" sz="2800" dirty="0">
              <a:ea typeface="宋体" panose="02010600030101010101" pitchFamily="2" charset="-122"/>
            </a:endParaRPr>
          </a:p>
        </p:txBody>
      </p:sp>
      <p:sp>
        <p:nvSpPr>
          <p:cNvPr id="189445" name="Text Box 10"/>
          <p:cNvSpPr txBox="1">
            <a:spLocks noChangeArrowheads="1"/>
          </p:cNvSpPr>
          <p:nvPr/>
        </p:nvSpPr>
        <p:spPr bwMode="auto">
          <a:xfrm>
            <a:off x="2593975" y="4410075"/>
            <a:ext cx="89693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a:ea typeface="宋体" panose="02010600030101010101" pitchFamily="2" charset="-122"/>
              </a:rPr>
              <a:t>Class</a:t>
            </a:r>
            <a:endParaRPr lang="en-US" altLang="zh-CN" sz="1800" b="1">
              <a:ea typeface="宋体" panose="02010600030101010101" pitchFamily="2" charset="-122"/>
            </a:endParaRPr>
          </a:p>
        </p:txBody>
      </p:sp>
      <p:sp>
        <p:nvSpPr>
          <p:cNvPr id="189446" name="Line 11"/>
          <p:cNvSpPr>
            <a:spLocks noChangeShapeType="1"/>
          </p:cNvSpPr>
          <p:nvPr/>
        </p:nvSpPr>
        <p:spPr bwMode="auto">
          <a:xfrm>
            <a:off x="3465514" y="4667250"/>
            <a:ext cx="517525" cy="0"/>
          </a:xfrm>
          <a:prstGeom prst="line">
            <a:avLst/>
          </a:prstGeom>
          <a:noFill/>
          <a:ln w="25400">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189447" name="Text Box 12"/>
          <p:cNvSpPr txBox="1">
            <a:spLocks noChangeArrowheads="1"/>
          </p:cNvSpPr>
          <p:nvPr/>
        </p:nvSpPr>
        <p:spPr bwMode="auto">
          <a:xfrm>
            <a:off x="6503989" y="3859215"/>
            <a:ext cx="16208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600" b="1">
                <a:solidFill>
                  <a:srgbClr val="EB7C11"/>
                </a:solidFill>
                <a:ea typeface="宋体" panose="02010600030101010101" pitchFamily="2" charset="-122"/>
              </a:rPr>
              <a:t>Dependency</a:t>
            </a:r>
            <a:endParaRPr lang="en-US" altLang="zh-CN" sz="1600" b="1">
              <a:solidFill>
                <a:srgbClr val="EB7C11"/>
              </a:solidFill>
              <a:ea typeface="宋体" panose="02010600030101010101" pitchFamily="2" charset="-122"/>
            </a:endParaRPr>
          </a:p>
          <a:p>
            <a:pPr algn="ctr">
              <a:lnSpc>
                <a:spcPct val="25000"/>
              </a:lnSpc>
              <a:spcBef>
                <a:spcPct val="50000"/>
              </a:spcBef>
            </a:pPr>
            <a:r>
              <a:rPr lang="en-US" altLang="zh-CN" sz="1600" b="1">
                <a:solidFill>
                  <a:srgbClr val="EB7C11"/>
                </a:solidFill>
                <a:ea typeface="宋体" panose="02010600030101010101" pitchFamily="2" charset="-122"/>
              </a:rPr>
              <a:t>relationship</a:t>
            </a:r>
            <a:endParaRPr lang="en-US" altLang="zh-CN" sz="1600" b="1">
              <a:solidFill>
                <a:srgbClr val="EB7C11"/>
              </a:solidFill>
              <a:ea typeface="宋体" panose="02010600030101010101" pitchFamily="2" charset="-122"/>
            </a:endParaRPr>
          </a:p>
        </p:txBody>
      </p:sp>
      <p:sp>
        <p:nvSpPr>
          <p:cNvPr id="189448" name="Rectangle 14"/>
          <p:cNvSpPr>
            <a:spLocks noChangeArrowheads="1"/>
          </p:cNvSpPr>
          <p:nvPr/>
        </p:nvSpPr>
        <p:spPr bwMode="auto">
          <a:xfrm>
            <a:off x="4413251" y="4356100"/>
            <a:ext cx="950913" cy="58578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9449" name="Rectangle 15"/>
          <p:cNvSpPr>
            <a:spLocks noChangeArrowheads="1"/>
          </p:cNvSpPr>
          <p:nvPr/>
        </p:nvSpPr>
        <p:spPr bwMode="auto">
          <a:xfrm>
            <a:off x="4613276" y="4403726"/>
            <a:ext cx="5175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Client</a:t>
            </a:r>
            <a:endParaRPr lang="en-US" altLang="zh-CN" sz="1600">
              <a:ea typeface="宋体" panose="02010600030101010101" pitchFamily="2" charset="-122"/>
            </a:endParaRPr>
          </a:p>
        </p:txBody>
      </p:sp>
      <p:sp>
        <p:nvSpPr>
          <p:cNvPr id="189450" name="Rectangle 16"/>
          <p:cNvSpPr>
            <a:spLocks noChangeArrowheads="1"/>
          </p:cNvSpPr>
          <p:nvPr/>
        </p:nvSpPr>
        <p:spPr bwMode="auto">
          <a:xfrm>
            <a:off x="4413251" y="4676776"/>
            <a:ext cx="950913" cy="265113"/>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9451" name="Rectangle 17"/>
          <p:cNvSpPr>
            <a:spLocks noChangeArrowheads="1"/>
          </p:cNvSpPr>
          <p:nvPr/>
        </p:nvSpPr>
        <p:spPr bwMode="auto">
          <a:xfrm>
            <a:off x="4413251" y="4806950"/>
            <a:ext cx="950913" cy="13493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9452" name="Rectangle 22"/>
          <p:cNvSpPr>
            <a:spLocks noChangeArrowheads="1"/>
          </p:cNvSpPr>
          <p:nvPr/>
        </p:nvSpPr>
        <p:spPr bwMode="auto">
          <a:xfrm>
            <a:off x="8578851" y="4356100"/>
            <a:ext cx="950913" cy="58578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9453" name="Rectangle 23"/>
          <p:cNvSpPr>
            <a:spLocks noChangeArrowheads="1"/>
          </p:cNvSpPr>
          <p:nvPr/>
        </p:nvSpPr>
        <p:spPr bwMode="auto">
          <a:xfrm>
            <a:off x="8689975" y="4403726"/>
            <a:ext cx="742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Supplier</a:t>
            </a:r>
            <a:endParaRPr lang="en-US" altLang="zh-CN" sz="1600">
              <a:ea typeface="宋体" panose="02010600030101010101" pitchFamily="2" charset="-122"/>
            </a:endParaRPr>
          </a:p>
        </p:txBody>
      </p:sp>
      <p:sp>
        <p:nvSpPr>
          <p:cNvPr id="189454" name="Rectangle 24"/>
          <p:cNvSpPr>
            <a:spLocks noChangeArrowheads="1"/>
          </p:cNvSpPr>
          <p:nvPr/>
        </p:nvSpPr>
        <p:spPr bwMode="auto">
          <a:xfrm>
            <a:off x="8578851" y="4676776"/>
            <a:ext cx="950913" cy="265113"/>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9455" name="Rectangle 25"/>
          <p:cNvSpPr>
            <a:spLocks noChangeArrowheads="1"/>
          </p:cNvSpPr>
          <p:nvPr/>
        </p:nvSpPr>
        <p:spPr bwMode="auto">
          <a:xfrm>
            <a:off x="8578851" y="4806950"/>
            <a:ext cx="950913" cy="13493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9456" name="Line 38"/>
          <p:cNvSpPr>
            <a:spLocks noChangeShapeType="1"/>
          </p:cNvSpPr>
          <p:nvPr/>
        </p:nvSpPr>
        <p:spPr bwMode="auto">
          <a:xfrm flipH="1">
            <a:off x="6396039" y="4298950"/>
            <a:ext cx="320675" cy="317500"/>
          </a:xfrm>
          <a:prstGeom prst="line">
            <a:avLst/>
          </a:prstGeom>
          <a:noFill/>
          <a:ln w="25400">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ltLang="zh-CN" smtClean="0"/>
              <a:t>Dependencies vs. Associations</a:t>
            </a:r>
            <a:endParaRPr lang="en-US" altLang="zh-CN" smtClean="0"/>
          </a:p>
        </p:txBody>
      </p:sp>
      <p:sp>
        <p:nvSpPr>
          <p:cNvPr id="191491" name="Rectangle 3"/>
          <p:cNvSpPr>
            <a:spLocks noGrp="1" noChangeArrowheads="1"/>
          </p:cNvSpPr>
          <p:nvPr>
            <p:ph type="body" sz="half" idx="1"/>
          </p:nvPr>
        </p:nvSpPr>
        <p:spPr>
          <a:xfrm>
            <a:off x="612001" y="1353458"/>
            <a:ext cx="6207900" cy="5288241"/>
          </a:xfrm>
        </p:spPr>
        <p:txBody>
          <a:bodyPr/>
          <a:lstStyle/>
          <a:p>
            <a:r>
              <a:rPr lang="en-US" altLang="zh-CN" dirty="0" smtClean="0"/>
              <a:t>Associations are structural relationships</a:t>
            </a:r>
            <a:endParaRPr lang="en-US" altLang="zh-CN" dirty="0" smtClean="0"/>
          </a:p>
          <a:p>
            <a:r>
              <a:rPr lang="en-US" altLang="zh-CN" dirty="0" smtClean="0"/>
              <a:t>Dependencies are non-structural relationships</a:t>
            </a:r>
            <a:endParaRPr lang="en-US" altLang="zh-CN" dirty="0" smtClean="0"/>
          </a:p>
          <a:p>
            <a:r>
              <a:rPr lang="en-US" altLang="zh-CN" dirty="0" smtClean="0"/>
              <a:t>In order for objects to “know each other” they must be visible</a:t>
            </a:r>
            <a:endParaRPr lang="en-US" altLang="zh-CN" dirty="0" smtClean="0"/>
          </a:p>
          <a:p>
            <a:pPr lvl="1"/>
            <a:r>
              <a:rPr lang="en-US" altLang="zh-CN" dirty="0" smtClean="0"/>
              <a:t>Local variable reference</a:t>
            </a:r>
            <a:endParaRPr lang="en-US" altLang="zh-CN" dirty="0" smtClean="0"/>
          </a:p>
          <a:p>
            <a:pPr lvl="1"/>
            <a:r>
              <a:rPr lang="en-US" altLang="zh-CN" dirty="0" smtClean="0"/>
              <a:t>Parameter reference</a:t>
            </a:r>
            <a:endParaRPr lang="en-US" altLang="zh-CN" dirty="0" smtClean="0"/>
          </a:p>
          <a:p>
            <a:pPr lvl="1"/>
            <a:r>
              <a:rPr lang="en-US" altLang="zh-CN" dirty="0" smtClean="0"/>
              <a:t>Global reference</a:t>
            </a:r>
            <a:endParaRPr lang="en-US" altLang="zh-CN" dirty="0" smtClean="0"/>
          </a:p>
          <a:p>
            <a:pPr lvl="1"/>
            <a:r>
              <a:rPr lang="en-US" altLang="zh-CN" dirty="0" smtClean="0"/>
              <a:t>Field reference</a:t>
            </a:r>
            <a:endParaRPr lang="en-US" altLang="zh-CN" dirty="0" smtClean="0"/>
          </a:p>
          <a:p>
            <a:endParaRPr lang="zh-CN" altLang="en-US" dirty="0"/>
          </a:p>
        </p:txBody>
      </p:sp>
      <p:sp>
        <p:nvSpPr>
          <p:cNvPr id="191492" name="Text Box 4"/>
          <p:cNvSpPr txBox="1">
            <a:spLocks noChangeArrowheads="1"/>
          </p:cNvSpPr>
          <p:nvPr/>
        </p:nvSpPr>
        <p:spPr bwMode="auto">
          <a:xfrm>
            <a:off x="6296025" y="5360989"/>
            <a:ext cx="1866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2000" i="1">
                <a:solidFill>
                  <a:srgbClr val="EB7C11"/>
                </a:solidFill>
                <a:ea typeface="宋体" panose="02010600030101010101" pitchFamily="2" charset="-122"/>
              </a:rPr>
              <a:t>Association</a:t>
            </a:r>
            <a:endParaRPr lang="en-US" altLang="zh-CN" sz="2000" i="1">
              <a:solidFill>
                <a:srgbClr val="EB7C11"/>
              </a:solidFill>
              <a:ea typeface="宋体" panose="02010600030101010101" pitchFamily="2" charset="-122"/>
            </a:endParaRPr>
          </a:p>
        </p:txBody>
      </p:sp>
      <p:sp>
        <p:nvSpPr>
          <p:cNvPr id="191493" name="AutoShape 5"/>
          <p:cNvSpPr/>
          <p:nvPr/>
        </p:nvSpPr>
        <p:spPr bwMode="auto">
          <a:xfrm>
            <a:off x="6076951" y="4186238"/>
            <a:ext cx="188913" cy="1079500"/>
          </a:xfrm>
          <a:prstGeom prst="rightBrace">
            <a:avLst>
              <a:gd name="adj1" fmla="val 47619"/>
              <a:gd name="adj2" fmla="val 50000"/>
            </a:avLst>
          </a:prstGeom>
          <a:noFill/>
          <a:ln w="28575">
            <a:solidFill>
              <a:schemeClr va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1494" name="Text Box 6"/>
          <p:cNvSpPr txBox="1">
            <a:spLocks noChangeArrowheads="1"/>
          </p:cNvSpPr>
          <p:nvPr/>
        </p:nvSpPr>
        <p:spPr bwMode="auto">
          <a:xfrm>
            <a:off x="6296025" y="4551364"/>
            <a:ext cx="172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2000" i="1">
                <a:solidFill>
                  <a:srgbClr val="EB7C11"/>
                </a:solidFill>
                <a:ea typeface="宋体" panose="02010600030101010101" pitchFamily="2" charset="-122"/>
              </a:rPr>
              <a:t>Dependency</a:t>
            </a:r>
            <a:endParaRPr lang="en-US" altLang="zh-CN" sz="2000" i="1">
              <a:solidFill>
                <a:srgbClr val="EB7C11"/>
              </a:solidFill>
              <a:ea typeface="宋体" panose="02010600030101010101" pitchFamily="2" charset="-122"/>
            </a:endParaRPr>
          </a:p>
        </p:txBody>
      </p:sp>
      <p:sp>
        <p:nvSpPr>
          <p:cNvPr id="191495" name="Line 7"/>
          <p:cNvSpPr>
            <a:spLocks noChangeShapeType="1"/>
          </p:cNvSpPr>
          <p:nvPr/>
        </p:nvSpPr>
        <p:spPr bwMode="auto">
          <a:xfrm flipV="1">
            <a:off x="7896226" y="3451225"/>
            <a:ext cx="1419225" cy="1085850"/>
          </a:xfrm>
          <a:prstGeom prst="line">
            <a:avLst/>
          </a:prstGeom>
          <a:noFill/>
          <a:ln w="12700">
            <a:solidFill>
              <a:schemeClr val="hlink"/>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496" name="Line 8"/>
          <p:cNvSpPr>
            <a:spLocks noChangeShapeType="1"/>
          </p:cNvSpPr>
          <p:nvPr/>
        </p:nvSpPr>
        <p:spPr bwMode="auto">
          <a:xfrm rot="-4506589">
            <a:off x="8089901" y="4573588"/>
            <a:ext cx="954087" cy="1296988"/>
          </a:xfrm>
          <a:prstGeom prst="line">
            <a:avLst/>
          </a:prstGeom>
          <a:noFill/>
          <a:ln w="12700">
            <a:solidFill>
              <a:schemeClr val="hlink"/>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497" name="AutoShape 9"/>
          <p:cNvSpPr/>
          <p:nvPr/>
        </p:nvSpPr>
        <p:spPr bwMode="auto">
          <a:xfrm>
            <a:off x="6076950" y="5418138"/>
            <a:ext cx="190500" cy="342900"/>
          </a:xfrm>
          <a:prstGeom prst="rightBrace">
            <a:avLst>
              <a:gd name="adj1" fmla="val 24483"/>
              <a:gd name="adj2" fmla="val 50000"/>
            </a:avLst>
          </a:prstGeom>
          <a:noFill/>
          <a:ln w="28575">
            <a:solidFill>
              <a:schemeClr val="hlink"/>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46" name="Group 10"/>
          <p:cNvGrpSpPr/>
          <p:nvPr/>
        </p:nvGrpSpPr>
        <p:grpSpPr bwMode="auto">
          <a:xfrm>
            <a:off x="9163051" y="2257236"/>
            <a:ext cx="1228725" cy="782638"/>
            <a:chOff x="4504" y="1432"/>
            <a:chExt cx="1006" cy="493"/>
          </a:xfrm>
        </p:grpSpPr>
        <p:sp>
          <p:nvSpPr>
            <p:cNvPr id="47" name="Rectangle 11"/>
            <p:cNvSpPr>
              <a:spLocks noChangeArrowheads="1"/>
            </p:cNvSpPr>
            <p:nvPr/>
          </p:nvSpPr>
          <p:spPr bwMode="auto">
            <a:xfrm>
              <a:off x="4504" y="1432"/>
              <a:ext cx="1006" cy="493"/>
            </a:xfrm>
            <a:prstGeom prst="rect">
              <a:avLst/>
            </a:prstGeom>
            <a:solidFill>
              <a:srgbClr val="FFFFCC"/>
            </a:solidFill>
            <a:ln w="25400">
              <a:solidFill>
                <a:srgbClr val="8A0E5E"/>
              </a:solidFill>
              <a:miter lim="800000"/>
              <a:headEnd type="none" w="sm" len="sm"/>
              <a:tailEnd type="none" w="lg" len="lg"/>
            </a:ln>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8" name="Line 12"/>
            <p:cNvSpPr>
              <a:spLocks noChangeShapeType="1"/>
            </p:cNvSpPr>
            <p:nvPr/>
          </p:nvSpPr>
          <p:spPr bwMode="auto">
            <a:xfrm>
              <a:off x="4504" y="1790"/>
              <a:ext cx="1006"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9" name="Line 13"/>
            <p:cNvSpPr>
              <a:spLocks noChangeShapeType="1"/>
            </p:cNvSpPr>
            <p:nvPr/>
          </p:nvSpPr>
          <p:spPr bwMode="auto">
            <a:xfrm>
              <a:off x="4504" y="1704"/>
              <a:ext cx="1006"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50" name="Text Box 14"/>
          <p:cNvSpPr txBox="1">
            <a:spLocks noChangeArrowheads="1"/>
          </p:cNvSpPr>
          <p:nvPr/>
        </p:nvSpPr>
        <p:spPr bwMode="auto">
          <a:xfrm>
            <a:off x="9364664" y="2319150"/>
            <a:ext cx="1027112" cy="246221"/>
          </a:xfrm>
          <a:prstGeom prst="rect">
            <a:avLst/>
          </a:prstGeom>
          <a:solidFill>
            <a:srgbClr val="FFFFCC"/>
          </a:solidFill>
          <a:ln>
            <a:noFill/>
          </a:ln>
          <a:extLs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squar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dirty="0">
                <a:ea typeface="宋体" panose="02010600030101010101" pitchFamily="2" charset="-122"/>
              </a:rPr>
              <a:t>Supplier2</a:t>
            </a:r>
            <a:endParaRPr lang="en-US" altLang="zh-CN" sz="1600" dirty="0">
              <a:ea typeface="宋体" panose="02010600030101010101" pitchFamily="2" charset="-122"/>
            </a:endParaRPr>
          </a:p>
        </p:txBody>
      </p:sp>
      <p:grpSp>
        <p:nvGrpSpPr>
          <p:cNvPr id="51" name="Group 15"/>
          <p:cNvGrpSpPr/>
          <p:nvPr/>
        </p:nvGrpSpPr>
        <p:grpSpPr bwMode="auto">
          <a:xfrm>
            <a:off x="9163051" y="3736786"/>
            <a:ext cx="1228725" cy="782638"/>
            <a:chOff x="4504" y="2364"/>
            <a:chExt cx="1006" cy="493"/>
          </a:xfrm>
        </p:grpSpPr>
        <p:sp>
          <p:nvSpPr>
            <p:cNvPr id="52" name="Rectangle 16"/>
            <p:cNvSpPr>
              <a:spLocks noChangeArrowheads="1"/>
            </p:cNvSpPr>
            <p:nvPr/>
          </p:nvSpPr>
          <p:spPr bwMode="auto">
            <a:xfrm>
              <a:off x="4504" y="2364"/>
              <a:ext cx="1006" cy="493"/>
            </a:xfrm>
            <a:prstGeom prst="rect">
              <a:avLst/>
            </a:prstGeom>
            <a:solidFill>
              <a:srgbClr val="FFFFCC"/>
            </a:solidFill>
            <a:ln w="25400">
              <a:solidFill>
                <a:srgbClr val="8A0E5E"/>
              </a:solidFill>
              <a:miter lim="800000"/>
              <a:headEnd type="none" w="sm" len="sm"/>
              <a:tailEnd type="none" w="lg" len="lg"/>
            </a:ln>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 name="Line 17"/>
            <p:cNvSpPr>
              <a:spLocks noChangeShapeType="1"/>
            </p:cNvSpPr>
            <p:nvPr/>
          </p:nvSpPr>
          <p:spPr bwMode="auto">
            <a:xfrm>
              <a:off x="4504" y="2722"/>
              <a:ext cx="1006"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54" name="Line 18"/>
            <p:cNvSpPr>
              <a:spLocks noChangeShapeType="1"/>
            </p:cNvSpPr>
            <p:nvPr/>
          </p:nvSpPr>
          <p:spPr bwMode="auto">
            <a:xfrm>
              <a:off x="4504" y="2644"/>
              <a:ext cx="1006"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55" name="Text Box 19"/>
          <p:cNvSpPr txBox="1">
            <a:spLocks noChangeArrowheads="1"/>
          </p:cNvSpPr>
          <p:nvPr/>
        </p:nvSpPr>
        <p:spPr bwMode="auto">
          <a:xfrm>
            <a:off x="9540876" y="3798699"/>
            <a:ext cx="517525" cy="244475"/>
          </a:xfrm>
          <a:prstGeom prst="rect">
            <a:avLst/>
          </a:prstGeom>
          <a:solidFill>
            <a:srgbClr val="FFFFCC"/>
          </a:solidFill>
          <a:ln>
            <a:noFill/>
          </a:ln>
          <a:extLs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squar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dirty="0">
                <a:ea typeface="宋体" panose="02010600030101010101" pitchFamily="2" charset="-122"/>
              </a:rPr>
              <a:t>Client</a:t>
            </a:r>
            <a:endParaRPr lang="en-US" altLang="zh-CN" sz="1600" dirty="0">
              <a:ea typeface="宋体" panose="02010600030101010101" pitchFamily="2" charset="-122"/>
            </a:endParaRPr>
          </a:p>
        </p:txBody>
      </p:sp>
      <p:sp>
        <p:nvSpPr>
          <p:cNvPr id="56" name="Line 20"/>
          <p:cNvSpPr>
            <a:spLocks noChangeShapeType="1"/>
          </p:cNvSpPr>
          <p:nvPr/>
        </p:nvSpPr>
        <p:spPr bwMode="auto">
          <a:xfrm rot="-5400000">
            <a:off x="9436101" y="3401824"/>
            <a:ext cx="679450" cy="0"/>
          </a:xfrm>
          <a:prstGeom prst="line">
            <a:avLst/>
          </a:prstGeom>
          <a:noFill/>
          <a:ln w="25400">
            <a:solidFill>
              <a:schemeClr val="tx1"/>
            </a:solidFill>
            <a:prstDash val="dash"/>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7" name="Group 21"/>
          <p:cNvGrpSpPr/>
          <p:nvPr/>
        </p:nvGrpSpPr>
        <p:grpSpPr bwMode="auto">
          <a:xfrm>
            <a:off x="9163051" y="5229036"/>
            <a:ext cx="1228725" cy="782638"/>
            <a:chOff x="4504" y="3296"/>
            <a:chExt cx="1006" cy="493"/>
          </a:xfrm>
        </p:grpSpPr>
        <p:sp>
          <p:nvSpPr>
            <p:cNvPr id="58" name="Rectangle 22"/>
            <p:cNvSpPr>
              <a:spLocks noChangeArrowheads="1"/>
            </p:cNvSpPr>
            <p:nvPr/>
          </p:nvSpPr>
          <p:spPr bwMode="auto">
            <a:xfrm>
              <a:off x="4504" y="3296"/>
              <a:ext cx="1006" cy="493"/>
            </a:xfrm>
            <a:prstGeom prst="rect">
              <a:avLst/>
            </a:prstGeom>
            <a:solidFill>
              <a:srgbClr val="FFFFCC"/>
            </a:solidFill>
            <a:ln w="25400">
              <a:solidFill>
                <a:srgbClr val="8A0E5E"/>
              </a:solidFill>
              <a:miter lim="800000"/>
              <a:headEnd type="none" w="sm" len="sm"/>
              <a:tailEnd type="none" w="lg" len="lg"/>
            </a:ln>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9" name="Line 23"/>
            <p:cNvSpPr>
              <a:spLocks noChangeShapeType="1"/>
            </p:cNvSpPr>
            <p:nvPr/>
          </p:nvSpPr>
          <p:spPr bwMode="auto">
            <a:xfrm>
              <a:off x="4504" y="3654"/>
              <a:ext cx="1006"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0" name="Line 24"/>
            <p:cNvSpPr>
              <a:spLocks noChangeShapeType="1"/>
            </p:cNvSpPr>
            <p:nvPr/>
          </p:nvSpPr>
          <p:spPr bwMode="auto">
            <a:xfrm>
              <a:off x="4504" y="3568"/>
              <a:ext cx="1006"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61" name="Text Box 25"/>
          <p:cNvSpPr txBox="1">
            <a:spLocks noChangeArrowheads="1"/>
          </p:cNvSpPr>
          <p:nvPr/>
        </p:nvSpPr>
        <p:spPr bwMode="auto">
          <a:xfrm>
            <a:off x="9364664" y="5290949"/>
            <a:ext cx="949324" cy="246221"/>
          </a:xfrm>
          <a:prstGeom prst="rect">
            <a:avLst/>
          </a:prstGeom>
          <a:solidFill>
            <a:srgbClr val="FFFFCC"/>
          </a:solidFill>
          <a:ln>
            <a:noFill/>
          </a:ln>
          <a:extLs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squar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dirty="0">
                <a:ea typeface="宋体" panose="02010600030101010101" pitchFamily="2" charset="-122"/>
              </a:rPr>
              <a:t>Supplier1</a:t>
            </a:r>
            <a:endParaRPr lang="en-US" altLang="zh-CN" sz="1600" dirty="0">
              <a:ea typeface="宋体" panose="02010600030101010101" pitchFamily="2" charset="-122"/>
            </a:endParaRPr>
          </a:p>
        </p:txBody>
      </p:sp>
      <p:sp>
        <p:nvSpPr>
          <p:cNvPr id="62" name="Line 26"/>
          <p:cNvSpPr>
            <a:spLocks noChangeShapeType="1"/>
          </p:cNvSpPr>
          <p:nvPr/>
        </p:nvSpPr>
        <p:spPr bwMode="auto">
          <a:xfrm rot="5400000" flipV="1">
            <a:off x="9436101" y="4875024"/>
            <a:ext cx="679450" cy="0"/>
          </a:xfrm>
          <a:prstGeom prst="line">
            <a:avLst/>
          </a:prstGeom>
          <a:noFill/>
          <a:ln w="25400">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r>
              <a:rPr lang="en-US" altLang="zh-CN" smtClean="0"/>
              <a:t>Local Variable Visibility</a:t>
            </a:r>
            <a:endParaRPr lang="en-US" altLang="zh-CN" smtClean="0"/>
          </a:p>
        </p:txBody>
      </p:sp>
      <p:sp>
        <p:nvSpPr>
          <p:cNvPr id="193539" name="Rectangle 3"/>
          <p:cNvSpPr>
            <a:spLocks noGrp="1" noChangeArrowheads="1"/>
          </p:cNvSpPr>
          <p:nvPr>
            <p:ph type="body" idx="1"/>
          </p:nvPr>
        </p:nvSpPr>
        <p:spPr>
          <a:xfrm>
            <a:off x="612000" y="1353459"/>
            <a:ext cx="11157857" cy="856342"/>
          </a:xfrm>
        </p:spPr>
        <p:txBody>
          <a:bodyPr/>
          <a:lstStyle/>
          <a:p>
            <a:pPr eaLnBrk="1" hangingPunct="1"/>
            <a:r>
              <a:rPr lang="en-US" altLang="zh-CN" sz="2800" dirty="0" smtClean="0">
                <a:ea typeface="宋体" panose="02010600030101010101" pitchFamily="2" charset="-122"/>
              </a:rPr>
              <a:t>The op1() operation contains a local variable of type </a:t>
            </a:r>
            <a:r>
              <a:rPr lang="en-US" altLang="zh-CN" sz="2800" dirty="0" err="1" smtClean="0">
                <a:ea typeface="宋体" panose="02010600030101010101" pitchFamily="2" charset="-122"/>
              </a:rPr>
              <a:t>ClassB</a:t>
            </a:r>
            <a:endParaRPr lang="en-US" altLang="zh-CN" sz="2800" dirty="0" smtClean="0">
              <a:ea typeface="宋体" panose="02010600030101010101" pitchFamily="2" charset="-122"/>
            </a:endParaRPr>
          </a:p>
        </p:txBody>
      </p:sp>
      <p:sp>
        <p:nvSpPr>
          <p:cNvPr id="14" name="Rectangle 4"/>
          <p:cNvSpPr>
            <a:spLocks noChangeArrowheads="1"/>
          </p:cNvSpPr>
          <p:nvPr/>
        </p:nvSpPr>
        <p:spPr bwMode="auto">
          <a:xfrm>
            <a:off x="5410200" y="2794000"/>
            <a:ext cx="1228725" cy="849313"/>
          </a:xfrm>
          <a:prstGeom prst="rect">
            <a:avLst/>
          </a:prstGeom>
          <a:solidFill>
            <a:srgbClr val="FFFFCC"/>
          </a:solidFill>
          <a:ln w="25400">
            <a:solidFill>
              <a:srgbClr val="8A0E5E"/>
            </a:solidFill>
            <a:miter lim="800000"/>
            <a:headEnd type="none" w="sm" len="sm"/>
            <a:tailEnd type="none" w="lg" len="lg"/>
          </a:ln>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Line 5"/>
          <p:cNvSpPr>
            <a:spLocks noChangeShapeType="1"/>
          </p:cNvSpPr>
          <p:nvPr/>
        </p:nvSpPr>
        <p:spPr bwMode="auto">
          <a:xfrm>
            <a:off x="5410200" y="3362325"/>
            <a:ext cx="1228725"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6" name="Line 6"/>
          <p:cNvSpPr>
            <a:spLocks noChangeShapeType="1"/>
          </p:cNvSpPr>
          <p:nvPr/>
        </p:nvSpPr>
        <p:spPr bwMode="auto">
          <a:xfrm>
            <a:off x="5410200" y="3225800"/>
            <a:ext cx="1228725"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7" name="Text Box 7"/>
          <p:cNvSpPr txBox="1">
            <a:spLocks noChangeArrowheads="1"/>
          </p:cNvSpPr>
          <p:nvPr/>
        </p:nvSpPr>
        <p:spPr bwMode="auto">
          <a:xfrm>
            <a:off x="5719763" y="2874963"/>
            <a:ext cx="641350" cy="244475"/>
          </a:xfrm>
          <a:prstGeom prst="rect">
            <a:avLst/>
          </a:prstGeom>
          <a:solidFill>
            <a:srgbClr val="FFFFCC"/>
          </a:solidFill>
          <a:ln>
            <a:noFill/>
          </a:ln>
          <a:extLs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dirty="0" err="1">
                <a:ea typeface="宋体" panose="02010600030101010101" pitchFamily="2" charset="-122"/>
              </a:rPr>
              <a:t>ClassA</a:t>
            </a:r>
            <a:endParaRPr lang="en-US" altLang="zh-CN" sz="1600" dirty="0">
              <a:ea typeface="宋体" panose="02010600030101010101" pitchFamily="2" charset="-122"/>
            </a:endParaRPr>
          </a:p>
        </p:txBody>
      </p:sp>
      <p:sp>
        <p:nvSpPr>
          <p:cNvPr id="18" name="Rectangle 8"/>
          <p:cNvSpPr>
            <a:spLocks noChangeArrowheads="1"/>
          </p:cNvSpPr>
          <p:nvPr/>
        </p:nvSpPr>
        <p:spPr bwMode="auto">
          <a:xfrm>
            <a:off x="5356225" y="3341688"/>
            <a:ext cx="862013"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dirty="0">
                <a:ea typeface="宋体" panose="02010600030101010101" pitchFamily="2" charset="-122"/>
              </a:rPr>
              <a:t>+ op1 ( )</a:t>
            </a:r>
            <a:endParaRPr lang="en-US" altLang="zh-CN" sz="1400" dirty="0">
              <a:ea typeface="宋体" panose="02010600030101010101" pitchFamily="2" charset="-122"/>
            </a:endParaRPr>
          </a:p>
        </p:txBody>
      </p:sp>
      <p:sp>
        <p:nvSpPr>
          <p:cNvPr id="19" name="Rectangle 9"/>
          <p:cNvSpPr>
            <a:spLocks noChangeArrowheads="1"/>
          </p:cNvSpPr>
          <p:nvPr/>
        </p:nvSpPr>
        <p:spPr bwMode="auto">
          <a:xfrm>
            <a:off x="5410200" y="4975225"/>
            <a:ext cx="1228725" cy="715963"/>
          </a:xfrm>
          <a:prstGeom prst="rect">
            <a:avLst/>
          </a:prstGeom>
          <a:solidFill>
            <a:srgbClr val="FFFFCC"/>
          </a:solidFill>
          <a:ln w="25400">
            <a:solidFill>
              <a:srgbClr val="8A0E5E"/>
            </a:solidFill>
            <a:miter lim="800000"/>
            <a:headEnd type="none" w="sm" len="sm"/>
            <a:tailEnd type="none" w="lg" len="lg"/>
          </a:ln>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 name="Line 10"/>
          <p:cNvSpPr>
            <a:spLocks noChangeShapeType="1"/>
          </p:cNvSpPr>
          <p:nvPr/>
        </p:nvSpPr>
        <p:spPr bwMode="auto">
          <a:xfrm>
            <a:off x="5410200" y="5543550"/>
            <a:ext cx="1228725"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1" name="Line 11"/>
          <p:cNvSpPr>
            <a:spLocks noChangeShapeType="1"/>
          </p:cNvSpPr>
          <p:nvPr/>
        </p:nvSpPr>
        <p:spPr bwMode="auto">
          <a:xfrm>
            <a:off x="5410200" y="5407025"/>
            <a:ext cx="1228725"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2" name="Text Box 12"/>
          <p:cNvSpPr txBox="1">
            <a:spLocks noChangeArrowheads="1"/>
          </p:cNvSpPr>
          <p:nvPr/>
        </p:nvSpPr>
        <p:spPr bwMode="auto">
          <a:xfrm>
            <a:off x="5719763" y="5056188"/>
            <a:ext cx="641350" cy="244475"/>
          </a:xfrm>
          <a:prstGeom prst="rect">
            <a:avLst/>
          </a:prstGeom>
          <a:solidFill>
            <a:srgbClr val="FFFFCC"/>
          </a:solidFill>
          <a:ln>
            <a:noFill/>
          </a:ln>
          <a:extLs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dirty="0" err="1">
                <a:ea typeface="宋体" panose="02010600030101010101" pitchFamily="2" charset="-122"/>
              </a:rPr>
              <a:t>ClassB</a:t>
            </a:r>
            <a:endParaRPr lang="en-US" altLang="zh-CN" sz="1600" dirty="0">
              <a:ea typeface="宋体" panose="02010600030101010101" pitchFamily="2" charset="-122"/>
            </a:endParaRPr>
          </a:p>
        </p:txBody>
      </p:sp>
      <p:sp>
        <p:nvSpPr>
          <p:cNvPr id="23" name="Line 13"/>
          <p:cNvSpPr>
            <a:spLocks noChangeShapeType="1"/>
          </p:cNvSpPr>
          <p:nvPr/>
        </p:nvSpPr>
        <p:spPr bwMode="auto">
          <a:xfrm>
            <a:off x="6029325" y="3657600"/>
            <a:ext cx="0" cy="1304925"/>
          </a:xfrm>
          <a:prstGeom prst="line">
            <a:avLst/>
          </a:prstGeom>
          <a:noFill/>
          <a:ln w="25400">
            <a:solidFill>
              <a:schemeClr val="tx1"/>
            </a:solidFill>
            <a:prstDash val="dash"/>
            <a:rou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r>
              <a:rPr lang="en-US" altLang="zh-CN" smtClean="0"/>
              <a:t>Parameter Visibility</a:t>
            </a:r>
            <a:endParaRPr lang="en-US" altLang="zh-CN" smtClean="0"/>
          </a:p>
        </p:txBody>
      </p:sp>
      <p:sp>
        <p:nvSpPr>
          <p:cNvPr id="195587" name="Rectangle 3"/>
          <p:cNvSpPr>
            <a:spLocks noGrp="1" noChangeArrowheads="1"/>
          </p:cNvSpPr>
          <p:nvPr>
            <p:ph type="body" idx="1"/>
          </p:nvPr>
        </p:nvSpPr>
        <p:spPr>
          <a:xfrm>
            <a:off x="612000" y="1353458"/>
            <a:ext cx="11157857" cy="923017"/>
          </a:xfrm>
        </p:spPr>
        <p:txBody>
          <a:bodyPr/>
          <a:lstStyle/>
          <a:p>
            <a:pPr eaLnBrk="1" hangingPunct="1"/>
            <a:r>
              <a:rPr lang="en-US" altLang="zh-CN" sz="2800" dirty="0" smtClean="0">
                <a:ea typeface="宋体" panose="02010600030101010101" pitchFamily="2" charset="-122"/>
              </a:rPr>
              <a:t>The </a:t>
            </a:r>
            <a:r>
              <a:rPr lang="en-US" altLang="zh-CN" sz="2800" dirty="0" err="1" smtClean="0">
                <a:ea typeface="宋体" panose="02010600030101010101" pitchFamily="2" charset="-122"/>
              </a:rPr>
              <a:t>ClassB</a:t>
            </a:r>
            <a:r>
              <a:rPr lang="en-US" altLang="zh-CN" sz="2800" dirty="0" smtClean="0">
                <a:ea typeface="宋体" panose="02010600030101010101" pitchFamily="2" charset="-122"/>
              </a:rPr>
              <a:t> instance is passed to the </a:t>
            </a:r>
            <a:r>
              <a:rPr lang="en-US" altLang="zh-CN" sz="2800" dirty="0" err="1" smtClean="0">
                <a:ea typeface="宋体" panose="02010600030101010101" pitchFamily="2" charset="-122"/>
              </a:rPr>
              <a:t>ClassA</a:t>
            </a:r>
            <a:r>
              <a:rPr lang="en-US" altLang="zh-CN" sz="2800" dirty="0" smtClean="0">
                <a:ea typeface="宋体" panose="02010600030101010101" pitchFamily="2" charset="-122"/>
              </a:rPr>
              <a:t> instance</a:t>
            </a:r>
            <a:endParaRPr lang="en-US" altLang="zh-CN" sz="2800" dirty="0" smtClean="0">
              <a:ea typeface="宋体" panose="02010600030101010101" pitchFamily="2" charset="-122"/>
            </a:endParaRPr>
          </a:p>
        </p:txBody>
      </p:sp>
      <p:sp>
        <p:nvSpPr>
          <p:cNvPr id="15" name="Rectangle 4"/>
          <p:cNvSpPr>
            <a:spLocks noChangeArrowheads="1"/>
          </p:cNvSpPr>
          <p:nvPr/>
        </p:nvSpPr>
        <p:spPr bwMode="auto">
          <a:xfrm>
            <a:off x="4654550" y="2841625"/>
            <a:ext cx="2447925" cy="849313"/>
          </a:xfrm>
          <a:prstGeom prst="rect">
            <a:avLst/>
          </a:prstGeom>
          <a:solidFill>
            <a:srgbClr val="FFFFCC"/>
          </a:solidFill>
          <a:ln w="25400">
            <a:solidFill>
              <a:srgbClr val="8A0E5E"/>
            </a:solidFill>
            <a:miter lim="800000"/>
            <a:headEnd type="none" w="sm" len="sm"/>
            <a:tailEnd type="none" w="lg" len="lg"/>
          </a:ln>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Line 5"/>
          <p:cNvSpPr>
            <a:spLocks noChangeShapeType="1"/>
          </p:cNvSpPr>
          <p:nvPr/>
        </p:nvSpPr>
        <p:spPr bwMode="auto">
          <a:xfrm>
            <a:off x="4660900" y="3409950"/>
            <a:ext cx="2435225"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7" name="Line 6"/>
          <p:cNvSpPr>
            <a:spLocks noChangeShapeType="1"/>
          </p:cNvSpPr>
          <p:nvPr/>
        </p:nvSpPr>
        <p:spPr bwMode="auto">
          <a:xfrm>
            <a:off x="4654550" y="3273425"/>
            <a:ext cx="2441575"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8" name="Text Box 7"/>
          <p:cNvSpPr txBox="1">
            <a:spLocks noChangeArrowheads="1"/>
          </p:cNvSpPr>
          <p:nvPr/>
        </p:nvSpPr>
        <p:spPr bwMode="auto">
          <a:xfrm>
            <a:off x="5583238" y="2922588"/>
            <a:ext cx="641350" cy="244475"/>
          </a:xfrm>
          <a:prstGeom prst="rect">
            <a:avLst/>
          </a:prstGeom>
          <a:solidFill>
            <a:srgbClr val="FFFFCC"/>
          </a:solidFill>
          <a:ln>
            <a:noFill/>
          </a:ln>
          <a:extLs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dirty="0" err="1">
                <a:ea typeface="宋体" panose="02010600030101010101" pitchFamily="2" charset="-122"/>
              </a:rPr>
              <a:t>ClassA</a:t>
            </a:r>
            <a:endParaRPr lang="en-US" altLang="zh-CN" sz="1600" dirty="0">
              <a:ea typeface="宋体" panose="02010600030101010101" pitchFamily="2" charset="-122"/>
            </a:endParaRPr>
          </a:p>
        </p:txBody>
      </p:sp>
      <p:sp>
        <p:nvSpPr>
          <p:cNvPr id="19" name="Rectangle 8"/>
          <p:cNvSpPr>
            <a:spLocks noChangeArrowheads="1"/>
          </p:cNvSpPr>
          <p:nvPr/>
        </p:nvSpPr>
        <p:spPr bwMode="auto">
          <a:xfrm>
            <a:off x="4619625" y="3389313"/>
            <a:ext cx="2538413"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dirty="0">
                <a:ea typeface="宋体" panose="02010600030101010101" pitchFamily="2" charset="-122"/>
              </a:rPr>
              <a:t>+ op1 ( [in] </a:t>
            </a:r>
            <a:r>
              <a:rPr lang="en-US" altLang="zh-CN" sz="1400" dirty="0" err="1">
                <a:ea typeface="宋体" panose="02010600030101010101" pitchFamily="2" charset="-122"/>
              </a:rPr>
              <a:t>aParam</a:t>
            </a:r>
            <a:r>
              <a:rPr lang="en-US" altLang="zh-CN" sz="1400" dirty="0">
                <a:ea typeface="宋体" panose="02010600030101010101" pitchFamily="2" charset="-122"/>
              </a:rPr>
              <a:t> : </a:t>
            </a:r>
            <a:r>
              <a:rPr lang="en-US" altLang="zh-CN" sz="1400" dirty="0" err="1">
                <a:ea typeface="宋体" panose="02010600030101010101" pitchFamily="2" charset="-122"/>
              </a:rPr>
              <a:t>ClassB</a:t>
            </a:r>
            <a:r>
              <a:rPr lang="en-US" altLang="zh-CN" sz="1400" dirty="0">
                <a:ea typeface="宋体" panose="02010600030101010101" pitchFamily="2" charset="-122"/>
              </a:rPr>
              <a:t> )</a:t>
            </a:r>
            <a:endParaRPr lang="en-US" altLang="zh-CN" sz="1400" dirty="0">
              <a:ea typeface="宋体" panose="02010600030101010101" pitchFamily="2" charset="-122"/>
            </a:endParaRPr>
          </a:p>
        </p:txBody>
      </p:sp>
      <p:grpSp>
        <p:nvGrpSpPr>
          <p:cNvPr id="20" name="Group 9"/>
          <p:cNvGrpSpPr/>
          <p:nvPr/>
        </p:nvGrpSpPr>
        <p:grpSpPr bwMode="auto">
          <a:xfrm>
            <a:off x="4651375" y="5022850"/>
            <a:ext cx="2451100" cy="715963"/>
            <a:chOff x="1128" y="3134"/>
            <a:chExt cx="774" cy="451"/>
          </a:xfrm>
        </p:grpSpPr>
        <p:sp>
          <p:nvSpPr>
            <p:cNvPr id="21" name="Rectangle 10"/>
            <p:cNvSpPr>
              <a:spLocks noChangeArrowheads="1"/>
            </p:cNvSpPr>
            <p:nvPr/>
          </p:nvSpPr>
          <p:spPr bwMode="auto">
            <a:xfrm>
              <a:off x="1128" y="3134"/>
              <a:ext cx="774" cy="451"/>
            </a:xfrm>
            <a:prstGeom prst="rect">
              <a:avLst/>
            </a:prstGeom>
            <a:solidFill>
              <a:srgbClr val="FFFFCC"/>
            </a:solidFill>
            <a:ln w="25400">
              <a:solidFill>
                <a:srgbClr val="8A0E5E"/>
              </a:solidFill>
              <a:miter lim="800000"/>
              <a:headEnd type="none" w="sm" len="sm"/>
              <a:tailEnd type="none" w="lg" len="lg"/>
            </a:ln>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 name="Line 11"/>
            <p:cNvSpPr>
              <a:spLocks noChangeShapeType="1"/>
            </p:cNvSpPr>
            <p:nvPr/>
          </p:nvSpPr>
          <p:spPr bwMode="auto">
            <a:xfrm>
              <a:off x="1128" y="3492"/>
              <a:ext cx="774"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3" name="Line 12"/>
            <p:cNvSpPr>
              <a:spLocks noChangeShapeType="1"/>
            </p:cNvSpPr>
            <p:nvPr/>
          </p:nvSpPr>
          <p:spPr bwMode="auto">
            <a:xfrm>
              <a:off x="1128" y="3406"/>
              <a:ext cx="774" cy="0"/>
            </a:xfrm>
            <a:prstGeom prst="line">
              <a:avLst/>
            </a:prstGeom>
            <a:noFill/>
            <a:ln w="254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24" name="Text Box 13"/>
          <p:cNvSpPr txBox="1">
            <a:spLocks noChangeArrowheads="1"/>
          </p:cNvSpPr>
          <p:nvPr/>
        </p:nvSpPr>
        <p:spPr bwMode="auto">
          <a:xfrm>
            <a:off x="5583238" y="5103813"/>
            <a:ext cx="641350" cy="244475"/>
          </a:xfrm>
          <a:prstGeom prst="rect">
            <a:avLst/>
          </a:prstGeom>
          <a:solidFill>
            <a:srgbClr val="FFFFCC"/>
          </a:solidFill>
          <a:ln>
            <a:noFill/>
          </a:ln>
          <a:extLs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dirty="0" err="1">
                <a:ea typeface="宋体" panose="02010600030101010101" pitchFamily="2" charset="-122"/>
              </a:rPr>
              <a:t>ClassB</a:t>
            </a:r>
            <a:endParaRPr lang="en-US" altLang="zh-CN" sz="1600" dirty="0">
              <a:ea typeface="宋体" panose="02010600030101010101" pitchFamily="2" charset="-122"/>
            </a:endParaRPr>
          </a:p>
        </p:txBody>
      </p:sp>
      <p:sp>
        <p:nvSpPr>
          <p:cNvPr id="25" name="Line 14"/>
          <p:cNvSpPr>
            <a:spLocks noChangeShapeType="1"/>
          </p:cNvSpPr>
          <p:nvPr/>
        </p:nvSpPr>
        <p:spPr bwMode="auto">
          <a:xfrm>
            <a:off x="5892800" y="3705225"/>
            <a:ext cx="0" cy="1304925"/>
          </a:xfrm>
          <a:prstGeom prst="line">
            <a:avLst/>
          </a:prstGeom>
          <a:noFill/>
          <a:ln w="25400">
            <a:solidFill>
              <a:schemeClr val="tx1"/>
            </a:solidFill>
            <a:prstDash val="dash"/>
            <a:rou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title"/>
          </p:nvPr>
        </p:nvSpPr>
        <p:spPr/>
        <p:txBody>
          <a:bodyPr/>
          <a:lstStyle/>
          <a:p>
            <a:pPr eaLnBrk="1" hangingPunct="1"/>
            <a:r>
              <a:rPr lang="en-US" altLang="zh-CN" smtClean="0"/>
              <a:t>Global Visibility</a:t>
            </a:r>
            <a:endParaRPr lang="en-US" altLang="zh-CN" smtClean="0"/>
          </a:p>
        </p:txBody>
      </p:sp>
      <p:sp>
        <p:nvSpPr>
          <p:cNvPr id="197636" name="Rectangle 4"/>
          <p:cNvSpPr>
            <a:spLocks noGrp="1" noChangeArrowheads="1"/>
          </p:cNvSpPr>
          <p:nvPr>
            <p:ph type="body" idx="1"/>
          </p:nvPr>
        </p:nvSpPr>
        <p:spPr>
          <a:xfrm>
            <a:off x="612000" y="1353459"/>
            <a:ext cx="11157857" cy="894442"/>
          </a:xfrm>
        </p:spPr>
        <p:txBody>
          <a:bodyPr/>
          <a:lstStyle/>
          <a:p>
            <a:pPr eaLnBrk="1" hangingPunct="1"/>
            <a:r>
              <a:rPr lang="en-US" altLang="zh-CN" sz="2800" dirty="0" smtClean="0">
                <a:ea typeface="宋体" panose="02010600030101010101" pitchFamily="2" charset="-122"/>
              </a:rPr>
              <a:t>The </a:t>
            </a:r>
            <a:r>
              <a:rPr lang="en-US" altLang="zh-CN" sz="2800" dirty="0" err="1" smtClean="0">
                <a:ea typeface="宋体" panose="02010600030101010101" pitchFamily="2" charset="-122"/>
              </a:rPr>
              <a:t>ClassUtility</a:t>
            </a:r>
            <a:r>
              <a:rPr lang="en-US" altLang="zh-CN" sz="2800" dirty="0" smtClean="0">
                <a:ea typeface="宋体" panose="02010600030101010101" pitchFamily="2" charset="-122"/>
              </a:rPr>
              <a:t> instance is visible because it is global</a:t>
            </a:r>
            <a:endParaRPr lang="en-US" altLang="zh-CN" sz="2800" dirty="0" smtClean="0">
              <a:ea typeface="宋体" panose="02010600030101010101" pitchFamily="2" charset="-122"/>
            </a:endParaRPr>
          </a:p>
        </p:txBody>
      </p:sp>
      <p:sp>
        <p:nvSpPr>
          <p:cNvPr id="15" name="Rectangle 2"/>
          <p:cNvSpPr>
            <a:spLocks noChangeArrowheads="1"/>
          </p:cNvSpPr>
          <p:nvPr/>
        </p:nvSpPr>
        <p:spPr bwMode="auto">
          <a:xfrm>
            <a:off x="5556250" y="4803775"/>
            <a:ext cx="12287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 name="Rectangle 5"/>
          <p:cNvSpPr>
            <a:spLocks noChangeArrowheads="1"/>
          </p:cNvSpPr>
          <p:nvPr/>
        </p:nvSpPr>
        <p:spPr bwMode="auto">
          <a:xfrm>
            <a:off x="5556250" y="2622550"/>
            <a:ext cx="1228725" cy="849313"/>
          </a:xfrm>
          <a:prstGeom prst="rect">
            <a:avLst/>
          </a:prstGeom>
          <a:solidFill>
            <a:srgbClr val="FFFFCC"/>
          </a:solidFill>
          <a:ln w="12700">
            <a:solidFill>
              <a:srgbClr val="8A0E5E"/>
            </a:solidFill>
            <a:miter lim="800000"/>
            <a:headEnd type="none" w="sm" len="sm"/>
            <a:tailEnd type="none" w="lg" len="lg"/>
          </a:ln>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 name="Line 6"/>
          <p:cNvSpPr>
            <a:spLocks noChangeShapeType="1"/>
          </p:cNvSpPr>
          <p:nvPr/>
        </p:nvSpPr>
        <p:spPr bwMode="auto">
          <a:xfrm>
            <a:off x="5556250" y="319087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8" name="Line 7"/>
          <p:cNvSpPr>
            <a:spLocks noChangeShapeType="1"/>
          </p:cNvSpPr>
          <p:nvPr/>
        </p:nvSpPr>
        <p:spPr bwMode="auto">
          <a:xfrm>
            <a:off x="5556250" y="305435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19" name="Text Box 8"/>
          <p:cNvSpPr txBox="1">
            <a:spLocks noChangeArrowheads="1"/>
          </p:cNvSpPr>
          <p:nvPr/>
        </p:nvSpPr>
        <p:spPr bwMode="auto">
          <a:xfrm>
            <a:off x="5865813" y="2703513"/>
            <a:ext cx="641350"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dirty="0" err="1">
                <a:ea typeface="宋体" panose="02010600030101010101" pitchFamily="2" charset="-122"/>
              </a:rPr>
              <a:t>ClassA</a:t>
            </a:r>
            <a:endParaRPr lang="en-US" altLang="zh-CN" sz="1600" dirty="0">
              <a:ea typeface="宋体" panose="02010600030101010101" pitchFamily="2" charset="-122"/>
            </a:endParaRPr>
          </a:p>
        </p:txBody>
      </p:sp>
      <p:sp>
        <p:nvSpPr>
          <p:cNvPr id="20" name="Rectangle 9"/>
          <p:cNvSpPr>
            <a:spLocks noChangeArrowheads="1"/>
          </p:cNvSpPr>
          <p:nvPr/>
        </p:nvSpPr>
        <p:spPr bwMode="auto">
          <a:xfrm>
            <a:off x="5502275" y="3170238"/>
            <a:ext cx="862013"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dirty="0">
                <a:ea typeface="宋体" panose="02010600030101010101" pitchFamily="2" charset="-122"/>
              </a:rPr>
              <a:t>+ op1 ( )</a:t>
            </a:r>
            <a:endParaRPr lang="en-US" altLang="zh-CN" sz="1400" dirty="0">
              <a:ea typeface="宋体" panose="02010600030101010101" pitchFamily="2" charset="-122"/>
            </a:endParaRPr>
          </a:p>
        </p:txBody>
      </p:sp>
      <p:sp>
        <p:nvSpPr>
          <p:cNvPr id="21" name="Line 10"/>
          <p:cNvSpPr>
            <a:spLocks noChangeShapeType="1"/>
          </p:cNvSpPr>
          <p:nvPr/>
        </p:nvSpPr>
        <p:spPr bwMode="auto">
          <a:xfrm>
            <a:off x="5556250" y="5372100"/>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2" name="Line 11"/>
          <p:cNvSpPr>
            <a:spLocks noChangeShapeType="1"/>
          </p:cNvSpPr>
          <p:nvPr/>
        </p:nvSpPr>
        <p:spPr bwMode="auto">
          <a:xfrm>
            <a:off x="5556250" y="5235575"/>
            <a:ext cx="1228725" cy="0"/>
          </a:xfrm>
          <a:prstGeom prst="line">
            <a:avLst/>
          </a:prstGeom>
          <a:noFill/>
          <a:ln w="12700">
            <a:solidFill>
              <a:srgbClr val="8A0E5E"/>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3" name="Text Box 12"/>
          <p:cNvSpPr txBox="1">
            <a:spLocks noChangeArrowheads="1"/>
          </p:cNvSpPr>
          <p:nvPr/>
        </p:nvSpPr>
        <p:spPr bwMode="auto">
          <a:xfrm>
            <a:off x="5865813" y="4884738"/>
            <a:ext cx="641350" cy="244475"/>
          </a:xfrm>
          <a:prstGeom prst="rect">
            <a:avLst/>
          </a:prstGeom>
          <a:solidFill>
            <a:srgbClr val="FFFFCC"/>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dirty="0" err="1">
                <a:ea typeface="宋体" panose="02010600030101010101" pitchFamily="2" charset="-122"/>
              </a:rPr>
              <a:t>ClassB</a:t>
            </a:r>
            <a:endParaRPr lang="en-US" altLang="zh-CN" sz="1600" dirty="0">
              <a:ea typeface="宋体" panose="02010600030101010101" pitchFamily="2" charset="-122"/>
            </a:endParaRPr>
          </a:p>
        </p:txBody>
      </p:sp>
      <p:sp>
        <p:nvSpPr>
          <p:cNvPr id="24" name="Line 13"/>
          <p:cNvSpPr>
            <a:spLocks noChangeShapeType="1"/>
          </p:cNvSpPr>
          <p:nvPr/>
        </p:nvSpPr>
        <p:spPr bwMode="auto">
          <a:xfrm>
            <a:off x="6175375" y="3486150"/>
            <a:ext cx="0" cy="1304925"/>
          </a:xfrm>
          <a:prstGeom prst="line">
            <a:avLst/>
          </a:prstGeom>
          <a:noFill/>
          <a:ln w="25400">
            <a:solidFill>
              <a:schemeClr val="tx1"/>
            </a:solidFill>
            <a:prstDash val="dash"/>
            <a:rou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Rectangle 14"/>
          <p:cNvSpPr>
            <a:spLocks noChangeArrowheads="1"/>
          </p:cNvSpPr>
          <p:nvPr/>
        </p:nvSpPr>
        <p:spPr bwMode="auto">
          <a:xfrm>
            <a:off x="5502275" y="5351463"/>
            <a:ext cx="1319213"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dirty="0">
                <a:ea typeface="宋体" panose="02010600030101010101" pitchFamily="2" charset="-122"/>
              </a:rPr>
              <a:t>+ </a:t>
            </a:r>
            <a:r>
              <a:rPr lang="en-US" altLang="zh-CN" sz="1400" dirty="0" err="1">
                <a:ea typeface="宋体" panose="02010600030101010101" pitchFamily="2" charset="-122"/>
              </a:rPr>
              <a:t>utilityOp</a:t>
            </a:r>
            <a:r>
              <a:rPr lang="en-US" altLang="zh-CN" sz="1400" dirty="0">
                <a:ea typeface="宋体" panose="02010600030101010101" pitchFamily="2" charset="-122"/>
              </a:rPr>
              <a:t> ( )</a:t>
            </a:r>
            <a:endParaRPr lang="en-US" altLang="zh-CN" sz="1400" dirty="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标题 1"/>
          <p:cNvSpPr>
            <a:spLocks noGrp="1"/>
          </p:cNvSpPr>
          <p:nvPr>
            <p:ph type="title"/>
          </p:nvPr>
        </p:nvSpPr>
        <p:spPr/>
        <p:txBody>
          <a:bodyPr/>
          <a:lstStyle/>
          <a:p>
            <a:r>
              <a:rPr lang="en-US" altLang="zh-CN" smtClean="0"/>
              <a:t>Example: Conceptual Model </a:t>
            </a:r>
            <a:endParaRPr lang="zh-CN" altLang="en-US" smtClean="0"/>
          </a:p>
        </p:txBody>
      </p:sp>
      <p:pic>
        <p:nvPicPr>
          <p:cNvPr id="199683" name="Picture 3"/>
          <p:cNvPicPr>
            <a:picLocks noChangeAspect="1" noChangeArrowheads="1"/>
          </p:cNvPicPr>
          <p:nvPr/>
        </p:nvPicPr>
        <p:blipFill>
          <a:blip r:embed="rId1">
            <a:extLst>
              <a:ext uri="{28A0092B-C50C-407E-A947-70E740481C1C}">
                <a14:useLocalDpi xmlns:a14="http://schemas.microsoft.com/office/drawing/2010/main" val="0"/>
              </a:ext>
            </a:extLst>
          </a:blip>
          <a:srcRect l="-2092" t="-3600" r="-2092" b="-3600"/>
          <a:stretch>
            <a:fillRect/>
          </a:stretch>
        </p:blipFill>
        <p:spPr bwMode="auto">
          <a:xfrm>
            <a:off x="2208212" y="1465264"/>
            <a:ext cx="8302047" cy="4964111"/>
          </a:xfrm>
          <a:prstGeom prst="rect">
            <a:avLst/>
          </a:prstGeom>
          <a:noFill/>
          <a:ln>
            <a:noFill/>
          </a:ln>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FURPS </a:t>
            </a:r>
            <a:r>
              <a:rPr lang="en-US" altLang="zh-CN" dirty="0" smtClean="0">
                <a:solidFill>
                  <a:srgbClr val="C00000"/>
                </a:solidFill>
              </a:rPr>
              <a:t>+</a:t>
            </a:r>
            <a:r>
              <a:rPr lang="en-US" altLang="zh-CN" dirty="0" smtClean="0"/>
              <a:t> </a:t>
            </a:r>
            <a:endParaRPr lang="zh-CN" altLang="en-US" dirty="0"/>
          </a:p>
        </p:txBody>
      </p:sp>
      <p:sp>
        <p:nvSpPr>
          <p:cNvPr id="27651" name="内容占位符 2"/>
          <p:cNvSpPr>
            <a:spLocks noGrp="1"/>
          </p:cNvSpPr>
          <p:nvPr>
            <p:ph idx="1"/>
          </p:nvPr>
        </p:nvSpPr>
        <p:spPr/>
        <p:txBody>
          <a:bodyPr/>
          <a:lstStyle/>
          <a:p>
            <a:r>
              <a:rPr lang="zh-CN" altLang="zh-CN" dirty="0" smtClean="0"/>
              <a:t>设计约束（</a:t>
            </a:r>
            <a:r>
              <a:rPr lang="en-US" altLang="zh-CN" dirty="0" smtClean="0"/>
              <a:t>design constraints</a:t>
            </a:r>
            <a:r>
              <a:rPr lang="zh-CN" altLang="zh-CN" dirty="0" smtClean="0"/>
              <a:t>）：规定或约束了系统的设计</a:t>
            </a:r>
            <a:r>
              <a:rPr lang="zh-CN" altLang="en-US" dirty="0" smtClean="0"/>
              <a:t>的需求</a:t>
            </a:r>
            <a:endParaRPr lang="en-US" altLang="zh-CN" dirty="0" smtClean="0"/>
          </a:p>
          <a:p>
            <a:r>
              <a:rPr lang="zh-CN" altLang="zh-CN" dirty="0" smtClean="0"/>
              <a:t>实现需求（</a:t>
            </a:r>
            <a:r>
              <a:rPr lang="en-US" altLang="zh-CN" dirty="0" smtClean="0"/>
              <a:t>implementation requirements</a:t>
            </a:r>
            <a:r>
              <a:rPr lang="zh-CN" altLang="zh-CN" dirty="0" smtClean="0"/>
              <a:t>） ：规定或约束了系统的编码或构建，如</a:t>
            </a:r>
            <a:r>
              <a:rPr lang="zh-CN" altLang="en-US" dirty="0" smtClean="0"/>
              <a:t>技术</a:t>
            </a:r>
            <a:r>
              <a:rPr lang="zh-CN" altLang="zh-CN" dirty="0" smtClean="0"/>
              <a:t>标准、编程语言、数据库完整性策略、资源限制和操作环境</a:t>
            </a:r>
            <a:endParaRPr lang="zh-CN" altLang="zh-CN" dirty="0" smtClean="0"/>
          </a:p>
          <a:p>
            <a:r>
              <a:rPr lang="zh-CN" altLang="zh-CN" dirty="0" smtClean="0"/>
              <a:t>接口需求（</a:t>
            </a:r>
            <a:r>
              <a:rPr lang="en-US" altLang="zh-CN" dirty="0" smtClean="0"/>
              <a:t>interface requirements</a:t>
            </a:r>
            <a:r>
              <a:rPr lang="zh-CN" altLang="zh-CN" dirty="0" smtClean="0"/>
              <a:t>）：规定了系统必须与之交互操作的外部软件或硬件，以及对这种交互操作所使用的格式、时间或其他因素的约束</a:t>
            </a:r>
            <a:endParaRPr lang="zh-CN" altLang="zh-CN" dirty="0" smtClean="0"/>
          </a:p>
          <a:p>
            <a:r>
              <a:rPr lang="zh-CN" altLang="zh-CN" dirty="0" smtClean="0"/>
              <a:t>物理需求（</a:t>
            </a:r>
            <a:r>
              <a:rPr lang="en-US" altLang="zh-CN" dirty="0" smtClean="0"/>
              <a:t>physical requirements.</a:t>
            </a:r>
            <a:r>
              <a:rPr lang="zh-CN" altLang="zh-CN" dirty="0" smtClean="0"/>
              <a:t>）：规定了系统必须具备的物理特征，可用来代表硬件要求，如物理网络配置需求</a:t>
            </a:r>
            <a:endParaRPr lang="en-US" altLang="zh-CN" dirty="0" smtClean="0"/>
          </a:p>
          <a:p>
            <a:r>
              <a:rPr lang="zh-CN" altLang="zh-CN" dirty="0"/>
              <a:t>社会、健康、安全</a:t>
            </a:r>
            <a:r>
              <a:rPr lang="zh-CN" altLang="zh-CN" dirty="0" smtClean="0"/>
              <a:t>、法律</a:t>
            </a:r>
            <a:r>
              <a:rPr lang="zh-CN" altLang="zh-CN" dirty="0"/>
              <a:t>及</a:t>
            </a:r>
            <a:r>
              <a:rPr lang="zh-CN" altLang="zh-CN" dirty="0" smtClean="0"/>
              <a:t>文化</a:t>
            </a:r>
            <a:r>
              <a:rPr lang="zh-CN" altLang="en-US" dirty="0" smtClean="0"/>
              <a:t>等。</a:t>
            </a:r>
            <a:endParaRPr lang="zh-CN" altLang="zh-CN" dirty="0" smtClean="0"/>
          </a:p>
          <a:p>
            <a:pPr lvl="1"/>
            <a:endParaRPr lang="zh-CN" altLang="en-US" dirty="0"/>
          </a:p>
        </p:txBody>
      </p:sp>
      <p:sp>
        <p:nvSpPr>
          <p:cNvPr id="5" name="灯片编号占位符 4"/>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742214" y="1670957"/>
            <a:ext cx="5240110" cy="1242837"/>
          </a:xfrm>
          <a:prstGeom prst="accentCallout2">
            <a:avLst>
              <a:gd name="adj1" fmla="val 18312"/>
              <a:gd name="adj2" fmla="val -1062"/>
              <a:gd name="adj3" fmla="val 18750"/>
              <a:gd name="adj4" fmla="val -16667"/>
              <a:gd name="adj5" fmla="val 85004"/>
              <a:gd name="adj6" fmla="val -32880"/>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a:solidFill>
                  <a:schemeClr val="tx1"/>
                </a:solidFill>
                <a:latin typeface="+mn-ea"/>
              </a:rPr>
              <a:t>1.1</a:t>
            </a:r>
            <a:r>
              <a:rPr lang="zh-CN" altLang="en-US" sz="2000" dirty="0">
                <a:solidFill>
                  <a:schemeClr val="tx1"/>
                </a:solidFill>
                <a:latin typeface="+mn-ea"/>
              </a:rPr>
              <a:t>识别</a:t>
            </a:r>
            <a:r>
              <a:rPr lang="en-US" altLang="zh-CN" sz="2000" dirty="0">
                <a:solidFill>
                  <a:schemeClr val="tx1"/>
                </a:solidFill>
                <a:latin typeface="+mn-ea"/>
              </a:rPr>
              <a:t>actor</a:t>
            </a:r>
            <a:r>
              <a:rPr lang="zh-CN" altLang="en-US" sz="2000" dirty="0">
                <a:solidFill>
                  <a:schemeClr val="tx1"/>
                </a:solidFill>
                <a:latin typeface="+mn-ea"/>
              </a:rPr>
              <a:t>和</a:t>
            </a:r>
            <a:r>
              <a:rPr lang="en-US" altLang="zh-CN" sz="2000" dirty="0">
                <a:solidFill>
                  <a:schemeClr val="tx1"/>
                </a:solidFill>
                <a:latin typeface="+mn-ea"/>
              </a:rPr>
              <a:t>use case</a:t>
            </a:r>
            <a:r>
              <a:rPr lang="zh-CN" altLang="en-US" sz="2000" dirty="0">
                <a:solidFill>
                  <a:schemeClr val="tx1"/>
                </a:solidFill>
                <a:latin typeface="+mn-ea"/>
              </a:rPr>
              <a:t>，画</a:t>
            </a:r>
            <a:r>
              <a:rPr lang="en-US" altLang="zh-CN" sz="2000" dirty="0">
                <a:solidFill>
                  <a:schemeClr val="tx1"/>
                </a:solidFill>
                <a:latin typeface="+mn-ea"/>
              </a:rPr>
              <a:t>Use-Case</a:t>
            </a:r>
            <a:r>
              <a:rPr lang="zh-CN" altLang="en-US" sz="2000" dirty="0">
                <a:solidFill>
                  <a:schemeClr val="tx1"/>
                </a:solidFill>
                <a:latin typeface="+mn-ea"/>
              </a:rPr>
              <a:t>图</a:t>
            </a:r>
            <a:endParaRPr lang="zh-CN" altLang="en-US" sz="2000" dirty="0">
              <a:solidFill>
                <a:schemeClr val="tx1"/>
              </a:solidFill>
              <a:latin typeface="+mn-ea"/>
            </a:endParaRPr>
          </a:p>
          <a:p>
            <a:pPr marL="0" lvl="1">
              <a:lnSpc>
                <a:spcPct val="150000"/>
              </a:lnSpc>
            </a:pPr>
            <a:r>
              <a:rPr lang="en-US" altLang="zh-CN" sz="2000" dirty="0">
                <a:solidFill>
                  <a:schemeClr val="tx1"/>
                </a:solidFill>
                <a:latin typeface="+mn-ea"/>
              </a:rPr>
              <a:t>1.2 </a:t>
            </a:r>
            <a:r>
              <a:rPr lang="zh-CN" altLang="en-US" sz="2000" dirty="0">
                <a:solidFill>
                  <a:schemeClr val="tx1"/>
                </a:solidFill>
                <a:latin typeface="+mn-ea"/>
              </a:rPr>
              <a:t>编写</a:t>
            </a:r>
            <a:r>
              <a:rPr lang="en-US" altLang="zh-CN" sz="2000" dirty="0">
                <a:solidFill>
                  <a:schemeClr val="tx1"/>
                </a:solidFill>
                <a:latin typeface="+mn-ea"/>
              </a:rPr>
              <a:t>Use-Case Spec.</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1.3 </a:t>
            </a:r>
            <a:r>
              <a:rPr lang="zh-CN" altLang="en-US" sz="2000" dirty="0">
                <a:solidFill>
                  <a:schemeClr val="tx1"/>
                </a:solidFill>
                <a:latin typeface="+mn-ea"/>
              </a:rPr>
              <a:t>优化</a:t>
            </a:r>
            <a:r>
              <a:rPr lang="en-US" altLang="zh-CN" sz="2000" dirty="0">
                <a:solidFill>
                  <a:schemeClr val="tx1"/>
                </a:solidFill>
                <a:latin typeface="+mn-ea"/>
              </a:rPr>
              <a:t>Use-Case</a:t>
            </a:r>
            <a:r>
              <a:rPr lang="zh-CN" altLang="en-US" sz="2000" dirty="0">
                <a:solidFill>
                  <a:schemeClr val="tx1"/>
                </a:solidFill>
                <a:latin typeface="+mn-ea"/>
              </a:rPr>
              <a:t>图的结构</a:t>
            </a:r>
            <a:endParaRPr lang="zh-CN" altLang="en-US" sz="2000" dirty="0">
              <a:solidFill>
                <a:schemeClr val="tx1"/>
              </a:solidFill>
              <a:latin typeface="+mn-ea"/>
            </a:endParaRPr>
          </a:p>
        </p:txBody>
      </p:sp>
      <p:sp>
        <p:nvSpPr>
          <p:cNvPr id="7" name="Rectangle 6"/>
          <p:cNvSpPr>
            <a:spLocks noChangeArrowheads="1"/>
          </p:cNvSpPr>
          <p:nvPr/>
        </p:nvSpPr>
        <p:spPr bwMode="auto">
          <a:xfrm>
            <a:off x="13814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814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814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 </a:t>
            </a:r>
            <a:r>
              <a:rPr lang="zh-CN" altLang="en-US" sz="2400" dirty="0" smtClean="0">
                <a:solidFill>
                  <a:schemeClr val="bg1"/>
                </a:solidFill>
              </a:rPr>
              <a:t>建立分析模型</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6120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6120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573900" y="3484117"/>
            <a:ext cx="1098550" cy="771525"/>
          </a:xfrm>
          <a:prstGeom prst="rect">
            <a:avLst/>
          </a:prstGeom>
          <a:noFill/>
          <a:ln w="9525">
            <a:noFill/>
            <a:miter lim="800000"/>
            <a:headEnd/>
            <a:tailEnd/>
          </a:ln>
        </p:spPr>
      </p:pic>
      <p:sp>
        <p:nvSpPr>
          <p:cNvPr id="13" name="线形标注 2(带强调线) 12"/>
          <p:cNvSpPr/>
          <p:nvPr/>
        </p:nvSpPr>
        <p:spPr>
          <a:xfrm>
            <a:off x="5739038" y="3217411"/>
            <a:ext cx="5903686" cy="1242837"/>
          </a:xfrm>
          <a:prstGeom prst="accentCallout2">
            <a:avLst>
              <a:gd name="adj1" fmla="val 18312"/>
              <a:gd name="adj2" fmla="val -1062"/>
              <a:gd name="adj3" fmla="val 18750"/>
              <a:gd name="adj4" fmla="val -16667"/>
              <a:gd name="adj5" fmla="val 50261"/>
              <a:gd name="adj6" fmla="val -29950"/>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smtClean="0">
                <a:solidFill>
                  <a:schemeClr val="tx1"/>
                </a:solidFill>
                <a:latin typeface="+mn-ea"/>
              </a:rPr>
              <a:t>2.1 </a:t>
            </a:r>
            <a:r>
              <a:rPr lang="zh-CN" altLang="en-US" sz="2000" dirty="0">
                <a:solidFill>
                  <a:schemeClr val="tx1"/>
                </a:solidFill>
                <a:latin typeface="+mn-ea"/>
              </a:rPr>
              <a:t>识别</a:t>
            </a:r>
            <a:r>
              <a:rPr lang="en-US" altLang="zh-CN" sz="2000" dirty="0">
                <a:solidFill>
                  <a:schemeClr val="tx1"/>
                </a:solidFill>
                <a:latin typeface="+mn-ea"/>
              </a:rPr>
              <a:t>Conceptual Class</a:t>
            </a:r>
            <a:endParaRPr lang="en-US" altLang="zh-CN" sz="2000" dirty="0">
              <a:solidFill>
                <a:schemeClr val="tx1"/>
              </a:solidFill>
              <a:latin typeface="+mn-ea"/>
            </a:endParaRPr>
          </a:p>
          <a:p>
            <a:pPr marL="0" lvl="1">
              <a:lnSpc>
                <a:spcPct val="150000"/>
              </a:lnSpc>
            </a:pPr>
            <a:r>
              <a:rPr lang="en-US" altLang="zh-CN" sz="2000" dirty="0" smtClean="0">
                <a:solidFill>
                  <a:schemeClr val="tx1"/>
                </a:solidFill>
                <a:latin typeface="+mn-ea"/>
              </a:rPr>
              <a:t>2.2  </a:t>
            </a:r>
            <a:r>
              <a:rPr lang="zh-CN" altLang="en-US" sz="2000" dirty="0">
                <a:solidFill>
                  <a:schemeClr val="tx1"/>
                </a:solidFill>
                <a:latin typeface="+mn-ea"/>
              </a:rPr>
              <a:t>建立</a:t>
            </a:r>
            <a:r>
              <a:rPr lang="en-US" altLang="zh-CN" sz="2000" dirty="0">
                <a:solidFill>
                  <a:schemeClr val="tx1"/>
                </a:solidFill>
                <a:latin typeface="+mn-ea"/>
              </a:rPr>
              <a:t>Conceptual Class</a:t>
            </a:r>
            <a:r>
              <a:rPr lang="zh-CN" altLang="en-US" sz="2000" dirty="0">
                <a:solidFill>
                  <a:schemeClr val="tx1"/>
                </a:solidFill>
                <a:latin typeface="+mn-ea"/>
              </a:rPr>
              <a:t>之间的关系</a:t>
            </a:r>
            <a:endParaRPr lang="en-US" altLang="zh-CN" sz="2000" dirty="0">
              <a:solidFill>
                <a:schemeClr val="tx1"/>
              </a:solidFill>
              <a:latin typeface="+mn-ea"/>
            </a:endParaRPr>
          </a:p>
          <a:p>
            <a:pPr marL="0" lvl="1">
              <a:lnSpc>
                <a:spcPct val="150000"/>
              </a:lnSpc>
            </a:pPr>
            <a:r>
              <a:rPr lang="en-US" altLang="zh-CN" sz="2000" b="1" dirty="0">
                <a:solidFill>
                  <a:srgbClr val="990074"/>
                </a:solidFill>
                <a:latin typeface="+mn-ea"/>
              </a:rPr>
              <a:t>2.3  </a:t>
            </a:r>
            <a:r>
              <a:rPr lang="zh-CN" altLang="en-US" sz="2000" b="1" dirty="0">
                <a:solidFill>
                  <a:srgbClr val="990074"/>
                </a:solidFill>
                <a:latin typeface="+mn-ea"/>
              </a:rPr>
              <a:t>增加</a:t>
            </a:r>
            <a:r>
              <a:rPr lang="en-US" altLang="zh-CN" sz="2000" b="1" dirty="0">
                <a:solidFill>
                  <a:srgbClr val="990074"/>
                </a:solidFill>
                <a:latin typeface="+mn-ea"/>
              </a:rPr>
              <a:t> Conceptual Class</a:t>
            </a:r>
            <a:r>
              <a:rPr lang="zh-CN" altLang="en-US" sz="2000" b="1" dirty="0">
                <a:solidFill>
                  <a:srgbClr val="990074"/>
                </a:solidFill>
                <a:latin typeface="+mn-ea"/>
              </a:rPr>
              <a:t>的属性，画</a:t>
            </a:r>
            <a:r>
              <a:rPr lang="zh-CN" altLang="en-US" sz="2000" b="1" dirty="0" smtClean="0">
                <a:solidFill>
                  <a:srgbClr val="990074"/>
                </a:solidFill>
                <a:latin typeface="+mn-ea"/>
              </a:rPr>
              <a:t>状态图</a:t>
            </a:r>
            <a:endParaRPr lang="zh-CN" altLang="en-US" sz="2000" b="1" dirty="0">
              <a:solidFill>
                <a:srgbClr val="990074"/>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zh-CN" altLang="en-US" smtClean="0"/>
              <a:t>增加</a:t>
            </a:r>
            <a:r>
              <a:rPr lang="en-US" altLang="zh-CN" smtClean="0"/>
              <a:t> Conceptual Class</a:t>
            </a:r>
            <a:r>
              <a:rPr lang="zh-CN" altLang="en-US" smtClean="0"/>
              <a:t>的属性</a:t>
            </a:r>
            <a:endParaRPr lang="zh-CN" altLang="en-US" smtClean="0"/>
          </a:p>
        </p:txBody>
      </p:sp>
      <p:grpSp>
        <p:nvGrpSpPr>
          <p:cNvPr id="202755" name="Group 4"/>
          <p:cNvGrpSpPr/>
          <p:nvPr/>
        </p:nvGrpSpPr>
        <p:grpSpPr bwMode="auto">
          <a:xfrm>
            <a:off x="2089151" y="2014538"/>
            <a:ext cx="2474913" cy="3473450"/>
            <a:chOff x="1153" y="1447"/>
            <a:chExt cx="1559" cy="2188"/>
          </a:xfrm>
        </p:grpSpPr>
        <p:sp>
          <p:nvSpPr>
            <p:cNvPr id="202757" name="Rectangle 5"/>
            <p:cNvSpPr>
              <a:spLocks noChangeArrowheads="1"/>
            </p:cNvSpPr>
            <p:nvPr/>
          </p:nvSpPr>
          <p:spPr bwMode="auto">
            <a:xfrm>
              <a:off x="1153" y="1447"/>
              <a:ext cx="1559" cy="2188"/>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2758" name="Rectangle 6"/>
            <p:cNvSpPr>
              <a:spLocks noChangeArrowheads="1"/>
            </p:cNvSpPr>
            <p:nvPr/>
          </p:nvSpPr>
          <p:spPr bwMode="auto">
            <a:xfrm>
              <a:off x="1649" y="1489"/>
              <a:ext cx="5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rgbClr val="000000"/>
                  </a:solidFill>
                  <a:ea typeface="宋体" panose="02010600030101010101" pitchFamily="2" charset="-122"/>
                </a:rPr>
                <a:t>Professor</a:t>
              </a:r>
              <a:endParaRPr lang="en-US" altLang="zh-CN">
                <a:ea typeface="宋体" panose="02010600030101010101" pitchFamily="2" charset="-122"/>
              </a:endParaRPr>
            </a:p>
          </p:txBody>
        </p:sp>
        <p:sp>
          <p:nvSpPr>
            <p:cNvPr id="202759" name="Rectangle 7"/>
            <p:cNvSpPr>
              <a:spLocks noChangeArrowheads="1"/>
            </p:cNvSpPr>
            <p:nvPr/>
          </p:nvSpPr>
          <p:spPr bwMode="auto">
            <a:xfrm>
              <a:off x="1153" y="1664"/>
              <a:ext cx="1559" cy="1971"/>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2760" name="Rectangle 8"/>
            <p:cNvSpPr>
              <a:spLocks noChangeArrowheads="1"/>
            </p:cNvSpPr>
            <p:nvPr/>
          </p:nvSpPr>
          <p:spPr bwMode="auto">
            <a:xfrm>
              <a:off x="1153" y="2739"/>
              <a:ext cx="1559" cy="896"/>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2761" name="Rectangle 9"/>
            <p:cNvSpPr>
              <a:spLocks noChangeArrowheads="1"/>
            </p:cNvSpPr>
            <p:nvPr/>
          </p:nvSpPr>
          <p:spPr bwMode="auto">
            <a:xfrm>
              <a:off x="1184" y="1685"/>
              <a:ext cx="3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name</a:t>
              </a:r>
              <a:endParaRPr lang="en-US" altLang="zh-CN">
                <a:ea typeface="宋体" panose="02010600030101010101" pitchFamily="2" charset="-122"/>
              </a:endParaRPr>
            </a:p>
          </p:txBody>
        </p:sp>
        <p:sp>
          <p:nvSpPr>
            <p:cNvPr id="202762" name="Rectangle 10"/>
            <p:cNvSpPr>
              <a:spLocks noChangeArrowheads="1"/>
            </p:cNvSpPr>
            <p:nvPr/>
          </p:nvSpPr>
          <p:spPr bwMode="auto">
            <a:xfrm>
              <a:off x="1184" y="1840"/>
              <a:ext cx="13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employeeID : UniqueId</a:t>
              </a:r>
              <a:endParaRPr lang="en-US" altLang="zh-CN">
                <a:ea typeface="宋体" panose="02010600030101010101" pitchFamily="2" charset="-122"/>
              </a:endParaRPr>
            </a:p>
          </p:txBody>
        </p:sp>
        <p:sp>
          <p:nvSpPr>
            <p:cNvPr id="202763" name="Rectangle 11"/>
            <p:cNvSpPr>
              <a:spLocks noChangeArrowheads="1"/>
            </p:cNvSpPr>
            <p:nvPr/>
          </p:nvSpPr>
          <p:spPr bwMode="auto">
            <a:xfrm>
              <a:off x="1184" y="1995"/>
              <a:ext cx="5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hireDate</a:t>
              </a:r>
              <a:endParaRPr lang="en-US" altLang="zh-CN">
                <a:ea typeface="宋体" panose="02010600030101010101" pitchFamily="2" charset="-122"/>
              </a:endParaRPr>
            </a:p>
          </p:txBody>
        </p:sp>
        <p:sp>
          <p:nvSpPr>
            <p:cNvPr id="202764" name="Rectangle 12"/>
            <p:cNvSpPr>
              <a:spLocks noChangeArrowheads="1"/>
            </p:cNvSpPr>
            <p:nvPr/>
          </p:nvSpPr>
          <p:spPr bwMode="auto">
            <a:xfrm>
              <a:off x="1184" y="2150"/>
              <a:ext cx="42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status</a:t>
              </a:r>
              <a:endParaRPr lang="en-US" altLang="zh-CN">
                <a:ea typeface="宋体" panose="02010600030101010101" pitchFamily="2" charset="-122"/>
              </a:endParaRPr>
            </a:p>
          </p:txBody>
        </p:sp>
        <p:sp>
          <p:nvSpPr>
            <p:cNvPr id="202765" name="Rectangle 13"/>
            <p:cNvSpPr>
              <a:spLocks noChangeArrowheads="1"/>
            </p:cNvSpPr>
            <p:nvPr/>
          </p:nvSpPr>
          <p:spPr bwMode="auto">
            <a:xfrm>
              <a:off x="1184" y="2305"/>
              <a:ext cx="6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discipline</a:t>
              </a:r>
              <a:endParaRPr lang="en-US" altLang="zh-CN">
                <a:ea typeface="宋体" panose="02010600030101010101" pitchFamily="2" charset="-122"/>
              </a:endParaRPr>
            </a:p>
          </p:txBody>
        </p:sp>
        <p:sp>
          <p:nvSpPr>
            <p:cNvPr id="202766" name="Rectangle 14"/>
            <p:cNvSpPr>
              <a:spLocks noChangeArrowheads="1"/>
            </p:cNvSpPr>
            <p:nvPr/>
          </p:nvSpPr>
          <p:spPr bwMode="auto">
            <a:xfrm>
              <a:off x="1184" y="2460"/>
              <a:ext cx="6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maxLoad</a:t>
              </a:r>
              <a:endParaRPr lang="en-US" altLang="zh-CN">
                <a:ea typeface="宋体" panose="02010600030101010101" pitchFamily="2" charset="-122"/>
              </a:endParaRPr>
            </a:p>
          </p:txBody>
        </p:sp>
        <p:sp>
          <p:nvSpPr>
            <p:cNvPr id="202767" name="Rectangle 15"/>
            <p:cNvSpPr>
              <a:spLocks noChangeArrowheads="1"/>
            </p:cNvSpPr>
            <p:nvPr/>
          </p:nvSpPr>
          <p:spPr bwMode="auto">
            <a:xfrm>
              <a:off x="1184" y="2770"/>
              <a:ext cx="12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submitFinalGrade()</a:t>
              </a:r>
              <a:endParaRPr lang="en-US" altLang="zh-CN">
                <a:ea typeface="宋体" panose="02010600030101010101" pitchFamily="2" charset="-122"/>
              </a:endParaRPr>
            </a:p>
          </p:txBody>
        </p:sp>
        <p:sp>
          <p:nvSpPr>
            <p:cNvPr id="202768" name="Rectangle 16"/>
            <p:cNvSpPr>
              <a:spLocks noChangeArrowheads="1"/>
            </p:cNvSpPr>
            <p:nvPr/>
          </p:nvSpPr>
          <p:spPr bwMode="auto">
            <a:xfrm>
              <a:off x="1184" y="2925"/>
              <a:ext cx="14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acceptCourseOffering()</a:t>
              </a:r>
              <a:endParaRPr lang="en-US" altLang="zh-CN">
                <a:ea typeface="宋体" panose="02010600030101010101" pitchFamily="2" charset="-122"/>
              </a:endParaRPr>
            </a:p>
          </p:txBody>
        </p:sp>
        <p:sp>
          <p:nvSpPr>
            <p:cNvPr id="202769" name="Rectangle 17"/>
            <p:cNvSpPr>
              <a:spLocks noChangeArrowheads="1"/>
            </p:cNvSpPr>
            <p:nvPr/>
          </p:nvSpPr>
          <p:spPr bwMode="auto">
            <a:xfrm>
              <a:off x="1184" y="3080"/>
              <a:ext cx="8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setMaxLoad()</a:t>
              </a:r>
              <a:endParaRPr lang="en-US" altLang="zh-CN">
                <a:ea typeface="宋体" panose="02010600030101010101" pitchFamily="2" charset="-122"/>
              </a:endParaRPr>
            </a:p>
          </p:txBody>
        </p:sp>
        <p:sp>
          <p:nvSpPr>
            <p:cNvPr id="202770" name="Rectangle 18"/>
            <p:cNvSpPr>
              <a:spLocks noChangeArrowheads="1"/>
            </p:cNvSpPr>
            <p:nvPr/>
          </p:nvSpPr>
          <p:spPr bwMode="auto">
            <a:xfrm>
              <a:off x="1184" y="3235"/>
              <a:ext cx="103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takeSabbatical()</a:t>
              </a:r>
              <a:endParaRPr lang="en-US" altLang="zh-CN" sz="1600">
                <a:solidFill>
                  <a:srgbClr val="000000"/>
                </a:solidFill>
                <a:ea typeface="宋体" panose="02010600030101010101" pitchFamily="2" charset="-122"/>
              </a:endParaRPr>
            </a:p>
            <a:p>
              <a:r>
                <a:rPr lang="en-US" altLang="zh-CN" sz="1600">
                  <a:solidFill>
                    <a:srgbClr val="000000"/>
                  </a:solidFill>
                  <a:ea typeface="宋体" panose="02010600030101010101" pitchFamily="2" charset="-122"/>
                </a:rPr>
                <a:t>+ teachClass()</a:t>
              </a:r>
              <a:endParaRPr lang="en-US" altLang="zh-CN">
                <a:ea typeface="宋体" panose="02010600030101010101" pitchFamily="2" charset="-122"/>
              </a:endParaRPr>
            </a:p>
          </p:txBody>
        </p:sp>
      </p:grpSp>
      <p:sp>
        <p:nvSpPr>
          <p:cNvPr id="202756" name="TextBox 1"/>
          <p:cNvSpPr txBox="1">
            <a:spLocks noChangeArrowheads="1"/>
          </p:cNvSpPr>
          <p:nvPr/>
        </p:nvSpPr>
        <p:spPr bwMode="auto">
          <a:xfrm>
            <a:off x="4797426" y="2565400"/>
            <a:ext cx="610936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ct val="150000"/>
              </a:lnSpc>
            </a:pPr>
            <a:r>
              <a:rPr lang="zh-CN" altLang="en-US" sz="2200">
                <a:latin typeface="+mn-ea"/>
              </a:rPr>
              <a:t>识别出概念类的主要属性，可以有遗漏，</a:t>
            </a:r>
            <a:endParaRPr lang="en-US" altLang="zh-CN" sz="2200" dirty="0">
              <a:latin typeface="+mn-ea"/>
            </a:endParaRPr>
          </a:p>
          <a:p>
            <a:pPr>
              <a:lnSpc>
                <a:spcPct val="150000"/>
              </a:lnSpc>
            </a:pPr>
            <a:r>
              <a:rPr lang="zh-CN" altLang="en-US" sz="2200" dirty="0">
                <a:latin typeface="+mn-ea"/>
              </a:rPr>
              <a:t>在后续的分析与设计中，这些属性会逐渐补全。</a:t>
            </a:r>
            <a:endParaRPr lang="en-US" altLang="zh-CN" sz="2200" dirty="0">
              <a:latin typeface="+mn-ea"/>
            </a:endParaRPr>
          </a:p>
          <a:p>
            <a:pPr>
              <a:lnSpc>
                <a:spcPct val="150000"/>
              </a:lnSpc>
            </a:pPr>
            <a:r>
              <a:rPr lang="zh-CN" altLang="en-US" sz="2200" dirty="0">
                <a:latin typeface="+mn-ea"/>
              </a:rPr>
              <a:t>同时可以识别出概念类的部分操作。</a:t>
            </a:r>
            <a:endParaRPr lang="en-US" altLang="zh-CN" sz="2200" dirty="0">
              <a:latin typeface="+mn-ea"/>
            </a:endParaRPr>
          </a:p>
          <a:p>
            <a:pPr>
              <a:lnSpc>
                <a:spcPct val="150000"/>
              </a:lnSpc>
            </a:pPr>
            <a:r>
              <a:rPr lang="zh-CN" altLang="en-US" sz="2200" dirty="0">
                <a:latin typeface="+mn-ea"/>
              </a:rPr>
              <a:t>在概念模型中，类的属性比操作更为重要。</a:t>
            </a:r>
            <a:endParaRPr lang="zh-CN" altLang="en-US" sz="2200" dirty="0">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8" name="Rectangle 6"/>
          <p:cNvSpPr>
            <a:spLocks noGrp="1" noChangeArrowheads="1"/>
          </p:cNvSpPr>
          <p:nvPr>
            <p:ph type="title"/>
          </p:nvPr>
        </p:nvSpPr>
        <p:spPr/>
        <p:txBody>
          <a:bodyPr/>
          <a:lstStyle/>
          <a:p>
            <a:pPr eaLnBrk="1" hangingPunct="1"/>
            <a:r>
              <a:rPr lang="en-US" altLang="zh-CN" smtClean="0"/>
              <a:t>What Are State Machine Diagrams?</a:t>
            </a:r>
            <a:endParaRPr lang="zh-CN" altLang="en-US" smtClean="0"/>
          </a:p>
        </p:txBody>
      </p:sp>
      <p:grpSp>
        <p:nvGrpSpPr>
          <p:cNvPr id="26" name="Group 2"/>
          <p:cNvGrpSpPr/>
          <p:nvPr/>
        </p:nvGrpSpPr>
        <p:grpSpPr bwMode="auto">
          <a:xfrm>
            <a:off x="3819525" y="2193925"/>
            <a:ext cx="4191000" cy="4387850"/>
            <a:chOff x="1488" y="980"/>
            <a:chExt cx="2640" cy="2764"/>
          </a:xfrm>
        </p:grpSpPr>
        <p:sp>
          <p:nvSpPr>
            <p:cNvPr id="27" name="AutoShape 3"/>
            <p:cNvSpPr>
              <a:spLocks noChangeArrowheads="1"/>
            </p:cNvSpPr>
            <p:nvPr/>
          </p:nvSpPr>
          <p:spPr bwMode="auto">
            <a:xfrm>
              <a:off x="1488" y="1200"/>
              <a:ext cx="2640" cy="2544"/>
            </a:xfrm>
            <a:prstGeom prst="roundRect">
              <a:avLst>
                <a:gd name="adj" fmla="val 14509"/>
              </a:avLst>
            </a:prstGeom>
            <a:solidFill>
              <a:srgbClr val="EB7C11"/>
            </a:solidFill>
            <a:ln w="12700">
              <a:solidFill>
                <a:schemeClr val="tx1"/>
              </a:solidFill>
              <a:round/>
            </a:ln>
            <a:effectLst>
              <a:outerShdw dist="35921" dir="2700000" algn="ctr" rotWithShape="0">
                <a:schemeClr val="bg2"/>
              </a:outerShdw>
            </a:effectLst>
          </p:spPr>
          <p:txBody>
            <a:bodyPr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28" name="Rectangle 4"/>
            <p:cNvSpPr>
              <a:spLocks noChangeArrowheads="1"/>
            </p:cNvSpPr>
            <p:nvPr/>
          </p:nvSpPr>
          <p:spPr bwMode="auto">
            <a:xfrm>
              <a:off x="1927" y="980"/>
              <a:ext cx="323" cy="220"/>
            </a:xfrm>
            <a:prstGeom prst="rect">
              <a:avLst/>
            </a:prstGeom>
            <a:solidFill>
              <a:srgbClr val="92D050"/>
            </a:solidFill>
            <a:ln w="12700">
              <a:solidFill>
                <a:schemeClr val="tx1"/>
              </a:solidFill>
              <a:miter lim="800000"/>
            </a:ln>
          </p:spPr>
          <p:txBody>
            <a:bodyPr wrap="none"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b="1" dirty="0">
                  <a:ea typeface="宋体" panose="02010600030101010101" pitchFamily="2" charset="-122"/>
                </a:rPr>
                <a:t>top</a:t>
              </a:r>
              <a:endParaRPr lang="en-US" altLang="zh-CN" sz="1600" b="1" dirty="0">
                <a:ea typeface="宋体" panose="02010600030101010101" pitchFamily="2" charset="-122"/>
              </a:endParaRPr>
            </a:p>
          </p:txBody>
        </p:sp>
      </p:grpSp>
      <p:sp>
        <p:nvSpPr>
          <p:cNvPr id="29" name="Line 5"/>
          <p:cNvSpPr>
            <a:spLocks noChangeShapeType="1"/>
          </p:cNvSpPr>
          <p:nvPr/>
        </p:nvSpPr>
        <p:spPr bwMode="auto">
          <a:xfrm>
            <a:off x="5953125" y="3381375"/>
            <a:ext cx="0" cy="1219200"/>
          </a:xfrm>
          <a:prstGeom prst="line">
            <a:avLst/>
          </a:prstGeom>
          <a:noFill/>
          <a:ln w="50800">
            <a:solidFill>
              <a:schemeClr val="tx1"/>
            </a:solidFill>
            <a:roun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0" name="AutoShape 7"/>
          <p:cNvSpPr>
            <a:spLocks noChangeArrowheads="1"/>
          </p:cNvSpPr>
          <p:nvPr/>
        </p:nvSpPr>
        <p:spPr bwMode="auto">
          <a:xfrm>
            <a:off x="5038725" y="2847975"/>
            <a:ext cx="1816100" cy="555625"/>
          </a:xfrm>
          <a:prstGeom prst="roundRect">
            <a:avLst>
              <a:gd name="adj" fmla="val 31986"/>
            </a:avLst>
          </a:prstGeom>
          <a:solidFill>
            <a:schemeClr val="accent5">
              <a:lumMod val="20000"/>
              <a:lumOff val="80000"/>
            </a:schemeClr>
          </a:solidFill>
          <a:ln w="12700">
            <a:solidFill>
              <a:schemeClr val="tx1"/>
            </a:solidFill>
            <a:round/>
          </a:ln>
          <a:effectLst>
            <a:outerShdw dist="35921" dir="2700000" algn="ctr" rotWithShape="0">
              <a:schemeClr val="bg2"/>
            </a:outerShdw>
          </a:effectLst>
        </p:spPr>
        <p:txBody>
          <a:bodyPr anchor="ctr"/>
          <a:lstStyle/>
          <a:p>
            <a:pPr>
              <a:defRPr/>
            </a:pPr>
            <a:r>
              <a:rPr lang="en-US" altLang="zh-CN" sz="2400" b="1">
                <a:solidFill>
                  <a:srgbClr val="000000"/>
                </a:solidFill>
                <a:effectLst>
                  <a:outerShdw blurRad="38100" dist="38100" dir="2700000" algn="tl">
                    <a:srgbClr val="FFFFFF"/>
                  </a:outerShdw>
                </a:effectLst>
              </a:rPr>
              <a:t>Ready</a:t>
            </a:r>
            <a:endParaRPr lang="en-US" altLang="zh-CN" sz="2400" b="1">
              <a:solidFill>
                <a:srgbClr val="000000"/>
              </a:solidFill>
              <a:effectLst>
                <a:outerShdw blurRad="38100" dist="38100" dir="2700000" algn="tl">
                  <a:srgbClr val="FFFFFF"/>
                </a:outerShdw>
              </a:effectLst>
            </a:endParaRPr>
          </a:p>
        </p:txBody>
      </p:sp>
      <p:sp>
        <p:nvSpPr>
          <p:cNvPr id="31" name="Line 9"/>
          <p:cNvSpPr>
            <a:spLocks noChangeShapeType="1"/>
          </p:cNvSpPr>
          <p:nvPr/>
        </p:nvSpPr>
        <p:spPr bwMode="auto">
          <a:xfrm>
            <a:off x="5953125" y="5133975"/>
            <a:ext cx="0" cy="685800"/>
          </a:xfrm>
          <a:prstGeom prst="line">
            <a:avLst/>
          </a:prstGeom>
          <a:noFill/>
          <a:ln w="50800">
            <a:solidFill>
              <a:schemeClr val="tx1"/>
            </a:solidFill>
            <a:round/>
            <a:tailEnd type="arrow"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32" name="Text Box 10"/>
          <p:cNvSpPr txBox="1">
            <a:spLocks noChangeArrowheads="1"/>
          </p:cNvSpPr>
          <p:nvPr/>
        </p:nvSpPr>
        <p:spPr bwMode="auto">
          <a:xfrm>
            <a:off x="5953125" y="5286375"/>
            <a:ext cx="7120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dirty="0">
                <a:solidFill>
                  <a:schemeClr val="bg1"/>
                </a:solidFill>
                <a:ea typeface="宋体" panose="02010600030101010101" pitchFamily="2" charset="-122"/>
              </a:rPr>
              <a:t>Stop</a:t>
            </a:r>
            <a:endParaRPr lang="en-US" altLang="zh-CN" sz="2000" dirty="0">
              <a:solidFill>
                <a:schemeClr val="bg1"/>
              </a:solidFill>
              <a:ea typeface="宋体" panose="02010600030101010101" pitchFamily="2" charset="-122"/>
            </a:endParaRPr>
          </a:p>
        </p:txBody>
      </p:sp>
      <p:sp>
        <p:nvSpPr>
          <p:cNvPr id="33" name="Text Box 11"/>
          <p:cNvSpPr txBox="1">
            <a:spLocks noChangeArrowheads="1"/>
          </p:cNvSpPr>
          <p:nvPr/>
        </p:nvSpPr>
        <p:spPr bwMode="auto">
          <a:xfrm>
            <a:off x="6961188" y="3910013"/>
            <a:ext cx="1042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i="1" dirty="0">
                <a:ea typeface="宋体" panose="02010600030101010101" pitchFamily="2" charset="-122"/>
              </a:rPr>
              <a:t>/</a:t>
            </a:r>
            <a:r>
              <a:rPr lang="en-US" altLang="zh-CN" sz="2000" i="1" dirty="0" err="1">
                <a:ea typeface="宋体" panose="02010600030101010101" pitchFamily="2" charset="-122"/>
              </a:rPr>
              <a:t>ctr</a:t>
            </a:r>
            <a:r>
              <a:rPr lang="en-US" altLang="zh-CN" sz="2000" i="1" dirty="0">
                <a:ea typeface="宋体" panose="02010600030101010101" pitchFamily="2" charset="-122"/>
              </a:rPr>
              <a:t> := 0</a:t>
            </a:r>
            <a:endParaRPr lang="en-US" altLang="zh-CN" sz="2000" i="1" dirty="0">
              <a:ea typeface="宋体" panose="02010600030101010101" pitchFamily="2" charset="-122"/>
            </a:endParaRPr>
          </a:p>
        </p:txBody>
      </p:sp>
      <p:sp>
        <p:nvSpPr>
          <p:cNvPr id="34" name="Line 13"/>
          <p:cNvSpPr>
            <a:spLocks noChangeShapeType="1"/>
          </p:cNvSpPr>
          <p:nvPr/>
        </p:nvSpPr>
        <p:spPr bwMode="auto">
          <a:xfrm>
            <a:off x="4505325" y="3152775"/>
            <a:ext cx="533400" cy="0"/>
          </a:xfrm>
          <a:prstGeom prst="line">
            <a:avLst/>
          </a:prstGeom>
          <a:noFill/>
          <a:ln w="50800">
            <a:solidFill>
              <a:schemeClr val="tx1"/>
            </a:solidFill>
            <a:round/>
            <a:tailEnd type="arrow"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35" name="Oval 14"/>
          <p:cNvSpPr>
            <a:spLocks noChangeArrowheads="1"/>
          </p:cNvSpPr>
          <p:nvPr/>
        </p:nvSpPr>
        <p:spPr bwMode="auto">
          <a:xfrm>
            <a:off x="4352925" y="3000375"/>
            <a:ext cx="304800" cy="304800"/>
          </a:xfrm>
          <a:prstGeom prst="ellipse">
            <a:avLst/>
          </a:prstGeom>
          <a:solidFill>
            <a:schemeClr val="tx1"/>
          </a:solidFill>
          <a:ln w="12700">
            <a:solidFill>
              <a:schemeClr val="accent3">
                <a:lumMod val="10000"/>
              </a:schemeClr>
            </a:solidFill>
            <a:round/>
          </a:ln>
          <a:effectLst/>
        </p:spPr>
        <p:txBody>
          <a:bodyPr wrap="none" anchor="ctr">
            <a:spAutoFit/>
          </a:bodyPr>
          <a:lstStyle/>
          <a:p>
            <a:pPr>
              <a:defRPr/>
            </a:pPr>
            <a:endParaRPr lang="zh-CN" altLang="en-US">
              <a:latin typeface="Arial" panose="020B0604020202020204" pitchFamily="34" charset="0"/>
              <a:ea typeface="宋体" panose="02010600030101010101" pitchFamily="2" charset="-122"/>
            </a:endParaRPr>
          </a:p>
        </p:txBody>
      </p:sp>
      <p:sp>
        <p:nvSpPr>
          <p:cNvPr id="36" name="Oval 16"/>
          <p:cNvSpPr>
            <a:spLocks noChangeArrowheads="1"/>
          </p:cNvSpPr>
          <p:nvPr/>
        </p:nvSpPr>
        <p:spPr bwMode="auto">
          <a:xfrm>
            <a:off x="5724525" y="5819775"/>
            <a:ext cx="457200" cy="457200"/>
          </a:xfrm>
          <a:prstGeom prst="ellipse">
            <a:avLst/>
          </a:prstGeom>
          <a:solidFill>
            <a:schemeClr val="bg1"/>
          </a:solidFill>
          <a:ln w="12700">
            <a:solidFill>
              <a:schemeClr val="tx1"/>
            </a:solidFill>
            <a:round/>
          </a:ln>
        </p:spPr>
        <p:txBody>
          <a:bodyPr wrap="none"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Oval 17"/>
          <p:cNvSpPr>
            <a:spLocks noChangeArrowheads="1"/>
          </p:cNvSpPr>
          <p:nvPr/>
        </p:nvSpPr>
        <p:spPr bwMode="auto">
          <a:xfrm>
            <a:off x="5800725" y="5895975"/>
            <a:ext cx="304800" cy="304800"/>
          </a:xfrm>
          <a:prstGeom prst="ellipse">
            <a:avLst/>
          </a:prstGeom>
          <a:solidFill>
            <a:schemeClr val="tx1"/>
          </a:solidFill>
          <a:ln w="12700">
            <a:solidFill>
              <a:schemeClr val="tx1"/>
            </a:solidFill>
            <a:round/>
          </a:ln>
        </p:spPr>
        <p:txBody>
          <a:bodyPr wrap="none"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Text Box 18"/>
          <p:cNvSpPr txBox="1">
            <a:spLocks noChangeArrowheads="1"/>
          </p:cNvSpPr>
          <p:nvPr/>
        </p:nvSpPr>
        <p:spPr bwMode="auto">
          <a:xfrm>
            <a:off x="5881688" y="3910013"/>
            <a:ext cx="1201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dirty="0">
                <a:ea typeface="宋体" panose="02010600030101010101" pitchFamily="2" charset="-122"/>
              </a:rPr>
              <a:t>Stop[</a:t>
            </a:r>
            <a:r>
              <a:rPr lang="en-US" altLang="zh-CN" sz="2000" dirty="0" err="1">
                <a:ea typeface="宋体" panose="02010600030101010101" pitchFamily="2" charset="-122"/>
              </a:rPr>
              <a:t>i</a:t>
            </a:r>
            <a:r>
              <a:rPr lang="en-US" altLang="zh-CN" sz="2000" dirty="0">
                <a:ea typeface="宋体" panose="02010600030101010101" pitchFamily="2" charset="-122"/>
              </a:rPr>
              <a:t>&gt;3]</a:t>
            </a:r>
            <a:endParaRPr lang="en-US" altLang="zh-CN" sz="2000" dirty="0">
              <a:ea typeface="宋体" panose="02010600030101010101" pitchFamily="2" charset="-122"/>
            </a:endParaRPr>
          </a:p>
        </p:txBody>
      </p:sp>
      <p:sp>
        <p:nvSpPr>
          <p:cNvPr id="39" name="AutoShape 19"/>
          <p:cNvSpPr>
            <a:spLocks noChangeArrowheads="1"/>
          </p:cNvSpPr>
          <p:nvPr/>
        </p:nvSpPr>
        <p:spPr bwMode="auto">
          <a:xfrm>
            <a:off x="6562725" y="1552575"/>
            <a:ext cx="1600200" cy="609600"/>
          </a:xfrm>
          <a:prstGeom prst="wedgeRoundRectCallout">
            <a:avLst>
              <a:gd name="adj1" fmla="val -47125"/>
              <a:gd name="adj2" fmla="val 193231"/>
              <a:gd name="adj3" fmla="val 16667"/>
            </a:avLst>
          </a:prstGeom>
          <a:solidFill>
            <a:srgbClr val="CCFFFF"/>
          </a:solidFill>
          <a:ln w="12700">
            <a:solidFill>
              <a:schemeClr val="tx1"/>
            </a:solidFill>
            <a:miter lim="800000"/>
          </a:ln>
          <a:effectLst>
            <a:outerShdw dist="35921" dir="2700000" algn="ctr" rotWithShape="0">
              <a:schemeClr val="bg2"/>
            </a:outerShdw>
          </a:effectLst>
        </p:spPr>
        <p:txBody>
          <a:bodyPr wrap="none" anchor="ctr"/>
          <a:lstStyle/>
          <a:p>
            <a:pPr>
              <a:defRPr/>
            </a:pPr>
            <a:r>
              <a:rPr lang="en-US" altLang="zh-CN" sz="2000" b="1" i="1">
                <a:solidFill>
                  <a:srgbClr val="000000"/>
                </a:solidFill>
                <a:effectLst>
                  <a:outerShdw blurRad="38100" dist="38100" dir="2700000" algn="tl">
                    <a:srgbClr val="FFFFFF"/>
                  </a:outerShdw>
                </a:effectLst>
              </a:rPr>
              <a:t>State</a:t>
            </a:r>
            <a:endParaRPr lang="en-US" altLang="zh-CN" sz="2000" b="1" i="1">
              <a:solidFill>
                <a:srgbClr val="000000"/>
              </a:solidFill>
              <a:effectLst>
                <a:outerShdw blurRad="38100" dist="38100" dir="2700000" algn="tl">
                  <a:srgbClr val="FFFFFF"/>
                </a:outerShdw>
              </a:effectLst>
            </a:endParaRPr>
          </a:p>
        </p:txBody>
      </p:sp>
      <p:sp>
        <p:nvSpPr>
          <p:cNvPr id="40" name="AutoShape 20"/>
          <p:cNvSpPr>
            <a:spLocks noChangeArrowheads="1"/>
          </p:cNvSpPr>
          <p:nvPr/>
        </p:nvSpPr>
        <p:spPr bwMode="auto">
          <a:xfrm>
            <a:off x="8010525" y="2314575"/>
            <a:ext cx="2514600" cy="609600"/>
          </a:xfrm>
          <a:prstGeom prst="wedgeRoundRectCallout">
            <a:avLst>
              <a:gd name="adj1" fmla="val -111144"/>
              <a:gd name="adj2" fmla="val 227458"/>
              <a:gd name="adj3" fmla="val 16667"/>
            </a:avLst>
          </a:prstGeom>
          <a:solidFill>
            <a:srgbClr val="CCFFFF"/>
          </a:solidFill>
          <a:ln w="12700">
            <a:solidFill>
              <a:schemeClr val="tx1"/>
            </a:solidFill>
            <a:miter lim="800000"/>
          </a:ln>
          <a:effectLst>
            <a:outerShdw dist="35921" dir="2700000" algn="ctr" rotWithShape="0">
              <a:schemeClr val="bg2"/>
            </a:outerShdw>
          </a:effectLst>
        </p:spPr>
        <p:txBody>
          <a:bodyPr wrap="none" anchor="ctr"/>
          <a:lstStyle/>
          <a:p>
            <a:pPr>
              <a:defRPr/>
            </a:pPr>
            <a:r>
              <a:rPr lang="en-US" altLang="zh-CN" sz="2000" b="1" i="1" dirty="0">
                <a:solidFill>
                  <a:srgbClr val="000000"/>
                </a:solidFill>
                <a:effectLst>
                  <a:outerShdw blurRad="38100" dist="38100" dir="2700000" algn="tl">
                    <a:srgbClr val="FFFFFF"/>
                  </a:outerShdw>
                </a:effectLst>
              </a:rPr>
              <a:t>Event [Condition]</a:t>
            </a:r>
            <a:endParaRPr lang="en-US" altLang="zh-CN" sz="2000" b="1" i="1" dirty="0">
              <a:solidFill>
                <a:srgbClr val="000000"/>
              </a:solidFill>
              <a:effectLst>
                <a:outerShdw blurRad="38100" dist="38100" dir="2700000" algn="tl">
                  <a:srgbClr val="FFFFFF"/>
                </a:outerShdw>
              </a:effectLst>
            </a:endParaRPr>
          </a:p>
        </p:txBody>
      </p:sp>
      <p:sp>
        <p:nvSpPr>
          <p:cNvPr id="41" name="AutoShape 21"/>
          <p:cNvSpPr>
            <a:spLocks noChangeArrowheads="1"/>
          </p:cNvSpPr>
          <p:nvPr/>
        </p:nvSpPr>
        <p:spPr bwMode="auto">
          <a:xfrm>
            <a:off x="8391525" y="4905375"/>
            <a:ext cx="1600200" cy="609600"/>
          </a:xfrm>
          <a:prstGeom prst="wedgeRoundRectCallout">
            <a:avLst>
              <a:gd name="adj1" fmla="val -113521"/>
              <a:gd name="adj2" fmla="val -149741"/>
              <a:gd name="adj3" fmla="val 16667"/>
            </a:avLst>
          </a:prstGeom>
          <a:solidFill>
            <a:srgbClr val="CCFFFF"/>
          </a:solidFill>
          <a:ln w="12700">
            <a:solidFill>
              <a:schemeClr val="tx1"/>
            </a:solidFill>
            <a:miter lim="800000"/>
          </a:ln>
          <a:effectLst>
            <a:outerShdw dist="35921" dir="2700000" algn="ctr" rotWithShape="0">
              <a:schemeClr val="bg2"/>
            </a:outerShdw>
          </a:effectLst>
        </p:spPr>
        <p:txBody>
          <a:bodyPr wrap="none" anchor="ctr"/>
          <a:lstStyle/>
          <a:p>
            <a:pPr>
              <a:defRPr/>
            </a:pPr>
            <a:r>
              <a:rPr lang="en-US" altLang="zh-CN" sz="2000" b="1" i="1">
                <a:solidFill>
                  <a:srgbClr val="000000"/>
                </a:solidFill>
                <a:effectLst>
                  <a:outerShdw blurRad="38100" dist="38100" dir="2700000" algn="tl">
                    <a:srgbClr val="FFFFFF"/>
                  </a:outerShdw>
                </a:effectLst>
              </a:rPr>
              <a:t>Action</a:t>
            </a:r>
            <a:endParaRPr lang="en-US" altLang="zh-CN" sz="2000" b="1" i="1">
              <a:solidFill>
                <a:srgbClr val="000000"/>
              </a:solidFill>
              <a:effectLst>
                <a:outerShdw blurRad="38100" dist="38100" dir="2700000" algn="tl">
                  <a:srgbClr val="FFFFFF"/>
                </a:outerShdw>
              </a:effectLst>
            </a:endParaRPr>
          </a:p>
        </p:txBody>
      </p:sp>
      <p:sp>
        <p:nvSpPr>
          <p:cNvPr id="42" name="AutoShape 22"/>
          <p:cNvSpPr>
            <a:spLocks noChangeArrowheads="1"/>
          </p:cNvSpPr>
          <p:nvPr/>
        </p:nvSpPr>
        <p:spPr bwMode="auto">
          <a:xfrm>
            <a:off x="2066925" y="1857375"/>
            <a:ext cx="1600200" cy="762000"/>
          </a:xfrm>
          <a:prstGeom prst="wedgeRoundRectCallout">
            <a:avLst>
              <a:gd name="adj1" fmla="val 100199"/>
              <a:gd name="adj2" fmla="val 116250"/>
              <a:gd name="adj3" fmla="val 16667"/>
            </a:avLst>
          </a:prstGeom>
          <a:solidFill>
            <a:srgbClr val="CCFFFF"/>
          </a:solidFill>
          <a:ln w="12700">
            <a:solidFill>
              <a:schemeClr val="tx1"/>
            </a:solidFill>
            <a:miter lim="800000"/>
          </a:ln>
          <a:effectLst>
            <a:outerShdw dist="35921" dir="2700000" algn="ctr" rotWithShape="0">
              <a:schemeClr val="bg2"/>
            </a:outerShdw>
          </a:effectLst>
        </p:spPr>
        <p:txBody>
          <a:bodyPr wrap="none" anchor="ctr"/>
          <a:lstStyle/>
          <a:p>
            <a:pPr>
              <a:defRPr/>
            </a:pPr>
            <a:r>
              <a:rPr lang="en-US" altLang="zh-CN" sz="2000" b="1" i="1" dirty="0">
                <a:solidFill>
                  <a:srgbClr val="000000"/>
                </a:solidFill>
                <a:effectLst>
                  <a:outerShdw blurRad="38100" dist="38100" dir="2700000" algn="tl">
                    <a:srgbClr val="FFFFFF"/>
                  </a:outerShdw>
                </a:effectLst>
              </a:rPr>
              <a:t>Initial </a:t>
            </a:r>
            <a:endParaRPr lang="en-US" altLang="zh-CN" sz="2000" b="1" i="1" dirty="0">
              <a:solidFill>
                <a:srgbClr val="000000"/>
              </a:solidFill>
              <a:effectLst>
                <a:outerShdw blurRad="38100" dist="38100" dir="2700000" algn="tl">
                  <a:srgbClr val="FFFFFF"/>
                </a:outerShdw>
              </a:effectLst>
            </a:endParaRPr>
          </a:p>
          <a:p>
            <a:pPr>
              <a:defRPr/>
            </a:pPr>
            <a:r>
              <a:rPr lang="en-US" altLang="zh-CN" sz="2000" b="1" i="1" dirty="0" err="1">
                <a:solidFill>
                  <a:srgbClr val="000000"/>
                </a:solidFill>
                <a:effectLst>
                  <a:outerShdw blurRad="38100" dist="38100" dir="2700000" algn="tl">
                    <a:srgbClr val="FFFFFF"/>
                  </a:outerShdw>
                </a:effectLst>
              </a:rPr>
              <a:t>pseudostate</a:t>
            </a:r>
            <a:endParaRPr lang="en-US" altLang="zh-CN" sz="2000" b="1" i="1" dirty="0">
              <a:solidFill>
                <a:srgbClr val="000000"/>
              </a:solidFill>
              <a:effectLst>
                <a:outerShdw blurRad="38100" dist="38100" dir="2700000" algn="tl">
                  <a:srgbClr val="FFFFFF"/>
                </a:outerShdw>
              </a:effectLst>
            </a:endParaRPr>
          </a:p>
        </p:txBody>
      </p:sp>
      <p:sp>
        <p:nvSpPr>
          <p:cNvPr id="43" name="AutoShape 23"/>
          <p:cNvSpPr>
            <a:spLocks noChangeArrowheads="1"/>
          </p:cNvSpPr>
          <p:nvPr/>
        </p:nvSpPr>
        <p:spPr bwMode="auto">
          <a:xfrm>
            <a:off x="1990725" y="3305175"/>
            <a:ext cx="1600200" cy="609600"/>
          </a:xfrm>
          <a:prstGeom prst="wedgeRoundRectCallout">
            <a:avLst>
              <a:gd name="adj1" fmla="val 196528"/>
              <a:gd name="adj2" fmla="val 84634"/>
              <a:gd name="adj3" fmla="val 16667"/>
            </a:avLst>
          </a:prstGeom>
          <a:solidFill>
            <a:srgbClr val="CCFFFF"/>
          </a:solidFill>
          <a:ln w="12700">
            <a:solidFill>
              <a:schemeClr val="tx1"/>
            </a:solidFill>
            <a:miter lim="800000"/>
          </a:ln>
          <a:effectLst>
            <a:outerShdw dist="35921" dir="2700000" algn="ctr" rotWithShape="0">
              <a:schemeClr val="bg2"/>
            </a:outerShdw>
          </a:effectLst>
        </p:spPr>
        <p:txBody>
          <a:bodyPr wrap="none" anchor="ctr"/>
          <a:lstStyle/>
          <a:p>
            <a:pPr>
              <a:defRPr/>
            </a:pPr>
            <a:r>
              <a:rPr lang="en-US" altLang="zh-CN" sz="2000" b="1" i="1">
                <a:solidFill>
                  <a:srgbClr val="000000"/>
                </a:solidFill>
                <a:effectLst>
                  <a:outerShdw blurRad="38100" dist="38100" dir="2700000" algn="tl">
                    <a:srgbClr val="FFFFFF"/>
                  </a:outerShdw>
                </a:effectLst>
              </a:rPr>
              <a:t>Transition</a:t>
            </a:r>
            <a:endParaRPr lang="en-US" altLang="zh-CN" sz="2000" b="1" i="1">
              <a:solidFill>
                <a:srgbClr val="000000"/>
              </a:solidFill>
              <a:effectLst>
                <a:outerShdw blurRad="38100" dist="38100" dir="2700000" algn="tl">
                  <a:srgbClr val="FFFFFF"/>
                </a:outerShdw>
              </a:effectLst>
            </a:endParaRPr>
          </a:p>
        </p:txBody>
      </p:sp>
      <p:sp>
        <p:nvSpPr>
          <p:cNvPr id="44" name="AutoShape 24"/>
          <p:cNvSpPr>
            <a:spLocks noChangeArrowheads="1"/>
          </p:cNvSpPr>
          <p:nvPr/>
        </p:nvSpPr>
        <p:spPr bwMode="auto">
          <a:xfrm>
            <a:off x="1990725" y="4829175"/>
            <a:ext cx="1600200" cy="762000"/>
          </a:xfrm>
          <a:prstGeom prst="wedgeRoundRectCallout">
            <a:avLst>
              <a:gd name="adj1" fmla="val 185218"/>
              <a:gd name="adj2" fmla="val 106042"/>
              <a:gd name="adj3" fmla="val 16667"/>
            </a:avLst>
          </a:prstGeom>
          <a:solidFill>
            <a:srgbClr val="CCFFFF"/>
          </a:solidFill>
          <a:ln w="12700">
            <a:solidFill>
              <a:schemeClr val="tx1"/>
            </a:solidFill>
            <a:miter lim="800000"/>
          </a:ln>
          <a:effectLst>
            <a:outerShdw dist="35921" dir="2700000" algn="ctr" rotWithShape="0">
              <a:schemeClr val="bg2"/>
            </a:outerShdw>
          </a:effectLst>
        </p:spPr>
        <p:txBody>
          <a:bodyPr wrap="none" anchor="ctr"/>
          <a:lstStyle/>
          <a:p>
            <a:pPr>
              <a:defRPr/>
            </a:pPr>
            <a:r>
              <a:rPr lang="en-US" altLang="zh-CN" sz="2000" b="1" i="1">
                <a:solidFill>
                  <a:srgbClr val="000000"/>
                </a:solidFill>
                <a:effectLst>
                  <a:outerShdw blurRad="38100" dist="38100" dir="2700000" algn="tl">
                    <a:srgbClr val="FFFFFF"/>
                  </a:outerShdw>
                </a:effectLst>
              </a:rPr>
              <a:t>Final </a:t>
            </a:r>
            <a:endParaRPr lang="en-US" altLang="zh-CN" sz="2000" b="1" i="1">
              <a:solidFill>
                <a:srgbClr val="000000"/>
              </a:solidFill>
              <a:effectLst>
                <a:outerShdw blurRad="38100" dist="38100" dir="2700000" algn="tl">
                  <a:srgbClr val="FFFFFF"/>
                </a:outerShdw>
              </a:effectLst>
            </a:endParaRPr>
          </a:p>
          <a:p>
            <a:pPr>
              <a:defRPr/>
            </a:pPr>
            <a:r>
              <a:rPr lang="en-US" altLang="zh-CN" sz="2000" b="1" i="1">
                <a:solidFill>
                  <a:srgbClr val="000000"/>
                </a:solidFill>
                <a:effectLst>
                  <a:outerShdw blurRad="38100" dist="38100" dir="2700000" algn="tl">
                    <a:srgbClr val="FFFFFF"/>
                  </a:outerShdw>
                </a:effectLst>
              </a:rPr>
              <a:t>state</a:t>
            </a:r>
            <a:endParaRPr lang="en-US" altLang="zh-CN" sz="2000" b="1" i="1">
              <a:solidFill>
                <a:srgbClr val="000000"/>
              </a:solidFill>
              <a:effectLst>
                <a:outerShdw blurRad="38100" dist="38100" dir="2700000" algn="tl">
                  <a:srgbClr val="FFFFFF"/>
                </a:outerShdw>
              </a:effectLst>
            </a:endParaRPr>
          </a:p>
        </p:txBody>
      </p:sp>
      <p:sp>
        <p:nvSpPr>
          <p:cNvPr id="45" name="AutoShape 25"/>
          <p:cNvSpPr>
            <a:spLocks noChangeArrowheads="1"/>
          </p:cNvSpPr>
          <p:nvPr/>
        </p:nvSpPr>
        <p:spPr bwMode="auto">
          <a:xfrm>
            <a:off x="4962525" y="4600575"/>
            <a:ext cx="1981200" cy="563563"/>
          </a:xfrm>
          <a:prstGeom prst="roundRect">
            <a:avLst>
              <a:gd name="adj" fmla="val 31986"/>
            </a:avLst>
          </a:prstGeom>
          <a:solidFill>
            <a:schemeClr val="accent5">
              <a:lumMod val="20000"/>
              <a:lumOff val="80000"/>
            </a:schemeClr>
          </a:solidFill>
          <a:ln w="12700">
            <a:solidFill>
              <a:schemeClr val="tx1"/>
            </a:solidFill>
            <a:round/>
          </a:ln>
          <a:effectLst>
            <a:outerShdw dist="35921" dir="2700000" algn="ctr" rotWithShape="0">
              <a:schemeClr val="bg2"/>
            </a:outerShdw>
          </a:effectLst>
        </p:spPr>
        <p:txBody>
          <a:bodyPr anchor="ctr">
            <a:spAutoFit/>
          </a:bodyPr>
          <a:lstStyle/>
          <a:p>
            <a:pPr>
              <a:defRPr/>
            </a:pPr>
            <a:r>
              <a:rPr lang="en-US" altLang="zh-CN" sz="2400" b="1">
                <a:solidFill>
                  <a:srgbClr val="000000"/>
                </a:solidFill>
                <a:effectLst>
                  <a:outerShdw blurRad="38100" dist="38100" dir="2700000" algn="tl">
                    <a:srgbClr val="FFFFFF"/>
                  </a:outerShdw>
                </a:effectLst>
              </a:rPr>
              <a:t>Done</a:t>
            </a:r>
            <a:endParaRPr lang="en-US" altLang="zh-CN" sz="2400" b="1">
              <a:solidFill>
                <a:srgbClr val="000000"/>
              </a:solidFill>
              <a:effectLst>
                <a:outerShdw blurRad="38100" dist="38100" dir="2700000" algn="tl">
                  <a:srgbClr val="FFFFFF"/>
                </a:outerShdw>
              </a:effectLst>
            </a:endParaRPr>
          </a:p>
        </p:txBody>
      </p:sp>
      <p:sp>
        <p:nvSpPr>
          <p:cNvPr id="46" name="AutoShape 26"/>
          <p:cNvSpPr>
            <a:spLocks noChangeArrowheads="1"/>
          </p:cNvSpPr>
          <p:nvPr/>
        </p:nvSpPr>
        <p:spPr bwMode="auto">
          <a:xfrm>
            <a:off x="4657725" y="1400175"/>
            <a:ext cx="1600200" cy="609600"/>
          </a:xfrm>
          <a:prstGeom prst="wedgeRoundRectCallout">
            <a:avLst>
              <a:gd name="adj1" fmla="val 6249"/>
              <a:gd name="adj2" fmla="val 142968"/>
              <a:gd name="adj3" fmla="val 16667"/>
            </a:avLst>
          </a:prstGeom>
          <a:solidFill>
            <a:srgbClr val="CCFFFF"/>
          </a:solidFill>
          <a:ln w="12700">
            <a:solidFill>
              <a:schemeClr val="tx1"/>
            </a:solidFill>
            <a:miter lim="800000"/>
          </a:ln>
          <a:effectLst>
            <a:outerShdw dist="35921" dir="2700000" algn="ctr" rotWithShape="0">
              <a:schemeClr val="bg2"/>
            </a:outerShdw>
          </a:effectLst>
        </p:spPr>
        <p:txBody>
          <a:bodyPr wrap="none" anchor="ctr"/>
          <a:lstStyle/>
          <a:p>
            <a:pPr>
              <a:defRPr/>
            </a:pPr>
            <a:r>
              <a:rPr lang="zh-CN" altLang="en-US" sz="2000" b="1" i="1" dirty="0">
                <a:solidFill>
                  <a:srgbClr val="000000"/>
                </a:solidFill>
                <a:effectLst>
                  <a:outerShdw blurRad="38100" dist="38100" dir="2700000" algn="tl">
                    <a:srgbClr val="FFFFFF"/>
                  </a:outerShdw>
                </a:effectLst>
              </a:rPr>
              <a:t>“</a:t>
            </a:r>
            <a:r>
              <a:rPr lang="en-US" altLang="zh-CN" sz="2000" b="1" i="1" dirty="0">
                <a:solidFill>
                  <a:srgbClr val="000000"/>
                </a:solidFill>
                <a:effectLst>
                  <a:outerShdw blurRad="38100" dist="38100" dir="2700000" algn="tl">
                    <a:srgbClr val="FFFFFF"/>
                  </a:outerShdw>
                </a:effectLst>
              </a:rPr>
              <a:t>top” state</a:t>
            </a:r>
            <a:endParaRPr lang="en-US" altLang="zh-CN" sz="2000" b="1" i="1" dirty="0">
              <a:solidFill>
                <a:srgbClr val="000000"/>
              </a:solidFill>
              <a:effectLst>
                <a:outerShdw blurRad="38100" dist="38100" dir="2700000" algn="tl">
                  <a:srgbClr val="FFFFFF"/>
                </a:outerShdw>
              </a:effectLst>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strips(upRight)">
                                      <p:cBhvr>
                                        <p:cTn id="11"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strips(upLeft)">
                                      <p:cBhvr>
                                        <p:cTn id="16"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8" presetClass="entr" presetSubtype="9"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strips(upLeft)">
                                      <p:cBhvr>
                                        <p:cTn id="21" dur="500"/>
                                        <p:tgtEl>
                                          <p:spTgt spid="44"/>
                                        </p:tgtEl>
                                      </p:cBhvr>
                                    </p:animEffec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up)">
                                      <p:cBhvr>
                                        <p:cTn id="26" dur="500"/>
                                        <p:tgtEl>
                                          <p:spTgt spid="29"/>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wipe(up)">
                                      <p:cBhvr>
                                        <p:cTn id="30" dur="5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strips(upLeft)">
                                      <p:cBhvr>
                                        <p:cTn id="35"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childTnLst>
                          </p:cTn>
                        </p:par>
                        <p:par>
                          <p:cTn id="41" fill="hold">
                            <p:stCondLst>
                              <p:cond delay="500"/>
                            </p:stCondLst>
                            <p:childTnLst>
                              <p:par>
                                <p:cTn id="42" presetID="18" presetClass="entr" presetSubtype="3"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strips(upRight)">
                                      <p:cBhvr>
                                        <p:cTn id="44"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par>
                          <p:cTn id="50" fill="hold">
                            <p:stCondLst>
                              <p:cond delay="500"/>
                            </p:stCondLst>
                            <p:childTnLst>
                              <p:par>
                                <p:cTn id="51" presetID="18" presetClass="entr" presetSubtype="6" fill="hold" grpId="0" nodeType="after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strips(downRight)">
                                      <p:cBhvr>
                                        <p:cTn id="53"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barn(inVertical)">
                                      <p:cBhvr>
                                        <p:cTn id="58" dur="500"/>
                                        <p:tgtEl>
                                          <p:spTgt spid="26"/>
                                        </p:tgtEl>
                                      </p:cBhvr>
                                    </p:animEffect>
                                  </p:childTnLst>
                                </p:cTn>
                              </p:par>
                            </p:childTnLst>
                          </p:cTn>
                        </p:par>
                        <p:par>
                          <p:cTn id="59" fill="hold">
                            <p:stCondLst>
                              <p:cond delay="500"/>
                            </p:stCondLst>
                            <p:childTnLst>
                              <p:par>
                                <p:cTn id="60" presetID="18" presetClass="entr" presetSubtype="3" fill="hold" grpId="0" nodeType="after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strips(upRight)">
                                      <p:cBhvr>
                                        <p:cTn id="6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autoUpdateAnimBg="0"/>
      <p:bldP spid="33" grpId="0" autoUpdateAnimBg="0"/>
      <p:bldP spid="38" grpId="0" autoUpdateAnimBg="0"/>
      <p:bldP spid="39" grpId="0" animBg="1" autoUpdateAnimBg="0"/>
      <p:bldP spid="40" grpId="0" animBg="1" autoUpdateAnimBg="0"/>
      <p:bldP spid="41" grpId="0" animBg="1" autoUpdateAnimBg="0"/>
      <p:bldP spid="42" grpId="0" animBg="1" autoUpdateAnimBg="0"/>
      <p:bldP spid="43" grpId="0" animBg="1" autoUpdateAnimBg="0"/>
      <p:bldP spid="44" grpId="0" animBg="1" autoUpdateAnimBg="0"/>
      <p:bldP spid="45" grpId="0" animBg="1" autoUpdateAnimBg="0"/>
      <p:bldP spid="46" grpId="0" animBg="1"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smtClean="0"/>
              <a:t>Special States</a:t>
            </a:r>
            <a:endParaRPr lang="en-US" altLang="zh-CN" smtClean="0"/>
          </a:p>
        </p:txBody>
      </p:sp>
      <p:sp>
        <p:nvSpPr>
          <p:cNvPr id="80899" name="Rectangle 3"/>
          <p:cNvSpPr>
            <a:spLocks noGrp="1" noChangeArrowheads="1"/>
          </p:cNvSpPr>
          <p:nvPr>
            <p:ph type="body" idx="1"/>
          </p:nvPr>
        </p:nvSpPr>
        <p:spPr/>
        <p:txBody>
          <a:bodyPr/>
          <a:lstStyle/>
          <a:p>
            <a:r>
              <a:rPr lang="en-US" altLang="zh-CN" smtClean="0"/>
              <a:t>The initial state is the state entered when an object is created.</a:t>
            </a:r>
            <a:endParaRPr lang="en-US" altLang="zh-CN" smtClean="0"/>
          </a:p>
          <a:p>
            <a:pPr lvl="1"/>
            <a:r>
              <a:rPr lang="en-US" altLang="zh-CN" smtClean="0"/>
              <a:t>An initial state is mandatory.</a:t>
            </a:r>
            <a:endParaRPr lang="en-US" altLang="zh-CN" smtClean="0"/>
          </a:p>
          <a:p>
            <a:pPr lvl="1"/>
            <a:r>
              <a:rPr lang="en-US" altLang="zh-CN" smtClean="0"/>
              <a:t>Only one initial state is permitted.</a:t>
            </a:r>
            <a:endParaRPr lang="en-US" altLang="zh-CN" smtClean="0"/>
          </a:p>
          <a:p>
            <a:pPr lvl="1"/>
            <a:r>
              <a:rPr lang="en-US" altLang="zh-CN" smtClean="0"/>
              <a:t>The initial state is represented as a solid circle.</a:t>
            </a:r>
            <a:endParaRPr lang="en-US" altLang="zh-CN" smtClean="0"/>
          </a:p>
          <a:p>
            <a:r>
              <a:rPr lang="en-US" altLang="zh-CN" smtClean="0"/>
              <a:t>A final state indicates the end of life for an object.</a:t>
            </a:r>
            <a:endParaRPr lang="en-US" altLang="zh-CN" smtClean="0"/>
          </a:p>
          <a:p>
            <a:pPr lvl="1"/>
            <a:r>
              <a:rPr lang="en-US" altLang="zh-CN" smtClean="0"/>
              <a:t>A final state is optional.</a:t>
            </a:r>
            <a:endParaRPr lang="en-US" altLang="zh-CN" smtClean="0"/>
          </a:p>
          <a:p>
            <a:pPr lvl="1"/>
            <a:r>
              <a:rPr lang="en-US" altLang="zh-CN" smtClean="0"/>
              <a:t>A final state is indicated by a bull’s eye.</a:t>
            </a:r>
            <a:endParaRPr lang="en-US" altLang="zh-CN" smtClean="0"/>
          </a:p>
          <a:p>
            <a:pPr lvl="1"/>
            <a:r>
              <a:rPr lang="en-US" altLang="zh-CN" smtClean="0"/>
              <a:t>More than one final state may exist.</a:t>
            </a:r>
            <a:endParaRPr lang="en-US" altLang="zh-CN"/>
          </a:p>
        </p:txBody>
      </p:sp>
      <p:sp>
        <p:nvSpPr>
          <p:cNvPr id="80900" name="Oval 4"/>
          <p:cNvSpPr>
            <a:spLocks noChangeArrowheads="1"/>
          </p:cNvSpPr>
          <p:nvPr/>
        </p:nvSpPr>
        <p:spPr bwMode="auto">
          <a:xfrm>
            <a:off x="3567114" y="5846764"/>
            <a:ext cx="314325" cy="320675"/>
          </a:xfrm>
          <a:prstGeom prst="ellipse">
            <a:avLst/>
          </a:prstGeom>
          <a:solidFill>
            <a:schemeClr val="bg1">
              <a:lumMod val="50000"/>
            </a:schemeClr>
          </a:solidFill>
          <a:ln w="25400">
            <a:solidFill>
              <a:schemeClr val="tx1"/>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80901" name="Group 5"/>
          <p:cNvGrpSpPr/>
          <p:nvPr/>
        </p:nvGrpSpPr>
        <p:grpSpPr bwMode="auto">
          <a:xfrm>
            <a:off x="3881438" y="5915026"/>
            <a:ext cx="989012" cy="168275"/>
            <a:chOff x="739" y="3456"/>
            <a:chExt cx="623" cy="106"/>
          </a:xfrm>
        </p:grpSpPr>
        <p:sp>
          <p:nvSpPr>
            <p:cNvPr id="80908" name="Freeform 6"/>
            <p:cNvSpPr/>
            <p:nvPr/>
          </p:nvSpPr>
          <p:spPr bwMode="auto">
            <a:xfrm>
              <a:off x="739" y="3509"/>
              <a:ext cx="623" cy="53"/>
            </a:xfrm>
            <a:custGeom>
              <a:avLst/>
              <a:gdLst>
                <a:gd name="T0" fmla="*/ 0 w 60"/>
                <a:gd name="T1" fmla="*/ 0 h 5"/>
                <a:gd name="T2" fmla="*/ 75194482 w 60"/>
                <a:gd name="T3" fmla="*/ 0 h 5"/>
                <a:gd name="T4" fmla="*/ 61431751 w 60"/>
                <a:gd name="T5" fmla="*/ 7094856 h 5"/>
                <a:gd name="T6" fmla="*/ 0 60000 65536"/>
                <a:gd name="T7" fmla="*/ 0 60000 65536"/>
                <a:gd name="T8" fmla="*/ 0 60000 65536"/>
                <a:gd name="T9" fmla="*/ 0 w 60"/>
                <a:gd name="T10" fmla="*/ 0 h 5"/>
                <a:gd name="T11" fmla="*/ 60 w 60"/>
                <a:gd name="T12" fmla="*/ 5 h 5"/>
              </a:gdLst>
              <a:ahLst/>
              <a:cxnLst>
                <a:cxn ang="T6">
                  <a:pos x="T0" y="T1"/>
                </a:cxn>
                <a:cxn ang="T7">
                  <a:pos x="T2" y="T3"/>
                </a:cxn>
                <a:cxn ang="T8">
                  <a:pos x="T4" y="T5"/>
                </a:cxn>
              </a:cxnLst>
              <a:rect l="T9" t="T10" r="T11" b="T12"/>
              <a:pathLst>
                <a:path w="60" h="5">
                  <a:moveTo>
                    <a:pt x="0" y="0"/>
                  </a:moveTo>
                  <a:lnTo>
                    <a:pt x="60" y="0"/>
                  </a:lnTo>
                  <a:lnTo>
                    <a:pt x="49" y="5"/>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09" name="Line 7"/>
            <p:cNvSpPr>
              <a:spLocks noChangeShapeType="1"/>
            </p:cNvSpPr>
            <p:nvPr/>
          </p:nvSpPr>
          <p:spPr bwMode="auto">
            <a:xfrm flipH="1" flipV="1">
              <a:off x="1247" y="3456"/>
              <a:ext cx="115" cy="5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80902" name="AutoShape 8"/>
          <p:cNvSpPr>
            <a:spLocks noChangeArrowheads="1"/>
          </p:cNvSpPr>
          <p:nvPr/>
        </p:nvSpPr>
        <p:spPr bwMode="auto">
          <a:xfrm>
            <a:off x="4870450" y="5643563"/>
            <a:ext cx="1582738" cy="709612"/>
          </a:xfrm>
          <a:prstGeom prst="roundRect">
            <a:avLst>
              <a:gd name="adj" fmla="val 16667"/>
            </a:avLst>
          </a:prstGeom>
          <a:solidFill>
            <a:srgbClr val="FFFFCC"/>
          </a:solidFill>
          <a:ln w="25400">
            <a:solidFill>
              <a:srgbClr val="990033"/>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03" name="Rectangle 9"/>
          <p:cNvSpPr>
            <a:spLocks noChangeArrowheads="1"/>
          </p:cNvSpPr>
          <p:nvPr/>
        </p:nvSpPr>
        <p:spPr bwMode="auto">
          <a:xfrm>
            <a:off x="5348289" y="5872164"/>
            <a:ext cx="75180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b="1">
                <a:solidFill>
                  <a:srgbClr val="000000"/>
                </a:solidFill>
                <a:ea typeface="宋体" panose="02010600030101010101" pitchFamily="2" charset="-122"/>
              </a:rPr>
              <a:t>Applied</a:t>
            </a:r>
            <a:endParaRPr lang="en-US" altLang="zh-CN" b="1">
              <a:ea typeface="宋体" panose="02010600030101010101" pitchFamily="2" charset="-122"/>
            </a:endParaRPr>
          </a:p>
        </p:txBody>
      </p:sp>
      <p:sp>
        <p:nvSpPr>
          <p:cNvPr id="80904" name="Freeform 10"/>
          <p:cNvSpPr/>
          <p:nvPr/>
        </p:nvSpPr>
        <p:spPr bwMode="auto">
          <a:xfrm>
            <a:off x="6467476" y="5999164"/>
            <a:ext cx="1006475" cy="84137"/>
          </a:xfrm>
          <a:custGeom>
            <a:avLst/>
            <a:gdLst>
              <a:gd name="T0" fmla="*/ 0 w 61"/>
              <a:gd name="T1" fmla="*/ 0 h 5"/>
              <a:gd name="T2" fmla="*/ 2147483647 w 61"/>
              <a:gd name="T3" fmla="*/ 0 h 5"/>
              <a:gd name="T4" fmla="*/ 2147483647 w 61"/>
              <a:gd name="T5" fmla="*/ 2147483647 h 5"/>
              <a:gd name="T6" fmla="*/ 0 60000 65536"/>
              <a:gd name="T7" fmla="*/ 0 60000 65536"/>
              <a:gd name="T8" fmla="*/ 0 60000 65536"/>
              <a:gd name="T9" fmla="*/ 0 w 61"/>
              <a:gd name="T10" fmla="*/ 0 h 5"/>
              <a:gd name="T11" fmla="*/ 61 w 61"/>
              <a:gd name="T12" fmla="*/ 5 h 5"/>
            </a:gdLst>
            <a:ahLst/>
            <a:cxnLst>
              <a:cxn ang="T6">
                <a:pos x="T0" y="T1"/>
              </a:cxn>
              <a:cxn ang="T7">
                <a:pos x="T2" y="T3"/>
              </a:cxn>
              <a:cxn ang="T8">
                <a:pos x="T4" y="T5"/>
              </a:cxn>
            </a:cxnLst>
            <a:rect l="T9" t="T10" r="T11" b="T12"/>
            <a:pathLst>
              <a:path w="61" h="5">
                <a:moveTo>
                  <a:pt x="0" y="0"/>
                </a:moveTo>
                <a:lnTo>
                  <a:pt x="61" y="0"/>
                </a:lnTo>
                <a:lnTo>
                  <a:pt x="50" y="5"/>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05" name="Line 11"/>
          <p:cNvSpPr>
            <a:spLocks noChangeShapeType="1"/>
          </p:cNvSpPr>
          <p:nvPr/>
        </p:nvSpPr>
        <p:spPr bwMode="auto">
          <a:xfrm flipH="1" flipV="1">
            <a:off x="7292976" y="5915025"/>
            <a:ext cx="180975" cy="841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0906" name="Oval 12"/>
          <p:cNvSpPr>
            <a:spLocks noChangeArrowheads="1"/>
          </p:cNvSpPr>
          <p:nvPr/>
        </p:nvSpPr>
        <p:spPr bwMode="auto">
          <a:xfrm>
            <a:off x="7473950" y="5778500"/>
            <a:ext cx="444500" cy="43973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907" name="Oval 13"/>
          <p:cNvSpPr>
            <a:spLocks noChangeArrowheads="1"/>
          </p:cNvSpPr>
          <p:nvPr/>
        </p:nvSpPr>
        <p:spPr bwMode="auto">
          <a:xfrm>
            <a:off x="7539038" y="5846764"/>
            <a:ext cx="330200" cy="320675"/>
          </a:xfrm>
          <a:prstGeom prst="ellipse">
            <a:avLst/>
          </a:prstGeom>
          <a:solidFill>
            <a:schemeClr val="bg1">
              <a:lumMod val="50000"/>
            </a:schemeClr>
          </a:solidFill>
          <a:ln w="25400">
            <a:solidFill>
              <a:schemeClr val="tx1"/>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zh-CN" smtClean="0"/>
              <a:t>Example:  State Machine</a:t>
            </a:r>
            <a:endParaRPr lang="en-US" altLang="zh-CN" smtClean="0"/>
          </a:p>
        </p:txBody>
      </p:sp>
      <p:sp>
        <p:nvSpPr>
          <p:cNvPr id="81923" name="Oval 3"/>
          <p:cNvSpPr>
            <a:spLocks noChangeArrowheads="1"/>
          </p:cNvSpPr>
          <p:nvPr/>
        </p:nvSpPr>
        <p:spPr bwMode="auto">
          <a:xfrm>
            <a:off x="3279775" y="1795463"/>
            <a:ext cx="192088" cy="190500"/>
          </a:xfrm>
          <a:prstGeom prst="ellipse">
            <a:avLst/>
          </a:prstGeom>
          <a:solidFill>
            <a:srgbClr val="000000"/>
          </a:solidFill>
          <a:ln w="25400">
            <a:solidFill>
              <a:schemeClr val="tx1"/>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924" name="AutoShape 4"/>
          <p:cNvSpPr>
            <a:spLocks noChangeArrowheads="1"/>
          </p:cNvSpPr>
          <p:nvPr/>
        </p:nvSpPr>
        <p:spPr bwMode="auto">
          <a:xfrm>
            <a:off x="5915026" y="2243139"/>
            <a:ext cx="2982913" cy="3330575"/>
          </a:xfrm>
          <a:prstGeom prst="roundRect">
            <a:avLst>
              <a:gd name="adj" fmla="val 3218"/>
            </a:avLst>
          </a:prstGeom>
          <a:solidFill>
            <a:srgbClr val="00CCFF"/>
          </a:solidFill>
          <a:ln w="25400">
            <a:solidFill>
              <a:schemeClr val="hlink"/>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925" name="Rectangle 5"/>
          <p:cNvSpPr>
            <a:spLocks noChangeArrowheads="1"/>
          </p:cNvSpPr>
          <p:nvPr/>
        </p:nvSpPr>
        <p:spPr bwMode="auto">
          <a:xfrm>
            <a:off x="7108825" y="2333625"/>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Hired</a:t>
            </a:r>
            <a:endParaRPr lang="en-US" altLang="zh-CN" sz="1200" b="1">
              <a:ea typeface="宋体" panose="02010600030101010101" pitchFamily="2" charset="-122"/>
            </a:endParaRPr>
          </a:p>
        </p:txBody>
      </p:sp>
      <p:sp>
        <p:nvSpPr>
          <p:cNvPr id="81926" name="Oval 6"/>
          <p:cNvSpPr>
            <a:spLocks noChangeArrowheads="1"/>
          </p:cNvSpPr>
          <p:nvPr/>
        </p:nvSpPr>
        <p:spPr bwMode="auto">
          <a:xfrm>
            <a:off x="6275389" y="2435225"/>
            <a:ext cx="192087" cy="190500"/>
          </a:xfrm>
          <a:prstGeom prst="ellipse">
            <a:avLst/>
          </a:prstGeom>
          <a:solidFill>
            <a:srgbClr val="000000"/>
          </a:solidFill>
          <a:ln w="25400">
            <a:solidFill>
              <a:srgbClr val="990033"/>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81927" name="Group 7"/>
          <p:cNvGrpSpPr/>
          <p:nvPr/>
        </p:nvGrpSpPr>
        <p:grpSpPr bwMode="auto">
          <a:xfrm>
            <a:off x="6848475" y="2752725"/>
            <a:ext cx="979488" cy="427038"/>
            <a:chOff x="3252" y="1442"/>
            <a:chExt cx="617" cy="269"/>
          </a:xfrm>
        </p:grpSpPr>
        <p:sp>
          <p:nvSpPr>
            <p:cNvPr id="81965" name="AutoShape 8"/>
            <p:cNvSpPr>
              <a:spLocks noChangeArrowheads="1"/>
            </p:cNvSpPr>
            <p:nvPr/>
          </p:nvSpPr>
          <p:spPr bwMode="auto">
            <a:xfrm>
              <a:off x="3252" y="1442"/>
              <a:ext cx="617" cy="269"/>
            </a:xfrm>
            <a:prstGeom prst="roundRect">
              <a:avLst>
                <a:gd name="adj" fmla="val 17106"/>
              </a:avLst>
            </a:prstGeom>
            <a:solidFill>
              <a:srgbClr val="FFFFCC"/>
            </a:solidFill>
            <a:ln w="25400">
              <a:solidFill>
                <a:srgbClr val="990033"/>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solidFill>
                  <a:srgbClr val="EB7C11"/>
                </a:solidFill>
                <a:ea typeface="宋体" panose="02010600030101010101" pitchFamily="2" charset="-122"/>
              </a:endParaRPr>
            </a:p>
          </p:txBody>
        </p:sp>
        <p:sp>
          <p:nvSpPr>
            <p:cNvPr id="81966" name="Rectangle 9"/>
            <p:cNvSpPr>
              <a:spLocks noChangeArrowheads="1"/>
            </p:cNvSpPr>
            <p:nvPr/>
          </p:nvSpPr>
          <p:spPr bwMode="auto">
            <a:xfrm>
              <a:off x="3362" y="1457"/>
              <a:ext cx="45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Assistant</a:t>
              </a:r>
              <a:endParaRPr lang="en-US" altLang="zh-CN" sz="1200" b="1" dirty="0">
                <a:ea typeface="宋体" panose="02010600030101010101" pitchFamily="2" charset="-122"/>
              </a:endParaRPr>
            </a:p>
            <a:p>
              <a:r>
                <a:rPr lang="en-US" altLang="zh-CN" sz="1200" b="1" dirty="0">
                  <a:ea typeface="宋体" panose="02010600030101010101" pitchFamily="2" charset="-122"/>
                </a:rPr>
                <a:t>Professor</a:t>
              </a:r>
              <a:endParaRPr lang="en-US" altLang="zh-CN" sz="1200" b="1" dirty="0">
                <a:ea typeface="宋体" panose="02010600030101010101" pitchFamily="2" charset="-122"/>
              </a:endParaRPr>
            </a:p>
          </p:txBody>
        </p:sp>
      </p:grpSp>
      <p:sp>
        <p:nvSpPr>
          <p:cNvPr id="81928" name="AutoShape 10"/>
          <p:cNvSpPr>
            <a:spLocks noChangeArrowheads="1"/>
          </p:cNvSpPr>
          <p:nvPr/>
        </p:nvSpPr>
        <p:spPr bwMode="auto">
          <a:xfrm>
            <a:off x="6861176" y="3617914"/>
            <a:ext cx="968375" cy="439737"/>
          </a:xfrm>
          <a:prstGeom prst="roundRect">
            <a:avLst>
              <a:gd name="adj" fmla="val 16667"/>
            </a:avLst>
          </a:prstGeom>
          <a:solidFill>
            <a:srgbClr val="FFFFCC"/>
          </a:solidFill>
          <a:ln w="25400">
            <a:solidFill>
              <a:srgbClr val="990033"/>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solidFill>
                <a:srgbClr val="EB7C11"/>
              </a:solidFill>
              <a:ea typeface="宋体" panose="02010600030101010101" pitchFamily="2" charset="-122"/>
            </a:endParaRPr>
          </a:p>
        </p:txBody>
      </p:sp>
      <p:sp>
        <p:nvSpPr>
          <p:cNvPr id="81929" name="Rectangle 11"/>
          <p:cNvSpPr>
            <a:spLocks noChangeArrowheads="1"/>
          </p:cNvSpPr>
          <p:nvPr/>
        </p:nvSpPr>
        <p:spPr bwMode="auto">
          <a:xfrm>
            <a:off x="7050089" y="3740150"/>
            <a:ext cx="5961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Tenured</a:t>
            </a:r>
            <a:endParaRPr lang="en-US" altLang="zh-CN" sz="1200" b="1" dirty="0">
              <a:ea typeface="宋体" panose="02010600030101010101" pitchFamily="2" charset="-122"/>
            </a:endParaRPr>
          </a:p>
        </p:txBody>
      </p:sp>
      <p:grpSp>
        <p:nvGrpSpPr>
          <p:cNvPr id="81930" name="Group 12"/>
          <p:cNvGrpSpPr/>
          <p:nvPr/>
        </p:nvGrpSpPr>
        <p:grpSpPr bwMode="auto">
          <a:xfrm>
            <a:off x="6848476" y="4624389"/>
            <a:ext cx="968375" cy="427037"/>
            <a:chOff x="3252" y="2165"/>
            <a:chExt cx="610" cy="269"/>
          </a:xfrm>
        </p:grpSpPr>
        <p:sp>
          <p:nvSpPr>
            <p:cNvPr id="81963" name="AutoShape 13"/>
            <p:cNvSpPr>
              <a:spLocks noChangeArrowheads="1"/>
            </p:cNvSpPr>
            <p:nvPr/>
          </p:nvSpPr>
          <p:spPr bwMode="auto">
            <a:xfrm>
              <a:off x="3252" y="2165"/>
              <a:ext cx="610" cy="269"/>
            </a:xfrm>
            <a:prstGeom prst="roundRect">
              <a:avLst>
                <a:gd name="adj" fmla="val 17106"/>
              </a:avLst>
            </a:prstGeom>
            <a:solidFill>
              <a:srgbClr val="FFFFCC"/>
            </a:solidFill>
            <a:ln w="25400">
              <a:solidFill>
                <a:srgbClr val="990033"/>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solidFill>
                  <a:srgbClr val="EB7C11"/>
                </a:solidFill>
                <a:ea typeface="宋体" panose="02010600030101010101" pitchFamily="2" charset="-122"/>
              </a:endParaRPr>
            </a:p>
          </p:txBody>
        </p:sp>
        <p:sp>
          <p:nvSpPr>
            <p:cNvPr id="81964" name="Rectangle 14"/>
            <p:cNvSpPr>
              <a:spLocks noChangeArrowheads="1"/>
            </p:cNvSpPr>
            <p:nvPr/>
          </p:nvSpPr>
          <p:spPr bwMode="auto">
            <a:xfrm>
              <a:off x="3360" y="2253"/>
              <a:ext cx="45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Professor</a:t>
              </a:r>
              <a:endParaRPr lang="en-US" altLang="zh-CN" sz="1200" b="1" dirty="0">
                <a:ea typeface="宋体" panose="02010600030101010101" pitchFamily="2" charset="-122"/>
              </a:endParaRPr>
            </a:p>
          </p:txBody>
        </p:sp>
      </p:grpSp>
      <p:grpSp>
        <p:nvGrpSpPr>
          <p:cNvPr id="81931" name="Group 15"/>
          <p:cNvGrpSpPr/>
          <p:nvPr/>
        </p:nvGrpSpPr>
        <p:grpSpPr bwMode="auto">
          <a:xfrm>
            <a:off x="2879726" y="2843214"/>
            <a:ext cx="1363663" cy="427037"/>
            <a:chOff x="1001" y="1030"/>
            <a:chExt cx="859" cy="269"/>
          </a:xfrm>
        </p:grpSpPr>
        <p:sp>
          <p:nvSpPr>
            <p:cNvPr id="81961" name="AutoShape 16"/>
            <p:cNvSpPr>
              <a:spLocks noChangeArrowheads="1"/>
            </p:cNvSpPr>
            <p:nvPr/>
          </p:nvSpPr>
          <p:spPr bwMode="auto">
            <a:xfrm>
              <a:off x="1001" y="1030"/>
              <a:ext cx="859" cy="269"/>
            </a:xfrm>
            <a:prstGeom prst="roundRect">
              <a:avLst>
                <a:gd name="adj" fmla="val 17106"/>
              </a:avLst>
            </a:prstGeom>
            <a:solidFill>
              <a:srgbClr val="FFFFCC"/>
            </a:solidFill>
            <a:ln w="25400">
              <a:solidFill>
                <a:srgbClr val="990033"/>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962" name="Rectangle 17"/>
            <p:cNvSpPr>
              <a:spLocks noChangeArrowheads="1"/>
            </p:cNvSpPr>
            <p:nvPr/>
          </p:nvSpPr>
          <p:spPr bwMode="auto">
            <a:xfrm>
              <a:off x="1283" y="1102"/>
              <a:ext cx="35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Applied</a:t>
              </a:r>
              <a:endParaRPr lang="en-US" altLang="zh-CN" sz="1200" b="1">
                <a:ea typeface="宋体" panose="02010600030101010101" pitchFamily="2" charset="-122"/>
              </a:endParaRPr>
            </a:p>
          </p:txBody>
        </p:sp>
      </p:grpSp>
      <p:grpSp>
        <p:nvGrpSpPr>
          <p:cNvPr id="81932" name="Group 18"/>
          <p:cNvGrpSpPr/>
          <p:nvPr/>
        </p:nvGrpSpPr>
        <p:grpSpPr bwMode="auto">
          <a:xfrm>
            <a:off x="3416300" y="4733926"/>
            <a:ext cx="280988" cy="269875"/>
            <a:chOff x="1194" y="2770"/>
            <a:chExt cx="177" cy="170"/>
          </a:xfrm>
        </p:grpSpPr>
        <p:sp>
          <p:nvSpPr>
            <p:cNvPr id="81959" name="Oval 19"/>
            <p:cNvSpPr>
              <a:spLocks noChangeArrowheads="1"/>
            </p:cNvSpPr>
            <p:nvPr/>
          </p:nvSpPr>
          <p:spPr bwMode="auto">
            <a:xfrm>
              <a:off x="1194" y="2770"/>
              <a:ext cx="177" cy="170"/>
            </a:xfrm>
            <a:prstGeom prst="ellipse">
              <a:avLst/>
            </a:prstGeom>
            <a:solidFill>
              <a:srgbClr val="FFFFFF"/>
            </a:solidFill>
            <a:ln w="25400">
              <a:solidFill>
                <a:schemeClr val="tx1"/>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960" name="Oval 20"/>
            <p:cNvSpPr>
              <a:spLocks noChangeArrowheads="1"/>
            </p:cNvSpPr>
            <p:nvPr/>
          </p:nvSpPr>
          <p:spPr bwMode="auto">
            <a:xfrm>
              <a:off x="1222" y="2791"/>
              <a:ext cx="121" cy="127"/>
            </a:xfrm>
            <a:prstGeom prst="ellipse">
              <a:avLst/>
            </a:prstGeom>
            <a:solidFill>
              <a:schemeClr val="tx1"/>
            </a:solidFill>
            <a:ln w="25400">
              <a:solidFill>
                <a:schemeClr val="tx1"/>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81933" name="Rectangle 21"/>
          <p:cNvSpPr>
            <a:spLocks noChangeArrowheads="1"/>
          </p:cNvSpPr>
          <p:nvPr/>
        </p:nvSpPr>
        <p:spPr bwMode="auto">
          <a:xfrm>
            <a:off x="2847976" y="3810000"/>
            <a:ext cx="5883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rejected</a:t>
            </a:r>
            <a:endParaRPr lang="en-US" altLang="zh-CN" sz="1200" b="1">
              <a:ea typeface="宋体" panose="02010600030101010101" pitchFamily="2" charset="-122"/>
            </a:endParaRPr>
          </a:p>
        </p:txBody>
      </p:sp>
      <p:sp>
        <p:nvSpPr>
          <p:cNvPr id="81934" name="Rectangle 22"/>
          <p:cNvSpPr>
            <a:spLocks noChangeArrowheads="1"/>
          </p:cNvSpPr>
          <p:nvPr/>
        </p:nvSpPr>
        <p:spPr bwMode="auto">
          <a:xfrm>
            <a:off x="4591051" y="2828925"/>
            <a:ext cx="6652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accepted</a:t>
            </a:r>
            <a:endParaRPr lang="en-US" altLang="zh-CN" sz="1200" b="1">
              <a:ea typeface="宋体" panose="02010600030101010101" pitchFamily="2" charset="-122"/>
            </a:endParaRPr>
          </a:p>
        </p:txBody>
      </p:sp>
      <p:grpSp>
        <p:nvGrpSpPr>
          <p:cNvPr id="81935" name="Group 23"/>
          <p:cNvGrpSpPr/>
          <p:nvPr/>
        </p:nvGrpSpPr>
        <p:grpSpPr bwMode="auto">
          <a:xfrm>
            <a:off x="6934201" y="6161089"/>
            <a:ext cx="968375" cy="439737"/>
            <a:chOff x="1242" y="2578"/>
            <a:chExt cx="610" cy="277"/>
          </a:xfrm>
        </p:grpSpPr>
        <p:sp>
          <p:nvSpPr>
            <p:cNvPr id="81957" name="AutoShape 24"/>
            <p:cNvSpPr>
              <a:spLocks noChangeArrowheads="1"/>
            </p:cNvSpPr>
            <p:nvPr/>
          </p:nvSpPr>
          <p:spPr bwMode="auto">
            <a:xfrm>
              <a:off x="1242" y="2578"/>
              <a:ext cx="610" cy="277"/>
            </a:xfrm>
            <a:prstGeom prst="roundRect">
              <a:avLst>
                <a:gd name="adj" fmla="val 16667"/>
              </a:avLst>
            </a:prstGeom>
            <a:solidFill>
              <a:srgbClr val="FFFFCC"/>
            </a:solidFill>
            <a:ln w="25400">
              <a:solidFill>
                <a:srgbClr val="990033"/>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958" name="Rectangle 25"/>
            <p:cNvSpPr>
              <a:spLocks noChangeArrowheads="1"/>
            </p:cNvSpPr>
            <p:nvPr/>
          </p:nvSpPr>
          <p:spPr bwMode="auto">
            <a:xfrm>
              <a:off x="1408" y="2658"/>
              <a:ext cx="29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solidFill>
                    <a:srgbClr val="000000"/>
                  </a:solidFill>
                  <a:ea typeface="宋体" panose="02010600030101010101" pitchFamily="2" charset="-122"/>
                </a:rPr>
                <a:t>Hiatus</a:t>
              </a:r>
              <a:endParaRPr lang="en-US" altLang="zh-CN" sz="1200" b="1" dirty="0">
                <a:ea typeface="宋体" panose="02010600030101010101" pitchFamily="2" charset="-122"/>
              </a:endParaRPr>
            </a:p>
          </p:txBody>
        </p:sp>
      </p:grpSp>
      <p:sp>
        <p:nvSpPr>
          <p:cNvPr id="81936" name="Oval 26"/>
          <p:cNvSpPr>
            <a:spLocks noChangeArrowheads="1"/>
          </p:cNvSpPr>
          <p:nvPr/>
        </p:nvSpPr>
        <p:spPr bwMode="auto">
          <a:xfrm>
            <a:off x="6275389" y="2435225"/>
            <a:ext cx="192087" cy="190500"/>
          </a:xfrm>
          <a:prstGeom prst="ellipse">
            <a:avLst/>
          </a:prstGeom>
          <a:solidFill>
            <a:srgbClr val="000000"/>
          </a:solidFill>
          <a:ln w="25400">
            <a:solidFill>
              <a:srgbClr val="990033"/>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937" name="Line 27"/>
          <p:cNvSpPr>
            <a:spLocks noChangeShapeType="1"/>
          </p:cNvSpPr>
          <p:nvPr/>
        </p:nvSpPr>
        <p:spPr bwMode="auto">
          <a:xfrm>
            <a:off x="3395663" y="1978026"/>
            <a:ext cx="144462" cy="85407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1938" name="Line 28"/>
          <p:cNvSpPr>
            <a:spLocks noChangeShapeType="1"/>
          </p:cNvSpPr>
          <p:nvPr/>
        </p:nvSpPr>
        <p:spPr bwMode="auto">
          <a:xfrm>
            <a:off x="3551238" y="3259138"/>
            <a:ext cx="11112" cy="1465262"/>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1939" name="Line 29"/>
          <p:cNvSpPr>
            <a:spLocks noChangeShapeType="1"/>
          </p:cNvSpPr>
          <p:nvPr/>
        </p:nvSpPr>
        <p:spPr bwMode="auto">
          <a:xfrm>
            <a:off x="4246564" y="3081338"/>
            <a:ext cx="1889125"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81940" name="Group 30"/>
          <p:cNvGrpSpPr/>
          <p:nvPr/>
        </p:nvGrpSpPr>
        <p:grpSpPr bwMode="auto">
          <a:xfrm>
            <a:off x="6121401" y="2954339"/>
            <a:ext cx="252413" cy="238125"/>
            <a:chOff x="2876" y="2753"/>
            <a:chExt cx="159" cy="150"/>
          </a:xfrm>
        </p:grpSpPr>
        <p:sp>
          <p:nvSpPr>
            <p:cNvPr id="81955" name="Oval 31"/>
            <p:cNvSpPr>
              <a:spLocks noChangeArrowheads="1"/>
            </p:cNvSpPr>
            <p:nvPr/>
          </p:nvSpPr>
          <p:spPr bwMode="auto">
            <a:xfrm>
              <a:off x="2876" y="2753"/>
              <a:ext cx="159" cy="150"/>
            </a:xfrm>
            <a:prstGeom prst="ellipse">
              <a:avLst/>
            </a:prstGeom>
            <a:noFill/>
            <a:ln w="25400">
              <a:solidFill>
                <a:srgbClr val="990033"/>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956" name="Rectangle 32"/>
            <p:cNvSpPr>
              <a:spLocks noChangeArrowheads="1"/>
            </p:cNvSpPr>
            <p:nvPr/>
          </p:nvSpPr>
          <p:spPr bwMode="auto">
            <a:xfrm>
              <a:off x="2928" y="2774"/>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solidFill>
                    <a:srgbClr val="EB7C11"/>
                  </a:solidFill>
                  <a:ea typeface="宋体" panose="02010600030101010101" pitchFamily="2" charset="-122"/>
                </a:rPr>
                <a:t>H</a:t>
              </a:r>
              <a:endParaRPr lang="en-US" altLang="zh-CN" sz="1200" b="1" dirty="0">
                <a:solidFill>
                  <a:srgbClr val="EB7C11"/>
                </a:solidFill>
                <a:ea typeface="宋体" panose="02010600030101010101" pitchFamily="2" charset="-122"/>
              </a:endParaRPr>
            </a:p>
          </p:txBody>
        </p:sp>
      </p:grpSp>
      <p:sp>
        <p:nvSpPr>
          <p:cNvPr id="81941" name="Line 33"/>
          <p:cNvSpPr>
            <a:spLocks noChangeShapeType="1"/>
          </p:cNvSpPr>
          <p:nvPr/>
        </p:nvSpPr>
        <p:spPr bwMode="auto">
          <a:xfrm>
            <a:off x="6461126" y="2587626"/>
            <a:ext cx="396875" cy="252413"/>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1942" name="Line 34"/>
          <p:cNvSpPr>
            <a:spLocks noChangeShapeType="1"/>
          </p:cNvSpPr>
          <p:nvPr/>
        </p:nvSpPr>
        <p:spPr bwMode="auto">
          <a:xfrm>
            <a:off x="7288213" y="3197225"/>
            <a:ext cx="0" cy="420688"/>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1943" name="Line 35"/>
          <p:cNvSpPr>
            <a:spLocks noChangeShapeType="1"/>
          </p:cNvSpPr>
          <p:nvPr/>
        </p:nvSpPr>
        <p:spPr bwMode="auto">
          <a:xfrm>
            <a:off x="7319963" y="4060825"/>
            <a:ext cx="0" cy="56515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81944" name="Group 36"/>
          <p:cNvGrpSpPr/>
          <p:nvPr/>
        </p:nvGrpSpPr>
        <p:grpSpPr bwMode="auto">
          <a:xfrm>
            <a:off x="7486651" y="5176839"/>
            <a:ext cx="252413" cy="238125"/>
            <a:chOff x="2876" y="2753"/>
            <a:chExt cx="159" cy="150"/>
          </a:xfrm>
        </p:grpSpPr>
        <p:sp>
          <p:nvSpPr>
            <p:cNvPr id="81953" name="Oval 37"/>
            <p:cNvSpPr>
              <a:spLocks noChangeArrowheads="1"/>
            </p:cNvSpPr>
            <p:nvPr/>
          </p:nvSpPr>
          <p:spPr bwMode="auto">
            <a:xfrm>
              <a:off x="2876" y="2753"/>
              <a:ext cx="159" cy="150"/>
            </a:xfrm>
            <a:prstGeom prst="ellipse">
              <a:avLst/>
            </a:prstGeom>
            <a:noFill/>
            <a:ln w="25400">
              <a:solidFill>
                <a:srgbClr val="990033"/>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1954" name="Rectangle 38"/>
            <p:cNvSpPr>
              <a:spLocks noChangeArrowheads="1"/>
            </p:cNvSpPr>
            <p:nvPr/>
          </p:nvSpPr>
          <p:spPr bwMode="auto">
            <a:xfrm>
              <a:off x="2928" y="2774"/>
              <a:ext cx="7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solidFill>
                    <a:srgbClr val="EB7C11"/>
                  </a:solidFill>
                  <a:ea typeface="宋体" panose="02010600030101010101" pitchFamily="2" charset="-122"/>
                </a:rPr>
                <a:t>H</a:t>
              </a:r>
              <a:endParaRPr lang="en-US" altLang="zh-CN" sz="1200" b="1" dirty="0">
                <a:solidFill>
                  <a:srgbClr val="EB7C11"/>
                </a:solidFill>
                <a:ea typeface="宋体" panose="02010600030101010101" pitchFamily="2" charset="-122"/>
              </a:endParaRPr>
            </a:p>
          </p:txBody>
        </p:sp>
      </p:grpSp>
      <p:sp>
        <p:nvSpPr>
          <p:cNvPr id="81945" name="Line 39"/>
          <p:cNvSpPr>
            <a:spLocks noChangeShapeType="1"/>
          </p:cNvSpPr>
          <p:nvPr/>
        </p:nvSpPr>
        <p:spPr bwMode="auto">
          <a:xfrm flipH="1">
            <a:off x="7624764" y="5405439"/>
            <a:ext cx="1587" cy="757237"/>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1946" name="Line 40"/>
          <p:cNvSpPr>
            <a:spLocks noChangeShapeType="1"/>
          </p:cNvSpPr>
          <p:nvPr/>
        </p:nvSpPr>
        <p:spPr bwMode="auto">
          <a:xfrm flipH="1">
            <a:off x="7186614" y="5581651"/>
            <a:ext cx="3175" cy="561975"/>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1947" name="Rectangle 41"/>
          <p:cNvSpPr>
            <a:spLocks noChangeArrowheads="1"/>
          </p:cNvSpPr>
          <p:nvPr/>
        </p:nvSpPr>
        <p:spPr bwMode="auto">
          <a:xfrm>
            <a:off x="6097589" y="5802313"/>
            <a:ext cx="10756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err="1">
                <a:ea typeface="宋体" panose="02010600030101010101" pitchFamily="2" charset="-122"/>
              </a:rPr>
              <a:t>takeSabbatical</a:t>
            </a:r>
            <a:endParaRPr lang="en-US" altLang="zh-CN" sz="1200" b="1" dirty="0">
              <a:ea typeface="宋体" panose="02010600030101010101" pitchFamily="2" charset="-122"/>
            </a:endParaRPr>
          </a:p>
        </p:txBody>
      </p:sp>
      <p:sp>
        <p:nvSpPr>
          <p:cNvPr id="81948" name="Line 42"/>
          <p:cNvSpPr>
            <a:spLocks noChangeShapeType="1"/>
          </p:cNvSpPr>
          <p:nvPr/>
        </p:nvSpPr>
        <p:spPr bwMode="auto">
          <a:xfrm flipV="1">
            <a:off x="3689351" y="4857751"/>
            <a:ext cx="3152775" cy="3175"/>
          </a:xfrm>
          <a:prstGeom prst="line">
            <a:avLst/>
          </a:prstGeom>
          <a:noFill/>
          <a:ln w="25400">
            <a:solidFill>
              <a:schemeClr val="tx1"/>
            </a:solidFill>
            <a:round/>
            <a:head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1949" name="Rectangle 43"/>
          <p:cNvSpPr>
            <a:spLocks noChangeArrowheads="1"/>
          </p:cNvSpPr>
          <p:nvPr/>
        </p:nvSpPr>
        <p:spPr bwMode="auto">
          <a:xfrm>
            <a:off x="4638676" y="4640263"/>
            <a:ext cx="4776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retired</a:t>
            </a:r>
            <a:endParaRPr lang="en-US" altLang="zh-CN" sz="1200" b="1">
              <a:ea typeface="宋体" panose="02010600030101010101" pitchFamily="2" charset="-122"/>
            </a:endParaRPr>
          </a:p>
        </p:txBody>
      </p:sp>
      <p:sp>
        <p:nvSpPr>
          <p:cNvPr id="81950" name="Rectangle 44"/>
          <p:cNvSpPr>
            <a:spLocks noChangeArrowheads="1"/>
          </p:cNvSpPr>
          <p:nvPr/>
        </p:nvSpPr>
        <p:spPr bwMode="auto">
          <a:xfrm>
            <a:off x="7367589" y="3308350"/>
            <a:ext cx="8175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maxPapers</a:t>
            </a:r>
            <a:endParaRPr lang="en-US" altLang="zh-CN" sz="1200" b="1">
              <a:ea typeface="宋体" panose="02010600030101010101" pitchFamily="2" charset="-122"/>
            </a:endParaRPr>
          </a:p>
        </p:txBody>
      </p:sp>
      <p:sp>
        <p:nvSpPr>
          <p:cNvPr id="81951" name="Rectangle 45"/>
          <p:cNvSpPr>
            <a:spLocks noChangeArrowheads="1"/>
          </p:cNvSpPr>
          <p:nvPr/>
        </p:nvSpPr>
        <p:spPr bwMode="auto">
          <a:xfrm>
            <a:off x="7413626" y="4256088"/>
            <a:ext cx="64120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rgbClr val="000000"/>
                </a:solidFill>
                <a:ea typeface="宋体" panose="02010600030101010101" pitchFamily="2" charset="-122"/>
              </a:rPr>
              <a:t>seniority</a:t>
            </a:r>
            <a:endParaRPr lang="en-US" altLang="zh-CN" sz="1200" b="1">
              <a:ea typeface="宋体" panose="02010600030101010101" pitchFamily="2" charset="-122"/>
            </a:endParaRPr>
          </a:p>
        </p:txBody>
      </p:sp>
      <p:sp>
        <p:nvSpPr>
          <p:cNvPr id="81952" name="Rectangle 46"/>
          <p:cNvSpPr>
            <a:spLocks noChangeArrowheads="1"/>
          </p:cNvSpPr>
          <p:nvPr/>
        </p:nvSpPr>
        <p:spPr bwMode="auto">
          <a:xfrm>
            <a:off x="7742238" y="5795963"/>
            <a:ext cx="44403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return</a:t>
            </a:r>
            <a:endParaRPr lang="en-US" altLang="zh-CN" sz="1200" b="1">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pPr eaLnBrk="1" hangingPunct="1"/>
            <a:r>
              <a:rPr lang="zh-CN" altLang="en-US" smtClean="0"/>
              <a:t>唱片播放器的状态图</a:t>
            </a:r>
            <a:endParaRPr lang="zh-CN" altLang="en-US" smtClean="0"/>
          </a:p>
        </p:txBody>
      </p:sp>
      <p:pic>
        <p:nvPicPr>
          <p:cNvPr id="82947" name="Picture 2"/>
          <p:cNvPicPr>
            <a:picLocks noChangeAspect="1" noChangeArrowheads="1"/>
          </p:cNvPicPr>
          <p:nvPr/>
        </p:nvPicPr>
        <p:blipFill>
          <a:blip r:embed="rId1">
            <a:extLst>
              <a:ext uri="{28A0092B-C50C-407E-A947-70E740481C1C}">
                <a14:useLocalDpi xmlns:a14="http://schemas.microsoft.com/office/drawing/2010/main" val="0"/>
              </a:ext>
            </a:extLst>
          </a:blip>
          <a:srcRect l="2574" t="4530" r="2206" b="5226"/>
          <a:stretch>
            <a:fillRect/>
          </a:stretch>
        </p:blipFill>
        <p:spPr bwMode="auto">
          <a:xfrm>
            <a:off x="1489075" y="1843089"/>
            <a:ext cx="86423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Line 2"/>
          <p:cNvSpPr>
            <a:spLocks noChangeShapeType="1"/>
          </p:cNvSpPr>
          <p:nvPr/>
        </p:nvSpPr>
        <p:spPr bwMode="auto">
          <a:xfrm>
            <a:off x="7600950" y="2712219"/>
            <a:ext cx="0" cy="1666875"/>
          </a:xfrm>
          <a:prstGeom prst="line">
            <a:avLst/>
          </a:prstGeom>
          <a:noFill/>
          <a:ln w="254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1" name="AutoShape 3"/>
          <p:cNvSpPr>
            <a:spLocks noChangeArrowheads="1"/>
          </p:cNvSpPr>
          <p:nvPr/>
        </p:nvSpPr>
        <p:spPr bwMode="auto">
          <a:xfrm>
            <a:off x="9067801" y="4385443"/>
            <a:ext cx="1660525" cy="1092200"/>
          </a:xfrm>
          <a:prstGeom prst="roundRect">
            <a:avLst>
              <a:gd name="adj" fmla="val 16667"/>
            </a:avLst>
          </a:prstGeom>
          <a:solidFill>
            <a:srgbClr val="FFFFCC"/>
          </a:solidFill>
          <a:ln w="25400">
            <a:solidFill>
              <a:srgbClr val="990033"/>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972" name="Text Box 4"/>
          <p:cNvSpPr txBox="1">
            <a:spLocks noChangeArrowheads="1"/>
          </p:cNvSpPr>
          <p:nvPr/>
        </p:nvSpPr>
        <p:spPr bwMode="auto">
          <a:xfrm>
            <a:off x="9280525" y="4423543"/>
            <a:ext cx="124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600" b="1" dirty="0" err="1">
                <a:ea typeface="宋体" panose="02010600030101010101" pitchFamily="2" charset="-122"/>
              </a:rPr>
              <a:t>StateC</a:t>
            </a:r>
            <a:endParaRPr lang="en-US" altLang="zh-CN" sz="1600" b="1" dirty="0">
              <a:ea typeface="宋体" panose="02010600030101010101" pitchFamily="2" charset="-122"/>
            </a:endParaRPr>
          </a:p>
        </p:txBody>
      </p:sp>
      <p:sp>
        <p:nvSpPr>
          <p:cNvPr id="83973" name="Text Box 5"/>
          <p:cNvSpPr txBox="1">
            <a:spLocks noChangeArrowheads="1"/>
          </p:cNvSpPr>
          <p:nvPr/>
        </p:nvSpPr>
        <p:spPr bwMode="auto">
          <a:xfrm>
            <a:off x="9055100" y="4766443"/>
            <a:ext cx="165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400" b="1" dirty="0">
                <a:ea typeface="宋体" panose="02010600030101010101" pitchFamily="2" charset="-122"/>
              </a:rPr>
              <a:t>Exit/</a:t>
            </a:r>
            <a:r>
              <a:rPr lang="en-US" altLang="zh-CN" sz="1400" b="1" dirty="0" err="1">
                <a:ea typeface="宋体" panose="02010600030101010101" pitchFamily="2" charset="-122"/>
              </a:rPr>
              <a:t>someAction</a:t>
            </a:r>
            <a:endParaRPr lang="en-US" altLang="zh-CN" sz="1400" b="1" dirty="0">
              <a:ea typeface="宋体" panose="02010600030101010101" pitchFamily="2" charset="-122"/>
            </a:endParaRPr>
          </a:p>
        </p:txBody>
      </p:sp>
      <p:sp>
        <p:nvSpPr>
          <p:cNvPr id="83974" name="Line 6"/>
          <p:cNvSpPr>
            <a:spLocks noChangeShapeType="1"/>
          </p:cNvSpPr>
          <p:nvPr/>
        </p:nvSpPr>
        <p:spPr bwMode="auto">
          <a:xfrm>
            <a:off x="9067800" y="4741043"/>
            <a:ext cx="1663700" cy="0"/>
          </a:xfrm>
          <a:prstGeom prst="line">
            <a:avLst/>
          </a:prstGeom>
          <a:noFill/>
          <a:ln w="25400">
            <a:solidFill>
              <a:srgbClr val="99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5" name="AutoShape 7"/>
          <p:cNvSpPr>
            <a:spLocks noChangeArrowheads="1"/>
          </p:cNvSpPr>
          <p:nvPr/>
        </p:nvSpPr>
        <p:spPr bwMode="auto">
          <a:xfrm>
            <a:off x="6781801" y="4385443"/>
            <a:ext cx="1660525" cy="1092200"/>
          </a:xfrm>
          <a:prstGeom prst="roundRect">
            <a:avLst>
              <a:gd name="adj" fmla="val 16667"/>
            </a:avLst>
          </a:prstGeom>
          <a:solidFill>
            <a:srgbClr val="FFFFCC"/>
          </a:solidFill>
          <a:ln w="25400">
            <a:solidFill>
              <a:srgbClr val="990033"/>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976" name="Text Box 8"/>
          <p:cNvSpPr txBox="1">
            <a:spLocks noChangeArrowheads="1"/>
          </p:cNvSpPr>
          <p:nvPr/>
        </p:nvSpPr>
        <p:spPr bwMode="auto">
          <a:xfrm>
            <a:off x="6994525" y="4423543"/>
            <a:ext cx="124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600" b="1" dirty="0" err="1">
                <a:ea typeface="宋体" panose="02010600030101010101" pitchFamily="2" charset="-122"/>
              </a:rPr>
              <a:t>StateB</a:t>
            </a:r>
            <a:endParaRPr lang="en-US" altLang="zh-CN" sz="1600" b="1" dirty="0">
              <a:ea typeface="宋体" panose="02010600030101010101" pitchFamily="2" charset="-122"/>
            </a:endParaRPr>
          </a:p>
        </p:txBody>
      </p:sp>
      <p:sp>
        <p:nvSpPr>
          <p:cNvPr id="83977" name="Text Box 9"/>
          <p:cNvSpPr txBox="1">
            <a:spLocks noChangeArrowheads="1"/>
          </p:cNvSpPr>
          <p:nvPr/>
        </p:nvSpPr>
        <p:spPr bwMode="auto">
          <a:xfrm>
            <a:off x="6769100" y="4766443"/>
            <a:ext cx="165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400" b="1" dirty="0">
                <a:ea typeface="宋体" panose="02010600030101010101" pitchFamily="2" charset="-122"/>
              </a:rPr>
              <a:t>Do/</a:t>
            </a:r>
            <a:r>
              <a:rPr lang="en-US" altLang="zh-CN" sz="1400" b="1" dirty="0" err="1">
                <a:ea typeface="宋体" panose="02010600030101010101" pitchFamily="2" charset="-122"/>
              </a:rPr>
              <a:t>anActivity</a:t>
            </a:r>
            <a:endParaRPr lang="en-US" altLang="zh-CN" sz="1400" b="1" dirty="0">
              <a:ea typeface="宋体" panose="02010600030101010101" pitchFamily="2" charset="-122"/>
            </a:endParaRPr>
          </a:p>
        </p:txBody>
      </p:sp>
      <p:sp>
        <p:nvSpPr>
          <p:cNvPr id="83978" name="Line 10"/>
          <p:cNvSpPr>
            <a:spLocks noChangeShapeType="1"/>
          </p:cNvSpPr>
          <p:nvPr/>
        </p:nvSpPr>
        <p:spPr bwMode="auto">
          <a:xfrm>
            <a:off x="6781800" y="4741043"/>
            <a:ext cx="1663700" cy="0"/>
          </a:xfrm>
          <a:prstGeom prst="line">
            <a:avLst/>
          </a:prstGeom>
          <a:noFill/>
          <a:ln w="25400">
            <a:solidFill>
              <a:srgbClr val="99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9" name="AutoShape 11"/>
          <p:cNvSpPr>
            <a:spLocks noChangeArrowheads="1"/>
          </p:cNvSpPr>
          <p:nvPr/>
        </p:nvSpPr>
        <p:spPr bwMode="auto">
          <a:xfrm>
            <a:off x="6781801" y="1680343"/>
            <a:ext cx="1660525" cy="1092200"/>
          </a:xfrm>
          <a:prstGeom prst="roundRect">
            <a:avLst>
              <a:gd name="adj" fmla="val 16667"/>
            </a:avLst>
          </a:prstGeom>
          <a:solidFill>
            <a:srgbClr val="FFFFCC"/>
          </a:solidFill>
          <a:ln w="25400">
            <a:solidFill>
              <a:srgbClr val="990033"/>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3980" name="Text Box 12"/>
          <p:cNvSpPr txBox="1">
            <a:spLocks noChangeArrowheads="1"/>
          </p:cNvSpPr>
          <p:nvPr/>
        </p:nvSpPr>
        <p:spPr bwMode="auto">
          <a:xfrm>
            <a:off x="6994525" y="1718443"/>
            <a:ext cx="124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600" b="1" dirty="0" err="1">
                <a:ea typeface="宋体" panose="02010600030101010101" pitchFamily="2" charset="-122"/>
              </a:rPr>
              <a:t>StateA</a:t>
            </a:r>
            <a:endParaRPr lang="en-US" altLang="zh-CN" sz="1600" b="1" dirty="0">
              <a:ea typeface="宋体" panose="02010600030101010101" pitchFamily="2" charset="-122"/>
            </a:endParaRPr>
          </a:p>
        </p:txBody>
      </p:sp>
      <p:sp>
        <p:nvSpPr>
          <p:cNvPr id="83981" name="Rectangle 13"/>
          <p:cNvSpPr>
            <a:spLocks noGrp="1" noChangeArrowheads="1"/>
          </p:cNvSpPr>
          <p:nvPr>
            <p:ph type="title"/>
          </p:nvPr>
        </p:nvSpPr>
        <p:spPr/>
        <p:txBody>
          <a:bodyPr/>
          <a:lstStyle/>
          <a:p>
            <a:r>
              <a:rPr lang="en-US" altLang="zh-CN" noProof="1" smtClean="0"/>
              <a:t>Activities</a:t>
            </a:r>
            <a:r>
              <a:rPr lang="en-US" altLang="zh-CN" smtClean="0"/>
              <a:t> and Actions</a:t>
            </a:r>
            <a:endParaRPr lang="en-US" altLang="zh-CN" smtClean="0"/>
          </a:p>
        </p:txBody>
      </p:sp>
      <p:sp>
        <p:nvSpPr>
          <p:cNvPr id="83982" name="Rectangle 14"/>
          <p:cNvSpPr>
            <a:spLocks noGrp="1" noChangeArrowheads="1"/>
          </p:cNvSpPr>
          <p:nvPr>
            <p:ph type="body" sz="half" idx="1"/>
          </p:nvPr>
        </p:nvSpPr>
        <p:spPr/>
        <p:txBody>
          <a:bodyPr/>
          <a:lstStyle/>
          <a:p>
            <a:r>
              <a:rPr lang="en-US" altLang="zh-CN" smtClean="0"/>
              <a:t>Entry</a:t>
            </a:r>
            <a:endParaRPr lang="en-US" altLang="zh-CN" smtClean="0"/>
          </a:p>
          <a:p>
            <a:pPr lvl="1"/>
            <a:r>
              <a:rPr lang="en-US" altLang="zh-CN" smtClean="0"/>
              <a:t>Executed when the state is entered</a:t>
            </a:r>
            <a:endParaRPr lang="en-US" altLang="zh-CN" smtClean="0"/>
          </a:p>
          <a:p>
            <a:r>
              <a:rPr lang="en-US" altLang="zh-CN" smtClean="0"/>
              <a:t>Do</a:t>
            </a:r>
            <a:endParaRPr lang="en-US" altLang="zh-CN" smtClean="0"/>
          </a:p>
          <a:p>
            <a:pPr lvl="1"/>
            <a:r>
              <a:rPr lang="en-US" altLang="zh-CN" smtClean="0"/>
              <a:t>Ongoing execution</a:t>
            </a:r>
            <a:endParaRPr lang="en-US" altLang="zh-CN" smtClean="0"/>
          </a:p>
          <a:p>
            <a:r>
              <a:rPr lang="en-US" altLang="zh-CN" smtClean="0"/>
              <a:t>Exit</a:t>
            </a:r>
            <a:endParaRPr lang="en-US" altLang="zh-CN" smtClean="0"/>
          </a:p>
          <a:p>
            <a:pPr lvl="1"/>
            <a:r>
              <a:rPr lang="en-US" altLang="zh-CN" smtClean="0"/>
              <a:t>Executed when the state is exited</a:t>
            </a:r>
            <a:endParaRPr lang="en-US" altLang="zh-CN" smtClean="0"/>
          </a:p>
          <a:p>
            <a:r>
              <a:rPr lang="en-US" altLang="zh-CN" smtClean="0"/>
              <a:t>Event [condition] / anActivity</a:t>
            </a:r>
            <a:endParaRPr lang="en-US" altLang="zh-CN" smtClean="0"/>
          </a:p>
          <a:p>
            <a:pPr lvl="1"/>
            <a:r>
              <a:rPr lang="en-US" altLang="zh-CN" smtClean="0"/>
              <a:t>Executed during transition</a:t>
            </a:r>
            <a:endParaRPr lang="en-US" altLang="zh-CN" smtClean="0"/>
          </a:p>
          <a:p>
            <a:endParaRPr lang="en-US" altLang="zh-CN"/>
          </a:p>
        </p:txBody>
      </p:sp>
      <p:sp>
        <p:nvSpPr>
          <p:cNvPr id="83983" name="Text Box 15"/>
          <p:cNvSpPr txBox="1">
            <a:spLocks noChangeArrowheads="1"/>
          </p:cNvSpPr>
          <p:nvPr/>
        </p:nvSpPr>
        <p:spPr bwMode="auto">
          <a:xfrm>
            <a:off x="6769100" y="2061343"/>
            <a:ext cx="165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400" b="1" dirty="0">
                <a:ea typeface="宋体" panose="02010600030101010101" pitchFamily="2" charset="-122"/>
              </a:rPr>
              <a:t>Entry/</a:t>
            </a:r>
            <a:r>
              <a:rPr lang="en-US" altLang="zh-CN" sz="1400" b="1" dirty="0" err="1">
                <a:ea typeface="宋体" panose="02010600030101010101" pitchFamily="2" charset="-122"/>
              </a:rPr>
              <a:t>anAction</a:t>
            </a:r>
            <a:endParaRPr lang="en-US" altLang="zh-CN" sz="1400" b="1" dirty="0">
              <a:ea typeface="宋体" panose="02010600030101010101" pitchFamily="2" charset="-122"/>
            </a:endParaRPr>
          </a:p>
        </p:txBody>
      </p:sp>
      <p:sp>
        <p:nvSpPr>
          <p:cNvPr id="83984" name="Line 16"/>
          <p:cNvSpPr>
            <a:spLocks noChangeShapeType="1"/>
          </p:cNvSpPr>
          <p:nvPr/>
        </p:nvSpPr>
        <p:spPr bwMode="auto">
          <a:xfrm>
            <a:off x="6756400" y="2054993"/>
            <a:ext cx="1663700" cy="0"/>
          </a:xfrm>
          <a:prstGeom prst="line">
            <a:avLst/>
          </a:prstGeom>
          <a:noFill/>
          <a:ln w="25400">
            <a:solidFill>
              <a:srgbClr val="990033"/>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5" name="Line 17"/>
          <p:cNvSpPr>
            <a:spLocks noChangeShapeType="1"/>
          </p:cNvSpPr>
          <p:nvPr/>
        </p:nvSpPr>
        <p:spPr bwMode="auto">
          <a:xfrm flipV="1">
            <a:off x="8447088" y="5042669"/>
            <a:ext cx="608012" cy="3175"/>
          </a:xfrm>
          <a:prstGeom prst="line">
            <a:avLst/>
          </a:prstGeom>
          <a:noFill/>
          <a:ln w="254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6" name="Text Box 27"/>
          <p:cNvSpPr txBox="1">
            <a:spLocks noChangeArrowheads="1"/>
          </p:cNvSpPr>
          <p:nvPr/>
        </p:nvSpPr>
        <p:spPr bwMode="auto">
          <a:xfrm>
            <a:off x="7604126" y="3436118"/>
            <a:ext cx="2680221"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b="1">
                <a:ea typeface="宋体" panose="02010600030101010101" pitchFamily="2" charset="-122"/>
              </a:rPr>
              <a:t>Event [condition] / anActivity</a:t>
            </a:r>
            <a:endParaRPr lang="en-US" altLang="zh-CN" sz="1400" b="1">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reeform 2"/>
          <p:cNvSpPr/>
          <p:nvPr/>
        </p:nvSpPr>
        <p:spPr bwMode="auto">
          <a:xfrm>
            <a:off x="9972675" y="5608586"/>
            <a:ext cx="279400" cy="42862"/>
          </a:xfrm>
          <a:custGeom>
            <a:avLst/>
            <a:gdLst>
              <a:gd name="T0" fmla="*/ 0 w 185"/>
              <a:gd name="T1" fmla="*/ 0 h 1"/>
              <a:gd name="T2" fmla="*/ 2147483647 w 185"/>
              <a:gd name="T3" fmla="*/ 0 h 1"/>
              <a:gd name="T4" fmla="*/ 0 60000 65536"/>
              <a:gd name="T5" fmla="*/ 0 60000 65536"/>
              <a:gd name="T6" fmla="*/ 0 w 185"/>
              <a:gd name="T7" fmla="*/ 0 h 1"/>
              <a:gd name="T8" fmla="*/ 185 w 185"/>
              <a:gd name="T9" fmla="*/ 1 h 1"/>
            </a:gdLst>
            <a:ahLst/>
            <a:cxnLst>
              <a:cxn ang="T4">
                <a:pos x="T0" y="T1"/>
              </a:cxn>
              <a:cxn ang="T5">
                <a:pos x="T2" y="T3"/>
              </a:cxn>
            </a:cxnLst>
            <a:rect l="T6" t="T7" r="T8" b="T9"/>
            <a:pathLst>
              <a:path w="185" h="1">
                <a:moveTo>
                  <a:pt x="0" y="0"/>
                </a:moveTo>
                <a:lnTo>
                  <a:pt x="185"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4995" name="Rectangle 3"/>
          <p:cNvSpPr>
            <a:spLocks noGrp="1" noChangeArrowheads="1"/>
          </p:cNvSpPr>
          <p:nvPr>
            <p:ph type="title"/>
          </p:nvPr>
        </p:nvSpPr>
        <p:spPr/>
        <p:txBody>
          <a:bodyPr/>
          <a:lstStyle/>
          <a:p>
            <a:pPr eaLnBrk="1" hangingPunct="1"/>
            <a:r>
              <a:rPr lang="en-US" altLang="zh-CN" dirty="0" smtClean="0"/>
              <a:t>Example: State Machine</a:t>
            </a:r>
            <a:endParaRPr lang="en-US" altLang="zh-CN" dirty="0" smtClean="0"/>
          </a:p>
        </p:txBody>
      </p:sp>
      <p:sp>
        <p:nvSpPr>
          <p:cNvPr id="84996" name="Rectangle 4"/>
          <p:cNvSpPr>
            <a:spLocks noChangeArrowheads="1"/>
          </p:cNvSpPr>
          <p:nvPr/>
        </p:nvSpPr>
        <p:spPr bwMode="auto">
          <a:xfrm>
            <a:off x="2770188" y="1128661"/>
            <a:ext cx="338394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addStudent / numStudents = numStudents + 1</a:t>
            </a:r>
            <a:endParaRPr lang="en-US" altLang="zh-CN" sz="1200" b="1">
              <a:solidFill>
                <a:schemeClr val="tx2"/>
              </a:solidFill>
              <a:latin typeface="ZapfHumnst BT" pitchFamily="34" charset="0"/>
              <a:ea typeface="宋体" panose="02010600030101010101" pitchFamily="2" charset="-122"/>
            </a:endParaRPr>
          </a:p>
        </p:txBody>
      </p:sp>
      <p:sp>
        <p:nvSpPr>
          <p:cNvPr id="84997" name="Oval 5"/>
          <p:cNvSpPr>
            <a:spLocks noChangeArrowheads="1"/>
          </p:cNvSpPr>
          <p:nvPr/>
        </p:nvSpPr>
        <p:spPr bwMode="auto">
          <a:xfrm>
            <a:off x="1762126" y="1882724"/>
            <a:ext cx="225425" cy="21431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4998" name="Oval 6"/>
          <p:cNvSpPr>
            <a:spLocks noChangeArrowheads="1"/>
          </p:cNvSpPr>
          <p:nvPr/>
        </p:nvSpPr>
        <p:spPr bwMode="auto">
          <a:xfrm>
            <a:off x="9290051" y="2752673"/>
            <a:ext cx="303213" cy="3048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4999" name="Oval 7"/>
          <p:cNvSpPr>
            <a:spLocks noChangeArrowheads="1"/>
          </p:cNvSpPr>
          <p:nvPr/>
        </p:nvSpPr>
        <p:spPr bwMode="auto">
          <a:xfrm>
            <a:off x="9334501" y="2798712"/>
            <a:ext cx="214313" cy="21272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00" name="Oval 8"/>
          <p:cNvSpPr>
            <a:spLocks noChangeArrowheads="1"/>
          </p:cNvSpPr>
          <p:nvPr/>
        </p:nvSpPr>
        <p:spPr bwMode="auto">
          <a:xfrm>
            <a:off x="10255251" y="5451423"/>
            <a:ext cx="303213" cy="3048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01" name="Oval 9"/>
          <p:cNvSpPr>
            <a:spLocks noChangeArrowheads="1"/>
          </p:cNvSpPr>
          <p:nvPr/>
        </p:nvSpPr>
        <p:spPr bwMode="auto">
          <a:xfrm>
            <a:off x="10299701" y="5495874"/>
            <a:ext cx="212725" cy="21431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02" name="AutoShape 10"/>
          <p:cNvSpPr>
            <a:spLocks noChangeArrowheads="1"/>
          </p:cNvSpPr>
          <p:nvPr/>
        </p:nvSpPr>
        <p:spPr bwMode="auto">
          <a:xfrm>
            <a:off x="3040063" y="1793823"/>
            <a:ext cx="1833562" cy="484188"/>
          </a:xfrm>
          <a:prstGeom prst="roundRect">
            <a:avLst>
              <a:gd name="adj" fmla="val 16278"/>
            </a:avLst>
          </a:prstGeom>
          <a:solidFill>
            <a:srgbClr val="FFFFCC"/>
          </a:solidFill>
          <a:ln w="25400">
            <a:solidFill>
              <a:srgbClr val="8A0E5E"/>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03" name="Rectangle 11"/>
          <p:cNvSpPr>
            <a:spLocks noChangeArrowheads="1"/>
          </p:cNvSpPr>
          <p:nvPr/>
        </p:nvSpPr>
        <p:spPr bwMode="auto">
          <a:xfrm>
            <a:off x="3579813" y="1871611"/>
            <a:ext cx="8720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solidFill>
                  <a:srgbClr val="EB7C11"/>
                </a:solidFill>
                <a:ea typeface="宋体" panose="02010600030101010101" pitchFamily="2" charset="-122"/>
              </a:rPr>
              <a:t>Unassigned</a:t>
            </a:r>
            <a:endParaRPr lang="en-US" altLang="zh-CN" sz="1200" b="1" dirty="0">
              <a:solidFill>
                <a:srgbClr val="EB7C11"/>
              </a:solidFill>
              <a:latin typeface="ZapfHumnst BT" pitchFamily="34" charset="0"/>
              <a:ea typeface="宋体" panose="02010600030101010101" pitchFamily="2" charset="-122"/>
            </a:endParaRPr>
          </a:p>
        </p:txBody>
      </p:sp>
      <p:sp>
        <p:nvSpPr>
          <p:cNvPr id="85004" name="Line 12"/>
          <p:cNvSpPr>
            <a:spLocks noChangeShapeType="1"/>
          </p:cNvSpPr>
          <p:nvPr/>
        </p:nvSpPr>
        <p:spPr bwMode="auto">
          <a:xfrm>
            <a:off x="3097213" y="2085923"/>
            <a:ext cx="1731962" cy="1588"/>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005" name="AutoShape 13"/>
          <p:cNvSpPr>
            <a:spLocks noChangeArrowheads="1"/>
          </p:cNvSpPr>
          <p:nvPr/>
        </p:nvSpPr>
        <p:spPr bwMode="auto">
          <a:xfrm>
            <a:off x="2849563" y="5305373"/>
            <a:ext cx="2214562" cy="484188"/>
          </a:xfrm>
          <a:prstGeom prst="roundRect">
            <a:avLst>
              <a:gd name="adj" fmla="val 16278"/>
            </a:avLst>
          </a:prstGeom>
          <a:solidFill>
            <a:srgbClr val="FFFFCC"/>
          </a:solidFill>
          <a:ln w="25400">
            <a:solidFill>
              <a:srgbClr val="8A0E5E"/>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06" name="Rectangle 14"/>
          <p:cNvSpPr>
            <a:spLocks noChangeArrowheads="1"/>
          </p:cNvSpPr>
          <p:nvPr/>
        </p:nvSpPr>
        <p:spPr bwMode="auto">
          <a:xfrm>
            <a:off x="3659189" y="5384748"/>
            <a:ext cx="6924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solidFill>
                  <a:srgbClr val="EB7C11"/>
                </a:solidFill>
                <a:ea typeface="宋体" panose="02010600030101010101" pitchFamily="2" charset="-122"/>
              </a:rPr>
              <a:t>Assigned</a:t>
            </a:r>
            <a:endParaRPr lang="en-US" altLang="zh-CN" sz="1200" b="1" dirty="0">
              <a:solidFill>
                <a:srgbClr val="EB7C11"/>
              </a:solidFill>
              <a:latin typeface="ZapfHumnst BT" pitchFamily="34" charset="0"/>
              <a:ea typeface="宋体" panose="02010600030101010101" pitchFamily="2" charset="-122"/>
            </a:endParaRPr>
          </a:p>
        </p:txBody>
      </p:sp>
      <p:sp>
        <p:nvSpPr>
          <p:cNvPr id="85007" name="Line 15"/>
          <p:cNvSpPr>
            <a:spLocks noChangeShapeType="1"/>
          </p:cNvSpPr>
          <p:nvPr/>
        </p:nvSpPr>
        <p:spPr bwMode="auto">
          <a:xfrm>
            <a:off x="2894014" y="5597473"/>
            <a:ext cx="2136775" cy="1588"/>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008" name="AutoShape 16"/>
          <p:cNvSpPr>
            <a:spLocks noChangeArrowheads="1"/>
          </p:cNvSpPr>
          <p:nvPr/>
        </p:nvSpPr>
        <p:spPr bwMode="auto">
          <a:xfrm>
            <a:off x="8539163" y="3751212"/>
            <a:ext cx="1079500" cy="484187"/>
          </a:xfrm>
          <a:prstGeom prst="roundRect">
            <a:avLst>
              <a:gd name="adj" fmla="val 16278"/>
            </a:avLst>
          </a:prstGeom>
          <a:solidFill>
            <a:srgbClr val="FFFFCC"/>
          </a:solidFill>
          <a:ln w="25400">
            <a:solidFill>
              <a:srgbClr val="8A0E5E"/>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09" name="Rectangle 17"/>
          <p:cNvSpPr>
            <a:spLocks noChangeArrowheads="1"/>
          </p:cNvSpPr>
          <p:nvPr/>
        </p:nvSpPr>
        <p:spPr bwMode="auto">
          <a:xfrm>
            <a:off x="8966201" y="3830586"/>
            <a:ext cx="2757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solidFill>
                  <a:srgbClr val="EB7C11"/>
                </a:solidFill>
                <a:ea typeface="宋体" panose="02010600030101010101" pitchFamily="2" charset="-122"/>
              </a:rPr>
              <a:t>Full</a:t>
            </a:r>
            <a:endParaRPr lang="en-US" altLang="zh-CN" sz="1200" b="1" dirty="0">
              <a:solidFill>
                <a:srgbClr val="EB7C11"/>
              </a:solidFill>
              <a:latin typeface="ZapfHumnst BT" pitchFamily="34" charset="0"/>
              <a:ea typeface="宋体" panose="02010600030101010101" pitchFamily="2" charset="-122"/>
            </a:endParaRPr>
          </a:p>
        </p:txBody>
      </p:sp>
      <p:sp>
        <p:nvSpPr>
          <p:cNvPr id="85010" name="AutoShape 18"/>
          <p:cNvSpPr>
            <a:spLocks noChangeArrowheads="1"/>
          </p:cNvSpPr>
          <p:nvPr/>
        </p:nvSpPr>
        <p:spPr bwMode="auto">
          <a:xfrm>
            <a:off x="6908800" y="2660598"/>
            <a:ext cx="2147888" cy="484188"/>
          </a:xfrm>
          <a:prstGeom prst="roundRect">
            <a:avLst>
              <a:gd name="adj" fmla="val 16278"/>
            </a:avLst>
          </a:prstGeom>
          <a:solidFill>
            <a:srgbClr val="FFFFCC"/>
          </a:solidFill>
          <a:ln w="25400">
            <a:solidFill>
              <a:srgbClr val="8A0E5E"/>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11" name="Rectangle 19"/>
          <p:cNvSpPr>
            <a:spLocks noChangeArrowheads="1"/>
          </p:cNvSpPr>
          <p:nvPr/>
        </p:nvSpPr>
        <p:spPr bwMode="auto">
          <a:xfrm>
            <a:off x="7673976" y="2738386"/>
            <a:ext cx="6828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solidFill>
                  <a:srgbClr val="EB7C11"/>
                </a:solidFill>
                <a:ea typeface="宋体" panose="02010600030101010101" pitchFamily="2" charset="-122"/>
              </a:rPr>
              <a:t>Canceled</a:t>
            </a:r>
            <a:endParaRPr lang="en-US" altLang="zh-CN" sz="1200" b="1" dirty="0">
              <a:solidFill>
                <a:srgbClr val="EB7C11"/>
              </a:solidFill>
              <a:latin typeface="ZapfHumnst BT" pitchFamily="34" charset="0"/>
              <a:ea typeface="宋体" panose="02010600030101010101" pitchFamily="2" charset="-122"/>
            </a:endParaRPr>
          </a:p>
        </p:txBody>
      </p:sp>
      <p:sp>
        <p:nvSpPr>
          <p:cNvPr id="85012" name="Line 20"/>
          <p:cNvSpPr>
            <a:spLocks noChangeShapeType="1"/>
          </p:cNvSpPr>
          <p:nvPr/>
        </p:nvSpPr>
        <p:spPr bwMode="auto">
          <a:xfrm>
            <a:off x="6965950" y="2941587"/>
            <a:ext cx="2057400" cy="1587"/>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013" name="Rectangle 21"/>
          <p:cNvSpPr>
            <a:spLocks noChangeArrowheads="1"/>
          </p:cNvSpPr>
          <p:nvPr/>
        </p:nvSpPr>
        <p:spPr bwMode="auto">
          <a:xfrm>
            <a:off x="6965950" y="2963811"/>
            <a:ext cx="21672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do/ Send cancellation notices</a:t>
            </a:r>
            <a:endParaRPr lang="en-US" altLang="zh-CN" sz="1200" b="1" dirty="0">
              <a:latin typeface="ZapfHumnst BT" pitchFamily="34" charset="0"/>
              <a:ea typeface="宋体" panose="02010600030101010101" pitchFamily="2" charset="-122"/>
            </a:endParaRPr>
          </a:p>
        </p:txBody>
      </p:sp>
      <p:sp>
        <p:nvSpPr>
          <p:cNvPr id="85014" name="AutoShape 22"/>
          <p:cNvSpPr>
            <a:spLocks noChangeArrowheads="1"/>
          </p:cNvSpPr>
          <p:nvPr/>
        </p:nvSpPr>
        <p:spPr bwMode="auto">
          <a:xfrm>
            <a:off x="8134351" y="5360936"/>
            <a:ext cx="1889125" cy="563562"/>
          </a:xfrm>
          <a:prstGeom prst="roundRect">
            <a:avLst>
              <a:gd name="adj" fmla="val 16278"/>
            </a:avLst>
          </a:prstGeom>
          <a:solidFill>
            <a:srgbClr val="FFFFCC"/>
          </a:solidFill>
          <a:ln w="25400">
            <a:solidFill>
              <a:srgbClr val="8A0E5E"/>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15" name="Rectangle 23"/>
          <p:cNvSpPr>
            <a:spLocks noChangeArrowheads="1"/>
          </p:cNvSpPr>
          <p:nvPr/>
        </p:nvSpPr>
        <p:spPr bwMode="auto">
          <a:xfrm>
            <a:off x="8731251" y="5440311"/>
            <a:ext cx="8031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solidFill>
                  <a:srgbClr val="EB7C11"/>
                </a:solidFill>
                <a:ea typeface="宋体" panose="02010600030101010101" pitchFamily="2" charset="-122"/>
              </a:rPr>
              <a:t>Committed</a:t>
            </a:r>
            <a:endParaRPr lang="en-US" altLang="zh-CN" sz="1200" b="1" dirty="0">
              <a:solidFill>
                <a:srgbClr val="EB7C11"/>
              </a:solidFill>
              <a:latin typeface="ZapfHumnst BT" pitchFamily="34" charset="0"/>
              <a:ea typeface="宋体" panose="02010600030101010101" pitchFamily="2" charset="-122"/>
            </a:endParaRPr>
          </a:p>
        </p:txBody>
      </p:sp>
      <p:sp>
        <p:nvSpPr>
          <p:cNvPr id="85016" name="Line 24"/>
          <p:cNvSpPr>
            <a:spLocks noChangeShapeType="1"/>
          </p:cNvSpPr>
          <p:nvPr/>
        </p:nvSpPr>
        <p:spPr bwMode="auto">
          <a:xfrm>
            <a:off x="8180389" y="5654623"/>
            <a:ext cx="1798637" cy="1588"/>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017" name="Rectangle 25"/>
          <p:cNvSpPr>
            <a:spLocks noChangeArrowheads="1"/>
          </p:cNvSpPr>
          <p:nvPr/>
        </p:nvSpPr>
        <p:spPr bwMode="auto">
          <a:xfrm>
            <a:off x="8180389" y="5676848"/>
            <a:ext cx="18450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do/ Generate class roster</a:t>
            </a:r>
            <a:endParaRPr lang="en-US" altLang="zh-CN" sz="1200" b="1" dirty="0">
              <a:latin typeface="ZapfHumnst BT" pitchFamily="34" charset="0"/>
              <a:ea typeface="宋体" panose="02010600030101010101" pitchFamily="2" charset="-122"/>
            </a:endParaRPr>
          </a:p>
        </p:txBody>
      </p:sp>
      <p:sp>
        <p:nvSpPr>
          <p:cNvPr id="85018" name="Freeform 26"/>
          <p:cNvSpPr/>
          <p:nvPr/>
        </p:nvSpPr>
        <p:spPr bwMode="auto">
          <a:xfrm>
            <a:off x="9056689" y="2908248"/>
            <a:ext cx="225425" cy="1588"/>
          </a:xfrm>
          <a:custGeom>
            <a:avLst/>
            <a:gdLst>
              <a:gd name="T0" fmla="*/ 0 w 142"/>
              <a:gd name="T1" fmla="*/ 0 h 1"/>
              <a:gd name="T2" fmla="*/ 2147483647 w 142"/>
              <a:gd name="T3" fmla="*/ 0 h 1"/>
              <a:gd name="T4" fmla="*/ 0 60000 65536"/>
              <a:gd name="T5" fmla="*/ 0 60000 65536"/>
              <a:gd name="T6" fmla="*/ 0 w 142"/>
              <a:gd name="T7" fmla="*/ 0 h 1"/>
              <a:gd name="T8" fmla="*/ 142 w 142"/>
              <a:gd name="T9" fmla="*/ 1 h 1"/>
            </a:gdLst>
            <a:ahLst/>
            <a:cxnLst>
              <a:cxn ang="T4">
                <a:pos x="T0" y="T1"/>
              </a:cxn>
              <a:cxn ang="T5">
                <a:pos x="T2" y="T3"/>
              </a:cxn>
            </a:cxnLst>
            <a:rect l="T6" t="T7" r="T8" b="T9"/>
            <a:pathLst>
              <a:path w="142" h="1">
                <a:moveTo>
                  <a:pt x="0" y="0"/>
                </a:moveTo>
                <a:lnTo>
                  <a:pt x="142"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19" name="Freeform 27"/>
          <p:cNvSpPr/>
          <p:nvPr/>
        </p:nvSpPr>
        <p:spPr bwMode="auto">
          <a:xfrm>
            <a:off x="9078913" y="4235398"/>
            <a:ext cx="44450" cy="1117600"/>
          </a:xfrm>
          <a:custGeom>
            <a:avLst/>
            <a:gdLst>
              <a:gd name="T0" fmla="*/ 0 w 1"/>
              <a:gd name="T1" fmla="*/ 0 h 716"/>
              <a:gd name="T2" fmla="*/ 0 w 1"/>
              <a:gd name="T3" fmla="*/ 2147483647 h 716"/>
              <a:gd name="T4" fmla="*/ 0 60000 65536"/>
              <a:gd name="T5" fmla="*/ 0 60000 65536"/>
              <a:gd name="T6" fmla="*/ 0 w 1"/>
              <a:gd name="T7" fmla="*/ 0 h 716"/>
              <a:gd name="T8" fmla="*/ 1 w 1"/>
              <a:gd name="T9" fmla="*/ 716 h 716"/>
            </a:gdLst>
            <a:ahLst/>
            <a:cxnLst>
              <a:cxn ang="T4">
                <a:pos x="T0" y="T1"/>
              </a:cxn>
              <a:cxn ang="T5">
                <a:pos x="T2" y="T3"/>
              </a:cxn>
            </a:cxnLst>
            <a:rect l="T6" t="T7" r="T8" b="T9"/>
            <a:pathLst>
              <a:path w="1" h="716">
                <a:moveTo>
                  <a:pt x="0" y="0"/>
                </a:moveTo>
                <a:lnTo>
                  <a:pt x="0" y="716"/>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20" name="Rectangle 28"/>
          <p:cNvSpPr>
            <a:spLocks noChangeArrowheads="1"/>
          </p:cNvSpPr>
          <p:nvPr/>
        </p:nvSpPr>
        <p:spPr bwMode="auto">
          <a:xfrm>
            <a:off x="7216775" y="4871986"/>
            <a:ext cx="32573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closeRegistration [ has Professor assigned ]</a:t>
            </a:r>
            <a:endParaRPr lang="en-US" altLang="zh-CN" sz="1200" b="1">
              <a:solidFill>
                <a:schemeClr val="tx2"/>
              </a:solidFill>
              <a:latin typeface="ZapfHumnst BT" pitchFamily="34" charset="0"/>
              <a:ea typeface="宋体" panose="02010600030101010101" pitchFamily="2" charset="-122"/>
            </a:endParaRPr>
          </a:p>
        </p:txBody>
      </p:sp>
      <p:sp>
        <p:nvSpPr>
          <p:cNvPr id="85021" name="Freeform 29"/>
          <p:cNvSpPr/>
          <p:nvPr/>
        </p:nvSpPr>
        <p:spPr bwMode="auto">
          <a:xfrm>
            <a:off x="9271000" y="4235398"/>
            <a:ext cx="617538" cy="1093788"/>
          </a:xfrm>
          <a:custGeom>
            <a:avLst/>
            <a:gdLst>
              <a:gd name="T0" fmla="*/ 2147483647 w 389"/>
              <a:gd name="T1" fmla="*/ 0 h 716"/>
              <a:gd name="T2" fmla="*/ 2147483647 w 389"/>
              <a:gd name="T3" fmla="*/ 2147483647 h 716"/>
              <a:gd name="T4" fmla="*/ 0 w 389"/>
              <a:gd name="T5" fmla="*/ 2147483647 h 716"/>
              <a:gd name="T6" fmla="*/ 0 60000 65536"/>
              <a:gd name="T7" fmla="*/ 0 60000 65536"/>
              <a:gd name="T8" fmla="*/ 0 60000 65536"/>
              <a:gd name="T9" fmla="*/ 0 w 389"/>
              <a:gd name="T10" fmla="*/ 0 h 716"/>
              <a:gd name="T11" fmla="*/ 389 w 389"/>
              <a:gd name="T12" fmla="*/ 716 h 716"/>
            </a:gdLst>
            <a:ahLst/>
            <a:cxnLst>
              <a:cxn ang="T6">
                <a:pos x="T0" y="T1"/>
              </a:cxn>
              <a:cxn ang="T7">
                <a:pos x="T2" y="T3"/>
              </a:cxn>
              <a:cxn ang="T8">
                <a:pos x="T4" y="T5"/>
              </a:cxn>
            </a:cxnLst>
            <a:rect l="T9" t="T10" r="T11" b="T12"/>
            <a:pathLst>
              <a:path w="389" h="716">
                <a:moveTo>
                  <a:pt x="78" y="0"/>
                </a:moveTo>
                <a:lnTo>
                  <a:pt x="389" y="234"/>
                </a:lnTo>
                <a:lnTo>
                  <a:pt x="0" y="716"/>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22" name="Rectangle 30"/>
          <p:cNvSpPr>
            <a:spLocks noChangeArrowheads="1"/>
          </p:cNvSpPr>
          <p:nvPr/>
        </p:nvSpPr>
        <p:spPr bwMode="auto">
          <a:xfrm>
            <a:off x="9529763" y="4314773"/>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close</a:t>
            </a:r>
            <a:endParaRPr lang="en-US" altLang="zh-CN" sz="1200" b="1">
              <a:solidFill>
                <a:schemeClr val="tx2"/>
              </a:solidFill>
              <a:latin typeface="ZapfHumnst BT" pitchFamily="34" charset="0"/>
              <a:ea typeface="宋体" panose="02010600030101010101" pitchFamily="2" charset="-122"/>
            </a:endParaRPr>
          </a:p>
        </p:txBody>
      </p:sp>
      <p:sp>
        <p:nvSpPr>
          <p:cNvPr id="85023" name="Rectangle 31"/>
          <p:cNvSpPr>
            <a:spLocks noChangeArrowheads="1"/>
          </p:cNvSpPr>
          <p:nvPr/>
        </p:nvSpPr>
        <p:spPr bwMode="auto">
          <a:xfrm>
            <a:off x="1870076" y="1466798"/>
            <a:ext cx="13753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b="1">
                <a:solidFill>
                  <a:schemeClr val="tx2"/>
                </a:solidFill>
                <a:ea typeface="宋体" panose="02010600030101010101" pitchFamily="2" charset="-122"/>
              </a:rPr>
              <a:t> </a:t>
            </a:r>
            <a:r>
              <a:rPr lang="en-US" altLang="zh-CN" sz="1200" b="1">
                <a:solidFill>
                  <a:schemeClr val="tx2"/>
                </a:solidFill>
                <a:ea typeface="宋体" panose="02010600030101010101" pitchFamily="2" charset="-122"/>
              </a:rPr>
              <a:t>/ numStudents = 0</a:t>
            </a:r>
            <a:endParaRPr lang="en-US" altLang="zh-CN" sz="1200" b="1">
              <a:solidFill>
                <a:schemeClr val="tx2"/>
              </a:solidFill>
              <a:latin typeface="ZapfHumnst BT" pitchFamily="34" charset="0"/>
              <a:ea typeface="宋体" panose="02010600030101010101" pitchFamily="2" charset="-122"/>
            </a:endParaRPr>
          </a:p>
        </p:txBody>
      </p:sp>
      <p:sp>
        <p:nvSpPr>
          <p:cNvPr id="85024" name="Arc 32"/>
          <p:cNvSpPr/>
          <p:nvPr/>
        </p:nvSpPr>
        <p:spPr bwMode="auto">
          <a:xfrm>
            <a:off x="3748088" y="1319162"/>
            <a:ext cx="417512" cy="473075"/>
          </a:xfrm>
          <a:custGeom>
            <a:avLst/>
            <a:gdLst>
              <a:gd name="T0" fmla="*/ 2147483647 w 43200"/>
              <a:gd name="T1" fmla="*/ 2147483647 h 27116"/>
              <a:gd name="T2" fmla="*/ 2147483647 w 43200"/>
              <a:gd name="T3" fmla="*/ 2147483647 h 27116"/>
              <a:gd name="T4" fmla="*/ 2147483647 w 43200"/>
              <a:gd name="T5" fmla="*/ 2147483647 h 27116"/>
              <a:gd name="T6" fmla="*/ 0 60000 65536"/>
              <a:gd name="T7" fmla="*/ 0 60000 65536"/>
              <a:gd name="T8" fmla="*/ 0 60000 65536"/>
              <a:gd name="T9" fmla="*/ 0 w 43200"/>
              <a:gd name="T10" fmla="*/ 0 h 27116"/>
              <a:gd name="T11" fmla="*/ 43200 w 43200"/>
              <a:gd name="T12" fmla="*/ 27116 h 27116"/>
            </a:gdLst>
            <a:ahLst/>
            <a:cxnLst>
              <a:cxn ang="T6">
                <a:pos x="T0" y="T1"/>
              </a:cxn>
              <a:cxn ang="T7">
                <a:pos x="T2" y="T3"/>
              </a:cxn>
              <a:cxn ang="T8">
                <a:pos x="T4" y="T5"/>
              </a:cxn>
            </a:cxnLst>
            <a:rect l="T9" t="T10" r="T11" b="T12"/>
            <a:pathLst>
              <a:path w="43200" h="27116" fill="none"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path>
              <a:path w="43200" h="27116" stroke="0" extrusionOk="0">
                <a:moveTo>
                  <a:pt x="716" y="27115"/>
                </a:moveTo>
                <a:cubicBezTo>
                  <a:pt x="240" y="25315"/>
                  <a:pt x="0" y="23461"/>
                  <a:pt x="0" y="21600"/>
                </a:cubicBezTo>
                <a:cubicBezTo>
                  <a:pt x="0" y="9670"/>
                  <a:pt x="9670" y="0"/>
                  <a:pt x="21600" y="0"/>
                </a:cubicBezTo>
                <a:cubicBezTo>
                  <a:pt x="33529" y="0"/>
                  <a:pt x="43200" y="9670"/>
                  <a:pt x="43200" y="21600"/>
                </a:cubicBezTo>
                <a:cubicBezTo>
                  <a:pt x="43200" y="23366"/>
                  <a:pt x="42983" y="25125"/>
                  <a:pt x="42555" y="26839"/>
                </a:cubicBezTo>
                <a:lnTo>
                  <a:pt x="21600" y="21600"/>
                </a:lnTo>
                <a:close/>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25" name="Freeform 33"/>
          <p:cNvSpPr/>
          <p:nvPr/>
        </p:nvSpPr>
        <p:spPr bwMode="auto">
          <a:xfrm>
            <a:off x="4075113" y="2278012"/>
            <a:ext cx="42862" cy="3024187"/>
          </a:xfrm>
          <a:custGeom>
            <a:avLst/>
            <a:gdLst>
              <a:gd name="T0" fmla="*/ 0 w 1"/>
              <a:gd name="T1" fmla="*/ 0 h 1906"/>
              <a:gd name="T2" fmla="*/ 0 w 1"/>
              <a:gd name="T3" fmla="*/ 2147483647 h 1906"/>
              <a:gd name="T4" fmla="*/ 0 60000 65536"/>
              <a:gd name="T5" fmla="*/ 0 60000 65536"/>
              <a:gd name="T6" fmla="*/ 0 w 1"/>
              <a:gd name="T7" fmla="*/ 0 h 1906"/>
              <a:gd name="T8" fmla="*/ 1 w 1"/>
              <a:gd name="T9" fmla="*/ 1906 h 1906"/>
            </a:gdLst>
            <a:ahLst/>
            <a:cxnLst>
              <a:cxn ang="T4">
                <a:pos x="T0" y="T1"/>
              </a:cxn>
              <a:cxn ang="T5">
                <a:pos x="T2" y="T3"/>
              </a:cxn>
            </a:cxnLst>
            <a:rect l="T6" t="T7" r="T8" b="T9"/>
            <a:pathLst>
              <a:path w="1" h="1906">
                <a:moveTo>
                  <a:pt x="0" y="0"/>
                </a:moveTo>
                <a:lnTo>
                  <a:pt x="0" y="1906"/>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26" name="Rectangle 34"/>
          <p:cNvSpPr>
            <a:spLocks noChangeArrowheads="1"/>
          </p:cNvSpPr>
          <p:nvPr/>
        </p:nvSpPr>
        <p:spPr bwMode="auto">
          <a:xfrm>
            <a:off x="4017963" y="2806648"/>
            <a:ext cx="99065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addProfessor</a:t>
            </a:r>
            <a:endParaRPr lang="en-US" altLang="zh-CN" sz="1200" b="1">
              <a:solidFill>
                <a:schemeClr val="tx2"/>
              </a:solidFill>
              <a:latin typeface="ZapfHumnst BT" pitchFamily="34" charset="0"/>
              <a:ea typeface="宋体" panose="02010600030101010101" pitchFamily="2" charset="-122"/>
            </a:endParaRPr>
          </a:p>
        </p:txBody>
      </p:sp>
      <p:sp>
        <p:nvSpPr>
          <p:cNvPr id="85027" name="Freeform 35"/>
          <p:cNvSpPr/>
          <p:nvPr/>
        </p:nvSpPr>
        <p:spPr bwMode="auto">
          <a:xfrm>
            <a:off x="4873626" y="2231974"/>
            <a:ext cx="2022475" cy="498475"/>
          </a:xfrm>
          <a:custGeom>
            <a:avLst/>
            <a:gdLst>
              <a:gd name="T0" fmla="*/ 0 w 1274"/>
              <a:gd name="T1" fmla="*/ 0 h 314"/>
              <a:gd name="T2" fmla="*/ 2147483647 w 1274"/>
              <a:gd name="T3" fmla="*/ 2147483647 h 314"/>
              <a:gd name="T4" fmla="*/ 0 60000 65536"/>
              <a:gd name="T5" fmla="*/ 0 60000 65536"/>
              <a:gd name="T6" fmla="*/ 0 w 1274"/>
              <a:gd name="T7" fmla="*/ 0 h 314"/>
              <a:gd name="T8" fmla="*/ 1274 w 1274"/>
              <a:gd name="T9" fmla="*/ 314 h 314"/>
            </a:gdLst>
            <a:ahLst/>
            <a:cxnLst>
              <a:cxn ang="T4">
                <a:pos x="T0" y="T1"/>
              </a:cxn>
              <a:cxn ang="T5">
                <a:pos x="T2" y="T3"/>
              </a:cxn>
            </a:cxnLst>
            <a:rect l="T6" t="T7" r="T8" b="T9"/>
            <a:pathLst>
              <a:path w="1274" h="314">
                <a:moveTo>
                  <a:pt x="0" y="0"/>
                </a:moveTo>
                <a:lnTo>
                  <a:pt x="1274" y="314"/>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28" name="Rectangle 36"/>
          <p:cNvSpPr>
            <a:spLocks noChangeArrowheads="1"/>
          </p:cNvSpPr>
          <p:nvPr/>
        </p:nvSpPr>
        <p:spPr bwMode="auto">
          <a:xfrm>
            <a:off x="5368925" y="2209748"/>
            <a:ext cx="12904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closeRegistration</a:t>
            </a:r>
            <a:endParaRPr lang="en-US" altLang="zh-CN" sz="1200" b="1">
              <a:solidFill>
                <a:schemeClr val="tx2"/>
              </a:solidFill>
              <a:latin typeface="ZapfHumnst BT" pitchFamily="34" charset="0"/>
              <a:ea typeface="宋体" panose="02010600030101010101" pitchFamily="2" charset="-122"/>
            </a:endParaRPr>
          </a:p>
        </p:txBody>
      </p:sp>
      <p:sp>
        <p:nvSpPr>
          <p:cNvPr id="85029" name="Freeform 37"/>
          <p:cNvSpPr/>
          <p:nvPr/>
        </p:nvSpPr>
        <p:spPr bwMode="auto">
          <a:xfrm>
            <a:off x="4422776" y="1398536"/>
            <a:ext cx="855663" cy="666750"/>
          </a:xfrm>
          <a:custGeom>
            <a:avLst/>
            <a:gdLst>
              <a:gd name="T0" fmla="*/ 0 w 539"/>
              <a:gd name="T1" fmla="*/ 2147483647 h 420"/>
              <a:gd name="T2" fmla="*/ 2147483647 w 539"/>
              <a:gd name="T3" fmla="*/ 0 h 420"/>
              <a:gd name="T4" fmla="*/ 2147483647 w 539"/>
              <a:gd name="T5" fmla="*/ 2147483647 h 420"/>
              <a:gd name="T6" fmla="*/ 2147483647 w 539"/>
              <a:gd name="T7" fmla="*/ 2147483647 h 420"/>
              <a:gd name="T8" fmla="*/ 0 60000 65536"/>
              <a:gd name="T9" fmla="*/ 0 60000 65536"/>
              <a:gd name="T10" fmla="*/ 0 60000 65536"/>
              <a:gd name="T11" fmla="*/ 0 60000 65536"/>
              <a:gd name="T12" fmla="*/ 0 w 539"/>
              <a:gd name="T13" fmla="*/ 0 h 420"/>
              <a:gd name="T14" fmla="*/ 539 w 539"/>
              <a:gd name="T15" fmla="*/ 420 h 420"/>
            </a:gdLst>
            <a:ahLst/>
            <a:cxnLst>
              <a:cxn ang="T8">
                <a:pos x="T0" y="T1"/>
              </a:cxn>
              <a:cxn ang="T9">
                <a:pos x="T2" y="T3"/>
              </a:cxn>
              <a:cxn ang="T10">
                <a:pos x="T4" y="T5"/>
              </a:cxn>
              <a:cxn ang="T11">
                <a:pos x="T6" y="T7"/>
              </a:cxn>
            </a:cxnLst>
            <a:rect l="T12" t="T13" r="T14" b="T15"/>
            <a:pathLst>
              <a:path w="539" h="420">
                <a:moveTo>
                  <a:pt x="0" y="249"/>
                </a:moveTo>
                <a:lnTo>
                  <a:pt x="489" y="0"/>
                </a:lnTo>
                <a:lnTo>
                  <a:pt x="539" y="419"/>
                </a:lnTo>
                <a:lnTo>
                  <a:pt x="288" y="42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30" name="Rectangle 38"/>
          <p:cNvSpPr>
            <a:spLocks noChangeArrowheads="1"/>
          </p:cNvSpPr>
          <p:nvPr/>
        </p:nvSpPr>
        <p:spPr bwMode="auto">
          <a:xfrm>
            <a:off x="5016501" y="1674761"/>
            <a:ext cx="492121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removeStudent [numStudents &gt;0]/ numStudents = numStudents - 1</a:t>
            </a:r>
            <a:endParaRPr lang="en-US" altLang="zh-CN" sz="1200" b="1">
              <a:solidFill>
                <a:schemeClr val="tx2"/>
              </a:solidFill>
              <a:latin typeface="ZapfHumnst BT" pitchFamily="34" charset="0"/>
              <a:ea typeface="宋体" panose="02010600030101010101" pitchFamily="2" charset="-122"/>
            </a:endParaRPr>
          </a:p>
        </p:txBody>
      </p:sp>
      <p:sp>
        <p:nvSpPr>
          <p:cNvPr id="85031" name="Freeform 39"/>
          <p:cNvSpPr/>
          <p:nvPr/>
        </p:nvSpPr>
        <p:spPr bwMode="auto">
          <a:xfrm>
            <a:off x="4422776" y="2278012"/>
            <a:ext cx="2473325" cy="731837"/>
          </a:xfrm>
          <a:custGeom>
            <a:avLst/>
            <a:gdLst>
              <a:gd name="T0" fmla="*/ 0 w 1558"/>
              <a:gd name="T1" fmla="*/ 0 h 461"/>
              <a:gd name="T2" fmla="*/ 2147483647 w 1558"/>
              <a:gd name="T3" fmla="*/ 2147483647 h 461"/>
              <a:gd name="T4" fmla="*/ 2147483647 w 1558"/>
              <a:gd name="T5" fmla="*/ 2147483647 h 461"/>
              <a:gd name="T6" fmla="*/ 0 60000 65536"/>
              <a:gd name="T7" fmla="*/ 0 60000 65536"/>
              <a:gd name="T8" fmla="*/ 0 60000 65536"/>
              <a:gd name="T9" fmla="*/ 0 w 1558"/>
              <a:gd name="T10" fmla="*/ 0 h 461"/>
              <a:gd name="T11" fmla="*/ 1558 w 1558"/>
              <a:gd name="T12" fmla="*/ 461 h 461"/>
            </a:gdLst>
            <a:ahLst/>
            <a:cxnLst>
              <a:cxn ang="T6">
                <a:pos x="T0" y="T1"/>
              </a:cxn>
              <a:cxn ang="T7">
                <a:pos x="T2" y="T3"/>
              </a:cxn>
              <a:cxn ang="T8">
                <a:pos x="T4" y="T5"/>
              </a:cxn>
            </a:cxnLst>
            <a:rect l="T9" t="T10" r="T11" b="T12"/>
            <a:pathLst>
              <a:path w="1558" h="461">
                <a:moveTo>
                  <a:pt x="0" y="0"/>
                </a:moveTo>
                <a:lnTo>
                  <a:pt x="872" y="461"/>
                </a:lnTo>
                <a:lnTo>
                  <a:pt x="1558" y="405"/>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32" name="Rectangle 40"/>
          <p:cNvSpPr>
            <a:spLocks noChangeArrowheads="1"/>
          </p:cNvSpPr>
          <p:nvPr/>
        </p:nvSpPr>
        <p:spPr bwMode="auto">
          <a:xfrm>
            <a:off x="5468939" y="2671711"/>
            <a:ext cx="4776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cancel</a:t>
            </a:r>
            <a:endParaRPr lang="en-US" altLang="zh-CN" sz="1200" b="1">
              <a:solidFill>
                <a:schemeClr val="tx2"/>
              </a:solidFill>
              <a:latin typeface="ZapfHumnst BT" pitchFamily="34" charset="0"/>
              <a:ea typeface="宋体" panose="02010600030101010101" pitchFamily="2" charset="-122"/>
            </a:endParaRPr>
          </a:p>
        </p:txBody>
      </p:sp>
      <p:sp>
        <p:nvSpPr>
          <p:cNvPr id="85033" name="Freeform 41"/>
          <p:cNvSpPr/>
          <p:nvPr/>
        </p:nvSpPr>
        <p:spPr bwMode="auto">
          <a:xfrm>
            <a:off x="3860800" y="2278012"/>
            <a:ext cx="1588" cy="3024187"/>
          </a:xfrm>
          <a:custGeom>
            <a:avLst/>
            <a:gdLst>
              <a:gd name="T0" fmla="*/ 0 w 1"/>
              <a:gd name="T1" fmla="*/ 2147483647 h 1905"/>
              <a:gd name="T2" fmla="*/ 0 w 1"/>
              <a:gd name="T3" fmla="*/ 0 h 1905"/>
              <a:gd name="T4" fmla="*/ 0 60000 65536"/>
              <a:gd name="T5" fmla="*/ 0 60000 65536"/>
              <a:gd name="T6" fmla="*/ 0 w 1"/>
              <a:gd name="T7" fmla="*/ 0 h 1905"/>
              <a:gd name="T8" fmla="*/ 1 w 1"/>
              <a:gd name="T9" fmla="*/ 1905 h 1905"/>
            </a:gdLst>
            <a:ahLst/>
            <a:cxnLst>
              <a:cxn ang="T4">
                <a:pos x="T0" y="T1"/>
              </a:cxn>
              <a:cxn ang="T5">
                <a:pos x="T2" y="T3"/>
              </a:cxn>
            </a:cxnLst>
            <a:rect l="T6" t="T7" r="T8" b="T9"/>
            <a:pathLst>
              <a:path w="1" h="1905">
                <a:moveTo>
                  <a:pt x="0" y="1905"/>
                </a:moveTo>
                <a:lnTo>
                  <a:pt x="0"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34" name="Rectangle 42"/>
          <p:cNvSpPr>
            <a:spLocks noChangeArrowheads="1"/>
          </p:cNvSpPr>
          <p:nvPr/>
        </p:nvSpPr>
        <p:spPr bwMode="auto">
          <a:xfrm>
            <a:off x="2882900" y="3503561"/>
            <a:ext cx="126156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removeProfessor</a:t>
            </a:r>
            <a:endParaRPr lang="en-US" altLang="zh-CN" sz="1200" b="1">
              <a:solidFill>
                <a:schemeClr val="tx2"/>
              </a:solidFill>
              <a:latin typeface="ZapfHumnst BT" pitchFamily="34" charset="0"/>
              <a:ea typeface="宋体" panose="02010600030101010101" pitchFamily="2" charset="-122"/>
            </a:endParaRPr>
          </a:p>
        </p:txBody>
      </p:sp>
      <p:sp>
        <p:nvSpPr>
          <p:cNvPr id="85035" name="Freeform 43"/>
          <p:cNvSpPr/>
          <p:nvPr/>
        </p:nvSpPr>
        <p:spPr bwMode="auto">
          <a:xfrm>
            <a:off x="4749801" y="4157611"/>
            <a:ext cx="3789363" cy="1147762"/>
          </a:xfrm>
          <a:custGeom>
            <a:avLst/>
            <a:gdLst>
              <a:gd name="T0" fmla="*/ 0 w 2387"/>
              <a:gd name="T1" fmla="*/ 2147483647 h 723"/>
              <a:gd name="T2" fmla="*/ 2147483647 w 2387"/>
              <a:gd name="T3" fmla="*/ 0 h 723"/>
              <a:gd name="T4" fmla="*/ 0 60000 65536"/>
              <a:gd name="T5" fmla="*/ 0 60000 65536"/>
              <a:gd name="T6" fmla="*/ 0 w 2387"/>
              <a:gd name="T7" fmla="*/ 0 h 723"/>
              <a:gd name="T8" fmla="*/ 2387 w 2387"/>
              <a:gd name="T9" fmla="*/ 723 h 723"/>
            </a:gdLst>
            <a:ahLst/>
            <a:cxnLst>
              <a:cxn ang="T4">
                <a:pos x="T0" y="T1"/>
              </a:cxn>
              <a:cxn ang="T5">
                <a:pos x="T2" y="T3"/>
              </a:cxn>
            </a:cxnLst>
            <a:rect l="T6" t="T7" r="T8" b="T9"/>
            <a:pathLst>
              <a:path w="2387" h="723">
                <a:moveTo>
                  <a:pt x="0" y="723"/>
                </a:moveTo>
                <a:lnTo>
                  <a:pt x="2387"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36" name="Rectangle 44"/>
          <p:cNvSpPr>
            <a:spLocks noChangeArrowheads="1"/>
          </p:cNvSpPr>
          <p:nvPr/>
        </p:nvSpPr>
        <p:spPr bwMode="auto">
          <a:xfrm>
            <a:off x="5514976" y="4978348"/>
            <a:ext cx="15196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 numStudents = 10 ]</a:t>
            </a:r>
            <a:endParaRPr lang="en-US" altLang="zh-CN" sz="1200" b="1">
              <a:solidFill>
                <a:schemeClr val="tx2"/>
              </a:solidFill>
              <a:latin typeface="ZapfHumnst BT" pitchFamily="34" charset="0"/>
              <a:ea typeface="宋体" panose="02010600030101010101" pitchFamily="2" charset="-122"/>
            </a:endParaRPr>
          </a:p>
        </p:txBody>
      </p:sp>
      <p:sp>
        <p:nvSpPr>
          <p:cNvPr id="85037" name="Freeform 45"/>
          <p:cNvSpPr/>
          <p:nvPr/>
        </p:nvSpPr>
        <p:spPr bwMode="auto">
          <a:xfrm>
            <a:off x="4322763" y="3182887"/>
            <a:ext cx="3281362" cy="2122487"/>
          </a:xfrm>
          <a:custGeom>
            <a:avLst/>
            <a:gdLst>
              <a:gd name="T0" fmla="*/ 0 w 2067"/>
              <a:gd name="T1" fmla="*/ 2147483647 h 1337"/>
              <a:gd name="T2" fmla="*/ 2147483647 w 2067"/>
              <a:gd name="T3" fmla="*/ 0 h 1337"/>
              <a:gd name="T4" fmla="*/ 0 60000 65536"/>
              <a:gd name="T5" fmla="*/ 0 60000 65536"/>
              <a:gd name="T6" fmla="*/ 0 w 2067"/>
              <a:gd name="T7" fmla="*/ 0 h 1337"/>
              <a:gd name="T8" fmla="*/ 2067 w 2067"/>
              <a:gd name="T9" fmla="*/ 1337 h 1337"/>
            </a:gdLst>
            <a:ahLst/>
            <a:cxnLst>
              <a:cxn ang="T4">
                <a:pos x="T0" y="T1"/>
              </a:cxn>
              <a:cxn ang="T5">
                <a:pos x="T2" y="T3"/>
              </a:cxn>
            </a:cxnLst>
            <a:rect l="T6" t="T7" r="T8" b="T9"/>
            <a:pathLst>
              <a:path w="2067" h="1337">
                <a:moveTo>
                  <a:pt x="0" y="1337"/>
                </a:moveTo>
                <a:lnTo>
                  <a:pt x="2067"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38" name="Rectangle 46"/>
          <p:cNvSpPr>
            <a:spLocks noChangeArrowheads="1"/>
          </p:cNvSpPr>
          <p:nvPr/>
        </p:nvSpPr>
        <p:spPr bwMode="auto">
          <a:xfrm>
            <a:off x="5256214" y="4314773"/>
            <a:ext cx="18274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close[ numStudents &lt; 3 ]</a:t>
            </a:r>
            <a:endParaRPr lang="en-US" altLang="zh-CN" sz="1200" b="1">
              <a:solidFill>
                <a:schemeClr val="tx2"/>
              </a:solidFill>
              <a:latin typeface="ZapfHumnst BT" pitchFamily="34" charset="0"/>
              <a:ea typeface="宋体" panose="02010600030101010101" pitchFamily="2" charset="-122"/>
            </a:endParaRPr>
          </a:p>
        </p:txBody>
      </p:sp>
      <p:sp>
        <p:nvSpPr>
          <p:cNvPr id="85039" name="Freeform 47"/>
          <p:cNvSpPr/>
          <p:nvPr/>
        </p:nvSpPr>
        <p:spPr bwMode="auto">
          <a:xfrm>
            <a:off x="5075238" y="5564137"/>
            <a:ext cx="3054350" cy="1587"/>
          </a:xfrm>
          <a:custGeom>
            <a:avLst/>
            <a:gdLst>
              <a:gd name="T0" fmla="*/ 0 w 1924"/>
              <a:gd name="T1" fmla="*/ 0 h 1"/>
              <a:gd name="T2" fmla="*/ 2147483647 w 1924"/>
              <a:gd name="T3" fmla="*/ 2147483647 h 1"/>
              <a:gd name="T4" fmla="*/ 0 60000 65536"/>
              <a:gd name="T5" fmla="*/ 0 60000 65536"/>
              <a:gd name="T6" fmla="*/ 0 w 1924"/>
              <a:gd name="T7" fmla="*/ 0 h 1"/>
              <a:gd name="T8" fmla="*/ 1924 w 1924"/>
              <a:gd name="T9" fmla="*/ 1 h 1"/>
            </a:gdLst>
            <a:ahLst/>
            <a:cxnLst>
              <a:cxn ang="T4">
                <a:pos x="T0" y="T1"/>
              </a:cxn>
              <a:cxn ang="T5">
                <a:pos x="T2" y="T3"/>
              </a:cxn>
            </a:cxnLst>
            <a:rect l="T6" t="T7" r="T8" b="T9"/>
            <a:pathLst>
              <a:path w="1924" h="1">
                <a:moveTo>
                  <a:pt x="0" y="0"/>
                </a:moveTo>
                <a:lnTo>
                  <a:pt x="1924" y="1"/>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40" name="Rectangle 48"/>
          <p:cNvSpPr>
            <a:spLocks noChangeArrowheads="1"/>
          </p:cNvSpPr>
          <p:nvPr/>
        </p:nvSpPr>
        <p:spPr bwMode="auto">
          <a:xfrm>
            <a:off x="5278439" y="5372048"/>
            <a:ext cx="281487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closeRegistration[ numStudents &gt;= 3 ]</a:t>
            </a:r>
            <a:endParaRPr lang="en-US" altLang="zh-CN" sz="1200" b="1">
              <a:solidFill>
                <a:schemeClr val="tx2"/>
              </a:solidFill>
              <a:latin typeface="ZapfHumnst BT" pitchFamily="34" charset="0"/>
              <a:ea typeface="宋体" panose="02010600030101010101" pitchFamily="2" charset="-122"/>
            </a:endParaRPr>
          </a:p>
        </p:txBody>
      </p:sp>
      <p:sp>
        <p:nvSpPr>
          <p:cNvPr id="85041" name="Freeform 49"/>
          <p:cNvSpPr/>
          <p:nvPr/>
        </p:nvSpPr>
        <p:spPr bwMode="auto">
          <a:xfrm>
            <a:off x="4446588" y="5789562"/>
            <a:ext cx="3695700" cy="452437"/>
          </a:xfrm>
          <a:custGeom>
            <a:avLst/>
            <a:gdLst>
              <a:gd name="T0" fmla="*/ 0 w 2328"/>
              <a:gd name="T1" fmla="*/ 0 h 285"/>
              <a:gd name="T2" fmla="*/ 2147483647 w 2328"/>
              <a:gd name="T3" fmla="*/ 2147483647 h 285"/>
              <a:gd name="T4" fmla="*/ 2147483647 w 2328"/>
              <a:gd name="T5" fmla="*/ 2147483647 h 285"/>
              <a:gd name="T6" fmla="*/ 0 60000 65536"/>
              <a:gd name="T7" fmla="*/ 0 60000 65536"/>
              <a:gd name="T8" fmla="*/ 0 60000 65536"/>
              <a:gd name="T9" fmla="*/ 0 w 2328"/>
              <a:gd name="T10" fmla="*/ 0 h 285"/>
              <a:gd name="T11" fmla="*/ 2328 w 2328"/>
              <a:gd name="T12" fmla="*/ 285 h 285"/>
            </a:gdLst>
            <a:ahLst/>
            <a:cxnLst>
              <a:cxn ang="T6">
                <a:pos x="T0" y="T1"/>
              </a:cxn>
              <a:cxn ang="T7">
                <a:pos x="T2" y="T3"/>
              </a:cxn>
              <a:cxn ang="T8">
                <a:pos x="T4" y="T5"/>
              </a:cxn>
            </a:cxnLst>
            <a:rect l="T9" t="T10" r="T11" b="T12"/>
            <a:pathLst>
              <a:path w="2328" h="285">
                <a:moveTo>
                  <a:pt x="0" y="0"/>
                </a:moveTo>
                <a:lnTo>
                  <a:pt x="928" y="285"/>
                </a:lnTo>
                <a:lnTo>
                  <a:pt x="2328" y="19"/>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42" name="Rectangle 50"/>
          <p:cNvSpPr>
            <a:spLocks noChangeArrowheads="1"/>
          </p:cNvSpPr>
          <p:nvPr/>
        </p:nvSpPr>
        <p:spPr bwMode="auto">
          <a:xfrm>
            <a:off x="5434013" y="5848298"/>
            <a:ext cx="19171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close[ numStudents &gt;= 3 ]</a:t>
            </a:r>
            <a:endParaRPr lang="en-US" altLang="zh-CN" sz="1200" b="1">
              <a:solidFill>
                <a:schemeClr val="tx2"/>
              </a:solidFill>
              <a:latin typeface="ZapfHumnst BT" pitchFamily="34" charset="0"/>
              <a:ea typeface="宋体" panose="02010600030101010101" pitchFamily="2" charset="-122"/>
            </a:endParaRPr>
          </a:p>
        </p:txBody>
      </p:sp>
      <p:sp>
        <p:nvSpPr>
          <p:cNvPr id="85043" name="Freeform 51"/>
          <p:cNvSpPr/>
          <p:nvPr/>
        </p:nvSpPr>
        <p:spPr bwMode="auto">
          <a:xfrm>
            <a:off x="2516189" y="5098998"/>
            <a:ext cx="492125" cy="742950"/>
          </a:xfrm>
          <a:custGeom>
            <a:avLst/>
            <a:gdLst>
              <a:gd name="T0" fmla="*/ 2147483647 w 310"/>
              <a:gd name="T1" fmla="*/ 2147483647 h 468"/>
              <a:gd name="T2" fmla="*/ 0 w 310"/>
              <a:gd name="T3" fmla="*/ 0 h 468"/>
              <a:gd name="T4" fmla="*/ 0 w 310"/>
              <a:gd name="T5" fmla="*/ 2147483647 h 468"/>
              <a:gd name="T6" fmla="*/ 2147483647 w 310"/>
              <a:gd name="T7" fmla="*/ 2147483647 h 468"/>
              <a:gd name="T8" fmla="*/ 0 60000 65536"/>
              <a:gd name="T9" fmla="*/ 0 60000 65536"/>
              <a:gd name="T10" fmla="*/ 0 60000 65536"/>
              <a:gd name="T11" fmla="*/ 0 60000 65536"/>
              <a:gd name="T12" fmla="*/ 0 w 310"/>
              <a:gd name="T13" fmla="*/ 0 h 468"/>
              <a:gd name="T14" fmla="*/ 310 w 310"/>
              <a:gd name="T15" fmla="*/ 468 h 468"/>
            </a:gdLst>
            <a:ahLst/>
            <a:cxnLst>
              <a:cxn ang="T8">
                <a:pos x="T0" y="T1"/>
              </a:cxn>
              <a:cxn ang="T9">
                <a:pos x="T2" y="T3"/>
              </a:cxn>
              <a:cxn ang="T10">
                <a:pos x="T4" y="T5"/>
              </a:cxn>
              <a:cxn ang="T11">
                <a:pos x="T6" y="T7"/>
              </a:cxn>
            </a:cxnLst>
            <a:rect l="T12" t="T13" r="T14" b="T15"/>
            <a:pathLst>
              <a:path w="310" h="468">
                <a:moveTo>
                  <a:pt x="310" y="130"/>
                </a:moveTo>
                <a:lnTo>
                  <a:pt x="0" y="0"/>
                </a:lnTo>
                <a:lnTo>
                  <a:pt x="0" y="468"/>
                </a:lnTo>
                <a:lnTo>
                  <a:pt x="212" y="409"/>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44" name="Rectangle 52"/>
          <p:cNvSpPr>
            <a:spLocks noChangeArrowheads="1"/>
          </p:cNvSpPr>
          <p:nvPr/>
        </p:nvSpPr>
        <p:spPr bwMode="auto">
          <a:xfrm>
            <a:off x="1611313" y="4698948"/>
            <a:ext cx="2406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addStudent /</a:t>
            </a:r>
            <a:endParaRPr lang="en-US" altLang="zh-CN" sz="1200" b="1">
              <a:solidFill>
                <a:schemeClr val="tx2"/>
              </a:solidFill>
              <a:ea typeface="宋体" panose="02010600030101010101" pitchFamily="2" charset="-122"/>
            </a:endParaRPr>
          </a:p>
          <a:p>
            <a:r>
              <a:rPr lang="en-US" altLang="zh-CN" sz="1200" b="1">
                <a:solidFill>
                  <a:schemeClr val="tx2"/>
                </a:solidFill>
                <a:ea typeface="宋体" panose="02010600030101010101" pitchFamily="2" charset="-122"/>
              </a:rPr>
              <a:t>numStudents = numStudents + 1</a:t>
            </a:r>
            <a:endParaRPr lang="en-US" altLang="zh-CN" sz="1200" b="1">
              <a:solidFill>
                <a:schemeClr val="tx2"/>
              </a:solidFill>
              <a:latin typeface="ZapfHumnst BT" pitchFamily="34" charset="0"/>
              <a:ea typeface="宋体" panose="02010600030101010101" pitchFamily="2" charset="-122"/>
            </a:endParaRPr>
          </a:p>
        </p:txBody>
      </p:sp>
      <p:sp>
        <p:nvSpPr>
          <p:cNvPr id="85045" name="Freeform 53"/>
          <p:cNvSpPr/>
          <p:nvPr/>
        </p:nvSpPr>
        <p:spPr bwMode="auto">
          <a:xfrm>
            <a:off x="4191001" y="3182886"/>
            <a:ext cx="3103563" cy="2125662"/>
          </a:xfrm>
          <a:custGeom>
            <a:avLst/>
            <a:gdLst>
              <a:gd name="T0" fmla="*/ 0 w 2003"/>
              <a:gd name="T1" fmla="*/ 2147483647 h 1363"/>
              <a:gd name="T2" fmla="*/ 2147483647 w 2003"/>
              <a:gd name="T3" fmla="*/ 2147483647 h 1363"/>
              <a:gd name="T4" fmla="*/ 2147483647 w 2003"/>
              <a:gd name="T5" fmla="*/ 0 h 1363"/>
              <a:gd name="T6" fmla="*/ 0 60000 65536"/>
              <a:gd name="T7" fmla="*/ 0 60000 65536"/>
              <a:gd name="T8" fmla="*/ 0 60000 65536"/>
              <a:gd name="T9" fmla="*/ 0 w 2003"/>
              <a:gd name="T10" fmla="*/ 0 h 1363"/>
              <a:gd name="T11" fmla="*/ 2003 w 2003"/>
              <a:gd name="T12" fmla="*/ 1363 h 1363"/>
            </a:gdLst>
            <a:ahLst/>
            <a:cxnLst>
              <a:cxn ang="T6">
                <a:pos x="T0" y="T1"/>
              </a:cxn>
              <a:cxn ang="T7">
                <a:pos x="T2" y="T3"/>
              </a:cxn>
              <a:cxn ang="T8">
                <a:pos x="T4" y="T5"/>
              </a:cxn>
            </a:cxnLst>
            <a:rect l="T9" t="T10" r="T11" b="T12"/>
            <a:pathLst>
              <a:path w="2003" h="1363">
                <a:moveTo>
                  <a:pt x="0" y="1363"/>
                </a:moveTo>
                <a:lnTo>
                  <a:pt x="543" y="574"/>
                </a:lnTo>
                <a:lnTo>
                  <a:pt x="2003"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46" name="Line 54"/>
          <p:cNvSpPr>
            <a:spLocks noChangeShapeType="1"/>
          </p:cNvSpPr>
          <p:nvPr/>
        </p:nvSpPr>
        <p:spPr bwMode="auto">
          <a:xfrm flipH="1">
            <a:off x="7235825" y="3144787"/>
            <a:ext cx="134938" cy="1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5047" name="Rectangle 55"/>
          <p:cNvSpPr>
            <a:spLocks noChangeArrowheads="1"/>
          </p:cNvSpPr>
          <p:nvPr/>
        </p:nvSpPr>
        <p:spPr bwMode="auto">
          <a:xfrm>
            <a:off x="5221289" y="3640086"/>
            <a:ext cx="4776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cancel</a:t>
            </a:r>
            <a:endParaRPr lang="en-US" altLang="zh-CN" sz="1200" b="1">
              <a:solidFill>
                <a:schemeClr val="tx2"/>
              </a:solidFill>
              <a:latin typeface="ZapfHumnst BT" pitchFamily="34" charset="0"/>
              <a:ea typeface="宋体" panose="02010600030101010101" pitchFamily="2" charset="-122"/>
            </a:endParaRPr>
          </a:p>
        </p:txBody>
      </p:sp>
      <p:sp>
        <p:nvSpPr>
          <p:cNvPr id="85048" name="Freeform 56"/>
          <p:cNvSpPr/>
          <p:nvPr/>
        </p:nvSpPr>
        <p:spPr bwMode="auto">
          <a:xfrm>
            <a:off x="3197226" y="5789562"/>
            <a:ext cx="765175" cy="733425"/>
          </a:xfrm>
          <a:custGeom>
            <a:avLst/>
            <a:gdLst>
              <a:gd name="T0" fmla="*/ 2147483647 w 482"/>
              <a:gd name="T1" fmla="*/ 0 h 462"/>
              <a:gd name="T2" fmla="*/ 2147483647 w 482"/>
              <a:gd name="T3" fmla="*/ 2147483647 h 462"/>
              <a:gd name="T4" fmla="*/ 0 w 482"/>
              <a:gd name="T5" fmla="*/ 2147483647 h 462"/>
              <a:gd name="T6" fmla="*/ 2147483647 w 482"/>
              <a:gd name="T7" fmla="*/ 0 h 462"/>
              <a:gd name="T8" fmla="*/ 0 60000 65536"/>
              <a:gd name="T9" fmla="*/ 0 60000 65536"/>
              <a:gd name="T10" fmla="*/ 0 60000 65536"/>
              <a:gd name="T11" fmla="*/ 0 60000 65536"/>
              <a:gd name="T12" fmla="*/ 0 w 482"/>
              <a:gd name="T13" fmla="*/ 0 h 462"/>
              <a:gd name="T14" fmla="*/ 482 w 482"/>
              <a:gd name="T15" fmla="*/ 462 h 462"/>
            </a:gdLst>
            <a:ahLst/>
            <a:cxnLst>
              <a:cxn ang="T8">
                <a:pos x="T0" y="T1"/>
              </a:cxn>
              <a:cxn ang="T9">
                <a:pos x="T2" y="T3"/>
              </a:cxn>
              <a:cxn ang="T10">
                <a:pos x="T4" y="T5"/>
              </a:cxn>
              <a:cxn ang="T11">
                <a:pos x="T6" y="T7"/>
              </a:cxn>
            </a:cxnLst>
            <a:rect l="T12" t="T13" r="T14" b="T15"/>
            <a:pathLst>
              <a:path w="482" h="462">
                <a:moveTo>
                  <a:pt x="482" y="0"/>
                </a:moveTo>
                <a:lnTo>
                  <a:pt x="482" y="462"/>
                </a:lnTo>
                <a:lnTo>
                  <a:pt x="0" y="461"/>
                </a:lnTo>
                <a:lnTo>
                  <a:pt x="362"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49" name="Rectangle 57"/>
          <p:cNvSpPr>
            <a:spLocks noChangeArrowheads="1"/>
          </p:cNvSpPr>
          <p:nvPr/>
        </p:nvSpPr>
        <p:spPr bwMode="auto">
          <a:xfrm>
            <a:off x="1825626" y="6532511"/>
            <a:ext cx="50077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removeStudent[ numStudents &gt; 0] / numStudents = numStudents - 1</a:t>
            </a:r>
            <a:endParaRPr lang="en-US" altLang="zh-CN" sz="1200" b="1">
              <a:solidFill>
                <a:schemeClr val="tx2"/>
              </a:solidFill>
              <a:latin typeface="ZapfHumnst BT" pitchFamily="34" charset="0"/>
              <a:ea typeface="宋体" panose="02010600030101010101" pitchFamily="2" charset="-122"/>
            </a:endParaRPr>
          </a:p>
        </p:txBody>
      </p:sp>
      <p:sp>
        <p:nvSpPr>
          <p:cNvPr id="85050" name="Freeform 58"/>
          <p:cNvSpPr/>
          <p:nvPr/>
        </p:nvSpPr>
        <p:spPr bwMode="auto">
          <a:xfrm>
            <a:off x="4221163" y="2278012"/>
            <a:ext cx="2698750" cy="1114425"/>
          </a:xfrm>
          <a:custGeom>
            <a:avLst/>
            <a:gdLst>
              <a:gd name="T0" fmla="*/ 0 w 1700"/>
              <a:gd name="T1" fmla="*/ 0 h 702"/>
              <a:gd name="T2" fmla="*/ 2147483647 w 1700"/>
              <a:gd name="T3" fmla="*/ 2147483647 h 702"/>
              <a:gd name="T4" fmla="*/ 2147483647 w 1700"/>
              <a:gd name="T5" fmla="*/ 2147483647 h 702"/>
              <a:gd name="T6" fmla="*/ 0 60000 65536"/>
              <a:gd name="T7" fmla="*/ 0 60000 65536"/>
              <a:gd name="T8" fmla="*/ 0 60000 65536"/>
              <a:gd name="T9" fmla="*/ 0 w 1700"/>
              <a:gd name="T10" fmla="*/ 0 h 702"/>
              <a:gd name="T11" fmla="*/ 1700 w 1700"/>
              <a:gd name="T12" fmla="*/ 702 h 702"/>
            </a:gdLst>
            <a:ahLst/>
            <a:cxnLst>
              <a:cxn ang="T6">
                <a:pos x="T0" y="T1"/>
              </a:cxn>
              <a:cxn ang="T7">
                <a:pos x="T2" y="T3"/>
              </a:cxn>
              <a:cxn ang="T8">
                <a:pos x="T4" y="T5"/>
              </a:cxn>
            </a:cxnLst>
            <a:rect l="T9" t="T10" r="T11" b="T12"/>
            <a:pathLst>
              <a:path w="1700" h="702">
                <a:moveTo>
                  <a:pt x="0" y="0"/>
                </a:moveTo>
                <a:lnTo>
                  <a:pt x="744" y="702"/>
                </a:lnTo>
                <a:lnTo>
                  <a:pt x="1700" y="518"/>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51" name="Rectangle 59"/>
          <p:cNvSpPr>
            <a:spLocks noChangeArrowheads="1"/>
          </p:cNvSpPr>
          <p:nvPr/>
        </p:nvSpPr>
        <p:spPr bwMode="auto">
          <a:xfrm>
            <a:off x="5311775" y="3155898"/>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close</a:t>
            </a:r>
            <a:endParaRPr lang="en-US" altLang="zh-CN" sz="1200" b="1">
              <a:solidFill>
                <a:schemeClr val="tx2"/>
              </a:solidFill>
              <a:latin typeface="ZapfHumnst BT" pitchFamily="34" charset="0"/>
              <a:ea typeface="宋体" panose="02010600030101010101" pitchFamily="2" charset="-122"/>
            </a:endParaRPr>
          </a:p>
        </p:txBody>
      </p:sp>
      <p:sp>
        <p:nvSpPr>
          <p:cNvPr id="85052" name="Line 60"/>
          <p:cNvSpPr>
            <a:spLocks noChangeShapeType="1"/>
          </p:cNvSpPr>
          <p:nvPr/>
        </p:nvSpPr>
        <p:spPr bwMode="auto">
          <a:xfrm>
            <a:off x="4686300" y="2285948"/>
            <a:ext cx="3848100" cy="163830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85053" name="Rectangle 61"/>
          <p:cNvSpPr>
            <a:spLocks noChangeArrowheads="1"/>
          </p:cNvSpPr>
          <p:nvPr/>
        </p:nvSpPr>
        <p:spPr bwMode="auto">
          <a:xfrm>
            <a:off x="7162801" y="3543248"/>
            <a:ext cx="15196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 numStudents = 10 ]</a:t>
            </a:r>
            <a:endParaRPr lang="en-US" altLang="zh-CN" sz="1200" b="1">
              <a:solidFill>
                <a:schemeClr val="tx2"/>
              </a:solidFill>
              <a:latin typeface="ZapfHumnst BT" pitchFamily="34" charset="0"/>
              <a:ea typeface="宋体" panose="02010600030101010101" pitchFamily="2" charset="-122"/>
            </a:endParaRPr>
          </a:p>
        </p:txBody>
      </p:sp>
      <p:sp>
        <p:nvSpPr>
          <p:cNvPr id="85054" name="Line 62"/>
          <p:cNvSpPr>
            <a:spLocks noChangeShapeType="1"/>
          </p:cNvSpPr>
          <p:nvPr/>
        </p:nvSpPr>
        <p:spPr bwMode="auto">
          <a:xfrm flipV="1">
            <a:off x="8680450" y="3167011"/>
            <a:ext cx="0" cy="58420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85055" name="Rectangle 63"/>
          <p:cNvSpPr>
            <a:spLocks noChangeArrowheads="1"/>
          </p:cNvSpPr>
          <p:nvPr/>
        </p:nvSpPr>
        <p:spPr bwMode="auto">
          <a:xfrm>
            <a:off x="8772526" y="3457523"/>
            <a:ext cx="4776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solidFill>
                  <a:schemeClr val="tx2"/>
                </a:solidFill>
                <a:ea typeface="宋体" panose="02010600030101010101" pitchFamily="2" charset="-122"/>
              </a:rPr>
              <a:t>cancel</a:t>
            </a:r>
            <a:endParaRPr lang="en-US" altLang="zh-CN" sz="1200" b="1">
              <a:solidFill>
                <a:schemeClr val="tx2"/>
              </a:solidFill>
              <a:latin typeface="ZapfHumnst BT" pitchFamily="34" charset="0"/>
              <a:ea typeface="宋体" panose="02010600030101010101" pitchFamily="2" charset="-122"/>
            </a:endParaRPr>
          </a:p>
        </p:txBody>
      </p:sp>
      <p:sp>
        <p:nvSpPr>
          <p:cNvPr id="85056" name="Line 64"/>
          <p:cNvSpPr>
            <a:spLocks noChangeShapeType="1"/>
          </p:cNvSpPr>
          <p:nvPr/>
        </p:nvSpPr>
        <p:spPr bwMode="auto">
          <a:xfrm>
            <a:off x="1987551" y="1997023"/>
            <a:ext cx="1052513" cy="0"/>
          </a:xfrm>
          <a:prstGeom prst="line">
            <a:avLst/>
          </a:prstGeom>
          <a:noFill/>
          <a:ln w="254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AutoShape 3"/>
          <p:cNvSpPr>
            <a:spLocks noChangeArrowheads="1"/>
          </p:cNvSpPr>
          <p:nvPr/>
        </p:nvSpPr>
        <p:spPr bwMode="auto">
          <a:xfrm>
            <a:off x="7070725" y="1631950"/>
            <a:ext cx="3049588" cy="4368800"/>
          </a:xfrm>
          <a:prstGeom prst="roundRect">
            <a:avLst>
              <a:gd name="adj" fmla="val 2583"/>
            </a:avLst>
          </a:prstGeom>
          <a:solidFill>
            <a:schemeClr val="bg1">
              <a:lumMod val="95000"/>
            </a:schemeClr>
          </a:solidFill>
          <a:ln w="25400">
            <a:solidFill>
              <a:schemeClr val="tx1">
                <a:lumMod val="50000"/>
                <a:lumOff val="50000"/>
              </a:schemeClr>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35" name="AutoShape 23"/>
          <p:cNvSpPr>
            <a:spLocks noChangeArrowheads="1"/>
          </p:cNvSpPr>
          <p:nvPr/>
        </p:nvSpPr>
        <p:spPr bwMode="auto">
          <a:xfrm>
            <a:off x="2716213" y="1631950"/>
            <a:ext cx="3105150" cy="4368800"/>
          </a:xfrm>
          <a:prstGeom prst="roundRect">
            <a:avLst>
              <a:gd name="adj" fmla="val 2537"/>
            </a:avLst>
          </a:prstGeom>
          <a:solidFill>
            <a:schemeClr val="bg1">
              <a:lumMod val="95000"/>
            </a:schemeClr>
          </a:solidFill>
          <a:ln w="25400">
            <a:solidFill>
              <a:schemeClr val="tx1">
                <a:lumMod val="50000"/>
                <a:lumOff val="50000"/>
              </a:schemeClr>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18" name="Line 2"/>
          <p:cNvSpPr>
            <a:spLocks noChangeShapeType="1"/>
          </p:cNvSpPr>
          <p:nvPr/>
        </p:nvSpPr>
        <p:spPr bwMode="auto">
          <a:xfrm flipV="1">
            <a:off x="8661400" y="2593976"/>
            <a:ext cx="0" cy="722313"/>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86020" name="Freeform 4"/>
          <p:cNvSpPr/>
          <p:nvPr/>
        </p:nvSpPr>
        <p:spPr bwMode="auto">
          <a:xfrm>
            <a:off x="9725025" y="2341564"/>
            <a:ext cx="584200" cy="1587"/>
          </a:xfrm>
          <a:custGeom>
            <a:avLst/>
            <a:gdLst>
              <a:gd name="T0" fmla="*/ 0 w 368"/>
              <a:gd name="T1" fmla="*/ 0 h 1"/>
              <a:gd name="T2" fmla="*/ 2147483647 w 368"/>
              <a:gd name="T3" fmla="*/ 0 h 1"/>
              <a:gd name="T4" fmla="*/ 0 60000 65536"/>
              <a:gd name="T5" fmla="*/ 0 60000 65536"/>
              <a:gd name="T6" fmla="*/ 0 w 368"/>
              <a:gd name="T7" fmla="*/ 0 h 1"/>
              <a:gd name="T8" fmla="*/ 368 w 368"/>
              <a:gd name="T9" fmla="*/ 1 h 1"/>
            </a:gdLst>
            <a:ahLst/>
            <a:cxnLst>
              <a:cxn ang="T4">
                <a:pos x="T0" y="T1"/>
              </a:cxn>
              <a:cxn ang="T5">
                <a:pos x="T2" y="T3"/>
              </a:cxn>
            </a:cxnLst>
            <a:rect l="T6" t="T7" r="T8" b="T9"/>
            <a:pathLst>
              <a:path w="368" h="1">
                <a:moveTo>
                  <a:pt x="0" y="0"/>
                </a:moveTo>
                <a:lnTo>
                  <a:pt x="368"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21" name="Freeform 5"/>
          <p:cNvSpPr/>
          <p:nvPr/>
        </p:nvSpPr>
        <p:spPr bwMode="auto">
          <a:xfrm>
            <a:off x="9488489" y="5078414"/>
            <a:ext cx="822325" cy="1587"/>
          </a:xfrm>
          <a:custGeom>
            <a:avLst/>
            <a:gdLst>
              <a:gd name="T0" fmla="*/ 0 w 518"/>
              <a:gd name="T1" fmla="*/ 0 h 1"/>
              <a:gd name="T2" fmla="*/ 2147483647 w 518"/>
              <a:gd name="T3" fmla="*/ 0 h 1"/>
              <a:gd name="T4" fmla="*/ 0 60000 65536"/>
              <a:gd name="T5" fmla="*/ 0 60000 65536"/>
              <a:gd name="T6" fmla="*/ 0 w 518"/>
              <a:gd name="T7" fmla="*/ 0 h 1"/>
              <a:gd name="T8" fmla="*/ 518 w 518"/>
              <a:gd name="T9" fmla="*/ 1 h 1"/>
            </a:gdLst>
            <a:ahLst/>
            <a:cxnLst>
              <a:cxn ang="T4">
                <a:pos x="T0" y="T1"/>
              </a:cxn>
              <a:cxn ang="T5">
                <a:pos x="T2" y="T3"/>
              </a:cxn>
            </a:cxnLst>
            <a:rect l="T6" t="T7" r="T8" b="T9"/>
            <a:pathLst>
              <a:path w="518" h="1">
                <a:moveTo>
                  <a:pt x="0" y="0"/>
                </a:moveTo>
                <a:lnTo>
                  <a:pt x="518"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22" name="AutoShape 6"/>
          <p:cNvSpPr>
            <a:spLocks noChangeArrowheads="1"/>
          </p:cNvSpPr>
          <p:nvPr/>
        </p:nvSpPr>
        <p:spPr bwMode="auto">
          <a:xfrm>
            <a:off x="3324225" y="2251076"/>
            <a:ext cx="1136650" cy="608013"/>
          </a:xfrm>
          <a:prstGeom prst="roundRect">
            <a:avLst>
              <a:gd name="adj" fmla="val 12963"/>
            </a:avLst>
          </a:prstGeom>
          <a:solidFill>
            <a:srgbClr val="FFFFCC"/>
          </a:solidFill>
          <a:ln w="25400">
            <a:solidFill>
              <a:srgbClr val="990033"/>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23" name="AutoShape 7"/>
          <p:cNvSpPr>
            <a:spLocks noChangeArrowheads="1"/>
          </p:cNvSpPr>
          <p:nvPr/>
        </p:nvSpPr>
        <p:spPr bwMode="auto">
          <a:xfrm>
            <a:off x="7791450" y="2116138"/>
            <a:ext cx="2120900" cy="493712"/>
          </a:xfrm>
          <a:prstGeom prst="roundRect">
            <a:avLst>
              <a:gd name="adj" fmla="val 17500"/>
            </a:avLst>
          </a:prstGeom>
          <a:solidFill>
            <a:srgbClr val="FFFFCC"/>
          </a:solidFill>
          <a:ln w="25400">
            <a:solidFill>
              <a:srgbClr val="8A0E5E"/>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24" name="AutoShape 8"/>
          <p:cNvSpPr>
            <a:spLocks noChangeArrowheads="1"/>
          </p:cNvSpPr>
          <p:nvPr/>
        </p:nvSpPr>
        <p:spPr bwMode="auto">
          <a:xfrm>
            <a:off x="8139114" y="3265488"/>
            <a:ext cx="1023937" cy="450850"/>
          </a:xfrm>
          <a:prstGeom prst="roundRect">
            <a:avLst>
              <a:gd name="adj" fmla="val 17500"/>
            </a:avLst>
          </a:prstGeom>
          <a:solidFill>
            <a:srgbClr val="FFFFCC"/>
          </a:solidFill>
          <a:ln w="25400">
            <a:solidFill>
              <a:srgbClr val="8A0E5E"/>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25" name="AutoShape 9"/>
          <p:cNvSpPr>
            <a:spLocks noChangeArrowheads="1"/>
          </p:cNvSpPr>
          <p:nvPr/>
        </p:nvSpPr>
        <p:spPr bwMode="auto">
          <a:xfrm>
            <a:off x="7756525" y="4852988"/>
            <a:ext cx="1868488" cy="493712"/>
          </a:xfrm>
          <a:prstGeom prst="roundRect">
            <a:avLst>
              <a:gd name="adj" fmla="val 17500"/>
            </a:avLst>
          </a:prstGeom>
          <a:solidFill>
            <a:srgbClr val="FFFFCC"/>
          </a:solidFill>
          <a:ln w="25400">
            <a:solidFill>
              <a:srgbClr val="8A0E5E"/>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26" name="AutoShape 10"/>
          <p:cNvSpPr>
            <a:spLocks noChangeArrowheads="1"/>
          </p:cNvSpPr>
          <p:nvPr/>
        </p:nvSpPr>
        <p:spPr bwMode="auto">
          <a:xfrm>
            <a:off x="2828925" y="4897438"/>
            <a:ext cx="2116138" cy="461962"/>
          </a:xfrm>
          <a:prstGeom prst="roundRect">
            <a:avLst>
              <a:gd name="adj" fmla="val 17074"/>
            </a:avLst>
          </a:prstGeom>
          <a:solidFill>
            <a:srgbClr val="FFFFCC"/>
          </a:solidFill>
          <a:ln w="25400">
            <a:solidFill>
              <a:srgbClr val="8A0E5E"/>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b="1">
              <a:solidFill>
                <a:schemeClr val="bg2"/>
              </a:solidFill>
              <a:ea typeface="宋体" panose="02010600030101010101" pitchFamily="2" charset="-122"/>
            </a:endParaRPr>
          </a:p>
        </p:txBody>
      </p:sp>
      <p:sp>
        <p:nvSpPr>
          <p:cNvPr id="86027" name="Rectangle 11"/>
          <p:cNvSpPr>
            <a:spLocks noGrp="1" noChangeArrowheads="1"/>
          </p:cNvSpPr>
          <p:nvPr>
            <p:ph type="title"/>
          </p:nvPr>
        </p:nvSpPr>
        <p:spPr>
          <a:noFill/>
        </p:spPr>
        <p:txBody>
          <a:bodyPr/>
          <a:lstStyle/>
          <a:p>
            <a:pPr eaLnBrk="1" hangingPunct="1"/>
            <a:r>
              <a:rPr lang="en-US" altLang="zh-CN" sz="2800" dirty="0"/>
              <a:t>Example: State Machine with Nested States and History</a:t>
            </a:r>
            <a:endParaRPr lang="en-US" altLang="zh-CN" sz="2800" dirty="0"/>
          </a:p>
        </p:txBody>
      </p:sp>
      <p:sp>
        <p:nvSpPr>
          <p:cNvPr id="86028" name="Text Box 12"/>
          <p:cNvSpPr txBox="1">
            <a:spLocks noChangeArrowheads="1"/>
          </p:cNvSpPr>
          <p:nvPr/>
        </p:nvSpPr>
        <p:spPr bwMode="auto">
          <a:xfrm>
            <a:off x="3105151" y="1016000"/>
            <a:ext cx="1489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600" b="1" i="1" dirty="0" err="1">
                <a:solidFill>
                  <a:srgbClr val="EB7C11"/>
                </a:solidFill>
                <a:ea typeface="宋体" panose="02010600030101010101" pitchFamily="2" charset="-122"/>
              </a:rPr>
              <a:t>superstate</a:t>
            </a:r>
            <a:endParaRPr lang="en-US" altLang="zh-CN" sz="1600" b="1" i="1" dirty="0">
              <a:solidFill>
                <a:srgbClr val="EB7C11"/>
              </a:solidFill>
              <a:ea typeface="宋体" panose="02010600030101010101" pitchFamily="2" charset="-122"/>
            </a:endParaRPr>
          </a:p>
        </p:txBody>
      </p:sp>
      <p:sp>
        <p:nvSpPr>
          <p:cNvPr id="86029" name="Line 13"/>
          <p:cNvSpPr>
            <a:spLocks noChangeShapeType="1"/>
          </p:cNvSpPr>
          <p:nvPr/>
        </p:nvSpPr>
        <p:spPr bwMode="auto">
          <a:xfrm>
            <a:off x="4216400" y="1260475"/>
            <a:ext cx="192088" cy="369888"/>
          </a:xfrm>
          <a:prstGeom prst="line">
            <a:avLst/>
          </a:prstGeom>
          <a:noFill/>
          <a:ln w="254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0" name="Text Box 14"/>
          <p:cNvSpPr txBox="1">
            <a:spLocks noChangeArrowheads="1"/>
          </p:cNvSpPr>
          <p:nvPr/>
        </p:nvSpPr>
        <p:spPr bwMode="auto">
          <a:xfrm>
            <a:off x="1565276" y="3032125"/>
            <a:ext cx="1217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600" b="1" i="1" dirty="0" err="1">
                <a:solidFill>
                  <a:srgbClr val="EB7C11"/>
                </a:solidFill>
                <a:ea typeface="宋体" panose="02010600030101010101" pitchFamily="2" charset="-122"/>
              </a:rPr>
              <a:t>substate</a:t>
            </a:r>
            <a:endParaRPr lang="en-US" altLang="zh-CN" sz="1600" b="1" i="1" dirty="0">
              <a:solidFill>
                <a:srgbClr val="EB7C11"/>
              </a:solidFill>
              <a:ea typeface="宋体" panose="02010600030101010101" pitchFamily="2" charset="-122"/>
            </a:endParaRPr>
          </a:p>
        </p:txBody>
      </p:sp>
      <p:sp>
        <p:nvSpPr>
          <p:cNvPr id="86031" name="Line 15"/>
          <p:cNvSpPr>
            <a:spLocks noChangeShapeType="1"/>
          </p:cNvSpPr>
          <p:nvPr/>
        </p:nvSpPr>
        <p:spPr bwMode="auto">
          <a:xfrm flipV="1">
            <a:off x="2438400" y="2778125"/>
            <a:ext cx="795338" cy="368300"/>
          </a:xfrm>
          <a:prstGeom prst="line">
            <a:avLst/>
          </a:prstGeom>
          <a:noFill/>
          <a:ln w="254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2" name="Rectangle 16"/>
          <p:cNvSpPr>
            <a:spLocks noChangeArrowheads="1"/>
          </p:cNvSpPr>
          <p:nvPr/>
        </p:nvSpPr>
        <p:spPr bwMode="auto">
          <a:xfrm>
            <a:off x="1719263" y="5219700"/>
            <a:ext cx="24061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addStudent /</a:t>
            </a:r>
            <a:endParaRPr lang="en-US" altLang="zh-CN" sz="1200" b="1">
              <a:ea typeface="宋体" panose="02010600030101010101" pitchFamily="2" charset="-122"/>
            </a:endParaRPr>
          </a:p>
          <a:p>
            <a:r>
              <a:rPr lang="en-US" altLang="zh-CN" sz="1200" b="1">
                <a:ea typeface="宋体" panose="02010600030101010101" pitchFamily="2" charset="-122"/>
              </a:rPr>
              <a:t>numStudents = numStudents + 1</a:t>
            </a:r>
            <a:endParaRPr lang="en-US" altLang="zh-CN" sz="1200" b="1">
              <a:latin typeface="ZapfHumnst BT" pitchFamily="34" charset="0"/>
              <a:ea typeface="宋体" panose="02010600030101010101" pitchFamily="2" charset="-122"/>
            </a:endParaRPr>
          </a:p>
        </p:txBody>
      </p:sp>
      <p:grpSp>
        <p:nvGrpSpPr>
          <p:cNvPr id="86033" name="Group 17"/>
          <p:cNvGrpSpPr/>
          <p:nvPr/>
        </p:nvGrpSpPr>
        <p:grpSpPr bwMode="auto">
          <a:xfrm>
            <a:off x="10315576" y="2195513"/>
            <a:ext cx="282575" cy="292100"/>
            <a:chOff x="5534" y="1173"/>
            <a:chExt cx="178" cy="184"/>
          </a:xfrm>
        </p:grpSpPr>
        <p:sp>
          <p:nvSpPr>
            <p:cNvPr id="86089" name="Oval 18"/>
            <p:cNvSpPr>
              <a:spLocks noChangeArrowheads="1"/>
            </p:cNvSpPr>
            <p:nvPr/>
          </p:nvSpPr>
          <p:spPr bwMode="auto">
            <a:xfrm>
              <a:off x="5534" y="1173"/>
              <a:ext cx="178" cy="184"/>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90" name="Oval 19"/>
            <p:cNvSpPr>
              <a:spLocks noChangeArrowheads="1"/>
            </p:cNvSpPr>
            <p:nvPr/>
          </p:nvSpPr>
          <p:spPr bwMode="auto">
            <a:xfrm>
              <a:off x="5559" y="1201"/>
              <a:ext cx="127" cy="12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86034" name="Group 20"/>
          <p:cNvGrpSpPr/>
          <p:nvPr/>
        </p:nvGrpSpPr>
        <p:grpSpPr bwMode="auto">
          <a:xfrm>
            <a:off x="10317164" y="4932363"/>
            <a:ext cx="280987" cy="292100"/>
            <a:chOff x="5531" y="2897"/>
            <a:chExt cx="177" cy="184"/>
          </a:xfrm>
        </p:grpSpPr>
        <p:sp>
          <p:nvSpPr>
            <p:cNvPr id="86087" name="Oval 21"/>
            <p:cNvSpPr>
              <a:spLocks noChangeArrowheads="1"/>
            </p:cNvSpPr>
            <p:nvPr/>
          </p:nvSpPr>
          <p:spPr bwMode="auto">
            <a:xfrm>
              <a:off x="5531" y="2897"/>
              <a:ext cx="177" cy="184"/>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88" name="Oval 22"/>
            <p:cNvSpPr>
              <a:spLocks noChangeArrowheads="1"/>
            </p:cNvSpPr>
            <p:nvPr/>
          </p:nvSpPr>
          <p:spPr bwMode="auto">
            <a:xfrm>
              <a:off x="5556" y="2925"/>
              <a:ext cx="128" cy="12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86036" name="Rectangle 24"/>
          <p:cNvSpPr>
            <a:spLocks noChangeArrowheads="1"/>
          </p:cNvSpPr>
          <p:nvPr/>
        </p:nvSpPr>
        <p:spPr bwMode="auto">
          <a:xfrm>
            <a:off x="4111626" y="1711325"/>
            <a:ext cx="39433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Open</a:t>
            </a:r>
            <a:endParaRPr lang="en-US" altLang="zh-CN" sz="1200" b="1">
              <a:latin typeface="ZapfHumnst BT" pitchFamily="34" charset="0"/>
              <a:ea typeface="宋体" panose="02010600030101010101" pitchFamily="2" charset="-122"/>
            </a:endParaRPr>
          </a:p>
        </p:txBody>
      </p:sp>
      <p:sp>
        <p:nvSpPr>
          <p:cNvPr id="86037" name="Rectangle 25"/>
          <p:cNvSpPr>
            <a:spLocks noChangeArrowheads="1"/>
          </p:cNvSpPr>
          <p:nvPr/>
        </p:nvSpPr>
        <p:spPr bwMode="auto">
          <a:xfrm>
            <a:off x="3514725" y="2330450"/>
            <a:ext cx="8720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Unassigned</a:t>
            </a:r>
            <a:endParaRPr lang="en-US" altLang="zh-CN" sz="1200" b="1" dirty="0">
              <a:latin typeface="ZapfHumnst BT" pitchFamily="34" charset="0"/>
              <a:ea typeface="宋体" panose="02010600030101010101" pitchFamily="2" charset="-122"/>
            </a:endParaRPr>
          </a:p>
        </p:txBody>
      </p:sp>
      <p:sp>
        <p:nvSpPr>
          <p:cNvPr id="86038" name="Line 26"/>
          <p:cNvSpPr>
            <a:spLocks noChangeShapeType="1"/>
          </p:cNvSpPr>
          <p:nvPr/>
        </p:nvSpPr>
        <p:spPr bwMode="auto">
          <a:xfrm>
            <a:off x="3357564" y="2522539"/>
            <a:ext cx="1068387" cy="1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39" name="Rectangle 27"/>
          <p:cNvSpPr>
            <a:spLocks noChangeArrowheads="1"/>
          </p:cNvSpPr>
          <p:nvPr/>
        </p:nvSpPr>
        <p:spPr bwMode="auto">
          <a:xfrm>
            <a:off x="3605214" y="4976813"/>
            <a:ext cx="69249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Assigned</a:t>
            </a:r>
            <a:endParaRPr lang="en-US" altLang="zh-CN" sz="1200" b="1" dirty="0">
              <a:latin typeface="ZapfHumnst BT" pitchFamily="34" charset="0"/>
              <a:ea typeface="宋体" panose="02010600030101010101" pitchFamily="2" charset="-122"/>
            </a:endParaRPr>
          </a:p>
        </p:txBody>
      </p:sp>
      <p:sp>
        <p:nvSpPr>
          <p:cNvPr id="86040" name="Oval 28"/>
          <p:cNvSpPr>
            <a:spLocks noChangeArrowheads="1"/>
          </p:cNvSpPr>
          <p:nvPr/>
        </p:nvSpPr>
        <p:spPr bwMode="auto">
          <a:xfrm>
            <a:off x="2806701" y="5686426"/>
            <a:ext cx="201613" cy="20161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41" name="Rectangle 29"/>
          <p:cNvSpPr>
            <a:spLocks noChangeArrowheads="1"/>
          </p:cNvSpPr>
          <p:nvPr/>
        </p:nvSpPr>
        <p:spPr bwMode="auto">
          <a:xfrm>
            <a:off x="2862263" y="5719763"/>
            <a:ext cx="11060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H</a:t>
            </a:r>
            <a:endParaRPr lang="en-US" altLang="zh-CN" sz="1200" b="1">
              <a:latin typeface="ZapfHumnst BT" pitchFamily="34" charset="0"/>
              <a:ea typeface="宋体" panose="02010600030101010101" pitchFamily="2" charset="-122"/>
            </a:endParaRPr>
          </a:p>
        </p:txBody>
      </p:sp>
      <p:sp>
        <p:nvSpPr>
          <p:cNvPr id="86042" name="Line 30"/>
          <p:cNvSpPr>
            <a:spLocks noChangeShapeType="1"/>
          </p:cNvSpPr>
          <p:nvPr/>
        </p:nvSpPr>
        <p:spPr bwMode="auto">
          <a:xfrm>
            <a:off x="3357564" y="2522539"/>
            <a:ext cx="1068387" cy="1587"/>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3" name="Line 31"/>
          <p:cNvSpPr>
            <a:spLocks noChangeShapeType="1"/>
          </p:cNvSpPr>
          <p:nvPr/>
        </p:nvSpPr>
        <p:spPr bwMode="auto">
          <a:xfrm>
            <a:off x="2873376" y="5173664"/>
            <a:ext cx="2036763" cy="1587"/>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4" name="Freeform 32"/>
          <p:cNvSpPr/>
          <p:nvPr/>
        </p:nvSpPr>
        <p:spPr bwMode="auto">
          <a:xfrm>
            <a:off x="3998914" y="2871788"/>
            <a:ext cx="1587" cy="2036762"/>
          </a:xfrm>
          <a:custGeom>
            <a:avLst/>
            <a:gdLst>
              <a:gd name="T0" fmla="*/ 0 w 1"/>
              <a:gd name="T1" fmla="*/ 0 h 1283"/>
              <a:gd name="T2" fmla="*/ 0 w 1"/>
              <a:gd name="T3" fmla="*/ 2147483647 h 1283"/>
              <a:gd name="T4" fmla="*/ 0 60000 65536"/>
              <a:gd name="T5" fmla="*/ 0 60000 65536"/>
              <a:gd name="T6" fmla="*/ 0 w 1"/>
              <a:gd name="T7" fmla="*/ 0 h 1283"/>
              <a:gd name="T8" fmla="*/ 1 w 1"/>
              <a:gd name="T9" fmla="*/ 1283 h 1283"/>
            </a:gdLst>
            <a:ahLst/>
            <a:cxnLst>
              <a:cxn ang="T4">
                <a:pos x="T0" y="T1"/>
              </a:cxn>
              <a:cxn ang="T5">
                <a:pos x="T2" y="T3"/>
              </a:cxn>
            </a:cxnLst>
            <a:rect l="T6" t="T7" r="T8" b="T9"/>
            <a:pathLst>
              <a:path w="1" h="1283">
                <a:moveTo>
                  <a:pt x="0" y="0"/>
                </a:moveTo>
                <a:lnTo>
                  <a:pt x="0" y="1283"/>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45" name="Rectangle 33"/>
          <p:cNvSpPr>
            <a:spLocks noChangeArrowheads="1"/>
          </p:cNvSpPr>
          <p:nvPr/>
        </p:nvSpPr>
        <p:spPr bwMode="auto">
          <a:xfrm>
            <a:off x="3886200" y="4030663"/>
            <a:ext cx="11541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add a professor</a:t>
            </a:r>
            <a:endParaRPr lang="en-US" altLang="zh-CN" sz="1200" b="1">
              <a:latin typeface="ZapfHumnst BT" pitchFamily="34" charset="0"/>
              <a:ea typeface="宋体" panose="02010600030101010101" pitchFamily="2" charset="-122"/>
            </a:endParaRPr>
          </a:p>
        </p:txBody>
      </p:sp>
      <p:sp>
        <p:nvSpPr>
          <p:cNvPr id="86046" name="Rectangle 34"/>
          <p:cNvSpPr>
            <a:spLocks noChangeArrowheads="1"/>
          </p:cNvSpPr>
          <p:nvPr/>
        </p:nvSpPr>
        <p:spPr bwMode="auto">
          <a:xfrm>
            <a:off x="8375651" y="1711325"/>
            <a:ext cx="51296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Closed</a:t>
            </a:r>
            <a:endParaRPr lang="en-US" altLang="zh-CN" sz="1200" b="1">
              <a:latin typeface="ZapfHumnst BT" pitchFamily="34" charset="0"/>
              <a:ea typeface="宋体" panose="02010600030101010101" pitchFamily="2" charset="-122"/>
            </a:endParaRPr>
          </a:p>
        </p:txBody>
      </p:sp>
      <p:sp>
        <p:nvSpPr>
          <p:cNvPr id="86047" name="Rectangle 35"/>
          <p:cNvSpPr>
            <a:spLocks noChangeArrowheads="1"/>
          </p:cNvSpPr>
          <p:nvPr/>
        </p:nvSpPr>
        <p:spPr bwMode="auto">
          <a:xfrm>
            <a:off x="8499476" y="2184400"/>
            <a:ext cx="6828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Canceled</a:t>
            </a:r>
            <a:endParaRPr lang="en-US" altLang="zh-CN" sz="1200" b="1" dirty="0">
              <a:latin typeface="ZapfHumnst BT" pitchFamily="34" charset="0"/>
              <a:ea typeface="宋体" panose="02010600030101010101" pitchFamily="2" charset="-122"/>
            </a:endParaRPr>
          </a:p>
        </p:txBody>
      </p:sp>
      <p:sp>
        <p:nvSpPr>
          <p:cNvPr id="86048" name="Line 36"/>
          <p:cNvSpPr>
            <a:spLocks noChangeShapeType="1"/>
          </p:cNvSpPr>
          <p:nvPr/>
        </p:nvSpPr>
        <p:spPr bwMode="auto">
          <a:xfrm>
            <a:off x="7835900" y="2387600"/>
            <a:ext cx="1957388"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49" name="Rectangle 37"/>
          <p:cNvSpPr>
            <a:spLocks noChangeArrowheads="1"/>
          </p:cNvSpPr>
          <p:nvPr/>
        </p:nvSpPr>
        <p:spPr bwMode="auto">
          <a:xfrm>
            <a:off x="7835900" y="2398713"/>
            <a:ext cx="214630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do/ Send cancellation notices</a:t>
            </a:r>
            <a:endParaRPr lang="en-US" altLang="zh-CN" sz="1200" b="1" dirty="0">
              <a:latin typeface="ZapfHumnst BT" pitchFamily="34" charset="0"/>
              <a:ea typeface="宋体" panose="02010600030101010101" pitchFamily="2" charset="-122"/>
            </a:endParaRPr>
          </a:p>
        </p:txBody>
      </p:sp>
      <p:sp>
        <p:nvSpPr>
          <p:cNvPr id="86050" name="Rectangle 38"/>
          <p:cNvSpPr>
            <a:spLocks noChangeArrowheads="1"/>
          </p:cNvSpPr>
          <p:nvPr/>
        </p:nvSpPr>
        <p:spPr bwMode="auto">
          <a:xfrm>
            <a:off x="8545514" y="3332163"/>
            <a:ext cx="2757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Full</a:t>
            </a:r>
            <a:endParaRPr lang="en-US" altLang="zh-CN" sz="1200" b="1" dirty="0">
              <a:latin typeface="ZapfHumnst BT" pitchFamily="34" charset="0"/>
              <a:ea typeface="宋体" panose="02010600030101010101" pitchFamily="2" charset="-122"/>
            </a:endParaRPr>
          </a:p>
        </p:txBody>
      </p:sp>
      <p:sp>
        <p:nvSpPr>
          <p:cNvPr id="86051" name="Rectangle 39"/>
          <p:cNvSpPr>
            <a:spLocks noChangeArrowheads="1"/>
          </p:cNvSpPr>
          <p:nvPr/>
        </p:nvSpPr>
        <p:spPr bwMode="auto">
          <a:xfrm>
            <a:off x="8308976" y="4919663"/>
            <a:ext cx="8031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Committed</a:t>
            </a:r>
            <a:endParaRPr lang="en-US" altLang="zh-CN" sz="1200" b="1" dirty="0">
              <a:latin typeface="ZapfHumnst BT" pitchFamily="34" charset="0"/>
              <a:ea typeface="宋体" panose="02010600030101010101" pitchFamily="2" charset="-122"/>
            </a:endParaRPr>
          </a:p>
        </p:txBody>
      </p:sp>
      <p:sp>
        <p:nvSpPr>
          <p:cNvPr id="86052" name="Rectangle 40"/>
          <p:cNvSpPr>
            <a:spLocks noChangeArrowheads="1"/>
          </p:cNvSpPr>
          <p:nvPr/>
        </p:nvSpPr>
        <p:spPr bwMode="auto">
          <a:xfrm>
            <a:off x="7802564" y="5133975"/>
            <a:ext cx="18450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do/ Generate class roster</a:t>
            </a:r>
            <a:endParaRPr lang="en-US" altLang="zh-CN" sz="1200" b="1" dirty="0">
              <a:latin typeface="ZapfHumnst BT" pitchFamily="34" charset="0"/>
              <a:ea typeface="宋体" panose="02010600030101010101" pitchFamily="2" charset="-122"/>
            </a:endParaRPr>
          </a:p>
        </p:txBody>
      </p:sp>
      <p:sp>
        <p:nvSpPr>
          <p:cNvPr id="86053" name="Line 41"/>
          <p:cNvSpPr>
            <a:spLocks noChangeShapeType="1"/>
          </p:cNvSpPr>
          <p:nvPr/>
        </p:nvSpPr>
        <p:spPr bwMode="auto">
          <a:xfrm>
            <a:off x="7835900" y="2387600"/>
            <a:ext cx="1957388" cy="1588"/>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54" name="Freeform 42"/>
          <p:cNvSpPr/>
          <p:nvPr/>
        </p:nvSpPr>
        <p:spPr bwMode="auto">
          <a:xfrm>
            <a:off x="4460875" y="1903413"/>
            <a:ext cx="3341688" cy="506412"/>
          </a:xfrm>
          <a:custGeom>
            <a:avLst/>
            <a:gdLst>
              <a:gd name="T0" fmla="*/ 0 w 2105"/>
              <a:gd name="T1" fmla="*/ 2147483647 h 319"/>
              <a:gd name="T2" fmla="*/ 2147483647 w 2105"/>
              <a:gd name="T3" fmla="*/ 0 h 319"/>
              <a:gd name="T4" fmla="*/ 2147483647 w 2105"/>
              <a:gd name="T5" fmla="*/ 2147483647 h 319"/>
              <a:gd name="T6" fmla="*/ 0 60000 65536"/>
              <a:gd name="T7" fmla="*/ 0 60000 65536"/>
              <a:gd name="T8" fmla="*/ 0 60000 65536"/>
              <a:gd name="T9" fmla="*/ 0 w 2105"/>
              <a:gd name="T10" fmla="*/ 0 h 319"/>
              <a:gd name="T11" fmla="*/ 2105 w 2105"/>
              <a:gd name="T12" fmla="*/ 319 h 319"/>
            </a:gdLst>
            <a:ahLst/>
            <a:cxnLst>
              <a:cxn ang="T6">
                <a:pos x="T0" y="T1"/>
              </a:cxn>
              <a:cxn ang="T7">
                <a:pos x="T2" y="T3"/>
              </a:cxn>
              <a:cxn ang="T8">
                <a:pos x="T4" y="T5"/>
              </a:cxn>
            </a:cxnLst>
            <a:rect l="T9" t="T10" r="T11" b="T12"/>
            <a:pathLst>
              <a:path w="2105" h="319">
                <a:moveTo>
                  <a:pt x="0" y="319"/>
                </a:moveTo>
                <a:lnTo>
                  <a:pt x="1191" y="0"/>
                </a:lnTo>
                <a:lnTo>
                  <a:pt x="2105" y="163"/>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55" name="Rectangle 43"/>
          <p:cNvSpPr>
            <a:spLocks noChangeArrowheads="1"/>
          </p:cNvSpPr>
          <p:nvPr/>
        </p:nvSpPr>
        <p:spPr bwMode="auto">
          <a:xfrm>
            <a:off x="5529263" y="1733550"/>
            <a:ext cx="12904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closeRegistration</a:t>
            </a:r>
            <a:endParaRPr lang="en-US" altLang="zh-CN" sz="1200" b="1">
              <a:latin typeface="ZapfHumnst BT" pitchFamily="34" charset="0"/>
              <a:ea typeface="宋体" panose="02010600030101010101" pitchFamily="2" charset="-122"/>
            </a:endParaRPr>
          </a:p>
        </p:txBody>
      </p:sp>
      <p:sp>
        <p:nvSpPr>
          <p:cNvPr id="86056" name="Freeform 44"/>
          <p:cNvSpPr/>
          <p:nvPr/>
        </p:nvSpPr>
        <p:spPr bwMode="auto">
          <a:xfrm>
            <a:off x="4460875" y="2387600"/>
            <a:ext cx="3341688" cy="146050"/>
          </a:xfrm>
          <a:custGeom>
            <a:avLst/>
            <a:gdLst>
              <a:gd name="T0" fmla="*/ 0 w 2105"/>
              <a:gd name="T1" fmla="*/ 2147483647 h 92"/>
              <a:gd name="T2" fmla="*/ 2147483647 w 2105"/>
              <a:gd name="T3" fmla="*/ 0 h 92"/>
              <a:gd name="T4" fmla="*/ 0 60000 65536"/>
              <a:gd name="T5" fmla="*/ 0 60000 65536"/>
              <a:gd name="T6" fmla="*/ 0 w 2105"/>
              <a:gd name="T7" fmla="*/ 0 h 92"/>
              <a:gd name="T8" fmla="*/ 2105 w 2105"/>
              <a:gd name="T9" fmla="*/ 92 h 92"/>
            </a:gdLst>
            <a:ahLst/>
            <a:cxnLst>
              <a:cxn ang="T4">
                <a:pos x="T0" y="T1"/>
              </a:cxn>
              <a:cxn ang="T5">
                <a:pos x="T2" y="T3"/>
              </a:cxn>
            </a:cxnLst>
            <a:rect l="T6" t="T7" r="T8" b="T9"/>
            <a:pathLst>
              <a:path w="2105" h="92">
                <a:moveTo>
                  <a:pt x="0" y="92"/>
                </a:moveTo>
                <a:lnTo>
                  <a:pt x="2105"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57" name="Rectangle 45"/>
          <p:cNvSpPr>
            <a:spLocks noChangeArrowheads="1"/>
          </p:cNvSpPr>
          <p:nvPr/>
        </p:nvSpPr>
        <p:spPr bwMode="auto">
          <a:xfrm>
            <a:off x="5956300" y="2228850"/>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close</a:t>
            </a:r>
            <a:endParaRPr lang="en-US" altLang="zh-CN" sz="1200" b="1">
              <a:latin typeface="ZapfHumnst BT" pitchFamily="34" charset="0"/>
              <a:ea typeface="宋体" panose="02010600030101010101" pitchFamily="2" charset="-122"/>
            </a:endParaRPr>
          </a:p>
        </p:txBody>
      </p:sp>
      <p:sp>
        <p:nvSpPr>
          <p:cNvPr id="86058" name="Line 46"/>
          <p:cNvSpPr>
            <a:spLocks noChangeShapeType="1"/>
          </p:cNvSpPr>
          <p:nvPr/>
        </p:nvSpPr>
        <p:spPr bwMode="auto">
          <a:xfrm>
            <a:off x="7802564" y="5126039"/>
            <a:ext cx="1709737" cy="1587"/>
          </a:xfrm>
          <a:prstGeom prst="line">
            <a:avLst/>
          </a:prstGeom>
          <a:noFill/>
          <a:ln w="25400">
            <a:solidFill>
              <a:srgbClr val="8A0E5E"/>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059" name="Freeform 47"/>
          <p:cNvSpPr/>
          <p:nvPr/>
        </p:nvSpPr>
        <p:spPr bwMode="auto">
          <a:xfrm>
            <a:off x="3797300" y="2871788"/>
            <a:ext cx="1588" cy="2036762"/>
          </a:xfrm>
          <a:custGeom>
            <a:avLst/>
            <a:gdLst>
              <a:gd name="T0" fmla="*/ 0 w 1"/>
              <a:gd name="T1" fmla="*/ 2147483647 h 1283"/>
              <a:gd name="T2" fmla="*/ 0 w 1"/>
              <a:gd name="T3" fmla="*/ 0 h 1283"/>
              <a:gd name="T4" fmla="*/ 0 60000 65536"/>
              <a:gd name="T5" fmla="*/ 0 60000 65536"/>
              <a:gd name="T6" fmla="*/ 0 w 1"/>
              <a:gd name="T7" fmla="*/ 0 h 1283"/>
              <a:gd name="T8" fmla="*/ 1 w 1"/>
              <a:gd name="T9" fmla="*/ 1283 h 1283"/>
            </a:gdLst>
            <a:ahLst/>
            <a:cxnLst>
              <a:cxn ang="T4">
                <a:pos x="T0" y="T1"/>
              </a:cxn>
              <a:cxn ang="T5">
                <a:pos x="T2" y="T3"/>
              </a:cxn>
            </a:cxnLst>
            <a:rect l="T6" t="T7" r="T8" b="T9"/>
            <a:pathLst>
              <a:path w="1" h="1283">
                <a:moveTo>
                  <a:pt x="0" y="1283"/>
                </a:moveTo>
                <a:lnTo>
                  <a:pt x="0"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60" name="Rectangle 48"/>
          <p:cNvSpPr>
            <a:spLocks noChangeArrowheads="1"/>
          </p:cNvSpPr>
          <p:nvPr/>
        </p:nvSpPr>
        <p:spPr bwMode="auto">
          <a:xfrm>
            <a:off x="2784475" y="3670300"/>
            <a:ext cx="142507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remove a professor</a:t>
            </a:r>
            <a:endParaRPr lang="en-US" altLang="zh-CN" sz="1200" b="1">
              <a:latin typeface="ZapfHumnst BT" pitchFamily="34" charset="0"/>
              <a:ea typeface="宋体" panose="02010600030101010101" pitchFamily="2" charset="-122"/>
            </a:endParaRPr>
          </a:p>
        </p:txBody>
      </p:sp>
      <p:sp>
        <p:nvSpPr>
          <p:cNvPr id="86061" name="Freeform 49"/>
          <p:cNvSpPr/>
          <p:nvPr/>
        </p:nvSpPr>
        <p:spPr bwMode="auto">
          <a:xfrm>
            <a:off x="4291013" y="2578100"/>
            <a:ext cx="4119562" cy="2319338"/>
          </a:xfrm>
          <a:custGeom>
            <a:avLst/>
            <a:gdLst>
              <a:gd name="T0" fmla="*/ 0 w 2595"/>
              <a:gd name="T1" fmla="*/ 2147483647 h 1461"/>
              <a:gd name="T2" fmla="*/ 2147483647 w 2595"/>
              <a:gd name="T3" fmla="*/ 0 h 1461"/>
              <a:gd name="T4" fmla="*/ 0 60000 65536"/>
              <a:gd name="T5" fmla="*/ 0 60000 65536"/>
              <a:gd name="T6" fmla="*/ 0 w 2595"/>
              <a:gd name="T7" fmla="*/ 0 h 1461"/>
              <a:gd name="T8" fmla="*/ 2595 w 2595"/>
              <a:gd name="T9" fmla="*/ 1461 h 1461"/>
            </a:gdLst>
            <a:ahLst/>
            <a:cxnLst>
              <a:cxn ang="T4">
                <a:pos x="T0" y="T1"/>
              </a:cxn>
              <a:cxn ang="T5">
                <a:pos x="T2" y="T3"/>
              </a:cxn>
            </a:cxnLst>
            <a:rect l="T6" t="T7" r="T8" b="T9"/>
            <a:pathLst>
              <a:path w="2595" h="1461">
                <a:moveTo>
                  <a:pt x="0" y="1461"/>
                </a:moveTo>
                <a:lnTo>
                  <a:pt x="2595"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62" name="Rectangle 50"/>
          <p:cNvSpPr>
            <a:spLocks noChangeArrowheads="1"/>
          </p:cNvSpPr>
          <p:nvPr/>
        </p:nvSpPr>
        <p:spPr bwMode="auto">
          <a:xfrm>
            <a:off x="5842001" y="3457575"/>
            <a:ext cx="182742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close[ numStudents &lt; 3 ]</a:t>
            </a:r>
            <a:endParaRPr lang="en-US" altLang="zh-CN" sz="1200" b="1">
              <a:latin typeface="ZapfHumnst BT" pitchFamily="34" charset="0"/>
              <a:ea typeface="宋体" panose="02010600030101010101" pitchFamily="2" charset="-122"/>
            </a:endParaRPr>
          </a:p>
        </p:txBody>
      </p:sp>
      <p:sp>
        <p:nvSpPr>
          <p:cNvPr id="86063" name="Rectangle 51"/>
          <p:cNvSpPr>
            <a:spLocks noChangeArrowheads="1"/>
          </p:cNvSpPr>
          <p:nvPr/>
        </p:nvSpPr>
        <p:spPr bwMode="auto">
          <a:xfrm>
            <a:off x="6096001" y="3914775"/>
            <a:ext cx="15196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 numStudents = 10 ]</a:t>
            </a:r>
            <a:endParaRPr lang="en-US" altLang="zh-CN" sz="1200" b="1">
              <a:latin typeface="ZapfHumnst BT" pitchFamily="34" charset="0"/>
              <a:ea typeface="宋体" panose="02010600030101010101" pitchFamily="2" charset="-122"/>
            </a:endParaRPr>
          </a:p>
        </p:txBody>
      </p:sp>
      <p:sp>
        <p:nvSpPr>
          <p:cNvPr id="86064" name="Freeform 52"/>
          <p:cNvSpPr/>
          <p:nvPr/>
        </p:nvSpPr>
        <p:spPr bwMode="auto">
          <a:xfrm>
            <a:off x="4956176" y="5121275"/>
            <a:ext cx="2790825" cy="1588"/>
          </a:xfrm>
          <a:custGeom>
            <a:avLst/>
            <a:gdLst>
              <a:gd name="T0" fmla="*/ 0 w 1758"/>
              <a:gd name="T1" fmla="*/ 2147483647 h 1"/>
              <a:gd name="T2" fmla="*/ 2147483647 w 1758"/>
              <a:gd name="T3" fmla="*/ 0 h 1"/>
              <a:gd name="T4" fmla="*/ 0 60000 65536"/>
              <a:gd name="T5" fmla="*/ 0 60000 65536"/>
              <a:gd name="T6" fmla="*/ 0 w 1758"/>
              <a:gd name="T7" fmla="*/ 0 h 1"/>
              <a:gd name="T8" fmla="*/ 1758 w 1758"/>
              <a:gd name="T9" fmla="*/ 1 h 1"/>
            </a:gdLst>
            <a:ahLst/>
            <a:cxnLst>
              <a:cxn ang="T4">
                <a:pos x="T0" y="T1"/>
              </a:cxn>
              <a:cxn ang="T5">
                <a:pos x="T2" y="T3"/>
              </a:cxn>
            </a:cxnLst>
            <a:rect l="T6" t="T7" r="T8" b="T9"/>
            <a:pathLst>
              <a:path w="1758" h="1">
                <a:moveTo>
                  <a:pt x="0" y="1"/>
                </a:moveTo>
                <a:lnTo>
                  <a:pt x="1758"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65" name="Rectangle 53"/>
          <p:cNvSpPr>
            <a:spLocks noChangeArrowheads="1"/>
          </p:cNvSpPr>
          <p:nvPr/>
        </p:nvSpPr>
        <p:spPr bwMode="auto">
          <a:xfrm>
            <a:off x="5177340" y="4902801"/>
            <a:ext cx="2574423"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100" b="1" dirty="0" err="1">
                <a:ea typeface="宋体" panose="02010600030101010101" pitchFamily="2" charset="-122"/>
              </a:rPr>
              <a:t>closeRegistration</a:t>
            </a:r>
            <a:r>
              <a:rPr lang="en-US" altLang="zh-CN" sz="1100" b="1" dirty="0">
                <a:ea typeface="宋体" panose="02010600030101010101" pitchFamily="2" charset="-122"/>
              </a:rPr>
              <a:t>[ </a:t>
            </a:r>
            <a:r>
              <a:rPr lang="en-US" altLang="zh-CN" sz="1100" b="1" dirty="0" err="1">
                <a:ea typeface="宋体" panose="02010600030101010101" pitchFamily="2" charset="-122"/>
              </a:rPr>
              <a:t>numStudents</a:t>
            </a:r>
            <a:r>
              <a:rPr lang="en-US" altLang="zh-CN" sz="1100" b="1" dirty="0">
                <a:ea typeface="宋体" panose="02010600030101010101" pitchFamily="2" charset="-122"/>
              </a:rPr>
              <a:t> &gt;= 3 ]</a:t>
            </a:r>
            <a:endParaRPr lang="en-US" altLang="zh-CN" sz="1100" b="1" dirty="0">
              <a:latin typeface="ZapfHumnst BT" pitchFamily="34" charset="0"/>
              <a:ea typeface="宋体" panose="02010600030101010101" pitchFamily="2" charset="-122"/>
            </a:endParaRPr>
          </a:p>
        </p:txBody>
      </p:sp>
      <p:sp>
        <p:nvSpPr>
          <p:cNvPr id="86066" name="Freeform 54"/>
          <p:cNvSpPr/>
          <p:nvPr/>
        </p:nvSpPr>
        <p:spPr bwMode="auto">
          <a:xfrm>
            <a:off x="4967288" y="5291153"/>
            <a:ext cx="2817813" cy="152383"/>
          </a:xfrm>
          <a:custGeom>
            <a:avLst/>
            <a:gdLst>
              <a:gd name="T0" fmla="*/ 0 w 1889"/>
              <a:gd name="T1" fmla="*/ 2147483647 h 387"/>
              <a:gd name="T2" fmla="*/ 2147483647 w 1889"/>
              <a:gd name="T3" fmla="*/ 2147483647 h 387"/>
              <a:gd name="T4" fmla="*/ 2147483647 w 1889"/>
              <a:gd name="T5" fmla="*/ 0 h 387"/>
              <a:gd name="T6" fmla="*/ 0 60000 65536"/>
              <a:gd name="T7" fmla="*/ 0 60000 65536"/>
              <a:gd name="T8" fmla="*/ 0 60000 65536"/>
              <a:gd name="T9" fmla="*/ 0 w 1889"/>
              <a:gd name="T10" fmla="*/ 0 h 387"/>
              <a:gd name="T11" fmla="*/ 1889 w 1889"/>
              <a:gd name="T12" fmla="*/ 387 h 387"/>
            </a:gdLst>
            <a:ahLst/>
            <a:cxnLst>
              <a:cxn ang="T6">
                <a:pos x="T0" y="T1"/>
              </a:cxn>
              <a:cxn ang="T7">
                <a:pos x="T2" y="T3"/>
              </a:cxn>
              <a:cxn ang="T8">
                <a:pos x="T4" y="T5"/>
              </a:cxn>
            </a:cxnLst>
            <a:rect l="T9" t="T10" r="T11" b="T12"/>
            <a:pathLst>
              <a:path w="1889" h="387">
                <a:moveTo>
                  <a:pt x="0" y="54"/>
                </a:moveTo>
                <a:lnTo>
                  <a:pt x="1297" y="387"/>
                </a:lnTo>
                <a:lnTo>
                  <a:pt x="1889"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67" name="Line 55"/>
          <p:cNvSpPr>
            <a:spLocks noChangeShapeType="1"/>
          </p:cNvSpPr>
          <p:nvPr/>
        </p:nvSpPr>
        <p:spPr bwMode="auto">
          <a:xfrm flipH="1">
            <a:off x="7883525" y="5314950"/>
            <a:ext cx="13493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14:hiddenLine>
            </a:ext>
          </a:extLst>
        </p:spPr>
        <p:txBody>
          <a:bodyPr/>
          <a:lstStyle/>
          <a:p>
            <a:endParaRPr lang="zh-CN" altLang="en-US"/>
          </a:p>
        </p:txBody>
      </p:sp>
      <p:sp>
        <p:nvSpPr>
          <p:cNvPr id="86068" name="Rectangle 56"/>
          <p:cNvSpPr>
            <a:spLocks noChangeArrowheads="1"/>
          </p:cNvSpPr>
          <p:nvPr/>
        </p:nvSpPr>
        <p:spPr bwMode="auto">
          <a:xfrm>
            <a:off x="5748111" y="5535097"/>
            <a:ext cx="191719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dirty="0">
                <a:ea typeface="宋体" panose="02010600030101010101" pitchFamily="2" charset="-122"/>
              </a:rPr>
              <a:t>close[ </a:t>
            </a:r>
            <a:r>
              <a:rPr lang="en-US" altLang="zh-CN" sz="1200" b="1" dirty="0" err="1">
                <a:ea typeface="宋体" panose="02010600030101010101" pitchFamily="2" charset="-122"/>
              </a:rPr>
              <a:t>numStudents</a:t>
            </a:r>
            <a:r>
              <a:rPr lang="en-US" altLang="zh-CN" sz="1200" b="1" dirty="0">
                <a:ea typeface="宋体" panose="02010600030101010101" pitchFamily="2" charset="-122"/>
              </a:rPr>
              <a:t> &gt;= 3 ]</a:t>
            </a:r>
            <a:endParaRPr lang="en-US" altLang="zh-CN" sz="1200" b="1" dirty="0">
              <a:latin typeface="ZapfHumnst BT" pitchFamily="34" charset="0"/>
              <a:ea typeface="宋体" panose="02010600030101010101" pitchFamily="2" charset="-122"/>
            </a:endParaRPr>
          </a:p>
        </p:txBody>
      </p:sp>
      <p:sp>
        <p:nvSpPr>
          <p:cNvPr id="86069" name="Rectangle 57"/>
          <p:cNvSpPr>
            <a:spLocks noChangeArrowheads="1"/>
          </p:cNvSpPr>
          <p:nvPr/>
        </p:nvSpPr>
        <p:spPr bwMode="auto">
          <a:xfrm>
            <a:off x="7154863" y="4295775"/>
            <a:ext cx="2850139"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050" b="1" dirty="0" err="1">
                <a:ea typeface="宋体" panose="02010600030101010101" pitchFamily="2" charset="-122"/>
              </a:rPr>
              <a:t>closeRegistration</a:t>
            </a:r>
            <a:r>
              <a:rPr lang="en-US" altLang="zh-CN" sz="1050" b="1" dirty="0">
                <a:ea typeface="宋体" panose="02010600030101010101" pitchFamily="2" charset="-122"/>
              </a:rPr>
              <a:t> [ has Professor assigned ]</a:t>
            </a:r>
            <a:endParaRPr lang="en-US" altLang="zh-CN" sz="1050" b="1" dirty="0">
              <a:latin typeface="ZapfHumnst BT" pitchFamily="34" charset="0"/>
              <a:ea typeface="宋体" panose="02010600030101010101" pitchFamily="2" charset="-122"/>
            </a:endParaRPr>
          </a:p>
        </p:txBody>
      </p:sp>
      <p:sp>
        <p:nvSpPr>
          <p:cNvPr id="86070" name="Freeform 58"/>
          <p:cNvSpPr/>
          <p:nvPr/>
        </p:nvSpPr>
        <p:spPr bwMode="auto">
          <a:xfrm>
            <a:off x="8904289" y="3716338"/>
            <a:ext cx="731837" cy="1136650"/>
          </a:xfrm>
          <a:custGeom>
            <a:avLst/>
            <a:gdLst>
              <a:gd name="T0" fmla="*/ 2147483647 w 461"/>
              <a:gd name="T1" fmla="*/ 0 h 716"/>
              <a:gd name="T2" fmla="*/ 2147483647 w 461"/>
              <a:gd name="T3" fmla="*/ 2147483647 h 716"/>
              <a:gd name="T4" fmla="*/ 0 w 461"/>
              <a:gd name="T5" fmla="*/ 2147483647 h 716"/>
              <a:gd name="T6" fmla="*/ 0 60000 65536"/>
              <a:gd name="T7" fmla="*/ 0 60000 65536"/>
              <a:gd name="T8" fmla="*/ 0 60000 65536"/>
              <a:gd name="T9" fmla="*/ 0 w 461"/>
              <a:gd name="T10" fmla="*/ 0 h 716"/>
              <a:gd name="T11" fmla="*/ 461 w 461"/>
              <a:gd name="T12" fmla="*/ 716 h 716"/>
            </a:gdLst>
            <a:ahLst/>
            <a:cxnLst>
              <a:cxn ang="T6">
                <a:pos x="T0" y="T1"/>
              </a:cxn>
              <a:cxn ang="T7">
                <a:pos x="T2" y="T3"/>
              </a:cxn>
              <a:cxn ang="T8">
                <a:pos x="T4" y="T5"/>
              </a:cxn>
            </a:cxnLst>
            <a:rect l="T9" t="T10" r="T11" b="T12"/>
            <a:pathLst>
              <a:path w="461" h="716">
                <a:moveTo>
                  <a:pt x="43" y="0"/>
                </a:moveTo>
                <a:lnTo>
                  <a:pt x="461" y="305"/>
                </a:lnTo>
                <a:lnTo>
                  <a:pt x="0" y="716"/>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71" name="Rectangle 59"/>
          <p:cNvSpPr>
            <a:spLocks noChangeArrowheads="1"/>
          </p:cNvSpPr>
          <p:nvPr/>
        </p:nvSpPr>
        <p:spPr bwMode="auto">
          <a:xfrm>
            <a:off x="9337846" y="3784342"/>
            <a:ext cx="39273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close</a:t>
            </a:r>
            <a:endParaRPr lang="en-US" altLang="zh-CN" sz="1200" b="1">
              <a:latin typeface="ZapfHumnst BT" pitchFamily="34" charset="0"/>
              <a:ea typeface="宋体" panose="02010600030101010101" pitchFamily="2" charset="-122"/>
            </a:endParaRPr>
          </a:p>
        </p:txBody>
      </p:sp>
      <p:sp>
        <p:nvSpPr>
          <p:cNvPr id="86072" name="Oval 60"/>
          <p:cNvSpPr>
            <a:spLocks noChangeArrowheads="1"/>
          </p:cNvSpPr>
          <p:nvPr/>
        </p:nvSpPr>
        <p:spPr bwMode="auto">
          <a:xfrm>
            <a:off x="1704976" y="2035175"/>
            <a:ext cx="201613" cy="2032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73" name="Rectangle 61"/>
          <p:cNvSpPr>
            <a:spLocks noChangeArrowheads="1"/>
          </p:cNvSpPr>
          <p:nvPr/>
        </p:nvSpPr>
        <p:spPr bwMode="auto">
          <a:xfrm>
            <a:off x="1884364" y="1666875"/>
            <a:ext cx="137537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b="1">
                <a:ea typeface="宋体" panose="02010600030101010101" pitchFamily="2" charset="-122"/>
              </a:rPr>
              <a:t> </a:t>
            </a:r>
            <a:r>
              <a:rPr lang="en-US" altLang="zh-CN" sz="1200" b="1">
                <a:ea typeface="宋体" panose="02010600030101010101" pitchFamily="2" charset="-122"/>
              </a:rPr>
              <a:t>/ numStudents = 0</a:t>
            </a:r>
            <a:endParaRPr lang="en-US" altLang="zh-CN" sz="1200" b="1">
              <a:latin typeface="ZapfHumnst BT" pitchFamily="34" charset="0"/>
              <a:ea typeface="宋体" panose="02010600030101010101" pitchFamily="2" charset="-122"/>
            </a:endParaRPr>
          </a:p>
        </p:txBody>
      </p:sp>
      <p:sp>
        <p:nvSpPr>
          <p:cNvPr id="86074" name="Oval 62"/>
          <p:cNvSpPr>
            <a:spLocks noChangeArrowheads="1"/>
          </p:cNvSpPr>
          <p:nvPr/>
        </p:nvSpPr>
        <p:spPr bwMode="auto">
          <a:xfrm>
            <a:off x="2806701" y="5686426"/>
            <a:ext cx="201613" cy="201613"/>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75" name="Freeform 63"/>
          <p:cNvSpPr/>
          <p:nvPr/>
        </p:nvSpPr>
        <p:spPr bwMode="auto">
          <a:xfrm>
            <a:off x="5832476" y="2568576"/>
            <a:ext cx="1965325" cy="752475"/>
          </a:xfrm>
          <a:custGeom>
            <a:avLst/>
            <a:gdLst>
              <a:gd name="T0" fmla="*/ 0 w 1238"/>
              <a:gd name="T1" fmla="*/ 2147483647 h 474"/>
              <a:gd name="T2" fmla="*/ 2147483647 w 1238"/>
              <a:gd name="T3" fmla="*/ 0 h 474"/>
              <a:gd name="T4" fmla="*/ 0 60000 65536"/>
              <a:gd name="T5" fmla="*/ 0 60000 65536"/>
              <a:gd name="T6" fmla="*/ 0 w 1238"/>
              <a:gd name="T7" fmla="*/ 0 h 474"/>
              <a:gd name="T8" fmla="*/ 1238 w 1238"/>
              <a:gd name="T9" fmla="*/ 474 h 474"/>
            </a:gdLst>
            <a:ahLst/>
            <a:cxnLst>
              <a:cxn ang="T4">
                <a:pos x="T0" y="T1"/>
              </a:cxn>
              <a:cxn ang="T5">
                <a:pos x="T2" y="T3"/>
              </a:cxn>
            </a:cxnLst>
            <a:rect l="T6" t="T7" r="T8" b="T9"/>
            <a:pathLst>
              <a:path w="1238" h="474">
                <a:moveTo>
                  <a:pt x="0" y="474"/>
                </a:moveTo>
                <a:lnTo>
                  <a:pt x="1238"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76" name="Freeform 64"/>
          <p:cNvSpPr/>
          <p:nvPr/>
        </p:nvSpPr>
        <p:spPr bwMode="auto">
          <a:xfrm>
            <a:off x="2895600" y="5888039"/>
            <a:ext cx="1373188" cy="530225"/>
          </a:xfrm>
          <a:custGeom>
            <a:avLst/>
            <a:gdLst>
              <a:gd name="T0" fmla="*/ 2147483647 w 865"/>
              <a:gd name="T1" fmla="*/ 2147483647 h 334"/>
              <a:gd name="T2" fmla="*/ 2147483647 w 865"/>
              <a:gd name="T3" fmla="*/ 2147483647 h 334"/>
              <a:gd name="T4" fmla="*/ 0 w 865"/>
              <a:gd name="T5" fmla="*/ 2147483647 h 334"/>
              <a:gd name="T6" fmla="*/ 0 w 865"/>
              <a:gd name="T7" fmla="*/ 0 h 334"/>
              <a:gd name="T8" fmla="*/ 0 60000 65536"/>
              <a:gd name="T9" fmla="*/ 0 60000 65536"/>
              <a:gd name="T10" fmla="*/ 0 60000 65536"/>
              <a:gd name="T11" fmla="*/ 0 60000 65536"/>
              <a:gd name="T12" fmla="*/ 0 w 865"/>
              <a:gd name="T13" fmla="*/ 0 h 334"/>
              <a:gd name="T14" fmla="*/ 865 w 865"/>
              <a:gd name="T15" fmla="*/ 334 h 334"/>
            </a:gdLst>
            <a:ahLst/>
            <a:cxnLst>
              <a:cxn ang="T8">
                <a:pos x="T0" y="T1"/>
              </a:cxn>
              <a:cxn ang="T9">
                <a:pos x="T2" y="T3"/>
              </a:cxn>
              <a:cxn ang="T10">
                <a:pos x="T4" y="T5"/>
              </a:cxn>
              <a:cxn ang="T11">
                <a:pos x="T6" y="T7"/>
              </a:cxn>
            </a:cxnLst>
            <a:rect l="T12" t="T13" r="T14" b="T15"/>
            <a:pathLst>
              <a:path w="865" h="334">
                <a:moveTo>
                  <a:pt x="865" y="71"/>
                </a:moveTo>
                <a:lnTo>
                  <a:pt x="865" y="334"/>
                </a:lnTo>
                <a:lnTo>
                  <a:pt x="0" y="333"/>
                </a:lnTo>
                <a:lnTo>
                  <a:pt x="0"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77" name="Rectangle 65"/>
          <p:cNvSpPr>
            <a:spLocks noChangeArrowheads="1"/>
          </p:cNvSpPr>
          <p:nvPr/>
        </p:nvSpPr>
        <p:spPr bwMode="auto">
          <a:xfrm>
            <a:off x="1906589" y="6496050"/>
            <a:ext cx="50077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removeStudent[ numStudents &gt; 0] / numStudents = numStudents - 1</a:t>
            </a:r>
            <a:endParaRPr lang="en-US" altLang="zh-CN" sz="1200" b="1">
              <a:ea typeface="宋体" panose="02010600030101010101" pitchFamily="2" charset="-122"/>
            </a:endParaRPr>
          </a:p>
        </p:txBody>
      </p:sp>
      <p:sp>
        <p:nvSpPr>
          <p:cNvPr id="86078" name="Freeform 66"/>
          <p:cNvSpPr/>
          <p:nvPr/>
        </p:nvSpPr>
        <p:spPr bwMode="auto">
          <a:xfrm>
            <a:off x="1765300" y="4765675"/>
            <a:ext cx="1041400" cy="1511300"/>
          </a:xfrm>
          <a:custGeom>
            <a:avLst/>
            <a:gdLst>
              <a:gd name="T0" fmla="*/ 2147483647 w 656"/>
              <a:gd name="T1" fmla="*/ 0 h 952"/>
              <a:gd name="T2" fmla="*/ 0 w 656"/>
              <a:gd name="T3" fmla="*/ 2147483647 h 952"/>
              <a:gd name="T4" fmla="*/ 2147483647 w 656"/>
              <a:gd name="T5" fmla="*/ 2147483647 h 952"/>
              <a:gd name="T6" fmla="*/ 2147483647 w 656"/>
              <a:gd name="T7" fmla="*/ 2147483647 h 952"/>
              <a:gd name="T8" fmla="*/ 0 60000 65536"/>
              <a:gd name="T9" fmla="*/ 0 60000 65536"/>
              <a:gd name="T10" fmla="*/ 0 60000 65536"/>
              <a:gd name="T11" fmla="*/ 0 60000 65536"/>
              <a:gd name="T12" fmla="*/ 0 w 656"/>
              <a:gd name="T13" fmla="*/ 0 h 952"/>
              <a:gd name="T14" fmla="*/ 656 w 656"/>
              <a:gd name="T15" fmla="*/ 952 h 952"/>
            </a:gdLst>
            <a:ahLst/>
            <a:cxnLst>
              <a:cxn ang="T8">
                <a:pos x="T0" y="T1"/>
              </a:cxn>
              <a:cxn ang="T9">
                <a:pos x="T2" y="T3"/>
              </a:cxn>
              <a:cxn ang="T10">
                <a:pos x="T4" y="T5"/>
              </a:cxn>
              <a:cxn ang="T11">
                <a:pos x="T6" y="T7"/>
              </a:cxn>
            </a:cxnLst>
            <a:rect l="T12" t="T13" r="T14" b="T15"/>
            <a:pathLst>
              <a:path w="656" h="952">
                <a:moveTo>
                  <a:pt x="600" y="0"/>
                </a:moveTo>
                <a:lnTo>
                  <a:pt x="0" y="592"/>
                </a:lnTo>
                <a:lnTo>
                  <a:pt x="360" y="952"/>
                </a:lnTo>
                <a:lnTo>
                  <a:pt x="656" y="672"/>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79" name="Line 67"/>
          <p:cNvSpPr>
            <a:spLocks noChangeShapeType="1"/>
          </p:cNvSpPr>
          <p:nvPr/>
        </p:nvSpPr>
        <p:spPr bwMode="auto">
          <a:xfrm flipV="1">
            <a:off x="5816600" y="3508375"/>
            <a:ext cx="2311400" cy="78740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86080" name="Rectangle 68"/>
          <p:cNvSpPr>
            <a:spLocks noChangeArrowheads="1"/>
          </p:cNvSpPr>
          <p:nvPr/>
        </p:nvSpPr>
        <p:spPr bwMode="auto">
          <a:xfrm>
            <a:off x="6096001" y="3000375"/>
            <a:ext cx="4776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cancel</a:t>
            </a:r>
            <a:endParaRPr lang="en-US" altLang="zh-CN" sz="1200" b="1">
              <a:latin typeface="ZapfHumnst BT" pitchFamily="34" charset="0"/>
              <a:ea typeface="宋体" panose="02010600030101010101" pitchFamily="2" charset="-122"/>
            </a:endParaRPr>
          </a:p>
        </p:txBody>
      </p:sp>
      <p:sp>
        <p:nvSpPr>
          <p:cNvPr id="86081" name="Line 69"/>
          <p:cNvSpPr>
            <a:spLocks noChangeShapeType="1"/>
          </p:cNvSpPr>
          <p:nvPr/>
        </p:nvSpPr>
        <p:spPr bwMode="auto">
          <a:xfrm>
            <a:off x="2438400" y="3298825"/>
            <a:ext cx="762000" cy="1530350"/>
          </a:xfrm>
          <a:prstGeom prst="line">
            <a:avLst/>
          </a:prstGeom>
          <a:noFill/>
          <a:ln w="25400">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82" name="Rectangle 70"/>
          <p:cNvSpPr>
            <a:spLocks noChangeArrowheads="1"/>
          </p:cNvSpPr>
          <p:nvPr/>
        </p:nvSpPr>
        <p:spPr bwMode="auto">
          <a:xfrm>
            <a:off x="8702676" y="2859088"/>
            <a:ext cx="4776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b="1">
                <a:ea typeface="宋体" panose="02010600030101010101" pitchFamily="2" charset="-122"/>
              </a:rPr>
              <a:t>cancel</a:t>
            </a:r>
            <a:endParaRPr lang="en-US" altLang="zh-CN" sz="1200" b="1">
              <a:latin typeface="ZapfHumnst BT" pitchFamily="34" charset="0"/>
              <a:ea typeface="宋体" panose="02010600030101010101" pitchFamily="2" charset="-122"/>
            </a:endParaRPr>
          </a:p>
        </p:txBody>
      </p:sp>
      <p:sp>
        <p:nvSpPr>
          <p:cNvPr id="86083" name="Oval 71"/>
          <p:cNvSpPr>
            <a:spLocks noChangeArrowheads="1"/>
          </p:cNvSpPr>
          <p:nvPr/>
        </p:nvSpPr>
        <p:spPr bwMode="auto">
          <a:xfrm>
            <a:off x="3524251" y="1692275"/>
            <a:ext cx="201613" cy="20320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84" name="Freeform 72"/>
          <p:cNvSpPr/>
          <p:nvPr/>
        </p:nvSpPr>
        <p:spPr bwMode="auto">
          <a:xfrm>
            <a:off x="3694114" y="1887538"/>
            <a:ext cx="160337" cy="366712"/>
          </a:xfrm>
          <a:custGeom>
            <a:avLst/>
            <a:gdLst>
              <a:gd name="T0" fmla="*/ 2147483647 w 101"/>
              <a:gd name="T1" fmla="*/ 2147483647 h 231"/>
              <a:gd name="T2" fmla="*/ 0 w 101"/>
              <a:gd name="T3" fmla="*/ 0 h 231"/>
              <a:gd name="T4" fmla="*/ 0 60000 65536"/>
              <a:gd name="T5" fmla="*/ 0 60000 65536"/>
              <a:gd name="T6" fmla="*/ 0 w 101"/>
              <a:gd name="T7" fmla="*/ 0 h 231"/>
              <a:gd name="T8" fmla="*/ 101 w 101"/>
              <a:gd name="T9" fmla="*/ 231 h 231"/>
            </a:gdLst>
            <a:ahLst/>
            <a:cxnLst>
              <a:cxn ang="T4">
                <a:pos x="T0" y="T1"/>
              </a:cxn>
              <a:cxn ang="T5">
                <a:pos x="T2" y="T3"/>
              </a:cxn>
            </a:cxnLst>
            <a:rect l="T6" t="T7" r="T8" b="T9"/>
            <a:pathLst>
              <a:path w="101" h="231">
                <a:moveTo>
                  <a:pt x="101" y="231"/>
                </a:moveTo>
                <a:lnTo>
                  <a:pt x="0" y="0"/>
                </a:lnTo>
              </a:path>
            </a:pathLst>
          </a:custGeom>
          <a:noFill/>
          <a:ln w="25400">
            <a:solidFill>
              <a:schemeClr val="tx1"/>
            </a:solidFill>
            <a:round/>
            <a:headEnd type="arrow" w="lg" len="lg"/>
            <a:tailEnd type="none" w="lg" len="lg"/>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6085" name="Line 73"/>
          <p:cNvSpPr>
            <a:spLocks noChangeShapeType="1"/>
          </p:cNvSpPr>
          <p:nvPr/>
        </p:nvSpPr>
        <p:spPr bwMode="auto">
          <a:xfrm rot="10800000" flipV="1">
            <a:off x="8661400" y="3749676"/>
            <a:ext cx="1588" cy="1090613"/>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86086" name="Line 74"/>
          <p:cNvSpPr>
            <a:spLocks noChangeShapeType="1"/>
          </p:cNvSpPr>
          <p:nvPr/>
        </p:nvSpPr>
        <p:spPr bwMode="auto">
          <a:xfrm>
            <a:off x="1906589" y="2116138"/>
            <a:ext cx="809625" cy="0"/>
          </a:xfrm>
          <a:prstGeom prst="line">
            <a:avLst/>
          </a:prstGeom>
          <a:noFill/>
          <a:ln w="254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smtClean="0"/>
              <a:t>Which Objects Have Significant State?</a:t>
            </a:r>
            <a:endParaRPr lang="en-US" altLang="zh-CN" smtClean="0"/>
          </a:p>
        </p:txBody>
      </p:sp>
      <p:sp>
        <p:nvSpPr>
          <p:cNvPr id="87043"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Objects whose role is clarified by state transitions</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Complex use cases that are state-controlled</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It is not necessary to model objects such as: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Objects with straightforward mapping to implementation</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Objects that are not state-controlled</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Objects with only one computational state</a:t>
            </a:r>
            <a:endParaRPr lang="en-US" altLang="zh-CN"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设计约束</a:t>
            </a:r>
            <a:endParaRPr lang="zh-CN" altLang="en-US" smtClean="0"/>
          </a:p>
        </p:txBody>
      </p:sp>
      <p:sp>
        <p:nvSpPr>
          <p:cNvPr id="28675" name="Rectangle 3"/>
          <p:cNvSpPr>
            <a:spLocks noGrp="1" noChangeArrowheads="1"/>
          </p:cNvSpPr>
          <p:nvPr>
            <p:ph type="body" idx="1"/>
          </p:nvPr>
        </p:nvSpPr>
        <p:spPr/>
        <p:txBody>
          <a:bodyPr/>
          <a:lstStyle/>
          <a:p>
            <a:r>
              <a:rPr lang="zh-CN" altLang="en-US" smtClean="0"/>
              <a:t>一项需求允许多种设计方案 </a:t>
            </a:r>
            <a:endParaRPr lang="zh-CN" altLang="en-US" smtClean="0"/>
          </a:p>
          <a:p>
            <a:pPr lvl="1"/>
            <a:r>
              <a:rPr lang="zh-CN" altLang="en-US" smtClean="0"/>
              <a:t>设计是在这多种方案中做出选择</a:t>
            </a:r>
            <a:endParaRPr lang="zh-CN" altLang="en-US" smtClean="0"/>
          </a:p>
          <a:p>
            <a:r>
              <a:rPr lang="zh-CN" altLang="en-US" smtClean="0"/>
              <a:t>没有选择的需求就是一个设计约束</a:t>
            </a:r>
            <a:endParaRPr lang="zh-CN" altLang="en-US" smtClean="0"/>
          </a:p>
          <a:p>
            <a:pPr lvl="1"/>
            <a:r>
              <a:rPr lang="zh-CN" altLang="en-US" smtClean="0"/>
              <a:t>它和其它需求不同 </a:t>
            </a:r>
            <a:endParaRPr lang="zh-CN" altLang="en-US" smtClean="0"/>
          </a:p>
          <a:p>
            <a:pPr lvl="1"/>
            <a:r>
              <a:rPr lang="zh-CN" altLang="en-US" smtClean="0"/>
              <a:t>将它放在软件需求的单独一节中</a:t>
            </a:r>
            <a:endParaRPr lang="zh-CN" altLang="en-US" smtClean="0"/>
          </a:p>
          <a:p>
            <a:pPr lvl="1"/>
            <a:r>
              <a:rPr lang="zh-CN" altLang="en-US" smtClean="0"/>
              <a:t>将每个设计约束的源标识出来</a:t>
            </a:r>
            <a:endParaRPr lang="zh-CN" altLang="en-US" smtClean="0"/>
          </a:p>
          <a:p>
            <a:pPr lvl="1"/>
            <a:r>
              <a:rPr lang="zh-CN" altLang="en-US" smtClean="0"/>
              <a:t>记录每个设计约束的原理</a:t>
            </a:r>
            <a:endParaRPr lang="zh-CN" altLang="en-US" smtClean="0"/>
          </a:p>
          <a:p>
            <a:r>
              <a:rPr lang="zh-CN" altLang="en-US" smtClean="0"/>
              <a:t>举例</a:t>
            </a:r>
            <a:endParaRPr lang="zh-CN" altLang="en-US" smtClean="0"/>
          </a:p>
          <a:p>
            <a:pPr lvl="1"/>
            <a:r>
              <a:rPr lang="zh-CN" altLang="en-US" smtClean="0"/>
              <a:t>必须要有某一种算法</a:t>
            </a:r>
            <a:endParaRPr lang="zh-CN" altLang="en-US" smtClean="0"/>
          </a:p>
          <a:p>
            <a:pPr lvl="1"/>
            <a:r>
              <a:rPr lang="zh-CN" altLang="en-US" smtClean="0"/>
              <a:t>必须要用数据库</a:t>
            </a:r>
            <a:endParaRPr lang="zh-CN" altLang="en-US"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zh-CN" altLang="en-US" smtClean="0"/>
              <a:t>讨论</a:t>
            </a:r>
            <a:endParaRPr lang="zh-CN" altLang="en-US" smtClean="0"/>
          </a:p>
        </p:txBody>
      </p:sp>
      <p:sp>
        <p:nvSpPr>
          <p:cNvPr id="200707" name="Rectangle 3"/>
          <p:cNvSpPr>
            <a:spLocks noGrp="1" noChangeArrowheads="1"/>
          </p:cNvSpPr>
          <p:nvPr>
            <p:ph type="body" idx="1"/>
          </p:nvPr>
        </p:nvSpPr>
        <p:spPr/>
        <p:txBody>
          <a:bodyPr/>
          <a:lstStyle/>
          <a:p>
            <a:r>
              <a:rPr lang="zh-CN" altLang="en-US" smtClean="0"/>
              <a:t>“女儿”和“父亲”是什么关系？</a:t>
            </a:r>
            <a:endParaRPr lang="zh-CN" altLang="en-US" smtClean="0"/>
          </a:p>
          <a:p>
            <a:r>
              <a:rPr lang="zh-CN" altLang="en-US" smtClean="0"/>
              <a:t>“青蛙”和“蝌蚪”是什么关系？（ </a:t>
            </a:r>
            <a:r>
              <a:rPr lang="en-US" altLang="zh-CN" smtClean="0"/>
              <a:t>Metamorphosis</a:t>
            </a:r>
            <a:r>
              <a:rPr lang="zh-CN" altLang="en-US" smtClean="0"/>
              <a:t> ）</a:t>
            </a:r>
            <a:endParaRPr lang="zh-CN" altLang="en-US"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227864" y="1385207"/>
            <a:ext cx="5240110" cy="1242837"/>
          </a:xfrm>
          <a:prstGeom prst="accentCallout2">
            <a:avLst>
              <a:gd name="adj1" fmla="val 18312"/>
              <a:gd name="adj2" fmla="val -1062"/>
              <a:gd name="adj3" fmla="val 17217"/>
              <a:gd name="adj4" fmla="val -13213"/>
              <a:gd name="adj5" fmla="val 80406"/>
              <a:gd name="adj6" fmla="val -24337"/>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a:solidFill>
                  <a:schemeClr val="tx1"/>
                </a:solidFill>
                <a:latin typeface="+mn-ea"/>
              </a:rPr>
              <a:t>1.1</a:t>
            </a:r>
            <a:r>
              <a:rPr lang="zh-CN" altLang="en-US" sz="2000" dirty="0">
                <a:solidFill>
                  <a:schemeClr val="tx1"/>
                </a:solidFill>
                <a:latin typeface="+mn-ea"/>
              </a:rPr>
              <a:t>识别</a:t>
            </a:r>
            <a:r>
              <a:rPr lang="en-US" altLang="zh-CN" sz="2000" dirty="0">
                <a:solidFill>
                  <a:schemeClr val="tx1"/>
                </a:solidFill>
                <a:latin typeface="+mn-ea"/>
              </a:rPr>
              <a:t>actor</a:t>
            </a:r>
            <a:r>
              <a:rPr lang="zh-CN" altLang="en-US" sz="2000" dirty="0">
                <a:solidFill>
                  <a:schemeClr val="tx1"/>
                </a:solidFill>
                <a:latin typeface="+mn-ea"/>
              </a:rPr>
              <a:t>和</a:t>
            </a:r>
            <a:r>
              <a:rPr lang="en-US" altLang="zh-CN" sz="2000" dirty="0">
                <a:solidFill>
                  <a:schemeClr val="tx1"/>
                </a:solidFill>
                <a:latin typeface="+mn-ea"/>
              </a:rPr>
              <a:t>use case</a:t>
            </a:r>
            <a:r>
              <a:rPr lang="zh-CN" altLang="en-US" sz="2000" dirty="0">
                <a:solidFill>
                  <a:schemeClr val="tx1"/>
                </a:solidFill>
                <a:latin typeface="+mn-ea"/>
              </a:rPr>
              <a:t>，画</a:t>
            </a:r>
            <a:r>
              <a:rPr lang="en-US" altLang="zh-CN" sz="2000" dirty="0">
                <a:solidFill>
                  <a:schemeClr val="tx1"/>
                </a:solidFill>
                <a:latin typeface="+mn-ea"/>
              </a:rPr>
              <a:t>Use-Case</a:t>
            </a:r>
            <a:r>
              <a:rPr lang="zh-CN" altLang="en-US" sz="2000" dirty="0">
                <a:solidFill>
                  <a:schemeClr val="tx1"/>
                </a:solidFill>
                <a:latin typeface="+mn-ea"/>
              </a:rPr>
              <a:t>图</a:t>
            </a:r>
            <a:endParaRPr lang="zh-CN" altLang="en-US" sz="2000" dirty="0">
              <a:solidFill>
                <a:schemeClr val="tx1"/>
              </a:solidFill>
              <a:latin typeface="+mn-ea"/>
            </a:endParaRPr>
          </a:p>
          <a:p>
            <a:pPr marL="0" lvl="1">
              <a:lnSpc>
                <a:spcPct val="150000"/>
              </a:lnSpc>
            </a:pPr>
            <a:r>
              <a:rPr lang="en-US" altLang="zh-CN" sz="2000" dirty="0">
                <a:solidFill>
                  <a:schemeClr val="tx1"/>
                </a:solidFill>
                <a:latin typeface="+mn-ea"/>
              </a:rPr>
              <a:t>1.2 </a:t>
            </a:r>
            <a:r>
              <a:rPr lang="zh-CN" altLang="en-US" sz="2000" dirty="0">
                <a:solidFill>
                  <a:schemeClr val="tx1"/>
                </a:solidFill>
                <a:latin typeface="+mn-ea"/>
              </a:rPr>
              <a:t>编写</a:t>
            </a:r>
            <a:r>
              <a:rPr lang="en-US" altLang="zh-CN" sz="2000" dirty="0">
                <a:solidFill>
                  <a:schemeClr val="tx1"/>
                </a:solidFill>
                <a:latin typeface="+mn-ea"/>
              </a:rPr>
              <a:t>Use-Case Spec.</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1.3 </a:t>
            </a:r>
            <a:r>
              <a:rPr lang="zh-CN" altLang="en-US" sz="2000" dirty="0">
                <a:solidFill>
                  <a:schemeClr val="tx1"/>
                </a:solidFill>
                <a:latin typeface="+mn-ea"/>
              </a:rPr>
              <a:t>优化</a:t>
            </a:r>
            <a:r>
              <a:rPr lang="en-US" altLang="zh-CN" sz="2000" dirty="0">
                <a:solidFill>
                  <a:schemeClr val="tx1"/>
                </a:solidFill>
                <a:latin typeface="+mn-ea"/>
              </a:rPr>
              <a:t>Use-Case</a:t>
            </a:r>
            <a:r>
              <a:rPr lang="zh-CN" altLang="en-US" sz="2000" dirty="0">
                <a:solidFill>
                  <a:schemeClr val="tx1"/>
                </a:solidFill>
                <a:latin typeface="+mn-ea"/>
              </a:rPr>
              <a:t>图的结构</a:t>
            </a:r>
            <a:endParaRPr lang="zh-CN" altLang="en-US" sz="2000" dirty="0">
              <a:solidFill>
                <a:schemeClr val="tx1"/>
              </a:solidFill>
              <a:latin typeface="+mn-ea"/>
            </a:endParaRPr>
          </a:p>
        </p:txBody>
      </p:sp>
      <p:sp>
        <p:nvSpPr>
          <p:cNvPr id="7" name="Rectangle 6"/>
          <p:cNvSpPr>
            <a:spLocks noChangeArrowheads="1"/>
          </p:cNvSpPr>
          <p:nvPr/>
        </p:nvSpPr>
        <p:spPr bwMode="auto">
          <a:xfrm>
            <a:off x="13433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433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433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 </a:t>
            </a:r>
            <a:r>
              <a:rPr lang="zh-CN" altLang="en-US" sz="2400" dirty="0" smtClean="0">
                <a:solidFill>
                  <a:schemeClr val="bg1"/>
                </a:solidFill>
              </a:rPr>
              <a:t>建立分析模型</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5739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5739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516750" y="3484117"/>
            <a:ext cx="1098550" cy="771525"/>
          </a:xfrm>
          <a:prstGeom prst="rect">
            <a:avLst/>
          </a:prstGeom>
          <a:noFill/>
          <a:ln w="9525">
            <a:noFill/>
            <a:miter lim="800000"/>
            <a:headEnd/>
            <a:tailEnd/>
          </a:ln>
        </p:spPr>
      </p:pic>
      <p:sp>
        <p:nvSpPr>
          <p:cNvPr id="13" name="线形标注 2(带强调线) 12"/>
          <p:cNvSpPr/>
          <p:nvPr/>
        </p:nvSpPr>
        <p:spPr>
          <a:xfrm>
            <a:off x="5227864" y="3106963"/>
            <a:ext cx="5903686" cy="1274317"/>
          </a:xfrm>
          <a:prstGeom prst="accentCallout2">
            <a:avLst>
              <a:gd name="adj1" fmla="val 18312"/>
              <a:gd name="adj2" fmla="val -1062"/>
              <a:gd name="adj3" fmla="val 17255"/>
              <a:gd name="adj4" fmla="val -13602"/>
              <a:gd name="adj5" fmla="val 59231"/>
              <a:gd name="adj6" fmla="val -22205"/>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1200"/>
              </a:spcBef>
              <a:buNone/>
            </a:pPr>
            <a:r>
              <a:rPr lang="en-US" altLang="zh-CN" sz="2000" dirty="0" smtClean="0">
                <a:solidFill>
                  <a:schemeClr val="tx1"/>
                </a:solidFill>
                <a:latin typeface="+mn-ea"/>
              </a:rPr>
              <a:t>2.1 </a:t>
            </a:r>
            <a:r>
              <a:rPr lang="zh-CN" altLang="en-US" sz="2000" dirty="0">
                <a:solidFill>
                  <a:schemeClr val="tx1"/>
                </a:solidFill>
                <a:latin typeface="+mn-ea"/>
              </a:rPr>
              <a:t>识别</a:t>
            </a:r>
            <a:r>
              <a:rPr lang="en-US" altLang="zh-CN" sz="2000" dirty="0">
                <a:solidFill>
                  <a:schemeClr val="tx1"/>
                </a:solidFill>
                <a:latin typeface="+mn-ea"/>
              </a:rPr>
              <a:t>Conceptual Class</a:t>
            </a:r>
            <a:endParaRPr lang="en-US" altLang="zh-CN" sz="2000" dirty="0">
              <a:solidFill>
                <a:schemeClr val="tx1"/>
              </a:solidFill>
              <a:latin typeface="+mn-ea"/>
            </a:endParaRPr>
          </a:p>
          <a:p>
            <a:pPr marL="0" lvl="1">
              <a:lnSpc>
                <a:spcPct val="150000"/>
              </a:lnSpc>
            </a:pPr>
            <a:r>
              <a:rPr lang="en-US" altLang="zh-CN" sz="2000" dirty="0" smtClean="0">
                <a:solidFill>
                  <a:schemeClr val="tx1"/>
                </a:solidFill>
                <a:latin typeface="+mn-ea"/>
              </a:rPr>
              <a:t>2.2  </a:t>
            </a:r>
            <a:r>
              <a:rPr lang="zh-CN" altLang="en-US" sz="2000" dirty="0">
                <a:solidFill>
                  <a:schemeClr val="tx1"/>
                </a:solidFill>
                <a:latin typeface="+mn-ea"/>
              </a:rPr>
              <a:t>建立</a:t>
            </a:r>
            <a:r>
              <a:rPr lang="en-US" altLang="zh-CN" sz="2000" dirty="0">
                <a:solidFill>
                  <a:schemeClr val="tx1"/>
                </a:solidFill>
                <a:latin typeface="+mn-ea"/>
              </a:rPr>
              <a:t>Conceptual Class</a:t>
            </a:r>
            <a:r>
              <a:rPr lang="zh-CN" altLang="en-US" sz="2000" dirty="0">
                <a:solidFill>
                  <a:schemeClr val="tx1"/>
                </a:solidFill>
                <a:latin typeface="+mn-ea"/>
              </a:rPr>
              <a:t>之间的关系</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2.3  </a:t>
            </a:r>
            <a:r>
              <a:rPr lang="zh-CN" altLang="en-US" sz="2000" dirty="0">
                <a:solidFill>
                  <a:schemeClr val="tx1"/>
                </a:solidFill>
                <a:latin typeface="+mn-ea"/>
              </a:rPr>
              <a:t>增加</a:t>
            </a:r>
            <a:r>
              <a:rPr lang="en-US" altLang="zh-CN" sz="2000" dirty="0">
                <a:solidFill>
                  <a:schemeClr val="tx1"/>
                </a:solidFill>
                <a:latin typeface="+mn-ea"/>
              </a:rPr>
              <a:t> Conceptual Class</a:t>
            </a:r>
            <a:r>
              <a:rPr lang="zh-CN" altLang="en-US" sz="2000" dirty="0">
                <a:solidFill>
                  <a:schemeClr val="tx1"/>
                </a:solidFill>
                <a:latin typeface="+mn-ea"/>
              </a:rPr>
              <a:t>的属性，画</a:t>
            </a:r>
            <a:r>
              <a:rPr lang="zh-CN" altLang="en-US" sz="2000" dirty="0" smtClean="0">
                <a:solidFill>
                  <a:schemeClr val="tx1"/>
                </a:solidFill>
                <a:latin typeface="+mn-ea"/>
              </a:rPr>
              <a:t>状态图</a:t>
            </a:r>
            <a:endParaRPr lang="zh-CN" altLang="en-US" sz="2000" dirty="0">
              <a:solidFill>
                <a:schemeClr val="tx1"/>
              </a:solidFill>
              <a:latin typeface="+mn-ea"/>
            </a:endParaRPr>
          </a:p>
        </p:txBody>
      </p:sp>
      <p:sp>
        <p:nvSpPr>
          <p:cNvPr id="14" name="线形标注 2(带强调线) 13"/>
          <p:cNvSpPr/>
          <p:nvPr/>
        </p:nvSpPr>
        <p:spPr>
          <a:xfrm>
            <a:off x="5246914" y="4765603"/>
            <a:ext cx="6945086" cy="1838756"/>
          </a:xfrm>
          <a:prstGeom prst="accentCallout2">
            <a:avLst>
              <a:gd name="adj1" fmla="val 26082"/>
              <a:gd name="adj2" fmla="val -1611"/>
              <a:gd name="adj3" fmla="val 26002"/>
              <a:gd name="adj4" fmla="val -11867"/>
              <a:gd name="adj5" fmla="val 13704"/>
              <a:gd name="adj6" fmla="val -18565"/>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600"/>
              </a:spcBef>
              <a:buNone/>
            </a:pPr>
            <a:r>
              <a:rPr lang="en-US" altLang="zh-CN" sz="2000" b="1" dirty="0">
                <a:solidFill>
                  <a:srgbClr val="990074"/>
                </a:solidFill>
                <a:ea typeface="宋体" panose="02010600030101010101" pitchFamily="2" charset="-122"/>
              </a:rPr>
              <a:t>3.1 </a:t>
            </a:r>
            <a:r>
              <a:rPr lang="zh-CN" altLang="en-US" sz="2000" b="1" dirty="0">
                <a:solidFill>
                  <a:srgbClr val="990074"/>
                </a:solidFill>
                <a:latin typeface="+mn-ea"/>
              </a:rPr>
              <a:t>识别出用例实现</a:t>
            </a:r>
            <a:endParaRPr lang="en-US" altLang="zh-CN" sz="2000" b="1" dirty="0">
              <a:solidFill>
                <a:srgbClr val="990074"/>
              </a:solidFill>
              <a:latin typeface="+mn-ea"/>
            </a:endParaRPr>
          </a:p>
          <a:p>
            <a:pPr marL="0" lvl="1">
              <a:spcBef>
                <a:spcPts val="600"/>
              </a:spcBef>
              <a:buNone/>
            </a:pPr>
            <a:r>
              <a:rPr lang="en-US" altLang="zh-CN" sz="2000" dirty="0">
                <a:solidFill>
                  <a:schemeClr val="tx1"/>
                </a:solidFill>
                <a:latin typeface="+mn-ea"/>
              </a:rPr>
              <a:t>3.2 </a:t>
            </a:r>
            <a:r>
              <a:rPr lang="zh-CN" altLang="en-US" sz="2000" dirty="0">
                <a:solidFill>
                  <a:schemeClr val="tx1"/>
                </a:solidFill>
                <a:latin typeface="+mn-ea"/>
              </a:rPr>
              <a:t>针对每个用例实现：</a:t>
            </a:r>
            <a:endParaRPr lang="en-US" altLang="zh-CN" sz="2000" dirty="0">
              <a:solidFill>
                <a:schemeClr val="tx1"/>
              </a:solidFill>
              <a:latin typeface="+mn-ea"/>
            </a:endParaRPr>
          </a:p>
          <a:p>
            <a:pPr marL="0" lvl="1">
              <a:spcBef>
                <a:spcPts val="600"/>
              </a:spcBef>
              <a:buNone/>
            </a:pPr>
            <a:r>
              <a:rPr lang="en-US" altLang="zh-CN" sz="2000" dirty="0">
                <a:solidFill>
                  <a:schemeClr val="tx1"/>
                </a:solidFill>
                <a:latin typeface="+mn-ea"/>
              </a:rPr>
              <a:t>  </a:t>
            </a:r>
            <a:r>
              <a:rPr lang="en-US" altLang="zh-CN" sz="2000" dirty="0" smtClean="0">
                <a:solidFill>
                  <a:schemeClr val="tx1"/>
                </a:solidFill>
                <a:latin typeface="+mn-ea"/>
              </a:rPr>
              <a:t> </a:t>
            </a:r>
            <a:r>
              <a:rPr lang="zh-CN" altLang="en-US" sz="2000" dirty="0" smtClean="0">
                <a:solidFill>
                  <a:schemeClr val="tx1"/>
                </a:solidFill>
                <a:latin typeface="+mn-ea"/>
              </a:rPr>
              <a:t>－</a:t>
            </a:r>
            <a:r>
              <a:rPr lang="zh-CN" altLang="en-US" sz="2000" dirty="0">
                <a:solidFill>
                  <a:schemeClr val="tx1"/>
                </a:solidFill>
                <a:latin typeface="+mn-ea"/>
              </a:rPr>
              <a:t>识别出分析类</a:t>
            </a:r>
            <a:endParaRPr lang="en-US" altLang="zh-CN" sz="2000" dirty="0">
              <a:solidFill>
                <a:schemeClr val="tx1"/>
              </a:solidFill>
              <a:latin typeface="+mn-ea"/>
            </a:endParaRPr>
          </a:p>
          <a:p>
            <a:pPr marL="0" lvl="1">
              <a:spcBef>
                <a:spcPts val="600"/>
              </a:spcBef>
              <a:buNone/>
            </a:pPr>
            <a:r>
              <a:rPr lang="zh-CN" altLang="en-US" sz="2000" dirty="0" smtClean="0">
                <a:solidFill>
                  <a:schemeClr val="tx1"/>
                </a:solidFill>
                <a:latin typeface="+mn-ea"/>
              </a:rPr>
              <a:t>   －</a:t>
            </a:r>
            <a:r>
              <a:rPr lang="zh-CN" altLang="zh-CN" sz="2000" dirty="0">
                <a:solidFill>
                  <a:schemeClr val="tx1"/>
                </a:solidFill>
                <a:latin typeface="+mn-ea"/>
              </a:rPr>
              <a:t>建立</a:t>
            </a:r>
            <a:r>
              <a:rPr lang="zh-CN" altLang="en-US" sz="2000" dirty="0">
                <a:solidFill>
                  <a:schemeClr val="tx1"/>
                </a:solidFill>
                <a:latin typeface="+mn-ea"/>
              </a:rPr>
              <a:t>时序图，生成通信图</a:t>
            </a:r>
            <a:endParaRPr lang="en-US" altLang="zh-CN" sz="2000" dirty="0">
              <a:solidFill>
                <a:schemeClr val="tx1"/>
              </a:solidFill>
              <a:latin typeface="+mn-ea"/>
            </a:endParaRPr>
          </a:p>
          <a:p>
            <a:pPr marL="0" lvl="1">
              <a:spcBef>
                <a:spcPts val="600"/>
              </a:spcBef>
              <a:buNone/>
            </a:pPr>
            <a:r>
              <a:rPr lang="en-US" altLang="zh-CN" sz="2000" dirty="0">
                <a:solidFill>
                  <a:schemeClr val="tx1"/>
                </a:solidFill>
                <a:latin typeface="+mn-ea"/>
              </a:rPr>
              <a:t>    </a:t>
            </a:r>
            <a:r>
              <a:rPr lang="en-US" altLang="zh-CN" sz="2000" dirty="0" smtClean="0">
                <a:solidFill>
                  <a:schemeClr val="tx1"/>
                </a:solidFill>
                <a:latin typeface="+mn-ea"/>
              </a:rPr>
              <a:t>- </a:t>
            </a:r>
            <a:r>
              <a:rPr lang="zh-CN" altLang="en-US" sz="2000" dirty="0" smtClean="0">
                <a:solidFill>
                  <a:schemeClr val="tx1"/>
                </a:solidFill>
                <a:latin typeface="+mn-ea"/>
              </a:rPr>
              <a:t>对照</a:t>
            </a:r>
            <a:r>
              <a:rPr lang="zh-CN" altLang="en-US" sz="2000" dirty="0">
                <a:solidFill>
                  <a:schemeClr val="tx1"/>
                </a:solidFill>
                <a:latin typeface="+mn-ea"/>
              </a:rPr>
              <a:t>通信图建立</a:t>
            </a:r>
            <a:r>
              <a:rPr lang="zh-CN" altLang="zh-CN" sz="2000" dirty="0">
                <a:solidFill>
                  <a:schemeClr val="tx1"/>
                </a:solidFill>
                <a:latin typeface="+mn-ea"/>
              </a:rPr>
              <a:t>类图</a:t>
            </a:r>
            <a:r>
              <a:rPr lang="zh-CN" altLang="en-US" sz="2000" dirty="0">
                <a:solidFill>
                  <a:schemeClr val="tx1"/>
                </a:solidFill>
                <a:latin typeface="+mn-ea"/>
              </a:rPr>
              <a:t>，</a:t>
            </a:r>
            <a:r>
              <a:rPr lang="zh-CN" altLang="zh-CN" sz="2000" dirty="0">
                <a:solidFill>
                  <a:schemeClr val="tx1"/>
                </a:solidFill>
                <a:latin typeface="+mn-ea"/>
              </a:rPr>
              <a:t>完善每个分析类的属性和</a:t>
            </a:r>
            <a:r>
              <a:rPr lang="zh-CN" altLang="zh-CN" sz="2000" dirty="0" smtClean="0">
                <a:solidFill>
                  <a:schemeClr val="tx1"/>
                </a:solidFill>
                <a:latin typeface="+mn-ea"/>
              </a:rPr>
              <a:t>操作</a:t>
            </a:r>
            <a:endParaRPr lang="zh-CN" altLang="en-US" sz="2000" dirty="0">
              <a:solidFill>
                <a:schemeClr val="tx1"/>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en-US" altLang="zh-CN" smtClean="0"/>
              <a:t>What is a Use-Case Realization?</a:t>
            </a:r>
            <a:endParaRPr lang="en-US" altLang="zh-CN" smtClean="0"/>
          </a:p>
        </p:txBody>
      </p:sp>
      <p:sp>
        <p:nvSpPr>
          <p:cNvPr id="102" name="Oval 3"/>
          <p:cNvSpPr>
            <a:spLocks noChangeArrowheads="1"/>
          </p:cNvSpPr>
          <p:nvPr/>
        </p:nvSpPr>
        <p:spPr bwMode="auto">
          <a:xfrm>
            <a:off x="4562475" y="3424238"/>
            <a:ext cx="5338763" cy="2933700"/>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03" name="Group 4"/>
          <p:cNvGrpSpPr/>
          <p:nvPr/>
        </p:nvGrpSpPr>
        <p:grpSpPr bwMode="auto">
          <a:xfrm>
            <a:off x="6357938" y="5197475"/>
            <a:ext cx="1797050" cy="1195388"/>
            <a:chOff x="3231" y="2968"/>
            <a:chExt cx="1132" cy="753"/>
          </a:xfrm>
        </p:grpSpPr>
        <p:grpSp>
          <p:nvGrpSpPr>
            <p:cNvPr id="104" name="Group 5"/>
            <p:cNvGrpSpPr/>
            <p:nvPr/>
          </p:nvGrpSpPr>
          <p:grpSpPr bwMode="auto">
            <a:xfrm>
              <a:off x="3393" y="2968"/>
              <a:ext cx="808" cy="511"/>
              <a:chOff x="1309" y="1072"/>
              <a:chExt cx="1245" cy="766"/>
            </a:xfrm>
          </p:grpSpPr>
          <p:grpSp>
            <p:nvGrpSpPr>
              <p:cNvPr id="106" name="Group 6"/>
              <p:cNvGrpSpPr/>
              <p:nvPr/>
            </p:nvGrpSpPr>
            <p:grpSpPr bwMode="auto">
              <a:xfrm>
                <a:off x="1309" y="1231"/>
                <a:ext cx="302" cy="175"/>
                <a:chOff x="144" y="1440"/>
                <a:chExt cx="881" cy="510"/>
              </a:xfrm>
            </p:grpSpPr>
            <p:sp>
              <p:nvSpPr>
                <p:cNvPr id="123" name="Rectangle 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4" name="Line 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25" name="Line 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07" name="Group 10"/>
              <p:cNvGrpSpPr/>
              <p:nvPr/>
            </p:nvGrpSpPr>
            <p:grpSpPr bwMode="auto">
              <a:xfrm>
                <a:off x="1950" y="1072"/>
                <a:ext cx="302" cy="175"/>
                <a:chOff x="144" y="1440"/>
                <a:chExt cx="881" cy="510"/>
              </a:xfrm>
            </p:grpSpPr>
            <p:sp>
              <p:nvSpPr>
                <p:cNvPr id="120" name="Rectangle 1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1" name="Line 1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22" name="Line 1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08" name="Group 14"/>
              <p:cNvGrpSpPr/>
              <p:nvPr/>
            </p:nvGrpSpPr>
            <p:grpSpPr bwMode="auto">
              <a:xfrm>
                <a:off x="1648" y="1663"/>
                <a:ext cx="302" cy="175"/>
                <a:chOff x="144" y="1440"/>
                <a:chExt cx="881" cy="510"/>
              </a:xfrm>
            </p:grpSpPr>
            <p:sp>
              <p:nvSpPr>
                <p:cNvPr id="117" name="Rectangle 1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8" name="Line 1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9" name="Line 1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09" name="Group 18"/>
              <p:cNvGrpSpPr/>
              <p:nvPr/>
            </p:nvGrpSpPr>
            <p:grpSpPr bwMode="auto">
              <a:xfrm>
                <a:off x="2252" y="1581"/>
                <a:ext cx="302" cy="175"/>
                <a:chOff x="144" y="1440"/>
                <a:chExt cx="881" cy="510"/>
              </a:xfrm>
            </p:grpSpPr>
            <p:sp>
              <p:nvSpPr>
                <p:cNvPr id="114" name="Rectangle 1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5" name="Line 2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16" name="Line 2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10" name="Line 22"/>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23"/>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24"/>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25"/>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5" name="Text Box 26"/>
            <p:cNvSpPr txBox="1">
              <a:spLocks noChangeArrowheads="1"/>
            </p:cNvSpPr>
            <p:nvPr/>
          </p:nvSpPr>
          <p:spPr bwMode="auto">
            <a:xfrm>
              <a:off x="3231" y="3490"/>
              <a:ext cx="11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Class Diagrams</a:t>
              </a:r>
              <a:endParaRPr lang="en-US" altLang="zh-CN" sz="1800">
                <a:ea typeface="宋体" panose="02010600030101010101" pitchFamily="2" charset="-122"/>
              </a:endParaRPr>
            </a:p>
          </p:txBody>
        </p:sp>
      </p:grpSp>
      <p:sp>
        <p:nvSpPr>
          <p:cNvPr id="126" name="Oval 27"/>
          <p:cNvSpPr>
            <a:spLocks noChangeArrowheads="1"/>
          </p:cNvSpPr>
          <p:nvPr/>
        </p:nvSpPr>
        <p:spPr bwMode="auto">
          <a:xfrm>
            <a:off x="1828800" y="3771900"/>
            <a:ext cx="1222375" cy="584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27" name="Group 28"/>
          <p:cNvGrpSpPr/>
          <p:nvPr/>
        </p:nvGrpSpPr>
        <p:grpSpPr bwMode="auto">
          <a:xfrm>
            <a:off x="2459038" y="4356100"/>
            <a:ext cx="846137" cy="1460500"/>
            <a:chOff x="835" y="2408"/>
            <a:chExt cx="533" cy="920"/>
          </a:xfrm>
        </p:grpSpPr>
        <p:sp>
          <p:nvSpPr>
            <p:cNvPr id="128" name="Rectangle 29"/>
            <p:cNvSpPr>
              <a:spLocks noChangeArrowheads="1"/>
            </p:cNvSpPr>
            <p:nvPr/>
          </p:nvSpPr>
          <p:spPr bwMode="auto">
            <a:xfrm>
              <a:off x="835" y="2408"/>
              <a:ext cx="533" cy="9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9" name="Line 30"/>
            <p:cNvSpPr>
              <a:spLocks noChangeShapeType="1"/>
            </p:cNvSpPr>
            <p:nvPr/>
          </p:nvSpPr>
          <p:spPr bwMode="auto">
            <a:xfrm>
              <a:off x="1190" y="2408"/>
              <a:ext cx="178" cy="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Line 31"/>
            <p:cNvSpPr>
              <a:spLocks noChangeShapeType="1"/>
            </p:cNvSpPr>
            <p:nvPr/>
          </p:nvSpPr>
          <p:spPr bwMode="auto">
            <a:xfrm>
              <a:off x="1190" y="2408"/>
              <a:ext cx="0" cy="18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 name="Line 32"/>
            <p:cNvSpPr>
              <a:spLocks noChangeShapeType="1"/>
            </p:cNvSpPr>
            <p:nvPr/>
          </p:nvSpPr>
          <p:spPr bwMode="auto">
            <a:xfrm flipH="1">
              <a:off x="1190" y="2592"/>
              <a:ext cx="17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Line 33"/>
            <p:cNvSpPr>
              <a:spLocks noChangeShapeType="1"/>
            </p:cNvSpPr>
            <p:nvPr/>
          </p:nvSpPr>
          <p:spPr bwMode="auto">
            <a:xfrm>
              <a:off x="894" y="2715"/>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 name="Line 34"/>
            <p:cNvSpPr>
              <a:spLocks noChangeShapeType="1"/>
            </p:cNvSpPr>
            <p:nvPr/>
          </p:nvSpPr>
          <p:spPr bwMode="auto">
            <a:xfrm>
              <a:off x="894" y="2776"/>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Line 35"/>
            <p:cNvSpPr>
              <a:spLocks noChangeShapeType="1"/>
            </p:cNvSpPr>
            <p:nvPr/>
          </p:nvSpPr>
          <p:spPr bwMode="auto">
            <a:xfrm>
              <a:off x="894" y="2837"/>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 name="Line 36"/>
            <p:cNvSpPr>
              <a:spLocks noChangeShapeType="1"/>
            </p:cNvSpPr>
            <p:nvPr/>
          </p:nvSpPr>
          <p:spPr bwMode="auto">
            <a:xfrm>
              <a:off x="894" y="2960"/>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Line 37"/>
            <p:cNvSpPr>
              <a:spLocks noChangeShapeType="1"/>
            </p:cNvSpPr>
            <p:nvPr/>
          </p:nvSpPr>
          <p:spPr bwMode="auto">
            <a:xfrm>
              <a:off x="894" y="2899"/>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7" name="Line 38"/>
            <p:cNvSpPr>
              <a:spLocks noChangeShapeType="1"/>
            </p:cNvSpPr>
            <p:nvPr/>
          </p:nvSpPr>
          <p:spPr bwMode="auto">
            <a:xfrm>
              <a:off x="894" y="3021"/>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Line 39"/>
            <p:cNvSpPr>
              <a:spLocks noChangeShapeType="1"/>
            </p:cNvSpPr>
            <p:nvPr/>
          </p:nvSpPr>
          <p:spPr bwMode="auto">
            <a:xfrm>
              <a:off x="894" y="3083"/>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9" name="Line 40"/>
            <p:cNvSpPr>
              <a:spLocks noChangeShapeType="1"/>
            </p:cNvSpPr>
            <p:nvPr/>
          </p:nvSpPr>
          <p:spPr bwMode="auto">
            <a:xfrm>
              <a:off x="894" y="3144"/>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0" name="Line 41"/>
            <p:cNvSpPr>
              <a:spLocks noChangeShapeType="1"/>
            </p:cNvSpPr>
            <p:nvPr/>
          </p:nvSpPr>
          <p:spPr bwMode="auto">
            <a:xfrm>
              <a:off x="894" y="3205"/>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1" name="Line 42"/>
            <p:cNvSpPr>
              <a:spLocks noChangeShapeType="1"/>
            </p:cNvSpPr>
            <p:nvPr/>
          </p:nvSpPr>
          <p:spPr bwMode="auto">
            <a:xfrm>
              <a:off x="894" y="3267"/>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2" name="Line 43"/>
            <p:cNvSpPr>
              <a:spLocks noChangeShapeType="1"/>
            </p:cNvSpPr>
            <p:nvPr/>
          </p:nvSpPr>
          <p:spPr bwMode="auto">
            <a:xfrm>
              <a:off x="894" y="2653"/>
              <a:ext cx="41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 name="Line 44"/>
            <p:cNvSpPr>
              <a:spLocks noChangeShapeType="1"/>
            </p:cNvSpPr>
            <p:nvPr/>
          </p:nvSpPr>
          <p:spPr bwMode="auto">
            <a:xfrm>
              <a:off x="894" y="2531"/>
              <a:ext cx="25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 name="Line 45"/>
            <p:cNvSpPr>
              <a:spLocks noChangeShapeType="1"/>
            </p:cNvSpPr>
            <p:nvPr/>
          </p:nvSpPr>
          <p:spPr bwMode="auto">
            <a:xfrm>
              <a:off x="894" y="2469"/>
              <a:ext cx="25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5" name="Line 46"/>
            <p:cNvSpPr>
              <a:spLocks noChangeShapeType="1"/>
            </p:cNvSpPr>
            <p:nvPr/>
          </p:nvSpPr>
          <p:spPr bwMode="auto">
            <a:xfrm>
              <a:off x="894" y="2592"/>
              <a:ext cx="25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6" name="Text Box 47"/>
          <p:cNvSpPr txBox="1">
            <a:spLocks noChangeArrowheads="1"/>
          </p:cNvSpPr>
          <p:nvPr/>
        </p:nvSpPr>
        <p:spPr bwMode="auto">
          <a:xfrm>
            <a:off x="2120900" y="5905500"/>
            <a:ext cx="154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147" name="Text Box 48"/>
          <p:cNvSpPr txBox="1">
            <a:spLocks noChangeArrowheads="1"/>
          </p:cNvSpPr>
          <p:nvPr/>
        </p:nvSpPr>
        <p:spPr bwMode="auto">
          <a:xfrm>
            <a:off x="7162800" y="4633913"/>
            <a:ext cx="25828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ts val="1900"/>
              </a:lnSpc>
              <a:spcBef>
                <a:spcPct val="50000"/>
              </a:spcBef>
            </a:pPr>
            <a:r>
              <a:rPr lang="en-US" altLang="zh-CN" sz="1800">
                <a:ea typeface="宋体" panose="02010600030101010101" pitchFamily="2" charset="-122"/>
              </a:rPr>
              <a:t>Communication Diagrams</a:t>
            </a:r>
            <a:endParaRPr lang="en-US" altLang="zh-CN" sz="1800">
              <a:ea typeface="宋体" panose="02010600030101010101" pitchFamily="2" charset="-122"/>
            </a:endParaRPr>
          </a:p>
        </p:txBody>
      </p:sp>
      <p:grpSp>
        <p:nvGrpSpPr>
          <p:cNvPr id="148" name="Group 49"/>
          <p:cNvGrpSpPr/>
          <p:nvPr/>
        </p:nvGrpSpPr>
        <p:grpSpPr bwMode="auto">
          <a:xfrm>
            <a:off x="7477125" y="3657600"/>
            <a:ext cx="1474788" cy="981075"/>
            <a:chOff x="3996" y="1914"/>
            <a:chExt cx="929" cy="618"/>
          </a:xfrm>
        </p:grpSpPr>
        <p:grpSp>
          <p:nvGrpSpPr>
            <p:cNvPr id="149" name="Group 50"/>
            <p:cNvGrpSpPr/>
            <p:nvPr/>
          </p:nvGrpSpPr>
          <p:grpSpPr bwMode="auto">
            <a:xfrm>
              <a:off x="3996" y="1914"/>
              <a:ext cx="99" cy="148"/>
              <a:chOff x="7654" y="3380"/>
              <a:chExt cx="554" cy="754"/>
            </a:xfrm>
          </p:grpSpPr>
          <p:sp>
            <p:nvSpPr>
              <p:cNvPr id="161" name="Oval 51"/>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2" name="Line 52"/>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3" name="Line 53"/>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4" name="Freeform 54"/>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50" name="Line 55"/>
            <p:cNvSpPr>
              <a:spLocks noChangeShapeType="1"/>
            </p:cNvSpPr>
            <p:nvPr/>
          </p:nvSpPr>
          <p:spPr bwMode="auto">
            <a:xfrm>
              <a:off x="4061" y="2081"/>
              <a:ext cx="226" cy="261"/>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51" name="Line 56"/>
            <p:cNvSpPr>
              <a:spLocks noChangeShapeType="1"/>
            </p:cNvSpPr>
            <p:nvPr/>
          </p:nvSpPr>
          <p:spPr bwMode="auto">
            <a:xfrm flipV="1">
              <a:off x="4107" y="1974"/>
              <a:ext cx="280" cy="3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52" name="Line 57"/>
            <p:cNvSpPr>
              <a:spLocks noChangeShapeType="1"/>
            </p:cNvSpPr>
            <p:nvPr/>
          </p:nvSpPr>
          <p:spPr bwMode="auto">
            <a:xfrm>
              <a:off x="4357" y="2416"/>
              <a:ext cx="309" cy="6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53" name="Line 58"/>
            <p:cNvSpPr>
              <a:spLocks noChangeShapeType="1"/>
            </p:cNvSpPr>
            <p:nvPr/>
          </p:nvSpPr>
          <p:spPr bwMode="auto">
            <a:xfrm flipV="1">
              <a:off x="4357" y="2285"/>
              <a:ext cx="346" cy="10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54" name="Line 59"/>
            <p:cNvSpPr>
              <a:spLocks noChangeShapeType="1"/>
            </p:cNvSpPr>
            <p:nvPr/>
          </p:nvSpPr>
          <p:spPr bwMode="auto">
            <a:xfrm flipV="1">
              <a:off x="4783" y="2016"/>
              <a:ext cx="80" cy="20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55" name="Line 60"/>
            <p:cNvSpPr>
              <a:spLocks noChangeShapeType="1"/>
            </p:cNvSpPr>
            <p:nvPr/>
          </p:nvSpPr>
          <p:spPr bwMode="auto">
            <a:xfrm flipH="1">
              <a:off x="4327" y="2026"/>
              <a:ext cx="148" cy="318"/>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56" name="Rectangle 61"/>
            <p:cNvSpPr>
              <a:spLocks noChangeArrowheads="1"/>
            </p:cNvSpPr>
            <p:nvPr/>
          </p:nvSpPr>
          <p:spPr bwMode="auto">
            <a:xfrm>
              <a:off x="4384" y="1929"/>
              <a:ext cx="121" cy="9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7" name="Rectangle 62"/>
            <p:cNvSpPr>
              <a:spLocks noChangeArrowheads="1"/>
            </p:cNvSpPr>
            <p:nvPr/>
          </p:nvSpPr>
          <p:spPr bwMode="auto">
            <a:xfrm>
              <a:off x="4233" y="2352"/>
              <a:ext cx="121" cy="9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8" name="Rectangle 63"/>
            <p:cNvSpPr>
              <a:spLocks noChangeArrowheads="1"/>
            </p:cNvSpPr>
            <p:nvPr/>
          </p:nvSpPr>
          <p:spPr bwMode="auto">
            <a:xfrm>
              <a:off x="4677" y="2434"/>
              <a:ext cx="121" cy="9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 name="Rectangle 64"/>
            <p:cNvSpPr>
              <a:spLocks noChangeArrowheads="1"/>
            </p:cNvSpPr>
            <p:nvPr/>
          </p:nvSpPr>
          <p:spPr bwMode="auto">
            <a:xfrm>
              <a:off x="4713" y="2219"/>
              <a:ext cx="121" cy="9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0" name="Rectangle 65"/>
            <p:cNvSpPr>
              <a:spLocks noChangeArrowheads="1"/>
            </p:cNvSpPr>
            <p:nvPr/>
          </p:nvSpPr>
          <p:spPr bwMode="auto">
            <a:xfrm>
              <a:off x="4804" y="1926"/>
              <a:ext cx="121" cy="9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65" name="Text Box 66"/>
          <p:cNvSpPr txBox="1">
            <a:spLocks noChangeArrowheads="1"/>
          </p:cNvSpPr>
          <p:nvPr/>
        </p:nvSpPr>
        <p:spPr bwMode="auto">
          <a:xfrm>
            <a:off x="1728788" y="1387475"/>
            <a:ext cx="2101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2000" i="1" dirty="0">
                <a:solidFill>
                  <a:srgbClr val="EB7C11"/>
                </a:solidFill>
                <a:ea typeface="宋体" panose="02010600030101010101" pitchFamily="2" charset="-122"/>
              </a:rPr>
              <a:t>Use-Case Model</a:t>
            </a:r>
            <a:endParaRPr lang="en-US" altLang="zh-CN" sz="2000" i="1" dirty="0">
              <a:solidFill>
                <a:srgbClr val="EB7C11"/>
              </a:solidFill>
              <a:ea typeface="宋体" panose="02010600030101010101" pitchFamily="2" charset="-122"/>
            </a:endParaRPr>
          </a:p>
        </p:txBody>
      </p:sp>
      <p:sp>
        <p:nvSpPr>
          <p:cNvPr id="166" name="Text Box 67"/>
          <p:cNvSpPr txBox="1">
            <a:spLocks noChangeArrowheads="1"/>
          </p:cNvSpPr>
          <p:nvPr/>
        </p:nvSpPr>
        <p:spPr bwMode="auto">
          <a:xfrm>
            <a:off x="6161088" y="1387475"/>
            <a:ext cx="2352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000" i="1" dirty="0">
                <a:solidFill>
                  <a:srgbClr val="EB7C11"/>
                </a:solidFill>
                <a:ea typeface="宋体" panose="02010600030101010101" pitchFamily="2" charset="-122"/>
              </a:rPr>
              <a:t>Analysis Model</a:t>
            </a:r>
            <a:endParaRPr lang="en-US" altLang="zh-CN" sz="2000" i="1" dirty="0">
              <a:solidFill>
                <a:srgbClr val="EB7C11"/>
              </a:solidFill>
              <a:ea typeface="宋体" panose="02010600030101010101" pitchFamily="2" charset="-122"/>
            </a:endParaRPr>
          </a:p>
        </p:txBody>
      </p:sp>
      <p:sp>
        <p:nvSpPr>
          <p:cNvPr id="167" name="Oval 68"/>
          <p:cNvSpPr>
            <a:spLocks noChangeArrowheads="1"/>
          </p:cNvSpPr>
          <p:nvPr/>
        </p:nvSpPr>
        <p:spPr bwMode="auto">
          <a:xfrm>
            <a:off x="2203450" y="1981200"/>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8" name="Text Box 69"/>
          <p:cNvSpPr txBox="1">
            <a:spLocks noChangeArrowheads="1"/>
          </p:cNvSpPr>
          <p:nvPr/>
        </p:nvSpPr>
        <p:spPr bwMode="auto">
          <a:xfrm>
            <a:off x="2106613" y="2471738"/>
            <a:ext cx="1187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Use Case</a:t>
            </a:r>
            <a:endParaRPr lang="en-US" altLang="zh-CN" sz="1800">
              <a:ea typeface="宋体" panose="02010600030101010101" pitchFamily="2" charset="-122"/>
            </a:endParaRPr>
          </a:p>
        </p:txBody>
      </p:sp>
      <p:sp>
        <p:nvSpPr>
          <p:cNvPr id="169" name="Oval 70"/>
          <p:cNvSpPr>
            <a:spLocks noChangeArrowheads="1"/>
          </p:cNvSpPr>
          <p:nvPr/>
        </p:nvSpPr>
        <p:spPr bwMode="auto">
          <a:xfrm>
            <a:off x="6637338" y="1981200"/>
            <a:ext cx="990600" cy="457200"/>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0" name="Text Box 71"/>
          <p:cNvSpPr txBox="1">
            <a:spLocks noChangeArrowheads="1"/>
          </p:cNvSpPr>
          <p:nvPr/>
        </p:nvSpPr>
        <p:spPr bwMode="auto">
          <a:xfrm>
            <a:off x="5937250" y="2471738"/>
            <a:ext cx="2393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Use-Case Realization</a:t>
            </a:r>
            <a:endParaRPr lang="en-US" altLang="zh-CN" sz="1800">
              <a:ea typeface="宋体" panose="02010600030101010101" pitchFamily="2" charset="-122"/>
            </a:endParaRPr>
          </a:p>
        </p:txBody>
      </p:sp>
      <p:sp>
        <p:nvSpPr>
          <p:cNvPr id="171" name="Text Box 72"/>
          <p:cNvSpPr txBox="1">
            <a:spLocks noChangeArrowheads="1"/>
          </p:cNvSpPr>
          <p:nvPr/>
        </p:nvSpPr>
        <p:spPr bwMode="auto">
          <a:xfrm>
            <a:off x="5191125" y="4833938"/>
            <a:ext cx="1401763"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ts val="1900"/>
              </a:lnSpc>
              <a:spcBef>
                <a:spcPct val="50000"/>
              </a:spcBef>
            </a:pPr>
            <a:r>
              <a:rPr lang="en-US" altLang="zh-CN" sz="1800">
                <a:ea typeface="宋体" panose="02010600030101010101" pitchFamily="2" charset="-122"/>
              </a:rPr>
              <a:t>Sequence </a:t>
            </a:r>
            <a:br>
              <a:rPr lang="en-US" altLang="zh-CN" sz="1800">
                <a:ea typeface="宋体" panose="02010600030101010101" pitchFamily="2" charset="-122"/>
              </a:rPr>
            </a:br>
            <a:r>
              <a:rPr lang="en-US" altLang="zh-CN" sz="1800">
                <a:ea typeface="宋体" panose="02010600030101010101" pitchFamily="2" charset="-122"/>
              </a:rPr>
              <a:t>Diagrams</a:t>
            </a:r>
            <a:endParaRPr lang="en-US" altLang="zh-CN" sz="1800">
              <a:ea typeface="宋体" panose="02010600030101010101" pitchFamily="2" charset="-122"/>
            </a:endParaRPr>
          </a:p>
        </p:txBody>
      </p:sp>
      <p:grpSp>
        <p:nvGrpSpPr>
          <p:cNvPr id="172" name="Group 73"/>
          <p:cNvGrpSpPr/>
          <p:nvPr/>
        </p:nvGrpSpPr>
        <p:grpSpPr bwMode="auto">
          <a:xfrm>
            <a:off x="5133975" y="3786188"/>
            <a:ext cx="1665288" cy="1125537"/>
            <a:chOff x="2520" y="2049"/>
            <a:chExt cx="1049" cy="709"/>
          </a:xfrm>
        </p:grpSpPr>
        <p:grpSp>
          <p:nvGrpSpPr>
            <p:cNvPr id="173" name="Group 74"/>
            <p:cNvGrpSpPr/>
            <p:nvPr/>
          </p:nvGrpSpPr>
          <p:grpSpPr bwMode="auto">
            <a:xfrm>
              <a:off x="2520" y="2049"/>
              <a:ext cx="121" cy="162"/>
              <a:chOff x="7654" y="3380"/>
              <a:chExt cx="554" cy="754"/>
            </a:xfrm>
          </p:grpSpPr>
          <p:sp>
            <p:nvSpPr>
              <p:cNvPr id="192" name="Oval 7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3" name="Line 7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 name="Line 7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 name="Freeform 7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 name="Line 79"/>
            <p:cNvSpPr>
              <a:spLocks noChangeShapeType="1"/>
            </p:cNvSpPr>
            <p:nvPr/>
          </p:nvSpPr>
          <p:spPr bwMode="auto">
            <a:xfrm>
              <a:off x="2576" y="2283"/>
              <a:ext cx="305"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 name="Line 80"/>
            <p:cNvSpPr>
              <a:spLocks noChangeShapeType="1"/>
            </p:cNvSpPr>
            <p:nvPr/>
          </p:nvSpPr>
          <p:spPr bwMode="auto">
            <a:xfrm>
              <a:off x="3195" y="2488"/>
              <a:ext cx="24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6" name="Line 81"/>
            <p:cNvSpPr>
              <a:spLocks noChangeShapeType="1"/>
            </p:cNvSpPr>
            <p:nvPr/>
          </p:nvSpPr>
          <p:spPr bwMode="auto">
            <a:xfrm>
              <a:off x="2902" y="2380"/>
              <a:ext cx="25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 name="Line 82"/>
            <p:cNvSpPr>
              <a:spLocks noChangeShapeType="1"/>
            </p:cNvSpPr>
            <p:nvPr/>
          </p:nvSpPr>
          <p:spPr bwMode="auto">
            <a:xfrm>
              <a:off x="2578" y="2669"/>
              <a:ext cx="0" cy="89"/>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8" name="Line 83"/>
            <p:cNvSpPr>
              <a:spLocks noChangeShapeType="1"/>
            </p:cNvSpPr>
            <p:nvPr/>
          </p:nvSpPr>
          <p:spPr bwMode="auto">
            <a:xfrm>
              <a:off x="2885" y="2231"/>
              <a:ext cx="0" cy="57"/>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9" name="Line 84"/>
            <p:cNvSpPr>
              <a:spLocks noChangeShapeType="1"/>
            </p:cNvSpPr>
            <p:nvPr/>
          </p:nvSpPr>
          <p:spPr bwMode="auto">
            <a:xfrm>
              <a:off x="3168" y="2231"/>
              <a:ext cx="0" cy="15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0" name="Line 85"/>
            <p:cNvSpPr>
              <a:spLocks noChangeShapeType="1"/>
            </p:cNvSpPr>
            <p:nvPr/>
          </p:nvSpPr>
          <p:spPr bwMode="auto">
            <a:xfrm>
              <a:off x="3445" y="2565"/>
              <a:ext cx="0" cy="191"/>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1" name="Rectangle 86"/>
            <p:cNvSpPr>
              <a:spLocks noChangeArrowheads="1"/>
            </p:cNvSpPr>
            <p:nvPr/>
          </p:nvSpPr>
          <p:spPr bwMode="auto">
            <a:xfrm rot="-5400000">
              <a:off x="2388" y="2454"/>
              <a:ext cx="380" cy="3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2" name="Line 87"/>
            <p:cNvSpPr>
              <a:spLocks noChangeShapeType="1"/>
            </p:cNvSpPr>
            <p:nvPr/>
          </p:nvSpPr>
          <p:spPr bwMode="auto">
            <a:xfrm>
              <a:off x="2578" y="2230"/>
              <a:ext cx="0" cy="5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 name="Rectangle 88"/>
            <p:cNvSpPr>
              <a:spLocks noChangeArrowheads="1"/>
            </p:cNvSpPr>
            <p:nvPr/>
          </p:nvSpPr>
          <p:spPr bwMode="auto">
            <a:xfrm rot="-5400000">
              <a:off x="2731" y="2421"/>
              <a:ext cx="306" cy="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4" name="Line 89"/>
            <p:cNvSpPr>
              <a:spLocks noChangeShapeType="1"/>
            </p:cNvSpPr>
            <p:nvPr/>
          </p:nvSpPr>
          <p:spPr bwMode="auto">
            <a:xfrm>
              <a:off x="2885" y="2599"/>
              <a:ext cx="0" cy="157"/>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 name="Rectangle 90"/>
            <p:cNvSpPr>
              <a:spLocks noChangeArrowheads="1"/>
            </p:cNvSpPr>
            <p:nvPr/>
          </p:nvSpPr>
          <p:spPr bwMode="auto">
            <a:xfrm rot="-5400000">
              <a:off x="3082" y="2450"/>
              <a:ext cx="170" cy="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6" name="Line 91"/>
            <p:cNvSpPr>
              <a:spLocks noChangeShapeType="1"/>
            </p:cNvSpPr>
            <p:nvPr/>
          </p:nvSpPr>
          <p:spPr bwMode="auto">
            <a:xfrm>
              <a:off x="3167" y="2555"/>
              <a:ext cx="1" cy="200"/>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7" name="Rectangle 92"/>
            <p:cNvSpPr>
              <a:spLocks noChangeArrowheads="1"/>
            </p:cNvSpPr>
            <p:nvPr/>
          </p:nvSpPr>
          <p:spPr bwMode="auto">
            <a:xfrm rot="-5400000">
              <a:off x="3411" y="2508"/>
              <a:ext cx="64" cy="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8" name="Line 93"/>
            <p:cNvSpPr>
              <a:spLocks noChangeShapeType="1"/>
            </p:cNvSpPr>
            <p:nvPr/>
          </p:nvSpPr>
          <p:spPr bwMode="auto">
            <a:xfrm>
              <a:off x="3445" y="2231"/>
              <a:ext cx="0" cy="26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9" name="Rectangle 94"/>
            <p:cNvSpPr>
              <a:spLocks noChangeArrowheads="1"/>
            </p:cNvSpPr>
            <p:nvPr/>
          </p:nvSpPr>
          <p:spPr bwMode="auto">
            <a:xfrm>
              <a:off x="3040" y="2086"/>
              <a:ext cx="219" cy="12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0" name="Rectangle 95"/>
            <p:cNvSpPr>
              <a:spLocks noChangeArrowheads="1"/>
            </p:cNvSpPr>
            <p:nvPr/>
          </p:nvSpPr>
          <p:spPr bwMode="auto">
            <a:xfrm>
              <a:off x="3290" y="2086"/>
              <a:ext cx="279" cy="12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1" name="Rectangle 96"/>
            <p:cNvSpPr>
              <a:spLocks noChangeArrowheads="1"/>
            </p:cNvSpPr>
            <p:nvPr/>
          </p:nvSpPr>
          <p:spPr bwMode="auto">
            <a:xfrm>
              <a:off x="2786" y="2086"/>
              <a:ext cx="220" cy="12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96" name="Line 97"/>
          <p:cNvSpPr>
            <a:spLocks noChangeShapeType="1"/>
          </p:cNvSpPr>
          <p:nvPr/>
        </p:nvSpPr>
        <p:spPr bwMode="auto">
          <a:xfrm flipH="1">
            <a:off x="3400425" y="2209800"/>
            <a:ext cx="3171825" cy="0"/>
          </a:xfrm>
          <a:prstGeom prst="line">
            <a:avLst/>
          </a:prstGeom>
          <a:noFill/>
          <a:ln w="28575">
            <a:solidFill>
              <a:schemeClr val="tx1"/>
            </a:solidFill>
            <a:prstDash val="dash"/>
            <a:round/>
            <a:tailEnd type="none" w="lg"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97" name="Line 98"/>
          <p:cNvSpPr>
            <a:spLocks noChangeShapeType="1"/>
          </p:cNvSpPr>
          <p:nvPr/>
        </p:nvSpPr>
        <p:spPr bwMode="auto">
          <a:xfrm flipH="1">
            <a:off x="3460750" y="5029200"/>
            <a:ext cx="1082675" cy="0"/>
          </a:xfrm>
          <a:prstGeom prst="line">
            <a:avLst/>
          </a:prstGeom>
          <a:noFill/>
          <a:ln w="28575">
            <a:solidFill>
              <a:schemeClr val="tx1"/>
            </a:solidFill>
            <a:prstDash val="dash"/>
            <a:round/>
            <a:tailEnd type="none" w="lg"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98" name="AutoShape 99"/>
          <p:cNvSpPr>
            <a:spLocks noChangeArrowheads="1"/>
          </p:cNvSpPr>
          <p:nvPr/>
        </p:nvSpPr>
        <p:spPr bwMode="auto">
          <a:xfrm rot="-5400000">
            <a:off x="3234532" y="2132806"/>
            <a:ext cx="157162" cy="161925"/>
          </a:xfrm>
          <a:prstGeom prst="triangle">
            <a:avLst>
              <a:gd name="adj" fmla="val 50000"/>
            </a:avLst>
          </a:prstGeom>
          <a:noFill/>
          <a:ln w="28575">
            <a:solidFill>
              <a:schemeClr val="tx1"/>
            </a:solidFill>
            <a:miter lim="800000"/>
            <a:headEnd type="none" w="sm" len="sm"/>
          </a:ln>
          <a:extLst>
            <a:ext uri="{909E8E84-426E-40DD-AFC4-6F175D3DCCD1}">
              <a14:hiddenFill xmlns:a14="http://schemas.microsoft.com/office/drawing/2010/main">
                <a:solidFill>
                  <a:srgbClr val="FFFFFF"/>
                </a:solidFill>
              </a14:hiddenFill>
            </a:ext>
          </a:extLst>
        </p:spPr>
        <p:txBody>
          <a:bodyPr vert="eaVert"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a:ea typeface="宋体" panose="02010600030101010101" pitchFamily="2" charset="-122"/>
            </a:endParaRPr>
          </a:p>
        </p:txBody>
      </p:sp>
      <p:sp>
        <p:nvSpPr>
          <p:cNvPr id="199" name="AutoShape 100"/>
          <p:cNvSpPr>
            <a:spLocks noChangeArrowheads="1"/>
          </p:cNvSpPr>
          <p:nvPr/>
        </p:nvSpPr>
        <p:spPr bwMode="auto">
          <a:xfrm rot="-5400000">
            <a:off x="3310732" y="4939506"/>
            <a:ext cx="157162" cy="161925"/>
          </a:xfrm>
          <a:prstGeom prst="triangle">
            <a:avLst>
              <a:gd name="adj" fmla="val 50000"/>
            </a:avLst>
          </a:prstGeom>
          <a:noFill/>
          <a:ln w="28575">
            <a:solidFill>
              <a:schemeClr val="tx1"/>
            </a:solidFill>
            <a:miter lim="800000"/>
            <a:headEnd type="none" w="sm" len="sm"/>
          </a:ln>
          <a:extLst>
            <a:ext uri="{909E8E84-426E-40DD-AFC4-6F175D3DCCD1}">
              <a14:hiddenFill xmlns:a14="http://schemas.microsoft.com/office/drawing/2010/main">
                <a:solidFill>
                  <a:srgbClr val="FFFFFF"/>
                </a:solidFill>
              </a14:hiddenFill>
            </a:ext>
          </a:extLst>
        </p:spPr>
        <p:txBody>
          <a:bodyPr vert="eaVert"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227864" y="1385207"/>
            <a:ext cx="5240110" cy="1242837"/>
          </a:xfrm>
          <a:prstGeom prst="accentCallout2">
            <a:avLst>
              <a:gd name="adj1" fmla="val 18312"/>
              <a:gd name="adj2" fmla="val -1062"/>
              <a:gd name="adj3" fmla="val 17217"/>
              <a:gd name="adj4" fmla="val -13213"/>
              <a:gd name="adj5" fmla="val 80406"/>
              <a:gd name="adj6" fmla="val -24337"/>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a:solidFill>
                  <a:schemeClr val="tx1"/>
                </a:solidFill>
                <a:latin typeface="+mn-ea"/>
              </a:rPr>
              <a:t>1.1</a:t>
            </a:r>
            <a:r>
              <a:rPr lang="zh-CN" altLang="en-US" sz="2000" dirty="0">
                <a:solidFill>
                  <a:schemeClr val="tx1"/>
                </a:solidFill>
                <a:latin typeface="+mn-ea"/>
              </a:rPr>
              <a:t>识别</a:t>
            </a:r>
            <a:r>
              <a:rPr lang="en-US" altLang="zh-CN" sz="2000" dirty="0">
                <a:solidFill>
                  <a:schemeClr val="tx1"/>
                </a:solidFill>
                <a:latin typeface="+mn-ea"/>
              </a:rPr>
              <a:t>actor</a:t>
            </a:r>
            <a:r>
              <a:rPr lang="zh-CN" altLang="en-US" sz="2000" dirty="0">
                <a:solidFill>
                  <a:schemeClr val="tx1"/>
                </a:solidFill>
                <a:latin typeface="+mn-ea"/>
              </a:rPr>
              <a:t>和</a:t>
            </a:r>
            <a:r>
              <a:rPr lang="en-US" altLang="zh-CN" sz="2000" dirty="0">
                <a:solidFill>
                  <a:schemeClr val="tx1"/>
                </a:solidFill>
                <a:latin typeface="+mn-ea"/>
              </a:rPr>
              <a:t>use case</a:t>
            </a:r>
            <a:r>
              <a:rPr lang="zh-CN" altLang="en-US" sz="2000" dirty="0">
                <a:solidFill>
                  <a:schemeClr val="tx1"/>
                </a:solidFill>
                <a:latin typeface="+mn-ea"/>
              </a:rPr>
              <a:t>，画</a:t>
            </a:r>
            <a:r>
              <a:rPr lang="en-US" altLang="zh-CN" sz="2000" dirty="0">
                <a:solidFill>
                  <a:schemeClr val="tx1"/>
                </a:solidFill>
                <a:latin typeface="+mn-ea"/>
              </a:rPr>
              <a:t>Use-Case</a:t>
            </a:r>
            <a:r>
              <a:rPr lang="zh-CN" altLang="en-US" sz="2000" dirty="0">
                <a:solidFill>
                  <a:schemeClr val="tx1"/>
                </a:solidFill>
                <a:latin typeface="+mn-ea"/>
              </a:rPr>
              <a:t>图</a:t>
            </a:r>
            <a:endParaRPr lang="zh-CN" altLang="en-US" sz="2000" dirty="0">
              <a:solidFill>
                <a:schemeClr val="tx1"/>
              </a:solidFill>
              <a:latin typeface="+mn-ea"/>
            </a:endParaRPr>
          </a:p>
          <a:p>
            <a:pPr marL="0" lvl="1">
              <a:lnSpc>
                <a:spcPct val="150000"/>
              </a:lnSpc>
            </a:pPr>
            <a:r>
              <a:rPr lang="en-US" altLang="zh-CN" sz="2000" dirty="0">
                <a:solidFill>
                  <a:schemeClr val="tx1"/>
                </a:solidFill>
                <a:latin typeface="+mn-ea"/>
              </a:rPr>
              <a:t>1.2 </a:t>
            </a:r>
            <a:r>
              <a:rPr lang="zh-CN" altLang="en-US" sz="2000" dirty="0">
                <a:solidFill>
                  <a:schemeClr val="tx1"/>
                </a:solidFill>
                <a:latin typeface="+mn-ea"/>
              </a:rPr>
              <a:t>编写</a:t>
            </a:r>
            <a:r>
              <a:rPr lang="en-US" altLang="zh-CN" sz="2000" dirty="0">
                <a:solidFill>
                  <a:schemeClr val="tx1"/>
                </a:solidFill>
                <a:latin typeface="+mn-ea"/>
              </a:rPr>
              <a:t>Use-Case Spec.</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1.3 </a:t>
            </a:r>
            <a:r>
              <a:rPr lang="zh-CN" altLang="en-US" sz="2000" dirty="0">
                <a:solidFill>
                  <a:schemeClr val="tx1"/>
                </a:solidFill>
                <a:latin typeface="+mn-ea"/>
              </a:rPr>
              <a:t>优化</a:t>
            </a:r>
            <a:r>
              <a:rPr lang="en-US" altLang="zh-CN" sz="2000" dirty="0">
                <a:solidFill>
                  <a:schemeClr val="tx1"/>
                </a:solidFill>
                <a:latin typeface="+mn-ea"/>
              </a:rPr>
              <a:t>Use-Case</a:t>
            </a:r>
            <a:r>
              <a:rPr lang="zh-CN" altLang="en-US" sz="2000" dirty="0">
                <a:solidFill>
                  <a:schemeClr val="tx1"/>
                </a:solidFill>
                <a:latin typeface="+mn-ea"/>
              </a:rPr>
              <a:t>图的结构</a:t>
            </a:r>
            <a:endParaRPr lang="zh-CN" altLang="en-US" sz="2000" dirty="0">
              <a:solidFill>
                <a:schemeClr val="tx1"/>
              </a:solidFill>
              <a:latin typeface="+mn-ea"/>
            </a:endParaRPr>
          </a:p>
        </p:txBody>
      </p:sp>
      <p:sp>
        <p:nvSpPr>
          <p:cNvPr id="7" name="Rectangle 6"/>
          <p:cNvSpPr>
            <a:spLocks noChangeArrowheads="1"/>
          </p:cNvSpPr>
          <p:nvPr/>
        </p:nvSpPr>
        <p:spPr bwMode="auto">
          <a:xfrm>
            <a:off x="13433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433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433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 </a:t>
            </a:r>
            <a:r>
              <a:rPr lang="zh-CN" altLang="en-US" sz="2400" dirty="0" smtClean="0">
                <a:solidFill>
                  <a:schemeClr val="bg1"/>
                </a:solidFill>
              </a:rPr>
              <a:t>建立分析模型</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5739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5739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516750" y="3484117"/>
            <a:ext cx="1098550" cy="771525"/>
          </a:xfrm>
          <a:prstGeom prst="rect">
            <a:avLst/>
          </a:prstGeom>
          <a:noFill/>
          <a:ln w="9525">
            <a:noFill/>
            <a:miter lim="800000"/>
            <a:headEnd/>
            <a:tailEnd/>
          </a:ln>
        </p:spPr>
      </p:pic>
      <p:sp>
        <p:nvSpPr>
          <p:cNvPr id="13" name="线形标注 2(带强调线) 12"/>
          <p:cNvSpPr/>
          <p:nvPr/>
        </p:nvSpPr>
        <p:spPr>
          <a:xfrm>
            <a:off x="5227864" y="3106963"/>
            <a:ext cx="5903686" cy="1274317"/>
          </a:xfrm>
          <a:prstGeom prst="accentCallout2">
            <a:avLst>
              <a:gd name="adj1" fmla="val 18312"/>
              <a:gd name="adj2" fmla="val -1062"/>
              <a:gd name="adj3" fmla="val 17255"/>
              <a:gd name="adj4" fmla="val -13602"/>
              <a:gd name="adj5" fmla="val 59231"/>
              <a:gd name="adj6" fmla="val -22205"/>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1200"/>
              </a:spcBef>
              <a:buNone/>
            </a:pPr>
            <a:r>
              <a:rPr lang="en-US" altLang="zh-CN" sz="2000" dirty="0" smtClean="0">
                <a:solidFill>
                  <a:schemeClr val="tx1"/>
                </a:solidFill>
                <a:latin typeface="+mn-ea"/>
              </a:rPr>
              <a:t>2.1 </a:t>
            </a:r>
            <a:r>
              <a:rPr lang="zh-CN" altLang="en-US" sz="2000" dirty="0">
                <a:solidFill>
                  <a:schemeClr val="tx1"/>
                </a:solidFill>
                <a:latin typeface="+mn-ea"/>
              </a:rPr>
              <a:t>识别</a:t>
            </a:r>
            <a:r>
              <a:rPr lang="en-US" altLang="zh-CN" sz="2000" dirty="0">
                <a:solidFill>
                  <a:schemeClr val="tx1"/>
                </a:solidFill>
                <a:latin typeface="+mn-ea"/>
              </a:rPr>
              <a:t>Conceptual Class</a:t>
            </a:r>
            <a:endParaRPr lang="en-US" altLang="zh-CN" sz="2000" dirty="0">
              <a:solidFill>
                <a:schemeClr val="tx1"/>
              </a:solidFill>
              <a:latin typeface="+mn-ea"/>
            </a:endParaRPr>
          </a:p>
          <a:p>
            <a:pPr marL="0" lvl="1">
              <a:lnSpc>
                <a:spcPct val="150000"/>
              </a:lnSpc>
            </a:pPr>
            <a:r>
              <a:rPr lang="en-US" altLang="zh-CN" sz="2000" dirty="0" smtClean="0">
                <a:solidFill>
                  <a:schemeClr val="tx1"/>
                </a:solidFill>
                <a:latin typeface="+mn-ea"/>
              </a:rPr>
              <a:t>2.2  </a:t>
            </a:r>
            <a:r>
              <a:rPr lang="zh-CN" altLang="en-US" sz="2000" dirty="0">
                <a:solidFill>
                  <a:schemeClr val="tx1"/>
                </a:solidFill>
                <a:latin typeface="+mn-ea"/>
              </a:rPr>
              <a:t>建立</a:t>
            </a:r>
            <a:r>
              <a:rPr lang="en-US" altLang="zh-CN" sz="2000" dirty="0">
                <a:solidFill>
                  <a:schemeClr val="tx1"/>
                </a:solidFill>
                <a:latin typeface="+mn-ea"/>
              </a:rPr>
              <a:t>Conceptual Class</a:t>
            </a:r>
            <a:r>
              <a:rPr lang="zh-CN" altLang="en-US" sz="2000" dirty="0">
                <a:solidFill>
                  <a:schemeClr val="tx1"/>
                </a:solidFill>
                <a:latin typeface="+mn-ea"/>
              </a:rPr>
              <a:t>之间的关系</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2.3  </a:t>
            </a:r>
            <a:r>
              <a:rPr lang="zh-CN" altLang="en-US" sz="2000" dirty="0">
                <a:solidFill>
                  <a:schemeClr val="tx1"/>
                </a:solidFill>
                <a:latin typeface="+mn-ea"/>
              </a:rPr>
              <a:t>增加</a:t>
            </a:r>
            <a:r>
              <a:rPr lang="en-US" altLang="zh-CN" sz="2000" dirty="0">
                <a:solidFill>
                  <a:schemeClr val="tx1"/>
                </a:solidFill>
                <a:latin typeface="+mn-ea"/>
              </a:rPr>
              <a:t> Conceptual Class</a:t>
            </a:r>
            <a:r>
              <a:rPr lang="zh-CN" altLang="en-US" sz="2000" dirty="0">
                <a:solidFill>
                  <a:schemeClr val="tx1"/>
                </a:solidFill>
                <a:latin typeface="+mn-ea"/>
              </a:rPr>
              <a:t>的属性，画</a:t>
            </a:r>
            <a:r>
              <a:rPr lang="zh-CN" altLang="en-US" sz="2000" dirty="0" smtClean="0">
                <a:solidFill>
                  <a:schemeClr val="tx1"/>
                </a:solidFill>
                <a:latin typeface="+mn-ea"/>
              </a:rPr>
              <a:t>状态图</a:t>
            </a:r>
            <a:endParaRPr lang="zh-CN" altLang="en-US" sz="2000" dirty="0">
              <a:solidFill>
                <a:schemeClr val="tx1"/>
              </a:solidFill>
              <a:latin typeface="+mn-ea"/>
            </a:endParaRPr>
          </a:p>
        </p:txBody>
      </p:sp>
      <p:sp>
        <p:nvSpPr>
          <p:cNvPr id="14" name="线形标注 2(带强调线) 13"/>
          <p:cNvSpPr/>
          <p:nvPr/>
        </p:nvSpPr>
        <p:spPr>
          <a:xfrm>
            <a:off x="5227864" y="4765603"/>
            <a:ext cx="6945086" cy="1838756"/>
          </a:xfrm>
          <a:prstGeom prst="accentCallout2">
            <a:avLst>
              <a:gd name="adj1" fmla="val 18312"/>
              <a:gd name="adj2" fmla="val -1062"/>
              <a:gd name="adj3" fmla="val 18750"/>
              <a:gd name="adj4" fmla="val -12278"/>
              <a:gd name="adj5" fmla="val 7487"/>
              <a:gd name="adj6" fmla="val -18839"/>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600"/>
              </a:spcBef>
              <a:buNone/>
            </a:pPr>
            <a:r>
              <a:rPr lang="en-US" altLang="zh-CN" sz="2000" dirty="0">
                <a:solidFill>
                  <a:schemeClr val="tx1"/>
                </a:solidFill>
                <a:ea typeface="宋体" panose="02010600030101010101" pitchFamily="2" charset="-122"/>
              </a:rPr>
              <a:t>3.1 </a:t>
            </a:r>
            <a:r>
              <a:rPr lang="zh-CN" altLang="en-US" sz="2000" dirty="0">
                <a:solidFill>
                  <a:schemeClr val="tx1"/>
                </a:solidFill>
                <a:latin typeface="+mn-ea"/>
              </a:rPr>
              <a:t>识别出用例实现</a:t>
            </a:r>
            <a:endParaRPr lang="en-US" altLang="zh-CN" sz="2000" dirty="0">
              <a:solidFill>
                <a:schemeClr val="tx1"/>
              </a:solidFill>
              <a:latin typeface="+mn-ea"/>
            </a:endParaRPr>
          </a:p>
          <a:p>
            <a:pPr marL="0" lvl="1">
              <a:spcBef>
                <a:spcPts val="600"/>
              </a:spcBef>
              <a:buNone/>
            </a:pPr>
            <a:r>
              <a:rPr lang="en-US" altLang="zh-CN" sz="2000" dirty="0">
                <a:solidFill>
                  <a:schemeClr val="tx1"/>
                </a:solidFill>
                <a:latin typeface="+mn-ea"/>
              </a:rPr>
              <a:t>3.2 </a:t>
            </a:r>
            <a:r>
              <a:rPr lang="zh-CN" altLang="en-US" sz="2000" dirty="0">
                <a:solidFill>
                  <a:schemeClr val="tx1"/>
                </a:solidFill>
                <a:latin typeface="+mn-ea"/>
              </a:rPr>
              <a:t>针对每个用例实现：</a:t>
            </a:r>
            <a:endParaRPr lang="en-US" altLang="zh-CN" sz="2000" dirty="0">
              <a:solidFill>
                <a:schemeClr val="tx1"/>
              </a:solidFill>
              <a:latin typeface="+mn-ea"/>
            </a:endParaRPr>
          </a:p>
          <a:p>
            <a:pPr marL="0" lvl="1">
              <a:spcBef>
                <a:spcPts val="600"/>
              </a:spcBef>
              <a:buNone/>
            </a:pPr>
            <a:r>
              <a:rPr lang="en-US" altLang="zh-CN" sz="2000" b="1" dirty="0">
                <a:solidFill>
                  <a:srgbClr val="990074"/>
                </a:solidFill>
                <a:latin typeface="+mn-ea"/>
              </a:rPr>
              <a:t>  </a:t>
            </a:r>
            <a:r>
              <a:rPr lang="en-US" altLang="zh-CN" sz="2000" b="1" dirty="0" smtClean="0">
                <a:solidFill>
                  <a:srgbClr val="990074"/>
                </a:solidFill>
                <a:latin typeface="+mn-ea"/>
              </a:rPr>
              <a:t> </a:t>
            </a:r>
            <a:r>
              <a:rPr lang="zh-CN" altLang="en-US" sz="2000" b="1" dirty="0" smtClean="0">
                <a:solidFill>
                  <a:srgbClr val="990074"/>
                </a:solidFill>
                <a:latin typeface="+mn-ea"/>
              </a:rPr>
              <a:t>－</a:t>
            </a:r>
            <a:r>
              <a:rPr lang="zh-CN" altLang="en-US" sz="2000" b="1" dirty="0">
                <a:solidFill>
                  <a:srgbClr val="990074"/>
                </a:solidFill>
                <a:latin typeface="+mn-ea"/>
              </a:rPr>
              <a:t>识别出分析类</a:t>
            </a:r>
            <a:endParaRPr lang="en-US" altLang="zh-CN" sz="2000" b="1" dirty="0">
              <a:solidFill>
                <a:srgbClr val="990074"/>
              </a:solidFill>
              <a:latin typeface="+mn-ea"/>
            </a:endParaRPr>
          </a:p>
          <a:p>
            <a:pPr marL="0" lvl="1">
              <a:spcBef>
                <a:spcPts val="600"/>
              </a:spcBef>
              <a:buNone/>
            </a:pPr>
            <a:r>
              <a:rPr lang="zh-CN" altLang="en-US" sz="2000" dirty="0" smtClean="0">
                <a:solidFill>
                  <a:schemeClr val="tx1"/>
                </a:solidFill>
                <a:latin typeface="+mn-ea"/>
              </a:rPr>
              <a:t>   －</a:t>
            </a:r>
            <a:r>
              <a:rPr lang="zh-CN" altLang="zh-CN" sz="2000" dirty="0">
                <a:solidFill>
                  <a:schemeClr val="tx1"/>
                </a:solidFill>
                <a:latin typeface="+mn-ea"/>
              </a:rPr>
              <a:t>建立</a:t>
            </a:r>
            <a:r>
              <a:rPr lang="zh-CN" altLang="en-US" sz="2000" dirty="0">
                <a:solidFill>
                  <a:schemeClr val="tx1"/>
                </a:solidFill>
                <a:latin typeface="+mn-ea"/>
              </a:rPr>
              <a:t>时序图，生成通信图</a:t>
            </a:r>
            <a:endParaRPr lang="en-US" altLang="zh-CN" sz="2000" dirty="0">
              <a:solidFill>
                <a:schemeClr val="tx1"/>
              </a:solidFill>
              <a:latin typeface="+mn-ea"/>
            </a:endParaRPr>
          </a:p>
          <a:p>
            <a:pPr marL="0" lvl="1">
              <a:spcBef>
                <a:spcPts val="600"/>
              </a:spcBef>
              <a:buNone/>
            </a:pPr>
            <a:r>
              <a:rPr lang="en-US" altLang="zh-CN" sz="2000" dirty="0">
                <a:solidFill>
                  <a:schemeClr val="tx1"/>
                </a:solidFill>
                <a:latin typeface="+mn-ea"/>
              </a:rPr>
              <a:t>    </a:t>
            </a:r>
            <a:r>
              <a:rPr lang="en-US" altLang="zh-CN" sz="2000" dirty="0" smtClean="0">
                <a:solidFill>
                  <a:schemeClr val="tx1"/>
                </a:solidFill>
                <a:latin typeface="+mn-ea"/>
              </a:rPr>
              <a:t>- </a:t>
            </a:r>
            <a:r>
              <a:rPr lang="zh-CN" altLang="en-US" sz="2000" dirty="0" smtClean="0">
                <a:solidFill>
                  <a:schemeClr val="tx1"/>
                </a:solidFill>
                <a:latin typeface="+mn-ea"/>
              </a:rPr>
              <a:t>对照</a:t>
            </a:r>
            <a:r>
              <a:rPr lang="zh-CN" altLang="en-US" sz="2000" dirty="0">
                <a:solidFill>
                  <a:schemeClr val="tx1"/>
                </a:solidFill>
                <a:latin typeface="+mn-ea"/>
              </a:rPr>
              <a:t>通信图建立</a:t>
            </a:r>
            <a:r>
              <a:rPr lang="zh-CN" altLang="zh-CN" sz="2000" dirty="0">
                <a:solidFill>
                  <a:schemeClr val="tx1"/>
                </a:solidFill>
                <a:latin typeface="+mn-ea"/>
              </a:rPr>
              <a:t>类图</a:t>
            </a:r>
            <a:r>
              <a:rPr lang="zh-CN" altLang="en-US" sz="2000" dirty="0">
                <a:solidFill>
                  <a:schemeClr val="tx1"/>
                </a:solidFill>
                <a:latin typeface="+mn-ea"/>
              </a:rPr>
              <a:t>，</a:t>
            </a:r>
            <a:r>
              <a:rPr lang="zh-CN" altLang="zh-CN" sz="2000" dirty="0">
                <a:solidFill>
                  <a:schemeClr val="tx1"/>
                </a:solidFill>
                <a:latin typeface="+mn-ea"/>
              </a:rPr>
              <a:t>完善每个分析类的属性和</a:t>
            </a:r>
            <a:r>
              <a:rPr lang="zh-CN" altLang="zh-CN" sz="2000" dirty="0" smtClean="0">
                <a:solidFill>
                  <a:schemeClr val="tx1"/>
                </a:solidFill>
                <a:latin typeface="+mn-ea"/>
              </a:rPr>
              <a:t>操作</a:t>
            </a:r>
            <a:endParaRPr lang="zh-CN" altLang="en-US" sz="2000" dirty="0">
              <a:solidFill>
                <a:schemeClr val="tx1"/>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标题 1"/>
          <p:cNvSpPr>
            <a:spLocks noGrp="1"/>
          </p:cNvSpPr>
          <p:nvPr>
            <p:ph type="title"/>
          </p:nvPr>
        </p:nvSpPr>
        <p:spPr/>
        <p:txBody>
          <a:bodyPr/>
          <a:lstStyle/>
          <a:p>
            <a:r>
              <a:rPr lang="zh-CN" altLang="en-US" smtClean="0"/>
              <a:t>三种</a:t>
            </a:r>
            <a:r>
              <a:rPr lang="en-US" altLang="zh-CN" smtClean="0"/>
              <a:t>Analysis Class</a:t>
            </a:r>
            <a:endParaRPr lang="zh-CN" altLang="en-US" smtClean="0"/>
          </a:p>
        </p:txBody>
      </p:sp>
      <p:sp>
        <p:nvSpPr>
          <p:cNvPr id="209923" name="内容占位符 2"/>
          <p:cNvSpPr>
            <a:spLocks noGrp="1"/>
          </p:cNvSpPr>
          <p:nvPr>
            <p:ph idx="1"/>
          </p:nvPr>
        </p:nvSpPr>
        <p:spPr>
          <a:xfrm>
            <a:off x="762000" y="5492751"/>
            <a:ext cx="11258550" cy="866775"/>
          </a:xfrm>
        </p:spPr>
        <p:txBody>
          <a:bodyPr/>
          <a:lstStyle/>
          <a:p>
            <a:r>
              <a:rPr lang="zh-CN" altLang="zh-CN" dirty="0">
                <a:latin typeface="+mn-ea"/>
              </a:rPr>
              <a:t>不同的衍型</a:t>
            </a:r>
            <a:r>
              <a:rPr lang="en-US" altLang="zh-CN" dirty="0">
                <a:latin typeface="+mn-ea"/>
              </a:rPr>
              <a:t>(stereotype)</a:t>
            </a:r>
            <a:r>
              <a:rPr lang="zh-CN" altLang="zh-CN" dirty="0">
                <a:latin typeface="+mn-ea"/>
              </a:rPr>
              <a:t>可采用不同的图标，也可用采用</a:t>
            </a:r>
            <a:r>
              <a:rPr lang="en-US" altLang="zh-CN" dirty="0">
                <a:latin typeface="+mn-ea"/>
              </a:rPr>
              <a:t>“</a:t>
            </a:r>
            <a:r>
              <a:rPr lang="zh-CN" altLang="zh-CN" dirty="0">
                <a:latin typeface="+mn-ea"/>
              </a:rPr>
              <a:t>《》</a:t>
            </a:r>
            <a:r>
              <a:rPr lang="en-US" altLang="zh-CN" dirty="0">
                <a:latin typeface="+mn-ea"/>
              </a:rPr>
              <a:t>”</a:t>
            </a:r>
            <a:r>
              <a:rPr lang="zh-CN" altLang="zh-CN" dirty="0">
                <a:latin typeface="+mn-ea"/>
              </a:rPr>
              <a:t>来区别。</a:t>
            </a:r>
            <a:endParaRPr lang="zh-CN" altLang="en-US" dirty="0">
              <a:latin typeface="+mn-ea"/>
            </a:endParaRPr>
          </a:p>
        </p:txBody>
      </p:sp>
      <p:pic>
        <p:nvPicPr>
          <p:cNvPr id="209924" name="Picture 2"/>
          <p:cNvPicPr>
            <a:picLocks noChangeAspect="1" noChangeArrowheads="1"/>
          </p:cNvPicPr>
          <p:nvPr/>
        </p:nvPicPr>
        <p:blipFill>
          <a:blip r:embed="rId1">
            <a:extLst>
              <a:ext uri="{28A0092B-C50C-407E-A947-70E740481C1C}">
                <a14:useLocalDpi xmlns:a14="http://schemas.microsoft.com/office/drawing/2010/main" val="0"/>
              </a:ext>
            </a:extLst>
          </a:blip>
          <a:srcRect l="9496" t="-735" r="14539" b="18814"/>
          <a:stretch>
            <a:fillRect/>
          </a:stretch>
        </p:blipFill>
        <p:spPr bwMode="auto">
          <a:xfrm>
            <a:off x="3287713" y="1604964"/>
            <a:ext cx="5129212" cy="1449387"/>
          </a:xfrm>
          <a:prstGeom prst="rect">
            <a:avLst/>
          </a:prstGeom>
          <a:noFill/>
          <a:ln>
            <a:noFill/>
          </a:ln>
        </p:spPr>
      </p:pic>
      <p:pic>
        <p:nvPicPr>
          <p:cNvPr id="2099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3621089"/>
            <a:ext cx="5992812" cy="1512887"/>
          </a:xfrm>
          <a:prstGeom prst="rect">
            <a:avLst/>
          </a:prstGeom>
          <a:noFill/>
          <a:ln>
            <a:noFill/>
          </a:ln>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smtClean="0"/>
              <a:t>Find Analysis Classes</a:t>
            </a:r>
            <a:endParaRPr lang="en-US" altLang="zh-CN" smtClean="0"/>
          </a:p>
        </p:txBody>
      </p:sp>
      <p:sp>
        <p:nvSpPr>
          <p:cNvPr id="210947" name="Rectangle 3"/>
          <p:cNvSpPr>
            <a:spLocks noGrp="1" noChangeArrowheads="1"/>
          </p:cNvSpPr>
          <p:nvPr>
            <p:ph type="body" idx="1"/>
          </p:nvPr>
        </p:nvSpPr>
        <p:spPr/>
        <p:txBody>
          <a:bodyPr/>
          <a:lstStyle/>
          <a:p>
            <a:r>
              <a:rPr lang="en-US" altLang="zh-CN" smtClean="0"/>
              <a:t>The complete behavior of a use case has to be distributed to analysis classes</a:t>
            </a:r>
            <a:endParaRPr lang="en-US" altLang="zh-CN" smtClean="0"/>
          </a:p>
        </p:txBody>
      </p:sp>
      <p:grpSp>
        <p:nvGrpSpPr>
          <p:cNvPr id="128" name="Group 3"/>
          <p:cNvGrpSpPr/>
          <p:nvPr/>
        </p:nvGrpSpPr>
        <p:grpSpPr bwMode="auto">
          <a:xfrm>
            <a:off x="1774825" y="2352675"/>
            <a:ext cx="9036050" cy="4164013"/>
            <a:chOff x="68" y="1014"/>
            <a:chExt cx="5692" cy="2623"/>
          </a:xfrm>
        </p:grpSpPr>
        <p:sp>
          <p:nvSpPr>
            <p:cNvPr id="129" name="Text Box 4"/>
            <p:cNvSpPr txBox="1">
              <a:spLocks noChangeArrowheads="1"/>
            </p:cNvSpPr>
            <p:nvPr/>
          </p:nvSpPr>
          <p:spPr bwMode="auto">
            <a:xfrm>
              <a:off x="68" y="1374"/>
              <a:ext cx="8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i="1" dirty="0">
                  <a:solidFill>
                    <a:srgbClr val="EB7C11"/>
                  </a:solidFill>
                  <a:ea typeface="宋体" panose="02010600030101010101" pitchFamily="2" charset="-122"/>
                </a:rPr>
                <a:t>System boundary</a:t>
              </a:r>
              <a:endParaRPr lang="en-US" altLang="zh-CN" sz="1800" i="1" dirty="0">
                <a:solidFill>
                  <a:srgbClr val="EB7C11"/>
                </a:solidFill>
                <a:ea typeface="宋体" panose="02010600030101010101" pitchFamily="2" charset="-122"/>
              </a:endParaRPr>
            </a:p>
          </p:txBody>
        </p:sp>
        <p:sp>
          <p:nvSpPr>
            <p:cNvPr id="130" name="Text Box 5"/>
            <p:cNvSpPr txBox="1">
              <a:spLocks noChangeArrowheads="1"/>
            </p:cNvSpPr>
            <p:nvPr/>
          </p:nvSpPr>
          <p:spPr bwMode="auto">
            <a:xfrm>
              <a:off x="249" y="2553"/>
              <a:ext cx="9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i="1" dirty="0">
                  <a:solidFill>
                    <a:srgbClr val="EB7C11"/>
                  </a:solidFill>
                  <a:ea typeface="宋体" panose="02010600030101010101" pitchFamily="2" charset="-122"/>
                </a:rPr>
                <a:t>Use-case behavior coordination</a:t>
              </a:r>
              <a:endParaRPr lang="en-US" altLang="zh-CN" sz="1800" i="1" dirty="0">
                <a:solidFill>
                  <a:srgbClr val="EB7C11"/>
                </a:solidFill>
                <a:ea typeface="宋体" panose="02010600030101010101" pitchFamily="2" charset="-122"/>
              </a:endParaRPr>
            </a:p>
          </p:txBody>
        </p:sp>
        <p:sp>
          <p:nvSpPr>
            <p:cNvPr id="131" name="Text Box 6"/>
            <p:cNvSpPr txBox="1">
              <a:spLocks noChangeArrowheads="1"/>
            </p:cNvSpPr>
            <p:nvPr/>
          </p:nvSpPr>
          <p:spPr bwMode="auto">
            <a:xfrm>
              <a:off x="4800" y="1495"/>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i="1" dirty="0">
                  <a:solidFill>
                    <a:srgbClr val="EB7C11"/>
                  </a:solidFill>
                  <a:ea typeface="宋体" panose="02010600030101010101" pitchFamily="2" charset="-122"/>
                </a:rPr>
                <a:t>System information</a:t>
              </a:r>
              <a:endParaRPr lang="en-US" altLang="zh-CN" sz="1800" i="1" dirty="0">
                <a:solidFill>
                  <a:srgbClr val="EB7C11"/>
                </a:solidFill>
                <a:ea typeface="宋体" panose="02010600030101010101" pitchFamily="2" charset="-122"/>
              </a:endParaRPr>
            </a:p>
          </p:txBody>
        </p:sp>
        <p:sp>
          <p:nvSpPr>
            <p:cNvPr id="132" name="Text Box 10"/>
            <p:cNvSpPr txBox="1">
              <a:spLocks noChangeArrowheads="1"/>
            </p:cNvSpPr>
            <p:nvPr/>
          </p:nvSpPr>
          <p:spPr bwMode="auto">
            <a:xfrm>
              <a:off x="3379" y="3233"/>
              <a:ext cx="9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i="1" dirty="0">
                  <a:solidFill>
                    <a:srgbClr val="EB7C11"/>
                  </a:solidFill>
                  <a:ea typeface="宋体" panose="02010600030101010101" pitchFamily="2" charset="-122"/>
                </a:rPr>
                <a:t>System information</a:t>
              </a:r>
              <a:endParaRPr lang="en-US" altLang="zh-CN" sz="1800" i="1" dirty="0">
                <a:solidFill>
                  <a:srgbClr val="EB7C11"/>
                </a:solidFill>
                <a:ea typeface="宋体" panose="02010600030101010101" pitchFamily="2" charset="-122"/>
              </a:endParaRPr>
            </a:p>
          </p:txBody>
        </p:sp>
        <p:sp>
          <p:nvSpPr>
            <p:cNvPr id="133" name="Text Box 12"/>
            <p:cNvSpPr txBox="1">
              <a:spLocks noChangeArrowheads="1"/>
            </p:cNvSpPr>
            <p:nvPr/>
          </p:nvSpPr>
          <p:spPr bwMode="auto">
            <a:xfrm>
              <a:off x="4831" y="2508"/>
              <a:ext cx="81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i="1" dirty="0">
                  <a:solidFill>
                    <a:srgbClr val="EB7C11"/>
                  </a:solidFill>
                  <a:ea typeface="宋体" panose="02010600030101010101" pitchFamily="2" charset="-122"/>
                </a:rPr>
                <a:t>System boundary</a:t>
              </a:r>
              <a:endParaRPr lang="en-US" altLang="zh-CN" sz="1800" i="1" dirty="0">
                <a:solidFill>
                  <a:srgbClr val="EB7C11"/>
                </a:solidFill>
                <a:ea typeface="宋体" panose="02010600030101010101" pitchFamily="2" charset="-122"/>
              </a:endParaRPr>
            </a:p>
          </p:txBody>
        </p:sp>
        <p:grpSp>
          <p:nvGrpSpPr>
            <p:cNvPr id="134" name="Group 14"/>
            <p:cNvGrpSpPr/>
            <p:nvPr/>
          </p:nvGrpSpPr>
          <p:grpSpPr bwMode="auto">
            <a:xfrm>
              <a:off x="2176" y="1014"/>
              <a:ext cx="1077" cy="1439"/>
              <a:chOff x="446" y="2208"/>
              <a:chExt cx="754" cy="1008"/>
            </a:xfrm>
          </p:grpSpPr>
          <p:sp>
            <p:nvSpPr>
              <p:cNvPr id="145" name="Oval 15"/>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6" name="Rectangle 16"/>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7" name="Line 17"/>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8" name="Line 18"/>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 name="Line 19"/>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 name="Line 20"/>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 name="Line 21"/>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Line 22"/>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Line 23"/>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 name="Line 24"/>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25"/>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Line 26"/>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 name="Line 27"/>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28"/>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29"/>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30"/>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 name="Line 31"/>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 name="Line 32"/>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 name="Line 33"/>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5" name="Line 34"/>
            <p:cNvSpPr>
              <a:spLocks noChangeShapeType="1"/>
            </p:cNvSpPr>
            <p:nvPr/>
          </p:nvSpPr>
          <p:spPr bwMode="auto">
            <a:xfrm flipH="1" flipV="1">
              <a:off x="1800" y="1592"/>
              <a:ext cx="96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6" name="Line 35"/>
            <p:cNvSpPr>
              <a:spLocks noChangeShapeType="1"/>
            </p:cNvSpPr>
            <p:nvPr/>
          </p:nvSpPr>
          <p:spPr bwMode="auto">
            <a:xfrm flipV="1">
              <a:off x="3152" y="1722"/>
              <a:ext cx="726" cy="206"/>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7" name="Line 36"/>
            <p:cNvSpPr>
              <a:spLocks noChangeShapeType="1"/>
            </p:cNvSpPr>
            <p:nvPr/>
          </p:nvSpPr>
          <p:spPr bwMode="auto">
            <a:xfrm flipH="1">
              <a:off x="2920" y="2485"/>
              <a:ext cx="0" cy="61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8" name="Line 37"/>
            <p:cNvSpPr>
              <a:spLocks noChangeShapeType="1"/>
            </p:cNvSpPr>
            <p:nvPr/>
          </p:nvSpPr>
          <p:spPr bwMode="auto">
            <a:xfrm>
              <a:off x="3152" y="2120"/>
              <a:ext cx="728" cy="44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39" name="Line 38"/>
            <p:cNvSpPr>
              <a:spLocks noChangeShapeType="1"/>
            </p:cNvSpPr>
            <p:nvPr/>
          </p:nvSpPr>
          <p:spPr bwMode="auto">
            <a:xfrm flipH="1">
              <a:off x="1776" y="1752"/>
              <a:ext cx="944" cy="87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40" name="Rectangle 39"/>
            <p:cNvSpPr>
              <a:spLocks noChangeArrowheads="1"/>
            </p:cNvSpPr>
            <p:nvPr/>
          </p:nvSpPr>
          <p:spPr bwMode="auto">
            <a:xfrm>
              <a:off x="2704" y="1544"/>
              <a:ext cx="298" cy="99"/>
            </a:xfrm>
            <a:prstGeom prst="rect">
              <a:avLst/>
            </a:prstGeom>
            <a:solidFill>
              <a:schemeClr val="accent1"/>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1" name="Rectangle 40"/>
            <p:cNvSpPr>
              <a:spLocks noChangeArrowheads="1"/>
            </p:cNvSpPr>
            <p:nvPr/>
          </p:nvSpPr>
          <p:spPr bwMode="auto">
            <a:xfrm>
              <a:off x="2704" y="1688"/>
              <a:ext cx="480" cy="96"/>
            </a:xfrm>
            <a:prstGeom prst="rect">
              <a:avLst/>
            </a:prstGeom>
            <a:solidFill>
              <a:srgbClr val="66FF33"/>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2" name="Rectangle 41"/>
            <p:cNvSpPr>
              <a:spLocks noChangeArrowheads="1"/>
            </p:cNvSpPr>
            <p:nvPr/>
          </p:nvSpPr>
          <p:spPr bwMode="auto">
            <a:xfrm>
              <a:off x="2704" y="1880"/>
              <a:ext cx="480" cy="105"/>
            </a:xfrm>
            <a:prstGeom prst="rect">
              <a:avLst/>
            </a:prstGeom>
            <a:solidFill>
              <a:schemeClr val="accent2"/>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3" name="Rectangle 42"/>
            <p:cNvSpPr>
              <a:spLocks noChangeArrowheads="1"/>
            </p:cNvSpPr>
            <p:nvPr/>
          </p:nvSpPr>
          <p:spPr bwMode="auto">
            <a:xfrm>
              <a:off x="2704" y="2072"/>
              <a:ext cx="480" cy="96"/>
            </a:xfrm>
            <a:prstGeom prst="rect">
              <a:avLst/>
            </a:prstGeom>
            <a:solidFill>
              <a:schemeClr val="tx2"/>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4" name="Rectangle 43"/>
            <p:cNvSpPr>
              <a:spLocks noChangeArrowheads="1"/>
            </p:cNvSpPr>
            <p:nvPr/>
          </p:nvSpPr>
          <p:spPr bwMode="auto">
            <a:xfrm>
              <a:off x="2704" y="2264"/>
              <a:ext cx="480" cy="96"/>
            </a:xfrm>
            <a:prstGeom prst="rect">
              <a:avLst/>
            </a:prstGeom>
            <a:solidFill>
              <a:srgbClr val="993366"/>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64" name="Group 36"/>
          <p:cNvGrpSpPr/>
          <p:nvPr/>
        </p:nvGrpSpPr>
        <p:grpSpPr bwMode="auto">
          <a:xfrm>
            <a:off x="7842250" y="3059113"/>
            <a:ext cx="1466850" cy="785812"/>
            <a:chOff x="144" y="1440"/>
            <a:chExt cx="881" cy="510"/>
          </a:xfrm>
        </p:grpSpPr>
        <p:sp>
          <p:nvSpPr>
            <p:cNvPr id="165"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66"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67"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68" name="Text Box 40"/>
          <p:cNvSpPr txBox="1">
            <a:spLocks noChangeArrowheads="1"/>
          </p:cNvSpPr>
          <p:nvPr/>
        </p:nvSpPr>
        <p:spPr bwMode="auto">
          <a:xfrm>
            <a:off x="8039100" y="3116263"/>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grpSp>
        <p:nvGrpSpPr>
          <p:cNvPr id="169" name="Group 36"/>
          <p:cNvGrpSpPr/>
          <p:nvPr/>
        </p:nvGrpSpPr>
        <p:grpSpPr bwMode="auto">
          <a:xfrm>
            <a:off x="5518150" y="5670550"/>
            <a:ext cx="1466850" cy="785813"/>
            <a:chOff x="144" y="1440"/>
            <a:chExt cx="881" cy="510"/>
          </a:xfrm>
        </p:grpSpPr>
        <p:sp>
          <p:nvSpPr>
            <p:cNvPr id="170"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1"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72"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73" name="Text Box 40"/>
          <p:cNvSpPr txBox="1">
            <a:spLocks noChangeArrowheads="1"/>
          </p:cNvSpPr>
          <p:nvPr/>
        </p:nvSpPr>
        <p:spPr bwMode="auto">
          <a:xfrm>
            <a:off x="5715000" y="5727700"/>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grpSp>
        <p:nvGrpSpPr>
          <p:cNvPr id="174" name="组合 164"/>
          <p:cNvGrpSpPr/>
          <p:nvPr/>
        </p:nvGrpSpPr>
        <p:grpSpPr bwMode="auto">
          <a:xfrm>
            <a:off x="2998788" y="2851150"/>
            <a:ext cx="1485900" cy="785813"/>
            <a:chOff x="827584" y="3722997"/>
            <a:chExt cx="1485900" cy="785812"/>
          </a:xfrm>
        </p:grpSpPr>
        <p:sp>
          <p:nvSpPr>
            <p:cNvPr id="175" name="Text Box 27"/>
            <p:cNvSpPr txBox="1">
              <a:spLocks noChangeArrowheads="1"/>
            </p:cNvSpPr>
            <p:nvPr/>
          </p:nvSpPr>
          <p:spPr bwMode="auto">
            <a:xfrm>
              <a:off x="827584" y="3789040"/>
              <a:ext cx="1485900" cy="27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sp>
          <p:nvSpPr>
            <p:cNvPr id="176" name="Rectangle 24"/>
            <p:cNvSpPr>
              <a:spLocks noChangeArrowheads="1"/>
            </p:cNvSpPr>
            <p:nvPr/>
          </p:nvSpPr>
          <p:spPr bwMode="auto">
            <a:xfrm>
              <a:off x="827584" y="3722997"/>
              <a:ext cx="1465933" cy="78581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7" name="Line 25"/>
            <p:cNvSpPr>
              <a:spLocks noChangeShapeType="1"/>
            </p:cNvSpPr>
            <p:nvPr/>
          </p:nvSpPr>
          <p:spPr bwMode="auto">
            <a:xfrm>
              <a:off x="827584" y="4293096"/>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78" name="Line 26"/>
            <p:cNvSpPr>
              <a:spLocks noChangeShapeType="1"/>
            </p:cNvSpPr>
            <p:nvPr/>
          </p:nvSpPr>
          <p:spPr bwMode="auto">
            <a:xfrm>
              <a:off x="827584" y="4092791"/>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79" name="组合 169"/>
          <p:cNvGrpSpPr/>
          <p:nvPr/>
        </p:nvGrpSpPr>
        <p:grpSpPr bwMode="auto">
          <a:xfrm>
            <a:off x="7823200" y="4651375"/>
            <a:ext cx="1485900" cy="785813"/>
            <a:chOff x="827584" y="3722997"/>
            <a:chExt cx="1485900" cy="785812"/>
          </a:xfrm>
        </p:grpSpPr>
        <p:sp>
          <p:nvSpPr>
            <p:cNvPr id="180" name="Text Box 27"/>
            <p:cNvSpPr txBox="1">
              <a:spLocks noChangeArrowheads="1"/>
            </p:cNvSpPr>
            <p:nvPr/>
          </p:nvSpPr>
          <p:spPr bwMode="auto">
            <a:xfrm>
              <a:off x="827584" y="3789040"/>
              <a:ext cx="1485900" cy="27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sp>
          <p:nvSpPr>
            <p:cNvPr id="181" name="Rectangle 24"/>
            <p:cNvSpPr>
              <a:spLocks noChangeArrowheads="1"/>
            </p:cNvSpPr>
            <p:nvPr/>
          </p:nvSpPr>
          <p:spPr bwMode="auto">
            <a:xfrm>
              <a:off x="827584" y="3722997"/>
              <a:ext cx="1465933" cy="78581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2" name="Line 25"/>
            <p:cNvSpPr>
              <a:spLocks noChangeShapeType="1"/>
            </p:cNvSpPr>
            <p:nvPr/>
          </p:nvSpPr>
          <p:spPr bwMode="auto">
            <a:xfrm>
              <a:off x="827584" y="4293096"/>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83" name="Line 26"/>
            <p:cNvSpPr>
              <a:spLocks noChangeShapeType="1"/>
            </p:cNvSpPr>
            <p:nvPr/>
          </p:nvSpPr>
          <p:spPr bwMode="auto">
            <a:xfrm>
              <a:off x="827584" y="4092791"/>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84" name="Group 25"/>
          <p:cNvGrpSpPr/>
          <p:nvPr/>
        </p:nvGrpSpPr>
        <p:grpSpPr bwMode="auto">
          <a:xfrm>
            <a:off x="3502025" y="4867275"/>
            <a:ext cx="1466850" cy="785813"/>
            <a:chOff x="144" y="1440"/>
            <a:chExt cx="881" cy="510"/>
          </a:xfrm>
        </p:grpSpPr>
        <p:sp>
          <p:nvSpPr>
            <p:cNvPr id="185" name="Rectangle 2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6" name="Line 2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87" name="Line 2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88" name="Text Box 29"/>
          <p:cNvSpPr txBox="1">
            <a:spLocks noChangeArrowheads="1"/>
          </p:cNvSpPr>
          <p:nvPr/>
        </p:nvSpPr>
        <p:spPr bwMode="auto">
          <a:xfrm>
            <a:off x="3629025" y="4924425"/>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&lt;&lt;control&gt;&gt;</a:t>
            </a:r>
            <a:endParaRPr lang="en-US" altLang="zh-CN" sz="180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2" name="Rectangle 87"/>
          <p:cNvSpPr>
            <a:spLocks noGrp="1" noChangeArrowheads="1"/>
          </p:cNvSpPr>
          <p:nvPr>
            <p:ph type="title"/>
          </p:nvPr>
        </p:nvSpPr>
        <p:spPr/>
        <p:txBody>
          <a:bodyPr/>
          <a:lstStyle/>
          <a:p>
            <a:r>
              <a:rPr lang="en-GB" altLang="zh-CN" smtClean="0"/>
              <a:t>What Is an Entity Class?</a:t>
            </a:r>
            <a:endParaRPr lang="en-GB" altLang="zh-CN" smtClean="0"/>
          </a:p>
        </p:txBody>
      </p:sp>
      <p:sp>
        <p:nvSpPr>
          <p:cNvPr id="213003" name="Rectangle 88"/>
          <p:cNvSpPr>
            <a:spLocks noGrp="1" noChangeArrowheads="1"/>
          </p:cNvSpPr>
          <p:nvPr>
            <p:ph type="body" idx="1"/>
          </p:nvPr>
        </p:nvSpPr>
        <p:spPr>
          <a:xfrm>
            <a:off x="612000" y="1266810"/>
            <a:ext cx="11157857" cy="723645"/>
          </a:xfrm>
        </p:spPr>
        <p:txBody>
          <a:bodyPr/>
          <a:lstStyle/>
          <a:p>
            <a:r>
              <a:rPr lang="en-US" altLang="zh-CN" sz="2800" dirty="0" smtClean="0"/>
              <a:t>Key abstractions of the system</a:t>
            </a:r>
            <a:endParaRPr lang="en-US" altLang="zh-CN" sz="2800" dirty="0" smtClean="0"/>
          </a:p>
        </p:txBody>
      </p:sp>
      <p:grpSp>
        <p:nvGrpSpPr>
          <p:cNvPr id="96" name="Group 2"/>
          <p:cNvGrpSpPr/>
          <p:nvPr/>
        </p:nvGrpSpPr>
        <p:grpSpPr bwMode="auto">
          <a:xfrm>
            <a:off x="4889500" y="4712259"/>
            <a:ext cx="1085850" cy="1522412"/>
            <a:chOff x="1344" y="1008"/>
            <a:chExt cx="684" cy="959"/>
          </a:xfrm>
        </p:grpSpPr>
        <p:grpSp>
          <p:nvGrpSpPr>
            <p:cNvPr id="97" name="Group 3"/>
            <p:cNvGrpSpPr/>
            <p:nvPr/>
          </p:nvGrpSpPr>
          <p:grpSpPr bwMode="auto">
            <a:xfrm>
              <a:off x="1470" y="1008"/>
              <a:ext cx="432" cy="720"/>
              <a:chOff x="1249" y="2496"/>
              <a:chExt cx="432" cy="720"/>
            </a:xfrm>
          </p:grpSpPr>
          <p:sp>
            <p:nvSpPr>
              <p:cNvPr id="99" name="Rectangle 4"/>
              <p:cNvSpPr>
                <a:spLocks noChangeArrowheads="1"/>
              </p:cNvSpPr>
              <p:nvPr/>
            </p:nvSpPr>
            <p:spPr bwMode="auto">
              <a:xfrm>
                <a:off x="1249"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0" name="Line 5"/>
              <p:cNvSpPr>
                <a:spLocks noChangeShapeType="1"/>
              </p:cNvSpPr>
              <p:nvPr/>
            </p:nvSpPr>
            <p:spPr bwMode="auto">
              <a:xfrm>
                <a:off x="1537"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Line 6"/>
              <p:cNvSpPr>
                <a:spLocks noChangeShapeType="1"/>
              </p:cNvSpPr>
              <p:nvPr/>
            </p:nvSpPr>
            <p:spPr bwMode="auto">
              <a:xfrm>
                <a:off x="1537"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Line 7"/>
              <p:cNvSpPr>
                <a:spLocks noChangeShapeType="1"/>
              </p:cNvSpPr>
              <p:nvPr/>
            </p:nvSpPr>
            <p:spPr bwMode="auto">
              <a:xfrm flipH="1">
                <a:off x="1537"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8"/>
              <p:cNvSpPr>
                <a:spLocks noChangeShapeType="1"/>
              </p:cNvSpPr>
              <p:nvPr/>
            </p:nvSpPr>
            <p:spPr bwMode="auto">
              <a:xfrm>
                <a:off x="1297"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9"/>
              <p:cNvSpPr>
                <a:spLocks noChangeShapeType="1"/>
              </p:cNvSpPr>
              <p:nvPr/>
            </p:nvSpPr>
            <p:spPr bwMode="auto">
              <a:xfrm>
                <a:off x="1297"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10"/>
              <p:cNvSpPr>
                <a:spLocks noChangeShapeType="1"/>
              </p:cNvSpPr>
              <p:nvPr/>
            </p:nvSpPr>
            <p:spPr bwMode="auto">
              <a:xfrm>
                <a:off x="1297"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Line 11"/>
              <p:cNvSpPr>
                <a:spLocks noChangeShapeType="1"/>
              </p:cNvSpPr>
              <p:nvPr/>
            </p:nvSpPr>
            <p:spPr bwMode="auto">
              <a:xfrm>
                <a:off x="1297"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12"/>
              <p:cNvSpPr>
                <a:spLocks noChangeShapeType="1"/>
              </p:cNvSpPr>
              <p:nvPr/>
            </p:nvSpPr>
            <p:spPr bwMode="auto">
              <a:xfrm>
                <a:off x="1297"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 name="Line 13"/>
              <p:cNvSpPr>
                <a:spLocks noChangeShapeType="1"/>
              </p:cNvSpPr>
              <p:nvPr/>
            </p:nvSpPr>
            <p:spPr bwMode="auto">
              <a:xfrm>
                <a:off x="1297"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 name="Line 14"/>
              <p:cNvSpPr>
                <a:spLocks noChangeShapeType="1"/>
              </p:cNvSpPr>
              <p:nvPr/>
            </p:nvSpPr>
            <p:spPr bwMode="auto">
              <a:xfrm>
                <a:off x="1297"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 name="Line 15"/>
              <p:cNvSpPr>
                <a:spLocks noChangeShapeType="1"/>
              </p:cNvSpPr>
              <p:nvPr/>
            </p:nvSpPr>
            <p:spPr bwMode="auto">
              <a:xfrm>
                <a:off x="1297"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Line 16"/>
              <p:cNvSpPr>
                <a:spLocks noChangeShapeType="1"/>
              </p:cNvSpPr>
              <p:nvPr/>
            </p:nvSpPr>
            <p:spPr bwMode="auto">
              <a:xfrm>
                <a:off x="1297"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17"/>
              <p:cNvSpPr>
                <a:spLocks noChangeShapeType="1"/>
              </p:cNvSpPr>
              <p:nvPr/>
            </p:nvSpPr>
            <p:spPr bwMode="auto">
              <a:xfrm>
                <a:off x="1297"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18"/>
              <p:cNvSpPr>
                <a:spLocks noChangeShapeType="1"/>
              </p:cNvSpPr>
              <p:nvPr/>
            </p:nvSpPr>
            <p:spPr bwMode="auto">
              <a:xfrm>
                <a:off x="1297"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 name="Line 19"/>
              <p:cNvSpPr>
                <a:spLocks noChangeShapeType="1"/>
              </p:cNvSpPr>
              <p:nvPr/>
            </p:nvSpPr>
            <p:spPr bwMode="auto">
              <a:xfrm>
                <a:off x="1297"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5" name="Line 20"/>
              <p:cNvSpPr>
                <a:spLocks noChangeShapeType="1"/>
              </p:cNvSpPr>
              <p:nvPr/>
            </p:nvSpPr>
            <p:spPr bwMode="auto">
              <a:xfrm>
                <a:off x="1297"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 name="Line 21"/>
              <p:cNvSpPr>
                <a:spLocks noChangeShapeType="1"/>
              </p:cNvSpPr>
              <p:nvPr/>
            </p:nvSpPr>
            <p:spPr bwMode="auto">
              <a:xfrm>
                <a:off x="1297"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8" name="Text Box 22"/>
            <p:cNvSpPr txBox="1">
              <a:spLocks noChangeArrowheads="1"/>
            </p:cNvSpPr>
            <p:nvPr/>
          </p:nvSpPr>
          <p:spPr bwMode="auto">
            <a:xfrm>
              <a:off x="1344" y="1736"/>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Glossary</a:t>
              </a:r>
              <a:endParaRPr lang="en-US" altLang="zh-CN" sz="1800">
                <a:ea typeface="宋体" panose="02010600030101010101" pitchFamily="2" charset="-122"/>
              </a:endParaRPr>
            </a:p>
          </p:txBody>
        </p:sp>
      </p:grpSp>
      <p:sp>
        <p:nvSpPr>
          <p:cNvPr id="117" name="AutoShape 23"/>
          <p:cNvSpPr>
            <a:spLocks noChangeArrowheads="1"/>
          </p:cNvSpPr>
          <p:nvPr/>
        </p:nvSpPr>
        <p:spPr bwMode="auto">
          <a:xfrm>
            <a:off x="7051675" y="4129646"/>
            <a:ext cx="787400" cy="533400"/>
          </a:xfrm>
          <a:prstGeom prst="rightArrow">
            <a:avLst>
              <a:gd name="adj1" fmla="val 63093"/>
              <a:gd name="adj2" fmla="val 51188"/>
            </a:avLst>
          </a:prstGeom>
          <a:solidFill>
            <a:schemeClr val="hlink"/>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18" name="Group 24"/>
          <p:cNvGrpSpPr/>
          <p:nvPr/>
        </p:nvGrpSpPr>
        <p:grpSpPr bwMode="auto">
          <a:xfrm>
            <a:off x="4413250" y="2304021"/>
            <a:ext cx="2038350" cy="1922463"/>
            <a:chOff x="1850" y="2290"/>
            <a:chExt cx="1284" cy="1211"/>
          </a:xfrm>
        </p:grpSpPr>
        <p:grpSp>
          <p:nvGrpSpPr>
            <p:cNvPr id="119" name="Group 25"/>
            <p:cNvGrpSpPr/>
            <p:nvPr/>
          </p:nvGrpSpPr>
          <p:grpSpPr bwMode="auto">
            <a:xfrm>
              <a:off x="1869" y="2290"/>
              <a:ext cx="1245" cy="766"/>
              <a:chOff x="1309" y="1072"/>
              <a:chExt cx="1245" cy="766"/>
            </a:xfrm>
          </p:grpSpPr>
          <p:grpSp>
            <p:nvGrpSpPr>
              <p:cNvPr id="121" name="Group 26"/>
              <p:cNvGrpSpPr/>
              <p:nvPr/>
            </p:nvGrpSpPr>
            <p:grpSpPr bwMode="auto">
              <a:xfrm>
                <a:off x="1309" y="1231"/>
                <a:ext cx="302" cy="175"/>
                <a:chOff x="144" y="1440"/>
                <a:chExt cx="881" cy="510"/>
              </a:xfrm>
            </p:grpSpPr>
            <p:sp>
              <p:nvSpPr>
                <p:cNvPr id="138" name="Rectangle 2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9" name="Line 2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0" name="Line 2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22" name="Group 30"/>
              <p:cNvGrpSpPr/>
              <p:nvPr/>
            </p:nvGrpSpPr>
            <p:grpSpPr bwMode="auto">
              <a:xfrm>
                <a:off x="1950" y="1072"/>
                <a:ext cx="302" cy="175"/>
                <a:chOff x="144" y="1440"/>
                <a:chExt cx="881" cy="510"/>
              </a:xfrm>
            </p:grpSpPr>
            <p:sp>
              <p:nvSpPr>
                <p:cNvPr id="135" name="Rectangle 3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 name="Line 32"/>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37" name="Line 33"/>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23" name="Group 34"/>
              <p:cNvGrpSpPr/>
              <p:nvPr/>
            </p:nvGrpSpPr>
            <p:grpSpPr bwMode="auto">
              <a:xfrm>
                <a:off x="1648" y="1663"/>
                <a:ext cx="302" cy="175"/>
                <a:chOff x="144" y="1440"/>
                <a:chExt cx="881" cy="510"/>
              </a:xfrm>
            </p:grpSpPr>
            <p:sp>
              <p:nvSpPr>
                <p:cNvPr id="132" name="Rectangle 3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 name="Line 3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34" name="Line 3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24" name="Group 38"/>
              <p:cNvGrpSpPr/>
              <p:nvPr/>
            </p:nvGrpSpPr>
            <p:grpSpPr bwMode="auto">
              <a:xfrm>
                <a:off x="2252" y="1581"/>
                <a:ext cx="302" cy="175"/>
                <a:chOff x="144" y="1440"/>
                <a:chExt cx="881" cy="510"/>
              </a:xfrm>
            </p:grpSpPr>
            <p:sp>
              <p:nvSpPr>
                <p:cNvPr id="129" name="Rectangle 3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0" name="Line 4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31" name="Line 4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25" name="Line 42"/>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43"/>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44"/>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45"/>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0" name="Text Box 46"/>
            <p:cNvSpPr txBox="1">
              <a:spLocks noChangeArrowheads="1"/>
            </p:cNvSpPr>
            <p:nvPr/>
          </p:nvSpPr>
          <p:spPr bwMode="auto">
            <a:xfrm>
              <a:off x="1850" y="3097"/>
              <a:ext cx="12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Business-Domain </a:t>
              </a:r>
              <a:endParaRPr lang="en-US" altLang="zh-CN" sz="1800">
                <a:ea typeface="宋体" panose="02010600030101010101" pitchFamily="2" charset="-122"/>
              </a:endParaRPr>
            </a:p>
            <a:p>
              <a:pPr algn="ctr"/>
              <a:r>
                <a:rPr lang="en-US" altLang="zh-CN" sz="1800">
                  <a:ea typeface="宋体" panose="02010600030101010101" pitchFamily="2" charset="-122"/>
                </a:rPr>
                <a:t>Model</a:t>
              </a:r>
              <a:endParaRPr lang="en-US" altLang="zh-CN" sz="1800">
                <a:ea typeface="宋体" panose="02010600030101010101" pitchFamily="2" charset="-122"/>
              </a:endParaRPr>
            </a:p>
          </p:txBody>
        </p:sp>
      </p:grpSp>
      <p:sp>
        <p:nvSpPr>
          <p:cNvPr id="141" name="Text Box 47"/>
          <p:cNvSpPr txBox="1">
            <a:spLocks noChangeArrowheads="1"/>
          </p:cNvSpPr>
          <p:nvPr/>
        </p:nvSpPr>
        <p:spPr bwMode="auto">
          <a:xfrm>
            <a:off x="4295775" y="6313479"/>
            <a:ext cx="3771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400" dirty="0">
                <a:solidFill>
                  <a:srgbClr val="EB7C11"/>
                </a:solidFill>
                <a:ea typeface="宋体" panose="02010600030101010101" pitchFamily="2" charset="-122"/>
              </a:rPr>
              <a:t>Environment independent.</a:t>
            </a:r>
            <a:endParaRPr lang="en-US" altLang="zh-CN" sz="2400" dirty="0">
              <a:solidFill>
                <a:srgbClr val="EB7C11"/>
              </a:solidFill>
              <a:ea typeface="宋体" panose="02010600030101010101" pitchFamily="2" charset="-122"/>
            </a:endParaRPr>
          </a:p>
        </p:txBody>
      </p:sp>
      <p:sp>
        <p:nvSpPr>
          <p:cNvPr id="142" name="Text Box 48"/>
          <p:cNvSpPr txBox="1">
            <a:spLocks noChangeArrowheads="1"/>
          </p:cNvSpPr>
          <p:nvPr/>
        </p:nvSpPr>
        <p:spPr bwMode="auto">
          <a:xfrm>
            <a:off x="8156575" y="2643746"/>
            <a:ext cx="18161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000" i="1" dirty="0">
                <a:solidFill>
                  <a:srgbClr val="009999"/>
                </a:solidFill>
                <a:ea typeface="宋体" panose="02010600030101010101" pitchFamily="2" charset="-122"/>
              </a:rPr>
              <a:t>Analysis class stereotype</a:t>
            </a:r>
            <a:endParaRPr lang="en-US" altLang="zh-CN" sz="2000" i="1" dirty="0">
              <a:solidFill>
                <a:srgbClr val="009999"/>
              </a:solidFill>
              <a:ea typeface="宋体" panose="02010600030101010101" pitchFamily="2" charset="-122"/>
            </a:endParaRPr>
          </a:p>
        </p:txBody>
      </p:sp>
      <p:sp>
        <p:nvSpPr>
          <p:cNvPr id="143" name="Line 49"/>
          <p:cNvSpPr>
            <a:spLocks noChangeShapeType="1"/>
          </p:cNvSpPr>
          <p:nvPr/>
        </p:nvSpPr>
        <p:spPr bwMode="auto">
          <a:xfrm flipH="1">
            <a:off x="9083675" y="3342246"/>
            <a:ext cx="0" cy="43180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grpSp>
        <p:nvGrpSpPr>
          <p:cNvPr id="144" name="Group 50"/>
          <p:cNvGrpSpPr/>
          <p:nvPr/>
        </p:nvGrpSpPr>
        <p:grpSpPr bwMode="auto">
          <a:xfrm>
            <a:off x="2459038" y="2227821"/>
            <a:ext cx="1493837" cy="1993900"/>
            <a:chOff x="288" y="1392"/>
            <a:chExt cx="941" cy="1256"/>
          </a:xfrm>
        </p:grpSpPr>
        <p:grpSp>
          <p:nvGrpSpPr>
            <p:cNvPr id="145" name="Group 51"/>
            <p:cNvGrpSpPr/>
            <p:nvPr/>
          </p:nvGrpSpPr>
          <p:grpSpPr bwMode="auto">
            <a:xfrm>
              <a:off x="288" y="1392"/>
              <a:ext cx="754" cy="1008"/>
              <a:chOff x="365" y="2533"/>
              <a:chExt cx="754" cy="1008"/>
            </a:xfrm>
          </p:grpSpPr>
          <p:sp>
            <p:nvSpPr>
              <p:cNvPr id="147" name="Oval 52"/>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8" name="Rectangle 53"/>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9" name="Line 54"/>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 name="Line 55"/>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1" name="Line 56"/>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2" name="Line 57"/>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 name="Line 58"/>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 name="Line 59"/>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 name="Line 60"/>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6" name="Line 61"/>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 name="Line 62"/>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8" name="Line 63"/>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 name="Line 64"/>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0" name="Line 65"/>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1" name="Line 66"/>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2" name="Line 67"/>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 name="Line 68"/>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 name="Line 69"/>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 name="Line 70"/>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6" name="Text Box 71"/>
            <p:cNvSpPr txBox="1">
              <a:spLocks noChangeArrowheads="1"/>
            </p:cNvSpPr>
            <p:nvPr/>
          </p:nvSpPr>
          <p:spPr bwMode="auto">
            <a:xfrm>
              <a:off x="397" y="2417"/>
              <a:ext cx="8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Use Case</a:t>
              </a:r>
              <a:endParaRPr lang="en-US" altLang="zh-CN" sz="1800">
                <a:ea typeface="宋体" panose="02010600030101010101" pitchFamily="2" charset="-122"/>
              </a:endParaRPr>
            </a:p>
          </p:txBody>
        </p:sp>
      </p:grpSp>
      <p:grpSp>
        <p:nvGrpSpPr>
          <p:cNvPr id="166" name="Group 72"/>
          <p:cNvGrpSpPr/>
          <p:nvPr/>
        </p:nvGrpSpPr>
        <p:grpSpPr bwMode="auto">
          <a:xfrm>
            <a:off x="1970088" y="4509059"/>
            <a:ext cx="2473325" cy="1454150"/>
            <a:chOff x="151" y="2783"/>
            <a:chExt cx="1558" cy="916"/>
          </a:xfrm>
        </p:grpSpPr>
        <p:grpSp>
          <p:nvGrpSpPr>
            <p:cNvPr id="167" name="Group 73"/>
            <p:cNvGrpSpPr/>
            <p:nvPr/>
          </p:nvGrpSpPr>
          <p:grpSpPr bwMode="auto">
            <a:xfrm>
              <a:off x="469" y="2783"/>
              <a:ext cx="937" cy="641"/>
              <a:chOff x="55" y="2944"/>
              <a:chExt cx="937" cy="641"/>
            </a:xfrm>
          </p:grpSpPr>
          <p:grpSp>
            <p:nvGrpSpPr>
              <p:cNvPr id="169" name="Group 74"/>
              <p:cNvGrpSpPr/>
              <p:nvPr/>
            </p:nvGrpSpPr>
            <p:grpSpPr bwMode="auto">
              <a:xfrm>
                <a:off x="228" y="2944"/>
                <a:ext cx="382" cy="257"/>
                <a:chOff x="144" y="1440"/>
                <a:chExt cx="881" cy="510"/>
              </a:xfrm>
            </p:grpSpPr>
            <p:sp>
              <p:nvSpPr>
                <p:cNvPr id="178" name="Rectangle 7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9" name="Line 7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80" name="Line 7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70" name="Group 78"/>
              <p:cNvGrpSpPr/>
              <p:nvPr/>
            </p:nvGrpSpPr>
            <p:grpSpPr bwMode="auto">
              <a:xfrm>
                <a:off x="610" y="3283"/>
                <a:ext cx="382" cy="257"/>
                <a:chOff x="144" y="1440"/>
                <a:chExt cx="881" cy="510"/>
              </a:xfrm>
            </p:grpSpPr>
            <p:sp>
              <p:nvSpPr>
                <p:cNvPr id="175" name="Rectangle 7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6" name="Line 8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77" name="Line 8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71" name="Group 82"/>
              <p:cNvGrpSpPr/>
              <p:nvPr/>
            </p:nvGrpSpPr>
            <p:grpSpPr bwMode="auto">
              <a:xfrm>
                <a:off x="55" y="3328"/>
                <a:ext cx="382" cy="257"/>
                <a:chOff x="144" y="1440"/>
                <a:chExt cx="881" cy="510"/>
              </a:xfrm>
            </p:grpSpPr>
            <p:sp>
              <p:nvSpPr>
                <p:cNvPr id="172" name="Rectangle 8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3" name="Line 8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74" name="Line 8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sp>
          <p:nvSpPr>
            <p:cNvPr id="168" name="Text Box 86"/>
            <p:cNvSpPr txBox="1">
              <a:spLocks noChangeArrowheads="1"/>
            </p:cNvSpPr>
            <p:nvPr/>
          </p:nvSpPr>
          <p:spPr bwMode="auto">
            <a:xfrm>
              <a:off x="151" y="3456"/>
              <a:ext cx="1558"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Conceptual Model</a:t>
              </a:r>
              <a:endParaRPr lang="en-US" altLang="zh-CN" sz="1800">
                <a:ea typeface="宋体" panose="02010600030101010101" pitchFamily="2" charset="-122"/>
              </a:endParaRPr>
            </a:p>
          </p:txBody>
        </p:sp>
      </p:grpSp>
      <p:grpSp>
        <p:nvGrpSpPr>
          <p:cNvPr id="181" name="Group 36"/>
          <p:cNvGrpSpPr/>
          <p:nvPr/>
        </p:nvGrpSpPr>
        <p:grpSpPr bwMode="auto">
          <a:xfrm>
            <a:off x="8351838" y="3951846"/>
            <a:ext cx="1466850" cy="785813"/>
            <a:chOff x="144" y="1440"/>
            <a:chExt cx="881" cy="510"/>
          </a:xfrm>
        </p:grpSpPr>
        <p:sp>
          <p:nvSpPr>
            <p:cNvPr id="182"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3"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84"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85" name="Text Box 40"/>
          <p:cNvSpPr txBox="1">
            <a:spLocks noChangeArrowheads="1"/>
          </p:cNvSpPr>
          <p:nvPr/>
        </p:nvSpPr>
        <p:spPr bwMode="auto">
          <a:xfrm>
            <a:off x="8548688" y="4008996"/>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type="title"/>
          </p:nvPr>
        </p:nvSpPr>
        <p:spPr/>
        <p:txBody>
          <a:bodyPr/>
          <a:lstStyle/>
          <a:p>
            <a:pPr eaLnBrk="1" hangingPunct="1"/>
            <a:r>
              <a:rPr lang="en-GB" altLang="zh-CN" smtClean="0"/>
              <a:t>The Role of an Entity Class</a:t>
            </a:r>
            <a:endParaRPr lang="en-GB" altLang="zh-CN" smtClean="0"/>
          </a:p>
        </p:txBody>
      </p:sp>
      <p:sp>
        <p:nvSpPr>
          <p:cNvPr id="49" name="Text Box 2"/>
          <p:cNvSpPr txBox="1">
            <a:spLocks noChangeArrowheads="1"/>
          </p:cNvSpPr>
          <p:nvPr/>
        </p:nvSpPr>
        <p:spPr bwMode="auto">
          <a:xfrm>
            <a:off x="2390775" y="5991225"/>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400" dirty="0">
                <a:solidFill>
                  <a:srgbClr val="EB7C11"/>
                </a:solidFill>
                <a:ea typeface="宋体" panose="02010600030101010101" pitchFamily="2" charset="-122"/>
              </a:rPr>
              <a:t>Store and manage information in the system.</a:t>
            </a:r>
            <a:endParaRPr lang="en-US" altLang="zh-CN" sz="2400" dirty="0">
              <a:solidFill>
                <a:srgbClr val="EB7C11"/>
              </a:solidFill>
              <a:ea typeface="宋体" panose="02010600030101010101" pitchFamily="2" charset="-122"/>
            </a:endParaRPr>
          </a:p>
        </p:txBody>
      </p:sp>
      <p:grpSp>
        <p:nvGrpSpPr>
          <p:cNvPr id="50" name="Group 4"/>
          <p:cNvGrpSpPr/>
          <p:nvPr/>
        </p:nvGrpSpPr>
        <p:grpSpPr bwMode="auto">
          <a:xfrm>
            <a:off x="2125663" y="1995488"/>
            <a:ext cx="528637" cy="719137"/>
            <a:chOff x="7654" y="3380"/>
            <a:chExt cx="554" cy="754"/>
          </a:xfrm>
        </p:grpSpPr>
        <p:sp>
          <p:nvSpPr>
            <p:cNvPr id="51" name="Oval 5"/>
            <p:cNvSpPr>
              <a:spLocks noChangeArrowheads="1"/>
            </p:cNvSpPr>
            <p:nvPr/>
          </p:nvSpPr>
          <p:spPr bwMode="auto">
            <a:xfrm>
              <a:off x="7805" y="3380"/>
              <a:ext cx="253" cy="24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2" name="Line 6"/>
            <p:cNvSpPr>
              <a:spLocks noChangeShapeType="1"/>
            </p:cNvSpPr>
            <p:nvPr/>
          </p:nvSpPr>
          <p:spPr bwMode="auto">
            <a:xfrm>
              <a:off x="7931" y="3630"/>
              <a:ext cx="1" cy="23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7"/>
            <p:cNvSpPr>
              <a:spLocks noChangeShapeType="1"/>
            </p:cNvSpPr>
            <p:nvPr/>
          </p:nvSpPr>
          <p:spPr bwMode="auto">
            <a:xfrm>
              <a:off x="7731" y="3695"/>
              <a:ext cx="401"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Freeform 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5" name="Text Box 9"/>
          <p:cNvSpPr txBox="1">
            <a:spLocks noChangeArrowheads="1"/>
          </p:cNvSpPr>
          <p:nvPr/>
        </p:nvSpPr>
        <p:spPr bwMode="auto">
          <a:xfrm>
            <a:off x="2028825" y="273208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Actor 1</a:t>
            </a:r>
            <a:endParaRPr lang="en-US" altLang="zh-CN" sz="1800" dirty="0">
              <a:ea typeface="宋体" panose="02010600030101010101" pitchFamily="2" charset="-122"/>
            </a:endParaRPr>
          </a:p>
        </p:txBody>
      </p:sp>
      <p:grpSp>
        <p:nvGrpSpPr>
          <p:cNvPr id="56" name="Group 10"/>
          <p:cNvGrpSpPr/>
          <p:nvPr/>
        </p:nvGrpSpPr>
        <p:grpSpPr bwMode="auto">
          <a:xfrm>
            <a:off x="9374188" y="2106613"/>
            <a:ext cx="528637" cy="719137"/>
            <a:chOff x="7654" y="3380"/>
            <a:chExt cx="554" cy="754"/>
          </a:xfrm>
        </p:grpSpPr>
        <p:sp>
          <p:nvSpPr>
            <p:cNvPr id="57" name="Oval 11"/>
            <p:cNvSpPr>
              <a:spLocks noChangeArrowheads="1"/>
            </p:cNvSpPr>
            <p:nvPr/>
          </p:nvSpPr>
          <p:spPr bwMode="auto">
            <a:xfrm>
              <a:off x="7805" y="3380"/>
              <a:ext cx="253" cy="24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 name="Line 12"/>
            <p:cNvSpPr>
              <a:spLocks noChangeShapeType="1"/>
            </p:cNvSpPr>
            <p:nvPr/>
          </p:nvSpPr>
          <p:spPr bwMode="auto">
            <a:xfrm>
              <a:off x="7931" y="3630"/>
              <a:ext cx="1" cy="23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13"/>
            <p:cNvSpPr>
              <a:spLocks noChangeShapeType="1"/>
            </p:cNvSpPr>
            <p:nvPr/>
          </p:nvSpPr>
          <p:spPr bwMode="auto">
            <a:xfrm>
              <a:off x="7731" y="3695"/>
              <a:ext cx="401" cy="1"/>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 name="Freeform 14"/>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 name="Line 15"/>
          <p:cNvSpPr>
            <a:spLocks noChangeShapeType="1"/>
          </p:cNvSpPr>
          <p:nvPr/>
        </p:nvSpPr>
        <p:spPr bwMode="auto">
          <a:xfrm>
            <a:off x="8769350" y="2557463"/>
            <a:ext cx="604838" cy="9525"/>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2" name="Line 16"/>
          <p:cNvSpPr>
            <a:spLocks noChangeShapeType="1"/>
          </p:cNvSpPr>
          <p:nvPr/>
        </p:nvSpPr>
        <p:spPr bwMode="auto">
          <a:xfrm>
            <a:off x="4914900" y="2506663"/>
            <a:ext cx="441325" cy="3175"/>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3" name="Line 17"/>
          <p:cNvSpPr>
            <a:spLocks noChangeShapeType="1"/>
          </p:cNvSpPr>
          <p:nvPr/>
        </p:nvSpPr>
        <p:spPr bwMode="auto">
          <a:xfrm flipV="1">
            <a:off x="5100638" y="2994025"/>
            <a:ext cx="609600" cy="152400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4" name="Line 18"/>
          <p:cNvSpPr>
            <a:spLocks noChangeShapeType="1"/>
          </p:cNvSpPr>
          <p:nvPr/>
        </p:nvSpPr>
        <p:spPr bwMode="auto">
          <a:xfrm>
            <a:off x="6632575" y="2995613"/>
            <a:ext cx="754063" cy="1522412"/>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5" name="Line 19"/>
          <p:cNvSpPr>
            <a:spLocks noChangeShapeType="1"/>
          </p:cNvSpPr>
          <p:nvPr/>
        </p:nvSpPr>
        <p:spPr bwMode="auto">
          <a:xfrm flipH="1">
            <a:off x="5999163" y="5081588"/>
            <a:ext cx="704850"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nvGrpSpPr>
          <p:cNvPr id="66" name="Group 20"/>
          <p:cNvGrpSpPr/>
          <p:nvPr/>
        </p:nvGrpSpPr>
        <p:grpSpPr bwMode="auto">
          <a:xfrm>
            <a:off x="3419475" y="2455863"/>
            <a:ext cx="1466850" cy="785812"/>
            <a:chOff x="144" y="1440"/>
            <a:chExt cx="881" cy="510"/>
          </a:xfrm>
        </p:grpSpPr>
        <p:sp>
          <p:nvSpPr>
            <p:cNvPr id="67" name="Rectangle 21"/>
            <p:cNvSpPr>
              <a:spLocks noChangeArrowheads="1"/>
            </p:cNvSpPr>
            <p:nvPr/>
          </p:nvSpPr>
          <p:spPr bwMode="auto">
            <a:xfrm>
              <a:off x="144" y="1440"/>
              <a:ext cx="881" cy="510"/>
            </a:xfrm>
            <a:prstGeom prst="rect">
              <a:avLst/>
            </a:prstGeom>
            <a:noFill/>
            <a:ln w="254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8" name="Line 22"/>
            <p:cNvSpPr>
              <a:spLocks noChangeShapeType="1"/>
            </p:cNvSpPr>
            <p:nvPr/>
          </p:nvSpPr>
          <p:spPr bwMode="auto">
            <a:xfrm>
              <a:off x="144" y="181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9" name="Line 23"/>
            <p:cNvSpPr>
              <a:spLocks noChangeShapeType="1"/>
            </p:cNvSpPr>
            <p:nvPr/>
          </p:nvSpPr>
          <p:spPr bwMode="auto">
            <a:xfrm>
              <a:off x="144" y="168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70" name="Text Box 24"/>
          <p:cNvSpPr txBox="1">
            <a:spLocks noChangeArrowheads="1"/>
          </p:cNvSpPr>
          <p:nvPr/>
        </p:nvSpPr>
        <p:spPr bwMode="auto">
          <a:xfrm>
            <a:off x="3413125" y="2513013"/>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&lt;&lt;boundary&gt;&gt;</a:t>
            </a:r>
            <a:endParaRPr lang="en-US" altLang="zh-CN" sz="1800" dirty="0">
              <a:ea typeface="宋体" panose="02010600030101010101" pitchFamily="2" charset="-122"/>
            </a:endParaRPr>
          </a:p>
        </p:txBody>
      </p:sp>
      <p:grpSp>
        <p:nvGrpSpPr>
          <p:cNvPr id="71" name="Group 25"/>
          <p:cNvGrpSpPr/>
          <p:nvPr/>
        </p:nvGrpSpPr>
        <p:grpSpPr bwMode="auto">
          <a:xfrm>
            <a:off x="5400675" y="2108200"/>
            <a:ext cx="1466850" cy="785813"/>
            <a:chOff x="144" y="1440"/>
            <a:chExt cx="881" cy="510"/>
          </a:xfrm>
        </p:grpSpPr>
        <p:sp>
          <p:nvSpPr>
            <p:cNvPr id="72" name="Rectangle 26"/>
            <p:cNvSpPr>
              <a:spLocks noChangeArrowheads="1"/>
            </p:cNvSpPr>
            <p:nvPr/>
          </p:nvSpPr>
          <p:spPr bwMode="auto">
            <a:xfrm>
              <a:off x="144" y="1440"/>
              <a:ext cx="881" cy="510"/>
            </a:xfrm>
            <a:prstGeom prst="rect">
              <a:avLst/>
            </a:prstGeom>
            <a:noFill/>
            <a:ln w="254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3" name="Line 27"/>
            <p:cNvSpPr>
              <a:spLocks noChangeShapeType="1"/>
            </p:cNvSpPr>
            <p:nvPr/>
          </p:nvSpPr>
          <p:spPr bwMode="auto">
            <a:xfrm>
              <a:off x="144" y="181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4" name="Line 28"/>
            <p:cNvSpPr>
              <a:spLocks noChangeShapeType="1"/>
            </p:cNvSpPr>
            <p:nvPr/>
          </p:nvSpPr>
          <p:spPr bwMode="auto">
            <a:xfrm>
              <a:off x="144" y="168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75" name="Text Box 29"/>
          <p:cNvSpPr txBox="1">
            <a:spLocks noChangeArrowheads="1"/>
          </p:cNvSpPr>
          <p:nvPr/>
        </p:nvSpPr>
        <p:spPr bwMode="auto">
          <a:xfrm>
            <a:off x="5527675" y="216535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&lt;&lt;control&gt;&gt;</a:t>
            </a:r>
            <a:endParaRPr lang="en-US" altLang="zh-CN" sz="1800" dirty="0">
              <a:ea typeface="宋体" panose="02010600030101010101" pitchFamily="2" charset="-122"/>
            </a:endParaRPr>
          </a:p>
        </p:txBody>
      </p:sp>
      <p:grpSp>
        <p:nvGrpSpPr>
          <p:cNvPr id="76" name="Group 30"/>
          <p:cNvGrpSpPr/>
          <p:nvPr/>
        </p:nvGrpSpPr>
        <p:grpSpPr bwMode="auto">
          <a:xfrm>
            <a:off x="7277100" y="2482850"/>
            <a:ext cx="1466850" cy="785813"/>
            <a:chOff x="144" y="1440"/>
            <a:chExt cx="881" cy="510"/>
          </a:xfrm>
        </p:grpSpPr>
        <p:sp>
          <p:nvSpPr>
            <p:cNvPr id="77" name="Rectangle 31"/>
            <p:cNvSpPr>
              <a:spLocks noChangeArrowheads="1"/>
            </p:cNvSpPr>
            <p:nvPr/>
          </p:nvSpPr>
          <p:spPr bwMode="auto">
            <a:xfrm>
              <a:off x="144" y="1440"/>
              <a:ext cx="881" cy="510"/>
            </a:xfrm>
            <a:prstGeom prst="rect">
              <a:avLst/>
            </a:prstGeom>
            <a:noFill/>
            <a:ln w="254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8" name="Line 32"/>
            <p:cNvSpPr>
              <a:spLocks noChangeShapeType="1"/>
            </p:cNvSpPr>
            <p:nvPr/>
          </p:nvSpPr>
          <p:spPr bwMode="auto">
            <a:xfrm>
              <a:off x="144" y="181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9" name="Line 33"/>
            <p:cNvSpPr>
              <a:spLocks noChangeShapeType="1"/>
            </p:cNvSpPr>
            <p:nvPr/>
          </p:nvSpPr>
          <p:spPr bwMode="auto">
            <a:xfrm>
              <a:off x="144" y="168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80" name="Text Box 34"/>
          <p:cNvSpPr txBox="1">
            <a:spLocks noChangeArrowheads="1"/>
          </p:cNvSpPr>
          <p:nvPr/>
        </p:nvSpPr>
        <p:spPr bwMode="auto">
          <a:xfrm>
            <a:off x="7270750" y="2540000"/>
            <a:ext cx="148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&lt;&lt;boundary&gt;&gt;</a:t>
            </a:r>
            <a:endParaRPr lang="en-US" altLang="zh-CN" sz="1800" dirty="0">
              <a:ea typeface="宋体" panose="02010600030101010101" pitchFamily="2" charset="-122"/>
            </a:endParaRPr>
          </a:p>
        </p:txBody>
      </p:sp>
      <p:sp>
        <p:nvSpPr>
          <p:cNvPr id="81" name="Line 35"/>
          <p:cNvSpPr>
            <a:spLocks noChangeShapeType="1"/>
          </p:cNvSpPr>
          <p:nvPr/>
        </p:nvSpPr>
        <p:spPr bwMode="auto">
          <a:xfrm flipH="1">
            <a:off x="6907213" y="2530475"/>
            <a:ext cx="344487" cy="31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grpSp>
        <p:nvGrpSpPr>
          <p:cNvPr id="82" name="Group 36"/>
          <p:cNvGrpSpPr/>
          <p:nvPr/>
        </p:nvGrpSpPr>
        <p:grpSpPr bwMode="auto">
          <a:xfrm>
            <a:off x="4464050" y="4603750"/>
            <a:ext cx="1466850" cy="785813"/>
            <a:chOff x="144" y="1440"/>
            <a:chExt cx="881" cy="510"/>
          </a:xfrm>
        </p:grpSpPr>
        <p:sp>
          <p:nvSpPr>
            <p:cNvPr id="83" name="Rectangle 37"/>
            <p:cNvSpPr>
              <a:spLocks noChangeArrowheads="1"/>
            </p:cNvSpPr>
            <p:nvPr/>
          </p:nvSpPr>
          <p:spPr bwMode="auto">
            <a:xfrm>
              <a:off x="144" y="1440"/>
              <a:ext cx="881" cy="510"/>
            </a:xfrm>
            <a:prstGeom prst="rect">
              <a:avLst/>
            </a:prstGeom>
            <a:noFill/>
            <a:ln w="254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4" name="Line 38"/>
            <p:cNvSpPr>
              <a:spLocks noChangeShapeType="1"/>
            </p:cNvSpPr>
            <p:nvPr/>
          </p:nvSpPr>
          <p:spPr bwMode="auto">
            <a:xfrm>
              <a:off x="144" y="181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85" name="Line 39"/>
            <p:cNvSpPr>
              <a:spLocks noChangeShapeType="1"/>
            </p:cNvSpPr>
            <p:nvPr/>
          </p:nvSpPr>
          <p:spPr bwMode="auto">
            <a:xfrm>
              <a:off x="144" y="168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86" name="Text Box 40"/>
          <p:cNvSpPr txBox="1">
            <a:spLocks noChangeArrowheads="1"/>
          </p:cNvSpPr>
          <p:nvPr/>
        </p:nvSpPr>
        <p:spPr bwMode="auto">
          <a:xfrm>
            <a:off x="4660900" y="4660900"/>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grpSp>
        <p:nvGrpSpPr>
          <p:cNvPr id="87" name="Group 41"/>
          <p:cNvGrpSpPr/>
          <p:nvPr/>
        </p:nvGrpSpPr>
        <p:grpSpPr bwMode="auto">
          <a:xfrm>
            <a:off x="6757988" y="4603750"/>
            <a:ext cx="1466850" cy="785813"/>
            <a:chOff x="144" y="1440"/>
            <a:chExt cx="881" cy="510"/>
          </a:xfrm>
        </p:grpSpPr>
        <p:sp>
          <p:nvSpPr>
            <p:cNvPr id="88" name="Rectangle 42"/>
            <p:cNvSpPr>
              <a:spLocks noChangeArrowheads="1"/>
            </p:cNvSpPr>
            <p:nvPr/>
          </p:nvSpPr>
          <p:spPr bwMode="auto">
            <a:xfrm>
              <a:off x="144" y="1440"/>
              <a:ext cx="881" cy="510"/>
            </a:xfrm>
            <a:prstGeom prst="rect">
              <a:avLst/>
            </a:prstGeom>
            <a:noFill/>
            <a:ln w="254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9" name="Line 43"/>
            <p:cNvSpPr>
              <a:spLocks noChangeShapeType="1"/>
            </p:cNvSpPr>
            <p:nvPr/>
          </p:nvSpPr>
          <p:spPr bwMode="auto">
            <a:xfrm>
              <a:off x="144" y="181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90" name="Line 44"/>
            <p:cNvSpPr>
              <a:spLocks noChangeShapeType="1"/>
            </p:cNvSpPr>
            <p:nvPr/>
          </p:nvSpPr>
          <p:spPr bwMode="auto">
            <a:xfrm>
              <a:off x="144" y="1680"/>
              <a:ext cx="881" cy="0"/>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91" name="Text Box 45"/>
          <p:cNvSpPr txBox="1">
            <a:spLocks noChangeArrowheads="1"/>
          </p:cNvSpPr>
          <p:nvPr/>
        </p:nvSpPr>
        <p:spPr bwMode="auto">
          <a:xfrm>
            <a:off x="6954838" y="4660900"/>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sp>
        <p:nvSpPr>
          <p:cNvPr id="92" name="Text Box 46"/>
          <p:cNvSpPr txBox="1">
            <a:spLocks noChangeArrowheads="1"/>
          </p:cNvSpPr>
          <p:nvPr/>
        </p:nvSpPr>
        <p:spPr bwMode="auto">
          <a:xfrm>
            <a:off x="9178925" y="2778125"/>
            <a:ext cx="9398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ea typeface="宋体" panose="02010600030101010101" pitchFamily="2" charset="-122"/>
              </a:rPr>
              <a:t>Actor 2</a:t>
            </a:r>
            <a:endParaRPr lang="en-US" altLang="zh-CN" sz="1800" dirty="0">
              <a:ea typeface="宋体" panose="02010600030101010101" pitchFamily="2" charset="-122"/>
            </a:endParaRPr>
          </a:p>
        </p:txBody>
      </p:sp>
      <p:sp>
        <p:nvSpPr>
          <p:cNvPr id="93" name="Line 47"/>
          <p:cNvSpPr>
            <a:spLocks noChangeShapeType="1"/>
          </p:cNvSpPr>
          <p:nvPr/>
        </p:nvSpPr>
        <p:spPr bwMode="auto">
          <a:xfrm>
            <a:off x="2710656" y="2550453"/>
            <a:ext cx="655638" cy="11112"/>
          </a:xfrm>
          <a:prstGeom prst="line">
            <a:avLst/>
          </a:prstGeom>
          <a:noFill/>
          <a:ln w="2540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94" name="AutoShape 48"/>
          <p:cNvSpPr>
            <a:spLocks noChangeArrowheads="1"/>
          </p:cNvSpPr>
          <p:nvPr/>
        </p:nvSpPr>
        <p:spPr bwMode="auto">
          <a:xfrm>
            <a:off x="4197350" y="4375150"/>
            <a:ext cx="4292600" cy="1222375"/>
          </a:xfrm>
          <a:prstGeom prst="roundRect">
            <a:avLst>
              <a:gd name="adj" fmla="val 16667"/>
            </a:avLst>
          </a:prstGeom>
          <a:noFill/>
          <a:ln w="25400">
            <a:solidFill>
              <a:srgbClr val="EB7C1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zh-CN" smtClean="0"/>
              <a:t>Example: Candidate Entity Classes</a:t>
            </a:r>
            <a:endParaRPr lang="en-US" altLang="zh-CN" smtClean="0"/>
          </a:p>
        </p:txBody>
      </p:sp>
      <p:sp>
        <p:nvSpPr>
          <p:cNvPr id="217091" name="Rectangle 3"/>
          <p:cNvSpPr>
            <a:spLocks noGrp="1" noChangeArrowheads="1"/>
          </p:cNvSpPr>
          <p:nvPr>
            <p:ph type="body" idx="1"/>
          </p:nvPr>
        </p:nvSpPr>
        <p:spPr/>
        <p:txBody>
          <a:bodyPr/>
          <a:lstStyle/>
          <a:p>
            <a:r>
              <a:rPr lang="en-US" altLang="zh-CN" smtClean="0"/>
              <a:t>Register for Courses (Create Schedule)</a:t>
            </a:r>
            <a:endParaRPr lang="en-US" altLang="zh-CN" smtClean="0"/>
          </a:p>
        </p:txBody>
      </p:sp>
      <p:sp>
        <p:nvSpPr>
          <p:cNvPr id="24" name="Rectangle 4"/>
          <p:cNvSpPr>
            <a:spLocks noChangeArrowheads="1"/>
          </p:cNvSpPr>
          <p:nvPr/>
        </p:nvSpPr>
        <p:spPr bwMode="auto">
          <a:xfrm>
            <a:off x="5722938" y="5029200"/>
            <a:ext cx="78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Student</a:t>
            </a:r>
            <a:endParaRPr lang="en-US" altLang="zh-CN" sz="1800">
              <a:ea typeface="宋体" panose="02010600030101010101" pitchFamily="2" charset="-122"/>
            </a:endParaRPr>
          </a:p>
        </p:txBody>
      </p:sp>
      <p:sp>
        <p:nvSpPr>
          <p:cNvPr id="25" name="Rectangle 8"/>
          <p:cNvSpPr>
            <a:spLocks noChangeArrowheads="1"/>
          </p:cNvSpPr>
          <p:nvPr/>
        </p:nvSpPr>
        <p:spPr bwMode="auto">
          <a:xfrm>
            <a:off x="6980238" y="3013075"/>
            <a:ext cx="952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Schedule</a:t>
            </a:r>
            <a:endParaRPr lang="en-US" altLang="zh-CN" sz="1800">
              <a:ea typeface="宋体" panose="02010600030101010101" pitchFamily="2" charset="-122"/>
            </a:endParaRPr>
          </a:p>
        </p:txBody>
      </p:sp>
      <p:sp>
        <p:nvSpPr>
          <p:cNvPr id="26" name="Rectangle 12"/>
          <p:cNvSpPr>
            <a:spLocks noChangeArrowheads="1"/>
          </p:cNvSpPr>
          <p:nvPr/>
        </p:nvSpPr>
        <p:spPr bwMode="auto">
          <a:xfrm>
            <a:off x="3952875" y="2940050"/>
            <a:ext cx="1549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CourseOffering</a:t>
            </a:r>
            <a:endParaRPr lang="en-US" altLang="zh-CN" sz="1800">
              <a:ea typeface="宋体" panose="02010600030101010101" pitchFamily="2" charset="-122"/>
            </a:endParaRPr>
          </a:p>
        </p:txBody>
      </p:sp>
      <p:grpSp>
        <p:nvGrpSpPr>
          <p:cNvPr id="27" name="Group 36"/>
          <p:cNvGrpSpPr/>
          <p:nvPr/>
        </p:nvGrpSpPr>
        <p:grpSpPr bwMode="auto">
          <a:xfrm>
            <a:off x="3773488" y="2652713"/>
            <a:ext cx="1944687" cy="1368425"/>
            <a:chOff x="144" y="1440"/>
            <a:chExt cx="881" cy="510"/>
          </a:xfrm>
        </p:grpSpPr>
        <p:sp>
          <p:nvSpPr>
            <p:cNvPr id="28"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9"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30"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31" name="Text Box 40"/>
          <p:cNvSpPr txBox="1">
            <a:spLocks noChangeArrowheads="1"/>
          </p:cNvSpPr>
          <p:nvPr/>
        </p:nvSpPr>
        <p:spPr bwMode="auto">
          <a:xfrm>
            <a:off x="4206875" y="2652713"/>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grpSp>
        <p:nvGrpSpPr>
          <p:cNvPr id="32" name="Group 36"/>
          <p:cNvGrpSpPr/>
          <p:nvPr/>
        </p:nvGrpSpPr>
        <p:grpSpPr bwMode="auto">
          <a:xfrm>
            <a:off x="6438900" y="2652713"/>
            <a:ext cx="1943100" cy="1368425"/>
            <a:chOff x="144" y="1440"/>
            <a:chExt cx="881" cy="510"/>
          </a:xfrm>
        </p:grpSpPr>
        <p:sp>
          <p:nvSpPr>
            <p:cNvPr id="33"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35"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36" name="Text Box 40"/>
          <p:cNvSpPr txBox="1">
            <a:spLocks noChangeArrowheads="1"/>
          </p:cNvSpPr>
          <p:nvPr/>
        </p:nvSpPr>
        <p:spPr bwMode="auto">
          <a:xfrm>
            <a:off x="6870700" y="2652713"/>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grpSp>
        <p:nvGrpSpPr>
          <p:cNvPr id="37" name="Group 36"/>
          <p:cNvGrpSpPr/>
          <p:nvPr/>
        </p:nvGrpSpPr>
        <p:grpSpPr bwMode="auto">
          <a:xfrm>
            <a:off x="5141913" y="4668838"/>
            <a:ext cx="1944687" cy="1368425"/>
            <a:chOff x="144" y="1440"/>
            <a:chExt cx="881" cy="510"/>
          </a:xfrm>
        </p:grpSpPr>
        <p:sp>
          <p:nvSpPr>
            <p:cNvPr id="38"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40"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41" name="Text Box 40"/>
          <p:cNvSpPr txBox="1">
            <a:spLocks noChangeArrowheads="1"/>
          </p:cNvSpPr>
          <p:nvPr/>
        </p:nvSpPr>
        <p:spPr bwMode="auto">
          <a:xfrm>
            <a:off x="5575300" y="4668838"/>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1" name="Rectangle 5"/>
          <p:cNvSpPr>
            <a:spLocks noGrp="1" noChangeArrowheads="1"/>
          </p:cNvSpPr>
          <p:nvPr>
            <p:ph type="title"/>
          </p:nvPr>
        </p:nvSpPr>
        <p:spPr/>
        <p:txBody>
          <a:bodyPr/>
          <a:lstStyle/>
          <a:p>
            <a:pPr eaLnBrk="1" hangingPunct="1"/>
            <a:r>
              <a:rPr lang="en-GB" altLang="zh-CN" smtClean="0"/>
              <a:t>What Is a Boundary Class?</a:t>
            </a:r>
            <a:endParaRPr lang="en-GB" altLang="zh-CN" smtClean="0"/>
          </a:p>
        </p:txBody>
      </p:sp>
      <p:sp>
        <p:nvSpPr>
          <p:cNvPr id="219142" name="Rectangle 6"/>
          <p:cNvSpPr>
            <a:spLocks noGrp="1" noChangeArrowheads="1"/>
          </p:cNvSpPr>
          <p:nvPr>
            <p:ph type="body" idx="1"/>
          </p:nvPr>
        </p:nvSpPr>
        <p:spPr/>
        <p:txBody>
          <a:bodyPr/>
          <a:lstStyle/>
          <a:p>
            <a:pPr eaLnBrk="1" hangingPunct="1"/>
            <a:r>
              <a:rPr lang="en-US" altLang="zh-CN" smtClean="0">
                <a:ea typeface="宋体" panose="02010600030101010101" pitchFamily="2" charset="-122"/>
              </a:rPr>
              <a:t>Intermediates between the interface and something outside the system</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Several Types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User interface classes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System interface classes </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Device interface classes</a:t>
            </a:r>
            <a:endParaRPr lang="en-US" altLang="zh-CN" smtClean="0">
              <a:ea typeface="宋体" panose="02010600030101010101" pitchFamily="2" charset="-122"/>
            </a:endParaRPr>
          </a:p>
          <a:p>
            <a:pPr eaLnBrk="1" hangingPunct="1"/>
            <a:r>
              <a:rPr lang="en-US" altLang="zh-CN" i="1" smtClean="0">
                <a:ea typeface="宋体" panose="02010600030101010101" pitchFamily="2" charset="-122"/>
              </a:rPr>
              <a:t>One boundary class per actor/use-case pair</a:t>
            </a:r>
            <a:endParaRPr lang="en-US" altLang="zh-CN" i="1" smtClean="0">
              <a:ea typeface="宋体" panose="02010600030101010101" pitchFamily="2" charset="-122"/>
            </a:endParaRPr>
          </a:p>
          <a:p>
            <a:pPr lvl="1" eaLnBrk="1" hangingPunct="1"/>
            <a:endParaRPr lang="zh-CN" altLang="en-US" i="1" smtClean="0">
              <a:solidFill>
                <a:srgbClr val="FFFF99"/>
              </a:solidFill>
              <a:ea typeface="宋体" panose="02010600030101010101" pitchFamily="2" charset="-122"/>
            </a:endParaRPr>
          </a:p>
        </p:txBody>
      </p:sp>
      <p:sp>
        <p:nvSpPr>
          <p:cNvPr id="12" name="Text Box 2"/>
          <p:cNvSpPr txBox="1">
            <a:spLocks noChangeArrowheads="1"/>
          </p:cNvSpPr>
          <p:nvPr/>
        </p:nvSpPr>
        <p:spPr bwMode="auto">
          <a:xfrm>
            <a:off x="4051300" y="5999017"/>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400" dirty="0">
                <a:solidFill>
                  <a:srgbClr val="EB7C11"/>
                </a:solidFill>
                <a:ea typeface="宋体" panose="02010600030101010101" pitchFamily="2" charset="-122"/>
              </a:rPr>
              <a:t>Environment dependent.</a:t>
            </a:r>
            <a:endParaRPr lang="en-US" altLang="zh-CN" sz="2400" dirty="0">
              <a:solidFill>
                <a:srgbClr val="EB7C11"/>
              </a:solidFill>
              <a:ea typeface="宋体" panose="02010600030101010101" pitchFamily="2" charset="-122"/>
            </a:endParaRPr>
          </a:p>
        </p:txBody>
      </p:sp>
      <p:sp>
        <p:nvSpPr>
          <p:cNvPr id="13" name="Text Box 3"/>
          <p:cNvSpPr txBox="1">
            <a:spLocks noChangeArrowheads="1"/>
          </p:cNvSpPr>
          <p:nvPr/>
        </p:nvSpPr>
        <p:spPr bwMode="auto">
          <a:xfrm>
            <a:off x="3567113" y="5081588"/>
            <a:ext cx="3027362"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i="1">
                <a:solidFill>
                  <a:srgbClr val="009999"/>
                </a:solidFill>
                <a:ea typeface="宋体" panose="02010600030101010101" pitchFamily="2" charset="-122"/>
              </a:rPr>
              <a:t>Analysis class stereotype</a:t>
            </a:r>
            <a:endParaRPr lang="en-US" altLang="zh-CN" sz="1800" b="1" i="1">
              <a:solidFill>
                <a:srgbClr val="009999"/>
              </a:solidFill>
              <a:ea typeface="宋体" panose="02010600030101010101" pitchFamily="2" charset="-122"/>
            </a:endParaRPr>
          </a:p>
        </p:txBody>
      </p:sp>
      <p:sp>
        <p:nvSpPr>
          <p:cNvPr id="14" name="Line 4"/>
          <p:cNvSpPr>
            <a:spLocks noChangeShapeType="1"/>
          </p:cNvSpPr>
          <p:nvPr/>
        </p:nvSpPr>
        <p:spPr bwMode="auto">
          <a:xfrm flipV="1">
            <a:off x="6689725" y="5299075"/>
            <a:ext cx="1143000" cy="0"/>
          </a:xfrm>
          <a:prstGeom prst="line">
            <a:avLst/>
          </a:prstGeom>
          <a:noFill/>
          <a:ln w="57150">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grpSp>
        <p:nvGrpSpPr>
          <p:cNvPr id="15" name="组合 12"/>
          <p:cNvGrpSpPr/>
          <p:nvPr/>
        </p:nvGrpSpPr>
        <p:grpSpPr bwMode="auto">
          <a:xfrm>
            <a:off x="7864475" y="4935538"/>
            <a:ext cx="1485900" cy="785812"/>
            <a:chOff x="827584" y="3722997"/>
            <a:chExt cx="1485900" cy="785812"/>
          </a:xfrm>
        </p:grpSpPr>
        <p:sp>
          <p:nvSpPr>
            <p:cNvPr id="16" name="Text Box 27"/>
            <p:cNvSpPr txBox="1">
              <a:spLocks noChangeArrowheads="1"/>
            </p:cNvSpPr>
            <p:nvPr/>
          </p:nvSpPr>
          <p:spPr bwMode="auto">
            <a:xfrm>
              <a:off x="827584" y="3789040"/>
              <a:ext cx="1485900" cy="27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sp>
          <p:nvSpPr>
            <p:cNvPr id="17" name="Rectangle 24"/>
            <p:cNvSpPr>
              <a:spLocks noChangeArrowheads="1"/>
            </p:cNvSpPr>
            <p:nvPr/>
          </p:nvSpPr>
          <p:spPr bwMode="auto">
            <a:xfrm>
              <a:off x="827584" y="3722997"/>
              <a:ext cx="1465933" cy="78581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 name="Line 25"/>
            <p:cNvSpPr>
              <a:spLocks noChangeShapeType="1"/>
            </p:cNvSpPr>
            <p:nvPr/>
          </p:nvSpPr>
          <p:spPr bwMode="auto">
            <a:xfrm>
              <a:off x="827584" y="4293096"/>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9" name="Line 26"/>
            <p:cNvSpPr>
              <a:spLocks noChangeShapeType="1"/>
            </p:cNvSpPr>
            <p:nvPr/>
          </p:nvSpPr>
          <p:spPr bwMode="auto">
            <a:xfrm>
              <a:off x="827584" y="4092791"/>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社会、健康、安全、法律及</a:t>
            </a:r>
            <a:r>
              <a:rPr lang="zh-CN" altLang="zh-CN" dirty="0" smtClean="0"/>
              <a:t>文化</a:t>
            </a:r>
            <a:r>
              <a:rPr lang="zh-CN" altLang="en-US" dirty="0" smtClean="0"/>
              <a:t>对软件的约束</a:t>
            </a:r>
            <a:endParaRPr lang="zh-CN" altLang="en-US" dirty="0"/>
          </a:p>
        </p:txBody>
      </p:sp>
      <p:sp>
        <p:nvSpPr>
          <p:cNvPr id="3" name="内容占位符 2"/>
          <p:cNvSpPr>
            <a:spLocks noGrp="1"/>
          </p:cNvSpPr>
          <p:nvPr>
            <p:ph idx="1"/>
          </p:nvPr>
        </p:nvSpPr>
        <p:spPr>
          <a:xfrm>
            <a:off x="612000" y="1353458"/>
            <a:ext cx="11503800" cy="5288241"/>
          </a:xfrm>
        </p:spPr>
        <p:txBody>
          <a:bodyPr/>
          <a:lstStyle/>
          <a:p>
            <a:r>
              <a:rPr lang="zh-CN" altLang="zh-CN" dirty="0" smtClean="0"/>
              <a:t>社会</a:t>
            </a:r>
            <a:endParaRPr lang="en-US" altLang="zh-CN" dirty="0" smtClean="0"/>
          </a:p>
          <a:p>
            <a:pPr lvl="1"/>
            <a:r>
              <a:rPr lang="zh-CN" altLang="en-US" sz="2400" dirty="0" smtClean="0"/>
              <a:t>如软件不能危害社会的可持续发展，有责任的</a:t>
            </a:r>
            <a:r>
              <a:rPr lang="en-US" altLang="zh-CN" sz="2400" dirty="0" smtClean="0"/>
              <a:t>AI</a:t>
            </a:r>
            <a:r>
              <a:rPr lang="zh-CN" altLang="en-US" sz="2400" dirty="0" smtClean="0"/>
              <a:t>系统</a:t>
            </a:r>
            <a:endParaRPr lang="en-US" altLang="zh-CN" dirty="0" smtClean="0"/>
          </a:p>
          <a:p>
            <a:r>
              <a:rPr lang="zh-CN" altLang="zh-CN" dirty="0" smtClean="0"/>
              <a:t>健康</a:t>
            </a:r>
            <a:endParaRPr lang="en-US" altLang="zh-CN" dirty="0" smtClean="0"/>
          </a:p>
          <a:p>
            <a:pPr lvl="1"/>
            <a:r>
              <a:rPr lang="zh-CN" altLang="en-US" sz="2400" dirty="0"/>
              <a:t>如未成年使用设</a:t>
            </a:r>
            <a:r>
              <a:rPr lang="zh-CN" altLang="en-US" sz="2400" dirty="0" smtClean="0"/>
              <a:t>限，支持健康限制的用户</a:t>
            </a:r>
            <a:endParaRPr lang="en-US" altLang="zh-CN" dirty="0" smtClean="0"/>
          </a:p>
          <a:p>
            <a:r>
              <a:rPr lang="zh-CN" altLang="zh-CN" dirty="0" smtClean="0"/>
              <a:t>安全</a:t>
            </a:r>
            <a:r>
              <a:rPr lang="zh-CN" altLang="en-US" dirty="0" smtClean="0"/>
              <a:t>（</a:t>
            </a:r>
            <a:r>
              <a:rPr lang="en-US" altLang="zh-CN" dirty="0" smtClean="0"/>
              <a:t>Safety</a:t>
            </a:r>
            <a:r>
              <a:rPr lang="zh-CN" altLang="en-US" dirty="0" smtClean="0"/>
              <a:t>）</a:t>
            </a:r>
            <a:endParaRPr lang="en-US" altLang="zh-CN" dirty="0" smtClean="0"/>
          </a:p>
          <a:p>
            <a:pPr lvl="1"/>
            <a:r>
              <a:rPr lang="zh-CN" altLang="en-US" sz="2400" dirty="0" smtClean="0"/>
              <a:t>如自动驾驶汽车的安全性要求</a:t>
            </a:r>
            <a:endParaRPr lang="en-US" altLang="zh-CN" sz="2400" dirty="0" smtClean="0"/>
          </a:p>
          <a:p>
            <a:r>
              <a:rPr lang="zh-CN" altLang="zh-CN" dirty="0" smtClean="0"/>
              <a:t>法律</a:t>
            </a:r>
            <a:r>
              <a:rPr lang="zh-CN" altLang="en-US" dirty="0" smtClean="0"/>
              <a:t>法规</a:t>
            </a:r>
            <a:endParaRPr lang="en-US" altLang="zh-CN" dirty="0" smtClean="0"/>
          </a:p>
          <a:p>
            <a:pPr lvl="1"/>
            <a:r>
              <a:rPr lang="zh-CN" altLang="en-US" sz="2400" dirty="0"/>
              <a:t>如个人</a:t>
            </a:r>
            <a:r>
              <a:rPr lang="zh-CN" altLang="en-US" sz="2400" dirty="0" smtClean="0"/>
              <a:t>隐私保护、不能涉黑涉黄、遵循行业</a:t>
            </a:r>
            <a:r>
              <a:rPr lang="zh-CN" altLang="en-US" sz="2400" dirty="0"/>
              <a:t>规范</a:t>
            </a:r>
            <a:r>
              <a:rPr lang="zh-CN" altLang="en-US" sz="2400" dirty="0" smtClean="0"/>
              <a:t>、不</a:t>
            </a:r>
            <a:r>
              <a:rPr lang="zh-CN" altLang="en-US" sz="2400" dirty="0"/>
              <a:t>违反</a:t>
            </a:r>
            <a:r>
              <a:rPr lang="zh-CN" altLang="en-US" sz="2400" dirty="0" smtClean="0"/>
              <a:t>知识产权</a:t>
            </a:r>
            <a:endParaRPr lang="en-US" altLang="zh-CN" sz="2400" dirty="0"/>
          </a:p>
          <a:p>
            <a:r>
              <a:rPr lang="zh-CN" altLang="zh-CN" dirty="0" smtClean="0"/>
              <a:t>文化</a:t>
            </a:r>
            <a:endParaRPr lang="en-US" altLang="zh-CN" dirty="0" smtClean="0"/>
          </a:p>
          <a:p>
            <a:pPr lvl="1"/>
            <a:r>
              <a:rPr lang="zh-CN" altLang="en-US" sz="2400" dirty="0" smtClean="0"/>
              <a:t>如不同民族和国家的文化差异对社交软件提出不同的要求</a:t>
            </a:r>
            <a:endParaRPr lang="zh-CN" altLang="en-US" sz="2400"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type="title"/>
          </p:nvPr>
        </p:nvSpPr>
        <p:spPr/>
        <p:txBody>
          <a:bodyPr/>
          <a:lstStyle/>
          <a:p>
            <a:pPr eaLnBrk="1" hangingPunct="1"/>
            <a:r>
              <a:rPr lang="en-GB" altLang="zh-CN" smtClean="0"/>
              <a:t>The Role of a Boundary Class</a:t>
            </a:r>
            <a:endParaRPr lang="en-GB" altLang="zh-CN" smtClean="0"/>
          </a:p>
        </p:txBody>
      </p:sp>
      <p:sp>
        <p:nvSpPr>
          <p:cNvPr id="55" name="Text Box 2"/>
          <p:cNvSpPr txBox="1">
            <a:spLocks noChangeArrowheads="1"/>
          </p:cNvSpPr>
          <p:nvPr/>
        </p:nvSpPr>
        <p:spPr bwMode="auto">
          <a:xfrm>
            <a:off x="1974850" y="5818188"/>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400" dirty="0">
                <a:solidFill>
                  <a:srgbClr val="EB7C11"/>
                </a:solidFill>
                <a:ea typeface="宋体" panose="02010600030101010101" pitchFamily="2" charset="-122"/>
              </a:rPr>
              <a:t>Model interaction between the system and its environment.</a:t>
            </a:r>
            <a:endParaRPr lang="en-US" altLang="zh-CN" sz="2400" dirty="0">
              <a:solidFill>
                <a:srgbClr val="EB7C11"/>
              </a:solidFill>
              <a:ea typeface="宋体" panose="02010600030101010101" pitchFamily="2" charset="-122"/>
            </a:endParaRPr>
          </a:p>
        </p:txBody>
      </p:sp>
      <p:grpSp>
        <p:nvGrpSpPr>
          <p:cNvPr id="56" name="Group 4"/>
          <p:cNvGrpSpPr/>
          <p:nvPr/>
        </p:nvGrpSpPr>
        <p:grpSpPr bwMode="auto">
          <a:xfrm>
            <a:off x="2306638" y="1900238"/>
            <a:ext cx="528637" cy="719137"/>
            <a:chOff x="7654" y="3380"/>
            <a:chExt cx="554" cy="754"/>
          </a:xfrm>
        </p:grpSpPr>
        <p:sp>
          <p:nvSpPr>
            <p:cNvPr id="57" name="Oval 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 name="Line 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 name="Freeform 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 name="Text Box 9"/>
          <p:cNvSpPr txBox="1">
            <a:spLocks noChangeArrowheads="1"/>
          </p:cNvSpPr>
          <p:nvPr/>
        </p:nvSpPr>
        <p:spPr bwMode="auto">
          <a:xfrm>
            <a:off x="2209800" y="2636838"/>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Actor 1</a:t>
            </a:r>
            <a:endParaRPr lang="en-US" altLang="zh-CN" sz="1800" dirty="0">
              <a:ea typeface="宋体" panose="02010600030101010101" pitchFamily="2" charset="-122"/>
            </a:endParaRPr>
          </a:p>
        </p:txBody>
      </p:sp>
      <p:grpSp>
        <p:nvGrpSpPr>
          <p:cNvPr id="62" name="Group 10"/>
          <p:cNvGrpSpPr/>
          <p:nvPr/>
        </p:nvGrpSpPr>
        <p:grpSpPr bwMode="auto">
          <a:xfrm>
            <a:off x="9555163" y="2011363"/>
            <a:ext cx="528637" cy="719137"/>
            <a:chOff x="7654" y="3380"/>
            <a:chExt cx="554" cy="754"/>
          </a:xfrm>
        </p:grpSpPr>
        <p:sp>
          <p:nvSpPr>
            <p:cNvPr id="63" name="Oval 11"/>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4" name="Line 12"/>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 name="Line 13"/>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 name="Freeform 14"/>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7" name="Line 15"/>
          <p:cNvSpPr>
            <a:spLocks noChangeShapeType="1"/>
          </p:cNvSpPr>
          <p:nvPr/>
        </p:nvSpPr>
        <p:spPr bwMode="auto">
          <a:xfrm>
            <a:off x="9153525" y="2465388"/>
            <a:ext cx="401638" cy="635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8" name="Line 16"/>
          <p:cNvSpPr>
            <a:spLocks noChangeShapeType="1"/>
          </p:cNvSpPr>
          <p:nvPr/>
        </p:nvSpPr>
        <p:spPr bwMode="auto">
          <a:xfrm>
            <a:off x="5286375" y="2413000"/>
            <a:ext cx="250825" cy="158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9" name="Line 17"/>
          <p:cNvSpPr>
            <a:spLocks noChangeShapeType="1"/>
          </p:cNvSpPr>
          <p:nvPr/>
        </p:nvSpPr>
        <p:spPr bwMode="auto">
          <a:xfrm flipV="1">
            <a:off x="5281613" y="2898775"/>
            <a:ext cx="609600" cy="15240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0" name="Line 18"/>
          <p:cNvSpPr>
            <a:spLocks noChangeShapeType="1"/>
          </p:cNvSpPr>
          <p:nvPr/>
        </p:nvSpPr>
        <p:spPr bwMode="auto">
          <a:xfrm>
            <a:off x="6813550" y="2900363"/>
            <a:ext cx="754063" cy="152241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71" name="Line 19"/>
          <p:cNvSpPr>
            <a:spLocks noChangeShapeType="1"/>
          </p:cNvSpPr>
          <p:nvPr/>
        </p:nvSpPr>
        <p:spPr bwMode="auto">
          <a:xfrm flipH="1">
            <a:off x="6180138" y="4986338"/>
            <a:ext cx="704850"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72" name="AutoShape 20"/>
          <p:cNvSpPr>
            <a:spLocks noChangeArrowheads="1"/>
          </p:cNvSpPr>
          <p:nvPr/>
        </p:nvSpPr>
        <p:spPr bwMode="auto">
          <a:xfrm>
            <a:off x="3413125" y="1955800"/>
            <a:ext cx="1803400" cy="1476375"/>
          </a:xfrm>
          <a:prstGeom prst="roundRect">
            <a:avLst>
              <a:gd name="adj" fmla="val 16667"/>
            </a:avLst>
          </a:prstGeom>
          <a:noFill/>
          <a:ln w="28575">
            <a:solidFill>
              <a:srgbClr val="EB7C1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3" name="AutoShape 21"/>
          <p:cNvSpPr>
            <a:spLocks noChangeArrowheads="1"/>
          </p:cNvSpPr>
          <p:nvPr/>
        </p:nvSpPr>
        <p:spPr bwMode="auto">
          <a:xfrm>
            <a:off x="7346950" y="2019300"/>
            <a:ext cx="1725613" cy="1447800"/>
          </a:xfrm>
          <a:prstGeom prst="roundRect">
            <a:avLst>
              <a:gd name="adj" fmla="val 16667"/>
            </a:avLst>
          </a:prstGeom>
          <a:noFill/>
          <a:ln w="28575">
            <a:solidFill>
              <a:srgbClr val="EB7C1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74" name="Group 22"/>
          <p:cNvGrpSpPr/>
          <p:nvPr/>
        </p:nvGrpSpPr>
        <p:grpSpPr bwMode="auto">
          <a:xfrm>
            <a:off x="3594100" y="2360613"/>
            <a:ext cx="1485900" cy="785812"/>
            <a:chOff x="140" y="1440"/>
            <a:chExt cx="893" cy="510"/>
          </a:xfrm>
        </p:grpSpPr>
        <p:grpSp>
          <p:nvGrpSpPr>
            <p:cNvPr id="75" name="Group 23"/>
            <p:cNvGrpSpPr/>
            <p:nvPr/>
          </p:nvGrpSpPr>
          <p:grpSpPr bwMode="auto">
            <a:xfrm>
              <a:off x="144" y="1440"/>
              <a:ext cx="881" cy="510"/>
              <a:chOff x="144" y="1440"/>
              <a:chExt cx="881" cy="510"/>
            </a:xfrm>
          </p:grpSpPr>
          <p:sp>
            <p:nvSpPr>
              <p:cNvPr id="77" name="Rectangle 2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8" name="Line 2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9" name="Line 2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76" name="Text Box 27"/>
            <p:cNvSpPr txBox="1">
              <a:spLocks noChangeArrowheads="1"/>
            </p:cNvSpPr>
            <p:nvPr/>
          </p:nvSpPr>
          <p:spPr bwMode="auto">
            <a:xfrm>
              <a:off x="140" y="1477"/>
              <a:ext cx="89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grpSp>
      <p:grpSp>
        <p:nvGrpSpPr>
          <p:cNvPr id="80" name="Group 28"/>
          <p:cNvGrpSpPr/>
          <p:nvPr/>
        </p:nvGrpSpPr>
        <p:grpSpPr bwMode="auto">
          <a:xfrm>
            <a:off x="5581650" y="2012950"/>
            <a:ext cx="1466850" cy="785813"/>
            <a:chOff x="2632" y="1244"/>
            <a:chExt cx="924" cy="495"/>
          </a:xfrm>
        </p:grpSpPr>
        <p:grpSp>
          <p:nvGrpSpPr>
            <p:cNvPr id="81" name="Group 29"/>
            <p:cNvGrpSpPr/>
            <p:nvPr/>
          </p:nvGrpSpPr>
          <p:grpSpPr bwMode="auto">
            <a:xfrm>
              <a:off x="2632" y="1244"/>
              <a:ext cx="924" cy="495"/>
              <a:chOff x="144" y="1440"/>
              <a:chExt cx="881" cy="510"/>
            </a:xfrm>
          </p:grpSpPr>
          <p:sp>
            <p:nvSpPr>
              <p:cNvPr id="83" name="Rectangle 3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4" name="Line 3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85" name="Line 3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82" name="Text Box 33"/>
            <p:cNvSpPr txBox="1">
              <a:spLocks noChangeArrowheads="1"/>
            </p:cNvSpPr>
            <p:nvPr/>
          </p:nvSpPr>
          <p:spPr bwMode="auto">
            <a:xfrm>
              <a:off x="2712" y="1280"/>
              <a:ext cx="7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&lt;&lt;control&gt;&gt;</a:t>
              </a:r>
              <a:endParaRPr lang="en-US" altLang="zh-CN" sz="1800" dirty="0">
                <a:ea typeface="宋体" panose="02010600030101010101" pitchFamily="2" charset="-122"/>
              </a:endParaRPr>
            </a:p>
          </p:txBody>
        </p:sp>
      </p:grpSp>
      <p:grpSp>
        <p:nvGrpSpPr>
          <p:cNvPr id="86" name="Group 34"/>
          <p:cNvGrpSpPr/>
          <p:nvPr/>
        </p:nvGrpSpPr>
        <p:grpSpPr bwMode="auto">
          <a:xfrm>
            <a:off x="7451725" y="2387600"/>
            <a:ext cx="1485900" cy="785813"/>
            <a:chOff x="140" y="1440"/>
            <a:chExt cx="893" cy="510"/>
          </a:xfrm>
        </p:grpSpPr>
        <p:grpSp>
          <p:nvGrpSpPr>
            <p:cNvPr id="87" name="Group 35"/>
            <p:cNvGrpSpPr/>
            <p:nvPr/>
          </p:nvGrpSpPr>
          <p:grpSpPr bwMode="auto">
            <a:xfrm>
              <a:off x="144" y="1440"/>
              <a:ext cx="881" cy="510"/>
              <a:chOff x="144" y="1440"/>
              <a:chExt cx="881" cy="510"/>
            </a:xfrm>
          </p:grpSpPr>
          <p:sp>
            <p:nvSpPr>
              <p:cNvPr id="89" name="Rectangle 3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0" name="Line 3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91" name="Line 3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88" name="Text Box 39"/>
            <p:cNvSpPr txBox="1">
              <a:spLocks noChangeArrowheads="1"/>
            </p:cNvSpPr>
            <p:nvPr/>
          </p:nvSpPr>
          <p:spPr bwMode="auto">
            <a:xfrm>
              <a:off x="140" y="1477"/>
              <a:ext cx="89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grpSp>
      <p:sp>
        <p:nvSpPr>
          <p:cNvPr id="92" name="Line 40"/>
          <p:cNvSpPr>
            <a:spLocks noChangeShapeType="1"/>
          </p:cNvSpPr>
          <p:nvPr/>
        </p:nvSpPr>
        <p:spPr bwMode="auto">
          <a:xfrm flipH="1">
            <a:off x="7113588" y="2436813"/>
            <a:ext cx="192087" cy="15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grpSp>
        <p:nvGrpSpPr>
          <p:cNvPr id="93" name="Group 41"/>
          <p:cNvGrpSpPr/>
          <p:nvPr/>
        </p:nvGrpSpPr>
        <p:grpSpPr bwMode="auto">
          <a:xfrm>
            <a:off x="4645025" y="4508500"/>
            <a:ext cx="1466850" cy="785813"/>
            <a:chOff x="2042" y="2816"/>
            <a:chExt cx="924" cy="495"/>
          </a:xfrm>
        </p:grpSpPr>
        <p:grpSp>
          <p:nvGrpSpPr>
            <p:cNvPr id="94" name="Group 42"/>
            <p:cNvGrpSpPr/>
            <p:nvPr/>
          </p:nvGrpSpPr>
          <p:grpSpPr bwMode="auto">
            <a:xfrm>
              <a:off x="2042" y="2816"/>
              <a:ext cx="924" cy="495"/>
              <a:chOff x="144" y="1440"/>
              <a:chExt cx="881" cy="510"/>
            </a:xfrm>
          </p:grpSpPr>
          <p:sp>
            <p:nvSpPr>
              <p:cNvPr id="96" name="Rectangle 4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 name="Line 4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98" name="Line 4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95" name="Text Box 46"/>
            <p:cNvSpPr txBox="1">
              <a:spLocks noChangeArrowheads="1"/>
            </p:cNvSpPr>
            <p:nvPr/>
          </p:nvSpPr>
          <p:spPr bwMode="auto">
            <a:xfrm>
              <a:off x="2166" y="2852"/>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&lt;&lt;entity&gt;&gt;</a:t>
              </a:r>
              <a:endParaRPr lang="en-US" altLang="zh-CN" sz="1800" dirty="0">
                <a:ea typeface="宋体" panose="02010600030101010101" pitchFamily="2" charset="-122"/>
              </a:endParaRPr>
            </a:p>
          </p:txBody>
        </p:sp>
      </p:grpSp>
      <p:grpSp>
        <p:nvGrpSpPr>
          <p:cNvPr id="99" name="Group 47"/>
          <p:cNvGrpSpPr/>
          <p:nvPr/>
        </p:nvGrpSpPr>
        <p:grpSpPr bwMode="auto">
          <a:xfrm>
            <a:off x="6938963" y="4508500"/>
            <a:ext cx="1466850" cy="785813"/>
            <a:chOff x="3487" y="2816"/>
            <a:chExt cx="924" cy="495"/>
          </a:xfrm>
        </p:grpSpPr>
        <p:grpSp>
          <p:nvGrpSpPr>
            <p:cNvPr id="100" name="Group 48"/>
            <p:cNvGrpSpPr/>
            <p:nvPr/>
          </p:nvGrpSpPr>
          <p:grpSpPr bwMode="auto">
            <a:xfrm>
              <a:off x="3487" y="2816"/>
              <a:ext cx="924" cy="495"/>
              <a:chOff x="144" y="1440"/>
              <a:chExt cx="881" cy="510"/>
            </a:xfrm>
          </p:grpSpPr>
          <p:sp>
            <p:nvSpPr>
              <p:cNvPr id="102" name="Rectangle 4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3" name="Line 5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04" name="Line 5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01" name="Text Box 52"/>
            <p:cNvSpPr txBox="1">
              <a:spLocks noChangeArrowheads="1"/>
            </p:cNvSpPr>
            <p:nvPr/>
          </p:nvSpPr>
          <p:spPr bwMode="auto">
            <a:xfrm>
              <a:off x="3611" y="2852"/>
              <a:ext cx="6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&lt;&lt;entity&gt;&gt;</a:t>
              </a:r>
              <a:endParaRPr lang="en-US" altLang="zh-CN" sz="1800" dirty="0">
                <a:ea typeface="宋体" panose="02010600030101010101" pitchFamily="2" charset="-122"/>
              </a:endParaRPr>
            </a:p>
          </p:txBody>
        </p:sp>
      </p:grpSp>
      <p:sp>
        <p:nvSpPr>
          <p:cNvPr id="105" name="Text Box 53"/>
          <p:cNvSpPr txBox="1">
            <a:spLocks noChangeArrowheads="1"/>
          </p:cNvSpPr>
          <p:nvPr/>
        </p:nvSpPr>
        <p:spPr bwMode="auto">
          <a:xfrm>
            <a:off x="9359900" y="2682875"/>
            <a:ext cx="9398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ea typeface="宋体" panose="02010600030101010101" pitchFamily="2" charset="-122"/>
              </a:rPr>
              <a:t>Actor 2</a:t>
            </a:r>
            <a:endParaRPr lang="en-US" altLang="zh-CN" sz="1800" dirty="0">
              <a:ea typeface="宋体" panose="02010600030101010101" pitchFamily="2" charset="-122"/>
            </a:endParaRPr>
          </a:p>
        </p:txBody>
      </p:sp>
      <p:sp>
        <p:nvSpPr>
          <p:cNvPr id="106" name="Line 54"/>
          <p:cNvSpPr>
            <a:spLocks noChangeShapeType="1"/>
          </p:cNvSpPr>
          <p:nvPr/>
        </p:nvSpPr>
        <p:spPr bwMode="auto">
          <a:xfrm>
            <a:off x="2892425" y="2427288"/>
            <a:ext cx="401638" cy="635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41" name="Rectangle 23"/>
          <p:cNvSpPr>
            <a:spLocks noGrp="1" noChangeArrowheads="1"/>
          </p:cNvSpPr>
          <p:nvPr>
            <p:ph type="title"/>
          </p:nvPr>
        </p:nvSpPr>
        <p:spPr/>
        <p:txBody>
          <a:bodyPr/>
          <a:lstStyle/>
          <a:p>
            <a:pPr eaLnBrk="1" hangingPunct="1"/>
            <a:r>
              <a:rPr lang="en-US" altLang="zh-CN" smtClean="0"/>
              <a:t>Example: Finding Boundary Classes</a:t>
            </a:r>
            <a:endParaRPr lang="en-US" altLang="zh-CN" smtClean="0"/>
          </a:p>
        </p:txBody>
      </p:sp>
      <p:sp>
        <p:nvSpPr>
          <p:cNvPr id="223242" name="Rectangle 24"/>
          <p:cNvSpPr>
            <a:spLocks noGrp="1" noChangeArrowheads="1"/>
          </p:cNvSpPr>
          <p:nvPr>
            <p:ph type="body" idx="1"/>
          </p:nvPr>
        </p:nvSpPr>
        <p:spPr/>
        <p:txBody>
          <a:bodyPr/>
          <a:lstStyle/>
          <a:p>
            <a:pPr eaLnBrk="1" hangingPunct="1"/>
            <a:r>
              <a:rPr lang="en-US" altLang="zh-CN" smtClean="0">
                <a:ea typeface="宋体" panose="02010600030101010101" pitchFamily="2" charset="-122"/>
              </a:rPr>
              <a:t>One boundary class per actor/use case pair</a:t>
            </a:r>
            <a:endParaRPr lang="en-US" altLang="zh-CN" smtClean="0">
              <a:ea typeface="宋体" panose="02010600030101010101" pitchFamily="2" charset="-122"/>
            </a:endParaRPr>
          </a:p>
        </p:txBody>
      </p:sp>
      <p:grpSp>
        <p:nvGrpSpPr>
          <p:cNvPr id="37" name="Group 2"/>
          <p:cNvGrpSpPr/>
          <p:nvPr/>
        </p:nvGrpSpPr>
        <p:grpSpPr bwMode="auto">
          <a:xfrm>
            <a:off x="2914650" y="2476500"/>
            <a:ext cx="2463800" cy="962025"/>
            <a:chOff x="1824" y="1488"/>
            <a:chExt cx="1344" cy="576"/>
          </a:xfrm>
        </p:grpSpPr>
        <p:grpSp>
          <p:nvGrpSpPr>
            <p:cNvPr id="38" name="Group 3"/>
            <p:cNvGrpSpPr/>
            <p:nvPr/>
          </p:nvGrpSpPr>
          <p:grpSpPr bwMode="auto">
            <a:xfrm>
              <a:off x="2336" y="1488"/>
              <a:ext cx="320" cy="403"/>
              <a:chOff x="7654" y="3380"/>
              <a:chExt cx="554" cy="754"/>
            </a:xfrm>
          </p:grpSpPr>
          <p:sp>
            <p:nvSpPr>
              <p:cNvPr id="40" name="Oval 4"/>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 name="Line 5"/>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Line 6"/>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Freeform 7"/>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9" name="Text Box 8"/>
            <p:cNvSpPr txBox="1">
              <a:spLocks noChangeArrowheads="1"/>
            </p:cNvSpPr>
            <p:nvPr/>
          </p:nvSpPr>
          <p:spPr bwMode="auto">
            <a:xfrm>
              <a:off x="1824" y="1872"/>
              <a:ext cx="13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500">
                  <a:ea typeface="宋体" panose="02010600030101010101" pitchFamily="2" charset="-122"/>
                </a:rPr>
                <a:t>Student</a:t>
              </a:r>
              <a:endParaRPr lang="en-US" altLang="zh-CN" sz="1500">
                <a:ea typeface="宋体" panose="02010600030101010101" pitchFamily="2" charset="-122"/>
              </a:endParaRPr>
            </a:p>
          </p:txBody>
        </p:sp>
      </p:grpSp>
      <p:sp>
        <p:nvSpPr>
          <p:cNvPr id="44" name="Line 9"/>
          <p:cNvSpPr>
            <a:spLocks noChangeShapeType="1"/>
          </p:cNvSpPr>
          <p:nvPr/>
        </p:nvSpPr>
        <p:spPr bwMode="auto">
          <a:xfrm flipV="1">
            <a:off x="6384925" y="2840038"/>
            <a:ext cx="13430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5" name="Group 10"/>
          <p:cNvGrpSpPr/>
          <p:nvPr/>
        </p:nvGrpSpPr>
        <p:grpSpPr bwMode="auto">
          <a:xfrm>
            <a:off x="6889750" y="2489200"/>
            <a:ext cx="2463800" cy="962025"/>
            <a:chOff x="3840" y="1488"/>
            <a:chExt cx="1344" cy="576"/>
          </a:xfrm>
        </p:grpSpPr>
        <p:grpSp>
          <p:nvGrpSpPr>
            <p:cNvPr id="46" name="Group 11"/>
            <p:cNvGrpSpPr/>
            <p:nvPr/>
          </p:nvGrpSpPr>
          <p:grpSpPr bwMode="auto">
            <a:xfrm>
              <a:off x="4272" y="1488"/>
              <a:ext cx="320" cy="403"/>
              <a:chOff x="7654" y="3380"/>
              <a:chExt cx="554" cy="754"/>
            </a:xfrm>
          </p:grpSpPr>
          <p:sp>
            <p:nvSpPr>
              <p:cNvPr id="48" name="Oval 12"/>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 name="Line 13"/>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14"/>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Freeform 15"/>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7" name="Text Box 16"/>
            <p:cNvSpPr txBox="1">
              <a:spLocks noChangeArrowheads="1"/>
            </p:cNvSpPr>
            <p:nvPr/>
          </p:nvSpPr>
          <p:spPr bwMode="auto">
            <a:xfrm>
              <a:off x="3840" y="1872"/>
              <a:ext cx="13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500">
                  <a:ea typeface="宋体" panose="02010600030101010101" pitchFamily="2" charset="-122"/>
                </a:rPr>
                <a:t>Course Catalog</a:t>
              </a:r>
              <a:endParaRPr lang="en-US" altLang="zh-CN" sz="1500">
                <a:ea typeface="宋体" panose="02010600030101010101" pitchFamily="2" charset="-122"/>
              </a:endParaRPr>
            </a:p>
          </p:txBody>
        </p:sp>
      </p:grpSp>
      <p:grpSp>
        <p:nvGrpSpPr>
          <p:cNvPr id="52" name="Group 17"/>
          <p:cNvGrpSpPr/>
          <p:nvPr/>
        </p:nvGrpSpPr>
        <p:grpSpPr bwMode="auto">
          <a:xfrm>
            <a:off x="4762500" y="2636838"/>
            <a:ext cx="2289175" cy="801687"/>
            <a:chOff x="2784" y="1584"/>
            <a:chExt cx="1248" cy="480"/>
          </a:xfrm>
        </p:grpSpPr>
        <p:sp>
          <p:nvSpPr>
            <p:cNvPr id="53" name="Oval 18"/>
            <p:cNvSpPr>
              <a:spLocks noChangeArrowheads="1"/>
            </p:cNvSpPr>
            <p:nvPr/>
          </p:nvSpPr>
          <p:spPr bwMode="auto">
            <a:xfrm>
              <a:off x="3168" y="1584"/>
              <a:ext cx="499" cy="23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4" name="Text Box 19"/>
            <p:cNvSpPr txBox="1">
              <a:spLocks noChangeArrowheads="1"/>
            </p:cNvSpPr>
            <p:nvPr/>
          </p:nvSpPr>
          <p:spPr bwMode="auto">
            <a:xfrm>
              <a:off x="2784" y="1872"/>
              <a:ext cx="12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500">
                  <a:ea typeface="宋体" panose="02010600030101010101" pitchFamily="2" charset="-122"/>
                </a:rPr>
                <a:t>Register for Courses</a:t>
              </a:r>
              <a:endParaRPr lang="en-US" altLang="zh-CN" sz="1500">
                <a:ea typeface="宋体" panose="02010600030101010101" pitchFamily="2" charset="-122"/>
              </a:endParaRPr>
            </a:p>
          </p:txBody>
        </p:sp>
      </p:grpSp>
      <p:sp>
        <p:nvSpPr>
          <p:cNvPr id="55" name="Line 20"/>
          <p:cNvSpPr>
            <a:spLocks noChangeShapeType="1"/>
          </p:cNvSpPr>
          <p:nvPr/>
        </p:nvSpPr>
        <p:spPr bwMode="auto">
          <a:xfrm>
            <a:off x="4486275" y="2827338"/>
            <a:ext cx="968375" cy="0"/>
          </a:xfrm>
          <a:prstGeom prst="line">
            <a:avLst/>
          </a:prstGeom>
          <a:noFill/>
          <a:ln w="2857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21"/>
          <p:cNvSpPr>
            <a:spLocks noChangeShapeType="1"/>
          </p:cNvSpPr>
          <p:nvPr/>
        </p:nvSpPr>
        <p:spPr bwMode="auto">
          <a:xfrm flipH="1">
            <a:off x="3829050" y="3086100"/>
            <a:ext cx="1066800" cy="152400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57" name="Line 22"/>
          <p:cNvSpPr>
            <a:spLocks noChangeShapeType="1"/>
          </p:cNvSpPr>
          <p:nvPr/>
        </p:nvSpPr>
        <p:spPr bwMode="auto">
          <a:xfrm>
            <a:off x="6800850" y="3086100"/>
            <a:ext cx="1066800" cy="152400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58" name="Rectangle 29"/>
          <p:cNvSpPr>
            <a:spLocks noChangeArrowheads="1"/>
          </p:cNvSpPr>
          <p:nvPr/>
        </p:nvSpPr>
        <p:spPr bwMode="auto">
          <a:xfrm>
            <a:off x="2381250" y="5727700"/>
            <a:ext cx="22907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ea typeface="宋体" panose="02010600030101010101" pitchFamily="2" charset="-122"/>
              </a:rPr>
              <a:t>RegisterForCoursesForm</a:t>
            </a:r>
            <a:endParaRPr lang="en-US" altLang="zh-CN" sz="1600">
              <a:ea typeface="宋体" panose="02010600030101010101" pitchFamily="2" charset="-122"/>
            </a:endParaRPr>
          </a:p>
        </p:txBody>
      </p:sp>
      <p:sp>
        <p:nvSpPr>
          <p:cNvPr id="59" name="Rectangle 34"/>
          <p:cNvSpPr>
            <a:spLocks noChangeArrowheads="1"/>
          </p:cNvSpPr>
          <p:nvPr/>
        </p:nvSpPr>
        <p:spPr bwMode="auto">
          <a:xfrm>
            <a:off x="6980238" y="5762625"/>
            <a:ext cx="203041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ea typeface="宋体" panose="02010600030101010101" pitchFamily="2" charset="-122"/>
              </a:rPr>
              <a:t>CourseCatalogSystem</a:t>
            </a:r>
            <a:endParaRPr lang="en-US" altLang="zh-CN" sz="1600">
              <a:ea typeface="宋体" panose="02010600030101010101" pitchFamily="2" charset="-122"/>
            </a:endParaRPr>
          </a:p>
        </p:txBody>
      </p:sp>
      <p:grpSp>
        <p:nvGrpSpPr>
          <p:cNvPr id="60" name="组合 34"/>
          <p:cNvGrpSpPr/>
          <p:nvPr/>
        </p:nvGrpSpPr>
        <p:grpSpPr bwMode="auto">
          <a:xfrm>
            <a:off x="7186613" y="4864100"/>
            <a:ext cx="1485900" cy="785813"/>
            <a:chOff x="827584" y="3722997"/>
            <a:chExt cx="1485900" cy="785812"/>
          </a:xfrm>
        </p:grpSpPr>
        <p:sp>
          <p:nvSpPr>
            <p:cNvPr id="61" name="Text Box 27"/>
            <p:cNvSpPr txBox="1">
              <a:spLocks noChangeArrowheads="1"/>
            </p:cNvSpPr>
            <p:nvPr/>
          </p:nvSpPr>
          <p:spPr bwMode="auto">
            <a:xfrm>
              <a:off x="827584" y="3730800"/>
              <a:ext cx="1485900" cy="27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sp>
          <p:nvSpPr>
            <p:cNvPr id="62" name="Rectangle 24"/>
            <p:cNvSpPr>
              <a:spLocks noChangeArrowheads="1"/>
            </p:cNvSpPr>
            <p:nvPr/>
          </p:nvSpPr>
          <p:spPr bwMode="auto">
            <a:xfrm>
              <a:off x="827584" y="3722997"/>
              <a:ext cx="1465933" cy="78581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3" name="Line 25"/>
            <p:cNvSpPr>
              <a:spLocks noChangeShapeType="1"/>
            </p:cNvSpPr>
            <p:nvPr/>
          </p:nvSpPr>
          <p:spPr bwMode="auto">
            <a:xfrm>
              <a:off x="827584" y="4293096"/>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4" name="Line 26"/>
            <p:cNvSpPr>
              <a:spLocks noChangeShapeType="1"/>
            </p:cNvSpPr>
            <p:nvPr/>
          </p:nvSpPr>
          <p:spPr bwMode="auto">
            <a:xfrm>
              <a:off x="827584" y="4092791"/>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65" name="组合 39"/>
          <p:cNvGrpSpPr/>
          <p:nvPr/>
        </p:nvGrpSpPr>
        <p:grpSpPr bwMode="auto">
          <a:xfrm>
            <a:off x="2820988" y="4654550"/>
            <a:ext cx="1485900" cy="785813"/>
            <a:chOff x="827584" y="3722997"/>
            <a:chExt cx="1485900" cy="785812"/>
          </a:xfrm>
        </p:grpSpPr>
        <p:sp>
          <p:nvSpPr>
            <p:cNvPr id="66" name="Text Box 27"/>
            <p:cNvSpPr txBox="1">
              <a:spLocks noChangeArrowheads="1"/>
            </p:cNvSpPr>
            <p:nvPr/>
          </p:nvSpPr>
          <p:spPr bwMode="auto">
            <a:xfrm>
              <a:off x="827584" y="3789040"/>
              <a:ext cx="1485900" cy="27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sp>
          <p:nvSpPr>
            <p:cNvPr id="67" name="Rectangle 24"/>
            <p:cNvSpPr>
              <a:spLocks noChangeArrowheads="1"/>
            </p:cNvSpPr>
            <p:nvPr/>
          </p:nvSpPr>
          <p:spPr bwMode="auto">
            <a:xfrm>
              <a:off x="827584" y="3722997"/>
              <a:ext cx="1465933" cy="78581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8" name="Line 25"/>
            <p:cNvSpPr>
              <a:spLocks noChangeShapeType="1"/>
            </p:cNvSpPr>
            <p:nvPr/>
          </p:nvSpPr>
          <p:spPr bwMode="auto">
            <a:xfrm>
              <a:off x="827584" y="4293096"/>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9" name="Line 26"/>
            <p:cNvSpPr>
              <a:spLocks noChangeShapeType="1"/>
            </p:cNvSpPr>
            <p:nvPr/>
          </p:nvSpPr>
          <p:spPr bwMode="auto">
            <a:xfrm>
              <a:off x="827584" y="4092791"/>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7" name="Rectangle 26"/>
          <p:cNvSpPr>
            <a:spLocks noGrp="1" noChangeArrowheads="1"/>
          </p:cNvSpPr>
          <p:nvPr>
            <p:ph type="title"/>
          </p:nvPr>
        </p:nvSpPr>
        <p:spPr/>
        <p:txBody>
          <a:bodyPr/>
          <a:lstStyle/>
          <a:p>
            <a:pPr eaLnBrk="1" hangingPunct="1"/>
            <a:r>
              <a:rPr lang="en-GB" altLang="zh-CN" smtClean="0"/>
              <a:t>What Is a Control Class?</a:t>
            </a:r>
            <a:endParaRPr lang="en-GB" altLang="zh-CN" smtClean="0"/>
          </a:p>
        </p:txBody>
      </p:sp>
      <p:sp>
        <p:nvSpPr>
          <p:cNvPr id="225288" name="Rectangle 27"/>
          <p:cNvSpPr>
            <a:spLocks noGrp="1" noChangeArrowheads="1"/>
          </p:cNvSpPr>
          <p:nvPr>
            <p:ph type="body" idx="1"/>
          </p:nvPr>
        </p:nvSpPr>
        <p:spPr/>
        <p:txBody>
          <a:bodyPr/>
          <a:lstStyle/>
          <a:p>
            <a:pPr eaLnBrk="1" hangingPunct="1"/>
            <a:r>
              <a:rPr lang="en-US" altLang="zh-CN" dirty="0" smtClean="0">
                <a:ea typeface="宋体" panose="02010600030101010101" pitchFamily="2" charset="-122"/>
              </a:rPr>
              <a:t>Use-case behavior coordinator</a:t>
            </a:r>
            <a:endParaRPr lang="en-US" altLang="zh-CN" dirty="0" smtClean="0">
              <a:ea typeface="宋体" panose="02010600030101010101" pitchFamily="2" charset="-122"/>
            </a:endParaRPr>
          </a:p>
          <a:p>
            <a:pPr lvl="1" eaLnBrk="1" hangingPunct="1"/>
            <a:r>
              <a:rPr lang="en-US" altLang="zh-CN" dirty="0" smtClean="0">
                <a:ea typeface="宋体" panose="02010600030101010101" pitchFamily="2" charset="-122"/>
              </a:rPr>
              <a:t>More complex use cases generally require one or more control cases</a:t>
            </a:r>
            <a:endParaRPr lang="en-US" altLang="zh-CN" dirty="0" smtClean="0">
              <a:ea typeface="宋体" panose="02010600030101010101" pitchFamily="2" charset="-122"/>
            </a:endParaRPr>
          </a:p>
        </p:txBody>
      </p:sp>
      <p:sp>
        <p:nvSpPr>
          <p:cNvPr id="34" name="Text Box 2"/>
          <p:cNvSpPr txBox="1">
            <a:spLocks noChangeArrowheads="1"/>
          </p:cNvSpPr>
          <p:nvPr/>
        </p:nvSpPr>
        <p:spPr bwMode="auto">
          <a:xfrm>
            <a:off x="3359150" y="4749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lang="en-US" altLang="zh-CN" sz="2400" i="1" dirty="0">
                <a:solidFill>
                  <a:srgbClr val="175F8B"/>
                </a:solidFill>
                <a:ea typeface="宋体" panose="02010600030101010101" pitchFamily="2" charset="-122"/>
              </a:rPr>
              <a:t>Use Case</a:t>
            </a:r>
            <a:endParaRPr lang="en-US" altLang="zh-CN" sz="2400" i="1" dirty="0">
              <a:solidFill>
                <a:srgbClr val="175F8B"/>
              </a:solidFill>
              <a:ea typeface="宋体" panose="02010600030101010101" pitchFamily="2" charset="-122"/>
            </a:endParaRPr>
          </a:p>
        </p:txBody>
      </p:sp>
      <p:grpSp>
        <p:nvGrpSpPr>
          <p:cNvPr id="35" name="Group 3"/>
          <p:cNvGrpSpPr/>
          <p:nvPr/>
        </p:nvGrpSpPr>
        <p:grpSpPr bwMode="auto">
          <a:xfrm>
            <a:off x="3384550" y="2832100"/>
            <a:ext cx="1196975" cy="1600200"/>
            <a:chOff x="446" y="2208"/>
            <a:chExt cx="754" cy="1008"/>
          </a:xfrm>
        </p:grpSpPr>
        <p:sp>
          <p:nvSpPr>
            <p:cNvPr id="36" name="Oval 4"/>
            <p:cNvSpPr>
              <a:spLocks noChangeArrowheads="1"/>
            </p:cNvSpPr>
            <p:nvPr/>
          </p:nvSpPr>
          <p:spPr bwMode="auto">
            <a:xfrm>
              <a:off x="446" y="2208"/>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Rectangle 5"/>
            <p:cNvSpPr>
              <a:spLocks noChangeArrowheads="1"/>
            </p:cNvSpPr>
            <p:nvPr/>
          </p:nvSpPr>
          <p:spPr bwMode="auto">
            <a:xfrm>
              <a:off x="768" y="2496"/>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 name="Line 6"/>
            <p:cNvSpPr>
              <a:spLocks noChangeShapeType="1"/>
            </p:cNvSpPr>
            <p:nvPr/>
          </p:nvSpPr>
          <p:spPr bwMode="auto">
            <a:xfrm>
              <a:off x="1056" y="2496"/>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7"/>
            <p:cNvSpPr>
              <a:spLocks noChangeShapeType="1"/>
            </p:cNvSpPr>
            <p:nvPr/>
          </p:nvSpPr>
          <p:spPr bwMode="auto">
            <a:xfrm>
              <a:off x="1056" y="2496"/>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8"/>
            <p:cNvSpPr>
              <a:spLocks noChangeShapeType="1"/>
            </p:cNvSpPr>
            <p:nvPr/>
          </p:nvSpPr>
          <p:spPr bwMode="auto">
            <a:xfrm flipH="1">
              <a:off x="1056" y="2640"/>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9"/>
            <p:cNvSpPr>
              <a:spLocks noChangeShapeType="1"/>
            </p:cNvSpPr>
            <p:nvPr/>
          </p:nvSpPr>
          <p:spPr bwMode="auto">
            <a:xfrm>
              <a:off x="816" y="273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10"/>
            <p:cNvSpPr>
              <a:spLocks noChangeShapeType="1"/>
            </p:cNvSpPr>
            <p:nvPr/>
          </p:nvSpPr>
          <p:spPr bwMode="auto">
            <a:xfrm>
              <a:off x="816" y="278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11"/>
            <p:cNvSpPr>
              <a:spLocks noChangeShapeType="1"/>
            </p:cNvSpPr>
            <p:nvPr/>
          </p:nvSpPr>
          <p:spPr bwMode="auto">
            <a:xfrm>
              <a:off x="816" y="283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12"/>
            <p:cNvSpPr>
              <a:spLocks noChangeShapeType="1"/>
            </p:cNvSpPr>
            <p:nvPr/>
          </p:nvSpPr>
          <p:spPr bwMode="auto">
            <a:xfrm>
              <a:off x="816" y="292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13"/>
            <p:cNvSpPr>
              <a:spLocks noChangeShapeType="1"/>
            </p:cNvSpPr>
            <p:nvPr/>
          </p:nvSpPr>
          <p:spPr bwMode="auto">
            <a:xfrm>
              <a:off x="816" y="288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14"/>
            <p:cNvSpPr>
              <a:spLocks noChangeShapeType="1"/>
            </p:cNvSpPr>
            <p:nvPr/>
          </p:nvSpPr>
          <p:spPr bwMode="auto">
            <a:xfrm>
              <a:off x="816" y="2976"/>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15"/>
            <p:cNvSpPr>
              <a:spLocks noChangeShapeType="1"/>
            </p:cNvSpPr>
            <p:nvPr/>
          </p:nvSpPr>
          <p:spPr bwMode="auto">
            <a:xfrm>
              <a:off x="816" y="3024"/>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16"/>
            <p:cNvSpPr>
              <a:spLocks noChangeShapeType="1"/>
            </p:cNvSpPr>
            <p:nvPr/>
          </p:nvSpPr>
          <p:spPr bwMode="auto">
            <a:xfrm>
              <a:off x="816" y="3072"/>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17"/>
            <p:cNvSpPr>
              <a:spLocks noChangeShapeType="1"/>
            </p:cNvSpPr>
            <p:nvPr/>
          </p:nvSpPr>
          <p:spPr bwMode="auto">
            <a:xfrm>
              <a:off x="816" y="3120"/>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18"/>
            <p:cNvSpPr>
              <a:spLocks noChangeShapeType="1"/>
            </p:cNvSpPr>
            <p:nvPr/>
          </p:nvSpPr>
          <p:spPr bwMode="auto">
            <a:xfrm>
              <a:off x="816" y="316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19"/>
            <p:cNvSpPr>
              <a:spLocks noChangeShapeType="1"/>
            </p:cNvSpPr>
            <p:nvPr/>
          </p:nvSpPr>
          <p:spPr bwMode="auto">
            <a:xfrm>
              <a:off x="816" y="2688"/>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20"/>
            <p:cNvSpPr>
              <a:spLocks noChangeShapeType="1"/>
            </p:cNvSpPr>
            <p:nvPr/>
          </p:nvSpPr>
          <p:spPr bwMode="auto">
            <a:xfrm>
              <a:off x="816" y="2592"/>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21"/>
            <p:cNvSpPr>
              <a:spLocks noChangeShapeType="1"/>
            </p:cNvSpPr>
            <p:nvPr/>
          </p:nvSpPr>
          <p:spPr bwMode="auto">
            <a:xfrm>
              <a:off x="816" y="2544"/>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22"/>
            <p:cNvSpPr>
              <a:spLocks noChangeShapeType="1"/>
            </p:cNvSpPr>
            <p:nvPr/>
          </p:nvSpPr>
          <p:spPr bwMode="auto">
            <a:xfrm>
              <a:off x="816" y="2640"/>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5" name="Text Box 23"/>
          <p:cNvSpPr txBox="1">
            <a:spLocks noChangeArrowheads="1"/>
          </p:cNvSpPr>
          <p:nvPr/>
        </p:nvSpPr>
        <p:spPr bwMode="auto">
          <a:xfrm>
            <a:off x="2686050" y="5927725"/>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400" dirty="0">
                <a:solidFill>
                  <a:srgbClr val="EB7C11"/>
                </a:solidFill>
                <a:ea typeface="宋体" panose="02010600030101010101" pitchFamily="2" charset="-122"/>
              </a:rPr>
              <a:t>Use-case dependent. Environment independent.</a:t>
            </a:r>
            <a:endParaRPr lang="en-US" altLang="zh-CN" sz="2400" dirty="0">
              <a:solidFill>
                <a:srgbClr val="EB7C11"/>
              </a:solidFill>
              <a:ea typeface="宋体" panose="02010600030101010101" pitchFamily="2" charset="-122"/>
            </a:endParaRPr>
          </a:p>
        </p:txBody>
      </p:sp>
      <p:sp>
        <p:nvSpPr>
          <p:cNvPr id="56" name="Text Box 24"/>
          <p:cNvSpPr txBox="1">
            <a:spLocks noChangeArrowheads="1"/>
          </p:cNvSpPr>
          <p:nvPr/>
        </p:nvSpPr>
        <p:spPr bwMode="auto">
          <a:xfrm>
            <a:off x="7702550" y="4743450"/>
            <a:ext cx="18415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i="1" dirty="0">
                <a:solidFill>
                  <a:srgbClr val="175F8B"/>
                </a:solidFill>
                <a:ea typeface="宋体" panose="02010600030101010101" pitchFamily="2" charset="-122"/>
              </a:rPr>
              <a:t>Analysis class stereotype</a:t>
            </a:r>
            <a:endParaRPr lang="en-US" altLang="zh-CN" sz="1800" i="1" dirty="0">
              <a:solidFill>
                <a:srgbClr val="175F8B"/>
              </a:solidFill>
              <a:ea typeface="宋体" panose="02010600030101010101" pitchFamily="2" charset="-122"/>
            </a:endParaRPr>
          </a:p>
        </p:txBody>
      </p:sp>
      <p:sp>
        <p:nvSpPr>
          <p:cNvPr id="57" name="Line 25"/>
          <p:cNvSpPr>
            <a:spLocks noChangeShapeType="1"/>
          </p:cNvSpPr>
          <p:nvPr/>
        </p:nvSpPr>
        <p:spPr bwMode="auto">
          <a:xfrm flipH="1" flipV="1">
            <a:off x="8007350" y="4165600"/>
            <a:ext cx="558800" cy="571500"/>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58" name="AutoShape 32"/>
          <p:cNvSpPr>
            <a:spLocks noChangeArrowheads="1"/>
          </p:cNvSpPr>
          <p:nvPr/>
        </p:nvSpPr>
        <p:spPr bwMode="auto">
          <a:xfrm>
            <a:off x="5691188" y="3444875"/>
            <a:ext cx="539750" cy="533400"/>
          </a:xfrm>
          <a:prstGeom prst="rightArrow">
            <a:avLst>
              <a:gd name="adj1" fmla="val 55954"/>
              <a:gd name="adj2" fmla="val 50295"/>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59" name="Group 25"/>
          <p:cNvGrpSpPr/>
          <p:nvPr/>
        </p:nvGrpSpPr>
        <p:grpSpPr bwMode="auto">
          <a:xfrm>
            <a:off x="6754813" y="3294063"/>
            <a:ext cx="1466850" cy="785812"/>
            <a:chOff x="144" y="1440"/>
            <a:chExt cx="881" cy="510"/>
          </a:xfrm>
        </p:grpSpPr>
        <p:sp>
          <p:nvSpPr>
            <p:cNvPr id="60" name="Rectangle 2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1" name="Line 2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2" name="Line 2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63" name="Text Box 29"/>
          <p:cNvSpPr txBox="1">
            <a:spLocks noChangeArrowheads="1"/>
          </p:cNvSpPr>
          <p:nvPr/>
        </p:nvSpPr>
        <p:spPr bwMode="auto">
          <a:xfrm>
            <a:off x="6881813" y="3351213"/>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&lt;&lt;control&gt;&gt;</a:t>
            </a:r>
            <a:endParaRPr lang="en-US" altLang="zh-CN" sz="180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hangingPunct="1"/>
            <a:r>
              <a:rPr lang="en-GB" altLang="zh-CN" smtClean="0"/>
              <a:t>The Role of a Control Class</a:t>
            </a:r>
            <a:endParaRPr lang="en-GB" altLang="zh-CN" smtClean="0"/>
          </a:p>
        </p:txBody>
      </p:sp>
      <p:sp>
        <p:nvSpPr>
          <p:cNvPr id="49" name="Text Box 3"/>
          <p:cNvSpPr txBox="1">
            <a:spLocks noChangeArrowheads="1"/>
          </p:cNvSpPr>
          <p:nvPr/>
        </p:nvSpPr>
        <p:spPr bwMode="auto">
          <a:xfrm>
            <a:off x="4038600" y="5953125"/>
            <a:ext cx="4965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400" dirty="0">
                <a:solidFill>
                  <a:srgbClr val="EB7C11"/>
                </a:solidFill>
                <a:ea typeface="宋体" panose="02010600030101010101" pitchFamily="2" charset="-122"/>
              </a:rPr>
              <a:t>Coordinate the use-case behavior.</a:t>
            </a:r>
            <a:endParaRPr lang="en-US" altLang="zh-CN" sz="2400" dirty="0">
              <a:solidFill>
                <a:srgbClr val="EB7C11"/>
              </a:solidFill>
              <a:ea typeface="宋体" panose="02010600030101010101" pitchFamily="2" charset="-122"/>
            </a:endParaRPr>
          </a:p>
        </p:txBody>
      </p:sp>
      <p:grpSp>
        <p:nvGrpSpPr>
          <p:cNvPr id="50" name="Group 4"/>
          <p:cNvGrpSpPr/>
          <p:nvPr/>
        </p:nvGrpSpPr>
        <p:grpSpPr bwMode="auto">
          <a:xfrm>
            <a:off x="2478088" y="1966913"/>
            <a:ext cx="528637" cy="719137"/>
            <a:chOff x="7654" y="3380"/>
            <a:chExt cx="554" cy="754"/>
          </a:xfrm>
        </p:grpSpPr>
        <p:sp>
          <p:nvSpPr>
            <p:cNvPr id="51" name="Oval 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2" name="Line 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Freeform 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5" name="Text Box 9"/>
          <p:cNvSpPr txBox="1">
            <a:spLocks noChangeArrowheads="1"/>
          </p:cNvSpPr>
          <p:nvPr/>
        </p:nvSpPr>
        <p:spPr bwMode="auto">
          <a:xfrm>
            <a:off x="2381250" y="2703513"/>
            <a:ext cx="723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Actor 1</a:t>
            </a:r>
            <a:endParaRPr lang="en-US" altLang="zh-CN" sz="1800" dirty="0">
              <a:ea typeface="宋体" panose="02010600030101010101" pitchFamily="2" charset="-122"/>
            </a:endParaRPr>
          </a:p>
        </p:txBody>
      </p:sp>
      <p:grpSp>
        <p:nvGrpSpPr>
          <p:cNvPr id="56" name="Group 10"/>
          <p:cNvGrpSpPr/>
          <p:nvPr/>
        </p:nvGrpSpPr>
        <p:grpSpPr bwMode="auto">
          <a:xfrm>
            <a:off x="9726613" y="2078038"/>
            <a:ext cx="528637" cy="719137"/>
            <a:chOff x="7654" y="3380"/>
            <a:chExt cx="554" cy="754"/>
          </a:xfrm>
        </p:grpSpPr>
        <p:sp>
          <p:nvSpPr>
            <p:cNvPr id="57" name="Oval 11"/>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 name="Line 12"/>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13"/>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 name="Freeform 14"/>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1" name="Line 15"/>
          <p:cNvSpPr>
            <a:spLocks noChangeShapeType="1"/>
          </p:cNvSpPr>
          <p:nvPr/>
        </p:nvSpPr>
        <p:spPr bwMode="auto">
          <a:xfrm>
            <a:off x="9121775" y="2528888"/>
            <a:ext cx="604838" cy="9525"/>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2" name="Line 16"/>
          <p:cNvSpPr>
            <a:spLocks noChangeShapeType="1"/>
          </p:cNvSpPr>
          <p:nvPr/>
        </p:nvSpPr>
        <p:spPr bwMode="auto">
          <a:xfrm>
            <a:off x="5267325" y="2478088"/>
            <a:ext cx="441325" cy="3175"/>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3" name="Line 17"/>
          <p:cNvSpPr>
            <a:spLocks noChangeShapeType="1"/>
          </p:cNvSpPr>
          <p:nvPr/>
        </p:nvSpPr>
        <p:spPr bwMode="auto">
          <a:xfrm flipV="1">
            <a:off x="5453063" y="2965450"/>
            <a:ext cx="609600" cy="15240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4" name="Line 18"/>
          <p:cNvSpPr>
            <a:spLocks noChangeShapeType="1"/>
          </p:cNvSpPr>
          <p:nvPr/>
        </p:nvSpPr>
        <p:spPr bwMode="auto">
          <a:xfrm>
            <a:off x="6985000" y="2967038"/>
            <a:ext cx="754063" cy="152241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5" name="Line 19"/>
          <p:cNvSpPr>
            <a:spLocks noChangeShapeType="1"/>
          </p:cNvSpPr>
          <p:nvPr/>
        </p:nvSpPr>
        <p:spPr bwMode="auto">
          <a:xfrm flipH="1">
            <a:off x="6351588" y="5053013"/>
            <a:ext cx="704850"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nvGrpSpPr>
          <p:cNvPr id="66" name="Group 20"/>
          <p:cNvGrpSpPr/>
          <p:nvPr/>
        </p:nvGrpSpPr>
        <p:grpSpPr bwMode="auto">
          <a:xfrm>
            <a:off x="3771900" y="2427288"/>
            <a:ext cx="1466850" cy="785812"/>
            <a:chOff x="144" y="1440"/>
            <a:chExt cx="881" cy="510"/>
          </a:xfrm>
        </p:grpSpPr>
        <p:sp>
          <p:nvSpPr>
            <p:cNvPr id="67" name="Rectangle 2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8" name="Line 22"/>
            <p:cNvSpPr>
              <a:spLocks noChangeShapeType="1"/>
            </p:cNvSpPr>
            <p:nvPr/>
          </p:nvSpPr>
          <p:spPr bwMode="auto">
            <a:xfrm>
              <a:off x="144" y="1810"/>
              <a:ext cx="881" cy="0"/>
            </a:xfrm>
            <a:prstGeom prst="line">
              <a:avLst/>
            </a:prstGeom>
            <a:noFill/>
            <a:ln w="28575">
              <a:solidFill>
                <a:srgbClr val="969696"/>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9" name="Line 23"/>
            <p:cNvSpPr>
              <a:spLocks noChangeShapeType="1"/>
            </p:cNvSpPr>
            <p:nvPr/>
          </p:nvSpPr>
          <p:spPr bwMode="auto">
            <a:xfrm>
              <a:off x="144" y="1680"/>
              <a:ext cx="881" cy="0"/>
            </a:xfrm>
            <a:prstGeom prst="line">
              <a:avLst/>
            </a:prstGeom>
            <a:noFill/>
            <a:ln w="28575">
              <a:solidFill>
                <a:srgbClr val="969696"/>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70" name="Text Box 24"/>
          <p:cNvSpPr txBox="1">
            <a:spLocks noChangeArrowheads="1"/>
          </p:cNvSpPr>
          <p:nvPr/>
        </p:nvSpPr>
        <p:spPr bwMode="auto">
          <a:xfrm>
            <a:off x="3765550" y="2484438"/>
            <a:ext cx="148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dirty="0">
                <a:ea typeface="宋体" panose="02010600030101010101" pitchFamily="2" charset="-122"/>
              </a:rPr>
              <a:t>&lt;&lt;boundary&gt;&gt;</a:t>
            </a:r>
            <a:endParaRPr lang="en-US" altLang="zh-CN" sz="1800" dirty="0">
              <a:ea typeface="宋体" panose="02010600030101010101" pitchFamily="2" charset="-122"/>
            </a:endParaRPr>
          </a:p>
        </p:txBody>
      </p:sp>
      <p:grpSp>
        <p:nvGrpSpPr>
          <p:cNvPr id="71" name="Group 25"/>
          <p:cNvGrpSpPr/>
          <p:nvPr/>
        </p:nvGrpSpPr>
        <p:grpSpPr bwMode="auto">
          <a:xfrm>
            <a:off x="5753100" y="2079625"/>
            <a:ext cx="1466850" cy="785813"/>
            <a:chOff x="144" y="1440"/>
            <a:chExt cx="881" cy="510"/>
          </a:xfrm>
        </p:grpSpPr>
        <p:sp>
          <p:nvSpPr>
            <p:cNvPr id="72" name="Rectangle 2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3" name="Line 2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4" name="Line 2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75" name="Text Box 29"/>
          <p:cNvSpPr txBox="1">
            <a:spLocks noChangeArrowheads="1"/>
          </p:cNvSpPr>
          <p:nvPr/>
        </p:nvSpPr>
        <p:spPr bwMode="auto">
          <a:xfrm>
            <a:off x="5880100" y="2136775"/>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&lt;&lt;control&gt;&gt;</a:t>
            </a:r>
            <a:endParaRPr lang="en-US" altLang="zh-CN" sz="1800">
              <a:ea typeface="宋体" panose="02010600030101010101" pitchFamily="2" charset="-122"/>
            </a:endParaRPr>
          </a:p>
        </p:txBody>
      </p:sp>
      <p:grpSp>
        <p:nvGrpSpPr>
          <p:cNvPr id="76" name="Group 30"/>
          <p:cNvGrpSpPr/>
          <p:nvPr/>
        </p:nvGrpSpPr>
        <p:grpSpPr bwMode="auto">
          <a:xfrm>
            <a:off x="7629525" y="2454275"/>
            <a:ext cx="1466850" cy="785813"/>
            <a:chOff x="144" y="1440"/>
            <a:chExt cx="881" cy="510"/>
          </a:xfrm>
        </p:grpSpPr>
        <p:sp>
          <p:nvSpPr>
            <p:cNvPr id="77" name="Rectangle 31"/>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8" name="Line 32"/>
            <p:cNvSpPr>
              <a:spLocks noChangeShapeType="1"/>
            </p:cNvSpPr>
            <p:nvPr/>
          </p:nvSpPr>
          <p:spPr bwMode="auto">
            <a:xfrm>
              <a:off x="144" y="1810"/>
              <a:ext cx="881" cy="0"/>
            </a:xfrm>
            <a:prstGeom prst="line">
              <a:avLst/>
            </a:prstGeom>
            <a:noFill/>
            <a:ln w="28575">
              <a:solidFill>
                <a:srgbClr val="969696"/>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9" name="Line 33"/>
            <p:cNvSpPr>
              <a:spLocks noChangeShapeType="1"/>
            </p:cNvSpPr>
            <p:nvPr/>
          </p:nvSpPr>
          <p:spPr bwMode="auto">
            <a:xfrm>
              <a:off x="144" y="1680"/>
              <a:ext cx="881" cy="0"/>
            </a:xfrm>
            <a:prstGeom prst="line">
              <a:avLst/>
            </a:prstGeom>
            <a:noFill/>
            <a:ln w="28575">
              <a:solidFill>
                <a:srgbClr val="969696"/>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80" name="Text Box 34"/>
          <p:cNvSpPr txBox="1">
            <a:spLocks noChangeArrowheads="1"/>
          </p:cNvSpPr>
          <p:nvPr/>
        </p:nvSpPr>
        <p:spPr bwMode="auto">
          <a:xfrm>
            <a:off x="7623175" y="2511425"/>
            <a:ext cx="14859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sp>
        <p:nvSpPr>
          <p:cNvPr id="81" name="Line 35"/>
          <p:cNvSpPr>
            <a:spLocks noChangeShapeType="1"/>
          </p:cNvSpPr>
          <p:nvPr/>
        </p:nvSpPr>
        <p:spPr bwMode="auto">
          <a:xfrm flipH="1">
            <a:off x="7259638" y="2501900"/>
            <a:ext cx="344487"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grpSp>
        <p:nvGrpSpPr>
          <p:cNvPr id="82" name="Group 36"/>
          <p:cNvGrpSpPr/>
          <p:nvPr/>
        </p:nvGrpSpPr>
        <p:grpSpPr bwMode="auto">
          <a:xfrm>
            <a:off x="4816475" y="4575175"/>
            <a:ext cx="1466850" cy="785813"/>
            <a:chOff x="144" y="1440"/>
            <a:chExt cx="881" cy="510"/>
          </a:xfrm>
        </p:grpSpPr>
        <p:sp>
          <p:nvSpPr>
            <p:cNvPr id="83"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4" name="Line 38"/>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85" name="Line 39"/>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86" name="Text Box 40"/>
          <p:cNvSpPr txBox="1">
            <a:spLocks noChangeArrowheads="1"/>
          </p:cNvSpPr>
          <p:nvPr/>
        </p:nvSpPr>
        <p:spPr bwMode="auto">
          <a:xfrm>
            <a:off x="5013325" y="4632325"/>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grpSp>
        <p:nvGrpSpPr>
          <p:cNvPr id="87" name="Group 41"/>
          <p:cNvGrpSpPr/>
          <p:nvPr/>
        </p:nvGrpSpPr>
        <p:grpSpPr bwMode="auto">
          <a:xfrm>
            <a:off x="7110413" y="4575175"/>
            <a:ext cx="1466850" cy="785813"/>
            <a:chOff x="144" y="1440"/>
            <a:chExt cx="881" cy="510"/>
          </a:xfrm>
        </p:grpSpPr>
        <p:sp>
          <p:nvSpPr>
            <p:cNvPr id="88" name="Rectangle 4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9" name="Line 43"/>
            <p:cNvSpPr>
              <a:spLocks noChangeShapeType="1"/>
            </p:cNvSpPr>
            <p:nvPr/>
          </p:nvSpPr>
          <p:spPr bwMode="auto">
            <a:xfrm>
              <a:off x="144" y="181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90" name="Line 44"/>
            <p:cNvSpPr>
              <a:spLocks noChangeShapeType="1"/>
            </p:cNvSpPr>
            <p:nvPr/>
          </p:nvSpPr>
          <p:spPr bwMode="auto">
            <a:xfrm>
              <a:off x="144" y="1680"/>
              <a:ext cx="881" cy="0"/>
            </a:xfrm>
            <a:prstGeom prst="line">
              <a:avLst/>
            </a:prstGeom>
            <a:noFill/>
            <a:ln w="28575">
              <a:solidFill>
                <a:schemeClr val="folHlink"/>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91" name="Text Box 45"/>
          <p:cNvSpPr txBox="1">
            <a:spLocks noChangeArrowheads="1"/>
          </p:cNvSpPr>
          <p:nvPr/>
        </p:nvSpPr>
        <p:spPr bwMode="auto">
          <a:xfrm>
            <a:off x="7307263" y="4632325"/>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sp>
        <p:nvSpPr>
          <p:cNvPr id="92" name="Text Box 46"/>
          <p:cNvSpPr txBox="1">
            <a:spLocks noChangeArrowheads="1"/>
          </p:cNvSpPr>
          <p:nvPr/>
        </p:nvSpPr>
        <p:spPr bwMode="auto">
          <a:xfrm>
            <a:off x="9531350" y="2749550"/>
            <a:ext cx="9398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ea typeface="宋体" panose="02010600030101010101" pitchFamily="2" charset="-122"/>
              </a:rPr>
              <a:t>Actor 2</a:t>
            </a:r>
            <a:endParaRPr lang="en-US" altLang="zh-CN" sz="1800" dirty="0">
              <a:ea typeface="宋体" panose="02010600030101010101" pitchFamily="2" charset="-122"/>
            </a:endParaRPr>
          </a:p>
        </p:txBody>
      </p:sp>
      <p:sp>
        <p:nvSpPr>
          <p:cNvPr id="93" name="Line 47"/>
          <p:cNvSpPr>
            <a:spLocks noChangeShapeType="1"/>
          </p:cNvSpPr>
          <p:nvPr/>
        </p:nvSpPr>
        <p:spPr bwMode="auto">
          <a:xfrm>
            <a:off x="3063875" y="2493963"/>
            <a:ext cx="655638" cy="1111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94" name="AutoShape 48"/>
          <p:cNvSpPr>
            <a:spLocks noChangeArrowheads="1"/>
          </p:cNvSpPr>
          <p:nvPr/>
        </p:nvSpPr>
        <p:spPr bwMode="auto">
          <a:xfrm>
            <a:off x="5565775" y="1870075"/>
            <a:ext cx="1828800" cy="1222375"/>
          </a:xfrm>
          <a:prstGeom prst="roundRect">
            <a:avLst>
              <a:gd name="adj" fmla="val 16667"/>
            </a:avLst>
          </a:prstGeom>
          <a:noFill/>
          <a:ln w="28575">
            <a:solidFill>
              <a:srgbClr val="EB7C1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7" name="Rectangle 19"/>
          <p:cNvSpPr>
            <a:spLocks noGrp="1" noChangeArrowheads="1"/>
          </p:cNvSpPr>
          <p:nvPr>
            <p:ph type="title"/>
          </p:nvPr>
        </p:nvSpPr>
        <p:spPr/>
        <p:txBody>
          <a:bodyPr/>
          <a:lstStyle/>
          <a:p>
            <a:r>
              <a:rPr lang="en-US" altLang="zh-CN" smtClean="0"/>
              <a:t>Example: Finding Control Classes</a:t>
            </a:r>
            <a:endParaRPr lang="en-US" altLang="zh-CN" smtClean="0"/>
          </a:p>
        </p:txBody>
      </p:sp>
      <p:sp>
        <p:nvSpPr>
          <p:cNvPr id="229379" name="Rectangle 3"/>
          <p:cNvSpPr>
            <a:spLocks noGrp="1" noChangeArrowheads="1"/>
          </p:cNvSpPr>
          <p:nvPr>
            <p:ph type="body" idx="1"/>
          </p:nvPr>
        </p:nvSpPr>
        <p:spPr/>
        <p:txBody>
          <a:bodyPr/>
          <a:lstStyle/>
          <a:p>
            <a:r>
              <a:rPr lang="en-US" altLang="zh-CN" smtClean="0"/>
              <a:t>In general, identify one control class per use case.</a:t>
            </a:r>
            <a:endParaRPr lang="en-US" altLang="zh-CN" smtClean="0"/>
          </a:p>
          <a:p>
            <a:pPr lvl="1"/>
            <a:r>
              <a:rPr lang="en-US" altLang="zh-CN" smtClean="0"/>
              <a:t>As analysis continues, a complex use case’s control class may evolve into more than one class</a:t>
            </a:r>
            <a:endParaRPr lang="en-US" altLang="zh-CN"/>
          </a:p>
        </p:txBody>
      </p:sp>
      <p:sp>
        <p:nvSpPr>
          <p:cNvPr id="29" name="Text Box 2"/>
          <p:cNvSpPr txBox="1">
            <a:spLocks noChangeArrowheads="1"/>
          </p:cNvSpPr>
          <p:nvPr/>
        </p:nvSpPr>
        <p:spPr bwMode="auto">
          <a:xfrm>
            <a:off x="2876550" y="3854450"/>
            <a:ext cx="158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Student</a:t>
            </a:r>
            <a:endParaRPr lang="en-US" altLang="zh-CN" sz="1800">
              <a:ea typeface="宋体" panose="02010600030101010101" pitchFamily="2" charset="-122"/>
            </a:endParaRPr>
          </a:p>
        </p:txBody>
      </p:sp>
      <p:grpSp>
        <p:nvGrpSpPr>
          <p:cNvPr id="30" name="Group 4"/>
          <p:cNvGrpSpPr/>
          <p:nvPr/>
        </p:nvGrpSpPr>
        <p:grpSpPr bwMode="auto">
          <a:xfrm>
            <a:off x="9002713" y="3251200"/>
            <a:ext cx="585787" cy="673100"/>
            <a:chOff x="7654" y="3380"/>
            <a:chExt cx="554" cy="754"/>
          </a:xfrm>
        </p:grpSpPr>
        <p:sp>
          <p:nvSpPr>
            <p:cNvPr id="31" name="Oval 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2" name="Line 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Freeform 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5" name="Text Box 9"/>
          <p:cNvSpPr txBox="1">
            <a:spLocks noChangeArrowheads="1"/>
          </p:cNvSpPr>
          <p:nvPr/>
        </p:nvSpPr>
        <p:spPr bwMode="auto">
          <a:xfrm>
            <a:off x="7994650" y="3917950"/>
            <a:ext cx="26162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Course Catalog </a:t>
            </a:r>
            <a:endParaRPr lang="en-US" altLang="zh-CN" sz="1800">
              <a:ea typeface="宋体" panose="02010600030101010101" pitchFamily="2" charset="-122"/>
            </a:endParaRPr>
          </a:p>
          <a:p>
            <a:pPr algn="ctr">
              <a:lnSpc>
                <a:spcPct val="50000"/>
              </a:lnSpc>
              <a:spcBef>
                <a:spcPct val="50000"/>
              </a:spcBef>
            </a:pPr>
            <a:r>
              <a:rPr lang="en-US" altLang="zh-CN" sz="1800">
                <a:ea typeface="宋体" panose="02010600030101010101" pitchFamily="2" charset="-122"/>
              </a:rPr>
              <a:t>System</a:t>
            </a:r>
            <a:endParaRPr lang="en-US" altLang="zh-CN" sz="1800">
              <a:ea typeface="宋体" panose="02010600030101010101" pitchFamily="2" charset="-122"/>
            </a:endParaRPr>
          </a:p>
        </p:txBody>
      </p:sp>
      <p:sp>
        <p:nvSpPr>
          <p:cNvPr id="36" name="Oval 10"/>
          <p:cNvSpPr>
            <a:spLocks noChangeArrowheads="1"/>
          </p:cNvSpPr>
          <p:nvPr/>
        </p:nvSpPr>
        <p:spPr bwMode="auto">
          <a:xfrm>
            <a:off x="5873750" y="3335338"/>
            <a:ext cx="1168400" cy="574675"/>
          </a:xfrm>
          <a:prstGeom prst="ellipse">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 name="Text Box 11"/>
          <p:cNvSpPr txBox="1">
            <a:spLocks noChangeArrowheads="1"/>
          </p:cNvSpPr>
          <p:nvPr/>
        </p:nvSpPr>
        <p:spPr bwMode="auto">
          <a:xfrm>
            <a:off x="4965700" y="3892550"/>
            <a:ext cx="2987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Register for Courses</a:t>
            </a:r>
            <a:endParaRPr lang="en-US" altLang="zh-CN" sz="1800">
              <a:ea typeface="宋体" panose="02010600030101010101" pitchFamily="2" charset="-122"/>
            </a:endParaRPr>
          </a:p>
        </p:txBody>
      </p:sp>
      <p:grpSp>
        <p:nvGrpSpPr>
          <p:cNvPr id="38" name="Group 12"/>
          <p:cNvGrpSpPr/>
          <p:nvPr/>
        </p:nvGrpSpPr>
        <p:grpSpPr bwMode="auto">
          <a:xfrm>
            <a:off x="3382963" y="3213100"/>
            <a:ext cx="587375" cy="673100"/>
            <a:chOff x="7654" y="3380"/>
            <a:chExt cx="554" cy="754"/>
          </a:xfrm>
        </p:grpSpPr>
        <p:sp>
          <p:nvSpPr>
            <p:cNvPr id="39" name="Oval 13"/>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0" name="Line 14"/>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Line 15"/>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Freeform 16"/>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3" name="Line 17"/>
          <p:cNvSpPr>
            <a:spLocks noChangeShapeType="1"/>
          </p:cNvSpPr>
          <p:nvPr/>
        </p:nvSpPr>
        <p:spPr bwMode="auto">
          <a:xfrm>
            <a:off x="4000500" y="3613150"/>
            <a:ext cx="1844675" cy="0"/>
          </a:xfrm>
          <a:prstGeom prst="line">
            <a:avLst/>
          </a:prstGeom>
          <a:noFill/>
          <a:ln w="28575">
            <a:solidFill>
              <a:schemeClr val="tx1"/>
            </a:solidFill>
            <a:rou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AutoShape 18"/>
          <p:cNvSpPr>
            <a:spLocks noChangeArrowheads="1"/>
          </p:cNvSpPr>
          <p:nvPr/>
        </p:nvSpPr>
        <p:spPr bwMode="auto">
          <a:xfrm rot="5400000">
            <a:off x="6235700" y="4441825"/>
            <a:ext cx="482600" cy="533400"/>
          </a:xfrm>
          <a:prstGeom prst="rightArrow">
            <a:avLst>
              <a:gd name="adj1" fmla="val 53574"/>
              <a:gd name="adj2" fmla="val 45926"/>
            </a:avLst>
          </a:prstGeom>
          <a:solidFill>
            <a:schemeClr val="hlink"/>
          </a:solidFill>
          <a:ln>
            <a:noFill/>
          </a:ln>
          <a:extLs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5" name="Rectangle 20"/>
          <p:cNvSpPr>
            <a:spLocks noChangeArrowheads="1"/>
          </p:cNvSpPr>
          <p:nvPr/>
        </p:nvSpPr>
        <p:spPr bwMode="auto">
          <a:xfrm>
            <a:off x="5378450" y="6156325"/>
            <a:ext cx="2209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RegistrationController</a:t>
            </a:r>
            <a:endParaRPr lang="en-US" altLang="zh-CN" sz="1800">
              <a:ea typeface="宋体" panose="02010600030101010101" pitchFamily="2" charset="-122"/>
            </a:endParaRPr>
          </a:p>
        </p:txBody>
      </p:sp>
      <p:sp>
        <p:nvSpPr>
          <p:cNvPr id="46" name="Line 25"/>
          <p:cNvSpPr>
            <a:spLocks noChangeShapeType="1"/>
          </p:cNvSpPr>
          <p:nvPr/>
        </p:nvSpPr>
        <p:spPr bwMode="auto">
          <a:xfrm>
            <a:off x="7048500" y="3613150"/>
            <a:ext cx="1844675" cy="0"/>
          </a:xfrm>
          <a:prstGeom prst="line">
            <a:avLst/>
          </a:prstGeom>
          <a:noFill/>
          <a:ln w="28575">
            <a:solidFill>
              <a:schemeClr val="tx1"/>
            </a:solidFill>
            <a:rou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 name="Group 25"/>
          <p:cNvGrpSpPr/>
          <p:nvPr/>
        </p:nvGrpSpPr>
        <p:grpSpPr bwMode="auto">
          <a:xfrm>
            <a:off x="5757863" y="5099050"/>
            <a:ext cx="1466850" cy="785813"/>
            <a:chOff x="144" y="1440"/>
            <a:chExt cx="881" cy="510"/>
          </a:xfrm>
        </p:grpSpPr>
        <p:sp>
          <p:nvSpPr>
            <p:cNvPr id="48" name="Rectangle 2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 name="Line 2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50" name="Line 2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51" name="Text Box 29"/>
          <p:cNvSpPr txBox="1">
            <a:spLocks noChangeArrowheads="1"/>
          </p:cNvSpPr>
          <p:nvPr/>
        </p:nvSpPr>
        <p:spPr bwMode="auto">
          <a:xfrm>
            <a:off x="5884863" y="5156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&lt;&lt;control&gt;&gt;</a:t>
            </a:r>
            <a:endParaRPr lang="en-US" altLang="zh-CN" sz="180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Line 2"/>
          <p:cNvSpPr>
            <a:spLocks noChangeShapeType="1"/>
          </p:cNvSpPr>
          <p:nvPr/>
        </p:nvSpPr>
        <p:spPr bwMode="auto">
          <a:xfrm>
            <a:off x="3700463" y="2044885"/>
            <a:ext cx="1663700" cy="0"/>
          </a:xfrm>
          <a:prstGeom prst="line">
            <a:avLst/>
          </a:prstGeom>
          <a:noFill/>
          <a:ln w="2857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31427" name="Group 3"/>
          <p:cNvGrpSpPr/>
          <p:nvPr/>
        </p:nvGrpSpPr>
        <p:grpSpPr bwMode="auto">
          <a:xfrm>
            <a:off x="2854325" y="1697224"/>
            <a:ext cx="1011238" cy="1076325"/>
            <a:chOff x="864" y="672"/>
            <a:chExt cx="672" cy="801"/>
          </a:xfrm>
        </p:grpSpPr>
        <p:grpSp>
          <p:nvGrpSpPr>
            <p:cNvPr id="231478" name="Group 4"/>
            <p:cNvGrpSpPr/>
            <p:nvPr/>
          </p:nvGrpSpPr>
          <p:grpSpPr bwMode="auto">
            <a:xfrm>
              <a:off x="1032" y="672"/>
              <a:ext cx="336" cy="480"/>
              <a:chOff x="7654" y="3380"/>
              <a:chExt cx="554" cy="754"/>
            </a:xfrm>
          </p:grpSpPr>
          <p:sp>
            <p:nvSpPr>
              <p:cNvPr id="231480" name="Oval 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1481" name="Line 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1482" name="Line 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1483" name="Freeform 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1479" name="Text Box 9"/>
            <p:cNvSpPr txBox="1">
              <a:spLocks noChangeArrowheads="1"/>
            </p:cNvSpPr>
            <p:nvPr/>
          </p:nvSpPr>
          <p:spPr bwMode="auto">
            <a:xfrm>
              <a:off x="864" y="1200"/>
              <a:ext cx="672"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Student</a:t>
              </a:r>
              <a:endParaRPr lang="en-US" altLang="zh-CN" sz="1800">
                <a:ea typeface="宋体" panose="02010600030101010101" pitchFamily="2" charset="-122"/>
              </a:endParaRPr>
            </a:p>
          </p:txBody>
        </p:sp>
      </p:grpSp>
      <p:grpSp>
        <p:nvGrpSpPr>
          <p:cNvPr id="231428" name="Group 10"/>
          <p:cNvGrpSpPr/>
          <p:nvPr/>
        </p:nvGrpSpPr>
        <p:grpSpPr bwMode="auto">
          <a:xfrm>
            <a:off x="8129588" y="1709923"/>
            <a:ext cx="506412" cy="646112"/>
            <a:chOff x="7654" y="3380"/>
            <a:chExt cx="554" cy="754"/>
          </a:xfrm>
        </p:grpSpPr>
        <p:sp>
          <p:nvSpPr>
            <p:cNvPr id="231474" name="Oval 11"/>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1475" name="Line 12"/>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1476" name="Line 13"/>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1477" name="Freeform 14"/>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1429" name="Text Box 15"/>
          <p:cNvSpPr txBox="1">
            <a:spLocks noChangeArrowheads="1"/>
          </p:cNvSpPr>
          <p:nvPr/>
        </p:nvSpPr>
        <p:spPr bwMode="auto">
          <a:xfrm>
            <a:off x="7464425" y="2352860"/>
            <a:ext cx="1862138"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Course Catalog </a:t>
            </a:r>
            <a:endParaRPr lang="en-US" altLang="zh-CN" sz="1800">
              <a:ea typeface="宋体" panose="02010600030101010101" pitchFamily="2" charset="-122"/>
            </a:endParaRPr>
          </a:p>
          <a:p>
            <a:pPr algn="ctr">
              <a:lnSpc>
                <a:spcPct val="50000"/>
              </a:lnSpc>
              <a:spcBef>
                <a:spcPct val="50000"/>
              </a:spcBef>
            </a:pPr>
            <a:r>
              <a:rPr lang="en-US" altLang="zh-CN" sz="1800">
                <a:ea typeface="宋体" panose="02010600030101010101" pitchFamily="2" charset="-122"/>
              </a:rPr>
              <a:t>System</a:t>
            </a:r>
            <a:endParaRPr lang="en-US" altLang="zh-CN" sz="1800">
              <a:ea typeface="宋体" panose="02010600030101010101" pitchFamily="2" charset="-122"/>
            </a:endParaRPr>
          </a:p>
        </p:txBody>
      </p:sp>
      <p:grpSp>
        <p:nvGrpSpPr>
          <p:cNvPr id="231430" name="Group 16"/>
          <p:cNvGrpSpPr/>
          <p:nvPr/>
        </p:nvGrpSpPr>
        <p:grpSpPr bwMode="auto">
          <a:xfrm>
            <a:off x="4594226" y="1825810"/>
            <a:ext cx="2601913" cy="895350"/>
            <a:chOff x="1776" y="806"/>
            <a:chExt cx="1728" cy="666"/>
          </a:xfrm>
        </p:grpSpPr>
        <p:sp>
          <p:nvSpPr>
            <p:cNvPr id="231472" name="Oval 17"/>
            <p:cNvSpPr>
              <a:spLocks noChangeArrowheads="1"/>
            </p:cNvSpPr>
            <p:nvPr/>
          </p:nvSpPr>
          <p:spPr bwMode="auto">
            <a:xfrm>
              <a:off x="2311" y="806"/>
              <a:ext cx="658" cy="346"/>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1473" name="Text Box 18"/>
            <p:cNvSpPr txBox="1">
              <a:spLocks noChangeArrowheads="1"/>
            </p:cNvSpPr>
            <p:nvPr/>
          </p:nvSpPr>
          <p:spPr bwMode="auto">
            <a:xfrm>
              <a:off x="1776" y="1199"/>
              <a:ext cx="172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Register for Courses</a:t>
              </a:r>
              <a:endParaRPr lang="en-US" altLang="zh-CN" sz="1800">
                <a:ea typeface="宋体" panose="02010600030101010101" pitchFamily="2" charset="-122"/>
              </a:endParaRPr>
            </a:p>
          </p:txBody>
        </p:sp>
      </p:grpSp>
      <p:sp>
        <p:nvSpPr>
          <p:cNvPr id="231431" name="Line 19"/>
          <p:cNvSpPr>
            <a:spLocks noChangeShapeType="1"/>
          </p:cNvSpPr>
          <p:nvPr/>
        </p:nvSpPr>
        <p:spPr bwMode="auto">
          <a:xfrm>
            <a:off x="1524000" y="3295650"/>
            <a:ext cx="9144000" cy="0"/>
          </a:xfrm>
          <a:prstGeom prst="line">
            <a:avLst/>
          </a:prstGeom>
          <a:noFill/>
          <a:ln w="28575">
            <a:solidFill>
              <a:schemeClr val="hlink"/>
            </a:solidFill>
            <a:prstDash val="dashDot"/>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1432" name="Text Box 20"/>
          <p:cNvSpPr txBox="1">
            <a:spLocks noChangeArrowheads="1"/>
          </p:cNvSpPr>
          <p:nvPr/>
        </p:nvSpPr>
        <p:spPr bwMode="auto">
          <a:xfrm>
            <a:off x="648513" y="27098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2000" dirty="0">
                <a:solidFill>
                  <a:srgbClr val="EB7C11"/>
                </a:solidFill>
                <a:ea typeface="宋体" panose="02010600030101010101" pitchFamily="2" charset="-122"/>
              </a:rPr>
              <a:t>Use-Case Model</a:t>
            </a:r>
            <a:endParaRPr lang="en-US" altLang="zh-CN" sz="2000" dirty="0">
              <a:solidFill>
                <a:srgbClr val="EB7C11"/>
              </a:solidFill>
              <a:ea typeface="宋体" panose="02010600030101010101" pitchFamily="2" charset="-122"/>
            </a:endParaRPr>
          </a:p>
        </p:txBody>
      </p:sp>
      <p:sp>
        <p:nvSpPr>
          <p:cNvPr id="231433" name="Text Box 21"/>
          <p:cNvSpPr txBox="1">
            <a:spLocks noChangeArrowheads="1"/>
          </p:cNvSpPr>
          <p:nvPr/>
        </p:nvSpPr>
        <p:spPr bwMode="auto">
          <a:xfrm>
            <a:off x="648513" y="3395663"/>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2000" dirty="0">
                <a:solidFill>
                  <a:srgbClr val="EB7C11"/>
                </a:solidFill>
                <a:ea typeface="宋体" panose="02010600030101010101" pitchFamily="2" charset="-122"/>
              </a:rPr>
              <a:t>Analysis Model</a:t>
            </a:r>
            <a:endParaRPr lang="en-US" altLang="zh-CN" sz="2000" dirty="0">
              <a:solidFill>
                <a:srgbClr val="EB7C11"/>
              </a:solidFill>
              <a:ea typeface="宋体" panose="02010600030101010101" pitchFamily="2" charset="-122"/>
            </a:endParaRPr>
          </a:p>
        </p:txBody>
      </p:sp>
      <p:sp>
        <p:nvSpPr>
          <p:cNvPr id="231434" name="Rectangle 22"/>
          <p:cNvSpPr>
            <a:spLocks noGrp="1" noChangeArrowheads="1"/>
          </p:cNvSpPr>
          <p:nvPr>
            <p:ph type="title"/>
          </p:nvPr>
        </p:nvSpPr>
        <p:spPr/>
        <p:txBody>
          <a:bodyPr/>
          <a:lstStyle/>
          <a:p>
            <a:pPr eaLnBrk="1" hangingPunct="1"/>
            <a:r>
              <a:rPr lang="en-GB" altLang="zh-CN" smtClean="0"/>
              <a:t>Example: Summary: </a:t>
            </a:r>
            <a:r>
              <a:rPr lang="en-US" altLang="zh-CN" smtClean="0"/>
              <a:t>Analysis </a:t>
            </a:r>
            <a:r>
              <a:rPr lang="en-GB" altLang="zh-CN" smtClean="0"/>
              <a:t>Classes</a:t>
            </a:r>
            <a:endParaRPr lang="en-GB" altLang="zh-CN" smtClean="0"/>
          </a:p>
        </p:txBody>
      </p:sp>
      <p:sp>
        <p:nvSpPr>
          <p:cNvPr id="231438" name="Line 35"/>
          <p:cNvSpPr>
            <a:spLocks noChangeShapeType="1"/>
          </p:cNvSpPr>
          <p:nvPr/>
        </p:nvSpPr>
        <p:spPr bwMode="auto">
          <a:xfrm>
            <a:off x="6392863" y="2044885"/>
            <a:ext cx="1663700" cy="0"/>
          </a:xfrm>
          <a:prstGeom prst="line">
            <a:avLst/>
          </a:prstGeom>
          <a:noFill/>
          <a:ln w="28575">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Rectangle 31"/>
          <p:cNvSpPr>
            <a:spLocks noChangeArrowheads="1"/>
          </p:cNvSpPr>
          <p:nvPr/>
        </p:nvSpPr>
        <p:spPr bwMode="auto">
          <a:xfrm>
            <a:off x="6021388" y="6312418"/>
            <a:ext cx="7953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Student</a:t>
            </a:r>
            <a:endParaRPr lang="en-US" altLang="zh-CN" sz="1800">
              <a:ea typeface="宋体" panose="02010600030101010101" pitchFamily="2" charset="-122"/>
            </a:endParaRPr>
          </a:p>
        </p:txBody>
      </p:sp>
      <p:sp>
        <p:nvSpPr>
          <p:cNvPr id="61" name="Rectangle 32"/>
          <p:cNvSpPr>
            <a:spLocks noChangeArrowheads="1"/>
          </p:cNvSpPr>
          <p:nvPr/>
        </p:nvSpPr>
        <p:spPr bwMode="auto">
          <a:xfrm>
            <a:off x="8489950" y="6312418"/>
            <a:ext cx="9620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Schedule</a:t>
            </a:r>
            <a:endParaRPr lang="en-US" altLang="zh-CN" sz="1800">
              <a:ea typeface="宋体" panose="02010600030101010101" pitchFamily="2" charset="-122"/>
            </a:endParaRPr>
          </a:p>
        </p:txBody>
      </p:sp>
      <p:sp>
        <p:nvSpPr>
          <p:cNvPr id="62" name="Rectangle 33"/>
          <p:cNvSpPr>
            <a:spLocks noChangeArrowheads="1"/>
          </p:cNvSpPr>
          <p:nvPr/>
        </p:nvSpPr>
        <p:spPr bwMode="auto">
          <a:xfrm>
            <a:off x="3068638" y="6312418"/>
            <a:ext cx="156051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CourseOffering</a:t>
            </a:r>
            <a:endParaRPr lang="en-US" altLang="zh-CN" sz="1800">
              <a:ea typeface="宋体" panose="02010600030101010101" pitchFamily="2" charset="-122"/>
            </a:endParaRPr>
          </a:p>
        </p:txBody>
      </p:sp>
      <p:sp>
        <p:nvSpPr>
          <p:cNvPr id="63" name="Rectangle 20"/>
          <p:cNvSpPr>
            <a:spLocks noChangeArrowheads="1"/>
          </p:cNvSpPr>
          <p:nvPr/>
        </p:nvSpPr>
        <p:spPr bwMode="auto">
          <a:xfrm>
            <a:off x="7891463" y="4774130"/>
            <a:ext cx="2209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RegistrationController</a:t>
            </a:r>
            <a:endParaRPr lang="en-US" altLang="zh-CN" sz="1800">
              <a:ea typeface="宋体" panose="02010600030101010101" pitchFamily="2" charset="-122"/>
            </a:endParaRPr>
          </a:p>
        </p:txBody>
      </p:sp>
      <p:grpSp>
        <p:nvGrpSpPr>
          <p:cNvPr id="64" name="Group 25"/>
          <p:cNvGrpSpPr/>
          <p:nvPr/>
        </p:nvGrpSpPr>
        <p:grpSpPr bwMode="auto">
          <a:xfrm>
            <a:off x="8270875" y="3793055"/>
            <a:ext cx="1466850" cy="785813"/>
            <a:chOff x="144" y="1440"/>
            <a:chExt cx="881" cy="510"/>
          </a:xfrm>
        </p:grpSpPr>
        <p:sp>
          <p:nvSpPr>
            <p:cNvPr id="65" name="Rectangle 2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6" name="Line 2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7" name="Line 2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68" name="Text Box 29"/>
          <p:cNvSpPr txBox="1">
            <a:spLocks noChangeArrowheads="1"/>
          </p:cNvSpPr>
          <p:nvPr/>
        </p:nvSpPr>
        <p:spPr bwMode="auto">
          <a:xfrm>
            <a:off x="8397875" y="3791468"/>
            <a:ext cx="1219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&lt;&lt;control&gt;&gt;</a:t>
            </a:r>
            <a:endParaRPr lang="en-US" altLang="zh-CN" sz="1800">
              <a:ea typeface="宋体" panose="02010600030101010101" pitchFamily="2" charset="-122"/>
            </a:endParaRPr>
          </a:p>
        </p:txBody>
      </p:sp>
      <p:grpSp>
        <p:nvGrpSpPr>
          <p:cNvPr id="69" name="Group 36"/>
          <p:cNvGrpSpPr/>
          <p:nvPr/>
        </p:nvGrpSpPr>
        <p:grpSpPr bwMode="auto">
          <a:xfrm>
            <a:off x="8228013" y="5304355"/>
            <a:ext cx="1466850" cy="785813"/>
            <a:chOff x="144" y="1440"/>
            <a:chExt cx="881" cy="510"/>
          </a:xfrm>
        </p:grpSpPr>
        <p:sp>
          <p:nvSpPr>
            <p:cNvPr id="70"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1"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2"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73" name="Text Box 40"/>
          <p:cNvSpPr txBox="1">
            <a:spLocks noChangeArrowheads="1"/>
          </p:cNvSpPr>
          <p:nvPr/>
        </p:nvSpPr>
        <p:spPr bwMode="auto">
          <a:xfrm>
            <a:off x="8424863" y="5361505"/>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grpSp>
        <p:nvGrpSpPr>
          <p:cNvPr id="74" name="Group 36"/>
          <p:cNvGrpSpPr/>
          <p:nvPr/>
        </p:nvGrpSpPr>
        <p:grpSpPr bwMode="auto">
          <a:xfrm>
            <a:off x="5518150" y="5304355"/>
            <a:ext cx="1466850" cy="785813"/>
            <a:chOff x="144" y="1440"/>
            <a:chExt cx="881" cy="510"/>
          </a:xfrm>
        </p:grpSpPr>
        <p:sp>
          <p:nvSpPr>
            <p:cNvPr id="75"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77"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78" name="Text Box 40"/>
          <p:cNvSpPr txBox="1">
            <a:spLocks noChangeArrowheads="1"/>
          </p:cNvSpPr>
          <p:nvPr/>
        </p:nvSpPr>
        <p:spPr bwMode="auto">
          <a:xfrm>
            <a:off x="5715000" y="5361505"/>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sp>
        <p:nvSpPr>
          <p:cNvPr id="79" name="Rectangle 29"/>
          <p:cNvSpPr>
            <a:spLocks noChangeArrowheads="1"/>
          </p:cNvSpPr>
          <p:nvPr/>
        </p:nvSpPr>
        <p:spPr bwMode="auto">
          <a:xfrm>
            <a:off x="2565400" y="4788418"/>
            <a:ext cx="26035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RegisterForCoursesForm</a:t>
            </a:r>
            <a:endParaRPr lang="en-US" altLang="zh-CN" sz="1800">
              <a:ea typeface="宋体" panose="02010600030101010101" pitchFamily="2" charset="-122"/>
            </a:endParaRPr>
          </a:p>
        </p:txBody>
      </p:sp>
      <p:sp>
        <p:nvSpPr>
          <p:cNvPr id="80" name="Rectangle 34"/>
          <p:cNvSpPr>
            <a:spLocks noChangeArrowheads="1"/>
          </p:cNvSpPr>
          <p:nvPr/>
        </p:nvSpPr>
        <p:spPr bwMode="auto">
          <a:xfrm>
            <a:off x="5364163" y="4788418"/>
            <a:ext cx="2308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CourseCatalogSystem</a:t>
            </a:r>
            <a:endParaRPr lang="en-US" altLang="zh-CN" sz="1800">
              <a:ea typeface="宋体" panose="02010600030101010101" pitchFamily="2" charset="-122"/>
            </a:endParaRPr>
          </a:p>
        </p:txBody>
      </p:sp>
      <p:grpSp>
        <p:nvGrpSpPr>
          <p:cNvPr id="81" name="组合 66"/>
          <p:cNvGrpSpPr/>
          <p:nvPr/>
        </p:nvGrpSpPr>
        <p:grpSpPr bwMode="auto">
          <a:xfrm>
            <a:off x="5570538" y="3793055"/>
            <a:ext cx="1485900" cy="785813"/>
            <a:chOff x="827584" y="3722997"/>
            <a:chExt cx="1485900" cy="785812"/>
          </a:xfrm>
        </p:grpSpPr>
        <p:sp>
          <p:nvSpPr>
            <p:cNvPr id="82" name="Text Box 27"/>
            <p:cNvSpPr txBox="1">
              <a:spLocks noChangeArrowheads="1"/>
            </p:cNvSpPr>
            <p:nvPr/>
          </p:nvSpPr>
          <p:spPr bwMode="auto">
            <a:xfrm>
              <a:off x="827584" y="3730800"/>
              <a:ext cx="1485900" cy="27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sp>
          <p:nvSpPr>
            <p:cNvPr id="83" name="Rectangle 24"/>
            <p:cNvSpPr>
              <a:spLocks noChangeArrowheads="1"/>
            </p:cNvSpPr>
            <p:nvPr/>
          </p:nvSpPr>
          <p:spPr bwMode="auto">
            <a:xfrm>
              <a:off x="827584" y="3722997"/>
              <a:ext cx="1465933" cy="78581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4" name="Line 25"/>
            <p:cNvSpPr>
              <a:spLocks noChangeShapeType="1"/>
            </p:cNvSpPr>
            <p:nvPr/>
          </p:nvSpPr>
          <p:spPr bwMode="auto">
            <a:xfrm>
              <a:off x="827584" y="4293096"/>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85" name="Line 26"/>
            <p:cNvSpPr>
              <a:spLocks noChangeShapeType="1"/>
            </p:cNvSpPr>
            <p:nvPr/>
          </p:nvSpPr>
          <p:spPr bwMode="auto">
            <a:xfrm>
              <a:off x="827584" y="4092791"/>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86" name="组合 71"/>
          <p:cNvGrpSpPr/>
          <p:nvPr/>
        </p:nvGrpSpPr>
        <p:grpSpPr bwMode="auto">
          <a:xfrm>
            <a:off x="3005138" y="3793055"/>
            <a:ext cx="1485900" cy="785813"/>
            <a:chOff x="827584" y="3722997"/>
            <a:chExt cx="1485900" cy="785812"/>
          </a:xfrm>
        </p:grpSpPr>
        <p:sp>
          <p:nvSpPr>
            <p:cNvPr id="87" name="Text Box 27"/>
            <p:cNvSpPr txBox="1">
              <a:spLocks noChangeArrowheads="1"/>
            </p:cNvSpPr>
            <p:nvPr/>
          </p:nvSpPr>
          <p:spPr bwMode="auto">
            <a:xfrm>
              <a:off x="827584" y="3789040"/>
              <a:ext cx="1485900" cy="274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&lt;&lt;boundary&gt;&gt;</a:t>
              </a:r>
              <a:endParaRPr lang="en-US" altLang="zh-CN" sz="1800">
                <a:ea typeface="宋体" panose="02010600030101010101" pitchFamily="2" charset="-122"/>
              </a:endParaRPr>
            </a:p>
          </p:txBody>
        </p:sp>
        <p:sp>
          <p:nvSpPr>
            <p:cNvPr id="88" name="Rectangle 24"/>
            <p:cNvSpPr>
              <a:spLocks noChangeArrowheads="1"/>
            </p:cNvSpPr>
            <p:nvPr/>
          </p:nvSpPr>
          <p:spPr bwMode="auto">
            <a:xfrm>
              <a:off x="827584" y="3722997"/>
              <a:ext cx="1465933" cy="78581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9" name="Line 25"/>
            <p:cNvSpPr>
              <a:spLocks noChangeShapeType="1"/>
            </p:cNvSpPr>
            <p:nvPr/>
          </p:nvSpPr>
          <p:spPr bwMode="auto">
            <a:xfrm>
              <a:off x="827584" y="4293096"/>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90" name="Line 26"/>
            <p:cNvSpPr>
              <a:spLocks noChangeShapeType="1"/>
            </p:cNvSpPr>
            <p:nvPr/>
          </p:nvSpPr>
          <p:spPr bwMode="auto">
            <a:xfrm>
              <a:off x="827584" y="4092791"/>
              <a:ext cx="146593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91" name="Group 36"/>
          <p:cNvGrpSpPr/>
          <p:nvPr/>
        </p:nvGrpSpPr>
        <p:grpSpPr bwMode="auto">
          <a:xfrm>
            <a:off x="2997200" y="5310705"/>
            <a:ext cx="1466850" cy="785813"/>
            <a:chOff x="144" y="1440"/>
            <a:chExt cx="881" cy="510"/>
          </a:xfrm>
        </p:grpSpPr>
        <p:sp>
          <p:nvSpPr>
            <p:cNvPr id="92"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94"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95" name="Text Box 40"/>
          <p:cNvSpPr txBox="1">
            <a:spLocks noChangeArrowheads="1"/>
          </p:cNvSpPr>
          <p:nvPr/>
        </p:nvSpPr>
        <p:spPr bwMode="auto">
          <a:xfrm>
            <a:off x="3194050" y="5367855"/>
            <a:ext cx="107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&lt;&lt;entity&gt;&gt;</a:t>
            </a:r>
            <a:endParaRPr lang="en-US" altLang="zh-CN" sz="180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227864" y="1385207"/>
            <a:ext cx="5240110" cy="1242837"/>
          </a:xfrm>
          <a:prstGeom prst="accentCallout2">
            <a:avLst>
              <a:gd name="adj1" fmla="val 18312"/>
              <a:gd name="adj2" fmla="val -1062"/>
              <a:gd name="adj3" fmla="val 17217"/>
              <a:gd name="adj4" fmla="val -13213"/>
              <a:gd name="adj5" fmla="val 80406"/>
              <a:gd name="adj6" fmla="val -24337"/>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a:solidFill>
                  <a:schemeClr val="tx1"/>
                </a:solidFill>
                <a:latin typeface="+mn-ea"/>
              </a:rPr>
              <a:t>1.1</a:t>
            </a:r>
            <a:r>
              <a:rPr lang="zh-CN" altLang="en-US" sz="2000" dirty="0">
                <a:solidFill>
                  <a:schemeClr val="tx1"/>
                </a:solidFill>
                <a:latin typeface="+mn-ea"/>
              </a:rPr>
              <a:t>识别</a:t>
            </a:r>
            <a:r>
              <a:rPr lang="en-US" altLang="zh-CN" sz="2000" dirty="0">
                <a:solidFill>
                  <a:schemeClr val="tx1"/>
                </a:solidFill>
                <a:latin typeface="+mn-ea"/>
              </a:rPr>
              <a:t>actor</a:t>
            </a:r>
            <a:r>
              <a:rPr lang="zh-CN" altLang="en-US" sz="2000" dirty="0">
                <a:solidFill>
                  <a:schemeClr val="tx1"/>
                </a:solidFill>
                <a:latin typeface="+mn-ea"/>
              </a:rPr>
              <a:t>和</a:t>
            </a:r>
            <a:r>
              <a:rPr lang="en-US" altLang="zh-CN" sz="2000" dirty="0">
                <a:solidFill>
                  <a:schemeClr val="tx1"/>
                </a:solidFill>
                <a:latin typeface="+mn-ea"/>
              </a:rPr>
              <a:t>use case</a:t>
            </a:r>
            <a:r>
              <a:rPr lang="zh-CN" altLang="en-US" sz="2000" dirty="0">
                <a:solidFill>
                  <a:schemeClr val="tx1"/>
                </a:solidFill>
                <a:latin typeface="+mn-ea"/>
              </a:rPr>
              <a:t>，画</a:t>
            </a:r>
            <a:r>
              <a:rPr lang="en-US" altLang="zh-CN" sz="2000" dirty="0">
                <a:solidFill>
                  <a:schemeClr val="tx1"/>
                </a:solidFill>
                <a:latin typeface="+mn-ea"/>
              </a:rPr>
              <a:t>Use-Case</a:t>
            </a:r>
            <a:r>
              <a:rPr lang="zh-CN" altLang="en-US" sz="2000" dirty="0">
                <a:solidFill>
                  <a:schemeClr val="tx1"/>
                </a:solidFill>
                <a:latin typeface="+mn-ea"/>
              </a:rPr>
              <a:t>图</a:t>
            </a:r>
            <a:endParaRPr lang="zh-CN" altLang="en-US" sz="2000" dirty="0">
              <a:solidFill>
                <a:schemeClr val="tx1"/>
              </a:solidFill>
              <a:latin typeface="+mn-ea"/>
            </a:endParaRPr>
          </a:p>
          <a:p>
            <a:pPr marL="0" lvl="1">
              <a:lnSpc>
                <a:spcPct val="150000"/>
              </a:lnSpc>
            </a:pPr>
            <a:r>
              <a:rPr lang="en-US" altLang="zh-CN" sz="2000" dirty="0">
                <a:solidFill>
                  <a:schemeClr val="tx1"/>
                </a:solidFill>
                <a:latin typeface="+mn-ea"/>
              </a:rPr>
              <a:t>1.2 </a:t>
            </a:r>
            <a:r>
              <a:rPr lang="zh-CN" altLang="en-US" sz="2000" dirty="0">
                <a:solidFill>
                  <a:schemeClr val="tx1"/>
                </a:solidFill>
                <a:latin typeface="+mn-ea"/>
              </a:rPr>
              <a:t>编写</a:t>
            </a:r>
            <a:r>
              <a:rPr lang="en-US" altLang="zh-CN" sz="2000" dirty="0">
                <a:solidFill>
                  <a:schemeClr val="tx1"/>
                </a:solidFill>
                <a:latin typeface="+mn-ea"/>
              </a:rPr>
              <a:t>Use-Case Spec.</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1.3 </a:t>
            </a:r>
            <a:r>
              <a:rPr lang="zh-CN" altLang="en-US" sz="2000" dirty="0">
                <a:solidFill>
                  <a:schemeClr val="tx1"/>
                </a:solidFill>
                <a:latin typeface="+mn-ea"/>
              </a:rPr>
              <a:t>优化</a:t>
            </a:r>
            <a:r>
              <a:rPr lang="en-US" altLang="zh-CN" sz="2000" dirty="0">
                <a:solidFill>
                  <a:schemeClr val="tx1"/>
                </a:solidFill>
                <a:latin typeface="+mn-ea"/>
              </a:rPr>
              <a:t>Use-Case</a:t>
            </a:r>
            <a:r>
              <a:rPr lang="zh-CN" altLang="en-US" sz="2000" dirty="0">
                <a:solidFill>
                  <a:schemeClr val="tx1"/>
                </a:solidFill>
                <a:latin typeface="+mn-ea"/>
              </a:rPr>
              <a:t>图的结构</a:t>
            </a:r>
            <a:endParaRPr lang="zh-CN" altLang="en-US" sz="2000" dirty="0">
              <a:solidFill>
                <a:schemeClr val="tx1"/>
              </a:solidFill>
              <a:latin typeface="+mn-ea"/>
            </a:endParaRPr>
          </a:p>
        </p:txBody>
      </p:sp>
      <p:sp>
        <p:nvSpPr>
          <p:cNvPr id="7" name="Rectangle 6"/>
          <p:cNvSpPr>
            <a:spLocks noChangeArrowheads="1"/>
          </p:cNvSpPr>
          <p:nvPr/>
        </p:nvSpPr>
        <p:spPr bwMode="auto">
          <a:xfrm>
            <a:off x="13433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433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433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 </a:t>
            </a:r>
            <a:r>
              <a:rPr lang="zh-CN" altLang="en-US" sz="2400" dirty="0" smtClean="0">
                <a:solidFill>
                  <a:schemeClr val="bg1"/>
                </a:solidFill>
              </a:rPr>
              <a:t>建立分析模型</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5739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5739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516750" y="3484117"/>
            <a:ext cx="1098550" cy="771525"/>
          </a:xfrm>
          <a:prstGeom prst="rect">
            <a:avLst/>
          </a:prstGeom>
          <a:noFill/>
          <a:ln w="9525">
            <a:noFill/>
            <a:miter lim="800000"/>
            <a:headEnd/>
            <a:tailEnd/>
          </a:ln>
        </p:spPr>
      </p:pic>
      <p:sp>
        <p:nvSpPr>
          <p:cNvPr id="13" name="线形标注 2(带强调线) 12"/>
          <p:cNvSpPr/>
          <p:nvPr/>
        </p:nvSpPr>
        <p:spPr>
          <a:xfrm>
            <a:off x="5227864" y="3106963"/>
            <a:ext cx="5903686" cy="1274317"/>
          </a:xfrm>
          <a:prstGeom prst="accentCallout2">
            <a:avLst>
              <a:gd name="adj1" fmla="val 18312"/>
              <a:gd name="adj2" fmla="val -1062"/>
              <a:gd name="adj3" fmla="val 17255"/>
              <a:gd name="adj4" fmla="val -13602"/>
              <a:gd name="adj5" fmla="val 59231"/>
              <a:gd name="adj6" fmla="val -22205"/>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1200"/>
              </a:spcBef>
              <a:buNone/>
            </a:pPr>
            <a:r>
              <a:rPr lang="en-US" altLang="zh-CN" sz="2000" dirty="0" smtClean="0">
                <a:solidFill>
                  <a:schemeClr val="tx1"/>
                </a:solidFill>
                <a:latin typeface="+mn-ea"/>
              </a:rPr>
              <a:t>2.1 </a:t>
            </a:r>
            <a:r>
              <a:rPr lang="zh-CN" altLang="en-US" sz="2000" dirty="0">
                <a:solidFill>
                  <a:schemeClr val="tx1"/>
                </a:solidFill>
                <a:latin typeface="+mn-ea"/>
              </a:rPr>
              <a:t>识别</a:t>
            </a:r>
            <a:r>
              <a:rPr lang="en-US" altLang="zh-CN" sz="2000" dirty="0">
                <a:solidFill>
                  <a:schemeClr val="tx1"/>
                </a:solidFill>
                <a:latin typeface="+mn-ea"/>
              </a:rPr>
              <a:t>Conceptual Class</a:t>
            </a:r>
            <a:endParaRPr lang="en-US" altLang="zh-CN" sz="2000" dirty="0">
              <a:solidFill>
                <a:schemeClr val="tx1"/>
              </a:solidFill>
              <a:latin typeface="+mn-ea"/>
            </a:endParaRPr>
          </a:p>
          <a:p>
            <a:pPr marL="0" lvl="1">
              <a:lnSpc>
                <a:spcPct val="150000"/>
              </a:lnSpc>
            </a:pPr>
            <a:r>
              <a:rPr lang="en-US" altLang="zh-CN" sz="2000" dirty="0" smtClean="0">
                <a:solidFill>
                  <a:schemeClr val="tx1"/>
                </a:solidFill>
                <a:latin typeface="+mn-ea"/>
              </a:rPr>
              <a:t>2.2  </a:t>
            </a:r>
            <a:r>
              <a:rPr lang="zh-CN" altLang="en-US" sz="2000" dirty="0">
                <a:solidFill>
                  <a:schemeClr val="tx1"/>
                </a:solidFill>
                <a:latin typeface="+mn-ea"/>
              </a:rPr>
              <a:t>建立</a:t>
            </a:r>
            <a:r>
              <a:rPr lang="en-US" altLang="zh-CN" sz="2000" dirty="0">
                <a:solidFill>
                  <a:schemeClr val="tx1"/>
                </a:solidFill>
                <a:latin typeface="+mn-ea"/>
              </a:rPr>
              <a:t>Conceptual Class</a:t>
            </a:r>
            <a:r>
              <a:rPr lang="zh-CN" altLang="en-US" sz="2000" dirty="0">
                <a:solidFill>
                  <a:schemeClr val="tx1"/>
                </a:solidFill>
                <a:latin typeface="+mn-ea"/>
              </a:rPr>
              <a:t>之间的关系</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2.3  </a:t>
            </a:r>
            <a:r>
              <a:rPr lang="zh-CN" altLang="en-US" sz="2000" dirty="0">
                <a:solidFill>
                  <a:schemeClr val="tx1"/>
                </a:solidFill>
                <a:latin typeface="+mn-ea"/>
              </a:rPr>
              <a:t>增加</a:t>
            </a:r>
            <a:r>
              <a:rPr lang="en-US" altLang="zh-CN" sz="2000" dirty="0">
                <a:solidFill>
                  <a:schemeClr val="tx1"/>
                </a:solidFill>
                <a:latin typeface="+mn-ea"/>
              </a:rPr>
              <a:t> Conceptual Class</a:t>
            </a:r>
            <a:r>
              <a:rPr lang="zh-CN" altLang="en-US" sz="2000" dirty="0">
                <a:solidFill>
                  <a:schemeClr val="tx1"/>
                </a:solidFill>
                <a:latin typeface="+mn-ea"/>
              </a:rPr>
              <a:t>的属性，画</a:t>
            </a:r>
            <a:r>
              <a:rPr lang="zh-CN" altLang="en-US" sz="2000" dirty="0" smtClean="0">
                <a:solidFill>
                  <a:schemeClr val="tx1"/>
                </a:solidFill>
                <a:latin typeface="+mn-ea"/>
              </a:rPr>
              <a:t>状态图</a:t>
            </a:r>
            <a:endParaRPr lang="zh-CN" altLang="en-US" sz="2000" dirty="0">
              <a:solidFill>
                <a:schemeClr val="tx1"/>
              </a:solidFill>
              <a:latin typeface="+mn-ea"/>
            </a:endParaRPr>
          </a:p>
        </p:txBody>
      </p:sp>
      <p:sp>
        <p:nvSpPr>
          <p:cNvPr id="14" name="线形标注 2(带强调线) 13"/>
          <p:cNvSpPr/>
          <p:nvPr/>
        </p:nvSpPr>
        <p:spPr>
          <a:xfrm>
            <a:off x="5227864" y="4765603"/>
            <a:ext cx="6945086" cy="1838756"/>
          </a:xfrm>
          <a:prstGeom prst="accentCallout2">
            <a:avLst>
              <a:gd name="adj1" fmla="val 18312"/>
              <a:gd name="adj2" fmla="val -1062"/>
              <a:gd name="adj3" fmla="val 18750"/>
              <a:gd name="adj4" fmla="val -12278"/>
              <a:gd name="adj5" fmla="val 4897"/>
              <a:gd name="adj6" fmla="val -18153"/>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600"/>
              </a:spcBef>
              <a:buNone/>
            </a:pPr>
            <a:r>
              <a:rPr lang="en-US" altLang="zh-CN" sz="2000" dirty="0">
                <a:solidFill>
                  <a:schemeClr val="tx1"/>
                </a:solidFill>
                <a:ea typeface="宋体" panose="02010600030101010101" pitchFamily="2" charset="-122"/>
              </a:rPr>
              <a:t>3.1 </a:t>
            </a:r>
            <a:r>
              <a:rPr lang="zh-CN" altLang="en-US" sz="2000" dirty="0">
                <a:solidFill>
                  <a:schemeClr val="tx1"/>
                </a:solidFill>
                <a:latin typeface="+mn-ea"/>
              </a:rPr>
              <a:t>识别出用例实现</a:t>
            </a:r>
            <a:endParaRPr lang="en-US" altLang="zh-CN" sz="2000" dirty="0">
              <a:solidFill>
                <a:schemeClr val="tx1"/>
              </a:solidFill>
              <a:latin typeface="+mn-ea"/>
            </a:endParaRPr>
          </a:p>
          <a:p>
            <a:pPr marL="0" lvl="1">
              <a:spcBef>
                <a:spcPts val="600"/>
              </a:spcBef>
              <a:buNone/>
            </a:pPr>
            <a:r>
              <a:rPr lang="en-US" altLang="zh-CN" sz="2000" dirty="0">
                <a:solidFill>
                  <a:schemeClr val="tx1"/>
                </a:solidFill>
                <a:latin typeface="+mn-ea"/>
              </a:rPr>
              <a:t>3.2 </a:t>
            </a:r>
            <a:r>
              <a:rPr lang="zh-CN" altLang="en-US" sz="2000" dirty="0">
                <a:solidFill>
                  <a:schemeClr val="tx1"/>
                </a:solidFill>
                <a:latin typeface="+mn-ea"/>
              </a:rPr>
              <a:t>针对每个用例实现：</a:t>
            </a:r>
            <a:endParaRPr lang="en-US" altLang="zh-CN" sz="2000" dirty="0">
              <a:solidFill>
                <a:schemeClr val="tx1"/>
              </a:solidFill>
              <a:latin typeface="+mn-ea"/>
            </a:endParaRPr>
          </a:p>
          <a:p>
            <a:pPr marL="0" lvl="1">
              <a:spcBef>
                <a:spcPts val="600"/>
              </a:spcBef>
              <a:buNone/>
            </a:pPr>
            <a:r>
              <a:rPr lang="en-US" altLang="zh-CN" sz="2000" dirty="0">
                <a:solidFill>
                  <a:schemeClr val="tx1"/>
                </a:solidFill>
                <a:latin typeface="+mn-ea"/>
              </a:rPr>
              <a:t>  </a:t>
            </a:r>
            <a:r>
              <a:rPr lang="en-US" altLang="zh-CN" sz="2000" dirty="0" smtClean="0">
                <a:solidFill>
                  <a:schemeClr val="tx1"/>
                </a:solidFill>
                <a:latin typeface="+mn-ea"/>
              </a:rPr>
              <a:t> </a:t>
            </a:r>
            <a:r>
              <a:rPr lang="zh-CN" altLang="en-US" sz="2000" dirty="0" smtClean="0">
                <a:solidFill>
                  <a:schemeClr val="tx1"/>
                </a:solidFill>
                <a:latin typeface="+mn-ea"/>
              </a:rPr>
              <a:t>－</a:t>
            </a:r>
            <a:r>
              <a:rPr lang="zh-CN" altLang="en-US" sz="2000" dirty="0">
                <a:solidFill>
                  <a:schemeClr val="tx1"/>
                </a:solidFill>
                <a:latin typeface="+mn-ea"/>
              </a:rPr>
              <a:t>识别出分析类</a:t>
            </a:r>
            <a:endParaRPr lang="en-US" altLang="zh-CN" sz="2000" dirty="0">
              <a:solidFill>
                <a:schemeClr val="tx1"/>
              </a:solidFill>
              <a:latin typeface="+mn-ea"/>
            </a:endParaRPr>
          </a:p>
          <a:p>
            <a:pPr marL="0" lvl="1">
              <a:spcBef>
                <a:spcPts val="600"/>
              </a:spcBef>
              <a:buNone/>
            </a:pPr>
            <a:r>
              <a:rPr lang="zh-CN" altLang="en-US" sz="2000" dirty="0" smtClean="0">
                <a:solidFill>
                  <a:schemeClr val="tx1"/>
                </a:solidFill>
                <a:latin typeface="+mn-ea"/>
              </a:rPr>
              <a:t>   </a:t>
            </a:r>
            <a:r>
              <a:rPr lang="zh-CN" altLang="en-US" sz="2000" b="1" dirty="0" smtClean="0">
                <a:solidFill>
                  <a:srgbClr val="990074"/>
                </a:solidFill>
                <a:latin typeface="+mn-ea"/>
              </a:rPr>
              <a:t>－</a:t>
            </a:r>
            <a:r>
              <a:rPr lang="zh-CN" altLang="zh-CN" sz="2000" b="1" dirty="0">
                <a:solidFill>
                  <a:srgbClr val="990074"/>
                </a:solidFill>
                <a:latin typeface="+mn-ea"/>
              </a:rPr>
              <a:t>建立</a:t>
            </a:r>
            <a:r>
              <a:rPr lang="zh-CN" altLang="en-US" sz="2000" b="1" dirty="0">
                <a:solidFill>
                  <a:srgbClr val="990074"/>
                </a:solidFill>
                <a:latin typeface="+mn-ea"/>
              </a:rPr>
              <a:t>时序图，生成通信图</a:t>
            </a:r>
            <a:endParaRPr lang="en-US" altLang="zh-CN" sz="2000" b="1" dirty="0">
              <a:solidFill>
                <a:srgbClr val="990074"/>
              </a:solidFill>
              <a:latin typeface="+mn-ea"/>
            </a:endParaRPr>
          </a:p>
          <a:p>
            <a:pPr marL="0" lvl="1">
              <a:spcBef>
                <a:spcPts val="600"/>
              </a:spcBef>
              <a:buNone/>
            </a:pPr>
            <a:r>
              <a:rPr lang="en-US" altLang="zh-CN" sz="2000" dirty="0">
                <a:solidFill>
                  <a:schemeClr val="tx1"/>
                </a:solidFill>
                <a:latin typeface="+mn-ea"/>
              </a:rPr>
              <a:t>    </a:t>
            </a:r>
            <a:r>
              <a:rPr lang="en-US" altLang="zh-CN" sz="2000" dirty="0" smtClean="0">
                <a:solidFill>
                  <a:schemeClr val="tx1"/>
                </a:solidFill>
                <a:latin typeface="+mn-ea"/>
              </a:rPr>
              <a:t>- </a:t>
            </a:r>
            <a:r>
              <a:rPr lang="zh-CN" altLang="en-US" sz="2000" dirty="0" smtClean="0">
                <a:solidFill>
                  <a:schemeClr val="tx1"/>
                </a:solidFill>
                <a:latin typeface="+mn-ea"/>
              </a:rPr>
              <a:t>对照</a:t>
            </a:r>
            <a:r>
              <a:rPr lang="zh-CN" altLang="en-US" sz="2000" dirty="0">
                <a:solidFill>
                  <a:schemeClr val="tx1"/>
                </a:solidFill>
                <a:latin typeface="+mn-ea"/>
              </a:rPr>
              <a:t>通信图建立</a:t>
            </a:r>
            <a:r>
              <a:rPr lang="zh-CN" altLang="zh-CN" sz="2000" dirty="0">
                <a:solidFill>
                  <a:schemeClr val="tx1"/>
                </a:solidFill>
                <a:latin typeface="+mn-ea"/>
              </a:rPr>
              <a:t>类图</a:t>
            </a:r>
            <a:r>
              <a:rPr lang="zh-CN" altLang="en-US" sz="2000" dirty="0">
                <a:solidFill>
                  <a:schemeClr val="tx1"/>
                </a:solidFill>
                <a:latin typeface="+mn-ea"/>
              </a:rPr>
              <a:t>，</a:t>
            </a:r>
            <a:r>
              <a:rPr lang="zh-CN" altLang="zh-CN" sz="2000" dirty="0">
                <a:solidFill>
                  <a:schemeClr val="tx1"/>
                </a:solidFill>
                <a:latin typeface="+mn-ea"/>
              </a:rPr>
              <a:t>完善每个分析类的属性和</a:t>
            </a:r>
            <a:r>
              <a:rPr lang="zh-CN" altLang="zh-CN" sz="2000" dirty="0" smtClean="0">
                <a:solidFill>
                  <a:schemeClr val="tx1"/>
                </a:solidFill>
                <a:latin typeface="+mn-ea"/>
              </a:rPr>
              <a:t>操作</a:t>
            </a:r>
            <a:endParaRPr lang="zh-CN" altLang="en-US" sz="2000" dirty="0">
              <a:solidFill>
                <a:schemeClr val="tx1"/>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r>
              <a:rPr lang="en-US" altLang="zh-CN" smtClean="0"/>
              <a:t>Objects Need to Collaborate</a:t>
            </a:r>
            <a:endParaRPr lang="en-US" altLang="zh-CN" smtClean="0"/>
          </a:p>
        </p:txBody>
      </p:sp>
      <p:sp>
        <p:nvSpPr>
          <p:cNvPr id="234499"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Objects are useless unless they can collaborate to solve a problem.</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Each object is responsible for its own behavior and status.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No one object can carry out every responsibility on its own.</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How do objects interact with each other?</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They interact through messages.</a:t>
            </a:r>
            <a:endParaRPr lang="en-US" altLang="zh-CN"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ltLang="zh-CN" smtClean="0"/>
              <a:t>Objects Interact with Messages</a:t>
            </a:r>
            <a:endParaRPr lang="en-US" altLang="zh-CN" smtClean="0"/>
          </a:p>
        </p:txBody>
      </p:sp>
      <p:sp>
        <p:nvSpPr>
          <p:cNvPr id="236547" name="Rectangle 3"/>
          <p:cNvSpPr>
            <a:spLocks noGrp="1" noChangeArrowheads="1"/>
          </p:cNvSpPr>
          <p:nvPr>
            <p:ph type="body" idx="1"/>
          </p:nvPr>
        </p:nvSpPr>
        <p:spPr>
          <a:xfrm>
            <a:off x="612000" y="1353458"/>
            <a:ext cx="11157857" cy="1162731"/>
          </a:xfrm>
        </p:spPr>
        <p:txBody>
          <a:bodyPr/>
          <a:lstStyle/>
          <a:p>
            <a:r>
              <a:rPr lang="en-US" altLang="zh-CN" smtClean="0"/>
              <a:t>A message shows how one object asks another object to perform some activity.</a:t>
            </a:r>
            <a:endParaRPr lang="en-US" altLang="zh-CN" smtClean="0"/>
          </a:p>
        </p:txBody>
      </p:sp>
      <p:sp>
        <p:nvSpPr>
          <p:cNvPr id="236548" name="Rectangle 4"/>
          <p:cNvSpPr>
            <a:spLocks noChangeArrowheads="1"/>
          </p:cNvSpPr>
          <p:nvPr/>
        </p:nvSpPr>
        <p:spPr bwMode="auto">
          <a:xfrm>
            <a:off x="3238501" y="4541838"/>
            <a:ext cx="8031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u="sng">
                <a:solidFill>
                  <a:srgbClr val="000000"/>
                </a:solidFill>
                <a:ea typeface="宋体" panose="02010600030101010101" pitchFamily="2" charset="-122"/>
              </a:rPr>
              <a:t> </a:t>
            </a:r>
            <a:r>
              <a:rPr lang="en-US" altLang="zh-CN" sz="1200" u="sng">
                <a:solidFill>
                  <a:srgbClr val="000000"/>
                </a:solidFill>
                <a:ea typeface="宋体" panose="02010600030101010101" pitchFamily="2" charset="-122"/>
              </a:rPr>
              <a:t>: Car buyer</a:t>
            </a:r>
            <a:endParaRPr lang="en-US" altLang="zh-CN">
              <a:ea typeface="宋体" panose="02010600030101010101" pitchFamily="2" charset="-122"/>
            </a:endParaRPr>
          </a:p>
        </p:txBody>
      </p:sp>
      <p:sp>
        <p:nvSpPr>
          <p:cNvPr id="236549" name="Line 5"/>
          <p:cNvSpPr>
            <a:spLocks noChangeShapeType="1"/>
          </p:cNvSpPr>
          <p:nvPr/>
        </p:nvSpPr>
        <p:spPr bwMode="auto">
          <a:xfrm>
            <a:off x="4572000" y="4743450"/>
            <a:ext cx="2724150"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236550" name="Group 6"/>
          <p:cNvGrpSpPr/>
          <p:nvPr/>
        </p:nvGrpSpPr>
        <p:grpSpPr bwMode="auto">
          <a:xfrm>
            <a:off x="5511800" y="4489450"/>
            <a:ext cx="477838" cy="139700"/>
            <a:chOff x="2496" y="2744"/>
            <a:chExt cx="301" cy="88"/>
          </a:xfrm>
        </p:grpSpPr>
        <p:sp>
          <p:nvSpPr>
            <p:cNvPr id="236558" name="Line 7"/>
            <p:cNvSpPr>
              <a:spLocks noChangeShapeType="1"/>
            </p:cNvSpPr>
            <p:nvPr/>
          </p:nvSpPr>
          <p:spPr bwMode="auto">
            <a:xfrm>
              <a:off x="2496" y="2785"/>
              <a:ext cx="301" cy="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559" name="Line 8"/>
            <p:cNvSpPr>
              <a:spLocks noChangeShapeType="1"/>
            </p:cNvSpPr>
            <p:nvPr/>
          </p:nvSpPr>
          <p:spPr bwMode="auto">
            <a:xfrm flipH="1">
              <a:off x="2705" y="2787"/>
              <a:ext cx="88" cy="4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6560" name="Line 9"/>
            <p:cNvSpPr>
              <a:spLocks noChangeShapeType="1"/>
            </p:cNvSpPr>
            <p:nvPr/>
          </p:nvSpPr>
          <p:spPr bwMode="auto">
            <a:xfrm flipH="1" flipV="1">
              <a:off x="2705" y="2744"/>
              <a:ext cx="88" cy="4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36551" name="Line 10"/>
          <p:cNvSpPr>
            <a:spLocks noChangeShapeType="1"/>
          </p:cNvSpPr>
          <p:nvPr/>
        </p:nvSpPr>
        <p:spPr bwMode="auto">
          <a:xfrm>
            <a:off x="5753100" y="3524250"/>
            <a:ext cx="1588" cy="53340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36552" name="Rectangle 11"/>
          <p:cNvSpPr>
            <a:spLocks noChangeArrowheads="1"/>
          </p:cNvSpPr>
          <p:nvPr/>
        </p:nvSpPr>
        <p:spPr bwMode="auto">
          <a:xfrm>
            <a:off x="2495550" y="4514850"/>
            <a:ext cx="2173288" cy="406400"/>
          </a:xfrm>
          <a:prstGeom prst="rect">
            <a:avLst/>
          </a:prstGeom>
          <a:solidFill>
            <a:srgbClr val="FFFFCC"/>
          </a:solidFill>
          <a:ln w="0">
            <a:solidFill>
              <a:srgbClr val="8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553" name="Rectangle 12"/>
          <p:cNvSpPr>
            <a:spLocks noChangeArrowheads="1"/>
          </p:cNvSpPr>
          <p:nvPr/>
        </p:nvSpPr>
        <p:spPr bwMode="auto">
          <a:xfrm>
            <a:off x="2566989" y="4645026"/>
            <a:ext cx="2039937"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u="sng" dirty="0">
                <a:ea typeface="宋体" panose="02010600030101010101" pitchFamily="2" charset="-122"/>
              </a:rPr>
              <a:t>:</a:t>
            </a:r>
            <a:r>
              <a:rPr lang="en-US" altLang="zh-CN" sz="1600" u="sng" dirty="0" err="1">
                <a:ea typeface="宋体" panose="02010600030101010101" pitchFamily="2" charset="-122"/>
              </a:rPr>
              <a:t>RegistrationController</a:t>
            </a:r>
            <a:endParaRPr lang="en-US" altLang="zh-CN" sz="1600" dirty="0">
              <a:ea typeface="宋体" panose="02010600030101010101" pitchFamily="2" charset="-122"/>
            </a:endParaRPr>
          </a:p>
        </p:txBody>
      </p:sp>
      <p:sp>
        <p:nvSpPr>
          <p:cNvPr id="236554" name="Rectangle 13"/>
          <p:cNvSpPr>
            <a:spLocks noChangeArrowheads="1"/>
          </p:cNvSpPr>
          <p:nvPr/>
        </p:nvSpPr>
        <p:spPr bwMode="auto">
          <a:xfrm>
            <a:off x="7086600" y="4514850"/>
            <a:ext cx="2393950" cy="406400"/>
          </a:xfrm>
          <a:prstGeom prst="rect">
            <a:avLst/>
          </a:prstGeom>
          <a:solidFill>
            <a:srgbClr val="FFFFCC"/>
          </a:solidFill>
          <a:ln w="0">
            <a:solidFill>
              <a:srgbClr val="8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6555" name="Rectangle 14"/>
          <p:cNvSpPr>
            <a:spLocks noChangeArrowheads="1"/>
          </p:cNvSpPr>
          <p:nvPr/>
        </p:nvSpPr>
        <p:spPr bwMode="auto">
          <a:xfrm>
            <a:off x="7227888" y="4629151"/>
            <a:ext cx="2108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u="sng">
                <a:ea typeface="宋体" panose="02010600030101010101" pitchFamily="2" charset="-122"/>
              </a:rPr>
              <a:t>:CourseCatalogSystem</a:t>
            </a:r>
            <a:endParaRPr lang="en-US" altLang="zh-CN" sz="1600">
              <a:ea typeface="宋体" panose="02010600030101010101" pitchFamily="2" charset="-122"/>
            </a:endParaRPr>
          </a:p>
        </p:txBody>
      </p:sp>
      <p:sp>
        <p:nvSpPr>
          <p:cNvPr id="236556" name="Text Box 15"/>
          <p:cNvSpPr txBox="1">
            <a:spLocks noChangeArrowheads="1"/>
          </p:cNvSpPr>
          <p:nvPr/>
        </p:nvSpPr>
        <p:spPr bwMode="auto">
          <a:xfrm>
            <a:off x="4367213" y="4146550"/>
            <a:ext cx="354965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600">
                <a:ea typeface="宋体" panose="02010600030101010101" pitchFamily="2" charset="-122"/>
              </a:rPr>
              <a:t>getCourseOfferings(forSemester)</a:t>
            </a:r>
            <a:endParaRPr lang="en-US" altLang="zh-CN" sz="1600">
              <a:ea typeface="宋体" panose="02010600030101010101" pitchFamily="2" charset="-122"/>
            </a:endParaRPr>
          </a:p>
        </p:txBody>
      </p:sp>
      <p:sp>
        <p:nvSpPr>
          <p:cNvPr id="236557" name="Text Box 16"/>
          <p:cNvSpPr txBox="1">
            <a:spLocks noChangeArrowheads="1"/>
          </p:cNvSpPr>
          <p:nvPr/>
        </p:nvSpPr>
        <p:spPr bwMode="auto">
          <a:xfrm>
            <a:off x="5160963" y="3068639"/>
            <a:ext cx="11430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solidFill>
                  <a:srgbClr val="EB7C11"/>
                </a:solidFill>
                <a:ea typeface="宋体" panose="02010600030101010101" pitchFamily="2" charset="-122"/>
              </a:rPr>
              <a:t>Message</a:t>
            </a:r>
            <a:endParaRPr lang="en-US" altLang="zh-CN" sz="1800" i="1">
              <a:solidFill>
                <a:srgbClr val="EB7C11"/>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r>
              <a:rPr lang="en-US" altLang="zh-CN" smtClean="0"/>
              <a:t>What is an Interaction Diagram?</a:t>
            </a:r>
            <a:endParaRPr lang="en-US" altLang="zh-CN" smtClean="0"/>
          </a:p>
        </p:txBody>
      </p:sp>
      <p:sp>
        <p:nvSpPr>
          <p:cNvPr id="238595"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Generic term that applies to several diagrams that emphasize object interactions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Sequence Diagram</a:t>
            </a:r>
            <a:endParaRPr lang="en-US" altLang="zh-CN" smtClean="0">
              <a:ea typeface="宋体" panose="02010600030101010101" pitchFamily="2" charset="-122"/>
            </a:endParaRPr>
          </a:p>
          <a:p>
            <a:pPr lvl="2" eaLnBrk="1" hangingPunct="1"/>
            <a:r>
              <a:rPr lang="en-US" altLang="zh-CN" smtClean="0">
                <a:ea typeface="宋体" panose="02010600030101010101" pitchFamily="2" charset="-122"/>
              </a:rPr>
              <a:t>Time oriented view of object interaction</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Communication Diagram</a:t>
            </a:r>
            <a:endParaRPr lang="en-US" altLang="zh-CN" smtClean="0">
              <a:ea typeface="宋体" panose="02010600030101010101" pitchFamily="2" charset="-122"/>
            </a:endParaRPr>
          </a:p>
          <a:p>
            <a:pPr lvl="2" eaLnBrk="1" hangingPunct="1"/>
            <a:r>
              <a:rPr lang="en-US" altLang="zh-CN" smtClean="0">
                <a:ea typeface="宋体" panose="02010600030101010101" pitchFamily="2" charset="-122"/>
              </a:rPr>
              <a:t>Structural view of messaging objects</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grpSp>
        <p:nvGrpSpPr>
          <p:cNvPr id="238596" name="Group 4"/>
          <p:cNvGrpSpPr/>
          <p:nvPr/>
        </p:nvGrpSpPr>
        <p:grpSpPr bwMode="auto">
          <a:xfrm>
            <a:off x="6743701" y="4449763"/>
            <a:ext cx="2582863" cy="2017712"/>
            <a:chOff x="3955" y="2252"/>
            <a:chExt cx="1627" cy="1271"/>
          </a:xfrm>
        </p:grpSpPr>
        <p:grpSp>
          <p:nvGrpSpPr>
            <p:cNvPr id="238624" name="Group 5"/>
            <p:cNvGrpSpPr/>
            <p:nvPr/>
          </p:nvGrpSpPr>
          <p:grpSpPr bwMode="auto">
            <a:xfrm>
              <a:off x="3964" y="2275"/>
              <a:ext cx="144" cy="184"/>
              <a:chOff x="7654" y="3380"/>
              <a:chExt cx="554" cy="754"/>
            </a:xfrm>
          </p:grpSpPr>
          <p:sp>
            <p:nvSpPr>
              <p:cNvPr id="238643" name="Oval 6"/>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44" name="Line 7"/>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8645" name="Line 8"/>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8646" name="Freeform 9"/>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8625" name="Line 10"/>
            <p:cNvSpPr>
              <a:spLocks noChangeShapeType="1"/>
            </p:cNvSpPr>
            <p:nvPr/>
          </p:nvSpPr>
          <p:spPr bwMode="auto">
            <a:xfrm>
              <a:off x="4126" y="2573"/>
              <a:ext cx="272" cy="24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26" name="Line 11"/>
            <p:cNvSpPr>
              <a:spLocks noChangeShapeType="1"/>
            </p:cNvSpPr>
            <p:nvPr/>
          </p:nvSpPr>
          <p:spPr bwMode="auto">
            <a:xfrm flipV="1">
              <a:off x="4144" y="2349"/>
              <a:ext cx="391" cy="9"/>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27" name="Line 12"/>
            <p:cNvSpPr>
              <a:spLocks noChangeShapeType="1"/>
            </p:cNvSpPr>
            <p:nvPr/>
          </p:nvSpPr>
          <p:spPr bwMode="auto">
            <a:xfrm>
              <a:off x="4491" y="2901"/>
              <a:ext cx="688" cy="13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28" name="Line 13"/>
            <p:cNvSpPr>
              <a:spLocks noChangeShapeType="1"/>
            </p:cNvSpPr>
            <p:nvPr/>
          </p:nvSpPr>
          <p:spPr bwMode="auto">
            <a:xfrm flipV="1">
              <a:off x="4491" y="2692"/>
              <a:ext cx="645" cy="179"/>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29" name="Line 14"/>
            <p:cNvSpPr>
              <a:spLocks noChangeShapeType="1"/>
            </p:cNvSpPr>
            <p:nvPr/>
          </p:nvSpPr>
          <p:spPr bwMode="auto">
            <a:xfrm flipV="1">
              <a:off x="5253" y="2385"/>
              <a:ext cx="117" cy="23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30" name="Line 15"/>
            <p:cNvSpPr>
              <a:spLocks noChangeShapeType="1"/>
            </p:cNvSpPr>
            <p:nvPr/>
          </p:nvSpPr>
          <p:spPr bwMode="auto">
            <a:xfrm flipH="1">
              <a:off x="4448" y="2415"/>
              <a:ext cx="215" cy="39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31" name="Line 16"/>
            <p:cNvSpPr>
              <a:spLocks noChangeShapeType="1"/>
            </p:cNvSpPr>
            <p:nvPr/>
          </p:nvSpPr>
          <p:spPr bwMode="auto">
            <a:xfrm>
              <a:off x="4107" y="2641"/>
              <a:ext cx="104" cy="89"/>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32" name="Line 17"/>
            <p:cNvSpPr>
              <a:spLocks noChangeShapeType="1"/>
            </p:cNvSpPr>
            <p:nvPr/>
          </p:nvSpPr>
          <p:spPr bwMode="auto">
            <a:xfrm flipH="1">
              <a:off x="4464" y="2513"/>
              <a:ext cx="74" cy="14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33" name="Line 18"/>
            <p:cNvSpPr>
              <a:spLocks noChangeShapeType="1"/>
            </p:cNvSpPr>
            <p:nvPr/>
          </p:nvSpPr>
          <p:spPr bwMode="auto">
            <a:xfrm flipV="1">
              <a:off x="4701" y="2692"/>
              <a:ext cx="146" cy="44"/>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34" name="Line 19"/>
            <p:cNvSpPr>
              <a:spLocks noChangeShapeType="1"/>
            </p:cNvSpPr>
            <p:nvPr/>
          </p:nvSpPr>
          <p:spPr bwMode="auto">
            <a:xfrm>
              <a:off x="4725" y="3012"/>
              <a:ext cx="147" cy="3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35" name="Line 20"/>
            <p:cNvSpPr>
              <a:spLocks noChangeShapeType="1"/>
            </p:cNvSpPr>
            <p:nvPr/>
          </p:nvSpPr>
          <p:spPr bwMode="auto">
            <a:xfrm flipV="1">
              <a:off x="5218" y="2424"/>
              <a:ext cx="58" cy="119"/>
            </a:xfrm>
            <a:prstGeom prst="line">
              <a:avLst/>
            </a:prstGeom>
            <a:noFill/>
            <a:ln w="28575">
              <a:solidFill>
                <a:schemeClr val="tx1"/>
              </a:solidFill>
              <a:round/>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36" name="Line 21"/>
            <p:cNvSpPr>
              <a:spLocks noChangeShapeType="1"/>
            </p:cNvSpPr>
            <p:nvPr/>
          </p:nvSpPr>
          <p:spPr bwMode="auto">
            <a:xfrm>
              <a:off x="4210" y="2288"/>
              <a:ext cx="150" cy="4"/>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38637" name="Text Box 22"/>
            <p:cNvSpPr txBox="1">
              <a:spLocks noChangeArrowheads="1"/>
            </p:cNvSpPr>
            <p:nvPr/>
          </p:nvSpPr>
          <p:spPr bwMode="auto">
            <a:xfrm>
              <a:off x="3955" y="3119"/>
              <a:ext cx="162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Communication Diagrams</a:t>
              </a:r>
              <a:endParaRPr lang="en-US" altLang="zh-CN" sz="1800">
                <a:ea typeface="宋体" panose="02010600030101010101" pitchFamily="2" charset="-122"/>
              </a:endParaRPr>
            </a:p>
          </p:txBody>
        </p:sp>
        <p:sp>
          <p:nvSpPr>
            <p:cNvPr id="238638" name="Rectangle 23"/>
            <p:cNvSpPr>
              <a:spLocks noChangeArrowheads="1"/>
            </p:cNvSpPr>
            <p:nvPr/>
          </p:nvSpPr>
          <p:spPr bwMode="auto">
            <a:xfrm>
              <a:off x="4531" y="2293"/>
              <a:ext cx="177" cy="12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39" name="Rectangle 24"/>
            <p:cNvSpPr>
              <a:spLocks noChangeArrowheads="1"/>
            </p:cNvSpPr>
            <p:nvPr/>
          </p:nvSpPr>
          <p:spPr bwMode="auto">
            <a:xfrm>
              <a:off x="4309" y="2821"/>
              <a:ext cx="177" cy="12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40" name="Rectangle 25"/>
            <p:cNvSpPr>
              <a:spLocks noChangeArrowheads="1"/>
            </p:cNvSpPr>
            <p:nvPr/>
          </p:nvSpPr>
          <p:spPr bwMode="auto">
            <a:xfrm>
              <a:off x="5195" y="2984"/>
              <a:ext cx="177" cy="12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41" name="Rectangle 26"/>
            <p:cNvSpPr>
              <a:spLocks noChangeArrowheads="1"/>
            </p:cNvSpPr>
            <p:nvPr/>
          </p:nvSpPr>
          <p:spPr bwMode="auto">
            <a:xfrm>
              <a:off x="5151" y="2618"/>
              <a:ext cx="177" cy="12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42" name="Rectangle 27"/>
            <p:cNvSpPr>
              <a:spLocks noChangeArrowheads="1"/>
            </p:cNvSpPr>
            <p:nvPr/>
          </p:nvSpPr>
          <p:spPr bwMode="auto">
            <a:xfrm>
              <a:off x="5283" y="2252"/>
              <a:ext cx="177" cy="122"/>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38597" name="Group 28"/>
          <p:cNvGrpSpPr/>
          <p:nvPr/>
        </p:nvGrpSpPr>
        <p:grpSpPr bwMode="auto">
          <a:xfrm>
            <a:off x="2855913" y="4521200"/>
            <a:ext cx="2506662" cy="1752600"/>
            <a:chOff x="3978" y="633"/>
            <a:chExt cx="1579" cy="1104"/>
          </a:xfrm>
        </p:grpSpPr>
        <p:sp>
          <p:nvSpPr>
            <p:cNvPr id="238598" name="Text Box 29"/>
            <p:cNvSpPr txBox="1">
              <a:spLocks noChangeArrowheads="1"/>
            </p:cNvSpPr>
            <p:nvPr/>
          </p:nvSpPr>
          <p:spPr bwMode="auto">
            <a:xfrm>
              <a:off x="3978" y="1506"/>
              <a:ext cx="15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Sequence Diagrams</a:t>
              </a:r>
              <a:endParaRPr lang="en-US" altLang="zh-CN" sz="1800">
                <a:ea typeface="宋体" panose="02010600030101010101" pitchFamily="2" charset="-122"/>
              </a:endParaRPr>
            </a:p>
          </p:txBody>
        </p:sp>
        <p:grpSp>
          <p:nvGrpSpPr>
            <p:cNvPr id="238599" name="Group 30"/>
            <p:cNvGrpSpPr/>
            <p:nvPr/>
          </p:nvGrpSpPr>
          <p:grpSpPr bwMode="auto">
            <a:xfrm>
              <a:off x="4078" y="633"/>
              <a:ext cx="134" cy="179"/>
              <a:chOff x="7654" y="3380"/>
              <a:chExt cx="554" cy="754"/>
            </a:xfrm>
          </p:grpSpPr>
          <p:sp>
            <p:nvSpPr>
              <p:cNvPr id="238620" name="Oval 31"/>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21" name="Line 32"/>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8622" name="Line 33"/>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8623" name="Freeform 34"/>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8600" name="Line 35"/>
            <p:cNvSpPr>
              <a:spLocks noChangeShapeType="1"/>
            </p:cNvSpPr>
            <p:nvPr/>
          </p:nvSpPr>
          <p:spPr bwMode="auto">
            <a:xfrm>
              <a:off x="4139" y="918"/>
              <a:ext cx="302"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01" name="Line 36"/>
            <p:cNvSpPr>
              <a:spLocks noChangeShapeType="1"/>
            </p:cNvSpPr>
            <p:nvPr/>
          </p:nvSpPr>
          <p:spPr bwMode="auto">
            <a:xfrm>
              <a:off x="4824" y="1145"/>
              <a:ext cx="229"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02" name="Line 37"/>
            <p:cNvSpPr>
              <a:spLocks noChangeShapeType="1"/>
            </p:cNvSpPr>
            <p:nvPr/>
          </p:nvSpPr>
          <p:spPr bwMode="auto">
            <a:xfrm>
              <a:off x="4500" y="1026"/>
              <a:ext cx="254"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03" name="Line 38"/>
            <p:cNvSpPr>
              <a:spLocks noChangeShapeType="1"/>
            </p:cNvSpPr>
            <p:nvPr/>
          </p:nvSpPr>
          <p:spPr bwMode="auto">
            <a:xfrm>
              <a:off x="4142" y="1345"/>
              <a:ext cx="0" cy="98"/>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04" name="Line 39"/>
            <p:cNvSpPr>
              <a:spLocks noChangeShapeType="1"/>
            </p:cNvSpPr>
            <p:nvPr/>
          </p:nvSpPr>
          <p:spPr bwMode="auto">
            <a:xfrm>
              <a:off x="4482" y="861"/>
              <a:ext cx="0" cy="6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05" name="Line 40"/>
            <p:cNvSpPr>
              <a:spLocks noChangeShapeType="1"/>
            </p:cNvSpPr>
            <p:nvPr/>
          </p:nvSpPr>
          <p:spPr bwMode="auto">
            <a:xfrm>
              <a:off x="4794" y="861"/>
              <a:ext cx="0" cy="168"/>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06" name="Line 41"/>
            <p:cNvSpPr>
              <a:spLocks noChangeShapeType="1"/>
            </p:cNvSpPr>
            <p:nvPr/>
          </p:nvSpPr>
          <p:spPr bwMode="auto">
            <a:xfrm>
              <a:off x="5101" y="1230"/>
              <a:ext cx="0" cy="211"/>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07" name="Line 42"/>
            <p:cNvSpPr>
              <a:spLocks noChangeShapeType="1"/>
            </p:cNvSpPr>
            <p:nvPr/>
          </p:nvSpPr>
          <p:spPr bwMode="auto">
            <a:xfrm>
              <a:off x="5385" y="861"/>
              <a:ext cx="0" cy="580"/>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08" name="Rectangle 43"/>
            <p:cNvSpPr>
              <a:spLocks noChangeArrowheads="1"/>
            </p:cNvSpPr>
            <p:nvPr/>
          </p:nvSpPr>
          <p:spPr bwMode="auto">
            <a:xfrm rot="16200000">
              <a:off x="3933" y="1079"/>
              <a:ext cx="420" cy="9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09" name="Line 44"/>
            <p:cNvSpPr>
              <a:spLocks noChangeShapeType="1"/>
            </p:cNvSpPr>
            <p:nvPr/>
          </p:nvSpPr>
          <p:spPr bwMode="auto">
            <a:xfrm>
              <a:off x="4142" y="859"/>
              <a:ext cx="0" cy="6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10" name="Rectangle 45"/>
            <p:cNvSpPr>
              <a:spLocks noChangeArrowheads="1"/>
            </p:cNvSpPr>
            <p:nvPr/>
          </p:nvSpPr>
          <p:spPr bwMode="auto">
            <a:xfrm rot="16200000">
              <a:off x="4311" y="1045"/>
              <a:ext cx="337" cy="9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11" name="Line 46"/>
            <p:cNvSpPr>
              <a:spLocks noChangeShapeType="1"/>
            </p:cNvSpPr>
            <p:nvPr/>
          </p:nvSpPr>
          <p:spPr bwMode="auto">
            <a:xfrm>
              <a:off x="4482" y="1268"/>
              <a:ext cx="0" cy="173"/>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12" name="Rectangle 47"/>
            <p:cNvSpPr>
              <a:spLocks noChangeArrowheads="1"/>
            </p:cNvSpPr>
            <p:nvPr/>
          </p:nvSpPr>
          <p:spPr bwMode="auto">
            <a:xfrm rot="16200000">
              <a:off x="4699" y="1077"/>
              <a:ext cx="188" cy="9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13" name="Line 48"/>
            <p:cNvSpPr>
              <a:spLocks noChangeShapeType="1"/>
            </p:cNvSpPr>
            <p:nvPr/>
          </p:nvSpPr>
          <p:spPr bwMode="auto">
            <a:xfrm>
              <a:off x="4793" y="1219"/>
              <a:ext cx="1" cy="221"/>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14" name="Rectangle 49"/>
            <p:cNvSpPr>
              <a:spLocks noChangeArrowheads="1"/>
            </p:cNvSpPr>
            <p:nvPr/>
          </p:nvSpPr>
          <p:spPr bwMode="auto">
            <a:xfrm rot="16200000">
              <a:off x="5062" y="1139"/>
              <a:ext cx="71" cy="9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15" name="Line 50"/>
            <p:cNvSpPr>
              <a:spLocks noChangeShapeType="1"/>
            </p:cNvSpPr>
            <p:nvPr/>
          </p:nvSpPr>
          <p:spPr bwMode="auto">
            <a:xfrm>
              <a:off x="5101" y="860"/>
              <a:ext cx="0" cy="291"/>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8616" name="Rectangle 51"/>
            <p:cNvSpPr>
              <a:spLocks noChangeArrowheads="1"/>
            </p:cNvSpPr>
            <p:nvPr/>
          </p:nvSpPr>
          <p:spPr bwMode="auto">
            <a:xfrm>
              <a:off x="4653" y="720"/>
              <a:ext cx="242" cy="9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17" name="Rectangle 52"/>
            <p:cNvSpPr>
              <a:spLocks noChangeArrowheads="1"/>
            </p:cNvSpPr>
            <p:nvPr/>
          </p:nvSpPr>
          <p:spPr bwMode="auto">
            <a:xfrm>
              <a:off x="5272" y="720"/>
              <a:ext cx="243" cy="9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18" name="Rectangle 53"/>
            <p:cNvSpPr>
              <a:spLocks noChangeArrowheads="1"/>
            </p:cNvSpPr>
            <p:nvPr/>
          </p:nvSpPr>
          <p:spPr bwMode="auto">
            <a:xfrm>
              <a:off x="4930" y="720"/>
              <a:ext cx="308" cy="9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38619" name="Rectangle 54"/>
            <p:cNvSpPr>
              <a:spLocks noChangeArrowheads="1"/>
            </p:cNvSpPr>
            <p:nvPr/>
          </p:nvSpPr>
          <p:spPr bwMode="auto">
            <a:xfrm>
              <a:off x="4372" y="720"/>
              <a:ext cx="243" cy="97"/>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软件对</a:t>
            </a:r>
            <a:r>
              <a:rPr lang="zh-CN" altLang="zh-CN" dirty="0" smtClean="0"/>
              <a:t>社会</a:t>
            </a:r>
            <a:r>
              <a:rPr lang="zh-CN" altLang="zh-CN" dirty="0"/>
              <a:t>、健康、安全、法律及</a:t>
            </a:r>
            <a:r>
              <a:rPr lang="zh-CN" altLang="zh-CN" dirty="0" smtClean="0"/>
              <a:t>文化的影响</a:t>
            </a:r>
            <a:endParaRPr lang="zh-CN" altLang="en-US" dirty="0"/>
          </a:p>
        </p:txBody>
      </p:sp>
      <p:sp>
        <p:nvSpPr>
          <p:cNvPr id="3" name="内容占位符 2"/>
          <p:cNvSpPr>
            <a:spLocks noGrp="1"/>
          </p:cNvSpPr>
          <p:nvPr>
            <p:ph idx="1"/>
          </p:nvPr>
        </p:nvSpPr>
        <p:spPr/>
        <p:txBody>
          <a:bodyPr/>
          <a:lstStyle/>
          <a:p>
            <a:r>
              <a:rPr lang="zh-CN" altLang="zh-CN" dirty="0" smtClean="0"/>
              <a:t>社会</a:t>
            </a:r>
            <a:endParaRPr lang="en-US" altLang="zh-CN" dirty="0" smtClean="0"/>
          </a:p>
          <a:p>
            <a:pPr lvl="1"/>
            <a:r>
              <a:rPr lang="zh-CN" altLang="en-US" dirty="0" smtClean="0"/>
              <a:t>如手机软件允许</a:t>
            </a:r>
            <a:r>
              <a:rPr lang="zh-CN" altLang="en-US" dirty="0"/>
              <a:t>人们快速地共享</a:t>
            </a:r>
            <a:r>
              <a:rPr lang="zh-CN" altLang="en-US" dirty="0" smtClean="0"/>
              <a:t>信息，有助于提高工作效率和生活质量。</a:t>
            </a:r>
            <a:endParaRPr lang="en-US" altLang="zh-CN" dirty="0" smtClean="0"/>
          </a:p>
          <a:p>
            <a:r>
              <a:rPr lang="zh-CN" altLang="zh-CN" dirty="0" smtClean="0"/>
              <a:t>健康</a:t>
            </a:r>
            <a:endParaRPr lang="en-US" altLang="zh-CN" dirty="0" smtClean="0"/>
          </a:p>
          <a:p>
            <a:pPr lvl="1"/>
            <a:r>
              <a:rPr lang="zh-CN" altLang="en-US" dirty="0" smtClean="0"/>
              <a:t>如医疗</a:t>
            </a:r>
            <a:r>
              <a:rPr lang="zh-CN" altLang="en-US" dirty="0"/>
              <a:t>保健</a:t>
            </a:r>
            <a:r>
              <a:rPr lang="zh-CN" altLang="en-US" dirty="0" smtClean="0"/>
              <a:t>系统提高</a:t>
            </a:r>
            <a:r>
              <a:rPr lang="zh-CN" altLang="en-US" dirty="0"/>
              <a:t>治疗结果和降低感染</a:t>
            </a:r>
            <a:r>
              <a:rPr lang="zh-CN" altLang="en-US" dirty="0" smtClean="0"/>
              <a:t>风险，胶囊机器人进行人体探测</a:t>
            </a:r>
            <a:endParaRPr lang="en-US" altLang="zh-CN" dirty="0"/>
          </a:p>
          <a:p>
            <a:r>
              <a:rPr lang="zh-CN" altLang="zh-CN" dirty="0" smtClean="0"/>
              <a:t>安全</a:t>
            </a:r>
            <a:endParaRPr lang="en-US" altLang="zh-CN" dirty="0" smtClean="0"/>
          </a:p>
          <a:p>
            <a:pPr lvl="1"/>
            <a:r>
              <a:rPr lang="zh-CN" altLang="en-US" dirty="0" smtClean="0"/>
              <a:t>如智能交通系统提高</a:t>
            </a:r>
            <a:r>
              <a:rPr lang="zh-CN" altLang="en-US" dirty="0"/>
              <a:t>道路安全和减少</a:t>
            </a:r>
            <a:r>
              <a:rPr lang="zh-CN" altLang="en-US" dirty="0" smtClean="0"/>
              <a:t>交通事故</a:t>
            </a:r>
            <a:endParaRPr lang="en-US" altLang="zh-CN" dirty="0"/>
          </a:p>
          <a:p>
            <a:r>
              <a:rPr lang="zh-CN" altLang="zh-CN" dirty="0" smtClean="0"/>
              <a:t>法律</a:t>
            </a:r>
            <a:endParaRPr lang="en-US" altLang="zh-CN" dirty="0" smtClean="0"/>
          </a:p>
          <a:p>
            <a:pPr lvl="1"/>
            <a:r>
              <a:rPr lang="zh-CN" altLang="en-US" dirty="0" smtClean="0"/>
              <a:t>如基于法律大模型的法律问答和案例分析系统，提高法务工作效率</a:t>
            </a:r>
            <a:endParaRPr lang="en-US" altLang="zh-CN" dirty="0"/>
          </a:p>
          <a:p>
            <a:r>
              <a:rPr lang="zh-CN" altLang="zh-CN" dirty="0" smtClean="0"/>
              <a:t>文化</a:t>
            </a:r>
            <a:endParaRPr lang="en-US" altLang="zh-CN" dirty="0" smtClean="0"/>
          </a:p>
          <a:p>
            <a:pPr lvl="1"/>
            <a:r>
              <a:rPr lang="zh-CN" altLang="en-US" dirty="0" smtClean="0"/>
              <a:t>如数字孪生，保护</a:t>
            </a:r>
            <a:r>
              <a:rPr lang="zh-CN" altLang="en-US" dirty="0"/>
              <a:t>文化遗产和</a:t>
            </a:r>
            <a:r>
              <a:rPr lang="zh-CN" altLang="en-US" dirty="0" smtClean="0"/>
              <a:t>传统；图书管理系统共享</a:t>
            </a:r>
            <a:r>
              <a:rPr lang="zh-CN" altLang="en-US" dirty="0"/>
              <a:t>图书资源</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5" name="矩形 4"/>
          <p:cNvSpPr/>
          <p:nvPr/>
        </p:nvSpPr>
        <p:spPr>
          <a:xfrm>
            <a:off x="3097335" y="1061986"/>
            <a:ext cx="9181750" cy="400110"/>
          </a:xfrm>
          <a:prstGeom prst="rect">
            <a:avLst/>
          </a:prstGeom>
        </p:spPr>
        <p:txBody>
          <a:bodyPr wrap="square">
            <a:spAutoFit/>
          </a:bodyPr>
          <a:lstStyle/>
          <a:p>
            <a:r>
              <a:rPr lang="zh-CN" altLang="en-US" sz="2000" dirty="0">
                <a:solidFill>
                  <a:srgbClr val="EB7C1F"/>
                </a:solidFill>
                <a:latin typeface="PingFang SC"/>
              </a:rPr>
              <a:t>一个合理</a:t>
            </a:r>
            <a:r>
              <a:rPr lang="zh-CN" altLang="en-US" sz="2000" dirty="0" smtClean="0">
                <a:solidFill>
                  <a:srgbClr val="EB7C1F"/>
                </a:solidFill>
                <a:latin typeface="PingFang SC"/>
              </a:rPr>
              <a:t>的软件系统</a:t>
            </a:r>
            <a:r>
              <a:rPr lang="zh-CN" altLang="en-US" sz="2000" dirty="0">
                <a:solidFill>
                  <a:srgbClr val="EB7C1F"/>
                </a:solidFill>
                <a:latin typeface="PingFang SC"/>
              </a:rPr>
              <a:t>可以对社会、健康、安全、法律和文化产生积极的</a:t>
            </a:r>
            <a:r>
              <a:rPr lang="zh-CN" altLang="en-US" sz="2000" dirty="0" smtClean="0">
                <a:solidFill>
                  <a:srgbClr val="EB7C1F"/>
                </a:solidFill>
                <a:latin typeface="PingFang SC"/>
              </a:rPr>
              <a:t>影响</a:t>
            </a:r>
            <a:endParaRPr lang="zh-CN" altLang="en-US" sz="2000" dirty="0">
              <a:solidFill>
                <a:srgbClr val="EB7C1F"/>
              </a:solidFill>
            </a:endParaRP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r>
              <a:rPr lang="en-US" altLang="zh-CN" smtClean="0"/>
              <a:t>Create Sequence Diagrams</a:t>
            </a:r>
            <a:endParaRPr lang="en-US" altLang="zh-CN" smtClean="0"/>
          </a:p>
        </p:txBody>
      </p:sp>
      <p:sp>
        <p:nvSpPr>
          <p:cNvPr id="240643" name="Rectangle 3"/>
          <p:cNvSpPr>
            <a:spLocks noGrp="1" noChangeArrowheads="1"/>
          </p:cNvSpPr>
          <p:nvPr>
            <p:ph type="body" idx="1"/>
          </p:nvPr>
        </p:nvSpPr>
        <p:spPr/>
        <p:txBody>
          <a:bodyPr/>
          <a:lstStyle/>
          <a:p>
            <a:r>
              <a:rPr lang="en-US" altLang="zh-CN" smtClean="0"/>
              <a:t>A sequence diagram is an interaction diagram that emphasizes the time ordering of messages.</a:t>
            </a:r>
            <a:endParaRPr lang="en-US" altLang="zh-CN" smtClean="0"/>
          </a:p>
          <a:p>
            <a:r>
              <a:rPr lang="en-US" altLang="zh-CN" smtClean="0"/>
              <a:t>The diagram shows:</a:t>
            </a:r>
            <a:endParaRPr lang="en-US" altLang="zh-CN" smtClean="0"/>
          </a:p>
          <a:p>
            <a:pPr lvl="1"/>
            <a:r>
              <a:rPr lang="en-US" altLang="zh-CN" smtClean="0"/>
              <a:t>The objects participating in the interaction.</a:t>
            </a:r>
            <a:endParaRPr lang="en-US" altLang="zh-CN" smtClean="0"/>
          </a:p>
          <a:p>
            <a:pPr lvl="1"/>
            <a:r>
              <a:rPr lang="en-US" altLang="zh-CN" smtClean="0"/>
              <a:t>The sequence of messages exchanged.</a:t>
            </a:r>
            <a:endParaRPr lang="en-US" altLang="zh-CN" smtClean="0"/>
          </a:p>
        </p:txBody>
      </p:sp>
      <p:sp>
        <p:nvSpPr>
          <p:cNvPr id="240644" name="Text Box 4"/>
          <p:cNvSpPr txBox="1">
            <a:spLocks noChangeArrowheads="1"/>
          </p:cNvSpPr>
          <p:nvPr/>
        </p:nvSpPr>
        <p:spPr bwMode="auto">
          <a:xfrm>
            <a:off x="4668838" y="5976938"/>
            <a:ext cx="25066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Sequence Diagram</a:t>
            </a:r>
            <a:endParaRPr lang="en-US" altLang="zh-CN" sz="1800">
              <a:ea typeface="宋体" panose="02010600030101010101" pitchFamily="2" charset="-122"/>
            </a:endParaRPr>
          </a:p>
        </p:txBody>
      </p:sp>
      <p:sp>
        <p:nvSpPr>
          <p:cNvPr id="240645" name="Line 5"/>
          <p:cNvSpPr>
            <a:spLocks noChangeShapeType="1"/>
          </p:cNvSpPr>
          <p:nvPr/>
        </p:nvSpPr>
        <p:spPr bwMode="auto">
          <a:xfrm>
            <a:off x="4692650" y="4800600"/>
            <a:ext cx="661988" cy="1588"/>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46" name="Line 6"/>
          <p:cNvSpPr>
            <a:spLocks noChangeShapeType="1"/>
          </p:cNvSpPr>
          <p:nvPr/>
        </p:nvSpPr>
        <p:spPr bwMode="auto">
          <a:xfrm>
            <a:off x="6035676" y="5246689"/>
            <a:ext cx="519113" cy="158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47" name="Line 7"/>
          <p:cNvSpPr>
            <a:spLocks noChangeShapeType="1"/>
          </p:cNvSpPr>
          <p:nvPr/>
        </p:nvSpPr>
        <p:spPr bwMode="auto">
          <a:xfrm>
            <a:off x="5400676" y="5011739"/>
            <a:ext cx="557213" cy="158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48" name="Line 8"/>
          <p:cNvSpPr>
            <a:spLocks noChangeShapeType="1"/>
          </p:cNvSpPr>
          <p:nvPr/>
        </p:nvSpPr>
        <p:spPr bwMode="auto">
          <a:xfrm>
            <a:off x="4697414" y="5638800"/>
            <a:ext cx="1587" cy="192088"/>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49" name="Line 9"/>
          <p:cNvSpPr>
            <a:spLocks noChangeShapeType="1"/>
          </p:cNvSpPr>
          <p:nvPr/>
        </p:nvSpPr>
        <p:spPr bwMode="auto">
          <a:xfrm>
            <a:off x="5364164" y="4689475"/>
            <a:ext cx="1587" cy="122238"/>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50" name="Line 10"/>
          <p:cNvSpPr>
            <a:spLocks noChangeShapeType="1"/>
          </p:cNvSpPr>
          <p:nvPr/>
        </p:nvSpPr>
        <p:spPr bwMode="auto">
          <a:xfrm>
            <a:off x="5976939" y="4689476"/>
            <a:ext cx="1587" cy="328613"/>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51" name="Line 11"/>
          <p:cNvSpPr>
            <a:spLocks noChangeShapeType="1"/>
          </p:cNvSpPr>
          <p:nvPr/>
        </p:nvSpPr>
        <p:spPr bwMode="auto">
          <a:xfrm>
            <a:off x="6578600" y="5413375"/>
            <a:ext cx="1588" cy="414338"/>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52" name="Line 12"/>
          <p:cNvSpPr>
            <a:spLocks noChangeShapeType="1"/>
          </p:cNvSpPr>
          <p:nvPr/>
        </p:nvSpPr>
        <p:spPr bwMode="auto">
          <a:xfrm>
            <a:off x="7135814" y="4689475"/>
            <a:ext cx="1587" cy="1138238"/>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53" name="Rectangle 13"/>
          <p:cNvSpPr>
            <a:spLocks noChangeArrowheads="1"/>
          </p:cNvSpPr>
          <p:nvPr/>
        </p:nvSpPr>
        <p:spPr bwMode="auto">
          <a:xfrm rot="-5400000">
            <a:off x="4285457" y="5136406"/>
            <a:ext cx="825500"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0654" name="Rectangle 14"/>
          <p:cNvSpPr>
            <a:spLocks noChangeArrowheads="1"/>
          </p:cNvSpPr>
          <p:nvPr/>
        </p:nvSpPr>
        <p:spPr bwMode="auto">
          <a:xfrm rot="-5400000">
            <a:off x="5030789" y="5065763"/>
            <a:ext cx="661987"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0655" name="Line 15"/>
          <p:cNvSpPr>
            <a:spLocks noChangeShapeType="1"/>
          </p:cNvSpPr>
          <p:nvPr/>
        </p:nvSpPr>
        <p:spPr bwMode="auto">
          <a:xfrm>
            <a:off x="5364164" y="5486401"/>
            <a:ext cx="1587" cy="341313"/>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56" name="Rectangle 16"/>
          <p:cNvSpPr>
            <a:spLocks noChangeArrowheads="1"/>
          </p:cNvSpPr>
          <p:nvPr/>
        </p:nvSpPr>
        <p:spPr bwMode="auto">
          <a:xfrm rot="-5400000">
            <a:off x="5790408" y="5129263"/>
            <a:ext cx="369887"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0657" name="Line 17"/>
          <p:cNvSpPr>
            <a:spLocks noChangeShapeType="1"/>
          </p:cNvSpPr>
          <p:nvPr/>
        </p:nvSpPr>
        <p:spPr bwMode="auto">
          <a:xfrm>
            <a:off x="5973764" y="5391151"/>
            <a:ext cx="3175" cy="434975"/>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58" name="Rectangle 18"/>
          <p:cNvSpPr>
            <a:spLocks noChangeArrowheads="1"/>
          </p:cNvSpPr>
          <p:nvPr/>
        </p:nvSpPr>
        <p:spPr bwMode="auto">
          <a:xfrm rot="-5400000">
            <a:off x="6503988" y="5250706"/>
            <a:ext cx="139700"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0659" name="Line 19"/>
          <p:cNvSpPr>
            <a:spLocks noChangeShapeType="1"/>
          </p:cNvSpPr>
          <p:nvPr/>
        </p:nvSpPr>
        <p:spPr bwMode="auto">
          <a:xfrm>
            <a:off x="6578600" y="4687888"/>
            <a:ext cx="1588" cy="56991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0660" name="Rectangle 20"/>
          <p:cNvSpPr>
            <a:spLocks noChangeArrowheads="1"/>
          </p:cNvSpPr>
          <p:nvPr/>
        </p:nvSpPr>
        <p:spPr bwMode="auto">
          <a:xfrm>
            <a:off x="5699125" y="4430762"/>
            <a:ext cx="476250"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0661" name="Rectangle 21"/>
          <p:cNvSpPr>
            <a:spLocks noChangeArrowheads="1"/>
          </p:cNvSpPr>
          <p:nvPr/>
        </p:nvSpPr>
        <p:spPr bwMode="auto">
          <a:xfrm>
            <a:off x="6915150" y="4430762"/>
            <a:ext cx="476250"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0662" name="Rectangle 22"/>
          <p:cNvSpPr>
            <a:spLocks noChangeArrowheads="1"/>
          </p:cNvSpPr>
          <p:nvPr/>
        </p:nvSpPr>
        <p:spPr bwMode="auto">
          <a:xfrm>
            <a:off x="6243639" y="4430762"/>
            <a:ext cx="604837"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0663" name="Rectangle 23"/>
          <p:cNvSpPr>
            <a:spLocks noChangeArrowheads="1"/>
          </p:cNvSpPr>
          <p:nvPr/>
        </p:nvSpPr>
        <p:spPr bwMode="auto">
          <a:xfrm>
            <a:off x="5149850" y="4430762"/>
            <a:ext cx="476250"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40664" name="Group 24"/>
          <p:cNvGrpSpPr/>
          <p:nvPr/>
        </p:nvGrpSpPr>
        <p:grpSpPr bwMode="auto">
          <a:xfrm>
            <a:off x="4670426" y="4343401"/>
            <a:ext cx="212725" cy="284163"/>
            <a:chOff x="7654" y="3380"/>
            <a:chExt cx="554" cy="754"/>
          </a:xfrm>
        </p:grpSpPr>
        <p:sp>
          <p:nvSpPr>
            <p:cNvPr id="240665" name="Oval 2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0666" name="Line 2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0667" name="Line 2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0668" name="Freeform 2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r>
              <a:rPr lang="en-US" altLang="zh-CN" smtClean="0"/>
              <a:t>The Anatomy of Sequence Diagrams</a:t>
            </a:r>
            <a:endParaRPr lang="en-US" altLang="zh-CN" smtClean="0"/>
          </a:p>
        </p:txBody>
      </p:sp>
      <p:sp>
        <p:nvSpPr>
          <p:cNvPr id="242691" name="Text Box 3"/>
          <p:cNvSpPr txBox="1">
            <a:spLocks noChangeArrowheads="1"/>
          </p:cNvSpPr>
          <p:nvPr/>
        </p:nvSpPr>
        <p:spPr bwMode="auto">
          <a:xfrm>
            <a:off x="5322888" y="3459163"/>
            <a:ext cx="28305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marL="287655" indent="-287655">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dirty="0">
                <a:solidFill>
                  <a:srgbClr val="EB7C11"/>
                </a:solidFill>
                <a:ea typeface="宋体" panose="02010600030101010101" pitchFamily="2" charset="-122"/>
              </a:rPr>
              <a:t>1: </a:t>
            </a:r>
            <a:r>
              <a:rPr lang="en-US" altLang="zh-CN" sz="1400" dirty="0" err="1">
                <a:solidFill>
                  <a:srgbClr val="EB7C11"/>
                </a:solidFill>
                <a:ea typeface="宋体" panose="02010600030101010101" pitchFamily="2" charset="-122"/>
              </a:rPr>
              <a:t>PerformResponsibility</a:t>
            </a:r>
            <a:r>
              <a:rPr lang="en-US" altLang="zh-CN" sz="1400" dirty="0">
                <a:solidFill>
                  <a:srgbClr val="EB7C11"/>
                </a:solidFill>
                <a:ea typeface="宋体" panose="02010600030101010101" pitchFamily="2" charset="-122"/>
              </a:rPr>
              <a:t>	</a:t>
            </a:r>
            <a:endParaRPr lang="en-US" altLang="zh-CN" sz="1400" dirty="0">
              <a:solidFill>
                <a:srgbClr val="EB7C11"/>
              </a:solidFill>
              <a:ea typeface="宋体" panose="02010600030101010101" pitchFamily="2" charset="-122"/>
            </a:endParaRPr>
          </a:p>
        </p:txBody>
      </p:sp>
      <p:sp>
        <p:nvSpPr>
          <p:cNvPr id="242692" name="Line 4"/>
          <p:cNvSpPr>
            <a:spLocks noChangeShapeType="1"/>
          </p:cNvSpPr>
          <p:nvPr/>
        </p:nvSpPr>
        <p:spPr bwMode="auto">
          <a:xfrm flipV="1">
            <a:off x="3903663" y="3740151"/>
            <a:ext cx="3587750" cy="317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2693" name="Text Box 5"/>
          <p:cNvSpPr txBox="1">
            <a:spLocks noChangeArrowheads="1"/>
          </p:cNvSpPr>
          <p:nvPr/>
        </p:nvSpPr>
        <p:spPr bwMode="auto">
          <a:xfrm>
            <a:off x="3130550" y="1674814"/>
            <a:ext cx="1308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dirty="0">
                <a:solidFill>
                  <a:srgbClr val="175F8B"/>
                </a:solidFill>
                <a:ea typeface="宋体" panose="02010600030101010101" pitchFamily="2" charset="-122"/>
              </a:rPr>
              <a:t>Client Object</a:t>
            </a:r>
            <a:endParaRPr lang="en-US" altLang="zh-CN" sz="1800" i="1" dirty="0">
              <a:solidFill>
                <a:srgbClr val="175F8B"/>
              </a:solidFill>
              <a:ea typeface="宋体" panose="02010600030101010101" pitchFamily="2" charset="-122"/>
            </a:endParaRPr>
          </a:p>
        </p:txBody>
      </p:sp>
      <p:sp>
        <p:nvSpPr>
          <p:cNvPr id="242694" name="Text Box 6"/>
          <p:cNvSpPr txBox="1">
            <a:spLocks noChangeArrowheads="1"/>
          </p:cNvSpPr>
          <p:nvPr/>
        </p:nvSpPr>
        <p:spPr bwMode="auto">
          <a:xfrm>
            <a:off x="6792913" y="1674814"/>
            <a:ext cx="1562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solidFill>
                  <a:srgbClr val="175F8B"/>
                </a:solidFill>
                <a:ea typeface="宋体" panose="02010600030101010101" pitchFamily="2" charset="-122"/>
              </a:rPr>
              <a:t>Supplier Object</a:t>
            </a:r>
            <a:endParaRPr lang="en-US" altLang="zh-CN" sz="1800" i="1">
              <a:solidFill>
                <a:srgbClr val="175F8B"/>
              </a:solidFill>
              <a:ea typeface="宋体" panose="02010600030101010101" pitchFamily="2" charset="-122"/>
            </a:endParaRPr>
          </a:p>
        </p:txBody>
      </p:sp>
      <p:sp>
        <p:nvSpPr>
          <p:cNvPr id="242695" name="Text Box 7"/>
          <p:cNvSpPr txBox="1">
            <a:spLocks noChangeArrowheads="1"/>
          </p:cNvSpPr>
          <p:nvPr/>
        </p:nvSpPr>
        <p:spPr bwMode="auto">
          <a:xfrm>
            <a:off x="5259388" y="2346325"/>
            <a:ext cx="927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solidFill>
                  <a:srgbClr val="175F8B"/>
                </a:solidFill>
                <a:ea typeface="宋体" panose="02010600030101010101" pitchFamily="2" charset="-122"/>
              </a:rPr>
              <a:t>Message</a:t>
            </a:r>
            <a:endParaRPr lang="en-US" altLang="zh-CN" sz="1800" i="1">
              <a:solidFill>
                <a:srgbClr val="175F8B"/>
              </a:solidFill>
              <a:ea typeface="宋体" panose="02010600030101010101" pitchFamily="2" charset="-122"/>
            </a:endParaRPr>
          </a:p>
        </p:txBody>
      </p:sp>
      <p:sp>
        <p:nvSpPr>
          <p:cNvPr id="242696" name="Line 8"/>
          <p:cNvSpPr>
            <a:spLocks noChangeShapeType="1"/>
          </p:cNvSpPr>
          <p:nvPr/>
        </p:nvSpPr>
        <p:spPr bwMode="auto">
          <a:xfrm flipH="1" flipV="1">
            <a:off x="5905500" y="2682875"/>
            <a:ext cx="0" cy="762000"/>
          </a:xfrm>
          <a:prstGeom prst="line">
            <a:avLst/>
          </a:prstGeom>
          <a:noFill/>
          <a:ln w="28575">
            <a:solidFill>
              <a:schemeClr val="hlink"/>
            </a:solidFill>
            <a:round/>
            <a:head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2697" name="Line 9"/>
          <p:cNvSpPr>
            <a:spLocks noChangeShapeType="1"/>
          </p:cNvSpPr>
          <p:nvPr/>
        </p:nvSpPr>
        <p:spPr bwMode="auto">
          <a:xfrm>
            <a:off x="3822700" y="2803525"/>
            <a:ext cx="0" cy="750888"/>
          </a:xfrm>
          <a:prstGeom prst="lin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698" name="Rectangle 10"/>
          <p:cNvSpPr>
            <a:spLocks noChangeArrowheads="1"/>
          </p:cNvSpPr>
          <p:nvPr/>
        </p:nvSpPr>
        <p:spPr bwMode="auto">
          <a:xfrm>
            <a:off x="2963863" y="2477344"/>
            <a:ext cx="1765300"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2699" name="Text Box 11"/>
          <p:cNvSpPr txBox="1">
            <a:spLocks noChangeArrowheads="1"/>
          </p:cNvSpPr>
          <p:nvPr/>
        </p:nvSpPr>
        <p:spPr bwMode="auto">
          <a:xfrm>
            <a:off x="3572593" y="2446338"/>
            <a:ext cx="50815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u="sng">
                <a:ea typeface="宋体" panose="02010600030101010101" pitchFamily="2" charset="-122"/>
              </a:rPr>
              <a:t>:Client</a:t>
            </a:r>
            <a:endParaRPr lang="en-US" altLang="zh-CN" sz="1400" u="sng">
              <a:ea typeface="宋体" panose="02010600030101010101" pitchFamily="2" charset="-122"/>
            </a:endParaRPr>
          </a:p>
        </p:txBody>
      </p:sp>
      <p:sp>
        <p:nvSpPr>
          <p:cNvPr id="242700" name="Line 12"/>
          <p:cNvSpPr>
            <a:spLocks noChangeShapeType="1"/>
          </p:cNvSpPr>
          <p:nvPr/>
        </p:nvSpPr>
        <p:spPr bwMode="auto">
          <a:xfrm>
            <a:off x="7596188" y="2778125"/>
            <a:ext cx="0" cy="941388"/>
          </a:xfrm>
          <a:prstGeom prst="lin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01" name="Rectangle 13"/>
          <p:cNvSpPr>
            <a:spLocks noChangeArrowheads="1"/>
          </p:cNvSpPr>
          <p:nvPr/>
        </p:nvSpPr>
        <p:spPr bwMode="auto">
          <a:xfrm>
            <a:off x="6711950" y="2477344"/>
            <a:ext cx="1765300" cy="15388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2702" name="Text Box 14"/>
          <p:cNvSpPr txBox="1">
            <a:spLocks noChangeArrowheads="1"/>
          </p:cNvSpPr>
          <p:nvPr/>
        </p:nvSpPr>
        <p:spPr bwMode="auto">
          <a:xfrm>
            <a:off x="7221295" y="2446338"/>
            <a:ext cx="7069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u="sng">
                <a:ea typeface="宋体" panose="02010600030101010101" pitchFamily="2" charset="-122"/>
              </a:rPr>
              <a:t>:Supplier</a:t>
            </a:r>
            <a:endParaRPr lang="en-US" altLang="zh-CN" sz="1400" u="sng">
              <a:ea typeface="宋体" panose="02010600030101010101" pitchFamily="2" charset="-122"/>
            </a:endParaRPr>
          </a:p>
        </p:txBody>
      </p:sp>
      <p:sp>
        <p:nvSpPr>
          <p:cNvPr id="242703" name="Text Box 15"/>
          <p:cNvSpPr txBox="1">
            <a:spLocks noChangeArrowheads="1"/>
          </p:cNvSpPr>
          <p:nvPr/>
        </p:nvSpPr>
        <p:spPr bwMode="auto">
          <a:xfrm>
            <a:off x="2339975" y="4322764"/>
            <a:ext cx="1181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solidFill>
                  <a:srgbClr val="175F8B"/>
                </a:solidFill>
                <a:ea typeface="宋体" panose="02010600030101010101" pitchFamily="2" charset="-122"/>
              </a:rPr>
              <a:t>Execution </a:t>
            </a:r>
            <a:endParaRPr lang="en-US" altLang="zh-CN" sz="1800" i="1">
              <a:solidFill>
                <a:srgbClr val="175F8B"/>
              </a:solidFill>
              <a:ea typeface="宋体" panose="02010600030101010101" pitchFamily="2" charset="-122"/>
            </a:endParaRPr>
          </a:p>
          <a:p>
            <a:r>
              <a:rPr lang="en-US" altLang="zh-CN" sz="1800" i="1">
                <a:solidFill>
                  <a:srgbClr val="175F8B"/>
                </a:solidFill>
                <a:ea typeface="宋体" panose="02010600030101010101" pitchFamily="2" charset="-122"/>
              </a:rPr>
              <a:t>Occurrence</a:t>
            </a:r>
            <a:endParaRPr lang="en-US" altLang="zh-CN" sz="1800" i="1">
              <a:solidFill>
                <a:srgbClr val="175F8B"/>
              </a:solidFill>
              <a:ea typeface="宋体" panose="02010600030101010101" pitchFamily="2" charset="-122"/>
            </a:endParaRPr>
          </a:p>
        </p:txBody>
      </p:sp>
      <p:sp>
        <p:nvSpPr>
          <p:cNvPr id="242704" name="Line 16"/>
          <p:cNvSpPr>
            <a:spLocks noChangeShapeType="1"/>
          </p:cNvSpPr>
          <p:nvPr/>
        </p:nvSpPr>
        <p:spPr bwMode="auto">
          <a:xfrm>
            <a:off x="7658101" y="4270375"/>
            <a:ext cx="709613"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05" name="Line 17"/>
          <p:cNvSpPr>
            <a:spLocks noChangeShapeType="1"/>
          </p:cNvSpPr>
          <p:nvPr/>
        </p:nvSpPr>
        <p:spPr bwMode="auto">
          <a:xfrm>
            <a:off x="7759700" y="4724400"/>
            <a:ext cx="611188" cy="0"/>
          </a:xfrm>
          <a:prstGeom prst="line">
            <a:avLst/>
          </a:prstGeom>
          <a:noFill/>
          <a:ln w="28575">
            <a:solidFill>
              <a:schemeClr val="tx1"/>
            </a:solidFill>
            <a:round/>
            <a:head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06" name="Line 18"/>
          <p:cNvSpPr>
            <a:spLocks noChangeShapeType="1"/>
          </p:cNvSpPr>
          <p:nvPr/>
        </p:nvSpPr>
        <p:spPr bwMode="auto">
          <a:xfrm>
            <a:off x="8356600" y="4270376"/>
            <a:ext cx="0" cy="46831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07" name="Text Box 19"/>
          <p:cNvSpPr txBox="1">
            <a:spLocks noChangeArrowheads="1"/>
          </p:cNvSpPr>
          <p:nvPr/>
        </p:nvSpPr>
        <p:spPr bwMode="auto">
          <a:xfrm>
            <a:off x="8466138" y="3279775"/>
            <a:ext cx="1930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solidFill>
                  <a:srgbClr val="175F8B"/>
                </a:solidFill>
                <a:ea typeface="宋体" panose="02010600030101010101" pitchFamily="2" charset="-122"/>
              </a:rPr>
              <a:t>Reflexive Message</a:t>
            </a:r>
            <a:endParaRPr lang="en-US" altLang="zh-CN" sz="1800" i="1">
              <a:solidFill>
                <a:srgbClr val="175F8B"/>
              </a:solidFill>
              <a:ea typeface="宋体" panose="02010600030101010101" pitchFamily="2" charset="-122"/>
            </a:endParaRPr>
          </a:p>
        </p:txBody>
      </p:sp>
      <p:sp>
        <p:nvSpPr>
          <p:cNvPr id="242708" name="Line 20"/>
          <p:cNvSpPr>
            <a:spLocks noChangeShapeType="1"/>
          </p:cNvSpPr>
          <p:nvPr/>
        </p:nvSpPr>
        <p:spPr bwMode="auto">
          <a:xfrm flipH="1">
            <a:off x="8215313" y="3444876"/>
            <a:ext cx="0" cy="735013"/>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2709" name="Rectangle 21"/>
          <p:cNvSpPr>
            <a:spLocks noChangeArrowheads="1"/>
          </p:cNvSpPr>
          <p:nvPr/>
        </p:nvSpPr>
        <p:spPr bwMode="auto">
          <a:xfrm>
            <a:off x="3746500" y="3546476"/>
            <a:ext cx="152400" cy="1935163"/>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2710" name="Text Box 22"/>
          <p:cNvSpPr txBox="1">
            <a:spLocks noChangeArrowheads="1"/>
          </p:cNvSpPr>
          <p:nvPr/>
        </p:nvSpPr>
        <p:spPr bwMode="auto">
          <a:xfrm>
            <a:off x="1892300" y="3013075"/>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solidFill>
                  <a:srgbClr val="175F8B"/>
                </a:solidFill>
                <a:ea typeface="宋体" panose="02010600030101010101" pitchFamily="2" charset="-122"/>
              </a:rPr>
              <a:t>Object Lifeline</a:t>
            </a:r>
            <a:endParaRPr lang="en-US" altLang="zh-CN" sz="1800" i="1">
              <a:solidFill>
                <a:srgbClr val="175F8B"/>
              </a:solidFill>
              <a:ea typeface="宋体" panose="02010600030101010101" pitchFamily="2" charset="-122"/>
            </a:endParaRPr>
          </a:p>
        </p:txBody>
      </p:sp>
      <p:sp>
        <p:nvSpPr>
          <p:cNvPr id="242711" name="Line 23"/>
          <p:cNvSpPr>
            <a:spLocks noChangeShapeType="1"/>
          </p:cNvSpPr>
          <p:nvPr/>
        </p:nvSpPr>
        <p:spPr bwMode="auto">
          <a:xfrm>
            <a:off x="3444876" y="3140075"/>
            <a:ext cx="327025" cy="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2712" name="Text Box 24"/>
          <p:cNvSpPr txBox="1">
            <a:spLocks noChangeArrowheads="1"/>
          </p:cNvSpPr>
          <p:nvPr/>
        </p:nvSpPr>
        <p:spPr bwMode="auto">
          <a:xfrm>
            <a:off x="8413750" y="4270376"/>
            <a:ext cx="19240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marL="287655" indent="-287655">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dirty="0">
                <a:solidFill>
                  <a:srgbClr val="EB7C11"/>
                </a:solidFill>
                <a:ea typeface="宋体" panose="02010600030101010101" pitchFamily="2" charset="-122"/>
              </a:rPr>
              <a:t>1.1: </a:t>
            </a:r>
            <a:r>
              <a:rPr lang="en-US" altLang="zh-CN" sz="1400" dirty="0" err="1">
                <a:solidFill>
                  <a:srgbClr val="EB7C11"/>
                </a:solidFill>
                <a:ea typeface="宋体" panose="02010600030101010101" pitchFamily="2" charset="-122"/>
              </a:rPr>
              <a:t>PerformAnother</a:t>
            </a:r>
            <a:br>
              <a:rPr lang="en-US" altLang="zh-CN" sz="1400" dirty="0">
                <a:solidFill>
                  <a:srgbClr val="EB7C11"/>
                </a:solidFill>
                <a:ea typeface="宋体" panose="02010600030101010101" pitchFamily="2" charset="-122"/>
              </a:rPr>
            </a:br>
            <a:r>
              <a:rPr lang="en-US" altLang="zh-CN" sz="1400" dirty="0">
                <a:solidFill>
                  <a:srgbClr val="EB7C11"/>
                </a:solidFill>
                <a:ea typeface="宋体" panose="02010600030101010101" pitchFamily="2" charset="-122"/>
              </a:rPr>
              <a:t>Responsibility	</a:t>
            </a:r>
            <a:endParaRPr lang="en-US" altLang="zh-CN" sz="1400" dirty="0">
              <a:solidFill>
                <a:srgbClr val="EB7C11"/>
              </a:solidFill>
              <a:ea typeface="宋体" panose="02010600030101010101" pitchFamily="2" charset="-122"/>
            </a:endParaRPr>
          </a:p>
        </p:txBody>
      </p:sp>
      <p:sp>
        <p:nvSpPr>
          <p:cNvPr id="242713" name="Text Box 25"/>
          <p:cNvSpPr txBox="1">
            <a:spLocks noChangeArrowheads="1"/>
          </p:cNvSpPr>
          <p:nvPr/>
        </p:nvSpPr>
        <p:spPr bwMode="auto">
          <a:xfrm>
            <a:off x="8199438" y="5314951"/>
            <a:ext cx="21971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i="1">
                <a:solidFill>
                  <a:srgbClr val="175F8B"/>
                </a:solidFill>
                <a:ea typeface="宋体" panose="02010600030101010101" pitchFamily="2" charset="-122"/>
              </a:rPr>
              <a:t>Hierarchical Message</a:t>
            </a:r>
            <a:endParaRPr lang="en-US" altLang="zh-CN" sz="1800" i="1">
              <a:solidFill>
                <a:srgbClr val="175F8B"/>
              </a:solidFill>
              <a:ea typeface="宋体" panose="02010600030101010101" pitchFamily="2" charset="-122"/>
            </a:endParaRPr>
          </a:p>
          <a:p>
            <a:pPr algn="ctr"/>
            <a:r>
              <a:rPr lang="en-US" altLang="zh-CN" sz="1800" i="1">
                <a:solidFill>
                  <a:srgbClr val="175F8B"/>
                </a:solidFill>
                <a:ea typeface="宋体" panose="02010600030101010101" pitchFamily="2" charset="-122"/>
              </a:rPr>
              <a:t>Numbering</a:t>
            </a:r>
            <a:endParaRPr lang="en-US" altLang="zh-CN" sz="1800" i="1">
              <a:solidFill>
                <a:srgbClr val="175F8B"/>
              </a:solidFill>
              <a:ea typeface="宋体" panose="02010600030101010101" pitchFamily="2" charset="-122"/>
            </a:endParaRPr>
          </a:p>
        </p:txBody>
      </p:sp>
      <p:sp>
        <p:nvSpPr>
          <p:cNvPr id="242714" name="Rectangle 26"/>
          <p:cNvSpPr>
            <a:spLocks noChangeArrowheads="1"/>
          </p:cNvSpPr>
          <p:nvPr/>
        </p:nvSpPr>
        <p:spPr bwMode="auto">
          <a:xfrm>
            <a:off x="7594600" y="4727575"/>
            <a:ext cx="152400" cy="30480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2715" name="Line 27"/>
          <p:cNvSpPr>
            <a:spLocks noChangeShapeType="1"/>
          </p:cNvSpPr>
          <p:nvPr/>
        </p:nvSpPr>
        <p:spPr bwMode="auto">
          <a:xfrm>
            <a:off x="3822700" y="5487988"/>
            <a:ext cx="14288" cy="944562"/>
          </a:xfrm>
          <a:prstGeom prst="lin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16" name="Line 28"/>
          <p:cNvSpPr>
            <a:spLocks noChangeShapeType="1"/>
          </p:cNvSpPr>
          <p:nvPr/>
        </p:nvSpPr>
        <p:spPr bwMode="auto">
          <a:xfrm>
            <a:off x="7596188" y="5260976"/>
            <a:ext cx="0" cy="1171575"/>
          </a:xfrm>
          <a:prstGeom prst="lin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17" name="Line 29"/>
          <p:cNvSpPr>
            <a:spLocks noChangeShapeType="1"/>
          </p:cNvSpPr>
          <p:nvPr/>
        </p:nvSpPr>
        <p:spPr bwMode="auto">
          <a:xfrm>
            <a:off x="7512051" y="5259388"/>
            <a:ext cx="16351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18" name="Line 30"/>
          <p:cNvSpPr>
            <a:spLocks noChangeShapeType="1"/>
          </p:cNvSpPr>
          <p:nvPr/>
        </p:nvSpPr>
        <p:spPr bwMode="auto">
          <a:xfrm>
            <a:off x="7516813" y="3732213"/>
            <a:ext cx="0" cy="154146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19" name="Line 31"/>
          <p:cNvSpPr>
            <a:spLocks noChangeShapeType="1"/>
          </p:cNvSpPr>
          <p:nvPr/>
        </p:nvSpPr>
        <p:spPr bwMode="auto">
          <a:xfrm flipV="1">
            <a:off x="7507288" y="3735389"/>
            <a:ext cx="169862" cy="15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20" name="Line 32"/>
          <p:cNvSpPr>
            <a:spLocks noChangeShapeType="1"/>
          </p:cNvSpPr>
          <p:nvPr/>
        </p:nvSpPr>
        <p:spPr bwMode="auto">
          <a:xfrm>
            <a:off x="7667625" y="5035551"/>
            <a:ext cx="0" cy="238125"/>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2721" name="Line 33"/>
          <p:cNvSpPr>
            <a:spLocks noChangeShapeType="1"/>
          </p:cNvSpPr>
          <p:nvPr/>
        </p:nvSpPr>
        <p:spPr bwMode="auto">
          <a:xfrm>
            <a:off x="7666039" y="3729038"/>
            <a:ext cx="1587" cy="990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42722" name="Group 34"/>
          <p:cNvGrpSpPr/>
          <p:nvPr/>
        </p:nvGrpSpPr>
        <p:grpSpPr bwMode="auto">
          <a:xfrm>
            <a:off x="3810000" y="1958975"/>
            <a:ext cx="3771900" cy="292100"/>
            <a:chOff x="1544" y="1088"/>
            <a:chExt cx="2376" cy="296"/>
          </a:xfrm>
        </p:grpSpPr>
        <p:sp>
          <p:nvSpPr>
            <p:cNvPr id="242735" name="Line 35"/>
            <p:cNvSpPr>
              <a:spLocks noChangeShapeType="1"/>
            </p:cNvSpPr>
            <p:nvPr/>
          </p:nvSpPr>
          <p:spPr bwMode="auto">
            <a:xfrm>
              <a:off x="1544" y="1088"/>
              <a:ext cx="0" cy="296"/>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2736" name="Line 36"/>
            <p:cNvSpPr>
              <a:spLocks noChangeShapeType="1"/>
            </p:cNvSpPr>
            <p:nvPr/>
          </p:nvSpPr>
          <p:spPr bwMode="auto">
            <a:xfrm>
              <a:off x="3920" y="1088"/>
              <a:ext cx="0" cy="296"/>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grpSp>
      <p:sp>
        <p:nvSpPr>
          <p:cNvPr id="242723" name="Line 37"/>
          <p:cNvSpPr>
            <a:spLocks noChangeShapeType="1"/>
          </p:cNvSpPr>
          <p:nvPr/>
        </p:nvSpPr>
        <p:spPr bwMode="auto">
          <a:xfrm flipH="1" flipV="1">
            <a:off x="9321800" y="4765675"/>
            <a:ext cx="0" cy="56673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2724" name="Rectangle 38"/>
          <p:cNvSpPr>
            <a:spLocks noChangeArrowheads="1"/>
          </p:cNvSpPr>
          <p:nvPr/>
        </p:nvSpPr>
        <p:spPr bwMode="auto">
          <a:xfrm>
            <a:off x="3328989" y="6084889"/>
            <a:ext cx="4695825" cy="447675"/>
          </a:xfrm>
          <a:prstGeom prst="rect">
            <a:avLst/>
          </a:prstGeom>
          <a:noFill/>
          <a:ln w="12700">
            <a:solidFill>
              <a:srgbClr val="175F8B"/>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2725" name="Rectangle 39"/>
          <p:cNvSpPr>
            <a:spLocks noChangeArrowheads="1"/>
          </p:cNvSpPr>
          <p:nvPr/>
        </p:nvSpPr>
        <p:spPr bwMode="auto">
          <a:xfrm>
            <a:off x="4776788" y="6215063"/>
            <a:ext cx="205740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ts val="1300"/>
              </a:lnSpc>
            </a:pPr>
            <a:r>
              <a:rPr lang="en-US" altLang="zh-CN" sz="1600">
                <a:ea typeface="宋体" panose="02010600030101010101" pitchFamily="2" charset="-122"/>
              </a:rPr>
              <a:t>Interaction Occurrence</a:t>
            </a:r>
            <a:endParaRPr lang="en-US" altLang="zh-CN" sz="1600">
              <a:ea typeface="宋体" panose="02010600030101010101" pitchFamily="2" charset="-122"/>
            </a:endParaRPr>
          </a:p>
        </p:txBody>
      </p:sp>
      <p:sp>
        <p:nvSpPr>
          <p:cNvPr id="242726" name="Freeform 40"/>
          <p:cNvSpPr/>
          <p:nvPr/>
        </p:nvSpPr>
        <p:spPr bwMode="auto">
          <a:xfrm>
            <a:off x="3328989" y="6097589"/>
            <a:ext cx="420687" cy="187325"/>
          </a:xfrm>
          <a:custGeom>
            <a:avLst/>
            <a:gdLst>
              <a:gd name="T0" fmla="*/ 0 w 129"/>
              <a:gd name="T1" fmla="*/ 2147483646 h 126"/>
              <a:gd name="T2" fmla="*/ 0 w 129"/>
              <a:gd name="T3" fmla="*/ 0 h 126"/>
              <a:gd name="T4" fmla="*/ 2147483646 w 129"/>
              <a:gd name="T5" fmla="*/ 0 h 126"/>
              <a:gd name="T6" fmla="*/ 2147483646 w 129"/>
              <a:gd name="T7" fmla="*/ 2147483646 h 126"/>
              <a:gd name="T8" fmla="*/ 2147483646 w 129"/>
              <a:gd name="T9" fmla="*/ 2147483646 h 126"/>
              <a:gd name="T10" fmla="*/ 0 w 129"/>
              <a:gd name="T11" fmla="*/ 2147483646 h 126"/>
              <a:gd name="T12" fmla="*/ 0 60000 65536"/>
              <a:gd name="T13" fmla="*/ 0 60000 65536"/>
              <a:gd name="T14" fmla="*/ 0 60000 65536"/>
              <a:gd name="T15" fmla="*/ 0 60000 65536"/>
              <a:gd name="T16" fmla="*/ 0 60000 65536"/>
              <a:gd name="T17" fmla="*/ 0 60000 65536"/>
              <a:gd name="T18" fmla="*/ 0 w 129"/>
              <a:gd name="T19" fmla="*/ 0 h 126"/>
              <a:gd name="T20" fmla="*/ 129 w 12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29" h="126">
                <a:moveTo>
                  <a:pt x="0" y="126"/>
                </a:moveTo>
                <a:lnTo>
                  <a:pt x="0" y="0"/>
                </a:lnTo>
                <a:lnTo>
                  <a:pt x="129" y="0"/>
                </a:lnTo>
                <a:lnTo>
                  <a:pt x="129" y="69"/>
                </a:lnTo>
                <a:lnTo>
                  <a:pt x="96" y="126"/>
                </a:lnTo>
                <a:lnTo>
                  <a:pt x="0" y="126"/>
                </a:lnTo>
                <a:close/>
              </a:path>
            </a:pathLst>
          </a:custGeom>
          <a:noFill/>
          <a:ln w="12700">
            <a:solidFill>
              <a:srgbClr val="175F8B"/>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42727" name="Rectangle 41"/>
          <p:cNvSpPr>
            <a:spLocks noChangeArrowheads="1"/>
          </p:cNvSpPr>
          <p:nvPr/>
        </p:nvSpPr>
        <p:spPr bwMode="auto">
          <a:xfrm>
            <a:off x="3335338" y="6108700"/>
            <a:ext cx="222818" cy="1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ts val="1300"/>
              </a:lnSpc>
            </a:pPr>
            <a:r>
              <a:rPr lang="zh-CN" altLang="en-US" sz="1200" dirty="0">
                <a:solidFill>
                  <a:srgbClr val="175F8B"/>
                </a:solidFill>
                <a:ea typeface="宋体" panose="02010600030101010101" pitchFamily="2" charset="-122"/>
              </a:rPr>
              <a:t> </a:t>
            </a:r>
            <a:r>
              <a:rPr lang="en-US" altLang="zh-CN" sz="1200" dirty="0">
                <a:solidFill>
                  <a:srgbClr val="175F8B"/>
                </a:solidFill>
                <a:ea typeface="宋体" panose="02010600030101010101" pitchFamily="2" charset="-122"/>
              </a:rPr>
              <a:t>ref</a:t>
            </a:r>
            <a:endParaRPr lang="en-US" altLang="zh-CN" sz="1200" dirty="0">
              <a:solidFill>
                <a:srgbClr val="175F8B"/>
              </a:solidFill>
              <a:latin typeface="ZapfHumnst BT" pitchFamily="34" charset="0"/>
              <a:ea typeface="宋体" panose="02010600030101010101" pitchFamily="2" charset="-122"/>
            </a:endParaRPr>
          </a:p>
        </p:txBody>
      </p:sp>
      <p:sp>
        <p:nvSpPr>
          <p:cNvPr id="242728" name="Text Box 42"/>
          <p:cNvSpPr txBox="1">
            <a:spLocks noChangeArrowheads="1"/>
          </p:cNvSpPr>
          <p:nvPr/>
        </p:nvSpPr>
        <p:spPr bwMode="auto">
          <a:xfrm>
            <a:off x="4691063" y="4194175"/>
            <a:ext cx="1828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solidFill>
                  <a:srgbClr val="175F8B"/>
                </a:solidFill>
                <a:ea typeface="宋体" panose="02010600030101010101" pitchFamily="2" charset="-122"/>
              </a:rPr>
              <a:t>Event Occurrence</a:t>
            </a:r>
            <a:endParaRPr lang="en-US" altLang="zh-CN" sz="1800" i="1">
              <a:solidFill>
                <a:srgbClr val="175F8B"/>
              </a:solidFill>
              <a:ea typeface="宋体" panose="02010600030101010101" pitchFamily="2" charset="-122"/>
            </a:endParaRPr>
          </a:p>
        </p:txBody>
      </p:sp>
      <p:sp>
        <p:nvSpPr>
          <p:cNvPr id="242729" name="Line 43"/>
          <p:cNvSpPr>
            <a:spLocks noChangeShapeType="1"/>
          </p:cNvSpPr>
          <p:nvPr/>
        </p:nvSpPr>
        <p:spPr bwMode="auto">
          <a:xfrm flipV="1">
            <a:off x="6743700" y="3770313"/>
            <a:ext cx="750888" cy="576262"/>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2730" name="Line 44"/>
          <p:cNvSpPr>
            <a:spLocks noChangeShapeType="1"/>
          </p:cNvSpPr>
          <p:nvPr/>
        </p:nvSpPr>
        <p:spPr bwMode="auto">
          <a:xfrm flipH="1" flipV="1">
            <a:off x="3910014" y="3770313"/>
            <a:ext cx="579437" cy="576262"/>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2731" name="Line 45"/>
          <p:cNvSpPr>
            <a:spLocks noChangeShapeType="1"/>
          </p:cNvSpPr>
          <p:nvPr/>
        </p:nvSpPr>
        <p:spPr bwMode="auto">
          <a:xfrm flipH="1">
            <a:off x="4489450" y="4346575"/>
            <a:ext cx="190500" cy="0"/>
          </a:xfrm>
          <a:prstGeom prst="line">
            <a:avLst/>
          </a:prstGeom>
          <a:noFill/>
          <a:ln w="28575">
            <a:solidFill>
              <a:schemeClr val="hlink"/>
            </a:solidFill>
            <a:round/>
            <a:headEnd type="none" w="sm" len="sm"/>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2732" name="Line 46"/>
          <p:cNvSpPr>
            <a:spLocks noChangeShapeType="1"/>
          </p:cNvSpPr>
          <p:nvPr/>
        </p:nvSpPr>
        <p:spPr bwMode="auto">
          <a:xfrm flipH="1">
            <a:off x="6553200" y="4346575"/>
            <a:ext cx="190500" cy="0"/>
          </a:xfrm>
          <a:prstGeom prst="line">
            <a:avLst/>
          </a:prstGeom>
          <a:noFill/>
          <a:ln w="28575">
            <a:solidFill>
              <a:schemeClr val="hlink"/>
            </a:solidFill>
            <a:round/>
            <a:headEnd type="none" w="sm" len="sm"/>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2733" name="AutoShape 47"/>
          <p:cNvSpPr/>
          <p:nvPr/>
        </p:nvSpPr>
        <p:spPr bwMode="auto">
          <a:xfrm>
            <a:off x="3444875" y="3546476"/>
            <a:ext cx="234950" cy="1941513"/>
          </a:xfrm>
          <a:prstGeom prst="leftBrace">
            <a:avLst>
              <a:gd name="adj1" fmla="val 68863"/>
              <a:gd name="adj2" fmla="val 50000"/>
            </a:avLst>
          </a:prstGeom>
          <a:noFill/>
          <a:ln w="28575">
            <a:solidFill>
              <a:schemeClr val="hlink"/>
            </a:solidFill>
            <a:round/>
            <a:headEnd type="none" w="sm" len="sm"/>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2734" name="Line 48"/>
          <p:cNvSpPr>
            <a:spLocks noChangeShapeType="1"/>
          </p:cNvSpPr>
          <p:nvPr/>
        </p:nvSpPr>
        <p:spPr bwMode="auto">
          <a:xfrm flipH="1">
            <a:off x="8215314" y="3444875"/>
            <a:ext cx="198437" cy="0"/>
          </a:xfrm>
          <a:prstGeom prst="line">
            <a:avLst/>
          </a:prstGeom>
          <a:noFill/>
          <a:ln w="28575">
            <a:solidFill>
              <a:schemeClr val="hlink"/>
            </a:solidFill>
            <a:round/>
            <a:headEnd type="none" w="sm" len="sm"/>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9159713" y="2823269"/>
            <a:ext cx="2959875" cy="226742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4738" name="Line 2"/>
          <p:cNvSpPr>
            <a:spLocks noChangeShapeType="1"/>
          </p:cNvSpPr>
          <p:nvPr/>
        </p:nvSpPr>
        <p:spPr bwMode="auto">
          <a:xfrm>
            <a:off x="4669649" y="1994833"/>
            <a:ext cx="0" cy="1704975"/>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39" name="Line 3"/>
          <p:cNvSpPr>
            <a:spLocks noChangeShapeType="1"/>
          </p:cNvSpPr>
          <p:nvPr/>
        </p:nvSpPr>
        <p:spPr bwMode="auto">
          <a:xfrm>
            <a:off x="2574149" y="2099607"/>
            <a:ext cx="0" cy="609600"/>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40" name="Line 4"/>
          <p:cNvSpPr>
            <a:spLocks noChangeShapeType="1"/>
          </p:cNvSpPr>
          <p:nvPr/>
        </p:nvSpPr>
        <p:spPr bwMode="auto">
          <a:xfrm>
            <a:off x="4669649" y="5322232"/>
            <a:ext cx="0" cy="927100"/>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41" name="Line 5"/>
          <p:cNvSpPr>
            <a:spLocks noChangeShapeType="1"/>
          </p:cNvSpPr>
          <p:nvPr/>
        </p:nvSpPr>
        <p:spPr bwMode="auto">
          <a:xfrm>
            <a:off x="6687362" y="4950758"/>
            <a:ext cx="0" cy="1317625"/>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42" name="Line 6"/>
          <p:cNvSpPr>
            <a:spLocks noChangeShapeType="1"/>
          </p:cNvSpPr>
          <p:nvPr/>
        </p:nvSpPr>
        <p:spPr bwMode="auto">
          <a:xfrm>
            <a:off x="972362" y="6084233"/>
            <a:ext cx="0" cy="161925"/>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43" name="Line 7"/>
          <p:cNvSpPr>
            <a:spLocks noChangeShapeType="1"/>
          </p:cNvSpPr>
          <p:nvPr/>
        </p:nvSpPr>
        <p:spPr bwMode="auto">
          <a:xfrm>
            <a:off x="8514574" y="2293282"/>
            <a:ext cx="0" cy="2325688"/>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44" name="Line 8"/>
          <p:cNvSpPr>
            <a:spLocks noChangeShapeType="1"/>
          </p:cNvSpPr>
          <p:nvPr/>
        </p:nvSpPr>
        <p:spPr bwMode="auto">
          <a:xfrm flipV="1">
            <a:off x="1031099" y="2696507"/>
            <a:ext cx="1485900" cy="0"/>
          </a:xfrm>
          <a:prstGeom prst="line">
            <a:avLst/>
          </a:prstGeom>
          <a:noFill/>
          <a:ln w="25400">
            <a:solidFill>
              <a:srgbClr val="175F8B"/>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4745" name="Rectangle 9"/>
          <p:cNvSpPr>
            <a:spLocks noChangeArrowheads="1"/>
          </p:cNvSpPr>
          <p:nvPr/>
        </p:nvSpPr>
        <p:spPr bwMode="auto">
          <a:xfrm>
            <a:off x="1061262" y="2426632"/>
            <a:ext cx="16302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ea typeface="宋体" panose="02010600030101010101" pitchFamily="2" charset="-122"/>
              </a:rPr>
              <a:t>1: create schedule( )</a:t>
            </a:r>
            <a:endParaRPr lang="en-US" altLang="zh-CN" sz="1400">
              <a:ea typeface="宋体" panose="02010600030101010101" pitchFamily="2" charset="-122"/>
            </a:endParaRPr>
          </a:p>
        </p:txBody>
      </p:sp>
      <p:sp>
        <p:nvSpPr>
          <p:cNvPr id="244746" name="Line 10"/>
          <p:cNvSpPr>
            <a:spLocks noChangeShapeType="1"/>
          </p:cNvSpPr>
          <p:nvPr/>
        </p:nvSpPr>
        <p:spPr bwMode="auto">
          <a:xfrm>
            <a:off x="2637649" y="3714096"/>
            <a:ext cx="1981200" cy="1587"/>
          </a:xfrm>
          <a:prstGeom prst="line">
            <a:avLst/>
          </a:prstGeom>
          <a:noFill/>
          <a:ln w="25400">
            <a:solidFill>
              <a:srgbClr val="175F8B"/>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4747" name="Rectangle 11"/>
          <p:cNvSpPr>
            <a:spLocks noChangeArrowheads="1"/>
          </p:cNvSpPr>
          <p:nvPr/>
        </p:nvSpPr>
        <p:spPr bwMode="auto">
          <a:xfrm>
            <a:off x="2680512" y="3433107"/>
            <a:ext cx="19347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ea typeface="宋体" panose="02010600030101010101" pitchFamily="2" charset="-122"/>
              </a:rPr>
              <a:t>2: get course offerings( )</a:t>
            </a:r>
            <a:endParaRPr lang="en-US" altLang="zh-CN" sz="1400">
              <a:ea typeface="宋体" panose="02010600030101010101" pitchFamily="2" charset="-122"/>
            </a:endParaRPr>
          </a:p>
        </p:txBody>
      </p:sp>
      <p:sp>
        <p:nvSpPr>
          <p:cNvPr id="244748" name="Rectangle 12"/>
          <p:cNvSpPr>
            <a:spLocks noChangeArrowheads="1"/>
          </p:cNvSpPr>
          <p:nvPr/>
        </p:nvSpPr>
        <p:spPr bwMode="auto">
          <a:xfrm>
            <a:off x="4764899" y="3956982"/>
            <a:ext cx="290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ea typeface="宋体" panose="02010600030101010101" pitchFamily="2" charset="-122"/>
              </a:rPr>
              <a:t>3: get course offerings(for Semester)</a:t>
            </a:r>
            <a:endParaRPr lang="en-US" altLang="zh-CN" sz="1400">
              <a:ea typeface="宋体" panose="02010600030101010101" pitchFamily="2" charset="-122"/>
            </a:endParaRPr>
          </a:p>
        </p:txBody>
      </p:sp>
      <p:sp>
        <p:nvSpPr>
          <p:cNvPr id="244749" name="Line 13"/>
          <p:cNvSpPr>
            <a:spLocks noChangeShapeType="1"/>
          </p:cNvSpPr>
          <p:nvPr/>
        </p:nvSpPr>
        <p:spPr bwMode="auto">
          <a:xfrm>
            <a:off x="6746099" y="4620557"/>
            <a:ext cx="1720850" cy="0"/>
          </a:xfrm>
          <a:prstGeom prst="line">
            <a:avLst/>
          </a:prstGeom>
          <a:noFill/>
          <a:ln w="25400">
            <a:solidFill>
              <a:srgbClr val="175F8B"/>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44750" name="Rectangle 14"/>
          <p:cNvSpPr>
            <a:spLocks noChangeArrowheads="1"/>
          </p:cNvSpPr>
          <p:nvPr/>
        </p:nvSpPr>
        <p:spPr bwMode="auto">
          <a:xfrm>
            <a:off x="6806424" y="4339570"/>
            <a:ext cx="19347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ea typeface="宋体" panose="02010600030101010101" pitchFamily="2" charset="-122"/>
              </a:rPr>
              <a:t>4: get course offerings( )</a:t>
            </a:r>
            <a:endParaRPr lang="en-US" altLang="zh-CN" sz="1400">
              <a:ea typeface="宋体" panose="02010600030101010101" pitchFamily="2" charset="-122"/>
            </a:endParaRPr>
          </a:p>
        </p:txBody>
      </p:sp>
      <p:sp>
        <p:nvSpPr>
          <p:cNvPr id="244751" name="Rectangle 15"/>
          <p:cNvSpPr>
            <a:spLocks noChangeArrowheads="1"/>
          </p:cNvSpPr>
          <p:nvPr/>
        </p:nvSpPr>
        <p:spPr bwMode="auto">
          <a:xfrm>
            <a:off x="2680513" y="5195232"/>
            <a:ext cx="21688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ea typeface="宋体" panose="02010600030101010101" pitchFamily="2" charset="-122"/>
              </a:rPr>
              <a:t>6: display blank schedule( )</a:t>
            </a:r>
            <a:endParaRPr lang="en-US" altLang="zh-CN" sz="1400">
              <a:ea typeface="宋体" panose="02010600030101010101" pitchFamily="2" charset="-122"/>
            </a:endParaRPr>
          </a:p>
        </p:txBody>
      </p:sp>
      <p:sp>
        <p:nvSpPr>
          <p:cNvPr id="244752" name="Line 16"/>
          <p:cNvSpPr>
            <a:spLocks noChangeShapeType="1"/>
          </p:cNvSpPr>
          <p:nvPr/>
        </p:nvSpPr>
        <p:spPr bwMode="auto">
          <a:xfrm>
            <a:off x="4736324" y="4225270"/>
            <a:ext cx="1885950" cy="0"/>
          </a:xfrm>
          <a:prstGeom prst="line">
            <a:avLst/>
          </a:prstGeom>
          <a:noFill/>
          <a:ln w="25400">
            <a:solidFill>
              <a:srgbClr val="175F8B"/>
            </a:solidFill>
            <a:round/>
            <a:tailEnd type="triangl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4753" name="Rectangle 17"/>
          <p:cNvSpPr>
            <a:spLocks noChangeArrowheads="1"/>
          </p:cNvSpPr>
          <p:nvPr/>
        </p:nvSpPr>
        <p:spPr bwMode="auto">
          <a:xfrm>
            <a:off x="1526399" y="1426507"/>
            <a:ext cx="2133600" cy="685800"/>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54" name="Rectangle 18"/>
          <p:cNvSpPr>
            <a:spLocks noChangeArrowheads="1"/>
          </p:cNvSpPr>
          <p:nvPr/>
        </p:nvSpPr>
        <p:spPr bwMode="auto">
          <a:xfrm>
            <a:off x="1564499" y="1567795"/>
            <a:ext cx="20678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u="sng" dirty="0">
                <a:ea typeface="宋体" panose="02010600030101010101" pitchFamily="2" charset="-122"/>
              </a:rPr>
              <a:t>:</a:t>
            </a:r>
            <a:r>
              <a:rPr lang="en-US" altLang="zh-CN" sz="1400" u="sng" dirty="0" err="1">
                <a:ea typeface="宋体" panose="02010600030101010101" pitchFamily="2" charset="-122"/>
              </a:rPr>
              <a:t>RegisterForCoursesForm</a:t>
            </a:r>
            <a:endParaRPr lang="en-US" altLang="zh-CN" sz="1400" dirty="0">
              <a:ea typeface="宋体" panose="02010600030101010101" pitchFamily="2" charset="-122"/>
            </a:endParaRPr>
          </a:p>
        </p:txBody>
      </p:sp>
      <p:sp>
        <p:nvSpPr>
          <p:cNvPr id="244755" name="Rectangle 19"/>
          <p:cNvSpPr>
            <a:spLocks noChangeArrowheads="1"/>
          </p:cNvSpPr>
          <p:nvPr/>
        </p:nvSpPr>
        <p:spPr bwMode="auto">
          <a:xfrm>
            <a:off x="3774299" y="1426507"/>
            <a:ext cx="1905000" cy="685800"/>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56" name="Rectangle 20"/>
          <p:cNvSpPr>
            <a:spLocks noChangeArrowheads="1"/>
          </p:cNvSpPr>
          <p:nvPr/>
        </p:nvSpPr>
        <p:spPr bwMode="auto">
          <a:xfrm>
            <a:off x="3850500" y="1567795"/>
            <a:ext cx="17809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u="sng">
                <a:ea typeface="宋体" panose="02010600030101010101" pitchFamily="2" charset="-122"/>
              </a:rPr>
              <a:t>:RegistrationController</a:t>
            </a:r>
            <a:endParaRPr lang="en-US" altLang="zh-CN" sz="1400">
              <a:ea typeface="宋体" panose="02010600030101010101" pitchFamily="2" charset="-122"/>
            </a:endParaRPr>
          </a:p>
        </p:txBody>
      </p:sp>
      <p:sp>
        <p:nvSpPr>
          <p:cNvPr id="244757" name="Rectangle 21"/>
          <p:cNvSpPr>
            <a:spLocks noChangeArrowheads="1"/>
          </p:cNvSpPr>
          <p:nvPr/>
        </p:nvSpPr>
        <p:spPr bwMode="auto">
          <a:xfrm>
            <a:off x="5793599" y="1426507"/>
            <a:ext cx="1905000" cy="685800"/>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58" name="Rectangle 22"/>
          <p:cNvSpPr>
            <a:spLocks noChangeArrowheads="1"/>
          </p:cNvSpPr>
          <p:nvPr/>
        </p:nvSpPr>
        <p:spPr bwMode="auto">
          <a:xfrm>
            <a:off x="5869799" y="1567795"/>
            <a:ext cx="1905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u="sng">
                <a:ea typeface="宋体" panose="02010600030101010101" pitchFamily="2" charset="-122"/>
              </a:rPr>
              <a:t>SWTSU Catalog : </a:t>
            </a:r>
            <a:endParaRPr lang="en-US" altLang="zh-CN" sz="1400">
              <a:ea typeface="宋体" panose="02010600030101010101" pitchFamily="2" charset="-122"/>
            </a:endParaRPr>
          </a:p>
        </p:txBody>
      </p:sp>
      <p:sp>
        <p:nvSpPr>
          <p:cNvPr id="244759" name="Rectangle 23"/>
          <p:cNvSpPr>
            <a:spLocks noChangeArrowheads="1"/>
          </p:cNvSpPr>
          <p:nvPr/>
        </p:nvSpPr>
        <p:spPr bwMode="auto">
          <a:xfrm>
            <a:off x="5869800" y="1791632"/>
            <a:ext cx="179215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u="sng">
                <a:ea typeface="宋体" panose="02010600030101010101" pitchFamily="2" charset="-122"/>
              </a:rPr>
              <a:t>CourseCatalogSystem</a:t>
            </a:r>
            <a:endParaRPr lang="en-US" altLang="zh-CN" sz="1400">
              <a:ea typeface="宋体" panose="02010600030101010101" pitchFamily="2" charset="-122"/>
            </a:endParaRPr>
          </a:p>
        </p:txBody>
      </p:sp>
      <p:sp>
        <p:nvSpPr>
          <p:cNvPr id="244760" name="Rectangle 24"/>
          <p:cNvSpPr>
            <a:spLocks noChangeArrowheads="1"/>
          </p:cNvSpPr>
          <p:nvPr/>
        </p:nvSpPr>
        <p:spPr bwMode="auto">
          <a:xfrm>
            <a:off x="612000" y="1921807"/>
            <a:ext cx="76623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u="sng">
                <a:ea typeface="宋体" panose="02010600030101010101" pitchFamily="2" charset="-122"/>
              </a:rPr>
              <a:t> </a:t>
            </a:r>
            <a:r>
              <a:rPr lang="en-US" altLang="zh-CN" sz="1400" u="sng">
                <a:ea typeface="宋体" panose="02010600030101010101" pitchFamily="2" charset="-122"/>
              </a:rPr>
              <a:t>: Student</a:t>
            </a:r>
            <a:endParaRPr lang="en-US" altLang="zh-CN" sz="1400">
              <a:ea typeface="宋体" panose="02010600030101010101" pitchFamily="2" charset="-122"/>
            </a:endParaRPr>
          </a:p>
        </p:txBody>
      </p:sp>
      <p:sp>
        <p:nvSpPr>
          <p:cNvPr id="244761" name="Rectangle 25"/>
          <p:cNvSpPr>
            <a:spLocks noChangeArrowheads="1"/>
          </p:cNvSpPr>
          <p:nvPr/>
        </p:nvSpPr>
        <p:spPr bwMode="auto">
          <a:xfrm>
            <a:off x="7850999" y="1913870"/>
            <a:ext cx="139301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u="sng">
                <a:ea typeface="宋体" panose="02010600030101010101" pitchFamily="2" charset="-122"/>
              </a:rPr>
              <a:t> </a:t>
            </a:r>
            <a:r>
              <a:rPr lang="en-US" altLang="zh-CN" sz="1400" u="sng">
                <a:ea typeface="宋体" panose="02010600030101010101" pitchFamily="2" charset="-122"/>
              </a:rPr>
              <a:t>: Course Catalog</a:t>
            </a:r>
            <a:endParaRPr lang="en-US" altLang="zh-CN" sz="1400">
              <a:ea typeface="宋体" panose="02010600030101010101" pitchFamily="2" charset="-122"/>
            </a:endParaRPr>
          </a:p>
        </p:txBody>
      </p:sp>
      <p:grpSp>
        <p:nvGrpSpPr>
          <p:cNvPr id="244762" name="Group 26"/>
          <p:cNvGrpSpPr/>
          <p:nvPr/>
        </p:nvGrpSpPr>
        <p:grpSpPr bwMode="auto">
          <a:xfrm>
            <a:off x="840599" y="1350308"/>
            <a:ext cx="357188" cy="523875"/>
            <a:chOff x="639" y="720"/>
            <a:chExt cx="225" cy="330"/>
          </a:xfrm>
        </p:grpSpPr>
        <p:sp>
          <p:nvSpPr>
            <p:cNvPr id="244791" name="Oval 27"/>
            <p:cNvSpPr>
              <a:spLocks noChangeArrowheads="1"/>
            </p:cNvSpPr>
            <p:nvPr/>
          </p:nvSpPr>
          <p:spPr bwMode="auto">
            <a:xfrm>
              <a:off x="695" y="720"/>
              <a:ext cx="116" cy="121"/>
            </a:xfrm>
            <a:prstGeom prst="ellipse">
              <a:avLst/>
            </a:prstGeom>
            <a:noFill/>
            <a:ln w="25400">
              <a:solidFill>
                <a:srgbClr val="175F8B"/>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92" name="Line 28"/>
            <p:cNvSpPr>
              <a:spLocks noChangeShapeType="1"/>
            </p:cNvSpPr>
            <p:nvPr/>
          </p:nvSpPr>
          <p:spPr bwMode="auto">
            <a:xfrm>
              <a:off x="751" y="844"/>
              <a:ext cx="0" cy="92"/>
            </a:xfrm>
            <a:prstGeom prst="line">
              <a:avLst/>
            </a:prstGeom>
            <a:noFill/>
            <a:ln w="25400">
              <a:solidFill>
                <a:srgbClr val="175F8B"/>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4793" name="Line 29"/>
            <p:cNvSpPr>
              <a:spLocks noChangeShapeType="1"/>
            </p:cNvSpPr>
            <p:nvPr/>
          </p:nvSpPr>
          <p:spPr bwMode="auto">
            <a:xfrm flipH="1" flipV="1">
              <a:off x="752" y="938"/>
              <a:ext cx="112" cy="112"/>
            </a:xfrm>
            <a:prstGeom prst="line">
              <a:avLst/>
            </a:prstGeom>
            <a:noFill/>
            <a:ln w="25400">
              <a:solidFill>
                <a:srgbClr val="175F8B"/>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4794" name="Line 30"/>
            <p:cNvSpPr>
              <a:spLocks noChangeShapeType="1"/>
            </p:cNvSpPr>
            <p:nvPr/>
          </p:nvSpPr>
          <p:spPr bwMode="auto">
            <a:xfrm flipV="1">
              <a:off x="639" y="938"/>
              <a:ext cx="112" cy="112"/>
            </a:xfrm>
            <a:prstGeom prst="line">
              <a:avLst/>
            </a:prstGeom>
            <a:noFill/>
            <a:ln w="25400">
              <a:solidFill>
                <a:srgbClr val="175F8B"/>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4795" name="Line 31"/>
            <p:cNvSpPr>
              <a:spLocks noChangeShapeType="1"/>
            </p:cNvSpPr>
            <p:nvPr/>
          </p:nvSpPr>
          <p:spPr bwMode="auto">
            <a:xfrm>
              <a:off x="663" y="877"/>
              <a:ext cx="168" cy="0"/>
            </a:xfrm>
            <a:prstGeom prst="line">
              <a:avLst/>
            </a:prstGeom>
            <a:noFill/>
            <a:ln w="25400">
              <a:solidFill>
                <a:srgbClr val="175F8B"/>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grpSp>
        <p:nvGrpSpPr>
          <p:cNvPr id="244763" name="Group 32"/>
          <p:cNvGrpSpPr/>
          <p:nvPr/>
        </p:nvGrpSpPr>
        <p:grpSpPr bwMode="auto">
          <a:xfrm>
            <a:off x="8332013" y="1350308"/>
            <a:ext cx="357187" cy="523875"/>
            <a:chOff x="639" y="720"/>
            <a:chExt cx="225" cy="330"/>
          </a:xfrm>
        </p:grpSpPr>
        <p:sp>
          <p:nvSpPr>
            <p:cNvPr id="244786" name="Oval 33"/>
            <p:cNvSpPr>
              <a:spLocks noChangeArrowheads="1"/>
            </p:cNvSpPr>
            <p:nvPr/>
          </p:nvSpPr>
          <p:spPr bwMode="auto">
            <a:xfrm>
              <a:off x="695" y="720"/>
              <a:ext cx="116" cy="121"/>
            </a:xfrm>
            <a:prstGeom prst="ellipse">
              <a:avLst/>
            </a:prstGeom>
            <a:noFill/>
            <a:ln w="25400">
              <a:solidFill>
                <a:srgbClr val="175F8B"/>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87" name="Line 34"/>
            <p:cNvSpPr>
              <a:spLocks noChangeShapeType="1"/>
            </p:cNvSpPr>
            <p:nvPr/>
          </p:nvSpPr>
          <p:spPr bwMode="auto">
            <a:xfrm>
              <a:off x="751" y="844"/>
              <a:ext cx="0" cy="92"/>
            </a:xfrm>
            <a:prstGeom prst="line">
              <a:avLst/>
            </a:prstGeom>
            <a:noFill/>
            <a:ln w="25400">
              <a:solidFill>
                <a:srgbClr val="175F8B"/>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4788" name="Line 35"/>
            <p:cNvSpPr>
              <a:spLocks noChangeShapeType="1"/>
            </p:cNvSpPr>
            <p:nvPr/>
          </p:nvSpPr>
          <p:spPr bwMode="auto">
            <a:xfrm flipH="1" flipV="1">
              <a:off x="752" y="938"/>
              <a:ext cx="112" cy="112"/>
            </a:xfrm>
            <a:prstGeom prst="line">
              <a:avLst/>
            </a:prstGeom>
            <a:noFill/>
            <a:ln w="25400">
              <a:solidFill>
                <a:srgbClr val="175F8B"/>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4789" name="Line 36"/>
            <p:cNvSpPr>
              <a:spLocks noChangeShapeType="1"/>
            </p:cNvSpPr>
            <p:nvPr/>
          </p:nvSpPr>
          <p:spPr bwMode="auto">
            <a:xfrm flipV="1">
              <a:off x="639" y="938"/>
              <a:ext cx="112" cy="112"/>
            </a:xfrm>
            <a:prstGeom prst="line">
              <a:avLst/>
            </a:prstGeom>
            <a:noFill/>
            <a:ln w="25400">
              <a:solidFill>
                <a:srgbClr val="175F8B"/>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4790" name="Line 37"/>
            <p:cNvSpPr>
              <a:spLocks noChangeShapeType="1"/>
            </p:cNvSpPr>
            <p:nvPr/>
          </p:nvSpPr>
          <p:spPr bwMode="auto">
            <a:xfrm>
              <a:off x="663" y="877"/>
              <a:ext cx="168" cy="0"/>
            </a:xfrm>
            <a:prstGeom prst="line">
              <a:avLst/>
            </a:prstGeom>
            <a:noFill/>
            <a:ln w="25400">
              <a:solidFill>
                <a:srgbClr val="175F8B"/>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244764" name="Freeform 38"/>
          <p:cNvSpPr/>
          <p:nvPr/>
        </p:nvSpPr>
        <p:spPr bwMode="auto">
          <a:xfrm>
            <a:off x="2634474" y="4872970"/>
            <a:ext cx="393700" cy="119062"/>
          </a:xfrm>
          <a:custGeom>
            <a:avLst/>
            <a:gdLst>
              <a:gd name="T0" fmla="*/ 0 w 248"/>
              <a:gd name="T1" fmla="*/ 0 h 75"/>
              <a:gd name="T2" fmla="*/ 2147483646 w 248"/>
              <a:gd name="T3" fmla="*/ 0 h 75"/>
              <a:gd name="T4" fmla="*/ 2147483646 w 248"/>
              <a:gd name="T5" fmla="*/ 2147483646 h 75"/>
              <a:gd name="T6" fmla="*/ 2147483646 w 248"/>
              <a:gd name="T7" fmla="*/ 2147483646 h 75"/>
              <a:gd name="T8" fmla="*/ 0 60000 65536"/>
              <a:gd name="T9" fmla="*/ 0 60000 65536"/>
              <a:gd name="T10" fmla="*/ 0 60000 65536"/>
              <a:gd name="T11" fmla="*/ 0 60000 65536"/>
              <a:gd name="T12" fmla="*/ 0 w 248"/>
              <a:gd name="T13" fmla="*/ 0 h 75"/>
              <a:gd name="T14" fmla="*/ 248 w 248"/>
              <a:gd name="T15" fmla="*/ 75 h 75"/>
            </a:gdLst>
            <a:ahLst/>
            <a:cxnLst>
              <a:cxn ang="T8">
                <a:pos x="T0" y="T1"/>
              </a:cxn>
              <a:cxn ang="T9">
                <a:pos x="T2" y="T3"/>
              </a:cxn>
              <a:cxn ang="T10">
                <a:pos x="T4" y="T5"/>
              </a:cxn>
              <a:cxn ang="T11">
                <a:pos x="T6" y="T7"/>
              </a:cxn>
            </a:cxnLst>
            <a:rect l="T12" t="T13" r="T14" b="T15"/>
            <a:pathLst>
              <a:path w="248" h="75">
                <a:moveTo>
                  <a:pt x="0" y="0"/>
                </a:moveTo>
                <a:lnTo>
                  <a:pt x="248" y="0"/>
                </a:lnTo>
                <a:lnTo>
                  <a:pt x="248" y="75"/>
                </a:lnTo>
                <a:lnTo>
                  <a:pt x="37" y="75"/>
                </a:lnTo>
              </a:path>
            </a:pathLst>
          </a:custGeom>
          <a:noFill/>
          <a:ln w="25400">
            <a:solidFill>
              <a:srgbClr val="175F8B"/>
            </a:solidFill>
            <a:rou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4765" name="Rectangle 39"/>
          <p:cNvSpPr>
            <a:spLocks noGrp="1" noChangeArrowheads="1"/>
          </p:cNvSpPr>
          <p:nvPr>
            <p:ph type="title"/>
          </p:nvPr>
        </p:nvSpPr>
        <p:spPr/>
        <p:txBody>
          <a:bodyPr/>
          <a:lstStyle/>
          <a:p>
            <a:pPr eaLnBrk="1" hangingPunct="1"/>
            <a:r>
              <a:rPr lang="en-US" altLang="zh-CN" dirty="0" smtClean="0"/>
              <a:t>Example: Sequence Diagram</a:t>
            </a:r>
            <a:endParaRPr lang="en-US" altLang="zh-CN" dirty="0" smtClean="0"/>
          </a:p>
        </p:txBody>
      </p:sp>
      <p:sp>
        <p:nvSpPr>
          <p:cNvPr id="244766" name="Rectangle 40"/>
          <p:cNvSpPr>
            <a:spLocks noChangeArrowheads="1"/>
          </p:cNvSpPr>
          <p:nvPr/>
        </p:nvSpPr>
        <p:spPr bwMode="auto">
          <a:xfrm>
            <a:off x="916799" y="2401232"/>
            <a:ext cx="109538" cy="3684588"/>
          </a:xfrm>
          <a:prstGeom prst="rect">
            <a:avLst/>
          </a:prstGeom>
          <a:noFill/>
          <a:ln w="25400">
            <a:solidFill>
              <a:srgbClr val="175F8B"/>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67" name="Rectangle 41"/>
          <p:cNvSpPr>
            <a:spLocks noChangeArrowheads="1"/>
          </p:cNvSpPr>
          <p:nvPr/>
        </p:nvSpPr>
        <p:spPr bwMode="auto">
          <a:xfrm>
            <a:off x="4615674" y="3709332"/>
            <a:ext cx="109538" cy="1600200"/>
          </a:xfrm>
          <a:prstGeom prst="rect">
            <a:avLst/>
          </a:prstGeom>
          <a:noFill/>
          <a:ln w="25400">
            <a:solidFill>
              <a:srgbClr val="175F8B"/>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68" name="Rectangle 42"/>
          <p:cNvSpPr>
            <a:spLocks noChangeArrowheads="1"/>
          </p:cNvSpPr>
          <p:nvPr/>
        </p:nvSpPr>
        <p:spPr bwMode="auto">
          <a:xfrm>
            <a:off x="6631799" y="4239557"/>
            <a:ext cx="109538" cy="685800"/>
          </a:xfrm>
          <a:prstGeom prst="rect">
            <a:avLst/>
          </a:prstGeom>
          <a:noFill/>
          <a:ln w="25400">
            <a:solidFill>
              <a:srgbClr val="175F8B"/>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69" name="Rectangle 43"/>
          <p:cNvSpPr>
            <a:spLocks noChangeArrowheads="1"/>
          </p:cNvSpPr>
          <p:nvPr/>
        </p:nvSpPr>
        <p:spPr bwMode="auto">
          <a:xfrm>
            <a:off x="8460599" y="4620557"/>
            <a:ext cx="109538" cy="228600"/>
          </a:xfrm>
          <a:prstGeom prst="rect">
            <a:avLst/>
          </a:prstGeom>
          <a:noFill/>
          <a:ln w="25400">
            <a:solidFill>
              <a:srgbClr val="175F8B"/>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70" name="Line 44"/>
          <p:cNvSpPr>
            <a:spLocks noChangeShapeType="1"/>
          </p:cNvSpPr>
          <p:nvPr/>
        </p:nvSpPr>
        <p:spPr bwMode="auto">
          <a:xfrm>
            <a:off x="972362" y="2218671"/>
            <a:ext cx="0" cy="173037"/>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71" name="Line 45"/>
          <p:cNvSpPr>
            <a:spLocks noChangeShapeType="1"/>
          </p:cNvSpPr>
          <p:nvPr/>
        </p:nvSpPr>
        <p:spPr bwMode="auto">
          <a:xfrm flipH="1">
            <a:off x="2559863" y="5874682"/>
            <a:ext cx="14287" cy="374650"/>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72" name="Rectangle 46"/>
          <p:cNvSpPr>
            <a:spLocks noChangeArrowheads="1"/>
          </p:cNvSpPr>
          <p:nvPr/>
        </p:nvSpPr>
        <p:spPr bwMode="auto">
          <a:xfrm>
            <a:off x="2680512" y="4633257"/>
            <a:ext cx="22441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a:ea typeface="宋体" panose="02010600030101010101" pitchFamily="2" charset="-122"/>
              </a:rPr>
              <a:t>5: display course offerings( )</a:t>
            </a:r>
            <a:endParaRPr lang="en-US" altLang="zh-CN" sz="1400">
              <a:ea typeface="宋体" panose="02010600030101010101" pitchFamily="2" charset="-122"/>
            </a:endParaRPr>
          </a:p>
        </p:txBody>
      </p:sp>
      <p:sp>
        <p:nvSpPr>
          <p:cNvPr id="244773" name="Line 47"/>
          <p:cNvSpPr>
            <a:spLocks noChangeShapeType="1"/>
          </p:cNvSpPr>
          <p:nvPr/>
        </p:nvSpPr>
        <p:spPr bwMode="auto">
          <a:xfrm>
            <a:off x="6687362" y="2112308"/>
            <a:ext cx="0" cy="2124075"/>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74" name="Line 48"/>
          <p:cNvSpPr>
            <a:spLocks noChangeShapeType="1"/>
          </p:cNvSpPr>
          <p:nvPr/>
        </p:nvSpPr>
        <p:spPr bwMode="auto">
          <a:xfrm>
            <a:off x="8516162" y="4865032"/>
            <a:ext cx="0" cy="1403350"/>
          </a:xfrm>
          <a:prstGeom prst="line">
            <a:avLst/>
          </a:prstGeom>
          <a:noFill/>
          <a:ln w="25400">
            <a:solidFill>
              <a:srgbClr val="175F8B"/>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44775" name="Rectangle 49"/>
          <p:cNvSpPr>
            <a:spLocks noChangeArrowheads="1"/>
          </p:cNvSpPr>
          <p:nvPr/>
        </p:nvSpPr>
        <p:spPr bwMode="auto">
          <a:xfrm>
            <a:off x="2574149" y="5554007"/>
            <a:ext cx="109538" cy="228600"/>
          </a:xfrm>
          <a:prstGeom prst="rect">
            <a:avLst/>
          </a:prstGeom>
          <a:noFill/>
          <a:ln w="25400">
            <a:solidFill>
              <a:srgbClr val="175F8B"/>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76" name="Rectangle 50"/>
          <p:cNvSpPr>
            <a:spLocks noChangeArrowheads="1"/>
          </p:cNvSpPr>
          <p:nvPr/>
        </p:nvSpPr>
        <p:spPr bwMode="auto">
          <a:xfrm>
            <a:off x="2574149" y="4992032"/>
            <a:ext cx="109538" cy="228600"/>
          </a:xfrm>
          <a:prstGeom prst="rect">
            <a:avLst/>
          </a:prstGeom>
          <a:noFill/>
          <a:ln w="25400">
            <a:solidFill>
              <a:srgbClr val="175F8B"/>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77" name="Line 51"/>
          <p:cNvSpPr>
            <a:spLocks noChangeShapeType="1"/>
          </p:cNvSpPr>
          <p:nvPr/>
        </p:nvSpPr>
        <p:spPr bwMode="auto">
          <a:xfrm>
            <a:off x="2631299" y="5226982"/>
            <a:ext cx="0" cy="323850"/>
          </a:xfrm>
          <a:prstGeom prst="line">
            <a:avLst/>
          </a:prstGeom>
          <a:noFill/>
          <a:ln w="25400">
            <a:solidFill>
              <a:srgbClr val="175F8B"/>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4778" name="Freeform 52"/>
          <p:cNvSpPr/>
          <p:nvPr/>
        </p:nvSpPr>
        <p:spPr bwMode="auto">
          <a:xfrm>
            <a:off x="2516999" y="2702857"/>
            <a:ext cx="114300" cy="3162300"/>
          </a:xfrm>
          <a:custGeom>
            <a:avLst/>
            <a:gdLst>
              <a:gd name="T0" fmla="*/ 2147483646 w 72"/>
              <a:gd name="T1" fmla="*/ 2147483646 h 1992"/>
              <a:gd name="T2" fmla="*/ 2147483646 w 72"/>
              <a:gd name="T3" fmla="*/ 0 h 1992"/>
              <a:gd name="T4" fmla="*/ 0 w 72"/>
              <a:gd name="T5" fmla="*/ 0 h 1992"/>
              <a:gd name="T6" fmla="*/ 0 w 72"/>
              <a:gd name="T7" fmla="*/ 2147483646 h 1992"/>
              <a:gd name="T8" fmla="*/ 2147483646 w 72"/>
              <a:gd name="T9" fmla="*/ 2147483646 h 1992"/>
              <a:gd name="T10" fmla="*/ 2147483646 w 72"/>
              <a:gd name="T11" fmla="*/ 2147483646 h 1992"/>
              <a:gd name="T12" fmla="*/ 0 60000 65536"/>
              <a:gd name="T13" fmla="*/ 0 60000 65536"/>
              <a:gd name="T14" fmla="*/ 0 60000 65536"/>
              <a:gd name="T15" fmla="*/ 0 60000 65536"/>
              <a:gd name="T16" fmla="*/ 0 60000 65536"/>
              <a:gd name="T17" fmla="*/ 0 60000 65536"/>
              <a:gd name="T18" fmla="*/ 0 w 72"/>
              <a:gd name="T19" fmla="*/ 0 h 1992"/>
              <a:gd name="T20" fmla="*/ 72 w 72"/>
              <a:gd name="T21" fmla="*/ 1992 h 1992"/>
            </a:gdLst>
            <a:ahLst/>
            <a:cxnLst>
              <a:cxn ang="T12">
                <a:pos x="T0" y="T1"/>
              </a:cxn>
              <a:cxn ang="T13">
                <a:pos x="T2" y="T3"/>
              </a:cxn>
              <a:cxn ang="T14">
                <a:pos x="T4" y="T5"/>
              </a:cxn>
              <a:cxn ang="T15">
                <a:pos x="T6" y="T7"/>
              </a:cxn>
              <a:cxn ang="T16">
                <a:pos x="T8" y="T9"/>
              </a:cxn>
              <a:cxn ang="T17">
                <a:pos x="T10" y="T11"/>
              </a:cxn>
            </a:cxnLst>
            <a:rect l="T18" t="T19" r="T20" b="T21"/>
            <a:pathLst>
              <a:path w="72" h="1992">
                <a:moveTo>
                  <a:pt x="72" y="1440"/>
                </a:moveTo>
                <a:lnTo>
                  <a:pt x="72" y="0"/>
                </a:lnTo>
                <a:lnTo>
                  <a:pt x="0" y="0"/>
                </a:lnTo>
                <a:lnTo>
                  <a:pt x="0" y="1992"/>
                </a:lnTo>
                <a:lnTo>
                  <a:pt x="72" y="1992"/>
                </a:lnTo>
                <a:lnTo>
                  <a:pt x="72" y="1944"/>
                </a:lnTo>
              </a:path>
            </a:pathLst>
          </a:custGeom>
          <a:noFill/>
          <a:ln w="25400">
            <a:solidFill>
              <a:srgbClr val="175F8B"/>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44779" name="Freeform 53"/>
          <p:cNvSpPr/>
          <p:nvPr/>
        </p:nvSpPr>
        <p:spPr bwMode="auto">
          <a:xfrm>
            <a:off x="2634474" y="5431770"/>
            <a:ext cx="393700" cy="119062"/>
          </a:xfrm>
          <a:custGeom>
            <a:avLst/>
            <a:gdLst>
              <a:gd name="T0" fmla="*/ 0 w 248"/>
              <a:gd name="T1" fmla="*/ 0 h 75"/>
              <a:gd name="T2" fmla="*/ 2147483646 w 248"/>
              <a:gd name="T3" fmla="*/ 0 h 75"/>
              <a:gd name="T4" fmla="*/ 2147483646 w 248"/>
              <a:gd name="T5" fmla="*/ 2147483646 h 75"/>
              <a:gd name="T6" fmla="*/ 2147483646 w 248"/>
              <a:gd name="T7" fmla="*/ 2147483646 h 75"/>
              <a:gd name="T8" fmla="*/ 0 60000 65536"/>
              <a:gd name="T9" fmla="*/ 0 60000 65536"/>
              <a:gd name="T10" fmla="*/ 0 60000 65536"/>
              <a:gd name="T11" fmla="*/ 0 60000 65536"/>
              <a:gd name="T12" fmla="*/ 0 w 248"/>
              <a:gd name="T13" fmla="*/ 0 h 75"/>
              <a:gd name="T14" fmla="*/ 248 w 248"/>
              <a:gd name="T15" fmla="*/ 75 h 75"/>
            </a:gdLst>
            <a:ahLst/>
            <a:cxnLst>
              <a:cxn ang="T8">
                <a:pos x="T0" y="T1"/>
              </a:cxn>
              <a:cxn ang="T9">
                <a:pos x="T2" y="T3"/>
              </a:cxn>
              <a:cxn ang="T10">
                <a:pos x="T4" y="T5"/>
              </a:cxn>
              <a:cxn ang="T11">
                <a:pos x="T6" y="T7"/>
              </a:cxn>
            </a:cxnLst>
            <a:rect l="T12" t="T13" r="T14" b="T15"/>
            <a:pathLst>
              <a:path w="248" h="75">
                <a:moveTo>
                  <a:pt x="0" y="0"/>
                </a:moveTo>
                <a:lnTo>
                  <a:pt x="248" y="0"/>
                </a:lnTo>
                <a:lnTo>
                  <a:pt x="248" y="75"/>
                </a:lnTo>
                <a:lnTo>
                  <a:pt x="37" y="75"/>
                </a:lnTo>
              </a:path>
            </a:pathLst>
          </a:custGeom>
          <a:noFill/>
          <a:ln w="25400">
            <a:solidFill>
              <a:srgbClr val="175F8B"/>
            </a:solidFill>
            <a:round/>
            <a:tailEnd type="triangle"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44780" name="Group 54"/>
          <p:cNvGrpSpPr/>
          <p:nvPr/>
        </p:nvGrpSpPr>
        <p:grpSpPr bwMode="auto">
          <a:xfrm>
            <a:off x="726300" y="6268382"/>
            <a:ext cx="8505825" cy="419100"/>
            <a:chOff x="216" y="3674"/>
            <a:chExt cx="5358" cy="264"/>
          </a:xfrm>
        </p:grpSpPr>
        <p:sp>
          <p:nvSpPr>
            <p:cNvPr id="244782" name="Rectangle 55"/>
            <p:cNvSpPr>
              <a:spLocks noChangeArrowheads="1"/>
            </p:cNvSpPr>
            <p:nvPr/>
          </p:nvSpPr>
          <p:spPr bwMode="auto">
            <a:xfrm>
              <a:off x="216" y="3674"/>
              <a:ext cx="5358" cy="264"/>
            </a:xfrm>
            <a:prstGeom prst="rect">
              <a:avLst/>
            </a:prstGeom>
            <a:noFill/>
            <a:ln w="25400">
              <a:solidFill>
                <a:srgbClr val="175F8B"/>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4783" name="Rectangle 56"/>
            <p:cNvSpPr>
              <a:spLocks noChangeArrowheads="1"/>
            </p:cNvSpPr>
            <p:nvPr/>
          </p:nvSpPr>
          <p:spPr bwMode="auto">
            <a:xfrm>
              <a:off x="2760" y="3756"/>
              <a:ext cx="795"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ts val="1300"/>
                </a:lnSpc>
              </a:pPr>
              <a:r>
                <a:rPr lang="en-US" altLang="zh-CN" sz="1400">
                  <a:ea typeface="宋体" panose="02010600030101010101" pitchFamily="2" charset="-122"/>
                </a:rPr>
                <a:t>Select Offerings</a:t>
              </a:r>
              <a:endParaRPr lang="en-US" altLang="zh-CN" sz="1400">
                <a:ea typeface="宋体" panose="02010600030101010101" pitchFamily="2" charset="-122"/>
              </a:endParaRPr>
            </a:p>
          </p:txBody>
        </p:sp>
        <p:sp>
          <p:nvSpPr>
            <p:cNvPr id="244784" name="Freeform 57"/>
            <p:cNvSpPr/>
            <p:nvPr/>
          </p:nvSpPr>
          <p:spPr bwMode="auto">
            <a:xfrm>
              <a:off x="216" y="3674"/>
              <a:ext cx="211" cy="126"/>
            </a:xfrm>
            <a:custGeom>
              <a:avLst/>
              <a:gdLst>
                <a:gd name="T0" fmla="*/ 0 w 129"/>
                <a:gd name="T1" fmla="*/ 126 h 126"/>
                <a:gd name="T2" fmla="*/ 0 w 129"/>
                <a:gd name="T3" fmla="*/ 0 h 126"/>
                <a:gd name="T4" fmla="*/ 905668 w 129"/>
                <a:gd name="T5" fmla="*/ 0 h 126"/>
                <a:gd name="T6" fmla="*/ 905668 w 129"/>
                <a:gd name="T7" fmla="*/ 69 h 126"/>
                <a:gd name="T8" fmla="*/ 674024 w 129"/>
                <a:gd name="T9" fmla="*/ 126 h 126"/>
                <a:gd name="T10" fmla="*/ 0 w 129"/>
                <a:gd name="T11" fmla="*/ 126 h 126"/>
                <a:gd name="T12" fmla="*/ 0 60000 65536"/>
                <a:gd name="T13" fmla="*/ 0 60000 65536"/>
                <a:gd name="T14" fmla="*/ 0 60000 65536"/>
                <a:gd name="T15" fmla="*/ 0 60000 65536"/>
                <a:gd name="T16" fmla="*/ 0 60000 65536"/>
                <a:gd name="T17" fmla="*/ 0 60000 65536"/>
                <a:gd name="T18" fmla="*/ 0 w 129"/>
                <a:gd name="T19" fmla="*/ 0 h 126"/>
                <a:gd name="T20" fmla="*/ 129 w 129"/>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29" h="126">
                  <a:moveTo>
                    <a:pt x="0" y="126"/>
                  </a:moveTo>
                  <a:lnTo>
                    <a:pt x="0" y="0"/>
                  </a:lnTo>
                  <a:lnTo>
                    <a:pt x="129" y="0"/>
                  </a:lnTo>
                  <a:lnTo>
                    <a:pt x="129" y="69"/>
                  </a:lnTo>
                  <a:lnTo>
                    <a:pt x="96" y="126"/>
                  </a:lnTo>
                  <a:lnTo>
                    <a:pt x="0" y="126"/>
                  </a:lnTo>
                  <a:close/>
                </a:path>
              </a:pathLst>
            </a:custGeom>
            <a:noFill/>
            <a:ln w="25400">
              <a:solidFill>
                <a:srgbClr val="00CCFF"/>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44785" name="Rectangle 58"/>
            <p:cNvSpPr>
              <a:spLocks noChangeArrowheads="1"/>
            </p:cNvSpPr>
            <p:nvPr/>
          </p:nvSpPr>
          <p:spPr bwMode="auto">
            <a:xfrm>
              <a:off x="240" y="3687"/>
              <a:ext cx="130"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ts val="1300"/>
                </a:lnSpc>
              </a:pPr>
              <a:r>
                <a:rPr lang="en-US" altLang="zh-CN" sz="1400" dirty="0">
                  <a:ea typeface="宋体" panose="02010600030101010101" pitchFamily="2" charset="-122"/>
                </a:rPr>
                <a:t>ref</a:t>
              </a:r>
              <a:endParaRPr lang="en-US" altLang="zh-CN" sz="1400" dirty="0">
                <a:ea typeface="宋体" panose="02010600030101010101" pitchFamily="2" charset="-122"/>
              </a:endParaRPr>
            </a:p>
          </p:txBody>
        </p:sp>
      </p:grpSp>
      <p:sp>
        <p:nvSpPr>
          <p:cNvPr id="244781" name="TextBox 1"/>
          <p:cNvSpPr txBox="1">
            <a:spLocks noChangeArrowheads="1"/>
          </p:cNvSpPr>
          <p:nvPr/>
        </p:nvSpPr>
        <p:spPr bwMode="auto">
          <a:xfrm>
            <a:off x="9244009" y="2995238"/>
            <a:ext cx="2646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b="1" i="1" dirty="0">
                <a:solidFill>
                  <a:srgbClr val="EB7C11"/>
                </a:solidFill>
                <a:ea typeface="宋体" panose="02010600030101010101" pitchFamily="2" charset="-122"/>
              </a:rPr>
              <a:t>先分工，再协作！</a:t>
            </a:r>
            <a:endParaRPr lang="zh-CN" altLang="en-US" sz="2400" b="1" i="1" dirty="0">
              <a:solidFill>
                <a:srgbClr val="EB7C11"/>
              </a:solidFill>
              <a:ea typeface="宋体" panose="02010600030101010101" pitchFamily="2" charset="-122"/>
            </a:endParaRPr>
          </a:p>
        </p:txBody>
      </p:sp>
      <p:sp>
        <p:nvSpPr>
          <p:cNvPr id="2" name="灯片编号占位符 1"/>
          <p:cNvSpPr>
            <a:spLocks noGrp="1"/>
          </p:cNvSpPr>
          <p:nvPr>
            <p:ph type="sldNum" sz="quarter" idx="4"/>
          </p:nvPr>
        </p:nvSpPr>
        <p:spPr>
          <a:xfrm>
            <a:off x="9947494" y="6413501"/>
            <a:ext cx="1037230" cy="342900"/>
          </a:xfrm>
        </p:spPr>
        <p:txBody>
          <a:bodyPr/>
          <a:lstStyle/>
          <a:p>
            <a:fld id="{548644C6-89F0-466C-949F-E70AD72679A8}" type="slidenum">
              <a:rPr lang="zh-CN" altLang="en-US" smtClean="0"/>
            </a:fld>
            <a:endParaRPr lang="zh-CN" altLang="en-US"/>
          </a:p>
        </p:txBody>
      </p:sp>
      <p:sp>
        <p:nvSpPr>
          <p:cNvPr id="3" name="矩形 2"/>
          <p:cNvSpPr/>
          <p:nvPr/>
        </p:nvSpPr>
        <p:spPr>
          <a:xfrm>
            <a:off x="9244009" y="3628864"/>
            <a:ext cx="3119878" cy="1200329"/>
          </a:xfrm>
          <a:prstGeom prst="rect">
            <a:avLst/>
          </a:prstGeom>
        </p:spPr>
        <p:txBody>
          <a:bodyPr wrap="square">
            <a:spAutoFit/>
          </a:bodyPr>
          <a:lstStyle/>
          <a:p>
            <a:r>
              <a:rPr lang="zh-CN" altLang="en-US" dirty="0"/>
              <a:t>职责的</a:t>
            </a:r>
            <a:r>
              <a:rPr lang="zh-CN" altLang="en-US" dirty="0" smtClean="0"/>
              <a:t>分配：</a:t>
            </a:r>
            <a:endParaRPr lang="en-US" altLang="zh-CN" dirty="0" smtClean="0"/>
          </a:p>
          <a:p>
            <a:r>
              <a:rPr lang="en-US" altLang="zh-CN" dirty="0"/>
              <a:t> </a:t>
            </a:r>
            <a:r>
              <a:rPr lang="en-US" altLang="zh-CN" dirty="0" smtClean="0"/>
              <a:t>     </a:t>
            </a:r>
            <a:r>
              <a:rPr lang="zh-CN" altLang="en-US" dirty="0" smtClean="0"/>
              <a:t>自己</a:t>
            </a:r>
            <a:r>
              <a:rPr lang="zh-CN" altLang="en-US" dirty="0"/>
              <a:t>干自己的能干的</a:t>
            </a:r>
            <a:r>
              <a:rPr lang="zh-CN" altLang="en-US" dirty="0" smtClean="0"/>
              <a:t>事</a:t>
            </a:r>
            <a:endParaRPr lang="en-US" altLang="zh-CN" dirty="0" smtClean="0"/>
          </a:p>
          <a:p>
            <a:r>
              <a:rPr lang="zh-CN" altLang="en-US" dirty="0"/>
              <a:t>职责的内</a:t>
            </a:r>
            <a:r>
              <a:rPr lang="zh-CN" altLang="en-US" dirty="0" smtClean="0"/>
              <a:t>聚：</a:t>
            </a:r>
            <a:endParaRPr lang="en-US" altLang="zh-CN" dirty="0" smtClean="0"/>
          </a:p>
          <a:p>
            <a:r>
              <a:rPr lang="en-US" altLang="zh-CN" dirty="0"/>
              <a:t> </a:t>
            </a:r>
            <a:r>
              <a:rPr lang="en-US" altLang="zh-CN" dirty="0" smtClean="0"/>
              <a:t>    </a:t>
            </a:r>
            <a:r>
              <a:rPr lang="zh-CN" altLang="en-US" dirty="0" smtClean="0"/>
              <a:t>自己</a:t>
            </a:r>
            <a:r>
              <a:rPr lang="zh-CN" altLang="en-US" dirty="0"/>
              <a:t>只干自己</a:t>
            </a:r>
            <a:r>
              <a:rPr lang="zh-CN" altLang="en-US" dirty="0" smtClean="0"/>
              <a:t>的事</a:t>
            </a:r>
            <a:endParaRPr lang="en-US" altLang="zh-CN" sz="1200" dirty="0">
              <a:latin typeface="ZapfHumnst BT"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CN" smtClean="0"/>
              <a:t>Generate Communication Diagrams</a:t>
            </a:r>
            <a:endParaRPr lang="en-US" altLang="zh-CN" smtClean="0"/>
          </a:p>
        </p:txBody>
      </p:sp>
      <p:sp>
        <p:nvSpPr>
          <p:cNvPr id="246787" name="Rectangle 3"/>
          <p:cNvSpPr>
            <a:spLocks noGrp="1" noChangeArrowheads="1"/>
          </p:cNvSpPr>
          <p:nvPr>
            <p:ph type="body" idx="1"/>
          </p:nvPr>
        </p:nvSpPr>
        <p:spPr/>
        <p:txBody>
          <a:bodyPr/>
          <a:lstStyle/>
          <a:p>
            <a:r>
              <a:rPr lang="en-US" altLang="zh-CN" smtClean="0"/>
              <a:t>A communication diagram emphasizes the organization of the objects that participate in an interaction.</a:t>
            </a:r>
            <a:endParaRPr lang="en-US" altLang="zh-CN" smtClean="0"/>
          </a:p>
          <a:p>
            <a:r>
              <a:rPr lang="en-US" altLang="zh-CN" smtClean="0"/>
              <a:t>The communication diagram shows:</a:t>
            </a:r>
            <a:endParaRPr lang="en-US" altLang="zh-CN" smtClean="0"/>
          </a:p>
          <a:p>
            <a:pPr lvl="1"/>
            <a:r>
              <a:rPr lang="en-US" altLang="zh-CN" smtClean="0"/>
              <a:t>The objects participating in the interaction.</a:t>
            </a:r>
            <a:endParaRPr lang="en-US" altLang="zh-CN" smtClean="0"/>
          </a:p>
          <a:p>
            <a:pPr lvl="1"/>
            <a:r>
              <a:rPr lang="en-US" altLang="zh-CN" smtClean="0"/>
              <a:t>Links between the objects.</a:t>
            </a:r>
            <a:endParaRPr lang="en-US" altLang="zh-CN" smtClean="0"/>
          </a:p>
          <a:p>
            <a:pPr lvl="1"/>
            <a:r>
              <a:rPr lang="en-US" altLang="zh-CN" smtClean="0"/>
              <a:t>Messages passed between the objects.</a:t>
            </a:r>
            <a:endParaRPr lang="en-US" altLang="zh-CN" smtClean="0"/>
          </a:p>
        </p:txBody>
      </p:sp>
      <p:grpSp>
        <p:nvGrpSpPr>
          <p:cNvPr id="246788" name="Group 4"/>
          <p:cNvGrpSpPr/>
          <p:nvPr/>
        </p:nvGrpSpPr>
        <p:grpSpPr bwMode="auto">
          <a:xfrm>
            <a:off x="4822825" y="4592638"/>
            <a:ext cx="268288" cy="328612"/>
            <a:chOff x="7654" y="3380"/>
            <a:chExt cx="554" cy="754"/>
          </a:xfrm>
        </p:grpSpPr>
        <p:sp>
          <p:nvSpPr>
            <p:cNvPr id="246807" name="Oval 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808" name="Line 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809" name="Line 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6810" name="Freeform 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789" name="Line 9"/>
          <p:cNvSpPr>
            <a:spLocks noChangeShapeType="1"/>
          </p:cNvSpPr>
          <p:nvPr/>
        </p:nvSpPr>
        <p:spPr bwMode="auto">
          <a:xfrm>
            <a:off x="5064125" y="5160963"/>
            <a:ext cx="508000" cy="44291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0" name="Line 10"/>
          <p:cNvSpPr>
            <a:spLocks noChangeShapeType="1"/>
          </p:cNvSpPr>
          <p:nvPr/>
        </p:nvSpPr>
        <p:spPr bwMode="auto">
          <a:xfrm>
            <a:off x="5091114" y="4770439"/>
            <a:ext cx="719137" cy="158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1" name="Line 11"/>
          <p:cNvSpPr>
            <a:spLocks noChangeShapeType="1"/>
          </p:cNvSpPr>
          <p:nvPr/>
        </p:nvSpPr>
        <p:spPr bwMode="auto">
          <a:xfrm>
            <a:off x="5765800" y="5776913"/>
            <a:ext cx="1169988" cy="21431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2" name="Line 12"/>
          <p:cNvSpPr>
            <a:spLocks noChangeShapeType="1"/>
          </p:cNvSpPr>
          <p:nvPr/>
        </p:nvSpPr>
        <p:spPr bwMode="auto">
          <a:xfrm flipV="1">
            <a:off x="5765800" y="5354639"/>
            <a:ext cx="1066800" cy="33813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3" name="Line 13"/>
          <p:cNvSpPr>
            <a:spLocks noChangeShapeType="1"/>
          </p:cNvSpPr>
          <p:nvPr/>
        </p:nvSpPr>
        <p:spPr bwMode="auto">
          <a:xfrm flipV="1">
            <a:off x="7034214" y="4767263"/>
            <a:ext cx="219075" cy="45085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4" name="Line 14"/>
          <p:cNvSpPr>
            <a:spLocks noChangeShapeType="1"/>
          </p:cNvSpPr>
          <p:nvPr/>
        </p:nvSpPr>
        <p:spPr bwMode="auto">
          <a:xfrm flipH="1">
            <a:off x="5630863" y="4848225"/>
            <a:ext cx="411162" cy="7620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5" name="Line 15"/>
          <p:cNvSpPr>
            <a:spLocks noChangeShapeType="1"/>
          </p:cNvSpPr>
          <p:nvPr/>
        </p:nvSpPr>
        <p:spPr bwMode="auto">
          <a:xfrm>
            <a:off x="5029201" y="5299075"/>
            <a:ext cx="193675" cy="15875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6" name="Line 16"/>
          <p:cNvSpPr>
            <a:spLocks noChangeShapeType="1"/>
          </p:cNvSpPr>
          <p:nvPr/>
        </p:nvSpPr>
        <p:spPr bwMode="auto">
          <a:xfrm flipH="1">
            <a:off x="5694363" y="5011739"/>
            <a:ext cx="138112" cy="212725"/>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7" name="Line 17"/>
          <p:cNvSpPr>
            <a:spLocks noChangeShapeType="1"/>
          </p:cNvSpPr>
          <p:nvPr/>
        </p:nvSpPr>
        <p:spPr bwMode="auto">
          <a:xfrm flipV="1">
            <a:off x="6138864" y="5357814"/>
            <a:ext cx="274637" cy="7778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8" name="Line 18"/>
          <p:cNvSpPr>
            <a:spLocks noChangeShapeType="1"/>
          </p:cNvSpPr>
          <p:nvPr/>
        </p:nvSpPr>
        <p:spPr bwMode="auto">
          <a:xfrm>
            <a:off x="6135689" y="5964239"/>
            <a:ext cx="274637" cy="5238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799" name="Line 19"/>
          <p:cNvSpPr>
            <a:spLocks noChangeShapeType="1"/>
          </p:cNvSpPr>
          <p:nvPr/>
        </p:nvSpPr>
        <p:spPr bwMode="auto">
          <a:xfrm flipV="1">
            <a:off x="6964364" y="4859339"/>
            <a:ext cx="109537" cy="212725"/>
          </a:xfrm>
          <a:prstGeom prst="line">
            <a:avLst/>
          </a:prstGeom>
          <a:noFill/>
          <a:ln w="28575">
            <a:solidFill>
              <a:schemeClr val="tx1"/>
            </a:solidFill>
            <a:round/>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800" name="Line 20"/>
          <p:cNvSpPr>
            <a:spLocks noChangeShapeType="1"/>
          </p:cNvSpPr>
          <p:nvPr/>
        </p:nvSpPr>
        <p:spPr bwMode="auto">
          <a:xfrm>
            <a:off x="5300663" y="4665664"/>
            <a:ext cx="260350" cy="3175"/>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6801" name="Text Box 21"/>
          <p:cNvSpPr txBox="1">
            <a:spLocks noChangeArrowheads="1"/>
          </p:cNvSpPr>
          <p:nvPr/>
        </p:nvSpPr>
        <p:spPr bwMode="auto">
          <a:xfrm>
            <a:off x="4464050" y="6157913"/>
            <a:ext cx="3314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a:ea typeface="宋体" panose="02010600030101010101" pitchFamily="2" charset="-122"/>
              </a:rPr>
              <a:t>Communication Diagrams</a:t>
            </a:r>
            <a:endParaRPr lang="en-US" altLang="zh-CN" sz="1800">
              <a:ea typeface="宋体" panose="02010600030101010101" pitchFamily="2" charset="-122"/>
            </a:endParaRPr>
          </a:p>
        </p:txBody>
      </p:sp>
      <p:sp>
        <p:nvSpPr>
          <p:cNvPr id="246802" name="Rectangle 22"/>
          <p:cNvSpPr>
            <a:spLocks noChangeArrowheads="1"/>
          </p:cNvSpPr>
          <p:nvPr/>
        </p:nvSpPr>
        <p:spPr bwMode="auto">
          <a:xfrm>
            <a:off x="5805488" y="4619625"/>
            <a:ext cx="330200" cy="2174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803" name="Rectangle 23"/>
          <p:cNvSpPr>
            <a:spLocks noChangeArrowheads="1"/>
          </p:cNvSpPr>
          <p:nvPr/>
        </p:nvSpPr>
        <p:spPr bwMode="auto">
          <a:xfrm>
            <a:off x="5429250" y="5610225"/>
            <a:ext cx="330200" cy="2174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804" name="Rectangle 24"/>
          <p:cNvSpPr>
            <a:spLocks noChangeArrowheads="1"/>
          </p:cNvSpPr>
          <p:nvPr/>
        </p:nvSpPr>
        <p:spPr bwMode="auto">
          <a:xfrm>
            <a:off x="6935788" y="5915025"/>
            <a:ext cx="330200" cy="2174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805" name="Rectangle 25"/>
          <p:cNvSpPr>
            <a:spLocks noChangeArrowheads="1"/>
          </p:cNvSpPr>
          <p:nvPr/>
        </p:nvSpPr>
        <p:spPr bwMode="auto">
          <a:xfrm>
            <a:off x="6859589" y="5229225"/>
            <a:ext cx="331787" cy="2174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6806" name="Rectangle 26"/>
          <p:cNvSpPr>
            <a:spLocks noChangeArrowheads="1"/>
          </p:cNvSpPr>
          <p:nvPr/>
        </p:nvSpPr>
        <p:spPr bwMode="auto">
          <a:xfrm>
            <a:off x="7085014" y="4543425"/>
            <a:ext cx="331787" cy="21748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txBox="1">
            <a:spLocks noChangeArrowheads="1"/>
          </p:cNvSpPr>
          <p:nvPr/>
        </p:nvSpPr>
        <p:spPr bwMode="auto">
          <a:xfrm>
            <a:off x="4868863" y="4302125"/>
            <a:ext cx="2349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marL="287655" indent="-287655">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PerformResponsibility</a:t>
            </a:r>
            <a:endParaRPr lang="en-US" altLang="zh-CN" sz="1800">
              <a:ea typeface="宋体" panose="02010600030101010101" pitchFamily="2" charset="-122"/>
            </a:endParaRPr>
          </a:p>
        </p:txBody>
      </p:sp>
      <p:sp>
        <p:nvSpPr>
          <p:cNvPr id="248835" name="Text Box 3"/>
          <p:cNvSpPr txBox="1">
            <a:spLocks noChangeArrowheads="1"/>
          </p:cNvSpPr>
          <p:nvPr/>
        </p:nvSpPr>
        <p:spPr bwMode="auto">
          <a:xfrm>
            <a:off x="2701925" y="2416175"/>
            <a:ext cx="1308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solidFill>
                  <a:srgbClr val="175F8B"/>
                </a:solidFill>
                <a:ea typeface="宋体" panose="02010600030101010101" pitchFamily="2" charset="-122"/>
              </a:rPr>
              <a:t>Client Object</a:t>
            </a:r>
            <a:endParaRPr lang="en-US" altLang="zh-CN" sz="1800" i="1">
              <a:solidFill>
                <a:srgbClr val="175F8B"/>
              </a:solidFill>
              <a:ea typeface="宋体" panose="02010600030101010101" pitchFamily="2" charset="-122"/>
            </a:endParaRPr>
          </a:p>
        </p:txBody>
      </p:sp>
      <p:sp>
        <p:nvSpPr>
          <p:cNvPr id="248836" name="Text Box 4"/>
          <p:cNvSpPr txBox="1">
            <a:spLocks noChangeArrowheads="1"/>
          </p:cNvSpPr>
          <p:nvPr/>
        </p:nvSpPr>
        <p:spPr bwMode="auto">
          <a:xfrm>
            <a:off x="7138988" y="2416175"/>
            <a:ext cx="1562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dirty="0">
                <a:solidFill>
                  <a:srgbClr val="175F8B"/>
                </a:solidFill>
                <a:ea typeface="宋体" panose="02010600030101010101" pitchFamily="2" charset="-122"/>
              </a:rPr>
              <a:t>Supplier Object</a:t>
            </a:r>
            <a:endParaRPr lang="en-US" altLang="zh-CN" sz="1800" i="1" dirty="0">
              <a:solidFill>
                <a:srgbClr val="175F8B"/>
              </a:solidFill>
              <a:ea typeface="宋体" panose="02010600030101010101" pitchFamily="2" charset="-122"/>
            </a:endParaRPr>
          </a:p>
        </p:txBody>
      </p:sp>
      <p:sp>
        <p:nvSpPr>
          <p:cNvPr id="248837" name="Line 5"/>
          <p:cNvSpPr>
            <a:spLocks noChangeShapeType="1"/>
          </p:cNvSpPr>
          <p:nvPr/>
        </p:nvSpPr>
        <p:spPr bwMode="auto">
          <a:xfrm>
            <a:off x="7959725" y="2755901"/>
            <a:ext cx="0" cy="911225"/>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8838" name="Text Box 6"/>
          <p:cNvSpPr txBox="1">
            <a:spLocks noChangeArrowheads="1"/>
          </p:cNvSpPr>
          <p:nvPr/>
        </p:nvSpPr>
        <p:spPr bwMode="auto">
          <a:xfrm>
            <a:off x="5580063" y="5697539"/>
            <a:ext cx="927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dirty="0">
                <a:solidFill>
                  <a:srgbClr val="175F8B"/>
                </a:solidFill>
                <a:ea typeface="宋体" panose="02010600030101010101" pitchFamily="2" charset="-122"/>
              </a:rPr>
              <a:t>Message</a:t>
            </a:r>
            <a:endParaRPr lang="en-US" altLang="zh-CN" sz="1800" i="1" dirty="0">
              <a:solidFill>
                <a:srgbClr val="175F8B"/>
              </a:solidFill>
              <a:ea typeface="宋体" panose="02010600030101010101" pitchFamily="2" charset="-122"/>
            </a:endParaRPr>
          </a:p>
        </p:txBody>
      </p:sp>
      <p:sp>
        <p:nvSpPr>
          <p:cNvPr id="248839" name="Line 7"/>
          <p:cNvSpPr>
            <a:spLocks noChangeShapeType="1"/>
          </p:cNvSpPr>
          <p:nvPr/>
        </p:nvSpPr>
        <p:spPr bwMode="auto">
          <a:xfrm flipV="1">
            <a:off x="6045200" y="4667250"/>
            <a:ext cx="0" cy="9906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8840" name="Text Box 8"/>
          <p:cNvSpPr txBox="1">
            <a:spLocks noChangeArrowheads="1"/>
          </p:cNvSpPr>
          <p:nvPr/>
        </p:nvSpPr>
        <p:spPr bwMode="auto">
          <a:xfrm>
            <a:off x="5321300" y="2416175"/>
            <a:ext cx="419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solidFill>
                  <a:srgbClr val="175F8B"/>
                </a:solidFill>
                <a:ea typeface="宋体" panose="02010600030101010101" pitchFamily="2" charset="-122"/>
              </a:rPr>
              <a:t>Link</a:t>
            </a:r>
            <a:endParaRPr lang="en-US" altLang="zh-CN" sz="1800" i="1">
              <a:solidFill>
                <a:srgbClr val="175F8B"/>
              </a:solidFill>
              <a:ea typeface="宋体" panose="02010600030101010101" pitchFamily="2" charset="-122"/>
            </a:endParaRPr>
          </a:p>
        </p:txBody>
      </p:sp>
      <p:sp>
        <p:nvSpPr>
          <p:cNvPr id="248850" name="Rectangle 10"/>
          <p:cNvSpPr>
            <a:spLocks noChangeArrowheads="1"/>
          </p:cNvSpPr>
          <p:nvPr/>
        </p:nvSpPr>
        <p:spPr bwMode="auto">
          <a:xfrm>
            <a:off x="2682875" y="3771900"/>
            <a:ext cx="1390650" cy="39600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851" name="Text Box 11"/>
          <p:cNvSpPr txBox="1">
            <a:spLocks noChangeArrowheads="1"/>
          </p:cNvSpPr>
          <p:nvPr/>
        </p:nvSpPr>
        <p:spPr bwMode="auto">
          <a:xfrm>
            <a:off x="3054242" y="3823335"/>
            <a:ext cx="647916" cy="27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u="sng">
                <a:ea typeface="宋体" panose="02010600030101010101" pitchFamily="2" charset="-122"/>
              </a:rPr>
              <a:t>:Client</a:t>
            </a:r>
            <a:endParaRPr lang="en-US" altLang="zh-CN" sz="1800" u="sng">
              <a:ea typeface="宋体" panose="02010600030101010101" pitchFamily="2" charset="-122"/>
            </a:endParaRPr>
          </a:p>
        </p:txBody>
      </p:sp>
      <p:grpSp>
        <p:nvGrpSpPr>
          <p:cNvPr id="248842" name="Group 12"/>
          <p:cNvGrpSpPr/>
          <p:nvPr/>
        </p:nvGrpSpPr>
        <p:grpSpPr bwMode="auto">
          <a:xfrm>
            <a:off x="7654925" y="3762376"/>
            <a:ext cx="1390650" cy="396240"/>
            <a:chOff x="2784" y="2837"/>
            <a:chExt cx="1056" cy="208"/>
          </a:xfrm>
        </p:grpSpPr>
        <p:sp>
          <p:nvSpPr>
            <p:cNvPr id="248848" name="Rectangle 13"/>
            <p:cNvSpPr>
              <a:spLocks noChangeArrowheads="1"/>
            </p:cNvSpPr>
            <p:nvPr/>
          </p:nvSpPr>
          <p:spPr bwMode="auto">
            <a:xfrm>
              <a:off x="2784" y="2837"/>
              <a:ext cx="1056" cy="20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48849" name="Text Box 14"/>
            <p:cNvSpPr txBox="1">
              <a:spLocks noChangeArrowheads="1"/>
            </p:cNvSpPr>
            <p:nvPr/>
          </p:nvSpPr>
          <p:spPr bwMode="auto">
            <a:xfrm>
              <a:off x="2966" y="2869"/>
              <a:ext cx="6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u="sng" dirty="0">
                  <a:ea typeface="宋体" panose="02010600030101010101" pitchFamily="2" charset="-122"/>
                </a:rPr>
                <a:t>:Supplier</a:t>
              </a:r>
              <a:endParaRPr lang="en-US" altLang="zh-CN" sz="1800" u="sng" dirty="0">
                <a:ea typeface="宋体" panose="02010600030101010101" pitchFamily="2" charset="-122"/>
              </a:endParaRPr>
            </a:p>
          </p:txBody>
        </p:sp>
      </p:grpSp>
      <p:sp>
        <p:nvSpPr>
          <p:cNvPr id="248843" name="Rectangle 15"/>
          <p:cNvSpPr>
            <a:spLocks noGrp="1" noChangeArrowheads="1"/>
          </p:cNvSpPr>
          <p:nvPr>
            <p:ph type="title"/>
          </p:nvPr>
        </p:nvSpPr>
        <p:spPr/>
        <p:txBody>
          <a:bodyPr/>
          <a:lstStyle/>
          <a:p>
            <a:pPr eaLnBrk="1" hangingPunct="1"/>
            <a:r>
              <a:rPr lang="en-US" altLang="zh-CN" smtClean="0"/>
              <a:t>The Anatomy of Communication Diagrams</a:t>
            </a:r>
            <a:endParaRPr lang="en-US" altLang="zh-CN" smtClean="0"/>
          </a:p>
        </p:txBody>
      </p:sp>
      <p:sp>
        <p:nvSpPr>
          <p:cNvPr id="248844" name="Line 16"/>
          <p:cNvSpPr>
            <a:spLocks noChangeShapeType="1"/>
          </p:cNvSpPr>
          <p:nvPr/>
        </p:nvSpPr>
        <p:spPr bwMode="auto">
          <a:xfrm>
            <a:off x="4075114" y="3960813"/>
            <a:ext cx="3589337" cy="0"/>
          </a:xfrm>
          <a:prstGeom prst="line">
            <a:avLst/>
          </a:prstGeom>
          <a:noFill/>
          <a:ln w="28575">
            <a:solidFill>
              <a:schemeClr val="tx1"/>
            </a:solidFill>
            <a:round/>
            <a:headEnd type="none" w="sm" len="sm"/>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8845" name="Line 17"/>
          <p:cNvSpPr>
            <a:spLocks noChangeShapeType="1"/>
          </p:cNvSpPr>
          <p:nvPr/>
        </p:nvSpPr>
        <p:spPr bwMode="auto">
          <a:xfrm>
            <a:off x="5294313" y="4148138"/>
            <a:ext cx="1052512" cy="0"/>
          </a:xfrm>
          <a:prstGeom prst="line">
            <a:avLst/>
          </a:prstGeom>
          <a:noFill/>
          <a:ln w="28575">
            <a:solidFill>
              <a:schemeClr val="tx1"/>
            </a:solidFill>
            <a:round/>
            <a:headEnd type="none" w="sm" len="sm"/>
            <a:tailEnd type="arrow"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8846" name="Line 18"/>
          <p:cNvSpPr>
            <a:spLocks noChangeShapeType="1"/>
          </p:cNvSpPr>
          <p:nvPr/>
        </p:nvSpPr>
        <p:spPr bwMode="auto">
          <a:xfrm>
            <a:off x="3349625" y="2755901"/>
            <a:ext cx="0" cy="911225"/>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48847" name="Line 19"/>
          <p:cNvSpPr>
            <a:spLocks noChangeShapeType="1"/>
          </p:cNvSpPr>
          <p:nvPr/>
        </p:nvSpPr>
        <p:spPr bwMode="auto">
          <a:xfrm>
            <a:off x="5565775" y="2755900"/>
            <a:ext cx="0" cy="11176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r>
              <a:rPr lang="en-US" altLang="zh-CN" smtClean="0"/>
              <a:t>Example: Communication Diagram</a:t>
            </a:r>
            <a:endParaRPr lang="en-US" altLang="zh-CN" smtClean="0"/>
          </a:p>
        </p:txBody>
      </p:sp>
      <p:sp>
        <p:nvSpPr>
          <p:cNvPr id="250883" name="Rectangle 3"/>
          <p:cNvSpPr>
            <a:spLocks noChangeArrowheads="1"/>
          </p:cNvSpPr>
          <p:nvPr/>
        </p:nvSpPr>
        <p:spPr bwMode="auto">
          <a:xfrm>
            <a:off x="2220914" y="4224338"/>
            <a:ext cx="6588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u="sng">
                <a:solidFill>
                  <a:schemeClr val="accent2"/>
                </a:solidFill>
                <a:ea typeface="宋体" panose="02010600030101010101" pitchFamily="2" charset="-122"/>
              </a:rPr>
              <a:t> </a:t>
            </a:r>
            <a:r>
              <a:rPr lang="en-US" altLang="zh-CN" sz="1200" u="sng">
                <a:solidFill>
                  <a:schemeClr val="accent2"/>
                </a:solidFill>
                <a:ea typeface="宋体" panose="02010600030101010101" pitchFamily="2" charset="-122"/>
              </a:rPr>
              <a:t>: Student</a:t>
            </a:r>
            <a:endParaRPr lang="en-US" altLang="zh-CN">
              <a:solidFill>
                <a:schemeClr val="accent2"/>
              </a:solidFill>
              <a:ea typeface="宋体" panose="02010600030101010101" pitchFamily="2" charset="-122"/>
            </a:endParaRPr>
          </a:p>
        </p:txBody>
      </p:sp>
      <p:sp>
        <p:nvSpPr>
          <p:cNvPr id="250884" name="Rectangle 4"/>
          <p:cNvSpPr>
            <a:spLocks noChangeArrowheads="1"/>
          </p:cNvSpPr>
          <p:nvPr/>
        </p:nvSpPr>
        <p:spPr bwMode="auto">
          <a:xfrm>
            <a:off x="4545013" y="3500439"/>
            <a:ext cx="2038350" cy="561975"/>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solidFill>
                <a:schemeClr val="bg2"/>
              </a:solidFill>
              <a:ea typeface="宋体" panose="02010600030101010101" pitchFamily="2" charset="-122"/>
            </a:endParaRPr>
          </a:p>
        </p:txBody>
      </p:sp>
      <p:sp>
        <p:nvSpPr>
          <p:cNvPr id="250885" name="Rectangle 5"/>
          <p:cNvSpPr>
            <a:spLocks noChangeArrowheads="1"/>
          </p:cNvSpPr>
          <p:nvPr/>
        </p:nvSpPr>
        <p:spPr bwMode="auto">
          <a:xfrm>
            <a:off x="4595814" y="3562350"/>
            <a:ext cx="186108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u="sng" dirty="0">
                <a:ea typeface="宋体" panose="02010600030101010101" pitchFamily="2" charset="-122"/>
              </a:rPr>
              <a:t> </a:t>
            </a:r>
            <a:r>
              <a:rPr lang="en-US" altLang="zh-CN" sz="1200" u="sng" dirty="0">
                <a:ea typeface="宋体" panose="02010600030101010101" pitchFamily="2" charset="-122"/>
              </a:rPr>
              <a:t>: </a:t>
            </a:r>
            <a:r>
              <a:rPr lang="en-US" altLang="zh-CN" sz="1200" u="sng" dirty="0" err="1">
                <a:ea typeface="宋体" panose="02010600030101010101" pitchFamily="2" charset="-122"/>
              </a:rPr>
              <a:t>RegisterForCoursesForm</a:t>
            </a:r>
            <a:endParaRPr lang="en-US" altLang="zh-CN" dirty="0">
              <a:ea typeface="宋体" panose="02010600030101010101" pitchFamily="2" charset="-122"/>
            </a:endParaRPr>
          </a:p>
        </p:txBody>
      </p:sp>
      <p:sp>
        <p:nvSpPr>
          <p:cNvPr id="250886" name="Rectangle 6"/>
          <p:cNvSpPr>
            <a:spLocks noChangeArrowheads="1"/>
          </p:cNvSpPr>
          <p:nvPr/>
        </p:nvSpPr>
        <p:spPr bwMode="auto">
          <a:xfrm>
            <a:off x="4681539" y="5349876"/>
            <a:ext cx="1754187" cy="574675"/>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0887" name="Rectangle 7"/>
          <p:cNvSpPr>
            <a:spLocks noChangeArrowheads="1"/>
          </p:cNvSpPr>
          <p:nvPr/>
        </p:nvSpPr>
        <p:spPr bwMode="auto">
          <a:xfrm>
            <a:off x="4719638" y="5407025"/>
            <a:ext cx="161101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u="sng">
                <a:ea typeface="宋体" panose="02010600030101010101" pitchFamily="2" charset="-122"/>
              </a:rPr>
              <a:t> </a:t>
            </a:r>
            <a:r>
              <a:rPr lang="en-US" altLang="zh-CN" sz="1200" u="sng">
                <a:ea typeface="宋体" panose="02010600030101010101" pitchFamily="2" charset="-122"/>
              </a:rPr>
              <a:t>: RegistrationController</a:t>
            </a:r>
            <a:endParaRPr lang="en-US" altLang="zh-CN">
              <a:ea typeface="宋体" panose="02010600030101010101" pitchFamily="2" charset="-122"/>
            </a:endParaRPr>
          </a:p>
        </p:txBody>
      </p:sp>
      <p:sp>
        <p:nvSpPr>
          <p:cNvPr id="250888" name="Rectangle 8"/>
          <p:cNvSpPr>
            <a:spLocks noChangeArrowheads="1"/>
          </p:cNvSpPr>
          <p:nvPr/>
        </p:nvSpPr>
        <p:spPr bwMode="auto">
          <a:xfrm>
            <a:off x="8053388" y="5349876"/>
            <a:ext cx="1852612" cy="574675"/>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0889" name="Rectangle 9"/>
          <p:cNvSpPr>
            <a:spLocks noChangeArrowheads="1"/>
          </p:cNvSpPr>
          <p:nvPr/>
        </p:nvSpPr>
        <p:spPr bwMode="auto">
          <a:xfrm>
            <a:off x="8102601" y="5407025"/>
            <a:ext cx="164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u="sng">
                <a:ea typeface="宋体" panose="02010600030101010101" pitchFamily="2" charset="-122"/>
              </a:rPr>
              <a:t> </a:t>
            </a:r>
            <a:r>
              <a:rPr lang="en-US" altLang="zh-CN" sz="1200" u="sng">
                <a:ea typeface="宋体" panose="02010600030101010101" pitchFamily="2" charset="-122"/>
              </a:rPr>
              <a:t>: CourseCatalogSystem</a:t>
            </a:r>
            <a:endParaRPr lang="en-US" altLang="zh-CN">
              <a:ea typeface="宋体" panose="02010600030101010101" pitchFamily="2" charset="-122"/>
            </a:endParaRPr>
          </a:p>
        </p:txBody>
      </p:sp>
      <p:sp>
        <p:nvSpPr>
          <p:cNvPr id="250890" name="Arc 10"/>
          <p:cNvSpPr/>
          <p:nvPr/>
        </p:nvSpPr>
        <p:spPr bwMode="auto">
          <a:xfrm>
            <a:off x="5337176" y="2828926"/>
            <a:ext cx="455613" cy="665163"/>
          </a:xfrm>
          <a:custGeom>
            <a:avLst/>
            <a:gdLst>
              <a:gd name="T0" fmla="*/ 2147483646 w 43200"/>
              <a:gd name="T1" fmla="*/ 2147483646 h 27030"/>
              <a:gd name="T2" fmla="*/ 2147483646 w 43200"/>
              <a:gd name="T3" fmla="*/ 2147483646 h 27030"/>
              <a:gd name="T4" fmla="*/ 2147483646 w 43200"/>
              <a:gd name="T5" fmla="*/ 2147483646 h 27030"/>
              <a:gd name="T6" fmla="*/ 0 60000 65536"/>
              <a:gd name="T7" fmla="*/ 0 60000 65536"/>
              <a:gd name="T8" fmla="*/ 0 60000 65536"/>
              <a:gd name="T9" fmla="*/ 0 w 43200"/>
              <a:gd name="T10" fmla="*/ 0 h 27030"/>
              <a:gd name="T11" fmla="*/ 43200 w 43200"/>
              <a:gd name="T12" fmla="*/ 27030 h 27030"/>
            </a:gdLst>
            <a:ahLst/>
            <a:cxnLst>
              <a:cxn ang="T6">
                <a:pos x="T0" y="T1"/>
              </a:cxn>
              <a:cxn ang="T7">
                <a:pos x="T2" y="T3"/>
              </a:cxn>
              <a:cxn ang="T8">
                <a:pos x="T4" y="T5"/>
              </a:cxn>
            </a:cxnLst>
            <a:rect l="T9" t="T10" r="T11" b="T12"/>
            <a:pathLst>
              <a:path w="43200" h="27030" fill="none" extrusionOk="0">
                <a:moveTo>
                  <a:pt x="693" y="27030"/>
                </a:moveTo>
                <a:cubicBezTo>
                  <a:pt x="233" y="25256"/>
                  <a:pt x="0" y="23432"/>
                  <a:pt x="0" y="21600"/>
                </a:cubicBezTo>
                <a:cubicBezTo>
                  <a:pt x="0" y="9670"/>
                  <a:pt x="9670" y="0"/>
                  <a:pt x="21600" y="0"/>
                </a:cubicBezTo>
                <a:cubicBezTo>
                  <a:pt x="33529" y="0"/>
                  <a:pt x="43200" y="9670"/>
                  <a:pt x="43200" y="21600"/>
                </a:cubicBezTo>
                <a:cubicBezTo>
                  <a:pt x="43200" y="23432"/>
                  <a:pt x="42966" y="25256"/>
                  <a:pt x="42506" y="27030"/>
                </a:cubicBezTo>
              </a:path>
              <a:path w="43200" h="27030" stroke="0" extrusionOk="0">
                <a:moveTo>
                  <a:pt x="693" y="27030"/>
                </a:moveTo>
                <a:cubicBezTo>
                  <a:pt x="233" y="25256"/>
                  <a:pt x="0" y="23432"/>
                  <a:pt x="0" y="21600"/>
                </a:cubicBezTo>
                <a:cubicBezTo>
                  <a:pt x="0" y="9670"/>
                  <a:pt x="9670" y="0"/>
                  <a:pt x="21600" y="0"/>
                </a:cubicBezTo>
                <a:cubicBezTo>
                  <a:pt x="33529" y="0"/>
                  <a:pt x="43200" y="9670"/>
                  <a:pt x="43200" y="21600"/>
                </a:cubicBezTo>
                <a:cubicBezTo>
                  <a:pt x="43200" y="23432"/>
                  <a:pt x="42966" y="25256"/>
                  <a:pt x="42506" y="27030"/>
                </a:cubicBezTo>
                <a:lnTo>
                  <a:pt x="21600" y="21600"/>
                </a:lnTo>
                <a:lnTo>
                  <a:pt x="693" y="2703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0891" name="Line 11"/>
          <p:cNvSpPr>
            <a:spLocks noChangeShapeType="1"/>
          </p:cNvSpPr>
          <p:nvPr/>
        </p:nvSpPr>
        <p:spPr bwMode="auto">
          <a:xfrm flipV="1">
            <a:off x="5324475" y="2647950"/>
            <a:ext cx="482600" cy="1588"/>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250892" name="Rectangle 12"/>
          <p:cNvSpPr>
            <a:spLocks noChangeArrowheads="1"/>
          </p:cNvSpPr>
          <p:nvPr/>
        </p:nvSpPr>
        <p:spPr bwMode="auto">
          <a:xfrm>
            <a:off x="4484689" y="2114550"/>
            <a:ext cx="192565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chemeClr val="accent2"/>
                </a:solidFill>
                <a:ea typeface="宋体" panose="02010600030101010101" pitchFamily="2" charset="-122"/>
              </a:rPr>
              <a:t>5: display course offerings( )</a:t>
            </a:r>
            <a:endParaRPr lang="en-US" altLang="zh-CN">
              <a:solidFill>
                <a:schemeClr val="accent2"/>
              </a:solidFill>
              <a:ea typeface="宋体" panose="02010600030101010101" pitchFamily="2" charset="-122"/>
            </a:endParaRPr>
          </a:p>
        </p:txBody>
      </p:sp>
      <p:sp>
        <p:nvSpPr>
          <p:cNvPr id="250893" name="Rectangle 13"/>
          <p:cNvSpPr>
            <a:spLocks noChangeArrowheads="1"/>
          </p:cNvSpPr>
          <p:nvPr/>
        </p:nvSpPr>
        <p:spPr bwMode="auto">
          <a:xfrm>
            <a:off x="4484689" y="2324100"/>
            <a:ext cx="18578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chemeClr val="accent2"/>
                </a:solidFill>
                <a:ea typeface="宋体" panose="02010600030101010101" pitchFamily="2" charset="-122"/>
              </a:rPr>
              <a:t>6: display blank schedule( )</a:t>
            </a:r>
            <a:endParaRPr lang="en-US" altLang="zh-CN">
              <a:solidFill>
                <a:schemeClr val="accent2"/>
              </a:solidFill>
              <a:ea typeface="宋体" panose="02010600030101010101" pitchFamily="2" charset="-122"/>
            </a:endParaRPr>
          </a:p>
        </p:txBody>
      </p:sp>
      <p:sp>
        <p:nvSpPr>
          <p:cNvPr id="250894" name="Rectangle 14"/>
          <p:cNvSpPr>
            <a:spLocks noChangeArrowheads="1"/>
          </p:cNvSpPr>
          <p:nvPr/>
        </p:nvSpPr>
        <p:spPr bwMode="auto">
          <a:xfrm>
            <a:off x="8350250" y="3284538"/>
            <a:ext cx="11826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u="sng">
                <a:solidFill>
                  <a:schemeClr val="accent2"/>
                </a:solidFill>
                <a:ea typeface="宋体" panose="02010600030101010101" pitchFamily="2" charset="-122"/>
              </a:rPr>
              <a:t> </a:t>
            </a:r>
            <a:r>
              <a:rPr lang="en-US" altLang="zh-CN" sz="1200" u="sng">
                <a:solidFill>
                  <a:schemeClr val="accent2"/>
                </a:solidFill>
                <a:ea typeface="宋体" panose="02010600030101010101" pitchFamily="2" charset="-122"/>
              </a:rPr>
              <a:t>: Course Catalog</a:t>
            </a:r>
            <a:endParaRPr lang="en-US" altLang="zh-CN">
              <a:solidFill>
                <a:schemeClr val="accent2"/>
              </a:solidFill>
              <a:ea typeface="宋体" panose="02010600030101010101" pitchFamily="2" charset="-122"/>
            </a:endParaRPr>
          </a:p>
        </p:txBody>
      </p:sp>
      <p:sp>
        <p:nvSpPr>
          <p:cNvPr id="250895" name="Line 15"/>
          <p:cNvSpPr>
            <a:spLocks noChangeShapeType="1"/>
          </p:cNvSpPr>
          <p:nvPr/>
        </p:nvSpPr>
        <p:spPr bwMode="auto">
          <a:xfrm>
            <a:off x="3471863" y="3586164"/>
            <a:ext cx="481012" cy="1587"/>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250896" name="Rectangle 16"/>
          <p:cNvSpPr>
            <a:spLocks noChangeArrowheads="1"/>
          </p:cNvSpPr>
          <p:nvPr/>
        </p:nvSpPr>
        <p:spPr bwMode="auto">
          <a:xfrm>
            <a:off x="2905125" y="3257550"/>
            <a:ext cx="13994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chemeClr val="accent2"/>
                </a:solidFill>
                <a:ea typeface="宋体" panose="02010600030101010101" pitchFamily="2" charset="-122"/>
              </a:rPr>
              <a:t>1: create schedule( )</a:t>
            </a:r>
            <a:endParaRPr lang="en-US" altLang="zh-CN">
              <a:solidFill>
                <a:schemeClr val="accent2"/>
              </a:solidFill>
              <a:ea typeface="宋体" panose="02010600030101010101" pitchFamily="2" charset="-122"/>
            </a:endParaRPr>
          </a:p>
        </p:txBody>
      </p:sp>
      <p:sp>
        <p:nvSpPr>
          <p:cNvPr id="250897" name="Line 17"/>
          <p:cNvSpPr>
            <a:spLocks noChangeShapeType="1"/>
          </p:cNvSpPr>
          <p:nvPr/>
        </p:nvSpPr>
        <p:spPr bwMode="auto">
          <a:xfrm>
            <a:off x="5754689" y="4535488"/>
            <a:ext cx="1587" cy="531812"/>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250898" name="Rectangle 18"/>
          <p:cNvSpPr>
            <a:spLocks noChangeArrowheads="1"/>
          </p:cNvSpPr>
          <p:nvPr/>
        </p:nvSpPr>
        <p:spPr bwMode="auto">
          <a:xfrm>
            <a:off x="4675189" y="4308475"/>
            <a:ext cx="16627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chemeClr val="accent2"/>
                </a:solidFill>
                <a:ea typeface="宋体" panose="02010600030101010101" pitchFamily="2" charset="-122"/>
              </a:rPr>
              <a:t>2: get course offerings( )</a:t>
            </a:r>
            <a:endParaRPr lang="en-US" altLang="zh-CN">
              <a:solidFill>
                <a:schemeClr val="accent2"/>
              </a:solidFill>
              <a:ea typeface="宋体" panose="02010600030101010101" pitchFamily="2" charset="-122"/>
            </a:endParaRPr>
          </a:p>
        </p:txBody>
      </p:sp>
      <p:sp>
        <p:nvSpPr>
          <p:cNvPr id="250899" name="Line 19"/>
          <p:cNvSpPr>
            <a:spLocks noChangeShapeType="1"/>
          </p:cNvSpPr>
          <p:nvPr/>
        </p:nvSpPr>
        <p:spPr bwMode="auto">
          <a:xfrm flipV="1">
            <a:off x="6954838" y="5324475"/>
            <a:ext cx="481012" cy="0"/>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250900" name="Rectangle 20"/>
          <p:cNvSpPr>
            <a:spLocks noChangeArrowheads="1"/>
          </p:cNvSpPr>
          <p:nvPr/>
        </p:nvSpPr>
        <p:spPr bwMode="auto">
          <a:xfrm>
            <a:off x="5903913" y="4999038"/>
            <a:ext cx="245625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chemeClr val="accent2"/>
                </a:solidFill>
                <a:ea typeface="宋体" panose="02010600030101010101" pitchFamily="2" charset="-122"/>
              </a:rPr>
              <a:t>3: get course offerings(forSemester)</a:t>
            </a:r>
            <a:endParaRPr lang="en-US" altLang="zh-CN">
              <a:solidFill>
                <a:schemeClr val="accent2"/>
              </a:solidFill>
              <a:ea typeface="宋体" panose="02010600030101010101" pitchFamily="2" charset="-122"/>
            </a:endParaRPr>
          </a:p>
        </p:txBody>
      </p:sp>
      <p:sp>
        <p:nvSpPr>
          <p:cNvPr id="250901" name="Line 21"/>
          <p:cNvSpPr>
            <a:spLocks noChangeShapeType="1"/>
          </p:cNvSpPr>
          <p:nvPr/>
        </p:nvSpPr>
        <p:spPr bwMode="auto">
          <a:xfrm flipV="1">
            <a:off x="8699500" y="3987801"/>
            <a:ext cx="1588" cy="531813"/>
          </a:xfrm>
          <a:prstGeom prst="line">
            <a:avLst/>
          </a:prstGeom>
          <a:noFill/>
          <a:ln w="25400">
            <a:solidFill>
              <a:schemeClr val="tx1"/>
            </a:solidFill>
            <a:rou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250902" name="Rectangle 22"/>
          <p:cNvSpPr>
            <a:spLocks noChangeArrowheads="1"/>
          </p:cNvSpPr>
          <p:nvPr/>
        </p:nvSpPr>
        <p:spPr bwMode="auto">
          <a:xfrm>
            <a:off x="8088314" y="4579938"/>
            <a:ext cx="16627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chemeClr val="accent2"/>
                </a:solidFill>
                <a:ea typeface="宋体" panose="02010600030101010101" pitchFamily="2" charset="-122"/>
              </a:rPr>
              <a:t>4: get course offerings( )</a:t>
            </a:r>
            <a:endParaRPr lang="en-US" altLang="zh-CN">
              <a:solidFill>
                <a:schemeClr val="accent2"/>
              </a:solidFill>
              <a:ea typeface="宋体" panose="02010600030101010101" pitchFamily="2" charset="-122"/>
            </a:endParaRPr>
          </a:p>
        </p:txBody>
      </p:sp>
      <p:grpSp>
        <p:nvGrpSpPr>
          <p:cNvPr id="250903" name="Group 23"/>
          <p:cNvGrpSpPr/>
          <p:nvPr/>
        </p:nvGrpSpPr>
        <p:grpSpPr bwMode="auto">
          <a:xfrm>
            <a:off x="2286000" y="3435351"/>
            <a:ext cx="484188" cy="709613"/>
            <a:chOff x="639" y="720"/>
            <a:chExt cx="225" cy="330"/>
          </a:xfrm>
        </p:grpSpPr>
        <p:sp>
          <p:nvSpPr>
            <p:cNvPr id="250914" name="Oval 24"/>
            <p:cNvSpPr>
              <a:spLocks noChangeArrowheads="1"/>
            </p:cNvSpPr>
            <p:nvPr/>
          </p:nvSpPr>
          <p:spPr bwMode="auto">
            <a:xfrm>
              <a:off x="695" y="720"/>
              <a:ext cx="116" cy="121"/>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0915" name="Line 25"/>
            <p:cNvSpPr>
              <a:spLocks noChangeShapeType="1"/>
            </p:cNvSpPr>
            <p:nvPr/>
          </p:nvSpPr>
          <p:spPr bwMode="auto">
            <a:xfrm>
              <a:off x="751" y="844"/>
              <a:ext cx="0" cy="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916" name="Line 26"/>
            <p:cNvSpPr>
              <a:spLocks noChangeShapeType="1"/>
            </p:cNvSpPr>
            <p:nvPr/>
          </p:nvSpPr>
          <p:spPr bwMode="auto">
            <a:xfrm flipH="1" flipV="1">
              <a:off x="752" y="938"/>
              <a:ext cx="112"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50917" name="Line 27"/>
            <p:cNvSpPr>
              <a:spLocks noChangeShapeType="1"/>
            </p:cNvSpPr>
            <p:nvPr/>
          </p:nvSpPr>
          <p:spPr bwMode="auto">
            <a:xfrm flipV="1">
              <a:off x="639" y="938"/>
              <a:ext cx="112"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50918" name="Line 28"/>
            <p:cNvSpPr>
              <a:spLocks noChangeShapeType="1"/>
            </p:cNvSpPr>
            <p:nvPr/>
          </p:nvSpPr>
          <p:spPr bwMode="auto">
            <a:xfrm>
              <a:off x="663" y="877"/>
              <a:ext cx="16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grpSp>
        <p:nvGrpSpPr>
          <p:cNvPr id="250904" name="Group 29"/>
          <p:cNvGrpSpPr/>
          <p:nvPr/>
        </p:nvGrpSpPr>
        <p:grpSpPr bwMode="auto">
          <a:xfrm>
            <a:off x="8712200" y="2546351"/>
            <a:ext cx="484188" cy="709613"/>
            <a:chOff x="639" y="720"/>
            <a:chExt cx="225" cy="330"/>
          </a:xfrm>
        </p:grpSpPr>
        <p:sp>
          <p:nvSpPr>
            <p:cNvPr id="250909" name="Oval 30"/>
            <p:cNvSpPr>
              <a:spLocks noChangeArrowheads="1"/>
            </p:cNvSpPr>
            <p:nvPr/>
          </p:nvSpPr>
          <p:spPr bwMode="auto">
            <a:xfrm>
              <a:off x="695" y="720"/>
              <a:ext cx="116" cy="121"/>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0910" name="Line 31"/>
            <p:cNvSpPr>
              <a:spLocks noChangeShapeType="1"/>
            </p:cNvSpPr>
            <p:nvPr/>
          </p:nvSpPr>
          <p:spPr bwMode="auto">
            <a:xfrm>
              <a:off x="751" y="844"/>
              <a:ext cx="0" cy="9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911" name="Line 32"/>
            <p:cNvSpPr>
              <a:spLocks noChangeShapeType="1"/>
            </p:cNvSpPr>
            <p:nvPr/>
          </p:nvSpPr>
          <p:spPr bwMode="auto">
            <a:xfrm flipH="1" flipV="1">
              <a:off x="752" y="938"/>
              <a:ext cx="112"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50912" name="Line 33"/>
            <p:cNvSpPr>
              <a:spLocks noChangeShapeType="1"/>
            </p:cNvSpPr>
            <p:nvPr/>
          </p:nvSpPr>
          <p:spPr bwMode="auto">
            <a:xfrm flipV="1">
              <a:off x="639" y="938"/>
              <a:ext cx="112" cy="11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50913" name="Line 34"/>
            <p:cNvSpPr>
              <a:spLocks noChangeShapeType="1"/>
            </p:cNvSpPr>
            <p:nvPr/>
          </p:nvSpPr>
          <p:spPr bwMode="auto">
            <a:xfrm>
              <a:off x="663" y="877"/>
              <a:ext cx="16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250905" name="Line 35"/>
          <p:cNvSpPr>
            <a:spLocks noChangeShapeType="1"/>
          </p:cNvSpPr>
          <p:nvPr/>
        </p:nvSpPr>
        <p:spPr bwMode="auto">
          <a:xfrm flipH="1">
            <a:off x="2828926" y="3733800"/>
            <a:ext cx="1704975"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906" name="Line 36"/>
          <p:cNvSpPr>
            <a:spLocks noChangeShapeType="1"/>
          </p:cNvSpPr>
          <p:nvPr/>
        </p:nvSpPr>
        <p:spPr bwMode="auto">
          <a:xfrm>
            <a:off x="6419850" y="5661025"/>
            <a:ext cx="1633538" cy="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907" name="Line 37"/>
          <p:cNvSpPr>
            <a:spLocks noChangeShapeType="1"/>
          </p:cNvSpPr>
          <p:nvPr/>
        </p:nvSpPr>
        <p:spPr bwMode="auto">
          <a:xfrm>
            <a:off x="5553075" y="4062413"/>
            <a:ext cx="0" cy="1287462"/>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908" name="Line 38"/>
          <p:cNvSpPr>
            <a:spLocks noChangeShapeType="1"/>
          </p:cNvSpPr>
          <p:nvPr/>
        </p:nvSpPr>
        <p:spPr bwMode="auto">
          <a:xfrm>
            <a:off x="8963025" y="3500439"/>
            <a:ext cx="0" cy="18494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227864" y="1385207"/>
            <a:ext cx="5240110" cy="1242837"/>
          </a:xfrm>
          <a:prstGeom prst="accentCallout2">
            <a:avLst>
              <a:gd name="adj1" fmla="val 18312"/>
              <a:gd name="adj2" fmla="val -1062"/>
              <a:gd name="adj3" fmla="val 17217"/>
              <a:gd name="adj4" fmla="val -13213"/>
              <a:gd name="adj5" fmla="val 80406"/>
              <a:gd name="adj6" fmla="val -24337"/>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a:solidFill>
                  <a:schemeClr val="tx1"/>
                </a:solidFill>
                <a:latin typeface="+mn-ea"/>
              </a:rPr>
              <a:t>1.1</a:t>
            </a:r>
            <a:r>
              <a:rPr lang="zh-CN" altLang="en-US" sz="2000" dirty="0">
                <a:solidFill>
                  <a:schemeClr val="tx1"/>
                </a:solidFill>
                <a:latin typeface="+mn-ea"/>
              </a:rPr>
              <a:t>识别</a:t>
            </a:r>
            <a:r>
              <a:rPr lang="en-US" altLang="zh-CN" sz="2000" dirty="0">
                <a:solidFill>
                  <a:schemeClr val="tx1"/>
                </a:solidFill>
                <a:latin typeface="+mn-ea"/>
              </a:rPr>
              <a:t>actor</a:t>
            </a:r>
            <a:r>
              <a:rPr lang="zh-CN" altLang="en-US" sz="2000" dirty="0">
                <a:solidFill>
                  <a:schemeClr val="tx1"/>
                </a:solidFill>
                <a:latin typeface="+mn-ea"/>
              </a:rPr>
              <a:t>和</a:t>
            </a:r>
            <a:r>
              <a:rPr lang="en-US" altLang="zh-CN" sz="2000" dirty="0">
                <a:solidFill>
                  <a:schemeClr val="tx1"/>
                </a:solidFill>
                <a:latin typeface="+mn-ea"/>
              </a:rPr>
              <a:t>use case</a:t>
            </a:r>
            <a:r>
              <a:rPr lang="zh-CN" altLang="en-US" sz="2000" dirty="0">
                <a:solidFill>
                  <a:schemeClr val="tx1"/>
                </a:solidFill>
                <a:latin typeface="+mn-ea"/>
              </a:rPr>
              <a:t>，画</a:t>
            </a:r>
            <a:r>
              <a:rPr lang="en-US" altLang="zh-CN" sz="2000" dirty="0">
                <a:solidFill>
                  <a:schemeClr val="tx1"/>
                </a:solidFill>
                <a:latin typeface="+mn-ea"/>
              </a:rPr>
              <a:t>Use-Case</a:t>
            </a:r>
            <a:r>
              <a:rPr lang="zh-CN" altLang="en-US" sz="2000" dirty="0">
                <a:solidFill>
                  <a:schemeClr val="tx1"/>
                </a:solidFill>
                <a:latin typeface="+mn-ea"/>
              </a:rPr>
              <a:t>图</a:t>
            </a:r>
            <a:endParaRPr lang="zh-CN" altLang="en-US" sz="2000" dirty="0">
              <a:solidFill>
                <a:schemeClr val="tx1"/>
              </a:solidFill>
              <a:latin typeface="+mn-ea"/>
            </a:endParaRPr>
          </a:p>
          <a:p>
            <a:pPr marL="0" lvl="1">
              <a:lnSpc>
                <a:spcPct val="150000"/>
              </a:lnSpc>
            </a:pPr>
            <a:r>
              <a:rPr lang="en-US" altLang="zh-CN" sz="2000" dirty="0">
                <a:solidFill>
                  <a:schemeClr val="tx1"/>
                </a:solidFill>
                <a:latin typeface="+mn-ea"/>
              </a:rPr>
              <a:t>1.2 </a:t>
            </a:r>
            <a:r>
              <a:rPr lang="zh-CN" altLang="en-US" sz="2000" dirty="0">
                <a:solidFill>
                  <a:schemeClr val="tx1"/>
                </a:solidFill>
                <a:latin typeface="+mn-ea"/>
              </a:rPr>
              <a:t>编写</a:t>
            </a:r>
            <a:r>
              <a:rPr lang="en-US" altLang="zh-CN" sz="2000" dirty="0">
                <a:solidFill>
                  <a:schemeClr val="tx1"/>
                </a:solidFill>
                <a:latin typeface="+mn-ea"/>
              </a:rPr>
              <a:t>Use-Case Spec.</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1.3 </a:t>
            </a:r>
            <a:r>
              <a:rPr lang="zh-CN" altLang="en-US" sz="2000" dirty="0">
                <a:solidFill>
                  <a:schemeClr val="tx1"/>
                </a:solidFill>
                <a:latin typeface="+mn-ea"/>
              </a:rPr>
              <a:t>优化</a:t>
            </a:r>
            <a:r>
              <a:rPr lang="en-US" altLang="zh-CN" sz="2000" dirty="0">
                <a:solidFill>
                  <a:schemeClr val="tx1"/>
                </a:solidFill>
                <a:latin typeface="+mn-ea"/>
              </a:rPr>
              <a:t>Use-Case</a:t>
            </a:r>
            <a:r>
              <a:rPr lang="zh-CN" altLang="en-US" sz="2000" dirty="0">
                <a:solidFill>
                  <a:schemeClr val="tx1"/>
                </a:solidFill>
                <a:latin typeface="+mn-ea"/>
              </a:rPr>
              <a:t>图的结构</a:t>
            </a:r>
            <a:endParaRPr lang="zh-CN" altLang="en-US" sz="2000" dirty="0">
              <a:solidFill>
                <a:schemeClr val="tx1"/>
              </a:solidFill>
              <a:latin typeface="+mn-ea"/>
            </a:endParaRPr>
          </a:p>
        </p:txBody>
      </p:sp>
      <p:sp>
        <p:nvSpPr>
          <p:cNvPr id="7" name="Rectangle 6"/>
          <p:cNvSpPr>
            <a:spLocks noChangeArrowheads="1"/>
          </p:cNvSpPr>
          <p:nvPr/>
        </p:nvSpPr>
        <p:spPr bwMode="auto">
          <a:xfrm>
            <a:off x="13433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433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433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 </a:t>
            </a:r>
            <a:r>
              <a:rPr lang="zh-CN" altLang="en-US" sz="2400" dirty="0" smtClean="0">
                <a:solidFill>
                  <a:schemeClr val="bg1"/>
                </a:solidFill>
              </a:rPr>
              <a:t>建立分析模型</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5739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5739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516750" y="3484117"/>
            <a:ext cx="1098550" cy="771525"/>
          </a:xfrm>
          <a:prstGeom prst="rect">
            <a:avLst/>
          </a:prstGeom>
          <a:noFill/>
          <a:ln w="9525">
            <a:noFill/>
            <a:miter lim="800000"/>
            <a:headEnd/>
            <a:tailEnd/>
          </a:ln>
        </p:spPr>
      </p:pic>
      <p:sp>
        <p:nvSpPr>
          <p:cNvPr id="13" name="线形标注 2(带强调线) 12"/>
          <p:cNvSpPr/>
          <p:nvPr/>
        </p:nvSpPr>
        <p:spPr>
          <a:xfrm>
            <a:off x="5227864" y="3106963"/>
            <a:ext cx="5903686" cy="1274317"/>
          </a:xfrm>
          <a:prstGeom prst="accentCallout2">
            <a:avLst>
              <a:gd name="adj1" fmla="val 18312"/>
              <a:gd name="adj2" fmla="val -1062"/>
              <a:gd name="adj3" fmla="val 17255"/>
              <a:gd name="adj4" fmla="val -13602"/>
              <a:gd name="adj5" fmla="val 59231"/>
              <a:gd name="adj6" fmla="val -22205"/>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1200"/>
              </a:spcBef>
              <a:buNone/>
            </a:pPr>
            <a:r>
              <a:rPr lang="en-US" altLang="zh-CN" sz="2000" dirty="0" smtClean="0">
                <a:solidFill>
                  <a:schemeClr val="tx1"/>
                </a:solidFill>
                <a:latin typeface="+mn-ea"/>
              </a:rPr>
              <a:t>2.1 </a:t>
            </a:r>
            <a:r>
              <a:rPr lang="zh-CN" altLang="en-US" sz="2000" dirty="0">
                <a:solidFill>
                  <a:schemeClr val="tx1"/>
                </a:solidFill>
                <a:latin typeface="+mn-ea"/>
              </a:rPr>
              <a:t>识别</a:t>
            </a:r>
            <a:r>
              <a:rPr lang="en-US" altLang="zh-CN" sz="2000" dirty="0">
                <a:solidFill>
                  <a:schemeClr val="tx1"/>
                </a:solidFill>
                <a:latin typeface="+mn-ea"/>
              </a:rPr>
              <a:t>Conceptual Class</a:t>
            </a:r>
            <a:endParaRPr lang="en-US" altLang="zh-CN" sz="2000" dirty="0">
              <a:solidFill>
                <a:schemeClr val="tx1"/>
              </a:solidFill>
              <a:latin typeface="+mn-ea"/>
            </a:endParaRPr>
          </a:p>
          <a:p>
            <a:pPr marL="0" lvl="1">
              <a:lnSpc>
                <a:spcPct val="150000"/>
              </a:lnSpc>
            </a:pPr>
            <a:r>
              <a:rPr lang="en-US" altLang="zh-CN" sz="2000" dirty="0" smtClean="0">
                <a:solidFill>
                  <a:schemeClr val="tx1"/>
                </a:solidFill>
                <a:latin typeface="+mn-ea"/>
              </a:rPr>
              <a:t>2.2  </a:t>
            </a:r>
            <a:r>
              <a:rPr lang="zh-CN" altLang="en-US" sz="2000" dirty="0">
                <a:solidFill>
                  <a:schemeClr val="tx1"/>
                </a:solidFill>
                <a:latin typeface="+mn-ea"/>
              </a:rPr>
              <a:t>建立</a:t>
            </a:r>
            <a:r>
              <a:rPr lang="en-US" altLang="zh-CN" sz="2000" dirty="0">
                <a:solidFill>
                  <a:schemeClr val="tx1"/>
                </a:solidFill>
                <a:latin typeface="+mn-ea"/>
              </a:rPr>
              <a:t>Conceptual Class</a:t>
            </a:r>
            <a:r>
              <a:rPr lang="zh-CN" altLang="en-US" sz="2000" dirty="0">
                <a:solidFill>
                  <a:schemeClr val="tx1"/>
                </a:solidFill>
                <a:latin typeface="+mn-ea"/>
              </a:rPr>
              <a:t>之间的关系</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2.3  </a:t>
            </a:r>
            <a:r>
              <a:rPr lang="zh-CN" altLang="en-US" sz="2000" dirty="0">
                <a:solidFill>
                  <a:schemeClr val="tx1"/>
                </a:solidFill>
                <a:latin typeface="+mn-ea"/>
              </a:rPr>
              <a:t>增加</a:t>
            </a:r>
            <a:r>
              <a:rPr lang="en-US" altLang="zh-CN" sz="2000" dirty="0">
                <a:solidFill>
                  <a:schemeClr val="tx1"/>
                </a:solidFill>
                <a:latin typeface="+mn-ea"/>
              </a:rPr>
              <a:t> Conceptual Class</a:t>
            </a:r>
            <a:r>
              <a:rPr lang="zh-CN" altLang="en-US" sz="2000" dirty="0">
                <a:solidFill>
                  <a:schemeClr val="tx1"/>
                </a:solidFill>
                <a:latin typeface="+mn-ea"/>
              </a:rPr>
              <a:t>的属性，画</a:t>
            </a:r>
            <a:r>
              <a:rPr lang="zh-CN" altLang="en-US" sz="2000" dirty="0" smtClean="0">
                <a:solidFill>
                  <a:schemeClr val="tx1"/>
                </a:solidFill>
                <a:latin typeface="+mn-ea"/>
              </a:rPr>
              <a:t>状态图</a:t>
            </a:r>
            <a:endParaRPr lang="zh-CN" altLang="en-US" sz="2000" dirty="0">
              <a:solidFill>
                <a:schemeClr val="tx1"/>
              </a:solidFill>
              <a:latin typeface="+mn-ea"/>
            </a:endParaRPr>
          </a:p>
        </p:txBody>
      </p:sp>
      <p:sp>
        <p:nvSpPr>
          <p:cNvPr id="14" name="线形标注 2(带强调线) 13"/>
          <p:cNvSpPr/>
          <p:nvPr/>
        </p:nvSpPr>
        <p:spPr>
          <a:xfrm>
            <a:off x="5227864" y="4765603"/>
            <a:ext cx="6945086" cy="1838756"/>
          </a:xfrm>
          <a:prstGeom prst="accentCallout2">
            <a:avLst>
              <a:gd name="adj1" fmla="val 18312"/>
              <a:gd name="adj2" fmla="val -1062"/>
              <a:gd name="adj3" fmla="val 18750"/>
              <a:gd name="adj4" fmla="val -12278"/>
              <a:gd name="adj5" fmla="val 8523"/>
              <a:gd name="adj6" fmla="val -17742"/>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600"/>
              </a:spcBef>
              <a:buNone/>
            </a:pPr>
            <a:r>
              <a:rPr lang="en-US" altLang="zh-CN" sz="2000" dirty="0">
                <a:solidFill>
                  <a:schemeClr val="tx1"/>
                </a:solidFill>
                <a:ea typeface="宋体" panose="02010600030101010101" pitchFamily="2" charset="-122"/>
              </a:rPr>
              <a:t>3.1 </a:t>
            </a:r>
            <a:r>
              <a:rPr lang="zh-CN" altLang="en-US" sz="2000" dirty="0">
                <a:solidFill>
                  <a:schemeClr val="tx1"/>
                </a:solidFill>
                <a:latin typeface="+mn-ea"/>
              </a:rPr>
              <a:t>识别出用例实现</a:t>
            </a:r>
            <a:endParaRPr lang="en-US" altLang="zh-CN" sz="2000" dirty="0">
              <a:solidFill>
                <a:schemeClr val="tx1"/>
              </a:solidFill>
              <a:latin typeface="+mn-ea"/>
            </a:endParaRPr>
          </a:p>
          <a:p>
            <a:pPr marL="0" lvl="1">
              <a:spcBef>
                <a:spcPts val="600"/>
              </a:spcBef>
              <a:buNone/>
            </a:pPr>
            <a:r>
              <a:rPr lang="en-US" altLang="zh-CN" sz="2000" dirty="0">
                <a:solidFill>
                  <a:schemeClr val="tx1"/>
                </a:solidFill>
                <a:latin typeface="+mn-ea"/>
              </a:rPr>
              <a:t>3.2 </a:t>
            </a:r>
            <a:r>
              <a:rPr lang="zh-CN" altLang="en-US" sz="2000" dirty="0">
                <a:solidFill>
                  <a:schemeClr val="tx1"/>
                </a:solidFill>
                <a:latin typeface="+mn-ea"/>
              </a:rPr>
              <a:t>针对每个用例实现：</a:t>
            </a:r>
            <a:endParaRPr lang="en-US" altLang="zh-CN" sz="2000" dirty="0">
              <a:solidFill>
                <a:schemeClr val="tx1"/>
              </a:solidFill>
              <a:latin typeface="+mn-ea"/>
            </a:endParaRPr>
          </a:p>
          <a:p>
            <a:pPr marL="0" lvl="1">
              <a:spcBef>
                <a:spcPts val="600"/>
              </a:spcBef>
              <a:buNone/>
            </a:pPr>
            <a:r>
              <a:rPr lang="en-US" altLang="zh-CN" sz="2000" dirty="0">
                <a:solidFill>
                  <a:schemeClr val="tx1"/>
                </a:solidFill>
                <a:latin typeface="+mn-ea"/>
              </a:rPr>
              <a:t>  </a:t>
            </a:r>
            <a:r>
              <a:rPr lang="en-US" altLang="zh-CN" sz="2000" dirty="0" smtClean="0">
                <a:solidFill>
                  <a:schemeClr val="tx1"/>
                </a:solidFill>
                <a:latin typeface="+mn-ea"/>
              </a:rPr>
              <a:t> </a:t>
            </a:r>
            <a:r>
              <a:rPr lang="zh-CN" altLang="en-US" sz="2000" dirty="0" smtClean="0">
                <a:solidFill>
                  <a:schemeClr val="tx1"/>
                </a:solidFill>
                <a:latin typeface="+mn-ea"/>
              </a:rPr>
              <a:t>－</a:t>
            </a:r>
            <a:r>
              <a:rPr lang="zh-CN" altLang="en-US" sz="2000" dirty="0">
                <a:solidFill>
                  <a:schemeClr val="tx1"/>
                </a:solidFill>
                <a:latin typeface="+mn-ea"/>
              </a:rPr>
              <a:t>识别出分析类</a:t>
            </a:r>
            <a:endParaRPr lang="en-US" altLang="zh-CN" sz="2000" dirty="0">
              <a:solidFill>
                <a:schemeClr val="tx1"/>
              </a:solidFill>
              <a:latin typeface="+mn-ea"/>
            </a:endParaRPr>
          </a:p>
          <a:p>
            <a:pPr marL="0" lvl="1">
              <a:spcBef>
                <a:spcPts val="600"/>
              </a:spcBef>
              <a:buNone/>
            </a:pPr>
            <a:r>
              <a:rPr lang="zh-CN" altLang="en-US" sz="2000" dirty="0" smtClean="0">
                <a:solidFill>
                  <a:schemeClr val="tx1"/>
                </a:solidFill>
                <a:latin typeface="+mn-ea"/>
              </a:rPr>
              <a:t>   －</a:t>
            </a:r>
            <a:r>
              <a:rPr lang="zh-CN" altLang="zh-CN" sz="2000" dirty="0">
                <a:solidFill>
                  <a:schemeClr val="tx1"/>
                </a:solidFill>
                <a:latin typeface="+mn-ea"/>
              </a:rPr>
              <a:t>建立</a:t>
            </a:r>
            <a:r>
              <a:rPr lang="zh-CN" altLang="en-US" sz="2000" dirty="0">
                <a:solidFill>
                  <a:schemeClr val="tx1"/>
                </a:solidFill>
                <a:latin typeface="+mn-ea"/>
              </a:rPr>
              <a:t>时序图，生成通信图</a:t>
            </a:r>
            <a:endParaRPr lang="en-US" altLang="zh-CN" sz="2000" dirty="0">
              <a:solidFill>
                <a:schemeClr val="tx1"/>
              </a:solidFill>
              <a:latin typeface="+mn-ea"/>
            </a:endParaRPr>
          </a:p>
          <a:p>
            <a:pPr marL="0" lvl="1">
              <a:spcBef>
                <a:spcPts val="600"/>
              </a:spcBef>
              <a:buNone/>
            </a:pPr>
            <a:r>
              <a:rPr lang="en-US" altLang="zh-CN" sz="2000" dirty="0">
                <a:solidFill>
                  <a:schemeClr val="tx1"/>
                </a:solidFill>
                <a:latin typeface="+mn-ea"/>
              </a:rPr>
              <a:t>    </a:t>
            </a:r>
            <a:r>
              <a:rPr lang="en-US" altLang="zh-CN" sz="2000" b="1" dirty="0" smtClean="0">
                <a:solidFill>
                  <a:srgbClr val="990074"/>
                </a:solidFill>
                <a:latin typeface="+mn-ea"/>
              </a:rPr>
              <a:t>- </a:t>
            </a:r>
            <a:r>
              <a:rPr lang="zh-CN" altLang="en-US" sz="2000" b="1" dirty="0" smtClean="0">
                <a:solidFill>
                  <a:srgbClr val="990074"/>
                </a:solidFill>
                <a:latin typeface="+mn-ea"/>
              </a:rPr>
              <a:t>对照</a:t>
            </a:r>
            <a:r>
              <a:rPr lang="zh-CN" altLang="en-US" sz="2000" b="1" dirty="0">
                <a:solidFill>
                  <a:srgbClr val="990074"/>
                </a:solidFill>
                <a:latin typeface="+mn-ea"/>
              </a:rPr>
              <a:t>通信图建立</a:t>
            </a:r>
            <a:r>
              <a:rPr lang="zh-CN" altLang="zh-CN" sz="2000" b="1" dirty="0">
                <a:solidFill>
                  <a:srgbClr val="990074"/>
                </a:solidFill>
                <a:latin typeface="+mn-ea"/>
              </a:rPr>
              <a:t>类图</a:t>
            </a:r>
            <a:r>
              <a:rPr lang="zh-CN" altLang="en-US" sz="2000" b="1" dirty="0">
                <a:solidFill>
                  <a:srgbClr val="990074"/>
                </a:solidFill>
                <a:latin typeface="+mn-ea"/>
              </a:rPr>
              <a:t>，</a:t>
            </a:r>
            <a:r>
              <a:rPr lang="zh-CN" altLang="zh-CN" sz="2000" b="1" dirty="0">
                <a:solidFill>
                  <a:srgbClr val="990074"/>
                </a:solidFill>
                <a:latin typeface="+mn-ea"/>
              </a:rPr>
              <a:t>完善每个分析类的属性和</a:t>
            </a:r>
            <a:r>
              <a:rPr lang="zh-CN" altLang="zh-CN" sz="2000" b="1" dirty="0" smtClean="0">
                <a:solidFill>
                  <a:srgbClr val="990074"/>
                </a:solidFill>
                <a:latin typeface="+mn-ea"/>
              </a:rPr>
              <a:t>操作</a:t>
            </a:r>
            <a:endParaRPr lang="zh-CN" altLang="en-US" sz="2000" b="1" dirty="0">
              <a:solidFill>
                <a:srgbClr val="990074"/>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77" name="Rectangle 38"/>
          <p:cNvSpPr>
            <a:spLocks noGrp="1" noChangeArrowheads="1"/>
          </p:cNvSpPr>
          <p:nvPr>
            <p:ph type="title"/>
          </p:nvPr>
        </p:nvSpPr>
        <p:spPr/>
        <p:txBody>
          <a:bodyPr/>
          <a:lstStyle/>
          <a:p>
            <a:pPr eaLnBrk="1" hangingPunct="1"/>
            <a:r>
              <a:rPr lang="en-US" altLang="zh-CN" smtClean="0"/>
              <a:t>Finding Relationships and Operations</a:t>
            </a:r>
            <a:endParaRPr lang="zh-CN" altLang="en-US" smtClean="0"/>
          </a:p>
        </p:txBody>
      </p:sp>
      <p:sp>
        <p:nvSpPr>
          <p:cNvPr id="41" name="Line 2"/>
          <p:cNvSpPr>
            <a:spLocks noChangeShapeType="1"/>
          </p:cNvSpPr>
          <p:nvPr/>
        </p:nvSpPr>
        <p:spPr bwMode="auto">
          <a:xfrm>
            <a:off x="4243388" y="2093913"/>
            <a:ext cx="3697287"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2" name="Text Box 3"/>
          <p:cNvSpPr txBox="1">
            <a:spLocks noChangeArrowheads="1"/>
          </p:cNvSpPr>
          <p:nvPr/>
        </p:nvSpPr>
        <p:spPr bwMode="auto">
          <a:xfrm>
            <a:off x="5278438" y="1557338"/>
            <a:ext cx="2779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marL="287655" indent="-287655">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solidFill>
                  <a:schemeClr val="tx2"/>
                </a:solidFill>
                <a:ea typeface="宋体" panose="02010600030101010101" pitchFamily="2" charset="-122"/>
              </a:rPr>
              <a:t>PerformResponsibility	</a:t>
            </a:r>
            <a:endParaRPr lang="en-US" altLang="zh-CN" sz="1800">
              <a:solidFill>
                <a:schemeClr val="tx2"/>
              </a:solidFill>
              <a:ea typeface="宋体" panose="02010600030101010101" pitchFamily="2" charset="-122"/>
            </a:endParaRPr>
          </a:p>
        </p:txBody>
      </p:sp>
      <p:sp>
        <p:nvSpPr>
          <p:cNvPr id="43" name="Line 4"/>
          <p:cNvSpPr>
            <a:spLocks noChangeShapeType="1"/>
          </p:cNvSpPr>
          <p:nvPr/>
        </p:nvSpPr>
        <p:spPr bwMode="auto">
          <a:xfrm>
            <a:off x="5659438" y="1946275"/>
            <a:ext cx="706437"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4" name="Text Box 5"/>
          <p:cNvSpPr txBox="1">
            <a:spLocks noChangeArrowheads="1"/>
          </p:cNvSpPr>
          <p:nvPr/>
        </p:nvSpPr>
        <p:spPr bwMode="auto">
          <a:xfrm>
            <a:off x="5610225" y="2841625"/>
            <a:ext cx="466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i="1" dirty="0">
                <a:solidFill>
                  <a:srgbClr val="EB7C11"/>
                </a:solidFill>
                <a:ea typeface="宋体" panose="02010600030101010101" pitchFamily="2" charset="-122"/>
              </a:rPr>
              <a:t>Link</a:t>
            </a:r>
            <a:endParaRPr lang="en-US" altLang="zh-CN" sz="2400" i="1" dirty="0">
              <a:solidFill>
                <a:srgbClr val="EB7C11"/>
              </a:solidFill>
              <a:ea typeface="宋体" panose="02010600030101010101" pitchFamily="2" charset="-122"/>
            </a:endParaRPr>
          </a:p>
        </p:txBody>
      </p:sp>
      <p:sp>
        <p:nvSpPr>
          <p:cNvPr id="45" name="Line 6"/>
          <p:cNvSpPr>
            <a:spLocks noChangeShapeType="1"/>
          </p:cNvSpPr>
          <p:nvPr/>
        </p:nvSpPr>
        <p:spPr bwMode="auto">
          <a:xfrm flipV="1">
            <a:off x="5876925" y="2155825"/>
            <a:ext cx="0" cy="66198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6" name="Line 7"/>
          <p:cNvSpPr>
            <a:spLocks noChangeShapeType="1"/>
          </p:cNvSpPr>
          <p:nvPr/>
        </p:nvSpPr>
        <p:spPr bwMode="auto">
          <a:xfrm>
            <a:off x="4445000" y="4864100"/>
            <a:ext cx="2963863" cy="0"/>
          </a:xfrm>
          <a:prstGeom prst="line">
            <a:avLst/>
          </a:prstGeom>
          <a:noFill/>
          <a:ln w="28575">
            <a:solidFill>
              <a:schemeClr val="tx1"/>
            </a:solidFill>
            <a:round/>
            <a:headEnd type="none" w="sm" len="sm"/>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7" name="Text Box 8"/>
          <p:cNvSpPr txBox="1">
            <a:spLocks noChangeArrowheads="1"/>
          </p:cNvSpPr>
          <p:nvPr/>
        </p:nvSpPr>
        <p:spPr bwMode="auto">
          <a:xfrm>
            <a:off x="5110163" y="5551488"/>
            <a:ext cx="13128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i="1">
                <a:solidFill>
                  <a:srgbClr val="EB7C11"/>
                </a:solidFill>
                <a:ea typeface="宋体" panose="02010600030101010101" pitchFamily="2" charset="-122"/>
              </a:rPr>
              <a:t>Association</a:t>
            </a:r>
            <a:endParaRPr lang="en-US" altLang="zh-CN" sz="2000" i="1">
              <a:solidFill>
                <a:srgbClr val="EB7C11"/>
              </a:solidFill>
              <a:ea typeface="宋体" panose="02010600030101010101" pitchFamily="2" charset="-122"/>
            </a:endParaRPr>
          </a:p>
        </p:txBody>
      </p:sp>
      <p:sp>
        <p:nvSpPr>
          <p:cNvPr id="48" name="Line 9"/>
          <p:cNvSpPr>
            <a:spLocks noChangeShapeType="1"/>
          </p:cNvSpPr>
          <p:nvPr/>
        </p:nvSpPr>
        <p:spPr bwMode="auto">
          <a:xfrm flipV="1">
            <a:off x="5753100" y="4924425"/>
            <a:ext cx="0" cy="6350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49" name="Text Box 10"/>
          <p:cNvSpPr txBox="1">
            <a:spLocks noChangeArrowheads="1"/>
          </p:cNvSpPr>
          <p:nvPr/>
        </p:nvSpPr>
        <p:spPr bwMode="auto">
          <a:xfrm>
            <a:off x="612000" y="1304927"/>
            <a:ext cx="37544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dirty="0">
                <a:solidFill>
                  <a:srgbClr val="002060"/>
                </a:solidFill>
                <a:ea typeface="宋体" panose="02010600030101010101" pitchFamily="2" charset="-122"/>
              </a:rPr>
              <a:t>Communication Diagram</a:t>
            </a:r>
            <a:endParaRPr lang="en-US" altLang="zh-CN" sz="2400" dirty="0">
              <a:solidFill>
                <a:srgbClr val="002060"/>
              </a:solidFill>
              <a:ea typeface="宋体" panose="02010600030101010101" pitchFamily="2" charset="-122"/>
            </a:endParaRPr>
          </a:p>
        </p:txBody>
      </p:sp>
      <p:sp>
        <p:nvSpPr>
          <p:cNvPr id="50" name="Text Box 11"/>
          <p:cNvSpPr txBox="1">
            <a:spLocks noChangeArrowheads="1"/>
          </p:cNvSpPr>
          <p:nvPr/>
        </p:nvSpPr>
        <p:spPr bwMode="auto">
          <a:xfrm>
            <a:off x="614363" y="4020345"/>
            <a:ext cx="2021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dirty="0">
                <a:solidFill>
                  <a:srgbClr val="002060"/>
                </a:solidFill>
                <a:ea typeface="宋体" panose="02010600030101010101" pitchFamily="2" charset="-122"/>
              </a:rPr>
              <a:t>Class Diagram</a:t>
            </a:r>
            <a:endParaRPr lang="en-US" altLang="zh-CN" sz="2400" dirty="0">
              <a:solidFill>
                <a:srgbClr val="002060"/>
              </a:solidFill>
              <a:ea typeface="宋体" panose="02010600030101010101" pitchFamily="2" charset="-122"/>
            </a:endParaRPr>
          </a:p>
        </p:txBody>
      </p:sp>
      <p:sp>
        <p:nvSpPr>
          <p:cNvPr id="51" name="Line 12"/>
          <p:cNvSpPr>
            <a:spLocks noChangeShapeType="1"/>
          </p:cNvSpPr>
          <p:nvPr/>
        </p:nvSpPr>
        <p:spPr bwMode="auto">
          <a:xfrm>
            <a:off x="723900" y="3822700"/>
            <a:ext cx="9360000" cy="0"/>
          </a:xfrm>
          <a:prstGeom prst="line">
            <a:avLst/>
          </a:prstGeom>
          <a:noFill/>
          <a:ln w="28575">
            <a:solidFill>
              <a:schemeClr val="hlink"/>
            </a:solidFill>
            <a:prstDash val="dash"/>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Text Box 13"/>
          <p:cNvSpPr txBox="1">
            <a:spLocks noChangeArrowheads="1"/>
          </p:cNvSpPr>
          <p:nvPr/>
        </p:nvSpPr>
        <p:spPr bwMode="auto">
          <a:xfrm>
            <a:off x="6872288" y="4521200"/>
            <a:ext cx="55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600" b="1">
                <a:solidFill>
                  <a:schemeClr val="tx2"/>
                </a:solidFill>
                <a:ea typeface="宋体" panose="02010600030101010101" pitchFamily="2" charset="-122"/>
              </a:rPr>
              <a:t>0..</a:t>
            </a:r>
            <a:r>
              <a:rPr lang="en-US" altLang="zh-CN" sz="2000" b="1">
                <a:solidFill>
                  <a:schemeClr val="tx2"/>
                </a:solidFill>
                <a:ea typeface="宋体" panose="02010600030101010101" pitchFamily="2" charset="-122"/>
              </a:rPr>
              <a:t>*</a:t>
            </a:r>
            <a:endParaRPr lang="en-US" altLang="zh-CN" sz="2000" b="1">
              <a:solidFill>
                <a:schemeClr val="tx2"/>
              </a:solidFill>
              <a:ea typeface="宋体" panose="02010600030101010101" pitchFamily="2" charset="-122"/>
            </a:endParaRPr>
          </a:p>
        </p:txBody>
      </p:sp>
      <p:sp>
        <p:nvSpPr>
          <p:cNvPr id="53" name="Text Box 14"/>
          <p:cNvSpPr txBox="1">
            <a:spLocks noChangeArrowheads="1"/>
          </p:cNvSpPr>
          <p:nvPr/>
        </p:nvSpPr>
        <p:spPr bwMode="auto">
          <a:xfrm>
            <a:off x="4443413" y="4521200"/>
            <a:ext cx="546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600" b="1">
                <a:solidFill>
                  <a:schemeClr val="tx2"/>
                </a:solidFill>
                <a:ea typeface="宋体" panose="02010600030101010101" pitchFamily="2" charset="-122"/>
              </a:rPr>
              <a:t>0..</a:t>
            </a:r>
            <a:r>
              <a:rPr lang="en-US" altLang="zh-CN" sz="2000" b="1">
                <a:solidFill>
                  <a:schemeClr val="tx2"/>
                </a:solidFill>
                <a:ea typeface="宋体" panose="02010600030101010101" pitchFamily="2" charset="-122"/>
              </a:rPr>
              <a:t>*</a:t>
            </a:r>
            <a:endParaRPr lang="en-US" altLang="zh-CN" sz="2000" b="1">
              <a:solidFill>
                <a:schemeClr val="tx2"/>
              </a:solidFill>
              <a:ea typeface="宋体" panose="02010600030101010101" pitchFamily="2" charset="-122"/>
            </a:endParaRPr>
          </a:p>
        </p:txBody>
      </p:sp>
      <p:sp>
        <p:nvSpPr>
          <p:cNvPr id="54" name="Text Box 15"/>
          <p:cNvSpPr txBox="1">
            <a:spLocks noChangeArrowheads="1"/>
          </p:cNvSpPr>
          <p:nvPr/>
        </p:nvSpPr>
        <p:spPr bwMode="auto">
          <a:xfrm>
            <a:off x="3278188" y="3300413"/>
            <a:ext cx="650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i="1" dirty="0">
                <a:solidFill>
                  <a:srgbClr val="175F8B"/>
                </a:solidFill>
                <a:ea typeface="宋体" panose="02010600030101010101" pitchFamily="2" charset="-122"/>
              </a:rPr>
              <a:t>Client</a:t>
            </a:r>
            <a:endParaRPr lang="en-US" altLang="zh-CN" sz="2400" i="1" dirty="0">
              <a:solidFill>
                <a:srgbClr val="175F8B"/>
              </a:solidFill>
              <a:ea typeface="宋体" panose="02010600030101010101" pitchFamily="2" charset="-122"/>
            </a:endParaRPr>
          </a:p>
        </p:txBody>
      </p:sp>
      <p:sp>
        <p:nvSpPr>
          <p:cNvPr id="55" name="Line 16"/>
          <p:cNvSpPr>
            <a:spLocks noChangeShapeType="1"/>
          </p:cNvSpPr>
          <p:nvPr/>
        </p:nvSpPr>
        <p:spPr bwMode="auto">
          <a:xfrm flipV="1">
            <a:off x="3659188" y="2527300"/>
            <a:ext cx="0" cy="6858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56" name="Line 17"/>
          <p:cNvSpPr>
            <a:spLocks noChangeShapeType="1"/>
          </p:cNvSpPr>
          <p:nvPr/>
        </p:nvSpPr>
        <p:spPr bwMode="auto">
          <a:xfrm>
            <a:off x="3659188" y="3670300"/>
            <a:ext cx="0" cy="708025"/>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57" name="Text Box 18"/>
          <p:cNvSpPr txBox="1">
            <a:spLocks noChangeArrowheads="1"/>
          </p:cNvSpPr>
          <p:nvPr/>
        </p:nvSpPr>
        <p:spPr bwMode="auto">
          <a:xfrm>
            <a:off x="8039100" y="3302000"/>
            <a:ext cx="9334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i="1">
                <a:solidFill>
                  <a:srgbClr val="175F8B"/>
                </a:solidFill>
                <a:ea typeface="宋体" panose="02010600030101010101" pitchFamily="2" charset="-122"/>
              </a:rPr>
              <a:t>Supplier</a:t>
            </a:r>
            <a:endParaRPr lang="en-US" altLang="zh-CN" sz="2400" i="1">
              <a:solidFill>
                <a:srgbClr val="175F8B"/>
              </a:solidFill>
              <a:ea typeface="宋体" panose="02010600030101010101" pitchFamily="2" charset="-122"/>
            </a:endParaRPr>
          </a:p>
        </p:txBody>
      </p:sp>
      <p:sp>
        <p:nvSpPr>
          <p:cNvPr id="58" name="AutoShape 19"/>
          <p:cNvSpPr>
            <a:spLocks noChangeArrowheads="1"/>
          </p:cNvSpPr>
          <p:nvPr/>
        </p:nvSpPr>
        <p:spPr bwMode="auto">
          <a:xfrm rot="5400000">
            <a:off x="5617368" y="3293270"/>
            <a:ext cx="619125" cy="533400"/>
          </a:xfrm>
          <a:prstGeom prst="rightArrow">
            <a:avLst>
              <a:gd name="adj1" fmla="val 61315"/>
              <a:gd name="adj2" fmla="val 52684"/>
            </a:avLst>
          </a:prstGeom>
          <a:solidFill>
            <a:srgbClr val="EB7C11"/>
          </a:solidFill>
          <a:ln>
            <a:noFill/>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59" name="Group 20"/>
          <p:cNvGrpSpPr/>
          <p:nvPr/>
        </p:nvGrpSpPr>
        <p:grpSpPr bwMode="auto">
          <a:xfrm>
            <a:off x="3038475" y="1795463"/>
            <a:ext cx="1201738" cy="609600"/>
            <a:chOff x="4800" y="1680"/>
            <a:chExt cx="576" cy="384"/>
          </a:xfrm>
        </p:grpSpPr>
        <p:sp>
          <p:nvSpPr>
            <p:cNvPr id="60" name="Text Box 21"/>
            <p:cNvSpPr txBox="1">
              <a:spLocks noChangeArrowheads="1"/>
            </p:cNvSpPr>
            <p:nvPr/>
          </p:nvSpPr>
          <p:spPr bwMode="auto">
            <a:xfrm>
              <a:off x="4932" y="1786"/>
              <a:ext cx="31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u="sng">
                  <a:ea typeface="宋体" panose="02010600030101010101" pitchFamily="2" charset="-122"/>
                </a:rPr>
                <a:t>:Client</a:t>
              </a:r>
              <a:endParaRPr lang="en-US" altLang="zh-CN" sz="1800">
                <a:ea typeface="宋体" panose="02010600030101010101" pitchFamily="2" charset="-122"/>
              </a:endParaRPr>
            </a:p>
          </p:txBody>
        </p:sp>
        <p:sp>
          <p:nvSpPr>
            <p:cNvPr id="61" name="Rectangle 22"/>
            <p:cNvSpPr>
              <a:spLocks noChangeArrowheads="1"/>
            </p:cNvSpPr>
            <p:nvPr/>
          </p:nvSpPr>
          <p:spPr bwMode="auto">
            <a:xfrm>
              <a:off x="4800" y="1680"/>
              <a:ext cx="576" cy="38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62" name="Group 23"/>
          <p:cNvGrpSpPr/>
          <p:nvPr/>
        </p:nvGrpSpPr>
        <p:grpSpPr bwMode="auto">
          <a:xfrm>
            <a:off x="7942263" y="1795463"/>
            <a:ext cx="1201737" cy="609600"/>
            <a:chOff x="4800" y="1680"/>
            <a:chExt cx="576" cy="384"/>
          </a:xfrm>
        </p:grpSpPr>
        <p:sp>
          <p:nvSpPr>
            <p:cNvPr id="63" name="Text Box 24"/>
            <p:cNvSpPr txBox="1">
              <a:spLocks noChangeArrowheads="1"/>
            </p:cNvSpPr>
            <p:nvPr/>
          </p:nvSpPr>
          <p:spPr bwMode="auto">
            <a:xfrm>
              <a:off x="4871" y="1786"/>
              <a:ext cx="43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u="sng">
                  <a:ea typeface="宋体" panose="02010600030101010101" pitchFamily="2" charset="-122"/>
                </a:rPr>
                <a:t>:Supplier</a:t>
              </a:r>
              <a:endParaRPr lang="en-US" altLang="zh-CN" sz="1800">
                <a:ea typeface="宋体" panose="02010600030101010101" pitchFamily="2" charset="-122"/>
              </a:endParaRPr>
            </a:p>
          </p:txBody>
        </p:sp>
        <p:sp>
          <p:nvSpPr>
            <p:cNvPr id="64" name="Rectangle 25"/>
            <p:cNvSpPr>
              <a:spLocks noChangeArrowheads="1"/>
            </p:cNvSpPr>
            <p:nvPr/>
          </p:nvSpPr>
          <p:spPr bwMode="auto">
            <a:xfrm>
              <a:off x="4800" y="1680"/>
              <a:ext cx="576" cy="38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65" name="Group 26"/>
          <p:cNvGrpSpPr/>
          <p:nvPr/>
        </p:nvGrpSpPr>
        <p:grpSpPr bwMode="auto">
          <a:xfrm>
            <a:off x="3044825" y="4479925"/>
            <a:ext cx="1398588" cy="1006475"/>
            <a:chOff x="1200" y="2509"/>
            <a:chExt cx="881" cy="634"/>
          </a:xfrm>
        </p:grpSpPr>
        <p:sp>
          <p:nvSpPr>
            <p:cNvPr id="66" name="Rectangle 27"/>
            <p:cNvSpPr>
              <a:spLocks noChangeArrowheads="1"/>
            </p:cNvSpPr>
            <p:nvPr/>
          </p:nvSpPr>
          <p:spPr bwMode="auto">
            <a:xfrm>
              <a:off x="1200" y="2509"/>
              <a:ext cx="881" cy="63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7" name="Line 28"/>
            <p:cNvSpPr>
              <a:spLocks noChangeShapeType="1"/>
            </p:cNvSpPr>
            <p:nvPr/>
          </p:nvSpPr>
          <p:spPr bwMode="auto">
            <a:xfrm>
              <a:off x="1200" y="2975"/>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68" name="Line 29"/>
            <p:cNvSpPr>
              <a:spLocks noChangeShapeType="1"/>
            </p:cNvSpPr>
            <p:nvPr/>
          </p:nvSpPr>
          <p:spPr bwMode="auto">
            <a:xfrm>
              <a:off x="1200" y="2811"/>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69" name="Text Box 30"/>
            <p:cNvSpPr txBox="1">
              <a:spLocks noChangeArrowheads="1"/>
            </p:cNvSpPr>
            <p:nvPr/>
          </p:nvSpPr>
          <p:spPr bwMode="auto">
            <a:xfrm>
              <a:off x="1460" y="2555"/>
              <a:ext cx="36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Client</a:t>
              </a:r>
              <a:endParaRPr lang="en-US" altLang="zh-CN" sz="1800">
                <a:ea typeface="宋体" panose="02010600030101010101" pitchFamily="2" charset="-122"/>
              </a:endParaRPr>
            </a:p>
          </p:txBody>
        </p:sp>
      </p:grpSp>
      <p:grpSp>
        <p:nvGrpSpPr>
          <p:cNvPr id="70" name="Group 31"/>
          <p:cNvGrpSpPr/>
          <p:nvPr/>
        </p:nvGrpSpPr>
        <p:grpSpPr bwMode="auto">
          <a:xfrm>
            <a:off x="7408863" y="4479925"/>
            <a:ext cx="2362200" cy="1057275"/>
            <a:chOff x="4019" y="2558"/>
            <a:chExt cx="1488" cy="666"/>
          </a:xfrm>
        </p:grpSpPr>
        <p:sp>
          <p:nvSpPr>
            <p:cNvPr id="71" name="Rectangle 32"/>
            <p:cNvSpPr>
              <a:spLocks noChangeArrowheads="1"/>
            </p:cNvSpPr>
            <p:nvPr/>
          </p:nvSpPr>
          <p:spPr bwMode="auto">
            <a:xfrm>
              <a:off x="4019" y="2558"/>
              <a:ext cx="1422" cy="652"/>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2" name="Line 33"/>
            <p:cNvSpPr>
              <a:spLocks noChangeShapeType="1"/>
            </p:cNvSpPr>
            <p:nvPr/>
          </p:nvSpPr>
          <p:spPr bwMode="auto">
            <a:xfrm>
              <a:off x="4019" y="3025"/>
              <a:ext cx="1422" cy="1"/>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73" name="Line 34"/>
            <p:cNvSpPr>
              <a:spLocks noChangeShapeType="1"/>
            </p:cNvSpPr>
            <p:nvPr/>
          </p:nvSpPr>
          <p:spPr bwMode="auto">
            <a:xfrm>
              <a:off x="4019" y="2861"/>
              <a:ext cx="1414" cy="1"/>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sp>
          <p:nvSpPr>
            <p:cNvPr id="74" name="Text Box 35"/>
            <p:cNvSpPr txBox="1">
              <a:spLocks noChangeArrowheads="1"/>
            </p:cNvSpPr>
            <p:nvPr/>
          </p:nvSpPr>
          <p:spPr bwMode="auto">
            <a:xfrm>
              <a:off x="4409" y="2621"/>
              <a:ext cx="65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Supplier</a:t>
              </a:r>
              <a:endParaRPr lang="en-US" altLang="zh-CN" sz="1800">
                <a:ea typeface="宋体" panose="02010600030101010101" pitchFamily="2" charset="-122"/>
              </a:endParaRPr>
            </a:p>
          </p:txBody>
        </p:sp>
        <p:sp>
          <p:nvSpPr>
            <p:cNvPr id="75" name="Text Box 36"/>
            <p:cNvSpPr txBox="1">
              <a:spLocks noChangeArrowheads="1"/>
            </p:cNvSpPr>
            <p:nvPr/>
          </p:nvSpPr>
          <p:spPr bwMode="auto">
            <a:xfrm>
              <a:off x="4019" y="3012"/>
              <a:ext cx="14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600">
                  <a:solidFill>
                    <a:schemeClr val="tx2"/>
                  </a:solidFill>
                  <a:ea typeface="宋体" panose="02010600030101010101" pitchFamily="2" charset="-122"/>
                </a:rPr>
                <a:t>PerformResponsibility()</a:t>
              </a:r>
              <a:endParaRPr lang="en-US" altLang="zh-CN" sz="1600">
                <a:solidFill>
                  <a:schemeClr val="tx2"/>
                </a:solidFill>
                <a:ea typeface="宋体" panose="02010600030101010101" pitchFamily="2" charset="-122"/>
              </a:endParaRPr>
            </a:p>
          </p:txBody>
        </p:sp>
      </p:grpSp>
      <p:sp>
        <p:nvSpPr>
          <p:cNvPr id="76" name="Text Box 37"/>
          <p:cNvSpPr txBox="1">
            <a:spLocks noChangeArrowheads="1"/>
          </p:cNvSpPr>
          <p:nvPr/>
        </p:nvSpPr>
        <p:spPr bwMode="auto">
          <a:xfrm>
            <a:off x="3411538" y="6240463"/>
            <a:ext cx="5105400"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400" dirty="0">
                <a:solidFill>
                  <a:srgbClr val="175F8B"/>
                </a:solidFill>
                <a:ea typeface="宋体" panose="02010600030101010101" pitchFamily="2" charset="-122"/>
              </a:rPr>
              <a:t>Relationship for every link!</a:t>
            </a:r>
            <a:endParaRPr lang="en-US" altLang="zh-CN" sz="2400" dirty="0">
              <a:solidFill>
                <a:srgbClr val="175F8B"/>
              </a:solidFill>
              <a:ea typeface="宋体" panose="02010600030101010101" pitchFamily="2" charset="-122"/>
            </a:endParaRPr>
          </a:p>
        </p:txBody>
      </p:sp>
      <p:sp>
        <p:nvSpPr>
          <p:cNvPr id="77" name="Line 39"/>
          <p:cNvSpPr>
            <a:spLocks noChangeShapeType="1"/>
          </p:cNvSpPr>
          <p:nvPr/>
        </p:nvSpPr>
        <p:spPr bwMode="auto">
          <a:xfrm flipV="1">
            <a:off x="8543925" y="2527300"/>
            <a:ext cx="0" cy="685800"/>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78" name="Line 40"/>
          <p:cNvSpPr>
            <a:spLocks noChangeShapeType="1"/>
          </p:cNvSpPr>
          <p:nvPr/>
        </p:nvSpPr>
        <p:spPr bwMode="auto">
          <a:xfrm>
            <a:off x="8543925" y="3670300"/>
            <a:ext cx="0" cy="706438"/>
          </a:xfrm>
          <a:prstGeom prst="line">
            <a:avLst/>
          </a:prstGeom>
          <a:noFill/>
          <a:ln w="28575">
            <a:solidFill>
              <a:schemeClr val="hlink"/>
            </a:solidFill>
            <a:round/>
            <a:headEnd type="none" w="sm" len="sm"/>
            <a:tailEnd type="triangle"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r>
              <a:rPr lang="en-US" altLang="zh-CN" smtClean="0"/>
              <a:t>Example: VOPC: Finding Relationships</a:t>
            </a:r>
            <a:endParaRPr lang="en-US" altLang="zh-CN" smtClean="0"/>
          </a:p>
        </p:txBody>
      </p:sp>
      <p:sp>
        <p:nvSpPr>
          <p:cNvPr id="256003" name="Rectangle 3"/>
          <p:cNvSpPr>
            <a:spLocks noChangeArrowheads="1"/>
          </p:cNvSpPr>
          <p:nvPr/>
        </p:nvSpPr>
        <p:spPr bwMode="auto">
          <a:xfrm>
            <a:off x="2805114" y="2232025"/>
            <a:ext cx="2625725" cy="96678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04" name="Rectangle 4"/>
          <p:cNvSpPr>
            <a:spLocks noChangeArrowheads="1"/>
          </p:cNvSpPr>
          <p:nvPr/>
        </p:nvSpPr>
        <p:spPr bwMode="auto">
          <a:xfrm>
            <a:off x="2989263" y="2547939"/>
            <a:ext cx="231313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RegisterForCoursesForm</a:t>
            </a:r>
            <a:endParaRPr lang="en-US" altLang="zh-CN" sz="1600">
              <a:ea typeface="宋体" panose="02010600030101010101" pitchFamily="2" charset="-122"/>
            </a:endParaRPr>
          </a:p>
        </p:txBody>
      </p:sp>
      <p:sp>
        <p:nvSpPr>
          <p:cNvPr id="256005" name="Rectangle 5"/>
          <p:cNvSpPr>
            <a:spLocks noChangeArrowheads="1"/>
          </p:cNvSpPr>
          <p:nvPr/>
        </p:nvSpPr>
        <p:spPr bwMode="auto">
          <a:xfrm>
            <a:off x="2805114" y="2847975"/>
            <a:ext cx="2625725" cy="35083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06" name="Rectangle 6"/>
          <p:cNvSpPr>
            <a:spLocks noChangeArrowheads="1"/>
          </p:cNvSpPr>
          <p:nvPr/>
        </p:nvSpPr>
        <p:spPr bwMode="auto">
          <a:xfrm>
            <a:off x="2805114" y="2981325"/>
            <a:ext cx="2625725" cy="21748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07" name="Rectangle 7"/>
          <p:cNvSpPr>
            <a:spLocks noChangeArrowheads="1"/>
          </p:cNvSpPr>
          <p:nvPr/>
        </p:nvSpPr>
        <p:spPr bwMode="auto">
          <a:xfrm>
            <a:off x="3502025" y="2281239"/>
            <a:ext cx="13223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&lt;&lt;boundary&gt;&gt;</a:t>
            </a:r>
            <a:endParaRPr lang="en-US" altLang="zh-CN" sz="1600">
              <a:ea typeface="宋体" panose="02010600030101010101" pitchFamily="2" charset="-122"/>
            </a:endParaRPr>
          </a:p>
        </p:txBody>
      </p:sp>
      <p:sp>
        <p:nvSpPr>
          <p:cNvPr id="256008" name="Rectangle 8"/>
          <p:cNvSpPr>
            <a:spLocks noChangeArrowheads="1"/>
          </p:cNvSpPr>
          <p:nvPr/>
        </p:nvSpPr>
        <p:spPr bwMode="auto">
          <a:xfrm>
            <a:off x="8674101" y="4865689"/>
            <a:ext cx="1668463" cy="96678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09" name="Rectangle 9"/>
          <p:cNvSpPr>
            <a:spLocks noChangeArrowheads="1"/>
          </p:cNvSpPr>
          <p:nvPr/>
        </p:nvSpPr>
        <p:spPr bwMode="auto">
          <a:xfrm>
            <a:off x="8823325" y="5199064"/>
            <a:ext cx="1377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CourseOffering</a:t>
            </a:r>
            <a:endParaRPr lang="en-US" altLang="zh-CN" sz="1600">
              <a:ea typeface="宋体" panose="02010600030101010101" pitchFamily="2" charset="-122"/>
            </a:endParaRPr>
          </a:p>
        </p:txBody>
      </p:sp>
      <p:sp>
        <p:nvSpPr>
          <p:cNvPr id="256010" name="Rectangle 10"/>
          <p:cNvSpPr>
            <a:spLocks noChangeArrowheads="1"/>
          </p:cNvSpPr>
          <p:nvPr/>
        </p:nvSpPr>
        <p:spPr bwMode="auto">
          <a:xfrm>
            <a:off x="8674101" y="5499101"/>
            <a:ext cx="1681163" cy="333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11" name="Rectangle 11"/>
          <p:cNvSpPr>
            <a:spLocks noChangeArrowheads="1"/>
          </p:cNvSpPr>
          <p:nvPr/>
        </p:nvSpPr>
        <p:spPr bwMode="auto">
          <a:xfrm>
            <a:off x="8674101" y="5632451"/>
            <a:ext cx="1681163" cy="200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12" name="Rectangle 12"/>
          <p:cNvSpPr>
            <a:spLocks noChangeArrowheads="1"/>
          </p:cNvSpPr>
          <p:nvPr/>
        </p:nvSpPr>
        <p:spPr bwMode="auto">
          <a:xfrm>
            <a:off x="9020176" y="4894264"/>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256013" name="Rectangle 13"/>
          <p:cNvSpPr>
            <a:spLocks noChangeArrowheads="1"/>
          </p:cNvSpPr>
          <p:nvPr/>
        </p:nvSpPr>
        <p:spPr bwMode="auto">
          <a:xfrm>
            <a:off x="4608514" y="4865689"/>
            <a:ext cx="1108075" cy="96678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14" name="Rectangle 14"/>
          <p:cNvSpPr>
            <a:spLocks noChangeArrowheads="1"/>
          </p:cNvSpPr>
          <p:nvPr/>
        </p:nvSpPr>
        <p:spPr bwMode="auto">
          <a:xfrm>
            <a:off x="4748213" y="5199064"/>
            <a:ext cx="844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Schedule</a:t>
            </a:r>
            <a:endParaRPr lang="en-US" altLang="zh-CN" sz="1600">
              <a:ea typeface="宋体" panose="02010600030101010101" pitchFamily="2" charset="-122"/>
            </a:endParaRPr>
          </a:p>
        </p:txBody>
      </p:sp>
      <p:sp>
        <p:nvSpPr>
          <p:cNvPr id="256015" name="Rectangle 15"/>
          <p:cNvSpPr>
            <a:spLocks noChangeArrowheads="1"/>
          </p:cNvSpPr>
          <p:nvPr/>
        </p:nvSpPr>
        <p:spPr bwMode="auto">
          <a:xfrm>
            <a:off x="4608514" y="5499101"/>
            <a:ext cx="1108075" cy="333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16" name="Rectangle 16"/>
          <p:cNvSpPr>
            <a:spLocks noChangeArrowheads="1"/>
          </p:cNvSpPr>
          <p:nvPr/>
        </p:nvSpPr>
        <p:spPr bwMode="auto">
          <a:xfrm>
            <a:off x="4608514" y="5632451"/>
            <a:ext cx="1108075" cy="200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17" name="Rectangle 17"/>
          <p:cNvSpPr>
            <a:spLocks noChangeArrowheads="1"/>
          </p:cNvSpPr>
          <p:nvPr/>
        </p:nvSpPr>
        <p:spPr bwMode="auto">
          <a:xfrm>
            <a:off x="4681539" y="4894264"/>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256018" name="Line 18"/>
          <p:cNvSpPr>
            <a:spLocks noChangeShapeType="1"/>
          </p:cNvSpPr>
          <p:nvPr/>
        </p:nvSpPr>
        <p:spPr bwMode="auto">
          <a:xfrm flipH="1">
            <a:off x="5716588" y="5348289"/>
            <a:ext cx="1471612" cy="1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19" name="Line 19"/>
          <p:cNvSpPr>
            <a:spLocks noChangeShapeType="1"/>
          </p:cNvSpPr>
          <p:nvPr/>
        </p:nvSpPr>
        <p:spPr bwMode="auto">
          <a:xfrm>
            <a:off x="7188201" y="5348289"/>
            <a:ext cx="1470025" cy="1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20" name="Rectangle 20"/>
          <p:cNvSpPr>
            <a:spLocks noChangeArrowheads="1"/>
          </p:cNvSpPr>
          <p:nvPr/>
        </p:nvSpPr>
        <p:spPr bwMode="auto">
          <a:xfrm>
            <a:off x="5780088" y="5348289"/>
            <a:ext cx="32861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dirty="0">
                <a:solidFill>
                  <a:srgbClr val="EB7C11"/>
                </a:solidFill>
                <a:ea typeface="宋体" panose="02010600030101010101" pitchFamily="2" charset="-122"/>
              </a:rPr>
              <a:t>0..</a:t>
            </a:r>
            <a:r>
              <a:rPr lang="en-US" altLang="zh-CN" sz="2000" dirty="0">
                <a:solidFill>
                  <a:srgbClr val="EB7C11"/>
                </a:solidFill>
                <a:ea typeface="宋体" panose="02010600030101010101" pitchFamily="2" charset="-122"/>
              </a:rPr>
              <a:t>*</a:t>
            </a:r>
            <a:endParaRPr lang="en-US" altLang="zh-CN" sz="2000" dirty="0">
              <a:solidFill>
                <a:srgbClr val="EB7C11"/>
              </a:solidFill>
              <a:ea typeface="宋体" panose="02010600030101010101" pitchFamily="2" charset="-122"/>
            </a:endParaRPr>
          </a:p>
        </p:txBody>
      </p:sp>
      <p:sp>
        <p:nvSpPr>
          <p:cNvPr id="256021" name="Rectangle 21"/>
          <p:cNvSpPr>
            <a:spLocks noChangeArrowheads="1"/>
          </p:cNvSpPr>
          <p:nvPr/>
        </p:nvSpPr>
        <p:spPr bwMode="auto">
          <a:xfrm>
            <a:off x="7000876" y="5027614"/>
            <a:ext cx="14335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dirty="0" err="1">
                <a:solidFill>
                  <a:srgbClr val="EB7C11"/>
                </a:solidFill>
                <a:ea typeface="宋体" panose="02010600030101010101" pitchFamily="2" charset="-122"/>
              </a:rPr>
              <a:t>primaryCourses</a:t>
            </a:r>
            <a:endParaRPr lang="en-US" altLang="zh-CN" dirty="0">
              <a:solidFill>
                <a:srgbClr val="EB7C11"/>
              </a:solidFill>
              <a:ea typeface="宋体" panose="02010600030101010101" pitchFamily="2" charset="-122"/>
            </a:endParaRPr>
          </a:p>
        </p:txBody>
      </p:sp>
      <p:sp>
        <p:nvSpPr>
          <p:cNvPr id="256022" name="Rectangle 22"/>
          <p:cNvSpPr>
            <a:spLocks noChangeArrowheads="1"/>
          </p:cNvSpPr>
          <p:nvPr/>
        </p:nvSpPr>
        <p:spPr bwMode="auto">
          <a:xfrm>
            <a:off x="8316914" y="5387976"/>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EB7C11"/>
                </a:solidFill>
                <a:ea typeface="宋体" panose="02010600030101010101" pitchFamily="2" charset="-122"/>
              </a:rPr>
              <a:t>0..4</a:t>
            </a:r>
            <a:endParaRPr lang="en-US" altLang="zh-CN" sz="1600">
              <a:solidFill>
                <a:srgbClr val="EB7C11"/>
              </a:solidFill>
              <a:ea typeface="宋体" panose="02010600030101010101" pitchFamily="2" charset="-122"/>
            </a:endParaRPr>
          </a:p>
        </p:txBody>
      </p:sp>
      <p:sp>
        <p:nvSpPr>
          <p:cNvPr id="256023" name="Rectangle 23"/>
          <p:cNvSpPr>
            <a:spLocks noChangeArrowheads="1"/>
          </p:cNvSpPr>
          <p:nvPr/>
        </p:nvSpPr>
        <p:spPr bwMode="auto">
          <a:xfrm>
            <a:off x="1935163" y="4865689"/>
            <a:ext cx="1123950" cy="966787"/>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24" name="Rectangle 24"/>
          <p:cNvSpPr>
            <a:spLocks noChangeArrowheads="1"/>
          </p:cNvSpPr>
          <p:nvPr/>
        </p:nvSpPr>
        <p:spPr bwMode="auto">
          <a:xfrm>
            <a:off x="2128839" y="5199064"/>
            <a:ext cx="7069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Student</a:t>
            </a:r>
            <a:endParaRPr lang="en-US" altLang="zh-CN" sz="1600">
              <a:ea typeface="宋体" panose="02010600030101010101" pitchFamily="2" charset="-122"/>
            </a:endParaRPr>
          </a:p>
        </p:txBody>
      </p:sp>
      <p:sp>
        <p:nvSpPr>
          <p:cNvPr id="256025" name="Rectangle 25"/>
          <p:cNvSpPr>
            <a:spLocks noChangeArrowheads="1"/>
          </p:cNvSpPr>
          <p:nvPr/>
        </p:nvSpPr>
        <p:spPr bwMode="auto">
          <a:xfrm>
            <a:off x="1935163" y="5499101"/>
            <a:ext cx="1123950" cy="33337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26" name="Rectangle 26"/>
          <p:cNvSpPr>
            <a:spLocks noChangeArrowheads="1"/>
          </p:cNvSpPr>
          <p:nvPr/>
        </p:nvSpPr>
        <p:spPr bwMode="auto">
          <a:xfrm>
            <a:off x="1935163" y="5632451"/>
            <a:ext cx="1123950" cy="200025"/>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27" name="Rectangle 27"/>
          <p:cNvSpPr>
            <a:spLocks noChangeArrowheads="1"/>
          </p:cNvSpPr>
          <p:nvPr/>
        </p:nvSpPr>
        <p:spPr bwMode="auto">
          <a:xfrm>
            <a:off x="2020889" y="4894264"/>
            <a:ext cx="9620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&lt;&lt;entity&gt;&gt;</a:t>
            </a:r>
            <a:endParaRPr lang="en-US" altLang="zh-CN" sz="1600">
              <a:ea typeface="宋体" panose="02010600030101010101" pitchFamily="2" charset="-122"/>
            </a:endParaRPr>
          </a:p>
        </p:txBody>
      </p:sp>
      <p:sp>
        <p:nvSpPr>
          <p:cNvPr id="256028" name="Line 28"/>
          <p:cNvSpPr>
            <a:spLocks noChangeShapeType="1"/>
          </p:cNvSpPr>
          <p:nvPr/>
        </p:nvSpPr>
        <p:spPr bwMode="auto">
          <a:xfrm>
            <a:off x="3817939" y="5348289"/>
            <a:ext cx="790575" cy="1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29" name="Line 29"/>
          <p:cNvSpPr>
            <a:spLocks noChangeShapeType="1"/>
          </p:cNvSpPr>
          <p:nvPr/>
        </p:nvSpPr>
        <p:spPr bwMode="auto">
          <a:xfrm flipH="1">
            <a:off x="3059114" y="5348289"/>
            <a:ext cx="758825" cy="158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30" name="Rectangle 30"/>
          <p:cNvSpPr>
            <a:spLocks noChangeArrowheads="1"/>
          </p:cNvSpPr>
          <p:nvPr/>
        </p:nvSpPr>
        <p:spPr bwMode="auto">
          <a:xfrm>
            <a:off x="4238625" y="5380038"/>
            <a:ext cx="325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EB7C11"/>
                </a:solidFill>
                <a:ea typeface="宋体" panose="02010600030101010101" pitchFamily="2" charset="-122"/>
              </a:rPr>
              <a:t>0..</a:t>
            </a:r>
            <a:r>
              <a:rPr lang="en-US" altLang="zh-CN" sz="2000">
                <a:solidFill>
                  <a:srgbClr val="EB7C11"/>
                </a:solidFill>
                <a:ea typeface="宋体" panose="02010600030101010101" pitchFamily="2" charset="-122"/>
              </a:rPr>
              <a:t>*</a:t>
            </a:r>
            <a:endParaRPr lang="en-US" altLang="zh-CN" sz="2000">
              <a:solidFill>
                <a:srgbClr val="EB7C11"/>
              </a:solidFill>
              <a:ea typeface="宋体" panose="02010600030101010101" pitchFamily="2" charset="-122"/>
            </a:endParaRPr>
          </a:p>
        </p:txBody>
      </p:sp>
      <p:sp>
        <p:nvSpPr>
          <p:cNvPr id="256031" name="Rectangle 31"/>
          <p:cNvSpPr>
            <a:spLocks noChangeArrowheads="1"/>
          </p:cNvSpPr>
          <p:nvPr/>
        </p:nvSpPr>
        <p:spPr bwMode="auto">
          <a:xfrm>
            <a:off x="3136901" y="5432426"/>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EB7C11"/>
                </a:solidFill>
                <a:ea typeface="宋体" panose="02010600030101010101" pitchFamily="2" charset="-122"/>
              </a:rPr>
              <a:t>1</a:t>
            </a:r>
            <a:endParaRPr lang="en-US" altLang="zh-CN" sz="1600">
              <a:solidFill>
                <a:srgbClr val="EB7C11"/>
              </a:solidFill>
              <a:ea typeface="宋体" panose="02010600030101010101" pitchFamily="2" charset="-122"/>
            </a:endParaRPr>
          </a:p>
        </p:txBody>
      </p:sp>
      <p:sp>
        <p:nvSpPr>
          <p:cNvPr id="256032" name="Rectangle 32"/>
          <p:cNvSpPr>
            <a:spLocks noChangeArrowheads="1"/>
          </p:cNvSpPr>
          <p:nvPr/>
        </p:nvSpPr>
        <p:spPr bwMode="auto">
          <a:xfrm>
            <a:off x="7204075" y="2232025"/>
            <a:ext cx="2230438" cy="966788"/>
          </a:xfrm>
          <a:prstGeom prst="rect">
            <a:avLst/>
          </a:prstGeom>
          <a:solidFill>
            <a:srgbClr val="FFFFCC"/>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33" name="Rectangle 33"/>
          <p:cNvSpPr>
            <a:spLocks noChangeArrowheads="1"/>
          </p:cNvSpPr>
          <p:nvPr/>
        </p:nvSpPr>
        <p:spPr bwMode="auto">
          <a:xfrm>
            <a:off x="7361238" y="2547939"/>
            <a:ext cx="1962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RegistrationController</a:t>
            </a:r>
            <a:endParaRPr lang="en-US" altLang="zh-CN" sz="1600">
              <a:ea typeface="宋体" panose="02010600030101010101" pitchFamily="2" charset="-122"/>
            </a:endParaRPr>
          </a:p>
        </p:txBody>
      </p:sp>
      <p:sp>
        <p:nvSpPr>
          <p:cNvPr id="256034" name="Rectangle 34"/>
          <p:cNvSpPr>
            <a:spLocks noChangeArrowheads="1"/>
          </p:cNvSpPr>
          <p:nvPr/>
        </p:nvSpPr>
        <p:spPr bwMode="auto">
          <a:xfrm>
            <a:off x="7204075" y="2847975"/>
            <a:ext cx="2230438" cy="35083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35" name="Rectangle 35"/>
          <p:cNvSpPr>
            <a:spLocks noChangeArrowheads="1"/>
          </p:cNvSpPr>
          <p:nvPr/>
        </p:nvSpPr>
        <p:spPr bwMode="auto">
          <a:xfrm>
            <a:off x="7204075" y="2981325"/>
            <a:ext cx="2230438" cy="217488"/>
          </a:xfrm>
          <a:prstGeom prst="rect">
            <a:avLst/>
          </a:prstGeom>
          <a:noFill/>
          <a:ln w="2540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56036" name="Rectangle 36"/>
          <p:cNvSpPr>
            <a:spLocks noChangeArrowheads="1"/>
          </p:cNvSpPr>
          <p:nvPr/>
        </p:nvSpPr>
        <p:spPr bwMode="auto">
          <a:xfrm>
            <a:off x="7807325" y="2255839"/>
            <a:ext cx="10858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&lt;&lt;control&gt;&gt;</a:t>
            </a:r>
            <a:endParaRPr lang="en-US" altLang="zh-CN" sz="1600">
              <a:ea typeface="宋体" panose="02010600030101010101" pitchFamily="2" charset="-122"/>
            </a:endParaRPr>
          </a:p>
        </p:txBody>
      </p:sp>
      <p:sp>
        <p:nvSpPr>
          <p:cNvPr id="256037" name="Line 37"/>
          <p:cNvSpPr>
            <a:spLocks noChangeShapeType="1"/>
          </p:cNvSpPr>
          <p:nvPr/>
        </p:nvSpPr>
        <p:spPr bwMode="auto">
          <a:xfrm flipH="1">
            <a:off x="5430838" y="2714625"/>
            <a:ext cx="912812"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38" name="Line 38"/>
          <p:cNvSpPr>
            <a:spLocks noChangeShapeType="1"/>
          </p:cNvSpPr>
          <p:nvPr/>
        </p:nvSpPr>
        <p:spPr bwMode="auto">
          <a:xfrm>
            <a:off x="6318251" y="2714625"/>
            <a:ext cx="885825"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39" name="Rectangle 39"/>
          <p:cNvSpPr>
            <a:spLocks noChangeArrowheads="1"/>
          </p:cNvSpPr>
          <p:nvPr/>
        </p:nvSpPr>
        <p:spPr bwMode="auto">
          <a:xfrm>
            <a:off x="5541963" y="2865439"/>
            <a:ext cx="11381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EB7C11"/>
                </a:solidFill>
                <a:ea typeface="宋体" panose="02010600030101010101" pitchFamily="2" charset="-122"/>
              </a:rPr>
              <a:t>1</a:t>
            </a:r>
            <a:endParaRPr lang="en-US" altLang="zh-CN" sz="1600">
              <a:solidFill>
                <a:srgbClr val="EB7C11"/>
              </a:solidFill>
              <a:ea typeface="宋体" panose="02010600030101010101" pitchFamily="2" charset="-122"/>
            </a:endParaRPr>
          </a:p>
        </p:txBody>
      </p:sp>
      <p:sp>
        <p:nvSpPr>
          <p:cNvPr id="256040" name="Rectangle 40"/>
          <p:cNvSpPr>
            <a:spLocks noChangeArrowheads="1"/>
          </p:cNvSpPr>
          <p:nvPr/>
        </p:nvSpPr>
        <p:spPr bwMode="auto">
          <a:xfrm>
            <a:off x="6978651" y="2865439"/>
            <a:ext cx="1127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EB7C11"/>
                </a:solidFill>
                <a:ea typeface="宋体" panose="02010600030101010101" pitchFamily="2" charset="-122"/>
              </a:rPr>
              <a:t>1</a:t>
            </a:r>
            <a:endParaRPr lang="en-US" altLang="zh-CN" sz="1600">
              <a:solidFill>
                <a:srgbClr val="EB7C11"/>
              </a:solidFill>
              <a:ea typeface="宋体" panose="02010600030101010101" pitchFamily="2" charset="-122"/>
            </a:endParaRPr>
          </a:p>
        </p:txBody>
      </p:sp>
      <p:sp>
        <p:nvSpPr>
          <p:cNvPr id="256041" name="Line 41"/>
          <p:cNvSpPr>
            <a:spLocks noChangeShapeType="1"/>
          </p:cNvSpPr>
          <p:nvPr/>
        </p:nvSpPr>
        <p:spPr bwMode="auto">
          <a:xfrm flipV="1">
            <a:off x="6729414" y="3198814"/>
            <a:ext cx="1011237" cy="833437"/>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42" name="Line 42"/>
          <p:cNvSpPr>
            <a:spLocks noChangeShapeType="1"/>
          </p:cNvSpPr>
          <p:nvPr/>
        </p:nvSpPr>
        <p:spPr bwMode="auto">
          <a:xfrm flipH="1">
            <a:off x="5716589" y="4032251"/>
            <a:ext cx="1012825" cy="84931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043" name="Rectangle 43"/>
          <p:cNvSpPr>
            <a:spLocks noChangeArrowheads="1"/>
          </p:cNvSpPr>
          <p:nvPr/>
        </p:nvSpPr>
        <p:spPr bwMode="auto">
          <a:xfrm>
            <a:off x="7742239" y="3254376"/>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dirty="0">
                <a:solidFill>
                  <a:srgbClr val="EB7C11"/>
                </a:solidFill>
                <a:ea typeface="宋体" panose="02010600030101010101" pitchFamily="2" charset="-122"/>
              </a:rPr>
              <a:t>0..1</a:t>
            </a:r>
            <a:endParaRPr lang="en-US" altLang="zh-CN" sz="1600" dirty="0">
              <a:solidFill>
                <a:srgbClr val="EB7C11"/>
              </a:solidFill>
              <a:ea typeface="宋体" panose="02010600030101010101" pitchFamily="2" charset="-122"/>
            </a:endParaRPr>
          </a:p>
        </p:txBody>
      </p:sp>
      <p:sp>
        <p:nvSpPr>
          <p:cNvPr id="256044" name="Rectangle 44"/>
          <p:cNvSpPr>
            <a:spLocks noChangeArrowheads="1"/>
          </p:cNvSpPr>
          <p:nvPr/>
        </p:nvSpPr>
        <p:spPr bwMode="auto">
          <a:xfrm>
            <a:off x="4322763" y="4500564"/>
            <a:ext cx="14923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EB7C11"/>
                </a:solidFill>
                <a:ea typeface="宋体" panose="02010600030101010101" pitchFamily="2" charset="-122"/>
              </a:rPr>
              <a:t>currentSchedule</a:t>
            </a:r>
            <a:endParaRPr lang="en-US" altLang="zh-CN">
              <a:solidFill>
                <a:srgbClr val="EB7C11"/>
              </a:solidFill>
              <a:ea typeface="宋体" panose="02010600030101010101" pitchFamily="2" charset="-122"/>
            </a:endParaRPr>
          </a:p>
        </p:txBody>
      </p:sp>
      <p:sp>
        <p:nvSpPr>
          <p:cNvPr id="256045" name="Rectangle 45"/>
          <p:cNvSpPr>
            <a:spLocks noChangeArrowheads="1"/>
          </p:cNvSpPr>
          <p:nvPr/>
        </p:nvSpPr>
        <p:spPr bwMode="auto">
          <a:xfrm>
            <a:off x="5881689" y="4751389"/>
            <a:ext cx="3397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dirty="0">
                <a:solidFill>
                  <a:srgbClr val="EB7C11"/>
                </a:solidFill>
                <a:ea typeface="宋体" panose="02010600030101010101" pitchFamily="2" charset="-122"/>
              </a:rPr>
              <a:t>0..1</a:t>
            </a:r>
            <a:endParaRPr lang="en-US" altLang="zh-CN" sz="1600" dirty="0">
              <a:solidFill>
                <a:srgbClr val="EB7C11"/>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r>
              <a:rPr lang="zh-CN" altLang="en-US" smtClean="0"/>
              <a:t>完成用例分析</a:t>
            </a:r>
            <a:endParaRPr lang="en-US" altLang="zh-CN" smtClean="0"/>
          </a:p>
        </p:txBody>
      </p:sp>
      <p:sp>
        <p:nvSpPr>
          <p:cNvPr id="108" name="Oval 9"/>
          <p:cNvSpPr>
            <a:spLocks noChangeArrowheads="1"/>
          </p:cNvSpPr>
          <p:nvPr/>
        </p:nvSpPr>
        <p:spPr bwMode="auto">
          <a:xfrm>
            <a:off x="8102600" y="2130425"/>
            <a:ext cx="990600" cy="457200"/>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9" name="Text Box 10"/>
          <p:cNvSpPr txBox="1">
            <a:spLocks noChangeArrowheads="1"/>
          </p:cNvSpPr>
          <p:nvPr/>
        </p:nvSpPr>
        <p:spPr bwMode="auto">
          <a:xfrm>
            <a:off x="2028825" y="5495925"/>
            <a:ext cx="122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Use-Case</a:t>
            </a:r>
            <a:br>
              <a:rPr lang="en-US" altLang="zh-CN" sz="1800">
                <a:ea typeface="宋体" panose="02010600030101010101" pitchFamily="2" charset="-122"/>
              </a:rPr>
            </a:br>
            <a:r>
              <a:rPr lang="en-US" altLang="zh-CN" sz="1800">
                <a:ea typeface="宋体" panose="02010600030101010101" pitchFamily="2" charset="-122"/>
              </a:rPr>
              <a:t>realization</a:t>
            </a:r>
            <a:endParaRPr lang="en-US" altLang="zh-CN" sz="1800">
              <a:ea typeface="宋体" panose="02010600030101010101" pitchFamily="2" charset="-122"/>
            </a:endParaRPr>
          </a:p>
        </p:txBody>
      </p:sp>
      <p:grpSp>
        <p:nvGrpSpPr>
          <p:cNvPr id="110" name="Group 11"/>
          <p:cNvGrpSpPr/>
          <p:nvPr/>
        </p:nvGrpSpPr>
        <p:grpSpPr bwMode="auto">
          <a:xfrm flipH="1">
            <a:off x="4046538" y="2182813"/>
            <a:ext cx="298450" cy="339725"/>
            <a:chOff x="3796" y="1772"/>
            <a:chExt cx="224" cy="256"/>
          </a:xfrm>
        </p:grpSpPr>
        <p:sp>
          <p:nvSpPr>
            <p:cNvPr id="111" name="Line 12"/>
            <p:cNvSpPr>
              <a:spLocks noChangeShapeType="1"/>
            </p:cNvSpPr>
            <p:nvPr/>
          </p:nvSpPr>
          <p:spPr bwMode="auto">
            <a:xfrm>
              <a:off x="3796" y="1776"/>
              <a:ext cx="224" cy="1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12" name="Line 13"/>
            <p:cNvSpPr>
              <a:spLocks noChangeShapeType="1"/>
            </p:cNvSpPr>
            <p:nvPr/>
          </p:nvSpPr>
          <p:spPr bwMode="auto">
            <a:xfrm>
              <a:off x="3800" y="1772"/>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13" name="Line 14"/>
            <p:cNvSpPr>
              <a:spLocks noChangeShapeType="1"/>
            </p:cNvSpPr>
            <p:nvPr/>
          </p:nvSpPr>
          <p:spPr bwMode="auto">
            <a:xfrm flipV="1">
              <a:off x="3796" y="1912"/>
              <a:ext cx="220" cy="1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114" name="Line 15"/>
          <p:cNvSpPr>
            <a:spLocks noChangeShapeType="1"/>
          </p:cNvSpPr>
          <p:nvPr/>
        </p:nvSpPr>
        <p:spPr bwMode="auto">
          <a:xfrm>
            <a:off x="4405313" y="2333625"/>
            <a:ext cx="3670300" cy="15875"/>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115" name="Group 83"/>
          <p:cNvGrpSpPr/>
          <p:nvPr/>
        </p:nvGrpSpPr>
        <p:grpSpPr bwMode="auto">
          <a:xfrm>
            <a:off x="5197475" y="3478213"/>
            <a:ext cx="5338763" cy="2968625"/>
            <a:chOff x="1791" y="210"/>
            <a:chExt cx="3363" cy="1870"/>
          </a:xfrm>
        </p:grpSpPr>
        <p:sp>
          <p:nvSpPr>
            <p:cNvPr id="116" name="Oval 16"/>
            <p:cNvSpPr>
              <a:spLocks noChangeArrowheads="1"/>
            </p:cNvSpPr>
            <p:nvPr/>
          </p:nvSpPr>
          <p:spPr bwMode="auto">
            <a:xfrm>
              <a:off x="1791" y="210"/>
              <a:ext cx="3363" cy="1848"/>
            </a:xfrm>
            <a:prstGeom prst="ellipse">
              <a:avLst/>
            </a:prstGeom>
            <a:noFill/>
            <a:ln w="28575">
              <a:solidFill>
                <a:srgbClr val="175F8B"/>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17" name="Group 17"/>
            <p:cNvGrpSpPr/>
            <p:nvPr/>
          </p:nvGrpSpPr>
          <p:grpSpPr bwMode="auto">
            <a:xfrm>
              <a:off x="2922" y="1327"/>
              <a:ext cx="1132" cy="753"/>
              <a:chOff x="3231" y="2968"/>
              <a:chExt cx="1132" cy="753"/>
            </a:xfrm>
          </p:grpSpPr>
          <p:grpSp>
            <p:nvGrpSpPr>
              <p:cNvPr id="161" name="Group 18"/>
              <p:cNvGrpSpPr/>
              <p:nvPr/>
            </p:nvGrpSpPr>
            <p:grpSpPr bwMode="auto">
              <a:xfrm>
                <a:off x="3393" y="2968"/>
                <a:ext cx="808" cy="511"/>
                <a:chOff x="1309" y="1072"/>
                <a:chExt cx="1245" cy="766"/>
              </a:xfrm>
            </p:grpSpPr>
            <p:grpSp>
              <p:nvGrpSpPr>
                <p:cNvPr id="163" name="Group 19"/>
                <p:cNvGrpSpPr/>
                <p:nvPr/>
              </p:nvGrpSpPr>
              <p:grpSpPr bwMode="auto">
                <a:xfrm>
                  <a:off x="1309" y="1231"/>
                  <a:ext cx="302" cy="175"/>
                  <a:chOff x="144" y="1440"/>
                  <a:chExt cx="881" cy="510"/>
                </a:xfrm>
              </p:grpSpPr>
              <p:sp>
                <p:nvSpPr>
                  <p:cNvPr id="180" name="Rectangle 2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1" name="Line 2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82" name="Line 2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64" name="Group 23"/>
                <p:cNvGrpSpPr/>
                <p:nvPr/>
              </p:nvGrpSpPr>
              <p:grpSpPr bwMode="auto">
                <a:xfrm>
                  <a:off x="1950" y="1072"/>
                  <a:ext cx="302" cy="175"/>
                  <a:chOff x="144" y="1440"/>
                  <a:chExt cx="881" cy="510"/>
                </a:xfrm>
              </p:grpSpPr>
              <p:sp>
                <p:nvSpPr>
                  <p:cNvPr id="177" name="Rectangle 24"/>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8" name="Line 25"/>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79" name="Line 26"/>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65" name="Group 27"/>
                <p:cNvGrpSpPr/>
                <p:nvPr/>
              </p:nvGrpSpPr>
              <p:grpSpPr bwMode="auto">
                <a:xfrm>
                  <a:off x="1648" y="1663"/>
                  <a:ext cx="302" cy="175"/>
                  <a:chOff x="144" y="1440"/>
                  <a:chExt cx="881" cy="510"/>
                </a:xfrm>
              </p:grpSpPr>
              <p:sp>
                <p:nvSpPr>
                  <p:cNvPr id="174" name="Rectangle 2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5" name="Line 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76" name="Line 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66" name="Group 31"/>
                <p:cNvGrpSpPr/>
                <p:nvPr/>
              </p:nvGrpSpPr>
              <p:grpSpPr bwMode="auto">
                <a:xfrm>
                  <a:off x="2252" y="1581"/>
                  <a:ext cx="302" cy="175"/>
                  <a:chOff x="144" y="1440"/>
                  <a:chExt cx="881" cy="510"/>
                </a:xfrm>
              </p:grpSpPr>
              <p:sp>
                <p:nvSpPr>
                  <p:cNvPr id="171" name="Rectangle 3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2" name="Line 3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73" name="Line 3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67" name="Line 35"/>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8" name="Line 36"/>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9" name="Line 37"/>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0" name="Line 38"/>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2" name="Text Box 39"/>
              <p:cNvSpPr txBox="1">
                <a:spLocks noChangeArrowheads="1"/>
              </p:cNvSpPr>
              <p:nvPr/>
            </p:nvSpPr>
            <p:spPr bwMode="auto">
              <a:xfrm>
                <a:off x="3231" y="3490"/>
                <a:ext cx="11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Class Diagrams</a:t>
                </a:r>
                <a:endParaRPr lang="en-US" altLang="zh-CN" sz="1800">
                  <a:ea typeface="宋体" panose="02010600030101010101" pitchFamily="2" charset="-122"/>
                </a:endParaRPr>
              </a:p>
            </p:txBody>
          </p:sp>
        </p:grpSp>
        <p:sp>
          <p:nvSpPr>
            <p:cNvPr id="118" name="Text Box 40"/>
            <p:cNvSpPr txBox="1">
              <a:spLocks noChangeArrowheads="1"/>
            </p:cNvSpPr>
            <p:nvPr/>
          </p:nvSpPr>
          <p:spPr bwMode="auto">
            <a:xfrm>
              <a:off x="3429" y="972"/>
              <a:ext cx="1627"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ts val="1900"/>
                </a:lnSpc>
                <a:spcBef>
                  <a:spcPct val="50000"/>
                </a:spcBef>
              </a:pPr>
              <a:r>
                <a:rPr lang="en-US" altLang="zh-CN" sz="1800">
                  <a:ea typeface="宋体" panose="02010600030101010101" pitchFamily="2" charset="-122"/>
                </a:rPr>
                <a:t>Communication Diagrams</a:t>
              </a:r>
              <a:endParaRPr lang="en-US" altLang="zh-CN" sz="1800">
                <a:ea typeface="宋体" panose="02010600030101010101" pitchFamily="2" charset="-122"/>
              </a:endParaRPr>
            </a:p>
          </p:txBody>
        </p:sp>
        <p:grpSp>
          <p:nvGrpSpPr>
            <p:cNvPr id="119" name="Group 41"/>
            <p:cNvGrpSpPr/>
            <p:nvPr/>
          </p:nvGrpSpPr>
          <p:grpSpPr bwMode="auto">
            <a:xfrm>
              <a:off x="3627" y="357"/>
              <a:ext cx="929" cy="618"/>
              <a:chOff x="3996" y="1914"/>
              <a:chExt cx="929" cy="618"/>
            </a:xfrm>
          </p:grpSpPr>
          <p:grpSp>
            <p:nvGrpSpPr>
              <p:cNvPr id="145" name="Group 42"/>
              <p:cNvGrpSpPr/>
              <p:nvPr/>
            </p:nvGrpSpPr>
            <p:grpSpPr bwMode="auto">
              <a:xfrm>
                <a:off x="3996" y="1914"/>
                <a:ext cx="99" cy="148"/>
                <a:chOff x="7654" y="3380"/>
                <a:chExt cx="554" cy="754"/>
              </a:xfrm>
            </p:grpSpPr>
            <p:sp>
              <p:nvSpPr>
                <p:cNvPr id="157" name="Oval 43"/>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8" name="Line 44"/>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9" name="Line 45"/>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0" name="Freeform 46"/>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46" name="Line 47"/>
              <p:cNvSpPr>
                <a:spLocks noChangeShapeType="1"/>
              </p:cNvSpPr>
              <p:nvPr/>
            </p:nvSpPr>
            <p:spPr bwMode="auto">
              <a:xfrm>
                <a:off x="4061" y="2081"/>
                <a:ext cx="226" cy="261"/>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47" name="Line 48"/>
              <p:cNvSpPr>
                <a:spLocks noChangeShapeType="1"/>
              </p:cNvSpPr>
              <p:nvPr/>
            </p:nvSpPr>
            <p:spPr bwMode="auto">
              <a:xfrm flipV="1">
                <a:off x="4107" y="1974"/>
                <a:ext cx="280" cy="3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48" name="Line 49"/>
              <p:cNvSpPr>
                <a:spLocks noChangeShapeType="1"/>
              </p:cNvSpPr>
              <p:nvPr/>
            </p:nvSpPr>
            <p:spPr bwMode="auto">
              <a:xfrm>
                <a:off x="4357" y="2416"/>
                <a:ext cx="309" cy="6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49" name="Line 50"/>
              <p:cNvSpPr>
                <a:spLocks noChangeShapeType="1"/>
              </p:cNvSpPr>
              <p:nvPr/>
            </p:nvSpPr>
            <p:spPr bwMode="auto">
              <a:xfrm flipV="1">
                <a:off x="4357" y="2285"/>
                <a:ext cx="346" cy="10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50" name="Line 51"/>
              <p:cNvSpPr>
                <a:spLocks noChangeShapeType="1"/>
              </p:cNvSpPr>
              <p:nvPr/>
            </p:nvSpPr>
            <p:spPr bwMode="auto">
              <a:xfrm flipV="1">
                <a:off x="4783" y="2016"/>
                <a:ext cx="80" cy="20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51" name="Line 52"/>
              <p:cNvSpPr>
                <a:spLocks noChangeShapeType="1"/>
              </p:cNvSpPr>
              <p:nvPr/>
            </p:nvSpPr>
            <p:spPr bwMode="auto">
              <a:xfrm flipH="1">
                <a:off x="4327" y="2026"/>
                <a:ext cx="148" cy="318"/>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
            <p:nvSpPr>
              <p:cNvPr id="152" name="Rectangle 53"/>
              <p:cNvSpPr>
                <a:spLocks noChangeArrowheads="1"/>
              </p:cNvSpPr>
              <p:nvPr/>
            </p:nvSpPr>
            <p:spPr bwMode="auto">
              <a:xfrm>
                <a:off x="4384" y="1929"/>
                <a:ext cx="121" cy="9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3" name="Rectangle 54"/>
              <p:cNvSpPr>
                <a:spLocks noChangeArrowheads="1"/>
              </p:cNvSpPr>
              <p:nvPr/>
            </p:nvSpPr>
            <p:spPr bwMode="auto">
              <a:xfrm>
                <a:off x="4233" y="2352"/>
                <a:ext cx="121" cy="9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4" name="Rectangle 55"/>
              <p:cNvSpPr>
                <a:spLocks noChangeArrowheads="1"/>
              </p:cNvSpPr>
              <p:nvPr/>
            </p:nvSpPr>
            <p:spPr bwMode="auto">
              <a:xfrm>
                <a:off x="4677" y="2434"/>
                <a:ext cx="121" cy="9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5" name="Rectangle 56"/>
              <p:cNvSpPr>
                <a:spLocks noChangeArrowheads="1"/>
              </p:cNvSpPr>
              <p:nvPr/>
            </p:nvSpPr>
            <p:spPr bwMode="auto">
              <a:xfrm>
                <a:off x="4713" y="2219"/>
                <a:ext cx="121" cy="9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6" name="Rectangle 57"/>
              <p:cNvSpPr>
                <a:spLocks noChangeArrowheads="1"/>
              </p:cNvSpPr>
              <p:nvPr/>
            </p:nvSpPr>
            <p:spPr bwMode="auto">
              <a:xfrm>
                <a:off x="4804" y="1926"/>
                <a:ext cx="121" cy="98"/>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20" name="Text Box 58"/>
            <p:cNvSpPr txBox="1">
              <a:spLocks noChangeArrowheads="1"/>
            </p:cNvSpPr>
            <p:nvPr/>
          </p:nvSpPr>
          <p:spPr bwMode="auto">
            <a:xfrm>
              <a:off x="2187" y="1098"/>
              <a:ext cx="883"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ts val="1900"/>
                </a:lnSpc>
                <a:spcBef>
                  <a:spcPct val="50000"/>
                </a:spcBef>
              </a:pPr>
              <a:r>
                <a:rPr lang="en-US" altLang="zh-CN" sz="1800">
                  <a:ea typeface="宋体" panose="02010600030101010101" pitchFamily="2" charset="-122"/>
                </a:rPr>
                <a:t>Sequence </a:t>
              </a:r>
              <a:br>
                <a:rPr lang="en-US" altLang="zh-CN" sz="1800">
                  <a:ea typeface="宋体" panose="02010600030101010101" pitchFamily="2" charset="-122"/>
                </a:rPr>
              </a:br>
              <a:r>
                <a:rPr lang="en-US" altLang="zh-CN" sz="1800">
                  <a:ea typeface="宋体" panose="02010600030101010101" pitchFamily="2" charset="-122"/>
                </a:rPr>
                <a:t>Diagrams</a:t>
              </a:r>
              <a:endParaRPr lang="en-US" altLang="zh-CN" sz="1800">
                <a:ea typeface="宋体" panose="02010600030101010101" pitchFamily="2" charset="-122"/>
              </a:endParaRPr>
            </a:p>
          </p:txBody>
        </p:sp>
        <p:grpSp>
          <p:nvGrpSpPr>
            <p:cNvPr id="121" name="Group 59"/>
            <p:cNvGrpSpPr/>
            <p:nvPr/>
          </p:nvGrpSpPr>
          <p:grpSpPr bwMode="auto">
            <a:xfrm>
              <a:off x="2151" y="438"/>
              <a:ext cx="1049" cy="709"/>
              <a:chOff x="2520" y="2049"/>
              <a:chExt cx="1049" cy="709"/>
            </a:xfrm>
          </p:grpSpPr>
          <p:grpSp>
            <p:nvGrpSpPr>
              <p:cNvPr id="122" name="Group 60"/>
              <p:cNvGrpSpPr/>
              <p:nvPr/>
            </p:nvGrpSpPr>
            <p:grpSpPr bwMode="auto">
              <a:xfrm>
                <a:off x="2520" y="2049"/>
                <a:ext cx="121" cy="162"/>
                <a:chOff x="7654" y="3380"/>
                <a:chExt cx="554" cy="754"/>
              </a:xfrm>
            </p:grpSpPr>
            <p:sp>
              <p:nvSpPr>
                <p:cNvPr id="141" name="Oval 61"/>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2" name="Line 62"/>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 name="Line 63"/>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4" name="Freeform 64"/>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3" name="Line 65"/>
              <p:cNvSpPr>
                <a:spLocks noChangeShapeType="1"/>
              </p:cNvSpPr>
              <p:nvPr/>
            </p:nvSpPr>
            <p:spPr bwMode="auto">
              <a:xfrm>
                <a:off x="2576" y="2283"/>
                <a:ext cx="305"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Line 66"/>
              <p:cNvSpPr>
                <a:spLocks noChangeShapeType="1"/>
              </p:cNvSpPr>
              <p:nvPr/>
            </p:nvSpPr>
            <p:spPr bwMode="auto">
              <a:xfrm>
                <a:off x="3195" y="2488"/>
                <a:ext cx="24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 name="Line 67"/>
              <p:cNvSpPr>
                <a:spLocks noChangeShapeType="1"/>
              </p:cNvSpPr>
              <p:nvPr/>
            </p:nvSpPr>
            <p:spPr bwMode="auto">
              <a:xfrm>
                <a:off x="2902" y="2380"/>
                <a:ext cx="257"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6" name="Line 68"/>
              <p:cNvSpPr>
                <a:spLocks noChangeShapeType="1"/>
              </p:cNvSpPr>
              <p:nvPr/>
            </p:nvSpPr>
            <p:spPr bwMode="auto">
              <a:xfrm>
                <a:off x="2578" y="2669"/>
                <a:ext cx="0" cy="89"/>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7" name="Line 69"/>
              <p:cNvSpPr>
                <a:spLocks noChangeShapeType="1"/>
              </p:cNvSpPr>
              <p:nvPr/>
            </p:nvSpPr>
            <p:spPr bwMode="auto">
              <a:xfrm>
                <a:off x="2885" y="2231"/>
                <a:ext cx="0" cy="57"/>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8" name="Line 70"/>
              <p:cNvSpPr>
                <a:spLocks noChangeShapeType="1"/>
              </p:cNvSpPr>
              <p:nvPr/>
            </p:nvSpPr>
            <p:spPr bwMode="auto">
              <a:xfrm>
                <a:off x="3168" y="2231"/>
                <a:ext cx="0" cy="15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9" name="Line 71"/>
              <p:cNvSpPr>
                <a:spLocks noChangeShapeType="1"/>
              </p:cNvSpPr>
              <p:nvPr/>
            </p:nvSpPr>
            <p:spPr bwMode="auto">
              <a:xfrm>
                <a:off x="3445" y="2565"/>
                <a:ext cx="0" cy="191"/>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 name="Rectangle 72"/>
              <p:cNvSpPr>
                <a:spLocks noChangeArrowheads="1"/>
              </p:cNvSpPr>
              <p:nvPr/>
            </p:nvSpPr>
            <p:spPr bwMode="auto">
              <a:xfrm rot="-5400000">
                <a:off x="2388" y="2454"/>
                <a:ext cx="380" cy="38"/>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1" name="Line 73"/>
              <p:cNvSpPr>
                <a:spLocks noChangeShapeType="1"/>
              </p:cNvSpPr>
              <p:nvPr/>
            </p:nvSpPr>
            <p:spPr bwMode="auto">
              <a:xfrm>
                <a:off x="2578" y="2230"/>
                <a:ext cx="0" cy="56"/>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 name="Rectangle 74"/>
              <p:cNvSpPr>
                <a:spLocks noChangeArrowheads="1"/>
              </p:cNvSpPr>
              <p:nvPr/>
            </p:nvSpPr>
            <p:spPr bwMode="auto">
              <a:xfrm rot="-5400000">
                <a:off x="2731" y="2421"/>
                <a:ext cx="306" cy="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 name="Line 75"/>
              <p:cNvSpPr>
                <a:spLocks noChangeShapeType="1"/>
              </p:cNvSpPr>
              <p:nvPr/>
            </p:nvSpPr>
            <p:spPr bwMode="auto">
              <a:xfrm>
                <a:off x="2885" y="2599"/>
                <a:ext cx="0" cy="157"/>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4" name="Rectangle 76"/>
              <p:cNvSpPr>
                <a:spLocks noChangeArrowheads="1"/>
              </p:cNvSpPr>
              <p:nvPr/>
            </p:nvSpPr>
            <p:spPr bwMode="auto">
              <a:xfrm rot="-5400000">
                <a:off x="3082" y="2450"/>
                <a:ext cx="170" cy="4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 name="Line 77"/>
              <p:cNvSpPr>
                <a:spLocks noChangeShapeType="1"/>
              </p:cNvSpPr>
              <p:nvPr/>
            </p:nvSpPr>
            <p:spPr bwMode="auto">
              <a:xfrm>
                <a:off x="3167" y="2555"/>
                <a:ext cx="1" cy="200"/>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6" name="Rectangle 78"/>
              <p:cNvSpPr>
                <a:spLocks noChangeArrowheads="1"/>
              </p:cNvSpPr>
              <p:nvPr/>
            </p:nvSpPr>
            <p:spPr bwMode="auto">
              <a:xfrm rot="-5400000">
                <a:off x="3411" y="2508"/>
                <a:ext cx="64" cy="36"/>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7" name="Line 79"/>
              <p:cNvSpPr>
                <a:spLocks noChangeShapeType="1"/>
              </p:cNvSpPr>
              <p:nvPr/>
            </p:nvSpPr>
            <p:spPr bwMode="auto">
              <a:xfrm>
                <a:off x="3445" y="2231"/>
                <a:ext cx="0" cy="262"/>
              </a:xfrm>
              <a:prstGeom prst="line">
                <a:avLst/>
              </a:prstGeom>
              <a:noFill/>
              <a:ln w="28575">
                <a:solidFill>
                  <a:schemeClr val="tx1"/>
                </a:solidFill>
                <a:prstDash val="dash"/>
                <a:round/>
                <a:headEnd type="none" w="sm" len="sm"/>
                <a:tailEnd type="non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8" name="Rectangle 80"/>
              <p:cNvSpPr>
                <a:spLocks noChangeArrowheads="1"/>
              </p:cNvSpPr>
              <p:nvPr/>
            </p:nvSpPr>
            <p:spPr bwMode="auto">
              <a:xfrm>
                <a:off x="3040" y="2086"/>
                <a:ext cx="219" cy="12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9" name="Rectangle 81"/>
              <p:cNvSpPr>
                <a:spLocks noChangeArrowheads="1"/>
              </p:cNvSpPr>
              <p:nvPr/>
            </p:nvSpPr>
            <p:spPr bwMode="auto">
              <a:xfrm>
                <a:off x="3290" y="2086"/>
                <a:ext cx="279" cy="12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40" name="Rectangle 82"/>
              <p:cNvSpPr>
                <a:spLocks noChangeArrowheads="1"/>
              </p:cNvSpPr>
              <p:nvPr/>
            </p:nvSpPr>
            <p:spPr bwMode="auto">
              <a:xfrm>
                <a:off x="2786" y="2086"/>
                <a:ext cx="220" cy="124"/>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183" name="Group 84"/>
          <p:cNvGrpSpPr/>
          <p:nvPr/>
        </p:nvGrpSpPr>
        <p:grpSpPr bwMode="auto">
          <a:xfrm>
            <a:off x="1670050" y="2655888"/>
            <a:ext cx="681038" cy="801687"/>
            <a:chOff x="7654" y="3380"/>
            <a:chExt cx="554" cy="754"/>
          </a:xfrm>
        </p:grpSpPr>
        <p:sp>
          <p:nvSpPr>
            <p:cNvPr id="184" name="Oval 8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5" name="Line 8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6" name="Line 8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7" name="Freeform 8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88" name="Oval 89"/>
          <p:cNvSpPr>
            <a:spLocks noChangeArrowheads="1"/>
          </p:cNvSpPr>
          <p:nvPr/>
        </p:nvSpPr>
        <p:spPr bwMode="auto">
          <a:xfrm>
            <a:off x="3109913" y="2182813"/>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89" name="Oval 90"/>
          <p:cNvSpPr>
            <a:spLocks noChangeArrowheads="1"/>
          </p:cNvSpPr>
          <p:nvPr/>
        </p:nvSpPr>
        <p:spPr bwMode="auto">
          <a:xfrm>
            <a:off x="2592388" y="3417888"/>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0" name="Line 91"/>
          <p:cNvSpPr>
            <a:spLocks noChangeShapeType="1"/>
          </p:cNvSpPr>
          <p:nvPr/>
        </p:nvSpPr>
        <p:spPr bwMode="auto">
          <a:xfrm flipV="1">
            <a:off x="2482850" y="2543175"/>
            <a:ext cx="698500" cy="49371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1" name="Line 92"/>
          <p:cNvSpPr>
            <a:spLocks noChangeShapeType="1"/>
          </p:cNvSpPr>
          <p:nvPr/>
        </p:nvSpPr>
        <p:spPr bwMode="auto">
          <a:xfrm>
            <a:off x="2381250" y="3189288"/>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2" name="Text Box 93"/>
          <p:cNvSpPr txBox="1">
            <a:spLocks noChangeArrowheads="1"/>
          </p:cNvSpPr>
          <p:nvPr/>
        </p:nvSpPr>
        <p:spPr bwMode="auto">
          <a:xfrm>
            <a:off x="1751013" y="1462088"/>
            <a:ext cx="270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000" b="1" dirty="0">
                <a:solidFill>
                  <a:srgbClr val="EB7C11"/>
                </a:solidFill>
                <a:ea typeface="宋体" panose="02010600030101010101" pitchFamily="2" charset="-122"/>
              </a:rPr>
              <a:t>Use-Case Model</a:t>
            </a:r>
            <a:endParaRPr lang="en-US" altLang="zh-CN" sz="2000" b="1" dirty="0">
              <a:solidFill>
                <a:srgbClr val="EB7C11"/>
              </a:solidFill>
              <a:ea typeface="宋体" panose="02010600030101010101" pitchFamily="2" charset="-122"/>
            </a:endParaRPr>
          </a:p>
        </p:txBody>
      </p:sp>
      <p:sp>
        <p:nvSpPr>
          <p:cNvPr id="193" name="Text Box 94"/>
          <p:cNvSpPr txBox="1">
            <a:spLocks noChangeArrowheads="1"/>
          </p:cNvSpPr>
          <p:nvPr/>
        </p:nvSpPr>
        <p:spPr bwMode="auto">
          <a:xfrm>
            <a:off x="3181350" y="3983038"/>
            <a:ext cx="1404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b="1">
                <a:ea typeface="宋体" panose="02010600030101010101" pitchFamily="2" charset="-122"/>
              </a:rPr>
              <a:t>Use Cases</a:t>
            </a:r>
            <a:endParaRPr lang="en-US" altLang="zh-CN" sz="1800" b="1">
              <a:ea typeface="宋体" panose="02010600030101010101" pitchFamily="2" charset="-122"/>
            </a:endParaRPr>
          </a:p>
        </p:txBody>
      </p:sp>
      <p:sp>
        <p:nvSpPr>
          <p:cNvPr id="194" name="Oval 96"/>
          <p:cNvSpPr>
            <a:spLocks noChangeArrowheads="1"/>
          </p:cNvSpPr>
          <p:nvPr/>
        </p:nvSpPr>
        <p:spPr bwMode="auto">
          <a:xfrm flipH="1">
            <a:off x="3676650" y="3417888"/>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5" name="Line 97"/>
          <p:cNvSpPr>
            <a:spLocks noChangeShapeType="1"/>
          </p:cNvSpPr>
          <p:nvPr/>
        </p:nvSpPr>
        <p:spPr bwMode="auto">
          <a:xfrm flipH="1">
            <a:off x="4257675" y="3189288"/>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6" name="Group 98"/>
          <p:cNvGrpSpPr/>
          <p:nvPr/>
        </p:nvGrpSpPr>
        <p:grpSpPr bwMode="auto">
          <a:xfrm>
            <a:off x="4857750" y="2655888"/>
            <a:ext cx="681038" cy="801687"/>
            <a:chOff x="7654" y="3380"/>
            <a:chExt cx="554" cy="754"/>
          </a:xfrm>
        </p:grpSpPr>
        <p:sp>
          <p:nvSpPr>
            <p:cNvPr id="197" name="Oval 99"/>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98" name="Line 100"/>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9" name="Line 101"/>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0" name="Freeform 102"/>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01" name="Line 103"/>
          <p:cNvSpPr>
            <a:spLocks noChangeShapeType="1"/>
          </p:cNvSpPr>
          <p:nvPr/>
        </p:nvSpPr>
        <p:spPr bwMode="auto">
          <a:xfrm>
            <a:off x="4837113" y="3911600"/>
            <a:ext cx="1152525" cy="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202" name="Group 104"/>
          <p:cNvGrpSpPr/>
          <p:nvPr/>
        </p:nvGrpSpPr>
        <p:grpSpPr bwMode="auto">
          <a:xfrm flipH="1">
            <a:off x="4405313" y="3695700"/>
            <a:ext cx="431800" cy="339725"/>
            <a:chOff x="3796" y="1772"/>
            <a:chExt cx="224" cy="256"/>
          </a:xfrm>
        </p:grpSpPr>
        <p:sp>
          <p:nvSpPr>
            <p:cNvPr id="203" name="Line 105"/>
            <p:cNvSpPr>
              <a:spLocks noChangeShapeType="1"/>
            </p:cNvSpPr>
            <p:nvPr/>
          </p:nvSpPr>
          <p:spPr bwMode="auto">
            <a:xfrm>
              <a:off x="3796" y="1776"/>
              <a:ext cx="224" cy="1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04" name="Line 106"/>
            <p:cNvSpPr>
              <a:spLocks noChangeShapeType="1"/>
            </p:cNvSpPr>
            <p:nvPr/>
          </p:nvSpPr>
          <p:spPr bwMode="auto">
            <a:xfrm>
              <a:off x="3800" y="1772"/>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05" name="Line 107"/>
            <p:cNvSpPr>
              <a:spLocks noChangeShapeType="1"/>
            </p:cNvSpPr>
            <p:nvPr/>
          </p:nvSpPr>
          <p:spPr bwMode="auto">
            <a:xfrm flipV="1">
              <a:off x="3796" y="1912"/>
              <a:ext cx="220" cy="1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206" name="Oval 108"/>
          <p:cNvSpPr>
            <a:spLocks noChangeArrowheads="1"/>
          </p:cNvSpPr>
          <p:nvPr/>
        </p:nvSpPr>
        <p:spPr bwMode="auto">
          <a:xfrm>
            <a:off x="2101850" y="4846638"/>
            <a:ext cx="990600" cy="457200"/>
          </a:xfrm>
          <a:prstGeom prst="ellipse">
            <a:avLst/>
          </a:prstGeom>
          <a:noFill/>
          <a:ln w="28575">
            <a:solidFill>
              <a:schemeClr val="tx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07" name="Text Box 109"/>
          <p:cNvSpPr txBox="1">
            <a:spLocks noChangeArrowheads="1"/>
          </p:cNvSpPr>
          <p:nvPr/>
        </p:nvSpPr>
        <p:spPr bwMode="auto">
          <a:xfrm>
            <a:off x="7080250" y="1462088"/>
            <a:ext cx="2952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b="1">
                <a:solidFill>
                  <a:srgbClr val="EB7C11"/>
                </a:solidFill>
                <a:ea typeface="宋体" panose="02010600030101010101" pitchFamily="2" charset="-122"/>
              </a:rPr>
              <a:t>Use-Case realization</a:t>
            </a:r>
            <a:endParaRPr lang="en-US" altLang="zh-CN" sz="2000" b="1">
              <a:solidFill>
                <a:srgbClr val="EB7C11"/>
              </a:solidFill>
              <a:ea typeface="宋体" panose="02010600030101010101" pitchFamily="2" charset="-122"/>
            </a:endParaRPr>
          </a:p>
        </p:txBody>
      </p:sp>
      <p:sp>
        <p:nvSpPr>
          <p:cNvPr id="208" name="Line 110"/>
          <p:cNvSpPr>
            <a:spLocks noChangeShapeType="1"/>
          </p:cNvSpPr>
          <p:nvPr/>
        </p:nvSpPr>
        <p:spPr bwMode="auto">
          <a:xfrm flipH="1">
            <a:off x="2605088" y="4127500"/>
            <a:ext cx="358775" cy="647700"/>
          </a:xfrm>
          <a:prstGeom prst="line">
            <a:avLst/>
          </a:prstGeom>
          <a:noFill/>
          <a:ln w="25400">
            <a:solidFill>
              <a:schemeClr val="tx1"/>
            </a:solidFill>
            <a:prstDash val="dash"/>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209" name="Group 111"/>
          <p:cNvGrpSpPr/>
          <p:nvPr/>
        </p:nvGrpSpPr>
        <p:grpSpPr bwMode="auto">
          <a:xfrm flipH="1">
            <a:off x="2820988" y="3838575"/>
            <a:ext cx="360362" cy="339725"/>
            <a:chOff x="3796" y="1772"/>
            <a:chExt cx="224" cy="256"/>
          </a:xfrm>
        </p:grpSpPr>
        <p:sp>
          <p:nvSpPr>
            <p:cNvPr id="210" name="Line 112"/>
            <p:cNvSpPr>
              <a:spLocks noChangeShapeType="1"/>
            </p:cNvSpPr>
            <p:nvPr/>
          </p:nvSpPr>
          <p:spPr bwMode="auto">
            <a:xfrm>
              <a:off x="3796" y="1776"/>
              <a:ext cx="224" cy="1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11" name="Line 113"/>
            <p:cNvSpPr>
              <a:spLocks noChangeShapeType="1"/>
            </p:cNvSpPr>
            <p:nvPr/>
          </p:nvSpPr>
          <p:spPr bwMode="auto">
            <a:xfrm>
              <a:off x="3800" y="1772"/>
              <a:ext cx="0" cy="25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12" name="Line 114"/>
            <p:cNvSpPr>
              <a:spLocks noChangeShapeType="1"/>
            </p:cNvSpPr>
            <p:nvPr/>
          </p:nvSpPr>
          <p:spPr bwMode="auto">
            <a:xfrm flipV="1">
              <a:off x="3796" y="1912"/>
              <a:ext cx="220" cy="1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讨论：需求</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软件需求分为功能需求、易用性需求、可靠性需求、性能需求、支持性需求、和设计约束，请问以下需求各属于哪类需求？</a:t>
            </a:r>
            <a:endParaRPr lang="en-US" altLang="zh-CN" dirty="0" smtClean="0"/>
          </a:p>
          <a:p>
            <a:pPr>
              <a:lnSpc>
                <a:spcPct val="150000"/>
              </a:lnSpc>
            </a:pPr>
            <a:r>
              <a:rPr lang="zh-CN" altLang="en-US" dirty="0" smtClean="0"/>
              <a:t>系统支持</a:t>
            </a:r>
            <a:r>
              <a:rPr lang="zh-CN" altLang="en-US" dirty="0"/>
              <a:t>百万级的用户并发访问</a:t>
            </a:r>
            <a:endParaRPr lang="zh-CN" altLang="en-US" dirty="0"/>
          </a:p>
          <a:p>
            <a:pPr>
              <a:lnSpc>
                <a:spcPct val="150000"/>
              </a:lnSpc>
            </a:pPr>
            <a:r>
              <a:rPr lang="zh-CN" altLang="en-US" dirty="0"/>
              <a:t>系统每月宕机不超过</a:t>
            </a:r>
            <a:r>
              <a:rPr lang="en-US" altLang="zh-CN" dirty="0"/>
              <a:t>1</a:t>
            </a:r>
            <a:r>
              <a:rPr lang="zh-CN" altLang="en-US" dirty="0"/>
              <a:t>次</a:t>
            </a:r>
            <a:endParaRPr lang="zh-CN" altLang="en-US" dirty="0"/>
          </a:p>
          <a:p>
            <a:pPr>
              <a:lnSpc>
                <a:spcPct val="150000"/>
              </a:lnSpc>
            </a:pPr>
            <a:r>
              <a:rPr lang="zh-CN" altLang="en-US" dirty="0"/>
              <a:t>系统每天用户不可用的时间不超过</a:t>
            </a:r>
            <a:r>
              <a:rPr lang="en-US" altLang="zh-CN" dirty="0"/>
              <a:t>1</a:t>
            </a:r>
            <a:r>
              <a:rPr lang="zh-CN" altLang="en-US" dirty="0"/>
              <a:t>分钟</a:t>
            </a:r>
            <a:endParaRPr lang="zh-CN" altLang="en-US" dirty="0"/>
          </a:p>
          <a:p>
            <a:pPr>
              <a:lnSpc>
                <a:spcPct val="150000"/>
              </a:lnSpc>
            </a:pPr>
            <a:r>
              <a:rPr lang="zh-CN" altLang="en-US" dirty="0"/>
              <a:t>系统不易被黑客入侵</a:t>
            </a:r>
            <a:endParaRPr lang="zh-CN" altLang="en-US" dirty="0"/>
          </a:p>
          <a:p>
            <a:pPr>
              <a:lnSpc>
                <a:spcPct val="150000"/>
              </a:lnSpc>
            </a:pPr>
            <a:r>
              <a:rPr lang="zh-CN" altLang="en-US" dirty="0"/>
              <a:t>系统可以方便增加各种增值</a:t>
            </a:r>
            <a:r>
              <a:rPr lang="zh-CN" altLang="en-US" dirty="0" smtClean="0"/>
              <a:t>服务</a:t>
            </a:r>
            <a:endParaRPr lang="en-US" altLang="zh-CN" dirty="0" smtClean="0"/>
          </a:p>
          <a:p>
            <a:pPr>
              <a:lnSpc>
                <a:spcPct val="150000"/>
              </a:lnSpc>
            </a:pPr>
            <a:r>
              <a:rPr lang="zh-CN" altLang="en-US" dirty="0"/>
              <a:t>系统应在</a:t>
            </a:r>
            <a:r>
              <a:rPr lang="en-US" altLang="zh-CN" dirty="0" smtClean="0"/>
              <a:t>2024</a:t>
            </a:r>
            <a:r>
              <a:rPr lang="zh-CN" altLang="en-US" dirty="0" smtClean="0"/>
              <a:t>年</a:t>
            </a:r>
            <a:r>
              <a:rPr lang="en-US" altLang="zh-CN" dirty="0"/>
              <a:t>5</a:t>
            </a:r>
            <a:r>
              <a:rPr lang="zh-CN" altLang="en-US" dirty="0"/>
              <a:t>月</a:t>
            </a:r>
            <a:r>
              <a:rPr lang="en-US" altLang="zh-CN" dirty="0"/>
              <a:t>1</a:t>
            </a:r>
            <a:r>
              <a:rPr lang="zh-CN" altLang="en-US" dirty="0"/>
              <a:t>日</a:t>
            </a:r>
            <a:r>
              <a:rPr lang="zh-CN" altLang="en-US" dirty="0" smtClean="0"/>
              <a:t>上线</a:t>
            </a:r>
            <a:endParaRPr lang="zh-CN" altLang="en-US" dirty="0"/>
          </a:p>
          <a:p>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828916"/>
            <a:ext cx="54635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需求获取</a:t>
            </a:r>
            <a:endParaRPr lang="zh-CN" altLang="en-US"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软件需求概述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69995" y="2708341"/>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需求分析和</a:t>
            </a:r>
            <a:r>
              <a:rPr lang="zh-CN" altLang="en-US" sz="3000" dirty="0" smtClean="0"/>
              <a:t>建模</a:t>
            </a:r>
            <a:endParaRPr lang="zh-CN" altLang="en-US" sz="3000" dirty="0"/>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3602060"/>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Object 205"/>
          <p:cNvSpPr txBox="1"/>
          <p:nvPr/>
        </p:nvSpPr>
        <p:spPr>
          <a:xfrm>
            <a:off x="4969994" y="3587766"/>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需求定义和验证</a:t>
            </a:r>
            <a:endParaRPr lang="zh-CN" altLang="en-US" sz="3000" dirty="0"/>
          </a:p>
        </p:txBody>
      </p:sp>
      <p:sp>
        <p:nvSpPr>
          <p:cNvPr id="16" name="Object 205"/>
          <p:cNvSpPr txBox="1"/>
          <p:nvPr/>
        </p:nvSpPr>
        <p:spPr>
          <a:xfrm>
            <a:off x="4976346" y="4467190"/>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05</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需求</a:t>
            </a:r>
            <a:r>
              <a:rPr lang="zh-CN" altLang="en-US" sz="3000" dirty="0"/>
              <a:t>管理</a:t>
            </a:r>
            <a:endParaRPr lang="zh-CN" altLang="en-US" sz="3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smtClean="0"/>
              <a:t>需求工程</a:t>
            </a:r>
            <a:endParaRPr lang="zh-CN" altLang="en-US" dirty="0" smtClean="0"/>
          </a:p>
        </p:txBody>
      </p:sp>
      <p:sp>
        <p:nvSpPr>
          <p:cNvPr id="49155" name="Text Box 25"/>
          <p:cNvSpPr txBox="1">
            <a:spLocks noChangeArrowheads="1"/>
          </p:cNvSpPr>
          <p:nvPr/>
        </p:nvSpPr>
        <p:spPr bwMode="auto">
          <a:xfrm>
            <a:off x="0" y="6125388"/>
            <a:ext cx="11955009"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a:solidFill>
                  <a:srgbClr val="EB7C1F"/>
                </a:solidFill>
                <a:latin typeface="+mn-ea"/>
              </a:rPr>
              <a:t>发现、获取、组织、 分析、编写和管理需求的系统方法，让客户和项目组之间达成共识。</a:t>
            </a:r>
            <a:endParaRPr lang="zh-CN" altLang="en-US" sz="2400" dirty="0">
              <a:solidFill>
                <a:srgbClr val="EB7C1F"/>
              </a:solidFill>
              <a:latin typeface="+mn-ea"/>
            </a:endParaRPr>
          </a:p>
        </p:txBody>
      </p:sp>
      <p:sp>
        <p:nvSpPr>
          <p:cNvPr id="49156" name="AutoShape 26"/>
          <p:cNvSpPr>
            <a:spLocks noChangeArrowheads="1"/>
          </p:cNvSpPr>
          <p:nvPr/>
        </p:nvSpPr>
        <p:spPr bwMode="auto">
          <a:xfrm>
            <a:off x="6034088" y="14102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a:solidFill>
                  <a:srgbClr val="000000"/>
                </a:solidFill>
                <a:latin typeface="+mn-ea"/>
              </a:rPr>
              <a:t>项目前景文档</a:t>
            </a:r>
            <a:endParaRPr kumimoji="1" lang="zh-CN" altLang="en-US" sz="2000" dirty="0">
              <a:solidFill>
                <a:srgbClr val="000000"/>
              </a:solidFill>
              <a:latin typeface="+mn-ea"/>
            </a:endParaRPr>
          </a:p>
        </p:txBody>
      </p:sp>
      <p:sp>
        <p:nvSpPr>
          <p:cNvPr id="456731" name="Rectangle 27"/>
          <p:cNvSpPr>
            <a:spLocks noChangeArrowheads="1"/>
          </p:cNvSpPr>
          <p:nvPr/>
        </p:nvSpPr>
        <p:spPr bwMode="auto">
          <a:xfrm>
            <a:off x="2662238" y="1591193"/>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需求获取</a:t>
            </a:r>
            <a:endParaRPr kumimoji="1" lang="zh-CN" altLang="en-US" sz="2000" dirty="0">
              <a:solidFill>
                <a:srgbClr val="000000"/>
              </a:solidFill>
              <a:latin typeface="+mn-ea"/>
            </a:endParaRPr>
          </a:p>
        </p:txBody>
      </p:sp>
      <p:sp>
        <p:nvSpPr>
          <p:cNvPr id="49158" name="Line 28"/>
          <p:cNvSpPr>
            <a:spLocks noChangeShapeType="1"/>
          </p:cNvSpPr>
          <p:nvPr/>
        </p:nvSpPr>
        <p:spPr bwMode="auto">
          <a:xfrm flipV="1">
            <a:off x="5254625" y="303105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59" name="AutoShape 29"/>
          <p:cNvSpPr>
            <a:spLocks noChangeArrowheads="1"/>
          </p:cNvSpPr>
          <p:nvPr/>
        </p:nvSpPr>
        <p:spPr bwMode="auto">
          <a:xfrm>
            <a:off x="8423275" y="1418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smtClean="0">
                <a:solidFill>
                  <a:srgbClr val="000000"/>
                </a:solidFill>
                <a:latin typeface="+mn-ea"/>
              </a:rPr>
              <a:t>项目干系人需求</a:t>
            </a:r>
            <a:endParaRPr kumimoji="1" lang="zh-CN" altLang="en-US" sz="2000" dirty="0">
              <a:solidFill>
                <a:srgbClr val="000000"/>
              </a:solidFill>
              <a:latin typeface="+mn-ea"/>
            </a:endParaRPr>
          </a:p>
        </p:txBody>
      </p:sp>
      <p:sp>
        <p:nvSpPr>
          <p:cNvPr id="456734" name="Rectangle 30"/>
          <p:cNvSpPr>
            <a:spLocks noChangeArrowheads="1"/>
          </p:cNvSpPr>
          <p:nvPr/>
        </p:nvSpPr>
        <p:spPr bwMode="auto">
          <a:xfrm>
            <a:off x="2681288" y="4020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38100">
            <a:solidFill>
              <a:srgbClr val="FF000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需求定义</a:t>
            </a:r>
            <a:endParaRPr kumimoji="1" lang="zh-CN" altLang="en-US" sz="2000" dirty="0">
              <a:solidFill>
                <a:srgbClr val="000000"/>
              </a:solidFill>
              <a:latin typeface="+mn-ea"/>
            </a:endParaRPr>
          </a:p>
        </p:txBody>
      </p:sp>
      <p:sp>
        <p:nvSpPr>
          <p:cNvPr id="49161" name="AutoShape 31"/>
          <p:cNvSpPr>
            <a:spLocks noChangeArrowheads="1"/>
          </p:cNvSpPr>
          <p:nvPr/>
        </p:nvSpPr>
        <p:spPr bwMode="auto">
          <a:xfrm>
            <a:off x="6046788" y="40391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软件需求规约</a:t>
            </a:r>
            <a:endParaRPr kumimoji="1" lang="zh-CN" altLang="en-US" sz="2000">
              <a:solidFill>
                <a:srgbClr val="000000"/>
              </a:solidFill>
              <a:latin typeface="+mn-ea"/>
            </a:endParaRPr>
          </a:p>
        </p:txBody>
      </p:sp>
      <p:sp>
        <p:nvSpPr>
          <p:cNvPr id="456736" name="Rectangle 32"/>
          <p:cNvSpPr>
            <a:spLocks noChangeArrowheads="1"/>
          </p:cNvSpPr>
          <p:nvPr/>
        </p:nvSpPr>
        <p:spPr bwMode="auto">
          <a:xfrm>
            <a:off x="2681288" y="5163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38100">
            <a:solidFill>
              <a:srgbClr val="FF000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需求验证</a:t>
            </a:r>
            <a:endParaRPr kumimoji="1" lang="zh-CN" altLang="en-US" sz="2000" dirty="0">
              <a:solidFill>
                <a:srgbClr val="000000"/>
              </a:solidFill>
              <a:latin typeface="+mn-ea"/>
            </a:endParaRPr>
          </a:p>
        </p:txBody>
      </p:sp>
      <p:sp>
        <p:nvSpPr>
          <p:cNvPr id="49163" name="AutoShape 33"/>
          <p:cNvSpPr>
            <a:spLocks noChangeArrowheads="1"/>
          </p:cNvSpPr>
          <p:nvPr/>
        </p:nvSpPr>
        <p:spPr bwMode="auto">
          <a:xfrm>
            <a:off x="6034088" y="509004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软件需求基线</a:t>
            </a:r>
            <a:endParaRPr kumimoji="1" lang="zh-CN" altLang="en-US" sz="2000">
              <a:solidFill>
                <a:srgbClr val="000000"/>
              </a:solidFill>
              <a:latin typeface="+mn-ea"/>
            </a:endParaRPr>
          </a:p>
        </p:txBody>
      </p:sp>
      <p:sp>
        <p:nvSpPr>
          <p:cNvPr id="49164" name="Line 34"/>
          <p:cNvSpPr>
            <a:spLocks noChangeShapeType="1"/>
          </p:cNvSpPr>
          <p:nvPr/>
        </p:nvSpPr>
        <p:spPr bwMode="auto">
          <a:xfrm>
            <a:off x="3824288" y="3334268"/>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5" name="Line 35"/>
          <p:cNvSpPr>
            <a:spLocks noChangeShapeType="1"/>
          </p:cNvSpPr>
          <p:nvPr/>
        </p:nvSpPr>
        <p:spPr bwMode="auto">
          <a:xfrm>
            <a:off x="3824288" y="4553468"/>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6" name="AutoShape 36"/>
          <p:cNvSpPr>
            <a:spLocks noChangeArrowheads="1"/>
          </p:cNvSpPr>
          <p:nvPr/>
        </p:nvSpPr>
        <p:spPr bwMode="auto">
          <a:xfrm>
            <a:off x="6046788" y="202299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术语表</a:t>
            </a:r>
            <a:endParaRPr kumimoji="1" lang="zh-CN" altLang="en-US" sz="2000">
              <a:solidFill>
                <a:srgbClr val="000000"/>
              </a:solidFill>
              <a:latin typeface="+mn-ea"/>
            </a:endParaRPr>
          </a:p>
        </p:txBody>
      </p:sp>
      <p:sp>
        <p:nvSpPr>
          <p:cNvPr id="456741" name="Rectangle 37"/>
          <p:cNvSpPr>
            <a:spLocks noChangeArrowheads="1"/>
          </p:cNvSpPr>
          <p:nvPr/>
        </p:nvSpPr>
        <p:spPr bwMode="auto">
          <a:xfrm>
            <a:off x="2662238" y="2815155"/>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需求分析</a:t>
            </a:r>
            <a:endParaRPr kumimoji="1" lang="zh-CN" altLang="en-US" sz="2000" dirty="0">
              <a:solidFill>
                <a:srgbClr val="000000"/>
              </a:solidFill>
              <a:latin typeface="+mn-ea"/>
            </a:endParaRPr>
          </a:p>
        </p:txBody>
      </p:sp>
      <p:sp>
        <p:nvSpPr>
          <p:cNvPr id="49168" name="AutoShape 38"/>
          <p:cNvSpPr>
            <a:spLocks noChangeArrowheads="1"/>
          </p:cNvSpPr>
          <p:nvPr/>
        </p:nvSpPr>
        <p:spPr bwMode="auto">
          <a:xfrm>
            <a:off x="6046788" y="2815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分析模型</a:t>
            </a:r>
            <a:endParaRPr kumimoji="1" lang="zh-CN" altLang="en-US" sz="2000">
              <a:solidFill>
                <a:srgbClr val="000000"/>
              </a:solidFill>
              <a:latin typeface="+mn-ea"/>
            </a:endParaRPr>
          </a:p>
        </p:txBody>
      </p:sp>
      <p:sp>
        <p:nvSpPr>
          <p:cNvPr id="49169" name="Line 39"/>
          <p:cNvSpPr>
            <a:spLocks noChangeShapeType="1"/>
          </p:cNvSpPr>
          <p:nvPr/>
        </p:nvSpPr>
        <p:spPr bwMode="auto">
          <a:xfrm>
            <a:off x="3814763" y="2167455"/>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56744" name="Rectangle 40"/>
          <p:cNvSpPr>
            <a:spLocks noChangeArrowheads="1"/>
          </p:cNvSpPr>
          <p:nvPr/>
        </p:nvSpPr>
        <p:spPr bwMode="auto">
          <a:xfrm>
            <a:off x="1627188" y="1541980"/>
            <a:ext cx="576262" cy="4154488"/>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a:t>
            </a:r>
            <a:endParaRPr kumimoji="1" lang="en-US" altLang="zh-CN" sz="2000" dirty="0">
              <a:solidFill>
                <a:srgbClr val="000000"/>
              </a:solidFill>
              <a:latin typeface="+mn-ea"/>
            </a:endParaRPr>
          </a:p>
          <a:p>
            <a:pPr algn="ctr"/>
            <a:r>
              <a:rPr kumimoji="1" lang="zh-CN" altLang="en-US" sz="2000" dirty="0">
                <a:solidFill>
                  <a:srgbClr val="000000"/>
                </a:solidFill>
                <a:latin typeface="+mn-ea"/>
              </a:rPr>
              <a:t>求</a:t>
            </a:r>
            <a:endParaRPr kumimoji="1" lang="en-US" altLang="zh-CN" sz="2000" dirty="0">
              <a:solidFill>
                <a:srgbClr val="000000"/>
              </a:solidFill>
              <a:latin typeface="+mn-ea"/>
            </a:endParaRPr>
          </a:p>
          <a:p>
            <a:pPr algn="ctr"/>
            <a:r>
              <a:rPr kumimoji="1" lang="zh-CN" altLang="en-US" sz="2000" dirty="0">
                <a:solidFill>
                  <a:srgbClr val="000000"/>
                </a:solidFill>
                <a:latin typeface="+mn-ea"/>
              </a:rPr>
              <a:t>管</a:t>
            </a:r>
            <a:endParaRPr kumimoji="1" lang="en-US" altLang="zh-CN" sz="2000" dirty="0">
              <a:solidFill>
                <a:srgbClr val="000000"/>
              </a:solidFill>
              <a:latin typeface="+mn-ea"/>
            </a:endParaRPr>
          </a:p>
          <a:p>
            <a:pPr algn="ctr"/>
            <a:r>
              <a:rPr kumimoji="1" lang="zh-CN" altLang="en-US" sz="2000" dirty="0">
                <a:solidFill>
                  <a:srgbClr val="000000"/>
                </a:solidFill>
                <a:latin typeface="+mn-ea"/>
              </a:rPr>
              <a:t>理</a:t>
            </a:r>
            <a:endParaRPr kumimoji="1" lang="en-US" altLang="zh-CN" sz="2000" dirty="0">
              <a:solidFill>
                <a:srgbClr val="000000"/>
              </a:solidFill>
              <a:latin typeface="+mn-ea"/>
            </a:endParaRPr>
          </a:p>
        </p:txBody>
      </p:sp>
      <p:sp>
        <p:nvSpPr>
          <p:cNvPr id="49171" name="Line 42"/>
          <p:cNvSpPr>
            <a:spLocks noChangeShapeType="1"/>
          </p:cNvSpPr>
          <p:nvPr/>
        </p:nvSpPr>
        <p:spPr bwMode="auto">
          <a:xfrm flipV="1">
            <a:off x="5254625" y="1808680"/>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2" name="Line 43"/>
          <p:cNvSpPr>
            <a:spLocks noChangeShapeType="1"/>
          </p:cNvSpPr>
          <p:nvPr/>
        </p:nvSpPr>
        <p:spPr bwMode="auto">
          <a:xfrm flipV="1">
            <a:off x="5254625" y="425660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3" name="Line 44"/>
          <p:cNvSpPr>
            <a:spLocks noChangeShapeType="1"/>
          </p:cNvSpPr>
          <p:nvPr/>
        </p:nvSpPr>
        <p:spPr bwMode="auto">
          <a:xfrm flipV="1">
            <a:off x="5254625" y="5480568"/>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4" name="Line 39"/>
          <p:cNvSpPr>
            <a:spLocks noChangeShapeType="1"/>
          </p:cNvSpPr>
          <p:nvPr/>
        </p:nvSpPr>
        <p:spPr bwMode="auto">
          <a:xfrm>
            <a:off x="2203450" y="180868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5" name="Line 39"/>
          <p:cNvSpPr>
            <a:spLocks noChangeShapeType="1"/>
          </p:cNvSpPr>
          <p:nvPr/>
        </p:nvSpPr>
        <p:spPr bwMode="auto">
          <a:xfrm>
            <a:off x="2184400" y="311043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6" name="Line 39"/>
          <p:cNvSpPr>
            <a:spLocks noChangeShapeType="1"/>
          </p:cNvSpPr>
          <p:nvPr/>
        </p:nvSpPr>
        <p:spPr bwMode="auto">
          <a:xfrm>
            <a:off x="2184400" y="4305818"/>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7" name="Line 39"/>
          <p:cNvSpPr>
            <a:spLocks noChangeShapeType="1"/>
          </p:cNvSpPr>
          <p:nvPr/>
        </p:nvSpPr>
        <p:spPr bwMode="auto">
          <a:xfrm>
            <a:off x="2184400" y="5399605"/>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title"/>
          </p:nvPr>
        </p:nvSpPr>
        <p:spPr/>
        <p:txBody>
          <a:bodyPr/>
          <a:lstStyle/>
          <a:p>
            <a:r>
              <a:rPr lang="zh-CN" altLang="en-US" smtClean="0"/>
              <a:t>需求定义的任务</a:t>
            </a:r>
            <a:endParaRPr lang="zh-CN" altLang="en-US" smtClean="0"/>
          </a:p>
        </p:txBody>
      </p:sp>
      <p:sp>
        <p:nvSpPr>
          <p:cNvPr id="103427" name="Rectangle 5"/>
          <p:cNvSpPr>
            <a:spLocks noGrp="1" noChangeArrowheads="1"/>
          </p:cNvSpPr>
          <p:nvPr>
            <p:ph type="body" idx="1"/>
          </p:nvPr>
        </p:nvSpPr>
        <p:spPr/>
        <p:txBody>
          <a:bodyPr/>
          <a:lstStyle/>
          <a:p>
            <a:pPr>
              <a:spcAft>
                <a:spcPts val="1200"/>
              </a:spcAft>
            </a:pPr>
            <a:r>
              <a:rPr lang="zh-CN" altLang="en-US" dirty="0" smtClean="0"/>
              <a:t>定义详细需求</a:t>
            </a:r>
            <a:r>
              <a:rPr lang="en-US" altLang="zh-CN" dirty="0" smtClean="0"/>
              <a:t>- SRS</a:t>
            </a:r>
            <a:endParaRPr lang="en-US" altLang="zh-CN" dirty="0" smtClean="0"/>
          </a:p>
          <a:p>
            <a:pPr lvl="1"/>
            <a:r>
              <a:rPr lang="zh-CN" altLang="en-US" dirty="0" smtClean="0"/>
              <a:t>细化功能需求</a:t>
            </a:r>
            <a:endParaRPr lang="zh-CN" altLang="en-US" dirty="0" smtClean="0"/>
          </a:p>
          <a:p>
            <a:pPr lvl="1"/>
            <a:r>
              <a:rPr lang="zh-CN" altLang="en-US" dirty="0" smtClean="0"/>
              <a:t>细化非功能需求</a:t>
            </a:r>
            <a:endParaRPr lang="zh-CN" altLang="en-US" dirty="0" smtClean="0"/>
          </a:p>
          <a:p>
            <a:pPr lvl="1"/>
            <a:r>
              <a:rPr lang="zh-CN" altLang="en-US" dirty="0" smtClean="0"/>
              <a:t>细化约束条件</a:t>
            </a:r>
            <a:endParaRPr lang="zh-CN" altLang="en-US" dirty="0" smtClean="0"/>
          </a:p>
          <a:p>
            <a:pPr lvl="1"/>
            <a:r>
              <a:rPr lang="zh-CN" altLang="en-US" dirty="0" smtClean="0"/>
              <a:t>设计用户界面和接口</a:t>
            </a:r>
            <a:endParaRPr lang="zh-CN" altLang="en-US"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noFill/>
        </p:spPr>
        <p:txBody>
          <a:bodyPr/>
          <a:lstStyle/>
          <a:p>
            <a:pPr eaLnBrk="1" hangingPunct="1"/>
            <a:r>
              <a:rPr lang="zh-CN" altLang="en-US" smtClean="0"/>
              <a:t>成果：软件需求规约</a:t>
            </a:r>
            <a:endParaRPr lang="zh-CN" altLang="en-US" smtClean="0"/>
          </a:p>
        </p:txBody>
      </p:sp>
      <p:sp>
        <p:nvSpPr>
          <p:cNvPr id="105475" name="Rectangle 3"/>
          <p:cNvSpPr>
            <a:spLocks noChangeArrowheads="1"/>
          </p:cNvSpPr>
          <p:nvPr/>
        </p:nvSpPr>
        <p:spPr bwMode="auto">
          <a:xfrm>
            <a:off x="2640013" y="6127296"/>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a:latin typeface="+mn-ea"/>
              </a:rPr>
              <a:t>软件需求规约 </a:t>
            </a:r>
            <a:r>
              <a:rPr lang="en-US" altLang="zh-CN" sz="2400">
                <a:latin typeface="+mn-ea"/>
              </a:rPr>
              <a:t>(SRS) </a:t>
            </a:r>
            <a:r>
              <a:rPr lang="zh-CN" altLang="en-US" sz="2400">
                <a:latin typeface="+mn-ea"/>
              </a:rPr>
              <a:t>定义了系统的外在行为和属性。</a:t>
            </a:r>
            <a:endParaRPr lang="zh-CN" altLang="en-US" sz="2400">
              <a:latin typeface="+mn-ea"/>
            </a:endParaRPr>
          </a:p>
        </p:txBody>
      </p:sp>
      <p:sp>
        <p:nvSpPr>
          <p:cNvPr id="105476" name="Text Box 4"/>
          <p:cNvSpPr txBox="1">
            <a:spLocks noChangeArrowheads="1"/>
          </p:cNvSpPr>
          <p:nvPr/>
        </p:nvSpPr>
        <p:spPr bwMode="auto">
          <a:xfrm>
            <a:off x="6289675" y="1756910"/>
            <a:ext cx="1816100" cy="1089025"/>
          </a:xfrm>
          <a:prstGeom prst="rect">
            <a:avLst/>
          </a:prstGeom>
          <a:solidFill>
            <a:srgbClr val="DDDDDD"/>
          </a:solidFill>
          <a:ln w="19050">
            <a:solidFill>
              <a:schemeClr val="bg2"/>
            </a:solidFill>
            <a:miter lim="800000"/>
            <a:headEnd type="none" w="sm" len="sm"/>
            <a:tailEnd type="none" w="sm" len="sm"/>
          </a:ln>
        </p:spPr>
        <p:txBody>
          <a:bodyPr>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spcBef>
                <a:spcPct val="50000"/>
              </a:spcBef>
            </a:pPr>
            <a:endParaRPr lang="zh-CN" altLang="en-US" sz="1600">
              <a:latin typeface="+mn-ea"/>
            </a:endParaRPr>
          </a:p>
          <a:p>
            <a:pPr algn="ctr">
              <a:spcBef>
                <a:spcPct val="50000"/>
              </a:spcBef>
            </a:pPr>
            <a:endParaRPr lang="zh-CN" altLang="en-US" sz="1600">
              <a:latin typeface="+mn-ea"/>
            </a:endParaRPr>
          </a:p>
          <a:p>
            <a:pPr algn="ctr">
              <a:spcBef>
                <a:spcPct val="50000"/>
              </a:spcBef>
            </a:pPr>
            <a:r>
              <a:rPr lang="en-US" altLang="zh-CN" sz="1600">
                <a:latin typeface="+mn-ea"/>
              </a:rPr>
              <a:t>Vision </a:t>
            </a:r>
            <a:r>
              <a:rPr lang="zh-CN" altLang="en-US" sz="1600">
                <a:latin typeface="+mn-ea"/>
              </a:rPr>
              <a:t>文档</a:t>
            </a:r>
            <a:endParaRPr lang="zh-CN" altLang="en-US" sz="1600">
              <a:latin typeface="+mn-ea"/>
            </a:endParaRPr>
          </a:p>
        </p:txBody>
      </p:sp>
      <p:cxnSp>
        <p:nvCxnSpPr>
          <p:cNvPr id="105477" name="AutoShape 5"/>
          <p:cNvCxnSpPr>
            <a:cxnSpLocks noChangeShapeType="1"/>
            <a:stCxn id="105476" idx="2"/>
          </p:cNvCxnSpPr>
          <p:nvPr/>
        </p:nvCxnSpPr>
        <p:spPr bwMode="auto">
          <a:xfrm rot="16200000" flipH="1">
            <a:off x="8000207" y="2052978"/>
            <a:ext cx="1062037" cy="2667000"/>
          </a:xfrm>
          <a:prstGeom prst="bentConnector3">
            <a:avLst>
              <a:gd name="adj1" fmla="val 49926"/>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type="triangle" w="med" len="med"/>
              </a14:hiddenLine>
            </a:ext>
          </a:extLst>
        </p:spPr>
      </p:cxnSp>
      <p:sp>
        <p:nvSpPr>
          <p:cNvPr id="105478" name="Text Box 6"/>
          <p:cNvSpPr txBox="1">
            <a:spLocks noChangeArrowheads="1"/>
          </p:cNvSpPr>
          <p:nvPr/>
        </p:nvSpPr>
        <p:spPr bwMode="auto">
          <a:xfrm>
            <a:off x="6172201" y="4335737"/>
            <a:ext cx="1763713" cy="1454400"/>
          </a:xfrm>
          <a:prstGeom prst="rect">
            <a:avLst/>
          </a:prstGeom>
          <a:solidFill>
            <a:srgbClr val="DDDDDD"/>
          </a:solidFill>
          <a:ln w="19050">
            <a:solidFill>
              <a:schemeClr val="bg2"/>
            </a:solidFill>
            <a:miter lim="800000"/>
            <a:headEnd type="none" w="sm" len="sm"/>
            <a:tailEnd type="none" w="sm" len="sm"/>
          </a:ln>
        </p:spPr>
        <p:txBody>
          <a:bodyPr anchor="b">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spcBef>
                <a:spcPct val="50000"/>
              </a:spcBef>
            </a:pPr>
            <a:endParaRPr lang="zh-CN" altLang="en-US" sz="1600" dirty="0">
              <a:latin typeface="+mn-ea"/>
            </a:endParaRPr>
          </a:p>
          <a:p>
            <a:pPr algn="ctr">
              <a:spcBef>
                <a:spcPct val="50000"/>
              </a:spcBef>
            </a:pPr>
            <a:endParaRPr lang="zh-CN" altLang="en-US" sz="1600" dirty="0">
              <a:latin typeface="+mn-ea"/>
            </a:endParaRPr>
          </a:p>
          <a:p>
            <a:pPr algn="ctr"/>
            <a:r>
              <a:rPr lang="zh-CN" altLang="en-US" sz="1600" dirty="0">
                <a:latin typeface="+mn-ea"/>
              </a:rPr>
              <a:t>非功能需求</a:t>
            </a:r>
            <a:endParaRPr lang="zh-CN" altLang="en-US" sz="1600" dirty="0">
              <a:latin typeface="+mn-ea"/>
            </a:endParaRPr>
          </a:p>
          <a:p>
            <a:pPr algn="ctr"/>
            <a:r>
              <a:rPr lang="zh-CN" altLang="en-US" sz="1600" dirty="0">
                <a:latin typeface="+mn-ea"/>
              </a:rPr>
              <a:t>约束条件</a:t>
            </a:r>
            <a:endParaRPr lang="zh-CN" altLang="en-US" sz="1600" dirty="0">
              <a:latin typeface="+mn-ea"/>
            </a:endParaRPr>
          </a:p>
        </p:txBody>
      </p:sp>
      <p:sp>
        <p:nvSpPr>
          <p:cNvPr id="105479" name="Text Box 7"/>
          <p:cNvSpPr txBox="1">
            <a:spLocks noChangeArrowheads="1"/>
          </p:cNvSpPr>
          <p:nvPr/>
        </p:nvSpPr>
        <p:spPr bwMode="auto">
          <a:xfrm>
            <a:off x="4267201" y="3446238"/>
            <a:ext cx="705321" cy="416781"/>
          </a:xfrm>
          <a:prstGeom prst="rect">
            <a:avLst/>
          </a:prstGeom>
          <a:noFill/>
          <a:ln w="38100">
            <a:solidFill>
              <a:srgbClr val="EB7C1F"/>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dirty="0">
                <a:latin typeface="+mn-ea"/>
              </a:rPr>
              <a:t>SRS</a:t>
            </a:r>
            <a:endParaRPr lang="en-US" altLang="zh-CN" b="0" dirty="0">
              <a:latin typeface="+mn-ea"/>
            </a:endParaRPr>
          </a:p>
        </p:txBody>
      </p:sp>
      <p:sp>
        <p:nvSpPr>
          <p:cNvPr id="105480" name="AutoShape 8"/>
          <p:cNvSpPr>
            <a:spLocks noChangeArrowheads="1"/>
          </p:cNvSpPr>
          <p:nvPr/>
        </p:nvSpPr>
        <p:spPr bwMode="auto">
          <a:xfrm>
            <a:off x="4035425" y="3858759"/>
            <a:ext cx="4148138" cy="2106612"/>
          </a:xfrm>
          <a:prstGeom prst="flowChartAlternateProcess">
            <a:avLst/>
          </a:prstGeom>
          <a:noFill/>
          <a:ln w="38100">
            <a:solidFill>
              <a:srgbClr val="EB7C1F"/>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05481" name="Text Box 9"/>
          <p:cNvSpPr txBox="1">
            <a:spLocks noChangeArrowheads="1"/>
          </p:cNvSpPr>
          <p:nvPr/>
        </p:nvSpPr>
        <p:spPr bwMode="auto">
          <a:xfrm>
            <a:off x="6705600" y="3457121"/>
            <a:ext cx="18415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a:latin typeface="+mn-ea"/>
              </a:rPr>
              <a:t>SRS Package</a:t>
            </a:r>
            <a:endParaRPr lang="en-US" altLang="zh-CN" sz="2000" b="0">
              <a:latin typeface="+mn-ea"/>
            </a:endParaRPr>
          </a:p>
        </p:txBody>
      </p:sp>
      <p:sp>
        <p:nvSpPr>
          <p:cNvPr id="66570" name="Line 10"/>
          <p:cNvSpPr>
            <a:spLocks noChangeShapeType="1"/>
          </p:cNvSpPr>
          <p:nvPr/>
        </p:nvSpPr>
        <p:spPr bwMode="auto">
          <a:xfrm>
            <a:off x="6096000" y="3145972"/>
            <a:ext cx="0" cy="638175"/>
          </a:xfrm>
          <a:prstGeom prst="line">
            <a:avLst/>
          </a:prstGeom>
          <a:noFill/>
          <a:ln w="50800">
            <a:solidFill>
              <a:srgbClr val="EB7C1F"/>
            </a:solidFill>
            <a:round/>
            <a:tailEnd type="triangle" w="med" len="med"/>
          </a:ln>
          <a:extLst>
            <a:ext uri="{909E8E84-426E-40DD-AFC4-6F175D3DCCD1}">
              <a14:hiddenFill xmlns:a14="http://schemas.microsoft.com/office/drawing/2010/main">
                <a:noFill/>
              </a14:hiddenFill>
            </a:ext>
          </a:extLst>
        </p:spPr>
        <p:txBody>
          <a:bodyPr/>
          <a:lstStyle/>
          <a:p>
            <a:pPr>
              <a:defRPr/>
            </a:pPr>
            <a:endParaRPr lang="zh-CN" altLang="en-US">
              <a:latin typeface="+mn-ea"/>
            </a:endParaRPr>
          </a:p>
        </p:txBody>
      </p:sp>
      <p:grpSp>
        <p:nvGrpSpPr>
          <p:cNvPr id="105483" name="Group 11"/>
          <p:cNvGrpSpPr/>
          <p:nvPr/>
        </p:nvGrpSpPr>
        <p:grpSpPr bwMode="auto">
          <a:xfrm>
            <a:off x="4241801" y="4311196"/>
            <a:ext cx="1793875" cy="1455738"/>
            <a:chOff x="2397" y="2481"/>
            <a:chExt cx="1130" cy="846"/>
          </a:xfrm>
        </p:grpSpPr>
        <p:grpSp>
          <p:nvGrpSpPr>
            <p:cNvPr id="105542" name="Group 12"/>
            <p:cNvGrpSpPr/>
            <p:nvPr/>
          </p:nvGrpSpPr>
          <p:grpSpPr bwMode="auto">
            <a:xfrm>
              <a:off x="2397" y="2481"/>
              <a:ext cx="1130" cy="846"/>
              <a:chOff x="2397" y="2481"/>
              <a:chExt cx="1130" cy="846"/>
            </a:xfrm>
          </p:grpSpPr>
          <p:sp>
            <p:nvSpPr>
              <p:cNvPr id="105550" name="Rectangle 13"/>
              <p:cNvSpPr>
                <a:spLocks noChangeArrowheads="1"/>
              </p:cNvSpPr>
              <p:nvPr/>
            </p:nvSpPr>
            <p:spPr bwMode="auto">
              <a:xfrm>
                <a:off x="2397" y="2481"/>
                <a:ext cx="1130" cy="846"/>
              </a:xfrm>
              <a:prstGeom prst="rect">
                <a:avLst/>
              </a:prstGeom>
              <a:solidFill>
                <a:srgbClr val="DDDDDD"/>
              </a:solidFill>
              <a:ln w="28575">
                <a:solidFill>
                  <a:schemeClr val="bg2"/>
                </a:solidFill>
                <a:miter lim="800000"/>
                <a:headEnd type="none" w="sm" len="sm"/>
                <a:tailEnd type="none" w="sm" len="sm"/>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endParaRPr lang="zh-CN" altLang="en-US">
                  <a:latin typeface="+mn-ea"/>
                </a:endParaRPr>
              </a:p>
            </p:txBody>
          </p:sp>
          <p:sp>
            <p:nvSpPr>
              <p:cNvPr id="105551" name="Freeform 14"/>
              <p:cNvSpPr/>
              <p:nvPr/>
            </p:nvSpPr>
            <p:spPr bwMode="auto">
              <a:xfrm>
                <a:off x="3001" y="2722"/>
                <a:ext cx="11" cy="8"/>
              </a:xfrm>
              <a:custGeom>
                <a:avLst/>
                <a:gdLst>
                  <a:gd name="T0" fmla="*/ 11 w 11"/>
                  <a:gd name="T1" fmla="*/ 8 h 8"/>
                  <a:gd name="T2" fmla="*/ 4 w 11"/>
                  <a:gd name="T3" fmla="*/ 8 h 8"/>
                  <a:gd name="T4" fmla="*/ 0 w 11"/>
                  <a:gd name="T5" fmla="*/ 0 h 8"/>
                  <a:gd name="T6" fmla="*/ 11 w 11"/>
                  <a:gd name="T7" fmla="*/ 8 h 8"/>
                  <a:gd name="T8" fmla="*/ 0 60000 65536"/>
                  <a:gd name="T9" fmla="*/ 0 60000 65536"/>
                  <a:gd name="T10" fmla="*/ 0 60000 65536"/>
                  <a:gd name="T11" fmla="*/ 0 60000 65536"/>
                  <a:gd name="T12" fmla="*/ 0 w 11"/>
                  <a:gd name="T13" fmla="*/ 0 h 8"/>
                  <a:gd name="T14" fmla="*/ 11 w 11"/>
                  <a:gd name="T15" fmla="*/ 8 h 8"/>
                </a:gdLst>
                <a:ahLst/>
                <a:cxnLst>
                  <a:cxn ang="T8">
                    <a:pos x="T0" y="T1"/>
                  </a:cxn>
                  <a:cxn ang="T9">
                    <a:pos x="T2" y="T3"/>
                  </a:cxn>
                  <a:cxn ang="T10">
                    <a:pos x="T4" y="T5"/>
                  </a:cxn>
                  <a:cxn ang="T11">
                    <a:pos x="T6" y="T7"/>
                  </a:cxn>
                </a:cxnLst>
                <a:rect l="T12" t="T13" r="T14" b="T15"/>
                <a:pathLst>
                  <a:path w="11" h="8">
                    <a:moveTo>
                      <a:pt x="11" y="8"/>
                    </a:moveTo>
                    <a:lnTo>
                      <a:pt x="4" y="8"/>
                    </a:lnTo>
                    <a:lnTo>
                      <a:pt x="0" y="0"/>
                    </a:lnTo>
                    <a:lnTo>
                      <a:pt x="11" y="8"/>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52" name="Freeform 15"/>
              <p:cNvSpPr/>
              <p:nvPr/>
            </p:nvSpPr>
            <p:spPr bwMode="auto">
              <a:xfrm>
                <a:off x="2989" y="2726"/>
                <a:ext cx="23" cy="72"/>
              </a:xfrm>
              <a:custGeom>
                <a:avLst/>
                <a:gdLst>
                  <a:gd name="T0" fmla="*/ 7 w 24"/>
                  <a:gd name="T1" fmla="*/ 56 h 74"/>
                  <a:gd name="T2" fmla="*/ 12 w 24"/>
                  <a:gd name="T3" fmla="*/ 56 h 74"/>
                  <a:gd name="T4" fmla="*/ 15 w 24"/>
                  <a:gd name="T5" fmla="*/ 4 h 74"/>
                  <a:gd name="T6" fmla="*/ 10 w 24"/>
                  <a:gd name="T7" fmla="*/ 0 h 74"/>
                  <a:gd name="T8" fmla="*/ 0 w 24"/>
                  <a:gd name="T9" fmla="*/ 56 h 74"/>
                  <a:gd name="T10" fmla="*/ 7 w 24"/>
                  <a:gd name="T11" fmla="*/ 56 h 74"/>
                  <a:gd name="T12" fmla="*/ 0 60000 65536"/>
                  <a:gd name="T13" fmla="*/ 0 60000 65536"/>
                  <a:gd name="T14" fmla="*/ 0 60000 65536"/>
                  <a:gd name="T15" fmla="*/ 0 60000 65536"/>
                  <a:gd name="T16" fmla="*/ 0 60000 65536"/>
                  <a:gd name="T17" fmla="*/ 0 60000 65536"/>
                  <a:gd name="T18" fmla="*/ 0 w 24"/>
                  <a:gd name="T19" fmla="*/ 0 h 74"/>
                  <a:gd name="T20" fmla="*/ 24 w 24"/>
                  <a:gd name="T21" fmla="*/ 74 h 74"/>
                </a:gdLst>
                <a:ahLst/>
                <a:cxnLst>
                  <a:cxn ang="T12">
                    <a:pos x="T0" y="T1"/>
                  </a:cxn>
                  <a:cxn ang="T13">
                    <a:pos x="T2" y="T3"/>
                  </a:cxn>
                  <a:cxn ang="T14">
                    <a:pos x="T4" y="T5"/>
                  </a:cxn>
                  <a:cxn ang="T15">
                    <a:pos x="T6" y="T7"/>
                  </a:cxn>
                  <a:cxn ang="T16">
                    <a:pos x="T8" y="T9"/>
                  </a:cxn>
                  <a:cxn ang="T17">
                    <a:pos x="T10" y="T11"/>
                  </a:cxn>
                </a:cxnLst>
                <a:rect l="T18" t="T19" r="T20" b="T21"/>
                <a:pathLst>
                  <a:path w="24" h="74">
                    <a:moveTo>
                      <a:pt x="7" y="74"/>
                    </a:moveTo>
                    <a:lnTo>
                      <a:pt x="13" y="74"/>
                    </a:lnTo>
                    <a:lnTo>
                      <a:pt x="24" y="4"/>
                    </a:lnTo>
                    <a:lnTo>
                      <a:pt x="10" y="0"/>
                    </a:lnTo>
                    <a:lnTo>
                      <a:pt x="0" y="74"/>
                    </a:lnTo>
                    <a:lnTo>
                      <a:pt x="7" y="74"/>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53" name="Freeform 16"/>
              <p:cNvSpPr/>
              <p:nvPr/>
            </p:nvSpPr>
            <p:spPr bwMode="auto">
              <a:xfrm>
                <a:off x="3110" y="2718"/>
                <a:ext cx="23" cy="80"/>
              </a:xfrm>
              <a:custGeom>
                <a:avLst/>
                <a:gdLst>
                  <a:gd name="T0" fmla="*/ 7 w 24"/>
                  <a:gd name="T1" fmla="*/ 0 h 82"/>
                  <a:gd name="T2" fmla="*/ 0 w 24"/>
                  <a:gd name="T3" fmla="*/ 12 h 82"/>
                  <a:gd name="T4" fmla="*/ 11 w 24"/>
                  <a:gd name="T5" fmla="*/ 64 h 82"/>
                  <a:gd name="T6" fmla="*/ 15 w 24"/>
                  <a:gd name="T7" fmla="*/ 64 h 82"/>
                  <a:gd name="T8" fmla="*/ 12 w 24"/>
                  <a:gd name="T9" fmla="*/ 8 h 82"/>
                  <a:gd name="T10" fmla="*/ 4 w 24"/>
                  <a:gd name="T11" fmla="*/ 19 h 82"/>
                  <a:gd name="T12" fmla="*/ 7 w 24"/>
                  <a:gd name="T13" fmla="*/ 0 h 82"/>
                  <a:gd name="T14" fmla="*/ 0 60000 65536"/>
                  <a:gd name="T15" fmla="*/ 0 60000 65536"/>
                  <a:gd name="T16" fmla="*/ 0 60000 65536"/>
                  <a:gd name="T17" fmla="*/ 0 60000 65536"/>
                  <a:gd name="T18" fmla="*/ 0 60000 65536"/>
                  <a:gd name="T19" fmla="*/ 0 60000 65536"/>
                  <a:gd name="T20" fmla="*/ 0 60000 65536"/>
                  <a:gd name="T21" fmla="*/ 0 w 24"/>
                  <a:gd name="T22" fmla="*/ 0 h 82"/>
                  <a:gd name="T23" fmla="*/ 24 w 24"/>
                  <a:gd name="T24" fmla="*/ 82 h 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82">
                    <a:moveTo>
                      <a:pt x="7" y="0"/>
                    </a:moveTo>
                    <a:lnTo>
                      <a:pt x="0" y="12"/>
                    </a:lnTo>
                    <a:lnTo>
                      <a:pt x="11" y="82"/>
                    </a:lnTo>
                    <a:lnTo>
                      <a:pt x="24" y="82"/>
                    </a:lnTo>
                    <a:lnTo>
                      <a:pt x="14" y="8"/>
                    </a:lnTo>
                    <a:lnTo>
                      <a:pt x="4" y="19"/>
                    </a:lnTo>
                    <a:lnTo>
                      <a:pt x="7"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54" name="Freeform 17"/>
              <p:cNvSpPr/>
              <p:nvPr/>
            </p:nvSpPr>
            <p:spPr bwMode="auto">
              <a:xfrm>
                <a:off x="3110" y="2718"/>
                <a:ext cx="7" cy="12"/>
              </a:xfrm>
              <a:custGeom>
                <a:avLst/>
                <a:gdLst>
                  <a:gd name="T0" fmla="*/ 7 w 7"/>
                  <a:gd name="T1" fmla="*/ 0 h 12"/>
                  <a:gd name="T2" fmla="*/ 7 w 7"/>
                  <a:gd name="T3" fmla="*/ 8 h 12"/>
                  <a:gd name="T4" fmla="*/ 0 w 7"/>
                  <a:gd name="T5" fmla="*/ 12 h 12"/>
                  <a:gd name="T6" fmla="*/ 7 w 7"/>
                  <a:gd name="T7" fmla="*/ 0 h 12"/>
                  <a:gd name="T8" fmla="*/ 0 60000 65536"/>
                  <a:gd name="T9" fmla="*/ 0 60000 65536"/>
                  <a:gd name="T10" fmla="*/ 0 60000 65536"/>
                  <a:gd name="T11" fmla="*/ 0 60000 65536"/>
                  <a:gd name="T12" fmla="*/ 0 w 7"/>
                  <a:gd name="T13" fmla="*/ 0 h 12"/>
                  <a:gd name="T14" fmla="*/ 7 w 7"/>
                  <a:gd name="T15" fmla="*/ 12 h 12"/>
                </a:gdLst>
                <a:ahLst/>
                <a:cxnLst>
                  <a:cxn ang="T8">
                    <a:pos x="T0" y="T1"/>
                  </a:cxn>
                  <a:cxn ang="T9">
                    <a:pos x="T2" y="T3"/>
                  </a:cxn>
                  <a:cxn ang="T10">
                    <a:pos x="T4" y="T5"/>
                  </a:cxn>
                  <a:cxn ang="T11">
                    <a:pos x="T6" y="T7"/>
                  </a:cxn>
                </a:cxnLst>
                <a:rect l="T12" t="T13" r="T14" b="T15"/>
                <a:pathLst>
                  <a:path w="7" h="12">
                    <a:moveTo>
                      <a:pt x="7" y="0"/>
                    </a:moveTo>
                    <a:lnTo>
                      <a:pt x="7" y="8"/>
                    </a:lnTo>
                    <a:lnTo>
                      <a:pt x="0" y="12"/>
                    </a:lnTo>
                    <a:lnTo>
                      <a:pt x="7"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55" name="Freeform 18"/>
              <p:cNvSpPr/>
              <p:nvPr/>
            </p:nvSpPr>
            <p:spPr bwMode="auto">
              <a:xfrm>
                <a:off x="3114" y="2718"/>
                <a:ext cx="66" cy="37"/>
              </a:xfrm>
              <a:custGeom>
                <a:avLst/>
                <a:gdLst>
                  <a:gd name="T0" fmla="*/ 47 w 69"/>
                  <a:gd name="T1" fmla="*/ 21 h 38"/>
                  <a:gd name="T2" fmla="*/ 47 w 69"/>
                  <a:gd name="T3" fmla="*/ 19 h 38"/>
                  <a:gd name="T4" fmla="*/ 3 w 69"/>
                  <a:gd name="T5" fmla="*/ 0 h 38"/>
                  <a:gd name="T6" fmla="*/ 0 w 69"/>
                  <a:gd name="T7" fmla="*/ 19 h 38"/>
                  <a:gd name="T8" fmla="*/ 44 w 69"/>
                  <a:gd name="T9" fmla="*/ 29 h 38"/>
                  <a:gd name="T10" fmla="*/ 47 w 69"/>
                  <a:gd name="T11" fmla="*/ 21 h 38"/>
                  <a:gd name="T12" fmla="*/ 0 60000 65536"/>
                  <a:gd name="T13" fmla="*/ 0 60000 65536"/>
                  <a:gd name="T14" fmla="*/ 0 60000 65536"/>
                  <a:gd name="T15" fmla="*/ 0 60000 65536"/>
                  <a:gd name="T16" fmla="*/ 0 60000 65536"/>
                  <a:gd name="T17" fmla="*/ 0 60000 65536"/>
                  <a:gd name="T18" fmla="*/ 0 w 69"/>
                  <a:gd name="T19" fmla="*/ 0 h 38"/>
                  <a:gd name="T20" fmla="*/ 69 w 6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69" h="38">
                    <a:moveTo>
                      <a:pt x="69" y="30"/>
                    </a:moveTo>
                    <a:lnTo>
                      <a:pt x="69" y="23"/>
                    </a:lnTo>
                    <a:lnTo>
                      <a:pt x="3" y="0"/>
                    </a:lnTo>
                    <a:lnTo>
                      <a:pt x="0" y="19"/>
                    </a:lnTo>
                    <a:lnTo>
                      <a:pt x="65" y="38"/>
                    </a:lnTo>
                    <a:lnTo>
                      <a:pt x="69" y="3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56" name="Freeform 19"/>
              <p:cNvSpPr/>
              <p:nvPr/>
            </p:nvSpPr>
            <p:spPr bwMode="auto">
              <a:xfrm>
                <a:off x="2698" y="2875"/>
                <a:ext cx="303" cy="138"/>
              </a:xfrm>
              <a:custGeom>
                <a:avLst/>
                <a:gdLst>
                  <a:gd name="T0" fmla="*/ 118 w 317"/>
                  <a:gd name="T1" fmla="*/ 0 h 141"/>
                  <a:gd name="T2" fmla="*/ 134 w 317"/>
                  <a:gd name="T3" fmla="*/ 0 h 141"/>
                  <a:gd name="T4" fmla="*/ 147 w 317"/>
                  <a:gd name="T5" fmla="*/ 3 h 141"/>
                  <a:gd name="T6" fmla="*/ 161 w 317"/>
                  <a:gd name="T7" fmla="*/ 11 h 141"/>
                  <a:gd name="T8" fmla="*/ 173 w 317"/>
                  <a:gd name="T9" fmla="*/ 14 h 141"/>
                  <a:gd name="T10" fmla="*/ 184 w 317"/>
                  <a:gd name="T11" fmla="*/ 22 h 141"/>
                  <a:gd name="T12" fmla="*/ 193 w 317"/>
                  <a:gd name="T13" fmla="*/ 23 h 141"/>
                  <a:gd name="T14" fmla="*/ 203 w 317"/>
                  <a:gd name="T15" fmla="*/ 32 h 141"/>
                  <a:gd name="T16" fmla="*/ 207 w 317"/>
                  <a:gd name="T17" fmla="*/ 39 h 141"/>
                  <a:gd name="T18" fmla="*/ 211 w 317"/>
                  <a:gd name="T19" fmla="*/ 50 h 141"/>
                  <a:gd name="T20" fmla="*/ 211 w 317"/>
                  <a:gd name="T21" fmla="*/ 61 h 141"/>
                  <a:gd name="T22" fmla="*/ 211 w 317"/>
                  <a:gd name="T23" fmla="*/ 66 h 141"/>
                  <a:gd name="T24" fmla="*/ 207 w 317"/>
                  <a:gd name="T25" fmla="*/ 75 h 141"/>
                  <a:gd name="T26" fmla="*/ 203 w 317"/>
                  <a:gd name="T27" fmla="*/ 82 h 141"/>
                  <a:gd name="T28" fmla="*/ 193 w 317"/>
                  <a:gd name="T29" fmla="*/ 90 h 141"/>
                  <a:gd name="T30" fmla="*/ 184 w 317"/>
                  <a:gd name="T31" fmla="*/ 100 h 141"/>
                  <a:gd name="T32" fmla="*/ 173 w 317"/>
                  <a:gd name="T33" fmla="*/ 105 h 141"/>
                  <a:gd name="T34" fmla="*/ 161 w 317"/>
                  <a:gd name="T35" fmla="*/ 107 h 141"/>
                  <a:gd name="T36" fmla="*/ 147 w 317"/>
                  <a:gd name="T37" fmla="*/ 110 h 141"/>
                  <a:gd name="T38" fmla="*/ 134 w 317"/>
                  <a:gd name="T39" fmla="*/ 112 h 141"/>
                  <a:gd name="T40" fmla="*/ 118 w 317"/>
                  <a:gd name="T41" fmla="*/ 115 h 141"/>
                  <a:gd name="T42" fmla="*/ 101 w 317"/>
                  <a:gd name="T43" fmla="*/ 115 h 141"/>
                  <a:gd name="T44" fmla="*/ 85 w 317"/>
                  <a:gd name="T45" fmla="*/ 112 h 141"/>
                  <a:gd name="T46" fmla="*/ 69 w 317"/>
                  <a:gd name="T47" fmla="*/ 112 h 141"/>
                  <a:gd name="T48" fmla="*/ 55 w 317"/>
                  <a:gd name="T49" fmla="*/ 110 h 141"/>
                  <a:gd name="T50" fmla="*/ 44 w 317"/>
                  <a:gd name="T51" fmla="*/ 105 h 141"/>
                  <a:gd name="T52" fmla="*/ 31 w 317"/>
                  <a:gd name="T53" fmla="*/ 100 h 141"/>
                  <a:gd name="T54" fmla="*/ 22 w 317"/>
                  <a:gd name="T55" fmla="*/ 93 h 141"/>
                  <a:gd name="T56" fmla="*/ 12 w 317"/>
                  <a:gd name="T57" fmla="*/ 86 h 141"/>
                  <a:gd name="T58" fmla="*/ 10 w 317"/>
                  <a:gd name="T59" fmla="*/ 75 h 141"/>
                  <a:gd name="T60" fmla="*/ 3 w 317"/>
                  <a:gd name="T61" fmla="*/ 68 h 141"/>
                  <a:gd name="T62" fmla="*/ 0 w 317"/>
                  <a:gd name="T63" fmla="*/ 63 h 141"/>
                  <a:gd name="T64" fmla="*/ 3 w 317"/>
                  <a:gd name="T65" fmla="*/ 54 h 141"/>
                  <a:gd name="T66" fmla="*/ 7 w 317"/>
                  <a:gd name="T67" fmla="*/ 43 h 141"/>
                  <a:gd name="T68" fmla="*/ 11 w 317"/>
                  <a:gd name="T69" fmla="*/ 32 h 141"/>
                  <a:gd name="T70" fmla="*/ 15 w 317"/>
                  <a:gd name="T71" fmla="*/ 24 h 141"/>
                  <a:gd name="T72" fmla="*/ 26 w 317"/>
                  <a:gd name="T73" fmla="*/ 23 h 141"/>
                  <a:gd name="T74" fmla="*/ 34 w 317"/>
                  <a:gd name="T75" fmla="*/ 18 h 141"/>
                  <a:gd name="T76" fmla="*/ 48 w 317"/>
                  <a:gd name="T77" fmla="*/ 11 h 141"/>
                  <a:gd name="T78" fmla="*/ 60 w 317"/>
                  <a:gd name="T79" fmla="*/ 7 h 141"/>
                  <a:gd name="T80" fmla="*/ 76 w 317"/>
                  <a:gd name="T81" fmla="*/ 3 h 141"/>
                  <a:gd name="T82" fmla="*/ 90 w 317"/>
                  <a:gd name="T83" fmla="*/ 0 h 141"/>
                  <a:gd name="T84" fmla="*/ 106 w 317"/>
                  <a:gd name="T85" fmla="*/ 0 h 14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7"/>
                  <a:gd name="T130" fmla="*/ 0 h 141"/>
                  <a:gd name="T131" fmla="*/ 317 w 317"/>
                  <a:gd name="T132" fmla="*/ 141 h 14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7" h="141">
                    <a:moveTo>
                      <a:pt x="159" y="0"/>
                    </a:moveTo>
                    <a:lnTo>
                      <a:pt x="169" y="0"/>
                    </a:lnTo>
                    <a:lnTo>
                      <a:pt x="176" y="0"/>
                    </a:lnTo>
                    <a:lnTo>
                      <a:pt x="183" y="0"/>
                    </a:lnTo>
                    <a:lnTo>
                      <a:pt x="193" y="0"/>
                    </a:lnTo>
                    <a:lnTo>
                      <a:pt x="200" y="0"/>
                    </a:lnTo>
                    <a:lnTo>
                      <a:pt x="207" y="3"/>
                    </a:lnTo>
                    <a:lnTo>
                      <a:pt x="214" y="3"/>
                    </a:lnTo>
                    <a:lnTo>
                      <a:pt x="221" y="3"/>
                    </a:lnTo>
                    <a:lnTo>
                      <a:pt x="228" y="7"/>
                    </a:lnTo>
                    <a:lnTo>
                      <a:pt x="235" y="7"/>
                    </a:lnTo>
                    <a:lnTo>
                      <a:pt x="241" y="11"/>
                    </a:lnTo>
                    <a:lnTo>
                      <a:pt x="248" y="11"/>
                    </a:lnTo>
                    <a:lnTo>
                      <a:pt x="255" y="14"/>
                    </a:lnTo>
                    <a:lnTo>
                      <a:pt x="259" y="14"/>
                    </a:lnTo>
                    <a:lnTo>
                      <a:pt x="266" y="18"/>
                    </a:lnTo>
                    <a:lnTo>
                      <a:pt x="273" y="18"/>
                    </a:lnTo>
                    <a:lnTo>
                      <a:pt x="276" y="22"/>
                    </a:lnTo>
                    <a:lnTo>
                      <a:pt x="283" y="26"/>
                    </a:lnTo>
                    <a:lnTo>
                      <a:pt x="286" y="29"/>
                    </a:lnTo>
                    <a:lnTo>
                      <a:pt x="290" y="29"/>
                    </a:lnTo>
                    <a:lnTo>
                      <a:pt x="297" y="33"/>
                    </a:lnTo>
                    <a:lnTo>
                      <a:pt x="300" y="37"/>
                    </a:lnTo>
                    <a:lnTo>
                      <a:pt x="304" y="41"/>
                    </a:lnTo>
                    <a:lnTo>
                      <a:pt x="307" y="41"/>
                    </a:lnTo>
                    <a:lnTo>
                      <a:pt x="307" y="44"/>
                    </a:lnTo>
                    <a:lnTo>
                      <a:pt x="311" y="48"/>
                    </a:lnTo>
                    <a:lnTo>
                      <a:pt x="314" y="52"/>
                    </a:lnTo>
                    <a:lnTo>
                      <a:pt x="314" y="55"/>
                    </a:lnTo>
                    <a:lnTo>
                      <a:pt x="317" y="59"/>
                    </a:lnTo>
                    <a:lnTo>
                      <a:pt x="317" y="63"/>
                    </a:lnTo>
                    <a:lnTo>
                      <a:pt x="317" y="67"/>
                    </a:lnTo>
                    <a:lnTo>
                      <a:pt x="317" y="70"/>
                    </a:lnTo>
                    <a:lnTo>
                      <a:pt x="317" y="74"/>
                    </a:lnTo>
                    <a:lnTo>
                      <a:pt x="317" y="78"/>
                    </a:lnTo>
                    <a:lnTo>
                      <a:pt x="317" y="81"/>
                    </a:lnTo>
                    <a:lnTo>
                      <a:pt x="314" y="85"/>
                    </a:lnTo>
                    <a:lnTo>
                      <a:pt x="314" y="89"/>
                    </a:lnTo>
                    <a:lnTo>
                      <a:pt x="311" y="93"/>
                    </a:lnTo>
                    <a:lnTo>
                      <a:pt x="307" y="93"/>
                    </a:lnTo>
                    <a:lnTo>
                      <a:pt x="307" y="96"/>
                    </a:lnTo>
                    <a:lnTo>
                      <a:pt x="304" y="100"/>
                    </a:lnTo>
                    <a:lnTo>
                      <a:pt x="300" y="104"/>
                    </a:lnTo>
                    <a:lnTo>
                      <a:pt x="297" y="108"/>
                    </a:lnTo>
                    <a:lnTo>
                      <a:pt x="290" y="108"/>
                    </a:lnTo>
                    <a:lnTo>
                      <a:pt x="286" y="111"/>
                    </a:lnTo>
                    <a:lnTo>
                      <a:pt x="283" y="115"/>
                    </a:lnTo>
                    <a:lnTo>
                      <a:pt x="276" y="119"/>
                    </a:lnTo>
                    <a:lnTo>
                      <a:pt x="273" y="119"/>
                    </a:lnTo>
                    <a:lnTo>
                      <a:pt x="266" y="122"/>
                    </a:lnTo>
                    <a:lnTo>
                      <a:pt x="259" y="126"/>
                    </a:lnTo>
                    <a:lnTo>
                      <a:pt x="255" y="126"/>
                    </a:lnTo>
                    <a:lnTo>
                      <a:pt x="248" y="130"/>
                    </a:lnTo>
                    <a:lnTo>
                      <a:pt x="241" y="130"/>
                    </a:lnTo>
                    <a:lnTo>
                      <a:pt x="235" y="134"/>
                    </a:lnTo>
                    <a:lnTo>
                      <a:pt x="228" y="134"/>
                    </a:lnTo>
                    <a:lnTo>
                      <a:pt x="221" y="134"/>
                    </a:lnTo>
                    <a:lnTo>
                      <a:pt x="214" y="137"/>
                    </a:lnTo>
                    <a:lnTo>
                      <a:pt x="207" y="137"/>
                    </a:lnTo>
                    <a:lnTo>
                      <a:pt x="200" y="137"/>
                    </a:lnTo>
                    <a:lnTo>
                      <a:pt x="193" y="137"/>
                    </a:lnTo>
                    <a:lnTo>
                      <a:pt x="183" y="141"/>
                    </a:lnTo>
                    <a:lnTo>
                      <a:pt x="176" y="141"/>
                    </a:lnTo>
                    <a:lnTo>
                      <a:pt x="169" y="141"/>
                    </a:lnTo>
                    <a:lnTo>
                      <a:pt x="159" y="141"/>
                    </a:lnTo>
                    <a:lnTo>
                      <a:pt x="152" y="141"/>
                    </a:lnTo>
                    <a:lnTo>
                      <a:pt x="145" y="141"/>
                    </a:lnTo>
                    <a:lnTo>
                      <a:pt x="135" y="141"/>
                    </a:lnTo>
                    <a:lnTo>
                      <a:pt x="128" y="137"/>
                    </a:lnTo>
                    <a:lnTo>
                      <a:pt x="121" y="137"/>
                    </a:lnTo>
                    <a:lnTo>
                      <a:pt x="114" y="137"/>
                    </a:lnTo>
                    <a:lnTo>
                      <a:pt x="103" y="137"/>
                    </a:lnTo>
                    <a:lnTo>
                      <a:pt x="97" y="134"/>
                    </a:lnTo>
                    <a:lnTo>
                      <a:pt x="90" y="134"/>
                    </a:lnTo>
                    <a:lnTo>
                      <a:pt x="83" y="134"/>
                    </a:lnTo>
                    <a:lnTo>
                      <a:pt x="76" y="130"/>
                    </a:lnTo>
                    <a:lnTo>
                      <a:pt x="72" y="130"/>
                    </a:lnTo>
                    <a:lnTo>
                      <a:pt x="65" y="126"/>
                    </a:lnTo>
                    <a:lnTo>
                      <a:pt x="59" y="126"/>
                    </a:lnTo>
                    <a:lnTo>
                      <a:pt x="52" y="122"/>
                    </a:lnTo>
                    <a:lnTo>
                      <a:pt x="48" y="119"/>
                    </a:lnTo>
                    <a:lnTo>
                      <a:pt x="41" y="119"/>
                    </a:lnTo>
                    <a:lnTo>
                      <a:pt x="38" y="115"/>
                    </a:lnTo>
                    <a:lnTo>
                      <a:pt x="31" y="111"/>
                    </a:lnTo>
                    <a:lnTo>
                      <a:pt x="28" y="108"/>
                    </a:lnTo>
                    <a:lnTo>
                      <a:pt x="24" y="108"/>
                    </a:lnTo>
                    <a:lnTo>
                      <a:pt x="21" y="104"/>
                    </a:lnTo>
                    <a:lnTo>
                      <a:pt x="17" y="100"/>
                    </a:lnTo>
                    <a:lnTo>
                      <a:pt x="14" y="96"/>
                    </a:lnTo>
                    <a:lnTo>
                      <a:pt x="10" y="93"/>
                    </a:lnTo>
                    <a:lnTo>
                      <a:pt x="7" y="93"/>
                    </a:lnTo>
                    <a:lnTo>
                      <a:pt x="7" y="89"/>
                    </a:lnTo>
                    <a:lnTo>
                      <a:pt x="3" y="85"/>
                    </a:lnTo>
                    <a:lnTo>
                      <a:pt x="3" y="81"/>
                    </a:lnTo>
                    <a:lnTo>
                      <a:pt x="3" y="78"/>
                    </a:lnTo>
                    <a:lnTo>
                      <a:pt x="0" y="74"/>
                    </a:lnTo>
                    <a:lnTo>
                      <a:pt x="0" y="70"/>
                    </a:lnTo>
                    <a:lnTo>
                      <a:pt x="0" y="67"/>
                    </a:lnTo>
                    <a:lnTo>
                      <a:pt x="3" y="63"/>
                    </a:lnTo>
                    <a:lnTo>
                      <a:pt x="3" y="59"/>
                    </a:lnTo>
                    <a:lnTo>
                      <a:pt x="3" y="55"/>
                    </a:lnTo>
                    <a:lnTo>
                      <a:pt x="7" y="52"/>
                    </a:lnTo>
                    <a:lnTo>
                      <a:pt x="7" y="48"/>
                    </a:lnTo>
                    <a:lnTo>
                      <a:pt x="10" y="44"/>
                    </a:lnTo>
                    <a:lnTo>
                      <a:pt x="14" y="41"/>
                    </a:lnTo>
                    <a:lnTo>
                      <a:pt x="17" y="41"/>
                    </a:lnTo>
                    <a:lnTo>
                      <a:pt x="21" y="37"/>
                    </a:lnTo>
                    <a:lnTo>
                      <a:pt x="24" y="33"/>
                    </a:lnTo>
                    <a:lnTo>
                      <a:pt x="28" y="29"/>
                    </a:lnTo>
                    <a:lnTo>
                      <a:pt x="31" y="29"/>
                    </a:lnTo>
                    <a:lnTo>
                      <a:pt x="38" y="26"/>
                    </a:lnTo>
                    <a:lnTo>
                      <a:pt x="41" y="22"/>
                    </a:lnTo>
                    <a:lnTo>
                      <a:pt x="48" y="18"/>
                    </a:lnTo>
                    <a:lnTo>
                      <a:pt x="52" y="18"/>
                    </a:lnTo>
                    <a:lnTo>
                      <a:pt x="59" y="14"/>
                    </a:lnTo>
                    <a:lnTo>
                      <a:pt x="65" y="14"/>
                    </a:lnTo>
                    <a:lnTo>
                      <a:pt x="72" y="11"/>
                    </a:lnTo>
                    <a:lnTo>
                      <a:pt x="76" y="11"/>
                    </a:lnTo>
                    <a:lnTo>
                      <a:pt x="83" y="7"/>
                    </a:lnTo>
                    <a:lnTo>
                      <a:pt x="90" y="7"/>
                    </a:lnTo>
                    <a:lnTo>
                      <a:pt x="97" y="3"/>
                    </a:lnTo>
                    <a:lnTo>
                      <a:pt x="103" y="3"/>
                    </a:lnTo>
                    <a:lnTo>
                      <a:pt x="114" y="3"/>
                    </a:lnTo>
                    <a:lnTo>
                      <a:pt x="121" y="0"/>
                    </a:lnTo>
                    <a:lnTo>
                      <a:pt x="128" y="0"/>
                    </a:lnTo>
                    <a:lnTo>
                      <a:pt x="135" y="0"/>
                    </a:lnTo>
                    <a:lnTo>
                      <a:pt x="145" y="0"/>
                    </a:lnTo>
                    <a:lnTo>
                      <a:pt x="152" y="0"/>
                    </a:lnTo>
                    <a:lnTo>
                      <a:pt x="159"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57" name="Freeform 20"/>
              <p:cNvSpPr/>
              <p:nvPr/>
            </p:nvSpPr>
            <p:spPr bwMode="auto">
              <a:xfrm>
                <a:off x="2883" y="2558"/>
                <a:ext cx="304" cy="139"/>
              </a:xfrm>
              <a:custGeom>
                <a:avLst/>
                <a:gdLst>
                  <a:gd name="T0" fmla="*/ 115 w 318"/>
                  <a:gd name="T1" fmla="*/ 0 h 142"/>
                  <a:gd name="T2" fmla="*/ 131 w 318"/>
                  <a:gd name="T3" fmla="*/ 0 h 142"/>
                  <a:gd name="T4" fmla="*/ 145 w 318"/>
                  <a:gd name="T5" fmla="*/ 4 h 142"/>
                  <a:gd name="T6" fmla="*/ 159 w 318"/>
                  <a:gd name="T7" fmla="*/ 12 h 142"/>
                  <a:gd name="T8" fmla="*/ 173 w 318"/>
                  <a:gd name="T9" fmla="*/ 15 h 142"/>
                  <a:gd name="T10" fmla="*/ 184 w 318"/>
                  <a:gd name="T11" fmla="*/ 23 h 142"/>
                  <a:gd name="T12" fmla="*/ 193 w 318"/>
                  <a:gd name="T13" fmla="*/ 23 h 142"/>
                  <a:gd name="T14" fmla="*/ 199 w 318"/>
                  <a:gd name="T15" fmla="*/ 32 h 142"/>
                  <a:gd name="T16" fmla="*/ 205 w 318"/>
                  <a:gd name="T17" fmla="*/ 40 h 142"/>
                  <a:gd name="T18" fmla="*/ 208 w 318"/>
                  <a:gd name="T19" fmla="*/ 51 h 142"/>
                  <a:gd name="T20" fmla="*/ 212 w 318"/>
                  <a:gd name="T21" fmla="*/ 62 h 142"/>
                  <a:gd name="T22" fmla="*/ 208 w 318"/>
                  <a:gd name="T23" fmla="*/ 67 h 142"/>
                  <a:gd name="T24" fmla="*/ 205 w 318"/>
                  <a:gd name="T25" fmla="*/ 72 h 142"/>
                  <a:gd name="T26" fmla="*/ 199 w 318"/>
                  <a:gd name="T27" fmla="*/ 83 h 142"/>
                  <a:gd name="T28" fmla="*/ 193 w 318"/>
                  <a:gd name="T29" fmla="*/ 90 h 142"/>
                  <a:gd name="T30" fmla="*/ 184 w 318"/>
                  <a:gd name="T31" fmla="*/ 101 h 142"/>
                  <a:gd name="T32" fmla="*/ 173 w 318"/>
                  <a:gd name="T33" fmla="*/ 103 h 142"/>
                  <a:gd name="T34" fmla="*/ 159 w 318"/>
                  <a:gd name="T35" fmla="*/ 108 h 142"/>
                  <a:gd name="T36" fmla="*/ 145 w 318"/>
                  <a:gd name="T37" fmla="*/ 111 h 142"/>
                  <a:gd name="T38" fmla="*/ 131 w 318"/>
                  <a:gd name="T39" fmla="*/ 113 h 142"/>
                  <a:gd name="T40" fmla="*/ 115 w 318"/>
                  <a:gd name="T41" fmla="*/ 116 h 142"/>
                  <a:gd name="T42" fmla="*/ 99 w 318"/>
                  <a:gd name="T43" fmla="*/ 116 h 142"/>
                  <a:gd name="T44" fmla="*/ 83 w 318"/>
                  <a:gd name="T45" fmla="*/ 113 h 142"/>
                  <a:gd name="T46" fmla="*/ 70 w 318"/>
                  <a:gd name="T47" fmla="*/ 113 h 142"/>
                  <a:gd name="T48" fmla="*/ 55 w 318"/>
                  <a:gd name="T49" fmla="*/ 111 h 142"/>
                  <a:gd name="T50" fmla="*/ 42 w 318"/>
                  <a:gd name="T51" fmla="*/ 106 h 142"/>
                  <a:gd name="T52" fmla="*/ 30 w 318"/>
                  <a:gd name="T53" fmla="*/ 101 h 142"/>
                  <a:gd name="T54" fmla="*/ 22 w 318"/>
                  <a:gd name="T55" fmla="*/ 94 h 142"/>
                  <a:gd name="T56" fmla="*/ 11 w 318"/>
                  <a:gd name="T57" fmla="*/ 87 h 142"/>
                  <a:gd name="T58" fmla="*/ 7 w 318"/>
                  <a:gd name="T59" fmla="*/ 76 h 142"/>
                  <a:gd name="T60" fmla="*/ 4 w 318"/>
                  <a:gd name="T61" fmla="*/ 69 h 142"/>
                  <a:gd name="T62" fmla="*/ 0 w 318"/>
                  <a:gd name="T63" fmla="*/ 64 h 142"/>
                  <a:gd name="T64" fmla="*/ 0 w 318"/>
                  <a:gd name="T65" fmla="*/ 55 h 142"/>
                  <a:gd name="T66" fmla="*/ 4 w 318"/>
                  <a:gd name="T67" fmla="*/ 44 h 142"/>
                  <a:gd name="T68" fmla="*/ 11 w 318"/>
                  <a:gd name="T69" fmla="*/ 32 h 142"/>
                  <a:gd name="T70" fmla="*/ 12 w 318"/>
                  <a:gd name="T71" fmla="*/ 25 h 142"/>
                  <a:gd name="T72" fmla="*/ 25 w 318"/>
                  <a:gd name="T73" fmla="*/ 23 h 142"/>
                  <a:gd name="T74" fmla="*/ 34 w 318"/>
                  <a:gd name="T75" fmla="*/ 19 h 142"/>
                  <a:gd name="T76" fmla="*/ 46 w 318"/>
                  <a:gd name="T77" fmla="*/ 12 h 142"/>
                  <a:gd name="T78" fmla="*/ 60 w 318"/>
                  <a:gd name="T79" fmla="*/ 8 h 142"/>
                  <a:gd name="T80" fmla="*/ 74 w 318"/>
                  <a:gd name="T81" fmla="*/ 4 h 142"/>
                  <a:gd name="T82" fmla="*/ 90 w 318"/>
                  <a:gd name="T83" fmla="*/ 0 h 142"/>
                  <a:gd name="T84" fmla="*/ 106 w 318"/>
                  <a:gd name="T85" fmla="*/ 0 h 14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18"/>
                  <a:gd name="T130" fmla="*/ 0 h 142"/>
                  <a:gd name="T131" fmla="*/ 318 w 318"/>
                  <a:gd name="T132" fmla="*/ 142 h 14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18" h="142">
                    <a:moveTo>
                      <a:pt x="159" y="0"/>
                    </a:moveTo>
                    <a:lnTo>
                      <a:pt x="166" y="0"/>
                    </a:lnTo>
                    <a:lnTo>
                      <a:pt x="173" y="0"/>
                    </a:lnTo>
                    <a:lnTo>
                      <a:pt x="183" y="0"/>
                    </a:lnTo>
                    <a:lnTo>
                      <a:pt x="190" y="0"/>
                    </a:lnTo>
                    <a:lnTo>
                      <a:pt x="197" y="0"/>
                    </a:lnTo>
                    <a:lnTo>
                      <a:pt x="204" y="4"/>
                    </a:lnTo>
                    <a:lnTo>
                      <a:pt x="211" y="4"/>
                    </a:lnTo>
                    <a:lnTo>
                      <a:pt x="218" y="4"/>
                    </a:lnTo>
                    <a:lnTo>
                      <a:pt x="225" y="8"/>
                    </a:lnTo>
                    <a:lnTo>
                      <a:pt x="231" y="8"/>
                    </a:lnTo>
                    <a:lnTo>
                      <a:pt x="238" y="12"/>
                    </a:lnTo>
                    <a:lnTo>
                      <a:pt x="245" y="12"/>
                    </a:lnTo>
                    <a:lnTo>
                      <a:pt x="252" y="15"/>
                    </a:lnTo>
                    <a:lnTo>
                      <a:pt x="259" y="15"/>
                    </a:lnTo>
                    <a:lnTo>
                      <a:pt x="262" y="19"/>
                    </a:lnTo>
                    <a:lnTo>
                      <a:pt x="269" y="19"/>
                    </a:lnTo>
                    <a:lnTo>
                      <a:pt x="276" y="23"/>
                    </a:lnTo>
                    <a:lnTo>
                      <a:pt x="280" y="27"/>
                    </a:lnTo>
                    <a:lnTo>
                      <a:pt x="283" y="27"/>
                    </a:lnTo>
                    <a:lnTo>
                      <a:pt x="290" y="30"/>
                    </a:lnTo>
                    <a:lnTo>
                      <a:pt x="294" y="34"/>
                    </a:lnTo>
                    <a:lnTo>
                      <a:pt x="297" y="38"/>
                    </a:lnTo>
                    <a:lnTo>
                      <a:pt x="300" y="41"/>
                    </a:lnTo>
                    <a:lnTo>
                      <a:pt x="304" y="41"/>
                    </a:lnTo>
                    <a:lnTo>
                      <a:pt x="307" y="45"/>
                    </a:lnTo>
                    <a:lnTo>
                      <a:pt x="307" y="49"/>
                    </a:lnTo>
                    <a:lnTo>
                      <a:pt x="311" y="53"/>
                    </a:lnTo>
                    <a:lnTo>
                      <a:pt x="314" y="56"/>
                    </a:lnTo>
                    <a:lnTo>
                      <a:pt x="314" y="60"/>
                    </a:lnTo>
                    <a:lnTo>
                      <a:pt x="314" y="64"/>
                    </a:lnTo>
                    <a:lnTo>
                      <a:pt x="318" y="67"/>
                    </a:lnTo>
                    <a:lnTo>
                      <a:pt x="318" y="71"/>
                    </a:lnTo>
                    <a:lnTo>
                      <a:pt x="318" y="75"/>
                    </a:lnTo>
                    <a:lnTo>
                      <a:pt x="314" y="79"/>
                    </a:lnTo>
                    <a:lnTo>
                      <a:pt x="314" y="82"/>
                    </a:lnTo>
                    <a:lnTo>
                      <a:pt x="314" y="86"/>
                    </a:lnTo>
                    <a:lnTo>
                      <a:pt x="311" y="90"/>
                    </a:lnTo>
                    <a:lnTo>
                      <a:pt x="307" y="90"/>
                    </a:lnTo>
                    <a:lnTo>
                      <a:pt x="307" y="94"/>
                    </a:lnTo>
                    <a:lnTo>
                      <a:pt x="304" y="97"/>
                    </a:lnTo>
                    <a:lnTo>
                      <a:pt x="300" y="101"/>
                    </a:lnTo>
                    <a:lnTo>
                      <a:pt x="297" y="105"/>
                    </a:lnTo>
                    <a:lnTo>
                      <a:pt x="294" y="108"/>
                    </a:lnTo>
                    <a:lnTo>
                      <a:pt x="290" y="108"/>
                    </a:lnTo>
                    <a:lnTo>
                      <a:pt x="283" y="112"/>
                    </a:lnTo>
                    <a:lnTo>
                      <a:pt x="280" y="116"/>
                    </a:lnTo>
                    <a:lnTo>
                      <a:pt x="276" y="120"/>
                    </a:lnTo>
                    <a:lnTo>
                      <a:pt x="269" y="120"/>
                    </a:lnTo>
                    <a:lnTo>
                      <a:pt x="262" y="123"/>
                    </a:lnTo>
                    <a:lnTo>
                      <a:pt x="259" y="123"/>
                    </a:lnTo>
                    <a:lnTo>
                      <a:pt x="252" y="127"/>
                    </a:lnTo>
                    <a:lnTo>
                      <a:pt x="245" y="131"/>
                    </a:lnTo>
                    <a:lnTo>
                      <a:pt x="238" y="131"/>
                    </a:lnTo>
                    <a:lnTo>
                      <a:pt x="231" y="135"/>
                    </a:lnTo>
                    <a:lnTo>
                      <a:pt x="225" y="135"/>
                    </a:lnTo>
                    <a:lnTo>
                      <a:pt x="218" y="135"/>
                    </a:lnTo>
                    <a:lnTo>
                      <a:pt x="211" y="138"/>
                    </a:lnTo>
                    <a:lnTo>
                      <a:pt x="204" y="138"/>
                    </a:lnTo>
                    <a:lnTo>
                      <a:pt x="197" y="138"/>
                    </a:lnTo>
                    <a:lnTo>
                      <a:pt x="190" y="138"/>
                    </a:lnTo>
                    <a:lnTo>
                      <a:pt x="183" y="142"/>
                    </a:lnTo>
                    <a:lnTo>
                      <a:pt x="173" y="142"/>
                    </a:lnTo>
                    <a:lnTo>
                      <a:pt x="166" y="142"/>
                    </a:lnTo>
                    <a:lnTo>
                      <a:pt x="159" y="142"/>
                    </a:lnTo>
                    <a:lnTo>
                      <a:pt x="149" y="142"/>
                    </a:lnTo>
                    <a:lnTo>
                      <a:pt x="142" y="142"/>
                    </a:lnTo>
                    <a:lnTo>
                      <a:pt x="135" y="142"/>
                    </a:lnTo>
                    <a:lnTo>
                      <a:pt x="124" y="138"/>
                    </a:lnTo>
                    <a:lnTo>
                      <a:pt x="118" y="138"/>
                    </a:lnTo>
                    <a:lnTo>
                      <a:pt x="111" y="138"/>
                    </a:lnTo>
                    <a:lnTo>
                      <a:pt x="104" y="138"/>
                    </a:lnTo>
                    <a:lnTo>
                      <a:pt x="97" y="135"/>
                    </a:lnTo>
                    <a:lnTo>
                      <a:pt x="90" y="135"/>
                    </a:lnTo>
                    <a:lnTo>
                      <a:pt x="83" y="135"/>
                    </a:lnTo>
                    <a:lnTo>
                      <a:pt x="76" y="131"/>
                    </a:lnTo>
                    <a:lnTo>
                      <a:pt x="69" y="131"/>
                    </a:lnTo>
                    <a:lnTo>
                      <a:pt x="62" y="127"/>
                    </a:lnTo>
                    <a:lnTo>
                      <a:pt x="55" y="123"/>
                    </a:lnTo>
                    <a:lnTo>
                      <a:pt x="52" y="123"/>
                    </a:lnTo>
                    <a:lnTo>
                      <a:pt x="45" y="120"/>
                    </a:lnTo>
                    <a:lnTo>
                      <a:pt x="42" y="120"/>
                    </a:lnTo>
                    <a:lnTo>
                      <a:pt x="35" y="116"/>
                    </a:lnTo>
                    <a:lnTo>
                      <a:pt x="31" y="112"/>
                    </a:lnTo>
                    <a:lnTo>
                      <a:pt x="24" y="108"/>
                    </a:lnTo>
                    <a:lnTo>
                      <a:pt x="21" y="108"/>
                    </a:lnTo>
                    <a:lnTo>
                      <a:pt x="17" y="105"/>
                    </a:lnTo>
                    <a:lnTo>
                      <a:pt x="14" y="101"/>
                    </a:lnTo>
                    <a:lnTo>
                      <a:pt x="11" y="97"/>
                    </a:lnTo>
                    <a:lnTo>
                      <a:pt x="7" y="94"/>
                    </a:lnTo>
                    <a:lnTo>
                      <a:pt x="7" y="90"/>
                    </a:lnTo>
                    <a:lnTo>
                      <a:pt x="4" y="90"/>
                    </a:lnTo>
                    <a:lnTo>
                      <a:pt x="4" y="86"/>
                    </a:lnTo>
                    <a:lnTo>
                      <a:pt x="0" y="82"/>
                    </a:lnTo>
                    <a:lnTo>
                      <a:pt x="0" y="79"/>
                    </a:lnTo>
                    <a:lnTo>
                      <a:pt x="0" y="75"/>
                    </a:lnTo>
                    <a:lnTo>
                      <a:pt x="0" y="71"/>
                    </a:lnTo>
                    <a:lnTo>
                      <a:pt x="0" y="67"/>
                    </a:lnTo>
                    <a:lnTo>
                      <a:pt x="0" y="64"/>
                    </a:lnTo>
                    <a:lnTo>
                      <a:pt x="0" y="60"/>
                    </a:lnTo>
                    <a:lnTo>
                      <a:pt x="4" y="56"/>
                    </a:lnTo>
                    <a:lnTo>
                      <a:pt x="4" y="53"/>
                    </a:lnTo>
                    <a:lnTo>
                      <a:pt x="7" y="49"/>
                    </a:lnTo>
                    <a:lnTo>
                      <a:pt x="7" y="45"/>
                    </a:lnTo>
                    <a:lnTo>
                      <a:pt x="11" y="41"/>
                    </a:lnTo>
                    <a:lnTo>
                      <a:pt x="14" y="41"/>
                    </a:lnTo>
                    <a:lnTo>
                      <a:pt x="17" y="38"/>
                    </a:lnTo>
                    <a:lnTo>
                      <a:pt x="21" y="34"/>
                    </a:lnTo>
                    <a:lnTo>
                      <a:pt x="24" y="30"/>
                    </a:lnTo>
                    <a:lnTo>
                      <a:pt x="31" y="27"/>
                    </a:lnTo>
                    <a:lnTo>
                      <a:pt x="35" y="27"/>
                    </a:lnTo>
                    <a:lnTo>
                      <a:pt x="42" y="23"/>
                    </a:lnTo>
                    <a:lnTo>
                      <a:pt x="45" y="19"/>
                    </a:lnTo>
                    <a:lnTo>
                      <a:pt x="52" y="19"/>
                    </a:lnTo>
                    <a:lnTo>
                      <a:pt x="55" y="15"/>
                    </a:lnTo>
                    <a:lnTo>
                      <a:pt x="62" y="15"/>
                    </a:lnTo>
                    <a:lnTo>
                      <a:pt x="69" y="12"/>
                    </a:lnTo>
                    <a:lnTo>
                      <a:pt x="76" y="12"/>
                    </a:lnTo>
                    <a:lnTo>
                      <a:pt x="83" y="8"/>
                    </a:lnTo>
                    <a:lnTo>
                      <a:pt x="90" y="8"/>
                    </a:lnTo>
                    <a:lnTo>
                      <a:pt x="97" y="4"/>
                    </a:lnTo>
                    <a:lnTo>
                      <a:pt x="104" y="4"/>
                    </a:lnTo>
                    <a:lnTo>
                      <a:pt x="111" y="4"/>
                    </a:lnTo>
                    <a:lnTo>
                      <a:pt x="118" y="0"/>
                    </a:lnTo>
                    <a:lnTo>
                      <a:pt x="124" y="0"/>
                    </a:lnTo>
                    <a:lnTo>
                      <a:pt x="135" y="0"/>
                    </a:lnTo>
                    <a:lnTo>
                      <a:pt x="142" y="0"/>
                    </a:lnTo>
                    <a:lnTo>
                      <a:pt x="149" y="0"/>
                    </a:lnTo>
                    <a:lnTo>
                      <a:pt x="159" y="0"/>
                    </a:lnTo>
                    <a:close/>
                  </a:path>
                </a:pathLst>
              </a:custGeom>
              <a:solidFill>
                <a:srgbClr val="66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58" name="Freeform 21"/>
              <p:cNvSpPr/>
              <p:nvPr/>
            </p:nvSpPr>
            <p:spPr bwMode="auto">
              <a:xfrm>
                <a:off x="2883" y="2558"/>
                <a:ext cx="304" cy="139"/>
              </a:xfrm>
              <a:custGeom>
                <a:avLst/>
                <a:gdLst>
                  <a:gd name="T0" fmla="*/ 106 w 318"/>
                  <a:gd name="T1" fmla="*/ 0 h 142"/>
                  <a:gd name="T2" fmla="*/ 127 w 318"/>
                  <a:gd name="T3" fmla="*/ 0 h 142"/>
                  <a:gd name="T4" fmla="*/ 145 w 318"/>
                  <a:gd name="T5" fmla="*/ 4 h 142"/>
                  <a:gd name="T6" fmla="*/ 163 w 318"/>
                  <a:gd name="T7" fmla="*/ 12 h 142"/>
                  <a:gd name="T8" fmla="*/ 180 w 318"/>
                  <a:gd name="T9" fmla="*/ 19 h 142"/>
                  <a:gd name="T10" fmla="*/ 193 w 318"/>
                  <a:gd name="T11" fmla="*/ 23 h 142"/>
                  <a:gd name="T12" fmla="*/ 203 w 318"/>
                  <a:gd name="T13" fmla="*/ 32 h 142"/>
                  <a:gd name="T14" fmla="*/ 208 w 318"/>
                  <a:gd name="T15" fmla="*/ 47 h 142"/>
                  <a:gd name="T16" fmla="*/ 212 w 318"/>
                  <a:gd name="T17" fmla="*/ 62 h 142"/>
                  <a:gd name="T18" fmla="*/ 208 w 318"/>
                  <a:gd name="T19" fmla="*/ 69 h 142"/>
                  <a:gd name="T20" fmla="*/ 203 w 318"/>
                  <a:gd name="T21" fmla="*/ 79 h 142"/>
                  <a:gd name="T22" fmla="*/ 193 w 318"/>
                  <a:gd name="T23" fmla="*/ 90 h 142"/>
                  <a:gd name="T24" fmla="*/ 180 w 318"/>
                  <a:gd name="T25" fmla="*/ 101 h 142"/>
                  <a:gd name="T26" fmla="*/ 163 w 318"/>
                  <a:gd name="T27" fmla="*/ 108 h 142"/>
                  <a:gd name="T28" fmla="*/ 145 w 318"/>
                  <a:gd name="T29" fmla="*/ 111 h 142"/>
                  <a:gd name="T30" fmla="*/ 127 w 318"/>
                  <a:gd name="T31" fmla="*/ 113 h 142"/>
                  <a:gd name="T32" fmla="*/ 106 w 318"/>
                  <a:gd name="T33" fmla="*/ 116 h 142"/>
                  <a:gd name="T34" fmla="*/ 83 w 318"/>
                  <a:gd name="T35" fmla="*/ 113 h 142"/>
                  <a:gd name="T36" fmla="*/ 65 w 318"/>
                  <a:gd name="T37" fmla="*/ 111 h 142"/>
                  <a:gd name="T38" fmla="*/ 46 w 318"/>
                  <a:gd name="T39" fmla="*/ 108 h 142"/>
                  <a:gd name="T40" fmla="*/ 30 w 318"/>
                  <a:gd name="T41" fmla="*/ 101 h 142"/>
                  <a:gd name="T42" fmla="*/ 19 w 318"/>
                  <a:gd name="T43" fmla="*/ 90 h 142"/>
                  <a:gd name="T44" fmla="*/ 11 w 318"/>
                  <a:gd name="T45" fmla="*/ 79 h 142"/>
                  <a:gd name="T46" fmla="*/ 4 w 318"/>
                  <a:gd name="T47" fmla="*/ 69 h 142"/>
                  <a:gd name="T48" fmla="*/ 0 w 318"/>
                  <a:gd name="T49" fmla="*/ 62 h 142"/>
                  <a:gd name="T50" fmla="*/ 4 w 318"/>
                  <a:gd name="T51" fmla="*/ 47 h 142"/>
                  <a:gd name="T52" fmla="*/ 11 w 318"/>
                  <a:gd name="T53" fmla="*/ 32 h 142"/>
                  <a:gd name="T54" fmla="*/ 19 w 318"/>
                  <a:gd name="T55" fmla="*/ 23 h 142"/>
                  <a:gd name="T56" fmla="*/ 30 w 318"/>
                  <a:gd name="T57" fmla="*/ 19 h 142"/>
                  <a:gd name="T58" fmla="*/ 46 w 318"/>
                  <a:gd name="T59" fmla="*/ 12 h 142"/>
                  <a:gd name="T60" fmla="*/ 65 w 318"/>
                  <a:gd name="T61" fmla="*/ 4 h 142"/>
                  <a:gd name="T62" fmla="*/ 83 w 318"/>
                  <a:gd name="T63" fmla="*/ 0 h 142"/>
                  <a:gd name="T64" fmla="*/ 106 w 318"/>
                  <a:gd name="T65" fmla="*/ 0 h 14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8"/>
                  <a:gd name="T100" fmla="*/ 0 h 142"/>
                  <a:gd name="T101" fmla="*/ 318 w 318"/>
                  <a:gd name="T102" fmla="*/ 142 h 14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8" h="142">
                    <a:moveTo>
                      <a:pt x="159" y="0"/>
                    </a:moveTo>
                    <a:lnTo>
                      <a:pt x="190" y="0"/>
                    </a:lnTo>
                    <a:lnTo>
                      <a:pt x="218" y="4"/>
                    </a:lnTo>
                    <a:lnTo>
                      <a:pt x="245" y="12"/>
                    </a:lnTo>
                    <a:lnTo>
                      <a:pt x="269" y="19"/>
                    </a:lnTo>
                    <a:lnTo>
                      <a:pt x="290" y="30"/>
                    </a:lnTo>
                    <a:lnTo>
                      <a:pt x="304" y="41"/>
                    </a:lnTo>
                    <a:lnTo>
                      <a:pt x="314" y="56"/>
                    </a:lnTo>
                    <a:lnTo>
                      <a:pt x="318" y="71"/>
                    </a:lnTo>
                    <a:lnTo>
                      <a:pt x="314" y="86"/>
                    </a:lnTo>
                    <a:lnTo>
                      <a:pt x="304" y="97"/>
                    </a:lnTo>
                    <a:lnTo>
                      <a:pt x="290" y="108"/>
                    </a:lnTo>
                    <a:lnTo>
                      <a:pt x="269" y="120"/>
                    </a:lnTo>
                    <a:lnTo>
                      <a:pt x="245" y="131"/>
                    </a:lnTo>
                    <a:lnTo>
                      <a:pt x="218" y="135"/>
                    </a:lnTo>
                    <a:lnTo>
                      <a:pt x="190" y="138"/>
                    </a:lnTo>
                    <a:lnTo>
                      <a:pt x="159" y="142"/>
                    </a:lnTo>
                    <a:lnTo>
                      <a:pt x="124" y="138"/>
                    </a:lnTo>
                    <a:lnTo>
                      <a:pt x="97" y="135"/>
                    </a:lnTo>
                    <a:lnTo>
                      <a:pt x="69" y="131"/>
                    </a:lnTo>
                    <a:lnTo>
                      <a:pt x="45" y="120"/>
                    </a:lnTo>
                    <a:lnTo>
                      <a:pt x="28" y="108"/>
                    </a:lnTo>
                    <a:lnTo>
                      <a:pt x="11" y="97"/>
                    </a:lnTo>
                    <a:lnTo>
                      <a:pt x="4" y="86"/>
                    </a:lnTo>
                    <a:lnTo>
                      <a:pt x="0" y="71"/>
                    </a:lnTo>
                    <a:lnTo>
                      <a:pt x="4" y="56"/>
                    </a:lnTo>
                    <a:lnTo>
                      <a:pt x="11" y="41"/>
                    </a:lnTo>
                    <a:lnTo>
                      <a:pt x="28" y="30"/>
                    </a:lnTo>
                    <a:lnTo>
                      <a:pt x="45" y="19"/>
                    </a:lnTo>
                    <a:lnTo>
                      <a:pt x="69" y="12"/>
                    </a:lnTo>
                    <a:lnTo>
                      <a:pt x="97" y="4"/>
                    </a:lnTo>
                    <a:lnTo>
                      <a:pt x="124" y="0"/>
                    </a:lnTo>
                    <a:lnTo>
                      <a:pt x="159"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105559" name="Freeform 22"/>
              <p:cNvSpPr/>
              <p:nvPr/>
            </p:nvSpPr>
            <p:spPr bwMode="auto">
              <a:xfrm>
                <a:off x="2978" y="2693"/>
                <a:ext cx="11" cy="8"/>
              </a:xfrm>
              <a:custGeom>
                <a:avLst/>
                <a:gdLst>
                  <a:gd name="T0" fmla="*/ 11 w 11"/>
                  <a:gd name="T1" fmla="*/ 8 h 8"/>
                  <a:gd name="T2" fmla="*/ 0 w 11"/>
                  <a:gd name="T3" fmla="*/ 8 h 8"/>
                  <a:gd name="T4" fmla="*/ 0 w 11"/>
                  <a:gd name="T5" fmla="*/ 0 h 8"/>
                  <a:gd name="T6" fmla="*/ 11 w 11"/>
                  <a:gd name="T7" fmla="*/ 8 h 8"/>
                  <a:gd name="T8" fmla="*/ 0 60000 65536"/>
                  <a:gd name="T9" fmla="*/ 0 60000 65536"/>
                  <a:gd name="T10" fmla="*/ 0 60000 65536"/>
                  <a:gd name="T11" fmla="*/ 0 60000 65536"/>
                  <a:gd name="T12" fmla="*/ 0 w 11"/>
                  <a:gd name="T13" fmla="*/ 0 h 8"/>
                  <a:gd name="T14" fmla="*/ 11 w 11"/>
                  <a:gd name="T15" fmla="*/ 8 h 8"/>
                </a:gdLst>
                <a:ahLst/>
                <a:cxnLst>
                  <a:cxn ang="T8">
                    <a:pos x="T0" y="T1"/>
                  </a:cxn>
                  <a:cxn ang="T9">
                    <a:pos x="T2" y="T3"/>
                  </a:cxn>
                  <a:cxn ang="T10">
                    <a:pos x="T4" y="T5"/>
                  </a:cxn>
                  <a:cxn ang="T11">
                    <a:pos x="T6" y="T7"/>
                  </a:cxn>
                </a:cxnLst>
                <a:rect l="T12" t="T13" r="T14" b="T15"/>
                <a:pathLst>
                  <a:path w="11" h="8">
                    <a:moveTo>
                      <a:pt x="11" y="8"/>
                    </a:moveTo>
                    <a:lnTo>
                      <a:pt x="0" y="8"/>
                    </a:lnTo>
                    <a:lnTo>
                      <a:pt x="0" y="0"/>
                    </a:lnTo>
                    <a:lnTo>
                      <a:pt x="11"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60" name="Freeform 23"/>
              <p:cNvSpPr/>
              <p:nvPr/>
            </p:nvSpPr>
            <p:spPr bwMode="auto">
              <a:xfrm>
                <a:off x="2675" y="2846"/>
                <a:ext cx="303" cy="138"/>
              </a:xfrm>
              <a:custGeom>
                <a:avLst/>
                <a:gdLst>
                  <a:gd name="T0" fmla="*/ 114 w 317"/>
                  <a:gd name="T1" fmla="*/ 0 h 141"/>
                  <a:gd name="T2" fmla="*/ 130 w 317"/>
                  <a:gd name="T3" fmla="*/ 3 h 141"/>
                  <a:gd name="T4" fmla="*/ 147 w 317"/>
                  <a:gd name="T5" fmla="*/ 7 h 141"/>
                  <a:gd name="T6" fmla="*/ 161 w 317"/>
                  <a:gd name="T7" fmla="*/ 11 h 141"/>
                  <a:gd name="T8" fmla="*/ 173 w 317"/>
                  <a:gd name="T9" fmla="*/ 18 h 141"/>
                  <a:gd name="T10" fmla="*/ 184 w 317"/>
                  <a:gd name="T11" fmla="*/ 23 h 141"/>
                  <a:gd name="T12" fmla="*/ 193 w 317"/>
                  <a:gd name="T13" fmla="*/ 24 h 141"/>
                  <a:gd name="T14" fmla="*/ 199 w 317"/>
                  <a:gd name="T15" fmla="*/ 32 h 141"/>
                  <a:gd name="T16" fmla="*/ 207 w 317"/>
                  <a:gd name="T17" fmla="*/ 43 h 141"/>
                  <a:gd name="T18" fmla="*/ 208 w 317"/>
                  <a:gd name="T19" fmla="*/ 54 h 141"/>
                  <a:gd name="T20" fmla="*/ 211 w 317"/>
                  <a:gd name="T21" fmla="*/ 63 h 141"/>
                  <a:gd name="T22" fmla="*/ 208 w 317"/>
                  <a:gd name="T23" fmla="*/ 68 h 141"/>
                  <a:gd name="T24" fmla="*/ 205 w 317"/>
                  <a:gd name="T25" fmla="*/ 79 h 141"/>
                  <a:gd name="T26" fmla="*/ 198 w 317"/>
                  <a:gd name="T27" fmla="*/ 86 h 141"/>
                  <a:gd name="T28" fmla="*/ 189 w 317"/>
                  <a:gd name="T29" fmla="*/ 97 h 141"/>
                  <a:gd name="T30" fmla="*/ 180 w 317"/>
                  <a:gd name="T31" fmla="*/ 103 h 141"/>
                  <a:gd name="T32" fmla="*/ 168 w 317"/>
                  <a:gd name="T33" fmla="*/ 107 h 141"/>
                  <a:gd name="T34" fmla="*/ 156 w 317"/>
                  <a:gd name="T35" fmla="*/ 110 h 141"/>
                  <a:gd name="T36" fmla="*/ 141 w 317"/>
                  <a:gd name="T37" fmla="*/ 113 h 141"/>
                  <a:gd name="T38" fmla="*/ 127 w 317"/>
                  <a:gd name="T39" fmla="*/ 115 h 141"/>
                  <a:gd name="T40" fmla="*/ 110 w 317"/>
                  <a:gd name="T41" fmla="*/ 115 h 141"/>
                  <a:gd name="T42" fmla="*/ 94 w 317"/>
                  <a:gd name="T43" fmla="*/ 115 h 141"/>
                  <a:gd name="T44" fmla="*/ 77 w 317"/>
                  <a:gd name="T45" fmla="*/ 115 h 141"/>
                  <a:gd name="T46" fmla="*/ 64 w 317"/>
                  <a:gd name="T47" fmla="*/ 113 h 141"/>
                  <a:gd name="T48" fmla="*/ 51 w 317"/>
                  <a:gd name="T49" fmla="*/ 110 h 141"/>
                  <a:gd name="T50" fmla="*/ 39 w 317"/>
                  <a:gd name="T51" fmla="*/ 105 h 141"/>
                  <a:gd name="T52" fmla="*/ 28 w 317"/>
                  <a:gd name="T53" fmla="*/ 100 h 141"/>
                  <a:gd name="T54" fmla="*/ 18 w 317"/>
                  <a:gd name="T55" fmla="*/ 93 h 141"/>
                  <a:gd name="T56" fmla="*/ 11 w 317"/>
                  <a:gd name="T57" fmla="*/ 86 h 141"/>
                  <a:gd name="T58" fmla="*/ 7 w 317"/>
                  <a:gd name="T59" fmla="*/ 75 h 141"/>
                  <a:gd name="T60" fmla="*/ 0 w 317"/>
                  <a:gd name="T61" fmla="*/ 67 h 141"/>
                  <a:gd name="T62" fmla="*/ 0 w 317"/>
                  <a:gd name="T63" fmla="*/ 61 h 141"/>
                  <a:gd name="T64" fmla="*/ 0 w 317"/>
                  <a:gd name="T65" fmla="*/ 50 h 141"/>
                  <a:gd name="T66" fmla="*/ 7 w 317"/>
                  <a:gd name="T67" fmla="*/ 43 h 141"/>
                  <a:gd name="T68" fmla="*/ 11 w 317"/>
                  <a:gd name="T69" fmla="*/ 32 h 141"/>
                  <a:gd name="T70" fmla="*/ 18 w 317"/>
                  <a:gd name="T71" fmla="*/ 24 h 141"/>
                  <a:gd name="T72" fmla="*/ 28 w 317"/>
                  <a:gd name="T73" fmla="*/ 23 h 141"/>
                  <a:gd name="T74" fmla="*/ 39 w 317"/>
                  <a:gd name="T75" fmla="*/ 18 h 141"/>
                  <a:gd name="T76" fmla="*/ 51 w 317"/>
                  <a:gd name="T77" fmla="*/ 11 h 141"/>
                  <a:gd name="T78" fmla="*/ 64 w 317"/>
                  <a:gd name="T79" fmla="*/ 7 h 141"/>
                  <a:gd name="T80" fmla="*/ 77 w 317"/>
                  <a:gd name="T81" fmla="*/ 3 h 141"/>
                  <a:gd name="T82" fmla="*/ 94 w 317"/>
                  <a:gd name="T83" fmla="*/ 0 h 1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17"/>
                  <a:gd name="T127" fmla="*/ 0 h 141"/>
                  <a:gd name="T128" fmla="*/ 317 w 317"/>
                  <a:gd name="T129" fmla="*/ 141 h 1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17" h="141">
                    <a:moveTo>
                      <a:pt x="159" y="0"/>
                    </a:moveTo>
                    <a:lnTo>
                      <a:pt x="165" y="0"/>
                    </a:lnTo>
                    <a:lnTo>
                      <a:pt x="172" y="0"/>
                    </a:lnTo>
                    <a:lnTo>
                      <a:pt x="183" y="3"/>
                    </a:lnTo>
                    <a:lnTo>
                      <a:pt x="190" y="3"/>
                    </a:lnTo>
                    <a:lnTo>
                      <a:pt x="196" y="3"/>
                    </a:lnTo>
                    <a:lnTo>
                      <a:pt x="203" y="3"/>
                    </a:lnTo>
                    <a:lnTo>
                      <a:pt x="210" y="7"/>
                    </a:lnTo>
                    <a:lnTo>
                      <a:pt x="221" y="7"/>
                    </a:lnTo>
                    <a:lnTo>
                      <a:pt x="228" y="7"/>
                    </a:lnTo>
                    <a:lnTo>
                      <a:pt x="234" y="11"/>
                    </a:lnTo>
                    <a:lnTo>
                      <a:pt x="241" y="11"/>
                    </a:lnTo>
                    <a:lnTo>
                      <a:pt x="245" y="15"/>
                    </a:lnTo>
                    <a:lnTo>
                      <a:pt x="252" y="15"/>
                    </a:lnTo>
                    <a:lnTo>
                      <a:pt x="259" y="18"/>
                    </a:lnTo>
                    <a:lnTo>
                      <a:pt x="265" y="18"/>
                    </a:lnTo>
                    <a:lnTo>
                      <a:pt x="269" y="22"/>
                    </a:lnTo>
                    <a:lnTo>
                      <a:pt x="276" y="26"/>
                    </a:lnTo>
                    <a:lnTo>
                      <a:pt x="279" y="26"/>
                    </a:lnTo>
                    <a:lnTo>
                      <a:pt x="286" y="30"/>
                    </a:lnTo>
                    <a:lnTo>
                      <a:pt x="290" y="33"/>
                    </a:lnTo>
                    <a:lnTo>
                      <a:pt x="293" y="33"/>
                    </a:lnTo>
                    <a:lnTo>
                      <a:pt x="297" y="37"/>
                    </a:lnTo>
                    <a:lnTo>
                      <a:pt x="300" y="41"/>
                    </a:lnTo>
                    <a:lnTo>
                      <a:pt x="303" y="44"/>
                    </a:lnTo>
                    <a:lnTo>
                      <a:pt x="307" y="48"/>
                    </a:lnTo>
                    <a:lnTo>
                      <a:pt x="310" y="52"/>
                    </a:lnTo>
                    <a:lnTo>
                      <a:pt x="310" y="56"/>
                    </a:lnTo>
                    <a:lnTo>
                      <a:pt x="314" y="59"/>
                    </a:lnTo>
                    <a:lnTo>
                      <a:pt x="314" y="63"/>
                    </a:lnTo>
                    <a:lnTo>
                      <a:pt x="317" y="67"/>
                    </a:lnTo>
                    <a:lnTo>
                      <a:pt x="317" y="71"/>
                    </a:lnTo>
                    <a:lnTo>
                      <a:pt x="317" y="74"/>
                    </a:lnTo>
                    <a:lnTo>
                      <a:pt x="314" y="78"/>
                    </a:lnTo>
                    <a:lnTo>
                      <a:pt x="314" y="82"/>
                    </a:lnTo>
                    <a:lnTo>
                      <a:pt x="314" y="85"/>
                    </a:lnTo>
                    <a:lnTo>
                      <a:pt x="310" y="89"/>
                    </a:lnTo>
                    <a:lnTo>
                      <a:pt x="310" y="93"/>
                    </a:lnTo>
                    <a:lnTo>
                      <a:pt x="307" y="97"/>
                    </a:lnTo>
                    <a:lnTo>
                      <a:pt x="303" y="100"/>
                    </a:lnTo>
                    <a:lnTo>
                      <a:pt x="300" y="104"/>
                    </a:lnTo>
                    <a:lnTo>
                      <a:pt x="297" y="104"/>
                    </a:lnTo>
                    <a:lnTo>
                      <a:pt x="293" y="108"/>
                    </a:lnTo>
                    <a:lnTo>
                      <a:pt x="290" y="111"/>
                    </a:lnTo>
                    <a:lnTo>
                      <a:pt x="286" y="115"/>
                    </a:lnTo>
                    <a:lnTo>
                      <a:pt x="279" y="115"/>
                    </a:lnTo>
                    <a:lnTo>
                      <a:pt x="276" y="119"/>
                    </a:lnTo>
                    <a:lnTo>
                      <a:pt x="269" y="123"/>
                    </a:lnTo>
                    <a:lnTo>
                      <a:pt x="265" y="123"/>
                    </a:lnTo>
                    <a:lnTo>
                      <a:pt x="259" y="126"/>
                    </a:lnTo>
                    <a:lnTo>
                      <a:pt x="252" y="130"/>
                    </a:lnTo>
                    <a:lnTo>
                      <a:pt x="245" y="130"/>
                    </a:lnTo>
                    <a:lnTo>
                      <a:pt x="241" y="134"/>
                    </a:lnTo>
                    <a:lnTo>
                      <a:pt x="234" y="134"/>
                    </a:lnTo>
                    <a:lnTo>
                      <a:pt x="228" y="134"/>
                    </a:lnTo>
                    <a:lnTo>
                      <a:pt x="221" y="138"/>
                    </a:lnTo>
                    <a:lnTo>
                      <a:pt x="210" y="138"/>
                    </a:lnTo>
                    <a:lnTo>
                      <a:pt x="203" y="138"/>
                    </a:lnTo>
                    <a:lnTo>
                      <a:pt x="196" y="141"/>
                    </a:lnTo>
                    <a:lnTo>
                      <a:pt x="190" y="141"/>
                    </a:lnTo>
                    <a:lnTo>
                      <a:pt x="183" y="141"/>
                    </a:lnTo>
                    <a:lnTo>
                      <a:pt x="172" y="141"/>
                    </a:lnTo>
                    <a:lnTo>
                      <a:pt x="165" y="141"/>
                    </a:lnTo>
                    <a:lnTo>
                      <a:pt x="159" y="141"/>
                    </a:lnTo>
                    <a:lnTo>
                      <a:pt x="148" y="141"/>
                    </a:lnTo>
                    <a:lnTo>
                      <a:pt x="141" y="141"/>
                    </a:lnTo>
                    <a:lnTo>
                      <a:pt x="134" y="141"/>
                    </a:lnTo>
                    <a:lnTo>
                      <a:pt x="124" y="141"/>
                    </a:lnTo>
                    <a:lnTo>
                      <a:pt x="117" y="141"/>
                    </a:lnTo>
                    <a:lnTo>
                      <a:pt x="110" y="138"/>
                    </a:lnTo>
                    <a:lnTo>
                      <a:pt x="103" y="138"/>
                    </a:lnTo>
                    <a:lnTo>
                      <a:pt x="96" y="138"/>
                    </a:lnTo>
                    <a:lnTo>
                      <a:pt x="89" y="134"/>
                    </a:lnTo>
                    <a:lnTo>
                      <a:pt x="83" y="134"/>
                    </a:lnTo>
                    <a:lnTo>
                      <a:pt x="76" y="134"/>
                    </a:lnTo>
                    <a:lnTo>
                      <a:pt x="69" y="130"/>
                    </a:lnTo>
                    <a:lnTo>
                      <a:pt x="62" y="130"/>
                    </a:lnTo>
                    <a:lnTo>
                      <a:pt x="58" y="126"/>
                    </a:lnTo>
                    <a:lnTo>
                      <a:pt x="52" y="123"/>
                    </a:lnTo>
                    <a:lnTo>
                      <a:pt x="45" y="123"/>
                    </a:lnTo>
                    <a:lnTo>
                      <a:pt x="41" y="119"/>
                    </a:lnTo>
                    <a:lnTo>
                      <a:pt x="34" y="115"/>
                    </a:lnTo>
                    <a:lnTo>
                      <a:pt x="31" y="115"/>
                    </a:lnTo>
                    <a:lnTo>
                      <a:pt x="27" y="111"/>
                    </a:lnTo>
                    <a:lnTo>
                      <a:pt x="20" y="108"/>
                    </a:lnTo>
                    <a:lnTo>
                      <a:pt x="17" y="104"/>
                    </a:lnTo>
                    <a:lnTo>
                      <a:pt x="14" y="104"/>
                    </a:lnTo>
                    <a:lnTo>
                      <a:pt x="10" y="100"/>
                    </a:lnTo>
                    <a:lnTo>
                      <a:pt x="10" y="97"/>
                    </a:lnTo>
                    <a:lnTo>
                      <a:pt x="7" y="93"/>
                    </a:lnTo>
                    <a:lnTo>
                      <a:pt x="3" y="89"/>
                    </a:lnTo>
                    <a:lnTo>
                      <a:pt x="3" y="85"/>
                    </a:lnTo>
                    <a:lnTo>
                      <a:pt x="0" y="82"/>
                    </a:lnTo>
                    <a:lnTo>
                      <a:pt x="0" y="78"/>
                    </a:lnTo>
                    <a:lnTo>
                      <a:pt x="0" y="74"/>
                    </a:lnTo>
                    <a:lnTo>
                      <a:pt x="0" y="71"/>
                    </a:lnTo>
                    <a:lnTo>
                      <a:pt x="0" y="67"/>
                    </a:lnTo>
                    <a:lnTo>
                      <a:pt x="0" y="63"/>
                    </a:lnTo>
                    <a:lnTo>
                      <a:pt x="0" y="59"/>
                    </a:lnTo>
                    <a:lnTo>
                      <a:pt x="3" y="59"/>
                    </a:lnTo>
                    <a:lnTo>
                      <a:pt x="3" y="56"/>
                    </a:lnTo>
                    <a:lnTo>
                      <a:pt x="7" y="52"/>
                    </a:lnTo>
                    <a:lnTo>
                      <a:pt x="10" y="48"/>
                    </a:lnTo>
                    <a:lnTo>
                      <a:pt x="10" y="44"/>
                    </a:lnTo>
                    <a:lnTo>
                      <a:pt x="14" y="41"/>
                    </a:lnTo>
                    <a:lnTo>
                      <a:pt x="17" y="37"/>
                    </a:lnTo>
                    <a:lnTo>
                      <a:pt x="20" y="33"/>
                    </a:lnTo>
                    <a:lnTo>
                      <a:pt x="27" y="33"/>
                    </a:lnTo>
                    <a:lnTo>
                      <a:pt x="31" y="30"/>
                    </a:lnTo>
                    <a:lnTo>
                      <a:pt x="34" y="26"/>
                    </a:lnTo>
                    <a:lnTo>
                      <a:pt x="41" y="26"/>
                    </a:lnTo>
                    <a:lnTo>
                      <a:pt x="45" y="22"/>
                    </a:lnTo>
                    <a:lnTo>
                      <a:pt x="52" y="18"/>
                    </a:lnTo>
                    <a:lnTo>
                      <a:pt x="58" y="18"/>
                    </a:lnTo>
                    <a:lnTo>
                      <a:pt x="62" y="15"/>
                    </a:lnTo>
                    <a:lnTo>
                      <a:pt x="69" y="15"/>
                    </a:lnTo>
                    <a:lnTo>
                      <a:pt x="76" y="11"/>
                    </a:lnTo>
                    <a:lnTo>
                      <a:pt x="83" y="11"/>
                    </a:lnTo>
                    <a:lnTo>
                      <a:pt x="89" y="7"/>
                    </a:lnTo>
                    <a:lnTo>
                      <a:pt x="96" y="7"/>
                    </a:lnTo>
                    <a:lnTo>
                      <a:pt x="103" y="7"/>
                    </a:lnTo>
                    <a:lnTo>
                      <a:pt x="110" y="3"/>
                    </a:lnTo>
                    <a:lnTo>
                      <a:pt x="117" y="3"/>
                    </a:lnTo>
                    <a:lnTo>
                      <a:pt x="124" y="3"/>
                    </a:lnTo>
                    <a:lnTo>
                      <a:pt x="134" y="3"/>
                    </a:lnTo>
                    <a:lnTo>
                      <a:pt x="141" y="0"/>
                    </a:lnTo>
                    <a:lnTo>
                      <a:pt x="148" y="0"/>
                    </a:lnTo>
                    <a:lnTo>
                      <a:pt x="159" y="0"/>
                    </a:lnTo>
                    <a:close/>
                  </a:path>
                </a:pathLst>
              </a:custGeom>
              <a:solidFill>
                <a:srgbClr val="66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61" name="Freeform 24"/>
              <p:cNvSpPr/>
              <p:nvPr/>
            </p:nvSpPr>
            <p:spPr bwMode="auto">
              <a:xfrm>
                <a:off x="2675" y="2846"/>
                <a:ext cx="303" cy="138"/>
              </a:xfrm>
              <a:custGeom>
                <a:avLst/>
                <a:gdLst>
                  <a:gd name="T0" fmla="*/ 106 w 317"/>
                  <a:gd name="T1" fmla="*/ 0 h 141"/>
                  <a:gd name="T2" fmla="*/ 127 w 317"/>
                  <a:gd name="T3" fmla="*/ 3 h 141"/>
                  <a:gd name="T4" fmla="*/ 147 w 317"/>
                  <a:gd name="T5" fmla="*/ 7 h 141"/>
                  <a:gd name="T6" fmla="*/ 163 w 317"/>
                  <a:gd name="T7" fmla="*/ 15 h 141"/>
                  <a:gd name="T8" fmla="*/ 180 w 317"/>
                  <a:gd name="T9" fmla="*/ 22 h 141"/>
                  <a:gd name="T10" fmla="*/ 193 w 317"/>
                  <a:gd name="T11" fmla="*/ 24 h 141"/>
                  <a:gd name="T12" fmla="*/ 202 w 317"/>
                  <a:gd name="T13" fmla="*/ 35 h 141"/>
                  <a:gd name="T14" fmla="*/ 208 w 317"/>
                  <a:gd name="T15" fmla="*/ 50 h 141"/>
                  <a:gd name="T16" fmla="*/ 211 w 317"/>
                  <a:gd name="T17" fmla="*/ 61 h 141"/>
                  <a:gd name="T18" fmla="*/ 208 w 317"/>
                  <a:gd name="T19" fmla="*/ 68 h 141"/>
                  <a:gd name="T20" fmla="*/ 202 w 317"/>
                  <a:gd name="T21" fmla="*/ 82 h 141"/>
                  <a:gd name="T22" fmla="*/ 193 w 317"/>
                  <a:gd name="T23" fmla="*/ 93 h 141"/>
                  <a:gd name="T24" fmla="*/ 180 w 317"/>
                  <a:gd name="T25" fmla="*/ 103 h 141"/>
                  <a:gd name="T26" fmla="*/ 163 w 317"/>
                  <a:gd name="T27" fmla="*/ 107 h 141"/>
                  <a:gd name="T28" fmla="*/ 147 w 317"/>
                  <a:gd name="T29" fmla="*/ 113 h 141"/>
                  <a:gd name="T30" fmla="*/ 127 w 317"/>
                  <a:gd name="T31" fmla="*/ 115 h 141"/>
                  <a:gd name="T32" fmla="*/ 106 w 317"/>
                  <a:gd name="T33" fmla="*/ 115 h 141"/>
                  <a:gd name="T34" fmla="*/ 83 w 317"/>
                  <a:gd name="T35" fmla="*/ 115 h 141"/>
                  <a:gd name="T36" fmla="*/ 64 w 317"/>
                  <a:gd name="T37" fmla="*/ 113 h 141"/>
                  <a:gd name="T38" fmla="*/ 46 w 317"/>
                  <a:gd name="T39" fmla="*/ 107 h 141"/>
                  <a:gd name="T40" fmla="*/ 30 w 317"/>
                  <a:gd name="T41" fmla="*/ 103 h 141"/>
                  <a:gd name="T42" fmla="*/ 18 w 317"/>
                  <a:gd name="T43" fmla="*/ 93 h 141"/>
                  <a:gd name="T44" fmla="*/ 10 w 317"/>
                  <a:gd name="T45" fmla="*/ 82 h 141"/>
                  <a:gd name="T46" fmla="*/ 3 w 317"/>
                  <a:gd name="T47" fmla="*/ 68 h 141"/>
                  <a:gd name="T48" fmla="*/ 0 w 317"/>
                  <a:gd name="T49" fmla="*/ 61 h 141"/>
                  <a:gd name="T50" fmla="*/ 3 w 317"/>
                  <a:gd name="T51" fmla="*/ 50 h 141"/>
                  <a:gd name="T52" fmla="*/ 10 w 317"/>
                  <a:gd name="T53" fmla="*/ 35 h 141"/>
                  <a:gd name="T54" fmla="*/ 18 w 317"/>
                  <a:gd name="T55" fmla="*/ 24 h 141"/>
                  <a:gd name="T56" fmla="*/ 30 w 317"/>
                  <a:gd name="T57" fmla="*/ 22 h 141"/>
                  <a:gd name="T58" fmla="*/ 46 w 317"/>
                  <a:gd name="T59" fmla="*/ 15 h 141"/>
                  <a:gd name="T60" fmla="*/ 64 w 317"/>
                  <a:gd name="T61" fmla="*/ 7 h 141"/>
                  <a:gd name="T62" fmla="*/ 83 w 317"/>
                  <a:gd name="T63" fmla="*/ 3 h 141"/>
                  <a:gd name="T64" fmla="*/ 106 w 317"/>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7"/>
                  <a:gd name="T100" fmla="*/ 0 h 141"/>
                  <a:gd name="T101" fmla="*/ 317 w 317"/>
                  <a:gd name="T102" fmla="*/ 141 h 1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7" h="141">
                    <a:moveTo>
                      <a:pt x="159" y="0"/>
                    </a:moveTo>
                    <a:lnTo>
                      <a:pt x="190" y="3"/>
                    </a:lnTo>
                    <a:lnTo>
                      <a:pt x="221" y="7"/>
                    </a:lnTo>
                    <a:lnTo>
                      <a:pt x="245" y="15"/>
                    </a:lnTo>
                    <a:lnTo>
                      <a:pt x="269" y="22"/>
                    </a:lnTo>
                    <a:lnTo>
                      <a:pt x="290" y="33"/>
                    </a:lnTo>
                    <a:lnTo>
                      <a:pt x="303" y="44"/>
                    </a:lnTo>
                    <a:lnTo>
                      <a:pt x="314" y="59"/>
                    </a:lnTo>
                    <a:lnTo>
                      <a:pt x="317" y="71"/>
                    </a:lnTo>
                    <a:lnTo>
                      <a:pt x="314" y="85"/>
                    </a:lnTo>
                    <a:lnTo>
                      <a:pt x="303" y="100"/>
                    </a:lnTo>
                    <a:lnTo>
                      <a:pt x="290" y="111"/>
                    </a:lnTo>
                    <a:lnTo>
                      <a:pt x="269" y="123"/>
                    </a:lnTo>
                    <a:lnTo>
                      <a:pt x="245" y="130"/>
                    </a:lnTo>
                    <a:lnTo>
                      <a:pt x="221" y="138"/>
                    </a:lnTo>
                    <a:lnTo>
                      <a:pt x="190" y="141"/>
                    </a:lnTo>
                    <a:lnTo>
                      <a:pt x="159" y="141"/>
                    </a:lnTo>
                    <a:lnTo>
                      <a:pt x="124" y="141"/>
                    </a:lnTo>
                    <a:lnTo>
                      <a:pt x="96" y="138"/>
                    </a:lnTo>
                    <a:lnTo>
                      <a:pt x="69" y="130"/>
                    </a:lnTo>
                    <a:lnTo>
                      <a:pt x="45" y="123"/>
                    </a:lnTo>
                    <a:lnTo>
                      <a:pt x="27" y="111"/>
                    </a:lnTo>
                    <a:lnTo>
                      <a:pt x="10" y="100"/>
                    </a:lnTo>
                    <a:lnTo>
                      <a:pt x="3" y="85"/>
                    </a:lnTo>
                    <a:lnTo>
                      <a:pt x="0" y="71"/>
                    </a:lnTo>
                    <a:lnTo>
                      <a:pt x="3" y="59"/>
                    </a:lnTo>
                    <a:lnTo>
                      <a:pt x="10" y="44"/>
                    </a:lnTo>
                    <a:lnTo>
                      <a:pt x="27" y="33"/>
                    </a:lnTo>
                    <a:lnTo>
                      <a:pt x="45" y="22"/>
                    </a:lnTo>
                    <a:lnTo>
                      <a:pt x="69" y="15"/>
                    </a:lnTo>
                    <a:lnTo>
                      <a:pt x="96" y="7"/>
                    </a:lnTo>
                    <a:lnTo>
                      <a:pt x="124" y="3"/>
                    </a:lnTo>
                    <a:lnTo>
                      <a:pt x="159"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105562" name="Freeform 25"/>
              <p:cNvSpPr/>
              <p:nvPr/>
            </p:nvSpPr>
            <p:spPr bwMode="auto">
              <a:xfrm>
                <a:off x="2582" y="2555"/>
                <a:ext cx="66" cy="72"/>
              </a:xfrm>
              <a:custGeom>
                <a:avLst/>
                <a:gdLst>
                  <a:gd name="T0" fmla="*/ 27 w 69"/>
                  <a:gd name="T1" fmla="*/ 0 h 74"/>
                  <a:gd name="T2" fmla="*/ 30 w 69"/>
                  <a:gd name="T3" fmla="*/ 0 h 74"/>
                  <a:gd name="T4" fmla="*/ 34 w 69"/>
                  <a:gd name="T5" fmla="*/ 3 h 74"/>
                  <a:gd name="T6" fmla="*/ 37 w 69"/>
                  <a:gd name="T7" fmla="*/ 7 h 74"/>
                  <a:gd name="T8" fmla="*/ 40 w 69"/>
                  <a:gd name="T9" fmla="*/ 11 h 74"/>
                  <a:gd name="T10" fmla="*/ 42 w 69"/>
                  <a:gd name="T11" fmla="*/ 15 h 74"/>
                  <a:gd name="T12" fmla="*/ 45 w 69"/>
                  <a:gd name="T13" fmla="*/ 18 h 74"/>
                  <a:gd name="T14" fmla="*/ 47 w 69"/>
                  <a:gd name="T15" fmla="*/ 18 h 74"/>
                  <a:gd name="T16" fmla="*/ 47 w 69"/>
                  <a:gd name="T17" fmla="*/ 24 h 74"/>
                  <a:gd name="T18" fmla="*/ 47 w 69"/>
                  <a:gd name="T19" fmla="*/ 32 h 74"/>
                  <a:gd name="T20" fmla="*/ 47 w 69"/>
                  <a:gd name="T21" fmla="*/ 39 h 74"/>
                  <a:gd name="T22" fmla="*/ 45 w 69"/>
                  <a:gd name="T23" fmla="*/ 43 h 74"/>
                  <a:gd name="T24" fmla="*/ 45 w 69"/>
                  <a:gd name="T25" fmla="*/ 48 h 74"/>
                  <a:gd name="T26" fmla="*/ 42 w 69"/>
                  <a:gd name="T27" fmla="*/ 50 h 74"/>
                  <a:gd name="T28" fmla="*/ 40 w 69"/>
                  <a:gd name="T29" fmla="*/ 52 h 74"/>
                  <a:gd name="T30" fmla="*/ 37 w 69"/>
                  <a:gd name="T31" fmla="*/ 53 h 74"/>
                  <a:gd name="T32" fmla="*/ 32 w 69"/>
                  <a:gd name="T33" fmla="*/ 53 h 74"/>
                  <a:gd name="T34" fmla="*/ 30 w 69"/>
                  <a:gd name="T35" fmla="*/ 56 h 74"/>
                  <a:gd name="T36" fmla="*/ 27 w 69"/>
                  <a:gd name="T37" fmla="*/ 56 h 74"/>
                  <a:gd name="T38" fmla="*/ 22 w 69"/>
                  <a:gd name="T39" fmla="*/ 56 h 74"/>
                  <a:gd name="T40" fmla="*/ 15 w 69"/>
                  <a:gd name="T41" fmla="*/ 56 h 74"/>
                  <a:gd name="T42" fmla="*/ 11 w 69"/>
                  <a:gd name="T43" fmla="*/ 53 h 74"/>
                  <a:gd name="T44" fmla="*/ 10 w 69"/>
                  <a:gd name="T45" fmla="*/ 52 h 74"/>
                  <a:gd name="T46" fmla="*/ 7 w 69"/>
                  <a:gd name="T47" fmla="*/ 48 h 74"/>
                  <a:gd name="T48" fmla="*/ 4 w 69"/>
                  <a:gd name="T49" fmla="*/ 43 h 74"/>
                  <a:gd name="T50" fmla="*/ 0 w 69"/>
                  <a:gd name="T51" fmla="*/ 39 h 74"/>
                  <a:gd name="T52" fmla="*/ 0 w 69"/>
                  <a:gd name="T53" fmla="*/ 32 h 74"/>
                  <a:gd name="T54" fmla="*/ 0 w 69"/>
                  <a:gd name="T55" fmla="*/ 24 h 74"/>
                  <a:gd name="T56" fmla="*/ 0 w 69"/>
                  <a:gd name="T57" fmla="*/ 18 h 74"/>
                  <a:gd name="T58" fmla="*/ 4 w 69"/>
                  <a:gd name="T59" fmla="*/ 18 h 74"/>
                  <a:gd name="T60" fmla="*/ 7 w 69"/>
                  <a:gd name="T61" fmla="*/ 11 h 74"/>
                  <a:gd name="T62" fmla="*/ 10 w 69"/>
                  <a:gd name="T63" fmla="*/ 7 h 74"/>
                  <a:gd name="T64" fmla="*/ 11 w 69"/>
                  <a:gd name="T65" fmla="*/ 3 h 74"/>
                  <a:gd name="T66" fmla="*/ 12 w 69"/>
                  <a:gd name="T67" fmla="*/ 3 h 74"/>
                  <a:gd name="T68" fmla="*/ 15 w 69"/>
                  <a:gd name="T69" fmla="*/ 0 h 74"/>
                  <a:gd name="T70" fmla="*/ 22 w 69"/>
                  <a:gd name="T71" fmla="*/ 0 h 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9"/>
                  <a:gd name="T109" fmla="*/ 0 h 74"/>
                  <a:gd name="T110" fmla="*/ 69 w 69"/>
                  <a:gd name="T111" fmla="*/ 74 h 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9" h="74">
                    <a:moveTo>
                      <a:pt x="35" y="0"/>
                    </a:moveTo>
                    <a:lnTo>
                      <a:pt x="38" y="0"/>
                    </a:lnTo>
                    <a:lnTo>
                      <a:pt x="42" y="0"/>
                    </a:lnTo>
                    <a:lnTo>
                      <a:pt x="45" y="0"/>
                    </a:lnTo>
                    <a:lnTo>
                      <a:pt x="48" y="0"/>
                    </a:lnTo>
                    <a:lnTo>
                      <a:pt x="52" y="3"/>
                    </a:lnTo>
                    <a:lnTo>
                      <a:pt x="55" y="3"/>
                    </a:lnTo>
                    <a:lnTo>
                      <a:pt x="55" y="7"/>
                    </a:lnTo>
                    <a:lnTo>
                      <a:pt x="59" y="7"/>
                    </a:lnTo>
                    <a:lnTo>
                      <a:pt x="59" y="11"/>
                    </a:lnTo>
                    <a:lnTo>
                      <a:pt x="62" y="11"/>
                    </a:lnTo>
                    <a:lnTo>
                      <a:pt x="62" y="15"/>
                    </a:lnTo>
                    <a:lnTo>
                      <a:pt x="66" y="15"/>
                    </a:lnTo>
                    <a:lnTo>
                      <a:pt x="66" y="18"/>
                    </a:lnTo>
                    <a:lnTo>
                      <a:pt x="69" y="22"/>
                    </a:lnTo>
                    <a:lnTo>
                      <a:pt x="69" y="26"/>
                    </a:lnTo>
                    <a:lnTo>
                      <a:pt x="69" y="30"/>
                    </a:lnTo>
                    <a:lnTo>
                      <a:pt x="69" y="33"/>
                    </a:lnTo>
                    <a:lnTo>
                      <a:pt x="69" y="37"/>
                    </a:lnTo>
                    <a:lnTo>
                      <a:pt x="69" y="41"/>
                    </a:lnTo>
                    <a:lnTo>
                      <a:pt x="69" y="44"/>
                    </a:lnTo>
                    <a:lnTo>
                      <a:pt x="69" y="48"/>
                    </a:lnTo>
                    <a:lnTo>
                      <a:pt x="69" y="52"/>
                    </a:lnTo>
                    <a:lnTo>
                      <a:pt x="66" y="52"/>
                    </a:lnTo>
                    <a:lnTo>
                      <a:pt x="66" y="56"/>
                    </a:lnTo>
                    <a:lnTo>
                      <a:pt x="66" y="59"/>
                    </a:lnTo>
                    <a:lnTo>
                      <a:pt x="62" y="59"/>
                    </a:lnTo>
                    <a:lnTo>
                      <a:pt x="62" y="63"/>
                    </a:lnTo>
                    <a:lnTo>
                      <a:pt x="59" y="63"/>
                    </a:lnTo>
                    <a:lnTo>
                      <a:pt x="59" y="67"/>
                    </a:lnTo>
                    <a:lnTo>
                      <a:pt x="55" y="67"/>
                    </a:lnTo>
                    <a:lnTo>
                      <a:pt x="55" y="70"/>
                    </a:lnTo>
                    <a:lnTo>
                      <a:pt x="52" y="70"/>
                    </a:lnTo>
                    <a:lnTo>
                      <a:pt x="48" y="70"/>
                    </a:lnTo>
                    <a:lnTo>
                      <a:pt x="48" y="74"/>
                    </a:lnTo>
                    <a:lnTo>
                      <a:pt x="45" y="74"/>
                    </a:lnTo>
                    <a:lnTo>
                      <a:pt x="42" y="74"/>
                    </a:lnTo>
                    <a:lnTo>
                      <a:pt x="38" y="74"/>
                    </a:lnTo>
                    <a:lnTo>
                      <a:pt x="35" y="74"/>
                    </a:lnTo>
                    <a:lnTo>
                      <a:pt x="31" y="74"/>
                    </a:lnTo>
                    <a:lnTo>
                      <a:pt x="28" y="74"/>
                    </a:lnTo>
                    <a:lnTo>
                      <a:pt x="24" y="74"/>
                    </a:lnTo>
                    <a:lnTo>
                      <a:pt x="21" y="70"/>
                    </a:lnTo>
                    <a:lnTo>
                      <a:pt x="17" y="70"/>
                    </a:lnTo>
                    <a:lnTo>
                      <a:pt x="14" y="67"/>
                    </a:lnTo>
                    <a:lnTo>
                      <a:pt x="10" y="67"/>
                    </a:lnTo>
                    <a:lnTo>
                      <a:pt x="10" y="63"/>
                    </a:lnTo>
                    <a:lnTo>
                      <a:pt x="7" y="59"/>
                    </a:lnTo>
                    <a:lnTo>
                      <a:pt x="4" y="56"/>
                    </a:lnTo>
                    <a:lnTo>
                      <a:pt x="4" y="52"/>
                    </a:lnTo>
                    <a:lnTo>
                      <a:pt x="4" y="48"/>
                    </a:lnTo>
                    <a:lnTo>
                      <a:pt x="0" y="48"/>
                    </a:lnTo>
                    <a:lnTo>
                      <a:pt x="0" y="44"/>
                    </a:lnTo>
                    <a:lnTo>
                      <a:pt x="0" y="41"/>
                    </a:lnTo>
                    <a:lnTo>
                      <a:pt x="0" y="37"/>
                    </a:lnTo>
                    <a:lnTo>
                      <a:pt x="0" y="33"/>
                    </a:lnTo>
                    <a:lnTo>
                      <a:pt x="0" y="30"/>
                    </a:lnTo>
                    <a:lnTo>
                      <a:pt x="0" y="26"/>
                    </a:lnTo>
                    <a:lnTo>
                      <a:pt x="4" y="22"/>
                    </a:lnTo>
                    <a:lnTo>
                      <a:pt x="4" y="18"/>
                    </a:lnTo>
                    <a:lnTo>
                      <a:pt x="7" y="15"/>
                    </a:lnTo>
                    <a:lnTo>
                      <a:pt x="7" y="11"/>
                    </a:lnTo>
                    <a:lnTo>
                      <a:pt x="10" y="11"/>
                    </a:lnTo>
                    <a:lnTo>
                      <a:pt x="10" y="7"/>
                    </a:lnTo>
                    <a:lnTo>
                      <a:pt x="14" y="7"/>
                    </a:lnTo>
                    <a:lnTo>
                      <a:pt x="14" y="3"/>
                    </a:lnTo>
                    <a:lnTo>
                      <a:pt x="17" y="3"/>
                    </a:lnTo>
                    <a:lnTo>
                      <a:pt x="21" y="3"/>
                    </a:lnTo>
                    <a:lnTo>
                      <a:pt x="21" y="0"/>
                    </a:lnTo>
                    <a:lnTo>
                      <a:pt x="24" y="0"/>
                    </a:lnTo>
                    <a:lnTo>
                      <a:pt x="28" y="0"/>
                    </a:lnTo>
                    <a:lnTo>
                      <a:pt x="31" y="0"/>
                    </a:lnTo>
                    <a:lnTo>
                      <a:pt x="35"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63" name="Freeform 26"/>
              <p:cNvSpPr/>
              <p:nvPr/>
            </p:nvSpPr>
            <p:spPr bwMode="auto">
              <a:xfrm>
                <a:off x="2562" y="2530"/>
                <a:ext cx="66" cy="72"/>
              </a:xfrm>
              <a:custGeom>
                <a:avLst/>
                <a:gdLst>
                  <a:gd name="T0" fmla="*/ 27 w 69"/>
                  <a:gd name="T1" fmla="*/ 0 h 74"/>
                  <a:gd name="T2" fmla="*/ 30 w 69"/>
                  <a:gd name="T3" fmla="*/ 0 h 74"/>
                  <a:gd name="T4" fmla="*/ 32 w 69"/>
                  <a:gd name="T5" fmla="*/ 3 h 74"/>
                  <a:gd name="T6" fmla="*/ 38 w 69"/>
                  <a:gd name="T7" fmla="*/ 3 h 74"/>
                  <a:gd name="T8" fmla="*/ 40 w 69"/>
                  <a:gd name="T9" fmla="*/ 7 h 74"/>
                  <a:gd name="T10" fmla="*/ 43 w 69"/>
                  <a:gd name="T11" fmla="*/ 11 h 74"/>
                  <a:gd name="T12" fmla="*/ 45 w 69"/>
                  <a:gd name="T13" fmla="*/ 15 h 74"/>
                  <a:gd name="T14" fmla="*/ 47 w 69"/>
                  <a:gd name="T15" fmla="*/ 18 h 74"/>
                  <a:gd name="T16" fmla="*/ 47 w 69"/>
                  <a:gd name="T17" fmla="*/ 20 h 74"/>
                  <a:gd name="T18" fmla="*/ 47 w 69"/>
                  <a:gd name="T19" fmla="*/ 28 h 74"/>
                  <a:gd name="T20" fmla="*/ 47 w 69"/>
                  <a:gd name="T21" fmla="*/ 35 h 74"/>
                  <a:gd name="T22" fmla="*/ 47 w 69"/>
                  <a:gd name="T23" fmla="*/ 43 h 74"/>
                  <a:gd name="T24" fmla="*/ 45 w 69"/>
                  <a:gd name="T25" fmla="*/ 46 h 74"/>
                  <a:gd name="T26" fmla="*/ 43 w 69"/>
                  <a:gd name="T27" fmla="*/ 48 h 74"/>
                  <a:gd name="T28" fmla="*/ 40 w 69"/>
                  <a:gd name="T29" fmla="*/ 50 h 74"/>
                  <a:gd name="T30" fmla="*/ 38 w 69"/>
                  <a:gd name="T31" fmla="*/ 52 h 74"/>
                  <a:gd name="T32" fmla="*/ 32 w 69"/>
                  <a:gd name="T33" fmla="*/ 53 h 74"/>
                  <a:gd name="T34" fmla="*/ 29 w 69"/>
                  <a:gd name="T35" fmla="*/ 56 h 74"/>
                  <a:gd name="T36" fmla="*/ 25 w 69"/>
                  <a:gd name="T37" fmla="*/ 56 h 74"/>
                  <a:gd name="T38" fmla="*/ 19 w 69"/>
                  <a:gd name="T39" fmla="*/ 56 h 74"/>
                  <a:gd name="T40" fmla="*/ 16 w 69"/>
                  <a:gd name="T41" fmla="*/ 53 h 74"/>
                  <a:gd name="T42" fmla="*/ 11 w 69"/>
                  <a:gd name="T43" fmla="*/ 53 h 74"/>
                  <a:gd name="T44" fmla="*/ 11 w 69"/>
                  <a:gd name="T45" fmla="*/ 50 h 74"/>
                  <a:gd name="T46" fmla="*/ 7 w 69"/>
                  <a:gd name="T47" fmla="*/ 48 h 74"/>
                  <a:gd name="T48" fmla="*/ 4 w 69"/>
                  <a:gd name="T49" fmla="*/ 43 h 74"/>
                  <a:gd name="T50" fmla="*/ 0 w 69"/>
                  <a:gd name="T51" fmla="*/ 35 h 74"/>
                  <a:gd name="T52" fmla="*/ 0 w 69"/>
                  <a:gd name="T53" fmla="*/ 28 h 74"/>
                  <a:gd name="T54" fmla="*/ 0 w 69"/>
                  <a:gd name="T55" fmla="*/ 20 h 74"/>
                  <a:gd name="T56" fmla="*/ 0 w 69"/>
                  <a:gd name="T57" fmla="*/ 18 h 74"/>
                  <a:gd name="T58" fmla="*/ 4 w 69"/>
                  <a:gd name="T59" fmla="*/ 18 h 74"/>
                  <a:gd name="T60" fmla="*/ 7 w 69"/>
                  <a:gd name="T61" fmla="*/ 15 h 74"/>
                  <a:gd name="T62" fmla="*/ 11 w 69"/>
                  <a:gd name="T63" fmla="*/ 11 h 74"/>
                  <a:gd name="T64" fmla="*/ 11 w 69"/>
                  <a:gd name="T65" fmla="*/ 7 h 74"/>
                  <a:gd name="T66" fmla="*/ 11 w 69"/>
                  <a:gd name="T67" fmla="*/ 3 h 74"/>
                  <a:gd name="T68" fmla="*/ 12 w 69"/>
                  <a:gd name="T69" fmla="*/ 0 h 74"/>
                  <a:gd name="T70" fmla="*/ 19 w 69"/>
                  <a:gd name="T71" fmla="*/ 0 h 74"/>
                  <a:gd name="T72" fmla="*/ 25 w 69"/>
                  <a:gd name="T73" fmla="*/ 0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
                  <a:gd name="T112" fmla="*/ 0 h 74"/>
                  <a:gd name="T113" fmla="*/ 69 w 69"/>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 h="74">
                    <a:moveTo>
                      <a:pt x="35" y="0"/>
                    </a:moveTo>
                    <a:lnTo>
                      <a:pt x="38" y="0"/>
                    </a:lnTo>
                    <a:lnTo>
                      <a:pt x="42" y="0"/>
                    </a:lnTo>
                    <a:lnTo>
                      <a:pt x="45" y="0"/>
                    </a:lnTo>
                    <a:lnTo>
                      <a:pt x="49" y="0"/>
                    </a:lnTo>
                    <a:lnTo>
                      <a:pt x="49" y="3"/>
                    </a:lnTo>
                    <a:lnTo>
                      <a:pt x="52" y="3"/>
                    </a:lnTo>
                    <a:lnTo>
                      <a:pt x="56" y="3"/>
                    </a:lnTo>
                    <a:lnTo>
                      <a:pt x="56" y="7"/>
                    </a:lnTo>
                    <a:lnTo>
                      <a:pt x="59" y="7"/>
                    </a:lnTo>
                    <a:lnTo>
                      <a:pt x="59" y="11"/>
                    </a:lnTo>
                    <a:lnTo>
                      <a:pt x="63" y="11"/>
                    </a:lnTo>
                    <a:lnTo>
                      <a:pt x="63" y="15"/>
                    </a:lnTo>
                    <a:lnTo>
                      <a:pt x="66" y="15"/>
                    </a:lnTo>
                    <a:lnTo>
                      <a:pt x="66" y="18"/>
                    </a:lnTo>
                    <a:lnTo>
                      <a:pt x="69" y="22"/>
                    </a:lnTo>
                    <a:lnTo>
                      <a:pt x="69" y="26"/>
                    </a:lnTo>
                    <a:lnTo>
                      <a:pt x="69" y="29"/>
                    </a:lnTo>
                    <a:lnTo>
                      <a:pt x="69" y="33"/>
                    </a:lnTo>
                    <a:lnTo>
                      <a:pt x="69" y="37"/>
                    </a:lnTo>
                    <a:lnTo>
                      <a:pt x="69" y="41"/>
                    </a:lnTo>
                    <a:lnTo>
                      <a:pt x="69" y="44"/>
                    </a:lnTo>
                    <a:lnTo>
                      <a:pt x="69" y="48"/>
                    </a:lnTo>
                    <a:lnTo>
                      <a:pt x="69" y="52"/>
                    </a:lnTo>
                    <a:lnTo>
                      <a:pt x="66" y="52"/>
                    </a:lnTo>
                    <a:lnTo>
                      <a:pt x="66" y="56"/>
                    </a:lnTo>
                    <a:lnTo>
                      <a:pt x="66" y="59"/>
                    </a:lnTo>
                    <a:lnTo>
                      <a:pt x="63" y="59"/>
                    </a:lnTo>
                    <a:lnTo>
                      <a:pt x="63" y="63"/>
                    </a:lnTo>
                    <a:lnTo>
                      <a:pt x="59" y="63"/>
                    </a:lnTo>
                    <a:lnTo>
                      <a:pt x="59" y="67"/>
                    </a:lnTo>
                    <a:lnTo>
                      <a:pt x="56" y="67"/>
                    </a:lnTo>
                    <a:lnTo>
                      <a:pt x="52" y="70"/>
                    </a:lnTo>
                    <a:lnTo>
                      <a:pt x="49" y="70"/>
                    </a:lnTo>
                    <a:lnTo>
                      <a:pt x="45" y="74"/>
                    </a:lnTo>
                    <a:lnTo>
                      <a:pt x="42" y="74"/>
                    </a:lnTo>
                    <a:lnTo>
                      <a:pt x="38" y="74"/>
                    </a:lnTo>
                    <a:lnTo>
                      <a:pt x="35" y="74"/>
                    </a:lnTo>
                    <a:lnTo>
                      <a:pt x="31" y="74"/>
                    </a:lnTo>
                    <a:lnTo>
                      <a:pt x="28" y="74"/>
                    </a:lnTo>
                    <a:lnTo>
                      <a:pt x="25" y="74"/>
                    </a:lnTo>
                    <a:lnTo>
                      <a:pt x="25" y="70"/>
                    </a:lnTo>
                    <a:lnTo>
                      <a:pt x="21" y="70"/>
                    </a:lnTo>
                    <a:lnTo>
                      <a:pt x="18" y="70"/>
                    </a:lnTo>
                    <a:lnTo>
                      <a:pt x="14" y="67"/>
                    </a:lnTo>
                    <a:lnTo>
                      <a:pt x="11" y="63"/>
                    </a:lnTo>
                    <a:lnTo>
                      <a:pt x="7" y="63"/>
                    </a:lnTo>
                    <a:lnTo>
                      <a:pt x="7" y="59"/>
                    </a:lnTo>
                    <a:lnTo>
                      <a:pt x="4" y="56"/>
                    </a:lnTo>
                    <a:lnTo>
                      <a:pt x="4" y="52"/>
                    </a:lnTo>
                    <a:lnTo>
                      <a:pt x="0" y="48"/>
                    </a:lnTo>
                    <a:lnTo>
                      <a:pt x="0" y="44"/>
                    </a:lnTo>
                    <a:lnTo>
                      <a:pt x="0" y="41"/>
                    </a:lnTo>
                    <a:lnTo>
                      <a:pt x="0" y="37"/>
                    </a:lnTo>
                    <a:lnTo>
                      <a:pt x="0" y="33"/>
                    </a:lnTo>
                    <a:lnTo>
                      <a:pt x="0" y="29"/>
                    </a:lnTo>
                    <a:lnTo>
                      <a:pt x="0" y="26"/>
                    </a:lnTo>
                    <a:lnTo>
                      <a:pt x="0" y="22"/>
                    </a:lnTo>
                    <a:lnTo>
                      <a:pt x="4" y="22"/>
                    </a:lnTo>
                    <a:lnTo>
                      <a:pt x="4" y="18"/>
                    </a:lnTo>
                    <a:lnTo>
                      <a:pt x="4" y="15"/>
                    </a:lnTo>
                    <a:lnTo>
                      <a:pt x="7" y="15"/>
                    </a:lnTo>
                    <a:lnTo>
                      <a:pt x="7" y="11"/>
                    </a:lnTo>
                    <a:lnTo>
                      <a:pt x="11" y="11"/>
                    </a:lnTo>
                    <a:lnTo>
                      <a:pt x="11" y="7"/>
                    </a:lnTo>
                    <a:lnTo>
                      <a:pt x="14" y="7"/>
                    </a:lnTo>
                    <a:lnTo>
                      <a:pt x="14" y="3"/>
                    </a:lnTo>
                    <a:lnTo>
                      <a:pt x="18" y="3"/>
                    </a:lnTo>
                    <a:lnTo>
                      <a:pt x="21" y="3"/>
                    </a:lnTo>
                    <a:lnTo>
                      <a:pt x="21" y="0"/>
                    </a:lnTo>
                    <a:lnTo>
                      <a:pt x="25" y="0"/>
                    </a:lnTo>
                    <a:lnTo>
                      <a:pt x="28" y="0"/>
                    </a:lnTo>
                    <a:lnTo>
                      <a:pt x="31" y="0"/>
                    </a:lnTo>
                    <a:lnTo>
                      <a:pt x="35" y="0"/>
                    </a:lnTo>
                    <a:close/>
                  </a:path>
                </a:pathLst>
              </a:custGeom>
              <a:solidFill>
                <a:srgbClr val="66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64" name="Freeform 27"/>
              <p:cNvSpPr/>
              <p:nvPr/>
            </p:nvSpPr>
            <p:spPr bwMode="auto">
              <a:xfrm>
                <a:off x="2562" y="2530"/>
                <a:ext cx="66" cy="72"/>
              </a:xfrm>
              <a:custGeom>
                <a:avLst/>
                <a:gdLst>
                  <a:gd name="T0" fmla="*/ 25 w 69"/>
                  <a:gd name="T1" fmla="*/ 0 h 74"/>
                  <a:gd name="T2" fmla="*/ 32 w 69"/>
                  <a:gd name="T3" fmla="*/ 0 h 74"/>
                  <a:gd name="T4" fmla="*/ 40 w 69"/>
                  <a:gd name="T5" fmla="*/ 11 h 74"/>
                  <a:gd name="T6" fmla="*/ 47 w 69"/>
                  <a:gd name="T7" fmla="*/ 18 h 74"/>
                  <a:gd name="T8" fmla="*/ 47 w 69"/>
                  <a:gd name="T9" fmla="*/ 28 h 74"/>
                  <a:gd name="T10" fmla="*/ 47 w 69"/>
                  <a:gd name="T11" fmla="*/ 43 h 74"/>
                  <a:gd name="T12" fmla="*/ 40 w 69"/>
                  <a:gd name="T13" fmla="*/ 50 h 74"/>
                  <a:gd name="T14" fmla="*/ 32 w 69"/>
                  <a:gd name="T15" fmla="*/ 53 h 74"/>
                  <a:gd name="T16" fmla="*/ 25 w 69"/>
                  <a:gd name="T17" fmla="*/ 56 h 74"/>
                  <a:gd name="T18" fmla="*/ 12 w 69"/>
                  <a:gd name="T19" fmla="*/ 53 h 74"/>
                  <a:gd name="T20" fmla="*/ 11 w 69"/>
                  <a:gd name="T21" fmla="*/ 50 h 74"/>
                  <a:gd name="T22" fmla="*/ 4 w 69"/>
                  <a:gd name="T23" fmla="*/ 43 h 74"/>
                  <a:gd name="T24" fmla="*/ 0 w 69"/>
                  <a:gd name="T25" fmla="*/ 28 h 74"/>
                  <a:gd name="T26" fmla="*/ 4 w 69"/>
                  <a:gd name="T27" fmla="*/ 18 h 74"/>
                  <a:gd name="T28" fmla="*/ 11 w 69"/>
                  <a:gd name="T29" fmla="*/ 11 h 74"/>
                  <a:gd name="T30" fmla="*/ 12 w 69"/>
                  <a:gd name="T31" fmla="*/ 0 h 74"/>
                  <a:gd name="T32" fmla="*/ 25 w 69"/>
                  <a:gd name="T33" fmla="*/ 0 h 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9"/>
                  <a:gd name="T52" fmla="*/ 0 h 74"/>
                  <a:gd name="T53" fmla="*/ 69 w 69"/>
                  <a:gd name="T54" fmla="*/ 74 h 7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9" h="74">
                    <a:moveTo>
                      <a:pt x="35" y="0"/>
                    </a:moveTo>
                    <a:lnTo>
                      <a:pt x="49" y="0"/>
                    </a:lnTo>
                    <a:lnTo>
                      <a:pt x="59" y="11"/>
                    </a:lnTo>
                    <a:lnTo>
                      <a:pt x="69" y="22"/>
                    </a:lnTo>
                    <a:lnTo>
                      <a:pt x="69" y="37"/>
                    </a:lnTo>
                    <a:lnTo>
                      <a:pt x="69" y="52"/>
                    </a:lnTo>
                    <a:lnTo>
                      <a:pt x="59" y="63"/>
                    </a:lnTo>
                    <a:lnTo>
                      <a:pt x="49" y="70"/>
                    </a:lnTo>
                    <a:lnTo>
                      <a:pt x="35" y="74"/>
                    </a:lnTo>
                    <a:lnTo>
                      <a:pt x="21" y="70"/>
                    </a:lnTo>
                    <a:lnTo>
                      <a:pt x="11" y="63"/>
                    </a:lnTo>
                    <a:lnTo>
                      <a:pt x="4" y="52"/>
                    </a:lnTo>
                    <a:lnTo>
                      <a:pt x="0" y="37"/>
                    </a:lnTo>
                    <a:lnTo>
                      <a:pt x="4" y="22"/>
                    </a:lnTo>
                    <a:lnTo>
                      <a:pt x="11" y="11"/>
                    </a:lnTo>
                    <a:lnTo>
                      <a:pt x="21" y="0"/>
                    </a:lnTo>
                    <a:lnTo>
                      <a:pt x="35"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105565" name="Line 28"/>
              <p:cNvSpPr>
                <a:spLocks noChangeShapeType="1"/>
              </p:cNvSpPr>
              <p:nvPr/>
            </p:nvSpPr>
            <p:spPr bwMode="auto">
              <a:xfrm>
                <a:off x="2549" y="2623"/>
                <a:ext cx="92"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66" name="Freeform 29"/>
              <p:cNvSpPr/>
              <p:nvPr/>
            </p:nvSpPr>
            <p:spPr bwMode="auto">
              <a:xfrm>
                <a:off x="2522" y="2602"/>
                <a:ext cx="73" cy="145"/>
              </a:xfrm>
              <a:custGeom>
                <a:avLst/>
                <a:gdLst>
                  <a:gd name="T0" fmla="*/ 53 w 76"/>
                  <a:gd name="T1" fmla="*/ 0 h 149"/>
                  <a:gd name="T2" fmla="*/ 53 w 76"/>
                  <a:gd name="T3" fmla="*/ 54 h 149"/>
                  <a:gd name="T4" fmla="*/ 0 w 76"/>
                  <a:gd name="T5" fmla="*/ 117 h 149"/>
                  <a:gd name="T6" fmla="*/ 0 60000 65536"/>
                  <a:gd name="T7" fmla="*/ 0 60000 65536"/>
                  <a:gd name="T8" fmla="*/ 0 60000 65536"/>
                  <a:gd name="T9" fmla="*/ 0 w 76"/>
                  <a:gd name="T10" fmla="*/ 0 h 149"/>
                  <a:gd name="T11" fmla="*/ 76 w 76"/>
                  <a:gd name="T12" fmla="*/ 149 h 149"/>
                </a:gdLst>
                <a:ahLst/>
                <a:cxnLst>
                  <a:cxn ang="T6">
                    <a:pos x="T0" y="T1"/>
                  </a:cxn>
                  <a:cxn ang="T7">
                    <a:pos x="T2" y="T3"/>
                  </a:cxn>
                  <a:cxn ang="T8">
                    <a:pos x="T4" y="T5"/>
                  </a:cxn>
                </a:cxnLst>
                <a:rect l="T9" t="T10" r="T11" b="T12"/>
                <a:pathLst>
                  <a:path w="76" h="149">
                    <a:moveTo>
                      <a:pt x="76" y="0"/>
                    </a:moveTo>
                    <a:lnTo>
                      <a:pt x="76" y="71"/>
                    </a:lnTo>
                    <a:lnTo>
                      <a:pt x="0" y="149"/>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105567" name="Line 30"/>
              <p:cNvSpPr>
                <a:spLocks noChangeShapeType="1"/>
              </p:cNvSpPr>
              <p:nvPr/>
            </p:nvSpPr>
            <p:spPr bwMode="auto">
              <a:xfrm>
                <a:off x="2595" y="2667"/>
                <a:ext cx="73" cy="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68" name="Line 31"/>
              <p:cNvSpPr>
                <a:spLocks noChangeShapeType="1"/>
              </p:cNvSpPr>
              <p:nvPr/>
            </p:nvSpPr>
            <p:spPr bwMode="auto">
              <a:xfrm>
                <a:off x="2698" y="2623"/>
                <a:ext cx="171" cy="5"/>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69" name="Freeform 32"/>
              <p:cNvSpPr/>
              <p:nvPr/>
            </p:nvSpPr>
            <p:spPr bwMode="auto">
              <a:xfrm>
                <a:off x="2978" y="2733"/>
                <a:ext cx="23" cy="58"/>
              </a:xfrm>
              <a:custGeom>
                <a:avLst/>
                <a:gdLst>
                  <a:gd name="T0" fmla="*/ 4 w 24"/>
                  <a:gd name="T1" fmla="*/ 8 h 60"/>
                  <a:gd name="T2" fmla="*/ 15 w 24"/>
                  <a:gd name="T3" fmla="*/ 0 h 60"/>
                  <a:gd name="T4" fmla="*/ 12 w 24"/>
                  <a:gd name="T5" fmla="*/ 43 h 60"/>
                  <a:gd name="T6" fmla="*/ 0 w 24"/>
                  <a:gd name="T7" fmla="*/ 38 h 60"/>
                  <a:gd name="T8" fmla="*/ 4 w 24"/>
                  <a:gd name="T9" fmla="*/ 8 h 60"/>
                  <a:gd name="T10" fmla="*/ 0 60000 65536"/>
                  <a:gd name="T11" fmla="*/ 0 60000 65536"/>
                  <a:gd name="T12" fmla="*/ 0 60000 65536"/>
                  <a:gd name="T13" fmla="*/ 0 60000 65536"/>
                  <a:gd name="T14" fmla="*/ 0 60000 65536"/>
                  <a:gd name="T15" fmla="*/ 0 w 24"/>
                  <a:gd name="T16" fmla="*/ 0 h 60"/>
                  <a:gd name="T17" fmla="*/ 24 w 24"/>
                  <a:gd name="T18" fmla="*/ 60 h 60"/>
                </a:gdLst>
                <a:ahLst/>
                <a:cxnLst>
                  <a:cxn ang="T10">
                    <a:pos x="T0" y="T1"/>
                  </a:cxn>
                  <a:cxn ang="T11">
                    <a:pos x="T2" y="T3"/>
                  </a:cxn>
                  <a:cxn ang="T12">
                    <a:pos x="T4" y="T5"/>
                  </a:cxn>
                  <a:cxn ang="T13">
                    <a:pos x="T6" y="T7"/>
                  </a:cxn>
                  <a:cxn ang="T14">
                    <a:pos x="T8" y="T9"/>
                  </a:cxn>
                </a:cxnLst>
                <a:rect l="T15" t="T16" r="T17" b="T18"/>
                <a:pathLst>
                  <a:path w="24" h="60">
                    <a:moveTo>
                      <a:pt x="4" y="8"/>
                    </a:moveTo>
                    <a:lnTo>
                      <a:pt x="24" y="0"/>
                    </a:lnTo>
                    <a:lnTo>
                      <a:pt x="18" y="60"/>
                    </a:lnTo>
                    <a:lnTo>
                      <a:pt x="0" y="49"/>
                    </a:lnTo>
                    <a:lnTo>
                      <a:pt x="4" y="8"/>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70" name="Freeform 33"/>
              <p:cNvSpPr/>
              <p:nvPr/>
            </p:nvSpPr>
            <p:spPr bwMode="auto">
              <a:xfrm>
                <a:off x="3085" y="2693"/>
                <a:ext cx="9" cy="8"/>
              </a:xfrm>
              <a:custGeom>
                <a:avLst/>
                <a:gdLst>
                  <a:gd name="T0" fmla="*/ 5 w 10"/>
                  <a:gd name="T1" fmla="*/ 0 h 8"/>
                  <a:gd name="T2" fmla="*/ 5 w 10"/>
                  <a:gd name="T3" fmla="*/ 8 h 8"/>
                  <a:gd name="T4" fmla="*/ 0 w 10"/>
                  <a:gd name="T5" fmla="*/ 8 h 8"/>
                  <a:gd name="T6" fmla="*/ 5 w 10"/>
                  <a:gd name="T7" fmla="*/ 0 h 8"/>
                  <a:gd name="T8" fmla="*/ 0 60000 65536"/>
                  <a:gd name="T9" fmla="*/ 0 60000 65536"/>
                  <a:gd name="T10" fmla="*/ 0 60000 65536"/>
                  <a:gd name="T11" fmla="*/ 0 60000 65536"/>
                  <a:gd name="T12" fmla="*/ 0 w 10"/>
                  <a:gd name="T13" fmla="*/ 0 h 8"/>
                  <a:gd name="T14" fmla="*/ 10 w 10"/>
                  <a:gd name="T15" fmla="*/ 8 h 8"/>
                </a:gdLst>
                <a:ahLst/>
                <a:cxnLst>
                  <a:cxn ang="T8">
                    <a:pos x="T0" y="T1"/>
                  </a:cxn>
                  <a:cxn ang="T9">
                    <a:pos x="T2" y="T3"/>
                  </a:cxn>
                  <a:cxn ang="T10">
                    <a:pos x="T4" y="T5"/>
                  </a:cxn>
                  <a:cxn ang="T11">
                    <a:pos x="T6" y="T7"/>
                  </a:cxn>
                </a:cxnLst>
                <a:rect l="T12" t="T13" r="T14" b="T15"/>
                <a:pathLst>
                  <a:path w="10" h="8">
                    <a:moveTo>
                      <a:pt x="10" y="0"/>
                    </a:moveTo>
                    <a:lnTo>
                      <a:pt x="7" y="8"/>
                    </a:lnTo>
                    <a:lnTo>
                      <a:pt x="0" y="8"/>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71" name="Text Box 34"/>
              <p:cNvSpPr txBox="1">
                <a:spLocks noChangeArrowheads="1"/>
              </p:cNvSpPr>
              <p:nvPr/>
            </p:nvSpPr>
            <p:spPr bwMode="auto">
              <a:xfrm>
                <a:off x="2459" y="3093"/>
                <a:ext cx="101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1600">
                    <a:latin typeface="+mn-ea"/>
                  </a:rPr>
                  <a:t>Use-Case </a:t>
                </a:r>
                <a:r>
                  <a:rPr lang="zh-CN" altLang="en-US" sz="1600">
                    <a:latin typeface="+mn-ea"/>
                  </a:rPr>
                  <a:t>模型</a:t>
                </a:r>
                <a:endParaRPr lang="zh-CN" altLang="en-US">
                  <a:latin typeface="+mn-ea"/>
                </a:endParaRPr>
              </a:p>
            </p:txBody>
          </p:sp>
        </p:grpSp>
        <p:sp>
          <p:nvSpPr>
            <p:cNvPr id="105543" name="Freeform 35"/>
            <p:cNvSpPr/>
            <p:nvPr/>
          </p:nvSpPr>
          <p:spPr bwMode="auto">
            <a:xfrm>
              <a:off x="3236" y="2777"/>
              <a:ext cx="66" cy="72"/>
            </a:xfrm>
            <a:custGeom>
              <a:avLst/>
              <a:gdLst>
                <a:gd name="T0" fmla="*/ 27 w 69"/>
                <a:gd name="T1" fmla="*/ 0 h 74"/>
                <a:gd name="T2" fmla="*/ 30 w 69"/>
                <a:gd name="T3" fmla="*/ 0 h 74"/>
                <a:gd name="T4" fmla="*/ 34 w 69"/>
                <a:gd name="T5" fmla="*/ 3 h 74"/>
                <a:gd name="T6" fmla="*/ 37 w 69"/>
                <a:gd name="T7" fmla="*/ 7 h 74"/>
                <a:gd name="T8" fmla="*/ 40 w 69"/>
                <a:gd name="T9" fmla="*/ 11 h 74"/>
                <a:gd name="T10" fmla="*/ 42 w 69"/>
                <a:gd name="T11" fmla="*/ 15 h 74"/>
                <a:gd name="T12" fmla="*/ 45 w 69"/>
                <a:gd name="T13" fmla="*/ 18 h 74"/>
                <a:gd name="T14" fmla="*/ 47 w 69"/>
                <a:gd name="T15" fmla="*/ 18 h 74"/>
                <a:gd name="T16" fmla="*/ 47 w 69"/>
                <a:gd name="T17" fmla="*/ 24 h 74"/>
                <a:gd name="T18" fmla="*/ 47 w 69"/>
                <a:gd name="T19" fmla="*/ 32 h 74"/>
                <a:gd name="T20" fmla="*/ 47 w 69"/>
                <a:gd name="T21" fmla="*/ 39 h 74"/>
                <a:gd name="T22" fmla="*/ 45 w 69"/>
                <a:gd name="T23" fmla="*/ 43 h 74"/>
                <a:gd name="T24" fmla="*/ 45 w 69"/>
                <a:gd name="T25" fmla="*/ 48 h 74"/>
                <a:gd name="T26" fmla="*/ 42 w 69"/>
                <a:gd name="T27" fmla="*/ 50 h 74"/>
                <a:gd name="T28" fmla="*/ 40 w 69"/>
                <a:gd name="T29" fmla="*/ 52 h 74"/>
                <a:gd name="T30" fmla="*/ 37 w 69"/>
                <a:gd name="T31" fmla="*/ 53 h 74"/>
                <a:gd name="T32" fmla="*/ 32 w 69"/>
                <a:gd name="T33" fmla="*/ 53 h 74"/>
                <a:gd name="T34" fmla="*/ 30 w 69"/>
                <a:gd name="T35" fmla="*/ 56 h 74"/>
                <a:gd name="T36" fmla="*/ 27 w 69"/>
                <a:gd name="T37" fmla="*/ 56 h 74"/>
                <a:gd name="T38" fmla="*/ 22 w 69"/>
                <a:gd name="T39" fmla="*/ 56 h 74"/>
                <a:gd name="T40" fmla="*/ 15 w 69"/>
                <a:gd name="T41" fmla="*/ 56 h 74"/>
                <a:gd name="T42" fmla="*/ 11 w 69"/>
                <a:gd name="T43" fmla="*/ 53 h 74"/>
                <a:gd name="T44" fmla="*/ 10 w 69"/>
                <a:gd name="T45" fmla="*/ 52 h 74"/>
                <a:gd name="T46" fmla="*/ 7 w 69"/>
                <a:gd name="T47" fmla="*/ 48 h 74"/>
                <a:gd name="T48" fmla="*/ 4 w 69"/>
                <a:gd name="T49" fmla="*/ 43 h 74"/>
                <a:gd name="T50" fmla="*/ 0 w 69"/>
                <a:gd name="T51" fmla="*/ 39 h 74"/>
                <a:gd name="T52" fmla="*/ 0 w 69"/>
                <a:gd name="T53" fmla="*/ 32 h 74"/>
                <a:gd name="T54" fmla="*/ 0 w 69"/>
                <a:gd name="T55" fmla="*/ 24 h 74"/>
                <a:gd name="T56" fmla="*/ 0 w 69"/>
                <a:gd name="T57" fmla="*/ 18 h 74"/>
                <a:gd name="T58" fmla="*/ 4 w 69"/>
                <a:gd name="T59" fmla="*/ 18 h 74"/>
                <a:gd name="T60" fmla="*/ 7 w 69"/>
                <a:gd name="T61" fmla="*/ 11 h 74"/>
                <a:gd name="T62" fmla="*/ 10 w 69"/>
                <a:gd name="T63" fmla="*/ 7 h 74"/>
                <a:gd name="T64" fmla="*/ 11 w 69"/>
                <a:gd name="T65" fmla="*/ 3 h 74"/>
                <a:gd name="T66" fmla="*/ 12 w 69"/>
                <a:gd name="T67" fmla="*/ 3 h 74"/>
                <a:gd name="T68" fmla="*/ 15 w 69"/>
                <a:gd name="T69" fmla="*/ 0 h 74"/>
                <a:gd name="T70" fmla="*/ 22 w 69"/>
                <a:gd name="T71" fmla="*/ 0 h 7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9"/>
                <a:gd name="T109" fmla="*/ 0 h 74"/>
                <a:gd name="T110" fmla="*/ 69 w 69"/>
                <a:gd name="T111" fmla="*/ 74 h 7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9" h="74">
                  <a:moveTo>
                    <a:pt x="35" y="0"/>
                  </a:moveTo>
                  <a:lnTo>
                    <a:pt x="38" y="0"/>
                  </a:lnTo>
                  <a:lnTo>
                    <a:pt x="42" y="0"/>
                  </a:lnTo>
                  <a:lnTo>
                    <a:pt x="45" y="0"/>
                  </a:lnTo>
                  <a:lnTo>
                    <a:pt x="48" y="0"/>
                  </a:lnTo>
                  <a:lnTo>
                    <a:pt x="52" y="3"/>
                  </a:lnTo>
                  <a:lnTo>
                    <a:pt x="55" y="3"/>
                  </a:lnTo>
                  <a:lnTo>
                    <a:pt x="55" y="7"/>
                  </a:lnTo>
                  <a:lnTo>
                    <a:pt x="59" y="7"/>
                  </a:lnTo>
                  <a:lnTo>
                    <a:pt x="59" y="11"/>
                  </a:lnTo>
                  <a:lnTo>
                    <a:pt x="62" y="11"/>
                  </a:lnTo>
                  <a:lnTo>
                    <a:pt x="62" y="15"/>
                  </a:lnTo>
                  <a:lnTo>
                    <a:pt x="66" y="15"/>
                  </a:lnTo>
                  <a:lnTo>
                    <a:pt x="66" y="18"/>
                  </a:lnTo>
                  <a:lnTo>
                    <a:pt x="69" y="22"/>
                  </a:lnTo>
                  <a:lnTo>
                    <a:pt x="69" y="26"/>
                  </a:lnTo>
                  <a:lnTo>
                    <a:pt x="69" y="30"/>
                  </a:lnTo>
                  <a:lnTo>
                    <a:pt x="69" y="33"/>
                  </a:lnTo>
                  <a:lnTo>
                    <a:pt x="69" y="37"/>
                  </a:lnTo>
                  <a:lnTo>
                    <a:pt x="69" y="41"/>
                  </a:lnTo>
                  <a:lnTo>
                    <a:pt x="69" y="44"/>
                  </a:lnTo>
                  <a:lnTo>
                    <a:pt x="69" y="48"/>
                  </a:lnTo>
                  <a:lnTo>
                    <a:pt x="69" y="52"/>
                  </a:lnTo>
                  <a:lnTo>
                    <a:pt x="66" y="52"/>
                  </a:lnTo>
                  <a:lnTo>
                    <a:pt x="66" y="56"/>
                  </a:lnTo>
                  <a:lnTo>
                    <a:pt x="66" y="59"/>
                  </a:lnTo>
                  <a:lnTo>
                    <a:pt x="62" y="59"/>
                  </a:lnTo>
                  <a:lnTo>
                    <a:pt x="62" y="63"/>
                  </a:lnTo>
                  <a:lnTo>
                    <a:pt x="59" y="63"/>
                  </a:lnTo>
                  <a:lnTo>
                    <a:pt x="59" y="67"/>
                  </a:lnTo>
                  <a:lnTo>
                    <a:pt x="55" y="67"/>
                  </a:lnTo>
                  <a:lnTo>
                    <a:pt x="55" y="70"/>
                  </a:lnTo>
                  <a:lnTo>
                    <a:pt x="52" y="70"/>
                  </a:lnTo>
                  <a:lnTo>
                    <a:pt x="48" y="70"/>
                  </a:lnTo>
                  <a:lnTo>
                    <a:pt x="48" y="74"/>
                  </a:lnTo>
                  <a:lnTo>
                    <a:pt x="45" y="74"/>
                  </a:lnTo>
                  <a:lnTo>
                    <a:pt x="42" y="74"/>
                  </a:lnTo>
                  <a:lnTo>
                    <a:pt x="38" y="74"/>
                  </a:lnTo>
                  <a:lnTo>
                    <a:pt x="35" y="74"/>
                  </a:lnTo>
                  <a:lnTo>
                    <a:pt x="31" y="74"/>
                  </a:lnTo>
                  <a:lnTo>
                    <a:pt x="28" y="74"/>
                  </a:lnTo>
                  <a:lnTo>
                    <a:pt x="24" y="74"/>
                  </a:lnTo>
                  <a:lnTo>
                    <a:pt x="21" y="70"/>
                  </a:lnTo>
                  <a:lnTo>
                    <a:pt x="17" y="70"/>
                  </a:lnTo>
                  <a:lnTo>
                    <a:pt x="14" y="67"/>
                  </a:lnTo>
                  <a:lnTo>
                    <a:pt x="10" y="67"/>
                  </a:lnTo>
                  <a:lnTo>
                    <a:pt x="10" y="63"/>
                  </a:lnTo>
                  <a:lnTo>
                    <a:pt x="7" y="59"/>
                  </a:lnTo>
                  <a:lnTo>
                    <a:pt x="4" y="56"/>
                  </a:lnTo>
                  <a:lnTo>
                    <a:pt x="4" y="52"/>
                  </a:lnTo>
                  <a:lnTo>
                    <a:pt x="4" y="48"/>
                  </a:lnTo>
                  <a:lnTo>
                    <a:pt x="0" y="48"/>
                  </a:lnTo>
                  <a:lnTo>
                    <a:pt x="0" y="44"/>
                  </a:lnTo>
                  <a:lnTo>
                    <a:pt x="0" y="41"/>
                  </a:lnTo>
                  <a:lnTo>
                    <a:pt x="0" y="37"/>
                  </a:lnTo>
                  <a:lnTo>
                    <a:pt x="0" y="33"/>
                  </a:lnTo>
                  <a:lnTo>
                    <a:pt x="0" y="30"/>
                  </a:lnTo>
                  <a:lnTo>
                    <a:pt x="0" y="26"/>
                  </a:lnTo>
                  <a:lnTo>
                    <a:pt x="4" y="22"/>
                  </a:lnTo>
                  <a:lnTo>
                    <a:pt x="4" y="18"/>
                  </a:lnTo>
                  <a:lnTo>
                    <a:pt x="7" y="15"/>
                  </a:lnTo>
                  <a:lnTo>
                    <a:pt x="7" y="11"/>
                  </a:lnTo>
                  <a:lnTo>
                    <a:pt x="10" y="11"/>
                  </a:lnTo>
                  <a:lnTo>
                    <a:pt x="10" y="7"/>
                  </a:lnTo>
                  <a:lnTo>
                    <a:pt x="14" y="7"/>
                  </a:lnTo>
                  <a:lnTo>
                    <a:pt x="14" y="3"/>
                  </a:lnTo>
                  <a:lnTo>
                    <a:pt x="17" y="3"/>
                  </a:lnTo>
                  <a:lnTo>
                    <a:pt x="21" y="3"/>
                  </a:lnTo>
                  <a:lnTo>
                    <a:pt x="21" y="0"/>
                  </a:lnTo>
                  <a:lnTo>
                    <a:pt x="24" y="0"/>
                  </a:lnTo>
                  <a:lnTo>
                    <a:pt x="28" y="0"/>
                  </a:lnTo>
                  <a:lnTo>
                    <a:pt x="31" y="0"/>
                  </a:lnTo>
                  <a:lnTo>
                    <a:pt x="35" y="0"/>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44" name="Freeform 36"/>
            <p:cNvSpPr/>
            <p:nvPr/>
          </p:nvSpPr>
          <p:spPr bwMode="auto">
            <a:xfrm>
              <a:off x="3216" y="2752"/>
              <a:ext cx="66" cy="72"/>
            </a:xfrm>
            <a:custGeom>
              <a:avLst/>
              <a:gdLst>
                <a:gd name="T0" fmla="*/ 27 w 69"/>
                <a:gd name="T1" fmla="*/ 0 h 74"/>
                <a:gd name="T2" fmla="*/ 30 w 69"/>
                <a:gd name="T3" fmla="*/ 0 h 74"/>
                <a:gd name="T4" fmla="*/ 32 w 69"/>
                <a:gd name="T5" fmla="*/ 3 h 74"/>
                <a:gd name="T6" fmla="*/ 38 w 69"/>
                <a:gd name="T7" fmla="*/ 3 h 74"/>
                <a:gd name="T8" fmla="*/ 40 w 69"/>
                <a:gd name="T9" fmla="*/ 7 h 74"/>
                <a:gd name="T10" fmla="*/ 43 w 69"/>
                <a:gd name="T11" fmla="*/ 11 h 74"/>
                <a:gd name="T12" fmla="*/ 45 w 69"/>
                <a:gd name="T13" fmla="*/ 15 h 74"/>
                <a:gd name="T14" fmla="*/ 47 w 69"/>
                <a:gd name="T15" fmla="*/ 18 h 74"/>
                <a:gd name="T16" fmla="*/ 47 w 69"/>
                <a:gd name="T17" fmla="*/ 20 h 74"/>
                <a:gd name="T18" fmla="*/ 47 w 69"/>
                <a:gd name="T19" fmla="*/ 28 h 74"/>
                <a:gd name="T20" fmla="*/ 47 w 69"/>
                <a:gd name="T21" fmla="*/ 35 h 74"/>
                <a:gd name="T22" fmla="*/ 47 w 69"/>
                <a:gd name="T23" fmla="*/ 43 h 74"/>
                <a:gd name="T24" fmla="*/ 45 w 69"/>
                <a:gd name="T25" fmla="*/ 46 h 74"/>
                <a:gd name="T26" fmla="*/ 43 w 69"/>
                <a:gd name="T27" fmla="*/ 48 h 74"/>
                <a:gd name="T28" fmla="*/ 40 w 69"/>
                <a:gd name="T29" fmla="*/ 50 h 74"/>
                <a:gd name="T30" fmla="*/ 38 w 69"/>
                <a:gd name="T31" fmla="*/ 52 h 74"/>
                <a:gd name="T32" fmla="*/ 32 w 69"/>
                <a:gd name="T33" fmla="*/ 53 h 74"/>
                <a:gd name="T34" fmla="*/ 29 w 69"/>
                <a:gd name="T35" fmla="*/ 56 h 74"/>
                <a:gd name="T36" fmla="*/ 25 w 69"/>
                <a:gd name="T37" fmla="*/ 56 h 74"/>
                <a:gd name="T38" fmla="*/ 19 w 69"/>
                <a:gd name="T39" fmla="*/ 56 h 74"/>
                <a:gd name="T40" fmla="*/ 16 w 69"/>
                <a:gd name="T41" fmla="*/ 53 h 74"/>
                <a:gd name="T42" fmla="*/ 11 w 69"/>
                <a:gd name="T43" fmla="*/ 53 h 74"/>
                <a:gd name="T44" fmla="*/ 11 w 69"/>
                <a:gd name="T45" fmla="*/ 50 h 74"/>
                <a:gd name="T46" fmla="*/ 7 w 69"/>
                <a:gd name="T47" fmla="*/ 48 h 74"/>
                <a:gd name="T48" fmla="*/ 4 w 69"/>
                <a:gd name="T49" fmla="*/ 43 h 74"/>
                <a:gd name="T50" fmla="*/ 0 w 69"/>
                <a:gd name="T51" fmla="*/ 35 h 74"/>
                <a:gd name="T52" fmla="*/ 0 w 69"/>
                <a:gd name="T53" fmla="*/ 28 h 74"/>
                <a:gd name="T54" fmla="*/ 0 w 69"/>
                <a:gd name="T55" fmla="*/ 20 h 74"/>
                <a:gd name="T56" fmla="*/ 0 w 69"/>
                <a:gd name="T57" fmla="*/ 18 h 74"/>
                <a:gd name="T58" fmla="*/ 4 w 69"/>
                <a:gd name="T59" fmla="*/ 18 h 74"/>
                <a:gd name="T60" fmla="*/ 7 w 69"/>
                <a:gd name="T61" fmla="*/ 15 h 74"/>
                <a:gd name="T62" fmla="*/ 11 w 69"/>
                <a:gd name="T63" fmla="*/ 11 h 74"/>
                <a:gd name="T64" fmla="*/ 11 w 69"/>
                <a:gd name="T65" fmla="*/ 7 h 74"/>
                <a:gd name="T66" fmla="*/ 11 w 69"/>
                <a:gd name="T67" fmla="*/ 3 h 74"/>
                <a:gd name="T68" fmla="*/ 12 w 69"/>
                <a:gd name="T69" fmla="*/ 0 h 74"/>
                <a:gd name="T70" fmla="*/ 19 w 69"/>
                <a:gd name="T71" fmla="*/ 0 h 74"/>
                <a:gd name="T72" fmla="*/ 25 w 69"/>
                <a:gd name="T73" fmla="*/ 0 h 7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9"/>
                <a:gd name="T112" fmla="*/ 0 h 74"/>
                <a:gd name="T113" fmla="*/ 69 w 69"/>
                <a:gd name="T114" fmla="*/ 74 h 7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9" h="74">
                  <a:moveTo>
                    <a:pt x="35" y="0"/>
                  </a:moveTo>
                  <a:lnTo>
                    <a:pt x="38" y="0"/>
                  </a:lnTo>
                  <a:lnTo>
                    <a:pt x="42" y="0"/>
                  </a:lnTo>
                  <a:lnTo>
                    <a:pt x="45" y="0"/>
                  </a:lnTo>
                  <a:lnTo>
                    <a:pt x="49" y="0"/>
                  </a:lnTo>
                  <a:lnTo>
                    <a:pt x="49" y="3"/>
                  </a:lnTo>
                  <a:lnTo>
                    <a:pt x="52" y="3"/>
                  </a:lnTo>
                  <a:lnTo>
                    <a:pt x="56" y="3"/>
                  </a:lnTo>
                  <a:lnTo>
                    <a:pt x="56" y="7"/>
                  </a:lnTo>
                  <a:lnTo>
                    <a:pt x="59" y="7"/>
                  </a:lnTo>
                  <a:lnTo>
                    <a:pt x="59" y="11"/>
                  </a:lnTo>
                  <a:lnTo>
                    <a:pt x="63" y="11"/>
                  </a:lnTo>
                  <a:lnTo>
                    <a:pt x="63" y="15"/>
                  </a:lnTo>
                  <a:lnTo>
                    <a:pt x="66" y="15"/>
                  </a:lnTo>
                  <a:lnTo>
                    <a:pt x="66" y="18"/>
                  </a:lnTo>
                  <a:lnTo>
                    <a:pt x="69" y="22"/>
                  </a:lnTo>
                  <a:lnTo>
                    <a:pt x="69" y="26"/>
                  </a:lnTo>
                  <a:lnTo>
                    <a:pt x="69" y="29"/>
                  </a:lnTo>
                  <a:lnTo>
                    <a:pt x="69" y="33"/>
                  </a:lnTo>
                  <a:lnTo>
                    <a:pt x="69" y="37"/>
                  </a:lnTo>
                  <a:lnTo>
                    <a:pt x="69" y="41"/>
                  </a:lnTo>
                  <a:lnTo>
                    <a:pt x="69" y="44"/>
                  </a:lnTo>
                  <a:lnTo>
                    <a:pt x="69" y="48"/>
                  </a:lnTo>
                  <a:lnTo>
                    <a:pt x="69" y="52"/>
                  </a:lnTo>
                  <a:lnTo>
                    <a:pt x="66" y="52"/>
                  </a:lnTo>
                  <a:lnTo>
                    <a:pt x="66" y="56"/>
                  </a:lnTo>
                  <a:lnTo>
                    <a:pt x="66" y="59"/>
                  </a:lnTo>
                  <a:lnTo>
                    <a:pt x="63" y="59"/>
                  </a:lnTo>
                  <a:lnTo>
                    <a:pt x="63" y="63"/>
                  </a:lnTo>
                  <a:lnTo>
                    <a:pt x="59" y="63"/>
                  </a:lnTo>
                  <a:lnTo>
                    <a:pt x="59" y="67"/>
                  </a:lnTo>
                  <a:lnTo>
                    <a:pt x="56" y="67"/>
                  </a:lnTo>
                  <a:lnTo>
                    <a:pt x="52" y="70"/>
                  </a:lnTo>
                  <a:lnTo>
                    <a:pt x="49" y="70"/>
                  </a:lnTo>
                  <a:lnTo>
                    <a:pt x="45" y="74"/>
                  </a:lnTo>
                  <a:lnTo>
                    <a:pt x="42" y="74"/>
                  </a:lnTo>
                  <a:lnTo>
                    <a:pt x="38" y="74"/>
                  </a:lnTo>
                  <a:lnTo>
                    <a:pt x="35" y="74"/>
                  </a:lnTo>
                  <a:lnTo>
                    <a:pt x="31" y="74"/>
                  </a:lnTo>
                  <a:lnTo>
                    <a:pt x="28" y="74"/>
                  </a:lnTo>
                  <a:lnTo>
                    <a:pt x="25" y="74"/>
                  </a:lnTo>
                  <a:lnTo>
                    <a:pt x="25" y="70"/>
                  </a:lnTo>
                  <a:lnTo>
                    <a:pt x="21" y="70"/>
                  </a:lnTo>
                  <a:lnTo>
                    <a:pt x="18" y="70"/>
                  </a:lnTo>
                  <a:lnTo>
                    <a:pt x="14" y="67"/>
                  </a:lnTo>
                  <a:lnTo>
                    <a:pt x="11" y="63"/>
                  </a:lnTo>
                  <a:lnTo>
                    <a:pt x="7" y="63"/>
                  </a:lnTo>
                  <a:lnTo>
                    <a:pt x="7" y="59"/>
                  </a:lnTo>
                  <a:lnTo>
                    <a:pt x="4" y="56"/>
                  </a:lnTo>
                  <a:lnTo>
                    <a:pt x="4" y="52"/>
                  </a:lnTo>
                  <a:lnTo>
                    <a:pt x="0" y="48"/>
                  </a:lnTo>
                  <a:lnTo>
                    <a:pt x="0" y="44"/>
                  </a:lnTo>
                  <a:lnTo>
                    <a:pt x="0" y="41"/>
                  </a:lnTo>
                  <a:lnTo>
                    <a:pt x="0" y="37"/>
                  </a:lnTo>
                  <a:lnTo>
                    <a:pt x="0" y="33"/>
                  </a:lnTo>
                  <a:lnTo>
                    <a:pt x="0" y="29"/>
                  </a:lnTo>
                  <a:lnTo>
                    <a:pt x="0" y="26"/>
                  </a:lnTo>
                  <a:lnTo>
                    <a:pt x="0" y="22"/>
                  </a:lnTo>
                  <a:lnTo>
                    <a:pt x="4" y="22"/>
                  </a:lnTo>
                  <a:lnTo>
                    <a:pt x="4" y="18"/>
                  </a:lnTo>
                  <a:lnTo>
                    <a:pt x="4" y="15"/>
                  </a:lnTo>
                  <a:lnTo>
                    <a:pt x="7" y="15"/>
                  </a:lnTo>
                  <a:lnTo>
                    <a:pt x="7" y="11"/>
                  </a:lnTo>
                  <a:lnTo>
                    <a:pt x="11" y="11"/>
                  </a:lnTo>
                  <a:lnTo>
                    <a:pt x="11" y="7"/>
                  </a:lnTo>
                  <a:lnTo>
                    <a:pt x="14" y="7"/>
                  </a:lnTo>
                  <a:lnTo>
                    <a:pt x="14" y="3"/>
                  </a:lnTo>
                  <a:lnTo>
                    <a:pt x="18" y="3"/>
                  </a:lnTo>
                  <a:lnTo>
                    <a:pt x="21" y="3"/>
                  </a:lnTo>
                  <a:lnTo>
                    <a:pt x="21" y="0"/>
                  </a:lnTo>
                  <a:lnTo>
                    <a:pt x="25" y="0"/>
                  </a:lnTo>
                  <a:lnTo>
                    <a:pt x="28" y="0"/>
                  </a:lnTo>
                  <a:lnTo>
                    <a:pt x="31" y="0"/>
                  </a:lnTo>
                  <a:lnTo>
                    <a:pt x="35" y="0"/>
                  </a:lnTo>
                  <a:close/>
                </a:path>
              </a:pathLst>
            </a:custGeom>
            <a:solidFill>
              <a:srgbClr val="66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105545" name="Freeform 37"/>
            <p:cNvSpPr/>
            <p:nvPr/>
          </p:nvSpPr>
          <p:spPr bwMode="auto">
            <a:xfrm>
              <a:off x="3216" y="2752"/>
              <a:ext cx="66" cy="72"/>
            </a:xfrm>
            <a:custGeom>
              <a:avLst/>
              <a:gdLst>
                <a:gd name="T0" fmla="*/ 25 w 69"/>
                <a:gd name="T1" fmla="*/ 0 h 74"/>
                <a:gd name="T2" fmla="*/ 32 w 69"/>
                <a:gd name="T3" fmla="*/ 0 h 74"/>
                <a:gd name="T4" fmla="*/ 40 w 69"/>
                <a:gd name="T5" fmla="*/ 11 h 74"/>
                <a:gd name="T6" fmla="*/ 47 w 69"/>
                <a:gd name="T7" fmla="*/ 18 h 74"/>
                <a:gd name="T8" fmla="*/ 47 w 69"/>
                <a:gd name="T9" fmla="*/ 28 h 74"/>
                <a:gd name="T10" fmla="*/ 47 w 69"/>
                <a:gd name="T11" fmla="*/ 43 h 74"/>
                <a:gd name="T12" fmla="*/ 40 w 69"/>
                <a:gd name="T13" fmla="*/ 50 h 74"/>
                <a:gd name="T14" fmla="*/ 32 w 69"/>
                <a:gd name="T15" fmla="*/ 53 h 74"/>
                <a:gd name="T16" fmla="*/ 25 w 69"/>
                <a:gd name="T17" fmla="*/ 56 h 74"/>
                <a:gd name="T18" fmla="*/ 12 w 69"/>
                <a:gd name="T19" fmla="*/ 53 h 74"/>
                <a:gd name="T20" fmla="*/ 11 w 69"/>
                <a:gd name="T21" fmla="*/ 50 h 74"/>
                <a:gd name="T22" fmla="*/ 4 w 69"/>
                <a:gd name="T23" fmla="*/ 43 h 74"/>
                <a:gd name="T24" fmla="*/ 0 w 69"/>
                <a:gd name="T25" fmla="*/ 28 h 74"/>
                <a:gd name="T26" fmla="*/ 4 w 69"/>
                <a:gd name="T27" fmla="*/ 18 h 74"/>
                <a:gd name="T28" fmla="*/ 11 w 69"/>
                <a:gd name="T29" fmla="*/ 11 h 74"/>
                <a:gd name="T30" fmla="*/ 12 w 69"/>
                <a:gd name="T31" fmla="*/ 0 h 74"/>
                <a:gd name="T32" fmla="*/ 25 w 69"/>
                <a:gd name="T33" fmla="*/ 0 h 7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9"/>
                <a:gd name="T52" fmla="*/ 0 h 74"/>
                <a:gd name="T53" fmla="*/ 69 w 69"/>
                <a:gd name="T54" fmla="*/ 74 h 7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9" h="74">
                  <a:moveTo>
                    <a:pt x="35" y="0"/>
                  </a:moveTo>
                  <a:lnTo>
                    <a:pt x="49" y="0"/>
                  </a:lnTo>
                  <a:lnTo>
                    <a:pt x="59" y="11"/>
                  </a:lnTo>
                  <a:lnTo>
                    <a:pt x="69" y="22"/>
                  </a:lnTo>
                  <a:lnTo>
                    <a:pt x="69" y="37"/>
                  </a:lnTo>
                  <a:lnTo>
                    <a:pt x="69" y="52"/>
                  </a:lnTo>
                  <a:lnTo>
                    <a:pt x="59" y="63"/>
                  </a:lnTo>
                  <a:lnTo>
                    <a:pt x="49" y="70"/>
                  </a:lnTo>
                  <a:lnTo>
                    <a:pt x="35" y="74"/>
                  </a:lnTo>
                  <a:lnTo>
                    <a:pt x="21" y="70"/>
                  </a:lnTo>
                  <a:lnTo>
                    <a:pt x="11" y="63"/>
                  </a:lnTo>
                  <a:lnTo>
                    <a:pt x="4" y="52"/>
                  </a:lnTo>
                  <a:lnTo>
                    <a:pt x="0" y="37"/>
                  </a:lnTo>
                  <a:lnTo>
                    <a:pt x="4" y="22"/>
                  </a:lnTo>
                  <a:lnTo>
                    <a:pt x="11" y="11"/>
                  </a:lnTo>
                  <a:lnTo>
                    <a:pt x="21" y="0"/>
                  </a:lnTo>
                  <a:lnTo>
                    <a:pt x="35"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105546" name="Line 38"/>
            <p:cNvSpPr>
              <a:spLocks noChangeShapeType="1"/>
            </p:cNvSpPr>
            <p:nvPr/>
          </p:nvSpPr>
          <p:spPr bwMode="auto">
            <a:xfrm>
              <a:off x="3203" y="2845"/>
              <a:ext cx="92" cy="1"/>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47" name="Freeform 39"/>
            <p:cNvSpPr/>
            <p:nvPr/>
          </p:nvSpPr>
          <p:spPr bwMode="auto">
            <a:xfrm>
              <a:off x="3176" y="2824"/>
              <a:ext cx="73" cy="145"/>
            </a:xfrm>
            <a:custGeom>
              <a:avLst/>
              <a:gdLst>
                <a:gd name="T0" fmla="*/ 53 w 76"/>
                <a:gd name="T1" fmla="*/ 0 h 149"/>
                <a:gd name="T2" fmla="*/ 53 w 76"/>
                <a:gd name="T3" fmla="*/ 54 h 149"/>
                <a:gd name="T4" fmla="*/ 0 w 76"/>
                <a:gd name="T5" fmla="*/ 117 h 149"/>
                <a:gd name="T6" fmla="*/ 0 60000 65536"/>
                <a:gd name="T7" fmla="*/ 0 60000 65536"/>
                <a:gd name="T8" fmla="*/ 0 60000 65536"/>
                <a:gd name="T9" fmla="*/ 0 w 76"/>
                <a:gd name="T10" fmla="*/ 0 h 149"/>
                <a:gd name="T11" fmla="*/ 76 w 76"/>
                <a:gd name="T12" fmla="*/ 149 h 149"/>
              </a:gdLst>
              <a:ahLst/>
              <a:cxnLst>
                <a:cxn ang="T6">
                  <a:pos x="T0" y="T1"/>
                </a:cxn>
                <a:cxn ang="T7">
                  <a:pos x="T2" y="T3"/>
                </a:cxn>
                <a:cxn ang="T8">
                  <a:pos x="T4" y="T5"/>
                </a:cxn>
              </a:cxnLst>
              <a:rect l="T9" t="T10" r="T11" b="T12"/>
              <a:pathLst>
                <a:path w="76" h="149">
                  <a:moveTo>
                    <a:pt x="76" y="0"/>
                  </a:moveTo>
                  <a:lnTo>
                    <a:pt x="76" y="71"/>
                  </a:lnTo>
                  <a:lnTo>
                    <a:pt x="0" y="149"/>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105548" name="Line 40"/>
            <p:cNvSpPr>
              <a:spLocks noChangeShapeType="1"/>
            </p:cNvSpPr>
            <p:nvPr/>
          </p:nvSpPr>
          <p:spPr bwMode="auto">
            <a:xfrm>
              <a:off x="3249" y="2889"/>
              <a:ext cx="73" cy="8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49" name="Line 41"/>
            <p:cNvSpPr>
              <a:spLocks noChangeShapeType="1"/>
            </p:cNvSpPr>
            <p:nvPr/>
          </p:nvSpPr>
          <p:spPr bwMode="auto">
            <a:xfrm flipV="1">
              <a:off x="2989" y="2829"/>
              <a:ext cx="194" cy="60"/>
            </a:xfrm>
            <a:prstGeom prst="line">
              <a:avLst/>
            </a:prstGeom>
            <a:noFill/>
            <a:ln w="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sp>
        <p:nvSpPr>
          <p:cNvPr id="105484" name="Text Box 42"/>
          <p:cNvSpPr txBox="1">
            <a:spLocks noChangeArrowheads="1"/>
          </p:cNvSpPr>
          <p:nvPr/>
        </p:nvSpPr>
        <p:spPr bwMode="auto">
          <a:xfrm>
            <a:off x="4114800" y="1752147"/>
            <a:ext cx="1816100" cy="1089025"/>
          </a:xfrm>
          <a:prstGeom prst="rect">
            <a:avLst/>
          </a:prstGeom>
          <a:solidFill>
            <a:srgbClr val="DDDDDD"/>
          </a:solidFill>
          <a:ln w="19050">
            <a:solidFill>
              <a:schemeClr val="bg2"/>
            </a:solidFill>
            <a:miter lim="800000"/>
            <a:headEnd type="none" w="sm" len="sm"/>
            <a:tailEnd type="none" w="sm" len="sm"/>
          </a:ln>
        </p:spPr>
        <p:txBody>
          <a:bodyPr>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spcBef>
                <a:spcPct val="50000"/>
              </a:spcBef>
            </a:pPr>
            <a:endParaRPr lang="zh-CN" altLang="en-US" sz="1600" dirty="0">
              <a:latin typeface="+mn-ea"/>
            </a:endParaRPr>
          </a:p>
          <a:p>
            <a:pPr algn="ctr">
              <a:spcBef>
                <a:spcPct val="50000"/>
              </a:spcBef>
            </a:pPr>
            <a:endParaRPr lang="zh-CN" altLang="en-US" sz="1600" dirty="0">
              <a:latin typeface="+mn-ea"/>
            </a:endParaRPr>
          </a:p>
          <a:p>
            <a:pPr algn="ctr">
              <a:spcBef>
                <a:spcPct val="50000"/>
              </a:spcBef>
            </a:pPr>
            <a:r>
              <a:rPr lang="zh-CN" altLang="en-US" sz="1600" dirty="0" smtClean="0">
                <a:latin typeface="+mn-ea"/>
              </a:rPr>
              <a:t>项目干系人需求</a:t>
            </a:r>
            <a:endParaRPr lang="zh-CN" altLang="en-US" sz="1600" dirty="0">
              <a:latin typeface="+mn-ea"/>
            </a:endParaRPr>
          </a:p>
        </p:txBody>
      </p:sp>
      <p:grpSp>
        <p:nvGrpSpPr>
          <p:cNvPr id="105485" name="Group 43"/>
          <p:cNvGrpSpPr>
            <a:grpSpLocks noChangeAspect="1"/>
          </p:cNvGrpSpPr>
          <p:nvPr/>
        </p:nvGrpSpPr>
        <p:grpSpPr bwMode="auto">
          <a:xfrm>
            <a:off x="4750594" y="1830540"/>
            <a:ext cx="525463" cy="685800"/>
            <a:chOff x="4437" y="672"/>
            <a:chExt cx="212" cy="276"/>
          </a:xfrm>
        </p:grpSpPr>
        <p:sp>
          <p:nvSpPr>
            <p:cNvPr id="105524" name="Freeform 44"/>
            <p:cNvSpPr>
              <a:spLocks noChangeAspect="1"/>
            </p:cNvSpPr>
            <p:nvPr/>
          </p:nvSpPr>
          <p:spPr bwMode="auto">
            <a:xfrm>
              <a:off x="4447" y="683"/>
              <a:ext cx="202" cy="265"/>
            </a:xfrm>
            <a:custGeom>
              <a:avLst/>
              <a:gdLst>
                <a:gd name="T0" fmla="*/ 0 w 202"/>
                <a:gd name="T1" fmla="*/ 0 h 265"/>
                <a:gd name="T2" fmla="*/ 0 w 202"/>
                <a:gd name="T3" fmla="*/ 265 h 265"/>
                <a:gd name="T4" fmla="*/ 202 w 202"/>
                <a:gd name="T5" fmla="*/ 265 h 265"/>
                <a:gd name="T6" fmla="*/ 202 w 202"/>
                <a:gd name="T7" fmla="*/ 44 h 265"/>
                <a:gd name="T8" fmla="*/ 157 w 202"/>
                <a:gd name="T9" fmla="*/ 0 h 265"/>
                <a:gd name="T10" fmla="*/ 0 w 202"/>
                <a:gd name="T11" fmla="*/ 0 h 265"/>
                <a:gd name="T12" fmla="*/ 0 60000 65536"/>
                <a:gd name="T13" fmla="*/ 0 60000 65536"/>
                <a:gd name="T14" fmla="*/ 0 60000 65536"/>
                <a:gd name="T15" fmla="*/ 0 60000 65536"/>
                <a:gd name="T16" fmla="*/ 0 60000 65536"/>
                <a:gd name="T17" fmla="*/ 0 60000 65536"/>
                <a:gd name="T18" fmla="*/ 0 w 202"/>
                <a:gd name="T19" fmla="*/ 0 h 265"/>
                <a:gd name="T20" fmla="*/ 202 w 202"/>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2" h="265">
                  <a:moveTo>
                    <a:pt x="0" y="0"/>
                  </a:moveTo>
                  <a:lnTo>
                    <a:pt x="0" y="265"/>
                  </a:lnTo>
                  <a:lnTo>
                    <a:pt x="202" y="265"/>
                  </a:lnTo>
                  <a:lnTo>
                    <a:pt x="202" y="44"/>
                  </a:lnTo>
                  <a:lnTo>
                    <a:pt x="157" y="0"/>
                  </a:lnTo>
                  <a:lnTo>
                    <a:pt x="0" y="0"/>
                  </a:lnTo>
                  <a:close/>
                </a:path>
              </a:pathLst>
            </a:custGeom>
            <a:solidFill>
              <a:srgbClr val="CCFFFF"/>
            </a:solidFill>
            <a:ln w="9525">
              <a:solidFill>
                <a:schemeClr val="tx1"/>
              </a:solidFill>
              <a:round/>
            </a:ln>
          </p:spPr>
          <p:txBody>
            <a:bodyPr/>
            <a:lstStyle/>
            <a:p>
              <a:endParaRPr lang="zh-CN" altLang="en-US">
                <a:latin typeface="+mn-ea"/>
              </a:endParaRPr>
            </a:p>
          </p:txBody>
        </p:sp>
        <p:sp>
          <p:nvSpPr>
            <p:cNvPr id="105525" name="Freeform 45"/>
            <p:cNvSpPr>
              <a:spLocks noChangeAspect="1"/>
            </p:cNvSpPr>
            <p:nvPr/>
          </p:nvSpPr>
          <p:spPr bwMode="auto">
            <a:xfrm>
              <a:off x="4447" y="683"/>
              <a:ext cx="202" cy="265"/>
            </a:xfrm>
            <a:custGeom>
              <a:avLst/>
              <a:gdLst>
                <a:gd name="T0" fmla="*/ 0 w 202"/>
                <a:gd name="T1" fmla="*/ 0 h 265"/>
                <a:gd name="T2" fmla="*/ 0 w 202"/>
                <a:gd name="T3" fmla="*/ 265 h 265"/>
                <a:gd name="T4" fmla="*/ 202 w 202"/>
                <a:gd name="T5" fmla="*/ 265 h 265"/>
                <a:gd name="T6" fmla="*/ 202 w 202"/>
                <a:gd name="T7" fmla="*/ 44 h 265"/>
                <a:gd name="T8" fmla="*/ 157 w 202"/>
                <a:gd name="T9" fmla="*/ 0 h 265"/>
                <a:gd name="T10" fmla="*/ 0 w 202"/>
                <a:gd name="T11" fmla="*/ 0 h 265"/>
                <a:gd name="T12" fmla="*/ 0 60000 65536"/>
                <a:gd name="T13" fmla="*/ 0 60000 65536"/>
                <a:gd name="T14" fmla="*/ 0 60000 65536"/>
                <a:gd name="T15" fmla="*/ 0 60000 65536"/>
                <a:gd name="T16" fmla="*/ 0 60000 65536"/>
                <a:gd name="T17" fmla="*/ 0 60000 65536"/>
                <a:gd name="T18" fmla="*/ 0 w 202"/>
                <a:gd name="T19" fmla="*/ 0 h 265"/>
                <a:gd name="T20" fmla="*/ 202 w 202"/>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2" h="265">
                  <a:moveTo>
                    <a:pt x="0" y="0"/>
                  </a:moveTo>
                  <a:lnTo>
                    <a:pt x="0" y="265"/>
                  </a:lnTo>
                  <a:lnTo>
                    <a:pt x="202" y="265"/>
                  </a:lnTo>
                  <a:lnTo>
                    <a:pt x="202" y="44"/>
                  </a:lnTo>
                  <a:lnTo>
                    <a:pt x="157" y="0"/>
                  </a:lnTo>
                  <a:lnTo>
                    <a:pt x="0" y="0"/>
                  </a:lnTo>
                </a:path>
              </a:pathLst>
            </a:custGeom>
            <a:solidFill>
              <a:srgbClr val="CCFFFF"/>
            </a:solidFill>
            <a:ln w="3175">
              <a:solidFill>
                <a:schemeClr val="tx1"/>
              </a:solidFill>
              <a:round/>
            </a:ln>
          </p:spPr>
          <p:txBody>
            <a:bodyPr/>
            <a:lstStyle/>
            <a:p>
              <a:endParaRPr lang="zh-CN" altLang="en-US">
                <a:latin typeface="+mn-ea"/>
              </a:endParaRPr>
            </a:p>
          </p:txBody>
        </p:sp>
        <p:sp>
          <p:nvSpPr>
            <p:cNvPr id="105526" name="Freeform 46"/>
            <p:cNvSpPr>
              <a:spLocks noChangeAspect="1"/>
            </p:cNvSpPr>
            <p:nvPr/>
          </p:nvSpPr>
          <p:spPr bwMode="auto">
            <a:xfrm>
              <a:off x="4437" y="674"/>
              <a:ext cx="201" cy="265"/>
            </a:xfrm>
            <a:custGeom>
              <a:avLst/>
              <a:gdLst>
                <a:gd name="T0" fmla="*/ 0 w 201"/>
                <a:gd name="T1" fmla="*/ 0 h 265"/>
                <a:gd name="T2" fmla="*/ 0 w 201"/>
                <a:gd name="T3" fmla="*/ 265 h 265"/>
                <a:gd name="T4" fmla="*/ 201 w 201"/>
                <a:gd name="T5" fmla="*/ 265 h 265"/>
                <a:gd name="T6" fmla="*/ 201 w 201"/>
                <a:gd name="T7" fmla="*/ 45 h 265"/>
                <a:gd name="T8" fmla="*/ 159 w 201"/>
                <a:gd name="T9" fmla="*/ 0 h 265"/>
                <a:gd name="T10" fmla="*/ 0 w 201"/>
                <a:gd name="T11" fmla="*/ 0 h 265"/>
                <a:gd name="T12" fmla="*/ 0 60000 65536"/>
                <a:gd name="T13" fmla="*/ 0 60000 65536"/>
                <a:gd name="T14" fmla="*/ 0 60000 65536"/>
                <a:gd name="T15" fmla="*/ 0 60000 65536"/>
                <a:gd name="T16" fmla="*/ 0 60000 65536"/>
                <a:gd name="T17" fmla="*/ 0 60000 65536"/>
                <a:gd name="T18" fmla="*/ 0 w 201"/>
                <a:gd name="T19" fmla="*/ 0 h 265"/>
                <a:gd name="T20" fmla="*/ 201 w 201"/>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1" h="265">
                  <a:moveTo>
                    <a:pt x="0" y="0"/>
                  </a:moveTo>
                  <a:lnTo>
                    <a:pt x="0" y="265"/>
                  </a:lnTo>
                  <a:lnTo>
                    <a:pt x="201" y="265"/>
                  </a:lnTo>
                  <a:lnTo>
                    <a:pt x="201" y="45"/>
                  </a:lnTo>
                  <a:lnTo>
                    <a:pt x="159" y="0"/>
                  </a:lnTo>
                  <a:lnTo>
                    <a:pt x="0" y="0"/>
                  </a:lnTo>
                  <a:close/>
                </a:path>
              </a:pathLst>
            </a:custGeom>
            <a:solidFill>
              <a:srgbClr val="CCFFFF"/>
            </a:solidFill>
            <a:ln w="9525">
              <a:solidFill>
                <a:schemeClr val="tx1"/>
              </a:solidFill>
              <a:round/>
            </a:ln>
          </p:spPr>
          <p:txBody>
            <a:bodyPr/>
            <a:lstStyle/>
            <a:p>
              <a:endParaRPr lang="zh-CN" altLang="en-US">
                <a:latin typeface="+mn-ea"/>
              </a:endParaRPr>
            </a:p>
          </p:txBody>
        </p:sp>
        <p:sp>
          <p:nvSpPr>
            <p:cNvPr id="105527" name="Freeform 47"/>
            <p:cNvSpPr>
              <a:spLocks noChangeAspect="1"/>
            </p:cNvSpPr>
            <p:nvPr/>
          </p:nvSpPr>
          <p:spPr bwMode="auto">
            <a:xfrm>
              <a:off x="4437" y="674"/>
              <a:ext cx="201" cy="265"/>
            </a:xfrm>
            <a:custGeom>
              <a:avLst/>
              <a:gdLst>
                <a:gd name="T0" fmla="*/ 0 w 201"/>
                <a:gd name="T1" fmla="*/ 0 h 265"/>
                <a:gd name="T2" fmla="*/ 0 w 201"/>
                <a:gd name="T3" fmla="*/ 265 h 265"/>
                <a:gd name="T4" fmla="*/ 201 w 201"/>
                <a:gd name="T5" fmla="*/ 265 h 265"/>
                <a:gd name="T6" fmla="*/ 201 w 201"/>
                <a:gd name="T7" fmla="*/ 45 h 265"/>
                <a:gd name="T8" fmla="*/ 159 w 201"/>
                <a:gd name="T9" fmla="*/ 0 h 265"/>
                <a:gd name="T10" fmla="*/ 0 w 201"/>
                <a:gd name="T11" fmla="*/ 0 h 265"/>
                <a:gd name="T12" fmla="*/ 0 60000 65536"/>
                <a:gd name="T13" fmla="*/ 0 60000 65536"/>
                <a:gd name="T14" fmla="*/ 0 60000 65536"/>
                <a:gd name="T15" fmla="*/ 0 60000 65536"/>
                <a:gd name="T16" fmla="*/ 0 60000 65536"/>
                <a:gd name="T17" fmla="*/ 0 60000 65536"/>
                <a:gd name="T18" fmla="*/ 0 w 201"/>
                <a:gd name="T19" fmla="*/ 0 h 265"/>
                <a:gd name="T20" fmla="*/ 201 w 201"/>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1" h="265">
                  <a:moveTo>
                    <a:pt x="0" y="0"/>
                  </a:moveTo>
                  <a:lnTo>
                    <a:pt x="0" y="265"/>
                  </a:lnTo>
                  <a:lnTo>
                    <a:pt x="201" y="265"/>
                  </a:lnTo>
                  <a:lnTo>
                    <a:pt x="201" y="45"/>
                  </a:lnTo>
                  <a:lnTo>
                    <a:pt x="159" y="0"/>
                  </a:lnTo>
                  <a:lnTo>
                    <a:pt x="0" y="0"/>
                  </a:lnTo>
                </a:path>
              </a:pathLst>
            </a:custGeom>
            <a:solidFill>
              <a:srgbClr val="CCFFFF"/>
            </a:solidFill>
            <a:ln w="3175">
              <a:solidFill>
                <a:schemeClr val="tx1"/>
              </a:solidFill>
              <a:round/>
            </a:ln>
          </p:spPr>
          <p:txBody>
            <a:bodyPr/>
            <a:lstStyle/>
            <a:p>
              <a:endParaRPr lang="zh-CN" altLang="en-US">
                <a:latin typeface="+mn-ea"/>
              </a:endParaRPr>
            </a:p>
          </p:txBody>
        </p:sp>
        <p:sp>
          <p:nvSpPr>
            <p:cNvPr id="105528" name="Freeform 48"/>
            <p:cNvSpPr>
              <a:spLocks noChangeAspect="1"/>
            </p:cNvSpPr>
            <p:nvPr/>
          </p:nvSpPr>
          <p:spPr bwMode="auto">
            <a:xfrm>
              <a:off x="4594" y="672"/>
              <a:ext cx="44" cy="47"/>
            </a:xfrm>
            <a:custGeom>
              <a:avLst/>
              <a:gdLst>
                <a:gd name="T0" fmla="*/ 0 w 44"/>
                <a:gd name="T1" fmla="*/ 0 h 47"/>
                <a:gd name="T2" fmla="*/ 0 w 44"/>
                <a:gd name="T3" fmla="*/ 47 h 47"/>
                <a:gd name="T4" fmla="*/ 44 w 44"/>
                <a:gd name="T5" fmla="*/ 47 h 47"/>
                <a:gd name="T6" fmla="*/ 0 60000 65536"/>
                <a:gd name="T7" fmla="*/ 0 60000 65536"/>
                <a:gd name="T8" fmla="*/ 0 60000 65536"/>
                <a:gd name="T9" fmla="*/ 0 w 44"/>
                <a:gd name="T10" fmla="*/ 0 h 47"/>
                <a:gd name="T11" fmla="*/ 44 w 44"/>
                <a:gd name="T12" fmla="*/ 47 h 47"/>
              </a:gdLst>
              <a:ahLst/>
              <a:cxnLst>
                <a:cxn ang="T6">
                  <a:pos x="T0" y="T1"/>
                </a:cxn>
                <a:cxn ang="T7">
                  <a:pos x="T2" y="T3"/>
                </a:cxn>
                <a:cxn ang="T8">
                  <a:pos x="T4" y="T5"/>
                </a:cxn>
              </a:cxnLst>
              <a:rect l="T9" t="T10" r="T11" b="T12"/>
              <a:pathLst>
                <a:path w="44" h="47">
                  <a:moveTo>
                    <a:pt x="0" y="0"/>
                  </a:moveTo>
                  <a:lnTo>
                    <a:pt x="0" y="47"/>
                  </a:lnTo>
                  <a:lnTo>
                    <a:pt x="44" y="47"/>
                  </a:lnTo>
                </a:path>
              </a:pathLst>
            </a:custGeom>
            <a:solidFill>
              <a:srgbClr val="CCFFFF"/>
            </a:solidFill>
            <a:ln w="3175">
              <a:solidFill>
                <a:schemeClr val="tx1"/>
              </a:solidFill>
              <a:round/>
            </a:ln>
          </p:spPr>
          <p:txBody>
            <a:bodyPr/>
            <a:lstStyle/>
            <a:p>
              <a:endParaRPr lang="zh-CN" altLang="en-US">
                <a:latin typeface="+mn-ea"/>
              </a:endParaRPr>
            </a:p>
          </p:txBody>
        </p:sp>
        <p:sp>
          <p:nvSpPr>
            <p:cNvPr id="105529" name="Line 49"/>
            <p:cNvSpPr>
              <a:spLocks noChangeAspect="1" noChangeShapeType="1"/>
            </p:cNvSpPr>
            <p:nvPr/>
          </p:nvSpPr>
          <p:spPr bwMode="auto">
            <a:xfrm>
              <a:off x="4454" y="721"/>
              <a:ext cx="116"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0" name="Line 50"/>
            <p:cNvSpPr>
              <a:spLocks noChangeAspect="1" noChangeShapeType="1"/>
            </p:cNvSpPr>
            <p:nvPr/>
          </p:nvSpPr>
          <p:spPr bwMode="auto">
            <a:xfrm>
              <a:off x="4454" y="744"/>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1" name="Line 51"/>
            <p:cNvSpPr>
              <a:spLocks noChangeAspect="1" noChangeShapeType="1"/>
            </p:cNvSpPr>
            <p:nvPr/>
          </p:nvSpPr>
          <p:spPr bwMode="auto">
            <a:xfrm>
              <a:off x="4454" y="759"/>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2" name="Line 52"/>
            <p:cNvSpPr>
              <a:spLocks noChangeAspect="1" noChangeShapeType="1"/>
            </p:cNvSpPr>
            <p:nvPr/>
          </p:nvSpPr>
          <p:spPr bwMode="auto">
            <a:xfrm>
              <a:off x="4454" y="774"/>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3" name="Line 53"/>
            <p:cNvSpPr>
              <a:spLocks noChangeAspect="1" noChangeShapeType="1"/>
            </p:cNvSpPr>
            <p:nvPr/>
          </p:nvSpPr>
          <p:spPr bwMode="auto">
            <a:xfrm>
              <a:off x="4454" y="791"/>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4" name="Line 54"/>
            <p:cNvSpPr>
              <a:spLocks noChangeAspect="1" noChangeShapeType="1"/>
            </p:cNvSpPr>
            <p:nvPr/>
          </p:nvSpPr>
          <p:spPr bwMode="auto">
            <a:xfrm>
              <a:off x="4454" y="806"/>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5" name="Line 55"/>
            <p:cNvSpPr>
              <a:spLocks noChangeAspect="1" noChangeShapeType="1"/>
            </p:cNvSpPr>
            <p:nvPr/>
          </p:nvSpPr>
          <p:spPr bwMode="auto">
            <a:xfrm>
              <a:off x="4454" y="820"/>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6" name="Line 56"/>
            <p:cNvSpPr>
              <a:spLocks noChangeAspect="1" noChangeShapeType="1"/>
            </p:cNvSpPr>
            <p:nvPr/>
          </p:nvSpPr>
          <p:spPr bwMode="auto">
            <a:xfrm>
              <a:off x="4454" y="835"/>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7" name="Line 57"/>
            <p:cNvSpPr>
              <a:spLocks noChangeAspect="1" noChangeShapeType="1"/>
            </p:cNvSpPr>
            <p:nvPr/>
          </p:nvSpPr>
          <p:spPr bwMode="auto">
            <a:xfrm>
              <a:off x="4454" y="850"/>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8" name="Line 58"/>
            <p:cNvSpPr>
              <a:spLocks noChangeAspect="1" noChangeShapeType="1"/>
            </p:cNvSpPr>
            <p:nvPr/>
          </p:nvSpPr>
          <p:spPr bwMode="auto">
            <a:xfrm>
              <a:off x="4454" y="867"/>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39" name="Line 59"/>
            <p:cNvSpPr>
              <a:spLocks noChangeAspect="1" noChangeShapeType="1"/>
            </p:cNvSpPr>
            <p:nvPr/>
          </p:nvSpPr>
          <p:spPr bwMode="auto">
            <a:xfrm>
              <a:off x="4454" y="882"/>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40" name="Line 60"/>
            <p:cNvSpPr>
              <a:spLocks noChangeAspect="1" noChangeShapeType="1"/>
            </p:cNvSpPr>
            <p:nvPr/>
          </p:nvSpPr>
          <p:spPr bwMode="auto">
            <a:xfrm>
              <a:off x="4454" y="897"/>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41" name="Line 61"/>
            <p:cNvSpPr>
              <a:spLocks noChangeAspect="1" noChangeShapeType="1"/>
            </p:cNvSpPr>
            <p:nvPr/>
          </p:nvSpPr>
          <p:spPr bwMode="auto">
            <a:xfrm>
              <a:off x="4454" y="912"/>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105486" name="Group 62"/>
          <p:cNvGrpSpPr>
            <a:grpSpLocks noChangeAspect="1"/>
          </p:cNvGrpSpPr>
          <p:nvPr/>
        </p:nvGrpSpPr>
        <p:grpSpPr bwMode="auto">
          <a:xfrm>
            <a:off x="6934201" y="1856921"/>
            <a:ext cx="525463" cy="685800"/>
            <a:chOff x="4437" y="672"/>
            <a:chExt cx="212" cy="276"/>
          </a:xfrm>
        </p:grpSpPr>
        <p:sp>
          <p:nvSpPr>
            <p:cNvPr id="105506" name="Freeform 63"/>
            <p:cNvSpPr>
              <a:spLocks noChangeAspect="1"/>
            </p:cNvSpPr>
            <p:nvPr/>
          </p:nvSpPr>
          <p:spPr bwMode="auto">
            <a:xfrm>
              <a:off x="4447" y="683"/>
              <a:ext cx="202" cy="265"/>
            </a:xfrm>
            <a:custGeom>
              <a:avLst/>
              <a:gdLst>
                <a:gd name="T0" fmla="*/ 0 w 202"/>
                <a:gd name="T1" fmla="*/ 0 h 265"/>
                <a:gd name="T2" fmla="*/ 0 w 202"/>
                <a:gd name="T3" fmla="*/ 265 h 265"/>
                <a:gd name="T4" fmla="*/ 202 w 202"/>
                <a:gd name="T5" fmla="*/ 265 h 265"/>
                <a:gd name="T6" fmla="*/ 202 w 202"/>
                <a:gd name="T7" fmla="*/ 44 h 265"/>
                <a:gd name="T8" fmla="*/ 157 w 202"/>
                <a:gd name="T9" fmla="*/ 0 h 265"/>
                <a:gd name="T10" fmla="*/ 0 w 202"/>
                <a:gd name="T11" fmla="*/ 0 h 265"/>
                <a:gd name="T12" fmla="*/ 0 60000 65536"/>
                <a:gd name="T13" fmla="*/ 0 60000 65536"/>
                <a:gd name="T14" fmla="*/ 0 60000 65536"/>
                <a:gd name="T15" fmla="*/ 0 60000 65536"/>
                <a:gd name="T16" fmla="*/ 0 60000 65536"/>
                <a:gd name="T17" fmla="*/ 0 60000 65536"/>
                <a:gd name="T18" fmla="*/ 0 w 202"/>
                <a:gd name="T19" fmla="*/ 0 h 265"/>
                <a:gd name="T20" fmla="*/ 202 w 202"/>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2" h="265">
                  <a:moveTo>
                    <a:pt x="0" y="0"/>
                  </a:moveTo>
                  <a:lnTo>
                    <a:pt x="0" y="265"/>
                  </a:lnTo>
                  <a:lnTo>
                    <a:pt x="202" y="265"/>
                  </a:lnTo>
                  <a:lnTo>
                    <a:pt x="202" y="44"/>
                  </a:lnTo>
                  <a:lnTo>
                    <a:pt x="157" y="0"/>
                  </a:lnTo>
                  <a:lnTo>
                    <a:pt x="0" y="0"/>
                  </a:lnTo>
                  <a:close/>
                </a:path>
              </a:pathLst>
            </a:custGeom>
            <a:solidFill>
              <a:srgbClr val="CCFFFF"/>
            </a:solidFill>
            <a:ln w="9525">
              <a:solidFill>
                <a:schemeClr val="tx1"/>
              </a:solidFill>
              <a:round/>
            </a:ln>
          </p:spPr>
          <p:txBody>
            <a:bodyPr/>
            <a:lstStyle/>
            <a:p>
              <a:endParaRPr lang="zh-CN" altLang="en-US">
                <a:latin typeface="+mn-ea"/>
              </a:endParaRPr>
            </a:p>
          </p:txBody>
        </p:sp>
        <p:sp>
          <p:nvSpPr>
            <p:cNvPr id="105507" name="Freeform 64"/>
            <p:cNvSpPr>
              <a:spLocks noChangeAspect="1"/>
            </p:cNvSpPr>
            <p:nvPr/>
          </p:nvSpPr>
          <p:spPr bwMode="auto">
            <a:xfrm>
              <a:off x="4447" y="683"/>
              <a:ext cx="202" cy="265"/>
            </a:xfrm>
            <a:custGeom>
              <a:avLst/>
              <a:gdLst>
                <a:gd name="T0" fmla="*/ 0 w 202"/>
                <a:gd name="T1" fmla="*/ 0 h 265"/>
                <a:gd name="T2" fmla="*/ 0 w 202"/>
                <a:gd name="T3" fmla="*/ 265 h 265"/>
                <a:gd name="T4" fmla="*/ 202 w 202"/>
                <a:gd name="T5" fmla="*/ 265 h 265"/>
                <a:gd name="T6" fmla="*/ 202 w 202"/>
                <a:gd name="T7" fmla="*/ 44 h 265"/>
                <a:gd name="T8" fmla="*/ 157 w 202"/>
                <a:gd name="T9" fmla="*/ 0 h 265"/>
                <a:gd name="T10" fmla="*/ 0 w 202"/>
                <a:gd name="T11" fmla="*/ 0 h 265"/>
                <a:gd name="T12" fmla="*/ 0 60000 65536"/>
                <a:gd name="T13" fmla="*/ 0 60000 65536"/>
                <a:gd name="T14" fmla="*/ 0 60000 65536"/>
                <a:gd name="T15" fmla="*/ 0 60000 65536"/>
                <a:gd name="T16" fmla="*/ 0 60000 65536"/>
                <a:gd name="T17" fmla="*/ 0 60000 65536"/>
                <a:gd name="T18" fmla="*/ 0 w 202"/>
                <a:gd name="T19" fmla="*/ 0 h 265"/>
                <a:gd name="T20" fmla="*/ 202 w 202"/>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2" h="265">
                  <a:moveTo>
                    <a:pt x="0" y="0"/>
                  </a:moveTo>
                  <a:lnTo>
                    <a:pt x="0" y="265"/>
                  </a:lnTo>
                  <a:lnTo>
                    <a:pt x="202" y="265"/>
                  </a:lnTo>
                  <a:lnTo>
                    <a:pt x="202" y="44"/>
                  </a:lnTo>
                  <a:lnTo>
                    <a:pt x="157" y="0"/>
                  </a:lnTo>
                  <a:lnTo>
                    <a:pt x="0" y="0"/>
                  </a:lnTo>
                </a:path>
              </a:pathLst>
            </a:custGeom>
            <a:solidFill>
              <a:srgbClr val="CCFFFF"/>
            </a:solidFill>
            <a:ln w="3175">
              <a:solidFill>
                <a:schemeClr val="tx1"/>
              </a:solidFill>
              <a:round/>
            </a:ln>
          </p:spPr>
          <p:txBody>
            <a:bodyPr/>
            <a:lstStyle/>
            <a:p>
              <a:endParaRPr lang="zh-CN" altLang="en-US">
                <a:latin typeface="+mn-ea"/>
              </a:endParaRPr>
            </a:p>
          </p:txBody>
        </p:sp>
        <p:sp>
          <p:nvSpPr>
            <p:cNvPr id="105508" name="Freeform 65"/>
            <p:cNvSpPr>
              <a:spLocks noChangeAspect="1"/>
            </p:cNvSpPr>
            <p:nvPr/>
          </p:nvSpPr>
          <p:spPr bwMode="auto">
            <a:xfrm>
              <a:off x="4437" y="674"/>
              <a:ext cx="201" cy="265"/>
            </a:xfrm>
            <a:custGeom>
              <a:avLst/>
              <a:gdLst>
                <a:gd name="T0" fmla="*/ 0 w 201"/>
                <a:gd name="T1" fmla="*/ 0 h 265"/>
                <a:gd name="T2" fmla="*/ 0 w 201"/>
                <a:gd name="T3" fmla="*/ 265 h 265"/>
                <a:gd name="T4" fmla="*/ 201 w 201"/>
                <a:gd name="T5" fmla="*/ 265 h 265"/>
                <a:gd name="T6" fmla="*/ 201 w 201"/>
                <a:gd name="T7" fmla="*/ 45 h 265"/>
                <a:gd name="T8" fmla="*/ 159 w 201"/>
                <a:gd name="T9" fmla="*/ 0 h 265"/>
                <a:gd name="T10" fmla="*/ 0 w 201"/>
                <a:gd name="T11" fmla="*/ 0 h 265"/>
                <a:gd name="T12" fmla="*/ 0 60000 65536"/>
                <a:gd name="T13" fmla="*/ 0 60000 65536"/>
                <a:gd name="T14" fmla="*/ 0 60000 65536"/>
                <a:gd name="T15" fmla="*/ 0 60000 65536"/>
                <a:gd name="T16" fmla="*/ 0 60000 65536"/>
                <a:gd name="T17" fmla="*/ 0 60000 65536"/>
                <a:gd name="T18" fmla="*/ 0 w 201"/>
                <a:gd name="T19" fmla="*/ 0 h 265"/>
                <a:gd name="T20" fmla="*/ 201 w 201"/>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1" h="265">
                  <a:moveTo>
                    <a:pt x="0" y="0"/>
                  </a:moveTo>
                  <a:lnTo>
                    <a:pt x="0" y="265"/>
                  </a:lnTo>
                  <a:lnTo>
                    <a:pt x="201" y="265"/>
                  </a:lnTo>
                  <a:lnTo>
                    <a:pt x="201" y="45"/>
                  </a:lnTo>
                  <a:lnTo>
                    <a:pt x="159" y="0"/>
                  </a:lnTo>
                  <a:lnTo>
                    <a:pt x="0" y="0"/>
                  </a:lnTo>
                  <a:close/>
                </a:path>
              </a:pathLst>
            </a:custGeom>
            <a:solidFill>
              <a:srgbClr val="CCFFFF"/>
            </a:solidFill>
            <a:ln w="9525">
              <a:solidFill>
                <a:schemeClr val="tx1"/>
              </a:solidFill>
              <a:round/>
            </a:ln>
          </p:spPr>
          <p:txBody>
            <a:bodyPr/>
            <a:lstStyle/>
            <a:p>
              <a:endParaRPr lang="zh-CN" altLang="en-US">
                <a:latin typeface="+mn-ea"/>
              </a:endParaRPr>
            </a:p>
          </p:txBody>
        </p:sp>
        <p:sp>
          <p:nvSpPr>
            <p:cNvPr id="105509" name="Freeform 66"/>
            <p:cNvSpPr>
              <a:spLocks noChangeAspect="1"/>
            </p:cNvSpPr>
            <p:nvPr/>
          </p:nvSpPr>
          <p:spPr bwMode="auto">
            <a:xfrm>
              <a:off x="4437" y="674"/>
              <a:ext cx="201" cy="265"/>
            </a:xfrm>
            <a:custGeom>
              <a:avLst/>
              <a:gdLst>
                <a:gd name="T0" fmla="*/ 0 w 201"/>
                <a:gd name="T1" fmla="*/ 0 h 265"/>
                <a:gd name="T2" fmla="*/ 0 w 201"/>
                <a:gd name="T3" fmla="*/ 265 h 265"/>
                <a:gd name="T4" fmla="*/ 201 w 201"/>
                <a:gd name="T5" fmla="*/ 265 h 265"/>
                <a:gd name="T6" fmla="*/ 201 w 201"/>
                <a:gd name="T7" fmla="*/ 45 h 265"/>
                <a:gd name="T8" fmla="*/ 159 w 201"/>
                <a:gd name="T9" fmla="*/ 0 h 265"/>
                <a:gd name="T10" fmla="*/ 0 w 201"/>
                <a:gd name="T11" fmla="*/ 0 h 265"/>
                <a:gd name="T12" fmla="*/ 0 60000 65536"/>
                <a:gd name="T13" fmla="*/ 0 60000 65536"/>
                <a:gd name="T14" fmla="*/ 0 60000 65536"/>
                <a:gd name="T15" fmla="*/ 0 60000 65536"/>
                <a:gd name="T16" fmla="*/ 0 60000 65536"/>
                <a:gd name="T17" fmla="*/ 0 60000 65536"/>
                <a:gd name="T18" fmla="*/ 0 w 201"/>
                <a:gd name="T19" fmla="*/ 0 h 265"/>
                <a:gd name="T20" fmla="*/ 201 w 201"/>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1" h="265">
                  <a:moveTo>
                    <a:pt x="0" y="0"/>
                  </a:moveTo>
                  <a:lnTo>
                    <a:pt x="0" y="265"/>
                  </a:lnTo>
                  <a:lnTo>
                    <a:pt x="201" y="265"/>
                  </a:lnTo>
                  <a:lnTo>
                    <a:pt x="201" y="45"/>
                  </a:lnTo>
                  <a:lnTo>
                    <a:pt x="159" y="0"/>
                  </a:lnTo>
                  <a:lnTo>
                    <a:pt x="0" y="0"/>
                  </a:lnTo>
                </a:path>
              </a:pathLst>
            </a:custGeom>
            <a:solidFill>
              <a:srgbClr val="CCFFFF"/>
            </a:solidFill>
            <a:ln w="3175">
              <a:solidFill>
                <a:schemeClr val="tx1"/>
              </a:solidFill>
              <a:round/>
            </a:ln>
          </p:spPr>
          <p:txBody>
            <a:bodyPr/>
            <a:lstStyle/>
            <a:p>
              <a:endParaRPr lang="zh-CN" altLang="en-US">
                <a:latin typeface="+mn-ea"/>
              </a:endParaRPr>
            </a:p>
          </p:txBody>
        </p:sp>
        <p:sp>
          <p:nvSpPr>
            <p:cNvPr id="105510" name="Freeform 67"/>
            <p:cNvSpPr>
              <a:spLocks noChangeAspect="1"/>
            </p:cNvSpPr>
            <p:nvPr/>
          </p:nvSpPr>
          <p:spPr bwMode="auto">
            <a:xfrm>
              <a:off x="4594" y="672"/>
              <a:ext cx="44" cy="47"/>
            </a:xfrm>
            <a:custGeom>
              <a:avLst/>
              <a:gdLst>
                <a:gd name="T0" fmla="*/ 0 w 44"/>
                <a:gd name="T1" fmla="*/ 0 h 47"/>
                <a:gd name="T2" fmla="*/ 0 w 44"/>
                <a:gd name="T3" fmla="*/ 47 h 47"/>
                <a:gd name="T4" fmla="*/ 44 w 44"/>
                <a:gd name="T5" fmla="*/ 47 h 47"/>
                <a:gd name="T6" fmla="*/ 0 60000 65536"/>
                <a:gd name="T7" fmla="*/ 0 60000 65536"/>
                <a:gd name="T8" fmla="*/ 0 60000 65536"/>
                <a:gd name="T9" fmla="*/ 0 w 44"/>
                <a:gd name="T10" fmla="*/ 0 h 47"/>
                <a:gd name="T11" fmla="*/ 44 w 44"/>
                <a:gd name="T12" fmla="*/ 47 h 47"/>
              </a:gdLst>
              <a:ahLst/>
              <a:cxnLst>
                <a:cxn ang="T6">
                  <a:pos x="T0" y="T1"/>
                </a:cxn>
                <a:cxn ang="T7">
                  <a:pos x="T2" y="T3"/>
                </a:cxn>
                <a:cxn ang="T8">
                  <a:pos x="T4" y="T5"/>
                </a:cxn>
              </a:cxnLst>
              <a:rect l="T9" t="T10" r="T11" b="T12"/>
              <a:pathLst>
                <a:path w="44" h="47">
                  <a:moveTo>
                    <a:pt x="0" y="0"/>
                  </a:moveTo>
                  <a:lnTo>
                    <a:pt x="0" y="47"/>
                  </a:lnTo>
                  <a:lnTo>
                    <a:pt x="44" y="47"/>
                  </a:lnTo>
                </a:path>
              </a:pathLst>
            </a:custGeom>
            <a:solidFill>
              <a:srgbClr val="CCFFFF"/>
            </a:solidFill>
            <a:ln w="3175">
              <a:solidFill>
                <a:schemeClr val="tx1"/>
              </a:solidFill>
              <a:round/>
            </a:ln>
          </p:spPr>
          <p:txBody>
            <a:bodyPr/>
            <a:lstStyle/>
            <a:p>
              <a:endParaRPr lang="zh-CN" altLang="en-US">
                <a:latin typeface="+mn-ea"/>
              </a:endParaRPr>
            </a:p>
          </p:txBody>
        </p:sp>
        <p:sp>
          <p:nvSpPr>
            <p:cNvPr id="105511" name="Line 68"/>
            <p:cNvSpPr>
              <a:spLocks noChangeAspect="1" noChangeShapeType="1"/>
            </p:cNvSpPr>
            <p:nvPr/>
          </p:nvSpPr>
          <p:spPr bwMode="auto">
            <a:xfrm>
              <a:off x="4454" y="721"/>
              <a:ext cx="116"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12" name="Line 69"/>
            <p:cNvSpPr>
              <a:spLocks noChangeAspect="1" noChangeShapeType="1"/>
            </p:cNvSpPr>
            <p:nvPr/>
          </p:nvSpPr>
          <p:spPr bwMode="auto">
            <a:xfrm>
              <a:off x="4454" y="744"/>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13" name="Line 70"/>
            <p:cNvSpPr>
              <a:spLocks noChangeAspect="1" noChangeShapeType="1"/>
            </p:cNvSpPr>
            <p:nvPr/>
          </p:nvSpPr>
          <p:spPr bwMode="auto">
            <a:xfrm>
              <a:off x="4454" y="759"/>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14" name="Line 71"/>
            <p:cNvSpPr>
              <a:spLocks noChangeAspect="1" noChangeShapeType="1"/>
            </p:cNvSpPr>
            <p:nvPr/>
          </p:nvSpPr>
          <p:spPr bwMode="auto">
            <a:xfrm>
              <a:off x="4454" y="774"/>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15" name="Line 72"/>
            <p:cNvSpPr>
              <a:spLocks noChangeAspect="1" noChangeShapeType="1"/>
            </p:cNvSpPr>
            <p:nvPr/>
          </p:nvSpPr>
          <p:spPr bwMode="auto">
            <a:xfrm>
              <a:off x="4454" y="791"/>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16" name="Line 73"/>
            <p:cNvSpPr>
              <a:spLocks noChangeAspect="1" noChangeShapeType="1"/>
            </p:cNvSpPr>
            <p:nvPr/>
          </p:nvSpPr>
          <p:spPr bwMode="auto">
            <a:xfrm>
              <a:off x="4454" y="806"/>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17" name="Line 74"/>
            <p:cNvSpPr>
              <a:spLocks noChangeAspect="1" noChangeShapeType="1"/>
            </p:cNvSpPr>
            <p:nvPr/>
          </p:nvSpPr>
          <p:spPr bwMode="auto">
            <a:xfrm>
              <a:off x="4454" y="820"/>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18" name="Line 75"/>
            <p:cNvSpPr>
              <a:spLocks noChangeAspect="1" noChangeShapeType="1"/>
            </p:cNvSpPr>
            <p:nvPr/>
          </p:nvSpPr>
          <p:spPr bwMode="auto">
            <a:xfrm>
              <a:off x="4454" y="835"/>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19" name="Line 76"/>
            <p:cNvSpPr>
              <a:spLocks noChangeAspect="1" noChangeShapeType="1"/>
            </p:cNvSpPr>
            <p:nvPr/>
          </p:nvSpPr>
          <p:spPr bwMode="auto">
            <a:xfrm>
              <a:off x="4454" y="850"/>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20" name="Line 77"/>
            <p:cNvSpPr>
              <a:spLocks noChangeAspect="1" noChangeShapeType="1"/>
            </p:cNvSpPr>
            <p:nvPr/>
          </p:nvSpPr>
          <p:spPr bwMode="auto">
            <a:xfrm>
              <a:off x="4454" y="867"/>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21" name="Line 78"/>
            <p:cNvSpPr>
              <a:spLocks noChangeAspect="1" noChangeShapeType="1"/>
            </p:cNvSpPr>
            <p:nvPr/>
          </p:nvSpPr>
          <p:spPr bwMode="auto">
            <a:xfrm>
              <a:off x="4454" y="882"/>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22" name="Line 79"/>
            <p:cNvSpPr>
              <a:spLocks noChangeAspect="1" noChangeShapeType="1"/>
            </p:cNvSpPr>
            <p:nvPr/>
          </p:nvSpPr>
          <p:spPr bwMode="auto">
            <a:xfrm>
              <a:off x="4454" y="897"/>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23" name="Line 80"/>
            <p:cNvSpPr>
              <a:spLocks noChangeAspect="1" noChangeShapeType="1"/>
            </p:cNvSpPr>
            <p:nvPr/>
          </p:nvSpPr>
          <p:spPr bwMode="auto">
            <a:xfrm>
              <a:off x="4454" y="912"/>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105487" name="Group 81"/>
          <p:cNvGrpSpPr>
            <a:grpSpLocks noChangeAspect="1"/>
          </p:cNvGrpSpPr>
          <p:nvPr/>
        </p:nvGrpSpPr>
        <p:grpSpPr bwMode="auto">
          <a:xfrm>
            <a:off x="6743701" y="4361996"/>
            <a:ext cx="525463" cy="685800"/>
            <a:chOff x="4437" y="672"/>
            <a:chExt cx="212" cy="276"/>
          </a:xfrm>
        </p:grpSpPr>
        <p:sp>
          <p:nvSpPr>
            <p:cNvPr id="105488" name="Freeform 82"/>
            <p:cNvSpPr>
              <a:spLocks noChangeAspect="1"/>
            </p:cNvSpPr>
            <p:nvPr/>
          </p:nvSpPr>
          <p:spPr bwMode="auto">
            <a:xfrm>
              <a:off x="4447" y="683"/>
              <a:ext cx="202" cy="265"/>
            </a:xfrm>
            <a:custGeom>
              <a:avLst/>
              <a:gdLst>
                <a:gd name="T0" fmla="*/ 0 w 202"/>
                <a:gd name="T1" fmla="*/ 0 h 265"/>
                <a:gd name="T2" fmla="*/ 0 w 202"/>
                <a:gd name="T3" fmla="*/ 265 h 265"/>
                <a:gd name="T4" fmla="*/ 202 w 202"/>
                <a:gd name="T5" fmla="*/ 265 h 265"/>
                <a:gd name="T6" fmla="*/ 202 w 202"/>
                <a:gd name="T7" fmla="*/ 44 h 265"/>
                <a:gd name="T8" fmla="*/ 157 w 202"/>
                <a:gd name="T9" fmla="*/ 0 h 265"/>
                <a:gd name="T10" fmla="*/ 0 w 202"/>
                <a:gd name="T11" fmla="*/ 0 h 265"/>
                <a:gd name="T12" fmla="*/ 0 60000 65536"/>
                <a:gd name="T13" fmla="*/ 0 60000 65536"/>
                <a:gd name="T14" fmla="*/ 0 60000 65536"/>
                <a:gd name="T15" fmla="*/ 0 60000 65536"/>
                <a:gd name="T16" fmla="*/ 0 60000 65536"/>
                <a:gd name="T17" fmla="*/ 0 60000 65536"/>
                <a:gd name="T18" fmla="*/ 0 w 202"/>
                <a:gd name="T19" fmla="*/ 0 h 265"/>
                <a:gd name="T20" fmla="*/ 202 w 202"/>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2" h="265">
                  <a:moveTo>
                    <a:pt x="0" y="0"/>
                  </a:moveTo>
                  <a:lnTo>
                    <a:pt x="0" y="265"/>
                  </a:lnTo>
                  <a:lnTo>
                    <a:pt x="202" y="265"/>
                  </a:lnTo>
                  <a:lnTo>
                    <a:pt x="202" y="44"/>
                  </a:lnTo>
                  <a:lnTo>
                    <a:pt x="157" y="0"/>
                  </a:lnTo>
                  <a:lnTo>
                    <a:pt x="0" y="0"/>
                  </a:lnTo>
                  <a:close/>
                </a:path>
              </a:pathLst>
            </a:custGeom>
            <a:solidFill>
              <a:srgbClr val="CCFFFF"/>
            </a:solidFill>
            <a:ln w="9525">
              <a:solidFill>
                <a:schemeClr val="tx1"/>
              </a:solidFill>
              <a:round/>
            </a:ln>
          </p:spPr>
          <p:txBody>
            <a:bodyPr/>
            <a:lstStyle/>
            <a:p>
              <a:endParaRPr lang="zh-CN" altLang="en-US">
                <a:latin typeface="+mn-ea"/>
              </a:endParaRPr>
            </a:p>
          </p:txBody>
        </p:sp>
        <p:sp>
          <p:nvSpPr>
            <p:cNvPr id="105489" name="Freeform 83"/>
            <p:cNvSpPr>
              <a:spLocks noChangeAspect="1"/>
            </p:cNvSpPr>
            <p:nvPr/>
          </p:nvSpPr>
          <p:spPr bwMode="auto">
            <a:xfrm>
              <a:off x="4447" y="683"/>
              <a:ext cx="202" cy="265"/>
            </a:xfrm>
            <a:custGeom>
              <a:avLst/>
              <a:gdLst>
                <a:gd name="T0" fmla="*/ 0 w 202"/>
                <a:gd name="T1" fmla="*/ 0 h 265"/>
                <a:gd name="T2" fmla="*/ 0 w 202"/>
                <a:gd name="T3" fmla="*/ 265 h 265"/>
                <a:gd name="T4" fmla="*/ 202 w 202"/>
                <a:gd name="T5" fmla="*/ 265 h 265"/>
                <a:gd name="T6" fmla="*/ 202 w 202"/>
                <a:gd name="T7" fmla="*/ 44 h 265"/>
                <a:gd name="T8" fmla="*/ 157 w 202"/>
                <a:gd name="T9" fmla="*/ 0 h 265"/>
                <a:gd name="T10" fmla="*/ 0 w 202"/>
                <a:gd name="T11" fmla="*/ 0 h 265"/>
                <a:gd name="T12" fmla="*/ 0 60000 65536"/>
                <a:gd name="T13" fmla="*/ 0 60000 65536"/>
                <a:gd name="T14" fmla="*/ 0 60000 65536"/>
                <a:gd name="T15" fmla="*/ 0 60000 65536"/>
                <a:gd name="T16" fmla="*/ 0 60000 65536"/>
                <a:gd name="T17" fmla="*/ 0 60000 65536"/>
                <a:gd name="T18" fmla="*/ 0 w 202"/>
                <a:gd name="T19" fmla="*/ 0 h 265"/>
                <a:gd name="T20" fmla="*/ 202 w 202"/>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2" h="265">
                  <a:moveTo>
                    <a:pt x="0" y="0"/>
                  </a:moveTo>
                  <a:lnTo>
                    <a:pt x="0" y="265"/>
                  </a:lnTo>
                  <a:lnTo>
                    <a:pt x="202" y="265"/>
                  </a:lnTo>
                  <a:lnTo>
                    <a:pt x="202" y="44"/>
                  </a:lnTo>
                  <a:lnTo>
                    <a:pt x="157" y="0"/>
                  </a:lnTo>
                  <a:lnTo>
                    <a:pt x="0" y="0"/>
                  </a:lnTo>
                </a:path>
              </a:pathLst>
            </a:custGeom>
            <a:solidFill>
              <a:srgbClr val="CCFFFF"/>
            </a:solidFill>
            <a:ln w="3175">
              <a:solidFill>
                <a:schemeClr val="tx1"/>
              </a:solidFill>
              <a:round/>
            </a:ln>
          </p:spPr>
          <p:txBody>
            <a:bodyPr/>
            <a:lstStyle/>
            <a:p>
              <a:endParaRPr lang="zh-CN" altLang="en-US">
                <a:latin typeface="+mn-ea"/>
              </a:endParaRPr>
            </a:p>
          </p:txBody>
        </p:sp>
        <p:sp>
          <p:nvSpPr>
            <p:cNvPr id="105490" name="Freeform 84"/>
            <p:cNvSpPr>
              <a:spLocks noChangeAspect="1"/>
            </p:cNvSpPr>
            <p:nvPr/>
          </p:nvSpPr>
          <p:spPr bwMode="auto">
            <a:xfrm>
              <a:off x="4437" y="674"/>
              <a:ext cx="201" cy="265"/>
            </a:xfrm>
            <a:custGeom>
              <a:avLst/>
              <a:gdLst>
                <a:gd name="T0" fmla="*/ 0 w 201"/>
                <a:gd name="T1" fmla="*/ 0 h 265"/>
                <a:gd name="T2" fmla="*/ 0 w 201"/>
                <a:gd name="T3" fmla="*/ 265 h 265"/>
                <a:gd name="T4" fmla="*/ 201 w 201"/>
                <a:gd name="T5" fmla="*/ 265 h 265"/>
                <a:gd name="T6" fmla="*/ 201 w 201"/>
                <a:gd name="T7" fmla="*/ 45 h 265"/>
                <a:gd name="T8" fmla="*/ 159 w 201"/>
                <a:gd name="T9" fmla="*/ 0 h 265"/>
                <a:gd name="T10" fmla="*/ 0 w 201"/>
                <a:gd name="T11" fmla="*/ 0 h 265"/>
                <a:gd name="T12" fmla="*/ 0 60000 65536"/>
                <a:gd name="T13" fmla="*/ 0 60000 65536"/>
                <a:gd name="T14" fmla="*/ 0 60000 65536"/>
                <a:gd name="T15" fmla="*/ 0 60000 65536"/>
                <a:gd name="T16" fmla="*/ 0 60000 65536"/>
                <a:gd name="T17" fmla="*/ 0 60000 65536"/>
                <a:gd name="T18" fmla="*/ 0 w 201"/>
                <a:gd name="T19" fmla="*/ 0 h 265"/>
                <a:gd name="T20" fmla="*/ 201 w 201"/>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1" h="265">
                  <a:moveTo>
                    <a:pt x="0" y="0"/>
                  </a:moveTo>
                  <a:lnTo>
                    <a:pt x="0" y="265"/>
                  </a:lnTo>
                  <a:lnTo>
                    <a:pt x="201" y="265"/>
                  </a:lnTo>
                  <a:lnTo>
                    <a:pt x="201" y="45"/>
                  </a:lnTo>
                  <a:lnTo>
                    <a:pt x="159" y="0"/>
                  </a:lnTo>
                  <a:lnTo>
                    <a:pt x="0" y="0"/>
                  </a:lnTo>
                  <a:close/>
                </a:path>
              </a:pathLst>
            </a:custGeom>
            <a:solidFill>
              <a:srgbClr val="CCFFFF"/>
            </a:solidFill>
            <a:ln w="9525">
              <a:solidFill>
                <a:schemeClr val="tx1"/>
              </a:solidFill>
              <a:round/>
            </a:ln>
          </p:spPr>
          <p:txBody>
            <a:bodyPr/>
            <a:lstStyle/>
            <a:p>
              <a:endParaRPr lang="zh-CN" altLang="en-US">
                <a:latin typeface="+mn-ea"/>
              </a:endParaRPr>
            </a:p>
          </p:txBody>
        </p:sp>
        <p:sp>
          <p:nvSpPr>
            <p:cNvPr id="105491" name="Freeform 85"/>
            <p:cNvSpPr>
              <a:spLocks noChangeAspect="1"/>
            </p:cNvSpPr>
            <p:nvPr/>
          </p:nvSpPr>
          <p:spPr bwMode="auto">
            <a:xfrm>
              <a:off x="4437" y="674"/>
              <a:ext cx="201" cy="265"/>
            </a:xfrm>
            <a:custGeom>
              <a:avLst/>
              <a:gdLst>
                <a:gd name="T0" fmla="*/ 0 w 201"/>
                <a:gd name="T1" fmla="*/ 0 h 265"/>
                <a:gd name="T2" fmla="*/ 0 w 201"/>
                <a:gd name="T3" fmla="*/ 265 h 265"/>
                <a:gd name="T4" fmla="*/ 201 w 201"/>
                <a:gd name="T5" fmla="*/ 265 h 265"/>
                <a:gd name="T6" fmla="*/ 201 w 201"/>
                <a:gd name="T7" fmla="*/ 45 h 265"/>
                <a:gd name="T8" fmla="*/ 159 w 201"/>
                <a:gd name="T9" fmla="*/ 0 h 265"/>
                <a:gd name="T10" fmla="*/ 0 w 201"/>
                <a:gd name="T11" fmla="*/ 0 h 265"/>
                <a:gd name="T12" fmla="*/ 0 60000 65536"/>
                <a:gd name="T13" fmla="*/ 0 60000 65536"/>
                <a:gd name="T14" fmla="*/ 0 60000 65536"/>
                <a:gd name="T15" fmla="*/ 0 60000 65536"/>
                <a:gd name="T16" fmla="*/ 0 60000 65536"/>
                <a:gd name="T17" fmla="*/ 0 60000 65536"/>
                <a:gd name="T18" fmla="*/ 0 w 201"/>
                <a:gd name="T19" fmla="*/ 0 h 265"/>
                <a:gd name="T20" fmla="*/ 201 w 201"/>
                <a:gd name="T21" fmla="*/ 265 h 265"/>
              </a:gdLst>
              <a:ahLst/>
              <a:cxnLst>
                <a:cxn ang="T12">
                  <a:pos x="T0" y="T1"/>
                </a:cxn>
                <a:cxn ang="T13">
                  <a:pos x="T2" y="T3"/>
                </a:cxn>
                <a:cxn ang="T14">
                  <a:pos x="T4" y="T5"/>
                </a:cxn>
                <a:cxn ang="T15">
                  <a:pos x="T6" y="T7"/>
                </a:cxn>
                <a:cxn ang="T16">
                  <a:pos x="T8" y="T9"/>
                </a:cxn>
                <a:cxn ang="T17">
                  <a:pos x="T10" y="T11"/>
                </a:cxn>
              </a:cxnLst>
              <a:rect l="T18" t="T19" r="T20" b="T21"/>
              <a:pathLst>
                <a:path w="201" h="265">
                  <a:moveTo>
                    <a:pt x="0" y="0"/>
                  </a:moveTo>
                  <a:lnTo>
                    <a:pt x="0" y="265"/>
                  </a:lnTo>
                  <a:lnTo>
                    <a:pt x="201" y="265"/>
                  </a:lnTo>
                  <a:lnTo>
                    <a:pt x="201" y="45"/>
                  </a:lnTo>
                  <a:lnTo>
                    <a:pt x="159" y="0"/>
                  </a:lnTo>
                  <a:lnTo>
                    <a:pt x="0" y="0"/>
                  </a:lnTo>
                </a:path>
              </a:pathLst>
            </a:custGeom>
            <a:solidFill>
              <a:srgbClr val="CCFFFF"/>
            </a:solidFill>
            <a:ln w="3175">
              <a:solidFill>
                <a:schemeClr val="tx1"/>
              </a:solidFill>
              <a:round/>
            </a:ln>
          </p:spPr>
          <p:txBody>
            <a:bodyPr/>
            <a:lstStyle/>
            <a:p>
              <a:endParaRPr lang="zh-CN" altLang="en-US">
                <a:latin typeface="+mn-ea"/>
              </a:endParaRPr>
            </a:p>
          </p:txBody>
        </p:sp>
        <p:sp>
          <p:nvSpPr>
            <p:cNvPr id="105492" name="Freeform 86"/>
            <p:cNvSpPr>
              <a:spLocks noChangeAspect="1"/>
            </p:cNvSpPr>
            <p:nvPr/>
          </p:nvSpPr>
          <p:spPr bwMode="auto">
            <a:xfrm>
              <a:off x="4594" y="672"/>
              <a:ext cx="44" cy="47"/>
            </a:xfrm>
            <a:custGeom>
              <a:avLst/>
              <a:gdLst>
                <a:gd name="T0" fmla="*/ 0 w 44"/>
                <a:gd name="T1" fmla="*/ 0 h 47"/>
                <a:gd name="T2" fmla="*/ 0 w 44"/>
                <a:gd name="T3" fmla="*/ 47 h 47"/>
                <a:gd name="T4" fmla="*/ 44 w 44"/>
                <a:gd name="T5" fmla="*/ 47 h 47"/>
                <a:gd name="T6" fmla="*/ 0 60000 65536"/>
                <a:gd name="T7" fmla="*/ 0 60000 65536"/>
                <a:gd name="T8" fmla="*/ 0 60000 65536"/>
                <a:gd name="T9" fmla="*/ 0 w 44"/>
                <a:gd name="T10" fmla="*/ 0 h 47"/>
                <a:gd name="T11" fmla="*/ 44 w 44"/>
                <a:gd name="T12" fmla="*/ 47 h 47"/>
              </a:gdLst>
              <a:ahLst/>
              <a:cxnLst>
                <a:cxn ang="T6">
                  <a:pos x="T0" y="T1"/>
                </a:cxn>
                <a:cxn ang="T7">
                  <a:pos x="T2" y="T3"/>
                </a:cxn>
                <a:cxn ang="T8">
                  <a:pos x="T4" y="T5"/>
                </a:cxn>
              </a:cxnLst>
              <a:rect l="T9" t="T10" r="T11" b="T12"/>
              <a:pathLst>
                <a:path w="44" h="47">
                  <a:moveTo>
                    <a:pt x="0" y="0"/>
                  </a:moveTo>
                  <a:lnTo>
                    <a:pt x="0" y="47"/>
                  </a:lnTo>
                  <a:lnTo>
                    <a:pt x="44" y="47"/>
                  </a:lnTo>
                </a:path>
              </a:pathLst>
            </a:custGeom>
            <a:solidFill>
              <a:srgbClr val="CCFFFF"/>
            </a:solidFill>
            <a:ln w="3175">
              <a:solidFill>
                <a:schemeClr val="tx1"/>
              </a:solidFill>
              <a:round/>
            </a:ln>
          </p:spPr>
          <p:txBody>
            <a:bodyPr/>
            <a:lstStyle/>
            <a:p>
              <a:endParaRPr lang="zh-CN" altLang="en-US">
                <a:latin typeface="+mn-ea"/>
              </a:endParaRPr>
            </a:p>
          </p:txBody>
        </p:sp>
        <p:sp>
          <p:nvSpPr>
            <p:cNvPr id="105493" name="Line 87"/>
            <p:cNvSpPr>
              <a:spLocks noChangeAspect="1" noChangeShapeType="1"/>
            </p:cNvSpPr>
            <p:nvPr/>
          </p:nvSpPr>
          <p:spPr bwMode="auto">
            <a:xfrm>
              <a:off x="4454" y="721"/>
              <a:ext cx="116"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494" name="Line 88"/>
            <p:cNvSpPr>
              <a:spLocks noChangeAspect="1" noChangeShapeType="1"/>
            </p:cNvSpPr>
            <p:nvPr/>
          </p:nvSpPr>
          <p:spPr bwMode="auto">
            <a:xfrm>
              <a:off x="4454" y="744"/>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495" name="Line 89"/>
            <p:cNvSpPr>
              <a:spLocks noChangeAspect="1" noChangeShapeType="1"/>
            </p:cNvSpPr>
            <p:nvPr/>
          </p:nvSpPr>
          <p:spPr bwMode="auto">
            <a:xfrm>
              <a:off x="4454" y="759"/>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496" name="Line 90"/>
            <p:cNvSpPr>
              <a:spLocks noChangeAspect="1" noChangeShapeType="1"/>
            </p:cNvSpPr>
            <p:nvPr/>
          </p:nvSpPr>
          <p:spPr bwMode="auto">
            <a:xfrm>
              <a:off x="4454" y="774"/>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497" name="Line 91"/>
            <p:cNvSpPr>
              <a:spLocks noChangeAspect="1" noChangeShapeType="1"/>
            </p:cNvSpPr>
            <p:nvPr/>
          </p:nvSpPr>
          <p:spPr bwMode="auto">
            <a:xfrm>
              <a:off x="4454" y="791"/>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498" name="Line 92"/>
            <p:cNvSpPr>
              <a:spLocks noChangeAspect="1" noChangeShapeType="1"/>
            </p:cNvSpPr>
            <p:nvPr/>
          </p:nvSpPr>
          <p:spPr bwMode="auto">
            <a:xfrm>
              <a:off x="4454" y="806"/>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499" name="Line 93"/>
            <p:cNvSpPr>
              <a:spLocks noChangeAspect="1" noChangeShapeType="1"/>
            </p:cNvSpPr>
            <p:nvPr/>
          </p:nvSpPr>
          <p:spPr bwMode="auto">
            <a:xfrm>
              <a:off x="4454" y="820"/>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00" name="Line 94"/>
            <p:cNvSpPr>
              <a:spLocks noChangeAspect="1" noChangeShapeType="1"/>
            </p:cNvSpPr>
            <p:nvPr/>
          </p:nvSpPr>
          <p:spPr bwMode="auto">
            <a:xfrm>
              <a:off x="4454" y="835"/>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01" name="Line 95"/>
            <p:cNvSpPr>
              <a:spLocks noChangeAspect="1" noChangeShapeType="1"/>
            </p:cNvSpPr>
            <p:nvPr/>
          </p:nvSpPr>
          <p:spPr bwMode="auto">
            <a:xfrm>
              <a:off x="4454" y="850"/>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02" name="Line 96"/>
            <p:cNvSpPr>
              <a:spLocks noChangeAspect="1" noChangeShapeType="1"/>
            </p:cNvSpPr>
            <p:nvPr/>
          </p:nvSpPr>
          <p:spPr bwMode="auto">
            <a:xfrm>
              <a:off x="4454" y="867"/>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03" name="Line 97"/>
            <p:cNvSpPr>
              <a:spLocks noChangeAspect="1" noChangeShapeType="1"/>
            </p:cNvSpPr>
            <p:nvPr/>
          </p:nvSpPr>
          <p:spPr bwMode="auto">
            <a:xfrm>
              <a:off x="4454" y="882"/>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04" name="Line 98"/>
            <p:cNvSpPr>
              <a:spLocks noChangeAspect="1" noChangeShapeType="1"/>
            </p:cNvSpPr>
            <p:nvPr/>
          </p:nvSpPr>
          <p:spPr bwMode="auto">
            <a:xfrm>
              <a:off x="4454" y="897"/>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05505" name="Line 99"/>
            <p:cNvSpPr>
              <a:spLocks noChangeAspect="1" noChangeShapeType="1"/>
            </p:cNvSpPr>
            <p:nvPr/>
          </p:nvSpPr>
          <p:spPr bwMode="auto">
            <a:xfrm>
              <a:off x="4454" y="912"/>
              <a:ext cx="157" cy="1"/>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细化需求</a:t>
            </a:r>
            <a:endParaRPr lang="zh-CN" altLang="en-US" smtClean="0"/>
          </a:p>
        </p:txBody>
      </p:sp>
      <p:sp>
        <p:nvSpPr>
          <p:cNvPr id="107523" name="Rectangle 3"/>
          <p:cNvSpPr>
            <a:spLocks noGrp="1" noChangeArrowheads="1"/>
          </p:cNvSpPr>
          <p:nvPr>
            <p:ph type="body" idx="1"/>
          </p:nvPr>
        </p:nvSpPr>
        <p:spPr>
          <a:xfrm>
            <a:off x="612000" y="1284514"/>
            <a:ext cx="11157857" cy="5357185"/>
          </a:xfrm>
        </p:spPr>
        <p:txBody>
          <a:bodyPr/>
          <a:lstStyle/>
          <a:p>
            <a:pPr eaLnBrk="1" hangingPunct="1"/>
            <a:r>
              <a:rPr lang="zh-CN" altLang="en-US" dirty="0" smtClean="0"/>
              <a:t>细化功能需求</a:t>
            </a:r>
            <a:endParaRPr lang="zh-CN" altLang="en-US" dirty="0" smtClean="0"/>
          </a:p>
          <a:p>
            <a:pPr lvl="1" eaLnBrk="1" hangingPunct="1"/>
            <a:r>
              <a:rPr lang="zh-CN" altLang="en-US" dirty="0" smtClean="0"/>
              <a:t>引入分析模型</a:t>
            </a:r>
            <a:endParaRPr lang="zh-CN" altLang="en-US" dirty="0" smtClean="0"/>
          </a:p>
          <a:p>
            <a:pPr eaLnBrk="1" hangingPunct="1"/>
            <a:r>
              <a:rPr lang="zh-CN" altLang="en-US" dirty="0" smtClean="0"/>
              <a:t>细化非功能需求</a:t>
            </a:r>
            <a:endParaRPr lang="zh-CN" altLang="en-US" dirty="0" smtClean="0"/>
          </a:p>
          <a:p>
            <a:pPr eaLnBrk="1" hangingPunct="1"/>
            <a:r>
              <a:rPr lang="zh-CN" altLang="en-US" dirty="0" smtClean="0"/>
              <a:t>细化约束条件</a:t>
            </a:r>
            <a:endParaRPr lang="zh-CN" altLang="en-US" dirty="0" smtClean="0"/>
          </a:p>
          <a:p>
            <a:pPr eaLnBrk="1" hangingPunct="1"/>
            <a:endParaRPr lang="zh-CN" altLang="en-US" dirty="0" smtClean="0"/>
          </a:p>
        </p:txBody>
      </p:sp>
      <p:sp>
        <p:nvSpPr>
          <p:cNvPr id="107524" name="Freeform 4"/>
          <p:cNvSpPr/>
          <p:nvPr/>
        </p:nvSpPr>
        <p:spPr bwMode="auto">
          <a:xfrm>
            <a:off x="3910014" y="3780519"/>
            <a:ext cx="3360737" cy="2116138"/>
          </a:xfrm>
          <a:custGeom>
            <a:avLst/>
            <a:gdLst>
              <a:gd name="T0" fmla="*/ 0 w 2117"/>
              <a:gd name="T1" fmla="*/ 2147483646 h 3100"/>
              <a:gd name="T2" fmla="*/ 2147483646 w 2117"/>
              <a:gd name="T3" fmla="*/ 2147483646 h 3100"/>
              <a:gd name="T4" fmla="*/ 2147483646 w 2117"/>
              <a:gd name="T5" fmla="*/ 2147483646 h 3100"/>
              <a:gd name="T6" fmla="*/ 2147483646 w 2117"/>
              <a:gd name="T7" fmla="*/ 0 h 3100"/>
              <a:gd name="T8" fmla="*/ 2147483646 w 2117"/>
              <a:gd name="T9" fmla="*/ 0 h 3100"/>
              <a:gd name="T10" fmla="*/ 2147483646 w 2117"/>
              <a:gd name="T11" fmla="*/ 2147483646 h 3100"/>
              <a:gd name="T12" fmla="*/ 2147483646 w 2117"/>
              <a:gd name="T13" fmla="*/ 2147483646 h 3100"/>
              <a:gd name="T14" fmla="*/ 2147483646 w 2117"/>
              <a:gd name="T15" fmla="*/ 2147483646 h 3100"/>
              <a:gd name="T16" fmla="*/ 2147483646 w 2117"/>
              <a:gd name="T17" fmla="*/ 2147483646 h 3100"/>
              <a:gd name="T18" fmla="*/ 2147483646 w 2117"/>
              <a:gd name="T19" fmla="*/ 2147483646 h 3100"/>
              <a:gd name="T20" fmla="*/ 2147483646 w 2117"/>
              <a:gd name="T21" fmla="*/ 2147483646 h 3100"/>
              <a:gd name="T22" fmla="*/ 2147483646 w 2117"/>
              <a:gd name="T23" fmla="*/ 2147483646 h 3100"/>
              <a:gd name="T24" fmla="*/ 2147483646 w 2117"/>
              <a:gd name="T25" fmla="*/ 2147483646 h 3100"/>
              <a:gd name="T26" fmla="*/ 2147483646 w 2117"/>
              <a:gd name="T27" fmla="*/ 2147483646 h 3100"/>
              <a:gd name="T28" fmla="*/ 2147483646 w 2117"/>
              <a:gd name="T29" fmla="*/ 2147483646 h 3100"/>
              <a:gd name="T30" fmla="*/ 2147483646 w 2117"/>
              <a:gd name="T31" fmla="*/ 2147483646 h 3100"/>
              <a:gd name="T32" fmla="*/ 2147483646 w 2117"/>
              <a:gd name="T33" fmla="*/ 2147483646 h 3100"/>
              <a:gd name="T34" fmla="*/ 2147483646 w 2117"/>
              <a:gd name="T35" fmla="*/ 2147483646 h 3100"/>
              <a:gd name="T36" fmla="*/ 2147483646 w 2117"/>
              <a:gd name="T37" fmla="*/ 2147483646 h 3100"/>
              <a:gd name="T38" fmla="*/ 2147483646 w 2117"/>
              <a:gd name="T39" fmla="*/ 2147483646 h 3100"/>
              <a:gd name="T40" fmla="*/ 2147483646 w 2117"/>
              <a:gd name="T41" fmla="*/ 2147483646 h 3100"/>
              <a:gd name="T42" fmla="*/ 2147483646 w 2117"/>
              <a:gd name="T43" fmla="*/ 2147483646 h 3100"/>
              <a:gd name="T44" fmla="*/ 0 w 2117"/>
              <a:gd name="T45" fmla="*/ 2147483646 h 3100"/>
              <a:gd name="T46" fmla="*/ 0 w 2117"/>
              <a:gd name="T47" fmla="*/ 2147483646 h 31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17"/>
              <a:gd name="T73" fmla="*/ 0 h 3100"/>
              <a:gd name="T74" fmla="*/ 2117 w 2117"/>
              <a:gd name="T75" fmla="*/ 3100 h 31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17" h="3100">
                <a:moveTo>
                  <a:pt x="0" y="586"/>
                </a:moveTo>
                <a:lnTo>
                  <a:pt x="927" y="586"/>
                </a:lnTo>
                <a:lnTo>
                  <a:pt x="1235" y="234"/>
                </a:lnTo>
                <a:lnTo>
                  <a:pt x="1060" y="0"/>
                </a:lnTo>
                <a:lnTo>
                  <a:pt x="1676" y="0"/>
                </a:lnTo>
                <a:lnTo>
                  <a:pt x="1676" y="816"/>
                </a:lnTo>
                <a:lnTo>
                  <a:pt x="1501" y="586"/>
                </a:lnTo>
                <a:lnTo>
                  <a:pt x="1235" y="875"/>
                </a:lnTo>
                <a:lnTo>
                  <a:pt x="1235" y="1344"/>
                </a:lnTo>
                <a:lnTo>
                  <a:pt x="1676" y="1344"/>
                </a:lnTo>
                <a:lnTo>
                  <a:pt x="1676" y="992"/>
                </a:lnTo>
                <a:lnTo>
                  <a:pt x="2117" y="1580"/>
                </a:lnTo>
                <a:lnTo>
                  <a:pt x="1676" y="2166"/>
                </a:lnTo>
                <a:lnTo>
                  <a:pt x="1676" y="1812"/>
                </a:lnTo>
                <a:lnTo>
                  <a:pt x="1235" y="1812"/>
                </a:lnTo>
                <a:lnTo>
                  <a:pt x="1235" y="2224"/>
                </a:lnTo>
                <a:lnTo>
                  <a:pt x="1501" y="2572"/>
                </a:lnTo>
                <a:lnTo>
                  <a:pt x="1676" y="2338"/>
                </a:lnTo>
                <a:lnTo>
                  <a:pt x="1676" y="3100"/>
                </a:lnTo>
                <a:lnTo>
                  <a:pt x="1015" y="3100"/>
                </a:lnTo>
                <a:lnTo>
                  <a:pt x="1235" y="2865"/>
                </a:lnTo>
                <a:lnTo>
                  <a:pt x="927" y="2455"/>
                </a:lnTo>
                <a:lnTo>
                  <a:pt x="0" y="2455"/>
                </a:lnTo>
                <a:lnTo>
                  <a:pt x="0" y="586"/>
                </a:lnTo>
                <a:close/>
              </a:path>
            </a:pathLst>
          </a:custGeom>
          <a:solidFill>
            <a:srgbClr val="175F8B"/>
          </a:solidFill>
          <a:ln w="9525">
            <a:solidFill>
              <a:schemeClr val="bg2"/>
            </a:solidFill>
            <a:round/>
          </a:ln>
        </p:spPr>
        <p:txBody>
          <a:bodyPr/>
          <a:lstStyle/>
          <a:p>
            <a:endParaRPr lang="zh-CN" altLang="en-US"/>
          </a:p>
        </p:txBody>
      </p:sp>
      <p:grpSp>
        <p:nvGrpSpPr>
          <p:cNvPr id="107525" name="Group 5"/>
          <p:cNvGrpSpPr/>
          <p:nvPr/>
        </p:nvGrpSpPr>
        <p:grpSpPr bwMode="auto">
          <a:xfrm>
            <a:off x="1525588" y="3559858"/>
            <a:ext cx="4037012" cy="2465387"/>
            <a:chOff x="1" y="1680"/>
            <a:chExt cx="2543" cy="1553"/>
          </a:xfrm>
        </p:grpSpPr>
        <p:sp>
          <p:nvSpPr>
            <p:cNvPr id="107548" name="Freeform 6"/>
            <p:cNvSpPr/>
            <p:nvPr/>
          </p:nvSpPr>
          <p:spPr bwMode="auto">
            <a:xfrm>
              <a:off x="1" y="1680"/>
              <a:ext cx="2543" cy="1553"/>
            </a:xfrm>
            <a:custGeom>
              <a:avLst/>
              <a:gdLst>
                <a:gd name="T0" fmla="*/ 3667 w 2295"/>
                <a:gd name="T1" fmla="*/ 2 h 2983"/>
                <a:gd name="T2" fmla="*/ 0 w 2295"/>
                <a:gd name="T3" fmla="*/ 2 h 2983"/>
                <a:gd name="T4" fmla="*/ 0 w 2295"/>
                <a:gd name="T5" fmla="*/ 6 h 2983"/>
                <a:gd name="T6" fmla="*/ 3781 w 2295"/>
                <a:gd name="T7" fmla="*/ 6 h 2983"/>
                <a:gd name="T8" fmla="*/ 3781 w 2295"/>
                <a:gd name="T9" fmla="*/ 8 h 2983"/>
                <a:gd name="T10" fmla="*/ 5780 w 2295"/>
                <a:gd name="T11" fmla="*/ 4 h 2983"/>
                <a:gd name="T12" fmla="*/ 3667 w 2295"/>
                <a:gd name="T13" fmla="*/ 0 h 2983"/>
                <a:gd name="T14" fmla="*/ 3667 w 2295"/>
                <a:gd name="T15" fmla="*/ 2 h 2983"/>
                <a:gd name="T16" fmla="*/ 0 60000 65536"/>
                <a:gd name="T17" fmla="*/ 0 60000 65536"/>
                <a:gd name="T18" fmla="*/ 0 60000 65536"/>
                <a:gd name="T19" fmla="*/ 0 60000 65536"/>
                <a:gd name="T20" fmla="*/ 0 60000 65536"/>
                <a:gd name="T21" fmla="*/ 0 60000 65536"/>
                <a:gd name="T22" fmla="*/ 0 60000 65536"/>
                <a:gd name="T23" fmla="*/ 0 60000 65536"/>
                <a:gd name="T24" fmla="*/ 0 w 2295"/>
                <a:gd name="T25" fmla="*/ 0 h 2983"/>
                <a:gd name="T26" fmla="*/ 2295 w 2295"/>
                <a:gd name="T27" fmla="*/ 2983 h 29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5" h="2983">
                  <a:moveTo>
                    <a:pt x="1457" y="703"/>
                  </a:moveTo>
                  <a:lnTo>
                    <a:pt x="0" y="703"/>
                  </a:lnTo>
                  <a:lnTo>
                    <a:pt x="0" y="2280"/>
                  </a:lnTo>
                  <a:lnTo>
                    <a:pt x="1501" y="2280"/>
                  </a:lnTo>
                  <a:lnTo>
                    <a:pt x="1501" y="2983"/>
                  </a:lnTo>
                  <a:lnTo>
                    <a:pt x="2295" y="1522"/>
                  </a:lnTo>
                  <a:lnTo>
                    <a:pt x="1457" y="0"/>
                  </a:lnTo>
                  <a:lnTo>
                    <a:pt x="1457" y="703"/>
                  </a:lnTo>
                  <a:close/>
                </a:path>
              </a:pathLst>
            </a:custGeom>
            <a:solidFill>
              <a:srgbClr val="DDDDDD"/>
            </a:solidFill>
            <a:ln w="12700">
              <a:solidFill>
                <a:schemeClr val="bg2"/>
              </a:solidFill>
              <a:round/>
            </a:ln>
          </p:spPr>
          <p:txBody>
            <a:bodyPr/>
            <a:lstStyle/>
            <a:p>
              <a:endParaRPr lang="zh-CN" altLang="en-US"/>
            </a:p>
          </p:txBody>
        </p:sp>
        <p:sp>
          <p:nvSpPr>
            <p:cNvPr id="107549" name="Rectangle 7"/>
            <p:cNvSpPr>
              <a:spLocks noChangeArrowheads="1"/>
            </p:cNvSpPr>
            <p:nvPr/>
          </p:nvSpPr>
          <p:spPr bwMode="auto">
            <a:xfrm>
              <a:off x="12" y="2064"/>
              <a:ext cx="238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800" b="0" i="1" dirty="0">
                  <a:ea typeface="宋体" panose="02010600030101010101" pitchFamily="2" charset="-122"/>
                </a:rPr>
                <a:t>Feat 63 - the defect tracking system will provide trending information to help the project manager assess project status</a:t>
              </a:r>
              <a:endParaRPr lang="en-US" altLang="zh-CN" sz="1800" b="0" i="1" dirty="0">
                <a:ea typeface="宋体" panose="02010600030101010101" pitchFamily="2" charset="-122"/>
              </a:endParaRPr>
            </a:p>
          </p:txBody>
        </p:sp>
      </p:grpSp>
      <p:sp>
        <p:nvSpPr>
          <p:cNvPr id="107526" name="Rectangle 8"/>
          <p:cNvSpPr>
            <a:spLocks noChangeArrowheads="1"/>
          </p:cNvSpPr>
          <p:nvPr/>
        </p:nvSpPr>
        <p:spPr bwMode="auto">
          <a:xfrm>
            <a:off x="7010400" y="2493057"/>
            <a:ext cx="3284538" cy="163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ea typeface="宋体" panose="02010600030101010101" pitchFamily="2" charset="-122"/>
              </a:rPr>
              <a:t>Trending information will be charted with a line graph showing time on the x axis, and number of defects found on the y axis.</a:t>
            </a:r>
            <a:endParaRPr lang="en-US" altLang="zh-CN" sz="2000" b="0">
              <a:ea typeface="宋体" panose="02010600030101010101" pitchFamily="2" charset="-122"/>
            </a:endParaRPr>
          </a:p>
        </p:txBody>
      </p:sp>
      <p:graphicFrame>
        <p:nvGraphicFramePr>
          <p:cNvPr id="107527" name="Object 9"/>
          <p:cNvGraphicFramePr/>
          <p:nvPr/>
        </p:nvGraphicFramePr>
        <p:xfrm>
          <a:off x="7175501" y="5633133"/>
          <a:ext cx="1890713" cy="1050925"/>
        </p:xfrm>
        <a:graphic>
          <a:graphicData uri="http://schemas.openxmlformats.org/presentationml/2006/ole">
            <mc:AlternateContent xmlns:mc="http://schemas.openxmlformats.org/markup-compatibility/2006">
              <mc:Choice xmlns:v="urn:schemas-microsoft-com:vml" Requires="v">
                <p:oleObj spid="_x0000_s19507" name="Clip" r:id="rId1" imgW="3657600" imgH="2037080" progId="MS_ClipArt_Gallery.2">
                  <p:embed/>
                </p:oleObj>
              </mc:Choice>
              <mc:Fallback>
                <p:oleObj name="Clip" r:id="rId1" imgW="3657600" imgH="2037080" progId="MS_ClipArt_Gallery.2">
                  <p:embed/>
                  <p:pic>
                    <p:nvPicPr>
                      <p:cNvPr id="0" name="图片 1950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1" y="5633133"/>
                        <a:ext cx="189071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8" name="Rectangle 10"/>
          <p:cNvSpPr>
            <a:spLocks noChangeArrowheads="1"/>
          </p:cNvSpPr>
          <p:nvPr/>
        </p:nvSpPr>
        <p:spPr bwMode="auto">
          <a:xfrm>
            <a:off x="8147068" y="4883832"/>
            <a:ext cx="1309655" cy="57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1600" i="1">
                <a:ea typeface="宋体" panose="02010600030101010101" pitchFamily="2" charset="-122"/>
              </a:rPr>
              <a:t>Print Status</a:t>
            </a:r>
            <a:br>
              <a:rPr lang="en-US" altLang="zh-CN" sz="1600" i="1">
                <a:ea typeface="宋体" panose="02010600030101010101" pitchFamily="2" charset="-122"/>
              </a:rPr>
            </a:br>
            <a:r>
              <a:rPr lang="en-US" altLang="zh-CN" sz="1600" i="1">
                <a:ea typeface="宋体" panose="02010600030101010101" pitchFamily="2" charset="-122"/>
              </a:rPr>
              <a:t>Report</a:t>
            </a:r>
            <a:endParaRPr lang="en-US" altLang="zh-CN" sz="1400">
              <a:ea typeface="宋体" panose="02010600030101010101" pitchFamily="2" charset="-122"/>
            </a:endParaRPr>
          </a:p>
        </p:txBody>
      </p:sp>
      <p:sp>
        <p:nvSpPr>
          <p:cNvPr id="107529" name="Line 11"/>
          <p:cNvSpPr>
            <a:spLocks noChangeShapeType="1"/>
          </p:cNvSpPr>
          <p:nvPr/>
        </p:nvSpPr>
        <p:spPr bwMode="auto">
          <a:xfrm flipV="1">
            <a:off x="7837488" y="4702858"/>
            <a:ext cx="392112" cy="24923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30" name="Line 12"/>
          <p:cNvSpPr>
            <a:spLocks noChangeShapeType="1"/>
          </p:cNvSpPr>
          <p:nvPr/>
        </p:nvSpPr>
        <p:spPr bwMode="auto">
          <a:xfrm>
            <a:off x="9372601" y="4626658"/>
            <a:ext cx="379413" cy="17938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07531" name="Group 13"/>
          <p:cNvGrpSpPr/>
          <p:nvPr/>
        </p:nvGrpSpPr>
        <p:grpSpPr bwMode="auto">
          <a:xfrm>
            <a:off x="7086600" y="4626658"/>
            <a:ext cx="1042988" cy="949325"/>
            <a:chOff x="2508" y="1554"/>
            <a:chExt cx="1136" cy="1028"/>
          </a:xfrm>
        </p:grpSpPr>
        <p:grpSp>
          <p:nvGrpSpPr>
            <p:cNvPr id="107542" name="Group 14"/>
            <p:cNvGrpSpPr/>
            <p:nvPr/>
          </p:nvGrpSpPr>
          <p:grpSpPr bwMode="auto">
            <a:xfrm>
              <a:off x="2839" y="1554"/>
              <a:ext cx="472" cy="595"/>
              <a:chOff x="7654" y="3380"/>
              <a:chExt cx="554" cy="754"/>
            </a:xfrm>
          </p:grpSpPr>
          <p:sp>
            <p:nvSpPr>
              <p:cNvPr id="107544" name="Oval 15"/>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7545" name="Line 16"/>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6" name="Line 17"/>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7" name="Freeform 18"/>
              <p:cNvSpPr/>
              <p:nvPr/>
            </p:nvSpPr>
            <p:spPr bwMode="auto">
              <a:xfrm>
                <a:off x="7654" y="3862"/>
                <a:ext cx="554" cy="272"/>
              </a:xfrm>
              <a:custGeom>
                <a:avLst/>
                <a:gdLst>
                  <a:gd name="T0" fmla="*/ 0 w 108"/>
                  <a:gd name="T1" fmla="*/ 112711174 h 54"/>
                  <a:gd name="T2" fmla="*/ 132796324 w 108"/>
                  <a:gd name="T3" fmla="*/ 0 h 54"/>
                  <a:gd name="T4" fmla="*/ 265592514 w 108"/>
                  <a:gd name="T5" fmla="*/ 11271117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7543" name="Text Box 19"/>
            <p:cNvSpPr txBox="1">
              <a:spLocks noChangeArrowheads="1"/>
            </p:cNvSpPr>
            <p:nvPr/>
          </p:nvSpPr>
          <p:spPr bwMode="auto">
            <a:xfrm>
              <a:off x="2508" y="2218"/>
              <a:ext cx="113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1600" i="1">
                  <a:ea typeface="宋体" panose="02010600030101010101" pitchFamily="2" charset="-122"/>
                </a:rPr>
                <a:t>Operator</a:t>
              </a:r>
              <a:endParaRPr lang="en-US" altLang="zh-CN" sz="1600" i="1">
                <a:ea typeface="宋体" panose="02010600030101010101" pitchFamily="2" charset="-122"/>
              </a:endParaRPr>
            </a:p>
          </p:txBody>
        </p:sp>
      </p:grpSp>
      <p:grpSp>
        <p:nvGrpSpPr>
          <p:cNvPr id="107532" name="Group 20"/>
          <p:cNvGrpSpPr/>
          <p:nvPr/>
        </p:nvGrpSpPr>
        <p:grpSpPr bwMode="auto">
          <a:xfrm>
            <a:off x="9448801" y="4550457"/>
            <a:ext cx="1019175" cy="1193800"/>
            <a:chOff x="2520" y="1554"/>
            <a:chExt cx="1110" cy="1293"/>
          </a:xfrm>
        </p:grpSpPr>
        <p:grpSp>
          <p:nvGrpSpPr>
            <p:cNvPr id="107536" name="Group 21"/>
            <p:cNvGrpSpPr/>
            <p:nvPr/>
          </p:nvGrpSpPr>
          <p:grpSpPr bwMode="auto">
            <a:xfrm>
              <a:off x="2839" y="1554"/>
              <a:ext cx="472" cy="595"/>
              <a:chOff x="7654" y="3380"/>
              <a:chExt cx="554" cy="754"/>
            </a:xfrm>
          </p:grpSpPr>
          <p:sp>
            <p:nvSpPr>
              <p:cNvPr id="107538" name="Oval 22"/>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7539" name="Line 23"/>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0" name="Line 24"/>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7541" name="Freeform 25"/>
              <p:cNvSpPr/>
              <p:nvPr/>
            </p:nvSpPr>
            <p:spPr bwMode="auto">
              <a:xfrm>
                <a:off x="7654" y="3862"/>
                <a:ext cx="554" cy="272"/>
              </a:xfrm>
              <a:custGeom>
                <a:avLst/>
                <a:gdLst>
                  <a:gd name="T0" fmla="*/ 0 w 108"/>
                  <a:gd name="T1" fmla="*/ 112711174 h 54"/>
                  <a:gd name="T2" fmla="*/ 132796324 w 108"/>
                  <a:gd name="T3" fmla="*/ 0 h 54"/>
                  <a:gd name="T4" fmla="*/ 265592514 w 108"/>
                  <a:gd name="T5" fmla="*/ 11271117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07537" name="Text Box 26"/>
            <p:cNvSpPr txBox="1">
              <a:spLocks noChangeArrowheads="1"/>
            </p:cNvSpPr>
            <p:nvPr/>
          </p:nvSpPr>
          <p:spPr bwMode="auto">
            <a:xfrm>
              <a:off x="2520" y="2218"/>
              <a:ext cx="1110"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1600" i="1">
                  <a:ea typeface="宋体" panose="02010600030101010101" pitchFamily="2" charset="-122"/>
                </a:rPr>
                <a:t>Project</a:t>
              </a:r>
              <a:br>
                <a:rPr lang="en-US" altLang="zh-CN" sz="1600" i="1">
                  <a:ea typeface="宋体" panose="02010600030101010101" pitchFamily="2" charset="-122"/>
                </a:rPr>
              </a:br>
              <a:r>
                <a:rPr lang="en-US" altLang="zh-CN" sz="1600" i="1">
                  <a:ea typeface="宋体" panose="02010600030101010101" pitchFamily="2" charset="-122"/>
                </a:rPr>
                <a:t>Manager</a:t>
              </a:r>
              <a:endParaRPr lang="en-US" altLang="zh-CN" sz="1600" i="1">
                <a:ea typeface="宋体" panose="02010600030101010101" pitchFamily="2" charset="-122"/>
              </a:endParaRPr>
            </a:p>
          </p:txBody>
        </p:sp>
      </p:grpSp>
      <p:sp>
        <p:nvSpPr>
          <p:cNvPr id="107533" name="Oval 27"/>
          <p:cNvSpPr>
            <a:spLocks noChangeArrowheads="1"/>
          </p:cNvSpPr>
          <p:nvPr/>
        </p:nvSpPr>
        <p:spPr bwMode="auto">
          <a:xfrm>
            <a:off x="8305800" y="4321857"/>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7534" name="Text Box 28"/>
          <p:cNvSpPr txBox="1">
            <a:spLocks noChangeArrowheads="1"/>
          </p:cNvSpPr>
          <p:nvPr/>
        </p:nvSpPr>
        <p:spPr bwMode="auto">
          <a:xfrm>
            <a:off x="1919288" y="3458257"/>
            <a:ext cx="2074286"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dirty="0">
                <a:solidFill>
                  <a:srgbClr val="EB7C1F"/>
                </a:solidFill>
                <a:latin typeface="+mn-ea"/>
              </a:rPr>
              <a:t>概要功能需求</a:t>
            </a:r>
            <a:endParaRPr lang="zh-CN" altLang="en-US" sz="2400" b="0" dirty="0">
              <a:solidFill>
                <a:srgbClr val="EB7C1F"/>
              </a:solidFill>
              <a:latin typeface="+mn-ea"/>
            </a:endParaRPr>
          </a:p>
        </p:txBody>
      </p:sp>
      <p:sp>
        <p:nvSpPr>
          <p:cNvPr id="107535" name="Text Box 29"/>
          <p:cNvSpPr txBox="1">
            <a:spLocks noChangeArrowheads="1"/>
          </p:cNvSpPr>
          <p:nvPr/>
        </p:nvSpPr>
        <p:spPr bwMode="auto">
          <a:xfrm>
            <a:off x="7508615" y="1874431"/>
            <a:ext cx="2074286"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dirty="0">
                <a:solidFill>
                  <a:srgbClr val="EB7C1F"/>
                </a:solidFill>
                <a:latin typeface="+mn-ea"/>
              </a:rPr>
              <a:t>详细功能需求</a:t>
            </a:r>
            <a:endParaRPr lang="zh-CN" altLang="en-US" sz="2400" b="0" dirty="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设计用户界面和接口</a:t>
            </a:r>
            <a:endParaRPr lang="zh-CN" altLang="en-US" smtClean="0"/>
          </a:p>
        </p:txBody>
      </p:sp>
      <p:sp>
        <p:nvSpPr>
          <p:cNvPr id="108547" name="Rectangle 3"/>
          <p:cNvSpPr>
            <a:spLocks noGrp="1" noChangeArrowheads="1"/>
          </p:cNvSpPr>
          <p:nvPr>
            <p:ph type="body" idx="1"/>
          </p:nvPr>
        </p:nvSpPr>
        <p:spPr/>
        <p:txBody>
          <a:bodyPr/>
          <a:lstStyle/>
          <a:p>
            <a:pPr eaLnBrk="1" hangingPunct="1"/>
            <a:r>
              <a:rPr lang="zh-CN" altLang="en-US" dirty="0" smtClean="0"/>
              <a:t>如果和外界的软件系统或硬件进行交互，则需定义通讯协议</a:t>
            </a:r>
            <a:endParaRPr lang="zh-CN" altLang="en-US" dirty="0" smtClean="0"/>
          </a:p>
          <a:p>
            <a:pPr lvl="1" eaLnBrk="1" hangingPunct="1"/>
            <a:r>
              <a:rPr lang="zh-CN" altLang="en-US" dirty="0" smtClean="0"/>
              <a:t>如果采用现有的协议，在功能说明中描述</a:t>
            </a:r>
            <a:endParaRPr lang="zh-CN" altLang="en-US" dirty="0" smtClean="0"/>
          </a:p>
          <a:p>
            <a:pPr lvl="1" eaLnBrk="1" hangingPunct="1"/>
            <a:r>
              <a:rPr lang="zh-CN" altLang="en-US" dirty="0" smtClean="0"/>
              <a:t>如果采用新的协议， 在设计时进行完整描述</a:t>
            </a:r>
            <a:endParaRPr lang="zh-CN" altLang="en-US" dirty="0" smtClean="0"/>
          </a:p>
          <a:p>
            <a:pPr eaLnBrk="1" hangingPunct="1">
              <a:spcBef>
                <a:spcPts val="1200"/>
              </a:spcBef>
            </a:pPr>
            <a:r>
              <a:rPr lang="zh-CN" altLang="en-US" dirty="0" smtClean="0"/>
              <a:t>如果和用户交互，则需简要设计用户界面</a:t>
            </a:r>
            <a:endParaRPr lang="en-US" altLang="zh-CN" dirty="0" smtClean="0"/>
          </a:p>
          <a:p>
            <a:pPr lvl="1" eaLnBrk="1" hangingPunct="1"/>
            <a:r>
              <a:rPr lang="zh-CN" altLang="zh-CN" dirty="0" smtClean="0"/>
              <a:t>图纸（在纸上</a:t>
            </a:r>
            <a:r>
              <a:rPr lang="zh-CN" altLang="en-US" dirty="0" smtClean="0"/>
              <a:t>手绘</a:t>
            </a:r>
            <a:r>
              <a:rPr lang="zh-CN" altLang="zh-CN" dirty="0" smtClean="0"/>
              <a:t>）</a:t>
            </a:r>
            <a:endParaRPr lang="en-US" altLang="zh-CN" dirty="0" smtClean="0"/>
          </a:p>
          <a:p>
            <a:pPr lvl="1" eaLnBrk="1" hangingPunct="1"/>
            <a:r>
              <a:rPr lang="zh-CN" altLang="zh-CN" dirty="0" smtClean="0"/>
              <a:t>位图（采用绘图工具</a:t>
            </a:r>
            <a:r>
              <a:rPr lang="zh-CN" altLang="en-US" dirty="0" smtClean="0"/>
              <a:t>，如</a:t>
            </a:r>
            <a:r>
              <a:rPr lang="en-US" altLang="zh-CN" dirty="0" smtClean="0"/>
              <a:t>Visio</a:t>
            </a:r>
            <a:r>
              <a:rPr lang="zh-CN" altLang="zh-CN" dirty="0" smtClean="0"/>
              <a:t>）</a:t>
            </a:r>
            <a:endParaRPr lang="en-US" altLang="zh-CN" dirty="0" smtClean="0"/>
          </a:p>
          <a:p>
            <a:pPr lvl="1" eaLnBrk="1" hangingPunct="1"/>
            <a:r>
              <a:rPr lang="zh-CN" altLang="zh-CN" dirty="0" smtClean="0"/>
              <a:t>可执行代码</a:t>
            </a:r>
            <a:r>
              <a:rPr lang="zh-CN" altLang="en-US" dirty="0" smtClean="0"/>
              <a:t>，即</a:t>
            </a:r>
            <a:r>
              <a:rPr lang="zh-CN" altLang="zh-CN" dirty="0" smtClean="0"/>
              <a:t>交互式的电子</a:t>
            </a:r>
            <a:r>
              <a:rPr lang="zh-CN" altLang="en-US" dirty="0" smtClean="0"/>
              <a:t>界面</a:t>
            </a:r>
            <a:r>
              <a:rPr lang="zh-CN" altLang="zh-CN" dirty="0" smtClean="0"/>
              <a:t>原型</a:t>
            </a:r>
            <a:endParaRPr lang="en-US" altLang="zh-CN" dirty="0" smtClean="0"/>
          </a:p>
          <a:p>
            <a:pPr lvl="2"/>
            <a:r>
              <a:rPr lang="zh-CN" altLang="en-US" sz="2000" dirty="0" smtClean="0"/>
              <a:t>采用界面原型工具，如</a:t>
            </a:r>
            <a:r>
              <a:rPr lang="en-US" altLang="zh-CN" sz="2000" dirty="0" err="1" smtClean="0"/>
              <a:t>Axure</a:t>
            </a:r>
            <a:r>
              <a:rPr lang="zh-CN" altLang="en-US" sz="2000" dirty="0" smtClean="0"/>
              <a:t>（</a:t>
            </a:r>
            <a:r>
              <a:rPr lang="en-US" altLang="zh-CN" sz="2000" dirty="0" smtClean="0"/>
              <a:t>https</a:t>
            </a:r>
            <a:r>
              <a:rPr lang="en-US" altLang="zh-CN" sz="2000" dirty="0"/>
              <a:t>://</a:t>
            </a:r>
            <a:r>
              <a:rPr lang="en-US" altLang="zh-CN" sz="2000" dirty="0" smtClean="0"/>
              <a:t>www.axure.com</a:t>
            </a:r>
            <a:r>
              <a:rPr lang="zh-CN" altLang="en-US" sz="2000" dirty="0" smtClean="0"/>
              <a:t>）、</a:t>
            </a:r>
            <a:r>
              <a:rPr lang="en-US" altLang="zh-CN" sz="2000" dirty="0" smtClean="0"/>
              <a:t>Sketch</a:t>
            </a:r>
            <a:r>
              <a:rPr lang="zh-CN" altLang="en-US" sz="2000" dirty="0" smtClean="0"/>
              <a:t>、</a:t>
            </a:r>
            <a:r>
              <a:rPr lang="en-US" altLang="zh-CN" sz="2000" dirty="0" err="1" smtClean="0"/>
              <a:t>Zeplin</a:t>
            </a:r>
            <a:endParaRPr lang="en-US" altLang="zh-CN" sz="2000" dirty="0" smtClean="0"/>
          </a:p>
          <a:p>
            <a:pPr lvl="2"/>
            <a:r>
              <a:rPr lang="zh-CN" altLang="en-US" sz="2000" dirty="0" smtClean="0"/>
              <a:t>或直接编程，如采用</a:t>
            </a:r>
            <a:r>
              <a:rPr lang="en-US" altLang="zh-CN" sz="2000" dirty="0" smtClean="0"/>
              <a:t>HTML</a:t>
            </a:r>
            <a:r>
              <a:rPr lang="zh-CN" altLang="en-US" sz="2000" dirty="0" smtClean="0"/>
              <a:t>或编程语言</a:t>
            </a:r>
            <a:endParaRPr lang="zh-CN" altLang="en-US" sz="2000" dirty="0" smtClean="0"/>
          </a:p>
          <a:p>
            <a:pPr eaLnBrk="1" hangingPunct="1"/>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ChangeArrowheads="1"/>
          </p:cNvSpPr>
          <p:nvPr/>
        </p:nvSpPr>
        <p:spPr bwMode="auto">
          <a:xfrm>
            <a:off x="3733800" y="3211287"/>
            <a:ext cx="4724400" cy="3048000"/>
          </a:xfrm>
          <a:prstGeom prst="rect">
            <a:avLst/>
          </a:prstGeom>
          <a:solidFill>
            <a:srgbClr val="CCFFFF"/>
          </a:solidFill>
          <a:ln w="28575">
            <a:solidFill>
              <a:schemeClr val="bg2"/>
            </a:solidFill>
            <a:miter lim="800000"/>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109571" name="Object 3"/>
          <p:cNvGraphicFramePr>
            <a:graphicFrameLocks noGrp="1"/>
          </p:cNvGraphicFramePr>
          <p:nvPr>
            <p:ph type="chart" idx="4294967295"/>
          </p:nvPr>
        </p:nvGraphicFramePr>
        <p:xfrm>
          <a:off x="3921126" y="4279902"/>
          <a:ext cx="2733675" cy="1793875"/>
        </p:xfrm>
        <a:graphic>
          <a:graphicData uri="http://schemas.openxmlformats.org/presentationml/2006/ole">
            <mc:AlternateContent xmlns:mc="http://schemas.openxmlformats.org/markup-compatibility/2006">
              <mc:Choice xmlns:v="urn:schemas-microsoft-com:vml" Requires="v">
                <p:oleObj spid="_x0000_s20727" name="CorelDRAW 6.0" r:id="rId1" imgW="2562225" imgH="1447800" progId="CorelDRAW.Graphic.6">
                  <p:embed/>
                </p:oleObj>
              </mc:Choice>
              <mc:Fallback>
                <p:oleObj name="CorelDRAW 6.0" r:id="rId1" imgW="2562225" imgH="1447800" progId="CorelDRAW.Graphic.6">
                  <p:embed/>
                  <p:pic>
                    <p:nvPicPr>
                      <p:cNvPr id="0" name="图片 207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126" y="4279902"/>
                        <a:ext cx="2733675" cy="17938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2" name="Object 4"/>
          <p:cNvGraphicFramePr/>
          <p:nvPr/>
        </p:nvGraphicFramePr>
        <p:xfrm>
          <a:off x="7429500" y="3273427"/>
          <a:ext cx="800100" cy="1006475"/>
        </p:xfrm>
        <a:graphic>
          <a:graphicData uri="http://schemas.openxmlformats.org/presentationml/2006/ole">
            <mc:AlternateContent xmlns:mc="http://schemas.openxmlformats.org/markup-compatibility/2006">
              <mc:Choice xmlns:v="urn:schemas-microsoft-com:vml" Requires="v">
                <p:oleObj spid="_x0000_s20728" name="Clip" r:id="rId3" imgW="2487295" imgH="3662045" progId="MS_ClipArt_Gallery.2">
                  <p:embed/>
                </p:oleObj>
              </mc:Choice>
              <mc:Fallback>
                <p:oleObj name="Clip" r:id="rId3" imgW="2487295" imgH="3662045" progId="MS_ClipArt_Gallery.2">
                  <p:embed/>
                  <p:pic>
                    <p:nvPicPr>
                      <p:cNvPr id="0" name="图片 2072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9500" y="3273427"/>
                        <a:ext cx="800100" cy="100647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3" name="Object 5"/>
          <p:cNvGraphicFramePr/>
          <p:nvPr/>
        </p:nvGraphicFramePr>
        <p:xfrm>
          <a:off x="3957638" y="3268665"/>
          <a:ext cx="431800" cy="549275"/>
        </p:xfrm>
        <a:graphic>
          <a:graphicData uri="http://schemas.openxmlformats.org/presentationml/2006/ole">
            <mc:AlternateContent xmlns:mc="http://schemas.openxmlformats.org/markup-compatibility/2006">
              <mc:Choice xmlns:v="urn:schemas-microsoft-com:vml" Requires="v">
                <p:oleObj spid="_x0000_s20729" name="Clip" r:id="rId5" imgW="2918460" imgH="3662680" progId="MS_ClipArt_Gallery.2">
                  <p:embed/>
                </p:oleObj>
              </mc:Choice>
              <mc:Fallback>
                <p:oleObj name="Clip" r:id="rId5" imgW="2918460" imgH="3662680" progId="MS_ClipArt_Gallery.2">
                  <p:embed/>
                  <p:pic>
                    <p:nvPicPr>
                      <p:cNvPr id="0" name="图片 2072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7638" y="3268665"/>
                        <a:ext cx="43180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4" name="Object 6"/>
          <p:cNvGraphicFramePr/>
          <p:nvPr/>
        </p:nvGraphicFramePr>
        <p:xfrm>
          <a:off x="4552951" y="3267077"/>
          <a:ext cx="314325" cy="600075"/>
        </p:xfrm>
        <a:graphic>
          <a:graphicData uri="http://schemas.openxmlformats.org/presentationml/2006/ole">
            <mc:AlternateContent xmlns:mc="http://schemas.openxmlformats.org/markup-compatibility/2006">
              <mc:Choice xmlns:v="urn:schemas-microsoft-com:vml" Requires="v">
                <p:oleObj spid="_x0000_s20730" name="Clip" r:id="rId7" imgW="1974850" imgH="3663950" progId="MS_ClipArt_Gallery.2">
                  <p:embed/>
                </p:oleObj>
              </mc:Choice>
              <mc:Fallback>
                <p:oleObj name="Clip" r:id="rId7" imgW="1974850" imgH="3663950" progId="MS_ClipArt_Gallery.2">
                  <p:embed/>
                  <p:pic>
                    <p:nvPicPr>
                      <p:cNvPr id="0" name="图片 2072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2951" y="3267077"/>
                        <a:ext cx="314325"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9575" name="Object 7"/>
          <p:cNvGraphicFramePr/>
          <p:nvPr/>
        </p:nvGraphicFramePr>
        <p:xfrm>
          <a:off x="5060951" y="3294065"/>
          <a:ext cx="587375" cy="549275"/>
        </p:xfrm>
        <a:graphic>
          <a:graphicData uri="http://schemas.openxmlformats.org/presentationml/2006/ole">
            <mc:AlternateContent xmlns:mc="http://schemas.openxmlformats.org/markup-compatibility/2006">
              <mc:Choice xmlns:v="urn:schemas-microsoft-com:vml" Requires="v">
                <p:oleObj spid="_x0000_s20731" name="Clip" r:id="rId9" imgW="3660140" imgH="1926590" progId="MS_ClipArt_Gallery.2">
                  <p:embed/>
                </p:oleObj>
              </mc:Choice>
              <mc:Fallback>
                <p:oleObj name="Clip" r:id="rId9" imgW="3660140" imgH="1926590" progId="MS_ClipArt_Gallery.2">
                  <p:embed/>
                  <p:pic>
                    <p:nvPicPr>
                      <p:cNvPr id="0" name="图片 2073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60951" y="3294065"/>
                        <a:ext cx="5873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6" name="Rectangle 8"/>
          <p:cNvSpPr>
            <a:spLocks noGrp="1" noChangeArrowheads="1"/>
          </p:cNvSpPr>
          <p:nvPr>
            <p:ph type="title"/>
          </p:nvPr>
        </p:nvSpPr>
        <p:spPr/>
        <p:txBody>
          <a:bodyPr/>
          <a:lstStyle/>
          <a:p>
            <a:pPr eaLnBrk="1" hangingPunct="1"/>
            <a:r>
              <a:rPr lang="zh-CN" altLang="en-US" smtClean="0"/>
              <a:t>如何描述用户界面</a:t>
            </a:r>
            <a:endParaRPr lang="zh-CN" altLang="en-US" smtClean="0"/>
          </a:p>
        </p:txBody>
      </p:sp>
      <p:sp>
        <p:nvSpPr>
          <p:cNvPr id="109577" name="Rectangle 9"/>
          <p:cNvSpPr>
            <a:spLocks noGrp="1" noChangeArrowheads="1"/>
          </p:cNvSpPr>
          <p:nvPr>
            <p:ph type="body" idx="1"/>
          </p:nvPr>
        </p:nvSpPr>
        <p:spPr/>
        <p:txBody>
          <a:bodyPr/>
          <a:lstStyle/>
          <a:p>
            <a:pPr eaLnBrk="1" hangingPunct="1"/>
            <a:r>
              <a:rPr lang="zh-CN" altLang="en-US" sz="2800"/>
              <a:t>可在功能说明中纳入屏幕框图，也可以是一个独立的用户界面原型</a:t>
            </a:r>
            <a:endParaRPr lang="zh-CN" altLang="en-US" sz="2800"/>
          </a:p>
          <a:p>
            <a:pPr eaLnBrk="1" hangingPunct="1"/>
            <a:r>
              <a:rPr lang="zh-CN" altLang="en-US" sz="2800"/>
              <a:t>注意不要关注太多的界面设计细节</a:t>
            </a:r>
            <a:endParaRPr lang="zh-CN" altLang="en-US" sz="280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2" name="Rectangle 6"/>
          <p:cNvSpPr>
            <a:spLocks noGrp="1" noChangeArrowheads="1"/>
          </p:cNvSpPr>
          <p:nvPr>
            <p:ph type="body" idx="1"/>
          </p:nvPr>
        </p:nvSpPr>
        <p:spPr>
          <a:xfrm>
            <a:off x="612001" y="1175658"/>
            <a:ext cx="5233510" cy="5466042"/>
          </a:xfrm>
          <a:solidFill>
            <a:schemeClr val="accent6">
              <a:lumMod val="20000"/>
              <a:lumOff val="80000"/>
            </a:schemeClr>
          </a:solidFill>
        </p:spPr>
        <p:txBody>
          <a:bodyPr/>
          <a:lstStyle/>
          <a:p>
            <a:r>
              <a:rPr lang="en-US" altLang="zh-CN" sz="1600" dirty="0"/>
              <a:t>1. </a:t>
            </a:r>
            <a:r>
              <a:rPr lang="zh-CN" altLang="zh-CN" sz="1600" dirty="0"/>
              <a:t>简介</a:t>
            </a:r>
            <a:r>
              <a:rPr lang="en-US" altLang="zh-CN" sz="1600" dirty="0"/>
              <a:t>         </a:t>
            </a:r>
            <a:endParaRPr lang="zh-CN" altLang="zh-CN" sz="1600" dirty="0"/>
          </a:p>
          <a:p>
            <a:pPr lvl="1"/>
            <a:r>
              <a:rPr lang="en-US" altLang="zh-CN" sz="1600" dirty="0" smtClean="0"/>
              <a:t>1.1 </a:t>
            </a:r>
            <a:r>
              <a:rPr lang="zh-CN" altLang="zh-CN" sz="1600" dirty="0"/>
              <a:t>目的</a:t>
            </a:r>
            <a:r>
              <a:rPr lang="en-US" altLang="zh-CN" sz="1600" dirty="0"/>
              <a:t>     </a:t>
            </a:r>
            <a:endParaRPr lang="zh-CN" altLang="zh-CN" sz="1600" dirty="0"/>
          </a:p>
          <a:p>
            <a:pPr lvl="1"/>
            <a:r>
              <a:rPr lang="en-US" altLang="zh-CN" sz="1600" dirty="0" smtClean="0"/>
              <a:t>1.2 </a:t>
            </a:r>
            <a:r>
              <a:rPr lang="zh-CN" altLang="zh-CN" sz="1600" dirty="0"/>
              <a:t>范围</a:t>
            </a:r>
            <a:r>
              <a:rPr lang="en-US" altLang="zh-CN" sz="1600" dirty="0"/>
              <a:t>     </a:t>
            </a:r>
            <a:endParaRPr lang="zh-CN" altLang="zh-CN" sz="1600" dirty="0"/>
          </a:p>
          <a:p>
            <a:pPr lvl="1"/>
            <a:r>
              <a:rPr lang="en-US" altLang="zh-CN" sz="1600" dirty="0" smtClean="0"/>
              <a:t>1.3 </a:t>
            </a:r>
            <a:r>
              <a:rPr lang="zh-CN" altLang="zh-CN" sz="1600" dirty="0"/>
              <a:t>定义、首字母缩写词和缩略语</a:t>
            </a:r>
            <a:r>
              <a:rPr lang="en-US" altLang="zh-CN" sz="1600" dirty="0"/>
              <a:t>     </a:t>
            </a:r>
            <a:endParaRPr lang="zh-CN" altLang="zh-CN" sz="1600" dirty="0"/>
          </a:p>
          <a:p>
            <a:pPr lvl="1"/>
            <a:r>
              <a:rPr lang="en-US" altLang="zh-CN" sz="1600" dirty="0" smtClean="0"/>
              <a:t>1.4 </a:t>
            </a:r>
            <a:r>
              <a:rPr lang="zh-CN" altLang="zh-CN" sz="1600" dirty="0"/>
              <a:t>参考资料</a:t>
            </a:r>
            <a:r>
              <a:rPr lang="en-US" altLang="zh-CN" sz="1600" dirty="0"/>
              <a:t>     </a:t>
            </a:r>
            <a:endParaRPr lang="zh-CN" altLang="zh-CN" sz="1600" dirty="0"/>
          </a:p>
          <a:p>
            <a:pPr lvl="1"/>
            <a:r>
              <a:rPr lang="en-US" altLang="zh-CN" sz="1600" dirty="0" smtClean="0"/>
              <a:t>1.5 </a:t>
            </a:r>
            <a:r>
              <a:rPr lang="zh-CN" altLang="zh-CN" sz="1600" dirty="0"/>
              <a:t>概述</a:t>
            </a:r>
            <a:r>
              <a:rPr lang="en-US" altLang="zh-CN" sz="1600" dirty="0"/>
              <a:t>     </a:t>
            </a:r>
            <a:endParaRPr lang="zh-CN" altLang="zh-CN" sz="1600" dirty="0"/>
          </a:p>
          <a:p>
            <a:r>
              <a:rPr lang="en-US" altLang="zh-CN" sz="1600" dirty="0"/>
              <a:t>2. </a:t>
            </a:r>
            <a:r>
              <a:rPr lang="zh-CN" altLang="zh-CN" sz="1600" dirty="0"/>
              <a:t>整体说明</a:t>
            </a:r>
            <a:endParaRPr lang="zh-CN" altLang="zh-CN" sz="1600" dirty="0"/>
          </a:p>
          <a:p>
            <a:pPr lvl="1"/>
            <a:r>
              <a:rPr lang="en-US" altLang="zh-CN" sz="1600" dirty="0" smtClean="0"/>
              <a:t>2.1 </a:t>
            </a:r>
            <a:r>
              <a:rPr lang="zh-CN" altLang="zh-CN" sz="1600" dirty="0"/>
              <a:t>语境图</a:t>
            </a:r>
            <a:r>
              <a:rPr lang="en-US" altLang="zh-CN" sz="1600" dirty="0"/>
              <a:t> (context diagram)</a:t>
            </a:r>
            <a:endParaRPr lang="zh-CN" altLang="zh-CN" sz="1600" dirty="0"/>
          </a:p>
          <a:p>
            <a:pPr lvl="1"/>
            <a:r>
              <a:rPr lang="en-US" altLang="zh-CN" sz="1600" dirty="0" smtClean="0"/>
              <a:t>2.2 </a:t>
            </a:r>
            <a:r>
              <a:rPr lang="zh-CN" altLang="zh-CN" sz="1600" dirty="0"/>
              <a:t>用例模型</a:t>
            </a:r>
            <a:r>
              <a:rPr lang="en-US" altLang="zh-CN" sz="1600" dirty="0"/>
              <a:t>/</a:t>
            </a:r>
            <a:r>
              <a:rPr lang="zh-CN" altLang="zh-CN" sz="1600" dirty="0"/>
              <a:t>需求概览</a:t>
            </a:r>
            <a:endParaRPr lang="zh-CN" altLang="zh-CN" sz="1600" dirty="0"/>
          </a:p>
          <a:p>
            <a:pPr lvl="1"/>
            <a:r>
              <a:rPr lang="en-US" altLang="zh-CN" sz="1600" dirty="0" smtClean="0"/>
              <a:t>2.3 </a:t>
            </a:r>
            <a:r>
              <a:rPr lang="zh-CN" altLang="zh-CN" sz="1600" dirty="0"/>
              <a:t>假设与依赖关系</a:t>
            </a:r>
            <a:r>
              <a:rPr lang="en-US" altLang="zh-CN" sz="1600" dirty="0"/>
              <a:t>     </a:t>
            </a:r>
            <a:endParaRPr lang="zh-CN" altLang="zh-CN" sz="1600" dirty="0"/>
          </a:p>
          <a:p>
            <a:r>
              <a:rPr lang="en-US" altLang="zh-CN" sz="1600" dirty="0"/>
              <a:t>3. </a:t>
            </a:r>
            <a:r>
              <a:rPr lang="zh-CN" altLang="zh-CN" sz="1600" dirty="0"/>
              <a:t>用例报告</a:t>
            </a:r>
            <a:r>
              <a:rPr lang="en-US" altLang="zh-CN" sz="1600" dirty="0"/>
              <a:t>/</a:t>
            </a:r>
            <a:r>
              <a:rPr lang="zh-CN" altLang="zh-CN" sz="1600" dirty="0"/>
              <a:t>功能需求</a:t>
            </a:r>
            <a:r>
              <a:rPr lang="en-US" altLang="zh-CN" sz="1600" dirty="0"/>
              <a:t> </a:t>
            </a:r>
            <a:endParaRPr lang="en-US" altLang="zh-CN" sz="1600" dirty="0" smtClean="0"/>
          </a:p>
          <a:p>
            <a:pPr lvl="1"/>
            <a:r>
              <a:rPr lang="en-US" altLang="zh-CN" sz="1600" dirty="0" smtClean="0"/>
              <a:t>3.1 </a:t>
            </a:r>
            <a:r>
              <a:rPr lang="zh-CN" altLang="en-US" sz="1600" dirty="0" smtClean="0"/>
              <a:t>用例</a:t>
            </a:r>
            <a:r>
              <a:rPr lang="en-US" altLang="zh-CN" sz="1600" dirty="0"/>
              <a:t>1/</a:t>
            </a:r>
            <a:r>
              <a:rPr lang="zh-CN" altLang="en-US" sz="1600" dirty="0"/>
              <a:t>功能</a:t>
            </a:r>
            <a:r>
              <a:rPr lang="en-US" altLang="zh-CN" sz="1600" dirty="0"/>
              <a:t>1</a:t>
            </a:r>
            <a:endParaRPr lang="en-US" altLang="zh-CN" sz="1600" dirty="0"/>
          </a:p>
          <a:p>
            <a:pPr lvl="1"/>
            <a:r>
              <a:rPr lang="en-US" altLang="zh-CN" sz="1600" dirty="0" smtClean="0"/>
              <a:t>3.2 </a:t>
            </a:r>
            <a:r>
              <a:rPr lang="zh-CN" altLang="en-US" sz="1600" dirty="0" smtClean="0"/>
              <a:t>用例</a:t>
            </a:r>
            <a:r>
              <a:rPr lang="en-US" altLang="zh-CN" sz="1600" dirty="0"/>
              <a:t>2/</a:t>
            </a:r>
            <a:r>
              <a:rPr lang="zh-CN" altLang="en-US" sz="1600" dirty="0"/>
              <a:t>功能</a:t>
            </a:r>
            <a:r>
              <a:rPr lang="en-US" altLang="zh-CN" sz="1600" dirty="0"/>
              <a:t>2</a:t>
            </a:r>
            <a:endParaRPr lang="en-US" altLang="zh-CN" sz="1600" dirty="0"/>
          </a:p>
          <a:p>
            <a:pPr lvl="1"/>
            <a:r>
              <a:rPr lang="en-US" altLang="zh-CN" sz="1600" dirty="0"/>
              <a:t>…</a:t>
            </a:r>
            <a:endParaRPr lang="zh-CN" altLang="zh-CN" sz="1600" dirty="0"/>
          </a:p>
          <a:p>
            <a:endParaRPr lang="zh-CN" altLang="en-US" sz="1600" dirty="0"/>
          </a:p>
        </p:txBody>
      </p:sp>
      <p:sp>
        <p:nvSpPr>
          <p:cNvPr id="11161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161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1620" name="Rectangle 4"/>
          <p:cNvSpPr>
            <a:spLocks noChangeArrowheads="1"/>
          </p:cNvSpPr>
          <p:nvPr/>
        </p:nvSpPr>
        <p:spPr bwMode="auto">
          <a:xfrm>
            <a:off x="1501775" y="2884488"/>
            <a:ext cx="1841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2" name="标题 1"/>
          <p:cNvSpPr>
            <a:spLocks noGrp="1"/>
          </p:cNvSpPr>
          <p:nvPr>
            <p:ph type="title"/>
          </p:nvPr>
        </p:nvSpPr>
        <p:spPr/>
        <p:txBody>
          <a:bodyPr/>
          <a:lstStyle/>
          <a:p>
            <a:r>
              <a:rPr lang="en-US" altLang="zh-CN" dirty="0"/>
              <a:t>SRS</a:t>
            </a:r>
            <a:r>
              <a:rPr lang="zh-CN" altLang="en-US" dirty="0"/>
              <a:t>模板 </a:t>
            </a:r>
            <a:br>
              <a:rPr lang="zh-CN" altLang="en-US" dirty="0"/>
            </a:br>
            <a:endParaRPr lang="zh-CN" altLang="en-US" dirty="0"/>
          </a:p>
        </p:txBody>
      </p:sp>
      <p:sp>
        <p:nvSpPr>
          <p:cNvPr id="13" name="Rectangle 6"/>
          <p:cNvSpPr txBox="1">
            <a:spLocks noChangeArrowheads="1"/>
          </p:cNvSpPr>
          <p:nvPr/>
        </p:nvSpPr>
        <p:spPr>
          <a:xfrm>
            <a:off x="6284052" y="1175658"/>
            <a:ext cx="5382949" cy="5466042"/>
          </a:xfrm>
          <a:prstGeom prst="rect">
            <a:avLst/>
          </a:prstGeom>
          <a:solidFill>
            <a:schemeClr val="accent6">
              <a:lumMod val="20000"/>
              <a:lumOff val="80000"/>
            </a:schemeClr>
          </a:solidFill>
        </p:spPr>
        <p:txBody>
          <a:bodyPr/>
          <a:lstStyle>
            <a:lvl1pPr marL="446405" indent="-446405" algn="l" defTabSz="914400" rtl="0" eaLnBrk="1" latinLnBrk="0" hangingPunct="1">
              <a:lnSpc>
                <a:spcPct val="130000"/>
              </a:lnSpc>
              <a:spcBef>
                <a:spcPts val="0"/>
              </a:spcBef>
              <a:spcAft>
                <a:spcPts val="300"/>
              </a:spcAft>
              <a:buClr>
                <a:srgbClr val="92D050"/>
              </a:buClr>
              <a:buFont typeface="Wingdings" panose="05000000000000000000" pitchFamily="2" charset="2"/>
              <a:buChar char="p"/>
              <a:defRPr sz="2400" kern="1200">
                <a:solidFill>
                  <a:schemeClr val="tx1"/>
                </a:solidFill>
                <a:latin typeface="+mn-lt"/>
                <a:ea typeface="+mn-ea"/>
                <a:cs typeface="+mn-cs"/>
              </a:defRPr>
            </a:lvl1pPr>
            <a:lvl2pPr marL="805180" indent="-347980" algn="l" defTabSz="914400" rtl="0" eaLnBrk="1" latinLnBrk="0" hangingPunct="1">
              <a:lnSpc>
                <a:spcPct val="130000"/>
              </a:lnSpc>
              <a:spcBef>
                <a:spcPts val="0"/>
              </a:spcBef>
              <a:spcAft>
                <a:spcPts val="300"/>
              </a:spcAft>
              <a:buClr>
                <a:srgbClr val="92D050"/>
              </a:buClr>
              <a:buFont typeface="Wingdings" panose="05000000000000000000" pitchFamily="2" charset="2"/>
              <a:buChar char="n"/>
              <a:defRPr sz="2200" kern="1200">
                <a:solidFill>
                  <a:schemeClr val="tx1"/>
                </a:solidFill>
                <a:latin typeface="+mn-lt"/>
                <a:ea typeface="+mn-ea"/>
                <a:cs typeface="+mn-cs"/>
              </a:defRPr>
            </a:lvl2pPr>
            <a:lvl3pPr marL="1252855" indent="-33845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800" kern="1200">
                <a:solidFill>
                  <a:schemeClr val="tx1"/>
                </a:solidFill>
                <a:latin typeface="+mn-lt"/>
                <a:ea typeface="+mn-ea"/>
                <a:cs typeface="+mn-cs"/>
              </a:defRPr>
            </a:lvl3pPr>
            <a:lvl4pPr marL="16986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600" kern="1200">
                <a:solidFill>
                  <a:schemeClr val="tx1"/>
                </a:solidFill>
                <a:latin typeface="+mn-lt"/>
                <a:ea typeface="+mn-ea"/>
                <a:cs typeface="+mn-cs"/>
              </a:defRPr>
            </a:lvl4pPr>
            <a:lvl5pPr marL="21558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smtClean="0"/>
              <a:t>4. </a:t>
            </a:r>
            <a:r>
              <a:rPr lang="zh-CN" altLang="zh-CN" sz="1600" dirty="0" smtClean="0"/>
              <a:t>非功能需求</a:t>
            </a:r>
            <a:r>
              <a:rPr lang="en-US" altLang="zh-CN" sz="1600" dirty="0" smtClean="0"/>
              <a:t>     </a:t>
            </a:r>
            <a:endParaRPr lang="zh-CN" altLang="zh-CN" sz="1600" dirty="0" smtClean="0"/>
          </a:p>
          <a:p>
            <a:pPr lvl="1"/>
            <a:r>
              <a:rPr lang="en-US" altLang="zh-CN" sz="1600" dirty="0" smtClean="0"/>
              <a:t>4.1 </a:t>
            </a:r>
            <a:r>
              <a:rPr lang="zh-CN" altLang="zh-CN" sz="1600" dirty="0" smtClean="0"/>
              <a:t>可靠性需求</a:t>
            </a:r>
            <a:r>
              <a:rPr lang="en-US" altLang="zh-CN" sz="1600" dirty="0" smtClean="0"/>
              <a:t>     </a:t>
            </a:r>
            <a:endParaRPr lang="zh-CN" altLang="zh-CN" sz="1600" dirty="0" smtClean="0"/>
          </a:p>
          <a:p>
            <a:pPr lvl="1"/>
            <a:r>
              <a:rPr lang="en-US" altLang="zh-CN" sz="1600" dirty="0"/>
              <a:t>4</a:t>
            </a:r>
            <a:r>
              <a:rPr lang="en-US" altLang="zh-CN" sz="1600" dirty="0" smtClean="0"/>
              <a:t>.2 </a:t>
            </a:r>
            <a:r>
              <a:rPr lang="zh-CN" altLang="zh-CN" sz="1600" dirty="0" smtClean="0"/>
              <a:t>性能需求</a:t>
            </a:r>
            <a:endParaRPr lang="zh-CN" altLang="zh-CN" sz="1600" dirty="0" smtClean="0"/>
          </a:p>
          <a:p>
            <a:pPr lvl="1"/>
            <a:r>
              <a:rPr lang="en-US" altLang="zh-CN" sz="1600" dirty="0"/>
              <a:t>4</a:t>
            </a:r>
            <a:r>
              <a:rPr lang="en-US" altLang="zh-CN" sz="1600" dirty="0" smtClean="0"/>
              <a:t>.3 </a:t>
            </a:r>
            <a:r>
              <a:rPr lang="zh-CN" altLang="zh-CN" sz="1600" dirty="0" smtClean="0"/>
              <a:t>易用性需求</a:t>
            </a:r>
            <a:endParaRPr lang="zh-CN" altLang="zh-CN" sz="1600" dirty="0" smtClean="0"/>
          </a:p>
          <a:p>
            <a:pPr lvl="1"/>
            <a:r>
              <a:rPr lang="en-US" altLang="zh-CN" sz="1600" dirty="0"/>
              <a:t>4</a:t>
            </a:r>
            <a:r>
              <a:rPr lang="en-US" altLang="zh-CN" sz="1600" dirty="0" smtClean="0"/>
              <a:t>.4 </a:t>
            </a:r>
            <a:r>
              <a:rPr lang="zh-CN" altLang="zh-CN" sz="1600" dirty="0" smtClean="0"/>
              <a:t>可支持性需求</a:t>
            </a:r>
            <a:r>
              <a:rPr lang="en-US" altLang="zh-CN" sz="1600" dirty="0" smtClean="0"/>
              <a:t>     </a:t>
            </a:r>
            <a:endParaRPr lang="zh-CN" altLang="zh-CN" sz="1600" dirty="0" smtClean="0"/>
          </a:p>
          <a:p>
            <a:pPr lvl="1"/>
            <a:r>
              <a:rPr lang="en-US" altLang="zh-CN" sz="1600" dirty="0"/>
              <a:t>4</a:t>
            </a:r>
            <a:r>
              <a:rPr lang="en-US" altLang="zh-CN" sz="1600" dirty="0" smtClean="0"/>
              <a:t>.5 </a:t>
            </a:r>
            <a:r>
              <a:rPr lang="zh-CN" altLang="zh-CN" sz="1600" dirty="0" smtClean="0"/>
              <a:t>设计约束</a:t>
            </a:r>
            <a:r>
              <a:rPr lang="en-US" altLang="zh-CN" sz="1600" dirty="0" smtClean="0"/>
              <a:t>     </a:t>
            </a:r>
            <a:endParaRPr lang="zh-CN" altLang="zh-CN" sz="1600" dirty="0" smtClean="0"/>
          </a:p>
          <a:p>
            <a:pPr lvl="1"/>
            <a:r>
              <a:rPr lang="en-US" altLang="zh-CN" sz="1600" dirty="0"/>
              <a:t>4</a:t>
            </a:r>
            <a:r>
              <a:rPr lang="en-US" altLang="zh-CN" sz="1600" dirty="0" smtClean="0"/>
              <a:t>.6 </a:t>
            </a:r>
            <a:r>
              <a:rPr lang="zh-CN" altLang="zh-CN" sz="1600" dirty="0" smtClean="0"/>
              <a:t>接口需求</a:t>
            </a:r>
            <a:r>
              <a:rPr lang="en-US" altLang="zh-CN" sz="1600" dirty="0" smtClean="0"/>
              <a:t>     </a:t>
            </a:r>
            <a:endParaRPr lang="zh-CN" altLang="zh-CN" sz="1600" dirty="0" smtClean="0"/>
          </a:p>
          <a:p>
            <a:pPr lvl="2"/>
            <a:r>
              <a:rPr lang="zh-CN" altLang="zh-CN" sz="1600" dirty="0" smtClean="0"/>
              <a:t>用户界面、硬件接口、软件接口和通信接口</a:t>
            </a:r>
            <a:endParaRPr lang="zh-CN" altLang="zh-CN" sz="1600" dirty="0" smtClean="0"/>
          </a:p>
          <a:p>
            <a:pPr lvl="1"/>
            <a:r>
              <a:rPr lang="en-US" altLang="zh-CN" sz="1600" dirty="0"/>
              <a:t>4</a:t>
            </a:r>
            <a:r>
              <a:rPr lang="en-US" altLang="zh-CN" sz="1600" dirty="0" smtClean="0"/>
              <a:t>.7 </a:t>
            </a:r>
            <a:r>
              <a:rPr lang="zh-CN" altLang="zh-CN" sz="1600" dirty="0" smtClean="0"/>
              <a:t>联机用户文档和帮助系统需求</a:t>
            </a:r>
            <a:endParaRPr lang="zh-CN" altLang="zh-CN" sz="1600" dirty="0" smtClean="0"/>
          </a:p>
          <a:p>
            <a:pPr lvl="1"/>
            <a:r>
              <a:rPr lang="en-US" altLang="zh-CN" sz="1600" dirty="0"/>
              <a:t>4</a:t>
            </a:r>
            <a:r>
              <a:rPr lang="en-US" altLang="zh-CN" sz="1600" dirty="0" smtClean="0"/>
              <a:t>.8 </a:t>
            </a:r>
            <a:r>
              <a:rPr lang="zh-CN" altLang="zh-CN" sz="1600" dirty="0" smtClean="0"/>
              <a:t>适用的标准</a:t>
            </a:r>
            <a:r>
              <a:rPr lang="en-US" altLang="zh-CN" sz="1600" dirty="0" smtClean="0"/>
              <a:t>  </a:t>
            </a:r>
            <a:endParaRPr lang="zh-CN" altLang="zh-CN" sz="1600" dirty="0" smtClean="0"/>
          </a:p>
          <a:p>
            <a:pPr lvl="1"/>
            <a:r>
              <a:rPr lang="en-US" altLang="zh-CN" sz="1600" dirty="0"/>
              <a:t>4</a:t>
            </a:r>
            <a:r>
              <a:rPr lang="en-US" altLang="zh-CN" sz="1600" dirty="0" smtClean="0"/>
              <a:t>.9 </a:t>
            </a:r>
            <a:r>
              <a:rPr lang="zh-CN" altLang="zh-CN" sz="1600" dirty="0" smtClean="0"/>
              <a:t>许可需求</a:t>
            </a:r>
            <a:r>
              <a:rPr lang="en-US" altLang="zh-CN" sz="1600" dirty="0" smtClean="0"/>
              <a:t>     </a:t>
            </a:r>
            <a:endParaRPr lang="zh-CN" altLang="zh-CN" sz="1600" dirty="0" smtClean="0"/>
          </a:p>
          <a:p>
            <a:pPr lvl="1"/>
            <a:r>
              <a:rPr lang="en-US" altLang="zh-CN" sz="1600" dirty="0"/>
              <a:t>4</a:t>
            </a:r>
            <a:r>
              <a:rPr lang="en-US" altLang="zh-CN" sz="1600" dirty="0" smtClean="0"/>
              <a:t>.10 </a:t>
            </a:r>
            <a:r>
              <a:rPr lang="zh-CN" altLang="zh-CN" sz="1600" dirty="0" smtClean="0"/>
              <a:t>法律、版权及其他声明</a:t>
            </a:r>
            <a:r>
              <a:rPr lang="en-US" altLang="zh-CN" sz="1600" dirty="0" smtClean="0"/>
              <a:t>     </a:t>
            </a:r>
            <a:endParaRPr lang="zh-CN" altLang="zh-CN" sz="1600" dirty="0" smtClean="0"/>
          </a:p>
          <a:p>
            <a:r>
              <a:rPr lang="en-US" altLang="zh-CN" sz="1600" dirty="0" smtClean="0"/>
              <a:t>5. </a:t>
            </a:r>
            <a:r>
              <a:rPr lang="zh-CN" altLang="zh-CN" sz="1600" dirty="0" smtClean="0"/>
              <a:t>支持信息</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smtClean="0"/>
              <a:t>需求验证</a:t>
            </a:r>
            <a:endParaRPr lang="zh-CN" altLang="en-US" smtClean="0"/>
          </a:p>
        </p:txBody>
      </p:sp>
      <p:sp>
        <p:nvSpPr>
          <p:cNvPr id="115715" name="Rectangle 3"/>
          <p:cNvSpPr>
            <a:spLocks noGrp="1" noChangeArrowheads="1"/>
          </p:cNvSpPr>
          <p:nvPr>
            <p:ph type="body" idx="1"/>
          </p:nvPr>
        </p:nvSpPr>
        <p:spPr/>
        <p:txBody>
          <a:bodyPr/>
          <a:lstStyle/>
          <a:p>
            <a:r>
              <a:rPr lang="zh-CN" altLang="zh-CN" dirty="0" smtClean="0"/>
              <a:t>原型确认</a:t>
            </a:r>
            <a:endParaRPr lang="en-US" altLang="zh-CN" dirty="0" smtClean="0"/>
          </a:p>
          <a:p>
            <a:pPr lvl="1"/>
            <a:r>
              <a:rPr lang="zh-CN" altLang="zh-CN" dirty="0" smtClean="0"/>
              <a:t>抛弃型原型确认</a:t>
            </a:r>
            <a:endParaRPr lang="en-US" altLang="zh-CN" dirty="0" smtClean="0"/>
          </a:p>
          <a:p>
            <a:pPr lvl="1"/>
            <a:r>
              <a:rPr lang="zh-CN" altLang="zh-CN" dirty="0" smtClean="0"/>
              <a:t>演进型原型确认</a:t>
            </a:r>
            <a:endParaRPr lang="en-US" altLang="zh-CN" dirty="0" smtClean="0"/>
          </a:p>
          <a:p>
            <a:pPr marL="457200" lvl="1" indent="0">
              <a:buNone/>
            </a:pPr>
            <a:endParaRPr lang="zh-CN" altLang="en-US" dirty="0" smtClean="0"/>
          </a:p>
          <a:p>
            <a:r>
              <a:rPr lang="zh-CN" altLang="en-US" dirty="0" smtClean="0"/>
              <a:t>需求评审</a:t>
            </a:r>
            <a:endParaRPr lang="en-US" altLang="zh-CN" dirty="0" smtClean="0"/>
          </a:p>
          <a:p>
            <a:pPr lvl="1"/>
            <a:r>
              <a:rPr lang="zh-CN" altLang="en-US" dirty="0" smtClean="0"/>
              <a:t>评审需求文档（</a:t>
            </a:r>
            <a:r>
              <a:rPr lang="en-US" altLang="zh-CN" dirty="0" smtClean="0"/>
              <a:t>Vision</a:t>
            </a:r>
            <a:r>
              <a:rPr lang="zh-CN" altLang="en-US" dirty="0" smtClean="0"/>
              <a:t>和</a:t>
            </a:r>
            <a:r>
              <a:rPr lang="en-US" altLang="zh-CN" dirty="0" smtClean="0"/>
              <a:t>SRS</a:t>
            </a:r>
            <a:r>
              <a:rPr lang="zh-CN" altLang="en-US" dirty="0" smtClean="0"/>
              <a:t>等），及时发现缺陷，寻找改进的契机，同时从评审反馈中获得知识，补充了正规的交流和培训机制，帮助团队建立对产品的共同理解</a:t>
            </a:r>
            <a:endParaRPr lang="zh-CN" altLang="en-US" dirty="0" smtClean="0"/>
          </a:p>
        </p:txBody>
      </p:sp>
      <p:pic>
        <p:nvPicPr>
          <p:cNvPr id="115716" name="Picture 4"/>
          <p:cNvPicPr>
            <a:picLocks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8392886" y="4974772"/>
            <a:ext cx="217487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smtClean="0">
                <a:latin typeface="宋体" panose="02010600030101010101" pitchFamily="2" charset="-122"/>
              </a:rPr>
              <a:t>需求评审方法</a:t>
            </a:r>
            <a:endParaRPr lang="zh-CN" altLang="en-US" smtClean="0">
              <a:latin typeface="宋体" panose="02010600030101010101" pitchFamily="2" charset="-122"/>
            </a:endParaRPr>
          </a:p>
        </p:txBody>
      </p:sp>
      <p:sp>
        <p:nvSpPr>
          <p:cNvPr id="117763" name="Rectangle 3"/>
          <p:cNvSpPr>
            <a:spLocks noGrp="1" noChangeArrowheads="1"/>
          </p:cNvSpPr>
          <p:nvPr>
            <p:ph type="body" idx="1"/>
          </p:nvPr>
        </p:nvSpPr>
        <p:spPr/>
        <p:txBody>
          <a:bodyPr/>
          <a:lstStyle/>
          <a:p>
            <a:pPr eaLnBrk="1" hangingPunct="1">
              <a:lnSpc>
                <a:spcPct val="150000"/>
              </a:lnSpc>
            </a:pPr>
            <a:r>
              <a:rPr lang="zh-CN" altLang="en-US" dirty="0" smtClean="0"/>
              <a:t>审查</a:t>
            </a:r>
            <a:endParaRPr lang="zh-CN" altLang="en-US" dirty="0" smtClean="0"/>
          </a:p>
          <a:p>
            <a:pPr eaLnBrk="1" hangingPunct="1">
              <a:lnSpc>
                <a:spcPct val="150000"/>
              </a:lnSpc>
            </a:pPr>
            <a:r>
              <a:rPr lang="zh-CN" altLang="en-US" dirty="0" smtClean="0"/>
              <a:t>小组评审</a:t>
            </a:r>
            <a:endParaRPr lang="zh-CN" altLang="en-US" dirty="0" smtClean="0"/>
          </a:p>
          <a:p>
            <a:pPr eaLnBrk="1" hangingPunct="1">
              <a:lnSpc>
                <a:spcPct val="150000"/>
              </a:lnSpc>
            </a:pPr>
            <a:r>
              <a:rPr lang="zh-CN" altLang="en-US" dirty="0" smtClean="0"/>
              <a:t>走查</a:t>
            </a:r>
            <a:endParaRPr lang="zh-CN" altLang="en-US" dirty="0" smtClean="0"/>
          </a:p>
          <a:p>
            <a:pPr eaLnBrk="1" hangingPunct="1">
              <a:lnSpc>
                <a:spcPct val="150000"/>
              </a:lnSpc>
            </a:pPr>
            <a:r>
              <a:rPr lang="zh-CN" altLang="en-US" dirty="0" smtClean="0"/>
              <a:t>结对编程</a:t>
            </a:r>
            <a:endParaRPr lang="zh-CN" altLang="en-US" dirty="0" smtClean="0"/>
          </a:p>
          <a:p>
            <a:pPr eaLnBrk="1" hangingPunct="1">
              <a:lnSpc>
                <a:spcPct val="150000"/>
              </a:lnSpc>
            </a:pPr>
            <a:r>
              <a:rPr lang="zh-CN" altLang="en-US" dirty="0" smtClean="0"/>
              <a:t>同级桌查</a:t>
            </a:r>
            <a:endParaRPr lang="zh-CN" altLang="en-US" dirty="0" smtClean="0"/>
          </a:p>
          <a:p>
            <a:pPr eaLnBrk="1" hangingPunct="1">
              <a:lnSpc>
                <a:spcPct val="150000"/>
              </a:lnSpc>
            </a:pPr>
            <a:r>
              <a:rPr lang="zh-CN" altLang="en-US" dirty="0" smtClean="0"/>
              <a:t>轮查</a:t>
            </a:r>
            <a:endParaRPr lang="zh-CN" altLang="en-US" dirty="0" smtClean="0"/>
          </a:p>
          <a:p>
            <a:pPr eaLnBrk="1" hangingPunct="1">
              <a:lnSpc>
                <a:spcPct val="150000"/>
              </a:lnSpc>
            </a:pPr>
            <a:r>
              <a:rPr lang="zh-CN" altLang="en-US" dirty="0" smtClean="0"/>
              <a:t>临时评审</a:t>
            </a:r>
            <a:endParaRPr lang="zh-CN" altLang="en-US" dirty="0" smtClean="0"/>
          </a:p>
        </p:txBody>
      </p:sp>
      <p:sp>
        <p:nvSpPr>
          <p:cNvPr id="117764" name="AutoShape 4"/>
          <p:cNvSpPr>
            <a:spLocks noChangeArrowheads="1"/>
          </p:cNvSpPr>
          <p:nvPr/>
        </p:nvSpPr>
        <p:spPr bwMode="auto">
          <a:xfrm>
            <a:off x="5334000" y="1415144"/>
            <a:ext cx="457200" cy="3962400"/>
          </a:xfrm>
          <a:prstGeom prst="downArrow">
            <a:avLst>
              <a:gd name="adj1" fmla="val 50000"/>
              <a:gd name="adj2" fmla="val 216667"/>
            </a:avLst>
          </a:prstGeom>
          <a:solidFill>
            <a:srgbClr val="EB7C1F"/>
          </a:solidFill>
          <a:ln w="12700">
            <a:solidFill>
              <a:schemeClr val="tx1"/>
            </a:solidFill>
            <a:miter lim="800000"/>
            <a:headEnd type="none" w="sm" len="sm"/>
            <a:tailEnd type="none" w="sm" len="sm"/>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7765" name="Text Box 5"/>
          <p:cNvSpPr txBox="1">
            <a:spLocks noChangeArrowheads="1"/>
          </p:cNvSpPr>
          <p:nvPr/>
        </p:nvSpPr>
        <p:spPr bwMode="auto">
          <a:xfrm>
            <a:off x="4800600" y="5529944"/>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eaLnBrk="1" hangingPunct="1"/>
            <a:r>
              <a:rPr kumimoji="1" lang="zh-CN" altLang="en-US" sz="2400" dirty="0">
                <a:latin typeface="+mn-ea"/>
              </a:rPr>
              <a:t>正式化程度</a:t>
            </a:r>
            <a:endParaRPr kumimoji="1" lang="zh-CN" altLang="en-US" sz="2400" dirty="0">
              <a:latin typeface="+mn-ea"/>
            </a:endParaRPr>
          </a:p>
        </p:txBody>
      </p:sp>
      <p:graphicFrame>
        <p:nvGraphicFramePr>
          <p:cNvPr id="801798" name="Object 6"/>
          <p:cNvGraphicFramePr>
            <a:graphicFrameLocks noChangeAspect="1"/>
          </p:cNvGraphicFramePr>
          <p:nvPr/>
        </p:nvGraphicFramePr>
        <p:xfrm>
          <a:off x="8044543" y="1415144"/>
          <a:ext cx="1658938" cy="1025525"/>
        </p:xfrm>
        <a:graphic>
          <a:graphicData uri="http://schemas.openxmlformats.org/presentationml/2006/ole">
            <mc:AlternateContent xmlns:mc="http://schemas.openxmlformats.org/markup-compatibility/2006">
              <mc:Choice xmlns:v="urn:schemas-microsoft-com:vml" Requires="v">
                <p:oleObj spid="_x0000_s21604" name="" r:id="rId1" imgW="3471545" imgH="2145665" progId="MS_ClipArt_Gallery">
                  <p:embed/>
                </p:oleObj>
              </mc:Choice>
              <mc:Fallback>
                <p:oleObj name="" r:id="rId1" imgW="3471545" imgH="2145665" progId="MS_ClipArt_Gallery">
                  <p:embed/>
                  <p:pic>
                    <p:nvPicPr>
                      <p:cNvPr id="0" name="图片 216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543" y="1415144"/>
                        <a:ext cx="1658938"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7767" name="Object 7"/>
          <p:cNvGraphicFramePr>
            <a:graphicFrameLocks noChangeAspect="1"/>
          </p:cNvGraphicFramePr>
          <p:nvPr/>
        </p:nvGraphicFramePr>
        <p:xfrm>
          <a:off x="8458201" y="3581400"/>
          <a:ext cx="1408113" cy="1676400"/>
        </p:xfrm>
        <a:graphic>
          <a:graphicData uri="http://schemas.openxmlformats.org/presentationml/2006/ole">
            <mc:AlternateContent xmlns:mc="http://schemas.openxmlformats.org/markup-compatibility/2006">
              <mc:Choice xmlns:v="urn:schemas-microsoft-com:vml" Requires="v">
                <p:oleObj spid="_x0000_s21605" name="" r:id="rId3" imgW="944880" imgH="1179830" progId="MS_ClipArt_Gallery">
                  <p:embed/>
                </p:oleObj>
              </mc:Choice>
              <mc:Fallback>
                <p:oleObj name="" r:id="rId3" imgW="944880" imgH="1179830" progId="MS_ClipArt_Gallery">
                  <p:embed/>
                  <p:pic>
                    <p:nvPicPr>
                      <p:cNvPr id="0" name="图片 216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8201" y="3581400"/>
                        <a:ext cx="1408113" cy="1676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17768" name="Picture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2895600"/>
            <a:ext cx="1752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smtClean="0"/>
              <a:t>软件需求的层次</a:t>
            </a:r>
            <a:endParaRPr lang="zh-CN" altLang="en-US" dirty="0" smtClean="0"/>
          </a:p>
        </p:txBody>
      </p:sp>
      <p:sp>
        <p:nvSpPr>
          <p:cNvPr id="30724" name="Rectangle 7"/>
          <p:cNvSpPr>
            <a:spLocks noChangeArrowheads="1"/>
          </p:cNvSpPr>
          <p:nvPr/>
        </p:nvSpPr>
        <p:spPr bwMode="auto">
          <a:xfrm>
            <a:off x="3667673" y="4022057"/>
            <a:ext cx="3420000" cy="647700"/>
          </a:xfrm>
          <a:prstGeom prst="rect">
            <a:avLst/>
          </a:prstGeom>
          <a:solidFill>
            <a:schemeClr val="accent4">
              <a:lumMod val="20000"/>
              <a:lumOff val="80000"/>
            </a:schemeClr>
          </a:solidFill>
          <a:ln w="9525">
            <a:solidFill>
              <a:schemeClr val="tx1"/>
            </a:solidFill>
            <a:miter lim="800000"/>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eaLnBrk="1" hangingPunct="1"/>
            <a:r>
              <a:rPr kumimoji="1" lang="zh-CN" altLang="en-US" sz="1800" b="0">
                <a:latin typeface="+mn-ea"/>
              </a:rPr>
              <a:t>项目前景文档</a:t>
            </a:r>
            <a:endParaRPr kumimoji="1" lang="zh-CN" altLang="en-US" sz="1800" b="0">
              <a:latin typeface="+mn-ea"/>
            </a:endParaRPr>
          </a:p>
          <a:p>
            <a:pPr algn="ctr" eaLnBrk="1" hangingPunct="1"/>
            <a:r>
              <a:rPr kumimoji="1" lang="en-US" altLang="zh-CN" sz="1800" b="0">
                <a:latin typeface="+mn-ea"/>
              </a:rPr>
              <a:t>Vision</a:t>
            </a:r>
            <a:endParaRPr kumimoji="1" lang="en-US" altLang="zh-CN" sz="2400" b="0">
              <a:latin typeface="+mn-ea"/>
            </a:endParaRPr>
          </a:p>
        </p:txBody>
      </p:sp>
      <p:sp>
        <p:nvSpPr>
          <p:cNvPr id="30725" name="Rectangle 9"/>
          <p:cNvSpPr>
            <a:spLocks noChangeArrowheads="1"/>
          </p:cNvSpPr>
          <p:nvPr/>
        </p:nvSpPr>
        <p:spPr bwMode="auto">
          <a:xfrm>
            <a:off x="3667673" y="5220302"/>
            <a:ext cx="3420000" cy="647700"/>
          </a:xfrm>
          <a:prstGeom prst="rect">
            <a:avLst/>
          </a:prstGeom>
          <a:solidFill>
            <a:schemeClr val="accent4">
              <a:lumMod val="20000"/>
              <a:lumOff val="80000"/>
            </a:schemeClr>
          </a:solidFill>
          <a:ln w="9525">
            <a:solidFill>
              <a:schemeClr val="tx1"/>
            </a:solidFill>
            <a:miter lim="800000"/>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eaLnBrk="1" hangingPunct="1"/>
            <a:r>
              <a:rPr kumimoji="1" lang="zh-CN" altLang="en-US" sz="1800" b="0" dirty="0">
                <a:latin typeface="+mn-ea"/>
              </a:rPr>
              <a:t>软件需求规约</a:t>
            </a:r>
            <a:endParaRPr kumimoji="1" lang="zh-CN" altLang="en-US" sz="1800" b="0" dirty="0">
              <a:latin typeface="+mn-ea"/>
            </a:endParaRPr>
          </a:p>
          <a:p>
            <a:pPr algn="ctr" eaLnBrk="1" hangingPunct="1"/>
            <a:r>
              <a:rPr kumimoji="1" lang="en-US" altLang="zh-CN" sz="1800" b="0" dirty="0">
                <a:latin typeface="+mn-ea"/>
              </a:rPr>
              <a:t>Software Requirement Spec</a:t>
            </a:r>
            <a:endParaRPr kumimoji="1" lang="en-US" altLang="zh-CN" sz="1800" b="0" dirty="0">
              <a:latin typeface="+mn-ea"/>
            </a:endParaRPr>
          </a:p>
        </p:txBody>
      </p:sp>
      <p:sp>
        <p:nvSpPr>
          <p:cNvPr id="30727" name="Line 11"/>
          <p:cNvSpPr>
            <a:spLocks noChangeShapeType="1"/>
          </p:cNvSpPr>
          <p:nvPr/>
        </p:nvSpPr>
        <p:spPr bwMode="auto">
          <a:xfrm>
            <a:off x="4141289" y="2716452"/>
            <a:ext cx="0" cy="648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30728" name="Rectangle 18"/>
          <p:cNvSpPr>
            <a:spLocks noChangeArrowheads="1"/>
          </p:cNvSpPr>
          <p:nvPr/>
        </p:nvSpPr>
        <p:spPr bwMode="auto">
          <a:xfrm>
            <a:off x="5562600" y="1939212"/>
            <a:ext cx="2332158" cy="647700"/>
          </a:xfrm>
          <a:prstGeom prst="rect">
            <a:avLst/>
          </a:prstGeom>
          <a:solidFill>
            <a:srgbClr val="CCFFFF"/>
          </a:solidFill>
          <a:ln w="9525">
            <a:solidFill>
              <a:schemeClr val="tx1"/>
            </a:solidFill>
            <a:miter lim="800000"/>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eaLnBrk="1" hangingPunct="1"/>
            <a:r>
              <a:rPr kumimoji="1" lang="zh-CN" altLang="en-US" sz="1800" b="0" dirty="0" smtClean="0">
                <a:latin typeface="+mn-ea"/>
              </a:rPr>
              <a:t>用户需求</a:t>
            </a:r>
            <a:endParaRPr kumimoji="1" lang="zh-CN" altLang="en-US" sz="1800" b="0" dirty="0">
              <a:latin typeface="+mn-ea"/>
            </a:endParaRPr>
          </a:p>
          <a:p>
            <a:pPr algn="ctr" eaLnBrk="1" hangingPunct="1"/>
            <a:r>
              <a:rPr kumimoji="1" lang="en-US" altLang="zh-CN" sz="1800" b="0" dirty="0">
                <a:latin typeface="+mn-ea"/>
              </a:rPr>
              <a:t>Stakeholder Needs</a:t>
            </a:r>
            <a:endParaRPr kumimoji="1" lang="en-US" altLang="zh-CN" sz="1800" b="0" dirty="0">
              <a:latin typeface="+mn-ea"/>
            </a:endParaRPr>
          </a:p>
        </p:txBody>
      </p:sp>
      <p:sp>
        <p:nvSpPr>
          <p:cNvPr id="30729" name="Text Box 19"/>
          <p:cNvSpPr txBox="1">
            <a:spLocks noChangeArrowheads="1"/>
          </p:cNvSpPr>
          <p:nvPr/>
        </p:nvSpPr>
        <p:spPr bwMode="auto">
          <a:xfrm>
            <a:off x="7970623" y="4048954"/>
            <a:ext cx="1756891" cy="41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b="0" dirty="0" smtClean="0">
                <a:latin typeface="+mn-ea"/>
              </a:rPr>
              <a:t>软件概要</a:t>
            </a:r>
            <a:r>
              <a:rPr lang="zh-CN" altLang="en-US" sz="2000" b="0" dirty="0">
                <a:latin typeface="+mn-ea"/>
              </a:rPr>
              <a:t>需求</a:t>
            </a:r>
            <a:endParaRPr lang="zh-CN" altLang="en-US" sz="2000" b="0" dirty="0">
              <a:latin typeface="+mn-ea"/>
            </a:endParaRPr>
          </a:p>
        </p:txBody>
      </p:sp>
      <p:sp>
        <p:nvSpPr>
          <p:cNvPr id="30731" name="Text Box 21"/>
          <p:cNvSpPr txBox="1">
            <a:spLocks noChangeArrowheads="1"/>
          </p:cNvSpPr>
          <p:nvPr/>
        </p:nvSpPr>
        <p:spPr bwMode="auto">
          <a:xfrm>
            <a:off x="7970623" y="5220302"/>
            <a:ext cx="1756891" cy="41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b="0" dirty="0" smtClean="0">
                <a:latin typeface="+mn-ea"/>
              </a:rPr>
              <a:t>软件详细</a:t>
            </a:r>
            <a:r>
              <a:rPr lang="zh-CN" altLang="en-US" sz="2000" b="0" dirty="0">
                <a:latin typeface="+mn-ea"/>
              </a:rPr>
              <a:t>需求</a:t>
            </a:r>
            <a:endParaRPr lang="zh-CN" altLang="en-US" sz="2000" b="0" dirty="0">
              <a:latin typeface="+mn-ea"/>
            </a:endParaRPr>
          </a:p>
        </p:txBody>
      </p:sp>
      <p:sp>
        <p:nvSpPr>
          <p:cNvPr id="30733" name="Line 24"/>
          <p:cNvSpPr>
            <a:spLocks noChangeShapeType="1"/>
          </p:cNvSpPr>
          <p:nvPr/>
        </p:nvSpPr>
        <p:spPr bwMode="auto">
          <a:xfrm>
            <a:off x="5429069" y="4692644"/>
            <a:ext cx="0" cy="5334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 name="灯片编号占位符 1"/>
          <p:cNvSpPr>
            <a:spLocks noGrp="1"/>
          </p:cNvSpPr>
          <p:nvPr>
            <p:ph type="sldNum" sz="quarter" idx="4"/>
          </p:nvPr>
        </p:nvSpPr>
        <p:spPr>
          <a:xfrm>
            <a:off x="11078570" y="6363624"/>
            <a:ext cx="1037230" cy="342900"/>
          </a:xfrm>
        </p:spPr>
        <p:txBody>
          <a:bodyPr/>
          <a:lstStyle/>
          <a:p>
            <a:fld id="{548644C6-89F0-466C-949F-E70AD72679A8}" type="slidenum">
              <a:rPr lang="zh-CN" altLang="en-US" smtClean="0"/>
            </a:fld>
            <a:endParaRPr lang="zh-CN" altLang="en-US"/>
          </a:p>
        </p:txBody>
      </p:sp>
      <p:sp>
        <p:nvSpPr>
          <p:cNvPr id="18" name="Rectangle 18"/>
          <p:cNvSpPr>
            <a:spLocks noChangeArrowheads="1"/>
          </p:cNvSpPr>
          <p:nvPr/>
        </p:nvSpPr>
        <p:spPr bwMode="auto">
          <a:xfrm>
            <a:off x="2900735" y="1939212"/>
            <a:ext cx="2332158" cy="647700"/>
          </a:xfrm>
          <a:prstGeom prst="rect">
            <a:avLst/>
          </a:prstGeom>
          <a:solidFill>
            <a:srgbClr val="CCFFFF"/>
          </a:solidFill>
          <a:ln w="9525">
            <a:solidFill>
              <a:schemeClr val="tx1"/>
            </a:solidFill>
            <a:miter lim="800000"/>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1800" b="0" dirty="0">
                <a:latin typeface="+mn-ea"/>
              </a:rPr>
              <a:t>系统需求</a:t>
            </a:r>
            <a:r>
              <a:rPr kumimoji="1" lang="en-US" altLang="zh-CN" sz="1800" b="0" dirty="0">
                <a:latin typeface="+mn-ea"/>
              </a:rPr>
              <a:t>/</a:t>
            </a:r>
            <a:r>
              <a:rPr kumimoji="1" lang="zh-CN" altLang="en-US" sz="1800" b="0" dirty="0">
                <a:latin typeface="+mn-ea"/>
              </a:rPr>
              <a:t>业务需求</a:t>
            </a:r>
            <a:endParaRPr kumimoji="1" lang="zh-CN" altLang="en-US" sz="1800" b="0" dirty="0">
              <a:latin typeface="+mn-ea"/>
            </a:endParaRPr>
          </a:p>
        </p:txBody>
      </p:sp>
      <p:sp>
        <p:nvSpPr>
          <p:cNvPr id="19" name="圆角矩形 18"/>
          <p:cNvSpPr/>
          <p:nvPr/>
        </p:nvSpPr>
        <p:spPr>
          <a:xfrm>
            <a:off x="3067200" y="3459589"/>
            <a:ext cx="4712820" cy="27061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ine 11"/>
          <p:cNvSpPr>
            <a:spLocks noChangeShapeType="1"/>
          </p:cNvSpPr>
          <p:nvPr/>
        </p:nvSpPr>
        <p:spPr bwMode="auto">
          <a:xfrm>
            <a:off x="6693989" y="2716452"/>
            <a:ext cx="0" cy="648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1" name="Text Box 20"/>
          <p:cNvSpPr txBox="1">
            <a:spLocks noChangeArrowheads="1"/>
          </p:cNvSpPr>
          <p:nvPr/>
        </p:nvSpPr>
        <p:spPr bwMode="auto">
          <a:xfrm>
            <a:off x="3225269" y="3466552"/>
            <a:ext cx="1243930" cy="41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b="0" dirty="0" smtClean="0">
                <a:latin typeface="+mn-ea"/>
              </a:rPr>
              <a:t>软件需求</a:t>
            </a:r>
            <a:endParaRPr lang="zh-CN" altLang="en-US" sz="2000" b="0" dirty="0">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zh-CN" altLang="en-US" smtClean="0"/>
              <a:t>需求评审的输入和输出</a:t>
            </a:r>
            <a:endParaRPr lang="zh-CN" altLang="en-US" smtClean="0"/>
          </a:p>
        </p:txBody>
      </p:sp>
      <p:sp>
        <p:nvSpPr>
          <p:cNvPr id="119811" name="Rectangle 3"/>
          <p:cNvSpPr>
            <a:spLocks noGrp="1" noChangeArrowheads="1"/>
          </p:cNvSpPr>
          <p:nvPr>
            <p:ph type="body" idx="1"/>
          </p:nvPr>
        </p:nvSpPr>
        <p:spPr>
          <a:xfrm>
            <a:off x="612000" y="1353458"/>
            <a:ext cx="3840257" cy="5288241"/>
          </a:xfrm>
        </p:spPr>
        <p:txBody>
          <a:bodyPr/>
          <a:lstStyle/>
          <a:p>
            <a:r>
              <a:rPr lang="zh-CN" altLang="en-US" dirty="0" smtClean="0"/>
              <a:t>输入</a:t>
            </a:r>
            <a:endParaRPr lang="zh-CN" altLang="en-US" dirty="0" smtClean="0"/>
          </a:p>
          <a:p>
            <a:pPr lvl="1"/>
            <a:r>
              <a:rPr lang="zh-CN" altLang="en-US" dirty="0" smtClean="0"/>
              <a:t>待评审的需求文档</a:t>
            </a:r>
            <a:endParaRPr lang="zh-CN" altLang="en-US" dirty="0" smtClean="0"/>
          </a:p>
          <a:p>
            <a:pPr lvl="1"/>
            <a:r>
              <a:rPr lang="en-US" altLang="zh-CN" dirty="0" smtClean="0"/>
              <a:t>Check list</a:t>
            </a:r>
            <a:endParaRPr lang="en-US" altLang="zh-CN" dirty="0" smtClean="0"/>
          </a:p>
          <a:p>
            <a:r>
              <a:rPr lang="zh-CN" altLang="en-US" dirty="0" smtClean="0"/>
              <a:t>输出</a:t>
            </a:r>
            <a:endParaRPr lang="zh-CN" altLang="en-US" dirty="0" smtClean="0"/>
          </a:p>
          <a:p>
            <a:pPr lvl="1"/>
            <a:r>
              <a:rPr lang="zh-CN" altLang="en-US" dirty="0" smtClean="0"/>
              <a:t>评审结论</a:t>
            </a:r>
            <a:endParaRPr lang="zh-CN" altLang="en-US" dirty="0" smtClean="0"/>
          </a:p>
          <a:p>
            <a:pPr lvl="2"/>
            <a:r>
              <a:rPr lang="zh-CN" altLang="en-US" sz="2000" dirty="0" smtClean="0"/>
              <a:t>通过</a:t>
            </a:r>
            <a:endParaRPr lang="zh-CN" altLang="en-US" sz="2000" dirty="0" smtClean="0"/>
          </a:p>
          <a:p>
            <a:pPr lvl="2"/>
            <a:r>
              <a:rPr lang="zh-CN" altLang="en-US" sz="2000" dirty="0" smtClean="0"/>
              <a:t>有条件通过</a:t>
            </a:r>
            <a:endParaRPr lang="zh-CN" altLang="en-US" sz="2000" dirty="0" smtClean="0"/>
          </a:p>
          <a:p>
            <a:pPr lvl="2"/>
            <a:r>
              <a:rPr lang="zh-CN" altLang="en-US" sz="2000" dirty="0" smtClean="0"/>
              <a:t>不通过</a:t>
            </a:r>
            <a:endParaRPr lang="zh-CN" altLang="en-US" sz="2000" dirty="0" smtClean="0"/>
          </a:p>
          <a:p>
            <a:pPr lvl="1"/>
            <a:r>
              <a:rPr lang="zh-CN" altLang="en-US" dirty="0" smtClean="0"/>
              <a:t>缺陷清单</a:t>
            </a:r>
            <a:endParaRPr lang="zh-CN" altLang="en-US" dirty="0" smtClean="0"/>
          </a:p>
        </p:txBody>
      </p:sp>
      <p:sp>
        <p:nvSpPr>
          <p:cNvPr id="119812" name="AutoShape 4"/>
          <p:cNvSpPr>
            <a:spLocks noChangeArrowheads="1"/>
          </p:cNvSpPr>
          <p:nvPr/>
        </p:nvSpPr>
        <p:spPr bwMode="auto">
          <a:xfrm>
            <a:off x="4845957" y="3769406"/>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a:latin typeface="Times New Roman" panose="02020603050405020304" pitchFamily="18" charset="0"/>
                <a:ea typeface="宋体" panose="02010600030101010101" pitchFamily="2" charset="-122"/>
              </a:rPr>
              <a:t>软件需求基线</a:t>
            </a:r>
            <a:endParaRPr kumimoji="1" lang="zh-CN" altLang="en-US" sz="2000" dirty="0">
              <a:latin typeface="Times New Roman" panose="02020603050405020304" pitchFamily="18" charset="0"/>
              <a:ea typeface="宋体" panose="02010600030101010101" pitchFamily="2" charset="-122"/>
            </a:endParaRPr>
          </a:p>
        </p:txBody>
      </p:sp>
      <p:sp>
        <p:nvSpPr>
          <p:cNvPr id="119813" name="Line 5"/>
          <p:cNvSpPr>
            <a:spLocks noChangeShapeType="1"/>
          </p:cNvSpPr>
          <p:nvPr/>
        </p:nvSpPr>
        <p:spPr bwMode="auto">
          <a:xfrm>
            <a:off x="3766458" y="4056743"/>
            <a:ext cx="1008063" cy="0"/>
          </a:xfrm>
          <a:prstGeom prst="line">
            <a:avLst/>
          </a:prstGeom>
          <a:noFill/>
          <a:ln w="38100">
            <a:solidFill>
              <a:schemeClr val="accent2"/>
            </a:solidFill>
            <a:round/>
            <a:tailEnd type="triangl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19814" name="Line 6"/>
          <p:cNvSpPr>
            <a:spLocks noChangeShapeType="1"/>
          </p:cNvSpPr>
          <p:nvPr/>
        </p:nvSpPr>
        <p:spPr bwMode="auto">
          <a:xfrm flipV="1">
            <a:off x="3766458" y="4201207"/>
            <a:ext cx="1008063" cy="287337"/>
          </a:xfrm>
          <a:prstGeom prst="line">
            <a:avLst/>
          </a:prstGeom>
          <a:noFill/>
          <a:ln w="38100">
            <a:solidFill>
              <a:schemeClr val="accent2"/>
            </a:solidFill>
            <a:round/>
            <a:tailEnd type="triangl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828916"/>
            <a:ext cx="54635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需求获取</a:t>
            </a:r>
            <a:endParaRPr lang="zh-CN" altLang="en-US"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软件需求概述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69995" y="2708341"/>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需求分析和</a:t>
            </a:r>
            <a:r>
              <a:rPr lang="zh-CN" altLang="en-US" sz="3000" dirty="0" smtClean="0"/>
              <a:t>建模</a:t>
            </a:r>
            <a:endParaRPr lang="zh-CN" altLang="en-US" sz="3000" dirty="0"/>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4418489"/>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Object 205"/>
          <p:cNvSpPr txBox="1"/>
          <p:nvPr/>
        </p:nvSpPr>
        <p:spPr>
          <a:xfrm>
            <a:off x="4969994" y="3587766"/>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需求定义和验证</a:t>
            </a:r>
            <a:endParaRPr lang="zh-CN" altLang="en-US" sz="3000" dirty="0"/>
          </a:p>
        </p:txBody>
      </p:sp>
      <p:sp>
        <p:nvSpPr>
          <p:cNvPr id="16" name="Object 205"/>
          <p:cNvSpPr txBox="1"/>
          <p:nvPr/>
        </p:nvSpPr>
        <p:spPr>
          <a:xfrm>
            <a:off x="4976346" y="4467190"/>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05</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需求</a:t>
            </a:r>
            <a:r>
              <a:rPr lang="zh-CN" altLang="en-US" sz="3000" dirty="0"/>
              <a:t>管理</a:t>
            </a:r>
            <a:endParaRPr lang="zh-CN" altLang="en-US" sz="3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smtClean="0"/>
              <a:t>需求工程</a:t>
            </a:r>
            <a:endParaRPr lang="zh-CN" altLang="en-US" dirty="0" smtClean="0"/>
          </a:p>
        </p:txBody>
      </p:sp>
      <p:sp>
        <p:nvSpPr>
          <p:cNvPr id="49155" name="Text Box 25"/>
          <p:cNvSpPr txBox="1">
            <a:spLocks noChangeArrowheads="1"/>
          </p:cNvSpPr>
          <p:nvPr/>
        </p:nvSpPr>
        <p:spPr bwMode="auto">
          <a:xfrm>
            <a:off x="0" y="6125388"/>
            <a:ext cx="11955009"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a:solidFill>
                  <a:srgbClr val="EB7C1F"/>
                </a:solidFill>
                <a:latin typeface="+mn-ea"/>
              </a:rPr>
              <a:t>发现、获取、组织、 分析、编写和管理需求的系统方法，让客户和项目组之间达成共识。</a:t>
            </a:r>
            <a:endParaRPr lang="zh-CN" altLang="en-US" sz="2400" dirty="0">
              <a:solidFill>
                <a:srgbClr val="EB7C1F"/>
              </a:solidFill>
              <a:latin typeface="+mn-ea"/>
            </a:endParaRPr>
          </a:p>
        </p:txBody>
      </p:sp>
      <p:sp>
        <p:nvSpPr>
          <p:cNvPr id="49156" name="AutoShape 26"/>
          <p:cNvSpPr>
            <a:spLocks noChangeArrowheads="1"/>
          </p:cNvSpPr>
          <p:nvPr/>
        </p:nvSpPr>
        <p:spPr bwMode="auto">
          <a:xfrm>
            <a:off x="6034088" y="14102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a:solidFill>
                  <a:srgbClr val="000000"/>
                </a:solidFill>
                <a:latin typeface="+mn-ea"/>
              </a:rPr>
              <a:t>项目前景文档</a:t>
            </a:r>
            <a:endParaRPr kumimoji="1" lang="zh-CN" altLang="en-US" sz="2000" dirty="0">
              <a:solidFill>
                <a:srgbClr val="000000"/>
              </a:solidFill>
              <a:latin typeface="+mn-ea"/>
            </a:endParaRPr>
          </a:p>
        </p:txBody>
      </p:sp>
      <p:sp>
        <p:nvSpPr>
          <p:cNvPr id="456731" name="Rectangle 27"/>
          <p:cNvSpPr>
            <a:spLocks noChangeArrowheads="1"/>
          </p:cNvSpPr>
          <p:nvPr/>
        </p:nvSpPr>
        <p:spPr bwMode="auto">
          <a:xfrm>
            <a:off x="2662238" y="1591193"/>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需求获取</a:t>
            </a:r>
            <a:endParaRPr kumimoji="1" lang="zh-CN" altLang="en-US" sz="2000" dirty="0">
              <a:solidFill>
                <a:srgbClr val="000000"/>
              </a:solidFill>
              <a:latin typeface="+mn-ea"/>
            </a:endParaRPr>
          </a:p>
        </p:txBody>
      </p:sp>
      <p:sp>
        <p:nvSpPr>
          <p:cNvPr id="49158" name="Line 28"/>
          <p:cNvSpPr>
            <a:spLocks noChangeShapeType="1"/>
          </p:cNvSpPr>
          <p:nvPr/>
        </p:nvSpPr>
        <p:spPr bwMode="auto">
          <a:xfrm flipV="1">
            <a:off x="5254625" y="303105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59" name="AutoShape 29"/>
          <p:cNvSpPr>
            <a:spLocks noChangeArrowheads="1"/>
          </p:cNvSpPr>
          <p:nvPr/>
        </p:nvSpPr>
        <p:spPr bwMode="auto">
          <a:xfrm>
            <a:off x="8423275" y="1418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smtClean="0">
                <a:solidFill>
                  <a:srgbClr val="000000"/>
                </a:solidFill>
                <a:latin typeface="+mn-ea"/>
              </a:rPr>
              <a:t>项目干系人需求</a:t>
            </a:r>
            <a:endParaRPr kumimoji="1" lang="zh-CN" altLang="en-US" sz="2000" dirty="0">
              <a:solidFill>
                <a:srgbClr val="000000"/>
              </a:solidFill>
              <a:latin typeface="+mn-ea"/>
            </a:endParaRPr>
          </a:p>
        </p:txBody>
      </p:sp>
      <p:sp>
        <p:nvSpPr>
          <p:cNvPr id="456734" name="Rectangle 30"/>
          <p:cNvSpPr>
            <a:spLocks noChangeArrowheads="1"/>
          </p:cNvSpPr>
          <p:nvPr/>
        </p:nvSpPr>
        <p:spPr bwMode="auto">
          <a:xfrm>
            <a:off x="2681288" y="4020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需求定义</a:t>
            </a:r>
            <a:endParaRPr kumimoji="1" lang="zh-CN" altLang="en-US" sz="2000" dirty="0">
              <a:solidFill>
                <a:srgbClr val="000000"/>
              </a:solidFill>
              <a:latin typeface="+mn-ea"/>
            </a:endParaRPr>
          </a:p>
        </p:txBody>
      </p:sp>
      <p:sp>
        <p:nvSpPr>
          <p:cNvPr id="49161" name="AutoShape 31"/>
          <p:cNvSpPr>
            <a:spLocks noChangeArrowheads="1"/>
          </p:cNvSpPr>
          <p:nvPr/>
        </p:nvSpPr>
        <p:spPr bwMode="auto">
          <a:xfrm>
            <a:off x="6046788" y="40391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软件需求规约</a:t>
            </a:r>
            <a:endParaRPr kumimoji="1" lang="zh-CN" altLang="en-US" sz="2000">
              <a:solidFill>
                <a:srgbClr val="000000"/>
              </a:solidFill>
              <a:latin typeface="+mn-ea"/>
            </a:endParaRPr>
          </a:p>
        </p:txBody>
      </p:sp>
      <p:sp>
        <p:nvSpPr>
          <p:cNvPr id="456736" name="Rectangle 32"/>
          <p:cNvSpPr>
            <a:spLocks noChangeArrowheads="1"/>
          </p:cNvSpPr>
          <p:nvPr/>
        </p:nvSpPr>
        <p:spPr bwMode="auto">
          <a:xfrm>
            <a:off x="2681288" y="5163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需求验证</a:t>
            </a:r>
            <a:endParaRPr kumimoji="1" lang="zh-CN" altLang="en-US" sz="2000" dirty="0">
              <a:solidFill>
                <a:srgbClr val="000000"/>
              </a:solidFill>
              <a:latin typeface="+mn-ea"/>
            </a:endParaRPr>
          </a:p>
        </p:txBody>
      </p:sp>
      <p:sp>
        <p:nvSpPr>
          <p:cNvPr id="49163" name="AutoShape 33"/>
          <p:cNvSpPr>
            <a:spLocks noChangeArrowheads="1"/>
          </p:cNvSpPr>
          <p:nvPr/>
        </p:nvSpPr>
        <p:spPr bwMode="auto">
          <a:xfrm>
            <a:off x="6034088" y="509004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软件需求基线</a:t>
            </a:r>
            <a:endParaRPr kumimoji="1" lang="zh-CN" altLang="en-US" sz="2000">
              <a:solidFill>
                <a:srgbClr val="000000"/>
              </a:solidFill>
              <a:latin typeface="+mn-ea"/>
            </a:endParaRPr>
          </a:p>
        </p:txBody>
      </p:sp>
      <p:sp>
        <p:nvSpPr>
          <p:cNvPr id="49164" name="Line 34"/>
          <p:cNvSpPr>
            <a:spLocks noChangeShapeType="1"/>
          </p:cNvSpPr>
          <p:nvPr/>
        </p:nvSpPr>
        <p:spPr bwMode="auto">
          <a:xfrm>
            <a:off x="3824288" y="3334268"/>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5" name="Line 35"/>
          <p:cNvSpPr>
            <a:spLocks noChangeShapeType="1"/>
          </p:cNvSpPr>
          <p:nvPr/>
        </p:nvSpPr>
        <p:spPr bwMode="auto">
          <a:xfrm>
            <a:off x="3824288" y="4553468"/>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6" name="AutoShape 36"/>
          <p:cNvSpPr>
            <a:spLocks noChangeArrowheads="1"/>
          </p:cNvSpPr>
          <p:nvPr/>
        </p:nvSpPr>
        <p:spPr bwMode="auto">
          <a:xfrm>
            <a:off x="6046788" y="202299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术语表</a:t>
            </a:r>
            <a:endParaRPr kumimoji="1" lang="zh-CN" altLang="en-US" sz="2000">
              <a:solidFill>
                <a:srgbClr val="000000"/>
              </a:solidFill>
              <a:latin typeface="+mn-ea"/>
            </a:endParaRPr>
          </a:p>
        </p:txBody>
      </p:sp>
      <p:sp>
        <p:nvSpPr>
          <p:cNvPr id="456741" name="Rectangle 37"/>
          <p:cNvSpPr>
            <a:spLocks noChangeArrowheads="1"/>
          </p:cNvSpPr>
          <p:nvPr/>
        </p:nvSpPr>
        <p:spPr bwMode="auto">
          <a:xfrm>
            <a:off x="2662238" y="2815155"/>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需求分析</a:t>
            </a:r>
            <a:endParaRPr kumimoji="1" lang="zh-CN" altLang="en-US" sz="2000" dirty="0">
              <a:solidFill>
                <a:srgbClr val="000000"/>
              </a:solidFill>
              <a:latin typeface="+mn-ea"/>
            </a:endParaRPr>
          </a:p>
        </p:txBody>
      </p:sp>
      <p:sp>
        <p:nvSpPr>
          <p:cNvPr id="49168" name="AutoShape 38"/>
          <p:cNvSpPr>
            <a:spLocks noChangeArrowheads="1"/>
          </p:cNvSpPr>
          <p:nvPr/>
        </p:nvSpPr>
        <p:spPr bwMode="auto">
          <a:xfrm>
            <a:off x="6046788" y="2815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分析模型</a:t>
            </a:r>
            <a:endParaRPr kumimoji="1" lang="zh-CN" altLang="en-US" sz="2000">
              <a:solidFill>
                <a:srgbClr val="000000"/>
              </a:solidFill>
              <a:latin typeface="+mn-ea"/>
            </a:endParaRPr>
          </a:p>
        </p:txBody>
      </p:sp>
      <p:sp>
        <p:nvSpPr>
          <p:cNvPr id="49169" name="Line 39"/>
          <p:cNvSpPr>
            <a:spLocks noChangeShapeType="1"/>
          </p:cNvSpPr>
          <p:nvPr/>
        </p:nvSpPr>
        <p:spPr bwMode="auto">
          <a:xfrm>
            <a:off x="3814763" y="2167455"/>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56744" name="Rectangle 40"/>
          <p:cNvSpPr>
            <a:spLocks noChangeArrowheads="1"/>
          </p:cNvSpPr>
          <p:nvPr/>
        </p:nvSpPr>
        <p:spPr bwMode="auto">
          <a:xfrm>
            <a:off x="1627188" y="1541980"/>
            <a:ext cx="576262" cy="4154488"/>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38100">
            <a:solidFill>
              <a:srgbClr val="FF000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a:t>
            </a:r>
            <a:endParaRPr kumimoji="1" lang="en-US" altLang="zh-CN" sz="2000" dirty="0">
              <a:solidFill>
                <a:srgbClr val="000000"/>
              </a:solidFill>
              <a:latin typeface="+mn-ea"/>
            </a:endParaRPr>
          </a:p>
          <a:p>
            <a:pPr algn="ctr"/>
            <a:r>
              <a:rPr kumimoji="1" lang="zh-CN" altLang="en-US" sz="2000" dirty="0">
                <a:solidFill>
                  <a:srgbClr val="000000"/>
                </a:solidFill>
                <a:latin typeface="+mn-ea"/>
              </a:rPr>
              <a:t>求</a:t>
            </a:r>
            <a:endParaRPr kumimoji="1" lang="en-US" altLang="zh-CN" sz="2000" dirty="0">
              <a:solidFill>
                <a:srgbClr val="000000"/>
              </a:solidFill>
              <a:latin typeface="+mn-ea"/>
            </a:endParaRPr>
          </a:p>
          <a:p>
            <a:pPr algn="ctr"/>
            <a:r>
              <a:rPr kumimoji="1" lang="zh-CN" altLang="en-US" sz="2000" dirty="0">
                <a:solidFill>
                  <a:srgbClr val="000000"/>
                </a:solidFill>
                <a:latin typeface="+mn-ea"/>
              </a:rPr>
              <a:t>管</a:t>
            </a:r>
            <a:endParaRPr kumimoji="1" lang="en-US" altLang="zh-CN" sz="2000" dirty="0">
              <a:solidFill>
                <a:srgbClr val="000000"/>
              </a:solidFill>
              <a:latin typeface="+mn-ea"/>
            </a:endParaRPr>
          </a:p>
          <a:p>
            <a:pPr algn="ctr"/>
            <a:r>
              <a:rPr kumimoji="1" lang="zh-CN" altLang="en-US" sz="2000" dirty="0">
                <a:solidFill>
                  <a:srgbClr val="000000"/>
                </a:solidFill>
                <a:latin typeface="+mn-ea"/>
              </a:rPr>
              <a:t>理</a:t>
            </a:r>
            <a:endParaRPr kumimoji="1" lang="en-US" altLang="zh-CN" sz="2000" dirty="0">
              <a:solidFill>
                <a:srgbClr val="000000"/>
              </a:solidFill>
              <a:latin typeface="+mn-ea"/>
            </a:endParaRPr>
          </a:p>
        </p:txBody>
      </p:sp>
      <p:sp>
        <p:nvSpPr>
          <p:cNvPr id="49171" name="Line 42"/>
          <p:cNvSpPr>
            <a:spLocks noChangeShapeType="1"/>
          </p:cNvSpPr>
          <p:nvPr/>
        </p:nvSpPr>
        <p:spPr bwMode="auto">
          <a:xfrm flipV="1">
            <a:off x="5254625" y="1808680"/>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2" name="Line 43"/>
          <p:cNvSpPr>
            <a:spLocks noChangeShapeType="1"/>
          </p:cNvSpPr>
          <p:nvPr/>
        </p:nvSpPr>
        <p:spPr bwMode="auto">
          <a:xfrm flipV="1">
            <a:off x="5254625" y="425660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3" name="Line 44"/>
          <p:cNvSpPr>
            <a:spLocks noChangeShapeType="1"/>
          </p:cNvSpPr>
          <p:nvPr/>
        </p:nvSpPr>
        <p:spPr bwMode="auto">
          <a:xfrm flipV="1">
            <a:off x="5254625" y="5480568"/>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4" name="Line 39"/>
          <p:cNvSpPr>
            <a:spLocks noChangeShapeType="1"/>
          </p:cNvSpPr>
          <p:nvPr/>
        </p:nvSpPr>
        <p:spPr bwMode="auto">
          <a:xfrm>
            <a:off x="2203450" y="180868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5" name="Line 39"/>
          <p:cNvSpPr>
            <a:spLocks noChangeShapeType="1"/>
          </p:cNvSpPr>
          <p:nvPr/>
        </p:nvSpPr>
        <p:spPr bwMode="auto">
          <a:xfrm>
            <a:off x="2184400" y="311043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6" name="Line 39"/>
          <p:cNvSpPr>
            <a:spLocks noChangeShapeType="1"/>
          </p:cNvSpPr>
          <p:nvPr/>
        </p:nvSpPr>
        <p:spPr bwMode="auto">
          <a:xfrm>
            <a:off x="2184400" y="4305818"/>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7" name="Line 39"/>
          <p:cNvSpPr>
            <a:spLocks noChangeShapeType="1"/>
          </p:cNvSpPr>
          <p:nvPr/>
        </p:nvSpPr>
        <p:spPr bwMode="auto">
          <a:xfrm>
            <a:off x="2184400" y="5399605"/>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zh-CN" altLang="en-US" smtClean="0"/>
              <a:t>需求管理</a:t>
            </a:r>
            <a:endParaRPr lang="zh-CN" altLang="en-US" smtClean="0"/>
          </a:p>
        </p:txBody>
      </p:sp>
      <p:sp>
        <p:nvSpPr>
          <p:cNvPr id="123907" name="Rectangle 3"/>
          <p:cNvSpPr>
            <a:spLocks noGrp="1" noChangeArrowheads="1"/>
          </p:cNvSpPr>
          <p:nvPr>
            <p:ph type="body" idx="1"/>
          </p:nvPr>
        </p:nvSpPr>
        <p:spPr/>
        <p:txBody>
          <a:bodyPr/>
          <a:lstStyle/>
          <a:p>
            <a:r>
              <a:rPr lang="en-US" altLang="zh-CN" sz="2800" dirty="0" smtClean="0"/>
              <a:t>1</a:t>
            </a:r>
            <a:r>
              <a:rPr lang="zh-CN" altLang="en-US" sz="2800" dirty="0" smtClean="0"/>
              <a:t>）</a:t>
            </a:r>
            <a:r>
              <a:rPr lang="zh-CN" altLang="zh-CN" sz="2800" dirty="0" smtClean="0"/>
              <a:t>定义需求基线</a:t>
            </a:r>
            <a:endParaRPr lang="zh-CN" altLang="zh-CN" sz="2800" dirty="0" smtClean="0"/>
          </a:p>
          <a:p>
            <a:r>
              <a:rPr lang="en-US" altLang="zh-CN" sz="2800" dirty="0" smtClean="0"/>
              <a:t>2</a:t>
            </a:r>
            <a:r>
              <a:rPr lang="zh-CN" altLang="en-US" sz="2800" dirty="0" smtClean="0"/>
              <a:t>）</a:t>
            </a:r>
            <a:r>
              <a:rPr lang="zh-CN" altLang="zh-CN" sz="2800" dirty="0" smtClean="0"/>
              <a:t>需求变更控制和版本控制</a:t>
            </a:r>
            <a:r>
              <a:rPr lang="zh-CN" altLang="en-US" sz="2800" dirty="0" smtClean="0"/>
              <a:t>（建立新的需求基线）</a:t>
            </a:r>
            <a:endParaRPr lang="zh-CN" altLang="en-US" sz="2800" dirty="0" smtClean="0"/>
          </a:p>
          <a:p>
            <a:r>
              <a:rPr lang="en-US" altLang="zh-CN" sz="2800" dirty="0" smtClean="0"/>
              <a:t>3</a:t>
            </a:r>
            <a:r>
              <a:rPr lang="zh-CN" altLang="en-US" sz="2800" dirty="0" smtClean="0"/>
              <a:t>）</a:t>
            </a:r>
            <a:r>
              <a:rPr lang="zh-CN" altLang="zh-CN" sz="2800" dirty="0" smtClean="0"/>
              <a:t>需求跟踪</a:t>
            </a:r>
            <a:endParaRPr lang="zh-CN" altLang="zh-CN" sz="2800" dirty="0" smtClean="0"/>
          </a:p>
          <a:p>
            <a:endParaRPr lang="zh-CN" altLang="en-US"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smtClean="0"/>
              <a:t>1</a:t>
            </a:r>
            <a:r>
              <a:rPr lang="zh-CN" altLang="en-US" smtClean="0"/>
              <a:t>）建立需求基线</a:t>
            </a:r>
            <a:endParaRPr lang="zh-CN" altLang="en-US" smtClean="0"/>
          </a:p>
        </p:txBody>
      </p:sp>
      <p:sp>
        <p:nvSpPr>
          <p:cNvPr id="125958" name="Rectangle 6"/>
          <p:cNvSpPr>
            <a:spLocks noGrp="1" noChangeArrowheads="1"/>
          </p:cNvSpPr>
          <p:nvPr>
            <p:ph type="body" idx="1"/>
          </p:nvPr>
        </p:nvSpPr>
        <p:spPr/>
        <p:txBody>
          <a:bodyPr/>
          <a:lstStyle/>
          <a:p>
            <a:r>
              <a:rPr lang="en-US" altLang="zh-CN" dirty="0" smtClean="0"/>
              <a:t>Feature 1: The system must...</a:t>
            </a:r>
            <a:endParaRPr lang="en-US" altLang="zh-CN" dirty="0" smtClean="0"/>
          </a:p>
          <a:p>
            <a:r>
              <a:rPr lang="en-US" altLang="zh-CN" dirty="0" smtClean="0"/>
              <a:t>Feature 2: The system must...</a:t>
            </a:r>
            <a:endParaRPr lang="en-US" altLang="zh-CN" dirty="0" smtClean="0"/>
          </a:p>
          <a:p>
            <a:r>
              <a:rPr lang="en-US" altLang="zh-CN" dirty="0" smtClean="0"/>
              <a:t>Feature 3: The system must...</a:t>
            </a:r>
            <a:endParaRPr lang="en-US" altLang="zh-CN" dirty="0" smtClean="0"/>
          </a:p>
          <a:p>
            <a:r>
              <a:rPr lang="en-US" altLang="zh-CN" dirty="0" smtClean="0"/>
              <a:t>Feature 4: The system must...</a:t>
            </a:r>
            <a:endParaRPr lang="en-US" altLang="zh-CN" dirty="0" smtClean="0"/>
          </a:p>
          <a:p>
            <a:r>
              <a:rPr lang="en-US" altLang="zh-CN" dirty="0" smtClean="0"/>
              <a:t>Feature n: The system must...</a:t>
            </a:r>
            <a:endParaRPr lang="en-US" altLang="zh-CN" dirty="0"/>
          </a:p>
        </p:txBody>
      </p:sp>
      <p:sp>
        <p:nvSpPr>
          <p:cNvPr id="125955" name="Text Box 3"/>
          <p:cNvSpPr txBox="1">
            <a:spLocks noChangeArrowheads="1"/>
          </p:cNvSpPr>
          <p:nvPr/>
        </p:nvSpPr>
        <p:spPr bwMode="auto">
          <a:xfrm>
            <a:off x="6400153" y="1990726"/>
            <a:ext cx="38763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400" dirty="0">
                <a:solidFill>
                  <a:srgbClr val="175F8B"/>
                </a:solidFill>
                <a:latin typeface="Arial Narrow" panose="020B0606020202030204" pitchFamily="34" charset="0"/>
                <a:ea typeface="宋体" panose="02010600030101010101" pitchFamily="2" charset="-122"/>
              </a:rPr>
              <a:t>How do we determine priority?</a:t>
            </a:r>
            <a:endParaRPr lang="en-US" altLang="zh-CN" sz="2400" dirty="0">
              <a:solidFill>
                <a:srgbClr val="175F8B"/>
              </a:solidFill>
              <a:latin typeface="Arial Narrow" panose="020B0606020202030204" pitchFamily="34" charset="0"/>
              <a:ea typeface="宋体" panose="02010600030101010101" pitchFamily="2" charset="-122"/>
            </a:endParaRPr>
          </a:p>
        </p:txBody>
      </p:sp>
      <p:sp>
        <p:nvSpPr>
          <p:cNvPr id="125956" name="Text Box 4"/>
          <p:cNvSpPr txBox="1">
            <a:spLocks noChangeArrowheads="1"/>
          </p:cNvSpPr>
          <p:nvPr/>
        </p:nvSpPr>
        <p:spPr bwMode="auto">
          <a:xfrm>
            <a:off x="6404962" y="2447926"/>
            <a:ext cx="3866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400">
                <a:solidFill>
                  <a:srgbClr val="175F8B"/>
                </a:solidFill>
                <a:latin typeface="Arial Narrow" panose="020B0606020202030204" pitchFamily="34" charset="0"/>
                <a:ea typeface="宋体" panose="02010600030101010101" pitchFamily="2" charset="-122"/>
              </a:rPr>
              <a:t>Where do we set the baseline?</a:t>
            </a:r>
            <a:endParaRPr lang="en-US" altLang="zh-CN" sz="2400">
              <a:solidFill>
                <a:srgbClr val="175F8B"/>
              </a:solidFill>
              <a:latin typeface="Arial Narrow" panose="020B0606020202030204" pitchFamily="34" charset="0"/>
              <a:ea typeface="宋体" panose="02010600030101010101" pitchFamily="2" charset="-122"/>
            </a:endParaRPr>
          </a:p>
        </p:txBody>
      </p:sp>
      <p:sp>
        <p:nvSpPr>
          <p:cNvPr id="125957" name="Text Box 5"/>
          <p:cNvSpPr txBox="1">
            <a:spLocks noChangeArrowheads="1"/>
          </p:cNvSpPr>
          <p:nvPr/>
        </p:nvSpPr>
        <p:spPr bwMode="auto">
          <a:xfrm>
            <a:off x="6033316" y="1447801"/>
            <a:ext cx="47227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400">
                <a:solidFill>
                  <a:srgbClr val="175F8B"/>
                </a:solidFill>
                <a:latin typeface="Arial Narrow" panose="020B0606020202030204" pitchFamily="34" charset="0"/>
                <a:ea typeface="宋体" panose="02010600030101010101" pitchFamily="2" charset="-122"/>
              </a:rPr>
              <a:t>How do we know what the needs are?</a:t>
            </a:r>
            <a:endParaRPr lang="en-US" altLang="zh-CN" sz="2400">
              <a:solidFill>
                <a:srgbClr val="175F8B"/>
              </a:solidFill>
              <a:latin typeface="Arial Narrow" panose="020B0606020202030204" pitchFamily="34" charset="0"/>
              <a:ea typeface="宋体" panose="02010600030101010101" pitchFamily="2" charset="-122"/>
            </a:endParaRPr>
          </a:p>
        </p:txBody>
      </p:sp>
      <p:sp>
        <p:nvSpPr>
          <p:cNvPr id="125959" name="Line 7"/>
          <p:cNvSpPr>
            <a:spLocks noChangeShapeType="1"/>
          </p:cNvSpPr>
          <p:nvPr/>
        </p:nvSpPr>
        <p:spPr bwMode="auto">
          <a:xfrm>
            <a:off x="2514600" y="4953000"/>
            <a:ext cx="7031038" cy="14288"/>
          </a:xfrm>
          <a:prstGeom prst="line">
            <a:avLst/>
          </a:prstGeom>
          <a:noFill/>
          <a:ln w="28575">
            <a:solidFill>
              <a:srgbClr val="EB7C1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60" name="AutoShape 8"/>
          <p:cNvSpPr>
            <a:spLocks noChangeArrowheads="1"/>
          </p:cNvSpPr>
          <p:nvPr/>
        </p:nvSpPr>
        <p:spPr bwMode="auto">
          <a:xfrm>
            <a:off x="6324600" y="5181600"/>
            <a:ext cx="228600" cy="152400"/>
          </a:xfrm>
          <a:prstGeom prst="triangle">
            <a:avLst>
              <a:gd name="adj" fmla="val 50000"/>
            </a:avLst>
          </a:prstGeom>
          <a:solidFill>
            <a:srgbClr val="EB7C1F"/>
          </a:solidFill>
          <a:ln w="12700">
            <a:solidFill>
              <a:schemeClr val="accent2"/>
            </a:solidFill>
            <a:miter lim="800000"/>
            <a:headEnd type="none" w="sm" len="sm"/>
            <a:tailEnd type="none" w="sm" len="sm"/>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5961" name="Text Box 9"/>
          <p:cNvSpPr txBox="1">
            <a:spLocks noChangeArrowheads="1"/>
          </p:cNvSpPr>
          <p:nvPr/>
        </p:nvSpPr>
        <p:spPr bwMode="auto">
          <a:xfrm>
            <a:off x="8596265" y="5105400"/>
            <a:ext cx="7779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a:ea typeface="宋体" panose="02010600030101010101" pitchFamily="2" charset="-122"/>
              </a:rPr>
              <a:t>Time</a:t>
            </a:r>
            <a:endParaRPr lang="en-US" altLang="zh-CN" sz="2000">
              <a:ea typeface="宋体" panose="02010600030101010101" pitchFamily="2" charset="-122"/>
            </a:endParaRPr>
          </a:p>
        </p:txBody>
      </p:sp>
      <p:sp>
        <p:nvSpPr>
          <p:cNvPr id="125962" name="AutoShape 10"/>
          <p:cNvSpPr>
            <a:spLocks noChangeArrowheads="1"/>
          </p:cNvSpPr>
          <p:nvPr/>
        </p:nvSpPr>
        <p:spPr bwMode="auto">
          <a:xfrm>
            <a:off x="2368550" y="5181600"/>
            <a:ext cx="228600" cy="152400"/>
          </a:xfrm>
          <a:prstGeom prst="triangle">
            <a:avLst>
              <a:gd name="adj" fmla="val 50000"/>
            </a:avLst>
          </a:prstGeom>
          <a:solidFill>
            <a:srgbClr val="EB7C1F"/>
          </a:solidFill>
          <a:ln w="12700">
            <a:solidFill>
              <a:schemeClr val="accent2"/>
            </a:solidFill>
            <a:miter lim="800000"/>
            <a:headEnd type="none" w="sm" len="sm"/>
            <a:tailEnd type="none" w="sm" len="sm"/>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5963" name="Text Box 11"/>
          <p:cNvSpPr txBox="1">
            <a:spLocks noChangeArrowheads="1"/>
          </p:cNvSpPr>
          <p:nvPr/>
        </p:nvSpPr>
        <p:spPr bwMode="auto">
          <a:xfrm>
            <a:off x="1786177" y="5334000"/>
            <a:ext cx="13949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a:ea typeface="宋体" panose="02010600030101010101" pitchFamily="2" charset="-122"/>
              </a:rPr>
              <a:t>Project </a:t>
            </a:r>
            <a:endParaRPr lang="en-US" altLang="zh-CN" sz="2000">
              <a:ea typeface="宋体" panose="02010600030101010101" pitchFamily="2" charset="-122"/>
            </a:endParaRPr>
          </a:p>
          <a:p>
            <a:pPr algn="ctr"/>
            <a:r>
              <a:rPr lang="en-US" altLang="zh-CN" sz="2000">
                <a:ea typeface="宋体" panose="02010600030101010101" pitchFamily="2" charset="-122"/>
              </a:rPr>
              <a:t>Start Date</a:t>
            </a:r>
            <a:endParaRPr lang="en-US" altLang="zh-CN" sz="2000">
              <a:ea typeface="宋体" panose="02010600030101010101" pitchFamily="2" charset="-122"/>
            </a:endParaRPr>
          </a:p>
        </p:txBody>
      </p:sp>
      <p:sp>
        <p:nvSpPr>
          <p:cNvPr id="125964" name="Text Box 12"/>
          <p:cNvSpPr txBox="1">
            <a:spLocks noChangeArrowheads="1"/>
          </p:cNvSpPr>
          <p:nvPr/>
        </p:nvSpPr>
        <p:spPr bwMode="auto">
          <a:xfrm>
            <a:off x="5791200" y="5334001"/>
            <a:ext cx="13414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a:ea typeface="宋体" panose="02010600030101010101" pitchFamily="2" charset="-122"/>
              </a:rPr>
              <a:t>Target</a:t>
            </a:r>
            <a:endParaRPr lang="en-US" altLang="zh-CN" sz="2000">
              <a:ea typeface="宋体" panose="02010600030101010101" pitchFamily="2" charset="-122"/>
            </a:endParaRPr>
          </a:p>
          <a:p>
            <a:pPr algn="ctr"/>
            <a:r>
              <a:rPr lang="en-US" altLang="zh-CN" sz="2000">
                <a:ea typeface="宋体" panose="02010600030101010101" pitchFamily="2" charset="-122"/>
              </a:rPr>
              <a:t>Release</a:t>
            </a:r>
            <a:endParaRPr lang="en-US" altLang="zh-CN" sz="2000">
              <a:ea typeface="宋体" panose="02010600030101010101" pitchFamily="2" charset="-122"/>
            </a:endParaRPr>
          </a:p>
          <a:p>
            <a:pPr algn="ctr"/>
            <a:r>
              <a:rPr lang="en-US" altLang="zh-CN" sz="2000">
                <a:ea typeface="宋体" panose="02010600030101010101" pitchFamily="2" charset="-122"/>
              </a:rPr>
              <a:t>Date</a:t>
            </a:r>
            <a:endParaRPr lang="en-US" altLang="zh-CN" sz="2000">
              <a:ea typeface="宋体" panose="02010600030101010101" pitchFamily="2" charset="-122"/>
            </a:endParaRPr>
          </a:p>
        </p:txBody>
      </p:sp>
      <p:grpSp>
        <p:nvGrpSpPr>
          <p:cNvPr id="125965" name="Group 13"/>
          <p:cNvGrpSpPr/>
          <p:nvPr/>
        </p:nvGrpSpPr>
        <p:grpSpPr bwMode="auto">
          <a:xfrm>
            <a:off x="8382000" y="3114676"/>
            <a:ext cx="838200" cy="1236663"/>
            <a:chOff x="4038" y="1238"/>
            <a:chExt cx="743" cy="1109"/>
          </a:xfrm>
        </p:grpSpPr>
        <p:sp>
          <p:nvSpPr>
            <p:cNvPr id="125973" name="Freeform 14"/>
            <p:cNvSpPr/>
            <p:nvPr/>
          </p:nvSpPr>
          <p:spPr bwMode="auto">
            <a:xfrm>
              <a:off x="4368" y="1238"/>
              <a:ext cx="225" cy="247"/>
            </a:xfrm>
            <a:custGeom>
              <a:avLst/>
              <a:gdLst>
                <a:gd name="T0" fmla="*/ 0 w 675"/>
                <a:gd name="T1" fmla="*/ 0 h 741"/>
                <a:gd name="T2" fmla="*/ 0 w 675"/>
                <a:gd name="T3" fmla="*/ 0 h 741"/>
                <a:gd name="T4" fmla="*/ 0 w 675"/>
                <a:gd name="T5" fmla="*/ 0 h 741"/>
                <a:gd name="T6" fmla="*/ 0 w 675"/>
                <a:gd name="T7" fmla="*/ 0 h 741"/>
                <a:gd name="T8" fmla="*/ 0 w 675"/>
                <a:gd name="T9" fmla="*/ 0 h 741"/>
                <a:gd name="T10" fmla="*/ 0 w 675"/>
                <a:gd name="T11" fmla="*/ 0 h 741"/>
                <a:gd name="T12" fmla="*/ 0 w 675"/>
                <a:gd name="T13" fmla="*/ 0 h 741"/>
                <a:gd name="T14" fmla="*/ 0 w 675"/>
                <a:gd name="T15" fmla="*/ 0 h 741"/>
                <a:gd name="T16" fmla="*/ 0 w 675"/>
                <a:gd name="T17" fmla="*/ 0 h 741"/>
                <a:gd name="T18" fmla="*/ 0 w 675"/>
                <a:gd name="T19" fmla="*/ 0 h 741"/>
                <a:gd name="T20" fmla="*/ 0 w 675"/>
                <a:gd name="T21" fmla="*/ 0 h 741"/>
                <a:gd name="T22" fmla="*/ 0 w 675"/>
                <a:gd name="T23" fmla="*/ 0 h 741"/>
                <a:gd name="T24" fmla="*/ 0 w 675"/>
                <a:gd name="T25" fmla="*/ 0 h 741"/>
                <a:gd name="T26" fmla="*/ 0 w 675"/>
                <a:gd name="T27" fmla="*/ 0 h 741"/>
                <a:gd name="T28" fmla="*/ 0 w 675"/>
                <a:gd name="T29" fmla="*/ 0 h 741"/>
                <a:gd name="T30" fmla="*/ 0 w 675"/>
                <a:gd name="T31" fmla="*/ 0 h 741"/>
                <a:gd name="T32" fmla="*/ 0 w 675"/>
                <a:gd name="T33" fmla="*/ 0 h 741"/>
                <a:gd name="T34" fmla="*/ 0 w 675"/>
                <a:gd name="T35" fmla="*/ 0 h 741"/>
                <a:gd name="T36" fmla="*/ 0 w 675"/>
                <a:gd name="T37" fmla="*/ 0 h 741"/>
                <a:gd name="T38" fmla="*/ 0 w 675"/>
                <a:gd name="T39" fmla="*/ 0 h 741"/>
                <a:gd name="T40" fmla="*/ 0 w 675"/>
                <a:gd name="T41" fmla="*/ 0 h 741"/>
                <a:gd name="T42" fmla="*/ 0 w 675"/>
                <a:gd name="T43" fmla="*/ 0 h 741"/>
                <a:gd name="T44" fmla="*/ 0 w 675"/>
                <a:gd name="T45" fmla="*/ 0 h 741"/>
                <a:gd name="T46" fmla="*/ 0 w 675"/>
                <a:gd name="T47" fmla="*/ 0 h 7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5"/>
                <a:gd name="T73" fmla="*/ 0 h 741"/>
                <a:gd name="T74" fmla="*/ 675 w 675"/>
                <a:gd name="T75" fmla="*/ 741 h 7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5" h="741">
                  <a:moveTo>
                    <a:pt x="180" y="504"/>
                  </a:moveTo>
                  <a:lnTo>
                    <a:pt x="125" y="370"/>
                  </a:lnTo>
                  <a:lnTo>
                    <a:pt x="79" y="202"/>
                  </a:lnTo>
                  <a:lnTo>
                    <a:pt x="91" y="112"/>
                  </a:lnTo>
                  <a:lnTo>
                    <a:pt x="135" y="45"/>
                  </a:lnTo>
                  <a:lnTo>
                    <a:pt x="259" y="0"/>
                  </a:lnTo>
                  <a:lnTo>
                    <a:pt x="405" y="33"/>
                  </a:lnTo>
                  <a:lnTo>
                    <a:pt x="519" y="123"/>
                  </a:lnTo>
                  <a:lnTo>
                    <a:pt x="575" y="202"/>
                  </a:lnTo>
                  <a:lnTo>
                    <a:pt x="642" y="336"/>
                  </a:lnTo>
                  <a:lnTo>
                    <a:pt x="675" y="449"/>
                  </a:lnTo>
                  <a:lnTo>
                    <a:pt x="675" y="561"/>
                  </a:lnTo>
                  <a:lnTo>
                    <a:pt x="630" y="695"/>
                  </a:lnTo>
                  <a:lnTo>
                    <a:pt x="563" y="718"/>
                  </a:lnTo>
                  <a:lnTo>
                    <a:pt x="474" y="741"/>
                  </a:lnTo>
                  <a:lnTo>
                    <a:pt x="383" y="718"/>
                  </a:lnTo>
                  <a:lnTo>
                    <a:pt x="282" y="662"/>
                  </a:lnTo>
                  <a:lnTo>
                    <a:pt x="225" y="595"/>
                  </a:lnTo>
                  <a:lnTo>
                    <a:pt x="91" y="707"/>
                  </a:lnTo>
                  <a:lnTo>
                    <a:pt x="46" y="707"/>
                  </a:lnTo>
                  <a:lnTo>
                    <a:pt x="12" y="650"/>
                  </a:lnTo>
                  <a:lnTo>
                    <a:pt x="0" y="618"/>
                  </a:lnTo>
                  <a:lnTo>
                    <a:pt x="192" y="539"/>
                  </a:lnTo>
                  <a:lnTo>
                    <a:pt x="180" y="504"/>
                  </a:lnTo>
                  <a:close/>
                </a:path>
              </a:pathLst>
            </a:custGeom>
            <a:solidFill>
              <a:srgbClr val="CC9900"/>
            </a:solidFill>
            <a:ln w="9525">
              <a:solidFill>
                <a:schemeClr val="tx1"/>
              </a:solidFill>
              <a:round/>
            </a:ln>
          </p:spPr>
          <p:txBody>
            <a:bodyPr/>
            <a:lstStyle/>
            <a:p>
              <a:endParaRPr lang="zh-CN" altLang="en-US"/>
            </a:p>
          </p:txBody>
        </p:sp>
        <p:sp>
          <p:nvSpPr>
            <p:cNvPr id="125974" name="Freeform 15"/>
            <p:cNvSpPr/>
            <p:nvPr/>
          </p:nvSpPr>
          <p:spPr bwMode="auto">
            <a:xfrm>
              <a:off x="4038" y="1515"/>
              <a:ext cx="521" cy="274"/>
            </a:xfrm>
            <a:custGeom>
              <a:avLst/>
              <a:gdLst>
                <a:gd name="T0" fmla="*/ 0 w 1563"/>
                <a:gd name="T1" fmla="*/ 0 h 820"/>
                <a:gd name="T2" fmla="*/ 0 w 1563"/>
                <a:gd name="T3" fmla="*/ 0 h 820"/>
                <a:gd name="T4" fmla="*/ 0 w 1563"/>
                <a:gd name="T5" fmla="*/ 0 h 820"/>
                <a:gd name="T6" fmla="*/ 0 w 1563"/>
                <a:gd name="T7" fmla="*/ 0 h 820"/>
                <a:gd name="T8" fmla="*/ 0 w 1563"/>
                <a:gd name="T9" fmla="*/ 0 h 820"/>
                <a:gd name="T10" fmla="*/ 0 w 1563"/>
                <a:gd name="T11" fmla="*/ 0 h 820"/>
                <a:gd name="T12" fmla="*/ 0 w 1563"/>
                <a:gd name="T13" fmla="*/ 0 h 820"/>
                <a:gd name="T14" fmla="*/ 0 w 1563"/>
                <a:gd name="T15" fmla="*/ 0 h 820"/>
                <a:gd name="T16" fmla="*/ 0 w 1563"/>
                <a:gd name="T17" fmla="*/ 0 h 820"/>
                <a:gd name="T18" fmla="*/ 0 w 1563"/>
                <a:gd name="T19" fmla="*/ 0 h 820"/>
                <a:gd name="T20" fmla="*/ 0 w 1563"/>
                <a:gd name="T21" fmla="*/ 0 h 820"/>
                <a:gd name="T22" fmla="*/ 0 w 1563"/>
                <a:gd name="T23" fmla="*/ 0 h 820"/>
                <a:gd name="T24" fmla="*/ 0 w 1563"/>
                <a:gd name="T25" fmla="*/ 0 h 820"/>
                <a:gd name="T26" fmla="*/ 0 w 1563"/>
                <a:gd name="T27" fmla="*/ 0 h 820"/>
                <a:gd name="T28" fmla="*/ 0 w 1563"/>
                <a:gd name="T29" fmla="*/ 0 h 820"/>
                <a:gd name="T30" fmla="*/ 0 w 1563"/>
                <a:gd name="T31" fmla="*/ 0 h 820"/>
                <a:gd name="T32" fmla="*/ 0 w 1563"/>
                <a:gd name="T33" fmla="*/ 0 h 820"/>
                <a:gd name="T34" fmla="*/ 0 w 1563"/>
                <a:gd name="T35" fmla="*/ 0 h 820"/>
                <a:gd name="T36" fmla="*/ 0 w 1563"/>
                <a:gd name="T37" fmla="*/ 0 h 820"/>
                <a:gd name="T38" fmla="*/ 0 w 1563"/>
                <a:gd name="T39" fmla="*/ 0 h 820"/>
                <a:gd name="T40" fmla="*/ 0 w 1563"/>
                <a:gd name="T41" fmla="*/ 0 h 820"/>
                <a:gd name="T42" fmla="*/ 0 w 1563"/>
                <a:gd name="T43" fmla="*/ 0 h 820"/>
                <a:gd name="T44" fmla="*/ 0 w 1563"/>
                <a:gd name="T45" fmla="*/ 0 h 820"/>
                <a:gd name="T46" fmla="*/ 0 w 1563"/>
                <a:gd name="T47" fmla="*/ 0 h 820"/>
                <a:gd name="T48" fmla="*/ 0 w 1563"/>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63"/>
                <a:gd name="T76" fmla="*/ 0 h 820"/>
                <a:gd name="T77" fmla="*/ 1563 w 1563"/>
                <a:gd name="T78" fmla="*/ 820 h 8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63" h="820">
                  <a:moveTo>
                    <a:pt x="1292" y="135"/>
                  </a:moveTo>
                  <a:lnTo>
                    <a:pt x="1405" y="35"/>
                  </a:lnTo>
                  <a:lnTo>
                    <a:pt x="1495" y="0"/>
                  </a:lnTo>
                  <a:lnTo>
                    <a:pt x="1551" y="12"/>
                  </a:lnTo>
                  <a:lnTo>
                    <a:pt x="1563" y="102"/>
                  </a:lnTo>
                  <a:lnTo>
                    <a:pt x="1507" y="191"/>
                  </a:lnTo>
                  <a:lnTo>
                    <a:pt x="1360" y="258"/>
                  </a:lnTo>
                  <a:lnTo>
                    <a:pt x="1101" y="372"/>
                  </a:lnTo>
                  <a:lnTo>
                    <a:pt x="819" y="540"/>
                  </a:lnTo>
                  <a:lnTo>
                    <a:pt x="550" y="618"/>
                  </a:lnTo>
                  <a:lnTo>
                    <a:pt x="381" y="686"/>
                  </a:lnTo>
                  <a:lnTo>
                    <a:pt x="257" y="786"/>
                  </a:lnTo>
                  <a:lnTo>
                    <a:pt x="168" y="820"/>
                  </a:lnTo>
                  <a:lnTo>
                    <a:pt x="22" y="786"/>
                  </a:lnTo>
                  <a:lnTo>
                    <a:pt x="0" y="674"/>
                  </a:lnTo>
                  <a:lnTo>
                    <a:pt x="0" y="540"/>
                  </a:lnTo>
                  <a:lnTo>
                    <a:pt x="123" y="540"/>
                  </a:lnTo>
                  <a:lnTo>
                    <a:pt x="223" y="618"/>
                  </a:lnTo>
                  <a:lnTo>
                    <a:pt x="336" y="618"/>
                  </a:lnTo>
                  <a:lnTo>
                    <a:pt x="561" y="562"/>
                  </a:lnTo>
                  <a:lnTo>
                    <a:pt x="775" y="449"/>
                  </a:lnTo>
                  <a:lnTo>
                    <a:pt x="921" y="394"/>
                  </a:lnTo>
                  <a:lnTo>
                    <a:pt x="1135" y="293"/>
                  </a:lnTo>
                  <a:lnTo>
                    <a:pt x="1259" y="181"/>
                  </a:lnTo>
                  <a:lnTo>
                    <a:pt x="1292" y="135"/>
                  </a:lnTo>
                  <a:close/>
                </a:path>
              </a:pathLst>
            </a:custGeom>
            <a:solidFill>
              <a:srgbClr val="CC9900"/>
            </a:solidFill>
            <a:ln w="9525">
              <a:solidFill>
                <a:schemeClr val="tx1"/>
              </a:solidFill>
              <a:round/>
            </a:ln>
          </p:spPr>
          <p:txBody>
            <a:bodyPr/>
            <a:lstStyle/>
            <a:p>
              <a:endParaRPr lang="zh-CN" altLang="en-US"/>
            </a:p>
          </p:txBody>
        </p:sp>
        <p:grpSp>
          <p:nvGrpSpPr>
            <p:cNvPr id="125975" name="Group 16"/>
            <p:cNvGrpSpPr/>
            <p:nvPr/>
          </p:nvGrpSpPr>
          <p:grpSpPr bwMode="auto">
            <a:xfrm>
              <a:off x="4301" y="1501"/>
              <a:ext cx="480" cy="846"/>
              <a:chOff x="4301" y="1501"/>
              <a:chExt cx="480" cy="846"/>
            </a:xfrm>
          </p:grpSpPr>
          <p:sp>
            <p:nvSpPr>
              <p:cNvPr id="125976" name="Freeform 17"/>
              <p:cNvSpPr/>
              <p:nvPr/>
            </p:nvSpPr>
            <p:spPr bwMode="auto">
              <a:xfrm>
                <a:off x="4518" y="1501"/>
                <a:ext cx="176" cy="401"/>
              </a:xfrm>
              <a:custGeom>
                <a:avLst/>
                <a:gdLst>
                  <a:gd name="T0" fmla="*/ 0 w 528"/>
                  <a:gd name="T1" fmla="*/ 0 h 1203"/>
                  <a:gd name="T2" fmla="*/ 0 w 528"/>
                  <a:gd name="T3" fmla="*/ 0 h 1203"/>
                  <a:gd name="T4" fmla="*/ 0 w 528"/>
                  <a:gd name="T5" fmla="*/ 0 h 1203"/>
                  <a:gd name="T6" fmla="*/ 0 w 528"/>
                  <a:gd name="T7" fmla="*/ 0 h 1203"/>
                  <a:gd name="T8" fmla="*/ 0 w 528"/>
                  <a:gd name="T9" fmla="*/ 0 h 1203"/>
                  <a:gd name="T10" fmla="*/ 0 w 528"/>
                  <a:gd name="T11" fmla="*/ 0 h 1203"/>
                  <a:gd name="T12" fmla="*/ 0 w 528"/>
                  <a:gd name="T13" fmla="*/ 0 h 1203"/>
                  <a:gd name="T14" fmla="*/ 0 w 528"/>
                  <a:gd name="T15" fmla="*/ 0 h 1203"/>
                  <a:gd name="T16" fmla="*/ 0 w 528"/>
                  <a:gd name="T17" fmla="*/ 0 h 1203"/>
                  <a:gd name="T18" fmla="*/ 0 w 528"/>
                  <a:gd name="T19" fmla="*/ 0 h 1203"/>
                  <a:gd name="T20" fmla="*/ 0 w 528"/>
                  <a:gd name="T21" fmla="*/ 0 h 1203"/>
                  <a:gd name="T22" fmla="*/ 0 w 528"/>
                  <a:gd name="T23" fmla="*/ 0 h 1203"/>
                  <a:gd name="T24" fmla="*/ 0 w 528"/>
                  <a:gd name="T25" fmla="*/ 0 h 1203"/>
                  <a:gd name="T26" fmla="*/ 0 w 528"/>
                  <a:gd name="T27" fmla="*/ 0 h 1203"/>
                  <a:gd name="T28" fmla="*/ 0 w 528"/>
                  <a:gd name="T29" fmla="*/ 0 h 1203"/>
                  <a:gd name="T30" fmla="*/ 0 w 528"/>
                  <a:gd name="T31" fmla="*/ 0 h 1203"/>
                  <a:gd name="T32" fmla="*/ 0 w 528"/>
                  <a:gd name="T33" fmla="*/ 0 h 1203"/>
                  <a:gd name="T34" fmla="*/ 0 w 528"/>
                  <a:gd name="T35" fmla="*/ 0 h 1203"/>
                  <a:gd name="T36" fmla="*/ 0 w 528"/>
                  <a:gd name="T37" fmla="*/ 0 h 1203"/>
                  <a:gd name="T38" fmla="*/ 0 w 528"/>
                  <a:gd name="T39" fmla="*/ 0 h 1203"/>
                  <a:gd name="T40" fmla="*/ 0 w 528"/>
                  <a:gd name="T41" fmla="*/ 0 h 1203"/>
                  <a:gd name="T42" fmla="*/ 0 w 528"/>
                  <a:gd name="T43" fmla="*/ 0 h 1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8"/>
                  <a:gd name="T67" fmla="*/ 0 h 1203"/>
                  <a:gd name="T68" fmla="*/ 528 w 528"/>
                  <a:gd name="T69" fmla="*/ 1203 h 1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8" h="1203">
                    <a:moveTo>
                      <a:pt x="35" y="77"/>
                    </a:moveTo>
                    <a:lnTo>
                      <a:pt x="102" y="10"/>
                    </a:lnTo>
                    <a:lnTo>
                      <a:pt x="169" y="0"/>
                    </a:lnTo>
                    <a:lnTo>
                      <a:pt x="258" y="22"/>
                    </a:lnTo>
                    <a:lnTo>
                      <a:pt x="325" y="122"/>
                    </a:lnTo>
                    <a:lnTo>
                      <a:pt x="394" y="292"/>
                    </a:lnTo>
                    <a:lnTo>
                      <a:pt x="439" y="438"/>
                    </a:lnTo>
                    <a:lnTo>
                      <a:pt x="483" y="594"/>
                    </a:lnTo>
                    <a:lnTo>
                      <a:pt x="516" y="753"/>
                    </a:lnTo>
                    <a:lnTo>
                      <a:pt x="528" y="899"/>
                    </a:lnTo>
                    <a:lnTo>
                      <a:pt x="528" y="1000"/>
                    </a:lnTo>
                    <a:lnTo>
                      <a:pt x="483" y="1112"/>
                    </a:lnTo>
                    <a:lnTo>
                      <a:pt x="416" y="1168"/>
                    </a:lnTo>
                    <a:lnTo>
                      <a:pt x="293" y="1203"/>
                    </a:lnTo>
                    <a:lnTo>
                      <a:pt x="169" y="1203"/>
                    </a:lnTo>
                    <a:lnTo>
                      <a:pt x="68" y="1134"/>
                    </a:lnTo>
                    <a:lnTo>
                      <a:pt x="12" y="978"/>
                    </a:lnTo>
                    <a:lnTo>
                      <a:pt x="0" y="785"/>
                    </a:lnTo>
                    <a:lnTo>
                      <a:pt x="0" y="493"/>
                    </a:lnTo>
                    <a:lnTo>
                      <a:pt x="0" y="280"/>
                    </a:lnTo>
                    <a:lnTo>
                      <a:pt x="12" y="156"/>
                    </a:lnTo>
                    <a:lnTo>
                      <a:pt x="35" y="77"/>
                    </a:lnTo>
                    <a:close/>
                  </a:path>
                </a:pathLst>
              </a:custGeom>
              <a:solidFill>
                <a:srgbClr val="CC9900"/>
              </a:solidFill>
              <a:ln w="9525">
                <a:solidFill>
                  <a:schemeClr val="tx1"/>
                </a:solidFill>
                <a:round/>
              </a:ln>
            </p:spPr>
            <p:txBody>
              <a:bodyPr/>
              <a:lstStyle/>
              <a:p>
                <a:endParaRPr lang="zh-CN" altLang="en-US"/>
              </a:p>
            </p:txBody>
          </p:sp>
          <p:sp>
            <p:nvSpPr>
              <p:cNvPr id="125977" name="Freeform 18"/>
              <p:cNvSpPr/>
              <p:nvPr/>
            </p:nvSpPr>
            <p:spPr bwMode="auto">
              <a:xfrm>
                <a:off x="4593" y="1511"/>
                <a:ext cx="188" cy="398"/>
              </a:xfrm>
              <a:custGeom>
                <a:avLst/>
                <a:gdLst>
                  <a:gd name="T0" fmla="*/ 0 w 562"/>
                  <a:gd name="T1" fmla="*/ 0 h 1193"/>
                  <a:gd name="T2" fmla="*/ 0 w 562"/>
                  <a:gd name="T3" fmla="*/ 0 h 1193"/>
                  <a:gd name="T4" fmla="*/ 0 w 562"/>
                  <a:gd name="T5" fmla="*/ 0 h 1193"/>
                  <a:gd name="T6" fmla="*/ 0 w 562"/>
                  <a:gd name="T7" fmla="*/ 0 h 1193"/>
                  <a:gd name="T8" fmla="*/ 0 w 562"/>
                  <a:gd name="T9" fmla="*/ 0 h 1193"/>
                  <a:gd name="T10" fmla="*/ 0 w 562"/>
                  <a:gd name="T11" fmla="*/ 0 h 1193"/>
                  <a:gd name="T12" fmla="*/ 0 w 562"/>
                  <a:gd name="T13" fmla="*/ 0 h 1193"/>
                  <a:gd name="T14" fmla="*/ 0 w 562"/>
                  <a:gd name="T15" fmla="*/ 0 h 1193"/>
                  <a:gd name="T16" fmla="*/ 0 w 562"/>
                  <a:gd name="T17" fmla="*/ 0 h 1193"/>
                  <a:gd name="T18" fmla="*/ 0 w 562"/>
                  <a:gd name="T19" fmla="*/ 0 h 1193"/>
                  <a:gd name="T20" fmla="*/ 0 w 562"/>
                  <a:gd name="T21" fmla="*/ 0 h 1193"/>
                  <a:gd name="T22" fmla="*/ 0 w 562"/>
                  <a:gd name="T23" fmla="*/ 0 h 1193"/>
                  <a:gd name="T24" fmla="*/ 0 w 562"/>
                  <a:gd name="T25" fmla="*/ 0 h 1193"/>
                  <a:gd name="T26" fmla="*/ 0 w 562"/>
                  <a:gd name="T27" fmla="*/ 0 h 1193"/>
                  <a:gd name="T28" fmla="*/ 0 w 562"/>
                  <a:gd name="T29" fmla="*/ 0 h 1193"/>
                  <a:gd name="T30" fmla="*/ 0 w 562"/>
                  <a:gd name="T31" fmla="*/ 0 h 1193"/>
                  <a:gd name="T32" fmla="*/ 0 w 562"/>
                  <a:gd name="T33" fmla="*/ 0 h 1193"/>
                  <a:gd name="T34" fmla="*/ 0 w 562"/>
                  <a:gd name="T35" fmla="*/ 0 h 1193"/>
                  <a:gd name="T36" fmla="*/ 0 w 562"/>
                  <a:gd name="T37" fmla="*/ 0 h 1193"/>
                  <a:gd name="T38" fmla="*/ 0 w 562"/>
                  <a:gd name="T39" fmla="*/ 0 h 1193"/>
                  <a:gd name="T40" fmla="*/ 0 w 562"/>
                  <a:gd name="T41" fmla="*/ 0 h 1193"/>
                  <a:gd name="T42" fmla="*/ 0 w 562"/>
                  <a:gd name="T43" fmla="*/ 0 h 1193"/>
                  <a:gd name="T44" fmla="*/ 0 w 562"/>
                  <a:gd name="T45" fmla="*/ 0 h 1193"/>
                  <a:gd name="T46" fmla="*/ 0 w 562"/>
                  <a:gd name="T47" fmla="*/ 0 h 1193"/>
                  <a:gd name="T48" fmla="*/ 0 w 562"/>
                  <a:gd name="T49" fmla="*/ 0 h 1193"/>
                  <a:gd name="T50" fmla="*/ 0 w 562"/>
                  <a:gd name="T51" fmla="*/ 0 h 1193"/>
                  <a:gd name="T52" fmla="*/ 0 w 562"/>
                  <a:gd name="T53" fmla="*/ 0 h 1193"/>
                  <a:gd name="T54" fmla="*/ 0 w 562"/>
                  <a:gd name="T55" fmla="*/ 0 h 1193"/>
                  <a:gd name="T56" fmla="*/ 0 w 562"/>
                  <a:gd name="T57" fmla="*/ 0 h 1193"/>
                  <a:gd name="T58" fmla="*/ 0 w 562"/>
                  <a:gd name="T59" fmla="*/ 0 h 1193"/>
                  <a:gd name="T60" fmla="*/ 0 w 562"/>
                  <a:gd name="T61" fmla="*/ 0 h 1193"/>
                  <a:gd name="T62" fmla="*/ 0 w 562"/>
                  <a:gd name="T63" fmla="*/ 0 h 1193"/>
                  <a:gd name="T64" fmla="*/ 0 w 562"/>
                  <a:gd name="T65" fmla="*/ 0 h 1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62"/>
                  <a:gd name="T100" fmla="*/ 0 h 1193"/>
                  <a:gd name="T101" fmla="*/ 562 w 562"/>
                  <a:gd name="T102" fmla="*/ 1193 h 1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62" h="1193">
                    <a:moveTo>
                      <a:pt x="22" y="0"/>
                    </a:moveTo>
                    <a:lnTo>
                      <a:pt x="77" y="0"/>
                    </a:lnTo>
                    <a:lnTo>
                      <a:pt x="190" y="90"/>
                    </a:lnTo>
                    <a:lnTo>
                      <a:pt x="325" y="226"/>
                    </a:lnTo>
                    <a:lnTo>
                      <a:pt x="460" y="361"/>
                    </a:lnTo>
                    <a:lnTo>
                      <a:pt x="538" y="451"/>
                    </a:lnTo>
                    <a:lnTo>
                      <a:pt x="538" y="495"/>
                    </a:lnTo>
                    <a:lnTo>
                      <a:pt x="527" y="585"/>
                    </a:lnTo>
                    <a:lnTo>
                      <a:pt x="426" y="721"/>
                    </a:lnTo>
                    <a:lnTo>
                      <a:pt x="347" y="822"/>
                    </a:lnTo>
                    <a:lnTo>
                      <a:pt x="314" y="901"/>
                    </a:lnTo>
                    <a:lnTo>
                      <a:pt x="347" y="946"/>
                    </a:lnTo>
                    <a:lnTo>
                      <a:pt x="404" y="1025"/>
                    </a:lnTo>
                    <a:lnTo>
                      <a:pt x="493" y="1069"/>
                    </a:lnTo>
                    <a:lnTo>
                      <a:pt x="550" y="1081"/>
                    </a:lnTo>
                    <a:lnTo>
                      <a:pt x="562" y="1126"/>
                    </a:lnTo>
                    <a:lnTo>
                      <a:pt x="550" y="1193"/>
                    </a:lnTo>
                    <a:lnTo>
                      <a:pt x="448" y="1148"/>
                    </a:lnTo>
                    <a:lnTo>
                      <a:pt x="359" y="1069"/>
                    </a:lnTo>
                    <a:lnTo>
                      <a:pt x="302" y="968"/>
                    </a:lnTo>
                    <a:lnTo>
                      <a:pt x="292" y="879"/>
                    </a:lnTo>
                    <a:lnTo>
                      <a:pt x="292" y="832"/>
                    </a:lnTo>
                    <a:lnTo>
                      <a:pt x="347" y="743"/>
                    </a:lnTo>
                    <a:lnTo>
                      <a:pt x="404" y="676"/>
                    </a:lnTo>
                    <a:lnTo>
                      <a:pt x="448" y="597"/>
                    </a:lnTo>
                    <a:lnTo>
                      <a:pt x="471" y="530"/>
                    </a:lnTo>
                    <a:lnTo>
                      <a:pt x="438" y="485"/>
                    </a:lnTo>
                    <a:lnTo>
                      <a:pt x="369" y="394"/>
                    </a:lnTo>
                    <a:lnTo>
                      <a:pt x="280" y="327"/>
                    </a:lnTo>
                    <a:lnTo>
                      <a:pt x="190" y="248"/>
                    </a:lnTo>
                    <a:lnTo>
                      <a:pt x="89" y="181"/>
                    </a:lnTo>
                    <a:lnTo>
                      <a:pt x="0" y="136"/>
                    </a:lnTo>
                    <a:lnTo>
                      <a:pt x="22" y="0"/>
                    </a:lnTo>
                    <a:close/>
                  </a:path>
                </a:pathLst>
              </a:custGeom>
              <a:solidFill>
                <a:srgbClr val="CC9900"/>
              </a:solidFill>
              <a:ln w="9525">
                <a:solidFill>
                  <a:schemeClr val="tx1"/>
                </a:solidFill>
                <a:round/>
              </a:ln>
            </p:spPr>
            <p:txBody>
              <a:bodyPr/>
              <a:lstStyle/>
              <a:p>
                <a:endParaRPr lang="zh-CN" altLang="en-US"/>
              </a:p>
            </p:txBody>
          </p:sp>
          <p:sp>
            <p:nvSpPr>
              <p:cNvPr id="125978" name="Freeform 19"/>
              <p:cNvSpPr/>
              <p:nvPr/>
            </p:nvSpPr>
            <p:spPr bwMode="auto">
              <a:xfrm>
                <a:off x="4518" y="1800"/>
                <a:ext cx="176" cy="547"/>
              </a:xfrm>
              <a:custGeom>
                <a:avLst/>
                <a:gdLst>
                  <a:gd name="T0" fmla="*/ 0 w 528"/>
                  <a:gd name="T1" fmla="*/ 0 h 1643"/>
                  <a:gd name="T2" fmla="*/ 0 w 528"/>
                  <a:gd name="T3" fmla="*/ 0 h 1643"/>
                  <a:gd name="T4" fmla="*/ 0 w 528"/>
                  <a:gd name="T5" fmla="*/ 0 h 1643"/>
                  <a:gd name="T6" fmla="*/ 0 w 528"/>
                  <a:gd name="T7" fmla="*/ 0 h 1643"/>
                  <a:gd name="T8" fmla="*/ 0 w 528"/>
                  <a:gd name="T9" fmla="*/ 0 h 1643"/>
                  <a:gd name="T10" fmla="*/ 0 w 528"/>
                  <a:gd name="T11" fmla="*/ 0 h 1643"/>
                  <a:gd name="T12" fmla="*/ 0 w 528"/>
                  <a:gd name="T13" fmla="*/ 0 h 1643"/>
                  <a:gd name="T14" fmla="*/ 0 w 528"/>
                  <a:gd name="T15" fmla="*/ 0 h 1643"/>
                  <a:gd name="T16" fmla="*/ 0 w 528"/>
                  <a:gd name="T17" fmla="*/ 0 h 1643"/>
                  <a:gd name="T18" fmla="*/ 0 w 528"/>
                  <a:gd name="T19" fmla="*/ 0 h 1643"/>
                  <a:gd name="T20" fmla="*/ 0 w 528"/>
                  <a:gd name="T21" fmla="*/ 0 h 1643"/>
                  <a:gd name="T22" fmla="*/ 0 w 528"/>
                  <a:gd name="T23" fmla="*/ 0 h 1643"/>
                  <a:gd name="T24" fmla="*/ 0 w 528"/>
                  <a:gd name="T25" fmla="*/ 0 h 1643"/>
                  <a:gd name="T26" fmla="*/ 0 w 528"/>
                  <a:gd name="T27" fmla="*/ 0 h 1643"/>
                  <a:gd name="T28" fmla="*/ 0 w 528"/>
                  <a:gd name="T29" fmla="*/ 0 h 1643"/>
                  <a:gd name="T30" fmla="*/ 0 w 528"/>
                  <a:gd name="T31" fmla="*/ 0 h 1643"/>
                  <a:gd name="T32" fmla="*/ 0 w 528"/>
                  <a:gd name="T33" fmla="*/ 0 h 1643"/>
                  <a:gd name="T34" fmla="*/ 0 w 528"/>
                  <a:gd name="T35" fmla="*/ 0 h 1643"/>
                  <a:gd name="T36" fmla="*/ 0 w 528"/>
                  <a:gd name="T37" fmla="*/ 0 h 1643"/>
                  <a:gd name="T38" fmla="*/ 0 w 528"/>
                  <a:gd name="T39" fmla="*/ 0 h 1643"/>
                  <a:gd name="T40" fmla="*/ 0 w 528"/>
                  <a:gd name="T41" fmla="*/ 0 h 1643"/>
                  <a:gd name="T42" fmla="*/ 0 w 528"/>
                  <a:gd name="T43" fmla="*/ 0 h 1643"/>
                  <a:gd name="T44" fmla="*/ 0 w 528"/>
                  <a:gd name="T45" fmla="*/ 0 h 1643"/>
                  <a:gd name="T46" fmla="*/ 0 w 528"/>
                  <a:gd name="T47" fmla="*/ 0 h 1643"/>
                  <a:gd name="T48" fmla="*/ 0 w 528"/>
                  <a:gd name="T49" fmla="*/ 0 h 1643"/>
                  <a:gd name="T50" fmla="*/ 0 w 528"/>
                  <a:gd name="T51" fmla="*/ 0 h 1643"/>
                  <a:gd name="T52" fmla="*/ 0 w 528"/>
                  <a:gd name="T53" fmla="*/ 0 h 1643"/>
                  <a:gd name="T54" fmla="*/ 0 w 528"/>
                  <a:gd name="T55" fmla="*/ 0 h 1643"/>
                  <a:gd name="T56" fmla="*/ 0 w 528"/>
                  <a:gd name="T57" fmla="*/ 0 h 1643"/>
                  <a:gd name="T58" fmla="*/ 0 w 528"/>
                  <a:gd name="T59" fmla="*/ 0 h 1643"/>
                  <a:gd name="T60" fmla="*/ 0 w 528"/>
                  <a:gd name="T61" fmla="*/ 0 h 164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28"/>
                  <a:gd name="T94" fmla="*/ 0 h 1643"/>
                  <a:gd name="T95" fmla="*/ 528 w 528"/>
                  <a:gd name="T96" fmla="*/ 1643 h 164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28" h="1643">
                    <a:moveTo>
                      <a:pt x="315" y="91"/>
                    </a:moveTo>
                    <a:lnTo>
                      <a:pt x="360" y="0"/>
                    </a:lnTo>
                    <a:lnTo>
                      <a:pt x="461" y="0"/>
                    </a:lnTo>
                    <a:lnTo>
                      <a:pt x="494" y="46"/>
                    </a:lnTo>
                    <a:lnTo>
                      <a:pt x="516" y="225"/>
                    </a:lnTo>
                    <a:lnTo>
                      <a:pt x="483" y="507"/>
                    </a:lnTo>
                    <a:lnTo>
                      <a:pt x="382" y="844"/>
                    </a:lnTo>
                    <a:lnTo>
                      <a:pt x="226" y="1170"/>
                    </a:lnTo>
                    <a:lnTo>
                      <a:pt x="135" y="1317"/>
                    </a:lnTo>
                    <a:lnTo>
                      <a:pt x="147" y="1349"/>
                    </a:lnTo>
                    <a:lnTo>
                      <a:pt x="214" y="1373"/>
                    </a:lnTo>
                    <a:lnTo>
                      <a:pt x="394" y="1428"/>
                    </a:lnTo>
                    <a:lnTo>
                      <a:pt x="516" y="1507"/>
                    </a:lnTo>
                    <a:lnTo>
                      <a:pt x="528" y="1552"/>
                    </a:lnTo>
                    <a:lnTo>
                      <a:pt x="506" y="1609"/>
                    </a:lnTo>
                    <a:lnTo>
                      <a:pt x="382" y="1643"/>
                    </a:lnTo>
                    <a:lnTo>
                      <a:pt x="348" y="1597"/>
                    </a:lnTo>
                    <a:lnTo>
                      <a:pt x="348" y="1542"/>
                    </a:lnTo>
                    <a:lnTo>
                      <a:pt x="248" y="1473"/>
                    </a:lnTo>
                    <a:lnTo>
                      <a:pt x="135" y="1428"/>
                    </a:lnTo>
                    <a:lnTo>
                      <a:pt x="45" y="1418"/>
                    </a:lnTo>
                    <a:lnTo>
                      <a:pt x="0" y="1384"/>
                    </a:lnTo>
                    <a:lnTo>
                      <a:pt x="12" y="1349"/>
                    </a:lnTo>
                    <a:lnTo>
                      <a:pt x="102" y="1226"/>
                    </a:lnTo>
                    <a:lnTo>
                      <a:pt x="203" y="1057"/>
                    </a:lnTo>
                    <a:lnTo>
                      <a:pt x="303" y="866"/>
                    </a:lnTo>
                    <a:lnTo>
                      <a:pt x="337" y="698"/>
                    </a:lnTo>
                    <a:lnTo>
                      <a:pt x="372" y="495"/>
                    </a:lnTo>
                    <a:lnTo>
                      <a:pt x="360" y="327"/>
                    </a:lnTo>
                    <a:lnTo>
                      <a:pt x="348" y="170"/>
                    </a:lnTo>
                    <a:lnTo>
                      <a:pt x="315" y="91"/>
                    </a:lnTo>
                    <a:close/>
                  </a:path>
                </a:pathLst>
              </a:custGeom>
              <a:solidFill>
                <a:srgbClr val="CC9900"/>
              </a:solidFill>
              <a:ln w="9525">
                <a:solidFill>
                  <a:schemeClr val="tx1"/>
                </a:solidFill>
                <a:round/>
              </a:ln>
            </p:spPr>
            <p:txBody>
              <a:bodyPr/>
              <a:lstStyle/>
              <a:p>
                <a:endParaRPr lang="zh-CN" altLang="en-US"/>
              </a:p>
            </p:txBody>
          </p:sp>
          <p:sp>
            <p:nvSpPr>
              <p:cNvPr id="125979" name="Freeform 20"/>
              <p:cNvSpPr/>
              <p:nvPr/>
            </p:nvSpPr>
            <p:spPr bwMode="auto">
              <a:xfrm>
                <a:off x="4301" y="1848"/>
                <a:ext cx="300" cy="484"/>
              </a:xfrm>
              <a:custGeom>
                <a:avLst/>
                <a:gdLst>
                  <a:gd name="T0" fmla="*/ 0 w 900"/>
                  <a:gd name="T1" fmla="*/ 0 h 1452"/>
                  <a:gd name="T2" fmla="*/ 0 w 900"/>
                  <a:gd name="T3" fmla="*/ 0 h 1452"/>
                  <a:gd name="T4" fmla="*/ 0 w 900"/>
                  <a:gd name="T5" fmla="*/ 0 h 1452"/>
                  <a:gd name="T6" fmla="*/ 0 w 900"/>
                  <a:gd name="T7" fmla="*/ 0 h 1452"/>
                  <a:gd name="T8" fmla="*/ 0 w 900"/>
                  <a:gd name="T9" fmla="*/ 0 h 1452"/>
                  <a:gd name="T10" fmla="*/ 0 w 900"/>
                  <a:gd name="T11" fmla="*/ 0 h 1452"/>
                  <a:gd name="T12" fmla="*/ 0 w 900"/>
                  <a:gd name="T13" fmla="*/ 0 h 1452"/>
                  <a:gd name="T14" fmla="*/ 0 w 900"/>
                  <a:gd name="T15" fmla="*/ 0 h 1452"/>
                  <a:gd name="T16" fmla="*/ 0 w 900"/>
                  <a:gd name="T17" fmla="*/ 0 h 1452"/>
                  <a:gd name="T18" fmla="*/ 0 w 900"/>
                  <a:gd name="T19" fmla="*/ 0 h 1452"/>
                  <a:gd name="T20" fmla="*/ 0 w 900"/>
                  <a:gd name="T21" fmla="*/ 0 h 1452"/>
                  <a:gd name="T22" fmla="*/ 0 w 900"/>
                  <a:gd name="T23" fmla="*/ 0 h 1452"/>
                  <a:gd name="T24" fmla="*/ 0 w 900"/>
                  <a:gd name="T25" fmla="*/ 0 h 1452"/>
                  <a:gd name="T26" fmla="*/ 0 w 900"/>
                  <a:gd name="T27" fmla="*/ 0 h 1452"/>
                  <a:gd name="T28" fmla="*/ 0 w 900"/>
                  <a:gd name="T29" fmla="*/ 0 h 1452"/>
                  <a:gd name="T30" fmla="*/ 0 w 900"/>
                  <a:gd name="T31" fmla="*/ 0 h 1452"/>
                  <a:gd name="T32" fmla="*/ 0 w 900"/>
                  <a:gd name="T33" fmla="*/ 0 h 1452"/>
                  <a:gd name="T34" fmla="*/ 0 w 900"/>
                  <a:gd name="T35" fmla="*/ 0 h 1452"/>
                  <a:gd name="T36" fmla="*/ 0 w 900"/>
                  <a:gd name="T37" fmla="*/ 0 h 1452"/>
                  <a:gd name="T38" fmla="*/ 0 w 900"/>
                  <a:gd name="T39" fmla="*/ 0 h 1452"/>
                  <a:gd name="T40" fmla="*/ 0 w 900"/>
                  <a:gd name="T41" fmla="*/ 0 h 1452"/>
                  <a:gd name="T42" fmla="*/ 0 w 900"/>
                  <a:gd name="T43" fmla="*/ 0 h 1452"/>
                  <a:gd name="T44" fmla="*/ 0 w 900"/>
                  <a:gd name="T45" fmla="*/ 0 h 1452"/>
                  <a:gd name="T46" fmla="*/ 0 w 900"/>
                  <a:gd name="T47" fmla="*/ 0 h 1452"/>
                  <a:gd name="T48" fmla="*/ 0 w 900"/>
                  <a:gd name="T49" fmla="*/ 0 h 1452"/>
                  <a:gd name="T50" fmla="*/ 0 w 900"/>
                  <a:gd name="T51" fmla="*/ 0 h 1452"/>
                  <a:gd name="T52" fmla="*/ 0 w 900"/>
                  <a:gd name="T53" fmla="*/ 0 h 1452"/>
                  <a:gd name="T54" fmla="*/ 0 w 900"/>
                  <a:gd name="T55" fmla="*/ 0 h 1452"/>
                  <a:gd name="T56" fmla="*/ 0 w 900"/>
                  <a:gd name="T57" fmla="*/ 0 h 1452"/>
                  <a:gd name="T58" fmla="*/ 0 w 900"/>
                  <a:gd name="T59" fmla="*/ 0 h 1452"/>
                  <a:gd name="T60" fmla="*/ 0 w 900"/>
                  <a:gd name="T61" fmla="*/ 0 h 1452"/>
                  <a:gd name="T62" fmla="*/ 0 w 900"/>
                  <a:gd name="T63" fmla="*/ 0 h 14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0"/>
                  <a:gd name="T97" fmla="*/ 0 h 1452"/>
                  <a:gd name="T98" fmla="*/ 900 w 900"/>
                  <a:gd name="T99" fmla="*/ 1452 h 145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0" h="1452">
                    <a:moveTo>
                      <a:pt x="630" y="260"/>
                    </a:moveTo>
                    <a:lnTo>
                      <a:pt x="731" y="69"/>
                    </a:lnTo>
                    <a:lnTo>
                      <a:pt x="810" y="0"/>
                    </a:lnTo>
                    <a:lnTo>
                      <a:pt x="878" y="12"/>
                    </a:lnTo>
                    <a:lnTo>
                      <a:pt x="900" y="79"/>
                    </a:lnTo>
                    <a:lnTo>
                      <a:pt x="900" y="136"/>
                    </a:lnTo>
                    <a:lnTo>
                      <a:pt x="843" y="225"/>
                    </a:lnTo>
                    <a:lnTo>
                      <a:pt x="720" y="327"/>
                    </a:lnTo>
                    <a:lnTo>
                      <a:pt x="652" y="440"/>
                    </a:lnTo>
                    <a:lnTo>
                      <a:pt x="608" y="574"/>
                    </a:lnTo>
                    <a:lnTo>
                      <a:pt x="551" y="765"/>
                    </a:lnTo>
                    <a:lnTo>
                      <a:pt x="506" y="945"/>
                    </a:lnTo>
                    <a:lnTo>
                      <a:pt x="517" y="1126"/>
                    </a:lnTo>
                    <a:lnTo>
                      <a:pt x="551" y="1215"/>
                    </a:lnTo>
                    <a:lnTo>
                      <a:pt x="551" y="1282"/>
                    </a:lnTo>
                    <a:lnTo>
                      <a:pt x="517" y="1305"/>
                    </a:lnTo>
                    <a:lnTo>
                      <a:pt x="393" y="1317"/>
                    </a:lnTo>
                    <a:lnTo>
                      <a:pt x="281" y="1361"/>
                    </a:lnTo>
                    <a:lnTo>
                      <a:pt x="146" y="1440"/>
                    </a:lnTo>
                    <a:lnTo>
                      <a:pt x="56" y="1452"/>
                    </a:lnTo>
                    <a:lnTo>
                      <a:pt x="0" y="1406"/>
                    </a:lnTo>
                    <a:lnTo>
                      <a:pt x="12" y="1373"/>
                    </a:lnTo>
                    <a:lnTo>
                      <a:pt x="146" y="1317"/>
                    </a:lnTo>
                    <a:lnTo>
                      <a:pt x="304" y="1282"/>
                    </a:lnTo>
                    <a:lnTo>
                      <a:pt x="427" y="1260"/>
                    </a:lnTo>
                    <a:lnTo>
                      <a:pt x="450" y="1227"/>
                    </a:lnTo>
                    <a:lnTo>
                      <a:pt x="438" y="1069"/>
                    </a:lnTo>
                    <a:lnTo>
                      <a:pt x="438" y="911"/>
                    </a:lnTo>
                    <a:lnTo>
                      <a:pt x="472" y="787"/>
                    </a:lnTo>
                    <a:lnTo>
                      <a:pt x="529" y="574"/>
                    </a:lnTo>
                    <a:lnTo>
                      <a:pt x="596" y="383"/>
                    </a:lnTo>
                    <a:lnTo>
                      <a:pt x="630" y="260"/>
                    </a:lnTo>
                    <a:close/>
                  </a:path>
                </a:pathLst>
              </a:custGeom>
              <a:solidFill>
                <a:srgbClr val="CC9900"/>
              </a:solidFill>
              <a:ln w="9525">
                <a:solidFill>
                  <a:schemeClr val="tx1"/>
                </a:solidFill>
                <a:round/>
              </a:ln>
            </p:spPr>
            <p:txBody>
              <a:bodyPr/>
              <a:lstStyle/>
              <a:p>
                <a:endParaRPr lang="zh-CN" altLang="en-US"/>
              </a:p>
            </p:txBody>
          </p:sp>
        </p:grpSp>
      </p:grpSp>
      <p:grpSp>
        <p:nvGrpSpPr>
          <p:cNvPr id="125966" name="Group 21"/>
          <p:cNvGrpSpPr/>
          <p:nvPr/>
        </p:nvGrpSpPr>
        <p:grpSpPr bwMode="auto">
          <a:xfrm>
            <a:off x="7696200" y="3048000"/>
            <a:ext cx="755650" cy="1371600"/>
            <a:chOff x="3431" y="1178"/>
            <a:chExt cx="670" cy="1230"/>
          </a:xfrm>
        </p:grpSpPr>
        <p:sp>
          <p:nvSpPr>
            <p:cNvPr id="125967" name="Freeform 22"/>
            <p:cNvSpPr/>
            <p:nvPr/>
          </p:nvSpPr>
          <p:spPr bwMode="auto">
            <a:xfrm>
              <a:off x="3637" y="1178"/>
              <a:ext cx="210" cy="277"/>
            </a:xfrm>
            <a:custGeom>
              <a:avLst/>
              <a:gdLst>
                <a:gd name="T0" fmla="*/ 0 w 629"/>
                <a:gd name="T1" fmla="*/ 0 h 832"/>
                <a:gd name="T2" fmla="*/ 0 w 629"/>
                <a:gd name="T3" fmla="*/ 0 h 832"/>
                <a:gd name="T4" fmla="*/ 0 w 629"/>
                <a:gd name="T5" fmla="*/ 0 h 832"/>
                <a:gd name="T6" fmla="*/ 0 w 629"/>
                <a:gd name="T7" fmla="*/ 0 h 832"/>
                <a:gd name="T8" fmla="*/ 0 w 629"/>
                <a:gd name="T9" fmla="*/ 0 h 832"/>
                <a:gd name="T10" fmla="*/ 0 w 629"/>
                <a:gd name="T11" fmla="*/ 0 h 832"/>
                <a:gd name="T12" fmla="*/ 0 w 629"/>
                <a:gd name="T13" fmla="*/ 0 h 832"/>
                <a:gd name="T14" fmla="*/ 0 w 629"/>
                <a:gd name="T15" fmla="*/ 0 h 832"/>
                <a:gd name="T16" fmla="*/ 0 w 629"/>
                <a:gd name="T17" fmla="*/ 0 h 832"/>
                <a:gd name="T18" fmla="*/ 0 w 629"/>
                <a:gd name="T19" fmla="*/ 0 h 832"/>
                <a:gd name="T20" fmla="*/ 0 w 629"/>
                <a:gd name="T21" fmla="*/ 0 h 832"/>
                <a:gd name="T22" fmla="*/ 0 w 629"/>
                <a:gd name="T23" fmla="*/ 0 h 832"/>
                <a:gd name="T24" fmla="*/ 0 w 629"/>
                <a:gd name="T25" fmla="*/ 0 h 832"/>
                <a:gd name="T26" fmla="*/ 0 w 629"/>
                <a:gd name="T27" fmla="*/ 0 h 832"/>
                <a:gd name="T28" fmla="*/ 0 w 629"/>
                <a:gd name="T29" fmla="*/ 0 h 832"/>
                <a:gd name="T30" fmla="*/ 0 w 629"/>
                <a:gd name="T31" fmla="*/ 0 h 8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29"/>
                <a:gd name="T49" fmla="*/ 0 h 832"/>
                <a:gd name="T50" fmla="*/ 629 w 629"/>
                <a:gd name="T51" fmla="*/ 832 h 8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29" h="832">
                  <a:moveTo>
                    <a:pt x="527" y="505"/>
                  </a:moveTo>
                  <a:lnTo>
                    <a:pt x="572" y="327"/>
                  </a:lnTo>
                  <a:lnTo>
                    <a:pt x="550" y="168"/>
                  </a:lnTo>
                  <a:lnTo>
                    <a:pt x="472" y="34"/>
                  </a:lnTo>
                  <a:lnTo>
                    <a:pt x="314" y="0"/>
                  </a:lnTo>
                  <a:lnTo>
                    <a:pt x="168" y="67"/>
                  </a:lnTo>
                  <a:lnTo>
                    <a:pt x="34" y="349"/>
                  </a:lnTo>
                  <a:lnTo>
                    <a:pt x="0" y="607"/>
                  </a:lnTo>
                  <a:lnTo>
                    <a:pt x="56" y="810"/>
                  </a:lnTo>
                  <a:lnTo>
                    <a:pt x="202" y="832"/>
                  </a:lnTo>
                  <a:lnTo>
                    <a:pt x="371" y="742"/>
                  </a:lnTo>
                  <a:lnTo>
                    <a:pt x="438" y="629"/>
                  </a:lnTo>
                  <a:lnTo>
                    <a:pt x="572" y="720"/>
                  </a:lnTo>
                  <a:lnTo>
                    <a:pt x="629" y="698"/>
                  </a:lnTo>
                  <a:lnTo>
                    <a:pt x="472" y="574"/>
                  </a:lnTo>
                  <a:lnTo>
                    <a:pt x="527" y="505"/>
                  </a:lnTo>
                  <a:close/>
                </a:path>
              </a:pathLst>
            </a:custGeom>
            <a:solidFill>
              <a:schemeClr val="tx2"/>
            </a:solidFill>
            <a:ln w="9525">
              <a:solidFill>
                <a:schemeClr val="folHlink"/>
              </a:solidFill>
              <a:round/>
            </a:ln>
          </p:spPr>
          <p:txBody>
            <a:bodyPr/>
            <a:lstStyle/>
            <a:p>
              <a:endParaRPr lang="zh-CN" altLang="en-US"/>
            </a:p>
          </p:txBody>
        </p:sp>
        <p:sp>
          <p:nvSpPr>
            <p:cNvPr id="125968" name="Freeform 23"/>
            <p:cNvSpPr/>
            <p:nvPr/>
          </p:nvSpPr>
          <p:spPr bwMode="auto">
            <a:xfrm>
              <a:off x="3550" y="1462"/>
              <a:ext cx="181" cy="454"/>
            </a:xfrm>
            <a:custGeom>
              <a:avLst/>
              <a:gdLst>
                <a:gd name="T0" fmla="*/ 0 w 541"/>
                <a:gd name="T1" fmla="*/ 0 h 1361"/>
                <a:gd name="T2" fmla="*/ 0 w 541"/>
                <a:gd name="T3" fmla="*/ 0 h 1361"/>
                <a:gd name="T4" fmla="*/ 0 w 541"/>
                <a:gd name="T5" fmla="*/ 0 h 1361"/>
                <a:gd name="T6" fmla="*/ 0 w 541"/>
                <a:gd name="T7" fmla="*/ 0 h 1361"/>
                <a:gd name="T8" fmla="*/ 0 w 541"/>
                <a:gd name="T9" fmla="*/ 0 h 1361"/>
                <a:gd name="T10" fmla="*/ 0 w 541"/>
                <a:gd name="T11" fmla="*/ 0 h 1361"/>
                <a:gd name="T12" fmla="*/ 0 w 541"/>
                <a:gd name="T13" fmla="*/ 0 h 1361"/>
                <a:gd name="T14" fmla="*/ 0 w 541"/>
                <a:gd name="T15" fmla="*/ 0 h 1361"/>
                <a:gd name="T16" fmla="*/ 0 w 541"/>
                <a:gd name="T17" fmla="*/ 0 h 1361"/>
                <a:gd name="T18" fmla="*/ 0 w 541"/>
                <a:gd name="T19" fmla="*/ 0 h 1361"/>
                <a:gd name="T20" fmla="*/ 0 w 541"/>
                <a:gd name="T21" fmla="*/ 0 h 1361"/>
                <a:gd name="T22" fmla="*/ 0 w 541"/>
                <a:gd name="T23" fmla="*/ 0 h 1361"/>
                <a:gd name="T24" fmla="*/ 0 w 541"/>
                <a:gd name="T25" fmla="*/ 0 h 1361"/>
                <a:gd name="T26" fmla="*/ 0 w 541"/>
                <a:gd name="T27" fmla="*/ 0 h 1361"/>
                <a:gd name="T28" fmla="*/ 0 w 541"/>
                <a:gd name="T29" fmla="*/ 0 h 1361"/>
                <a:gd name="T30" fmla="*/ 0 w 541"/>
                <a:gd name="T31" fmla="*/ 0 h 1361"/>
                <a:gd name="T32" fmla="*/ 0 w 541"/>
                <a:gd name="T33" fmla="*/ 0 h 1361"/>
                <a:gd name="T34" fmla="*/ 0 w 541"/>
                <a:gd name="T35" fmla="*/ 0 h 1361"/>
                <a:gd name="T36" fmla="*/ 0 w 541"/>
                <a:gd name="T37" fmla="*/ 0 h 1361"/>
                <a:gd name="T38" fmla="*/ 0 w 541"/>
                <a:gd name="T39" fmla="*/ 0 h 1361"/>
                <a:gd name="T40" fmla="*/ 0 w 541"/>
                <a:gd name="T41" fmla="*/ 0 h 1361"/>
                <a:gd name="T42" fmla="*/ 0 w 541"/>
                <a:gd name="T43" fmla="*/ 0 h 13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1"/>
                <a:gd name="T67" fmla="*/ 0 h 1361"/>
                <a:gd name="T68" fmla="*/ 541 w 541"/>
                <a:gd name="T69" fmla="*/ 1361 h 13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1" h="1361">
                  <a:moveTo>
                    <a:pt x="507" y="89"/>
                  </a:moveTo>
                  <a:lnTo>
                    <a:pt x="438" y="13"/>
                  </a:lnTo>
                  <a:lnTo>
                    <a:pt x="369" y="0"/>
                  </a:lnTo>
                  <a:lnTo>
                    <a:pt x="277" y="27"/>
                  </a:lnTo>
                  <a:lnTo>
                    <a:pt x="208" y="140"/>
                  </a:lnTo>
                  <a:lnTo>
                    <a:pt x="138" y="331"/>
                  </a:lnTo>
                  <a:lnTo>
                    <a:pt x="92" y="496"/>
                  </a:lnTo>
                  <a:lnTo>
                    <a:pt x="46" y="675"/>
                  </a:lnTo>
                  <a:lnTo>
                    <a:pt x="12" y="853"/>
                  </a:lnTo>
                  <a:lnTo>
                    <a:pt x="0" y="1018"/>
                  </a:lnTo>
                  <a:lnTo>
                    <a:pt x="0" y="1133"/>
                  </a:lnTo>
                  <a:lnTo>
                    <a:pt x="46" y="1260"/>
                  </a:lnTo>
                  <a:lnTo>
                    <a:pt x="116" y="1324"/>
                  </a:lnTo>
                  <a:lnTo>
                    <a:pt x="243" y="1361"/>
                  </a:lnTo>
                  <a:lnTo>
                    <a:pt x="369" y="1361"/>
                  </a:lnTo>
                  <a:lnTo>
                    <a:pt x="472" y="1285"/>
                  </a:lnTo>
                  <a:lnTo>
                    <a:pt x="530" y="1108"/>
                  </a:lnTo>
                  <a:lnTo>
                    <a:pt x="541" y="891"/>
                  </a:lnTo>
                  <a:lnTo>
                    <a:pt x="541" y="560"/>
                  </a:lnTo>
                  <a:lnTo>
                    <a:pt x="541" y="319"/>
                  </a:lnTo>
                  <a:lnTo>
                    <a:pt x="530" y="179"/>
                  </a:lnTo>
                  <a:lnTo>
                    <a:pt x="507" y="89"/>
                  </a:lnTo>
                  <a:close/>
                </a:path>
              </a:pathLst>
            </a:custGeom>
            <a:solidFill>
              <a:schemeClr val="tx2"/>
            </a:solidFill>
            <a:ln w="9525">
              <a:solidFill>
                <a:schemeClr val="folHlink"/>
              </a:solidFill>
              <a:round/>
            </a:ln>
          </p:spPr>
          <p:txBody>
            <a:bodyPr/>
            <a:lstStyle/>
            <a:p>
              <a:endParaRPr lang="zh-CN" altLang="en-US"/>
            </a:p>
          </p:txBody>
        </p:sp>
        <p:sp>
          <p:nvSpPr>
            <p:cNvPr id="125969" name="Freeform 24"/>
            <p:cNvSpPr/>
            <p:nvPr/>
          </p:nvSpPr>
          <p:spPr bwMode="auto">
            <a:xfrm>
              <a:off x="3715" y="1476"/>
              <a:ext cx="140" cy="431"/>
            </a:xfrm>
            <a:custGeom>
              <a:avLst/>
              <a:gdLst>
                <a:gd name="T0" fmla="*/ 0 w 422"/>
                <a:gd name="T1" fmla="*/ 0 h 1292"/>
                <a:gd name="T2" fmla="*/ 0 w 422"/>
                <a:gd name="T3" fmla="*/ 0 h 1292"/>
                <a:gd name="T4" fmla="*/ 0 w 422"/>
                <a:gd name="T5" fmla="*/ 0 h 1292"/>
                <a:gd name="T6" fmla="*/ 0 w 422"/>
                <a:gd name="T7" fmla="*/ 0 h 1292"/>
                <a:gd name="T8" fmla="*/ 0 w 422"/>
                <a:gd name="T9" fmla="*/ 0 h 1292"/>
                <a:gd name="T10" fmla="*/ 0 w 422"/>
                <a:gd name="T11" fmla="*/ 0 h 1292"/>
                <a:gd name="T12" fmla="*/ 0 w 422"/>
                <a:gd name="T13" fmla="*/ 0 h 1292"/>
                <a:gd name="T14" fmla="*/ 0 w 422"/>
                <a:gd name="T15" fmla="*/ 0 h 1292"/>
                <a:gd name="T16" fmla="*/ 0 w 422"/>
                <a:gd name="T17" fmla="*/ 0 h 1292"/>
                <a:gd name="T18" fmla="*/ 0 w 422"/>
                <a:gd name="T19" fmla="*/ 0 h 1292"/>
                <a:gd name="T20" fmla="*/ 0 w 422"/>
                <a:gd name="T21" fmla="*/ 0 h 1292"/>
                <a:gd name="T22" fmla="*/ 0 w 422"/>
                <a:gd name="T23" fmla="*/ 0 h 1292"/>
                <a:gd name="T24" fmla="*/ 0 w 422"/>
                <a:gd name="T25" fmla="*/ 0 h 1292"/>
                <a:gd name="T26" fmla="*/ 0 w 422"/>
                <a:gd name="T27" fmla="*/ 0 h 1292"/>
                <a:gd name="T28" fmla="*/ 0 w 422"/>
                <a:gd name="T29" fmla="*/ 0 h 1292"/>
                <a:gd name="T30" fmla="*/ 0 w 422"/>
                <a:gd name="T31" fmla="*/ 0 h 1292"/>
                <a:gd name="T32" fmla="*/ 0 w 422"/>
                <a:gd name="T33" fmla="*/ 0 h 1292"/>
                <a:gd name="T34" fmla="*/ 0 w 422"/>
                <a:gd name="T35" fmla="*/ 0 h 1292"/>
                <a:gd name="T36" fmla="*/ 0 w 422"/>
                <a:gd name="T37" fmla="*/ 0 h 1292"/>
                <a:gd name="T38" fmla="*/ 0 w 422"/>
                <a:gd name="T39" fmla="*/ 0 h 1292"/>
                <a:gd name="T40" fmla="*/ 0 w 422"/>
                <a:gd name="T41" fmla="*/ 0 h 1292"/>
                <a:gd name="T42" fmla="*/ 0 w 422"/>
                <a:gd name="T43" fmla="*/ 0 h 1292"/>
                <a:gd name="T44" fmla="*/ 0 w 422"/>
                <a:gd name="T45" fmla="*/ 0 h 1292"/>
                <a:gd name="T46" fmla="*/ 0 w 422"/>
                <a:gd name="T47" fmla="*/ 0 h 1292"/>
                <a:gd name="T48" fmla="*/ 0 w 422"/>
                <a:gd name="T49" fmla="*/ 0 h 1292"/>
                <a:gd name="T50" fmla="*/ 0 w 422"/>
                <a:gd name="T51" fmla="*/ 0 h 1292"/>
                <a:gd name="T52" fmla="*/ 0 w 422"/>
                <a:gd name="T53" fmla="*/ 0 h 1292"/>
                <a:gd name="T54" fmla="*/ 0 w 422"/>
                <a:gd name="T55" fmla="*/ 0 h 1292"/>
                <a:gd name="T56" fmla="*/ 0 w 422"/>
                <a:gd name="T57" fmla="*/ 0 h 1292"/>
                <a:gd name="T58" fmla="*/ 0 w 422"/>
                <a:gd name="T59" fmla="*/ 0 h 1292"/>
                <a:gd name="T60" fmla="*/ 0 w 422"/>
                <a:gd name="T61" fmla="*/ 0 h 1292"/>
                <a:gd name="T62" fmla="*/ 0 w 422"/>
                <a:gd name="T63" fmla="*/ 0 h 1292"/>
                <a:gd name="T64" fmla="*/ 0 w 422"/>
                <a:gd name="T65" fmla="*/ 0 h 12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2"/>
                <a:gd name="T100" fmla="*/ 0 h 1292"/>
                <a:gd name="T101" fmla="*/ 422 w 422"/>
                <a:gd name="T102" fmla="*/ 1292 h 12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2" h="1292">
                  <a:moveTo>
                    <a:pt x="57" y="0"/>
                  </a:moveTo>
                  <a:lnTo>
                    <a:pt x="113" y="16"/>
                  </a:lnTo>
                  <a:lnTo>
                    <a:pt x="192" y="134"/>
                  </a:lnTo>
                  <a:lnTo>
                    <a:pt x="282" y="302"/>
                  </a:lnTo>
                  <a:lnTo>
                    <a:pt x="371" y="471"/>
                  </a:lnTo>
                  <a:lnTo>
                    <a:pt x="422" y="578"/>
                  </a:lnTo>
                  <a:lnTo>
                    <a:pt x="406" y="623"/>
                  </a:lnTo>
                  <a:lnTo>
                    <a:pt x="371" y="706"/>
                  </a:lnTo>
                  <a:lnTo>
                    <a:pt x="237" y="808"/>
                  </a:lnTo>
                  <a:lnTo>
                    <a:pt x="130" y="876"/>
                  </a:lnTo>
                  <a:lnTo>
                    <a:pt x="79" y="943"/>
                  </a:lnTo>
                  <a:lnTo>
                    <a:pt x="97" y="998"/>
                  </a:lnTo>
                  <a:lnTo>
                    <a:pt x="124" y="1089"/>
                  </a:lnTo>
                  <a:lnTo>
                    <a:pt x="197" y="1156"/>
                  </a:lnTo>
                  <a:lnTo>
                    <a:pt x="248" y="1185"/>
                  </a:lnTo>
                  <a:lnTo>
                    <a:pt x="243" y="1230"/>
                  </a:lnTo>
                  <a:lnTo>
                    <a:pt x="215" y="1292"/>
                  </a:lnTo>
                  <a:lnTo>
                    <a:pt x="136" y="1224"/>
                  </a:lnTo>
                  <a:lnTo>
                    <a:pt x="69" y="1118"/>
                  </a:lnTo>
                  <a:lnTo>
                    <a:pt x="46" y="1004"/>
                  </a:lnTo>
                  <a:lnTo>
                    <a:pt x="57" y="915"/>
                  </a:lnTo>
                  <a:lnTo>
                    <a:pt x="73" y="870"/>
                  </a:lnTo>
                  <a:lnTo>
                    <a:pt x="152" y="808"/>
                  </a:lnTo>
                  <a:lnTo>
                    <a:pt x="225" y="757"/>
                  </a:lnTo>
                  <a:lnTo>
                    <a:pt x="288" y="690"/>
                  </a:lnTo>
                  <a:lnTo>
                    <a:pt x="333" y="633"/>
                  </a:lnTo>
                  <a:lnTo>
                    <a:pt x="316" y="584"/>
                  </a:lnTo>
                  <a:lnTo>
                    <a:pt x="276" y="477"/>
                  </a:lnTo>
                  <a:lnTo>
                    <a:pt x="215" y="387"/>
                  </a:lnTo>
                  <a:lnTo>
                    <a:pt x="146" y="286"/>
                  </a:lnTo>
                  <a:lnTo>
                    <a:pt x="69" y="195"/>
                  </a:lnTo>
                  <a:lnTo>
                    <a:pt x="0" y="122"/>
                  </a:lnTo>
                  <a:lnTo>
                    <a:pt x="57" y="0"/>
                  </a:lnTo>
                  <a:close/>
                </a:path>
              </a:pathLst>
            </a:custGeom>
            <a:solidFill>
              <a:schemeClr val="tx2"/>
            </a:solidFill>
            <a:ln w="9525">
              <a:solidFill>
                <a:schemeClr val="folHlink"/>
              </a:solidFill>
              <a:round/>
            </a:ln>
          </p:spPr>
          <p:txBody>
            <a:bodyPr/>
            <a:lstStyle/>
            <a:p>
              <a:endParaRPr lang="zh-CN" altLang="en-US"/>
            </a:p>
          </p:txBody>
        </p:sp>
        <p:sp>
          <p:nvSpPr>
            <p:cNvPr id="125970" name="Freeform 25"/>
            <p:cNvSpPr/>
            <p:nvPr/>
          </p:nvSpPr>
          <p:spPr bwMode="auto">
            <a:xfrm>
              <a:off x="3431" y="1868"/>
              <a:ext cx="184" cy="540"/>
            </a:xfrm>
            <a:custGeom>
              <a:avLst/>
              <a:gdLst>
                <a:gd name="T0" fmla="*/ 0 w 552"/>
                <a:gd name="T1" fmla="*/ 0 h 1620"/>
                <a:gd name="T2" fmla="*/ 0 w 552"/>
                <a:gd name="T3" fmla="*/ 0 h 1620"/>
                <a:gd name="T4" fmla="*/ 0 w 552"/>
                <a:gd name="T5" fmla="*/ 0 h 1620"/>
                <a:gd name="T6" fmla="*/ 0 w 552"/>
                <a:gd name="T7" fmla="*/ 0 h 1620"/>
                <a:gd name="T8" fmla="*/ 0 w 552"/>
                <a:gd name="T9" fmla="*/ 0 h 1620"/>
                <a:gd name="T10" fmla="*/ 0 w 552"/>
                <a:gd name="T11" fmla="*/ 0 h 1620"/>
                <a:gd name="T12" fmla="*/ 0 w 552"/>
                <a:gd name="T13" fmla="*/ 0 h 1620"/>
                <a:gd name="T14" fmla="*/ 0 w 552"/>
                <a:gd name="T15" fmla="*/ 0 h 1620"/>
                <a:gd name="T16" fmla="*/ 0 w 552"/>
                <a:gd name="T17" fmla="*/ 0 h 1620"/>
                <a:gd name="T18" fmla="*/ 0 w 552"/>
                <a:gd name="T19" fmla="*/ 0 h 1620"/>
                <a:gd name="T20" fmla="*/ 0 w 552"/>
                <a:gd name="T21" fmla="*/ 0 h 1620"/>
                <a:gd name="T22" fmla="*/ 0 w 552"/>
                <a:gd name="T23" fmla="*/ 0 h 1620"/>
                <a:gd name="T24" fmla="*/ 0 w 552"/>
                <a:gd name="T25" fmla="*/ 0 h 1620"/>
                <a:gd name="T26" fmla="*/ 0 w 552"/>
                <a:gd name="T27" fmla="*/ 0 h 1620"/>
                <a:gd name="T28" fmla="*/ 0 w 552"/>
                <a:gd name="T29" fmla="*/ 0 h 1620"/>
                <a:gd name="T30" fmla="*/ 0 w 552"/>
                <a:gd name="T31" fmla="*/ 0 h 1620"/>
                <a:gd name="T32" fmla="*/ 0 w 552"/>
                <a:gd name="T33" fmla="*/ 0 h 1620"/>
                <a:gd name="T34" fmla="*/ 0 w 552"/>
                <a:gd name="T35" fmla="*/ 0 h 1620"/>
                <a:gd name="T36" fmla="*/ 0 w 552"/>
                <a:gd name="T37" fmla="*/ 0 h 1620"/>
                <a:gd name="T38" fmla="*/ 0 w 552"/>
                <a:gd name="T39" fmla="*/ 0 h 1620"/>
                <a:gd name="T40" fmla="*/ 0 w 552"/>
                <a:gd name="T41" fmla="*/ 0 h 1620"/>
                <a:gd name="T42" fmla="*/ 0 w 552"/>
                <a:gd name="T43" fmla="*/ 0 h 1620"/>
                <a:gd name="T44" fmla="*/ 0 w 552"/>
                <a:gd name="T45" fmla="*/ 0 h 1620"/>
                <a:gd name="T46" fmla="*/ 0 w 552"/>
                <a:gd name="T47" fmla="*/ 0 h 1620"/>
                <a:gd name="T48" fmla="*/ 0 w 552"/>
                <a:gd name="T49" fmla="*/ 0 h 1620"/>
                <a:gd name="T50" fmla="*/ 0 w 552"/>
                <a:gd name="T51" fmla="*/ 0 h 1620"/>
                <a:gd name="T52" fmla="*/ 0 w 552"/>
                <a:gd name="T53" fmla="*/ 0 h 1620"/>
                <a:gd name="T54" fmla="*/ 0 w 552"/>
                <a:gd name="T55" fmla="*/ 0 h 1620"/>
                <a:gd name="T56" fmla="*/ 0 w 552"/>
                <a:gd name="T57" fmla="*/ 0 h 1620"/>
                <a:gd name="T58" fmla="*/ 0 w 552"/>
                <a:gd name="T59" fmla="*/ 0 h 1620"/>
                <a:gd name="T60" fmla="*/ 0 w 552"/>
                <a:gd name="T61" fmla="*/ 0 h 16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52"/>
                <a:gd name="T94" fmla="*/ 0 h 1620"/>
                <a:gd name="T95" fmla="*/ 552 w 552"/>
                <a:gd name="T96" fmla="*/ 1620 h 16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52" h="1620">
                  <a:moveTo>
                    <a:pt x="535" y="118"/>
                  </a:moveTo>
                  <a:lnTo>
                    <a:pt x="513" y="23"/>
                  </a:lnTo>
                  <a:lnTo>
                    <a:pt x="416" y="0"/>
                  </a:lnTo>
                  <a:lnTo>
                    <a:pt x="371" y="35"/>
                  </a:lnTo>
                  <a:lnTo>
                    <a:pt x="310" y="209"/>
                  </a:lnTo>
                  <a:lnTo>
                    <a:pt x="282" y="489"/>
                  </a:lnTo>
                  <a:lnTo>
                    <a:pt x="304" y="838"/>
                  </a:lnTo>
                  <a:lnTo>
                    <a:pt x="383" y="1192"/>
                  </a:lnTo>
                  <a:lnTo>
                    <a:pt x="438" y="1356"/>
                  </a:lnTo>
                  <a:lnTo>
                    <a:pt x="416" y="1384"/>
                  </a:lnTo>
                  <a:lnTo>
                    <a:pt x="349" y="1394"/>
                  </a:lnTo>
                  <a:lnTo>
                    <a:pt x="158" y="1406"/>
                  </a:lnTo>
                  <a:lnTo>
                    <a:pt x="22" y="1457"/>
                  </a:lnTo>
                  <a:lnTo>
                    <a:pt x="0" y="1496"/>
                  </a:lnTo>
                  <a:lnTo>
                    <a:pt x="12" y="1558"/>
                  </a:lnTo>
                  <a:lnTo>
                    <a:pt x="124" y="1620"/>
                  </a:lnTo>
                  <a:lnTo>
                    <a:pt x="162" y="1581"/>
                  </a:lnTo>
                  <a:lnTo>
                    <a:pt x="180" y="1524"/>
                  </a:lnTo>
                  <a:lnTo>
                    <a:pt x="292" y="1485"/>
                  </a:lnTo>
                  <a:lnTo>
                    <a:pt x="411" y="1461"/>
                  </a:lnTo>
                  <a:lnTo>
                    <a:pt x="501" y="1473"/>
                  </a:lnTo>
                  <a:lnTo>
                    <a:pt x="552" y="1451"/>
                  </a:lnTo>
                  <a:lnTo>
                    <a:pt x="552" y="1417"/>
                  </a:lnTo>
                  <a:lnTo>
                    <a:pt x="489" y="1277"/>
                  </a:lnTo>
                  <a:lnTo>
                    <a:pt x="428" y="1086"/>
                  </a:lnTo>
                  <a:lnTo>
                    <a:pt x="371" y="877"/>
                  </a:lnTo>
                  <a:lnTo>
                    <a:pt x="377" y="709"/>
                  </a:lnTo>
                  <a:lnTo>
                    <a:pt x="394" y="501"/>
                  </a:lnTo>
                  <a:lnTo>
                    <a:pt x="438" y="337"/>
                  </a:lnTo>
                  <a:lnTo>
                    <a:pt x="484" y="191"/>
                  </a:lnTo>
                  <a:lnTo>
                    <a:pt x="535" y="118"/>
                  </a:lnTo>
                  <a:close/>
                </a:path>
              </a:pathLst>
            </a:custGeom>
            <a:solidFill>
              <a:schemeClr val="tx2"/>
            </a:solidFill>
            <a:ln w="9525">
              <a:solidFill>
                <a:schemeClr val="folHlink"/>
              </a:solidFill>
              <a:round/>
            </a:ln>
          </p:spPr>
          <p:txBody>
            <a:bodyPr/>
            <a:lstStyle/>
            <a:p>
              <a:endParaRPr lang="zh-CN" altLang="en-US"/>
            </a:p>
          </p:txBody>
        </p:sp>
        <p:sp>
          <p:nvSpPr>
            <p:cNvPr id="125971" name="Freeform 26"/>
            <p:cNvSpPr/>
            <p:nvPr/>
          </p:nvSpPr>
          <p:spPr bwMode="auto">
            <a:xfrm>
              <a:off x="3645" y="1874"/>
              <a:ext cx="204" cy="527"/>
            </a:xfrm>
            <a:custGeom>
              <a:avLst/>
              <a:gdLst>
                <a:gd name="T0" fmla="*/ 0 w 613"/>
                <a:gd name="T1" fmla="*/ 0 h 1580"/>
                <a:gd name="T2" fmla="*/ 0 w 613"/>
                <a:gd name="T3" fmla="*/ 0 h 1580"/>
                <a:gd name="T4" fmla="*/ 0 w 613"/>
                <a:gd name="T5" fmla="*/ 0 h 1580"/>
                <a:gd name="T6" fmla="*/ 0 w 613"/>
                <a:gd name="T7" fmla="*/ 0 h 1580"/>
                <a:gd name="T8" fmla="*/ 0 w 613"/>
                <a:gd name="T9" fmla="*/ 0 h 1580"/>
                <a:gd name="T10" fmla="*/ 0 w 613"/>
                <a:gd name="T11" fmla="*/ 0 h 1580"/>
                <a:gd name="T12" fmla="*/ 0 w 613"/>
                <a:gd name="T13" fmla="*/ 0 h 1580"/>
                <a:gd name="T14" fmla="*/ 0 w 613"/>
                <a:gd name="T15" fmla="*/ 0 h 1580"/>
                <a:gd name="T16" fmla="*/ 0 w 613"/>
                <a:gd name="T17" fmla="*/ 0 h 1580"/>
                <a:gd name="T18" fmla="*/ 0 w 613"/>
                <a:gd name="T19" fmla="*/ 0 h 1580"/>
                <a:gd name="T20" fmla="*/ 0 w 613"/>
                <a:gd name="T21" fmla="*/ 0 h 1580"/>
                <a:gd name="T22" fmla="*/ 0 w 613"/>
                <a:gd name="T23" fmla="*/ 0 h 1580"/>
                <a:gd name="T24" fmla="*/ 0 w 613"/>
                <a:gd name="T25" fmla="*/ 0 h 1580"/>
                <a:gd name="T26" fmla="*/ 0 w 613"/>
                <a:gd name="T27" fmla="*/ 0 h 1580"/>
                <a:gd name="T28" fmla="*/ 0 w 613"/>
                <a:gd name="T29" fmla="*/ 0 h 1580"/>
                <a:gd name="T30" fmla="*/ 0 w 613"/>
                <a:gd name="T31" fmla="*/ 0 h 1580"/>
                <a:gd name="T32" fmla="*/ 0 w 613"/>
                <a:gd name="T33" fmla="*/ 0 h 1580"/>
                <a:gd name="T34" fmla="*/ 0 w 613"/>
                <a:gd name="T35" fmla="*/ 0 h 1580"/>
                <a:gd name="T36" fmla="*/ 0 w 613"/>
                <a:gd name="T37" fmla="*/ 0 h 1580"/>
                <a:gd name="T38" fmla="*/ 0 w 613"/>
                <a:gd name="T39" fmla="*/ 0 h 1580"/>
                <a:gd name="T40" fmla="*/ 0 w 613"/>
                <a:gd name="T41" fmla="*/ 0 h 1580"/>
                <a:gd name="T42" fmla="*/ 0 w 613"/>
                <a:gd name="T43" fmla="*/ 0 h 1580"/>
                <a:gd name="T44" fmla="*/ 0 w 613"/>
                <a:gd name="T45" fmla="*/ 0 h 1580"/>
                <a:gd name="T46" fmla="*/ 0 w 613"/>
                <a:gd name="T47" fmla="*/ 0 h 1580"/>
                <a:gd name="T48" fmla="*/ 0 w 613"/>
                <a:gd name="T49" fmla="*/ 0 h 1580"/>
                <a:gd name="T50" fmla="*/ 0 w 613"/>
                <a:gd name="T51" fmla="*/ 0 h 1580"/>
                <a:gd name="T52" fmla="*/ 0 w 613"/>
                <a:gd name="T53" fmla="*/ 0 h 1580"/>
                <a:gd name="T54" fmla="*/ 0 w 613"/>
                <a:gd name="T55" fmla="*/ 0 h 1580"/>
                <a:gd name="T56" fmla="*/ 0 w 613"/>
                <a:gd name="T57" fmla="*/ 0 h 1580"/>
                <a:gd name="T58" fmla="*/ 0 w 613"/>
                <a:gd name="T59" fmla="*/ 0 h 1580"/>
                <a:gd name="T60" fmla="*/ 0 w 613"/>
                <a:gd name="T61" fmla="*/ 0 h 1580"/>
                <a:gd name="T62" fmla="*/ 0 w 613"/>
                <a:gd name="T63" fmla="*/ 0 h 15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3"/>
                <a:gd name="T97" fmla="*/ 0 h 1580"/>
                <a:gd name="T98" fmla="*/ 613 w 613"/>
                <a:gd name="T99" fmla="*/ 1580 h 15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3" h="1580">
                  <a:moveTo>
                    <a:pt x="237" y="292"/>
                  </a:moveTo>
                  <a:lnTo>
                    <a:pt x="175" y="83"/>
                  </a:lnTo>
                  <a:lnTo>
                    <a:pt x="114" y="6"/>
                  </a:lnTo>
                  <a:lnTo>
                    <a:pt x="47" y="0"/>
                  </a:lnTo>
                  <a:lnTo>
                    <a:pt x="12" y="61"/>
                  </a:lnTo>
                  <a:lnTo>
                    <a:pt x="0" y="118"/>
                  </a:lnTo>
                  <a:lnTo>
                    <a:pt x="35" y="213"/>
                  </a:lnTo>
                  <a:lnTo>
                    <a:pt x="136" y="343"/>
                  </a:lnTo>
                  <a:lnTo>
                    <a:pt x="175" y="466"/>
                  </a:lnTo>
                  <a:lnTo>
                    <a:pt x="193" y="607"/>
                  </a:lnTo>
                  <a:lnTo>
                    <a:pt x="209" y="803"/>
                  </a:lnTo>
                  <a:lnTo>
                    <a:pt x="215" y="990"/>
                  </a:lnTo>
                  <a:lnTo>
                    <a:pt x="170" y="1164"/>
                  </a:lnTo>
                  <a:lnTo>
                    <a:pt x="114" y="1243"/>
                  </a:lnTo>
                  <a:lnTo>
                    <a:pt x="102" y="1310"/>
                  </a:lnTo>
                  <a:lnTo>
                    <a:pt x="130" y="1339"/>
                  </a:lnTo>
                  <a:lnTo>
                    <a:pt x="248" y="1377"/>
                  </a:lnTo>
                  <a:lnTo>
                    <a:pt x="349" y="1444"/>
                  </a:lnTo>
                  <a:lnTo>
                    <a:pt x="463" y="1546"/>
                  </a:lnTo>
                  <a:lnTo>
                    <a:pt x="552" y="1580"/>
                  </a:lnTo>
                  <a:lnTo>
                    <a:pt x="613" y="1546"/>
                  </a:lnTo>
                  <a:lnTo>
                    <a:pt x="609" y="1513"/>
                  </a:lnTo>
                  <a:lnTo>
                    <a:pt x="489" y="1428"/>
                  </a:lnTo>
                  <a:lnTo>
                    <a:pt x="343" y="1361"/>
                  </a:lnTo>
                  <a:lnTo>
                    <a:pt x="226" y="1316"/>
                  </a:lnTo>
                  <a:lnTo>
                    <a:pt x="209" y="1276"/>
                  </a:lnTo>
                  <a:lnTo>
                    <a:pt x="254" y="1124"/>
                  </a:lnTo>
                  <a:lnTo>
                    <a:pt x="288" y="972"/>
                  </a:lnTo>
                  <a:lnTo>
                    <a:pt x="282" y="844"/>
                  </a:lnTo>
                  <a:lnTo>
                    <a:pt x="270" y="624"/>
                  </a:lnTo>
                  <a:lnTo>
                    <a:pt x="243" y="422"/>
                  </a:lnTo>
                  <a:lnTo>
                    <a:pt x="237" y="292"/>
                  </a:lnTo>
                  <a:close/>
                </a:path>
              </a:pathLst>
            </a:custGeom>
            <a:solidFill>
              <a:schemeClr val="tx2"/>
            </a:solidFill>
            <a:ln w="9525">
              <a:solidFill>
                <a:schemeClr val="folHlink"/>
              </a:solidFill>
              <a:round/>
            </a:ln>
          </p:spPr>
          <p:txBody>
            <a:bodyPr/>
            <a:lstStyle/>
            <a:p>
              <a:endParaRPr lang="zh-CN" altLang="en-US"/>
            </a:p>
          </p:txBody>
        </p:sp>
        <p:sp>
          <p:nvSpPr>
            <p:cNvPr id="125972" name="Freeform 27"/>
            <p:cNvSpPr/>
            <p:nvPr/>
          </p:nvSpPr>
          <p:spPr bwMode="auto">
            <a:xfrm>
              <a:off x="3603" y="1472"/>
              <a:ext cx="498" cy="326"/>
            </a:xfrm>
            <a:custGeom>
              <a:avLst/>
              <a:gdLst>
                <a:gd name="T0" fmla="*/ 0 w 1495"/>
                <a:gd name="T1" fmla="*/ 0 h 978"/>
                <a:gd name="T2" fmla="*/ 0 w 1495"/>
                <a:gd name="T3" fmla="*/ 0 h 978"/>
                <a:gd name="T4" fmla="*/ 0 w 1495"/>
                <a:gd name="T5" fmla="*/ 0 h 978"/>
                <a:gd name="T6" fmla="*/ 0 w 1495"/>
                <a:gd name="T7" fmla="*/ 0 h 978"/>
                <a:gd name="T8" fmla="*/ 0 w 1495"/>
                <a:gd name="T9" fmla="*/ 0 h 978"/>
                <a:gd name="T10" fmla="*/ 0 w 1495"/>
                <a:gd name="T11" fmla="*/ 0 h 978"/>
                <a:gd name="T12" fmla="*/ 0 w 1495"/>
                <a:gd name="T13" fmla="*/ 0 h 978"/>
                <a:gd name="T14" fmla="*/ 0 w 1495"/>
                <a:gd name="T15" fmla="*/ 0 h 978"/>
                <a:gd name="T16" fmla="*/ 0 w 1495"/>
                <a:gd name="T17" fmla="*/ 0 h 978"/>
                <a:gd name="T18" fmla="*/ 0 w 1495"/>
                <a:gd name="T19" fmla="*/ 0 h 978"/>
                <a:gd name="T20" fmla="*/ 0 w 1495"/>
                <a:gd name="T21" fmla="*/ 0 h 978"/>
                <a:gd name="T22" fmla="*/ 0 w 1495"/>
                <a:gd name="T23" fmla="*/ 0 h 978"/>
                <a:gd name="T24" fmla="*/ 0 w 1495"/>
                <a:gd name="T25" fmla="*/ 0 h 978"/>
                <a:gd name="T26" fmla="*/ 0 w 1495"/>
                <a:gd name="T27" fmla="*/ 0 h 978"/>
                <a:gd name="T28" fmla="*/ 0 w 1495"/>
                <a:gd name="T29" fmla="*/ 0 h 978"/>
                <a:gd name="T30" fmla="*/ 0 w 1495"/>
                <a:gd name="T31" fmla="*/ 0 h 978"/>
                <a:gd name="T32" fmla="*/ 0 w 1495"/>
                <a:gd name="T33" fmla="*/ 0 h 978"/>
                <a:gd name="T34" fmla="*/ 0 w 1495"/>
                <a:gd name="T35" fmla="*/ 0 h 978"/>
                <a:gd name="T36" fmla="*/ 0 w 1495"/>
                <a:gd name="T37" fmla="*/ 0 h 978"/>
                <a:gd name="T38" fmla="*/ 0 w 1495"/>
                <a:gd name="T39" fmla="*/ 0 h 978"/>
                <a:gd name="T40" fmla="*/ 0 w 1495"/>
                <a:gd name="T41" fmla="*/ 0 h 978"/>
                <a:gd name="T42" fmla="*/ 0 w 1495"/>
                <a:gd name="T43" fmla="*/ 0 h 978"/>
                <a:gd name="T44" fmla="*/ 0 w 1495"/>
                <a:gd name="T45" fmla="*/ 0 h 978"/>
                <a:gd name="T46" fmla="*/ 0 w 1495"/>
                <a:gd name="T47" fmla="*/ 0 h 978"/>
                <a:gd name="T48" fmla="*/ 0 w 1495"/>
                <a:gd name="T49" fmla="*/ 0 h 9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95"/>
                <a:gd name="T76" fmla="*/ 0 h 978"/>
                <a:gd name="T77" fmla="*/ 1495 w 1495"/>
                <a:gd name="T78" fmla="*/ 978 h 9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95" h="978">
                  <a:moveTo>
                    <a:pt x="265" y="158"/>
                  </a:moveTo>
                  <a:lnTo>
                    <a:pt x="164" y="44"/>
                  </a:lnTo>
                  <a:lnTo>
                    <a:pt x="79" y="0"/>
                  </a:lnTo>
                  <a:lnTo>
                    <a:pt x="24" y="6"/>
                  </a:lnTo>
                  <a:lnTo>
                    <a:pt x="0" y="89"/>
                  </a:lnTo>
                  <a:lnTo>
                    <a:pt x="46" y="190"/>
                  </a:lnTo>
                  <a:lnTo>
                    <a:pt x="180" y="275"/>
                  </a:lnTo>
                  <a:lnTo>
                    <a:pt x="422" y="416"/>
                  </a:lnTo>
                  <a:lnTo>
                    <a:pt x="681" y="618"/>
                  </a:lnTo>
                  <a:lnTo>
                    <a:pt x="939" y="730"/>
                  </a:lnTo>
                  <a:lnTo>
                    <a:pt x="1097" y="815"/>
                  </a:lnTo>
                  <a:lnTo>
                    <a:pt x="1209" y="933"/>
                  </a:lnTo>
                  <a:lnTo>
                    <a:pt x="1294" y="978"/>
                  </a:lnTo>
                  <a:lnTo>
                    <a:pt x="1446" y="961"/>
                  </a:lnTo>
                  <a:lnTo>
                    <a:pt x="1478" y="854"/>
                  </a:lnTo>
                  <a:lnTo>
                    <a:pt x="1495" y="720"/>
                  </a:lnTo>
                  <a:lnTo>
                    <a:pt x="1373" y="702"/>
                  </a:lnTo>
                  <a:lnTo>
                    <a:pt x="1265" y="770"/>
                  </a:lnTo>
                  <a:lnTo>
                    <a:pt x="1152" y="753"/>
                  </a:lnTo>
                  <a:lnTo>
                    <a:pt x="933" y="674"/>
                  </a:lnTo>
                  <a:lnTo>
                    <a:pt x="736" y="533"/>
                  </a:lnTo>
                  <a:lnTo>
                    <a:pt x="602" y="460"/>
                  </a:lnTo>
                  <a:lnTo>
                    <a:pt x="399" y="331"/>
                  </a:lnTo>
                  <a:lnTo>
                    <a:pt x="293" y="207"/>
                  </a:lnTo>
                  <a:lnTo>
                    <a:pt x="265" y="158"/>
                  </a:lnTo>
                  <a:close/>
                </a:path>
              </a:pathLst>
            </a:custGeom>
            <a:solidFill>
              <a:schemeClr val="tx2"/>
            </a:solidFill>
            <a:ln w="9525">
              <a:solidFill>
                <a:schemeClr val="folHlink"/>
              </a:solidFill>
              <a:round/>
            </a:ln>
          </p:spPr>
          <p:txBody>
            <a:bodyPr/>
            <a:lstStyle/>
            <a:p>
              <a:endParaRPr lang="zh-CN" altLang="en-US"/>
            </a:p>
          </p:txBody>
        </p:sp>
      </p:gr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ChangeArrowheads="1"/>
          </p:cNvSpPr>
          <p:nvPr/>
        </p:nvSpPr>
        <p:spPr bwMode="auto">
          <a:xfrm>
            <a:off x="5029200" y="1061986"/>
            <a:ext cx="1752600" cy="381000"/>
          </a:xfrm>
          <a:prstGeom prst="rect">
            <a:avLst/>
          </a:prstGeom>
          <a:gradFill rotWithShape="0">
            <a:gsLst>
              <a:gs pos="0">
                <a:srgbClr val="FFFFFF"/>
              </a:gs>
              <a:gs pos="50000">
                <a:schemeClr val="accent4">
                  <a:lumMod val="20000"/>
                  <a:lumOff val="80000"/>
                </a:schemeClr>
              </a:gs>
              <a:gs pos="100000">
                <a:srgbClr val="FFFFFF"/>
              </a:gs>
            </a:gsLst>
            <a:lin ang="18900000" scaled="1"/>
          </a:gradFill>
          <a:ln w="25400">
            <a:solidFill>
              <a:schemeClr val="tx1"/>
            </a:solidFill>
            <a:miter lim="800000"/>
          </a:ln>
          <a:effectLst/>
        </p:spPr>
        <p:txBody>
          <a:bodyPr wrap="none" anchor="ctr"/>
          <a:lstStyle/>
          <a:p>
            <a:pPr algn="ctr" eaLnBrk="1" hangingPunct="1">
              <a:defRPr/>
            </a:pPr>
            <a:r>
              <a:rPr kumimoji="1" lang="zh-CN" altLang="en-US" sz="2000">
                <a:latin typeface="+mn-ea"/>
              </a:rPr>
              <a:t>提交变更请求</a:t>
            </a:r>
            <a:endParaRPr kumimoji="1" lang="zh-CN" altLang="en-US" sz="2000">
              <a:latin typeface="+mn-ea"/>
            </a:endParaRPr>
          </a:p>
        </p:txBody>
      </p:sp>
      <p:sp>
        <p:nvSpPr>
          <p:cNvPr id="804867" name="Rectangle 3"/>
          <p:cNvSpPr>
            <a:spLocks noChangeArrowheads="1"/>
          </p:cNvSpPr>
          <p:nvPr/>
        </p:nvSpPr>
        <p:spPr bwMode="auto">
          <a:xfrm>
            <a:off x="5029200" y="1900186"/>
            <a:ext cx="1752600" cy="381000"/>
          </a:xfrm>
          <a:prstGeom prst="rect">
            <a:avLst/>
          </a:prstGeom>
          <a:gradFill rotWithShape="0">
            <a:gsLst>
              <a:gs pos="0">
                <a:srgbClr val="FFFFFF"/>
              </a:gs>
              <a:gs pos="50000">
                <a:schemeClr val="accent4">
                  <a:lumMod val="20000"/>
                  <a:lumOff val="80000"/>
                </a:schemeClr>
              </a:gs>
              <a:gs pos="100000">
                <a:srgbClr val="FFFFFF"/>
              </a:gs>
            </a:gsLst>
            <a:lin ang="18900000" scaled="1"/>
          </a:gradFill>
          <a:ln w="25400">
            <a:solidFill>
              <a:schemeClr val="tx1"/>
            </a:solidFill>
            <a:miter lim="800000"/>
          </a:ln>
          <a:effectLst/>
        </p:spPr>
        <p:txBody>
          <a:bodyPr wrap="none" anchor="ctr"/>
          <a:lstStyle/>
          <a:p>
            <a:pPr algn="ctr" eaLnBrk="1" hangingPunct="1">
              <a:defRPr/>
            </a:pPr>
            <a:r>
              <a:rPr kumimoji="1" lang="zh-CN" altLang="en-US" sz="2000">
                <a:latin typeface="+mn-ea"/>
              </a:rPr>
              <a:t>评估变更请求</a:t>
            </a:r>
            <a:endParaRPr kumimoji="1" lang="zh-CN" altLang="en-US" sz="2000">
              <a:latin typeface="+mn-ea"/>
            </a:endParaRPr>
          </a:p>
        </p:txBody>
      </p:sp>
      <p:sp>
        <p:nvSpPr>
          <p:cNvPr id="804868" name="Rectangle 4"/>
          <p:cNvSpPr>
            <a:spLocks noChangeArrowheads="1"/>
          </p:cNvSpPr>
          <p:nvPr/>
        </p:nvSpPr>
        <p:spPr bwMode="auto">
          <a:xfrm>
            <a:off x="5029200" y="2966986"/>
            <a:ext cx="1752600" cy="381000"/>
          </a:xfrm>
          <a:prstGeom prst="rect">
            <a:avLst/>
          </a:prstGeom>
          <a:gradFill rotWithShape="0">
            <a:gsLst>
              <a:gs pos="0">
                <a:srgbClr val="FFFFFF"/>
              </a:gs>
              <a:gs pos="50000">
                <a:schemeClr val="accent4">
                  <a:lumMod val="20000"/>
                  <a:lumOff val="80000"/>
                </a:schemeClr>
              </a:gs>
              <a:gs pos="100000">
                <a:srgbClr val="FFFFFF"/>
              </a:gs>
            </a:gsLst>
            <a:lin ang="18900000" scaled="1"/>
          </a:gradFill>
          <a:ln w="25400">
            <a:solidFill>
              <a:schemeClr val="tx1"/>
            </a:solidFill>
            <a:miter lim="800000"/>
          </a:ln>
          <a:effectLst/>
        </p:spPr>
        <p:txBody>
          <a:bodyPr wrap="none" anchor="ctr"/>
          <a:lstStyle/>
          <a:p>
            <a:pPr algn="ctr" eaLnBrk="1" hangingPunct="1">
              <a:defRPr/>
            </a:pPr>
            <a:r>
              <a:rPr kumimoji="1" lang="zh-CN" altLang="en-US" sz="2000">
                <a:latin typeface="+mn-ea"/>
              </a:rPr>
              <a:t>核准变更请求</a:t>
            </a:r>
            <a:endParaRPr kumimoji="1" lang="zh-CN" altLang="en-US" sz="2000">
              <a:latin typeface="+mn-ea"/>
            </a:endParaRPr>
          </a:p>
        </p:txBody>
      </p:sp>
      <p:sp>
        <p:nvSpPr>
          <p:cNvPr id="804869" name="Rectangle 5"/>
          <p:cNvSpPr>
            <a:spLocks noChangeArrowheads="1"/>
          </p:cNvSpPr>
          <p:nvPr/>
        </p:nvSpPr>
        <p:spPr bwMode="auto">
          <a:xfrm>
            <a:off x="5029200" y="4033786"/>
            <a:ext cx="1752600" cy="381000"/>
          </a:xfrm>
          <a:prstGeom prst="rect">
            <a:avLst/>
          </a:prstGeom>
          <a:gradFill rotWithShape="0">
            <a:gsLst>
              <a:gs pos="0">
                <a:srgbClr val="FFFFFF"/>
              </a:gs>
              <a:gs pos="50000">
                <a:schemeClr val="accent4">
                  <a:lumMod val="20000"/>
                  <a:lumOff val="80000"/>
                </a:schemeClr>
              </a:gs>
              <a:gs pos="100000">
                <a:srgbClr val="FFFFFF"/>
              </a:gs>
            </a:gsLst>
            <a:lin ang="18900000" scaled="1"/>
          </a:gradFill>
          <a:ln w="25400">
            <a:solidFill>
              <a:schemeClr val="tx1"/>
            </a:solidFill>
            <a:miter lim="800000"/>
          </a:ln>
          <a:effectLst/>
        </p:spPr>
        <p:txBody>
          <a:bodyPr wrap="none" anchor="ctr"/>
          <a:lstStyle/>
          <a:p>
            <a:pPr algn="ctr" eaLnBrk="1" hangingPunct="1">
              <a:defRPr/>
            </a:pPr>
            <a:r>
              <a:rPr kumimoji="1" lang="zh-CN" altLang="en-US" sz="2000">
                <a:latin typeface="+mn-ea"/>
              </a:rPr>
              <a:t>实施变更</a:t>
            </a:r>
            <a:endParaRPr kumimoji="1" lang="zh-CN" altLang="en-US" sz="2000">
              <a:latin typeface="+mn-ea"/>
            </a:endParaRPr>
          </a:p>
        </p:txBody>
      </p:sp>
      <p:sp>
        <p:nvSpPr>
          <p:cNvPr id="804870" name="Rectangle 6"/>
          <p:cNvSpPr>
            <a:spLocks noChangeArrowheads="1"/>
          </p:cNvSpPr>
          <p:nvPr/>
        </p:nvSpPr>
        <p:spPr bwMode="auto">
          <a:xfrm>
            <a:off x="4953000" y="5176786"/>
            <a:ext cx="1752600" cy="381000"/>
          </a:xfrm>
          <a:prstGeom prst="rect">
            <a:avLst/>
          </a:prstGeom>
          <a:gradFill rotWithShape="0">
            <a:gsLst>
              <a:gs pos="0">
                <a:srgbClr val="FFFFFF"/>
              </a:gs>
              <a:gs pos="50000">
                <a:schemeClr val="accent4">
                  <a:lumMod val="20000"/>
                  <a:lumOff val="80000"/>
                </a:schemeClr>
              </a:gs>
              <a:gs pos="100000">
                <a:srgbClr val="FFFFFF"/>
              </a:gs>
            </a:gsLst>
            <a:lin ang="18900000" scaled="1"/>
          </a:gradFill>
          <a:ln w="25400">
            <a:solidFill>
              <a:schemeClr val="tx1"/>
            </a:solidFill>
            <a:miter lim="800000"/>
          </a:ln>
          <a:effectLst/>
        </p:spPr>
        <p:txBody>
          <a:bodyPr wrap="none" anchor="ctr"/>
          <a:lstStyle/>
          <a:p>
            <a:pPr algn="ctr" eaLnBrk="1" hangingPunct="1">
              <a:defRPr/>
            </a:pPr>
            <a:r>
              <a:rPr kumimoji="1" lang="zh-CN" altLang="en-US" sz="2000">
                <a:latin typeface="+mn-ea"/>
              </a:rPr>
              <a:t>验证变更</a:t>
            </a:r>
            <a:endParaRPr kumimoji="1" lang="zh-CN" altLang="en-US" sz="2000">
              <a:latin typeface="+mn-ea"/>
            </a:endParaRPr>
          </a:p>
        </p:txBody>
      </p:sp>
      <p:sp>
        <p:nvSpPr>
          <p:cNvPr id="804871" name="Rectangle 7"/>
          <p:cNvSpPr>
            <a:spLocks noChangeArrowheads="1"/>
          </p:cNvSpPr>
          <p:nvPr/>
        </p:nvSpPr>
        <p:spPr bwMode="auto">
          <a:xfrm>
            <a:off x="5029200" y="6243586"/>
            <a:ext cx="1752600" cy="381000"/>
          </a:xfrm>
          <a:prstGeom prst="rect">
            <a:avLst/>
          </a:prstGeom>
          <a:gradFill rotWithShape="0">
            <a:gsLst>
              <a:gs pos="0">
                <a:srgbClr val="FFFFFF"/>
              </a:gs>
              <a:gs pos="50000">
                <a:schemeClr val="accent4">
                  <a:lumMod val="20000"/>
                  <a:lumOff val="80000"/>
                </a:schemeClr>
              </a:gs>
              <a:gs pos="100000">
                <a:srgbClr val="FFFFFF"/>
              </a:gs>
            </a:gsLst>
            <a:lin ang="18900000" scaled="1"/>
          </a:gradFill>
          <a:ln w="25400">
            <a:solidFill>
              <a:schemeClr val="tx1"/>
            </a:solidFill>
            <a:miter lim="800000"/>
          </a:ln>
          <a:effectLst/>
        </p:spPr>
        <p:txBody>
          <a:bodyPr wrap="none" anchor="ctr"/>
          <a:lstStyle/>
          <a:p>
            <a:pPr algn="ctr" eaLnBrk="1" hangingPunct="1">
              <a:defRPr/>
            </a:pPr>
            <a:r>
              <a:rPr kumimoji="1" lang="zh-CN" altLang="en-US" sz="2000">
                <a:latin typeface="+mn-ea"/>
              </a:rPr>
              <a:t>结束</a:t>
            </a:r>
            <a:endParaRPr kumimoji="1" lang="zh-CN" altLang="en-US" sz="2000">
              <a:latin typeface="+mn-ea"/>
            </a:endParaRPr>
          </a:p>
        </p:txBody>
      </p:sp>
      <p:sp>
        <p:nvSpPr>
          <p:cNvPr id="804872" name="Rectangle 8"/>
          <p:cNvSpPr>
            <a:spLocks noChangeArrowheads="1"/>
          </p:cNvSpPr>
          <p:nvPr/>
        </p:nvSpPr>
        <p:spPr bwMode="auto">
          <a:xfrm>
            <a:off x="7848600" y="4033786"/>
            <a:ext cx="1752600" cy="381000"/>
          </a:xfrm>
          <a:prstGeom prst="rect">
            <a:avLst/>
          </a:prstGeom>
          <a:gradFill rotWithShape="0">
            <a:gsLst>
              <a:gs pos="0">
                <a:srgbClr val="FFFFFF"/>
              </a:gs>
              <a:gs pos="50000">
                <a:schemeClr val="accent4">
                  <a:lumMod val="20000"/>
                  <a:lumOff val="80000"/>
                </a:schemeClr>
              </a:gs>
              <a:gs pos="100000">
                <a:srgbClr val="FFFFFF"/>
              </a:gs>
            </a:gsLst>
            <a:lin ang="18900000" scaled="1"/>
          </a:gradFill>
          <a:ln w="25400">
            <a:solidFill>
              <a:schemeClr val="tx1"/>
            </a:solidFill>
            <a:miter lim="800000"/>
          </a:ln>
          <a:effectLst/>
        </p:spPr>
        <p:txBody>
          <a:bodyPr wrap="none" anchor="ctr"/>
          <a:lstStyle/>
          <a:p>
            <a:pPr algn="ctr" eaLnBrk="1" hangingPunct="1">
              <a:defRPr/>
            </a:pPr>
            <a:r>
              <a:rPr kumimoji="1" lang="zh-CN" altLang="en-US" sz="2000">
                <a:latin typeface="+mn-ea"/>
              </a:rPr>
              <a:t>取消变更</a:t>
            </a:r>
            <a:endParaRPr kumimoji="1" lang="zh-CN" altLang="en-US" sz="2000">
              <a:latin typeface="+mn-ea"/>
            </a:endParaRPr>
          </a:p>
        </p:txBody>
      </p:sp>
      <p:sp>
        <p:nvSpPr>
          <p:cNvPr id="804873" name="Rectangle 9"/>
          <p:cNvSpPr>
            <a:spLocks noChangeArrowheads="1"/>
          </p:cNvSpPr>
          <p:nvPr/>
        </p:nvSpPr>
        <p:spPr bwMode="auto">
          <a:xfrm>
            <a:off x="7924800" y="1823986"/>
            <a:ext cx="1752600" cy="381000"/>
          </a:xfrm>
          <a:prstGeom prst="rect">
            <a:avLst/>
          </a:prstGeom>
          <a:gradFill rotWithShape="0">
            <a:gsLst>
              <a:gs pos="0">
                <a:srgbClr val="FFFFFF"/>
              </a:gs>
              <a:gs pos="50000">
                <a:schemeClr val="accent4">
                  <a:lumMod val="20000"/>
                  <a:lumOff val="80000"/>
                </a:schemeClr>
              </a:gs>
              <a:gs pos="100000">
                <a:srgbClr val="FFFFFF"/>
              </a:gs>
            </a:gsLst>
            <a:lin ang="18900000" scaled="1"/>
          </a:gradFill>
          <a:ln w="25400">
            <a:solidFill>
              <a:schemeClr val="tx1"/>
            </a:solidFill>
            <a:miter lim="800000"/>
          </a:ln>
          <a:effectLst/>
        </p:spPr>
        <p:txBody>
          <a:bodyPr wrap="none" anchor="ctr"/>
          <a:lstStyle/>
          <a:p>
            <a:pPr algn="ctr" eaLnBrk="1" hangingPunct="1">
              <a:defRPr/>
            </a:pPr>
            <a:r>
              <a:rPr kumimoji="1" lang="zh-CN" altLang="en-US" sz="2000">
                <a:latin typeface="+mn-ea"/>
              </a:rPr>
              <a:t>拒绝变更请求</a:t>
            </a:r>
            <a:endParaRPr kumimoji="1" lang="zh-CN" altLang="en-US" sz="2000">
              <a:latin typeface="+mn-ea"/>
            </a:endParaRPr>
          </a:p>
        </p:txBody>
      </p:sp>
      <p:sp>
        <p:nvSpPr>
          <p:cNvPr id="128010" name="Line 10"/>
          <p:cNvSpPr>
            <a:spLocks noChangeShapeType="1"/>
          </p:cNvSpPr>
          <p:nvPr/>
        </p:nvSpPr>
        <p:spPr bwMode="auto">
          <a:xfrm>
            <a:off x="5867400" y="1442986"/>
            <a:ext cx="0" cy="4572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11" name="Line 11"/>
          <p:cNvSpPr>
            <a:spLocks noChangeShapeType="1"/>
          </p:cNvSpPr>
          <p:nvPr/>
        </p:nvSpPr>
        <p:spPr bwMode="auto">
          <a:xfrm>
            <a:off x="5867400" y="2281186"/>
            <a:ext cx="0" cy="6858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12" name="Line 12"/>
          <p:cNvSpPr>
            <a:spLocks noChangeShapeType="1"/>
          </p:cNvSpPr>
          <p:nvPr/>
        </p:nvSpPr>
        <p:spPr bwMode="auto">
          <a:xfrm>
            <a:off x="6781800" y="2052586"/>
            <a:ext cx="11430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13" name="Line 13"/>
          <p:cNvSpPr>
            <a:spLocks noChangeShapeType="1"/>
          </p:cNvSpPr>
          <p:nvPr/>
        </p:nvSpPr>
        <p:spPr bwMode="auto">
          <a:xfrm>
            <a:off x="5867400" y="3347986"/>
            <a:ext cx="0" cy="6858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14" name="Line 14"/>
          <p:cNvSpPr>
            <a:spLocks noChangeShapeType="1"/>
          </p:cNvSpPr>
          <p:nvPr/>
        </p:nvSpPr>
        <p:spPr bwMode="auto">
          <a:xfrm>
            <a:off x="6858000" y="4262386"/>
            <a:ext cx="9906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15" name="Line 15"/>
          <p:cNvSpPr>
            <a:spLocks noChangeShapeType="1"/>
          </p:cNvSpPr>
          <p:nvPr/>
        </p:nvSpPr>
        <p:spPr bwMode="auto">
          <a:xfrm>
            <a:off x="5867400" y="4414786"/>
            <a:ext cx="0" cy="762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16" name="Line 16"/>
          <p:cNvSpPr>
            <a:spLocks noChangeShapeType="1"/>
          </p:cNvSpPr>
          <p:nvPr/>
        </p:nvSpPr>
        <p:spPr bwMode="auto">
          <a:xfrm flipV="1">
            <a:off x="6705600" y="4414786"/>
            <a:ext cx="1066800" cy="9906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17" name="Line 17"/>
          <p:cNvSpPr>
            <a:spLocks noChangeShapeType="1"/>
          </p:cNvSpPr>
          <p:nvPr/>
        </p:nvSpPr>
        <p:spPr bwMode="auto">
          <a:xfrm>
            <a:off x="6781800" y="3195586"/>
            <a:ext cx="1066800" cy="7620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18" name="Line 18"/>
          <p:cNvSpPr>
            <a:spLocks noChangeShapeType="1"/>
          </p:cNvSpPr>
          <p:nvPr/>
        </p:nvSpPr>
        <p:spPr bwMode="auto">
          <a:xfrm>
            <a:off x="5791200" y="5557786"/>
            <a:ext cx="0" cy="68580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19" name="Line 19"/>
          <p:cNvSpPr>
            <a:spLocks noChangeShapeType="1"/>
          </p:cNvSpPr>
          <p:nvPr/>
        </p:nvSpPr>
        <p:spPr bwMode="auto">
          <a:xfrm flipH="1">
            <a:off x="4495800" y="5329186"/>
            <a:ext cx="457200" cy="0"/>
          </a:xfrm>
          <a:prstGeom prst="line">
            <a:avLst/>
          </a:prstGeom>
          <a:noFill/>
          <a:ln w="25400">
            <a:solidFill>
              <a:schemeClr val="tx1"/>
            </a:solidFill>
            <a:round/>
            <a:tailEnd type="non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20" name="Line 20"/>
          <p:cNvSpPr>
            <a:spLocks noChangeShapeType="1"/>
          </p:cNvSpPr>
          <p:nvPr/>
        </p:nvSpPr>
        <p:spPr bwMode="auto">
          <a:xfrm flipV="1">
            <a:off x="4495800" y="4327702"/>
            <a:ext cx="0" cy="1008000"/>
          </a:xfrm>
          <a:prstGeom prst="line">
            <a:avLst/>
          </a:prstGeom>
          <a:noFill/>
          <a:ln w="25400">
            <a:solidFill>
              <a:schemeClr val="tx1"/>
            </a:solidFill>
            <a:round/>
            <a:tailEnd type="non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21" name="Line 21"/>
          <p:cNvSpPr>
            <a:spLocks noChangeShapeType="1"/>
          </p:cNvSpPr>
          <p:nvPr/>
        </p:nvSpPr>
        <p:spPr bwMode="auto">
          <a:xfrm>
            <a:off x="4495800" y="4338586"/>
            <a:ext cx="457200" cy="0"/>
          </a:xfrm>
          <a:prstGeom prst="line">
            <a:avLst/>
          </a:prstGeom>
          <a:noFill/>
          <a:ln w="254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28022" name="Rectangle 22"/>
          <p:cNvSpPr>
            <a:spLocks noGrp="1" noChangeArrowheads="1"/>
          </p:cNvSpPr>
          <p:nvPr>
            <p:ph type="title"/>
          </p:nvPr>
        </p:nvSpPr>
        <p:spPr/>
        <p:txBody>
          <a:bodyPr/>
          <a:lstStyle/>
          <a:p>
            <a:r>
              <a:rPr lang="en-US" altLang="zh-CN" smtClean="0"/>
              <a:t>2</a:t>
            </a:r>
            <a:r>
              <a:rPr lang="zh-CN" altLang="en-US" smtClean="0"/>
              <a:t>）需求变更控制</a:t>
            </a:r>
            <a:endParaRPr lang="zh-CN" altLang="en-US"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altLang="zh-CN" smtClean="0"/>
              <a:t>3</a:t>
            </a:r>
            <a:r>
              <a:rPr lang="zh-CN" altLang="en-US" smtClean="0"/>
              <a:t>）需求跟踪</a:t>
            </a:r>
            <a:endParaRPr lang="zh-CN" altLang="en-US" smtClean="0"/>
          </a:p>
        </p:txBody>
      </p:sp>
      <p:sp>
        <p:nvSpPr>
          <p:cNvPr id="8" name="内容占位符 7"/>
          <p:cNvSpPr>
            <a:spLocks noGrp="1"/>
          </p:cNvSpPr>
          <p:nvPr>
            <p:ph idx="1"/>
          </p:nvPr>
        </p:nvSpPr>
        <p:spPr>
          <a:xfrm>
            <a:off x="7053943" y="1353458"/>
            <a:ext cx="4715914" cy="5288241"/>
          </a:xfrm>
        </p:spPr>
        <p:txBody>
          <a:bodyPr/>
          <a:lstStyle/>
          <a:p>
            <a:pPr marL="457200" lvl="1" indent="0">
              <a:buNone/>
            </a:pPr>
            <a:r>
              <a:rPr lang="zh-CN" altLang="en-US" sz="2400" dirty="0" smtClean="0">
                <a:solidFill>
                  <a:srgbClr val="EB7C1F"/>
                </a:solidFill>
              </a:rPr>
              <a:t>需求跟踪信息的作用：</a:t>
            </a:r>
            <a:endParaRPr lang="en-US" altLang="zh-CN" sz="2400" dirty="0" smtClean="0">
              <a:solidFill>
                <a:srgbClr val="EB7C1F"/>
              </a:solidFill>
            </a:endParaRPr>
          </a:p>
          <a:p>
            <a:pPr lvl="1"/>
            <a:r>
              <a:rPr lang="zh-CN" altLang="zh-CN" sz="2400" dirty="0" smtClean="0"/>
              <a:t>了解</a:t>
            </a:r>
            <a:r>
              <a:rPr lang="zh-CN" altLang="zh-CN" sz="2400" dirty="0"/>
              <a:t>需求的</a:t>
            </a:r>
            <a:r>
              <a:rPr lang="zh-CN" altLang="zh-CN" sz="2400" dirty="0" smtClean="0"/>
              <a:t>来源</a:t>
            </a:r>
            <a:endParaRPr lang="en-US" altLang="zh-CN" sz="2400" dirty="0" smtClean="0"/>
          </a:p>
          <a:p>
            <a:pPr lvl="1"/>
            <a:r>
              <a:rPr lang="zh-CN" altLang="en-US" sz="2400" dirty="0"/>
              <a:t>掌握</a:t>
            </a:r>
            <a:r>
              <a:rPr lang="zh-CN" altLang="zh-CN" sz="2400" dirty="0" smtClean="0"/>
              <a:t>项目</a:t>
            </a:r>
            <a:r>
              <a:rPr lang="zh-CN" altLang="zh-CN" sz="2400" dirty="0"/>
              <a:t>的进展</a:t>
            </a:r>
            <a:r>
              <a:rPr lang="zh-CN" altLang="zh-CN" sz="2400" dirty="0" smtClean="0"/>
              <a:t>情况</a:t>
            </a:r>
            <a:endParaRPr lang="en-US" altLang="zh-CN" sz="2400" dirty="0" smtClean="0"/>
          </a:p>
          <a:p>
            <a:pPr lvl="1"/>
            <a:r>
              <a:rPr lang="zh-CN" altLang="zh-CN" sz="2400" dirty="0" smtClean="0"/>
              <a:t>检查</a:t>
            </a:r>
            <a:r>
              <a:rPr lang="zh-CN" altLang="zh-CN" sz="2400" dirty="0"/>
              <a:t>软件系统仅仅做了期望做的</a:t>
            </a:r>
            <a:r>
              <a:rPr lang="zh-CN" altLang="zh-CN" sz="2400" dirty="0" smtClean="0"/>
              <a:t>事情</a:t>
            </a:r>
            <a:endParaRPr lang="en-US" altLang="zh-CN" sz="2400" dirty="0"/>
          </a:p>
          <a:p>
            <a:pPr lvl="1"/>
            <a:r>
              <a:rPr lang="zh-CN" altLang="en-US" sz="2400" dirty="0" smtClean="0"/>
              <a:t>确保软件测试的全面性</a:t>
            </a:r>
            <a:endParaRPr lang="en-US" altLang="zh-CN" sz="2400" dirty="0" smtClean="0"/>
          </a:p>
          <a:p>
            <a:pPr lvl="1"/>
            <a:r>
              <a:rPr lang="zh-CN" altLang="zh-CN" sz="2400" dirty="0" smtClean="0"/>
              <a:t>分析</a:t>
            </a:r>
            <a:r>
              <a:rPr lang="zh-CN" altLang="zh-CN" sz="2400" dirty="0"/>
              <a:t>需求变更的</a:t>
            </a:r>
            <a:r>
              <a:rPr lang="zh-CN" altLang="zh-CN" sz="2400" dirty="0" smtClean="0"/>
              <a:t>影响</a:t>
            </a:r>
            <a:endParaRPr lang="en-US" altLang="zh-CN" sz="2400" dirty="0" smtClean="0"/>
          </a:p>
          <a:p>
            <a:pPr lvl="1"/>
            <a:r>
              <a:rPr lang="en-US" altLang="zh-CN" sz="2400" dirty="0" smtClean="0"/>
              <a:t>……</a:t>
            </a:r>
            <a:endParaRPr lang="zh-CN" altLang="zh-CN" sz="2400" dirty="0"/>
          </a:p>
          <a:p>
            <a:endParaRPr lang="zh-CN" altLang="en-US"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4" name="Rectangle 2"/>
          <p:cNvSpPr>
            <a:spLocks noChangeArrowheads="1"/>
          </p:cNvSpPr>
          <p:nvPr/>
        </p:nvSpPr>
        <p:spPr bwMode="auto">
          <a:xfrm>
            <a:off x="4064924" y="2335876"/>
            <a:ext cx="284890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069174" y="1247305"/>
          <a:ext cx="5645133" cy="5358305"/>
        </p:xfrm>
        <a:graphic>
          <a:graphicData uri="http://schemas.openxmlformats.org/presentationml/2006/ole">
            <mc:AlternateContent xmlns:mc="http://schemas.openxmlformats.org/markup-compatibility/2006">
              <mc:Choice xmlns:v="urn:schemas-microsoft-com:vml" Requires="v">
                <p:oleObj spid="_x0000_s25610" name="Visio" r:id="rId1" imgW="3589020" imgH="4119880" progId="Visio.Drawing.15">
                  <p:embed/>
                </p:oleObj>
              </mc:Choice>
              <mc:Fallback>
                <p:oleObj name="Visio" r:id="rId1" imgW="3589020" imgH="411988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r="2707" b="25154"/>
                      <a:stretch>
                        <a:fillRect/>
                      </a:stretch>
                    </p:blipFill>
                    <p:spPr bwMode="auto">
                      <a:xfrm>
                        <a:off x="1069174" y="1247305"/>
                        <a:ext cx="5645133" cy="5358305"/>
                      </a:xfrm>
                      <a:prstGeom prst="rect">
                        <a:avLst/>
                      </a:prstGeom>
                      <a:no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需求驱动开发</a:t>
            </a:r>
            <a:endParaRPr lang="zh-CN" altLang="en-US" smtClean="0"/>
          </a:p>
        </p:txBody>
      </p:sp>
      <p:sp>
        <p:nvSpPr>
          <p:cNvPr id="32771" name="Line 3"/>
          <p:cNvSpPr>
            <a:spLocks noChangeShapeType="1"/>
          </p:cNvSpPr>
          <p:nvPr/>
        </p:nvSpPr>
        <p:spPr bwMode="auto">
          <a:xfrm flipH="1">
            <a:off x="3487739" y="3022600"/>
            <a:ext cx="1717675" cy="1169988"/>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2" name="Line 4"/>
          <p:cNvSpPr>
            <a:spLocks noChangeShapeType="1"/>
          </p:cNvSpPr>
          <p:nvPr/>
        </p:nvSpPr>
        <p:spPr bwMode="auto">
          <a:xfrm>
            <a:off x="7058025" y="3041651"/>
            <a:ext cx="1924050" cy="1057275"/>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3" name="Rectangle 5"/>
          <p:cNvSpPr>
            <a:spLocks noChangeArrowheads="1"/>
          </p:cNvSpPr>
          <p:nvPr/>
        </p:nvSpPr>
        <p:spPr bwMode="auto">
          <a:xfrm>
            <a:off x="8069264" y="3317876"/>
            <a:ext cx="107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737" tIns="31749" rIns="58737" bIns="31749">
            <a:spAutoFit/>
          </a:bodyPr>
          <a:lstStyle>
            <a:lvl1pPr defTabSz="387350">
              <a:defRPr sz="1000" b="1">
                <a:solidFill>
                  <a:schemeClr val="tx1"/>
                </a:solidFill>
                <a:latin typeface="Arial" panose="020B0604020202020204" pitchFamily="34" charset="0"/>
              </a:defRPr>
            </a:lvl1pPr>
            <a:lvl2pPr marL="742950" indent="-285750" defTabSz="387350">
              <a:defRPr sz="1000" b="1">
                <a:solidFill>
                  <a:schemeClr val="tx1"/>
                </a:solidFill>
                <a:latin typeface="Arial" panose="020B0604020202020204" pitchFamily="34" charset="0"/>
              </a:defRPr>
            </a:lvl2pPr>
            <a:lvl3pPr marL="1143000" indent="-228600" defTabSz="387350">
              <a:defRPr sz="1000" b="1">
                <a:solidFill>
                  <a:schemeClr val="tx1"/>
                </a:solidFill>
                <a:latin typeface="Arial" panose="020B0604020202020204" pitchFamily="34" charset="0"/>
              </a:defRPr>
            </a:lvl3pPr>
            <a:lvl4pPr marL="1600200" indent="-228600" defTabSz="387350">
              <a:defRPr sz="1000" b="1">
                <a:solidFill>
                  <a:schemeClr val="tx1"/>
                </a:solidFill>
                <a:latin typeface="Arial" panose="020B0604020202020204" pitchFamily="34" charset="0"/>
              </a:defRPr>
            </a:lvl4pPr>
            <a:lvl5pPr marL="2057400" indent="-228600" defTabSz="387350">
              <a:defRPr sz="1000" b="1">
                <a:solidFill>
                  <a:schemeClr val="tx1"/>
                </a:solidFill>
                <a:latin typeface="Arial" panose="020B0604020202020204" pitchFamily="34" charset="0"/>
              </a:defRPr>
            </a:lvl5pPr>
            <a:lvl6pPr marL="2514600" indent="-228600" defTabSz="38735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38735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38735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38735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b="0">
                <a:ea typeface="宋体" panose="02010600030101010101" pitchFamily="2" charset="-122"/>
              </a:rPr>
              <a:t>Verified by</a:t>
            </a:r>
            <a:endParaRPr lang="en-US" altLang="zh-CN" sz="1600" b="0">
              <a:ea typeface="宋体" panose="02010600030101010101" pitchFamily="2" charset="-122"/>
            </a:endParaRPr>
          </a:p>
        </p:txBody>
      </p:sp>
      <p:sp>
        <p:nvSpPr>
          <p:cNvPr id="32774" name="Rectangle 6"/>
          <p:cNvSpPr>
            <a:spLocks noChangeArrowheads="1"/>
          </p:cNvSpPr>
          <p:nvPr/>
        </p:nvSpPr>
        <p:spPr bwMode="auto">
          <a:xfrm>
            <a:off x="3100389" y="3400426"/>
            <a:ext cx="11763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737" tIns="31749" rIns="58737" bIns="31749">
            <a:spAutoFit/>
          </a:bodyPr>
          <a:lstStyle>
            <a:lvl1pPr defTabSz="387350">
              <a:defRPr sz="1000" b="1">
                <a:solidFill>
                  <a:schemeClr val="tx1"/>
                </a:solidFill>
                <a:latin typeface="Arial" panose="020B0604020202020204" pitchFamily="34" charset="0"/>
              </a:defRPr>
            </a:lvl1pPr>
            <a:lvl2pPr marL="742950" indent="-285750" defTabSz="387350">
              <a:defRPr sz="1000" b="1">
                <a:solidFill>
                  <a:schemeClr val="tx1"/>
                </a:solidFill>
                <a:latin typeface="Arial" panose="020B0604020202020204" pitchFamily="34" charset="0"/>
              </a:defRPr>
            </a:lvl2pPr>
            <a:lvl3pPr marL="1143000" indent="-228600" defTabSz="387350">
              <a:defRPr sz="1000" b="1">
                <a:solidFill>
                  <a:schemeClr val="tx1"/>
                </a:solidFill>
                <a:latin typeface="Arial" panose="020B0604020202020204" pitchFamily="34" charset="0"/>
              </a:defRPr>
            </a:lvl3pPr>
            <a:lvl4pPr marL="1600200" indent="-228600" defTabSz="387350">
              <a:defRPr sz="1000" b="1">
                <a:solidFill>
                  <a:schemeClr val="tx1"/>
                </a:solidFill>
                <a:latin typeface="Arial" panose="020B0604020202020204" pitchFamily="34" charset="0"/>
              </a:defRPr>
            </a:lvl4pPr>
            <a:lvl5pPr marL="2057400" indent="-228600" defTabSz="387350">
              <a:defRPr sz="1000" b="1">
                <a:solidFill>
                  <a:schemeClr val="tx1"/>
                </a:solidFill>
                <a:latin typeface="Arial" panose="020B0604020202020204" pitchFamily="34" charset="0"/>
              </a:defRPr>
            </a:lvl5pPr>
            <a:lvl6pPr marL="2514600" indent="-228600" defTabSz="38735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38735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38735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38735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b="0">
                <a:ea typeface="宋体" panose="02010600030101010101" pitchFamily="2" charset="-122"/>
              </a:rPr>
              <a:t>Realized by</a:t>
            </a:r>
            <a:endParaRPr lang="en-US" altLang="zh-CN" sz="1600" b="0">
              <a:ea typeface="宋体" panose="02010600030101010101" pitchFamily="2" charset="-122"/>
            </a:endParaRPr>
          </a:p>
        </p:txBody>
      </p:sp>
      <p:sp>
        <p:nvSpPr>
          <p:cNvPr id="32775" name="Line 7"/>
          <p:cNvSpPr>
            <a:spLocks noChangeShapeType="1"/>
          </p:cNvSpPr>
          <p:nvPr/>
        </p:nvSpPr>
        <p:spPr bwMode="auto">
          <a:xfrm>
            <a:off x="3276600" y="4881563"/>
            <a:ext cx="1716088"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6" name="Line 8"/>
          <p:cNvSpPr>
            <a:spLocks noChangeShapeType="1"/>
          </p:cNvSpPr>
          <p:nvPr/>
        </p:nvSpPr>
        <p:spPr bwMode="auto">
          <a:xfrm>
            <a:off x="7010400" y="4881563"/>
            <a:ext cx="1608138" cy="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7" name="Line 9"/>
          <p:cNvSpPr>
            <a:spLocks noChangeShapeType="1"/>
          </p:cNvSpPr>
          <p:nvPr/>
        </p:nvSpPr>
        <p:spPr bwMode="auto">
          <a:xfrm>
            <a:off x="6096000" y="3022601"/>
            <a:ext cx="0" cy="1071563"/>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8" name="Rectangle 10"/>
          <p:cNvSpPr>
            <a:spLocks noChangeArrowheads="1"/>
          </p:cNvSpPr>
          <p:nvPr/>
        </p:nvSpPr>
        <p:spPr bwMode="auto">
          <a:xfrm>
            <a:off x="5391150" y="3400426"/>
            <a:ext cx="1563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737" tIns="31749" rIns="58737" bIns="31749">
            <a:spAutoFit/>
          </a:bodyPr>
          <a:lstStyle>
            <a:lvl1pPr defTabSz="387350">
              <a:defRPr sz="1000" b="1">
                <a:solidFill>
                  <a:schemeClr val="tx1"/>
                </a:solidFill>
                <a:latin typeface="Arial" panose="020B0604020202020204" pitchFamily="34" charset="0"/>
              </a:defRPr>
            </a:lvl1pPr>
            <a:lvl2pPr marL="742950" indent="-285750" defTabSz="387350">
              <a:defRPr sz="1000" b="1">
                <a:solidFill>
                  <a:schemeClr val="tx1"/>
                </a:solidFill>
                <a:latin typeface="Arial" panose="020B0604020202020204" pitchFamily="34" charset="0"/>
              </a:defRPr>
            </a:lvl2pPr>
            <a:lvl3pPr marL="1143000" indent="-228600" defTabSz="387350">
              <a:defRPr sz="1000" b="1">
                <a:solidFill>
                  <a:schemeClr val="tx1"/>
                </a:solidFill>
                <a:latin typeface="Arial" panose="020B0604020202020204" pitchFamily="34" charset="0"/>
              </a:defRPr>
            </a:lvl3pPr>
            <a:lvl4pPr marL="1600200" indent="-228600" defTabSz="387350">
              <a:defRPr sz="1000" b="1">
                <a:solidFill>
                  <a:schemeClr val="tx1"/>
                </a:solidFill>
                <a:latin typeface="Arial" panose="020B0604020202020204" pitchFamily="34" charset="0"/>
              </a:defRPr>
            </a:lvl4pPr>
            <a:lvl5pPr marL="2057400" indent="-228600" defTabSz="387350">
              <a:defRPr sz="1000" b="1">
                <a:solidFill>
                  <a:schemeClr val="tx1"/>
                </a:solidFill>
                <a:latin typeface="Arial" panose="020B0604020202020204" pitchFamily="34" charset="0"/>
              </a:defRPr>
            </a:lvl5pPr>
            <a:lvl6pPr marL="2514600" indent="-228600" defTabSz="38735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38735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38735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38735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b="0">
                <a:ea typeface="宋体" panose="02010600030101010101" pitchFamily="2" charset="-122"/>
              </a:rPr>
              <a:t>Implemented by</a:t>
            </a:r>
            <a:endParaRPr lang="en-US" altLang="zh-CN" sz="1600" b="0">
              <a:ea typeface="宋体" panose="02010600030101010101" pitchFamily="2" charset="-122"/>
            </a:endParaRPr>
          </a:p>
        </p:txBody>
      </p:sp>
      <p:grpSp>
        <p:nvGrpSpPr>
          <p:cNvPr id="32779" name="Group 11"/>
          <p:cNvGrpSpPr/>
          <p:nvPr/>
        </p:nvGrpSpPr>
        <p:grpSpPr bwMode="auto">
          <a:xfrm>
            <a:off x="5029201" y="4233864"/>
            <a:ext cx="2200275" cy="2166937"/>
            <a:chOff x="2454" y="2400"/>
            <a:chExt cx="1386" cy="1365"/>
          </a:xfrm>
        </p:grpSpPr>
        <p:sp>
          <p:nvSpPr>
            <p:cNvPr id="32807" name="Rectangle 12"/>
            <p:cNvSpPr>
              <a:spLocks noChangeArrowheads="1"/>
            </p:cNvSpPr>
            <p:nvPr/>
          </p:nvSpPr>
          <p:spPr bwMode="auto">
            <a:xfrm>
              <a:off x="2843" y="3552"/>
              <a:ext cx="65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737" tIns="31749" rIns="58737" bIns="31749">
              <a:spAutoFit/>
            </a:bodyPr>
            <a:lstStyle>
              <a:lvl1pPr defTabSz="387350">
                <a:defRPr sz="1000" b="1">
                  <a:solidFill>
                    <a:schemeClr val="tx1"/>
                  </a:solidFill>
                  <a:latin typeface="Arial" panose="020B0604020202020204" pitchFamily="34" charset="0"/>
                </a:defRPr>
              </a:lvl1pPr>
              <a:lvl2pPr marL="742950" indent="-285750" defTabSz="387350">
                <a:defRPr sz="1000" b="1">
                  <a:solidFill>
                    <a:schemeClr val="tx1"/>
                  </a:solidFill>
                  <a:latin typeface="Arial" panose="020B0604020202020204" pitchFamily="34" charset="0"/>
                </a:defRPr>
              </a:lvl2pPr>
              <a:lvl3pPr marL="1143000" indent="-228600" defTabSz="387350">
                <a:defRPr sz="1000" b="1">
                  <a:solidFill>
                    <a:schemeClr val="tx1"/>
                  </a:solidFill>
                  <a:latin typeface="Arial" panose="020B0604020202020204" pitchFamily="34" charset="0"/>
                </a:defRPr>
              </a:lvl3pPr>
              <a:lvl4pPr marL="1600200" indent="-228600" defTabSz="387350">
                <a:defRPr sz="1000" b="1">
                  <a:solidFill>
                    <a:schemeClr val="tx1"/>
                  </a:solidFill>
                  <a:latin typeface="Arial" panose="020B0604020202020204" pitchFamily="34" charset="0"/>
                </a:defRPr>
              </a:lvl4pPr>
              <a:lvl5pPr marL="2057400" indent="-228600" defTabSz="387350">
                <a:defRPr sz="1000" b="1">
                  <a:solidFill>
                    <a:schemeClr val="tx1"/>
                  </a:solidFill>
                  <a:latin typeface="Arial" panose="020B0604020202020204" pitchFamily="34" charset="0"/>
                </a:defRPr>
              </a:lvl5pPr>
              <a:lvl6pPr marL="2514600" indent="-228600" defTabSz="38735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38735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38735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38735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1800">
                  <a:latin typeface="+mn-ea"/>
                </a:rPr>
                <a:t>实现模型</a:t>
              </a:r>
              <a:endParaRPr lang="zh-CN" altLang="en-US" sz="1800">
                <a:latin typeface="+mn-ea"/>
              </a:endParaRPr>
            </a:p>
          </p:txBody>
        </p:sp>
        <p:graphicFrame>
          <p:nvGraphicFramePr>
            <p:cNvPr id="32808" name="Object 13"/>
            <p:cNvGraphicFramePr/>
            <p:nvPr/>
          </p:nvGraphicFramePr>
          <p:xfrm>
            <a:off x="2454" y="2400"/>
            <a:ext cx="1386" cy="1061"/>
          </p:xfrm>
          <a:graphic>
            <a:graphicData uri="http://schemas.openxmlformats.org/presentationml/2006/ole">
              <mc:AlternateContent xmlns:mc="http://schemas.openxmlformats.org/markup-compatibility/2006">
                <mc:Choice xmlns:v="urn:schemas-microsoft-com:vml" Requires="v">
                  <p:oleObj spid="_x0000_s13458" name="CorelDRAW 6.0" r:id="rId1" imgW="457200" imgH="457200" progId="CorelDRAW.Graphic.6">
                    <p:embed/>
                  </p:oleObj>
                </mc:Choice>
                <mc:Fallback>
                  <p:oleObj name="CorelDRAW 6.0" r:id="rId1" imgW="457200" imgH="457200" progId="CorelDRAW.Graphic.6">
                    <p:embed/>
                    <p:pic>
                      <p:nvPicPr>
                        <p:cNvPr id="0" name="图片 1345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 y="2400"/>
                          <a:ext cx="1386" cy="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2780" name="Group 14"/>
          <p:cNvGrpSpPr/>
          <p:nvPr/>
        </p:nvGrpSpPr>
        <p:grpSpPr bwMode="auto">
          <a:xfrm>
            <a:off x="8516938" y="4233864"/>
            <a:ext cx="2151062" cy="2166937"/>
            <a:chOff x="4405" y="2400"/>
            <a:chExt cx="1355" cy="1365"/>
          </a:xfrm>
        </p:grpSpPr>
        <p:sp>
          <p:nvSpPr>
            <p:cNvPr id="32805" name="Rectangle 15"/>
            <p:cNvSpPr>
              <a:spLocks noChangeArrowheads="1"/>
            </p:cNvSpPr>
            <p:nvPr/>
          </p:nvSpPr>
          <p:spPr bwMode="auto">
            <a:xfrm>
              <a:off x="4849" y="3552"/>
              <a:ext cx="65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737" tIns="31749" rIns="58737" bIns="31749">
              <a:spAutoFit/>
            </a:bodyPr>
            <a:lstStyle>
              <a:lvl1pPr defTabSz="387350">
                <a:defRPr sz="1000" b="1">
                  <a:solidFill>
                    <a:schemeClr val="tx1"/>
                  </a:solidFill>
                  <a:latin typeface="Arial" panose="020B0604020202020204" pitchFamily="34" charset="0"/>
                </a:defRPr>
              </a:lvl1pPr>
              <a:lvl2pPr marL="742950" indent="-285750" defTabSz="387350">
                <a:defRPr sz="1000" b="1">
                  <a:solidFill>
                    <a:schemeClr val="tx1"/>
                  </a:solidFill>
                  <a:latin typeface="Arial" panose="020B0604020202020204" pitchFamily="34" charset="0"/>
                </a:defRPr>
              </a:lvl2pPr>
              <a:lvl3pPr marL="1143000" indent="-228600" defTabSz="387350">
                <a:defRPr sz="1000" b="1">
                  <a:solidFill>
                    <a:schemeClr val="tx1"/>
                  </a:solidFill>
                  <a:latin typeface="Arial" panose="020B0604020202020204" pitchFamily="34" charset="0"/>
                </a:defRPr>
              </a:lvl3pPr>
              <a:lvl4pPr marL="1600200" indent="-228600" defTabSz="387350">
                <a:defRPr sz="1000" b="1">
                  <a:solidFill>
                    <a:schemeClr val="tx1"/>
                  </a:solidFill>
                  <a:latin typeface="Arial" panose="020B0604020202020204" pitchFamily="34" charset="0"/>
                </a:defRPr>
              </a:lvl4pPr>
              <a:lvl5pPr marL="2057400" indent="-228600" defTabSz="387350">
                <a:defRPr sz="1000" b="1">
                  <a:solidFill>
                    <a:schemeClr val="tx1"/>
                  </a:solidFill>
                  <a:latin typeface="Arial" panose="020B0604020202020204" pitchFamily="34" charset="0"/>
                </a:defRPr>
              </a:lvl5pPr>
              <a:lvl6pPr marL="2514600" indent="-228600" defTabSz="38735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38735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38735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38735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1800">
                  <a:latin typeface="+mn-ea"/>
                </a:rPr>
                <a:t>测试模型</a:t>
              </a:r>
              <a:endParaRPr lang="zh-CN" altLang="en-US" sz="1800">
                <a:latin typeface="+mn-ea"/>
              </a:endParaRPr>
            </a:p>
          </p:txBody>
        </p:sp>
        <p:graphicFrame>
          <p:nvGraphicFramePr>
            <p:cNvPr id="32806" name="Object 16"/>
            <p:cNvGraphicFramePr/>
            <p:nvPr/>
          </p:nvGraphicFramePr>
          <p:xfrm>
            <a:off x="4405" y="2400"/>
            <a:ext cx="1355" cy="1069"/>
          </p:xfrm>
          <a:graphic>
            <a:graphicData uri="http://schemas.openxmlformats.org/presentationml/2006/ole">
              <mc:AlternateContent xmlns:mc="http://schemas.openxmlformats.org/markup-compatibility/2006">
                <mc:Choice xmlns:v="urn:schemas-microsoft-com:vml" Requires="v">
                  <p:oleObj spid="_x0000_s13459" name="CorelDRAW 6.0" r:id="rId3" imgW="914400" imgH="914400" progId="CorelDRAW.Graphic.6">
                    <p:embed/>
                  </p:oleObj>
                </mc:Choice>
                <mc:Fallback>
                  <p:oleObj name="CorelDRAW 6.0" r:id="rId3" imgW="914400" imgH="914400" progId="CorelDRAW.Graphic.6">
                    <p:embed/>
                    <p:pic>
                      <p:nvPicPr>
                        <p:cNvPr id="0" name="图片 1345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 y="2400"/>
                          <a:ext cx="1355" cy="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2781" name="Rectangle 17"/>
          <p:cNvSpPr>
            <a:spLocks noChangeArrowheads="1"/>
          </p:cNvSpPr>
          <p:nvPr/>
        </p:nvSpPr>
        <p:spPr bwMode="auto">
          <a:xfrm>
            <a:off x="3791933" y="1852613"/>
            <a:ext cx="118686" cy="2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737" tIns="31749" rIns="58737" bIns="31749">
            <a:spAutoFit/>
          </a:bodyPr>
          <a:lstStyle>
            <a:lvl1pPr defTabSz="387350">
              <a:defRPr sz="1000" b="1">
                <a:solidFill>
                  <a:schemeClr val="tx1"/>
                </a:solidFill>
                <a:latin typeface="Arial" panose="020B0604020202020204" pitchFamily="34" charset="0"/>
              </a:defRPr>
            </a:lvl1pPr>
            <a:lvl2pPr marL="742950" indent="-285750" defTabSz="387350">
              <a:defRPr sz="1000" b="1">
                <a:solidFill>
                  <a:schemeClr val="tx1"/>
                </a:solidFill>
                <a:latin typeface="Arial" panose="020B0604020202020204" pitchFamily="34" charset="0"/>
              </a:defRPr>
            </a:lvl2pPr>
            <a:lvl3pPr marL="1143000" indent="-228600" defTabSz="387350">
              <a:defRPr sz="1000" b="1">
                <a:solidFill>
                  <a:schemeClr val="tx1"/>
                </a:solidFill>
                <a:latin typeface="Arial" panose="020B0604020202020204" pitchFamily="34" charset="0"/>
              </a:defRPr>
            </a:lvl3pPr>
            <a:lvl4pPr marL="1600200" indent="-228600" defTabSz="387350">
              <a:defRPr sz="1000" b="1">
                <a:solidFill>
                  <a:schemeClr val="tx1"/>
                </a:solidFill>
                <a:latin typeface="Arial" panose="020B0604020202020204" pitchFamily="34" charset="0"/>
              </a:defRPr>
            </a:lvl4pPr>
            <a:lvl5pPr marL="2057400" indent="-228600" defTabSz="387350">
              <a:defRPr sz="1000" b="1">
                <a:solidFill>
                  <a:schemeClr val="tx1"/>
                </a:solidFill>
                <a:latin typeface="Arial" panose="020B0604020202020204" pitchFamily="34" charset="0"/>
              </a:defRPr>
            </a:lvl5pPr>
            <a:lvl6pPr marL="2514600" indent="-228600" defTabSz="38735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38735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38735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387350" eaLnBrk="0" fontAlgn="base" hangingPunct="0">
              <a:spcBef>
                <a:spcPct val="0"/>
              </a:spcBef>
              <a:spcAft>
                <a:spcPct val="0"/>
              </a:spcAft>
              <a:defRPr sz="1000" b="1">
                <a:solidFill>
                  <a:schemeClr val="tx1"/>
                </a:solidFill>
                <a:latin typeface="Arial" panose="020B0604020202020204" pitchFamily="34" charset="0"/>
              </a:defRPr>
            </a:lvl9pPr>
          </a:lstStyle>
          <a:p>
            <a:pPr algn="ctr"/>
            <a:endParaRPr lang="zh-CN" altLang="en-US" sz="1400">
              <a:ea typeface="宋体" panose="02010600030101010101" pitchFamily="2" charset="-122"/>
            </a:endParaRPr>
          </a:p>
        </p:txBody>
      </p:sp>
      <p:grpSp>
        <p:nvGrpSpPr>
          <p:cNvPr id="32782" name="Group 18"/>
          <p:cNvGrpSpPr/>
          <p:nvPr/>
        </p:nvGrpSpPr>
        <p:grpSpPr bwMode="auto">
          <a:xfrm>
            <a:off x="1676400" y="4211413"/>
            <a:ext cx="2082800" cy="2166937"/>
            <a:chOff x="224" y="2400"/>
            <a:chExt cx="1312" cy="1365"/>
          </a:xfrm>
        </p:grpSpPr>
        <p:graphicFrame>
          <p:nvGraphicFramePr>
            <p:cNvPr id="32803" name="Object 19"/>
            <p:cNvGraphicFramePr/>
            <p:nvPr/>
          </p:nvGraphicFramePr>
          <p:xfrm>
            <a:off x="224" y="2400"/>
            <a:ext cx="1312" cy="1008"/>
          </p:xfrm>
          <a:graphic>
            <a:graphicData uri="http://schemas.openxmlformats.org/presentationml/2006/ole">
              <mc:AlternateContent xmlns:mc="http://schemas.openxmlformats.org/markup-compatibility/2006">
                <mc:Choice xmlns:v="urn:schemas-microsoft-com:vml" Requires="v">
                  <p:oleObj spid="_x0000_s13460" name="CorelDRAW 6.0" r:id="rId5" imgW="457200" imgH="457200" progId="CorelDRAW.Graphic.6">
                    <p:embed/>
                  </p:oleObj>
                </mc:Choice>
                <mc:Fallback>
                  <p:oleObj name="CorelDRAW 6.0" r:id="rId5" imgW="457200" imgH="457200" progId="CorelDRAW.Graphic.6">
                    <p:embed/>
                    <p:pic>
                      <p:nvPicPr>
                        <p:cNvPr id="0" name="图片 1345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 y="2400"/>
                          <a:ext cx="1312"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804" name="Rectangle 20"/>
            <p:cNvSpPr>
              <a:spLocks noChangeArrowheads="1"/>
            </p:cNvSpPr>
            <p:nvPr/>
          </p:nvSpPr>
          <p:spPr bwMode="auto">
            <a:xfrm>
              <a:off x="505" y="3552"/>
              <a:ext cx="65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58737" tIns="31749" rIns="58737" bIns="31749">
              <a:spAutoFit/>
            </a:bodyPr>
            <a:lstStyle>
              <a:lvl1pPr defTabSz="387350">
                <a:defRPr sz="1000" b="1">
                  <a:solidFill>
                    <a:schemeClr val="tx1"/>
                  </a:solidFill>
                  <a:latin typeface="Arial" panose="020B0604020202020204" pitchFamily="34" charset="0"/>
                </a:defRPr>
              </a:lvl1pPr>
              <a:lvl2pPr marL="742950" indent="-285750" defTabSz="387350">
                <a:defRPr sz="1000" b="1">
                  <a:solidFill>
                    <a:schemeClr val="tx1"/>
                  </a:solidFill>
                  <a:latin typeface="Arial" panose="020B0604020202020204" pitchFamily="34" charset="0"/>
                </a:defRPr>
              </a:lvl2pPr>
              <a:lvl3pPr marL="1143000" indent="-228600" defTabSz="387350">
                <a:defRPr sz="1000" b="1">
                  <a:solidFill>
                    <a:schemeClr val="tx1"/>
                  </a:solidFill>
                  <a:latin typeface="Arial" panose="020B0604020202020204" pitchFamily="34" charset="0"/>
                </a:defRPr>
              </a:lvl3pPr>
              <a:lvl4pPr marL="1600200" indent="-228600" defTabSz="387350">
                <a:defRPr sz="1000" b="1">
                  <a:solidFill>
                    <a:schemeClr val="tx1"/>
                  </a:solidFill>
                  <a:latin typeface="Arial" panose="020B0604020202020204" pitchFamily="34" charset="0"/>
                </a:defRPr>
              </a:lvl4pPr>
              <a:lvl5pPr marL="2057400" indent="-228600" defTabSz="387350">
                <a:defRPr sz="1000" b="1">
                  <a:solidFill>
                    <a:schemeClr val="tx1"/>
                  </a:solidFill>
                  <a:latin typeface="Arial" panose="020B0604020202020204" pitchFamily="34" charset="0"/>
                </a:defRPr>
              </a:lvl5pPr>
              <a:lvl6pPr marL="2514600" indent="-228600" defTabSz="387350" eaLnBrk="0" fontAlgn="base" hangingPunct="0">
                <a:spcBef>
                  <a:spcPct val="0"/>
                </a:spcBef>
                <a:spcAft>
                  <a:spcPct val="0"/>
                </a:spcAft>
                <a:defRPr sz="1000" b="1">
                  <a:solidFill>
                    <a:schemeClr val="tx1"/>
                  </a:solidFill>
                  <a:latin typeface="Arial" panose="020B0604020202020204" pitchFamily="34" charset="0"/>
                </a:defRPr>
              </a:lvl6pPr>
              <a:lvl7pPr marL="2971800" indent="-228600" defTabSz="387350" eaLnBrk="0" fontAlgn="base" hangingPunct="0">
                <a:spcBef>
                  <a:spcPct val="0"/>
                </a:spcBef>
                <a:spcAft>
                  <a:spcPct val="0"/>
                </a:spcAft>
                <a:defRPr sz="1000" b="1">
                  <a:solidFill>
                    <a:schemeClr val="tx1"/>
                  </a:solidFill>
                  <a:latin typeface="Arial" panose="020B0604020202020204" pitchFamily="34" charset="0"/>
                </a:defRPr>
              </a:lvl7pPr>
              <a:lvl8pPr marL="3429000" indent="-228600" defTabSz="387350" eaLnBrk="0" fontAlgn="base" hangingPunct="0">
                <a:spcBef>
                  <a:spcPct val="0"/>
                </a:spcBef>
                <a:spcAft>
                  <a:spcPct val="0"/>
                </a:spcAft>
                <a:defRPr sz="1000" b="1">
                  <a:solidFill>
                    <a:schemeClr val="tx1"/>
                  </a:solidFill>
                  <a:latin typeface="Arial" panose="020B0604020202020204" pitchFamily="34" charset="0"/>
                </a:defRPr>
              </a:lvl8pPr>
              <a:lvl9pPr marL="3886200" indent="-228600" defTabSz="38735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1800">
                  <a:latin typeface="+mn-ea"/>
                </a:rPr>
                <a:t>设计模型</a:t>
              </a:r>
              <a:endParaRPr lang="zh-CN" altLang="en-US" sz="1800">
                <a:latin typeface="+mn-ea"/>
              </a:endParaRPr>
            </a:p>
          </p:txBody>
        </p:sp>
      </p:grpSp>
      <p:sp>
        <p:nvSpPr>
          <p:cNvPr id="32783" name="Freeform 21"/>
          <p:cNvSpPr/>
          <p:nvPr/>
        </p:nvSpPr>
        <p:spPr bwMode="auto">
          <a:xfrm>
            <a:off x="5715001" y="2487614"/>
            <a:ext cx="804863" cy="331787"/>
          </a:xfrm>
          <a:custGeom>
            <a:avLst/>
            <a:gdLst>
              <a:gd name="T0" fmla="*/ 2147483646 w 507"/>
              <a:gd name="T1" fmla="*/ 0 h 209"/>
              <a:gd name="T2" fmla="*/ 2147483646 w 507"/>
              <a:gd name="T3" fmla="*/ 2147483646 h 209"/>
              <a:gd name="T4" fmla="*/ 2147483646 w 507"/>
              <a:gd name="T5" fmla="*/ 2147483646 h 209"/>
              <a:gd name="T6" fmla="*/ 2147483646 w 507"/>
              <a:gd name="T7" fmla="*/ 2147483646 h 209"/>
              <a:gd name="T8" fmla="*/ 2147483646 w 507"/>
              <a:gd name="T9" fmla="*/ 2147483646 h 209"/>
              <a:gd name="T10" fmla="*/ 2147483646 w 507"/>
              <a:gd name="T11" fmla="*/ 2147483646 h 209"/>
              <a:gd name="T12" fmla="*/ 2147483646 w 507"/>
              <a:gd name="T13" fmla="*/ 2147483646 h 209"/>
              <a:gd name="T14" fmla="*/ 2147483646 w 507"/>
              <a:gd name="T15" fmla="*/ 2147483646 h 209"/>
              <a:gd name="T16" fmla="*/ 2147483646 w 507"/>
              <a:gd name="T17" fmla="*/ 2147483646 h 209"/>
              <a:gd name="T18" fmla="*/ 2147483646 w 507"/>
              <a:gd name="T19" fmla="*/ 2147483646 h 209"/>
              <a:gd name="T20" fmla="*/ 2147483646 w 507"/>
              <a:gd name="T21" fmla="*/ 2147483646 h 209"/>
              <a:gd name="T22" fmla="*/ 2147483646 w 507"/>
              <a:gd name="T23" fmla="*/ 2147483646 h 209"/>
              <a:gd name="T24" fmla="*/ 2147483646 w 507"/>
              <a:gd name="T25" fmla="*/ 2147483646 h 209"/>
              <a:gd name="T26" fmla="*/ 2147483646 w 507"/>
              <a:gd name="T27" fmla="*/ 2147483646 h 209"/>
              <a:gd name="T28" fmla="*/ 2147483646 w 507"/>
              <a:gd name="T29" fmla="*/ 2147483646 h 209"/>
              <a:gd name="T30" fmla="*/ 2147483646 w 507"/>
              <a:gd name="T31" fmla="*/ 2147483646 h 209"/>
              <a:gd name="T32" fmla="*/ 2147483646 w 507"/>
              <a:gd name="T33" fmla="*/ 2147483646 h 209"/>
              <a:gd name="T34" fmla="*/ 2147483646 w 507"/>
              <a:gd name="T35" fmla="*/ 2147483646 h 209"/>
              <a:gd name="T36" fmla="*/ 2147483646 w 507"/>
              <a:gd name="T37" fmla="*/ 2147483646 h 209"/>
              <a:gd name="T38" fmla="*/ 2147483646 w 507"/>
              <a:gd name="T39" fmla="*/ 2147483646 h 209"/>
              <a:gd name="T40" fmla="*/ 2147483646 w 507"/>
              <a:gd name="T41" fmla="*/ 2147483646 h 209"/>
              <a:gd name="T42" fmla="*/ 2147483646 w 507"/>
              <a:gd name="T43" fmla="*/ 2147483646 h 209"/>
              <a:gd name="T44" fmla="*/ 2147483646 w 507"/>
              <a:gd name="T45" fmla="*/ 2147483646 h 209"/>
              <a:gd name="T46" fmla="*/ 2147483646 w 507"/>
              <a:gd name="T47" fmla="*/ 2147483646 h 209"/>
              <a:gd name="T48" fmla="*/ 2147483646 w 507"/>
              <a:gd name="T49" fmla="*/ 2147483646 h 209"/>
              <a:gd name="T50" fmla="*/ 2147483646 w 507"/>
              <a:gd name="T51" fmla="*/ 2147483646 h 209"/>
              <a:gd name="T52" fmla="*/ 2147483646 w 507"/>
              <a:gd name="T53" fmla="*/ 2147483646 h 209"/>
              <a:gd name="T54" fmla="*/ 2147483646 w 507"/>
              <a:gd name="T55" fmla="*/ 2147483646 h 209"/>
              <a:gd name="T56" fmla="*/ 2147483646 w 507"/>
              <a:gd name="T57" fmla="*/ 2147483646 h 209"/>
              <a:gd name="T58" fmla="*/ 2147483646 w 507"/>
              <a:gd name="T59" fmla="*/ 2147483646 h 209"/>
              <a:gd name="T60" fmla="*/ 2147483646 w 507"/>
              <a:gd name="T61" fmla="*/ 2147483646 h 209"/>
              <a:gd name="T62" fmla="*/ 0 w 507"/>
              <a:gd name="T63" fmla="*/ 2147483646 h 209"/>
              <a:gd name="T64" fmla="*/ 0 w 507"/>
              <a:gd name="T65" fmla="*/ 2147483646 h 209"/>
              <a:gd name="T66" fmla="*/ 2147483646 w 507"/>
              <a:gd name="T67" fmla="*/ 2147483646 h 209"/>
              <a:gd name="T68" fmla="*/ 2147483646 w 507"/>
              <a:gd name="T69" fmla="*/ 2147483646 h 209"/>
              <a:gd name="T70" fmla="*/ 2147483646 w 507"/>
              <a:gd name="T71" fmla="*/ 2147483646 h 209"/>
              <a:gd name="T72" fmla="*/ 2147483646 w 507"/>
              <a:gd name="T73" fmla="*/ 2147483646 h 209"/>
              <a:gd name="T74" fmla="*/ 2147483646 w 507"/>
              <a:gd name="T75" fmla="*/ 2147483646 h 209"/>
              <a:gd name="T76" fmla="*/ 2147483646 w 507"/>
              <a:gd name="T77" fmla="*/ 2147483646 h 209"/>
              <a:gd name="T78" fmla="*/ 2147483646 w 507"/>
              <a:gd name="T79" fmla="*/ 2147483646 h 209"/>
              <a:gd name="T80" fmla="*/ 2147483646 w 507"/>
              <a:gd name="T81" fmla="*/ 2147483646 h 209"/>
              <a:gd name="T82" fmla="*/ 2147483646 w 507"/>
              <a:gd name="T83" fmla="*/ 0 h 209"/>
              <a:gd name="T84" fmla="*/ 2147483646 w 507"/>
              <a:gd name="T85" fmla="*/ 0 h 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7"/>
              <a:gd name="T130" fmla="*/ 0 h 209"/>
              <a:gd name="T131" fmla="*/ 507 w 507"/>
              <a:gd name="T132" fmla="*/ 209 h 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209">
                <a:moveTo>
                  <a:pt x="254" y="0"/>
                </a:moveTo>
                <a:lnTo>
                  <a:pt x="265" y="0"/>
                </a:lnTo>
                <a:lnTo>
                  <a:pt x="281" y="0"/>
                </a:lnTo>
                <a:lnTo>
                  <a:pt x="292" y="0"/>
                </a:lnTo>
                <a:lnTo>
                  <a:pt x="303" y="6"/>
                </a:lnTo>
                <a:lnTo>
                  <a:pt x="314" y="6"/>
                </a:lnTo>
                <a:lnTo>
                  <a:pt x="331" y="6"/>
                </a:lnTo>
                <a:lnTo>
                  <a:pt x="342" y="6"/>
                </a:lnTo>
                <a:lnTo>
                  <a:pt x="353" y="11"/>
                </a:lnTo>
                <a:lnTo>
                  <a:pt x="364" y="11"/>
                </a:lnTo>
                <a:lnTo>
                  <a:pt x="375" y="11"/>
                </a:lnTo>
                <a:lnTo>
                  <a:pt x="386" y="17"/>
                </a:lnTo>
                <a:lnTo>
                  <a:pt x="397" y="17"/>
                </a:lnTo>
                <a:lnTo>
                  <a:pt x="402" y="22"/>
                </a:lnTo>
                <a:lnTo>
                  <a:pt x="413" y="22"/>
                </a:lnTo>
                <a:lnTo>
                  <a:pt x="424" y="28"/>
                </a:lnTo>
                <a:lnTo>
                  <a:pt x="430" y="33"/>
                </a:lnTo>
                <a:lnTo>
                  <a:pt x="441" y="33"/>
                </a:lnTo>
                <a:lnTo>
                  <a:pt x="446" y="39"/>
                </a:lnTo>
                <a:lnTo>
                  <a:pt x="457" y="44"/>
                </a:lnTo>
                <a:lnTo>
                  <a:pt x="463" y="44"/>
                </a:lnTo>
                <a:lnTo>
                  <a:pt x="468" y="50"/>
                </a:lnTo>
                <a:lnTo>
                  <a:pt x="474" y="55"/>
                </a:lnTo>
                <a:lnTo>
                  <a:pt x="479" y="61"/>
                </a:lnTo>
                <a:lnTo>
                  <a:pt x="485" y="66"/>
                </a:lnTo>
                <a:lnTo>
                  <a:pt x="490" y="72"/>
                </a:lnTo>
                <a:lnTo>
                  <a:pt x="496" y="72"/>
                </a:lnTo>
                <a:lnTo>
                  <a:pt x="501" y="77"/>
                </a:lnTo>
                <a:lnTo>
                  <a:pt x="501" y="83"/>
                </a:lnTo>
                <a:lnTo>
                  <a:pt x="501" y="88"/>
                </a:lnTo>
                <a:lnTo>
                  <a:pt x="507" y="94"/>
                </a:lnTo>
                <a:lnTo>
                  <a:pt x="507" y="99"/>
                </a:lnTo>
                <a:lnTo>
                  <a:pt x="507" y="105"/>
                </a:lnTo>
                <a:lnTo>
                  <a:pt x="507" y="110"/>
                </a:lnTo>
                <a:lnTo>
                  <a:pt x="507" y="116"/>
                </a:lnTo>
                <a:lnTo>
                  <a:pt x="501" y="121"/>
                </a:lnTo>
                <a:lnTo>
                  <a:pt x="501" y="127"/>
                </a:lnTo>
                <a:lnTo>
                  <a:pt x="501" y="132"/>
                </a:lnTo>
                <a:lnTo>
                  <a:pt x="496" y="138"/>
                </a:lnTo>
                <a:lnTo>
                  <a:pt x="490" y="143"/>
                </a:lnTo>
                <a:lnTo>
                  <a:pt x="485" y="143"/>
                </a:lnTo>
                <a:lnTo>
                  <a:pt x="479" y="149"/>
                </a:lnTo>
                <a:lnTo>
                  <a:pt x="474" y="154"/>
                </a:lnTo>
                <a:lnTo>
                  <a:pt x="468" y="160"/>
                </a:lnTo>
                <a:lnTo>
                  <a:pt x="463" y="165"/>
                </a:lnTo>
                <a:lnTo>
                  <a:pt x="457" y="165"/>
                </a:lnTo>
                <a:lnTo>
                  <a:pt x="446" y="171"/>
                </a:lnTo>
                <a:lnTo>
                  <a:pt x="441" y="176"/>
                </a:lnTo>
                <a:lnTo>
                  <a:pt x="430" y="176"/>
                </a:lnTo>
                <a:lnTo>
                  <a:pt x="424" y="182"/>
                </a:lnTo>
                <a:lnTo>
                  <a:pt x="413" y="187"/>
                </a:lnTo>
                <a:lnTo>
                  <a:pt x="402" y="187"/>
                </a:lnTo>
                <a:lnTo>
                  <a:pt x="397" y="193"/>
                </a:lnTo>
                <a:lnTo>
                  <a:pt x="386" y="193"/>
                </a:lnTo>
                <a:lnTo>
                  <a:pt x="375" y="198"/>
                </a:lnTo>
                <a:lnTo>
                  <a:pt x="364" y="198"/>
                </a:lnTo>
                <a:lnTo>
                  <a:pt x="353" y="198"/>
                </a:lnTo>
                <a:lnTo>
                  <a:pt x="342" y="204"/>
                </a:lnTo>
                <a:lnTo>
                  <a:pt x="331" y="204"/>
                </a:lnTo>
                <a:lnTo>
                  <a:pt x="314" y="204"/>
                </a:lnTo>
                <a:lnTo>
                  <a:pt x="303" y="209"/>
                </a:lnTo>
                <a:lnTo>
                  <a:pt x="292" y="209"/>
                </a:lnTo>
                <a:lnTo>
                  <a:pt x="281" y="209"/>
                </a:lnTo>
                <a:lnTo>
                  <a:pt x="265" y="209"/>
                </a:lnTo>
                <a:lnTo>
                  <a:pt x="254" y="209"/>
                </a:lnTo>
                <a:lnTo>
                  <a:pt x="243" y="209"/>
                </a:lnTo>
                <a:lnTo>
                  <a:pt x="226" y="209"/>
                </a:lnTo>
                <a:lnTo>
                  <a:pt x="215" y="209"/>
                </a:lnTo>
                <a:lnTo>
                  <a:pt x="204" y="209"/>
                </a:lnTo>
                <a:lnTo>
                  <a:pt x="193" y="204"/>
                </a:lnTo>
                <a:lnTo>
                  <a:pt x="176" y="204"/>
                </a:lnTo>
                <a:lnTo>
                  <a:pt x="165" y="204"/>
                </a:lnTo>
                <a:lnTo>
                  <a:pt x="154" y="198"/>
                </a:lnTo>
                <a:lnTo>
                  <a:pt x="143" y="198"/>
                </a:lnTo>
                <a:lnTo>
                  <a:pt x="132" y="198"/>
                </a:lnTo>
                <a:lnTo>
                  <a:pt x="121" y="193"/>
                </a:lnTo>
                <a:lnTo>
                  <a:pt x="110" y="193"/>
                </a:lnTo>
                <a:lnTo>
                  <a:pt x="105" y="187"/>
                </a:lnTo>
                <a:lnTo>
                  <a:pt x="94" y="187"/>
                </a:lnTo>
                <a:lnTo>
                  <a:pt x="83" y="182"/>
                </a:lnTo>
                <a:lnTo>
                  <a:pt x="77" y="176"/>
                </a:lnTo>
                <a:lnTo>
                  <a:pt x="66" y="176"/>
                </a:lnTo>
                <a:lnTo>
                  <a:pt x="61" y="171"/>
                </a:lnTo>
                <a:lnTo>
                  <a:pt x="50" y="165"/>
                </a:lnTo>
                <a:lnTo>
                  <a:pt x="44" y="165"/>
                </a:lnTo>
                <a:lnTo>
                  <a:pt x="39" y="160"/>
                </a:lnTo>
                <a:lnTo>
                  <a:pt x="33" y="154"/>
                </a:lnTo>
                <a:lnTo>
                  <a:pt x="28" y="149"/>
                </a:lnTo>
                <a:lnTo>
                  <a:pt x="22" y="143"/>
                </a:lnTo>
                <a:lnTo>
                  <a:pt x="17" y="143"/>
                </a:lnTo>
                <a:lnTo>
                  <a:pt x="11" y="138"/>
                </a:lnTo>
                <a:lnTo>
                  <a:pt x="6" y="132"/>
                </a:lnTo>
                <a:lnTo>
                  <a:pt x="6" y="127"/>
                </a:lnTo>
                <a:lnTo>
                  <a:pt x="6" y="121"/>
                </a:lnTo>
                <a:lnTo>
                  <a:pt x="0" y="116"/>
                </a:lnTo>
                <a:lnTo>
                  <a:pt x="0" y="110"/>
                </a:lnTo>
                <a:lnTo>
                  <a:pt x="0" y="105"/>
                </a:lnTo>
                <a:lnTo>
                  <a:pt x="0" y="99"/>
                </a:lnTo>
                <a:lnTo>
                  <a:pt x="0" y="94"/>
                </a:lnTo>
                <a:lnTo>
                  <a:pt x="6" y="88"/>
                </a:lnTo>
                <a:lnTo>
                  <a:pt x="6" y="83"/>
                </a:lnTo>
                <a:lnTo>
                  <a:pt x="6" y="77"/>
                </a:lnTo>
                <a:lnTo>
                  <a:pt x="11" y="72"/>
                </a:lnTo>
                <a:lnTo>
                  <a:pt x="17" y="72"/>
                </a:lnTo>
                <a:lnTo>
                  <a:pt x="22" y="66"/>
                </a:lnTo>
                <a:lnTo>
                  <a:pt x="28" y="61"/>
                </a:lnTo>
                <a:lnTo>
                  <a:pt x="33" y="55"/>
                </a:lnTo>
                <a:lnTo>
                  <a:pt x="39" y="50"/>
                </a:lnTo>
                <a:lnTo>
                  <a:pt x="44" y="44"/>
                </a:lnTo>
                <a:lnTo>
                  <a:pt x="50" y="44"/>
                </a:lnTo>
                <a:lnTo>
                  <a:pt x="61" y="39"/>
                </a:lnTo>
                <a:lnTo>
                  <a:pt x="66" y="33"/>
                </a:lnTo>
                <a:lnTo>
                  <a:pt x="77" y="33"/>
                </a:lnTo>
                <a:lnTo>
                  <a:pt x="83" y="28"/>
                </a:lnTo>
                <a:lnTo>
                  <a:pt x="94" y="22"/>
                </a:lnTo>
                <a:lnTo>
                  <a:pt x="105" y="22"/>
                </a:lnTo>
                <a:lnTo>
                  <a:pt x="110" y="17"/>
                </a:lnTo>
                <a:lnTo>
                  <a:pt x="121" y="17"/>
                </a:lnTo>
                <a:lnTo>
                  <a:pt x="132" y="11"/>
                </a:lnTo>
                <a:lnTo>
                  <a:pt x="143" y="11"/>
                </a:lnTo>
                <a:lnTo>
                  <a:pt x="154" y="11"/>
                </a:lnTo>
                <a:lnTo>
                  <a:pt x="165" y="6"/>
                </a:lnTo>
                <a:lnTo>
                  <a:pt x="176" y="6"/>
                </a:lnTo>
                <a:lnTo>
                  <a:pt x="193" y="6"/>
                </a:lnTo>
                <a:lnTo>
                  <a:pt x="204" y="6"/>
                </a:lnTo>
                <a:lnTo>
                  <a:pt x="215" y="0"/>
                </a:lnTo>
                <a:lnTo>
                  <a:pt x="226" y="0"/>
                </a:lnTo>
                <a:lnTo>
                  <a:pt x="243" y="0"/>
                </a:lnTo>
                <a:lnTo>
                  <a:pt x="254" y="0"/>
                </a:lnTo>
                <a:close/>
              </a:path>
            </a:pathLst>
          </a:custGeom>
          <a:solidFill>
            <a:srgbClr val="669999"/>
          </a:solidFill>
          <a:ln w="9525">
            <a:solidFill>
              <a:schemeClr val="tx1"/>
            </a:solidFill>
            <a:round/>
          </a:ln>
        </p:spPr>
        <p:txBody>
          <a:bodyPr/>
          <a:lstStyle/>
          <a:p>
            <a:endParaRPr lang="zh-CN" altLang="en-US"/>
          </a:p>
        </p:txBody>
      </p:sp>
      <p:grpSp>
        <p:nvGrpSpPr>
          <p:cNvPr id="32784" name="Group 22"/>
          <p:cNvGrpSpPr/>
          <p:nvPr/>
        </p:nvGrpSpPr>
        <p:grpSpPr bwMode="auto">
          <a:xfrm>
            <a:off x="4648200" y="1760538"/>
            <a:ext cx="374650" cy="531812"/>
            <a:chOff x="2236" y="694"/>
            <a:chExt cx="236" cy="335"/>
          </a:xfrm>
        </p:grpSpPr>
        <p:sp>
          <p:nvSpPr>
            <p:cNvPr id="32798" name="Freeform 23"/>
            <p:cNvSpPr/>
            <p:nvPr/>
          </p:nvSpPr>
          <p:spPr bwMode="auto">
            <a:xfrm>
              <a:off x="2296" y="694"/>
              <a:ext cx="116" cy="115"/>
            </a:xfrm>
            <a:custGeom>
              <a:avLst/>
              <a:gdLst>
                <a:gd name="T0" fmla="*/ 61 w 116"/>
                <a:gd name="T1" fmla="*/ 5 h 115"/>
                <a:gd name="T2" fmla="*/ 72 w 116"/>
                <a:gd name="T3" fmla="*/ 5 h 115"/>
                <a:gd name="T4" fmla="*/ 83 w 116"/>
                <a:gd name="T5" fmla="*/ 5 h 115"/>
                <a:gd name="T6" fmla="*/ 88 w 116"/>
                <a:gd name="T7" fmla="*/ 11 h 115"/>
                <a:gd name="T8" fmla="*/ 99 w 116"/>
                <a:gd name="T9" fmla="*/ 22 h 115"/>
                <a:gd name="T10" fmla="*/ 105 w 116"/>
                <a:gd name="T11" fmla="*/ 27 h 115"/>
                <a:gd name="T12" fmla="*/ 110 w 116"/>
                <a:gd name="T13" fmla="*/ 38 h 115"/>
                <a:gd name="T14" fmla="*/ 116 w 116"/>
                <a:gd name="T15" fmla="*/ 44 h 115"/>
                <a:gd name="T16" fmla="*/ 116 w 116"/>
                <a:gd name="T17" fmla="*/ 55 h 115"/>
                <a:gd name="T18" fmla="*/ 116 w 116"/>
                <a:gd name="T19" fmla="*/ 66 h 115"/>
                <a:gd name="T20" fmla="*/ 110 w 116"/>
                <a:gd name="T21" fmla="*/ 77 h 115"/>
                <a:gd name="T22" fmla="*/ 110 w 116"/>
                <a:gd name="T23" fmla="*/ 88 h 115"/>
                <a:gd name="T24" fmla="*/ 105 w 116"/>
                <a:gd name="T25" fmla="*/ 93 h 115"/>
                <a:gd name="T26" fmla="*/ 94 w 116"/>
                <a:gd name="T27" fmla="*/ 99 h 115"/>
                <a:gd name="T28" fmla="*/ 88 w 116"/>
                <a:gd name="T29" fmla="*/ 104 h 115"/>
                <a:gd name="T30" fmla="*/ 83 w 116"/>
                <a:gd name="T31" fmla="*/ 110 h 115"/>
                <a:gd name="T32" fmla="*/ 77 w 116"/>
                <a:gd name="T33" fmla="*/ 115 h 115"/>
                <a:gd name="T34" fmla="*/ 66 w 116"/>
                <a:gd name="T35" fmla="*/ 115 h 115"/>
                <a:gd name="T36" fmla="*/ 55 w 116"/>
                <a:gd name="T37" fmla="*/ 115 h 115"/>
                <a:gd name="T38" fmla="*/ 44 w 116"/>
                <a:gd name="T39" fmla="*/ 115 h 115"/>
                <a:gd name="T40" fmla="*/ 33 w 116"/>
                <a:gd name="T41" fmla="*/ 110 h 115"/>
                <a:gd name="T42" fmla="*/ 28 w 116"/>
                <a:gd name="T43" fmla="*/ 104 h 115"/>
                <a:gd name="T44" fmla="*/ 22 w 116"/>
                <a:gd name="T45" fmla="*/ 99 h 115"/>
                <a:gd name="T46" fmla="*/ 17 w 116"/>
                <a:gd name="T47" fmla="*/ 93 h 115"/>
                <a:gd name="T48" fmla="*/ 11 w 116"/>
                <a:gd name="T49" fmla="*/ 88 h 115"/>
                <a:gd name="T50" fmla="*/ 6 w 116"/>
                <a:gd name="T51" fmla="*/ 77 h 115"/>
                <a:gd name="T52" fmla="*/ 0 w 116"/>
                <a:gd name="T53" fmla="*/ 71 h 115"/>
                <a:gd name="T54" fmla="*/ 0 w 116"/>
                <a:gd name="T55" fmla="*/ 60 h 115"/>
                <a:gd name="T56" fmla="*/ 0 w 116"/>
                <a:gd name="T57" fmla="*/ 49 h 115"/>
                <a:gd name="T58" fmla="*/ 6 w 116"/>
                <a:gd name="T59" fmla="*/ 38 h 115"/>
                <a:gd name="T60" fmla="*/ 11 w 116"/>
                <a:gd name="T61" fmla="*/ 33 h 115"/>
                <a:gd name="T62" fmla="*/ 17 w 116"/>
                <a:gd name="T63" fmla="*/ 22 h 115"/>
                <a:gd name="T64" fmla="*/ 28 w 116"/>
                <a:gd name="T65" fmla="*/ 11 h 115"/>
                <a:gd name="T66" fmla="*/ 39 w 116"/>
                <a:gd name="T67" fmla="*/ 5 h 115"/>
                <a:gd name="T68" fmla="*/ 50 w 116"/>
                <a:gd name="T69" fmla="*/ 5 h 115"/>
                <a:gd name="T70" fmla="*/ 61 w 116"/>
                <a:gd name="T71" fmla="*/ 0 h 1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15"/>
                <a:gd name="T110" fmla="*/ 116 w 116"/>
                <a:gd name="T111" fmla="*/ 115 h 1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15">
                  <a:moveTo>
                    <a:pt x="61" y="0"/>
                  </a:moveTo>
                  <a:lnTo>
                    <a:pt x="61" y="5"/>
                  </a:lnTo>
                  <a:lnTo>
                    <a:pt x="66" y="5"/>
                  </a:lnTo>
                  <a:lnTo>
                    <a:pt x="72" y="5"/>
                  </a:lnTo>
                  <a:lnTo>
                    <a:pt x="77" y="5"/>
                  </a:lnTo>
                  <a:lnTo>
                    <a:pt x="83" y="5"/>
                  </a:lnTo>
                  <a:lnTo>
                    <a:pt x="83" y="11"/>
                  </a:lnTo>
                  <a:lnTo>
                    <a:pt x="88" y="11"/>
                  </a:lnTo>
                  <a:lnTo>
                    <a:pt x="94" y="16"/>
                  </a:lnTo>
                  <a:lnTo>
                    <a:pt x="99" y="22"/>
                  </a:lnTo>
                  <a:lnTo>
                    <a:pt x="105" y="22"/>
                  </a:lnTo>
                  <a:lnTo>
                    <a:pt x="105" y="27"/>
                  </a:lnTo>
                  <a:lnTo>
                    <a:pt x="110" y="33"/>
                  </a:lnTo>
                  <a:lnTo>
                    <a:pt x="110" y="38"/>
                  </a:lnTo>
                  <a:lnTo>
                    <a:pt x="110" y="44"/>
                  </a:lnTo>
                  <a:lnTo>
                    <a:pt x="116" y="44"/>
                  </a:lnTo>
                  <a:lnTo>
                    <a:pt x="116" y="49"/>
                  </a:lnTo>
                  <a:lnTo>
                    <a:pt x="116" y="55"/>
                  </a:lnTo>
                  <a:lnTo>
                    <a:pt x="116" y="60"/>
                  </a:lnTo>
                  <a:lnTo>
                    <a:pt x="116" y="66"/>
                  </a:lnTo>
                  <a:lnTo>
                    <a:pt x="116" y="71"/>
                  </a:lnTo>
                  <a:lnTo>
                    <a:pt x="110" y="77"/>
                  </a:lnTo>
                  <a:lnTo>
                    <a:pt x="110" y="82"/>
                  </a:lnTo>
                  <a:lnTo>
                    <a:pt x="110" y="88"/>
                  </a:lnTo>
                  <a:lnTo>
                    <a:pt x="105" y="88"/>
                  </a:lnTo>
                  <a:lnTo>
                    <a:pt x="105" y="93"/>
                  </a:lnTo>
                  <a:lnTo>
                    <a:pt x="99" y="99"/>
                  </a:lnTo>
                  <a:lnTo>
                    <a:pt x="94" y="99"/>
                  </a:lnTo>
                  <a:lnTo>
                    <a:pt x="94" y="104"/>
                  </a:lnTo>
                  <a:lnTo>
                    <a:pt x="88" y="104"/>
                  </a:lnTo>
                  <a:lnTo>
                    <a:pt x="88" y="110"/>
                  </a:lnTo>
                  <a:lnTo>
                    <a:pt x="83" y="110"/>
                  </a:lnTo>
                  <a:lnTo>
                    <a:pt x="77" y="110"/>
                  </a:lnTo>
                  <a:lnTo>
                    <a:pt x="77" y="115"/>
                  </a:lnTo>
                  <a:lnTo>
                    <a:pt x="72" y="115"/>
                  </a:lnTo>
                  <a:lnTo>
                    <a:pt x="66" y="115"/>
                  </a:lnTo>
                  <a:lnTo>
                    <a:pt x="61" y="115"/>
                  </a:lnTo>
                  <a:lnTo>
                    <a:pt x="55" y="115"/>
                  </a:lnTo>
                  <a:lnTo>
                    <a:pt x="50" y="115"/>
                  </a:lnTo>
                  <a:lnTo>
                    <a:pt x="44" y="115"/>
                  </a:lnTo>
                  <a:lnTo>
                    <a:pt x="39" y="110"/>
                  </a:lnTo>
                  <a:lnTo>
                    <a:pt x="33" y="110"/>
                  </a:lnTo>
                  <a:lnTo>
                    <a:pt x="28" y="110"/>
                  </a:lnTo>
                  <a:lnTo>
                    <a:pt x="28" y="104"/>
                  </a:lnTo>
                  <a:lnTo>
                    <a:pt x="22" y="104"/>
                  </a:lnTo>
                  <a:lnTo>
                    <a:pt x="22" y="99"/>
                  </a:lnTo>
                  <a:lnTo>
                    <a:pt x="17" y="99"/>
                  </a:lnTo>
                  <a:lnTo>
                    <a:pt x="17" y="93"/>
                  </a:lnTo>
                  <a:lnTo>
                    <a:pt x="11" y="93"/>
                  </a:lnTo>
                  <a:lnTo>
                    <a:pt x="11" y="88"/>
                  </a:lnTo>
                  <a:lnTo>
                    <a:pt x="6" y="82"/>
                  </a:lnTo>
                  <a:lnTo>
                    <a:pt x="6" y="77"/>
                  </a:lnTo>
                  <a:lnTo>
                    <a:pt x="6" y="71"/>
                  </a:lnTo>
                  <a:lnTo>
                    <a:pt x="0" y="71"/>
                  </a:lnTo>
                  <a:lnTo>
                    <a:pt x="0" y="66"/>
                  </a:lnTo>
                  <a:lnTo>
                    <a:pt x="0" y="60"/>
                  </a:lnTo>
                  <a:lnTo>
                    <a:pt x="0" y="55"/>
                  </a:lnTo>
                  <a:lnTo>
                    <a:pt x="0" y="49"/>
                  </a:lnTo>
                  <a:lnTo>
                    <a:pt x="6" y="44"/>
                  </a:lnTo>
                  <a:lnTo>
                    <a:pt x="6" y="38"/>
                  </a:lnTo>
                  <a:lnTo>
                    <a:pt x="6" y="33"/>
                  </a:lnTo>
                  <a:lnTo>
                    <a:pt x="11" y="33"/>
                  </a:lnTo>
                  <a:lnTo>
                    <a:pt x="11" y="27"/>
                  </a:lnTo>
                  <a:lnTo>
                    <a:pt x="17" y="22"/>
                  </a:lnTo>
                  <a:lnTo>
                    <a:pt x="22" y="16"/>
                  </a:lnTo>
                  <a:lnTo>
                    <a:pt x="28" y="11"/>
                  </a:lnTo>
                  <a:lnTo>
                    <a:pt x="33" y="11"/>
                  </a:lnTo>
                  <a:lnTo>
                    <a:pt x="39" y="5"/>
                  </a:lnTo>
                  <a:lnTo>
                    <a:pt x="44" y="5"/>
                  </a:lnTo>
                  <a:lnTo>
                    <a:pt x="50" y="5"/>
                  </a:lnTo>
                  <a:lnTo>
                    <a:pt x="55" y="5"/>
                  </a:lnTo>
                  <a:lnTo>
                    <a:pt x="61" y="0"/>
                  </a:lnTo>
                  <a:close/>
                </a:path>
              </a:pathLst>
            </a:custGeom>
            <a:solidFill>
              <a:srgbClr val="669999"/>
            </a:solidFill>
            <a:ln w="9525">
              <a:solidFill>
                <a:schemeClr val="tx1"/>
              </a:solidFill>
              <a:round/>
            </a:ln>
          </p:spPr>
          <p:txBody>
            <a:bodyPr/>
            <a:lstStyle/>
            <a:p>
              <a:endParaRPr lang="zh-CN" altLang="en-US"/>
            </a:p>
          </p:txBody>
        </p:sp>
        <p:sp>
          <p:nvSpPr>
            <p:cNvPr id="32799" name="Freeform 24"/>
            <p:cNvSpPr/>
            <p:nvPr/>
          </p:nvSpPr>
          <p:spPr bwMode="auto">
            <a:xfrm>
              <a:off x="2296" y="694"/>
              <a:ext cx="116" cy="115"/>
            </a:xfrm>
            <a:custGeom>
              <a:avLst/>
              <a:gdLst>
                <a:gd name="T0" fmla="*/ 61 w 116"/>
                <a:gd name="T1" fmla="*/ 0 h 115"/>
                <a:gd name="T2" fmla="*/ 83 w 116"/>
                <a:gd name="T3" fmla="*/ 5 h 115"/>
                <a:gd name="T4" fmla="*/ 99 w 116"/>
                <a:gd name="T5" fmla="*/ 22 h 115"/>
                <a:gd name="T6" fmla="*/ 110 w 116"/>
                <a:gd name="T7" fmla="*/ 38 h 115"/>
                <a:gd name="T8" fmla="*/ 116 w 116"/>
                <a:gd name="T9" fmla="*/ 60 h 115"/>
                <a:gd name="T10" fmla="*/ 110 w 116"/>
                <a:gd name="T11" fmla="*/ 82 h 115"/>
                <a:gd name="T12" fmla="*/ 99 w 116"/>
                <a:gd name="T13" fmla="*/ 99 h 115"/>
                <a:gd name="T14" fmla="*/ 83 w 116"/>
                <a:gd name="T15" fmla="*/ 110 h 115"/>
                <a:gd name="T16" fmla="*/ 61 w 116"/>
                <a:gd name="T17" fmla="*/ 115 h 115"/>
                <a:gd name="T18" fmla="*/ 39 w 116"/>
                <a:gd name="T19" fmla="*/ 110 h 115"/>
                <a:gd name="T20" fmla="*/ 17 w 116"/>
                <a:gd name="T21" fmla="*/ 99 h 115"/>
                <a:gd name="T22" fmla="*/ 6 w 116"/>
                <a:gd name="T23" fmla="*/ 82 h 115"/>
                <a:gd name="T24" fmla="*/ 0 w 116"/>
                <a:gd name="T25" fmla="*/ 60 h 115"/>
                <a:gd name="T26" fmla="*/ 6 w 116"/>
                <a:gd name="T27" fmla="*/ 38 h 115"/>
                <a:gd name="T28" fmla="*/ 17 w 116"/>
                <a:gd name="T29" fmla="*/ 22 h 115"/>
                <a:gd name="T30" fmla="*/ 39 w 116"/>
                <a:gd name="T31" fmla="*/ 5 h 115"/>
                <a:gd name="T32" fmla="*/ 61 w 116"/>
                <a:gd name="T33" fmla="*/ 0 h 1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6"/>
                <a:gd name="T52" fmla="*/ 0 h 115"/>
                <a:gd name="T53" fmla="*/ 116 w 116"/>
                <a:gd name="T54" fmla="*/ 115 h 1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6" h="115">
                  <a:moveTo>
                    <a:pt x="61" y="0"/>
                  </a:moveTo>
                  <a:lnTo>
                    <a:pt x="83" y="5"/>
                  </a:lnTo>
                  <a:lnTo>
                    <a:pt x="99" y="22"/>
                  </a:lnTo>
                  <a:lnTo>
                    <a:pt x="110" y="38"/>
                  </a:lnTo>
                  <a:lnTo>
                    <a:pt x="116" y="60"/>
                  </a:lnTo>
                  <a:lnTo>
                    <a:pt x="110" y="82"/>
                  </a:lnTo>
                  <a:lnTo>
                    <a:pt x="99" y="99"/>
                  </a:lnTo>
                  <a:lnTo>
                    <a:pt x="83" y="110"/>
                  </a:lnTo>
                  <a:lnTo>
                    <a:pt x="61" y="115"/>
                  </a:lnTo>
                  <a:lnTo>
                    <a:pt x="39" y="110"/>
                  </a:lnTo>
                  <a:lnTo>
                    <a:pt x="17" y="99"/>
                  </a:lnTo>
                  <a:lnTo>
                    <a:pt x="6" y="82"/>
                  </a:lnTo>
                  <a:lnTo>
                    <a:pt x="0" y="60"/>
                  </a:lnTo>
                  <a:lnTo>
                    <a:pt x="6" y="38"/>
                  </a:lnTo>
                  <a:lnTo>
                    <a:pt x="17" y="22"/>
                  </a:lnTo>
                  <a:lnTo>
                    <a:pt x="39" y="5"/>
                  </a:lnTo>
                  <a:lnTo>
                    <a:pt x="61" y="0"/>
                  </a:lnTo>
                </a:path>
              </a:pathLst>
            </a:cu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00" name="Line 25"/>
            <p:cNvSpPr>
              <a:spLocks noChangeShapeType="1"/>
            </p:cNvSpPr>
            <p:nvPr/>
          </p:nvSpPr>
          <p:spPr bwMode="auto">
            <a:xfrm>
              <a:off x="2274" y="842"/>
              <a:ext cx="160"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1" name="Freeform 26"/>
            <p:cNvSpPr/>
            <p:nvPr/>
          </p:nvSpPr>
          <p:spPr bwMode="auto">
            <a:xfrm>
              <a:off x="2236" y="809"/>
              <a:ext cx="115" cy="220"/>
            </a:xfrm>
            <a:custGeom>
              <a:avLst/>
              <a:gdLst>
                <a:gd name="T0" fmla="*/ 115 w 115"/>
                <a:gd name="T1" fmla="*/ 0 h 220"/>
                <a:gd name="T2" fmla="*/ 115 w 115"/>
                <a:gd name="T3" fmla="*/ 105 h 220"/>
                <a:gd name="T4" fmla="*/ 0 w 115"/>
                <a:gd name="T5" fmla="*/ 220 h 220"/>
                <a:gd name="T6" fmla="*/ 0 60000 65536"/>
                <a:gd name="T7" fmla="*/ 0 60000 65536"/>
                <a:gd name="T8" fmla="*/ 0 60000 65536"/>
                <a:gd name="T9" fmla="*/ 0 w 115"/>
                <a:gd name="T10" fmla="*/ 0 h 220"/>
                <a:gd name="T11" fmla="*/ 115 w 115"/>
                <a:gd name="T12" fmla="*/ 220 h 220"/>
              </a:gdLst>
              <a:ahLst/>
              <a:cxnLst>
                <a:cxn ang="T6">
                  <a:pos x="T0" y="T1"/>
                </a:cxn>
                <a:cxn ang="T7">
                  <a:pos x="T2" y="T3"/>
                </a:cxn>
                <a:cxn ang="T8">
                  <a:pos x="T4" y="T5"/>
                </a:cxn>
              </a:cxnLst>
              <a:rect l="T9" t="T10" r="T11" b="T12"/>
              <a:pathLst>
                <a:path w="115" h="220">
                  <a:moveTo>
                    <a:pt x="115" y="0"/>
                  </a:moveTo>
                  <a:lnTo>
                    <a:pt x="115" y="105"/>
                  </a:lnTo>
                  <a:lnTo>
                    <a:pt x="0" y="220"/>
                  </a:lnTo>
                </a:path>
              </a:pathLst>
            </a:cu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802" name="Line 27"/>
            <p:cNvSpPr>
              <a:spLocks noChangeShapeType="1"/>
            </p:cNvSpPr>
            <p:nvPr/>
          </p:nvSpPr>
          <p:spPr bwMode="auto">
            <a:xfrm>
              <a:off x="2351" y="908"/>
              <a:ext cx="121" cy="12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785" name="Line 28"/>
          <p:cNvSpPr>
            <a:spLocks noChangeShapeType="1"/>
          </p:cNvSpPr>
          <p:nvPr/>
        </p:nvSpPr>
        <p:spPr bwMode="auto">
          <a:xfrm>
            <a:off x="5105401" y="2028825"/>
            <a:ext cx="568325" cy="1588"/>
          </a:xfrm>
          <a:prstGeom prst="line">
            <a:avLst/>
          </a:prstGeom>
          <a:noFill/>
          <a:ln w="0">
            <a:solidFill>
              <a:schemeClr val="tx1"/>
            </a:solidFill>
            <a:rou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2786" name="Text Box 29"/>
          <p:cNvSpPr txBox="1">
            <a:spLocks noChangeArrowheads="1"/>
          </p:cNvSpPr>
          <p:nvPr/>
        </p:nvSpPr>
        <p:spPr bwMode="auto">
          <a:xfrm>
            <a:off x="7162800" y="225697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spcBef>
                <a:spcPct val="50000"/>
              </a:spcBef>
            </a:pPr>
            <a:r>
              <a:rPr lang="zh-CN" altLang="en-US" sz="2000">
                <a:latin typeface="+mn-ea"/>
              </a:rPr>
              <a:t>需求</a:t>
            </a:r>
            <a:endParaRPr lang="zh-CN" altLang="en-US" sz="2000">
              <a:latin typeface="+mn-ea"/>
            </a:endParaRPr>
          </a:p>
        </p:txBody>
      </p:sp>
      <p:sp>
        <p:nvSpPr>
          <p:cNvPr id="32787" name="Freeform 30"/>
          <p:cNvSpPr/>
          <p:nvPr/>
        </p:nvSpPr>
        <p:spPr bwMode="auto">
          <a:xfrm>
            <a:off x="5791201" y="1878014"/>
            <a:ext cx="804863" cy="331787"/>
          </a:xfrm>
          <a:custGeom>
            <a:avLst/>
            <a:gdLst>
              <a:gd name="T0" fmla="*/ 2147483646 w 507"/>
              <a:gd name="T1" fmla="*/ 0 h 209"/>
              <a:gd name="T2" fmla="*/ 2147483646 w 507"/>
              <a:gd name="T3" fmla="*/ 2147483646 h 209"/>
              <a:gd name="T4" fmla="*/ 2147483646 w 507"/>
              <a:gd name="T5" fmla="*/ 2147483646 h 209"/>
              <a:gd name="T6" fmla="*/ 2147483646 w 507"/>
              <a:gd name="T7" fmla="*/ 2147483646 h 209"/>
              <a:gd name="T8" fmla="*/ 2147483646 w 507"/>
              <a:gd name="T9" fmla="*/ 2147483646 h 209"/>
              <a:gd name="T10" fmla="*/ 2147483646 w 507"/>
              <a:gd name="T11" fmla="*/ 2147483646 h 209"/>
              <a:gd name="T12" fmla="*/ 2147483646 w 507"/>
              <a:gd name="T13" fmla="*/ 2147483646 h 209"/>
              <a:gd name="T14" fmla="*/ 2147483646 w 507"/>
              <a:gd name="T15" fmla="*/ 2147483646 h 209"/>
              <a:gd name="T16" fmla="*/ 2147483646 w 507"/>
              <a:gd name="T17" fmla="*/ 2147483646 h 209"/>
              <a:gd name="T18" fmla="*/ 2147483646 w 507"/>
              <a:gd name="T19" fmla="*/ 2147483646 h 209"/>
              <a:gd name="T20" fmla="*/ 2147483646 w 507"/>
              <a:gd name="T21" fmla="*/ 2147483646 h 209"/>
              <a:gd name="T22" fmla="*/ 2147483646 w 507"/>
              <a:gd name="T23" fmla="*/ 2147483646 h 209"/>
              <a:gd name="T24" fmla="*/ 2147483646 w 507"/>
              <a:gd name="T25" fmla="*/ 2147483646 h 209"/>
              <a:gd name="T26" fmla="*/ 2147483646 w 507"/>
              <a:gd name="T27" fmla="*/ 2147483646 h 209"/>
              <a:gd name="T28" fmla="*/ 2147483646 w 507"/>
              <a:gd name="T29" fmla="*/ 2147483646 h 209"/>
              <a:gd name="T30" fmla="*/ 2147483646 w 507"/>
              <a:gd name="T31" fmla="*/ 2147483646 h 209"/>
              <a:gd name="T32" fmla="*/ 2147483646 w 507"/>
              <a:gd name="T33" fmla="*/ 2147483646 h 209"/>
              <a:gd name="T34" fmla="*/ 2147483646 w 507"/>
              <a:gd name="T35" fmla="*/ 2147483646 h 209"/>
              <a:gd name="T36" fmla="*/ 2147483646 w 507"/>
              <a:gd name="T37" fmla="*/ 2147483646 h 209"/>
              <a:gd name="T38" fmla="*/ 2147483646 w 507"/>
              <a:gd name="T39" fmla="*/ 2147483646 h 209"/>
              <a:gd name="T40" fmla="*/ 2147483646 w 507"/>
              <a:gd name="T41" fmla="*/ 2147483646 h 209"/>
              <a:gd name="T42" fmla="*/ 2147483646 w 507"/>
              <a:gd name="T43" fmla="*/ 2147483646 h 209"/>
              <a:gd name="T44" fmla="*/ 2147483646 w 507"/>
              <a:gd name="T45" fmla="*/ 2147483646 h 209"/>
              <a:gd name="T46" fmla="*/ 2147483646 w 507"/>
              <a:gd name="T47" fmla="*/ 2147483646 h 209"/>
              <a:gd name="T48" fmla="*/ 2147483646 w 507"/>
              <a:gd name="T49" fmla="*/ 2147483646 h 209"/>
              <a:gd name="T50" fmla="*/ 2147483646 w 507"/>
              <a:gd name="T51" fmla="*/ 2147483646 h 209"/>
              <a:gd name="T52" fmla="*/ 2147483646 w 507"/>
              <a:gd name="T53" fmla="*/ 2147483646 h 209"/>
              <a:gd name="T54" fmla="*/ 2147483646 w 507"/>
              <a:gd name="T55" fmla="*/ 2147483646 h 209"/>
              <a:gd name="T56" fmla="*/ 2147483646 w 507"/>
              <a:gd name="T57" fmla="*/ 2147483646 h 209"/>
              <a:gd name="T58" fmla="*/ 2147483646 w 507"/>
              <a:gd name="T59" fmla="*/ 2147483646 h 209"/>
              <a:gd name="T60" fmla="*/ 2147483646 w 507"/>
              <a:gd name="T61" fmla="*/ 2147483646 h 209"/>
              <a:gd name="T62" fmla="*/ 0 w 507"/>
              <a:gd name="T63" fmla="*/ 2147483646 h 209"/>
              <a:gd name="T64" fmla="*/ 0 w 507"/>
              <a:gd name="T65" fmla="*/ 2147483646 h 209"/>
              <a:gd name="T66" fmla="*/ 2147483646 w 507"/>
              <a:gd name="T67" fmla="*/ 2147483646 h 209"/>
              <a:gd name="T68" fmla="*/ 2147483646 w 507"/>
              <a:gd name="T69" fmla="*/ 2147483646 h 209"/>
              <a:gd name="T70" fmla="*/ 2147483646 w 507"/>
              <a:gd name="T71" fmla="*/ 2147483646 h 209"/>
              <a:gd name="T72" fmla="*/ 2147483646 w 507"/>
              <a:gd name="T73" fmla="*/ 2147483646 h 209"/>
              <a:gd name="T74" fmla="*/ 2147483646 w 507"/>
              <a:gd name="T75" fmla="*/ 2147483646 h 209"/>
              <a:gd name="T76" fmla="*/ 2147483646 w 507"/>
              <a:gd name="T77" fmla="*/ 2147483646 h 209"/>
              <a:gd name="T78" fmla="*/ 2147483646 w 507"/>
              <a:gd name="T79" fmla="*/ 2147483646 h 209"/>
              <a:gd name="T80" fmla="*/ 2147483646 w 507"/>
              <a:gd name="T81" fmla="*/ 2147483646 h 209"/>
              <a:gd name="T82" fmla="*/ 2147483646 w 507"/>
              <a:gd name="T83" fmla="*/ 0 h 209"/>
              <a:gd name="T84" fmla="*/ 2147483646 w 507"/>
              <a:gd name="T85" fmla="*/ 0 h 20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07"/>
              <a:gd name="T130" fmla="*/ 0 h 209"/>
              <a:gd name="T131" fmla="*/ 507 w 507"/>
              <a:gd name="T132" fmla="*/ 209 h 20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07" h="209">
                <a:moveTo>
                  <a:pt x="254" y="0"/>
                </a:moveTo>
                <a:lnTo>
                  <a:pt x="265" y="0"/>
                </a:lnTo>
                <a:lnTo>
                  <a:pt x="281" y="0"/>
                </a:lnTo>
                <a:lnTo>
                  <a:pt x="292" y="0"/>
                </a:lnTo>
                <a:lnTo>
                  <a:pt x="303" y="6"/>
                </a:lnTo>
                <a:lnTo>
                  <a:pt x="314" y="6"/>
                </a:lnTo>
                <a:lnTo>
                  <a:pt x="331" y="6"/>
                </a:lnTo>
                <a:lnTo>
                  <a:pt x="342" y="6"/>
                </a:lnTo>
                <a:lnTo>
                  <a:pt x="353" y="11"/>
                </a:lnTo>
                <a:lnTo>
                  <a:pt x="364" y="11"/>
                </a:lnTo>
                <a:lnTo>
                  <a:pt x="375" y="11"/>
                </a:lnTo>
                <a:lnTo>
                  <a:pt x="386" y="17"/>
                </a:lnTo>
                <a:lnTo>
                  <a:pt x="397" y="17"/>
                </a:lnTo>
                <a:lnTo>
                  <a:pt x="402" y="22"/>
                </a:lnTo>
                <a:lnTo>
                  <a:pt x="413" y="22"/>
                </a:lnTo>
                <a:lnTo>
                  <a:pt x="424" y="28"/>
                </a:lnTo>
                <a:lnTo>
                  <a:pt x="430" y="33"/>
                </a:lnTo>
                <a:lnTo>
                  <a:pt x="441" y="33"/>
                </a:lnTo>
                <a:lnTo>
                  <a:pt x="446" y="39"/>
                </a:lnTo>
                <a:lnTo>
                  <a:pt x="457" y="44"/>
                </a:lnTo>
                <a:lnTo>
                  <a:pt x="463" y="44"/>
                </a:lnTo>
                <a:lnTo>
                  <a:pt x="468" y="50"/>
                </a:lnTo>
                <a:lnTo>
                  <a:pt x="474" y="55"/>
                </a:lnTo>
                <a:lnTo>
                  <a:pt x="479" y="61"/>
                </a:lnTo>
                <a:lnTo>
                  <a:pt x="485" y="66"/>
                </a:lnTo>
                <a:lnTo>
                  <a:pt x="490" y="72"/>
                </a:lnTo>
                <a:lnTo>
                  <a:pt x="496" y="72"/>
                </a:lnTo>
                <a:lnTo>
                  <a:pt x="501" y="77"/>
                </a:lnTo>
                <a:lnTo>
                  <a:pt x="501" y="83"/>
                </a:lnTo>
                <a:lnTo>
                  <a:pt x="501" y="88"/>
                </a:lnTo>
                <a:lnTo>
                  <a:pt x="507" y="94"/>
                </a:lnTo>
                <a:lnTo>
                  <a:pt x="507" y="99"/>
                </a:lnTo>
                <a:lnTo>
                  <a:pt x="507" y="105"/>
                </a:lnTo>
                <a:lnTo>
                  <a:pt x="507" y="110"/>
                </a:lnTo>
                <a:lnTo>
                  <a:pt x="507" y="116"/>
                </a:lnTo>
                <a:lnTo>
                  <a:pt x="501" y="121"/>
                </a:lnTo>
                <a:lnTo>
                  <a:pt x="501" y="127"/>
                </a:lnTo>
                <a:lnTo>
                  <a:pt x="501" y="132"/>
                </a:lnTo>
                <a:lnTo>
                  <a:pt x="496" y="138"/>
                </a:lnTo>
                <a:lnTo>
                  <a:pt x="490" y="143"/>
                </a:lnTo>
                <a:lnTo>
                  <a:pt x="485" y="143"/>
                </a:lnTo>
                <a:lnTo>
                  <a:pt x="479" y="149"/>
                </a:lnTo>
                <a:lnTo>
                  <a:pt x="474" y="154"/>
                </a:lnTo>
                <a:lnTo>
                  <a:pt x="468" y="160"/>
                </a:lnTo>
                <a:lnTo>
                  <a:pt x="463" y="165"/>
                </a:lnTo>
                <a:lnTo>
                  <a:pt x="457" y="165"/>
                </a:lnTo>
                <a:lnTo>
                  <a:pt x="446" y="171"/>
                </a:lnTo>
                <a:lnTo>
                  <a:pt x="441" y="176"/>
                </a:lnTo>
                <a:lnTo>
                  <a:pt x="430" y="176"/>
                </a:lnTo>
                <a:lnTo>
                  <a:pt x="424" y="182"/>
                </a:lnTo>
                <a:lnTo>
                  <a:pt x="413" y="187"/>
                </a:lnTo>
                <a:lnTo>
                  <a:pt x="402" y="187"/>
                </a:lnTo>
                <a:lnTo>
                  <a:pt x="397" y="193"/>
                </a:lnTo>
                <a:lnTo>
                  <a:pt x="386" y="193"/>
                </a:lnTo>
                <a:lnTo>
                  <a:pt x="375" y="198"/>
                </a:lnTo>
                <a:lnTo>
                  <a:pt x="364" y="198"/>
                </a:lnTo>
                <a:lnTo>
                  <a:pt x="353" y="198"/>
                </a:lnTo>
                <a:lnTo>
                  <a:pt x="342" y="204"/>
                </a:lnTo>
                <a:lnTo>
                  <a:pt x="331" y="204"/>
                </a:lnTo>
                <a:lnTo>
                  <a:pt x="314" y="204"/>
                </a:lnTo>
                <a:lnTo>
                  <a:pt x="303" y="209"/>
                </a:lnTo>
                <a:lnTo>
                  <a:pt x="292" y="209"/>
                </a:lnTo>
                <a:lnTo>
                  <a:pt x="281" y="209"/>
                </a:lnTo>
                <a:lnTo>
                  <a:pt x="265" y="209"/>
                </a:lnTo>
                <a:lnTo>
                  <a:pt x="254" y="209"/>
                </a:lnTo>
                <a:lnTo>
                  <a:pt x="243" y="209"/>
                </a:lnTo>
                <a:lnTo>
                  <a:pt x="226" y="209"/>
                </a:lnTo>
                <a:lnTo>
                  <a:pt x="215" y="209"/>
                </a:lnTo>
                <a:lnTo>
                  <a:pt x="204" y="209"/>
                </a:lnTo>
                <a:lnTo>
                  <a:pt x="193" y="204"/>
                </a:lnTo>
                <a:lnTo>
                  <a:pt x="176" y="204"/>
                </a:lnTo>
                <a:lnTo>
                  <a:pt x="165" y="204"/>
                </a:lnTo>
                <a:lnTo>
                  <a:pt x="154" y="198"/>
                </a:lnTo>
                <a:lnTo>
                  <a:pt x="143" y="198"/>
                </a:lnTo>
                <a:lnTo>
                  <a:pt x="132" y="198"/>
                </a:lnTo>
                <a:lnTo>
                  <a:pt x="121" y="193"/>
                </a:lnTo>
                <a:lnTo>
                  <a:pt x="110" y="193"/>
                </a:lnTo>
                <a:lnTo>
                  <a:pt x="105" y="187"/>
                </a:lnTo>
                <a:lnTo>
                  <a:pt x="94" y="187"/>
                </a:lnTo>
                <a:lnTo>
                  <a:pt x="83" y="182"/>
                </a:lnTo>
                <a:lnTo>
                  <a:pt x="77" y="176"/>
                </a:lnTo>
                <a:lnTo>
                  <a:pt x="66" y="176"/>
                </a:lnTo>
                <a:lnTo>
                  <a:pt x="61" y="171"/>
                </a:lnTo>
                <a:lnTo>
                  <a:pt x="50" y="165"/>
                </a:lnTo>
                <a:lnTo>
                  <a:pt x="44" y="165"/>
                </a:lnTo>
                <a:lnTo>
                  <a:pt x="39" y="160"/>
                </a:lnTo>
                <a:lnTo>
                  <a:pt x="33" y="154"/>
                </a:lnTo>
                <a:lnTo>
                  <a:pt x="28" y="149"/>
                </a:lnTo>
                <a:lnTo>
                  <a:pt x="22" y="143"/>
                </a:lnTo>
                <a:lnTo>
                  <a:pt x="17" y="143"/>
                </a:lnTo>
                <a:lnTo>
                  <a:pt x="11" y="138"/>
                </a:lnTo>
                <a:lnTo>
                  <a:pt x="6" y="132"/>
                </a:lnTo>
                <a:lnTo>
                  <a:pt x="6" y="127"/>
                </a:lnTo>
                <a:lnTo>
                  <a:pt x="6" y="121"/>
                </a:lnTo>
                <a:lnTo>
                  <a:pt x="0" y="116"/>
                </a:lnTo>
                <a:lnTo>
                  <a:pt x="0" y="110"/>
                </a:lnTo>
                <a:lnTo>
                  <a:pt x="0" y="105"/>
                </a:lnTo>
                <a:lnTo>
                  <a:pt x="0" y="99"/>
                </a:lnTo>
                <a:lnTo>
                  <a:pt x="0" y="94"/>
                </a:lnTo>
                <a:lnTo>
                  <a:pt x="6" y="88"/>
                </a:lnTo>
                <a:lnTo>
                  <a:pt x="6" y="83"/>
                </a:lnTo>
                <a:lnTo>
                  <a:pt x="6" y="77"/>
                </a:lnTo>
                <a:lnTo>
                  <a:pt x="11" y="72"/>
                </a:lnTo>
                <a:lnTo>
                  <a:pt x="17" y="72"/>
                </a:lnTo>
                <a:lnTo>
                  <a:pt x="22" y="66"/>
                </a:lnTo>
                <a:lnTo>
                  <a:pt x="28" y="61"/>
                </a:lnTo>
                <a:lnTo>
                  <a:pt x="33" y="55"/>
                </a:lnTo>
                <a:lnTo>
                  <a:pt x="39" y="50"/>
                </a:lnTo>
                <a:lnTo>
                  <a:pt x="44" y="44"/>
                </a:lnTo>
                <a:lnTo>
                  <a:pt x="50" y="44"/>
                </a:lnTo>
                <a:lnTo>
                  <a:pt x="61" y="39"/>
                </a:lnTo>
                <a:lnTo>
                  <a:pt x="66" y="33"/>
                </a:lnTo>
                <a:lnTo>
                  <a:pt x="77" y="33"/>
                </a:lnTo>
                <a:lnTo>
                  <a:pt x="83" y="28"/>
                </a:lnTo>
                <a:lnTo>
                  <a:pt x="94" y="22"/>
                </a:lnTo>
                <a:lnTo>
                  <a:pt x="105" y="22"/>
                </a:lnTo>
                <a:lnTo>
                  <a:pt x="110" y="17"/>
                </a:lnTo>
                <a:lnTo>
                  <a:pt x="121" y="17"/>
                </a:lnTo>
                <a:lnTo>
                  <a:pt x="132" y="11"/>
                </a:lnTo>
                <a:lnTo>
                  <a:pt x="143" y="11"/>
                </a:lnTo>
                <a:lnTo>
                  <a:pt x="154" y="11"/>
                </a:lnTo>
                <a:lnTo>
                  <a:pt x="165" y="6"/>
                </a:lnTo>
                <a:lnTo>
                  <a:pt x="176" y="6"/>
                </a:lnTo>
                <a:lnTo>
                  <a:pt x="193" y="6"/>
                </a:lnTo>
                <a:lnTo>
                  <a:pt x="204" y="6"/>
                </a:lnTo>
                <a:lnTo>
                  <a:pt x="215" y="0"/>
                </a:lnTo>
                <a:lnTo>
                  <a:pt x="226" y="0"/>
                </a:lnTo>
                <a:lnTo>
                  <a:pt x="243" y="0"/>
                </a:lnTo>
                <a:lnTo>
                  <a:pt x="254" y="0"/>
                </a:lnTo>
                <a:close/>
              </a:path>
            </a:pathLst>
          </a:custGeom>
          <a:solidFill>
            <a:srgbClr val="669999"/>
          </a:solidFill>
          <a:ln w="9525">
            <a:solidFill>
              <a:schemeClr val="tx1"/>
            </a:solidFill>
            <a:round/>
          </a:ln>
        </p:spPr>
        <p:txBody>
          <a:bodyPr/>
          <a:lstStyle/>
          <a:p>
            <a:endParaRPr lang="zh-CN" altLang="en-US"/>
          </a:p>
        </p:txBody>
      </p:sp>
      <p:grpSp>
        <p:nvGrpSpPr>
          <p:cNvPr id="32788" name="Group 31"/>
          <p:cNvGrpSpPr/>
          <p:nvPr/>
        </p:nvGrpSpPr>
        <p:grpSpPr bwMode="auto">
          <a:xfrm>
            <a:off x="7391400" y="1573213"/>
            <a:ext cx="374650" cy="531812"/>
            <a:chOff x="2332" y="790"/>
            <a:chExt cx="236" cy="335"/>
          </a:xfrm>
        </p:grpSpPr>
        <p:sp>
          <p:nvSpPr>
            <p:cNvPr id="32793" name="Freeform 32"/>
            <p:cNvSpPr/>
            <p:nvPr/>
          </p:nvSpPr>
          <p:spPr bwMode="auto">
            <a:xfrm>
              <a:off x="2392" y="790"/>
              <a:ext cx="116" cy="115"/>
            </a:xfrm>
            <a:custGeom>
              <a:avLst/>
              <a:gdLst>
                <a:gd name="T0" fmla="*/ 61 w 116"/>
                <a:gd name="T1" fmla="*/ 5 h 115"/>
                <a:gd name="T2" fmla="*/ 72 w 116"/>
                <a:gd name="T3" fmla="*/ 5 h 115"/>
                <a:gd name="T4" fmla="*/ 83 w 116"/>
                <a:gd name="T5" fmla="*/ 5 h 115"/>
                <a:gd name="T6" fmla="*/ 88 w 116"/>
                <a:gd name="T7" fmla="*/ 11 h 115"/>
                <a:gd name="T8" fmla="*/ 99 w 116"/>
                <a:gd name="T9" fmla="*/ 22 h 115"/>
                <a:gd name="T10" fmla="*/ 105 w 116"/>
                <a:gd name="T11" fmla="*/ 27 h 115"/>
                <a:gd name="T12" fmla="*/ 110 w 116"/>
                <a:gd name="T13" fmla="*/ 38 h 115"/>
                <a:gd name="T14" fmla="*/ 116 w 116"/>
                <a:gd name="T15" fmla="*/ 44 h 115"/>
                <a:gd name="T16" fmla="*/ 116 w 116"/>
                <a:gd name="T17" fmla="*/ 55 h 115"/>
                <a:gd name="T18" fmla="*/ 116 w 116"/>
                <a:gd name="T19" fmla="*/ 66 h 115"/>
                <a:gd name="T20" fmla="*/ 110 w 116"/>
                <a:gd name="T21" fmla="*/ 77 h 115"/>
                <a:gd name="T22" fmla="*/ 110 w 116"/>
                <a:gd name="T23" fmla="*/ 88 h 115"/>
                <a:gd name="T24" fmla="*/ 105 w 116"/>
                <a:gd name="T25" fmla="*/ 93 h 115"/>
                <a:gd name="T26" fmla="*/ 94 w 116"/>
                <a:gd name="T27" fmla="*/ 99 h 115"/>
                <a:gd name="T28" fmla="*/ 88 w 116"/>
                <a:gd name="T29" fmla="*/ 104 h 115"/>
                <a:gd name="T30" fmla="*/ 83 w 116"/>
                <a:gd name="T31" fmla="*/ 110 h 115"/>
                <a:gd name="T32" fmla="*/ 77 w 116"/>
                <a:gd name="T33" fmla="*/ 115 h 115"/>
                <a:gd name="T34" fmla="*/ 66 w 116"/>
                <a:gd name="T35" fmla="*/ 115 h 115"/>
                <a:gd name="T36" fmla="*/ 55 w 116"/>
                <a:gd name="T37" fmla="*/ 115 h 115"/>
                <a:gd name="T38" fmla="*/ 44 w 116"/>
                <a:gd name="T39" fmla="*/ 115 h 115"/>
                <a:gd name="T40" fmla="*/ 33 w 116"/>
                <a:gd name="T41" fmla="*/ 110 h 115"/>
                <a:gd name="T42" fmla="*/ 28 w 116"/>
                <a:gd name="T43" fmla="*/ 104 h 115"/>
                <a:gd name="T44" fmla="*/ 22 w 116"/>
                <a:gd name="T45" fmla="*/ 99 h 115"/>
                <a:gd name="T46" fmla="*/ 17 w 116"/>
                <a:gd name="T47" fmla="*/ 93 h 115"/>
                <a:gd name="T48" fmla="*/ 11 w 116"/>
                <a:gd name="T49" fmla="*/ 88 h 115"/>
                <a:gd name="T50" fmla="*/ 6 w 116"/>
                <a:gd name="T51" fmla="*/ 77 h 115"/>
                <a:gd name="T52" fmla="*/ 0 w 116"/>
                <a:gd name="T53" fmla="*/ 71 h 115"/>
                <a:gd name="T54" fmla="*/ 0 w 116"/>
                <a:gd name="T55" fmla="*/ 60 h 115"/>
                <a:gd name="T56" fmla="*/ 0 w 116"/>
                <a:gd name="T57" fmla="*/ 49 h 115"/>
                <a:gd name="T58" fmla="*/ 6 w 116"/>
                <a:gd name="T59" fmla="*/ 38 h 115"/>
                <a:gd name="T60" fmla="*/ 11 w 116"/>
                <a:gd name="T61" fmla="*/ 33 h 115"/>
                <a:gd name="T62" fmla="*/ 17 w 116"/>
                <a:gd name="T63" fmla="*/ 22 h 115"/>
                <a:gd name="T64" fmla="*/ 28 w 116"/>
                <a:gd name="T65" fmla="*/ 11 h 115"/>
                <a:gd name="T66" fmla="*/ 39 w 116"/>
                <a:gd name="T67" fmla="*/ 5 h 115"/>
                <a:gd name="T68" fmla="*/ 50 w 116"/>
                <a:gd name="T69" fmla="*/ 5 h 115"/>
                <a:gd name="T70" fmla="*/ 61 w 116"/>
                <a:gd name="T71" fmla="*/ 0 h 11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15"/>
                <a:gd name="T110" fmla="*/ 116 w 116"/>
                <a:gd name="T111" fmla="*/ 115 h 11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15">
                  <a:moveTo>
                    <a:pt x="61" y="0"/>
                  </a:moveTo>
                  <a:lnTo>
                    <a:pt x="61" y="5"/>
                  </a:lnTo>
                  <a:lnTo>
                    <a:pt x="66" y="5"/>
                  </a:lnTo>
                  <a:lnTo>
                    <a:pt x="72" y="5"/>
                  </a:lnTo>
                  <a:lnTo>
                    <a:pt x="77" y="5"/>
                  </a:lnTo>
                  <a:lnTo>
                    <a:pt x="83" y="5"/>
                  </a:lnTo>
                  <a:lnTo>
                    <a:pt x="83" y="11"/>
                  </a:lnTo>
                  <a:lnTo>
                    <a:pt x="88" y="11"/>
                  </a:lnTo>
                  <a:lnTo>
                    <a:pt x="94" y="16"/>
                  </a:lnTo>
                  <a:lnTo>
                    <a:pt x="99" y="22"/>
                  </a:lnTo>
                  <a:lnTo>
                    <a:pt x="105" y="22"/>
                  </a:lnTo>
                  <a:lnTo>
                    <a:pt x="105" y="27"/>
                  </a:lnTo>
                  <a:lnTo>
                    <a:pt x="110" y="33"/>
                  </a:lnTo>
                  <a:lnTo>
                    <a:pt x="110" y="38"/>
                  </a:lnTo>
                  <a:lnTo>
                    <a:pt x="110" y="44"/>
                  </a:lnTo>
                  <a:lnTo>
                    <a:pt x="116" y="44"/>
                  </a:lnTo>
                  <a:lnTo>
                    <a:pt x="116" y="49"/>
                  </a:lnTo>
                  <a:lnTo>
                    <a:pt x="116" y="55"/>
                  </a:lnTo>
                  <a:lnTo>
                    <a:pt x="116" y="60"/>
                  </a:lnTo>
                  <a:lnTo>
                    <a:pt x="116" y="66"/>
                  </a:lnTo>
                  <a:lnTo>
                    <a:pt x="116" y="71"/>
                  </a:lnTo>
                  <a:lnTo>
                    <a:pt x="110" y="77"/>
                  </a:lnTo>
                  <a:lnTo>
                    <a:pt x="110" y="82"/>
                  </a:lnTo>
                  <a:lnTo>
                    <a:pt x="110" y="88"/>
                  </a:lnTo>
                  <a:lnTo>
                    <a:pt x="105" y="88"/>
                  </a:lnTo>
                  <a:lnTo>
                    <a:pt x="105" y="93"/>
                  </a:lnTo>
                  <a:lnTo>
                    <a:pt x="99" y="99"/>
                  </a:lnTo>
                  <a:lnTo>
                    <a:pt x="94" y="99"/>
                  </a:lnTo>
                  <a:lnTo>
                    <a:pt x="94" y="104"/>
                  </a:lnTo>
                  <a:lnTo>
                    <a:pt x="88" y="104"/>
                  </a:lnTo>
                  <a:lnTo>
                    <a:pt x="88" y="110"/>
                  </a:lnTo>
                  <a:lnTo>
                    <a:pt x="83" y="110"/>
                  </a:lnTo>
                  <a:lnTo>
                    <a:pt x="77" y="110"/>
                  </a:lnTo>
                  <a:lnTo>
                    <a:pt x="77" y="115"/>
                  </a:lnTo>
                  <a:lnTo>
                    <a:pt x="72" y="115"/>
                  </a:lnTo>
                  <a:lnTo>
                    <a:pt x="66" y="115"/>
                  </a:lnTo>
                  <a:lnTo>
                    <a:pt x="61" y="115"/>
                  </a:lnTo>
                  <a:lnTo>
                    <a:pt x="55" y="115"/>
                  </a:lnTo>
                  <a:lnTo>
                    <a:pt x="50" y="115"/>
                  </a:lnTo>
                  <a:lnTo>
                    <a:pt x="44" y="115"/>
                  </a:lnTo>
                  <a:lnTo>
                    <a:pt x="39" y="110"/>
                  </a:lnTo>
                  <a:lnTo>
                    <a:pt x="33" y="110"/>
                  </a:lnTo>
                  <a:lnTo>
                    <a:pt x="28" y="110"/>
                  </a:lnTo>
                  <a:lnTo>
                    <a:pt x="28" y="104"/>
                  </a:lnTo>
                  <a:lnTo>
                    <a:pt x="22" y="104"/>
                  </a:lnTo>
                  <a:lnTo>
                    <a:pt x="22" y="99"/>
                  </a:lnTo>
                  <a:lnTo>
                    <a:pt x="17" y="99"/>
                  </a:lnTo>
                  <a:lnTo>
                    <a:pt x="17" y="93"/>
                  </a:lnTo>
                  <a:lnTo>
                    <a:pt x="11" y="93"/>
                  </a:lnTo>
                  <a:lnTo>
                    <a:pt x="11" y="88"/>
                  </a:lnTo>
                  <a:lnTo>
                    <a:pt x="6" y="82"/>
                  </a:lnTo>
                  <a:lnTo>
                    <a:pt x="6" y="77"/>
                  </a:lnTo>
                  <a:lnTo>
                    <a:pt x="6" y="71"/>
                  </a:lnTo>
                  <a:lnTo>
                    <a:pt x="0" y="71"/>
                  </a:lnTo>
                  <a:lnTo>
                    <a:pt x="0" y="66"/>
                  </a:lnTo>
                  <a:lnTo>
                    <a:pt x="0" y="60"/>
                  </a:lnTo>
                  <a:lnTo>
                    <a:pt x="0" y="55"/>
                  </a:lnTo>
                  <a:lnTo>
                    <a:pt x="0" y="49"/>
                  </a:lnTo>
                  <a:lnTo>
                    <a:pt x="6" y="44"/>
                  </a:lnTo>
                  <a:lnTo>
                    <a:pt x="6" y="38"/>
                  </a:lnTo>
                  <a:lnTo>
                    <a:pt x="6" y="33"/>
                  </a:lnTo>
                  <a:lnTo>
                    <a:pt x="11" y="33"/>
                  </a:lnTo>
                  <a:lnTo>
                    <a:pt x="11" y="27"/>
                  </a:lnTo>
                  <a:lnTo>
                    <a:pt x="17" y="22"/>
                  </a:lnTo>
                  <a:lnTo>
                    <a:pt x="22" y="16"/>
                  </a:lnTo>
                  <a:lnTo>
                    <a:pt x="28" y="11"/>
                  </a:lnTo>
                  <a:lnTo>
                    <a:pt x="33" y="11"/>
                  </a:lnTo>
                  <a:lnTo>
                    <a:pt x="39" y="5"/>
                  </a:lnTo>
                  <a:lnTo>
                    <a:pt x="44" y="5"/>
                  </a:lnTo>
                  <a:lnTo>
                    <a:pt x="50" y="5"/>
                  </a:lnTo>
                  <a:lnTo>
                    <a:pt x="55" y="5"/>
                  </a:lnTo>
                  <a:lnTo>
                    <a:pt x="61" y="0"/>
                  </a:lnTo>
                  <a:close/>
                </a:path>
              </a:pathLst>
            </a:custGeom>
            <a:solidFill>
              <a:srgbClr val="669999"/>
            </a:solidFill>
            <a:ln w="9525">
              <a:solidFill>
                <a:schemeClr val="tx1"/>
              </a:solidFill>
              <a:round/>
            </a:ln>
          </p:spPr>
          <p:txBody>
            <a:bodyPr/>
            <a:lstStyle/>
            <a:p>
              <a:endParaRPr lang="zh-CN" altLang="en-US"/>
            </a:p>
          </p:txBody>
        </p:sp>
        <p:sp>
          <p:nvSpPr>
            <p:cNvPr id="32794" name="Freeform 33"/>
            <p:cNvSpPr/>
            <p:nvPr/>
          </p:nvSpPr>
          <p:spPr bwMode="auto">
            <a:xfrm>
              <a:off x="2392" y="790"/>
              <a:ext cx="116" cy="115"/>
            </a:xfrm>
            <a:custGeom>
              <a:avLst/>
              <a:gdLst>
                <a:gd name="T0" fmla="*/ 61 w 116"/>
                <a:gd name="T1" fmla="*/ 0 h 115"/>
                <a:gd name="T2" fmla="*/ 83 w 116"/>
                <a:gd name="T3" fmla="*/ 5 h 115"/>
                <a:gd name="T4" fmla="*/ 99 w 116"/>
                <a:gd name="T5" fmla="*/ 22 h 115"/>
                <a:gd name="T6" fmla="*/ 110 w 116"/>
                <a:gd name="T7" fmla="*/ 38 h 115"/>
                <a:gd name="T8" fmla="*/ 116 w 116"/>
                <a:gd name="T9" fmla="*/ 60 h 115"/>
                <a:gd name="T10" fmla="*/ 110 w 116"/>
                <a:gd name="T11" fmla="*/ 82 h 115"/>
                <a:gd name="T12" fmla="*/ 99 w 116"/>
                <a:gd name="T13" fmla="*/ 99 h 115"/>
                <a:gd name="T14" fmla="*/ 83 w 116"/>
                <a:gd name="T15" fmla="*/ 110 h 115"/>
                <a:gd name="T16" fmla="*/ 61 w 116"/>
                <a:gd name="T17" fmla="*/ 115 h 115"/>
                <a:gd name="T18" fmla="*/ 39 w 116"/>
                <a:gd name="T19" fmla="*/ 110 h 115"/>
                <a:gd name="T20" fmla="*/ 17 w 116"/>
                <a:gd name="T21" fmla="*/ 99 h 115"/>
                <a:gd name="T22" fmla="*/ 6 w 116"/>
                <a:gd name="T23" fmla="*/ 82 h 115"/>
                <a:gd name="T24" fmla="*/ 0 w 116"/>
                <a:gd name="T25" fmla="*/ 60 h 115"/>
                <a:gd name="T26" fmla="*/ 6 w 116"/>
                <a:gd name="T27" fmla="*/ 38 h 115"/>
                <a:gd name="T28" fmla="*/ 17 w 116"/>
                <a:gd name="T29" fmla="*/ 22 h 115"/>
                <a:gd name="T30" fmla="*/ 39 w 116"/>
                <a:gd name="T31" fmla="*/ 5 h 115"/>
                <a:gd name="T32" fmla="*/ 61 w 116"/>
                <a:gd name="T33" fmla="*/ 0 h 11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6"/>
                <a:gd name="T52" fmla="*/ 0 h 115"/>
                <a:gd name="T53" fmla="*/ 116 w 116"/>
                <a:gd name="T54" fmla="*/ 115 h 11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6" h="115">
                  <a:moveTo>
                    <a:pt x="61" y="0"/>
                  </a:moveTo>
                  <a:lnTo>
                    <a:pt x="83" y="5"/>
                  </a:lnTo>
                  <a:lnTo>
                    <a:pt x="99" y="22"/>
                  </a:lnTo>
                  <a:lnTo>
                    <a:pt x="110" y="38"/>
                  </a:lnTo>
                  <a:lnTo>
                    <a:pt x="116" y="60"/>
                  </a:lnTo>
                  <a:lnTo>
                    <a:pt x="110" y="82"/>
                  </a:lnTo>
                  <a:lnTo>
                    <a:pt x="99" y="99"/>
                  </a:lnTo>
                  <a:lnTo>
                    <a:pt x="83" y="110"/>
                  </a:lnTo>
                  <a:lnTo>
                    <a:pt x="61" y="115"/>
                  </a:lnTo>
                  <a:lnTo>
                    <a:pt x="39" y="110"/>
                  </a:lnTo>
                  <a:lnTo>
                    <a:pt x="17" y="99"/>
                  </a:lnTo>
                  <a:lnTo>
                    <a:pt x="6" y="82"/>
                  </a:lnTo>
                  <a:lnTo>
                    <a:pt x="0" y="60"/>
                  </a:lnTo>
                  <a:lnTo>
                    <a:pt x="6" y="38"/>
                  </a:lnTo>
                  <a:lnTo>
                    <a:pt x="17" y="22"/>
                  </a:lnTo>
                  <a:lnTo>
                    <a:pt x="39" y="5"/>
                  </a:lnTo>
                  <a:lnTo>
                    <a:pt x="61" y="0"/>
                  </a:lnTo>
                </a:path>
              </a:pathLst>
            </a:cu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5" name="Line 34"/>
            <p:cNvSpPr>
              <a:spLocks noChangeShapeType="1"/>
            </p:cNvSpPr>
            <p:nvPr/>
          </p:nvSpPr>
          <p:spPr bwMode="auto">
            <a:xfrm>
              <a:off x="2370" y="938"/>
              <a:ext cx="160" cy="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6" name="Freeform 35"/>
            <p:cNvSpPr/>
            <p:nvPr/>
          </p:nvSpPr>
          <p:spPr bwMode="auto">
            <a:xfrm>
              <a:off x="2332" y="905"/>
              <a:ext cx="115" cy="220"/>
            </a:xfrm>
            <a:custGeom>
              <a:avLst/>
              <a:gdLst>
                <a:gd name="T0" fmla="*/ 115 w 115"/>
                <a:gd name="T1" fmla="*/ 0 h 220"/>
                <a:gd name="T2" fmla="*/ 115 w 115"/>
                <a:gd name="T3" fmla="*/ 105 h 220"/>
                <a:gd name="T4" fmla="*/ 0 w 115"/>
                <a:gd name="T5" fmla="*/ 220 h 220"/>
                <a:gd name="T6" fmla="*/ 0 60000 65536"/>
                <a:gd name="T7" fmla="*/ 0 60000 65536"/>
                <a:gd name="T8" fmla="*/ 0 60000 65536"/>
                <a:gd name="T9" fmla="*/ 0 w 115"/>
                <a:gd name="T10" fmla="*/ 0 h 220"/>
                <a:gd name="T11" fmla="*/ 115 w 115"/>
                <a:gd name="T12" fmla="*/ 220 h 220"/>
              </a:gdLst>
              <a:ahLst/>
              <a:cxnLst>
                <a:cxn ang="T6">
                  <a:pos x="T0" y="T1"/>
                </a:cxn>
                <a:cxn ang="T7">
                  <a:pos x="T2" y="T3"/>
                </a:cxn>
                <a:cxn ang="T8">
                  <a:pos x="T4" y="T5"/>
                </a:cxn>
              </a:cxnLst>
              <a:rect l="T9" t="T10" r="T11" b="T12"/>
              <a:pathLst>
                <a:path w="115" h="220">
                  <a:moveTo>
                    <a:pt x="115" y="0"/>
                  </a:moveTo>
                  <a:lnTo>
                    <a:pt x="115" y="105"/>
                  </a:lnTo>
                  <a:lnTo>
                    <a:pt x="0" y="220"/>
                  </a:lnTo>
                </a:path>
              </a:pathLst>
            </a:custGeom>
            <a:noFill/>
            <a:ln w="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7" name="Line 36"/>
            <p:cNvSpPr>
              <a:spLocks noChangeShapeType="1"/>
            </p:cNvSpPr>
            <p:nvPr/>
          </p:nvSpPr>
          <p:spPr bwMode="auto">
            <a:xfrm>
              <a:off x="2447" y="1004"/>
              <a:ext cx="121" cy="121"/>
            </a:xfrm>
            <a:prstGeom prst="line">
              <a:avLst/>
            </a:prstGeom>
            <a:noFill/>
            <a:ln w="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789" name="Line 37"/>
          <p:cNvSpPr>
            <a:spLocks noChangeShapeType="1"/>
          </p:cNvSpPr>
          <p:nvPr/>
        </p:nvSpPr>
        <p:spPr bwMode="auto">
          <a:xfrm flipV="1">
            <a:off x="6705600" y="1878013"/>
            <a:ext cx="609600" cy="152400"/>
          </a:xfrm>
          <a:prstGeom prst="line">
            <a:avLst/>
          </a:prstGeom>
          <a:noFill/>
          <a:ln w="9525">
            <a:solidFill>
              <a:schemeClr val="tx1"/>
            </a:solidFill>
            <a:round/>
            <a:head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2790" name="Line 38"/>
          <p:cNvSpPr>
            <a:spLocks noChangeShapeType="1"/>
          </p:cNvSpPr>
          <p:nvPr/>
        </p:nvSpPr>
        <p:spPr bwMode="auto">
          <a:xfrm flipV="1">
            <a:off x="6553200" y="2030413"/>
            <a:ext cx="762000" cy="457200"/>
          </a:xfrm>
          <a:prstGeom prst="line">
            <a:avLst/>
          </a:prstGeom>
          <a:noFill/>
          <a:ln w="9525">
            <a:solidFill>
              <a:schemeClr val="tx1"/>
            </a:solidFill>
            <a:round/>
            <a:head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2791" name="AutoShape 39"/>
          <p:cNvSpPr>
            <a:spLocks noChangeArrowheads="1"/>
          </p:cNvSpPr>
          <p:nvPr/>
        </p:nvSpPr>
        <p:spPr bwMode="auto">
          <a:xfrm>
            <a:off x="2209800" y="1631498"/>
            <a:ext cx="990600" cy="914400"/>
          </a:xfrm>
          <a:prstGeom prst="flowChartMultidocument">
            <a:avLst/>
          </a:prstGeom>
          <a:solidFill>
            <a:srgbClr val="008080"/>
          </a:soli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1800">
                <a:solidFill>
                  <a:schemeClr val="bg1"/>
                </a:solidFill>
                <a:latin typeface="+mn-ea"/>
              </a:rPr>
              <a:t>项目</a:t>
            </a:r>
            <a:endParaRPr lang="zh-CN" altLang="en-US" sz="1800">
              <a:solidFill>
                <a:schemeClr val="bg1"/>
              </a:solidFill>
              <a:latin typeface="+mn-ea"/>
            </a:endParaRPr>
          </a:p>
          <a:p>
            <a:pPr algn="ctr"/>
            <a:r>
              <a:rPr lang="zh-CN" altLang="en-US" sz="1800">
                <a:solidFill>
                  <a:schemeClr val="bg1"/>
                </a:solidFill>
                <a:latin typeface="+mn-ea"/>
              </a:rPr>
              <a:t>计划</a:t>
            </a:r>
            <a:endParaRPr lang="zh-CN" altLang="en-US" sz="1800">
              <a:solidFill>
                <a:schemeClr val="bg1"/>
              </a:solidFill>
              <a:latin typeface="+mn-ea"/>
            </a:endParaRPr>
          </a:p>
        </p:txBody>
      </p:sp>
      <p:sp>
        <p:nvSpPr>
          <p:cNvPr id="32792" name="Line 40"/>
          <p:cNvSpPr>
            <a:spLocks noChangeShapeType="1"/>
          </p:cNvSpPr>
          <p:nvPr/>
        </p:nvSpPr>
        <p:spPr bwMode="auto">
          <a:xfrm flipH="1">
            <a:off x="3200400" y="2024063"/>
            <a:ext cx="1295400" cy="0"/>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smtClean="0"/>
              <a:t>需求挑战</a:t>
            </a:r>
            <a:endParaRPr lang="zh-CN" altLang="en-US" dirty="0" smtClean="0"/>
          </a:p>
        </p:txBody>
      </p:sp>
      <p:sp>
        <p:nvSpPr>
          <p:cNvPr id="4099" name="Rectangle 3"/>
          <p:cNvSpPr>
            <a:spLocks noGrp="1" noChangeArrowheads="1"/>
          </p:cNvSpPr>
          <p:nvPr>
            <p:ph type="body" idx="1"/>
          </p:nvPr>
        </p:nvSpPr>
        <p:spPr>
          <a:xfrm>
            <a:off x="612000" y="1353458"/>
            <a:ext cx="11157857" cy="4600533"/>
          </a:xfrm>
        </p:spPr>
        <p:txBody>
          <a:bodyPr/>
          <a:lstStyle/>
          <a:p>
            <a:r>
              <a:rPr lang="zh-CN" altLang="zh-CN" sz="2800" dirty="0"/>
              <a:t>软件项目中</a:t>
            </a:r>
            <a:r>
              <a:rPr lang="en-US" altLang="zh-CN" sz="2800" dirty="0"/>
              <a:t>40%~60%</a:t>
            </a:r>
            <a:r>
              <a:rPr lang="zh-CN" altLang="zh-CN" sz="2800" dirty="0"/>
              <a:t>的问题都是在需求阶段埋下的</a:t>
            </a:r>
            <a:r>
              <a:rPr lang="zh-CN" altLang="zh-CN" sz="2800" dirty="0" smtClean="0"/>
              <a:t>祸根</a:t>
            </a:r>
            <a:endParaRPr lang="en-US" altLang="zh-CN" sz="2800" dirty="0"/>
          </a:p>
          <a:p>
            <a:pPr lvl="1"/>
            <a:r>
              <a:rPr lang="zh-CN" altLang="zh-CN" sz="2400" dirty="0"/>
              <a:t>项目干系人说不清需求</a:t>
            </a:r>
            <a:endParaRPr lang="zh-CN" altLang="zh-CN" sz="2400" dirty="0"/>
          </a:p>
          <a:p>
            <a:pPr lvl="1"/>
            <a:r>
              <a:rPr lang="zh-CN" altLang="zh-CN" sz="2400" dirty="0"/>
              <a:t>需求表述的二义性</a:t>
            </a:r>
            <a:r>
              <a:rPr lang="zh-CN" altLang="zh-CN" sz="2400" dirty="0" smtClean="0"/>
              <a:t>问题</a:t>
            </a:r>
            <a:endParaRPr lang="en-US" altLang="zh-CN" sz="2400" dirty="0" smtClean="0"/>
          </a:p>
          <a:p>
            <a:pPr lvl="1"/>
            <a:r>
              <a:rPr lang="zh-CN" altLang="zh-CN" sz="2400" dirty="0"/>
              <a:t>需求经常变化，项目没有</a:t>
            </a:r>
            <a:r>
              <a:rPr lang="zh-CN" altLang="zh-CN" sz="2400" dirty="0" smtClean="0"/>
              <a:t>时限</a:t>
            </a:r>
            <a:endParaRPr lang="en-US" altLang="zh-CN" sz="2400" dirty="0" smtClean="0"/>
          </a:p>
          <a:p>
            <a:pPr lvl="1"/>
            <a:r>
              <a:rPr lang="zh-CN" altLang="zh-CN" sz="2400" dirty="0"/>
              <a:t>开发</a:t>
            </a:r>
            <a:r>
              <a:rPr lang="zh-CN" altLang="zh-CN" sz="2400" dirty="0" smtClean="0"/>
              <a:t>人员</a:t>
            </a:r>
            <a:r>
              <a:rPr lang="zh-CN" altLang="zh-CN" sz="2400" dirty="0"/>
              <a:t>因为误解</a:t>
            </a:r>
            <a:r>
              <a:rPr lang="zh-CN" altLang="zh-CN" sz="2400" dirty="0" smtClean="0"/>
              <a:t>需求</a:t>
            </a:r>
            <a:r>
              <a:rPr lang="zh-CN" altLang="en-US" sz="2400" dirty="0" smtClean="0"/>
              <a:t>而</a:t>
            </a:r>
            <a:r>
              <a:rPr lang="zh-CN" altLang="zh-CN" sz="2400" dirty="0" smtClean="0"/>
              <a:t>不得不</a:t>
            </a:r>
            <a:r>
              <a:rPr lang="zh-CN" altLang="zh-CN" sz="2400" dirty="0"/>
              <a:t>大量</a:t>
            </a:r>
            <a:r>
              <a:rPr lang="zh-CN" altLang="zh-CN" sz="2400" dirty="0" smtClean="0"/>
              <a:t>超时</a:t>
            </a:r>
            <a:r>
              <a:rPr lang="zh-CN" altLang="en-US" sz="2400" dirty="0" smtClean="0"/>
              <a:t>返</a:t>
            </a:r>
            <a:r>
              <a:rPr lang="zh-CN" altLang="zh-CN" sz="2400" dirty="0" smtClean="0"/>
              <a:t>工</a:t>
            </a:r>
            <a:endParaRPr lang="zh-CN" altLang="zh-CN" sz="2400" dirty="0"/>
          </a:p>
          <a:p>
            <a:pPr lvl="1"/>
            <a:r>
              <a:rPr lang="zh-CN" altLang="zh-CN" sz="2400" dirty="0"/>
              <a:t>系统测试白费了，因为测试人员并未明白产品要做什么</a:t>
            </a:r>
            <a:endParaRPr lang="zh-CN" altLang="zh-CN" sz="2400" dirty="0"/>
          </a:p>
          <a:p>
            <a:pPr lvl="1"/>
            <a:r>
              <a:rPr lang="zh-CN" altLang="zh-CN" sz="2400" dirty="0"/>
              <a:t>功能都实现了，但由于产品的低性能、使用不方便或其它因素使用户不满意</a:t>
            </a:r>
            <a:endParaRPr lang="zh-CN" altLang="zh-CN" sz="2400" dirty="0"/>
          </a:p>
          <a:p>
            <a:pPr lvl="1"/>
            <a:r>
              <a:rPr lang="zh-CN" altLang="zh-CN" sz="2400" dirty="0"/>
              <a:t>维护费用相当高，因为客户的许多增强要求未在需求获取阶段提出</a:t>
            </a:r>
            <a:endParaRPr lang="zh-CN" altLang="zh-CN" sz="2400" dirty="0"/>
          </a:p>
          <a:p>
            <a:pPr lvl="1"/>
            <a:endParaRPr lang="zh-CN" altLang="en-US" dirty="0"/>
          </a:p>
        </p:txBody>
      </p:sp>
      <p:sp>
        <p:nvSpPr>
          <p:cNvPr id="2" name="矩形 1"/>
          <p:cNvSpPr/>
          <p:nvPr/>
        </p:nvSpPr>
        <p:spPr>
          <a:xfrm>
            <a:off x="1789723" y="6172727"/>
            <a:ext cx="8802410" cy="523220"/>
          </a:xfrm>
          <a:prstGeom prst="rect">
            <a:avLst/>
          </a:prstGeom>
        </p:spPr>
        <p:txBody>
          <a:bodyPr wrap="none">
            <a:spAutoFit/>
          </a:bodyPr>
          <a:lstStyle/>
          <a:p>
            <a:r>
              <a:rPr lang="zh-CN" altLang="zh-CN" sz="2800" dirty="0">
                <a:solidFill>
                  <a:srgbClr val="EB7C11"/>
                </a:solidFill>
              </a:rPr>
              <a:t>准确、完整和规范化的软件需求是软件开发成功的</a:t>
            </a:r>
            <a:r>
              <a:rPr lang="zh-CN" altLang="zh-CN" sz="2800" dirty="0" smtClean="0">
                <a:solidFill>
                  <a:srgbClr val="EB7C11"/>
                </a:solidFill>
              </a:rPr>
              <a:t>关键</a:t>
            </a:r>
            <a:endParaRPr lang="zh-CN" altLang="en-US" sz="2800" dirty="0">
              <a:solidFill>
                <a:srgbClr val="EB7C11"/>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1600200" y="76200"/>
            <a:ext cx="899953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sz="2400" b="0">
              <a:ea typeface="宋体" panose="02010600030101010101" pitchFamily="2" charset="-122"/>
            </a:endParaRPr>
          </a:p>
        </p:txBody>
      </p:sp>
      <p:sp>
        <p:nvSpPr>
          <p:cNvPr id="34819" name="Rectangle 3"/>
          <p:cNvSpPr>
            <a:spLocks noChangeArrowheads="1"/>
          </p:cNvSpPr>
          <p:nvPr/>
        </p:nvSpPr>
        <p:spPr bwMode="auto">
          <a:xfrm>
            <a:off x="953530" y="1569560"/>
            <a:ext cx="848995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dirty="0">
                <a:latin typeface="+mn-ea"/>
              </a:rPr>
              <a:t>客户</a:t>
            </a:r>
            <a:endParaRPr lang="zh-CN" altLang="en-US" sz="2400" b="0" dirty="0">
              <a:latin typeface="+mn-ea"/>
            </a:endParaRPr>
          </a:p>
          <a:p>
            <a:endParaRPr lang="zh-CN" altLang="en-US" sz="2400" b="0" dirty="0">
              <a:latin typeface="+mn-ea"/>
            </a:endParaRPr>
          </a:p>
          <a:p>
            <a:endParaRPr lang="zh-CN" altLang="en-US" sz="2400" b="0" dirty="0">
              <a:latin typeface="+mn-ea"/>
            </a:endParaRPr>
          </a:p>
          <a:p>
            <a:endParaRPr lang="zh-CN" altLang="en-US" sz="2400" b="0" dirty="0">
              <a:latin typeface="+mn-ea"/>
            </a:endParaRPr>
          </a:p>
          <a:p>
            <a:endParaRPr lang="zh-CN" altLang="en-US" sz="2400" b="0" dirty="0">
              <a:latin typeface="+mn-ea"/>
            </a:endParaRPr>
          </a:p>
          <a:p>
            <a:endParaRPr lang="zh-CN" altLang="en-US" sz="2400" b="0" dirty="0">
              <a:latin typeface="+mn-ea"/>
            </a:endParaRPr>
          </a:p>
          <a:p>
            <a:r>
              <a:rPr lang="zh-CN" altLang="en-US" sz="2400" b="0" dirty="0">
                <a:latin typeface="+mn-ea"/>
              </a:rPr>
              <a:t>开发小组</a:t>
            </a:r>
            <a:endParaRPr lang="zh-CN" altLang="en-US" sz="2800" b="0" dirty="0">
              <a:latin typeface="+mn-ea"/>
            </a:endParaRPr>
          </a:p>
        </p:txBody>
      </p:sp>
      <p:grpSp>
        <p:nvGrpSpPr>
          <p:cNvPr id="34820" name="Group 4"/>
          <p:cNvGrpSpPr/>
          <p:nvPr/>
        </p:nvGrpSpPr>
        <p:grpSpPr bwMode="auto">
          <a:xfrm>
            <a:off x="2286000" y="4281489"/>
            <a:ext cx="628650" cy="1042987"/>
            <a:chOff x="171" y="3024"/>
            <a:chExt cx="480" cy="791"/>
          </a:xfrm>
        </p:grpSpPr>
        <p:sp>
          <p:nvSpPr>
            <p:cNvPr id="34871" name="Freeform 5"/>
            <p:cNvSpPr/>
            <p:nvPr/>
          </p:nvSpPr>
          <p:spPr bwMode="auto">
            <a:xfrm rot="-1933033">
              <a:off x="401" y="3024"/>
              <a:ext cx="197" cy="173"/>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chemeClr val="tx2"/>
            </a:solidFill>
            <a:ln w="9525">
              <a:solidFill>
                <a:schemeClr val="tx1"/>
              </a:solidFill>
              <a:round/>
            </a:ln>
          </p:spPr>
          <p:txBody>
            <a:bodyPr/>
            <a:lstStyle/>
            <a:p>
              <a:endParaRPr lang="zh-CN" altLang="en-US"/>
            </a:p>
          </p:txBody>
        </p:sp>
        <p:sp>
          <p:nvSpPr>
            <p:cNvPr id="34872" name="Freeform 6"/>
            <p:cNvSpPr/>
            <p:nvPr/>
          </p:nvSpPr>
          <p:spPr bwMode="auto">
            <a:xfrm rot="-557464">
              <a:off x="478" y="3178"/>
              <a:ext cx="173" cy="259"/>
            </a:xfrm>
            <a:custGeom>
              <a:avLst/>
              <a:gdLst>
                <a:gd name="T0" fmla="*/ 0 w 1398"/>
                <a:gd name="T1" fmla="*/ 0 h 623"/>
                <a:gd name="T2" fmla="*/ 0 w 1398"/>
                <a:gd name="T3" fmla="*/ 0 h 623"/>
                <a:gd name="T4" fmla="*/ 0 w 1398"/>
                <a:gd name="T5" fmla="*/ 0 h 623"/>
                <a:gd name="T6" fmla="*/ 0 w 1398"/>
                <a:gd name="T7" fmla="*/ 0 h 623"/>
                <a:gd name="T8" fmla="*/ 0 w 1398"/>
                <a:gd name="T9" fmla="*/ 0 h 623"/>
                <a:gd name="T10" fmla="*/ 0 w 1398"/>
                <a:gd name="T11" fmla="*/ 0 h 623"/>
                <a:gd name="T12" fmla="*/ 0 w 1398"/>
                <a:gd name="T13" fmla="*/ 0 h 623"/>
                <a:gd name="T14" fmla="*/ 0 w 1398"/>
                <a:gd name="T15" fmla="*/ 0 h 623"/>
                <a:gd name="T16" fmla="*/ 0 w 1398"/>
                <a:gd name="T17" fmla="*/ 0 h 623"/>
                <a:gd name="T18" fmla="*/ 0 w 1398"/>
                <a:gd name="T19" fmla="*/ 0 h 623"/>
                <a:gd name="T20" fmla="*/ 0 w 1398"/>
                <a:gd name="T21" fmla="*/ 0 h 623"/>
                <a:gd name="T22" fmla="*/ 0 w 1398"/>
                <a:gd name="T23" fmla="*/ 0 h 623"/>
                <a:gd name="T24" fmla="*/ 0 w 1398"/>
                <a:gd name="T25" fmla="*/ 0 h 623"/>
                <a:gd name="T26" fmla="*/ 0 w 1398"/>
                <a:gd name="T27" fmla="*/ 0 h 623"/>
                <a:gd name="T28" fmla="*/ 0 w 1398"/>
                <a:gd name="T29" fmla="*/ 0 h 623"/>
                <a:gd name="T30" fmla="*/ 0 w 1398"/>
                <a:gd name="T31" fmla="*/ 0 h 623"/>
                <a:gd name="T32" fmla="*/ 0 w 1398"/>
                <a:gd name="T33" fmla="*/ 0 h 623"/>
                <a:gd name="T34" fmla="*/ 0 w 1398"/>
                <a:gd name="T35" fmla="*/ 0 h 623"/>
                <a:gd name="T36" fmla="*/ 0 w 1398"/>
                <a:gd name="T37" fmla="*/ 0 h 623"/>
                <a:gd name="T38" fmla="*/ 0 w 1398"/>
                <a:gd name="T39" fmla="*/ 0 h 623"/>
                <a:gd name="T40" fmla="*/ 0 w 1398"/>
                <a:gd name="T41" fmla="*/ 0 h 623"/>
                <a:gd name="T42" fmla="*/ 0 w 1398"/>
                <a:gd name="T43" fmla="*/ 0 h 623"/>
                <a:gd name="T44" fmla="*/ 0 w 1398"/>
                <a:gd name="T45" fmla="*/ 0 h 623"/>
                <a:gd name="T46" fmla="*/ 0 w 1398"/>
                <a:gd name="T47" fmla="*/ 0 h 623"/>
                <a:gd name="T48" fmla="*/ 0 w 1398"/>
                <a:gd name="T49" fmla="*/ 0 h 623"/>
                <a:gd name="T50" fmla="*/ 0 w 1398"/>
                <a:gd name="T51" fmla="*/ 0 h 623"/>
                <a:gd name="T52" fmla="*/ 0 w 1398"/>
                <a:gd name="T53" fmla="*/ 0 h 623"/>
                <a:gd name="T54" fmla="*/ 0 w 1398"/>
                <a:gd name="T55" fmla="*/ 0 h 623"/>
                <a:gd name="T56" fmla="*/ 0 w 1398"/>
                <a:gd name="T57" fmla="*/ 0 h 6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98"/>
                <a:gd name="T88" fmla="*/ 0 h 623"/>
                <a:gd name="T89" fmla="*/ 1398 w 1398"/>
                <a:gd name="T90" fmla="*/ 623 h 6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98" h="623">
                  <a:moveTo>
                    <a:pt x="15" y="0"/>
                  </a:moveTo>
                  <a:lnTo>
                    <a:pt x="146" y="18"/>
                  </a:lnTo>
                  <a:lnTo>
                    <a:pt x="385" y="126"/>
                  </a:lnTo>
                  <a:lnTo>
                    <a:pt x="593" y="214"/>
                  </a:lnTo>
                  <a:lnTo>
                    <a:pt x="824" y="290"/>
                  </a:lnTo>
                  <a:lnTo>
                    <a:pt x="989" y="371"/>
                  </a:lnTo>
                  <a:lnTo>
                    <a:pt x="1215" y="459"/>
                  </a:lnTo>
                  <a:lnTo>
                    <a:pt x="1398" y="540"/>
                  </a:lnTo>
                  <a:lnTo>
                    <a:pt x="1389" y="573"/>
                  </a:lnTo>
                  <a:lnTo>
                    <a:pt x="1333" y="589"/>
                  </a:lnTo>
                  <a:lnTo>
                    <a:pt x="1172" y="503"/>
                  </a:lnTo>
                  <a:lnTo>
                    <a:pt x="1162" y="557"/>
                  </a:lnTo>
                  <a:lnTo>
                    <a:pt x="1120" y="605"/>
                  </a:lnTo>
                  <a:lnTo>
                    <a:pt x="1060" y="623"/>
                  </a:lnTo>
                  <a:lnTo>
                    <a:pt x="993" y="584"/>
                  </a:lnTo>
                  <a:lnTo>
                    <a:pt x="946" y="535"/>
                  </a:lnTo>
                  <a:lnTo>
                    <a:pt x="951" y="459"/>
                  </a:lnTo>
                  <a:lnTo>
                    <a:pt x="965" y="421"/>
                  </a:lnTo>
                  <a:lnTo>
                    <a:pt x="809" y="344"/>
                  </a:lnTo>
                  <a:lnTo>
                    <a:pt x="735" y="328"/>
                  </a:lnTo>
                  <a:lnTo>
                    <a:pt x="593" y="295"/>
                  </a:lnTo>
                  <a:lnTo>
                    <a:pt x="400" y="225"/>
                  </a:lnTo>
                  <a:lnTo>
                    <a:pt x="245" y="148"/>
                  </a:lnTo>
                  <a:lnTo>
                    <a:pt x="132" y="115"/>
                  </a:lnTo>
                  <a:lnTo>
                    <a:pt x="15" y="126"/>
                  </a:lnTo>
                  <a:lnTo>
                    <a:pt x="0" y="45"/>
                  </a:lnTo>
                  <a:lnTo>
                    <a:pt x="47" y="0"/>
                  </a:lnTo>
                  <a:lnTo>
                    <a:pt x="75" y="0"/>
                  </a:lnTo>
                  <a:lnTo>
                    <a:pt x="15" y="0"/>
                  </a:lnTo>
                  <a:close/>
                </a:path>
              </a:pathLst>
            </a:custGeom>
            <a:solidFill>
              <a:schemeClr val="tx2"/>
            </a:solidFill>
            <a:ln w="9525">
              <a:solidFill>
                <a:schemeClr val="tx1"/>
              </a:solidFill>
              <a:round/>
            </a:ln>
          </p:spPr>
          <p:txBody>
            <a:bodyPr/>
            <a:lstStyle/>
            <a:p>
              <a:endParaRPr lang="zh-CN" altLang="en-US"/>
            </a:p>
          </p:txBody>
        </p:sp>
        <p:sp>
          <p:nvSpPr>
            <p:cNvPr id="34873" name="Freeform 7"/>
            <p:cNvSpPr/>
            <p:nvPr/>
          </p:nvSpPr>
          <p:spPr bwMode="auto">
            <a:xfrm>
              <a:off x="352" y="3240"/>
              <a:ext cx="133" cy="264"/>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chemeClr val="tx2"/>
            </a:solidFill>
            <a:ln w="9525">
              <a:solidFill>
                <a:schemeClr val="tx1"/>
              </a:solidFill>
              <a:round/>
            </a:ln>
          </p:spPr>
          <p:txBody>
            <a:bodyPr/>
            <a:lstStyle/>
            <a:p>
              <a:endParaRPr lang="zh-CN" altLang="en-US"/>
            </a:p>
          </p:txBody>
        </p:sp>
        <p:sp>
          <p:nvSpPr>
            <p:cNvPr id="34874" name="Freeform 8"/>
            <p:cNvSpPr/>
            <p:nvPr/>
          </p:nvSpPr>
          <p:spPr bwMode="auto">
            <a:xfrm>
              <a:off x="268" y="3196"/>
              <a:ext cx="150" cy="228"/>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chemeClr val="tx2"/>
            </a:solidFill>
            <a:ln w="9525">
              <a:solidFill>
                <a:schemeClr val="tx1"/>
              </a:solidFill>
              <a:round/>
            </a:ln>
          </p:spPr>
          <p:txBody>
            <a:bodyPr/>
            <a:lstStyle/>
            <a:p>
              <a:endParaRPr lang="zh-CN" altLang="en-US"/>
            </a:p>
          </p:txBody>
        </p:sp>
        <p:sp>
          <p:nvSpPr>
            <p:cNvPr id="34875" name="Freeform 9"/>
            <p:cNvSpPr/>
            <p:nvPr/>
          </p:nvSpPr>
          <p:spPr bwMode="auto">
            <a:xfrm>
              <a:off x="401" y="3475"/>
              <a:ext cx="148" cy="329"/>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chemeClr val="tx2"/>
            </a:solidFill>
            <a:ln w="9525">
              <a:solidFill>
                <a:schemeClr val="tx1"/>
              </a:solidFill>
              <a:round/>
            </a:ln>
          </p:spPr>
          <p:txBody>
            <a:bodyPr/>
            <a:lstStyle/>
            <a:p>
              <a:endParaRPr lang="zh-CN" altLang="en-US"/>
            </a:p>
          </p:txBody>
        </p:sp>
        <p:sp>
          <p:nvSpPr>
            <p:cNvPr id="34876" name="Freeform 10"/>
            <p:cNvSpPr/>
            <p:nvPr/>
          </p:nvSpPr>
          <p:spPr bwMode="auto">
            <a:xfrm>
              <a:off x="171" y="3453"/>
              <a:ext cx="219" cy="362"/>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chemeClr val="tx2"/>
            </a:solidFill>
            <a:ln w="9525">
              <a:solidFill>
                <a:schemeClr val="tx1"/>
              </a:solidFill>
              <a:round/>
            </a:ln>
          </p:spPr>
          <p:txBody>
            <a:bodyPr/>
            <a:lstStyle/>
            <a:p>
              <a:endParaRPr lang="zh-CN" altLang="en-US"/>
            </a:p>
          </p:txBody>
        </p:sp>
      </p:grpSp>
      <p:grpSp>
        <p:nvGrpSpPr>
          <p:cNvPr id="34821" name="Group 11"/>
          <p:cNvGrpSpPr/>
          <p:nvPr/>
        </p:nvGrpSpPr>
        <p:grpSpPr bwMode="auto">
          <a:xfrm>
            <a:off x="3325814" y="1673226"/>
            <a:ext cx="642937" cy="1046163"/>
            <a:chOff x="171" y="3024"/>
            <a:chExt cx="480" cy="791"/>
          </a:xfrm>
        </p:grpSpPr>
        <p:sp>
          <p:nvSpPr>
            <p:cNvPr id="34865" name="Freeform 12"/>
            <p:cNvSpPr/>
            <p:nvPr/>
          </p:nvSpPr>
          <p:spPr bwMode="auto">
            <a:xfrm rot="-1933033">
              <a:off x="401" y="3024"/>
              <a:ext cx="197" cy="173"/>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73E1FF"/>
            </a:solidFill>
            <a:ln w="9525">
              <a:solidFill>
                <a:schemeClr val="tx1"/>
              </a:solidFill>
              <a:round/>
            </a:ln>
          </p:spPr>
          <p:txBody>
            <a:bodyPr/>
            <a:lstStyle/>
            <a:p>
              <a:endParaRPr lang="zh-CN" altLang="en-US"/>
            </a:p>
          </p:txBody>
        </p:sp>
        <p:sp>
          <p:nvSpPr>
            <p:cNvPr id="34866" name="Freeform 13"/>
            <p:cNvSpPr/>
            <p:nvPr/>
          </p:nvSpPr>
          <p:spPr bwMode="auto">
            <a:xfrm rot="-557464">
              <a:off x="478" y="3178"/>
              <a:ext cx="173" cy="259"/>
            </a:xfrm>
            <a:custGeom>
              <a:avLst/>
              <a:gdLst>
                <a:gd name="T0" fmla="*/ 0 w 1398"/>
                <a:gd name="T1" fmla="*/ 0 h 623"/>
                <a:gd name="T2" fmla="*/ 0 w 1398"/>
                <a:gd name="T3" fmla="*/ 0 h 623"/>
                <a:gd name="T4" fmla="*/ 0 w 1398"/>
                <a:gd name="T5" fmla="*/ 0 h 623"/>
                <a:gd name="T6" fmla="*/ 0 w 1398"/>
                <a:gd name="T7" fmla="*/ 0 h 623"/>
                <a:gd name="T8" fmla="*/ 0 w 1398"/>
                <a:gd name="T9" fmla="*/ 0 h 623"/>
                <a:gd name="T10" fmla="*/ 0 w 1398"/>
                <a:gd name="T11" fmla="*/ 0 h 623"/>
                <a:gd name="T12" fmla="*/ 0 w 1398"/>
                <a:gd name="T13" fmla="*/ 0 h 623"/>
                <a:gd name="T14" fmla="*/ 0 w 1398"/>
                <a:gd name="T15" fmla="*/ 0 h 623"/>
                <a:gd name="T16" fmla="*/ 0 w 1398"/>
                <a:gd name="T17" fmla="*/ 0 h 623"/>
                <a:gd name="T18" fmla="*/ 0 w 1398"/>
                <a:gd name="T19" fmla="*/ 0 h 623"/>
                <a:gd name="T20" fmla="*/ 0 w 1398"/>
                <a:gd name="T21" fmla="*/ 0 h 623"/>
                <a:gd name="T22" fmla="*/ 0 w 1398"/>
                <a:gd name="T23" fmla="*/ 0 h 623"/>
                <a:gd name="T24" fmla="*/ 0 w 1398"/>
                <a:gd name="T25" fmla="*/ 0 h 623"/>
                <a:gd name="T26" fmla="*/ 0 w 1398"/>
                <a:gd name="T27" fmla="*/ 0 h 623"/>
                <a:gd name="T28" fmla="*/ 0 w 1398"/>
                <a:gd name="T29" fmla="*/ 0 h 623"/>
                <a:gd name="T30" fmla="*/ 0 w 1398"/>
                <a:gd name="T31" fmla="*/ 0 h 623"/>
                <a:gd name="T32" fmla="*/ 0 w 1398"/>
                <a:gd name="T33" fmla="*/ 0 h 623"/>
                <a:gd name="T34" fmla="*/ 0 w 1398"/>
                <a:gd name="T35" fmla="*/ 0 h 623"/>
                <a:gd name="T36" fmla="*/ 0 w 1398"/>
                <a:gd name="T37" fmla="*/ 0 h 623"/>
                <a:gd name="T38" fmla="*/ 0 w 1398"/>
                <a:gd name="T39" fmla="*/ 0 h 623"/>
                <a:gd name="T40" fmla="*/ 0 w 1398"/>
                <a:gd name="T41" fmla="*/ 0 h 623"/>
                <a:gd name="T42" fmla="*/ 0 w 1398"/>
                <a:gd name="T43" fmla="*/ 0 h 623"/>
                <a:gd name="T44" fmla="*/ 0 w 1398"/>
                <a:gd name="T45" fmla="*/ 0 h 623"/>
                <a:gd name="T46" fmla="*/ 0 w 1398"/>
                <a:gd name="T47" fmla="*/ 0 h 623"/>
                <a:gd name="T48" fmla="*/ 0 w 1398"/>
                <a:gd name="T49" fmla="*/ 0 h 623"/>
                <a:gd name="T50" fmla="*/ 0 w 1398"/>
                <a:gd name="T51" fmla="*/ 0 h 623"/>
                <a:gd name="T52" fmla="*/ 0 w 1398"/>
                <a:gd name="T53" fmla="*/ 0 h 623"/>
                <a:gd name="T54" fmla="*/ 0 w 1398"/>
                <a:gd name="T55" fmla="*/ 0 h 623"/>
                <a:gd name="T56" fmla="*/ 0 w 1398"/>
                <a:gd name="T57" fmla="*/ 0 h 6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98"/>
                <a:gd name="T88" fmla="*/ 0 h 623"/>
                <a:gd name="T89" fmla="*/ 1398 w 1398"/>
                <a:gd name="T90" fmla="*/ 623 h 6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98" h="623">
                  <a:moveTo>
                    <a:pt x="15" y="0"/>
                  </a:moveTo>
                  <a:lnTo>
                    <a:pt x="146" y="18"/>
                  </a:lnTo>
                  <a:lnTo>
                    <a:pt x="385" y="126"/>
                  </a:lnTo>
                  <a:lnTo>
                    <a:pt x="593" y="214"/>
                  </a:lnTo>
                  <a:lnTo>
                    <a:pt x="824" y="290"/>
                  </a:lnTo>
                  <a:lnTo>
                    <a:pt x="989" y="371"/>
                  </a:lnTo>
                  <a:lnTo>
                    <a:pt x="1215" y="459"/>
                  </a:lnTo>
                  <a:lnTo>
                    <a:pt x="1398" y="540"/>
                  </a:lnTo>
                  <a:lnTo>
                    <a:pt x="1389" y="573"/>
                  </a:lnTo>
                  <a:lnTo>
                    <a:pt x="1333" y="589"/>
                  </a:lnTo>
                  <a:lnTo>
                    <a:pt x="1172" y="503"/>
                  </a:lnTo>
                  <a:lnTo>
                    <a:pt x="1162" y="557"/>
                  </a:lnTo>
                  <a:lnTo>
                    <a:pt x="1120" y="605"/>
                  </a:lnTo>
                  <a:lnTo>
                    <a:pt x="1060" y="623"/>
                  </a:lnTo>
                  <a:lnTo>
                    <a:pt x="993" y="584"/>
                  </a:lnTo>
                  <a:lnTo>
                    <a:pt x="946" y="535"/>
                  </a:lnTo>
                  <a:lnTo>
                    <a:pt x="951" y="459"/>
                  </a:lnTo>
                  <a:lnTo>
                    <a:pt x="965" y="421"/>
                  </a:lnTo>
                  <a:lnTo>
                    <a:pt x="809" y="344"/>
                  </a:lnTo>
                  <a:lnTo>
                    <a:pt x="735" y="328"/>
                  </a:lnTo>
                  <a:lnTo>
                    <a:pt x="593" y="295"/>
                  </a:lnTo>
                  <a:lnTo>
                    <a:pt x="400" y="225"/>
                  </a:lnTo>
                  <a:lnTo>
                    <a:pt x="245" y="148"/>
                  </a:lnTo>
                  <a:lnTo>
                    <a:pt x="132" y="115"/>
                  </a:lnTo>
                  <a:lnTo>
                    <a:pt x="15" y="126"/>
                  </a:lnTo>
                  <a:lnTo>
                    <a:pt x="0" y="45"/>
                  </a:lnTo>
                  <a:lnTo>
                    <a:pt x="47" y="0"/>
                  </a:lnTo>
                  <a:lnTo>
                    <a:pt x="75" y="0"/>
                  </a:lnTo>
                  <a:lnTo>
                    <a:pt x="15" y="0"/>
                  </a:lnTo>
                  <a:close/>
                </a:path>
              </a:pathLst>
            </a:custGeom>
            <a:solidFill>
              <a:srgbClr val="73E1FF"/>
            </a:solidFill>
            <a:ln w="9525">
              <a:solidFill>
                <a:schemeClr val="tx1"/>
              </a:solidFill>
              <a:round/>
            </a:ln>
          </p:spPr>
          <p:txBody>
            <a:bodyPr/>
            <a:lstStyle/>
            <a:p>
              <a:endParaRPr lang="zh-CN" altLang="en-US"/>
            </a:p>
          </p:txBody>
        </p:sp>
        <p:sp>
          <p:nvSpPr>
            <p:cNvPr id="34867" name="Freeform 14"/>
            <p:cNvSpPr/>
            <p:nvPr/>
          </p:nvSpPr>
          <p:spPr bwMode="auto">
            <a:xfrm>
              <a:off x="352" y="3240"/>
              <a:ext cx="133" cy="264"/>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73E1FF"/>
            </a:solidFill>
            <a:ln w="9525">
              <a:solidFill>
                <a:schemeClr val="tx1"/>
              </a:solidFill>
              <a:round/>
            </a:ln>
          </p:spPr>
          <p:txBody>
            <a:bodyPr/>
            <a:lstStyle/>
            <a:p>
              <a:endParaRPr lang="zh-CN" altLang="en-US"/>
            </a:p>
          </p:txBody>
        </p:sp>
        <p:sp>
          <p:nvSpPr>
            <p:cNvPr id="34868" name="Freeform 15"/>
            <p:cNvSpPr/>
            <p:nvPr/>
          </p:nvSpPr>
          <p:spPr bwMode="auto">
            <a:xfrm>
              <a:off x="268" y="3196"/>
              <a:ext cx="150" cy="228"/>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73E1FF"/>
            </a:solidFill>
            <a:ln w="9525">
              <a:solidFill>
                <a:schemeClr val="tx1"/>
              </a:solidFill>
              <a:round/>
            </a:ln>
          </p:spPr>
          <p:txBody>
            <a:bodyPr/>
            <a:lstStyle/>
            <a:p>
              <a:endParaRPr lang="zh-CN" altLang="en-US"/>
            </a:p>
          </p:txBody>
        </p:sp>
        <p:sp>
          <p:nvSpPr>
            <p:cNvPr id="34869" name="Freeform 16"/>
            <p:cNvSpPr/>
            <p:nvPr/>
          </p:nvSpPr>
          <p:spPr bwMode="auto">
            <a:xfrm>
              <a:off x="401" y="3475"/>
              <a:ext cx="148" cy="329"/>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73E1FF"/>
            </a:solidFill>
            <a:ln w="9525">
              <a:solidFill>
                <a:schemeClr val="tx1"/>
              </a:solidFill>
              <a:round/>
            </a:ln>
          </p:spPr>
          <p:txBody>
            <a:bodyPr/>
            <a:lstStyle/>
            <a:p>
              <a:endParaRPr lang="zh-CN" altLang="en-US"/>
            </a:p>
          </p:txBody>
        </p:sp>
        <p:sp>
          <p:nvSpPr>
            <p:cNvPr id="34870" name="Freeform 17"/>
            <p:cNvSpPr/>
            <p:nvPr/>
          </p:nvSpPr>
          <p:spPr bwMode="auto">
            <a:xfrm>
              <a:off x="171" y="3453"/>
              <a:ext cx="219" cy="362"/>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73E1FF"/>
            </a:solidFill>
            <a:ln w="9525">
              <a:solidFill>
                <a:schemeClr val="tx1"/>
              </a:solidFill>
              <a:round/>
            </a:ln>
          </p:spPr>
          <p:txBody>
            <a:bodyPr/>
            <a:lstStyle/>
            <a:p>
              <a:endParaRPr lang="zh-CN" altLang="en-US"/>
            </a:p>
          </p:txBody>
        </p:sp>
      </p:grpSp>
      <p:sp>
        <p:nvSpPr>
          <p:cNvPr id="34822" name="Text Box 18"/>
          <p:cNvSpPr txBox="1">
            <a:spLocks noChangeArrowheads="1"/>
          </p:cNvSpPr>
          <p:nvPr/>
        </p:nvSpPr>
        <p:spPr bwMode="auto">
          <a:xfrm>
            <a:off x="3067050" y="2808288"/>
            <a:ext cx="13160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ea typeface="宋体" panose="02010600030101010101" pitchFamily="2" charset="-122"/>
              </a:rPr>
              <a:t>Client</a:t>
            </a:r>
            <a:endParaRPr lang="en-US" altLang="zh-CN" sz="2000" b="0">
              <a:ea typeface="宋体" panose="02010600030101010101" pitchFamily="2" charset="-122"/>
            </a:endParaRPr>
          </a:p>
        </p:txBody>
      </p:sp>
      <p:sp>
        <p:nvSpPr>
          <p:cNvPr id="34823" name="Text Box 19"/>
          <p:cNvSpPr txBox="1">
            <a:spLocks noChangeArrowheads="1"/>
          </p:cNvSpPr>
          <p:nvPr/>
        </p:nvSpPr>
        <p:spPr bwMode="auto">
          <a:xfrm>
            <a:off x="2095500" y="5394325"/>
            <a:ext cx="9350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ea typeface="宋体" panose="02010600030101010101" pitchFamily="2" charset="-122"/>
              </a:rPr>
              <a:t>Tester</a:t>
            </a:r>
            <a:endParaRPr lang="en-US" altLang="zh-CN" sz="2000" b="0">
              <a:ea typeface="宋体" panose="02010600030101010101" pitchFamily="2" charset="-122"/>
            </a:endParaRPr>
          </a:p>
        </p:txBody>
      </p:sp>
      <p:grpSp>
        <p:nvGrpSpPr>
          <p:cNvPr id="34824" name="Group 20"/>
          <p:cNvGrpSpPr/>
          <p:nvPr/>
        </p:nvGrpSpPr>
        <p:grpSpPr bwMode="auto">
          <a:xfrm>
            <a:off x="8634410" y="4071938"/>
            <a:ext cx="1228724" cy="1827212"/>
            <a:chOff x="4479" y="2565"/>
            <a:chExt cx="774" cy="1151"/>
          </a:xfrm>
        </p:grpSpPr>
        <p:sp>
          <p:nvSpPr>
            <p:cNvPr id="34858" name="Freeform 21"/>
            <p:cNvSpPr/>
            <p:nvPr/>
          </p:nvSpPr>
          <p:spPr bwMode="auto">
            <a:xfrm rot="-10718929">
              <a:off x="4813" y="2565"/>
              <a:ext cx="174" cy="142"/>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CC9900"/>
            </a:solidFill>
            <a:ln w="9525">
              <a:solidFill>
                <a:schemeClr val="tx1"/>
              </a:solidFill>
              <a:round/>
            </a:ln>
          </p:spPr>
          <p:txBody>
            <a:bodyPr/>
            <a:lstStyle/>
            <a:p>
              <a:endParaRPr lang="zh-CN" altLang="en-US"/>
            </a:p>
          </p:txBody>
        </p:sp>
        <p:sp>
          <p:nvSpPr>
            <p:cNvPr id="34859" name="Freeform 22"/>
            <p:cNvSpPr/>
            <p:nvPr/>
          </p:nvSpPr>
          <p:spPr bwMode="auto">
            <a:xfrm rot="-5400000">
              <a:off x="4572" y="2724"/>
              <a:ext cx="229" cy="253"/>
            </a:xfrm>
            <a:custGeom>
              <a:avLst/>
              <a:gdLst>
                <a:gd name="T0" fmla="*/ 0 w 1398"/>
                <a:gd name="T1" fmla="*/ 0 h 623"/>
                <a:gd name="T2" fmla="*/ 0 w 1398"/>
                <a:gd name="T3" fmla="*/ 0 h 623"/>
                <a:gd name="T4" fmla="*/ 0 w 1398"/>
                <a:gd name="T5" fmla="*/ 0 h 623"/>
                <a:gd name="T6" fmla="*/ 0 w 1398"/>
                <a:gd name="T7" fmla="*/ 0 h 623"/>
                <a:gd name="T8" fmla="*/ 0 w 1398"/>
                <a:gd name="T9" fmla="*/ 0 h 623"/>
                <a:gd name="T10" fmla="*/ 0 w 1398"/>
                <a:gd name="T11" fmla="*/ 0 h 623"/>
                <a:gd name="T12" fmla="*/ 0 w 1398"/>
                <a:gd name="T13" fmla="*/ 0 h 623"/>
                <a:gd name="T14" fmla="*/ 0 w 1398"/>
                <a:gd name="T15" fmla="*/ 0 h 623"/>
                <a:gd name="T16" fmla="*/ 0 w 1398"/>
                <a:gd name="T17" fmla="*/ 0 h 623"/>
                <a:gd name="T18" fmla="*/ 0 w 1398"/>
                <a:gd name="T19" fmla="*/ 0 h 623"/>
                <a:gd name="T20" fmla="*/ 0 w 1398"/>
                <a:gd name="T21" fmla="*/ 0 h 623"/>
                <a:gd name="T22" fmla="*/ 0 w 1398"/>
                <a:gd name="T23" fmla="*/ 0 h 623"/>
                <a:gd name="T24" fmla="*/ 0 w 1398"/>
                <a:gd name="T25" fmla="*/ 0 h 623"/>
                <a:gd name="T26" fmla="*/ 0 w 1398"/>
                <a:gd name="T27" fmla="*/ 0 h 623"/>
                <a:gd name="T28" fmla="*/ 0 w 1398"/>
                <a:gd name="T29" fmla="*/ 0 h 623"/>
                <a:gd name="T30" fmla="*/ 0 w 1398"/>
                <a:gd name="T31" fmla="*/ 0 h 623"/>
                <a:gd name="T32" fmla="*/ 0 w 1398"/>
                <a:gd name="T33" fmla="*/ 0 h 623"/>
                <a:gd name="T34" fmla="*/ 0 w 1398"/>
                <a:gd name="T35" fmla="*/ 0 h 623"/>
                <a:gd name="T36" fmla="*/ 0 w 1398"/>
                <a:gd name="T37" fmla="*/ 0 h 623"/>
                <a:gd name="T38" fmla="*/ 0 w 1398"/>
                <a:gd name="T39" fmla="*/ 0 h 623"/>
                <a:gd name="T40" fmla="*/ 0 w 1398"/>
                <a:gd name="T41" fmla="*/ 0 h 623"/>
                <a:gd name="T42" fmla="*/ 0 w 1398"/>
                <a:gd name="T43" fmla="*/ 0 h 623"/>
                <a:gd name="T44" fmla="*/ 0 w 1398"/>
                <a:gd name="T45" fmla="*/ 0 h 623"/>
                <a:gd name="T46" fmla="*/ 0 w 1398"/>
                <a:gd name="T47" fmla="*/ 0 h 623"/>
                <a:gd name="T48" fmla="*/ 0 w 1398"/>
                <a:gd name="T49" fmla="*/ 0 h 623"/>
                <a:gd name="T50" fmla="*/ 0 w 1398"/>
                <a:gd name="T51" fmla="*/ 0 h 623"/>
                <a:gd name="T52" fmla="*/ 0 w 1398"/>
                <a:gd name="T53" fmla="*/ 0 h 623"/>
                <a:gd name="T54" fmla="*/ 0 w 1398"/>
                <a:gd name="T55" fmla="*/ 0 h 623"/>
                <a:gd name="T56" fmla="*/ 0 w 1398"/>
                <a:gd name="T57" fmla="*/ 0 h 6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98"/>
                <a:gd name="T88" fmla="*/ 0 h 623"/>
                <a:gd name="T89" fmla="*/ 1398 w 1398"/>
                <a:gd name="T90" fmla="*/ 623 h 6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98" h="623">
                  <a:moveTo>
                    <a:pt x="15" y="0"/>
                  </a:moveTo>
                  <a:lnTo>
                    <a:pt x="146" y="18"/>
                  </a:lnTo>
                  <a:lnTo>
                    <a:pt x="385" y="126"/>
                  </a:lnTo>
                  <a:lnTo>
                    <a:pt x="593" y="214"/>
                  </a:lnTo>
                  <a:lnTo>
                    <a:pt x="824" y="290"/>
                  </a:lnTo>
                  <a:lnTo>
                    <a:pt x="989" y="371"/>
                  </a:lnTo>
                  <a:lnTo>
                    <a:pt x="1215" y="459"/>
                  </a:lnTo>
                  <a:lnTo>
                    <a:pt x="1398" y="540"/>
                  </a:lnTo>
                  <a:lnTo>
                    <a:pt x="1389" y="573"/>
                  </a:lnTo>
                  <a:lnTo>
                    <a:pt x="1333" y="589"/>
                  </a:lnTo>
                  <a:lnTo>
                    <a:pt x="1172" y="503"/>
                  </a:lnTo>
                  <a:lnTo>
                    <a:pt x="1162" y="557"/>
                  </a:lnTo>
                  <a:lnTo>
                    <a:pt x="1120" y="605"/>
                  </a:lnTo>
                  <a:lnTo>
                    <a:pt x="1060" y="623"/>
                  </a:lnTo>
                  <a:lnTo>
                    <a:pt x="993" y="584"/>
                  </a:lnTo>
                  <a:lnTo>
                    <a:pt x="946" y="535"/>
                  </a:lnTo>
                  <a:lnTo>
                    <a:pt x="951" y="459"/>
                  </a:lnTo>
                  <a:lnTo>
                    <a:pt x="965" y="421"/>
                  </a:lnTo>
                  <a:lnTo>
                    <a:pt x="809" y="344"/>
                  </a:lnTo>
                  <a:lnTo>
                    <a:pt x="735" y="328"/>
                  </a:lnTo>
                  <a:lnTo>
                    <a:pt x="593" y="295"/>
                  </a:lnTo>
                  <a:lnTo>
                    <a:pt x="400" y="225"/>
                  </a:lnTo>
                  <a:lnTo>
                    <a:pt x="245" y="148"/>
                  </a:lnTo>
                  <a:lnTo>
                    <a:pt x="132" y="115"/>
                  </a:lnTo>
                  <a:lnTo>
                    <a:pt x="15" y="126"/>
                  </a:lnTo>
                  <a:lnTo>
                    <a:pt x="0" y="45"/>
                  </a:lnTo>
                  <a:lnTo>
                    <a:pt x="47" y="0"/>
                  </a:lnTo>
                  <a:lnTo>
                    <a:pt x="75" y="0"/>
                  </a:lnTo>
                  <a:lnTo>
                    <a:pt x="15" y="0"/>
                  </a:lnTo>
                  <a:close/>
                </a:path>
              </a:pathLst>
            </a:custGeom>
            <a:solidFill>
              <a:srgbClr val="CC9900"/>
            </a:solidFill>
            <a:ln w="9525">
              <a:solidFill>
                <a:schemeClr val="tx1"/>
              </a:solidFill>
              <a:round/>
            </a:ln>
          </p:spPr>
          <p:txBody>
            <a:bodyPr/>
            <a:lstStyle/>
            <a:p>
              <a:endParaRPr lang="zh-CN" altLang="en-US"/>
            </a:p>
          </p:txBody>
        </p:sp>
        <p:sp>
          <p:nvSpPr>
            <p:cNvPr id="34860" name="Freeform 23"/>
            <p:cNvSpPr/>
            <p:nvPr/>
          </p:nvSpPr>
          <p:spPr bwMode="auto">
            <a:xfrm>
              <a:off x="4760" y="2730"/>
              <a:ext cx="117" cy="266"/>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CC9900"/>
            </a:solidFill>
            <a:ln w="9525">
              <a:solidFill>
                <a:schemeClr val="tx1"/>
              </a:solidFill>
              <a:round/>
            </a:ln>
          </p:spPr>
          <p:txBody>
            <a:bodyPr/>
            <a:lstStyle/>
            <a:p>
              <a:endParaRPr lang="zh-CN" altLang="en-US"/>
            </a:p>
          </p:txBody>
        </p:sp>
        <p:sp>
          <p:nvSpPr>
            <p:cNvPr id="34861" name="Freeform 24"/>
            <p:cNvSpPr/>
            <p:nvPr/>
          </p:nvSpPr>
          <p:spPr bwMode="auto">
            <a:xfrm rot="21265149" flipH="1">
              <a:off x="4869" y="2776"/>
              <a:ext cx="168" cy="243"/>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CC9900"/>
            </a:solidFill>
            <a:ln w="9525">
              <a:solidFill>
                <a:schemeClr val="tx1"/>
              </a:solidFill>
              <a:round/>
            </a:ln>
          </p:spPr>
          <p:txBody>
            <a:bodyPr/>
            <a:lstStyle/>
            <a:p>
              <a:endParaRPr lang="zh-CN" altLang="en-US"/>
            </a:p>
          </p:txBody>
        </p:sp>
        <p:sp>
          <p:nvSpPr>
            <p:cNvPr id="34862" name="Freeform 25"/>
            <p:cNvSpPr/>
            <p:nvPr/>
          </p:nvSpPr>
          <p:spPr bwMode="auto">
            <a:xfrm>
              <a:off x="4796" y="2973"/>
              <a:ext cx="110" cy="264"/>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CC9900"/>
            </a:solidFill>
            <a:ln w="9525">
              <a:solidFill>
                <a:schemeClr val="tx1"/>
              </a:solidFill>
              <a:round/>
            </a:ln>
          </p:spPr>
          <p:txBody>
            <a:bodyPr/>
            <a:lstStyle/>
            <a:p>
              <a:endParaRPr lang="zh-CN" altLang="en-US"/>
            </a:p>
          </p:txBody>
        </p:sp>
        <p:sp>
          <p:nvSpPr>
            <p:cNvPr id="34863" name="Freeform 26"/>
            <p:cNvSpPr/>
            <p:nvPr/>
          </p:nvSpPr>
          <p:spPr bwMode="auto">
            <a:xfrm>
              <a:off x="4625" y="2955"/>
              <a:ext cx="163" cy="291"/>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CC9900"/>
            </a:solidFill>
            <a:ln w="9525">
              <a:solidFill>
                <a:schemeClr val="tx1"/>
              </a:solidFill>
              <a:round/>
            </a:ln>
          </p:spPr>
          <p:txBody>
            <a:bodyPr/>
            <a:lstStyle/>
            <a:p>
              <a:endParaRPr lang="zh-CN" altLang="en-US"/>
            </a:p>
          </p:txBody>
        </p:sp>
        <p:sp>
          <p:nvSpPr>
            <p:cNvPr id="34864" name="Text Box 27"/>
            <p:cNvSpPr txBox="1">
              <a:spLocks noChangeArrowheads="1"/>
            </p:cNvSpPr>
            <p:nvPr/>
          </p:nvSpPr>
          <p:spPr bwMode="auto">
            <a:xfrm>
              <a:off x="4479" y="3260"/>
              <a:ext cx="774" cy="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ea typeface="宋体" panose="02010600030101010101" pitchFamily="2" charset="-122"/>
                </a:rPr>
                <a:t>Project </a:t>
              </a:r>
              <a:endParaRPr lang="en-US" altLang="zh-CN" sz="2000" b="0">
                <a:ea typeface="宋体" panose="02010600030101010101" pitchFamily="2" charset="-122"/>
              </a:endParaRPr>
            </a:p>
            <a:p>
              <a:r>
                <a:rPr lang="en-US" altLang="zh-CN" sz="2000" b="0">
                  <a:ea typeface="宋体" panose="02010600030101010101" pitchFamily="2" charset="-122"/>
                </a:rPr>
                <a:t>Manager</a:t>
              </a:r>
              <a:endParaRPr lang="en-US" altLang="zh-CN" sz="2000" b="0">
                <a:ea typeface="宋体" panose="02010600030101010101" pitchFamily="2" charset="-122"/>
              </a:endParaRPr>
            </a:p>
          </p:txBody>
        </p:sp>
      </p:grpSp>
      <p:grpSp>
        <p:nvGrpSpPr>
          <p:cNvPr id="34825" name="Group 28"/>
          <p:cNvGrpSpPr/>
          <p:nvPr/>
        </p:nvGrpSpPr>
        <p:grpSpPr bwMode="auto">
          <a:xfrm>
            <a:off x="3663950" y="4884739"/>
            <a:ext cx="628650" cy="1042987"/>
            <a:chOff x="171" y="3024"/>
            <a:chExt cx="480" cy="791"/>
          </a:xfrm>
        </p:grpSpPr>
        <p:sp>
          <p:nvSpPr>
            <p:cNvPr id="34852" name="Freeform 29"/>
            <p:cNvSpPr/>
            <p:nvPr/>
          </p:nvSpPr>
          <p:spPr bwMode="auto">
            <a:xfrm rot="-1933033">
              <a:off x="401" y="3024"/>
              <a:ext cx="197" cy="173"/>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FF7C80"/>
            </a:solidFill>
            <a:ln w="9525">
              <a:solidFill>
                <a:schemeClr val="tx1"/>
              </a:solidFill>
              <a:round/>
            </a:ln>
          </p:spPr>
          <p:txBody>
            <a:bodyPr/>
            <a:lstStyle/>
            <a:p>
              <a:endParaRPr lang="zh-CN" altLang="en-US"/>
            </a:p>
          </p:txBody>
        </p:sp>
        <p:sp>
          <p:nvSpPr>
            <p:cNvPr id="34853" name="Freeform 30"/>
            <p:cNvSpPr/>
            <p:nvPr/>
          </p:nvSpPr>
          <p:spPr bwMode="auto">
            <a:xfrm rot="-557464">
              <a:off x="478" y="3178"/>
              <a:ext cx="173" cy="259"/>
            </a:xfrm>
            <a:custGeom>
              <a:avLst/>
              <a:gdLst>
                <a:gd name="T0" fmla="*/ 0 w 1398"/>
                <a:gd name="T1" fmla="*/ 0 h 623"/>
                <a:gd name="T2" fmla="*/ 0 w 1398"/>
                <a:gd name="T3" fmla="*/ 0 h 623"/>
                <a:gd name="T4" fmla="*/ 0 w 1398"/>
                <a:gd name="T5" fmla="*/ 0 h 623"/>
                <a:gd name="T6" fmla="*/ 0 w 1398"/>
                <a:gd name="T7" fmla="*/ 0 h 623"/>
                <a:gd name="T8" fmla="*/ 0 w 1398"/>
                <a:gd name="T9" fmla="*/ 0 h 623"/>
                <a:gd name="T10" fmla="*/ 0 w 1398"/>
                <a:gd name="T11" fmla="*/ 0 h 623"/>
                <a:gd name="T12" fmla="*/ 0 w 1398"/>
                <a:gd name="T13" fmla="*/ 0 h 623"/>
                <a:gd name="T14" fmla="*/ 0 w 1398"/>
                <a:gd name="T15" fmla="*/ 0 h 623"/>
                <a:gd name="T16" fmla="*/ 0 w 1398"/>
                <a:gd name="T17" fmla="*/ 0 h 623"/>
                <a:gd name="T18" fmla="*/ 0 w 1398"/>
                <a:gd name="T19" fmla="*/ 0 h 623"/>
                <a:gd name="T20" fmla="*/ 0 w 1398"/>
                <a:gd name="T21" fmla="*/ 0 h 623"/>
                <a:gd name="T22" fmla="*/ 0 w 1398"/>
                <a:gd name="T23" fmla="*/ 0 h 623"/>
                <a:gd name="T24" fmla="*/ 0 w 1398"/>
                <a:gd name="T25" fmla="*/ 0 h 623"/>
                <a:gd name="T26" fmla="*/ 0 w 1398"/>
                <a:gd name="T27" fmla="*/ 0 h 623"/>
                <a:gd name="T28" fmla="*/ 0 w 1398"/>
                <a:gd name="T29" fmla="*/ 0 h 623"/>
                <a:gd name="T30" fmla="*/ 0 w 1398"/>
                <a:gd name="T31" fmla="*/ 0 h 623"/>
                <a:gd name="T32" fmla="*/ 0 w 1398"/>
                <a:gd name="T33" fmla="*/ 0 h 623"/>
                <a:gd name="T34" fmla="*/ 0 w 1398"/>
                <a:gd name="T35" fmla="*/ 0 h 623"/>
                <a:gd name="T36" fmla="*/ 0 w 1398"/>
                <a:gd name="T37" fmla="*/ 0 h 623"/>
                <a:gd name="T38" fmla="*/ 0 w 1398"/>
                <a:gd name="T39" fmla="*/ 0 h 623"/>
                <a:gd name="T40" fmla="*/ 0 w 1398"/>
                <a:gd name="T41" fmla="*/ 0 h 623"/>
                <a:gd name="T42" fmla="*/ 0 w 1398"/>
                <a:gd name="T43" fmla="*/ 0 h 623"/>
                <a:gd name="T44" fmla="*/ 0 w 1398"/>
                <a:gd name="T45" fmla="*/ 0 h 623"/>
                <a:gd name="T46" fmla="*/ 0 w 1398"/>
                <a:gd name="T47" fmla="*/ 0 h 623"/>
                <a:gd name="T48" fmla="*/ 0 w 1398"/>
                <a:gd name="T49" fmla="*/ 0 h 623"/>
                <a:gd name="T50" fmla="*/ 0 w 1398"/>
                <a:gd name="T51" fmla="*/ 0 h 623"/>
                <a:gd name="T52" fmla="*/ 0 w 1398"/>
                <a:gd name="T53" fmla="*/ 0 h 623"/>
                <a:gd name="T54" fmla="*/ 0 w 1398"/>
                <a:gd name="T55" fmla="*/ 0 h 623"/>
                <a:gd name="T56" fmla="*/ 0 w 1398"/>
                <a:gd name="T57" fmla="*/ 0 h 6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98"/>
                <a:gd name="T88" fmla="*/ 0 h 623"/>
                <a:gd name="T89" fmla="*/ 1398 w 1398"/>
                <a:gd name="T90" fmla="*/ 623 h 6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98" h="623">
                  <a:moveTo>
                    <a:pt x="15" y="0"/>
                  </a:moveTo>
                  <a:lnTo>
                    <a:pt x="146" y="18"/>
                  </a:lnTo>
                  <a:lnTo>
                    <a:pt x="385" y="126"/>
                  </a:lnTo>
                  <a:lnTo>
                    <a:pt x="593" y="214"/>
                  </a:lnTo>
                  <a:lnTo>
                    <a:pt x="824" y="290"/>
                  </a:lnTo>
                  <a:lnTo>
                    <a:pt x="989" y="371"/>
                  </a:lnTo>
                  <a:lnTo>
                    <a:pt x="1215" y="459"/>
                  </a:lnTo>
                  <a:lnTo>
                    <a:pt x="1398" y="540"/>
                  </a:lnTo>
                  <a:lnTo>
                    <a:pt x="1389" y="573"/>
                  </a:lnTo>
                  <a:lnTo>
                    <a:pt x="1333" y="589"/>
                  </a:lnTo>
                  <a:lnTo>
                    <a:pt x="1172" y="503"/>
                  </a:lnTo>
                  <a:lnTo>
                    <a:pt x="1162" y="557"/>
                  </a:lnTo>
                  <a:lnTo>
                    <a:pt x="1120" y="605"/>
                  </a:lnTo>
                  <a:lnTo>
                    <a:pt x="1060" y="623"/>
                  </a:lnTo>
                  <a:lnTo>
                    <a:pt x="993" y="584"/>
                  </a:lnTo>
                  <a:lnTo>
                    <a:pt x="946" y="535"/>
                  </a:lnTo>
                  <a:lnTo>
                    <a:pt x="951" y="459"/>
                  </a:lnTo>
                  <a:lnTo>
                    <a:pt x="965" y="421"/>
                  </a:lnTo>
                  <a:lnTo>
                    <a:pt x="809" y="344"/>
                  </a:lnTo>
                  <a:lnTo>
                    <a:pt x="735" y="328"/>
                  </a:lnTo>
                  <a:lnTo>
                    <a:pt x="593" y="295"/>
                  </a:lnTo>
                  <a:lnTo>
                    <a:pt x="400" y="225"/>
                  </a:lnTo>
                  <a:lnTo>
                    <a:pt x="245" y="148"/>
                  </a:lnTo>
                  <a:lnTo>
                    <a:pt x="132" y="115"/>
                  </a:lnTo>
                  <a:lnTo>
                    <a:pt x="15" y="126"/>
                  </a:lnTo>
                  <a:lnTo>
                    <a:pt x="0" y="45"/>
                  </a:lnTo>
                  <a:lnTo>
                    <a:pt x="47" y="0"/>
                  </a:lnTo>
                  <a:lnTo>
                    <a:pt x="75" y="0"/>
                  </a:lnTo>
                  <a:lnTo>
                    <a:pt x="15" y="0"/>
                  </a:lnTo>
                  <a:close/>
                </a:path>
              </a:pathLst>
            </a:custGeom>
            <a:solidFill>
              <a:srgbClr val="FF7C80"/>
            </a:solidFill>
            <a:ln w="9525">
              <a:solidFill>
                <a:schemeClr val="tx1"/>
              </a:solidFill>
              <a:round/>
            </a:ln>
          </p:spPr>
          <p:txBody>
            <a:bodyPr/>
            <a:lstStyle/>
            <a:p>
              <a:endParaRPr lang="zh-CN" altLang="en-US"/>
            </a:p>
          </p:txBody>
        </p:sp>
        <p:sp>
          <p:nvSpPr>
            <p:cNvPr id="34854" name="Freeform 31"/>
            <p:cNvSpPr/>
            <p:nvPr/>
          </p:nvSpPr>
          <p:spPr bwMode="auto">
            <a:xfrm>
              <a:off x="352" y="3240"/>
              <a:ext cx="133" cy="264"/>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FF7C80"/>
            </a:solidFill>
            <a:ln w="9525">
              <a:solidFill>
                <a:schemeClr val="tx1"/>
              </a:solidFill>
              <a:round/>
            </a:ln>
          </p:spPr>
          <p:txBody>
            <a:bodyPr/>
            <a:lstStyle/>
            <a:p>
              <a:endParaRPr lang="zh-CN" altLang="en-US"/>
            </a:p>
          </p:txBody>
        </p:sp>
        <p:sp>
          <p:nvSpPr>
            <p:cNvPr id="34855" name="Freeform 32"/>
            <p:cNvSpPr/>
            <p:nvPr/>
          </p:nvSpPr>
          <p:spPr bwMode="auto">
            <a:xfrm>
              <a:off x="268" y="3196"/>
              <a:ext cx="150" cy="228"/>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FF7C80"/>
            </a:solidFill>
            <a:ln w="9525">
              <a:solidFill>
                <a:schemeClr val="tx1"/>
              </a:solidFill>
              <a:round/>
            </a:ln>
          </p:spPr>
          <p:txBody>
            <a:bodyPr/>
            <a:lstStyle/>
            <a:p>
              <a:endParaRPr lang="zh-CN" altLang="en-US"/>
            </a:p>
          </p:txBody>
        </p:sp>
        <p:sp>
          <p:nvSpPr>
            <p:cNvPr id="34856" name="Freeform 33"/>
            <p:cNvSpPr/>
            <p:nvPr/>
          </p:nvSpPr>
          <p:spPr bwMode="auto">
            <a:xfrm>
              <a:off x="401" y="3475"/>
              <a:ext cx="148" cy="329"/>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FF7C80"/>
            </a:solidFill>
            <a:ln w="9525">
              <a:solidFill>
                <a:schemeClr val="tx1"/>
              </a:solidFill>
              <a:round/>
            </a:ln>
          </p:spPr>
          <p:txBody>
            <a:bodyPr/>
            <a:lstStyle/>
            <a:p>
              <a:endParaRPr lang="zh-CN" altLang="en-US"/>
            </a:p>
          </p:txBody>
        </p:sp>
        <p:sp>
          <p:nvSpPr>
            <p:cNvPr id="34857" name="Freeform 34"/>
            <p:cNvSpPr/>
            <p:nvPr/>
          </p:nvSpPr>
          <p:spPr bwMode="auto">
            <a:xfrm>
              <a:off x="171" y="3453"/>
              <a:ext cx="219" cy="362"/>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FF7C80"/>
            </a:solidFill>
            <a:ln w="9525">
              <a:solidFill>
                <a:schemeClr val="tx1"/>
              </a:solidFill>
              <a:round/>
            </a:ln>
          </p:spPr>
          <p:txBody>
            <a:bodyPr/>
            <a:lstStyle/>
            <a:p>
              <a:endParaRPr lang="zh-CN" altLang="en-US"/>
            </a:p>
          </p:txBody>
        </p:sp>
      </p:grpSp>
      <p:sp>
        <p:nvSpPr>
          <p:cNvPr id="34826" name="Text Box 35"/>
          <p:cNvSpPr txBox="1">
            <a:spLocks noChangeArrowheads="1"/>
          </p:cNvSpPr>
          <p:nvPr/>
        </p:nvSpPr>
        <p:spPr bwMode="auto">
          <a:xfrm>
            <a:off x="3319463" y="5851526"/>
            <a:ext cx="1245534" cy="41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ea typeface="宋体" panose="02010600030101010101" pitchFamily="2" charset="-122"/>
              </a:rPr>
              <a:t>Designer</a:t>
            </a:r>
            <a:endParaRPr lang="en-US" altLang="zh-CN" sz="2000" b="0">
              <a:ea typeface="宋体" panose="02010600030101010101" pitchFamily="2" charset="-122"/>
            </a:endParaRPr>
          </a:p>
        </p:txBody>
      </p:sp>
      <p:grpSp>
        <p:nvGrpSpPr>
          <p:cNvPr id="34827" name="Group 36"/>
          <p:cNvGrpSpPr/>
          <p:nvPr/>
        </p:nvGrpSpPr>
        <p:grpSpPr bwMode="auto">
          <a:xfrm>
            <a:off x="6853239" y="4497388"/>
            <a:ext cx="1374775" cy="1744662"/>
            <a:chOff x="3435" y="2745"/>
            <a:chExt cx="866" cy="1099"/>
          </a:xfrm>
        </p:grpSpPr>
        <p:sp>
          <p:nvSpPr>
            <p:cNvPr id="34845" name="Freeform 37"/>
            <p:cNvSpPr/>
            <p:nvPr/>
          </p:nvSpPr>
          <p:spPr bwMode="auto">
            <a:xfrm rot="-10718929">
              <a:off x="3857" y="2745"/>
              <a:ext cx="174" cy="142"/>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33CC33"/>
            </a:solidFill>
            <a:ln w="9525">
              <a:solidFill>
                <a:schemeClr val="tx1"/>
              </a:solidFill>
              <a:round/>
            </a:ln>
          </p:spPr>
          <p:txBody>
            <a:bodyPr/>
            <a:lstStyle/>
            <a:p>
              <a:endParaRPr lang="zh-CN" altLang="en-US"/>
            </a:p>
          </p:txBody>
        </p:sp>
        <p:sp>
          <p:nvSpPr>
            <p:cNvPr id="34846" name="Freeform 38"/>
            <p:cNvSpPr/>
            <p:nvPr/>
          </p:nvSpPr>
          <p:spPr bwMode="auto">
            <a:xfrm rot="-5400000">
              <a:off x="3616" y="2904"/>
              <a:ext cx="229" cy="253"/>
            </a:xfrm>
            <a:custGeom>
              <a:avLst/>
              <a:gdLst>
                <a:gd name="T0" fmla="*/ 0 w 1398"/>
                <a:gd name="T1" fmla="*/ 0 h 623"/>
                <a:gd name="T2" fmla="*/ 0 w 1398"/>
                <a:gd name="T3" fmla="*/ 0 h 623"/>
                <a:gd name="T4" fmla="*/ 0 w 1398"/>
                <a:gd name="T5" fmla="*/ 0 h 623"/>
                <a:gd name="T6" fmla="*/ 0 w 1398"/>
                <a:gd name="T7" fmla="*/ 0 h 623"/>
                <a:gd name="T8" fmla="*/ 0 w 1398"/>
                <a:gd name="T9" fmla="*/ 0 h 623"/>
                <a:gd name="T10" fmla="*/ 0 w 1398"/>
                <a:gd name="T11" fmla="*/ 0 h 623"/>
                <a:gd name="T12" fmla="*/ 0 w 1398"/>
                <a:gd name="T13" fmla="*/ 0 h 623"/>
                <a:gd name="T14" fmla="*/ 0 w 1398"/>
                <a:gd name="T15" fmla="*/ 0 h 623"/>
                <a:gd name="T16" fmla="*/ 0 w 1398"/>
                <a:gd name="T17" fmla="*/ 0 h 623"/>
                <a:gd name="T18" fmla="*/ 0 w 1398"/>
                <a:gd name="T19" fmla="*/ 0 h 623"/>
                <a:gd name="T20" fmla="*/ 0 w 1398"/>
                <a:gd name="T21" fmla="*/ 0 h 623"/>
                <a:gd name="T22" fmla="*/ 0 w 1398"/>
                <a:gd name="T23" fmla="*/ 0 h 623"/>
                <a:gd name="T24" fmla="*/ 0 w 1398"/>
                <a:gd name="T25" fmla="*/ 0 h 623"/>
                <a:gd name="T26" fmla="*/ 0 w 1398"/>
                <a:gd name="T27" fmla="*/ 0 h 623"/>
                <a:gd name="T28" fmla="*/ 0 w 1398"/>
                <a:gd name="T29" fmla="*/ 0 h 623"/>
                <a:gd name="T30" fmla="*/ 0 w 1398"/>
                <a:gd name="T31" fmla="*/ 0 h 623"/>
                <a:gd name="T32" fmla="*/ 0 w 1398"/>
                <a:gd name="T33" fmla="*/ 0 h 623"/>
                <a:gd name="T34" fmla="*/ 0 w 1398"/>
                <a:gd name="T35" fmla="*/ 0 h 623"/>
                <a:gd name="T36" fmla="*/ 0 w 1398"/>
                <a:gd name="T37" fmla="*/ 0 h 623"/>
                <a:gd name="T38" fmla="*/ 0 w 1398"/>
                <a:gd name="T39" fmla="*/ 0 h 623"/>
                <a:gd name="T40" fmla="*/ 0 w 1398"/>
                <a:gd name="T41" fmla="*/ 0 h 623"/>
                <a:gd name="T42" fmla="*/ 0 w 1398"/>
                <a:gd name="T43" fmla="*/ 0 h 623"/>
                <a:gd name="T44" fmla="*/ 0 w 1398"/>
                <a:gd name="T45" fmla="*/ 0 h 623"/>
                <a:gd name="T46" fmla="*/ 0 w 1398"/>
                <a:gd name="T47" fmla="*/ 0 h 623"/>
                <a:gd name="T48" fmla="*/ 0 w 1398"/>
                <a:gd name="T49" fmla="*/ 0 h 623"/>
                <a:gd name="T50" fmla="*/ 0 w 1398"/>
                <a:gd name="T51" fmla="*/ 0 h 623"/>
                <a:gd name="T52" fmla="*/ 0 w 1398"/>
                <a:gd name="T53" fmla="*/ 0 h 623"/>
                <a:gd name="T54" fmla="*/ 0 w 1398"/>
                <a:gd name="T55" fmla="*/ 0 h 623"/>
                <a:gd name="T56" fmla="*/ 0 w 1398"/>
                <a:gd name="T57" fmla="*/ 0 h 6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98"/>
                <a:gd name="T88" fmla="*/ 0 h 623"/>
                <a:gd name="T89" fmla="*/ 1398 w 1398"/>
                <a:gd name="T90" fmla="*/ 623 h 6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98" h="623">
                  <a:moveTo>
                    <a:pt x="15" y="0"/>
                  </a:moveTo>
                  <a:lnTo>
                    <a:pt x="146" y="18"/>
                  </a:lnTo>
                  <a:lnTo>
                    <a:pt x="385" y="126"/>
                  </a:lnTo>
                  <a:lnTo>
                    <a:pt x="593" y="214"/>
                  </a:lnTo>
                  <a:lnTo>
                    <a:pt x="824" y="290"/>
                  </a:lnTo>
                  <a:lnTo>
                    <a:pt x="989" y="371"/>
                  </a:lnTo>
                  <a:lnTo>
                    <a:pt x="1215" y="459"/>
                  </a:lnTo>
                  <a:lnTo>
                    <a:pt x="1398" y="540"/>
                  </a:lnTo>
                  <a:lnTo>
                    <a:pt x="1389" y="573"/>
                  </a:lnTo>
                  <a:lnTo>
                    <a:pt x="1333" y="589"/>
                  </a:lnTo>
                  <a:lnTo>
                    <a:pt x="1172" y="503"/>
                  </a:lnTo>
                  <a:lnTo>
                    <a:pt x="1162" y="557"/>
                  </a:lnTo>
                  <a:lnTo>
                    <a:pt x="1120" y="605"/>
                  </a:lnTo>
                  <a:lnTo>
                    <a:pt x="1060" y="623"/>
                  </a:lnTo>
                  <a:lnTo>
                    <a:pt x="993" y="584"/>
                  </a:lnTo>
                  <a:lnTo>
                    <a:pt x="946" y="535"/>
                  </a:lnTo>
                  <a:lnTo>
                    <a:pt x="951" y="459"/>
                  </a:lnTo>
                  <a:lnTo>
                    <a:pt x="965" y="421"/>
                  </a:lnTo>
                  <a:lnTo>
                    <a:pt x="809" y="344"/>
                  </a:lnTo>
                  <a:lnTo>
                    <a:pt x="735" y="328"/>
                  </a:lnTo>
                  <a:lnTo>
                    <a:pt x="593" y="295"/>
                  </a:lnTo>
                  <a:lnTo>
                    <a:pt x="400" y="225"/>
                  </a:lnTo>
                  <a:lnTo>
                    <a:pt x="245" y="148"/>
                  </a:lnTo>
                  <a:lnTo>
                    <a:pt x="132" y="115"/>
                  </a:lnTo>
                  <a:lnTo>
                    <a:pt x="15" y="126"/>
                  </a:lnTo>
                  <a:lnTo>
                    <a:pt x="0" y="45"/>
                  </a:lnTo>
                  <a:lnTo>
                    <a:pt x="47" y="0"/>
                  </a:lnTo>
                  <a:lnTo>
                    <a:pt x="75" y="0"/>
                  </a:lnTo>
                  <a:lnTo>
                    <a:pt x="15" y="0"/>
                  </a:lnTo>
                  <a:close/>
                </a:path>
              </a:pathLst>
            </a:custGeom>
            <a:solidFill>
              <a:srgbClr val="33CC33"/>
            </a:solidFill>
            <a:ln w="9525">
              <a:solidFill>
                <a:schemeClr val="tx1"/>
              </a:solidFill>
              <a:round/>
            </a:ln>
          </p:spPr>
          <p:txBody>
            <a:bodyPr/>
            <a:lstStyle/>
            <a:p>
              <a:endParaRPr lang="zh-CN" altLang="en-US"/>
            </a:p>
          </p:txBody>
        </p:sp>
        <p:sp>
          <p:nvSpPr>
            <p:cNvPr id="34847" name="Freeform 39"/>
            <p:cNvSpPr/>
            <p:nvPr/>
          </p:nvSpPr>
          <p:spPr bwMode="auto">
            <a:xfrm>
              <a:off x="3804" y="2910"/>
              <a:ext cx="117" cy="266"/>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33CC33"/>
            </a:solidFill>
            <a:ln w="9525">
              <a:solidFill>
                <a:schemeClr val="tx1"/>
              </a:solidFill>
              <a:round/>
            </a:ln>
          </p:spPr>
          <p:txBody>
            <a:bodyPr/>
            <a:lstStyle/>
            <a:p>
              <a:endParaRPr lang="zh-CN" altLang="en-US"/>
            </a:p>
          </p:txBody>
        </p:sp>
        <p:sp>
          <p:nvSpPr>
            <p:cNvPr id="34848" name="Freeform 40"/>
            <p:cNvSpPr/>
            <p:nvPr/>
          </p:nvSpPr>
          <p:spPr bwMode="auto">
            <a:xfrm rot="21265149" flipH="1">
              <a:off x="3913" y="2956"/>
              <a:ext cx="168" cy="243"/>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33CC33"/>
            </a:solidFill>
            <a:ln w="9525">
              <a:solidFill>
                <a:schemeClr val="tx1"/>
              </a:solidFill>
              <a:round/>
            </a:ln>
          </p:spPr>
          <p:txBody>
            <a:bodyPr/>
            <a:lstStyle/>
            <a:p>
              <a:endParaRPr lang="zh-CN" altLang="en-US"/>
            </a:p>
          </p:txBody>
        </p:sp>
        <p:sp>
          <p:nvSpPr>
            <p:cNvPr id="34849" name="Freeform 41"/>
            <p:cNvSpPr/>
            <p:nvPr/>
          </p:nvSpPr>
          <p:spPr bwMode="auto">
            <a:xfrm>
              <a:off x="3840" y="3153"/>
              <a:ext cx="110" cy="264"/>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33CC33"/>
            </a:solidFill>
            <a:ln w="9525">
              <a:solidFill>
                <a:schemeClr val="tx1"/>
              </a:solidFill>
              <a:round/>
            </a:ln>
          </p:spPr>
          <p:txBody>
            <a:bodyPr/>
            <a:lstStyle/>
            <a:p>
              <a:endParaRPr lang="zh-CN" altLang="en-US"/>
            </a:p>
          </p:txBody>
        </p:sp>
        <p:sp>
          <p:nvSpPr>
            <p:cNvPr id="34850" name="Freeform 42"/>
            <p:cNvSpPr/>
            <p:nvPr/>
          </p:nvSpPr>
          <p:spPr bwMode="auto">
            <a:xfrm>
              <a:off x="3669" y="3135"/>
              <a:ext cx="163" cy="291"/>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33CC33"/>
            </a:solidFill>
            <a:ln w="9525">
              <a:solidFill>
                <a:schemeClr val="tx1"/>
              </a:solidFill>
              <a:round/>
            </a:ln>
          </p:spPr>
          <p:txBody>
            <a:bodyPr/>
            <a:lstStyle/>
            <a:p>
              <a:endParaRPr lang="zh-CN" altLang="en-US"/>
            </a:p>
          </p:txBody>
        </p:sp>
        <p:sp>
          <p:nvSpPr>
            <p:cNvPr id="34851" name="Text Box 43"/>
            <p:cNvSpPr txBox="1">
              <a:spLocks noChangeArrowheads="1"/>
            </p:cNvSpPr>
            <p:nvPr/>
          </p:nvSpPr>
          <p:spPr bwMode="auto">
            <a:xfrm>
              <a:off x="3435" y="3392"/>
              <a:ext cx="866"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b="0">
                  <a:ea typeface="宋体" panose="02010600030101010101" pitchFamily="2" charset="-122"/>
                </a:rPr>
                <a:t>Technical </a:t>
              </a:r>
              <a:endParaRPr lang="en-US" altLang="zh-CN" sz="2000" b="0">
                <a:ea typeface="宋体" panose="02010600030101010101" pitchFamily="2" charset="-122"/>
              </a:endParaRPr>
            </a:p>
            <a:p>
              <a:pPr algn="ctr"/>
              <a:r>
                <a:rPr lang="en-US" altLang="zh-CN" sz="2000" b="0">
                  <a:ea typeface="宋体" panose="02010600030101010101" pitchFamily="2" charset="-122"/>
                </a:rPr>
                <a:t>Writer</a:t>
              </a:r>
              <a:endParaRPr lang="en-US" altLang="zh-CN" sz="2000" b="0">
                <a:ea typeface="宋体" panose="02010600030101010101" pitchFamily="2" charset="-122"/>
              </a:endParaRPr>
            </a:p>
          </p:txBody>
        </p:sp>
      </p:grpSp>
      <p:grpSp>
        <p:nvGrpSpPr>
          <p:cNvPr id="34828" name="Group 44"/>
          <p:cNvGrpSpPr/>
          <p:nvPr/>
        </p:nvGrpSpPr>
        <p:grpSpPr bwMode="auto">
          <a:xfrm>
            <a:off x="5435600" y="4341813"/>
            <a:ext cx="692150" cy="1314450"/>
            <a:chOff x="2296" y="2735"/>
            <a:chExt cx="436" cy="828"/>
          </a:xfrm>
        </p:grpSpPr>
        <p:sp>
          <p:nvSpPr>
            <p:cNvPr id="34839" name="Freeform 45"/>
            <p:cNvSpPr/>
            <p:nvPr/>
          </p:nvSpPr>
          <p:spPr bwMode="auto">
            <a:xfrm rot="2169516" flipH="1">
              <a:off x="2378" y="2735"/>
              <a:ext cx="165" cy="156"/>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chemeClr val="accent1"/>
            </a:solidFill>
            <a:ln w="9525">
              <a:solidFill>
                <a:schemeClr val="tx1"/>
              </a:solidFill>
              <a:round/>
            </a:ln>
          </p:spPr>
          <p:txBody>
            <a:bodyPr/>
            <a:lstStyle/>
            <a:p>
              <a:endParaRPr lang="zh-CN" altLang="en-US"/>
            </a:p>
          </p:txBody>
        </p:sp>
        <p:sp>
          <p:nvSpPr>
            <p:cNvPr id="34840" name="Freeform 46"/>
            <p:cNvSpPr/>
            <p:nvPr/>
          </p:nvSpPr>
          <p:spPr bwMode="auto">
            <a:xfrm>
              <a:off x="2515" y="2952"/>
              <a:ext cx="217" cy="278"/>
            </a:xfrm>
            <a:custGeom>
              <a:avLst/>
              <a:gdLst>
                <a:gd name="T0" fmla="*/ 0 w 1398"/>
                <a:gd name="T1" fmla="*/ 0 h 623"/>
                <a:gd name="T2" fmla="*/ 0 w 1398"/>
                <a:gd name="T3" fmla="*/ 0 h 623"/>
                <a:gd name="T4" fmla="*/ 0 w 1398"/>
                <a:gd name="T5" fmla="*/ 0 h 623"/>
                <a:gd name="T6" fmla="*/ 0 w 1398"/>
                <a:gd name="T7" fmla="*/ 0 h 623"/>
                <a:gd name="T8" fmla="*/ 0 w 1398"/>
                <a:gd name="T9" fmla="*/ 0 h 623"/>
                <a:gd name="T10" fmla="*/ 0 w 1398"/>
                <a:gd name="T11" fmla="*/ 0 h 623"/>
                <a:gd name="T12" fmla="*/ 0 w 1398"/>
                <a:gd name="T13" fmla="*/ 0 h 623"/>
                <a:gd name="T14" fmla="*/ 0 w 1398"/>
                <a:gd name="T15" fmla="*/ 0 h 623"/>
                <a:gd name="T16" fmla="*/ 0 w 1398"/>
                <a:gd name="T17" fmla="*/ 0 h 623"/>
                <a:gd name="T18" fmla="*/ 0 w 1398"/>
                <a:gd name="T19" fmla="*/ 0 h 623"/>
                <a:gd name="T20" fmla="*/ 0 w 1398"/>
                <a:gd name="T21" fmla="*/ 0 h 623"/>
                <a:gd name="T22" fmla="*/ 0 w 1398"/>
                <a:gd name="T23" fmla="*/ 0 h 623"/>
                <a:gd name="T24" fmla="*/ 0 w 1398"/>
                <a:gd name="T25" fmla="*/ 0 h 623"/>
                <a:gd name="T26" fmla="*/ 0 w 1398"/>
                <a:gd name="T27" fmla="*/ 0 h 623"/>
                <a:gd name="T28" fmla="*/ 0 w 1398"/>
                <a:gd name="T29" fmla="*/ 0 h 623"/>
                <a:gd name="T30" fmla="*/ 0 w 1398"/>
                <a:gd name="T31" fmla="*/ 0 h 623"/>
                <a:gd name="T32" fmla="*/ 0 w 1398"/>
                <a:gd name="T33" fmla="*/ 0 h 623"/>
                <a:gd name="T34" fmla="*/ 0 w 1398"/>
                <a:gd name="T35" fmla="*/ 0 h 623"/>
                <a:gd name="T36" fmla="*/ 0 w 1398"/>
                <a:gd name="T37" fmla="*/ 0 h 623"/>
                <a:gd name="T38" fmla="*/ 0 w 1398"/>
                <a:gd name="T39" fmla="*/ 0 h 623"/>
                <a:gd name="T40" fmla="*/ 0 w 1398"/>
                <a:gd name="T41" fmla="*/ 0 h 623"/>
                <a:gd name="T42" fmla="*/ 0 w 1398"/>
                <a:gd name="T43" fmla="*/ 0 h 623"/>
                <a:gd name="T44" fmla="*/ 0 w 1398"/>
                <a:gd name="T45" fmla="*/ 0 h 623"/>
                <a:gd name="T46" fmla="*/ 0 w 1398"/>
                <a:gd name="T47" fmla="*/ 0 h 623"/>
                <a:gd name="T48" fmla="*/ 0 w 1398"/>
                <a:gd name="T49" fmla="*/ 0 h 623"/>
                <a:gd name="T50" fmla="*/ 0 w 1398"/>
                <a:gd name="T51" fmla="*/ 0 h 623"/>
                <a:gd name="T52" fmla="*/ 0 w 1398"/>
                <a:gd name="T53" fmla="*/ 0 h 623"/>
                <a:gd name="T54" fmla="*/ 0 w 1398"/>
                <a:gd name="T55" fmla="*/ 0 h 623"/>
                <a:gd name="T56" fmla="*/ 0 w 1398"/>
                <a:gd name="T57" fmla="*/ 0 h 6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98"/>
                <a:gd name="T88" fmla="*/ 0 h 623"/>
                <a:gd name="T89" fmla="*/ 1398 w 1398"/>
                <a:gd name="T90" fmla="*/ 623 h 6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98" h="623">
                  <a:moveTo>
                    <a:pt x="15" y="0"/>
                  </a:moveTo>
                  <a:lnTo>
                    <a:pt x="146" y="18"/>
                  </a:lnTo>
                  <a:lnTo>
                    <a:pt x="385" y="126"/>
                  </a:lnTo>
                  <a:lnTo>
                    <a:pt x="593" y="214"/>
                  </a:lnTo>
                  <a:lnTo>
                    <a:pt x="824" y="290"/>
                  </a:lnTo>
                  <a:lnTo>
                    <a:pt x="989" y="371"/>
                  </a:lnTo>
                  <a:lnTo>
                    <a:pt x="1215" y="459"/>
                  </a:lnTo>
                  <a:lnTo>
                    <a:pt x="1398" y="540"/>
                  </a:lnTo>
                  <a:lnTo>
                    <a:pt x="1389" y="573"/>
                  </a:lnTo>
                  <a:lnTo>
                    <a:pt x="1333" y="589"/>
                  </a:lnTo>
                  <a:lnTo>
                    <a:pt x="1172" y="503"/>
                  </a:lnTo>
                  <a:lnTo>
                    <a:pt x="1162" y="557"/>
                  </a:lnTo>
                  <a:lnTo>
                    <a:pt x="1120" y="605"/>
                  </a:lnTo>
                  <a:lnTo>
                    <a:pt x="1060" y="623"/>
                  </a:lnTo>
                  <a:lnTo>
                    <a:pt x="993" y="584"/>
                  </a:lnTo>
                  <a:lnTo>
                    <a:pt x="946" y="535"/>
                  </a:lnTo>
                  <a:lnTo>
                    <a:pt x="951" y="459"/>
                  </a:lnTo>
                  <a:lnTo>
                    <a:pt x="965" y="421"/>
                  </a:lnTo>
                  <a:lnTo>
                    <a:pt x="809" y="344"/>
                  </a:lnTo>
                  <a:lnTo>
                    <a:pt x="735" y="328"/>
                  </a:lnTo>
                  <a:lnTo>
                    <a:pt x="593" y="295"/>
                  </a:lnTo>
                  <a:lnTo>
                    <a:pt x="400" y="225"/>
                  </a:lnTo>
                  <a:lnTo>
                    <a:pt x="245" y="148"/>
                  </a:lnTo>
                  <a:lnTo>
                    <a:pt x="132" y="115"/>
                  </a:lnTo>
                  <a:lnTo>
                    <a:pt x="15" y="126"/>
                  </a:lnTo>
                  <a:lnTo>
                    <a:pt x="0" y="45"/>
                  </a:lnTo>
                  <a:lnTo>
                    <a:pt x="47" y="0"/>
                  </a:lnTo>
                  <a:lnTo>
                    <a:pt x="75" y="0"/>
                  </a:lnTo>
                  <a:lnTo>
                    <a:pt x="15" y="0"/>
                  </a:lnTo>
                  <a:close/>
                </a:path>
              </a:pathLst>
            </a:custGeom>
            <a:solidFill>
              <a:schemeClr val="accent1"/>
            </a:solidFill>
            <a:ln w="9525">
              <a:solidFill>
                <a:schemeClr val="tx1"/>
              </a:solidFill>
              <a:round/>
            </a:ln>
          </p:spPr>
          <p:txBody>
            <a:bodyPr/>
            <a:lstStyle/>
            <a:p>
              <a:endParaRPr lang="zh-CN" altLang="en-US"/>
            </a:p>
          </p:txBody>
        </p:sp>
        <p:sp>
          <p:nvSpPr>
            <p:cNvPr id="34841" name="Freeform 47"/>
            <p:cNvSpPr/>
            <p:nvPr/>
          </p:nvSpPr>
          <p:spPr bwMode="auto">
            <a:xfrm rot="61999">
              <a:off x="2421" y="2917"/>
              <a:ext cx="114" cy="408"/>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chemeClr val="accent1"/>
            </a:solidFill>
            <a:ln w="9525">
              <a:solidFill>
                <a:schemeClr val="tx1"/>
              </a:solidFill>
              <a:round/>
            </a:ln>
          </p:spPr>
          <p:txBody>
            <a:bodyPr/>
            <a:lstStyle/>
            <a:p>
              <a:endParaRPr lang="zh-CN" altLang="en-US"/>
            </a:p>
          </p:txBody>
        </p:sp>
        <p:sp>
          <p:nvSpPr>
            <p:cNvPr id="34842" name="Freeform 48"/>
            <p:cNvSpPr/>
            <p:nvPr/>
          </p:nvSpPr>
          <p:spPr bwMode="auto">
            <a:xfrm>
              <a:off x="2306" y="2902"/>
              <a:ext cx="158" cy="267"/>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chemeClr val="accent1"/>
            </a:solidFill>
            <a:ln w="9525">
              <a:solidFill>
                <a:schemeClr val="tx1"/>
              </a:solidFill>
              <a:round/>
            </a:ln>
          </p:spPr>
          <p:txBody>
            <a:bodyPr/>
            <a:lstStyle/>
            <a:p>
              <a:endParaRPr lang="zh-CN" altLang="en-US"/>
            </a:p>
          </p:txBody>
        </p:sp>
        <p:sp>
          <p:nvSpPr>
            <p:cNvPr id="34843" name="Freeform 49"/>
            <p:cNvSpPr/>
            <p:nvPr/>
          </p:nvSpPr>
          <p:spPr bwMode="auto">
            <a:xfrm>
              <a:off x="2458" y="3271"/>
              <a:ext cx="104" cy="290"/>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chemeClr val="accent1"/>
            </a:solidFill>
            <a:ln w="9525">
              <a:solidFill>
                <a:schemeClr val="tx1"/>
              </a:solidFill>
              <a:round/>
            </a:ln>
          </p:spPr>
          <p:txBody>
            <a:bodyPr/>
            <a:lstStyle/>
            <a:p>
              <a:endParaRPr lang="zh-CN" altLang="en-US"/>
            </a:p>
          </p:txBody>
        </p:sp>
        <p:sp>
          <p:nvSpPr>
            <p:cNvPr id="34844" name="Freeform 50"/>
            <p:cNvSpPr/>
            <p:nvPr/>
          </p:nvSpPr>
          <p:spPr bwMode="auto">
            <a:xfrm>
              <a:off x="2296" y="3244"/>
              <a:ext cx="154" cy="319"/>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chemeClr val="accent1"/>
            </a:solidFill>
            <a:ln w="9525">
              <a:solidFill>
                <a:schemeClr val="tx1"/>
              </a:solidFill>
              <a:round/>
            </a:ln>
          </p:spPr>
          <p:txBody>
            <a:bodyPr/>
            <a:lstStyle/>
            <a:p>
              <a:endParaRPr lang="zh-CN" altLang="en-US"/>
            </a:p>
          </p:txBody>
        </p:sp>
      </p:grpSp>
      <p:sp>
        <p:nvSpPr>
          <p:cNvPr id="34829" name="Text Box 51"/>
          <p:cNvSpPr txBox="1">
            <a:spLocks noChangeArrowheads="1"/>
          </p:cNvSpPr>
          <p:nvPr/>
        </p:nvSpPr>
        <p:spPr bwMode="auto">
          <a:xfrm>
            <a:off x="4751389" y="5591175"/>
            <a:ext cx="189547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b="0">
                <a:ea typeface="宋体" panose="02010600030101010101" pitchFamily="2" charset="-122"/>
              </a:rPr>
              <a:t>Requirements</a:t>
            </a:r>
            <a:endParaRPr lang="en-US" altLang="zh-CN" sz="2000" b="0">
              <a:ea typeface="宋体" panose="02010600030101010101" pitchFamily="2" charset="-122"/>
            </a:endParaRPr>
          </a:p>
          <a:p>
            <a:pPr algn="ctr"/>
            <a:r>
              <a:rPr lang="en-US" altLang="zh-CN" sz="2000" b="0">
                <a:ea typeface="宋体" panose="02010600030101010101" pitchFamily="2" charset="-122"/>
              </a:rPr>
              <a:t>Specifier</a:t>
            </a:r>
            <a:endParaRPr lang="en-US" altLang="zh-CN" sz="2000" b="0">
              <a:ea typeface="宋体" panose="02010600030101010101" pitchFamily="2" charset="-122"/>
            </a:endParaRPr>
          </a:p>
        </p:txBody>
      </p:sp>
      <p:grpSp>
        <p:nvGrpSpPr>
          <p:cNvPr id="34830" name="Group 52"/>
          <p:cNvGrpSpPr/>
          <p:nvPr/>
        </p:nvGrpSpPr>
        <p:grpSpPr bwMode="auto">
          <a:xfrm>
            <a:off x="6076950" y="1524000"/>
            <a:ext cx="692150" cy="1314450"/>
            <a:chOff x="2296" y="2735"/>
            <a:chExt cx="436" cy="828"/>
          </a:xfrm>
        </p:grpSpPr>
        <p:sp>
          <p:nvSpPr>
            <p:cNvPr id="34833" name="Freeform 53"/>
            <p:cNvSpPr/>
            <p:nvPr/>
          </p:nvSpPr>
          <p:spPr bwMode="auto">
            <a:xfrm rot="2169516" flipH="1">
              <a:off x="2378" y="2735"/>
              <a:ext cx="165" cy="156"/>
            </a:xfrm>
            <a:custGeom>
              <a:avLst/>
              <a:gdLst>
                <a:gd name="T0" fmla="*/ 0 w 678"/>
                <a:gd name="T1" fmla="*/ 0 h 713"/>
                <a:gd name="T2" fmla="*/ 0 w 678"/>
                <a:gd name="T3" fmla="*/ 0 h 713"/>
                <a:gd name="T4" fmla="*/ 0 w 678"/>
                <a:gd name="T5" fmla="*/ 0 h 713"/>
                <a:gd name="T6" fmla="*/ 0 w 678"/>
                <a:gd name="T7" fmla="*/ 0 h 713"/>
                <a:gd name="T8" fmla="*/ 0 w 678"/>
                <a:gd name="T9" fmla="*/ 0 h 713"/>
                <a:gd name="T10" fmla="*/ 0 w 678"/>
                <a:gd name="T11" fmla="*/ 0 h 713"/>
                <a:gd name="T12" fmla="*/ 0 w 678"/>
                <a:gd name="T13" fmla="*/ 0 h 713"/>
                <a:gd name="T14" fmla="*/ 0 w 678"/>
                <a:gd name="T15" fmla="*/ 0 h 713"/>
                <a:gd name="T16" fmla="*/ 0 w 678"/>
                <a:gd name="T17" fmla="*/ 0 h 713"/>
                <a:gd name="T18" fmla="*/ 0 w 678"/>
                <a:gd name="T19" fmla="*/ 0 h 713"/>
                <a:gd name="T20" fmla="*/ 0 w 678"/>
                <a:gd name="T21" fmla="*/ 0 h 713"/>
                <a:gd name="T22" fmla="*/ 0 w 678"/>
                <a:gd name="T23" fmla="*/ 0 h 713"/>
                <a:gd name="T24" fmla="*/ 0 w 678"/>
                <a:gd name="T25" fmla="*/ 0 h 713"/>
                <a:gd name="T26" fmla="*/ 0 w 678"/>
                <a:gd name="T27" fmla="*/ 0 h 713"/>
                <a:gd name="T28" fmla="*/ 0 w 678"/>
                <a:gd name="T29" fmla="*/ 0 h 713"/>
                <a:gd name="T30" fmla="*/ 0 w 678"/>
                <a:gd name="T31" fmla="*/ 0 h 713"/>
                <a:gd name="T32" fmla="*/ 0 w 678"/>
                <a:gd name="T33" fmla="*/ 0 h 713"/>
                <a:gd name="T34" fmla="*/ 0 w 678"/>
                <a:gd name="T35" fmla="*/ 0 h 713"/>
                <a:gd name="T36" fmla="*/ 0 w 678"/>
                <a:gd name="T37" fmla="*/ 0 h 713"/>
                <a:gd name="T38" fmla="*/ 0 w 678"/>
                <a:gd name="T39" fmla="*/ 0 h 713"/>
                <a:gd name="T40" fmla="*/ 0 w 678"/>
                <a:gd name="T41" fmla="*/ 0 h 713"/>
                <a:gd name="T42" fmla="*/ 0 w 678"/>
                <a:gd name="T43" fmla="*/ 0 h 713"/>
                <a:gd name="T44" fmla="*/ 0 w 678"/>
                <a:gd name="T45" fmla="*/ 0 h 713"/>
                <a:gd name="T46" fmla="*/ 0 w 678"/>
                <a:gd name="T47" fmla="*/ 0 h 713"/>
                <a:gd name="T48" fmla="*/ 0 w 678"/>
                <a:gd name="T49" fmla="*/ 0 h 71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78"/>
                <a:gd name="T76" fmla="*/ 0 h 713"/>
                <a:gd name="T77" fmla="*/ 678 w 678"/>
                <a:gd name="T78" fmla="*/ 713 h 71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78" h="713">
                  <a:moveTo>
                    <a:pt x="334" y="0"/>
                  </a:moveTo>
                  <a:lnTo>
                    <a:pt x="418" y="11"/>
                  </a:lnTo>
                  <a:lnTo>
                    <a:pt x="460" y="65"/>
                  </a:lnTo>
                  <a:lnTo>
                    <a:pt x="479" y="173"/>
                  </a:lnTo>
                  <a:lnTo>
                    <a:pt x="466" y="304"/>
                  </a:lnTo>
                  <a:lnTo>
                    <a:pt x="433" y="386"/>
                  </a:lnTo>
                  <a:lnTo>
                    <a:pt x="395" y="490"/>
                  </a:lnTo>
                  <a:lnTo>
                    <a:pt x="621" y="620"/>
                  </a:lnTo>
                  <a:lnTo>
                    <a:pt x="678" y="669"/>
                  </a:lnTo>
                  <a:lnTo>
                    <a:pt x="644" y="713"/>
                  </a:lnTo>
                  <a:lnTo>
                    <a:pt x="532" y="620"/>
                  </a:lnTo>
                  <a:lnTo>
                    <a:pt x="362" y="555"/>
                  </a:lnTo>
                  <a:lnTo>
                    <a:pt x="282" y="636"/>
                  </a:lnTo>
                  <a:lnTo>
                    <a:pt x="198" y="696"/>
                  </a:lnTo>
                  <a:lnTo>
                    <a:pt x="126" y="701"/>
                  </a:lnTo>
                  <a:lnTo>
                    <a:pt x="56" y="696"/>
                  </a:lnTo>
                  <a:lnTo>
                    <a:pt x="23" y="647"/>
                  </a:lnTo>
                  <a:lnTo>
                    <a:pt x="0" y="539"/>
                  </a:lnTo>
                  <a:lnTo>
                    <a:pt x="0" y="418"/>
                  </a:lnTo>
                  <a:lnTo>
                    <a:pt x="27" y="326"/>
                  </a:lnTo>
                  <a:lnTo>
                    <a:pt x="122" y="178"/>
                  </a:lnTo>
                  <a:lnTo>
                    <a:pt x="226" y="81"/>
                  </a:lnTo>
                  <a:lnTo>
                    <a:pt x="297" y="27"/>
                  </a:lnTo>
                  <a:lnTo>
                    <a:pt x="362" y="11"/>
                  </a:lnTo>
                  <a:lnTo>
                    <a:pt x="334" y="0"/>
                  </a:lnTo>
                  <a:close/>
                </a:path>
              </a:pathLst>
            </a:custGeom>
            <a:solidFill>
              <a:srgbClr val="DDDDDD"/>
            </a:solidFill>
            <a:ln w="9525">
              <a:solidFill>
                <a:schemeClr val="tx1"/>
              </a:solidFill>
              <a:round/>
            </a:ln>
          </p:spPr>
          <p:txBody>
            <a:bodyPr/>
            <a:lstStyle/>
            <a:p>
              <a:endParaRPr lang="zh-CN" altLang="en-US"/>
            </a:p>
          </p:txBody>
        </p:sp>
        <p:sp>
          <p:nvSpPr>
            <p:cNvPr id="34834" name="Freeform 54"/>
            <p:cNvSpPr/>
            <p:nvPr/>
          </p:nvSpPr>
          <p:spPr bwMode="auto">
            <a:xfrm>
              <a:off x="2515" y="2952"/>
              <a:ext cx="217" cy="278"/>
            </a:xfrm>
            <a:custGeom>
              <a:avLst/>
              <a:gdLst>
                <a:gd name="T0" fmla="*/ 0 w 1398"/>
                <a:gd name="T1" fmla="*/ 0 h 623"/>
                <a:gd name="T2" fmla="*/ 0 w 1398"/>
                <a:gd name="T3" fmla="*/ 0 h 623"/>
                <a:gd name="T4" fmla="*/ 0 w 1398"/>
                <a:gd name="T5" fmla="*/ 0 h 623"/>
                <a:gd name="T6" fmla="*/ 0 w 1398"/>
                <a:gd name="T7" fmla="*/ 0 h 623"/>
                <a:gd name="T8" fmla="*/ 0 w 1398"/>
                <a:gd name="T9" fmla="*/ 0 h 623"/>
                <a:gd name="T10" fmla="*/ 0 w 1398"/>
                <a:gd name="T11" fmla="*/ 0 h 623"/>
                <a:gd name="T12" fmla="*/ 0 w 1398"/>
                <a:gd name="T13" fmla="*/ 0 h 623"/>
                <a:gd name="T14" fmla="*/ 0 w 1398"/>
                <a:gd name="T15" fmla="*/ 0 h 623"/>
                <a:gd name="T16" fmla="*/ 0 w 1398"/>
                <a:gd name="T17" fmla="*/ 0 h 623"/>
                <a:gd name="T18" fmla="*/ 0 w 1398"/>
                <a:gd name="T19" fmla="*/ 0 h 623"/>
                <a:gd name="T20" fmla="*/ 0 w 1398"/>
                <a:gd name="T21" fmla="*/ 0 h 623"/>
                <a:gd name="T22" fmla="*/ 0 w 1398"/>
                <a:gd name="T23" fmla="*/ 0 h 623"/>
                <a:gd name="T24" fmla="*/ 0 w 1398"/>
                <a:gd name="T25" fmla="*/ 0 h 623"/>
                <a:gd name="T26" fmla="*/ 0 w 1398"/>
                <a:gd name="T27" fmla="*/ 0 h 623"/>
                <a:gd name="T28" fmla="*/ 0 w 1398"/>
                <a:gd name="T29" fmla="*/ 0 h 623"/>
                <a:gd name="T30" fmla="*/ 0 w 1398"/>
                <a:gd name="T31" fmla="*/ 0 h 623"/>
                <a:gd name="T32" fmla="*/ 0 w 1398"/>
                <a:gd name="T33" fmla="*/ 0 h 623"/>
                <a:gd name="T34" fmla="*/ 0 w 1398"/>
                <a:gd name="T35" fmla="*/ 0 h 623"/>
                <a:gd name="T36" fmla="*/ 0 w 1398"/>
                <a:gd name="T37" fmla="*/ 0 h 623"/>
                <a:gd name="T38" fmla="*/ 0 w 1398"/>
                <a:gd name="T39" fmla="*/ 0 h 623"/>
                <a:gd name="T40" fmla="*/ 0 w 1398"/>
                <a:gd name="T41" fmla="*/ 0 h 623"/>
                <a:gd name="T42" fmla="*/ 0 w 1398"/>
                <a:gd name="T43" fmla="*/ 0 h 623"/>
                <a:gd name="T44" fmla="*/ 0 w 1398"/>
                <a:gd name="T45" fmla="*/ 0 h 623"/>
                <a:gd name="T46" fmla="*/ 0 w 1398"/>
                <a:gd name="T47" fmla="*/ 0 h 623"/>
                <a:gd name="T48" fmla="*/ 0 w 1398"/>
                <a:gd name="T49" fmla="*/ 0 h 623"/>
                <a:gd name="T50" fmla="*/ 0 w 1398"/>
                <a:gd name="T51" fmla="*/ 0 h 623"/>
                <a:gd name="T52" fmla="*/ 0 w 1398"/>
                <a:gd name="T53" fmla="*/ 0 h 623"/>
                <a:gd name="T54" fmla="*/ 0 w 1398"/>
                <a:gd name="T55" fmla="*/ 0 h 623"/>
                <a:gd name="T56" fmla="*/ 0 w 1398"/>
                <a:gd name="T57" fmla="*/ 0 h 62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398"/>
                <a:gd name="T88" fmla="*/ 0 h 623"/>
                <a:gd name="T89" fmla="*/ 1398 w 1398"/>
                <a:gd name="T90" fmla="*/ 623 h 62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398" h="623">
                  <a:moveTo>
                    <a:pt x="15" y="0"/>
                  </a:moveTo>
                  <a:lnTo>
                    <a:pt x="146" y="18"/>
                  </a:lnTo>
                  <a:lnTo>
                    <a:pt x="385" y="126"/>
                  </a:lnTo>
                  <a:lnTo>
                    <a:pt x="593" y="214"/>
                  </a:lnTo>
                  <a:lnTo>
                    <a:pt x="824" y="290"/>
                  </a:lnTo>
                  <a:lnTo>
                    <a:pt x="989" y="371"/>
                  </a:lnTo>
                  <a:lnTo>
                    <a:pt x="1215" y="459"/>
                  </a:lnTo>
                  <a:lnTo>
                    <a:pt x="1398" y="540"/>
                  </a:lnTo>
                  <a:lnTo>
                    <a:pt x="1389" y="573"/>
                  </a:lnTo>
                  <a:lnTo>
                    <a:pt x="1333" y="589"/>
                  </a:lnTo>
                  <a:lnTo>
                    <a:pt x="1172" y="503"/>
                  </a:lnTo>
                  <a:lnTo>
                    <a:pt x="1162" y="557"/>
                  </a:lnTo>
                  <a:lnTo>
                    <a:pt x="1120" y="605"/>
                  </a:lnTo>
                  <a:lnTo>
                    <a:pt x="1060" y="623"/>
                  </a:lnTo>
                  <a:lnTo>
                    <a:pt x="993" y="584"/>
                  </a:lnTo>
                  <a:lnTo>
                    <a:pt x="946" y="535"/>
                  </a:lnTo>
                  <a:lnTo>
                    <a:pt x="951" y="459"/>
                  </a:lnTo>
                  <a:lnTo>
                    <a:pt x="965" y="421"/>
                  </a:lnTo>
                  <a:lnTo>
                    <a:pt x="809" y="344"/>
                  </a:lnTo>
                  <a:lnTo>
                    <a:pt x="735" y="328"/>
                  </a:lnTo>
                  <a:lnTo>
                    <a:pt x="593" y="295"/>
                  </a:lnTo>
                  <a:lnTo>
                    <a:pt x="400" y="225"/>
                  </a:lnTo>
                  <a:lnTo>
                    <a:pt x="245" y="148"/>
                  </a:lnTo>
                  <a:lnTo>
                    <a:pt x="132" y="115"/>
                  </a:lnTo>
                  <a:lnTo>
                    <a:pt x="15" y="126"/>
                  </a:lnTo>
                  <a:lnTo>
                    <a:pt x="0" y="45"/>
                  </a:lnTo>
                  <a:lnTo>
                    <a:pt x="47" y="0"/>
                  </a:lnTo>
                  <a:lnTo>
                    <a:pt x="75" y="0"/>
                  </a:lnTo>
                  <a:lnTo>
                    <a:pt x="15" y="0"/>
                  </a:lnTo>
                  <a:close/>
                </a:path>
              </a:pathLst>
            </a:custGeom>
            <a:solidFill>
              <a:srgbClr val="DDDDDD"/>
            </a:solidFill>
            <a:ln w="9525">
              <a:solidFill>
                <a:schemeClr val="tx1"/>
              </a:solidFill>
              <a:round/>
            </a:ln>
          </p:spPr>
          <p:txBody>
            <a:bodyPr/>
            <a:lstStyle/>
            <a:p>
              <a:endParaRPr lang="zh-CN" altLang="en-US"/>
            </a:p>
          </p:txBody>
        </p:sp>
        <p:sp>
          <p:nvSpPr>
            <p:cNvPr id="34835" name="Freeform 55"/>
            <p:cNvSpPr/>
            <p:nvPr/>
          </p:nvSpPr>
          <p:spPr bwMode="auto">
            <a:xfrm rot="61999">
              <a:off x="2421" y="2917"/>
              <a:ext cx="114" cy="408"/>
            </a:xfrm>
            <a:custGeom>
              <a:avLst/>
              <a:gdLst>
                <a:gd name="T0" fmla="*/ 0 w 460"/>
                <a:gd name="T1" fmla="*/ 0 h 1335"/>
                <a:gd name="T2" fmla="*/ 0 w 460"/>
                <a:gd name="T3" fmla="*/ 0 h 1335"/>
                <a:gd name="T4" fmla="*/ 0 w 460"/>
                <a:gd name="T5" fmla="*/ 0 h 1335"/>
                <a:gd name="T6" fmla="*/ 0 w 460"/>
                <a:gd name="T7" fmla="*/ 0 h 1335"/>
                <a:gd name="T8" fmla="*/ 0 w 460"/>
                <a:gd name="T9" fmla="*/ 0 h 1335"/>
                <a:gd name="T10" fmla="*/ 0 w 460"/>
                <a:gd name="T11" fmla="*/ 0 h 1335"/>
                <a:gd name="T12" fmla="*/ 0 w 460"/>
                <a:gd name="T13" fmla="*/ 0 h 1335"/>
                <a:gd name="T14" fmla="*/ 0 w 460"/>
                <a:gd name="T15" fmla="*/ 0 h 1335"/>
                <a:gd name="T16" fmla="*/ 0 w 460"/>
                <a:gd name="T17" fmla="*/ 0 h 1335"/>
                <a:gd name="T18" fmla="*/ 0 w 460"/>
                <a:gd name="T19" fmla="*/ 0 h 1335"/>
                <a:gd name="T20" fmla="*/ 0 w 460"/>
                <a:gd name="T21" fmla="*/ 0 h 1335"/>
                <a:gd name="T22" fmla="*/ 0 w 460"/>
                <a:gd name="T23" fmla="*/ 0 h 1335"/>
                <a:gd name="T24" fmla="*/ 0 w 460"/>
                <a:gd name="T25" fmla="*/ 0 h 1335"/>
                <a:gd name="T26" fmla="*/ 0 w 460"/>
                <a:gd name="T27" fmla="*/ 0 h 1335"/>
                <a:gd name="T28" fmla="*/ 0 w 460"/>
                <a:gd name="T29" fmla="*/ 0 h 1335"/>
                <a:gd name="T30" fmla="*/ 0 w 460"/>
                <a:gd name="T31" fmla="*/ 0 h 1335"/>
                <a:gd name="T32" fmla="*/ 0 w 460"/>
                <a:gd name="T33" fmla="*/ 0 h 1335"/>
                <a:gd name="T34" fmla="*/ 0 w 460"/>
                <a:gd name="T35" fmla="*/ 0 h 1335"/>
                <a:gd name="T36" fmla="*/ 0 w 460"/>
                <a:gd name="T37" fmla="*/ 0 h 1335"/>
                <a:gd name="T38" fmla="*/ 0 w 460"/>
                <a:gd name="T39" fmla="*/ 0 h 1335"/>
                <a:gd name="T40" fmla="*/ 0 w 460"/>
                <a:gd name="T41" fmla="*/ 0 h 133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60"/>
                <a:gd name="T64" fmla="*/ 0 h 1335"/>
                <a:gd name="T65" fmla="*/ 460 w 460"/>
                <a:gd name="T66" fmla="*/ 1335 h 133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60" h="1335">
                  <a:moveTo>
                    <a:pt x="263" y="0"/>
                  </a:moveTo>
                  <a:lnTo>
                    <a:pt x="323" y="0"/>
                  </a:lnTo>
                  <a:lnTo>
                    <a:pt x="376" y="27"/>
                  </a:lnTo>
                  <a:lnTo>
                    <a:pt x="432" y="110"/>
                  </a:lnTo>
                  <a:lnTo>
                    <a:pt x="451" y="213"/>
                  </a:lnTo>
                  <a:lnTo>
                    <a:pt x="460" y="469"/>
                  </a:lnTo>
                  <a:lnTo>
                    <a:pt x="447" y="687"/>
                  </a:lnTo>
                  <a:lnTo>
                    <a:pt x="403" y="910"/>
                  </a:lnTo>
                  <a:lnTo>
                    <a:pt x="348" y="1139"/>
                  </a:lnTo>
                  <a:lnTo>
                    <a:pt x="282" y="1276"/>
                  </a:lnTo>
                  <a:lnTo>
                    <a:pt x="198" y="1335"/>
                  </a:lnTo>
                  <a:lnTo>
                    <a:pt x="127" y="1335"/>
                  </a:lnTo>
                  <a:lnTo>
                    <a:pt x="42" y="1276"/>
                  </a:lnTo>
                  <a:lnTo>
                    <a:pt x="9" y="1188"/>
                  </a:lnTo>
                  <a:lnTo>
                    <a:pt x="0" y="1031"/>
                  </a:lnTo>
                  <a:lnTo>
                    <a:pt x="9" y="834"/>
                  </a:lnTo>
                  <a:lnTo>
                    <a:pt x="51" y="589"/>
                  </a:lnTo>
                  <a:lnTo>
                    <a:pt x="108" y="288"/>
                  </a:lnTo>
                  <a:lnTo>
                    <a:pt x="179" y="60"/>
                  </a:lnTo>
                  <a:lnTo>
                    <a:pt x="221" y="27"/>
                  </a:lnTo>
                  <a:lnTo>
                    <a:pt x="263" y="0"/>
                  </a:lnTo>
                  <a:close/>
                </a:path>
              </a:pathLst>
            </a:custGeom>
            <a:solidFill>
              <a:srgbClr val="DDDDDD"/>
            </a:solidFill>
            <a:ln w="9525">
              <a:solidFill>
                <a:schemeClr val="tx1"/>
              </a:solidFill>
              <a:round/>
            </a:ln>
          </p:spPr>
          <p:txBody>
            <a:bodyPr/>
            <a:lstStyle/>
            <a:p>
              <a:endParaRPr lang="zh-CN" altLang="en-US"/>
            </a:p>
          </p:txBody>
        </p:sp>
        <p:sp>
          <p:nvSpPr>
            <p:cNvPr id="34836" name="Freeform 56"/>
            <p:cNvSpPr/>
            <p:nvPr/>
          </p:nvSpPr>
          <p:spPr bwMode="auto">
            <a:xfrm>
              <a:off x="2306" y="2902"/>
              <a:ext cx="158" cy="267"/>
            </a:xfrm>
            <a:custGeom>
              <a:avLst/>
              <a:gdLst>
                <a:gd name="T0" fmla="*/ 0 w 651"/>
                <a:gd name="T1" fmla="*/ 0 h 1225"/>
                <a:gd name="T2" fmla="*/ 0 w 651"/>
                <a:gd name="T3" fmla="*/ 0 h 1225"/>
                <a:gd name="T4" fmla="*/ 0 w 651"/>
                <a:gd name="T5" fmla="*/ 0 h 1225"/>
                <a:gd name="T6" fmla="*/ 0 w 651"/>
                <a:gd name="T7" fmla="*/ 0 h 1225"/>
                <a:gd name="T8" fmla="*/ 0 w 651"/>
                <a:gd name="T9" fmla="*/ 0 h 1225"/>
                <a:gd name="T10" fmla="*/ 0 w 651"/>
                <a:gd name="T11" fmla="*/ 0 h 1225"/>
                <a:gd name="T12" fmla="*/ 0 w 651"/>
                <a:gd name="T13" fmla="*/ 0 h 1225"/>
                <a:gd name="T14" fmla="*/ 0 w 651"/>
                <a:gd name="T15" fmla="*/ 0 h 1225"/>
                <a:gd name="T16" fmla="*/ 0 w 651"/>
                <a:gd name="T17" fmla="*/ 0 h 1225"/>
                <a:gd name="T18" fmla="*/ 0 w 651"/>
                <a:gd name="T19" fmla="*/ 0 h 1225"/>
                <a:gd name="T20" fmla="*/ 0 w 651"/>
                <a:gd name="T21" fmla="*/ 0 h 1225"/>
                <a:gd name="T22" fmla="*/ 0 w 651"/>
                <a:gd name="T23" fmla="*/ 0 h 1225"/>
                <a:gd name="T24" fmla="*/ 0 w 651"/>
                <a:gd name="T25" fmla="*/ 0 h 1225"/>
                <a:gd name="T26" fmla="*/ 0 w 651"/>
                <a:gd name="T27" fmla="*/ 0 h 1225"/>
                <a:gd name="T28" fmla="*/ 0 w 651"/>
                <a:gd name="T29" fmla="*/ 0 h 1225"/>
                <a:gd name="T30" fmla="*/ 0 w 651"/>
                <a:gd name="T31" fmla="*/ 0 h 1225"/>
                <a:gd name="T32" fmla="*/ 0 w 651"/>
                <a:gd name="T33" fmla="*/ 0 h 1225"/>
                <a:gd name="T34" fmla="*/ 0 w 651"/>
                <a:gd name="T35" fmla="*/ 0 h 1225"/>
                <a:gd name="T36" fmla="*/ 0 w 651"/>
                <a:gd name="T37" fmla="*/ 0 h 1225"/>
                <a:gd name="T38" fmla="*/ 0 w 651"/>
                <a:gd name="T39" fmla="*/ 0 h 1225"/>
                <a:gd name="T40" fmla="*/ 0 w 651"/>
                <a:gd name="T41" fmla="*/ 0 h 1225"/>
                <a:gd name="T42" fmla="*/ 0 w 651"/>
                <a:gd name="T43" fmla="*/ 0 h 1225"/>
                <a:gd name="T44" fmla="*/ 0 w 651"/>
                <a:gd name="T45" fmla="*/ 0 h 1225"/>
                <a:gd name="T46" fmla="*/ 0 w 651"/>
                <a:gd name="T47" fmla="*/ 0 h 1225"/>
                <a:gd name="T48" fmla="*/ 0 w 651"/>
                <a:gd name="T49" fmla="*/ 0 h 1225"/>
                <a:gd name="T50" fmla="*/ 0 w 651"/>
                <a:gd name="T51" fmla="*/ 0 h 1225"/>
                <a:gd name="T52" fmla="*/ 0 w 651"/>
                <a:gd name="T53" fmla="*/ 0 h 1225"/>
                <a:gd name="T54" fmla="*/ 0 w 651"/>
                <a:gd name="T55" fmla="*/ 0 h 1225"/>
                <a:gd name="T56" fmla="*/ 0 w 651"/>
                <a:gd name="T57" fmla="*/ 0 h 1225"/>
                <a:gd name="T58" fmla="*/ 0 w 651"/>
                <a:gd name="T59" fmla="*/ 0 h 1225"/>
                <a:gd name="T60" fmla="*/ 0 w 651"/>
                <a:gd name="T61" fmla="*/ 0 h 1225"/>
                <a:gd name="T62" fmla="*/ 0 w 651"/>
                <a:gd name="T63" fmla="*/ 0 h 1225"/>
                <a:gd name="T64" fmla="*/ 0 w 651"/>
                <a:gd name="T65" fmla="*/ 0 h 1225"/>
                <a:gd name="T66" fmla="*/ 0 w 651"/>
                <a:gd name="T67" fmla="*/ 0 h 1225"/>
                <a:gd name="T68" fmla="*/ 0 w 651"/>
                <a:gd name="T69" fmla="*/ 0 h 1225"/>
                <a:gd name="T70" fmla="*/ 0 w 651"/>
                <a:gd name="T71" fmla="*/ 0 h 1225"/>
                <a:gd name="T72" fmla="*/ 0 w 651"/>
                <a:gd name="T73" fmla="*/ 0 h 1225"/>
                <a:gd name="T74" fmla="*/ 0 w 651"/>
                <a:gd name="T75" fmla="*/ 0 h 122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51"/>
                <a:gd name="T115" fmla="*/ 0 h 1225"/>
                <a:gd name="T116" fmla="*/ 651 w 651"/>
                <a:gd name="T117" fmla="*/ 1225 h 122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51" h="1225">
                  <a:moveTo>
                    <a:pt x="494" y="48"/>
                  </a:moveTo>
                  <a:lnTo>
                    <a:pt x="566" y="0"/>
                  </a:lnTo>
                  <a:lnTo>
                    <a:pt x="617" y="0"/>
                  </a:lnTo>
                  <a:lnTo>
                    <a:pt x="651" y="37"/>
                  </a:lnTo>
                  <a:lnTo>
                    <a:pt x="632" y="113"/>
                  </a:lnTo>
                  <a:lnTo>
                    <a:pt x="589" y="162"/>
                  </a:lnTo>
                  <a:lnTo>
                    <a:pt x="509" y="211"/>
                  </a:lnTo>
                  <a:lnTo>
                    <a:pt x="353" y="283"/>
                  </a:lnTo>
                  <a:lnTo>
                    <a:pt x="156" y="407"/>
                  </a:lnTo>
                  <a:lnTo>
                    <a:pt x="80" y="413"/>
                  </a:lnTo>
                  <a:lnTo>
                    <a:pt x="122" y="528"/>
                  </a:lnTo>
                  <a:lnTo>
                    <a:pt x="207" y="652"/>
                  </a:lnTo>
                  <a:lnTo>
                    <a:pt x="278" y="805"/>
                  </a:lnTo>
                  <a:lnTo>
                    <a:pt x="306" y="962"/>
                  </a:lnTo>
                  <a:lnTo>
                    <a:pt x="292" y="1013"/>
                  </a:lnTo>
                  <a:lnTo>
                    <a:pt x="249" y="1045"/>
                  </a:lnTo>
                  <a:lnTo>
                    <a:pt x="192" y="1067"/>
                  </a:lnTo>
                  <a:lnTo>
                    <a:pt x="137" y="1115"/>
                  </a:lnTo>
                  <a:lnTo>
                    <a:pt x="112" y="1164"/>
                  </a:lnTo>
                  <a:lnTo>
                    <a:pt x="99" y="1225"/>
                  </a:lnTo>
                  <a:lnTo>
                    <a:pt x="56" y="1225"/>
                  </a:lnTo>
                  <a:lnTo>
                    <a:pt x="42" y="1180"/>
                  </a:lnTo>
                  <a:lnTo>
                    <a:pt x="70" y="1110"/>
                  </a:lnTo>
                  <a:lnTo>
                    <a:pt x="150" y="1061"/>
                  </a:lnTo>
                  <a:lnTo>
                    <a:pt x="198" y="1013"/>
                  </a:lnTo>
                  <a:lnTo>
                    <a:pt x="240" y="985"/>
                  </a:lnTo>
                  <a:lnTo>
                    <a:pt x="255" y="935"/>
                  </a:lnTo>
                  <a:lnTo>
                    <a:pt x="236" y="805"/>
                  </a:lnTo>
                  <a:lnTo>
                    <a:pt x="169" y="706"/>
                  </a:lnTo>
                  <a:lnTo>
                    <a:pt x="112" y="620"/>
                  </a:lnTo>
                  <a:lnTo>
                    <a:pt x="42" y="522"/>
                  </a:lnTo>
                  <a:lnTo>
                    <a:pt x="0" y="429"/>
                  </a:lnTo>
                  <a:lnTo>
                    <a:pt x="0" y="375"/>
                  </a:lnTo>
                  <a:lnTo>
                    <a:pt x="37" y="348"/>
                  </a:lnTo>
                  <a:lnTo>
                    <a:pt x="183" y="250"/>
                  </a:lnTo>
                  <a:lnTo>
                    <a:pt x="325" y="162"/>
                  </a:lnTo>
                  <a:lnTo>
                    <a:pt x="467" y="81"/>
                  </a:lnTo>
                  <a:lnTo>
                    <a:pt x="494" y="48"/>
                  </a:lnTo>
                  <a:close/>
                </a:path>
              </a:pathLst>
            </a:custGeom>
            <a:solidFill>
              <a:srgbClr val="DDDDDD"/>
            </a:solidFill>
            <a:ln w="9525">
              <a:solidFill>
                <a:schemeClr val="tx1"/>
              </a:solidFill>
              <a:round/>
            </a:ln>
          </p:spPr>
          <p:txBody>
            <a:bodyPr/>
            <a:lstStyle/>
            <a:p>
              <a:endParaRPr lang="zh-CN" altLang="en-US"/>
            </a:p>
          </p:txBody>
        </p:sp>
        <p:sp>
          <p:nvSpPr>
            <p:cNvPr id="34837" name="Freeform 57"/>
            <p:cNvSpPr/>
            <p:nvPr/>
          </p:nvSpPr>
          <p:spPr bwMode="auto">
            <a:xfrm>
              <a:off x="2458" y="3271"/>
              <a:ext cx="104" cy="290"/>
            </a:xfrm>
            <a:custGeom>
              <a:avLst/>
              <a:gdLst>
                <a:gd name="T0" fmla="*/ 0 w 433"/>
                <a:gd name="T1" fmla="*/ 0 h 1330"/>
                <a:gd name="T2" fmla="*/ 0 w 433"/>
                <a:gd name="T3" fmla="*/ 0 h 1330"/>
                <a:gd name="T4" fmla="*/ 0 w 433"/>
                <a:gd name="T5" fmla="*/ 0 h 1330"/>
                <a:gd name="T6" fmla="*/ 0 w 433"/>
                <a:gd name="T7" fmla="*/ 0 h 1330"/>
                <a:gd name="T8" fmla="*/ 0 w 433"/>
                <a:gd name="T9" fmla="*/ 0 h 1330"/>
                <a:gd name="T10" fmla="*/ 0 w 433"/>
                <a:gd name="T11" fmla="*/ 0 h 1330"/>
                <a:gd name="T12" fmla="*/ 0 w 433"/>
                <a:gd name="T13" fmla="*/ 0 h 1330"/>
                <a:gd name="T14" fmla="*/ 0 w 433"/>
                <a:gd name="T15" fmla="*/ 0 h 1330"/>
                <a:gd name="T16" fmla="*/ 0 w 433"/>
                <a:gd name="T17" fmla="*/ 0 h 1330"/>
                <a:gd name="T18" fmla="*/ 0 w 433"/>
                <a:gd name="T19" fmla="*/ 0 h 1330"/>
                <a:gd name="T20" fmla="*/ 0 w 433"/>
                <a:gd name="T21" fmla="*/ 0 h 1330"/>
                <a:gd name="T22" fmla="*/ 0 w 433"/>
                <a:gd name="T23" fmla="*/ 0 h 1330"/>
                <a:gd name="T24" fmla="*/ 0 w 433"/>
                <a:gd name="T25" fmla="*/ 0 h 1330"/>
                <a:gd name="T26" fmla="*/ 0 w 433"/>
                <a:gd name="T27" fmla="*/ 0 h 1330"/>
                <a:gd name="T28" fmla="*/ 0 w 433"/>
                <a:gd name="T29" fmla="*/ 0 h 1330"/>
                <a:gd name="T30" fmla="*/ 0 w 433"/>
                <a:gd name="T31" fmla="*/ 0 h 1330"/>
                <a:gd name="T32" fmla="*/ 0 w 433"/>
                <a:gd name="T33" fmla="*/ 0 h 1330"/>
                <a:gd name="T34" fmla="*/ 0 w 433"/>
                <a:gd name="T35" fmla="*/ 0 h 1330"/>
                <a:gd name="T36" fmla="*/ 0 w 433"/>
                <a:gd name="T37" fmla="*/ 0 h 1330"/>
                <a:gd name="T38" fmla="*/ 0 w 433"/>
                <a:gd name="T39" fmla="*/ 0 h 1330"/>
                <a:gd name="T40" fmla="*/ 0 w 433"/>
                <a:gd name="T41" fmla="*/ 0 h 1330"/>
                <a:gd name="T42" fmla="*/ 0 w 433"/>
                <a:gd name="T43" fmla="*/ 0 h 1330"/>
                <a:gd name="T44" fmla="*/ 0 w 433"/>
                <a:gd name="T45" fmla="*/ 0 h 1330"/>
                <a:gd name="T46" fmla="*/ 0 w 433"/>
                <a:gd name="T47" fmla="*/ 0 h 1330"/>
                <a:gd name="T48" fmla="*/ 0 w 433"/>
                <a:gd name="T49" fmla="*/ 0 h 1330"/>
                <a:gd name="T50" fmla="*/ 0 w 433"/>
                <a:gd name="T51" fmla="*/ 0 h 1330"/>
                <a:gd name="T52" fmla="*/ 0 w 433"/>
                <a:gd name="T53" fmla="*/ 0 h 1330"/>
                <a:gd name="T54" fmla="*/ 0 w 433"/>
                <a:gd name="T55" fmla="*/ 0 h 1330"/>
                <a:gd name="T56" fmla="*/ 0 w 433"/>
                <a:gd name="T57" fmla="*/ 0 h 1330"/>
                <a:gd name="T58" fmla="*/ 0 w 433"/>
                <a:gd name="T59" fmla="*/ 0 h 1330"/>
                <a:gd name="T60" fmla="*/ 0 w 433"/>
                <a:gd name="T61" fmla="*/ 0 h 1330"/>
                <a:gd name="T62" fmla="*/ 0 w 433"/>
                <a:gd name="T63" fmla="*/ 0 h 1330"/>
                <a:gd name="T64" fmla="*/ 0 w 433"/>
                <a:gd name="T65" fmla="*/ 0 h 1330"/>
                <a:gd name="T66" fmla="*/ 0 w 433"/>
                <a:gd name="T67" fmla="*/ 0 h 1330"/>
                <a:gd name="T68" fmla="*/ 0 w 433"/>
                <a:gd name="T69" fmla="*/ 0 h 1330"/>
                <a:gd name="T70" fmla="*/ 0 w 433"/>
                <a:gd name="T71" fmla="*/ 0 h 133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3"/>
                <a:gd name="T109" fmla="*/ 0 h 1330"/>
                <a:gd name="T110" fmla="*/ 433 w 433"/>
                <a:gd name="T111" fmla="*/ 1330 h 133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3" h="1330">
                  <a:moveTo>
                    <a:pt x="80" y="153"/>
                  </a:moveTo>
                  <a:lnTo>
                    <a:pt x="23" y="65"/>
                  </a:lnTo>
                  <a:lnTo>
                    <a:pt x="42" y="0"/>
                  </a:lnTo>
                  <a:lnTo>
                    <a:pt x="99" y="0"/>
                  </a:lnTo>
                  <a:lnTo>
                    <a:pt x="165" y="71"/>
                  </a:lnTo>
                  <a:lnTo>
                    <a:pt x="249" y="218"/>
                  </a:lnTo>
                  <a:lnTo>
                    <a:pt x="296" y="361"/>
                  </a:lnTo>
                  <a:lnTo>
                    <a:pt x="338" y="496"/>
                  </a:lnTo>
                  <a:lnTo>
                    <a:pt x="353" y="622"/>
                  </a:lnTo>
                  <a:lnTo>
                    <a:pt x="348" y="687"/>
                  </a:lnTo>
                  <a:lnTo>
                    <a:pt x="306" y="768"/>
                  </a:lnTo>
                  <a:lnTo>
                    <a:pt x="235" y="986"/>
                  </a:lnTo>
                  <a:lnTo>
                    <a:pt x="155" y="1112"/>
                  </a:lnTo>
                  <a:lnTo>
                    <a:pt x="136" y="1166"/>
                  </a:lnTo>
                  <a:lnTo>
                    <a:pt x="212" y="1177"/>
                  </a:lnTo>
                  <a:lnTo>
                    <a:pt x="311" y="1177"/>
                  </a:lnTo>
                  <a:lnTo>
                    <a:pt x="433" y="1227"/>
                  </a:lnTo>
                  <a:lnTo>
                    <a:pt x="423" y="1265"/>
                  </a:lnTo>
                  <a:lnTo>
                    <a:pt x="404" y="1309"/>
                  </a:lnTo>
                  <a:lnTo>
                    <a:pt x="367" y="1330"/>
                  </a:lnTo>
                  <a:lnTo>
                    <a:pt x="292" y="1298"/>
                  </a:lnTo>
                  <a:lnTo>
                    <a:pt x="212" y="1249"/>
                  </a:lnTo>
                  <a:lnTo>
                    <a:pt x="99" y="1244"/>
                  </a:lnTo>
                  <a:lnTo>
                    <a:pt x="28" y="1260"/>
                  </a:lnTo>
                  <a:lnTo>
                    <a:pt x="0" y="1233"/>
                  </a:lnTo>
                  <a:lnTo>
                    <a:pt x="0" y="1194"/>
                  </a:lnTo>
                  <a:lnTo>
                    <a:pt x="38" y="1150"/>
                  </a:lnTo>
                  <a:lnTo>
                    <a:pt x="99" y="1080"/>
                  </a:lnTo>
                  <a:lnTo>
                    <a:pt x="207" y="900"/>
                  </a:lnTo>
                  <a:lnTo>
                    <a:pt x="254" y="741"/>
                  </a:lnTo>
                  <a:lnTo>
                    <a:pt x="268" y="590"/>
                  </a:lnTo>
                  <a:lnTo>
                    <a:pt x="264" y="507"/>
                  </a:lnTo>
                  <a:lnTo>
                    <a:pt x="226" y="361"/>
                  </a:lnTo>
                  <a:lnTo>
                    <a:pt x="127" y="202"/>
                  </a:lnTo>
                  <a:lnTo>
                    <a:pt x="57" y="121"/>
                  </a:lnTo>
                  <a:lnTo>
                    <a:pt x="80" y="153"/>
                  </a:lnTo>
                  <a:close/>
                </a:path>
              </a:pathLst>
            </a:custGeom>
            <a:solidFill>
              <a:srgbClr val="DDDDDD"/>
            </a:solidFill>
            <a:ln w="9525">
              <a:solidFill>
                <a:schemeClr val="tx1"/>
              </a:solidFill>
              <a:round/>
            </a:ln>
          </p:spPr>
          <p:txBody>
            <a:bodyPr/>
            <a:lstStyle/>
            <a:p>
              <a:endParaRPr lang="zh-CN" altLang="en-US"/>
            </a:p>
          </p:txBody>
        </p:sp>
        <p:sp>
          <p:nvSpPr>
            <p:cNvPr id="34838" name="Freeform 58"/>
            <p:cNvSpPr/>
            <p:nvPr/>
          </p:nvSpPr>
          <p:spPr bwMode="auto">
            <a:xfrm>
              <a:off x="2296" y="3244"/>
              <a:ext cx="154" cy="319"/>
            </a:xfrm>
            <a:custGeom>
              <a:avLst/>
              <a:gdLst>
                <a:gd name="T0" fmla="*/ 0 w 636"/>
                <a:gd name="T1" fmla="*/ 0 h 1465"/>
                <a:gd name="T2" fmla="*/ 0 w 636"/>
                <a:gd name="T3" fmla="*/ 0 h 1465"/>
                <a:gd name="T4" fmla="*/ 0 w 636"/>
                <a:gd name="T5" fmla="*/ 0 h 1465"/>
                <a:gd name="T6" fmla="*/ 0 w 636"/>
                <a:gd name="T7" fmla="*/ 0 h 1465"/>
                <a:gd name="T8" fmla="*/ 0 w 636"/>
                <a:gd name="T9" fmla="*/ 0 h 1465"/>
                <a:gd name="T10" fmla="*/ 0 w 636"/>
                <a:gd name="T11" fmla="*/ 0 h 1465"/>
                <a:gd name="T12" fmla="*/ 0 w 636"/>
                <a:gd name="T13" fmla="*/ 0 h 1465"/>
                <a:gd name="T14" fmla="*/ 0 w 636"/>
                <a:gd name="T15" fmla="*/ 0 h 1465"/>
                <a:gd name="T16" fmla="*/ 0 w 636"/>
                <a:gd name="T17" fmla="*/ 0 h 1465"/>
                <a:gd name="T18" fmla="*/ 0 w 636"/>
                <a:gd name="T19" fmla="*/ 0 h 1465"/>
                <a:gd name="T20" fmla="*/ 0 w 636"/>
                <a:gd name="T21" fmla="*/ 0 h 1465"/>
                <a:gd name="T22" fmla="*/ 0 w 636"/>
                <a:gd name="T23" fmla="*/ 0 h 1465"/>
                <a:gd name="T24" fmla="*/ 0 w 636"/>
                <a:gd name="T25" fmla="*/ 0 h 1465"/>
                <a:gd name="T26" fmla="*/ 0 w 636"/>
                <a:gd name="T27" fmla="*/ 0 h 1465"/>
                <a:gd name="T28" fmla="*/ 0 w 636"/>
                <a:gd name="T29" fmla="*/ 0 h 1465"/>
                <a:gd name="T30" fmla="*/ 0 w 636"/>
                <a:gd name="T31" fmla="*/ 0 h 1465"/>
                <a:gd name="T32" fmla="*/ 0 w 636"/>
                <a:gd name="T33" fmla="*/ 0 h 1465"/>
                <a:gd name="T34" fmla="*/ 0 w 636"/>
                <a:gd name="T35" fmla="*/ 0 h 1465"/>
                <a:gd name="T36" fmla="*/ 0 w 636"/>
                <a:gd name="T37" fmla="*/ 0 h 1465"/>
                <a:gd name="T38" fmla="*/ 0 w 636"/>
                <a:gd name="T39" fmla="*/ 0 h 1465"/>
                <a:gd name="T40" fmla="*/ 0 w 636"/>
                <a:gd name="T41" fmla="*/ 0 h 1465"/>
                <a:gd name="T42" fmla="*/ 0 w 636"/>
                <a:gd name="T43" fmla="*/ 0 h 1465"/>
                <a:gd name="T44" fmla="*/ 0 w 636"/>
                <a:gd name="T45" fmla="*/ 0 h 1465"/>
                <a:gd name="T46" fmla="*/ 0 w 636"/>
                <a:gd name="T47" fmla="*/ 0 h 1465"/>
                <a:gd name="T48" fmla="*/ 0 w 636"/>
                <a:gd name="T49" fmla="*/ 0 h 1465"/>
                <a:gd name="T50" fmla="*/ 0 w 636"/>
                <a:gd name="T51" fmla="*/ 0 h 1465"/>
                <a:gd name="T52" fmla="*/ 0 w 636"/>
                <a:gd name="T53" fmla="*/ 0 h 1465"/>
                <a:gd name="T54" fmla="*/ 0 w 636"/>
                <a:gd name="T55" fmla="*/ 0 h 1465"/>
                <a:gd name="T56" fmla="*/ 0 w 636"/>
                <a:gd name="T57" fmla="*/ 0 h 1465"/>
                <a:gd name="T58" fmla="*/ 0 w 636"/>
                <a:gd name="T59" fmla="*/ 0 h 1465"/>
                <a:gd name="T60" fmla="*/ 0 w 636"/>
                <a:gd name="T61" fmla="*/ 0 h 1465"/>
                <a:gd name="T62" fmla="*/ 0 w 636"/>
                <a:gd name="T63" fmla="*/ 0 h 1465"/>
                <a:gd name="T64" fmla="*/ 0 w 636"/>
                <a:gd name="T65" fmla="*/ 0 h 1465"/>
                <a:gd name="T66" fmla="*/ 0 w 636"/>
                <a:gd name="T67" fmla="*/ 0 h 1465"/>
                <a:gd name="T68" fmla="*/ 0 w 636"/>
                <a:gd name="T69" fmla="*/ 0 h 1465"/>
                <a:gd name="T70" fmla="*/ 0 w 636"/>
                <a:gd name="T71" fmla="*/ 0 h 1465"/>
                <a:gd name="T72" fmla="*/ 0 w 636"/>
                <a:gd name="T73" fmla="*/ 0 h 1465"/>
                <a:gd name="T74" fmla="*/ 0 w 636"/>
                <a:gd name="T75" fmla="*/ 0 h 1465"/>
                <a:gd name="T76" fmla="*/ 0 w 636"/>
                <a:gd name="T77" fmla="*/ 0 h 14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636"/>
                <a:gd name="T118" fmla="*/ 0 h 1465"/>
                <a:gd name="T119" fmla="*/ 636 w 636"/>
                <a:gd name="T120" fmla="*/ 1465 h 14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636" h="1465">
                  <a:moveTo>
                    <a:pt x="372" y="256"/>
                  </a:moveTo>
                  <a:lnTo>
                    <a:pt x="465" y="114"/>
                  </a:lnTo>
                  <a:lnTo>
                    <a:pt x="551" y="0"/>
                  </a:lnTo>
                  <a:lnTo>
                    <a:pt x="608" y="11"/>
                  </a:lnTo>
                  <a:lnTo>
                    <a:pt x="636" y="60"/>
                  </a:lnTo>
                  <a:lnTo>
                    <a:pt x="636" y="148"/>
                  </a:lnTo>
                  <a:lnTo>
                    <a:pt x="583" y="196"/>
                  </a:lnTo>
                  <a:lnTo>
                    <a:pt x="494" y="261"/>
                  </a:lnTo>
                  <a:lnTo>
                    <a:pt x="423" y="343"/>
                  </a:lnTo>
                  <a:lnTo>
                    <a:pt x="344" y="452"/>
                  </a:lnTo>
                  <a:lnTo>
                    <a:pt x="311" y="534"/>
                  </a:lnTo>
                  <a:lnTo>
                    <a:pt x="273" y="632"/>
                  </a:lnTo>
                  <a:lnTo>
                    <a:pt x="254" y="762"/>
                  </a:lnTo>
                  <a:lnTo>
                    <a:pt x="254" y="883"/>
                  </a:lnTo>
                  <a:lnTo>
                    <a:pt x="273" y="1029"/>
                  </a:lnTo>
                  <a:lnTo>
                    <a:pt x="325" y="1171"/>
                  </a:lnTo>
                  <a:lnTo>
                    <a:pt x="367" y="1253"/>
                  </a:lnTo>
                  <a:lnTo>
                    <a:pt x="395" y="1307"/>
                  </a:lnTo>
                  <a:lnTo>
                    <a:pt x="395" y="1352"/>
                  </a:lnTo>
                  <a:lnTo>
                    <a:pt x="367" y="1368"/>
                  </a:lnTo>
                  <a:lnTo>
                    <a:pt x="302" y="1368"/>
                  </a:lnTo>
                  <a:lnTo>
                    <a:pt x="197" y="1390"/>
                  </a:lnTo>
                  <a:lnTo>
                    <a:pt x="117" y="1422"/>
                  </a:lnTo>
                  <a:lnTo>
                    <a:pt x="70" y="1465"/>
                  </a:lnTo>
                  <a:lnTo>
                    <a:pt x="28" y="1449"/>
                  </a:lnTo>
                  <a:lnTo>
                    <a:pt x="0" y="1390"/>
                  </a:lnTo>
                  <a:lnTo>
                    <a:pt x="4" y="1339"/>
                  </a:lnTo>
                  <a:lnTo>
                    <a:pt x="84" y="1301"/>
                  </a:lnTo>
                  <a:lnTo>
                    <a:pt x="211" y="1291"/>
                  </a:lnTo>
                  <a:lnTo>
                    <a:pt x="329" y="1291"/>
                  </a:lnTo>
                  <a:lnTo>
                    <a:pt x="283" y="1226"/>
                  </a:lnTo>
                  <a:lnTo>
                    <a:pt x="258" y="1144"/>
                  </a:lnTo>
                  <a:lnTo>
                    <a:pt x="226" y="1029"/>
                  </a:lnTo>
                  <a:lnTo>
                    <a:pt x="188" y="910"/>
                  </a:lnTo>
                  <a:lnTo>
                    <a:pt x="188" y="768"/>
                  </a:lnTo>
                  <a:lnTo>
                    <a:pt x="197" y="632"/>
                  </a:lnTo>
                  <a:lnTo>
                    <a:pt x="239" y="507"/>
                  </a:lnTo>
                  <a:lnTo>
                    <a:pt x="315" y="343"/>
                  </a:lnTo>
                  <a:lnTo>
                    <a:pt x="372" y="256"/>
                  </a:lnTo>
                  <a:close/>
                </a:path>
              </a:pathLst>
            </a:custGeom>
            <a:solidFill>
              <a:srgbClr val="DDDDDD"/>
            </a:solidFill>
            <a:ln w="9525">
              <a:solidFill>
                <a:schemeClr val="tx1"/>
              </a:solidFill>
              <a:round/>
            </a:ln>
          </p:spPr>
          <p:txBody>
            <a:bodyPr/>
            <a:lstStyle/>
            <a:p>
              <a:endParaRPr lang="zh-CN" altLang="en-US"/>
            </a:p>
          </p:txBody>
        </p:sp>
      </p:grpSp>
      <p:sp>
        <p:nvSpPr>
          <p:cNvPr id="34831" name="Text Box 59"/>
          <p:cNvSpPr txBox="1">
            <a:spLocks noChangeArrowheads="1"/>
          </p:cNvSpPr>
          <p:nvPr/>
        </p:nvSpPr>
        <p:spPr bwMode="auto">
          <a:xfrm>
            <a:off x="5435600" y="2878138"/>
            <a:ext cx="1746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b="0">
                <a:ea typeface="宋体" panose="02010600030101010101" pitchFamily="2" charset="-122"/>
              </a:rPr>
              <a:t>Users</a:t>
            </a:r>
            <a:endParaRPr lang="en-US" altLang="zh-CN" sz="2000" b="0">
              <a:ea typeface="宋体" panose="02010600030101010101" pitchFamily="2" charset="-122"/>
            </a:endParaRPr>
          </a:p>
        </p:txBody>
      </p:sp>
      <p:sp>
        <p:nvSpPr>
          <p:cNvPr id="34832" name="Rectangle 60"/>
          <p:cNvSpPr>
            <a:spLocks noGrp="1" noChangeArrowheads="1"/>
          </p:cNvSpPr>
          <p:nvPr>
            <p:ph type="title"/>
          </p:nvPr>
        </p:nvSpPr>
        <p:spPr/>
        <p:txBody>
          <a:bodyPr/>
          <a:lstStyle/>
          <a:p>
            <a:pPr eaLnBrk="1" hangingPunct="1"/>
            <a:r>
              <a:rPr lang="zh-CN" altLang="en-US" smtClean="0"/>
              <a:t>谁看需求</a:t>
            </a:r>
            <a:r>
              <a:rPr lang="en-US" altLang="zh-CN" smtClean="0"/>
              <a:t>?</a:t>
            </a:r>
            <a:endParaRPr lang="en-US" altLang="zh-CN"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zh-CN" altLang="en-US" smtClean="0"/>
              <a:t>优秀需求具有的特性</a:t>
            </a:r>
            <a:endParaRPr lang="zh-CN" altLang="en-US" smtClean="0"/>
          </a:p>
        </p:txBody>
      </p:sp>
      <p:sp>
        <p:nvSpPr>
          <p:cNvPr id="431107" name="Rectangle 3"/>
          <p:cNvSpPr>
            <a:spLocks noGrp="1" noChangeArrowheads="1"/>
          </p:cNvSpPr>
          <p:nvPr>
            <p:ph type="body" idx="1"/>
          </p:nvPr>
        </p:nvSpPr>
        <p:spPr>
          <a:xfrm>
            <a:off x="612000" y="1578429"/>
            <a:ext cx="5288057" cy="5063270"/>
          </a:xfrm>
        </p:spPr>
        <p:txBody>
          <a:bodyPr/>
          <a:lstStyle/>
          <a:p>
            <a:r>
              <a:rPr lang="zh-CN" altLang="zh-CN" dirty="0" smtClean="0"/>
              <a:t>单个</a:t>
            </a:r>
            <a:r>
              <a:rPr lang="zh-CN" altLang="en-US" dirty="0" smtClean="0"/>
              <a:t>优秀</a:t>
            </a:r>
            <a:r>
              <a:rPr lang="zh-CN" altLang="zh-CN" dirty="0" smtClean="0"/>
              <a:t>需求</a:t>
            </a:r>
            <a:r>
              <a:rPr lang="zh-CN" altLang="en-US" dirty="0" smtClean="0"/>
              <a:t>应具有的特性：</a:t>
            </a:r>
            <a:endParaRPr lang="en-US" altLang="zh-CN" dirty="0" smtClean="0"/>
          </a:p>
          <a:p>
            <a:pPr lvl="1"/>
            <a:r>
              <a:rPr lang="zh-CN" altLang="en-US" sz="2400" dirty="0" smtClean="0"/>
              <a:t>完整性</a:t>
            </a:r>
            <a:endParaRPr lang="zh-CN" altLang="en-US" sz="2400" dirty="0" smtClean="0"/>
          </a:p>
          <a:p>
            <a:pPr lvl="1"/>
            <a:r>
              <a:rPr lang="zh-CN" altLang="en-US" sz="2400" dirty="0" smtClean="0"/>
              <a:t>正确性</a:t>
            </a:r>
            <a:endParaRPr lang="zh-CN" altLang="en-US" sz="2400" dirty="0" smtClean="0"/>
          </a:p>
          <a:p>
            <a:pPr lvl="1"/>
            <a:r>
              <a:rPr lang="zh-CN" altLang="en-US" sz="2400" dirty="0" smtClean="0"/>
              <a:t>可行性</a:t>
            </a:r>
            <a:endParaRPr lang="zh-CN" altLang="en-US" sz="2400" dirty="0" smtClean="0"/>
          </a:p>
          <a:p>
            <a:pPr lvl="1"/>
            <a:r>
              <a:rPr lang="zh-CN" altLang="en-US" sz="2400" dirty="0" smtClean="0"/>
              <a:t>必要性</a:t>
            </a:r>
            <a:endParaRPr lang="zh-CN" altLang="en-US" sz="2400" dirty="0" smtClean="0"/>
          </a:p>
          <a:p>
            <a:pPr lvl="1"/>
            <a:r>
              <a:rPr lang="zh-CN" altLang="en-US" sz="2400" dirty="0" smtClean="0"/>
              <a:t>划分优先级  （</a:t>
            </a:r>
            <a:r>
              <a:rPr lang="en-US" altLang="zh-CN" sz="2400" dirty="0" smtClean="0"/>
              <a:t>Why?</a:t>
            </a:r>
            <a:r>
              <a:rPr lang="zh-CN" altLang="en-US" sz="2400" dirty="0" smtClean="0"/>
              <a:t>）</a:t>
            </a:r>
            <a:endParaRPr lang="zh-CN" altLang="en-US" sz="2400" dirty="0" smtClean="0"/>
          </a:p>
          <a:p>
            <a:pPr lvl="1"/>
            <a:r>
              <a:rPr lang="zh-CN" altLang="en-US" sz="2400" dirty="0" smtClean="0"/>
              <a:t>无二义性</a:t>
            </a:r>
            <a:endParaRPr lang="zh-CN" altLang="en-US" sz="2400" dirty="0" smtClean="0"/>
          </a:p>
          <a:p>
            <a:pPr lvl="1"/>
            <a:r>
              <a:rPr lang="zh-CN" altLang="en-US" sz="2400" dirty="0" smtClean="0"/>
              <a:t>可验证性</a:t>
            </a:r>
            <a:endParaRPr lang="zh-CN" altLang="en-US" sz="2400" dirty="0" smtClean="0"/>
          </a:p>
        </p:txBody>
      </p:sp>
      <p:sp>
        <p:nvSpPr>
          <p:cNvPr id="6" name="Rectangle 3"/>
          <p:cNvSpPr txBox="1">
            <a:spLocks noChangeArrowheads="1"/>
          </p:cNvSpPr>
          <p:nvPr/>
        </p:nvSpPr>
        <p:spPr>
          <a:xfrm>
            <a:off x="6261686" y="1578428"/>
            <a:ext cx="5288057" cy="5063270"/>
          </a:xfrm>
          <a:prstGeom prst="rect">
            <a:avLst/>
          </a:prstGeom>
        </p:spPr>
        <p:txBody>
          <a:bodyPr/>
          <a:lstStyle>
            <a:lvl1pPr marL="446405" indent="-446405" algn="l" defTabSz="914400" rtl="0" eaLnBrk="1" latinLnBrk="0" hangingPunct="1">
              <a:lnSpc>
                <a:spcPct val="130000"/>
              </a:lnSpc>
              <a:spcBef>
                <a:spcPts val="0"/>
              </a:spcBef>
              <a:spcAft>
                <a:spcPts val="300"/>
              </a:spcAft>
              <a:buClr>
                <a:srgbClr val="92D050"/>
              </a:buClr>
              <a:buFont typeface="Wingdings" panose="05000000000000000000" pitchFamily="2" charset="2"/>
              <a:buChar char="p"/>
              <a:defRPr sz="2400" kern="1200">
                <a:solidFill>
                  <a:schemeClr val="tx1"/>
                </a:solidFill>
                <a:latin typeface="+mn-lt"/>
                <a:ea typeface="+mn-ea"/>
                <a:cs typeface="+mn-cs"/>
              </a:defRPr>
            </a:lvl1pPr>
            <a:lvl2pPr marL="805180" indent="-347980" algn="l" defTabSz="914400" rtl="0" eaLnBrk="1" latinLnBrk="0" hangingPunct="1">
              <a:lnSpc>
                <a:spcPct val="130000"/>
              </a:lnSpc>
              <a:spcBef>
                <a:spcPts val="0"/>
              </a:spcBef>
              <a:spcAft>
                <a:spcPts val="300"/>
              </a:spcAft>
              <a:buClr>
                <a:srgbClr val="92D050"/>
              </a:buClr>
              <a:buFont typeface="Wingdings" panose="05000000000000000000" pitchFamily="2" charset="2"/>
              <a:buChar char="n"/>
              <a:defRPr sz="2200" kern="1200">
                <a:solidFill>
                  <a:schemeClr val="tx1"/>
                </a:solidFill>
                <a:latin typeface="+mn-lt"/>
                <a:ea typeface="+mn-ea"/>
                <a:cs typeface="+mn-cs"/>
              </a:defRPr>
            </a:lvl2pPr>
            <a:lvl3pPr marL="1252855" indent="-33845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800" kern="1200">
                <a:solidFill>
                  <a:schemeClr val="tx1"/>
                </a:solidFill>
                <a:latin typeface="+mn-lt"/>
                <a:ea typeface="+mn-ea"/>
                <a:cs typeface="+mn-cs"/>
              </a:defRPr>
            </a:lvl3pPr>
            <a:lvl4pPr marL="16986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600" kern="1200">
                <a:solidFill>
                  <a:schemeClr val="tx1"/>
                </a:solidFill>
                <a:latin typeface="+mn-lt"/>
                <a:ea typeface="+mn-ea"/>
                <a:cs typeface="+mn-cs"/>
              </a:defRPr>
            </a:lvl4pPr>
            <a:lvl5pPr marL="21558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zh-CN" dirty="0" smtClean="0"/>
              <a:t>多个</a:t>
            </a:r>
            <a:r>
              <a:rPr lang="zh-CN" altLang="en-US" dirty="0" smtClean="0"/>
              <a:t>优秀</a:t>
            </a:r>
            <a:r>
              <a:rPr lang="zh-CN" altLang="zh-CN" dirty="0" smtClean="0"/>
              <a:t>需求</a:t>
            </a:r>
            <a:r>
              <a:rPr lang="zh-CN" altLang="en-US" dirty="0" smtClean="0"/>
              <a:t>应具有的特性：</a:t>
            </a:r>
            <a:endParaRPr lang="en-US" altLang="zh-CN" dirty="0" smtClean="0"/>
          </a:p>
          <a:p>
            <a:pPr lvl="1"/>
            <a:r>
              <a:rPr lang="zh-CN" altLang="en-US" sz="2400" dirty="0" smtClean="0"/>
              <a:t>完整性</a:t>
            </a:r>
            <a:endParaRPr lang="en-US" altLang="zh-CN" sz="2400" dirty="0" smtClean="0"/>
          </a:p>
          <a:p>
            <a:pPr lvl="1"/>
            <a:r>
              <a:rPr lang="zh-CN" altLang="en-US" sz="2400" dirty="0" smtClean="0"/>
              <a:t>可理解性</a:t>
            </a:r>
            <a:endParaRPr lang="zh-CN" altLang="en-US" sz="2400" dirty="0" smtClean="0"/>
          </a:p>
          <a:p>
            <a:pPr lvl="1"/>
            <a:r>
              <a:rPr lang="zh-CN" altLang="en-US" sz="2400" dirty="0" smtClean="0"/>
              <a:t>一致性</a:t>
            </a:r>
            <a:endParaRPr lang="zh-CN" altLang="en-US" sz="2400" dirty="0" smtClean="0"/>
          </a:p>
          <a:p>
            <a:pPr lvl="1"/>
            <a:r>
              <a:rPr lang="zh-CN" altLang="en-US" sz="2400" dirty="0" smtClean="0"/>
              <a:t>可跟踪性</a:t>
            </a:r>
            <a:endParaRPr lang="zh-CN" altLang="en-US" sz="2400"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1107">
                                            <p:txEl>
                                              <p:pRg st="0" end="0"/>
                                            </p:txEl>
                                          </p:spTgt>
                                        </p:tgtEl>
                                        <p:attrNameLst>
                                          <p:attrName>style.visibility</p:attrName>
                                        </p:attrNameLst>
                                      </p:cBhvr>
                                      <p:to>
                                        <p:strVal val="visible"/>
                                      </p:to>
                                    </p:set>
                                    <p:anim calcmode="lin" valueType="num">
                                      <p:cBhvr additive="base">
                                        <p:cTn id="7" dur="500" fill="hold"/>
                                        <p:tgtEl>
                                          <p:spTgt spid="431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11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31107">
                                            <p:txEl>
                                              <p:pRg st="1" end="1"/>
                                            </p:txEl>
                                          </p:spTgt>
                                        </p:tgtEl>
                                        <p:attrNameLst>
                                          <p:attrName>style.visibility</p:attrName>
                                        </p:attrNameLst>
                                      </p:cBhvr>
                                      <p:to>
                                        <p:strVal val="visible"/>
                                      </p:to>
                                    </p:set>
                                    <p:anim calcmode="lin" valueType="num">
                                      <p:cBhvr additive="base">
                                        <p:cTn id="11" dur="500" fill="hold"/>
                                        <p:tgtEl>
                                          <p:spTgt spid="4311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110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31107">
                                            <p:txEl>
                                              <p:pRg st="2" end="2"/>
                                            </p:txEl>
                                          </p:spTgt>
                                        </p:tgtEl>
                                        <p:attrNameLst>
                                          <p:attrName>style.visibility</p:attrName>
                                        </p:attrNameLst>
                                      </p:cBhvr>
                                      <p:to>
                                        <p:strVal val="visible"/>
                                      </p:to>
                                    </p:set>
                                    <p:anim calcmode="lin" valueType="num">
                                      <p:cBhvr additive="base">
                                        <p:cTn id="15" dur="500" fill="hold"/>
                                        <p:tgtEl>
                                          <p:spTgt spid="43110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110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31107">
                                            <p:txEl>
                                              <p:pRg st="3" end="3"/>
                                            </p:txEl>
                                          </p:spTgt>
                                        </p:tgtEl>
                                        <p:attrNameLst>
                                          <p:attrName>style.visibility</p:attrName>
                                        </p:attrNameLst>
                                      </p:cBhvr>
                                      <p:to>
                                        <p:strVal val="visible"/>
                                      </p:to>
                                    </p:set>
                                    <p:anim calcmode="lin" valueType="num">
                                      <p:cBhvr additive="base">
                                        <p:cTn id="19" dur="500" fill="hold"/>
                                        <p:tgtEl>
                                          <p:spTgt spid="43110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110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31107">
                                            <p:txEl>
                                              <p:pRg st="4" end="4"/>
                                            </p:txEl>
                                          </p:spTgt>
                                        </p:tgtEl>
                                        <p:attrNameLst>
                                          <p:attrName>style.visibility</p:attrName>
                                        </p:attrNameLst>
                                      </p:cBhvr>
                                      <p:to>
                                        <p:strVal val="visible"/>
                                      </p:to>
                                    </p:set>
                                    <p:anim calcmode="lin" valueType="num">
                                      <p:cBhvr additive="base">
                                        <p:cTn id="23" dur="500" fill="hold"/>
                                        <p:tgtEl>
                                          <p:spTgt spid="43110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110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31107">
                                            <p:txEl>
                                              <p:pRg st="5" end="5"/>
                                            </p:txEl>
                                          </p:spTgt>
                                        </p:tgtEl>
                                        <p:attrNameLst>
                                          <p:attrName>style.visibility</p:attrName>
                                        </p:attrNameLst>
                                      </p:cBhvr>
                                      <p:to>
                                        <p:strVal val="visible"/>
                                      </p:to>
                                    </p:set>
                                    <p:anim calcmode="lin" valueType="num">
                                      <p:cBhvr additive="base">
                                        <p:cTn id="27" dur="500" fill="hold"/>
                                        <p:tgtEl>
                                          <p:spTgt spid="43110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110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1107">
                                            <p:txEl>
                                              <p:pRg st="6" end="6"/>
                                            </p:txEl>
                                          </p:spTgt>
                                        </p:tgtEl>
                                        <p:attrNameLst>
                                          <p:attrName>style.visibility</p:attrName>
                                        </p:attrNameLst>
                                      </p:cBhvr>
                                      <p:to>
                                        <p:strVal val="visible"/>
                                      </p:to>
                                    </p:set>
                                    <p:anim calcmode="lin" valueType="num">
                                      <p:cBhvr additive="base">
                                        <p:cTn id="31" dur="500" fill="hold"/>
                                        <p:tgtEl>
                                          <p:spTgt spid="43110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110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31107">
                                            <p:txEl>
                                              <p:pRg st="7" end="7"/>
                                            </p:txEl>
                                          </p:spTgt>
                                        </p:tgtEl>
                                        <p:attrNameLst>
                                          <p:attrName>style.visibility</p:attrName>
                                        </p:attrNameLst>
                                      </p:cBhvr>
                                      <p:to>
                                        <p:strVal val="visible"/>
                                      </p:to>
                                    </p:set>
                                    <p:anim calcmode="lin" valueType="num">
                                      <p:cBhvr additive="base">
                                        <p:cTn id="35" dur="500" fill="hold"/>
                                        <p:tgtEl>
                                          <p:spTgt spid="43110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110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 calcmode="lin" valueType="num">
                                      <p:cBhvr additive="base">
                                        <p:cTn id="41"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0" end="0"/>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anim calcmode="lin" valueType="num">
                                      <p:cBhvr additive="base">
                                        <p:cTn id="4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 end="1"/>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 calcmode="lin" valueType="num">
                                      <p:cBhvr additive="base">
                                        <p:cTn id="4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2" end="2"/>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 calcmode="lin" valueType="num">
                                      <p:cBhvr additive="base">
                                        <p:cTn id="5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3" end="3"/>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 calcmode="lin" valueType="num">
                                      <p:cBhvr additive="base">
                                        <p:cTn id="5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7" grpId="0" build="p"/>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5" name="Group 3"/>
          <p:cNvGrpSpPr/>
          <p:nvPr/>
        </p:nvGrpSpPr>
        <p:grpSpPr bwMode="auto">
          <a:xfrm>
            <a:off x="6070600" y="4883150"/>
            <a:ext cx="495300" cy="1403350"/>
            <a:chOff x="2199" y="3108"/>
            <a:chExt cx="312" cy="884"/>
          </a:xfrm>
        </p:grpSpPr>
        <p:sp>
          <p:nvSpPr>
            <p:cNvPr id="38952" name="Freeform 4"/>
            <p:cNvSpPr/>
            <p:nvPr/>
          </p:nvSpPr>
          <p:spPr bwMode="auto">
            <a:xfrm>
              <a:off x="2224" y="3263"/>
              <a:ext cx="129" cy="176"/>
            </a:xfrm>
            <a:custGeom>
              <a:avLst/>
              <a:gdLst>
                <a:gd name="T0" fmla="*/ 0 w 386"/>
                <a:gd name="T1" fmla="*/ 0 h 528"/>
                <a:gd name="T2" fmla="*/ 0 w 386"/>
                <a:gd name="T3" fmla="*/ 0 h 528"/>
                <a:gd name="T4" fmla="*/ 0 w 386"/>
                <a:gd name="T5" fmla="*/ 0 h 528"/>
                <a:gd name="T6" fmla="*/ 0 w 386"/>
                <a:gd name="T7" fmla="*/ 0 h 528"/>
                <a:gd name="T8" fmla="*/ 0 w 386"/>
                <a:gd name="T9" fmla="*/ 0 h 528"/>
                <a:gd name="T10" fmla="*/ 0 w 386"/>
                <a:gd name="T11" fmla="*/ 0 h 528"/>
                <a:gd name="T12" fmla="*/ 0 w 386"/>
                <a:gd name="T13" fmla="*/ 0 h 528"/>
                <a:gd name="T14" fmla="*/ 0 w 386"/>
                <a:gd name="T15" fmla="*/ 0 h 528"/>
                <a:gd name="T16" fmla="*/ 0 w 386"/>
                <a:gd name="T17" fmla="*/ 0 h 528"/>
                <a:gd name="T18" fmla="*/ 0 w 386"/>
                <a:gd name="T19" fmla="*/ 0 h 528"/>
                <a:gd name="T20" fmla="*/ 0 w 386"/>
                <a:gd name="T21" fmla="*/ 0 h 528"/>
                <a:gd name="T22" fmla="*/ 0 w 386"/>
                <a:gd name="T23" fmla="*/ 0 h 528"/>
                <a:gd name="T24" fmla="*/ 0 w 386"/>
                <a:gd name="T25" fmla="*/ 0 h 528"/>
                <a:gd name="T26" fmla="*/ 0 w 386"/>
                <a:gd name="T27" fmla="*/ 0 h 528"/>
                <a:gd name="T28" fmla="*/ 0 w 386"/>
                <a:gd name="T29" fmla="*/ 0 h 528"/>
                <a:gd name="T30" fmla="*/ 0 w 386"/>
                <a:gd name="T31" fmla="*/ 0 h 528"/>
                <a:gd name="T32" fmla="*/ 0 w 386"/>
                <a:gd name="T33" fmla="*/ 0 h 528"/>
                <a:gd name="T34" fmla="*/ 0 w 386"/>
                <a:gd name="T35" fmla="*/ 0 h 528"/>
                <a:gd name="T36" fmla="*/ 0 w 386"/>
                <a:gd name="T37" fmla="*/ 0 h 528"/>
                <a:gd name="T38" fmla="*/ 0 w 386"/>
                <a:gd name="T39" fmla="*/ 0 h 528"/>
                <a:gd name="T40" fmla="*/ 0 w 386"/>
                <a:gd name="T41" fmla="*/ 0 h 528"/>
                <a:gd name="T42" fmla="*/ 0 w 386"/>
                <a:gd name="T43" fmla="*/ 0 h 52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86"/>
                <a:gd name="T67" fmla="*/ 0 h 528"/>
                <a:gd name="T68" fmla="*/ 386 w 386"/>
                <a:gd name="T69" fmla="*/ 528 h 52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86" h="528">
                  <a:moveTo>
                    <a:pt x="255" y="132"/>
                  </a:moveTo>
                  <a:lnTo>
                    <a:pt x="225" y="76"/>
                  </a:lnTo>
                  <a:lnTo>
                    <a:pt x="170" y="41"/>
                  </a:lnTo>
                  <a:lnTo>
                    <a:pt x="115" y="36"/>
                  </a:lnTo>
                  <a:lnTo>
                    <a:pt x="59" y="56"/>
                  </a:lnTo>
                  <a:lnTo>
                    <a:pt x="19" y="112"/>
                  </a:lnTo>
                  <a:lnTo>
                    <a:pt x="0" y="208"/>
                  </a:lnTo>
                  <a:lnTo>
                    <a:pt x="15" y="325"/>
                  </a:lnTo>
                  <a:lnTo>
                    <a:pt x="50" y="426"/>
                  </a:lnTo>
                  <a:lnTo>
                    <a:pt x="94" y="482"/>
                  </a:lnTo>
                  <a:lnTo>
                    <a:pt x="155" y="518"/>
                  </a:lnTo>
                  <a:lnTo>
                    <a:pt x="210" y="528"/>
                  </a:lnTo>
                  <a:lnTo>
                    <a:pt x="281" y="502"/>
                  </a:lnTo>
                  <a:lnTo>
                    <a:pt x="305" y="457"/>
                  </a:lnTo>
                  <a:lnTo>
                    <a:pt x="320" y="375"/>
                  </a:lnTo>
                  <a:lnTo>
                    <a:pt x="316" y="269"/>
                  </a:lnTo>
                  <a:lnTo>
                    <a:pt x="290" y="173"/>
                  </a:lnTo>
                  <a:lnTo>
                    <a:pt x="386" y="46"/>
                  </a:lnTo>
                  <a:lnTo>
                    <a:pt x="386" y="21"/>
                  </a:lnTo>
                  <a:lnTo>
                    <a:pt x="366" y="0"/>
                  </a:lnTo>
                  <a:lnTo>
                    <a:pt x="346" y="10"/>
                  </a:lnTo>
                  <a:lnTo>
                    <a:pt x="255" y="132"/>
                  </a:lnTo>
                  <a:close/>
                </a:path>
              </a:pathLst>
            </a:custGeom>
            <a:solidFill>
              <a:srgbClr val="CC9900"/>
            </a:solidFill>
            <a:ln w="9525">
              <a:solidFill>
                <a:schemeClr val="tx1"/>
              </a:solidFill>
              <a:round/>
            </a:ln>
          </p:spPr>
          <p:txBody>
            <a:bodyPr/>
            <a:lstStyle/>
            <a:p>
              <a:endParaRPr lang="zh-CN" altLang="en-US"/>
            </a:p>
          </p:txBody>
        </p:sp>
        <p:sp>
          <p:nvSpPr>
            <p:cNvPr id="38953" name="Freeform 5"/>
            <p:cNvSpPr/>
            <p:nvPr/>
          </p:nvSpPr>
          <p:spPr bwMode="auto">
            <a:xfrm>
              <a:off x="2342" y="3108"/>
              <a:ext cx="169" cy="303"/>
            </a:xfrm>
            <a:custGeom>
              <a:avLst/>
              <a:gdLst>
                <a:gd name="T0" fmla="*/ 0 w 507"/>
                <a:gd name="T1" fmla="*/ 0 h 910"/>
                <a:gd name="T2" fmla="*/ 0 w 507"/>
                <a:gd name="T3" fmla="*/ 0 h 910"/>
                <a:gd name="T4" fmla="*/ 0 w 507"/>
                <a:gd name="T5" fmla="*/ 0 h 910"/>
                <a:gd name="T6" fmla="*/ 0 w 507"/>
                <a:gd name="T7" fmla="*/ 0 h 910"/>
                <a:gd name="T8" fmla="*/ 0 w 507"/>
                <a:gd name="T9" fmla="*/ 0 h 910"/>
                <a:gd name="T10" fmla="*/ 0 w 507"/>
                <a:gd name="T11" fmla="*/ 0 h 910"/>
                <a:gd name="T12" fmla="*/ 0 w 507"/>
                <a:gd name="T13" fmla="*/ 0 h 910"/>
                <a:gd name="T14" fmla="*/ 0 w 507"/>
                <a:gd name="T15" fmla="*/ 0 h 910"/>
                <a:gd name="T16" fmla="*/ 0 w 507"/>
                <a:gd name="T17" fmla="*/ 0 h 910"/>
                <a:gd name="T18" fmla="*/ 0 w 507"/>
                <a:gd name="T19" fmla="*/ 0 h 910"/>
                <a:gd name="T20" fmla="*/ 0 w 507"/>
                <a:gd name="T21" fmla="*/ 0 h 910"/>
                <a:gd name="T22" fmla="*/ 0 w 507"/>
                <a:gd name="T23" fmla="*/ 0 h 910"/>
                <a:gd name="T24" fmla="*/ 0 w 507"/>
                <a:gd name="T25" fmla="*/ 0 h 910"/>
                <a:gd name="T26" fmla="*/ 0 w 507"/>
                <a:gd name="T27" fmla="*/ 0 h 910"/>
                <a:gd name="T28" fmla="*/ 0 w 507"/>
                <a:gd name="T29" fmla="*/ 0 h 910"/>
                <a:gd name="T30" fmla="*/ 0 w 507"/>
                <a:gd name="T31" fmla="*/ 0 h 910"/>
                <a:gd name="T32" fmla="*/ 0 w 507"/>
                <a:gd name="T33" fmla="*/ 0 h 910"/>
                <a:gd name="T34" fmla="*/ 0 w 507"/>
                <a:gd name="T35" fmla="*/ 0 h 910"/>
                <a:gd name="T36" fmla="*/ 0 w 507"/>
                <a:gd name="T37" fmla="*/ 0 h 910"/>
                <a:gd name="T38" fmla="*/ 0 w 507"/>
                <a:gd name="T39" fmla="*/ 0 h 910"/>
                <a:gd name="T40" fmla="*/ 0 w 507"/>
                <a:gd name="T41" fmla="*/ 0 h 910"/>
                <a:gd name="T42" fmla="*/ 0 w 507"/>
                <a:gd name="T43" fmla="*/ 0 h 910"/>
                <a:gd name="T44" fmla="*/ 0 w 507"/>
                <a:gd name="T45" fmla="*/ 0 h 910"/>
                <a:gd name="T46" fmla="*/ 0 w 507"/>
                <a:gd name="T47" fmla="*/ 0 h 910"/>
                <a:gd name="T48" fmla="*/ 0 w 507"/>
                <a:gd name="T49" fmla="*/ 0 h 91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07"/>
                <a:gd name="T76" fmla="*/ 0 h 910"/>
                <a:gd name="T77" fmla="*/ 507 w 507"/>
                <a:gd name="T78" fmla="*/ 910 h 91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07" h="910">
                  <a:moveTo>
                    <a:pt x="50" y="910"/>
                  </a:moveTo>
                  <a:lnTo>
                    <a:pt x="10" y="899"/>
                  </a:lnTo>
                  <a:lnTo>
                    <a:pt x="0" y="844"/>
                  </a:lnTo>
                  <a:lnTo>
                    <a:pt x="65" y="738"/>
                  </a:lnTo>
                  <a:lnTo>
                    <a:pt x="156" y="566"/>
                  </a:lnTo>
                  <a:lnTo>
                    <a:pt x="231" y="429"/>
                  </a:lnTo>
                  <a:lnTo>
                    <a:pt x="291" y="263"/>
                  </a:lnTo>
                  <a:lnTo>
                    <a:pt x="372" y="161"/>
                  </a:lnTo>
                  <a:lnTo>
                    <a:pt x="457" y="15"/>
                  </a:lnTo>
                  <a:lnTo>
                    <a:pt x="472" y="0"/>
                  </a:lnTo>
                  <a:lnTo>
                    <a:pt x="502" y="4"/>
                  </a:lnTo>
                  <a:lnTo>
                    <a:pt x="507" y="30"/>
                  </a:lnTo>
                  <a:lnTo>
                    <a:pt x="402" y="161"/>
                  </a:lnTo>
                  <a:lnTo>
                    <a:pt x="396" y="217"/>
                  </a:lnTo>
                  <a:lnTo>
                    <a:pt x="427" y="272"/>
                  </a:lnTo>
                  <a:lnTo>
                    <a:pt x="427" y="323"/>
                  </a:lnTo>
                  <a:lnTo>
                    <a:pt x="396" y="354"/>
                  </a:lnTo>
                  <a:lnTo>
                    <a:pt x="322" y="393"/>
                  </a:lnTo>
                  <a:lnTo>
                    <a:pt x="287" y="404"/>
                  </a:lnTo>
                  <a:lnTo>
                    <a:pt x="271" y="434"/>
                  </a:lnTo>
                  <a:lnTo>
                    <a:pt x="231" y="555"/>
                  </a:lnTo>
                  <a:lnTo>
                    <a:pt x="191" y="667"/>
                  </a:lnTo>
                  <a:lnTo>
                    <a:pt x="141" y="799"/>
                  </a:lnTo>
                  <a:lnTo>
                    <a:pt x="76" y="910"/>
                  </a:lnTo>
                  <a:lnTo>
                    <a:pt x="50" y="910"/>
                  </a:lnTo>
                  <a:close/>
                </a:path>
              </a:pathLst>
            </a:custGeom>
            <a:solidFill>
              <a:srgbClr val="CC9900"/>
            </a:solidFill>
            <a:ln w="9525">
              <a:solidFill>
                <a:schemeClr val="tx1"/>
              </a:solidFill>
              <a:round/>
            </a:ln>
          </p:spPr>
          <p:txBody>
            <a:bodyPr/>
            <a:lstStyle/>
            <a:p>
              <a:endParaRPr lang="zh-CN" altLang="en-US"/>
            </a:p>
          </p:txBody>
        </p:sp>
        <p:sp>
          <p:nvSpPr>
            <p:cNvPr id="38954" name="Freeform 6"/>
            <p:cNvSpPr/>
            <p:nvPr/>
          </p:nvSpPr>
          <p:spPr bwMode="auto">
            <a:xfrm>
              <a:off x="2199" y="3465"/>
              <a:ext cx="99" cy="274"/>
            </a:xfrm>
            <a:custGeom>
              <a:avLst/>
              <a:gdLst>
                <a:gd name="T0" fmla="*/ 0 w 298"/>
                <a:gd name="T1" fmla="*/ 0 h 821"/>
                <a:gd name="T2" fmla="*/ 0 w 298"/>
                <a:gd name="T3" fmla="*/ 0 h 821"/>
                <a:gd name="T4" fmla="*/ 0 w 298"/>
                <a:gd name="T5" fmla="*/ 0 h 821"/>
                <a:gd name="T6" fmla="*/ 0 w 298"/>
                <a:gd name="T7" fmla="*/ 0 h 821"/>
                <a:gd name="T8" fmla="*/ 0 w 298"/>
                <a:gd name="T9" fmla="*/ 0 h 821"/>
                <a:gd name="T10" fmla="*/ 0 w 298"/>
                <a:gd name="T11" fmla="*/ 0 h 821"/>
                <a:gd name="T12" fmla="*/ 0 w 298"/>
                <a:gd name="T13" fmla="*/ 0 h 821"/>
                <a:gd name="T14" fmla="*/ 0 w 298"/>
                <a:gd name="T15" fmla="*/ 0 h 821"/>
                <a:gd name="T16" fmla="*/ 0 w 298"/>
                <a:gd name="T17" fmla="*/ 0 h 821"/>
                <a:gd name="T18" fmla="*/ 0 w 298"/>
                <a:gd name="T19" fmla="*/ 0 h 821"/>
                <a:gd name="T20" fmla="*/ 0 w 298"/>
                <a:gd name="T21" fmla="*/ 0 h 821"/>
                <a:gd name="T22" fmla="*/ 0 w 298"/>
                <a:gd name="T23" fmla="*/ 0 h 821"/>
                <a:gd name="T24" fmla="*/ 0 w 298"/>
                <a:gd name="T25" fmla="*/ 0 h 821"/>
                <a:gd name="T26" fmla="*/ 0 w 298"/>
                <a:gd name="T27" fmla="*/ 0 h 821"/>
                <a:gd name="T28" fmla="*/ 0 w 298"/>
                <a:gd name="T29" fmla="*/ 0 h 821"/>
                <a:gd name="T30" fmla="*/ 0 w 298"/>
                <a:gd name="T31" fmla="*/ 0 h 821"/>
                <a:gd name="T32" fmla="*/ 0 w 298"/>
                <a:gd name="T33" fmla="*/ 0 h 821"/>
                <a:gd name="T34" fmla="*/ 0 w 298"/>
                <a:gd name="T35" fmla="*/ 0 h 821"/>
                <a:gd name="T36" fmla="*/ 0 w 298"/>
                <a:gd name="T37" fmla="*/ 0 h 821"/>
                <a:gd name="T38" fmla="*/ 0 w 298"/>
                <a:gd name="T39" fmla="*/ 0 h 821"/>
                <a:gd name="T40" fmla="*/ 0 w 298"/>
                <a:gd name="T41" fmla="*/ 0 h 821"/>
                <a:gd name="T42" fmla="*/ 0 w 298"/>
                <a:gd name="T43" fmla="*/ 0 h 821"/>
                <a:gd name="T44" fmla="*/ 0 w 298"/>
                <a:gd name="T45" fmla="*/ 0 h 821"/>
                <a:gd name="T46" fmla="*/ 0 w 298"/>
                <a:gd name="T47" fmla="*/ 0 h 821"/>
                <a:gd name="T48" fmla="*/ 0 w 298"/>
                <a:gd name="T49" fmla="*/ 0 h 821"/>
                <a:gd name="T50" fmla="*/ 0 w 298"/>
                <a:gd name="T51" fmla="*/ 0 h 821"/>
                <a:gd name="T52" fmla="*/ 0 w 298"/>
                <a:gd name="T53" fmla="*/ 0 h 821"/>
                <a:gd name="T54" fmla="*/ 0 w 298"/>
                <a:gd name="T55" fmla="*/ 0 h 821"/>
                <a:gd name="T56" fmla="*/ 0 w 298"/>
                <a:gd name="T57" fmla="*/ 0 h 821"/>
                <a:gd name="T58" fmla="*/ 0 w 298"/>
                <a:gd name="T59" fmla="*/ 0 h 821"/>
                <a:gd name="T60" fmla="*/ 0 w 298"/>
                <a:gd name="T61" fmla="*/ 0 h 821"/>
                <a:gd name="T62" fmla="*/ 0 w 298"/>
                <a:gd name="T63" fmla="*/ 0 h 821"/>
                <a:gd name="T64" fmla="*/ 0 w 298"/>
                <a:gd name="T65" fmla="*/ 0 h 821"/>
                <a:gd name="T66" fmla="*/ 0 w 298"/>
                <a:gd name="T67" fmla="*/ 0 h 821"/>
                <a:gd name="T68" fmla="*/ 0 w 298"/>
                <a:gd name="T69" fmla="*/ 0 h 821"/>
                <a:gd name="T70" fmla="*/ 0 w 298"/>
                <a:gd name="T71" fmla="*/ 0 h 8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98"/>
                <a:gd name="T109" fmla="*/ 0 h 821"/>
                <a:gd name="T110" fmla="*/ 298 w 298"/>
                <a:gd name="T111" fmla="*/ 821 h 82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98" h="821">
                  <a:moveTo>
                    <a:pt x="136" y="65"/>
                  </a:moveTo>
                  <a:lnTo>
                    <a:pt x="192" y="15"/>
                  </a:lnTo>
                  <a:lnTo>
                    <a:pt x="252" y="0"/>
                  </a:lnTo>
                  <a:lnTo>
                    <a:pt x="293" y="15"/>
                  </a:lnTo>
                  <a:lnTo>
                    <a:pt x="298" y="46"/>
                  </a:lnTo>
                  <a:lnTo>
                    <a:pt x="263" y="111"/>
                  </a:lnTo>
                  <a:lnTo>
                    <a:pt x="217" y="111"/>
                  </a:lnTo>
                  <a:lnTo>
                    <a:pt x="171" y="141"/>
                  </a:lnTo>
                  <a:lnTo>
                    <a:pt x="111" y="228"/>
                  </a:lnTo>
                  <a:lnTo>
                    <a:pt x="70" y="325"/>
                  </a:lnTo>
                  <a:lnTo>
                    <a:pt x="70" y="364"/>
                  </a:lnTo>
                  <a:lnTo>
                    <a:pt x="96" y="411"/>
                  </a:lnTo>
                  <a:lnTo>
                    <a:pt x="162" y="451"/>
                  </a:lnTo>
                  <a:lnTo>
                    <a:pt x="223" y="487"/>
                  </a:lnTo>
                  <a:lnTo>
                    <a:pt x="289" y="552"/>
                  </a:lnTo>
                  <a:lnTo>
                    <a:pt x="293" y="608"/>
                  </a:lnTo>
                  <a:lnTo>
                    <a:pt x="232" y="644"/>
                  </a:lnTo>
                  <a:lnTo>
                    <a:pt x="187" y="684"/>
                  </a:lnTo>
                  <a:lnTo>
                    <a:pt x="171" y="719"/>
                  </a:lnTo>
                  <a:lnTo>
                    <a:pt x="182" y="756"/>
                  </a:lnTo>
                  <a:lnTo>
                    <a:pt x="162" y="806"/>
                  </a:lnTo>
                  <a:lnTo>
                    <a:pt x="131" y="821"/>
                  </a:lnTo>
                  <a:lnTo>
                    <a:pt x="116" y="811"/>
                  </a:lnTo>
                  <a:lnTo>
                    <a:pt x="121" y="725"/>
                  </a:lnTo>
                  <a:lnTo>
                    <a:pt x="151" y="663"/>
                  </a:lnTo>
                  <a:lnTo>
                    <a:pt x="208" y="613"/>
                  </a:lnTo>
                  <a:lnTo>
                    <a:pt x="237" y="598"/>
                  </a:lnTo>
                  <a:lnTo>
                    <a:pt x="212" y="522"/>
                  </a:lnTo>
                  <a:lnTo>
                    <a:pt x="167" y="492"/>
                  </a:lnTo>
                  <a:lnTo>
                    <a:pt x="86" y="461"/>
                  </a:lnTo>
                  <a:lnTo>
                    <a:pt x="30" y="416"/>
                  </a:lnTo>
                  <a:lnTo>
                    <a:pt x="0" y="345"/>
                  </a:lnTo>
                  <a:lnTo>
                    <a:pt x="20" y="279"/>
                  </a:lnTo>
                  <a:lnTo>
                    <a:pt x="76" y="177"/>
                  </a:lnTo>
                  <a:lnTo>
                    <a:pt x="121" y="96"/>
                  </a:lnTo>
                  <a:lnTo>
                    <a:pt x="136" y="65"/>
                  </a:lnTo>
                  <a:close/>
                </a:path>
              </a:pathLst>
            </a:custGeom>
            <a:solidFill>
              <a:srgbClr val="CC9900"/>
            </a:solidFill>
            <a:ln w="9525">
              <a:solidFill>
                <a:schemeClr val="tx1"/>
              </a:solidFill>
              <a:round/>
            </a:ln>
          </p:spPr>
          <p:txBody>
            <a:bodyPr/>
            <a:lstStyle/>
            <a:p>
              <a:endParaRPr lang="zh-CN" altLang="en-US"/>
            </a:p>
          </p:txBody>
        </p:sp>
        <p:sp>
          <p:nvSpPr>
            <p:cNvPr id="38955" name="Freeform 7"/>
            <p:cNvSpPr/>
            <p:nvPr/>
          </p:nvSpPr>
          <p:spPr bwMode="auto">
            <a:xfrm>
              <a:off x="2301" y="3444"/>
              <a:ext cx="104" cy="244"/>
            </a:xfrm>
            <a:custGeom>
              <a:avLst/>
              <a:gdLst>
                <a:gd name="T0" fmla="*/ 0 w 312"/>
                <a:gd name="T1" fmla="*/ 0 h 734"/>
                <a:gd name="T2" fmla="*/ 0 w 312"/>
                <a:gd name="T3" fmla="*/ 0 h 734"/>
                <a:gd name="T4" fmla="*/ 0 w 312"/>
                <a:gd name="T5" fmla="*/ 0 h 734"/>
                <a:gd name="T6" fmla="*/ 0 w 312"/>
                <a:gd name="T7" fmla="*/ 0 h 734"/>
                <a:gd name="T8" fmla="*/ 0 w 312"/>
                <a:gd name="T9" fmla="*/ 0 h 734"/>
                <a:gd name="T10" fmla="*/ 0 w 312"/>
                <a:gd name="T11" fmla="*/ 0 h 734"/>
                <a:gd name="T12" fmla="*/ 0 w 312"/>
                <a:gd name="T13" fmla="*/ 0 h 734"/>
                <a:gd name="T14" fmla="*/ 0 w 312"/>
                <a:gd name="T15" fmla="*/ 0 h 734"/>
                <a:gd name="T16" fmla="*/ 0 w 312"/>
                <a:gd name="T17" fmla="*/ 0 h 734"/>
                <a:gd name="T18" fmla="*/ 0 w 312"/>
                <a:gd name="T19" fmla="*/ 0 h 734"/>
                <a:gd name="T20" fmla="*/ 0 w 312"/>
                <a:gd name="T21" fmla="*/ 0 h 734"/>
                <a:gd name="T22" fmla="*/ 0 w 312"/>
                <a:gd name="T23" fmla="*/ 0 h 734"/>
                <a:gd name="T24" fmla="*/ 0 w 312"/>
                <a:gd name="T25" fmla="*/ 0 h 734"/>
                <a:gd name="T26" fmla="*/ 0 w 312"/>
                <a:gd name="T27" fmla="*/ 0 h 734"/>
                <a:gd name="T28" fmla="*/ 0 w 312"/>
                <a:gd name="T29" fmla="*/ 0 h 734"/>
                <a:gd name="T30" fmla="*/ 0 w 312"/>
                <a:gd name="T31" fmla="*/ 0 h 734"/>
                <a:gd name="T32" fmla="*/ 0 w 312"/>
                <a:gd name="T33" fmla="*/ 0 h 734"/>
                <a:gd name="T34" fmla="*/ 0 w 312"/>
                <a:gd name="T35" fmla="*/ 0 h 734"/>
                <a:gd name="T36" fmla="*/ 0 w 312"/>
                <a:gd name="T37" fmla="*/ 0 h 734"/>
                <a:gd name="T38" fmla="*/ 0 w 312"/>
                <a:gd name="T39" fmla="*/ 0 h 734"/>
                <a:gd name="T40" fmla="*/ 0 w 312"/>
                <a:gd name="T41" fmla="*/ 0 h 734"/>
                <a:gd name="T42" fmla="*/ 0 w 312"/>
                <a:gd name="T43" fmla="*/ 0 h 734"/>
                <a:gd name="T44" fmla="*/ 0 w 312"/>
                <a:gd name="T45" fmla="*/ 0 h 734"/>
                <a:gd name="T46" fmla="*/ 0 w 312"/>
                <a:gd name="T47" fmla="*/ 0 h 734"/>
                <a:gd name="T48" fmla="*/ 0 w 312"/>
                <a:gd name="T49" fmla="*/ 0 h 734"/>
                <a:gd name="T50" fmla="*/ 0 w 312"/>
                <a:gd name="T51" fmla="*/ 0 h 73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2"/>
                <a:gd name="T79" fmla="*/ 0 h 734"/>
                <a:gd name="T80" fmla="*/ 312 w 312"/>
                <a:gd name="T81" fmla="*/ 734 h 73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2" h="734">
                  <a:moveTo>
                    <a:pt x="25" y="30"/>
                  </a:moveTo>
                  <a:lnTo>
                    <a:pt x="75" y="4"/>
                  </a:lnTo>
                  <a:lnTo>
                    <a:pt x="116" y="0"/>
                  </a:lnTo>
                  <a:lnTo>
                    <a:pt x="186" y="45"/>
                  </a:lnTo>
                  <a:lnTo>
                    <a:pt x="226" y="91"/>
                  </a:lnTo>
                  <a:lnTo>
                    <a:pt x="257" y="156"/>
                  </a:lnTo>
                  <a:lnTo>
                    <a:pt x="282" y="242"/>
                  </a:lnTo>
                  <a:lnTo>
                    <a:pt x="307" y="374"/>
                  </a:lnTo>
                  <a:lnTo>
                    <a:pt x="312" y="521"/>
                  </a:lnTo>
                  <a:lnTo>
                    <a:pt x="297" y="617"/>
                  </a:lnTo>
                  <a:lnTo>
                    <a:pt x="272" y="662"/>
                  </a:lnTo>
                  <a:lnTo>
                    <a:pt x="206" y="708"/>
                  </a:lnTo>
                  <a:lnTo>
                    <a:pt x="136" y="734"/>
                  </a:lnTo>
                  <a:lnTo>
                    <a:pt x="91" y="734"/>
                  </a:lnTo>
                  <a:lnTo>
                    <a:pt x="51" y="723"/>
                  </a:lnTo>
                  <a:lnTo>
                    <a:pt x="25" y="662"/>
                  </a:lnTo>
                  <a:lnTo>
                    <a:pt x="16" y="587"/>
                  </a:lnTo>
                  <a:lnTo>
                    <a:pt x="36" y="536"/>
                  </a:lnTo>
                  <a:lnTo>
                    <a:pt x="60" y="491"/>
                  </a:lnTo>
                  <a:lnTo>
                    <a:pt x="55" y="429"/>
                  </a:lnTo>
                  <a:lnTo>
                    <a:pt x="45" y="353"/>
                  </a:lnTo>
                  <a:lnTo>
                    <a:pt x="25" y="277"/>
                  </a:lnTo>
                  <a:lnTo>
                    <a:pt x="0" y="197"/>
                  </a:lnTo>
                  <a:lnTo>
                    <a:pt x="0" y="136"/>
                  </a:lnTo>
                  <a:lnTo>
                    <a:pt x="16" y="70"/>
                  </a:lnTo>
                  <a:lnTo>
                    <a:pt x="25" y="30"/>
                  </a:lnTo>
                  <a:close/>
                </a:path>
              </a:pathLst>
            </a:custGeom>
            <a:solidFill>
              <a:srgbClr val="CC9900"/>
            </a:solidFill>
            <a:ln w="9525">
              <a:solidFill>
                <a:schemeClr val="tx1"/>
              </a:solidFill>
              <a:round/>
            </a:ln>
          </p:spPr>
          <p:txBody>
            <a:bodyPr/>
            <a:lstStyle/>
            <a:p>
              <a:endParaRPr lang="zh-CN" altLang="en-US"/>
            </a:p>
          </p:txBody>
        </p:sp>
        <p:sp>
          <p:nvSpPr>
            <p:cNvPr id="38956" name="Freeform 8"/>
            <p:cNvSpPr/>
            <p:nvPr/>
          </p:nvSpPr>
          <p:spPr bwMode="auto">
            <a:xfrm>
              <a:off x="2361" y="3639"/>
              <a:ext cx="136" cy="314"/>
            </a:xfrm>
            <a:custGeom>
              <a:avLst/>
              <a:gdLst>
                <a:gd name="T0" fmla="*/ 0 w 406"/>
                <a:gd name="T1" fmla="*/ 0 h 941"/>
                <a:gd name="T2" fmla="*/ 0 w 406"/>
                <a:gd name="T3" fmla="*/ 0 h 941"/>
                <a:gd name="T4" fmla="*/ 0 w 406"/>
                <a:gd name="T5" fmla="*/ 0 h 941"/>
                <a:gd name="T6" fmla="*/ 0 w 406"/>
                <a:gd name="T7" fmla="*/ 0 h 941"/>
                <a:gd name="T8" fmla="*/ 0 w 406"/>
                <a:gd name="T9" fmla="*/ 0 h 941"/>
                <a:gd name="T10" fmla="*/ 0 w 406"/>
                <a:gd name="T11" fmla="*/ 0 h 941"/>
                <a:gd name="T12" fmla="*/ 0 w 406"/>
                <a:gd name="T13" fmla="*/ 0 h 941"/>
                <a:gd name="T14" fmla="*/ 0 w 406"/>
                <a:gd name="T15" fmla="*/ 0 h 941"/>
                <a:gd name="T16" fmla="*/ 0 w 406"/>
                <a:gd name="T17" fmla="*/ 0 h 941"/>
                <a:gd name="T18" fmla="*/ 0 w 406"/>
                <a:gd name="T19" fmla="*/ 0 h 941"/>
                <a:gd name="T20" fmla="*/ 0 w 406"/>
                <a:gd name="T21" fmla="*/ 0 h 941"/>
                <a:gd name="T22" fmla="*/ 0 w 406"/>
                <a:gd name="T23" fmla="*/ 0 h 941"/>
                <a:gd name="T24" fmla="*/ 0 w 406"/>
                <a:gd name="T25" fmla="*/ 0 h 941"/>
                <a:gd name="T26" fmla="*/ 0 w 406"/>
                <a:gd name="T27" fmla="*/ 0 h 941"/>
                <a:gd name="T28" fmla="*/ 0 w 406"/>
                <a:gd name="T29" fmla="*/ 0 h 941"/>
                <a:gd name="T30" fmla="*/ 0 w 406"/>
                <a:gd name="T31" fmla="*/ 0 h 941"/>
                <a:gd name="T32" fmla="*/ 0 w 406"/>
                <a:gd name="T33" fmla="*/ 0 h 941"/>
                <a:gd name="T34" fmla="*/ 0 w 406"/>
                <a:gd name="T35" fmla="*/ 0 h 941"/>
                <a:gd name="T36" fmla="*/ 0 w 406"/>
                <a:gd name="T37" fmla="*/ 0 h 941"/>
                <a:gd name="T38" fmla="*/ 0 w 406"/>
                <a:gd name="T39" fmla="*/ 0 h 941"/>
                <a:gd name="T40" fmla="*/ 0 w 406"/>
                <a:gd name="T41" fmla="*/ 0 h 941"/>
                <a:gd name="T42" fmla="*/ 0 w 406"/>
                <a:gd name="T43" fmla="*/ 0 h 941"/>
                <a:gd name="T44" fmla="*/ 0 w 406"/>
                <a:gd name="T45" fmla="*/ 0 h 941"/>
                <a:gd name="T46" fmla="*/ 0 w 406"/>
                <a:gd name="T47" fmla="*/ 0 h 941"/>
                <a:gd name="T48" fmla="*/ 0 w 406"/>
                <a:gd name="T49" fmla="*/ 0 h 941"/>
                <a:gd name="T50" fmla="*/ 0 w 406"/>
                <a:gd name="T51" fmla="*/ 0 h 941"/>
                <a:gd name="T52" fmla="*/ 0 w 406"/>
                <a:gd name="T53" fmla="*/ 0 h 941"/>
                <a:gd name="T54" fmla="*/ 0 w 406"/>
                <a:gd name="T55" fmla="*/ 0 h 941"/>
                <a:gd name="T56" fmla="*/ 0 w 406"/>
                <a:gd name="T57" fmla="*/ 0 h 941"/>
                <a:gd name="T58" fmla="*/ 0 w 406"/>
                <a:gd name="T59" fmla="*/ 0 h 941"/>
                <a:gd name="T60" fmla="*/ 0 w 406"/>
                <a:gd name="T61" fmla="*/ 0 h 941"/>
                <a:gd name="T62" fmla="*/ 0 w 406"/>
                <a:gd name="T63" fmla="*/ 0 h 941"/>
                <a:gd name="T64" fmla="*/ 0 w 406"/>
                <a:gd name="T65" fmla="*/ 0 h 941"/>
                <a:gd name="T66" fmla="*/ 0 w 406"/>
                <a:gd name="T67" fmla="*/ 0 h 941"/>
                <a:gd name="T68" fmla="*/ 0 w 406"/>
                <a:gd name="T69" fmla="*/ 0 h 941"/>
                <a:gd name="T70" fmla="*/ 0 w 406"/>
                <a:gd name="T71" fmla="*/ 0 h 941"/>
                <a:gd name="T72" fmla="*/ 0 w 406"/>
                <a:gd name="T73" fmla="*/ 0 h 94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06"/>
                <a:gd name="T112" fmla="*/ 0 h 941"/>
                <a:gd name="T113" fmla="*/ 406 w 406"/>
                <a:gd name="T114" fmla="*/ 941 h 94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06" h="941">
                  <a:moveTo>
                    <a:pt x="0" y="81"/>
                  </a:moveTo>
                  <a:lnTo>
                    <a:pt x="0" y="41"/>
                  </a:lnTo>
                  <a:lnTo>
                    <a:pt x="35" y="0"/>
                  </a:lnTo>
                  <a:lnTo>
                    <a:pt x="60" y="15"/>
                  </a:lnTo>
                  <a:lnTo>
                    <a:pt x="181" y="177"/>
                  </a:lnTo>
                  <a:lnTo>
                    <a:pt x="240" y="268"/>
                  </a:lnTo>
                  <a:lnTo>
                    <a:pt x="256" y="349"/>
                  </a:lnTo>
                  <a:lnTo>
                    <a:pt x="261" y="435"/>
                  </a:lnTo>
                  <a:lnTo>
                    <a:pt x="251" y="552"/>
                  </a:lnTo>
                  <a:lnTo>
                    <a:pt x="216" y="678"/>
                  </a:lnTo>
                  <a:lnTo>
                    <a:pt x="181" y="753"/>
                  </a:lnTo>
                  <a:lnTo>
                    <a:pt x="166" y="830"/>
                  </a:lnTo>
                  <a:lnTo>
                    <a:pt x="170" y="865"/>
                  </a:lnTo>
                  <a:lnTo>
                    <a:pt x="190" y="876"/>
                  </a:lnTo>
                  <a:lnTo>
                    <a:pt x="311" y="870"/>
                  </a:lnTo>
                  <a:lnTo>
                    <a:pt x="391" y="885"/>
                  </a:lnTo>
                  <a:lnTo>
                    <a:pt x="406" y="906"/>
                  </a:lnTo>
                  <a:lnTo>
                    <a:pt x="406" y="921"/>
                  </a:lnTo>
                  <a:lnTo>
                    <a:pt x="341" y="941"/>
                  </a:lnTo>
                  <a:lnTo>
                    <a:pt x="327" y="936"/>
                  </a:lnTo>
                  <a:lnTo>
                    <a:pt x="271" y="911"/>
                  </a:lnTo>
                  <a:lnTo>
                    <a:pt x="216" y="911"/>
                  </a:lnTo>
                  <a:lnTo>
                    <a:pt x="140" y="911"/>
                  </a:lnTo>
                  <a:lnTo>
                    <a:pt x="115" y="915"/>
                  </a:lnTo>
                  <a:lnTo>
                    <a:pt x="105" y="896"/>
                  </a:lnTo>
                  <a:lnTo>
                    <a:pt x="105" y="865"/>
                  </a:lnTo>
                  <a:lnTo>
                    <a:pt x="131" y="770"/>
                  </a:lnTo>
                  <a:lnTo>
                    <a:pt x="175" y="668"/>
                  </a:lnTo>
                  <a:lnTo>
                    <a:pt x="205" y="567"/>
                  </a:lnTo>
                  <a:lnTo>
                    <a:pt x="210" y="491"/>
                  </a:lnTo>
                  <a:lnTo>
                    <a:pt x="205" y="385"/>
                  </a:lnTo>
                  <a:lnTo>
                    <a:pt x="185" y="324"/>
                  </a:lnTo>
                  <a:lnTo>
                    <a:pt x="135" y="248"/>
                  </a:lnTo>
                  <a:lnTo>
                    <a:pt x="65" y="177"/>
                  </a:lnTo>
                  <a:lnTo>
                    <a:pt x="15" y="136"/>
                  </a:lnTo>
                  <a:lnTo>
                    <a:pt x="0" y="111"/>
                  </a:lnTo>
                  <a:lnTo>
                    <a:pt x="0" y="81"/>
                  </a:lnTo>
                  <a:close/>
                </a:path>
              </a:pathLst>
            </a:custGeom>
            <a:solidFill>
              <a:srgbClr val="CC9900"/>
            </a:solidFill>
            <a:ln w="9525">
              <a:solidFill>
                <a:schemeClr val="tx1"/>
              </a:solidFill>
              <a:round/>
            </a:ln>
          </p:spPr>
          <p:txBody>
            <a:bodyPr/>
            <a:lstStyle/>
            <a:p>
              <a:endParaRPr lang="zh-CN" altLang="en-US"/>
            </a:p>
          </p:txBody>
        </p:sp>
        <p:sp>
          <p:nvSpPr>
            <p:cNvPr id="38957" name="Freeform 9"/>
            <p:cNvSpPr/>
            <p:nvPr/>
          </p:nvSpPr>
          <p:spPr bwMode="auto">
            <a:xfrm>
              <a:off x="2239" y="3656"/>
              <a:ext cx="114" cy="336"/>
            </a:xfrm>
            <a:custGeom>
              <a:avLst/>
              <a:gdLst>
                <a:gd name="T0" fmla="*/ 0 w 342"/>
                <a:gd name="T1" fmla="*/ 0 h 1007"/>
                <a:gd name="T2" fmla="*/ 0 w 342"/>
                <a:gd name="T3" fmla="*/ 0 h 1007"/>
                <a:gd name="T4" fmla="*/ 0 w 342"/>
                <a:gd name="T5" fmla="*/ 0 h 1007"/>
                <a:gd name="T6" fmla="*/ 0 w 342"/>
                <a:gd name="T7" fmla="*/ 0 h 1007"/>
                <a:gd name="T8" fmla="*/ 0 w 342"/>
                <a:gd name="T9" fmla="*/ 0 h 1007"/>
                <a:gd name="T10" fmla="*/ 0 w 342"/>
                <a:gd name="T11" fmla="*/ 0 h 1007"/>
                <a:gd name="T12" fmla="*/ 0 w 342"/>
                <a:gd name="T13" fmla="*/ 0 h 1007"/>
                <a:gd name="T14" fmla="*/ 0 w 342"/>
                <a:gd name="T15" fmla="*/ 0 h 1007"/>
                <a:gd name="T16" fmla="*/ 0 w 342"/>
                <a:gd name="T17" fmla="*/ 0 h 1007"/>
                <a:gd name="T18" fmla="*/ 0 w 342"/>
                <a:gd name="T19" fmla="*/ 0 h 1007"/>
                <a:gd name="T20" fmla="*/ 0 w 342"/>
                <a:gd name="T21" fmla="*/ 0 h 1007"/>
                <a:gd name="T22" fmla="*/ 0 w 342"/>
                <a:gd name="T23" fmla="*/ 0 h 1007"/>
                <a:gd name="T24" fmla="*/ 0 w 342"/>
                <a:gd name="T25" fmla="*/ 0 h 1007"/>
                <a:gd name="T26" fmla="*/ 0 w 342"/>
                <a:gd name="T27" fmla="*/ 0 h 1007"/>
                <a:gd name="T28" fmla="*/ 0 w 342"/>
                <a:gd name="T29" fmla="*/ 0 h 1007"/>
                <a:gd name="T30" fmla="*/ 0 w 342"/>
                <a:gd name="T31" fmla="*/ 0 h 1007"/>
                <a:gd name="T32" fmla="*/ 0 w 342"/>
                <a:gd name="T33" fmla="*/ 0 h 1007"/>
                <a:gd name="T34" fmla="*/ 0 w 342"/>
                <a:gd name="T35" fmla="*/ 0 h 1007"/>
                <a:gd name="T36" fmla="*/ 0 w 342"/>
                <a:gd name="T37" fmla="*/ 0 h 1007"/>
                <a:gd name="T38" fmla="*/ 0 w 342"/>
                <a:gd name="T39" fmla="*/ 0 h 1007"/>
                <a:gd name="T40" fmla="*/ 0 w 342"/>
                <a:gd name="T41" fmla="*/ 0 h 1007"/>
                <a:gd name="T42" fmla="*/ 0 w 342"/>
                <a:gd name="T43" fmla="*/ 0 h 1007"/>
                <a:gd name="T44" fmla="*/ 0 w 342"/>
                <a:gd name="T45" fmla="*/ 0 h 1007"/>
                <a:gd name="T46" fmla="*/ 0 w 342"/>
                <a:gd name="T47" fmla="*/ 0 h 1007"/>
                <a:gd name="T48" fmla="*/ 0 w 342"/>
                <a:gd name="T49" fmla="*/ 0 h 1007"/>
                <a:gd name="T50" fmla="*/ 0 w 342"/>
                <a:gd name="T51" fmla="*/ 0 h 1007"/>
                <a:gd name="T52" fmla="*/ 0 w 342"/>
                <a:gd name="T53" fmla="*/ 0 h 1007"/>
                <a:gd name="T54" fmla="*/ 0 w 342"/>
                <a:gd name="T55" fmla="*/ 0 h 1007"/>
                <a:gd name="T56" fmla="*/ 0 w 342"/>
                <a:gd name="T57" fmla="*/ 0 h 1007"/>
                <a:gd name="T58" fmla="*/ 0 w 342"/>
                <a:gd name="T59" fmla="*/ 0 h 1007"/>
                <a:gd name="T60" fmla="*/ 0 w 342"/>
                <a:gd name="T61" fmla="*/ 0 h 100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42"/>
                <a:gd name="T94" fmla="*/ 0 h 1007"/>
                <a:gd name="T95" fmla="*/ 342 w 342"/>
                <a:gd name="T96" fmla="*/ 1007 h 100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42" h="1007">
                  <a:moveTo>
                    <a:pt x="242" y="25"/>
                  </a:moveTo>
                  <a:lnTo>
                    <a:pt x="272" y="0"/>
                  </a:lnTo>
                  <a:lnTo>
                    <a:pt x="332" y="0"/>
                  </a:lnTo>
                  <a:lnTo>
                    <a:pt x="342" y="30"/>
                  </a:lnTo>
                  <a:lnTo>
                    <a:pt x="332" y="111"/>
                  </a:lnTo>
                  <a:lnTo>
                    <a:pt x="277" y="213"/>
                  </a:lnTo>
                  <a:lnTo>
                    <a:pt x="253" y="323"/>
                  </a:lnTo>
                  <a:lnTo>
                    <a:pt x="242" y="460"/>
                  </a:lnTo>
                  <a:lnTo>
                    <a:pt x="277" y="617"/>
                  </a:lnTo>
                  <a:lnTo>
                    <a:pt x="323" y="769"/>
                  </a:lnTo>
                  <a:lnTo>
                    <a:pt x="327" y="829"/>
                  </a:lnTo>
                  <a:lnTo>
                    <a:pt x="307" y="849"/>
                  </a:lnTo>
                  <a:lnTo>
                    <a:pt x="237" y="849"/>
                  </a:lnTo>
                  <a:lnTo>
                    <a:pt x="166" y="875"/>
                  </a:lnTo>
                  <a:lnTo>
                    <a:pt x="122" y="940"/>
                  </a:lnTo>
                  <a:lnTo>
                    <a:pt x="81" y="1002"/>
                  </a:lnTo>
                  <a:lnTo>
                    <a:pt x="61" y="1007"/>
                  </a:lnTo>
                  <a:lnTo>
                    <a:pt x="0" y="970"/>
                  </a:lnTo>
                  <a:lnTo>
                    <a:pt x="0" y="946"/>
                  </a:lnTo>
                  <a:lnTo>
                    <a:pt x="81" y="875"/>
                  </a:lnTo>
                  <a:lnTo>
                    <a:pt x="177" y="829"/>
                  </a:lnTo>
                  <a:lnTo>
                    <a:pt x="253" y="804"/>
                  </a:lnTo>
                  <a:lnTo>
                    <a:pt x="268" y="794"/>
                  </a:lnTo>
                  <a:lnTo>
                    <a:pt x="262" y="749"/>
                  </a:lnTo>
                  <a:lnTo>
                    <a:pt x="237" y="637"/>
                  </a:lnTo>
                  <a:lnTo>
                    <a:pt x="207" y="511"/>
                  </a:lnTo>
                  <a:lnTo>
                    <a:pt x="192" y="445"/>
                  </a:lnTo>
                  <a:lnTo>
                    <a:pt x="187" y="369"/>
                  </a:lnTo>
                  <a:lnTo>
                    <a:pt x="197" y="283"/>
                  </a:lnTo>
                  <a:lnTo>
                    <a:pt x="216" y="142"/>
                  </a:lnTo>
                  <a:lnTo>
                    <a:pt x="242" y="25"/>
                  </a:lnTo>
                  <a:close/>
                </a:path>
              </a:pathLst>
            </a:custGeom>
            <a:solidFill>
              <a:srgbClr val="CC9900"/>
            </a:solidFill>
            <a:ln w="9525">
              <a:solidFill>
                <a:schemeClr val="tx1"/>
              </a:solidFill>
              <a:round/>
            </a:ln>
          </p:spPr>
          <p:txBody>
            <a:bodyPr/>
            <a:lstStyle/>
            <a:p>
              <a:endParaRPr lang="zh-CN" altLang="en-US"/>
            </a:p>
          </p:txBody>
        </p:sp>
      </p:grpSp>
      <p:grpSp>
        <p:nvGrpSpPr>
          <p:cNvPr id="38916" name="Group 10"/>
          <p:cNvGrpSpPr/>
          <p:nvPr/>
        </p:nvGrpSpPr>
        <p:grpSpPr bwMode="auto">
          <a:xfrm>
            <a:off x="5902325" y="3857626"/>
            <a:ext cx="850900" cy="1046163"/>
            <a:chOff x="2015" y="2422"/>
            <a:chExt cx="536" cy="659"/>
          </a:xfrm>
        </p:grpSpPr>
        <p:sp>
          <p:nvSpPr>
            <p:cNvPr id="38946" name="Freeform 11"/>
            <p:cNvSpPr/>
            <p:nvPr/>
          </p:nvSpPr>
          <p:spPr bwMode="auto">
            <a:xfrm>
              <a:off x="2164" y="2422"/>
              <a:ext cx="156" cy="152"/>
            </a:xfrm>
            <a:custGeom>
              <a:avLst/>
              <a:gdLst>
                <a:gd name="T0" fmla="*/ 0 w 624"/>
                <a:gd name="T1" fmla="*/ 0 h 608"/>
                <a:gd name="T2" fmla="*/ 0 w 624"/>
                <a:gd name="T3" fmla="*/ 0 h 608"/>
                <a:gd name="T4" fmla="*/ 0 w 624"/>
                <a:gd name="T5" fmla="*/ 0 h 608"/>
                <a:gd name="T6" fmla="*/ 0 w 624"/>
                <a:gd name="T7" fmla="*/ 0 h 608"/>
                <a:gd name="T8" fmla="*/ 0 w 624"/>
                <a:gd name="T9" fmla="*/ 0 h 608"/>
                <a:gd name="T10" fmla="*/ 0 w 624"/>
                <a:gd name="T11" fmla="*/ 0 h 608"/>
                <a:gd name="T12" fmla="*/ 0 w 624"/>
                <a:gd name="T13" fmla="*/ 0 h 608"/>
                <a:gd name="T14" fmla="*/ 0 w 624"/>
                <a:gd name="T15" fmla="*/ 0 h 608"/>
                <a:gd name="T16" fmla="*/ 0 w 624"/>
                <a:gd name="T17" fmla="*/ 0 h 608"/>
                <a:gd name="T18" fmla="*/ 0 w 624"/>
                <a:gd name="T19" fmla="*/ 0 h 608"/>
                <a:gd name="T20" fmla="*/ 0 w 624"/>
                <a:gd name="T21" fmla="*/ 0 h 608"/>
                <a:gd name="T22" fmla="*/ 0 w 624"/>
                <a:gd name="T23" fmla="*/ 0 h 608"/>
                <a:gd name="T24" fmla="*/ 0 w 624"/>
                <a:gd name="T25" fmla="*/ 0 h 608"/>
                <a:gd name="T26" fmla="*/ 0 w 624"/>
                <a:gd name="T27" fmla="*/ 0 h 608"/>
                <a:gd name="T28" fmla="*/ 0 w 624"/>
                <a:gd name="T29" fmla="*/ 0 h 608"/>
                <a:gd name="T30" fmla="*/ 0 w 624"/>
                <a:gd name="T31" fmla="*/ 0 h 608"/>
                <a:gd name="T32" fmla="*/ 0 w 624"/>
                <a:gd name="T33" fmla="*/ 0 h 608"/>
                <a:gd name="T34" fmla="*/ 0 w 624"/>
                <a:gd name="T35" fmla="*/ 0 h 608"/>
                <a:gd name="T36" fmla="*/ 0 w 624"/>
                <a:gd name="T37" fmla="*/ 0 h 608"/>
                <a:gd name="T38" fmla="*/ 0 w 624"/>
                <a:gd name="T39" fmla="*/ 0 h 608"/>
                <a:gd name="T40" fmla="*/ 0 w 624"/>
                <a:gd name="T41" fmla="*/ 0 h 608"/>
                <a:gd name="T42" fmla="*/ 0 w 624"/>
                <a:gd name="T43" fmla="*/ 0 h 608"/>
                <a:gd name="T44" fmla="*/ 0 w 624"/>
                <a:gd name="T45" fmla="*/ 0 h 608"/>
                <a:gd name="T46" fmla="*/ 0 w 624"/>
                <a:gd name="T47" fmla="*/ 0 h 608"/>
                <a:gd name="T48" fmla="*/ 0 w 624"/>
                <a:gd name="T49" fmla="*/ 0 h 60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4"/>
                <a:gd name="T76" fmla="*/ 0 h 608"/>
                <a:gd name="T77" fmla="*/ 624 w 624"/>
                <a:gd name="T78" fmla="*/ 608 h 60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4" h="608">
                  <a:moveTo>
                    <a:pt x="129" y="27"/>
                  </a:moveTo>
                  <a:lnTo>
                    <a:pt x="198" y="0"/>
                  </a:lnTo>
                  <a:lnTo>
                    <a:pt x="248" y="20"/>
                  </a:lnTo>
                  <a:lnTo>
                    <a:pt x="301" y="86"/>
                  </a:lnTo>
                  <a:lnTo>
                    <a:pt x="335" y="181"/>
                  </a:lnTo>
                  <a:lnTo>
                    <a:pt x="339" y="248"/>
                  </a:lnTo>
                  <a:lnTo>
                    <a:pt x="343" y="334"/>
                  </a:lnTo>
                  <a:lnTo>
                    <a:pt x="566" y="330"/>
                  </a:lnTo>
                  <a:lnTo>
                    <a:pt x="624" y="343"/>
                  </a:lnTo>
                  <a:lnTo>
                    <a:pt x="616" y="384"/>
                  </a:lnTo>
                  <a:lnTo>
                    <a:pt x="496" y="367"/>
                  </a:lnTo>
                  <a:lnTo>
                    <a:pt x="339" y="393"/>
                  </a:lnTo>
                  <a:lnTo>
                    <a:pt x="306" y="479"/>
                  </a:lnTo>
                  <a:lnTo>
                    <a:pt x="261" y="554"/>
                  </a:lnTo>
                  <a:lnTo>
                    <a:pt x="207" y="583"/>
                  </a:lnTo>
                  <a:lnTo>
                    <a:pt x="149" y="608"/>
                  </a:lnTo>
                  <a:lnTo>
                    <a:pt x="107" y="592"/>
                  </a:lnTo>
                  <a:lnTo>
                    <a:pt x="49" y="524"/>
                  </a:lnTo>
                  <a:lnTo>
                    <a:pt x="9" y="442"/>
                  </a:lnTo>
                  <a:lnTo>
                    <a:pt x="0" y="372"/>
                  </a:lnTo>
                  <a:lnTo>
                    <a:pt x="22" y="230"/>
                  </a:lnTo>
                  <a:lnTo>
                    <a:pt x="71" y="124"/>
                  </a:lnTo>
                  <a:lnTo>
                    <a:pt x="107" y="62"/>
                  </a:lnTo>
                  <a:lnTo>
                    <a:pt x="153" y="24"/>
                  </a:lnTo>
                  <a:lnTo>
                    <a:pt x="129" y="27"/>
                  </a:lnTo>
                  <a:close/>
                </a:path>
              </a:pathLst>
            </a:custGeom>
            <a:solidFill>
              <a:srgbClr val="FFCC99"/>
            </a:solidFill>
            <a:ln w="9525">
              <a:solidFill>
                <a:schemeClr val="tx1"/>
              </a:solidFill>
              <a:round/>
            </a:ln>
          </p:spPr>
          <p:txBody>
            <a:bodyPr/>
            <a:lstStyle/>
            <a:p>
              <a:endParaRPr lang="zh-CN" altLang="en-US"/>
            </a:p>
          </p:txBody>
        </p:sp>
        <p:sp>
          <p:nvSpPr>
            <p:cNvPr id="38947" name="Freeform 12"/>
            <p:cNvSpPr/>
            <p:nvPr/>
          </p:nvSpPr>
          <p:spPr bwMode="auto">
            <a:xfrm>
              <a:off x="2232" y="2567"/>
              <a:ext cx="319" cy="57"/>
            </a:xfrm>
            <a:custGeom>
              <a:avLst/>
              <a:gdLst>
                <a:gd name="T0" fmla="*/ 0 w 1275"/>
                <a:gd name="T1" fmla="*/ 0 h 227"/>
                <a:gd name="T2" fmla="*/ 0 w 1275"/>
                <a:gd name="T3" fmla="*/ 0 h 227"/>
                <a:gd name="T4" fmla="*/ 0 w 1275"/>
                <a:gd name="T5" fmla="*/ 0 h 227"/>
                <a:gd name="T6" fmla="*/ 0 w 1275"/>
                <a:gd name="T7" fmla="*/ 0 h 227"/>
                <a:gd name="T8" fmla="*/ 0 w 1275"/>
                <a:gd name="T9" fmla="*/ 0 h 227"/>
                <a:gd name="T10" fmla="*/ 0 w 1275"/>
                <a:gd name="T11" fmla="*/ 0 h 227"/>
                <a:gd name="T12" fmla="*/ 0 w 1275"/>
                <a:gd name="T13" fmla="*/ 0 h 227"/>
                <a:gd name="T14" fmla="*/ 0 w 1275"/>
                <a:gd name="T15" fmla="*/ 0 h 227"/>
                <a:gd name="T16" fmla="*/ 0 w 1275"/>
                <a:gd name="T17" fmla="*/ 0 h 227"/>
                <a:gd name="T18" fmla="*/ 0 w 1275"/>
                <a:gd name="T19" fmla="*/ 0 h 227"/>
                <a:gd name="T20" fmla="*/ 0 w 1275"/>
                <a:gd name="T21" fmla="*/ 0 h 227"/>
                <a:gd name="T22" fmla="*/ 0 w 1275"/>
                <a:gd name="T23" fmla="*/ 0 h 227"/>
                <a:gd name="T24" fmla="*/ 0 w 1275"/>
                <a:gd name="T25" fmla="*/ 0 h 227"/>
                <a:gd name="T26" fmla="*/ 0 w 1275"/>
                <a:gd name="T27" fmla="*/ 0 h 227"/>
                <a:gd name="T28" fmla="*/ 0 w 1275"/>
                <a:gd name="T29" fmla="*/ 0 h 227"/>
                <a:gd name="T30" fmla="*/ 0 w 1275"/>
                <a:gd name="T31" fmla="*/ 0 h 227"/>
                <a:gd name="T32" fmla="*/ 0 w 1275"/>
                <a:gd name="T33" fmla="*/ 0 h 227"/>
                <a:gd name="T34" fmla="*/ 0 w 1275"/>
                <a:gd name="T35" fmla="*/ 0 h 227"/>
                <a:gd name="T36" fmla="*/ 0 w 1275"/>
                <a:gd name="T37" fmla="*/ 0 h 227"/>
                <a:gd name="T38" fmla="*/ 0 w 1275"/>
                <a:gd name="T39" fmla="*/ 0 h 227"/>
                <a:gd name="T40" fmla="*/ 0 w 1275"/>
                <a:gd name="T41" fmla="*/ 0 h 227"/>
                <a:gd name="T42" fmla="*/ 0 w 1275"/>
                <a:gd name="T43" fmla="*/ 0 h 227"/>
                <a:gd name="T44" fmla="*/ 0 w 1275"/>
                <a:gd name="T45" fmla="*/ 0 h 227"/>
                <a:gd name="T46" fmla="*/ 0 w 1275"/>
                <a:gd name="T47" fmla="*/ 0 h 227"/>
                <a:gd name="T48" fmla="*/ 0 w 1275"/>
                <a:gd name="T49" fmla="*/ 0 h 227"/>
                <a:gd name="T50" fmla="*/ 0 w 1275"/>
                <a:gd name="T51" fmla="*/ 0 h 227"/>
                <a:gd name="T52" fmla="*/ 0 w 1275"/>
                <a:gd name="T53" fmla="*/ 0 h 227"/>
                <a:gd name="T54" fmla="*/ 0 w 1275"/>
                <a:gd name="T55" fmla="*/ 0 h 227"/>
                <a:gd name="T56" fmla="*/ 0 w 1275"/>
                <a:gd name="T57" fmla="*/ 0 h 22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75"/>
                <a:gd name="T88" fmla="*/ 0 h 227"/>
                <a:gd name="T89" fmla="*/ 1275 w 1275"/>
                <a:gd name="T90" fmla="*/ 227 h 22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75" h="227">
                  <a:moveTo>
                    <a:pt x="0" y="144"/>
                  </a:moveTo>
                  <a:lnTo>
                    <a:pt x="107" y="108"/>
                  </a:lnTo>
                  <a:lnTo>
                    <a:pt x="334" y="91"/>
                  </a:lnTo>
                  <a:lnTo>
                    <a:pt x="523" y="75"/>
                  </a:lnTo>
                  <a:lnTo>
                    <a:pt x="735" y="42"/>
                  </a:lnTo>
                  <a:lnTo>
                    <a:pt x="891" y="37"/>
                  </a:lnTo>
                  <a:lnTo>
                    <a:pt x="1097" y="13"/>
                  </a:lnTo>
                  <a:lnTo>
                    <a:pt x="1271" y="0"/>
                  </a:lnTo>
                  <a:lnTo>
                    <a:pt x="1275" y="25"/>
                  </a:lnTo>
                  <a:lnTo>
                    <a:pt x="1233" y="58"/>
                  </a:lnTo>
                  <a:lnTo>
                    <a:pt x="1077" y="58"/>
                  </a:lnTo>
                  <a:lnTo>
                    <a:pt x="1090" y="99"/>
                  </a:lnTo>
                  <a:lnTo>
                    <a:pt x="1069" y="148"/>
                  </a:lnTo>
                  <a:lnTo>
                    <a:pt x="1027" y="181"/>
                  </a:lnTo>
                  <a:lnTo>
                    <a:pt x="961" y="181"/>
                  </a:lnTo>
                  <a:lnTo>
                    <a:pt x="907" y="165"/>
                  </a:lnTo>
                  <a:lnTo>
                    <a:pt x="887" y="111"/>
                  </a:lnTo>
                  <a:lnTo>
                    <a:pt x="887" y="78"/>
                  </a:lnTo>
                  <a:lnTo>
                    <a:pt x="739" y="82"/>
                  </a:lnTo>
                  <a:lnTo>
                    <a:pt x="677" y="99"/>
                  </a:lnTo>
                  <a:lnTo>
                    <a:pt x="552" y="132"/>
                  </a:lnTo>
                  <a:lnTo>
                    <a:pt x="375" y="153"/>
                  </a:lnTo>
                  <a:lnTo>
                    <a:pt x="226" y="157"/>
                  </a:lnTo>
                  <a:lnTo>
                    <a:pt x="128" y="177"/>
                  </a:lnTo>
                  <a:lnTo>
                    <a:pt x="37" y="227"/>
                  </a:lnTo>
                  <a:lnTo>
                    <a:pt x="0" y="177"/>
                  </a:lnTo>
                  <a:lnTo>
                    <a:pt x="25" y="132"/>
                  </a:lnTo>
                  <a:lnTo>
                    <a:pt x="45" y="120"/>
                  </a:lnTo>
                  <a:lnTo>
                    <a:pt x="0" y="144"/>
                  </a:lnTo>
                  <a:close/>
                </a:path>
              </a:pathLst>
            </a:custGeom>
            <a:solidFill>
              <a:srgbClr val="FFCC99"/>
            </a:solidFill>
            <a:ln w="9525">
              <a:solidFill>
                <a:schemeClr val="tx1"/>
              </a:solidFill>
              <a:round/>
            </a:ln>
          </p:spPr>
          <p:txBody>
            <a:bodyPr/>
            <a:lstStyle/>
            <a:p>
              <a:endParaRPr lang="zh-CN" altLang="en-US"/>
            </a:p>
          </p:txBody>
        </p:sp>
        <p:sp>
          <p:nvSpPr>
            <p:cNvPr id="38948" name="Freeform 13"/>
            <p:cNvSpPr/>
            <p:nvPr/>
          </p:nvSpPr>
          <p:spPr bwMode="auto">
            <a:xfrm>
              <a:off x="2132" y="2580"/>
              <a:ext cx="125" cy="261"/>
            </a:xfrm>
            <a:custGeom>
              <a:avLst/>
              <a:gdLst>
                <a:gd name="T0" fmla="*/ 0 w 499"/>
                <a:gd name="T1" fmla="*/ 0 h 1043"/>
                <a:gd name="T2" fmla="*/ 0 w 499"/>
                <a:gd name="T3" fmla="*/ 0 h 1043"/>
                <a:gd name="T4" fmla="*/ 0 w 499"/>
                <a:gd name="T5" fmla="*/ 0 h 1043"/>
                <a:gd name="T6" fmla="*/ 0 w 499"/>
                <a:gd name="T7" fmla="*/ 0 h 1043"/>
                <a:gd name="T8" fmla="*/ 0 w 499"/>
                <a:gd name="T9" fmla="*/ 0 h 1043"/>
                <a:gd name="T10" fmla="*/ 0 w 499"/>
                <a:gd name="T11" fmla="*/ 0 h 1043"/>
                <a:gd name="T12" fmla="*/ 0 w 499"/>
                <a:gd name="T13" fmla="*/ 0 h 1043"/>
                <a:gd name="T14" fmla="*/ 0 w 499"/>
                <a:gd name="T15" fmla="*/ 0 h 1043"/>
                <a:gd name="T16" fmla="*/ 0 w 499"/>
                <a:gd name="T17" fmla="*/ 0 h 1043"/>
                <a:gd name="T18" fmla="*/ 0 w 499"/>
                <a:gd name="T19" fmla="*/ 0 h 1043"/>
                <a:gd name="T20" fmla="*/ 0 w 499"/>
                <a:gd name="T21" fmla="*/ 0 h 1043"/>
                <a:gd name="T22" fmla="*/ 0 w 499"/>
                <a:gd name="T23" fmla="*/ 0 h 1043"/>
                <a:gd name="T24" fmla="*/ 0 w 499"/>
                <a:gd name="T25" fmla="*/ 0 h 1043"/>
                <a:gd name="T26" fmla="*/ 0 w 499"/>
                <a:gd name="T27" fmla="*/ 0 h 1043"/>
                <a:gd name="T28" fmla="*/ 0 w 499"/>
                <a:gd name="T29" fmla="*/ 0 h 1043"/>
                <a:gd name="T30" fmla="*/ 0 w 499"/>
                <a:gd name="T31" fmla="*/ 0 h 1043"/>
                <a:gd name="T32" fmla="*/ 0 w 499"/>
                <a:gd name="T33" fmla="*/ 0 h 1043"/>
                <a:gd name="T34" fmla="*/ 0 w 499"/>
                <a:gd name="T35" fmla="*/ 0 h 1043"/>
                <a:gd name="T36" fmla="*/ 0 w 499"/>
                <a:gd name="T37" fmla="*/ 0 h 1043"/>
                <a:gd name="T38" fmla="*/ 0 w 499"/>
                <a:gd name="T39" fmla="*/ 0 h 1043"/>
                <a:gd name="T40" fmla="*/ 0 w 499"/>
                <a:gd name="T41" fmla="*/ 0 h 1043"/>
                <a:gd name="T42" fmla="*/ 0 w 499"/>
                <a:gd name="T43" fmla="*/ 0 h 104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99"/>
                <a:gd name="T67" fmla="*/ 0 h 1043"/>
                <a:gd name="T68" fmla="*/ 499 w 499"/>
                <a:gd name="T69" fmla="*/ 1043 h 104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99" h="1043">
                  <a:moveTo>
                    <a:pt x="222" y="0"/>
                  </a:moveTo>
                  <a:lnTo>
                    <a:pt x="284" y="11"/>
                  </a:lnTo>
                  <a:lnTo>
                    <a:pt x="358" y="11"/>
                  </a:lnTo>
                  <a:lnTo>
                    <a:pt x="457" y="61"/>
                  </a:lnTo>
                  <a:lnTo>
                    <a:pt x="494" y="161"/>
                  </a:lnTo>
                  <a:lnTo>
                    <a:pt x="499" y="298"/>
                  </a:lnTo>
                  <a:lnTo>
                    <a:pt x="461" y="450"/>
                  </a:lnTo>
                  <a:lnTo>
                    <a:pt x="396" y="596"/>
                  </a:lnTo>
                  <a:lnTo>
                    <a:pt x="347" y="720"/>
                  </a:lnTo>
                  <a:lnTo>
                    <a:pt x="296" y="894"/>
                  </a:lnTo>
                  <a:lnTo>
                    <a:pt x="238" y="998"/>
                  </a:lnTo>
                  <a:lnTo>
                    <a:pt x="165" y="1043"/>
                  </a:lnTo>
                  <a:lnTo>
                    <a:pt x="102" y="1043"/>
                  </a:lnTo>
                  <a:lnTo>
                    <a:pt x="29" y="998"/>
                  </a:lnTo>
                  <a:lnTo>
                    <a:pt x="0" y="931"/>
                  </a:lnTo>
                  <a:lnTo>
                    <a:pt x="0" y="823"/>
                  </a:lnTo>
                  <a:lnTo>
                    <a:pt x="41" y="682"/>
                  </a:lnTo>
                  <a:lnTo>
                    <a:pt x="75" y="488"/>
                  </a:lnTo>
                  <a:lnTo>
                    <a:pt x="86" y="247"/>
                  </a:lnTo>
                  <a:lnTo>
                    <a:pt x="66" y="66"/>
                  </a:lnTo>
                  <a:lnTo>
                    <a:pt x="128" y="4"/>
                  </a:lnTo>
                  <a:lnTo>
                    <a:pt x="222" y="0"/>
                  </a:lnTo>
                  <a:close/>
                </a:path>
              </a:pathLst>
            </a:custGeom>
            <a:solidFill>
              <a:srgbClr val="FFCC99"/>
            </a:solidFill>
            <a:ln w="9525">
              <a:solidFill>
                <a:schemeClr val="tx1"/>
              </a:solidFill>
              <a:round/>
            </a:ln>
          </p:spPr>
          <p:txBody>
            <a:bodyPr/>
            <a:lstStyle/>
            <a:p>
              <a:endParaRPr lang="zh-CN" altLang="en-US"/>
            </a:p>
          </p:txBody>
        </p:sp>
        <p:sp>
          <p:nvSpPr>
            <p:cNvPr id="38949" name="Freeform 14"/>
            <p:cNvSpPr/>
            <p:nvPr/>
          </p:nvSpPr>
          <p:spPr bwMode="auto">
            <a:xfrm>
              <a:off x="2021" y="2591"/>
              <a:ext cx="143" cy="234"/>
            </a:xfrm>
            <a:custGeom>
              <a:avLst/>
              <a:gdLst>
                <a:gd name="T0" fmla="*/ 0 w 569"/>
                <a:gd name="T1" fmla="*/ 0 h 933"/>
                <a:gd name="T2" fmla="*/ 0 w 569"/>
                <a:gd name="T3" fmla="*/ 0 h 933"/>
                <a:gd name="T4" fmla="*/ 0 w 569"/>
                <a:gd name="T5" fmla="*/ 0 h 933"/>
                <a:gd name="T6" fmla="*/ 0 w 569"/>
                <a:gd name="T7" fmla="*/ 0 h 933"/>
                <a:gd name="T8" fmla="*/ 0 w 569"/>
                <a:gd name="T9" fmla="*/ 0 h 933"/>
                <a:gd name="T10" fmla="*/ 0 w 569"/>
                <a:gd name="T11" fmla="*/ 0 h 933"/>
                <a:gd name="T12" fmla="*/ 0 w 569"/>
                <a:gd name="T13" fmla="*/ 0 h 933"/>
                <a:gd name="T14" fmla="*/ 0 w 569"/>
                <a:gd name="T15" fmla="*/ 0 h 933"/>
                <a:gd name="T16" fmla="*/ 0 w 569"/>
                <a:gd name="T17" fmla="*/ 0 h 933"/>
                <a:gd name="T18" fmla="*/ 0 w 569"/>
                <a:gd name="T19" fmla="*/ 0 h 933"/>
                <a:gd name="T20" fmla="*/ 0 w 569"/>
                <a:gd name="T21" fmla="*/ 0 h 933"/>
                <a:gd name="T22" fmla="*/ 0 w 569"/>
                <a:gd name="T23" fmla="*/ 0 h 933"/>
                <a:gd name="T24" fmla="*/ 0 w 569"/>
                <a:gd name="T25" fmla="*/ 0 h 933"/>
                <a:gd name="T26" fmla="*/ 0 w 569"/>
                <a:gd name="T27" fmla="*/ 0 h 933"/>
                <a:gd name="T28" fmla="*/ 0 w 569"/>
                <a:gd name="T29" fmla="*/ 0 h 933"/>
                <a:gd name="T30" fmla="*/ 0 w 569"/>
                <a:gd name="T31" fmla="*/ 0 h 933"/>
                <a:gd name="T32" fmla="*/ 0 w 569"/>
                <a:gd name="T33" fmla="*/ 0 h 933"/>
                <a:gd name="T34" fmla="*/ 0 w 569"/>
                <a:gd name="T35" fmla="*/ 0 h 933"/>
                <a:gd name="T36" fmla="*/ 0 w 569"/>
                <a:gd name="T37" fmla="*/ 0 h 933"/>
                <a:gd name="T38" fmla="*/ 0 w 569"/>
                <a:gd name="T39" fmla="*/ 0 h 933"/>
                <a:gd name="T40" fmla="*/ 0 w 569"/>
                <a:gd name="T41" fmla="*/ 0 h 933"/>
                <a:gd name="T42" fmla="*/ 0 w 569"/>
                <a:gd name="T43" fmla="*/ 0 h 933"/>
                <a:gd name="T44" fmla="*/ 0 w 569"/>
                <a:gd name="T45" fmla="*/ 0 h 933"/>
                <a:gd name="T46" fmla="*/ 0 w 569"/>
                <a:gd name="T47" fmla="*/ 0 h 933"/>
                <a:gd name="T48" fmla="*/ 0 w 569"/>
                <a:gd name="T49" fmla="*/ 0 h 933"/>
                <a:gd name="T50" fmla="*/ 0 w 569"/>
                <a:gd name="T51" fmla="*/ 0 h 933"/>
                <a:gd name="T52" fmla="*/ 0 w 569"/>
                <a:gd name="T53" fmla="*/ 0 h 933"/>
                <a:gd name="T54" fmla="*/ 0 w 569"/>
                <a:gd name="T55" fmla="*/ 0 h 933"/>
                <a:gd name="T56" fmla="*/ 0 w 569"/>
                <a:gd name="T57" fmla="*/ 0 h 933"/>
                <a:gd name="T58" fmla="*/ 0 w 569"/>
                <a:gd name="T59" fmla="*/ 0 h 933"/>
                <a:gd name="T60" fmla="*/ 0 w 569"/>
                <a:gd name="T61" fmla="*/ 0 h 933"/>
                <a:gd name="T62" fmla="*/ 0 w 569"/>
                <a:gd name="T63" fmla="*/ 0 h 933"/>
                <a:gd name="T64" fmla="*/ 0 w 569"/>
                <a:gd name="T65" fmla="*/ 0 h 933"/>
                <a:gd name="T66" fmla="*/ 0 w 569"/>
                <a:gd name="T67" fmla="*/ 0 h 933"/>
                <a:gd name="T68" fmla="*/ 0 w 569"/>
                <a:gd name="T69" fmla="*/ 0 h 933"/>
                <a:gd name="T70" fmla="*/ 0 w 569"/>
                <a:gd name="T71" fmla="*/ 0 h 933"/>
                <a:gd name="T72" fmla="*/ 0 w 569"/>
                <a:gd name="T73" fmla="*/ 0 h 933"/>
                <a:gd name="T74" fmla="*/ 0 w 569"/>
                <a:gd name="T75" fmla="*/ 0 h 93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69"/>
                <a:gd name="T115" fmla="*/ 0 h 933"/>
                <a:gd name="T116" fmla="*/ 569 w 569"/>
                <a:gd name="T117" fmla="*/ 933 h 93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69" h="933">
                  <a:moveTo>
                    <a:pt x="433" y="37"/>
                  </a:moveTo>
                  <a:lnTo>
                    <a:pt x="495" y="0"/>
                  </a:lnTo>
                  <a:lnTo>
                    <a:pt x="540" y="0"/>
                  </a:lnTo>
                  <a:lnTo>
                    <a:pt x="569" y="29"/>
                  </a:lnTo>
                  <a:lnTo>
                    <a:pt x="553" y="86"/>
                  </a:lnTo>
                  <a:lnTo>
                    <a:pt x="515" y="124"/>
                  </a:lnTo>
                  <a:lnTo>
                    <a:pt x="446" y="161"/>
                  </a:lnTo>
                  <a:lnTo>
                    <a:pt x="310" y="215"/>
                  </a:lnTo>
                  <a:lnTo>
                    <a:pt x="136" y="311"/>
                  </a:lnTo>
                  <a:lnTo>
                    <a:pt x="70" y="314"/>
                  </a:lnTo>
                  <a:lnTo>
                    <a:pt x="107" y="402"/>
                  </a:lnTo>
                  <a:lnTo>
                    <a:pt x="181" y="497"/>
                  </a:lnTo>
                  <a:lnTo>
                    <a:pt x="243" y="614"/>
                  </a:lnTo>
                  <a:lnTo>
                    <a:pt x="268" y="734"/>
                  </a:lnTo>
                  <a:lnTo>
                    <a:pt x="256" y="771"/>
                  </a:lnTo>
                  <a:lnTo>
                    <a:pt x="219" y="796"/>
                  </a:lnTo>
                  <a:lnTo>
                    <a:pt x="169" y="813"/>
                  </a:lnTo>
                  <a:lnTo>
                    <a:pt x="120" y="849"/>
                  </a:lnTo>
                  <a:lnTo>
                    <a:pt x="99" y="888"/>
                  </a:lnTo>
                  <a:lnTo>
                    <a:pt x="87" y="933"/>
                  </a:lnTo>
                  <a:lnTo>
                    <a:pt x="49" y="933"/>
                  </a:lnTo>
                  <a:lnTo>
                    <a:pt x="36" y="899"/>
                  </a:lnTo>
                  <a:lnTo>
                    <a:pt x="62" y="846"/>
                  </a:lnTo>
                  <a:lnTo>
                    <a:pt x="132" y="809"/>
                  </a:lnTo>
                  <a:lnTo>
                    <a:pt x="174" y="771"/>
                  </a:lnTo>
                  <a:lnTo>
                    <a:pt x="210" y="751"/>
                  </a:lnTo>
                  <a:lnTo>
                    <a:pt x="223" y="713"/>
                  </a:lnTo>
                  <a:lnTo>
                    <a:pt x="206" y="614"/>
                  </a:lnTo>
                  <a:lnTo>
                    <a:pt x="149" y="539"/>
                  </a:lnTo>
                  <a:lnTo>
                    <a:pt x="99" y="473"/>
                  </a:lnTo>
                  <a:lnTo>
                    <a:pt x="36" y="398"/>
                  </a:lnTo>
                  <a:lnTo>
                    <a:pt x="0" y="327"/>
                  </a:lnTo>
                  <a:lnTo>
                    <a:pt x="0" y="285"/>
                  </a:lnTo>
                  <a:lnTo>
                    <a:pt x="33" y="265"/>
                  </a:lnTo>
                  <a:lnTo>
                    <a:pt x="161" y="190"/>
                  </a:lnTo>
                  <a:lnTo>
                    <a:pt x="285" y="124"/>
                  </a:lnTo>
                  <a:lnTo>
                    <a:pt x="408" y="62"/>
                  </a:lnTo>
                  <a:lnTo>
                    <a:pt x="433" y="37"/>
                  </a:lnTo>
                  <a:close/>
                </a:path>
              </a:pathLst>
            </a:custGeom>
            <a:solidFill>
              <a:srgbClr val="FFCC99"/>
            </a:solidFill>
            <a:ln w="9525">
              <a:solidFill>
                <a:schemeClr val="tx1"/>
              </a:solidFill>
              <a:round/>
            </a:ln>
          </p:spPr>
          <p:txBody>
            <a:bodyPr/>
            <a:lstStyle/>
            <a:p>
              <a:endParaRPr lang="zh-CN" altLang="en-US"/>
            </a:p>
          </p:txBody>
        </p:sp>
        <p:sp>
          <p:nvSpPr>
            <p:cNvPr id="38950" name="Freeform 15"/>
            <p:cNvSpPr/>
            <p:nvPr/>
          </p:nvSpPr>
          <p:spPr bwMode="auto">
            <a:xfrm>
              <a:off x="2160" y="2819"/>
              <a:ext cx="95" cy="253"/>
            </a:xfrm>
            <a:custGeom>
              <a:avLst/>
              <a:gdLst>
                <a:gd name="T0" fmla="*/ 0 w 379"/>
                <a:gd name="T1" fmla="*/ 0 h 1010"/>
                <a:gd name="T2" fmla="*/ 0 w 379"/>
                <a:gd name="T3" fmla="*/ 0 h 1010"/>
                <a:gd name="T4" fmla="*/ 0 w 379"/>
                <a:gd name="T5" fmla="*/ 0 h 1010"/>
                <a:gd name="T6" fmla="*/ 0 w 379"/>
                <a:gd name="T7" fmla="*/ 0 h 1010"/>
                <a:gd name="T8" fmla="*/ 0 w 379"/>
                <a:gd name="T9" fmla="*/ 0 h 1010"/>
                <a:gd name="T10" fmla="*/ 0 w 379"/>
                <a:gd name="T11" fmla="*/ 0 h 1010"/>
                <a:gd name="T12" fmla="*/ 0 w 379"/>
                <a:gd name="T13" fmla="*/ 0 h 1010"/>
                <a:gd name="T14" fmla="*/ 0 w 379"/>
                <a:gd name="T15" fmla="*/ 0 h 1010"/>
                <a:gd name="T16" fmla="*/ 0 w 379"/>
                <a:gd name="T17" fmla="*/ 0 h 1010"/>
                <a:gd name="T18" fmla="*/ 0 w 379"/>
                <a:gd name="T19" fmla="*/ 0 h 1010"/>
                <a:gd name="T20" fmla="*/ 0 w 379"/>
                <a:gd name="T21" fmla="*/ 0 h 1010"/>
                <a:gd name="T22" fmla="*/ 0 w 379"/>
                <a:gd name="T23" fmla="*/ 0 h 1010"/>
                <a:gd name="T24" fmla="*/ 0 w 379"/>
                <a:gd name="T25" fmla="*/ 0 h 1010"/>
                <a:gd name="T26" fmla="*/ 0 w 379"/>
                <a:gd name="T27" fmla="*/ 0 h 1010"/>
                <a:gd name="T28" fmla="*/ 0 w 379"/>
                <a:gd name="T29" fmla="*/ 0 h 1010"/>
                <a:gd name="T30" fmla="*/ 0 w 379"/>
                <a:gd name="T31" fmla="*/ 0 h 1010"/>
                <a:gd name="T32" fmla="*/ 0 w 379"/>
                <a:gd name="T33" fmla="*/ 0 h 1010"/>
                <a:gd name="T34" fmla="*/ 0 w 379"/>
                <a:gd name="T35" fmla="*/ 0 h 1010"/>
                <a:gd name="T36" fmla="*/ 0 w 379"/>
                <a:gd name="T37" fmla="*/ 0 h 1010"/>
                <a:gd name="T38" fmla="*/ 0 w 379"/>
                <a:gd name="T39" fmla="*/ 0 h 1010"/>
                <a:gd name="T40" fmla="*/ 0 w 379"/>
                <a:gd name="T41" fmla="*/ 0 h 1010"/>
                <a:gd name="T42" fmla="*/ 0 w 379"/>
                <a:gd name="T43" fmla="*/ 0 h 1010"/>
                <a:gd name="T44" fmla="*/ 0 w 379"/>
                <a:gd name="T45" fmla="*/ 0 h 1010"/>
                <a:gd name="T46" fmla="*/ 0 w 379"/>
                <a:gd name="T47" fmla="*/ 0 h 1010"/>
                <a:gd name="T48" fmla="*/ 0 w 379"/>
                <a:gd name="T49" fmla="*/ 0 h 1010"/>
                <a:gd name="T50" fmla="*/ 0 w 379"/>
                <a:gd name="T51" fmla="*/ 0 h 1010"/>
                <a:gd name="T52" fmla="*/ 0 w 379"/>
                <a:gd name="T53" fmla="*/ 0 h 1010"/>
                <a:gd name="T54" fmla="*/ 0 w 379"/>
                <a:gd name="T55" fmla="*/ 0 h 1010"/>
                <a:gd name="T56" fmla="*/ 0 w 379"/>
                <a:gd name="T57" fmla="*/ 0 h 1010"/>
                <a:gd name="T58" fmla="*/ 0 w 379"/>
                <a:gd name="T59" fmla="*/ 0 h 1010"/>
                <a:gd name="T60" fmla="*/ 0 w 379"/>
                <a:gd name="T61" fmla="*/ 0 h 1010"/>
                <a:gd name="T62" fmla="*/ 0 w 379"/>
                <a:gd name="T63" fmla="*/ 0 h 1010"/>
                <a:gd name="T64" fmla="*/ 0 w 379"/>
                <a:gd name="T65" fmla="*/ 0 h 1010"/>
                <a:gd name="T66" fmla="*/ 0 w 379"/>
                <a:gd name="T67" fmla="*/ 0 h 1010"/>
                <a:gd name="T68" fmla="*/ 0 w 379"/>
                <a:gd name="T69" fmla="*/ 0 h 1010"/>
                <a:gd name="T70" fmla="*/ 0 w 379"/>
                <a:gd name="T71" fmla="*/ 0 h 10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79"/>
                <a:gd name="T109" fmla="*/ 0 h 1010"/>
                <a:gd name="T110" fmla="*/ 379 w 379"/>
                <a:gd name="T111" fmla="*/ 1010 h 10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79" h="1010">
                  <a:moveTo>
                    <a:pt x="71" y="117"/>
                  </a:moveTo>
                  <a:lnTo>
                    <a:pt x="22" y="51"/>
                  </a:lnTo>
                  <a:lnTo>
                    <a:pt x="38" y="0"/>
                  </a:lnTo>
                  <a:lnTo>
                    <a:pt x="87" y="0"/>
                  </a:lnTo>
                  <a:lnTo>
                    <a:pt x="145" y="54"/>
                  </a:lnTo>
                  <a:lnTo>
                    <a:pt x="220" y="166"/>
                  </a:lnTo>
                  <a:lnTo>
                    <a:pt x="261" y="274"/>
                  </a:lnTo>
                  <a:lnTo>
                    <a:pt x="298" y="378"/>
                  </a:lnTo>
                  <a:lnTo>
                    <a:pt x="310" y="473"/>
                  </a:lnTo>
                  <a:lnTo>
                    <a:pt x="306" y="522"/>
                  </a:lnTo>
                  <a:lnTo>
                    <a:pt x="269" y="584"/>
                  </a:lnTo>
                  <a:lnTo>
                    <a:pt x="207" y="751"/>
                  </a:lnTo>
                  <a:lnTo>
                    <a:pt x="136" y="846"/>
                  </a:lnTo>
                  <a:lnTo>
                    <a:pt x="120" y="887"/>
                  </a:lnTo>
                  <a:lnTo>
                    <a:pt x="187" y="895"/>
                  </a:lnTo>
                  <a:lnTo>
                    <a:pt x="272" y="895"/>
                  </a:lnTo>
                  <a:lnTo>
                    <a:pt x="379" y="932"/>
                  </a:lnTo>
                  <a:lnTo>
                    <a:pt x="372" y="961"/>
                  </a:lnTo>
                  <a:lnTo>
                    <a:pt x="356" y="994"/>
                  </a:lnTo>
                  <a:lnTo>
                    <a:pt x="323" y="1010"/>
                  </a:lnTo>
                  <a:lnTo>
                    <a:pt x="256" y="986"/>
                  </a:lnTo>
                  <a:lnTo>
                    <a:pt x="187" y="950"/>
                  </a:lnTo>
                  <a:lnTo>
                    <a:pt x="87" y="945"/>
                  </a:lnTo>
                  <a:lnTo>
                    <a:pt x="26" y="957"/>
                  </a:lnTo>
                  <a:lnTo>
                    <a:pt x="0" y="937"/>
                  </a:lnTo>
                  <a:lnTo>
                    <a:pt x="0" y="908"/>
                  </a:lnTo>
                  <a:lnTo>
                    <a:pt x="34" y="875"/>
                  </a:lnTo>
                  <a:lnTo>
                    <a:pt x="87" y="820"/>
                  </a:lnTo>
                  <a:lnTo>
                    <a:pt x="182" y="683"/>
                  </a:lnTo>
                  <a:lnTo>
                    <a:pt x="223" y="564"/>
                  </a:lnTo>
                  <a:lnTo>
                    <a:pt x="236" y="447"/>
                  </a:lnTo>
                  <a:lnTo>
                    <a:pt x="232" y="385"/>
                  </a:lnTo>
                  <a:lnTo>
                    <a:pt x="199" y="274"/>
                  </a:lnTo>
                  <a:lnTo>
                    <a:pt x="113" y="153"/>
                  </a:lnTo>
                  <a:lnTo>
                    <a:pt x="51" y="91"/>
                  </a:lnTo>
                  <a:lnTo>
                    <a:pt x="71" y="117"/>
                  </a:lnTo>
                  <a:close/>
                </a:path>
              </a:pathLst>
            </a:custGeom>
            <a:solidFill>
              <a:srgbClr val="FFCC99"/>
            </a:solidFill>
            <a:ln w="9525">
              <a:solidFill>
                <a:schemeClr val="tx1"/>
              </a:solidFill>
              <a:round/>
            </a:ln>
          </p:spPr>
          <p:txBody>
            <a:bodyPr/>
            <a:lstStyle/>
            <a:p>
              <a:endParaRPr lang="zh-CN" altLang="en-US"/>
            </a:p>
          </p:txBody>
        </p:sp>
        <p:sp>
          <p:nvSpPr>
            <p:cNvPr id="38951" name="Freeform 16"/>
            <p:cNvSpPr/>
            <p:nvPr/>
          </p:nvSpPr>
          <p:spPr bwMode="auto">
            <a:xfrm>
              <a:off x="2015" y="2802"/>
              <a:ext cx="139" cy="279"/>
            </a:xfrm>
            <a:custGeom>
              <a:avLst/>
              <a:gdLst>
                <a:gd name="T0" fmla="*/ 0 w 556"/>
                <a:gd name="T1" fmla="*/ 0 h 1115"/>
                <a:gd name="T2" fmla="*/ 0 w 556"/>
                <a:gd name="T3" fmla="*/ 0 h 1115"/>
                <a:gd name="T4" fmla="*/ 0 w 556"/>
                <a:gd name="T5" fmla="*/ 0 h 1115"/>
                <a:gd name="T6" fmla="*/ 0 w 556"/>
                <a:gd name="T7" fmla="*/ 0 h 1115"/>
                <a:gd name="T8" fmla="*/ 0 w 556"/>
                <a:gd name="T9" fmla="*/ 0 h 1115"/>
                <a:gd name="T10" fmla="*/ 0 w 556"/>
                <a:gd name="T11" fmla="*/ 0 h 1115"/>
                <a:gd name="T12" fmla="*/ 0 w 556"/>
                <a:gd name="T13" fmla="*/ 0 h 1115"/>
                <a:gd name="T14" fmla="*/ 0 w 556"/>
                <a:gd name="T15" fmla="*/ 0 h 1115"/>
                <a:gd name="T16" fmla="*/ 0 w 556"/>
                <a:gd name="T17" fmla="*/ 0 h 1115"/>
                <a:gd name="T18" fmla="*/ 0 w 556"/>
                <a:gd name="T19" fmla="*/ 0 h 1115"/>
                <a:gd name="T20" fmla="*/ 0 w 556"/>
                <a:gd name="T21" fmla="*/ 0 h 1115"/>
                <a:gd name="T22" fmla="*/ 0 w 556"/>
                <a:gd name="T23" fmla="*/ 0 h 1115"/>
                <a:gd name="T24" fmla="*/ 0 w 556"/>
                <a:gd name="T25" fmla="*/ 0 h 1115"/>
                <a:gd name="T26" fmla="*/ 0 w 556"/>
                <a:gd name="T27" fmla="*/ 0 h 1115"/>
                <a:gd name="T28" fmla="*/ 0 w 556"/>
                <a:gd name="T29" fmla="*/ 0 h 1115"/>
                <a:gd name="T30" fmla="*/ 0 w 556"/>
                <a:gd name="T31" fmla="*/ 0 h 1115"/>
                <a:gd name="T32" fmla="*/ 0 w 556"/>
                <a:gd name="T33" fmla="*/ 0 h 1115"/>
                <a:gd name="T34" fmla="*/ 0 w 556"/>
                <a:gd name="T35" fmla="*/ 0 h 1115"/>
                <a:gd name="T36" fmla="*/ 0 w 556"/>
                <a:gd name="T37" fmla="*/ 0 h 1115"/>
                <a:gd name="T38" fmla="*/ 0 w 556"/>
                <a:gd name="T39" fmla="*/ 0 h 1115"/>
                <a:gd name="T40" fmla="*/ 0 w 556"/>
                <a:gd name="T41" fmla="*/ 0 h 1115"/>
                <a:gd name="T42" fmla="*/ 0 w 556"/>
                <a:gd name="T43" fmla="*/ 0 h 1115"/>
                <a:gd name="T44" fmla="*/ 0 w 556"/>
                <a:gd name="T45" fmla="*/ 0 h 1115"/>
                <a:gd name="T46" fmla="*/ 0 w 556"/>
                <a:gd name="T47" fmla="*/ 0 h 1115"/>
                <a:gd name="T48" fmla="*/ 0 w 556"/>
                <a:gd name="T49" fmla="*/ 0 h 1115"/>
                <a:gd name="T50" fmla="*/ 0 w 556"/>
                <a:gd name="T51" fmla="*/ 0 h 1115"/>
                <a:gd name="T52" fmla="*/ 0 w 556"/>
                <a:gd name="T53" fmla="*/ 0 h 1115"/>
                <a:gd name="T54" fmla="*/ 0 w 556"/>
                <a:gd name="T55" fmla="*/ 0 h 1115"/>
                <a:gd name="T56" fmla="*/ 0 w 556"/>
                <a:gd name="T57" fmla="*/ 0 h 1115"/>
                <a:gd name="T58" fmla="*/ 0 w 556"/>
                <a:gd name="T59" fmla="*/ 0 h 1115"/>
                <a:gd name="T60" fmla="*/ 0 w 556"/>
                <a:gd name="T61" fmla="*/ 0 h 1115"/>
                <a:gd name="T62" fmla="*/ 0 w 556"/>
                <a:gd name="T63" fmla="*/ 0 h 1115"/>
                <a:gd name="T64" fmla="*/ 0 w 556"/>
                <a:gd name="T65" fmla="*/ 0 h 1115"/>
                <a:gd name="T66" fmla="*/ 0 w 556"/>
                <a:gd name="T67" fmla="*/ 0 h 1115"/>
                <a:gd name="T68" fmla="*/ 0 w 556"/>
                <a:gd name="T69" fmla="*/ 0 h 1115"/>
                <a:gd name="T70" fmla="*/ 0 w 556"/>
                <a:gd name="T71" fmla="*/ 0 h 1115"/>
                <a:gd name="T72" fmla="*/ 0 w 556"/>
                <a:gd name="T73" fmla="*/ 0 h 1115"/>
                <a:gd name="T74" fmla="*/ 0 w 556"/>
                <a:gd name="T75" fmla="*/ 0 h 1115"/>
                <a:gd name="T76" fmla="*/ 0 w 556"/>
                <a:gd name="T77" fmla="*/ 0 h 111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56"/>
                <a:gd name="T118" fmla="*/ 0 h 1115"/>
                <a:gd name="T119" fmla="*/ 556 w 556"/>
                <a:gd name="T120" fmla="*/ 1115 h 111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56" h="1115">
                  <a:moveTo>
                    <a:pt x="324" y="196"/>
                  </a:moveTo>
                  <a:lnTo>
                    <a:pt x="407" y="88"/>
                  </a:lnTo>
                  <a:lnTo>
                    <a:pt x="482" y="0"/>
                  </a:lnTo>
                  <a:lnTo>
                    <a:pt x="531" y="9"/>
                  </a:lnTo>
                  <a:lnTo>
                    <a:pt x="556" y="46"/>
                  </a:lnTo>
                  <a:lnTo>
                    <a:pt x="556" y="112"/>
                  </a:lnTo>
                  <a:lnTo>
                    <a:pt x="511" y="150"/>
                  </a:lnTo>
                  <a:lnTo>
                    <a:pt x="431" y="199"/>
                  </a:lnTo>
                  <a:lnTo>
                    <a:pt x="370" y="262"/>
                  </a:lnTo>
                  <a:lnTo>
                    <a:pt x="300" y="344"/>
                  </a:lnTo>
                  <a:lnTo>
                    <a:pt x="271" y="406"/>
                  </a:lnTo>
                  <a:lnTo>
                    <a:pt x="239" y="481"/>
                  </a:lnTo>
                  <a:lnTo>
                    <a:pt x="221" y="581"/>
                  </a:lnTo>
                  <a:lnTo>
                    <a:pt x="221" y="671"/>
                  </a:lnTo>
                  <a:lnTo>
                    <a:pt x="239" y="784"/>
                  </a:lnTo>
                  <a:lnTo>
                    <a:pt x="284" y="892"/>
                  </a:lnTo>
                  <a:lnTo>
                    <a:pt x="321" y="954"/>
                  </a:lnTo>
                  <a:lnTo>
                    <a:pt x="346" y="995"/>
                  </a:lnTo>
                  <a:lnTo>
                    <a:pt x="346" y="1029"/>
                  </a:lnTo>
                  <a:lnTo>
                    <a:pt x="321" y="1040"/>
                  </a:lnTo>
                  <a:lnTo>
                    <a:pt x="263" y="1040"/>
                  </a:lnTo>
                  <a:lnTo>
                    <a:pt x="172" y="1057"/>
                  </a:lnTo>
                  <a:lnTo>
                    <a:pt x="102" y="1082"/>
                  </a:lnTo>
                  <a:lnTo>
                    <a:pt x="61" y="1115"/>
                  </a:lnTo>
                  <a:lnTo>
                    <a:pt x="23" y="1102"/>
                  </a:lnTo>
                  <a:lnTo>
                    <a:pt x="0" y="1057"/>
                  </a:lnTo>
                  <a:lnTo>
                    <a:pt x="3" y="1020"/>
                  </a:lnTo>
                  <a:lnTo>
                    <a:pt x="74" y="991"/>
                  </a:lnTo>
                  <a:lnTo>
                    <a:pt x="185" y="983"/>
                  </a:lnTo>
                  <a:lnTo>
                    <a:pt x="288" y="983"/>
                  </a:lnTo>
                  <a:lnTo>
                    <a:pt x="246" y="932"/>
                  </a:lnTo>
                  <a:lnTo>
                    <a:pt x="226" y="870"/>
                  </a:lnTo>
                  <a:lnTo>
                    <a:pt x="197" y="784"/>
                  </a:lnTo>
                  <a:lnTo>
                    <a:pt x="164" y="693"/>
                  </a:lnTo>
                  <a:lnTo>
                    <a:pt x="164" y="585"/>
                  </a:lnTo>
                  <a:lnTo>
                    <a:pt x="172" y="481"/>
                  </a:lnTo>
                  <a:lnTo>
                    <a:pt x="210" y="386"/>
                  </a:lnTo>
                  <a:lnTo>
                    <a:pt x="275" y="262"/>
                  </a:lnTo>
                  <a:lnTo>
                    <a:pt x="324" y="196"/>
                  </a:lnTo>
                  <a:close/>
                </a:path>
              </a:pathLst>
            </a:custGeom>
            <a:solidFill>
              <a:srgbClr val="FFCC99"/>
            </a:solidFill>
            <a:ln w="9525">
              <a:solidFill>
                <a:schemeClr val="tx1"/>
              </a:solidFill>
              <a:round/>
            </a:ln>
          </p:spPr>
          <p:txBody>
            <a:bodyPr/>
            <a:lstStyle/>
            <a:p>
              <a:endParaRPr lang="zh-CN" altLang="en-US"/>
            </a:p>
          </p:txBody>
        </p:sp>
      </p:grpSp>
      <p:grpSp>
        <p:nvGrpSpPr>
          <p:cNvPr id="38917" name="Group 17"/>
          <p:cNvGrpSpPr/>
          <p:nvPr/>
        </p:nvGrpSpPr>
        <p:grpSpPr bwMode="auto">
          <a:xfrm>
            <a:off x="6081713" y="2625726"/>
            <a:ext cx="658812" cy="1108075"/>
            <a:chOff x="2081" y="1530"/>
            <a:chExt cx="534" cy="800"/>
          </a:xfrm>
        </p:grpSpPr>
        <p:sp>
          <p:nvSpPr>
            <p:cNvPr id="38940" name="Freeform 18"/>
            <p:cNvSpPr/>
            <p:nvPr/>
          </p:nvSpPr>
          <p:spPr bwMode="auto">
            <a:xfrm>
              <a:off x="2252" y="1530"/>
              <a:ext cx="157" cy="166"/>
            </a:xfrm>
            <a:custGeom>
              <a:avLst/>
              <a:gdLst>
                <a:gd name="T0" fmla="*/ 0 w 629"/>
                <a:gd name="T1" fmla="*/ 0 h 666"/>
                <a:gd name="T2" fmla="*/ 0 w 629"/>
                <a:gd name="T3" fmla="*/ 0 h 666"/>
                <a:gd name="T4" fmla="*/ 0 w 629"/>
                <a:gd name="T5" fmla="*/ 0 h 666"/>
                <a:gd name="T6" fmla="*/ 0 w 629"/>
                <a:gd name="T7" fmla="*/ 0 h 666"/>
                <a:gd name="T8" fmla="*/ 0 w 629"/>
                <a:gd name="T9" fmla="*/ 0 h 666"/>
                <a:gd name="T10" fmla="*/ 0 w 629"/>
                <a:gd name="T11" fmla="*/ 0 h 666"/>
                <a:gd name="T12" fmla="*/ 0 w 629"/>
                <a:gd name="T13" fmla="*/ 0 h 666"/>
                <a:gd name="T14" fmla="*/ 0 w 629"/>
                <a:gd name="T15" fmla="*/ 0 h 666"/>
                <a:gd name="T16" fmla="*/ 0 w 629"/>
                <a:gd name="T17" fmla="*/ 0 h 666"/>
                <a:gd name="T18" fmla="*/ 0 w 629"/>
                <a:gd name="T19" fmla="*/ 0 h 666"/>
                <a:gd name="T20" fmla="*/ 0 w 629"/>
                <a:gd name="T21" fmla="*/ 0 h 666"/>
                <a:gd name="T22" fmla="*/ 0 w 629"/>
                <a:gd name="T23" fmla="*/ 0 h 666"/>
                <a:gd name="T24" fmla="*/ 0 w 629"/>
                <a:gd name="T25" fmla="*/ 0 h 666"/>
                <a:gd name="T26" fmla="*/ 0 w 629"/>
                <a:gd name="T27" fmla="*/ 0 h 666"/>
                <a:gd name="T28" fmla="*/ 0 w 629"/>
                <a:gd name="T29" fmla="*/ 0 h 666"/>
                <a:gd name="T30" fmla="*/ 0 w 629"/>
                <a:gd name="T31" fmla="*/ 0 h 666"/>
                <a:gd name="T32" fmla="*/ 0 w 629"/>
                <a:gd name="T33" fmla="*/ 0 h 666"/>
                <a:gd name="T34" fmla="*/ 0 w 629"/>
                <a:gd name="T35" fmla="*/ 0 h 666"/>
                <a:gd name="T36" fmla="*/ 0 w 629"/>
                <a:gd name="T37" fmla="*/ 0 h 666"/>
                <a:gd name="T38" fmla="*/ 0 w 629"/>
                <a:gd name="T39" fmla="*/ 0 h 666"/>
                <a:gd name="T40" fmla="*/ 0 w 629"/>
                <a:gd name="T41" fmla="*/ 0 h 666"/>
                <a:gd name="T42" fmla="*/ 0 w 629"/>
                <a:gd name="T43" fmla="*/ 0 h 666"/>
                <a:gd name="T44" fmla="*/ 0 w 629"/>
                <a:gd name="T45" fmla="*/ 0 h 666"/>
                <a:gd name="T46" fmla="*/ 0 w 629"/>
                <a:gd name="T47" fmla="*/ 0 h 666"/>
                <a:gd name="T48" fmla="*/ 0 w 629"/>
                <a:gd name="T49" fmla="*/ 0 h 6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29"/>
                <a:gd name="T76" fmla="*/ 0 h 666"/>
                <a:gd name="T77" fmla="*/ 629 w 629"/>
                <a:gd name="T78" fmla="*/ 666 h 6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29" h="666">
                  <a:moveTo>
                    <a:pt x="310" y="0"/>
                  </a:moveTo>
                  <a:lnTo>
                    <a:pt x="388" y="10"/>
                  </a:lnTo>
                  <a:lnTo>
                    <a:pt x="427" y="60"/>
                  </a:lnTo>
                  <a:lnTo>
                    <a:pt x="445" y="162"/>
                  </a:lnTo>
                  <a:lnTo>
                    <a:pt x="432" y="284"/>
                  </a:lnTo>
                  <a:lnTo>
                    <a:pt x="402" y="360"/>
                  </a:lnTo>
                  <a:lnTo>
                    <a:pt x="367" y="458"/>
                  </a:lnTo>
                  <a:lnTo>
                    <a:pt x="577" y="579"/>
                  </a:lnTo>
                  <a:lnTo>
                    <a:pt x="629" y="625"/>
                  </a:lnTo>
                  <a:lnTo>
                    <a:pt x="598" y="666"/>
                  </a:lnTo>
                  <a:lnTo>
                    <a:pt x="494" y="579"/>
                  </a:lnTo>
                  <a:lnTo>
                    <a:pt x="335" y="518"/>
                  </a:lnTo>
                  <a:lnTo>
                    <a:pt x="261" y="594"/>
                  </a:lnTo>
                  <a:lnTo>
                    <a:pt x="183" y="650"/>
                  </a:lnTo>
                  <a:lnTo>
                    <a:pt x="116" y="655"/>
                  </a:lnTo>
                  <a:lnTo>
                    <a:pt x="51" y="650"/>
                  </a:lnTo>
                  <a:lnTo>
                    <a:pt x="21" y="604"/>
                  </a:lnTo>
                  <a:lnTo>
                    <a:pt x="0" y="503"/>
                  </a:lnTo>
                  <a:lnTo>
                    <a:pt x="0" y="391"/>
                  </a:lnTo>
                  <a:lnTo>
                    <a:pt x="25" y="304"/>
                  </a:lnTo>
                  <a:lnTo>
                    <a:pt x="113" y="167"/>
                  </a:lnTo>
                  <a:lnTo>
                    <a:pt x="209" y="75"/>
                  </a:lnTo>
                  <a:lnTo>
                    <a:pt x="275" y="25"/>
                  </a:lnTo>
                  <a:lnTo>
                    <a:pt x="335" y="10"/>
                  </a:lnTo>
                  <a:lnTo>
                    <a:pt x="310" y="0"/>
                  </a:lnTo>
                  <a:close/>
                </a:path>
              </a:pathLst>
            </a:custGeom>
            <a:solidFill>
              <a:srgbClr val="CC9900"/>
            </a:solidFill>
            <a:ln w="9525">
              <a:solidFill>
                <a:schemeClr val="tx1"/>
              </a:solidFill>
              <a:round/>
            </a:ln>
          </p:spPr>
          <p:txBody>
            <a:bodyPr/>
            <a:lstStyle/>
            <a:p>
              <a:endParaRPr lang="zh-CN" altLang="en-US"/>
            </a:p>
          </p:txBody>
        </p:sp>
        <p:sp>
          <p:nvSpPr>
            <p:cNvPr id="38941" name="Freeform 19"/>
            <p:cNvSpPr/>
            <p:nvPr/>
          </p:nvSpPr>
          <p:spPr bwMode="auto">
            <a:xfrm>
              <a:off x="2290" y="1727"/>
              <a:ext cx="325" cy="146"/>
            </a:xfrm>
            <a:custGeom>
              <a:avLst/>
              <a:gdLst>
                <a:gd name="T0" fmla="*/ 0 w 1299"/>
                <a:gd name="T1" fmla="*/ 0 h 582"/>
                <a:gd name="T2" fmla="*/ 0 w 1299"/>
                <a:gd name="T3" fmla="*/ 0 h 582"/>
                <a:gd name="T4" fmla="*/ 0 w 1299"/>
                <a:gd name="T5" fmla="*/ 0 h 582"/>
                <a:gd name="T6" fmla="*/ 0 w 1299"/>
                <a:gd name="T7" fmla="*/ 0 h 582"/>
                <a:gd name="T8" fmla="*/ 0 w 1299"/>
                <a:gd name="T9" fmla="*/ 0 h 582"/>
                <a:gd name="T10" fmla="*/ 0 w 1299"/>
                <a:gd name="T11" fmla="*/ 0 h 582"/>
                <a:gd name="T12" fmla="*/ 0 w 1299"/>
                <a:gd name="T13" fmla="*/ 0 h 582"/>
                <a:gd name="T14" fmla="*/ 0 w 1299"/>
                <a:gd name="T15" fmla="*/ 0 h 582"/>
                <a:gd name="T16" fmla="*/ 0 w 1299"/>
                <a:gd name="T17" fmla="*/ 0 h 582"/>
                <a:gd name="T18" fmla="*/ 0 w 1299"/>
                <a:gd name="T19" fmla="*/ 0 h 582"/>
                <a:gd name="T20" fmla="*/ 0 w 1299"/>
                <a:gd name="T21" fmla="*/ 0 h 582"/>
                <a:gd name="T22" fmla="*/ 0 w 1299"/>
                <a:gd name="T23" fmla="*/ 0 h 582"/>
                <a:gd name="T24" fmla="*/ 0 w 1299"/>
                <a:gd name="T25" fmla="*/ 0 h 582"/>
                <a:gd name="T26" fmla="*/ 0 w 1299"/>
                <a:gd name="T27" fmla="*/ 0 h 582"/>
                <a:gd name="T28" fmla="*/ 0 w 1299"/>
                <a:gd name="T29" fmla="*/ 0 h 582"/>
                <a:gd name="T30" fmla="*/ 0 w 1299"/>
                <a:gd name="T31" fmla="*/ 0 h 582"/>
                <a:gd name="T32" fmla="*/ 0 w 1299"/>
                <a:gd name="T33" fmla="*/ 0 h 582"/>
                <a:gd name="T34" fmla="*/ 0 w 1299"/>
                <a:gd name="T35" fmla="*/ 0 h 582"/>
                <a:gd name="T36" fmla="*/ 0 w 1299"/>
                <a:gd name="T37" fmla="*/ 0 h 582"/>
                <a:gd name="T38" fmla="*/ 0 w 1299"/>
                <a:gd name="T39" fmla="*/ 0 h 582"/>
                <a:gd name="T40" fmla="*/ 0 w 1299"/>
                <a:gd name="T41" fmla="*/ 0 h 582"/>
                <a:gd name="T42" fmla="*/ 0 w 1299"/>
                <a:gd name="T43" fmla="*/ 0 h 582"/>
                <a:gd name="T44" fmla="*/ 0 w 1299"/>
                <a:gd name="T45" fmla="*/ 0 h 582"/>
                <a:gd name="T46" fmla="*/ 0 w 1299"/>
                <a:gd name="T47" fmla="*/ 0 h 582"/>
                <a:gd name="T48" fmla="*/ 0 w 1299"/>
                <a:gd name="T49" fmla="*/ 0 h 582"/>
                <a:gd name="T50" fmla="*/ 0 w 1299"/>
                <a:gd name="T51" fmla="*/ 0 h 582"/>
                <a:gd name="T52" fmla="*/ 0 w 1299"/>
                <a:gd name="T53" fmla="*/ 0 h 582"/>
                <a:gd name="T54" fmla="*/ 0 w 1299"/>
                <a:gd name="T55" fmla="*/ 0 h 582"/>
                <a:gd name="T56" fmla="*/ 0 w 1299"/>
                <a:gd name="T57" fmla="*/ 0 h 58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299"/>
                <a:gd name="T88" fmla="*/ 0 h 582"/>
                <a:gd name="T89" fmla="*/ 1299 w 1299"/>
                <a:gd name="T90" fmla="*/ 582 h 58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299" h="582">
                  <a:moveTo>
                    <a:pt x="14" y="0"/>
                  </a:moveTo>
                  <a:lnTo>
                    <a:pt x="136" y="17"/>
                  </a:lnTo>
                  <a:lnTo>
                    <a:pt x="359" y="118"/>
                  </a:lnTo>
                  <a:lnTo>
                    <a:pt x="551" y="200"/>
                  </a:lnTo>
                  <a:lnTo>
                    <a:pt x="766" y="271"/>
                  </a:lnTo>
                  <a:lnTo>
                    <a:pt x="919" y="347"/>
                  </a:lnTo>
                  <a:lnTo>
                    <a:pt x="1129" y="429"/>
                  </a:lnTo>
                  <a:lnTo>
                    <a:pt x="1299" y="505"/>
                  </a:lnTo>
                  <a:lnTo>
                    <a:pt x="1290" y="536"/>
                  </a:lnTo>
                  <a:lnTo>
                    <a:pt x="1239" y="551"/>
                  </a:lnTo>
                  <a:lnTo>
                    <a:pt x="1089" y="470"/>
                  </a:lnTo>
                  <a:lnTo>
                    <a:pt x="1080" y="520"/>
                  </a:lnTo>
                  <a:lnTo>
                    <a:pt x="1041" y="566"/>
                  </a:lnTo>
                  <a:lnTo>
                    <a:pt x="985" y="582"/>
                  </a:lnTo>
                  <a:lnTo>
                    <a:pt x="923" y="546"/>
                  </a:lnTo>
                  <a:lnTo>
                    <a:pt x="879" y="500"/>
                  </a:lnTo>
                  <a:lnTo>
                    <a:pt x="884" y="429"/>
                  </a:lnTo>
                  <a:lnTo>
                    <a:pt x="897" y="394"/>
                  </a:lnTo>
                  <a:lnTo>
                    <a:pt x="752" y="322"/>
                  </a:lnTo>
                  <a:lnTo>
                    <a:pt x="683" y="307"/>
                  </a:lnTo>
                  <a:lnTo>
                    <a:pt x="551" y="276"/>
                  </a:lnTo>
                  <a:lnTo>
                    <a:pt x="372" y="210"/>
                  </a:lnTo>
                  <a:lnTo>
                    <a:pt x="228" y="138"/>
                  </a:lnTo>
                  <a:lnTo>
                    <a:pt x="123" y="108"/>
                  </a:lnTo>
                  <a:lnTo>
                    <a:pt x="14" y="118"/>
                  </a:lnTo>
                  <a:lnTo>
                    <a:pt x="0" y="42"/>
                  </a:lnTo>
                  <a:lnTo>
                    <a:pt x="44" y="0"/>
                  </a:lnTo>
                  <a:lnTo>
                    <a:pt x="71" y="0"/>
                  </a:lnTo>
                  <a:lnTo>
                    <a:pt x="14" y="0"/>
                  </a:lnTo>
                  <a:close/>
                </a:path>
              </a:pathLst>
            </a:custGeom>
            <a:solidFill>
              <a:srgbClr val="CC9900"/>
            </a:solidFill>
            <a:ln w="9525">
              <a:solidFill>
                <a:schemeClr val="tx1"/>
              </a:solidFill>
              <a:round/>
            </a:ln>
          </p:spPr>
          <p:txBody>
            <a:bodyPr/>
            <a:lstStyle/>
            <a:p>
              <a:endParaRPr lang="zh-CN" altLang="en-US"/>
            </a:p>
          </p:txBody>
        </p:sp>
        <p:sp>
          <p:nvSpPr>
            <p:cNvPr id="38942" name="Freeform 20"/>
            <p:cNvSpPr/>
            <p:nvPr/>
          </p:nvSpPr>
          <p:spPr bwMode="auto">
            <a:xfrm>
              <a:off x="2203" y="1725"/>
              <a:ext cx="106" cy="311"/>
            </a:xfrm>
            <a:custGeom>
              <a:avLst/>
              <a:gdLst>
                <a:gd name="T0" fmla="*/ 0 w 428"/>
                <a:gd name="T1" fmla="*/ 0 h 1248"/>
                <a:gd name="T2" fmla="*/ 0 w 428"/>
                <a:gd name="T3" fmla="*/ 0 h 1248"/>
                <a:gd name="T4" fmla="*/ 0 w 428"/>
                <a:gd name="T5" fmla="*/ 0 h 1248"/>
                <a:gd name="T6" fmla="*/ 0 w 428"/>
                <a:gd name="T7" fmla="*/ 0 h 1248"/>
                <a:gd name="T8" fmla="*/ 0 w 428"/>
                <a:gd name="T9" fmla="*/ 0 h 1248"/>
                <a:gd name="T10" fmla="*/ 0 w 428"/>
                <a:gd name="T11" fmla="*/ 0 h 1248"/>
                <a:gd name="T12" fmla="*/ 0 w 428"/>
                <a:gd name="T13" fmla="*/ 0 h 1248"/>
                <a:gd name="T14" fmla="*/ 0 w 428"/>
                <a:gd name="T15" fmla="*/ 0 h 1248"/>
                <a:gd name="T16" fmla="*/ 0 w 428"/>
                <a:gd name="T17" fmla="*/ 0 h 1248"/>
                <a:gd name="T18" fmla="*/ 0 w 428"/>
                <a:gd name="T19" fmla="*/ 0 h 1248"/>
                <a:gd name="T20" fmla="*/ 0 w 428"/>
                <a:gd name="T21" fmla="*/ 0 h 1248"/>
                <a:gd name="T22" fmla="*/ 0 w 428"/>
                <a:gd name="T23" fmla="*/ 0 h 1248"/>
                <a:gd name="T24" fmla="*/ 0 w 428"/>
                <a:gd name="T25" fmla="*/ 0 h 1248"/>
                <a:gd name="T26" fmla="*/ 0 w 428"/>
                <a:gd name="T27" fmla="*/ 0 h 1248"/>
                <a:gd name="T28" fmla="*/ 0 w 428"/>
                <a:gd name="T29" fmla="*/ 0 h 1248"/>
                <a:gd name="T30" fmla="*/ 0 w 428"/>
                <a:gd name="T31" fmla="*/ 0 h 1248"/>
                <a:gd name="T32" fmla="*/ 0 w 428"/>
                <a:gd name="T33" fmla="*/ 0 h 1248"/>
                <a:gd name="T34" fmla="*/ 0 w 428"/>
                <a:gd name="T35" fmla="*/ 0 h 1248"/>
                <a:gd name="T36" fmla="*/ 0 w 428"/>
                <a:gd name="T37" fmla="*/ 0 h 1248"/>
                <a:gd name="T38" fmla="*/ 0 w 428"/>
                <a:gd name="T39" fmla="*/ 0 h 1248"/>
                <a:gd name="T40" fmla="*/ 0 w 428"/>
                <a:gd name="T41" fmla="*/ 0 h 12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28"/>
                <a:gd name="T64" fmla="*/ 0 h 1248"/>
                <a:gd name="T65" fmla="*/ 428 w 428"/>
                <a:gd name="T66" fmla="*/ 1248 h 124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28" h="1248">
                  <a:moveTo>
                    <a:pt x="244" y="0"/>
                  </a:moveTo>
                  <a:lnTo>
                    <a:pt x="301" y="0"/>
                  </a:lnTo>
                  <a:lnTo>
                    <a:pt x="350" y="25"/>
                  </a:lnTo>
                  <a:lnTo>
                    <a:pt x="401" y="103"/>
                  </a:lnTo>
                  <a:lnTo>
                    <a:pt x="419" y="199"/>
                  </a:lnTo>
                  <a:lnTo>
                    <a:pt x="428" y="438"/>
                  </a:lnTo>
                  <a:lnTo>
                    <a:pt x="415" y="642"/>
                  </a:lnTo>
                  <a:lnTo>
                    <a:pt x="375" y="850"/>
                  </a:lnTo>
                  <a:lnTo>
                    <a:pt x="324" y="1064"/>
                  </a:lnTo>
                  <a:lnTo>
                    <a:pt x="262" y="1192"/>
                  </a:lnTo>
                  <a:lnTo>
                    <a:pt x="184" y="1248"/>
                  </a:lnTo>
                  <a:lnTo>
                    <a:pt x="119" y="1248"/>
                  </a:lnTo>
                  <a:lnTo>
                    <a:pt x="39" y="1192"/>
                  </a:lnTo>
                  <a:lnTo>
                    <a:pt x="9" y="1110"/>
                  </a:lnTo>
                  <a:lnTo>
                    <a:pt x="0" y="963"/>
                  </a:lnTo>
                  <a:lnTo>
                    <a:pt x="9" y="780"/>
                  </a:lnTo>
                  <a:lnTo>
                    <a:pt x="48" y="550"/>
                  </a:lnTo>
                  <a:lnTo>
                    <a:pt x="101" y="270"/>
                  </a:lnTo>
                  <a:lnTo>
                    <a:pt x="166" y="56"/>
                  </a:lnTo>
                  <a:lnTo>
                    <a:pt x="205" y="25"/>
                  </a:lnTo>
                  <a:lnTo>
                    <a:pt x="244" y="0"/>
                  </a:lnTo>
                  <a:close/>
                </a:path>
              </a:pathLst>
            </a:custGeom>
            <a:solidFill>
              <a:srgbClr val="CC9900"/>
            </a:solidFill>
            <a:ln w="9525">
              <a:solidFill>
                <a:schemeClr val="tx1"/>
              </a:solidFill>
              <a:round/>
            </a:ln>
          </p:spPr>
          <p:txBody>
            <a:bodyPr/>
            <a:lstStyle/>
            <a:p>
              <a:endParaRPr lang="zh-CN" altLang="en-US"/>
            </a:p>
          </p:txBody>
        </p:sp>
        <p:sp>
          <p:nvSpPr>
            <p:cNvPr id="38943" name="Freeform 21"/>
            <p:cNvSpPr/>
            <p:nvPr/>
          </p:nvSpPr>
          <p:spPr bwMode="auto">
            <a:xfrm>
              <a:off x="2091" y="1708"/>
              <a:ext cx="151" cy="286"/>
            </a:xfrm>
            <a:custGeom>
              <a:avLst/>
              <a:gdLst>
                <a:gd name="T0" fmla="*/ 0 w 605"/>
                <a:gd name="T1" fmla="*/ 0 h 1145"/>
                <a:gd name="T2" fmla="*/ 0 w 605"/>
                <a:gd name="T3" fmla="*/ 0 h 1145"/>
                <a:gd name="T4" fmla="*/ 0 w 605"/>
                <a:gd name="T5" fmla="*/ 0 h 1145"/>
                <a:gd name="T6" fmla="*/ 0 w 605"/>
                <a:gd name="T7" fmla="*/ 0 h 1145"/>
                <a:gd name="T8" fmla="*/ 0 w 605"/>
                <a:gd name="T9" fmla="*/ 0 h 1145"/>
                <a:gd name="T10" fmla="*/ 0 w 605"/>
                <a:gd name="T11" fmla="*/ 0 h 1145"/>
                <a:gd name="T12" fmla="*/ 0 w 605"/>
                <a:gd name="T13" fmla="*/ 0 h 1145"/>
                <a:gd name="T14" fmla="*/ 0 w 605"/>
                <a:gd name="T15" fmla="*/ 0 h 1145"/>
                <a:gd name="T16" fmla="*/ 0 w 605"/>
                <a:gd name="T17" fmla="*/ 0 h 1145"/>
                <a:gd name="T18" fmla="*/ 0 w 605"/>
                <a:gd name="T19" fmla="*/ 0 h 1145"/>
                <a:gd name="T20" fmla="*/ 0 w 605"/>
                <a:gd name="T21" fmla="*/ 0 h 1145"/>
                <a:gd name="T22" fmla="*/ 0 w 605"/>
                <a:gd name="T23" fmla="*/ 0 h 1145"/>
                <a:gd name="T24" fmla="*/ 0 w 605"/>
                <a:gd name="T25" fmla="*/ 0 h 1145"/>
                <a:gd name="T26" fmla="*/ 0 w 605"/>
                <a:gd name="T27" fmla="*/ 0 h 1145"/>
                <a:gd name="T28" fmla="*/ 0 w 605"/>
                <a:gd name="T29" fmla="*/ 0 h 1145"/>
                <a:gd name="T30" fmla="*/ 0 w 605"/>
                <a:gd name="T31" fmla="*/ 0 h 1145"/>
                <a:gd name="T32" fmla="*/ 0 w 605"/>
                <a:gd name="T33" fmla="*/ 0 h 1145"/>
                <a:gd name="T34" fmla="*/ 0 w 605"/>
                <a:gd name="T35" fmla="*/ 0 h 1145"/>
                <a:gd name="T36" fmla="*/ 0 w 605"/>
                <a:gd name="T37" fmla="*/ 0 h 1145"/>
                <a:gd name="T38" fmla="*/ 0 w 605"/>
                <a:gd name="T39" fmla="*/ 0 h 1145"/>
                <a:gd name="T40" fmla="*/ 0 w 605"/>
                <a:gd name="T41" fmla="*/ 0 h 1145"/>
                <a:gd name="T42" fmla="*/ 0 w 605"/>
                <a:gd name="T43" fmla="*/ 0 h 1145"/>
                <a:gd name="T44" fmla="*/ 0 w 605"/>
                <a:gd name="T45" fmla="*/ 0 h 1145"/>
                <a:gd name="T46" fmla="*/ 0 w 605"/>
                <a:gd name="T47" fmla="*/ 0 h 1145"/>
                <a:gd name="T48" fmla="*/ 0 w 605"/>
                <a:gd name="T49" fmla="*/ 0 h 1145"/>
                <a:gd name="T50" fmla="*/ 0 w 605"/>
                <a:gd name="T51" fmla="*/ 0 h 1145"/>
                <a:gd name="T52" fmla="*/ 0 w 605"/>
                <a:gd name="T53" fmla="*/ 0 h 1145"/>
                <a:gd name="T54" fmla="*/ 0 w 605"/>
                <a:gd name="T55" fmla="*/ 0 h 1145"/>
                <a:gd name="T56" fmla="*/ 0 w 605"/>
                <a:gd name="T57" fmla="*/ 0 h 1145"/>
                <a:gd name="T58" fmla="*/ 0 w 605"/>
                <a:gd name="T59" fmla="*/ 0 h 1145"/>
                <a:gd name="T60" fmla="*/ 0 w 605"/>
                <a:gd name="T61" fmla="*/ 0 h 1145"/>
                <a:gd name="T62" fmla="*/ 0 w 605"/>
                <a:gd name="T63" fmla="*/ 0 h 1145"/>
                <a:gd name="T64" fmla="*/ 0 w 605"/>
                <a:gd name="T65" fmla="*/ 0 h 1145"/>
                <a:gd name="T66" fmla="*/ 0 w 605"/>
                <a:gd name="T67" fmla="*/ 0 h 1145"/>
                <a:gd name="T68" fmla="*/ 0 w 605"/>
                <a:gd name="T69" fmla="*/ 0 h 1145"/>
                <a:gd name="T70" fmla="*/ 0 w 605"/>
                <a:gd name="T71" fmla="*/ 0 h 1145"/>
                <a:gd name="T72" fmla="*/ 0 w 605"/>
                <a:gd name="T73" fmla="*/ 0 h 1145"/>
                <a:gd name="T74" fmla="*/ 0 w 605"/>
                <a:gd name="T75" fmla="*/ 0 h 114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05"/>
                <a:gd name="T115" fmla="*/ 0 h 1145"/>
                <a:gd name="T116" fmla="*/ 605 w 605"/>
                <a:gd name="T117" fmla="*/ 1145 h 1145"/>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05" h="1145">
                  <a:moveTo>
                    <a:pt x="459" y="46"/>
                  </a:moveTo>
                  <a:lnTo>
                    <a:pt x="525" y="0"/>
                  </a:lnTo>
                  <a:lnTo>
                    <a:pt x="573" y="0"/>
                  </a:lnTo>
                  <a:lnTo>
                    <a:pt x="605" y="36"/>
                  </a:lnTo>
                  <a:lnTo>
                    <a:pt x="587" y="107"/>
                  </a:lnTo>
                  <a:lnTo>
                    <a:pt x="547" y="152"/>
                  </a:lnTo>
                  <a:lnTo>
                    <a:pt x="473" y="198"/>
                  </a:lnTo>
                  <a:lnTo>
                    <a:pt x="328" y="265"/>
                  </a:lnTo>
                  <a:lnTo>
                    <a:pt x="144" y="381"/>
                  </a:lnTo>
                  <a:lnTo>
                    <a:pt x="74" y="386"/>
                  </a:lnTo>
                  <a:lnTo>
                    <a:pt x="113" y="494"/>
                  </a:lnTo>
                  <a:lnTo>
                    <a:pt x="192" y="610"/>
                  </a:lnTo>
                  <a:lnTo>
                    <a:pt x="258" y="753"/>
                  </a:lnTo>
                  <a:lnTo>
                    <a:pt x="284" y="900"/>
                  </a:lnTo>
                  <a:lnTo>
                    <a:pt x="271" y="947"/>
                  </a:lnTo>
                  <a:lnTo>
                    <a:pt x="231" y="977"/>
                  </a:lnTo>
                  <a:lnTo>
                    <a:pt x="178" y="997"/>
                  </a:lnTo>
                  <a:lnTo>
                    <a:pt x="127" y="1043"/>
                  </a:lnTo>
                  <a:lnTo>
                    <a:pt x="104" y="1088"/>
                  </a:lnTo>
                  <a:lnTo>
                    <a:pt x="92" y="1145"/>
                  </a:lnTo>
                  <a:lnTo>
                    <a:pt x="51" y="1145"/>
                  </a:lnTo>
                  <a:lnTo>
                    <a:pt x="39" y="1104"/>
                  </a:lnTo>
                  <a:lnTo>
                    <a:pt x="65" y="1038"/>
                  </a:lnTo>
                  <a:lnTo>
                    <a:pt x="139" y="992"/>
                  </a:lnTo>
                  <a:lnTo>
                    <a:pt x="183" y="947"/>
                  </a:lnTo>
                  <a:lnTo>
                    <a:pt x="222" y="921"/>
                  </a:lnTo>
                  <a:lnTo>
                    <a:pt x="236" y="875"/>
                  </a:lnTo>
                  <a:lnTo>
                    <a:pt x="219" y="753"/>
                  </a:lnTo>
                  <a:lnTo>
                    <a:pt x="157" y="661"/>
                  </a:lnTo>
                  <a:lnTo>
                    <a:pt x="104" y="580"/>
                  </a:lnTo>
                  <a:lnTo>
                    <a:pt x="39" y="489"/>
                  </a:lnTo>
                  <a:lnTo>
                    <a:pt x="0" y="401"/>
                  </a:lnTo>
                  <a:lnTo>
                    <a:pt x="0" y="351"/>
                  </a:lnTo>
                  <a:lnTo>
                    <a:pt x="34" y="325"/>
                  </a:lnTo>
                  <a:lnTo>
                    <a:pt x="169" y="234"/>
                  </a:lnTo>
                  <a:lnTo>
                    <a:pt x="302" y="152"/>
                  </a:lnTo>
                  <a:lnTo>
                    <a:pt x="434" y="76"/>
                  </a:lnTo>
                  <a:lnTo>
                    <a:pt x="459" y="46"/>
                  </a:lnTo>
                  <a:close/>
                </a:path>
              </a:pathLst>
            </a:custGeom>
            <a:solidFill>
              <a:srgbClr val="CC9900"/>
            </a:solidFill>
            <a:ln w="9525">
              <a:solidFill>
                <a:schemeClr val="tx1"/>
              </a:solidFill>
              <a:round/>
            </a:ln>
          </p:spPr>
          <p:txBody>
            <a:bodyPr/>
            <a:lstStyle/>
            <a:p>
              <a:endParaRPr lang="zh-CN" altLang="en-US"/>
            </a:p>
          </p:txBody>
        </p:sp>
        <p:sp>
          <p:nvSpPr>
            <p:cNvPr id="38944" name="Freeform 22"/>
            <p:cNvSpPr/>
            <p:nvPr/>
          </p:nvSpPr>
          <p:spPr bwMode="auto">
            <a:xfrm>
              <a:off x="2235" y="2009"/>
              <a:ext cx="101" cy="311"/>
            </a:xfrm>
            <a:custGeom>
              <a:avLst/>
              <a:gdLst>
                <a:gd name="T0" fmla="*/ 0 w 402"/>
                <a:gd name="T1" fmla="*/ 0 h 1242"/>
                <a:gd name="T2" fmla="*/ 0 w 402"/>
                <a:gd name="T3" fmla="*/ 0 h 1242"/>
                <a:gd name="T4" fmla="*/ 0 w 402"/>
                <a:gd name="T5" fmla="*/ 0 h 1242"/>
                <a:gd name="T6" fmla="*/ 0 w 402"/>
                <a:gd name="T7" fmla="*/ 0 h 1242"/>
                <a:gd name="T8" fmla="*/ 0 w 402"/>
                <a:gd name="T9" fmla="*/ 0 h 1242"/>
                <a:gd name="T10" fmla="*/ 0 w 402"/>
                <a:gd name="T11" fmla="*/ 0 h 1242"/>
                <a:gd name="T12" fmla="*/ 0 w 402"/>
                <a:gd name="T13" fmla="*/ 0 h 1242"/>
                <a:gd name="T14" fmla="*/ 0 w 402"/>
                <a:gd name="T15" fmla="*/ 0 h 1242"/>
                <a:gd name="T16" fmla="*/ 0 w 402"/>
                <a:gd name="T17" fmla="*/ 0 h 1242"/>
                <a:gd name="T18" fmla="*/ 0 w 402"/>
                <a:gd name="T19" fmla="*/ 0 h 1242"/>
                <a:gd name="T20" fmla="*/ 0 w 402"/>
                <a:gd name="T21" fmla="*/ 0 h 1242"/>
                <a:gd name="T22" fmla="*/ 0 w 402"/>
                <a:gd name="T23" fmla="*/ 0 h 1242"/>
                <a:gd name="T24" fmla="*/ 0 w 402"/>
                <a:gd name="T25" fmla="*/ 0 h 1242"/>
                <a:gd name="T26" fmla="*/ 0 w 402"/>
                <a:gd name="T27" fmla="*/ 0 h 1242"/>
                <a:gd name="T28" fmla="*/ 0 w 402"/>
                <a:gd name="T29" fmla="*/ 0 h 1242"/>
                <a:gd name="T30" fmla="*/ 0 w 402"/>
                <a:gd name="T31" fmla="*/ 0 h 1242"/>
                <a:gd name="T32" fmla="*/ 0 w 402"/>
                <a:gd name="T33" fmla="*/ 0 h 1242"/>
                <a:gd name="T34" fmla="*/ 0 w 402"/>
                <a:gd name="T35" fmla="*/ 0 h 1242"/>
                <a:gd name="T36" fmla="*/ 0 w 402"/>
                <a:gd name="T37" fmla="*/ 0 h 1242"/>
                <a:gd name="T38" fmla="*/ 0 w 402"/>
                <a:gd name="T39" fmla="*/ 0 h 1242"/>
                <a:gd name="T40" fmla="*/ 0 w 402"/>
                <a:gd name="T41" fmla="*/ 0 h 1242"/>
                <a:gd name="T42" fmla="*/ 0 w 402"/>
                <a:gd name="T43" fmla="*/ 0 h 1242"/>
                <a:gd name="T44" fmla="*/ 0 w 402"/>
                <a:gd name="T45" fmla="*/ 0 h 1242"/>
                <a:gd name="T46" fmla="*/ 0 w 402"/>
                <a:gd name="T47" fmla="*/ 0 h 1242"/>
                <a:gd name="T48" fmla="*/ 0 w 402"/>
                <a:gd name="T49" fmla="*/ 0 h 1242"/>
                <a:gd name="T50" fmla="*/ 0 w 402"/>
                <a:gd name="T51" fmla="*/ 0 h 1242"/>
                <a:gd name="T52" fmla="*/ 0 w 402"/>
                <a:gd name="T53" fmla="*/ 0 h 1242"/>
                <a:gd name="T54" fmla="*/ 0 w 402"/>
                <a:gd name="T55" fmla="*/ 0 h 1242"/>
                <a:gd name="T56" fmla="*/ 0 w 402"/>
                <a:gd name="T57" fmla="*/ 0 h 1242"/>
                <a:gd name="T58" fmla="*/ 0 w 402"/>
                <a:gd name="T59" fmla="*/ 0 h 1242"/>
                <a:gd name="T60" fmla="*/ 0 w 402"/>
                <a:gd name="T61" fmla="*/ 0 h 1242"/>
                <a:gd name="T62" fmla="*/ 0 w 402"/>
                <a:gd name="T63" fmla="*/ 0 h 1242"/>
                <a:gd name="T64" fmla="*/ 0 w 402"/>
                <a:gd name="T65" fmla="*/ 0 h 1242"/>
                <a:gd name="T66" fmla="*/ 0 w 402"/>
                <a:gd name="T67" fmla="*/ 0 h 1242"/>
                <a:gd name="T68" fmla="*/ 0 w 402"/>
                <a:gd name="T69" fmla="*/ 0 h 1242"/>
                <a:gd name="T70" fmla="*/ 0 w 402"/>
                <a:gd name="T71" fmla="*/ 0 h 124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02"/>
                <a:gd name="T109" fmla="*/ 0 h 1242"/>
                <a:gd name="T110" fmla="*/ 402 w 402"/>
                <a:gd name="T111" fmla="*/ 1242 h 124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02" h="1242">
                  <a:moveTo>
                    <a:pt x="74" y="143"/>
                  </a:moveTo>
                  <a:lnTo>
                    <a:pt x="22" y="60"/>
                  </a:lnTo>
                  <a:lnTo>
                    <a:pt x="39" y="0"/>
                  </a:lnTo>
                  <a:lnTo>
                    <a:pt x="92" y="0"/>
                  </a:lnTo>
                  <a:lnTo>
                    <a:pt x="154" y="65"/>
                  </a:lnTo>
                  <a:lnTo>
                    <a:pt x="231" y="203"/>
                  </a:lnTo>
                  <a:lnTo>
                    <a:pt x="275" y="336"/>
                  </a:lnTo>
                  <a:lnTo>
                    <a:pt x="314" y="463"/>
                  </a:lnTo>
                  <a:lnTo>
                    <a:pt x="328" y="580"/>
                  </a:lnTo>
                  <a:lnTo>
                    <a:pt x="323" y="641"/>
                  </a:lnTo>
                  <a:lnTo>
                    <a:pt x="284" y="717"/>
                  </a:lnTo>
                  <a:lnTo>
                    <a:pt x="219" y="921"/>
                  </a:lnTo>
                  <a:lnTo>
                    <a:pt x="145" y="1039"/>
                  </a:lnTo>
                  <a:lnTo>
                    <a:pt x="127" y="1089"/>
                  </a:lnTo>
                  <a:lnTo>
                    <a:pt x="198" y="1099"/>
                  </a:lnTo>
                  <a:lnTo>
                    <a:pt x="289" y="1099"/>
                  </a:lnTo>
                  <a:lnTo>
                    <a:pt x="402" y="1146"/>
                  </a:lnTo>
                  <a:lnTo>
                    <a:pt x="394" y="1182"/>
                  </a:lnTo>
                  <a:lnTo>
                    <a:pt x="376" y="1222"/>
                  </a:lnTo>
                  <a:lnTo>
                    <a:pt x="341" y="1242"/>
                  </a:lnTo>
                  <a:lnTo>
                    <a:pt x="272" y="1212"/>
                  </a:lnTo>
                  <a:lnTo>
                    <a:pt x="198" y="1166"/>
                  </a:lnTo>
                  <a:lnTo>
                    <a:pt x="92" y="1161"/>
                  </a:lnTo>
                  <a:lnTo>
                    <a:pt x="27" y="1176"/>
                  </a:lnTo>
                  <a:lnTo>
                    <a:pt x="0" y="1151"/>
                  </a:lnTo>
                  <a:lnTo>
                    <a:pt x="0" y="1114"/>
                  </a:lnTo>
                  <a:lnTo>
                    <a:pt x="35" y="1074"/>
                  </a:lnTo>
                  <a:lnTo>
                    <a:pt x="92" y="1008"/>
                  </a:lnTo>
                  <a:lnTo>
                    <a:pt x="193" y="840"/>
                  </a:lnTo>
                  <a:lnTo>
                    <a:pt x="237" y="692"/>
                  </a:lnTo>
                  <a:lnTo>
                    <a:pt x="249" y="550"/>
                  </a:lnTo>
                  <a:lnTo>
                    <a:pt x="245" y="473"/>
                  </a:lnTo>
                  <a:lnTo>
                    <a:pt x="210" y="336"/>
                  </a:lnTo>
                  <a:lnTo>
                    <a:pt x="118" y="188"/>
                  </a:lnTo>
                  <a:lnTo>
                    <a:pt x="53" y="112"/>
                  </a:lnTo>
                  <a:lnTo>
                    <a:pt x="74" y="143"/>
                  </a:lnTo>
                  <a:close/>
                </a:path>
              </a:pathLst>
            </a:custGeom>
            <a:solidFill>
              <a:srgbClr val="CC9900"/>
            </a:solidFill>
            <a:ln w="9525">
              <a:solidFill>
                <a:schemeClr val="tx1"/>
              </a:solidFill>
              <a:round/>
            </a:ln>
          </p:spPr>
          <p:txBody>
            <a:bodyPr/>
            <a:lstStyle/>
            <a:p>
              <a:endParaRPr lang="zh-CN" altLang="en-US"/>
            </a:p>
          </p:txBody>
        </p:sp>
        <p:sp>
          <p:nvSpPr>
            <p:cNvPr id="38945" name="Freeform 23"/>
            <p:cNvSpPr/>
            <p:nvPr/>
          </p:nvSpPr>
          <p:spPr bwMode="auto">
            <a:xfrm>
              <a:off x="2081" y="1988"/>
              <a:ext cx="147" cy="342"/>
            </a:xfrm>
            <a:custGeom>
              <a:avLst/>
              <a:gdLst>
                <a:gd name="T0" fmla="*/ 0 w 590"/>
                <a:gd name="T1" fmla="*/ 0 h 1369"/>
                <a:gd name="T2" fmla="*/ 0 w 590"/>
                <a:gd name="T3" fmla="*/ 0 h 1369"/>
                <a:gd name="T4" fmla="*/ 0 w 590"/>
                <a:gd name="T5" fmla="*/ 0 h 1369"/>
                <a:gd name="T6" fmla="*/ 0 w 590"/>
                <a:gd name="T7" fmla="*/ 0 h 1369"/>
                <a:gd name="T8" fmla="*/ 0 w 590"/>
                <a:gd name="T9" fmla="*/ 0 h 1369"/>
                <a:gd name="T10" fmla="*/ 0 w 590"/>
                <a:gd name="T11" fmla="*/ 0 h 1369"/>
                <a:gd name="T12" fmla="*/ 0 w 590"/>
                <a:gd name="T13" fmla="*/ 0 h 1369"/>
                <a:gd name="T14" fmla="*/ 0 w 590"/>
                <a:gd name="T15" fmla="*/ 0 h 1369"/>
                <a:gd name="T16" fmla="*/ 0 w 590"/>
                <a:gd name="T17" fmla="*/ 0 h 1369"/>
                <a:gd name="T18" fmla="*/ 0 w 590"/>
                <a:gd name="T19" fmla="*/ 0 h 1369"/>
                <a:gd name="T20" fmla="*/ 0 w 590"/>
                <a:gd name="T21" fmla="*/ 0 h 1369"/>
                <a:gd name="T22" fmla="*/ 0 w 590"/>
                <a:gd name="T23" fmla="*/ 0 h 1369"/>
                <a:gd name="T24" fmla="*/ 0 w 590"/>
                <a:gd name="T25" fmla="*/ 0 h 1369"/>
                <a:gd name="T26" fmla="*/ 0 w 590"/>
                <a:gd name="T27" fmla="*/ 0 h 1369"/>
                <a:gd name="T28" fmla="*/ 0 w 590"/>
                <a:gd name="T29" fmla="*/ 0 h 1369"/>
                <a:gd name="T30" fmla="*/ 0 w 590"/>
                <a:gd name="T31" fmla="*/ 0 h 1369"/>
                <a:gd name="T32" fmla="*/ 0 w 590"/>
                <a:gd name="T33" fmla="*/ 0 h 1369"/>
                <a:gd name="T34" fmla="*/ 0 w 590"/>
                <a:gd name="T35" fmla="*/ 0 h 1369"/>
                <a:gd name="T36" fmla="*/ 0 w 590"/>
                <a:gd name="T37" fmla="*/ 0 h 1369"/>
                <a:gd name="T38" fmla="*/ 0 w 590"/>
                <a:gd name="T39" fmla="*/ 0 h 1369"/>
                <a:gd name="T40" fmla="*/ 0 w 590"/>
                <a:gd name="T41" fmla="*/ 0 h 1369"/>
                <a:gd name="T42" fmla="*/ 0 w 590"/>
                <a:gd name="T43" fmla="*/ 0 h 1369"/>
                <a:gd name="T44" fmla="*/ 0 w 590"/>
                <a:gd name="T45" fmla="*/ 0 h 1369"/>
                <a:gd name="T46" fmla="*/ 0 w 590"/>
                <a:gd name="T47" fmla="*/ 0 h 1369"/>
                <a:gd name="T48" fmla="*/ 0 w 590"/>
                <a:gd name="T49" fmla="*/ 0 h 1369"/>
                <a:gd name="T50" fmla="*/ 0 w 590"/>
                <a:gd name="T51" fmla="*/ 0 h 1369"/>
                <a:gd name="T52" fmla="*/ 0 w 590"/>
                <a:gd name="T53" fmla="*/ 0 h 1369"/>
                <a:gd name="T54" fmla="*/ 0 w 590"/>
                <a:gd name="T55" fmla="*/ 0 h 1369"/>
                <a:gd name="T56" fmla="*/ 0 w 590"/>
                <a:gd name="T57" fmla="*/ 0 h 1369"/>
                <a:gd name="T58" fmla="*/ 0 w 590"/>
                <a:gd name="T59" fmla="*/ 0 h 1369"/>
                <a:gd name="T60" fmla="*/ 0 w 590"/>
                <a:gd name="T61" fmla="*/ 0 h 1369"/>
                <a:gd name="T62" fmla="*/ 0 w 590"/>
                <a:gd name="T63" fmla="*/ 0 h 1369"/>
                <a:gd name="T64" fmla="*/ 0 w 590"/>
                <a:gd name="T65" fmla="*/ 0 h 1369"/>
                <a:gd name="T66" fmla="*/ 0 w 590"/>
                <a:gd name="T67" fmla="*/ 0 h 1369"/>
                <a:gd name="T68" fmla="*/ 0 w 590"/>
                <a:gd name="T69" fmla="*/ 0 h 1369"/>
                <a:gd name="T70" fmla="*/ 0 w 590"/>
                <a:gd name="T71" fmla="*/ 0 h 1369"/>
                <a:gd name="T72" fmla="*/ 0 w 590"/>
                <a:gd name="T73" fmla="*/ 0 h 1369"/>
                <a:gd name="T74" fmla="*/ 0 w 590"/>
                <a:gd name="T75" fmla="*/ 0 h 1369"/>
                <a:gd name="T76" fmla="*/ 0 w 590"/>
                <a:gd name="T77" fmla="*/ 0 h 136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90"/>
                <a:gd name="T118" fmla="*/ 0 h 1369"/>
                <a:gd name="T119" fmla="*/ 590 w 590"/>
                <a:gd name="T120" fmla="*/ 1369 h 136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90" h="1369">
                  <a:moveTo>
                    <a:pt x="345" y="239"/>
                  </a:moveTo>
                  <a:lnTo>
                    <a:pt x="432" y="106"/>
                  </a:lnTo>
                  <a:lnTo>
                    <a:pt x="511" y="0"/>
                  </a:lnTo>
                  <a:lnTo>
                    <a:pt x="564" y="10"/>
                  </a:lnTo>
                  <a:lnTo>
                    <a:pt x="590" y="56"/>
                  </a:lnTo>
                  <a:lnTo>
                    <a:pt x="590" y="138"/>
                  </a:lnTo>
                  <a:lnTo>
                    <a:pt x="541" y="184"/>
                  </a:lnTo>
                  <a:lnTo>
                    <a:pt x="458" y="244"/>
                  </a:lnTo>
                  <a:lnTo>
                    <a:pt x="393" y="320"/>
                  </a:lnTo>
                  <a:lnTo>
                    <a:pt x="319" y="423"/>
                  </a:lnTo>
                  <a:lnTo>
                    <a:pt x="289" y="499"/>
                  </a:lnTo>
                  <a:lnTo>
                    <a:pt x="253" y="591"/>
                  </a:lnTo>
                  <a:lnTo>
                    <a:pt x="236" y="713"/>
                  </a:lnTo>
                  <a:lnTo>
                    <a:pt x="236" y="825"/>
                  </a:lnTo>
                  <a:lnTo>
                    <a:pt x="253" y="962"/>
                  </a:lnTo>
                  <a:lnTo>
                    <a:pt x="301" y="1095"/>
                  </a:lnTo>
                  <a:lnTo>
                    <a:pt x="340" y="1171"/>
                  </a:lnTo>
                  <a:lnTo>
                    <a:pt x="367" y="1221"/>
                  </a:lnTo>
                  <a:lnTo>
                    <a:pt x="367" y="1263"/>
                  </a:lnTo>
                  <a:lnTo>
                    <a:pt x="340" y="1278"/>
                  </a:lnTo>
                  <a:lnTo>
                    <a:pt x="280" y="1278"/>
                  </a:lnTo>
                  <a:lnTo>
                    <a:pt x="183" y="1298"/>
                  </a:lnTo>
                  <a:lnTo>
                    <a:pt x="109" y="1329"/>
                  </a:lnTo>
                  <a:lnTo>
                    <a:pt x="65" y="1369"/>
                  </a:lnTo>
                  <a:lnTo>
                    <a:pt x="26" y="1354"/>
                  </a:lnTo>
                  <a:lnTo>
                    <a:pt x="0" y="1298"/>
                  </a:lnTo>
                  <a:lnTo>
                    <a:pt x="3" y="1252"/>
                  </a:lnTo>
                  <a:lnTo>
                    <a:pt x="77" y="1216"/>
                  </a:lnTo>
                  <a:lnTo>
                    <a:pt x="196" y="1206"/>
                  </a:lnTo>
                  <a:lnTo>
                    <a:pt x="305" y="1206"/>
                  </a:lnTo>
                  <a:lnTo>
                    <a:pt x="262" y="1145"/>
                  </a:lnTo>
                  <a:lnTo>
                    <a:pt x="240" y="1069"/>
                  </a:lnTo>
                  <a:lnTo>
                    <a:pt x="209" y="962"/>
                  </a:lnTo>
                  <a:lnTo>
                    <a:pt x="174" y="850"/>
                  </a:lnTo>
                  <a:lnTo>
                    <a:pt x="174" y="718"/>
                  </a:lnTo>
                  <a:lnTo>
                    <a:pt x="183" y="591"/>
                  </a:lnTo>
                  <a:lnTo>
                    <a:pt x="222" y="473"/>
                  </a:lnTo>
                  <a:lnTo>
                    <a:pt x="292" y="320"/>
                  </a:lnTo>
                  <a:lnTo>
                    <a:pt x="345" y="239"/>
                  </a:lnTo>
                  <a:close/>
                </a:path>
              </a:pathLst>
            </a:custGeom>
            <a:solidFill>
              <a:srgbClr val="CC9900"/>
            </a:solidFill>
            <a:ln w="9525">
              <a:solidFill>
                <a:schemeClr val="tx1"/>
              </a:solidFill>
              <a:round/>
            </a:ln>
          </p:spPr>
          <p:txBody>
            <a:bodyPr/>
            <a:lstStyle/>
            <a:p>
              <a:endParaRPr lang="zh-CN" altLang="en-US"/>
            </a:p>
          </p:txBody>
        </p:sp>
      </p:grpSp>
      <p:sp>
        <p:nvSpPr>
          <p:cNvPr id="38918" name="Rectangle 24"/>
          <p:cNvSpPr>
            <a:spLocks noChangeArrowheads="1"/>
          </p:cNvSpPr>
          <p:nvPr/>
        </p:nvSpPr>
        <p:spPr bwMode="auto">
          <a:xfrm>
            <a:off x="6740525" y="2895601"/>
            <a:ext cx="287162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ea typeface="宋体" panose="02010600030101010101" pitchFamily="2" charset="-122"/>
              </a:rPr>
              <a:t>“</a:t>
            </a:r>
            <a:r>
              <a:rPr lang="en-US" altLang="zh-CN" sz="2400" b="0">
                <a:ea typeface="宋体" panose="02010600030101010101" pitchFamily="2" charset="-122"/>
              </a:rPr>
              <a:t>A shall do B to C”</a:t>
            </a:r>
            <a:endParaRPr lang="en-US" altLang="zh-CN" sz="2400" b="0">
              <a:ea typeface="宋体" panose="02010600030101010101" pitchFamily="2" charset="-122"/>
            </a:endParaRPr>
          </a:p>
        </p:txBody>
      </p:sp>
      <p:sp>
        <p:nvSpPr>
          <p:cNvPr id="38919" name="Rectangle 25"/>
          <p:cNvSpPr>
            <a:spLocks noChangeArrowheads="1"/>
          </p:cNvSpPr>
          <p:nvPr/>
        </p:nvSpPr>
        <p:spPr bwMode="auto">
          <a:xfrm>
            <a:off x="6740525" y="4114801"/>
            <a:ext cx="287162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ea typeface="宋体" panose="02010600030101010101" pitchFamily="2" charset="-122"/>
              </a:rPr>
              <a:t>“</a:t>
            </a:r>
            <a:r>
              <a:rPr lang="en-US" altLang="zh-CN" sz="2400" b="0">
                <a:ea typeface="宋体" panose="02010600030101010101" pitchFamily="2" charset="-122"/>
              </a:rPr>
              <a:t>A shall do B to C”</a:t>
            </a:r>
            <a:endParaRPr lang="en-US" altLang="zh-CN" sz="2400" b="0">
              <a:ea typeface="宋体" panose="02010600030101010101" pitchFamily="2" charset="-122"/>
            </a:endParaRPr>
          </a:p>
        </p:txBody>
      </p:sp>
      <p:sp>
        <p:nvSpPr>
          <p:cNvPr id="38920" name="Rectangle 26"/>
          <p:cNvSpPr>
            <a:spLocks noChangeArrowheads="1"/>
          </p:cNvSpPr>
          <p:nvPr/>
        </p:nvSpPr>
        <p:spPr bwMode="auto">
          <a:xfrm>
            <a:off x="6740525" y="5257801"/>
            <a:ext cx="2871620"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ea typeface="宋体" panose="02010600030101010101" pitchFamily="2" charset="-122"/>
              </a:rPr>
              <a:t>“</a:t>
            </a:r>
            <a:r>
              <a:rPr lang="en-US" altLang="zh-CN" sz="2400" b="0">
                <a:ea typeface="宋体" panose="02010600030101010101" pitchFamily="2" charset="-122"/>
              </a:rPr>
              <a:t>A shall do B to C”</a:t>
            </a:r>
            <a:endParaRPr lang="en-US" altLang="zh-CN" sz="2400" b="0">
              <a:ea typeface="宋体" panose="02010600030101010101" pitchFamily="2" charset="-122"/>
            </a:endParaRPr>
          </a:p>
        </p:txBody>
      </p:sp>
      <p:grpSp>
        <p:nvGrpSpPr>
          <p:cNvPr id="38921" name="Group 27"/>
          <p:cNvGrpSpPr/>
          <p:nvPr/>
        </p:nvGrpSpPr>
        <p:grpSpPr bwMode="auto">
          <a:xfrm>
            <a:off x="2797176" y="3594100"/>
            <a:ext cx="2663825" cy="1347788"/>
            <a:chOff x="1138" y="2154"/>
            <a:chExt cx="676" cy="672"/>
          </a:xfrm>
        </p:grpSpPr>
        <p:sp>
          <p:nvSpPr>
            <p:cNvPr id="38931" name="Freeform 28"/>
            <p:cNvSpPr/>
            <p:nvPr/>
          </p:nvSpPr>
          <p:spPr bwMode="auto">
            <a:xfrm>
              <a:off x="1715" y="2154"/>
              <a:ext cx="99" cy="672"/>
            </a:xfrm>
            <a:custGeom>
              <a:avLst/>
              <a:gdLst>
                <a:gd name="T0" fmla="*/ 0 w 297"/>
                <a:gd name="T1" fmla="*/ 0 h 2016"/>
                <a:gd name="T2" fmla="*/ 0 w 297"/>
                <a:gd name="T3" fmla="*/ 0 h 2016"/>
                <a:gd name="T4" fmla="*/ 0 w 297"/>
                <a:gd name="T5" fmla="*/ 0 h 2016"/>
                <a:gd name="T6" fmla="*/ 0 w 297"/>
                <a:gd name="T7" fmla="*/ 0 h 2016"/>
                <a:gd name="T8" fmla="*/ 0 w 297"/>
                <a:gd name="T9" fmla="*/ 0 h 2016"/>
                <a:gd name="T10" fmla="*/ 0 w 297"/>
                <a:gd name="T11" fmla="*/ 0 h 2016"/>
                <a:gd name="T12" fmla="*/ 0 w 297"/>
                <a:gd name="T13" fmla="*/ 0 h 2016"/>
                <a:gd name="T14" fmla="*/ 0 w 297"/>
                <a:gd name="T15" fmla="*/ 0 h 2016"/>
                <a:gd name="T16" fmla="*/ 0 w 297"/>
                <a:gd name="T17" fmla="*/ 0 h 2016"/>
                <a:gd name="T18" fmla="*/ 0 w 297"/>
                <a:gd name="T19" fmla="*/ 0 h 2016"/>
                <a:gd name="T20" fmla="*/ 0 w 297"/>
                <a:gd name="T21" fmla="*/ 0 h 2016"/>
                <a:gd name="T22" fmla="*/ 0 w 297"/>
                <a:gd name="T23" fmla="*/ 0 h 2016"/>
                <a:gd name="T24" fmla="*/ 0 w 297"/>
                <a:gd name="T25" fmla="*/ 0 h 2016"/>
                <a:gd name="T26" fmla="*/ 0 w 297"/>
                <a:gd name="T27" fmla="*/ 0 h 2016"/>
                <a:gd name="T28" fmla="*/ 0 w 297"/>
                <a:gd name="T29" fmla="*/ 0 h 2016"/>
                <a:gd name="T30" fmla="*/ 0 w 297"/>
                <a:gd name="T31" fmla="*/ 0 h 2016"/>
                <a:gd name="T32" fmla="*/ 0 w 297"/>
                <a:gd name="T33" fmla="*/ 0 h 2016"/>
                <a:gd name="T34" fmla="*/ 0 w 297"/>
                <a:gd name="T35" fmla="*/ 0 h 2016"/>
                <a:gd name="T36" fmla="*/ 0 w 297"/>
                <a:gd name="T37" fmla="*/ 0 h 2016"/>
                <a:gd name="T38" fmla="*/ 0 w 297"/>
                <a:gd name="T39" fmla="*/ 0 h 2016"/>
                <a:gd name="T40" fmla="*/ 0 w 297"/>
                <a:gd name="T41" fmla="*/ 0 h 2016"/>
                <a:gd name="T42" fmla="*/ 0 w 297"/>
                <a:gd name="T43" fmla="*/ 0 h 2016"/>
                <a:gd name="T44" fmla="*/ 0 w 297"/>
                <a:gd name="T45" fmla="*/ 0 h 2016"/>
                <a:gd name="T46" fmla="*/ 0 w 297"/>
                <a:gd name="T47" fmla="*/ 0 h 2016"/>
                <a:gd name="T48" fmla="*/ 0 w 297"/>
                <a:gd name="T49" fmla="*/ 0 h 2016"/>
                <a:gd name="T50" fmla="*/ 0 w 297"/>
                <a:gd name="T51" fmla="*/ 0 h 2016"/>
                <a:gd name="T52" fmla="*/ 0 w 297"/>
                <a:gd name="T53" fmla="*/ 0 h 2016"/>
                <a:gd name="T54" fmla="*/ 0 w 297"/>
                <a:gd name="T55" fmla="*/ 0 h 2016"/>
                <a:gd name="T56" fmla="*/ 0 w 297"/>
                <a:gd name="T57" fmla="*/ 0 h 2016"/>
                <a:gd name="T58" fmla="*/ 0 w 297"/>
                <a:gd name="T59" fmla="*/ 0 h 2016"/>
                <a:gd name="T60" fmla="*/ 0 w 297"/>
                <a:gd name="T61" fmla="*/ 0 h 2016"/>
                <a:gd name="T62" fmla="*/ 0 w 297"/>
                <a:gd name="T63" fmla="*/ 0 h 2016"/>
                <a:gd name="T64" fmla="*/ 0 w 297"/>
                <a:gd name="T65" fmla="*/ 0 h 2016"/>
                <a:gd name="T66" fmla="*/ 0 w 297"/>
                <a:gd name="T67" fmla="*/ 0 h 2016"/>
                <a:gd name="T68" fmla="*/ 0 w 297"/>
                <a:gd name="T69" fmla="*/ 0 h 2016"/>
                <a:gd name="T70" fmla="*/ 0 w 297"/>
                <a:gd name="T71" fmla="*/ 0 h 2016"/>
                <a:gd name="T72" fmla="*/ 0 w 297"/>
                <a:gd name="T73" fmla="*/ 0 h 2016"/>
                <a:gd name="T74" fmla="*/ 0 w 297"/>
                <a:gd name="T75" fmla="*/ 0 h 2016"/>
                <a:gd name="T76" fmla="*/ 0 w 297"/>
                <a:gd name="T77" fmla="*/ 0 h 2016"/>
                <a:gd name="T78" fmla="*/ 0 w 297"/>
                <a:gd name="T79" fmla="*/ 0 h 2016"/>
                <a:gd name="T80" fmla="*/ 0 w 297"/>
                <a:gd name="T81" fmla="*/ 0 h 2016"/>
                <a:gd name="T82" fmla="*/ 0 w 297"/>
                <a:gd name="T83" fmla="*/ 0 h 2016"/>
                <a:gd name="T84" fmla="*/ 0 w 297"/>
                <a:gd name="T85" fmla="*/ 0 h 2016"/>
                <a:gd name="T86" fmla="*/ 0 w 297"/>
                <a:gd name="T87" fmla="*/ 0 h 2016"/>
                <a:gd name="T88" fmla="*/ 0 w 297"/>
                <a:gd name="T89" fmla="*/ 0 h 2016"/>
                <a:gd name="T90" fmla="*/ 0 w 297"/>
                <a:gd name="T91" fmla="*/ 0 h 2016"/>
                <a:gd name="T92" fmla="*/ 0 w 297"/>
                <a:gd name="T93" fmla="*/ 0 h 2016"/>
                <a:gd name="T94" fmla="*/ 0 w 297"/>
                <a:gd name="T95" fmla="*/ 0 h 2016"/>
                <a:gd name="T96" fmla="*/ 0 w 297"/>
                <a:gd name="T97" fmla="*/ 0 h 2016"/>
                <a:gd name="T98" fmla="*/ 0 w 297"/>
                <a:gd name="T99" fmla="*/ 0 h 2016"/>
                <a:gd name="T100" fmla="*/ 0 w 297"/>
                <a:gd name="T101" fmla="*/ 0 h 2016"/>
                <a:gd name="T102" fmla="*/ 0 w 297"/>
                <a:gd name="T103" fmla="*/ 0 h 201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97"/>
                <a:gd name="T157" fmla="*/ 0 h 2016"/>
                <a:gd name="T158" fmla="*/ 297 w 297"/>
                <a:gd name="T159" fmla="*/ 2016 h 201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97" h="2016">
                  <a:moveTo>
                    <a:pt x="148" y="0"/>
                  </a:moveTo>
                  <a:lnTo>
                    <a:pt x="161" y="47"/>
                  </a:lnTo>
                  <a:lnTo>
                    <a:pt x="185" y="123"/>
                  </a:lnTo>
                  <a:lnTo>
                    <a:pt x="205" y="190"/>
                  </a:lnTo>
                  <a:lnTo>
                    <a:pt x="222" y="260"/>
                  </a:lnTo>
                  <a:lnTo>
                    <a:pt x="239" y="331"/>
                  </a:lnTo>
                  <a:lnTo>
                    <a:pt x="252" y="410"/>
                  </a:lnTo>
                  <a:lnTo>
                    <a:pt x="266" y="491"/>
                  </a:lnTo>
                  <a:lnTo>
                    <a:pt x="277" y="585"/>
                  </a:lnTo>
                  <a:lnTo>
                    <a:pt x="286" y="662"/>
                  </a:lnTo>
                  <a:lnTo>
                    <a:pt x="290" y="753"/>
                  </a:lnTo>
                  <a:lnTo>
                    <a:pt x="295" y="830"/>
                  </a:lnTo>
                  <a:lnTo>
                    <a:pt x="297" y="928"/>
                  </a:lnTo>
                  <a:lnTo>
                    <a:pt x="296" y="1026"/>
                  </a:lnTo>
                  <a:lnTo>
                    <a:pt x="293" y="1127"/>
                  </a:lnTo>
                  <a:lnTo>
                    <a:pt x="289" y="1206"/>
                  </a:lnTo>
                  <a:lnTo>
                    <a:pt x="284" y="1277"/>
                  </a:lnTo>
                  <a:lnTo>
                    <a:pt x="273" y="1364"/>
                  </a:lnTo>
                  <a:lnTo>
                    <a:pt x="263" y="1444"/>
                  </a:lnTo>
                  <a:lnTo>
                    <a:pt x="249" y="1533"/>
                  </a:lnTo>
                  <a:lnTo>
                    <a:pt x="232" y="1617"/>
                  </a:lnTo>
                  <a:lnTo>
                    <a:pt x="213" y="1698"/>
                  </a:lnTo>
                  <a:lnTo>
                    <a:pt x="195" y="1771"/>
                  </a:lnTo>
                  <a:lnTo>
                    <a:pt x="169" y="1850"/>
                  </a:lnTo>
                  <a:lnTo>
                    <a:pt x="142" y="1922"/>
                  </a:lnTo>
                  <a:lnTo>
                    <a:pt x="112" y="1997"/>
                  </a:lnTo>
                  <a:lnTo>
                    <a:pt x="104" y="2016"/>
                  </a:lnTo>
                  <a:lnTo>
                    <a:pt x="0" y="1969"/>
                  </a:lnTo>
                  <a:lnTo>
                    <a:pt x="30" y="1912"/>
                  </a:lnTo>
                  <a:lnTo>
                    <a:pt x="60" y="1842"/>
                  </a:lnTo>
                  <a:lnTo>
                    <a:pt x="85" y="1768"/>
                  </a:lnTo>
                  <a:lnTo>
                    <a:pt x="105" y="1689"/>
                  </a:lnTo>
                  <a:lnTo>
                    <a:pt x="129" y="1598"/>
                  </a:lnTo>
                  <a:lnTo>
                    <a:pt x="144" y="1514"/>
                  </a:lnTo>
                  <a:lnTo>
                    <a:pt x="158" y="1433"/>
                  </a:lnTo>
                  <a:lnTo>
                    <a:pt x="169" y="1337"/>
                  </a:lnTo>
                  <a:lnTo>
                    <a:pt x="178" y="1250"/>
                  </a:lnTo>
                  <a:lnTo>
                    <a:pt x="185" y="1164"/>
                  </a:lnTo>
                  <a:lnTo>
                    <a:pt x="188" y="1076"/>
                  </a:lnTo>
                  <a:lnTo>
                    <a:pt x="192" y="1006"/>
                  </a:lnTo>
                  <a:lnTo>
                    <a:pt x="189" y="915"/>
                  </a:lnTo>
                  <a:lnTo>
                    <a:pt x="187" y="819"/>
                  </a:lnTo>
                  <a:lnTo>
                    <a:pt x="181" y="729"/>
                  </a:lnTo>
                  <a:lnTo>
                    <a:pt x="175" y="639"/>
                  </a:lnTo>
                  <a:lnTo>
                    <a:pt x="162" y="545"/>
                  </a:lnTo>
                  <a:lnTo>
                    <a:pt x="149" y="458"/>
                  </a:lnTo>
                  <a:lnTo>
                    <a:pt x="134" y="370"/>
                  </a:lnTo>
                  <a:lnTo>
                    <a:pt x="115" y="289"/>
                  </a:lnTo>
                  <a:lnTo>
                    <a:pt x="92" y="200"/>
                  </a:lnTo>
                  <a:lnTo>
                    <a:pt x="67" y="123"/>
                  </a:lnTo>
                  <a:lnTo>
                    <a:pt x="40" y="53"/>
                  </a:lnTo>
                  <a:lnTo>
                    <a:pt x="148"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32" name="Freeform 29"/>
            <p:cNvSpPr/>
            <p:nvPr/>
          </p:nvSpPr>
          <p:spPr bwMode="auto">
            <a:xfrm>
              <a:off x="1641" y="2192"/>
              <a:ext cx="83" cy="599"/>
            </a:xfrm>
            <a:custGeom>
              <a:avLst/>
              <a:gdLst>
                <a:gd name="T0" fmla="*/ 0 w 250"/>
                <a:gd name="T1" fmla="*/ 0 h 1796"/>
                <a:gd name="T2" fmla="*/ 0 w 250"/>
                <a:gd name="T3" fmla="*/ 0 h 1796"/>
                <a:gd name="T4" fmla="*/ 0 w 250"/>
                <a:gd name="T5" fmla="*/ 0 h 1796"/>
                <a:gd name="T6" fmla="*/ 0 w 250"/>
                <a:gd name="T7" fmla="*/ 0 h 1796"/>
                <a:gd name="T8" fmla="*/ 0 w 250"/>
                <a:gd name="T9" fmla="*/ 0 h 1796"/>
                <a:gd name="T10" fmla="*/ 0 w 250"/>
                <a:gd name="T11" fmla="*/ 0 h 1796"/>
                <a:gd name="T12" fmla="*/ 0 w 250"/>
                <a:gd name="T13" fmla="*/ 0 h 1796"/>
                <a:gd name="T14" fmla="*/ 0 w 250"/>
                <a:gd name="T15" fmla="*/ 0 h 1796"/>
                <a:gd name="T16" fmla="*/ 0 w 250"/>
                <a:gd name="T17" fmla="*/ 0 h 1796"/>
                <a:gd name="T18" fmla="*/ 0 w 250"/>
                <a:gd name="T19" fmla="*/ 0 h 1796"/>
                <a:gd name="T20" fmla="*/ 0 w 250"/>
                <a:gd name="T21" fmla="*/ 0 h 1796"/>
                <a:gd name="T22" fmla="*/ 0 w 250"/>
                <a:gd name="T23" fmla="*/ 0 h 1796"/>
                <a:gd name="T24" fmla="*/ 0 w 250"/>
                <a:gd name="T25" fmla="*/ 0 h 1796"/>
                <a:gd name="T26" fmla="*/ 0 w 250"/>
                <a:gd name="T27" fmla="*/ 0 h 1796"/>
                <a:gd name="T28" fmla="*/ 0 w 250"/>
                <a:gd name="T29" fmla="*/ 0 h 1796"/>
                <a:gd name="T30" fmla="*/ 0 w 250"/>
                <a:gd name="T31" fmla="*/ 0 h 1796"/>
                <a:gd name="T32" fmla="*/ 0 w 250"/>
                <a:gd name="T33" fmla="*/ 0 h 1796"/>
                <a:gd name="T34" fmla="*/ 0 w 250"/>
                <a:gd name="T35" fmla="*/ 0 h 1796"/>
                <a:gd name="T36" fmla="*/ 0 w 250"/>
                <a:gd name="T37" fmla="*/ 0 h 1796"/>
                <a:gd name="T38" fmla="*/ 0 w 250"/>
                <a:gd name="T39" fmla="*/ 0 h 1796"/>
                <a:gd name="T40" fmla="*/ 0 w 250"/>
                <a:gd name="T41" fmla="*/ 0 h 1796"/>
                <a:gd name="T42" fmla="*/ 0 w 250"/>
                <a:gd name="T43" fmla="*/ 0 h 1796"/>
                <a:gd name="T44" fmla="*/ 0 w 250"/>
                <a:gd name="T45" fmla="*/ 0 h 1796"/>
                <a:gd name="T46" fmla="*/ 0 w 250"/>
                <a:gd name="T47" fmla="*/ 0 h 1796"/>
                <a:gd name="T48" fmla="*/ 0 w 250"/>
                <a:gd name="T49" fmla="*/ 0 h 1796"/>
                <a:gd name="T50" fmla="*/ 0 w 250"/>
                <a:gd name="T51" fmla="*/ 0 h 1796"/>
                <a:gd name="T52" fmla="*/ 0 w 250"/>
                <a:gd name="T53" fmla="*/ 0 h 1796"/>
                <a:gd name="T54" fmla="*/ 0 w 250"/>
                <a:gd name="T55" fmla="*/ 0 h 1796"/>
                <a:gd name="T56" fmla="*/ 0 w 250"/>
                <a:gd name="T57" fmla="*/ 0 h 1796"/>
                <a:gd name="T58" fmla="*/ 0 w 250"/>
                <a:gd name="T59" fmla="*/ 0 h 1796"/>
                <a:gd name="T60" fmla="*/ 0 w 250"/>
                <a:gd name="T61" fmla="*/ 0 h 1796"/>
                <a:gd name="T62" fmla="*/ 0 w 250"/>
                <a:gd name="T63" fmla="*/ 0 h 1796"/>
                <a:gd name="T64" fmla="*/ 0 w 250"/>
                <a:gd name="T65" fmla="*/ 0 h 1796"/>
                <a:gd name="T66" fmla="*/ 0 w 250"/>
                <a:gd name="T67" fmla="*/ 0 h 1796"/>
                <a:gd name="T68" fmla="*/ 0 w 250"/>
                <a:gd name="T69" fmla="*/ 0 h 1796"/>
                <a:gd name="T70" fmla="*/ 0 w 250"/>
                <a:gd name="T71" fmla="*/ 0 h 1796"/>
                <a:gd name="T72" fmla="*/ 0 w 250"/>
                <a:gd name="T73" fmla="*/ 0 h 1796"/>
                <a:gd name="T74" fmla="*/ 0 w 250"/>
                <a:gd name="T75" fmla="*/ 0 h 1796"/>
                <a:gd name="T76" fmla="*/ 0 w 250"/>
                <a:gd name="T77" fmla="*/ 0 h 1796"/>
                <a:gd name="T78" fmla="*/ 0 w 250"/>
                <a:gd name="T79" fmla="*/ 0 h 1796"/>
                <a:gd name="T80" fmla="*/ 0 w 250"/>
                <a:gd name="T81" fmla="*/ 0 h 1796"/>
                <a:gd name="T82" fmla="*/ 0 w 250"/>
                <a:gd name="T83" fmla="*/ 0 h 1796"/>
                <a:gd name="T84" fmla="*/ 0 w 250"/>
                <a:gd name="T85" fmla="*/ 0 h 1796"/>
                <a:gd name="T86" fmla="*/ 0 w 250"/>
                <a:gd name="T87" fmla="*/ 0 h 1796"/>
                <a:gd name="T88" fmla="*/ 0 w 250"/>
                <a:gd name="T89" fmla="*/ 0 h 1796"/>
                <a:gd name="T90" fmla="*/ 0 w 250"/>
                <a:gd name="T91" fmla="*/ 0 h 179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250"/>
                <a:gd name="T139" fmla="*/ 0 h 1796"/>
                <a:gd name="T140" fmla="*/ 250 w 250"/>
                <a:gd name="T141" fmla="*/ 1796 h 179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250" h="1796">
                  <a:moveTo>
                    <a:pt x="134" y="0"/>
                  </a:moveTo>
                  <a:lnTo>
                    <a:pt x="158" y="76"/>
                  </a:lnTo>
                  <a:lnTo>
                    <a:pt x="175" y="146"/>
                  </a:lnTo>
                  <a:lnTo>
                    <a:pt x="191" y="217"/>
                  </a:lnTo>
                  <a:lnTo>
                    <a:pt x="205" y="296"/>
                  </a:lnTo>
                  <a:lnTo>
                    <a:pt x="218" y="377"/>
                  </a:lnTo>
                  <a:lnTo>
                    <a:pt x="230" y="471"/>
                  </a:lnTo>
                  <a:lnTo>
                    <a:pt x="239" y="548"/>
                  </a:lnTo>
                  <a:lnTo>
                    <a:pt x="243" y="639"/>
                  </a:lnTo>
                  <a:lnTo>
                    <a:pt x="248" y="716"/>
                  </a:lnTo>
                  <a:lnTo>
                    <a:pt x="250" y="814"/>
                  </a:lnTo>
                  <a:lnTo>
                    <a:pt x="249" y="912"/>
                  </a:lnTo>
                  <a:lnTo>
                    <a:pt x="245" y="1013"/>
                  </a:lnTo>
                  <a:lnTo>
                    <a:pt x="242" y="1092"/>
                  </a:lnTo>
                  <a:lnTo>
                    <a:pt x="236" y="1163"/>
                  </a:lnTo>
                  <a:lnTo>
                    <a:pt x="226" y="1250"/>
                  </a:lnTo>
                  <a:lnTo>
                    <a:pt x="216" y="1330"/>
                  </a:lnTo>
                  <a:lnTo>
                    <a:pt x="202" y="1419"/>
                  </a:lnTo>
                  <a:lnTo>
                    <a:pt x="185" y="1503"/>
                  </a:lnTo>
                  <a:lnTo>
                    <a:pt x="166" y="1584"/>
                  </a:lnTo>
                  <a:lnTo>
                    <a:pt x="148" y="1657"/>
                  </a:lnTo>
                  <a:lnTo>
                    <a:pt x="122" y="1736"/>
                  </a:lnTo>
                  <a:lnTo>
                    <a:pt x="101" y="1796"/>
                  </a:lnTo>
                  <a:lnTo>
                    <a:pt x="0" y="1745"/>
                  </a:lnTo>
                  <a:lnTo>
                    <a:pt x="13" y="1728"/>
                  </a:lnTo>
                  <a:lnTo>
                    <a:pt x="38" y="1654"/>
                  </a:lnTo>
                  <a:lnTo>
                    <a:pt x="58" y="1575"/>
                  </a:lnTo>
                  <a:lnTo>
                    <a:pt x="82" y="1484"/>
                  </a:lnTo>
                  <a:lnTo>
                    <a:pt x="97" y="1400"/>
                  </a:lnTo>
                  <a:lnTo>
                    <a:pt x="111" y="1319"/>
                  </a:lnTo>
                  <a:lnTo>
                    <a:pt x="122" y="1223"/>
                  </a:lnTo>
                  <a:lnTo>
                    <a:pt x="131" y="1136"/>
                  </a:lnTo>
                  <a:lnTo>
                    <a:pt x="138" y="1050"/>
                  </a:lnTo>
                  <a:lnTo>
                    <a:pt x="141" y="962"/>
                  </a:lnTo>
                  <a:lnTo>
                    <a:pt x="144" y="892"/>
                  </a:lnTo>
                  <a:lnTo>
                    <a:pt x="142" y="801"/>
                  </a:lnTo>
                  <a:lnTo>
                    <a:pt x="140" y="705"/>
                  </a:lnTo>
                  <a:lnTo>
                    <a:pt x="134" y="615"/>
                  </a:lnTo>
                  <a:lnTo>
                    <a:pt x="128" y="525"/>
                  </a:lnTo>
                  <a:lnTo>
                    <a:pt x="115" y="431"/>
                  </a:lnTo>
                  <a:lnTo>
                    <a:pt x="102" y="344"/>
                  </a:lnTo>
                  <a:lnTo>
                    <a:pt x="87" y="256"/>
                  </a:lnTo>
                  <a:lnTo>
                    <a:pt x="68" y="175"/>
                  </a:lnTo>
                  <a:lnTo>
                    <a:pt x="45" y="86"/>
                  </a:lnTo>
                  <a:lnTo>
                    <a:pt x="27" y="43"/>
                  </a:lnTo>
                  <a:lnTo>
                    <a:pt x="134"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33" name="Freeform 30"/>
            <p:cNvSpPr/>
            <p:nvPr/>
          </p:nvSpPr>
          <p:spPr bwMode="auto">
            <a:xfrm>
              <a:off x="1563" y="2227"/>
              <a:ext cx="72" cy="525"/>
            </a:xfrm>
            <a:custGeom>
              <a:avLst/>
              <a:gdLst>
                <a:gd name="T0" fmla="*/ 0 w 214"/>
                <a:gd name="T1" fmla="*/ 0 h 1577"/>
                <a:gd name="T2" fmla="*/ 0 w 214"/>
                <a:gd name="T3" fmla="*/ 0 h 1577"/>
                <a:gd name="T4" fmla="*/ 0 w 214"/>
                <a:gd name="T5" fmla="*/ 0 h 1577"/>
                <a:gd name="T6" fmla="*/ 0 w 214"/>
                <a:gd name="T7" fmla="*/ 0 h 1577"/>
                <a:gd name="T8" fmla="*/ 0 w 214"/>
                <a:gd name="T9" fmla="*/ 0 h 1577"/>
                <a:gd name="T10" fmla="*/ 0 w 214"/>
                <a:gd name="T11" fmla="*/ 0 h 1577"/>
                <a:gd name="T12" fmla="*/ 0 w 214"/>
                <a:gd name="T13" fmla="*/ 0 h 1577"/>
                <a:gd name="T14" fmla="*/ 0 w 214"/>
                <a:gd name="T15" fmla="*/ 0 h 1577"/>
                <a:gd name="T16" fmla="*/ 0 w 214"/>
                <a:gd name="T17" fmla="*/ 0 h 1577"/>
                <a:gd name="T18" fmla="*/ 0 w 214"/>
                <a:gd name="T19" fmla="*/ 0 h 1577"/>
                <a:gd name="T20" fmla="*/ 0 w 214"/>
                <a:gd name="T21" fmla="*/ 0 h 1577"/>
                <a:gd name="T22" fmla="*/ 0 w 214"/>
                <a:gd name="T23" fmla="*/ 0 h 1577"/>
                <a:gd name="T24" fmla="*/ 0 w 214"/>
                <a:gd name="T25" fmla="*/ 0 h 1577"/>
                <a:gd name="T26" fmla="*/ 0 w 214"/>
                <a:gd name="T27" fmla="*/ 0 h 1577"/>
                <a:gd name="T28" fmla="*/ 0 w 214"/>
                <a:gd name="T29" fmla="*/ 0 h 1577"/>
                <a:gd name="T30" fmla="*/ 0 w 214"/>
                <a:gd name="T31" fmla="*/ 0 h 1577"/>
                <a:gd name="T32" fmla="*/ 0 w 214"/>
                <a:gd name="T33" fmla="*/ 0 h 1577"/>
                <a:gd name="T34" fmla="*/ 0 w 214"/>
                <a:gd name="T35" fmla="*/ 0 h 1577"/>
                <a:gd name="T36" fmla="*/ 0 w 214"/>
                <a:gd name="T37" fmla="*/ 0 h 1577"/>
                <a:gd name="T38" fmla="*/ 0 w 214"/>
                <a:gd name="T39" fmla="*/ 0 h 1577"/>
                <a:gd name="T40" fmla="*/ 0 w 214"/>
                <a:gd name="T41" fmla="*/ 0 h 1577"/>
                <a:gd name="T42" fmla="*/ 0 w 214"/>
                <a:gd name="T43" fmla="*/ 0 h 1577"/>
                <a:gd name="T44" fmla="*/ 0 w 214"/>
                <a:gd name="T45" fmla="*/ 0 h 1577"/>
                <a:gd name="T46" fmla="*/ 0 w 214"/>
                <a:gd name="T47" fmla="*/ 0 h 1577"/>
                <a:gd name="T48" fmla="*/ 0 w 214"/>
                <a:gd name="T49" fmla="*/ 0 h 1577"/>
                <a:gd name="T50" fmla="*/ 0 w 214"/>
                <a:gd name="T51" fmla="*/ 0 h 1577"/>
                <a:gd name="T52" fmla="*/ 0 w 214"/>
                <a:gd name="T53" fmla="*/ 0 h 1577"/>
                <a:gd name="T54" fmla="*/ 0 w 214"/>
                <a:gd name="T55" fmla="*/ 0 h 1577"/>
                <a:gd name="T56" fmla="*/ 0 w 214"/>
                <a:gd name="T57" fmla="*/ 0 h 1577"/>
                <a:gd name="T58" fmla="*/ 0 w 214"/>
                <a:gd name="T59" fmla="*/ 0 h 1577"/>
                <a:gd name="T60" fmla="*/ 0 w 214"/>
                <a:gd name="T61" fmla="*/ 0 h 1577"/>
                <a:gd name="T62" fmla="*/ 0 w 214"/>
                <a:gd name="T63" fmla="*/ 0 h 1577"/>
                <a:gd name="T64" fmla="*/ 0 w 214"/>
                <a:gd name="T65" fmla="*/ 0 h 1577"/>
                <a:gd name="T66" fmla="*/ 0 w 214"/>
                <a:gd name="T67" fmla="*/ 0 h 1577"/>
                <a:gd name="T68" fmla="*/ 0 w 214"/>
                <a:gd name="T69" fmla="*/ 0 h 1577"/>
                <a:gd name="T70" fmla="*/ 0 w 214"/>
                <a:gd name="T71" fmla="*/ 0 h 1577"/>
                <a:gd name="T72" fmla="*/ 0 w 214"/>
                <a:gd name="T73" fmla="*/ 0 h 1577"/>
                <a:gd name="T74" fmla="*/ 0 w 214"/>
                <a:gd name="T75" fmla="*/ 0 h 1577"/>
                <a:gd name="T76" fmla="*/ 0 w 214"/>
                <a:gd name="T77" fmla="*/ 0 h 1577"/>
                <a:gd name="T78" fmla="*/ 0 w 214"/>
                <a:gd name="T79" fmla="*/ 0 h 1577"/>
                <a:gd name="T80" fmla="*/ 0 w 214"/>
                <a:gd name="T81" fmla="*/ 0 h 157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4"/>
                <a:gd name="T124" fmla="*/ 0 h 1577"/>
                <a:gd name="T125" fmla="*/ 214 w 214"/>
                <a:gd name="T126" fmla="*/ 1577 h 157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4" h="1577">
                  <a:moveTo>
                    <a:pt x="138" y="42"/>
                  </a:moveTo>
                  <a:lnTo>
                    <a:pt x="155" y="113"/>
                  </a:lnTo>
                  <a:lnTo>
                    <a:pt x="169" y="192"/>
                  </a:lnTo>
                  <a:lnTo>
                    <a:pt x="182" y="273"/>
                  </a:lnTo>
                  <a:lnTo>
                    <a:pt x="193" y="367"/>
                  </a:lnTo>
                  <a:lnTo>
                    <a:pt x="202" y="444"/>
                  </a:lnTo>
                  <a:lnTo>
                    <a:pt x="207" y="535"/>
                  </a:lnTo>
                  <a:lnTo>
                    <a:pt x="211" y="612"/>
                  </a:lnTo>
                  <a:lnTo>
                    <a:pt x="214" y="710"/>
                  </a:lnTo>
                  <a:lnTo>
                    <a:pt x="212" y="821"/>
                  </a:lnTo>
                  <a:lnTo>
                    <a:pt x="209" y="909"/>
                  </a:lnTo>
                  <a:lnTo>
                    <a:pt x="206" y="988"/>
                  </a:lnTo>
                  <a:lnTo>
                    <a:pt x="200" y="1059"/>
                  </a:lnTo>
                  <a:lnTo>
                    <a:pt x="190" y="1146"/>
                  </a:lnTo>
                  <a:lnTo>
                    <a:pt x="180" y="1226"/>
                  </a:lnTo>
                  <a:lnTo>
                    <a:pt x="165" y="1315"/>
                  </a:lnTo>
                  <a:lnTo>
                    <a:pt x="149" y="1399"/>
                  </a:lnTo>
                  <a:lnTo>
                    <a:pt x="129" y="1480"/>
                  </a:lnTo>
                  <a:lnTo>
                    <a:pt x="111" y="1553"/>
                  </a:lnTo>
                  <a:lnTo>
                    <a:pt x="101" y="1577"/>
                  </a:lnTo>
                  <a:lnTo>
                    <a:pt x="0" y="1530"/>
                  </a:lnTo>
                  <a:lnTo>
                    <a:pt x="22" y="1471"/>
                  </a:lnTo>
                  <a:lnTo>
                    <a:pt x="45" y="1380"/>
                  </a:lnTo>
                  <a:lnTo>
                    <a:pt x="61" y="1296"/>
                  </a:lnTo>
                  <a:lnTo>
                    <a:pt x="74" y="1215"/>
                  </a:lnTo>
                  <a:lnTo>
                    <a:pt x="86" y="1119"/>
                  </a:lnTo>
                  <a:lnTo>
                    <a:pt x="95" y="1032"/>
                  </a:lnTo>
                  <a:lnTo>
                    <a:pt x="101" y="946"/>
                  </a:lnTo>
                  <a:lnTo>
                    <a:pt x="105" y="858"/>
                  </a:lnTo>
                  <a:lnTo>
                    <a:pt x="108" y="788"/>
                  </a:lnTo>
                  <a:lnTo>
                    <a:pt x="106" y="697"/>
                  </a:lnTo>
                  <a:lnTo>
                    <a:pt x="104" y="601"/>
                  </a:lnTo>
                  <a:lnTo>
                    <a:pt x="98" y="511"/>
                  </a:lnTo>
                  <a:lnTo>
                    <a:pt x="91" y="421"/>
                  </a:lnTo>
                  <a:lnTo>
                    <a:pt x="79" y="327"/>
                  </a:lnTo>
                  <a:lnTo>
                    <a:pt x="65" y="240"/>
                  </a:lnTo>
                  <a:lnTo>
                    <a:pt x="51" y="152"/>
                  </a:lnTo>
                  <a:lnTo>
                    <a:pt x="32" y="71"/>
                  </a:lnTo>
                  <a:lnTo>
                    <a:pt x="25" y="50"/>
                  </a:lnTo>
                  <a:lnTo>
                    <a:pt x="128" y="0"/>
                  </a:lnTo>
                  <a:lnTo>
                    <a:pt x="138" y="42"/>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34" name="Freeform 31"/>
            <p:cNvSpPr/>
            <p:nvPr/>
          </p:nvSpPr>
          <p:spPr bwMode="auto">
            <a:xfrm>
              <a:off x="1492" y="2262"/>
              <a:ext cx="62" cy="456"/>
            </a:xfrm>
            <a:custGeom>
              <a:avLst/>
              <a:gdLst>
                <a:gd name="T0" fmla="*/ 0 w 186"/>
                <a:gd name="T1" fmla="*/ 0 h 1367"/>
                <a:gd name="T2" fmla="*/ 0 w 186"/>
                <a:gd name="T3" fmla="*/ 0 h 1367"/>
                <a:gd name="T4" fmla="*/ 0 w 186"/>
                <a:gd name="T5" fmla="*/ 0 h 1367"/>
                <a:gd name="T6" fmla="*/ 0 w 186"/>
                <a:gd name="T7" fmla="*/ 0 h 1367"/>
                <a:gd name="T8" fmla="*/ 0 w 186"/>
                <a:gd name="T9" fmla="*/ 0 h 1367"/>
                <a:gd name="T10" fmla="*/ 0 w 186"/>
                <a:gd name="T11" fmla="*/ 0 h 1367"/>
                <a:gd name="T12" fmla="*/ 0 w 186"/>
                <a:gd name="T13" fmla="*/ 0 h 1367"/>
                <a:gd name="T14" fmla="*/ 0 w 186"/>
                <a:gd name="T15" fmla="*/ 0 h 1367"/>
                <a:gd name="T16" fmla="*/ 0 w 186"/>
                <a:gd name="T17" fmla="*/ 0 h 1367"/>
                <a:gd name="T18" fmla="*/ 0 w 186"/>
                <a:gd name="T19" fmla="*/ 0 h 1367"/>
                <a:gd name="T20" fmla="*/ 0 w 186"/>
                <a:gd name="T21" fmla="*/ 0 h 1367"/>
                <a:gd name="T22" fmla="*/ 0 w 186"/>
                <a:gd name="T23" fmla="*/ 0 h 1367"/>
                <a:gd name="T24" fmla="*/ 0 w 186"/>
                <a:gd name="T25" fmla="*/ 0 h 1367"/>
                <a:gd name="T26" fmla="*/ 0 w 186"/>
                <a:gd name="T27" fmla="*/ 0 h 1367"/>
                <a:gd name="T28" fmla="*/ 0 w 186"/>
                <a:gd name="T29" fmla="*/ 0 h 1367"/>
                <a:gd name="T30" fmla="*/ 0 w 186"/>
                <a:gd name="T31" fmla="*/ 0 h 1367"/>
                <a:gd name="T32" fmla="*/ 0 w 186"/>
                <a:gd name="T33" fmla="*/ 0 h 1367"/>
                <a:gd name="T34" fmla="*/ 0 w 186"/>
                <a:gd name="T35" fmla="*/ 0 h 1367"/>
                <a:gd name="T36" fmla="*/ 0 w 186"/>
                <a:gd name="T37" fmla="*/ 0 h 1367"/>
                <a:gd name="T38" fmla="*/ 0 w 186"/>
                <a:gd name="T39" fmla="*/ 0 h 1367"/>
                <a:gd name="T40" fmla="*/ 0 w 186"/>
                <a:gd name="T41" fmla="*/ 0 h 1367"/>
                <a:gd name="T42" fmla="*/ 0 w 186"/>
                <a:gd name="T43" fmla="*/ 0 h 1367"/>
                <a:gd name="T44" fmla="*/ 0 w 186"/>
                <a:gd name="T45" fmla="*/ 0 h 1367"/>
                <a:gd name="T46" fmla="*/ 0 w 186"/>
                <a:gd name="T47" fmla="*/ 0 h 1367"/>
                <a:gd name="T48" fmla="*/ 0 w 186"/>
                <a:gd name="T49" fmla="*/ 0 h 1367"/>
                <a:gd name="T50" fmla="*/ 0 w 186"/>
                <a:gd name="T51" fmla="*/ 0 h 1367"/>
                <a:gd name="T52" fmla="*/ 0 w 186"/>
                <a:gd name="T53" fmla="*/ 0 h 1367"/>
                <a:gd name="T54" fmla="*/ 0 w 186"/>
                <a:gd name="T55" fmla="*/ 0 h 1367"/>
                <a:gd name="T56" fmla="*/ 0 w 186"/>
                <a:gd name="T57" fmla="*/ 0 h 1367"/>
                <a:gd name="T58" fmla="*/ 0 w 186"/>
                <a:gd name="T59" fmla="*/ 0 h 1367"/>
                <a:gd name="T60" fmla="*/ 0 w 186"/>
                <a:gd name="T61" fmla="*/ 0 h 1367"/>
                <a:gd name="T62" fmla="*/ 0 w 186"/>
                <a:gd name="T63" fmla="*/ 0 h 1367"/>
                <a:gd name="T64" fmla="*/ 0 w 186"/>
                <a:gd name="T65" fmla="*/ 0 h 1367"/>
                <a:gd name="T66" fmla="*/ 0 w 186"/>
                <a:gd name="T67" fmla="*/ 0 h 13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6"/>
                <a:gd name="T103" fmla="*/ 0 h 1367"/>
                <a:gd name="T104" fmla="*/ 186 w 186"/>
                <a:gd name="T105" fmla="*/ 1367 h 13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6" h="1367">
                  <a:moveTo>
                    <a:pt x="128" y="0"/>
                  </a:moveTo>
                  <a:lnTo>
                    <a:pt x="141" y="79"/>
                  </a:lnTo>
                  <a:lnTo>
                    <a:pt x="155" y="161"/>
                  </a:lnTo>
                  <a:lnTo>
                    <a:pt x="166" y="254"/>
                  </a:lnTo>
                  <a:lnTo>
                    <a:pt x="175" y="332"/>
                  </a:lnTo>
                  <a:lnTo>
                    <a:pt x="180" y="422"/>
                  </a:lnTo>
                  <a:lnTo>
                    <a:pt x="184" y="499"/>
                  </a:lnTo>
                  <a:lnTo>
                    <a:pt x="186" y="597"/>
                  </a:lnTo>
                  <a:lnTo>
                    <a:pt x="185" y="696"/>
                  </a:lnTo>
                  <a:lnTo>
                    <a:pt x="182" y="796"/>
                  </a:lnTo>
                  <a:lnTo>
                    <a:pt x="178" y="876"/>
                  </a:lnTo>
                  <a:lnTo>
                    <a:pt x="173" y="946"/>
                  </a:lnTo>
                  <a:lnTo>
                    <a:pt x="163" y="1033"/>
                  </a:lnTo>
                  <a:lnTo>
                    <a:pt x="153" y="1113"/>
                  </a:lnTo>
                  <a:lnTo>
                    <a:pt x="138" y="1203"/>
                  </a:lnTo>
                  <a:lnTo>
                    <a:pt x="121" y="1287"/>
                  </a:lnTo>
                  <a:lnTo>
                    <a:pt x="102" y="1367"/>
                  </a:lnTo>
                  <a:lnTo>
                    <a:pt x="0" y="1320"/>
                  </a:lnTo>
                  <a:lnTo>
                    <a:pt x="18" y="1268"/>
                  </a:lnTo>
                  <a:lnTo>
                    <a:pt x="34" y="1184"/>
                  </a:lnTo>
                  <a:lnTo>
                    <a:pt x="47" y="1102"/>
                  </a:lnTo>
                  <a:lnTo>
                    <a:pt x="58" y="1006"/>
                  </a:lnTo>
                  <a:lnTo>
                    <a:pt x="67" y="919"/>
                  </a:lnTo>
                  <a:lnTo>
                    <a:pt x="74" y="833"/>
                  </a:lnTo>
                  <a:lnTo>
                    <a:pt x="77" y="745"/>
                  </a:lnTo>
                  <a:lnTo>
                    <a:pt x="81" y="676"/>
                  </a:lnTo>
                  <a:lnTo>
                    <a:pt x="79" y="584"/>
                  </a:lnTo>
                  <a:lnTo>
                    <a:pt x="76" y="488"/>
                  </a:lnTo>
                  <a:lnTo>
                    <a:pt x="71" y="399"/>
                  </a:lnTo>
                  <a:lnTo>
                    <a:pt x="64" y="308"/>
                  </a:lnTo>
                  <a:lnTo>
                    <a:pt x="52" y="214"/>
                  </a:lnTo>
                  <a:lnTo>
                    <a:pt x="38" y="127"/>
                  </a:lnTo>
                  <a:lnTo>
                    <a:pt x="21" y="48"/>
                  </a:lnTo>
                  <a:lnTo>
                    <a:pt x="128"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35" name="Freeform 32"/>
            <p:cNvSpPr/>
            <p:nvPr/>
          </p:nvSpPr>
          <p:spPr bwMode="auto">
            <a:xfrm>
              <a:off x="1420" y="2297"/>
              <a:ext cx="53" cy="386"/>
            </a:xfrm>
            <a:custGeom>
              <a:avLst/>
              <a:gdLst>
                <a:gd name="T0" fmla="*/ 0 w 159"/>
                <a:gd name="T1" fmla="*/ 0 h 1158"/>
                <a:gd name="T2" fmla="*/ 0 w 159"/>
                <a:gd name="T3" fmla="*/ 0 h 1158"/>
                <a:gd name="T4" fmla="*/ 0 w 159"/>
                <a:gd name="T5" fmla="*/ 0 h 1158"/>
                <a:gd name="T6" fmla="*/ 0 w 159"/>
                <a:gd name="T7" fmla="*/ 0 h 1158"/>
                <a:gd name="T8" fmla="*/ 0 w 159"/>
                <a:gd name="T9" fmla="*/ 0 h 1158"/>
                <a:gd name="T10" fmla="*/ 0 w 159"/>
                <a:gd name="T11" fmla="*/ 0 h 1158"/>
                <a:gd name="T12" fmla="*/ 0 w 159"/>
                <a:gd name="T13" fmla="*/ 0 h 1158"/>
                <a:gd name="T14" fmla="*/ 0 w 159"/>
                <a:gd name="T15" fmla="*/ 0 h 1158"/>
                <a:gd name="T16" fmla="*/ 0 w 159"/>
                <a:gd name="T17" fmla="*/ 0 h 1158"/>
                <a:gd name="T18" fmla="*/ 0 w 159"/>
                <a:gd name="T19" fmla="*/ 0 h 1158"/>
                <a:gd name="T20" fmla="*/ 0 w 159"/>
                <a:gd name="T21" fmla="*/ 0 h 1158"/>
                <a:gd name="T22" fmla="*/ 0 w 159"/>
                <a:gd name="T23" fmla="*/ 0 h 1158"/>
                <a:gd name="T24" fmla="*/ 0 w 159"/>
                <a:gd name="T25" fmla="*/ 0 h 1158"/>
                <a:gd name="T26" fmla="*/ 0 w 159"/>
                <a:gd name="T27" fmla="*/ 0 h 1158"/>
                <a:gd name="T28" fmla="*/ 0 w 159"/>
                <a:gd name="T29" fmla="*/ 0 h 1158"/>
                <a:gd name="T30" fmla="*/ 0 w 159"/>
                <a:gd name="T31" fmla="*/ 0 h 1158"/>
                <a:gd name="T32" fmla="*/ 0 w 159"/>
                <a:gd name="T33" fmla="*/ 0 h 1158"/>
                <a:gd name="T34" fmla="*/ 0 w 159"/>
                <a:gd name="T35" fmla="*/ 0 h 1158"/>
                <a:gd name="T36" fmla="*/ 0 w 159"/>
                <a:gd name="T37" fmla="*/ 0 h 1158"/>
                <a:gd name="T38" fmla="*/ 0 w 159"/>
                <a:gd name="T39" fmla="*/ 0 h 1158"/>
                <a:gd name="T40" fmla="*/ 0 w 159"/>
                <a:gd name="T41" fmla="*/ 0 h 1158"/>
                <a:gd name="T42" fmla="*/ 0 w 159"/>
                <a:gd name="T43" fmla="*/ 0 h 1158"/>
                <a:gd name="T44" fmla="*/ 0 w 159"/>
                <a:gd name="T45" fmla="*/ 0 h 1158"/>
                <a:gd name="T46" fmla="*/ 0 w 159"/>
                <a:gd name="T47" fmla="*/ 0 h 1158"/>
                <a:gd name="T48" fmla="*/ 0 w 159"/>
                <a:gd name="T49" fmla="*/ 0 h 1158"/>
                <a:gd name="T50" fmla="*/ 0 w 159"/>
                <a:gd name="T51" fmla="*/ 0 h 1158"/>
                <a:gd name="T52" fmla="*/ 0 w 159"/>
                <a:gd name="T53" fmla="*/ 0 h 1158"/>
                <a:gd name="T54" fmla="*/ 0 w 159"/>
                <a:gd name="T55" fmla="*/ 0 h 1158"/>
                <a:gd name="T56" fmla="*/ 0 w 159"/>
                <a:gd name="T57" fmla="*/ 0 h 1158"/>
                <a:gd name="T58" fmla="*/ 0 w 159"/>
                <a:gd name="T59" fmla="*/ 0 h 11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9"/>
                <a:gd name="T91" fmla="*/ 0 h 1158"/>
                <a:gd name="T92" fmla="*/ 159 w 159"/>
                <a:gd name="T93" fmla="*/ 1158 h 11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9" h="1158">
                  <a:moveTo>
                    <a:pt x="112" y="0"/>
                  </a:moveTo>
                  <a:lnTo>
                    <a:pt x="128" y="62"/>
                  </a:lnTo>
                  <a:lnTo>
                    <a:pt x="139" y="156"/>
                  </a:lnTo>
                  <a:lnTo>
                    <a:pt x="148" y="233"/>
                  </a:lnTo>
                  <a:lnTo>
                    <a:pt x="152" y="324"/>
                  </a:lnTo>
                  <a:lnTo>
                    <a:pt x="157" y="401"/>
                  </a:lnTo>
                  <a:lnTo>
                    <a:pt x="159" y="499"/>
                  </a:lnTo>
                  <a:lnTo>
                    <a:pt x="158" y="597"/>
                  </a:lnTo>
                  <a:lnTo>
                    <a:pt x="154" y="698"/>
                  </a:lnTo>
                  <a:lnTo>
                    <a:pt x="151" y="777"/>
                  </a:lnTo>
                  <a:lnTo>
                    <a:pt x="146" y="848"/>
                  </a:lnTo>
                  <a:lnTo>
                    <a:pt x="135" y="935"/>
                  </a:lnTo>
                  <a:lnTo>
                    <a:pt x="125" y="1015"/>
                  </a:lnTo>
                  <a:lnTo>
                    <a:pt x="111" y="1104"/>
                  </a:lnTo>
                  <a:lnTo>
                    <a:pt x="104" y="1158"/>
                  </a:lnTo>
                  <a:lnTo>
                    <a:pt x="0" y="1111"/>
                  </a:lnTo>
                  <a:lnTo>
                    <a:pt x="6" y="1085"/>
                  </a:lnTo>
                  <a:lnTo>
                    <a:pt x="20" y="1004"/>
                  </a:lnTo>
                  <a:lnTo>
                    <a:pt x="31" y="908"/>
                  </a:lnTo>
                  <a:lnTo>
                    <a:pt x="40" y="821"/>
                  </a:lnTo>
                  <a:lnTo>
                    <a:pt x="47" y="735"/>
                  </a:lnTo>
                  <a:lnTo>
                    <a:pt x="50" y="647"/>
                  </a:lnTo>
                  <a:lnTo>
                    <a:pt x="54" y="577"/>
                  </a:lnTo>
                  <a:lnTo>
                    <a:pt x="51" y="486"/>
                  </a:lnTo>
                  <a:lnTo>
                    <a:pt x="49" y="390"/>
                  </a:lnTo>
                  <a:lnTo>
                    <a:pt x="43" y="300"/>
                  </a:lnTo>
                  <a:lnTo>
                    <a:pt x="37" y="210"/>
                  </a:lnTo>
                  <a:lnTo>
                    <a:pt x="24" y="116"/>
                  </a:lnTo>
                  <a:lnTo>
                    <a:pt x="4" y="43"/>
                  </a:lnTo>
                  <a:lnTo>
                    <a:pt x="112"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36" name="Freeform 33"/>
            <p:cNvSpPr/>
            <p:nvPr/>
          </p:nvSpPr>
          <p:spPr bwMode="auto">
            <a:xfrm>
              <a:off x="1350" y="2323"/>
              <a:ext cx="51" cy="329"/>
            </a:xfrm>
            <a:custGeom>
              <a:avLst/>
              <a:gdLst>
                <a:gd name="T0" fmla="*/ 0 w 153"/>
                <a:gd name="T1" fmla="*/ 0 h 988"/>
                <a:gd name="T2" fmla="*/ 0 w 153"/>
                <a:gd name="T3" fmla="*/ 0 h 988"/>
                <a:gd name="T4" fmla="*/ 0 w 153"/>
                <a:gd name="T5" fmla="*/ 0 h 988"/>
                <a:gd name="T6" fmla="*/ 0 w 153"/>
                <a:gd name="T7" fmla="*/ 0 h 988"/>
                <a:gd name="T8" fmla="*/ 0 w 153"/>
                <a:gd name="T9" fmla="*/ 0 h 988"/>
                <a:gd name="T10" fmla="*/ 0 w 153"/>
                <a:gd name="T11" fmla="*/ 0 h 988"/>
                <a:gd name="T12" fmla="*/ 0 w 153"/>
                <a:gd name="T13" fmla="*/ 0 h 988"/>
                <a:gd name="T14" fmla="*/ 0 w 153"/>
                <a:gd name="T15" fmla="*/ 0 h 988"/>
                <a:gd name="T16" fmla="*/ 0 w 153"/>
                <a:gd name="T17" fmla="*/ 0 h 988"/>
                <a:gd name="T18" fmla="*/ 0 w 153"/>
                <a:gd name="T19" fmla="*/ 0 h 988"/>
                <a:gd name="T20" fmla="*/ 0 w 153"/>
                <a:gd name="T21" fmla="*/ 0 h 988"/>
                <a:gd name="T22" fmla="*/ 0 w 153"/>
                <a:gd name="T23" fmla="*/ 0 h 988"/>
                <a:gd name="T24" fmla="*/ 0 w 153"/>
                <a:gd name="T25" fmla="*/ 0 h 988"/>
                <a:gd name="T26" fmla="*/ 0 w 153"/>
                <a:gd name="T27" fmla="*/ 0 h 988"/>
                <a:gd name="T28" fmla="*/ 0 w 153"/>
                <a:gd name="T29" fmla="*/ 0 h 988"/>
                <a:gd name="T30" fmla="*/ 0 w 153"/>
                <a:gd name="T31" fmla="*/ 0 h 988"/>
                <a:gd name="T32" fmla="*/ 0 w 153"/>
                <a:gd name="T33" fmla="*/ 0 h 988"/>
                <a:gd name="T34" fmla="*/ 0 w 153"/>
                <a:gd name="T35" fmla="*/ 0 h 988"/>
                <a:gd name="T36" fmla="*/ 0 w 153"/>
                <a:gd name="T37" fmla="*/ 0 h 988"/>
                <a:gd name="T38" fmla="*/ 0 w 153"/>
                <a:gd name="T39" fmla="*/ 0 h 988"/>
                <a:gd name="T40" fmla="*/ 0 w 153"/>
                <a:gd name="T41" fmla="*/ 0 h 988"/>
                <a:gd name="T42" fmla="*/ 0 w 153"/>
                <a:gd name="T43" fmla="*/ 0 h 988"/>
                <a:gd name="T44" fmla="*/ 0 w 153"/>
                <a:gd name="T45" fmla="*/ 0 h 988"/>
                <a:gd name="T46" fmla="*/ 0 w 153"/>
                <a:gd name="T47" fmla="*/ 0 h 988"/>
                <a:gd name="T48" fmla="*/ 0 w 153"/>
                <a:gd name="T49" fmla="*/ 0 h 988"/>
                <a:gd name="T50" fmla="*/ 0 w 153"/>
                <a:gd name="T51" fmla="*/ 0 h 9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3"/>
                <a:gd name="T79" fmla="*/ 0 h 988"/>
                <a:gd name="T80" fmla="*/ 153 w 153"/>
                <a:gd name="T81" fmla="*/ 988 h 9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3" h="988">
                  <a:moveTo>
                    <a:pt x="126" y="0"/>
                  </a:moveTo>
                  <a:lnTo>
                    <a:pt x="136" y="57"/>
                  </a:lnTo>
                  <a:lnTo>
                    <a:pt x="141" y="123"/>
                  </a:lnTo>
                  <a:lnTo>
                    <a:pt x="149" y="218"/>
                  </a:lnTo>
                  <a:lnTo>
                    <a:pt x="150" y="290"/>
                  </a:lnTo>
                  <a:lnTo>
                    <a:pt x="153" y="389"/>
                  </a:lnTo>
                  <a:lnTo>
                    <a:pt x="151" y="487"/>
                  </a:lnTo>
                  <a:lnTo>
                    <a:pt x="148" y="587"/>
                  </a:lnTo>
                  <a:lnTo>
                    <a:pt x="145" y="667"/>
                  </a:lnTo>
                  <a:lnTo>
                    <a:pt x="139" y="737"/>
                  </a:lnTo>
                  <a:lnTo>
                    <a:pt x="129" y="824"/>
                  </a:lnTo>
                  <a:lnTo>
                    <a:pt x="119" y="905"/>
                  </a:lnTo>
                  <a:lnTo>
                    <a:pt x="104" y="988"/>
                  </a:lnTo>
                  <a:lnTo>
                    <a:pt x="0" y="937"/>
                  </a:lnTo>
                  <a:lnTo>
                    <a:pt x="13" y="893"/>
                  </a:lnTo>
                  <a:lnTo>
                    <a:pt x="25" y="797"/>
                  </a:lnTo>
                  <a:lnTo>
                    <a:pt x="34" y="710"/>
                  </a:lnTo>
                  <a:lnTo>
                    <a:pt x="40" y="624"/>
                  </a:lnTo>
                  <a:lnTo>
                    <a:pt x="44" y="536"/>
                  </a:lnTo>
                  <a:lnTo>
                    <a:pt x="47" y="467"/>
                  </a:lnTo>
                  <a:lnTo>
                    <a:pt x="45" y="375"/>
                  </a:lnTo>
                  <a:lnTo>
                    <a:pt x="45" y="278"/>
                  </a:lnTo>
                  <a:lnTo>
                    <a:pt x="42" y="188"/>
                  </a:lnTo>
                  <a:lnTo>
                    <a:pt x="30" y="99"/>
                  </a:lnTo>
                  <a:lnTo>
                    <a:pt x="18" y="50"/>
                  </a:lnTo>
                  <a:lnTo>
                    <a:pt x="126"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37" name="Freeform 34"/>
            <p:cNvSpPr/>
            <p:nvPr/>
          </p:nvSpPr>
          <p:spPr bwMode="auto">
            <a:xfrm>
              <a:off x="1280" y="2361"/>
              <a:ext cx="43" cy="257"/>
            </a:xfrm>
            <a:custGeom>
              <a:avLst/>
              <a:gdLst>
                <a:gd name="T0" fmla="*/ 0 w 129"/>
                <a:gd name="T1" fmla="*/ 0 h 773"/>
                <a:gd name="T2" fmla="*/ 0 w 129"/>
                <a:gd name="T3" fmla="*/ 0 h 773"/>
                <a:gd name="T4" fmla="*/ 0 w 129"/>
                <a:gd name="T5" fmla="*/ 0 h 773"/>
                <a:gd name="T6" fmla="*/ 0 w 129"/>
                <a:gd name="T7" fmla="*/ 0 h 773"/>
                <a:gd name="T8" fmla="*/ 0 w 129"/>
                <a:gd name="T9" fmla="*/ 0 h 773"/>
                <a:gd name="T10" fmla="*/ 0 w 129"/>
                <a:gd name="T11" fmla="*/ 0 h 773"/>
                <a:gd name="T12" fmla="*/ 0 w 129"/>
                <a:gd name="T13" fmla="*/ 0 h 773"/>
                <a:gd name="T14" fmla="*/ 0 w 129"/>
                <a:gd name="T15" fmla="*/ 0 h 773"/>
                <a:gd name="T16" fmla="*/ 0 w 129"/>
                <a:gd name="T17" fmla="*/ 0 h 773"/>
                <a:gd name="T18" fmla="*/ 0 w 129"/>
                <a:gd name="T19" fmla="*/ 0 h 773"/>
                <a:gd name="T20" fmla="*/ 0 w 129"/>
                <a:gd name="T21" fmla="*/ 0 h 773"/>
                <a:gd name="T22" fmla="*/ 0 w 129"/>
                <a:gd name="T23" fmla="*/ 0 h 773"/>
                <a:gd name="T24" fmla="*/ 0 w 129"/>
                <a:gd name="T25" fmla="*/ 0 h 773"/>
                <a:gd name="T26" fmla="*/ 0 w 129"/>
                <a:gd name="T27" fmla="*/ 0 h 773"/>
                <a:gd name="T28" fmla="*/ 0 w 129"/>
                <a:gd name="T29" fmla="*/ 0 h 773"/>
                <a:gd name="T30" fmla="*/ 0 w 129"/>
                <a:gd name="T31" fmla="*/ 0 h 773"/>
                <a:gd name="T32" fmla="*/ 0 w 129"/>
                <a:gd name="T33" fmla="*/ 0 h 773"/>
                <a:gd name="T34" fmla="*/ 0 w 129"/>
                <a:gd name="T35" fmla="*/ 0 h 773"/>
                <a:gd name="T36" fmla="*/ 0 w 129"/>
                <a:gd name="T37" fmla="*/ 0 h 773"/>
                <a:gd name="T38" fmla="*/ 0 w 129"/>
                <a:gd name="T39" fmla="*/ 0 h 773"/>
                <a:gd name="T40" fmla="*/ 0 w 129"/>
                <a:gd name="T41" fmla="*/ 0 h 77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9"/>
                <a:gd name="T64" fmla="*/ 0 h 773"/>
                <a:gd name="T65" fmla="*/ 129 w 129"/>
                <a:gd name="T66" fmla="*/ 773 h 77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9" h="773">
                  <a:moveTo>
                    <a:pt x="109" y="0"/>
                  </a:moveTo>
                  <a:lnTo>
                    <a:pt x="119" y="67"/>
                  </a:lnTo>
                  <a:lnTo>
                    <a:pt x="122" y="139"/>
                  </a:lnTo>
                  <a:lnTo>
                    <a:pt x="127" y="216"/>
                  </a:lnTo>
                  <a:lnTo>
                    <a:pt x="129" y="315"/>
                  </a:lnTo>
                  <a:lnTo>
                    <a:pt x="128" y="413"/>
                  </a:lnTo>
                  <a:lnTo>
                    <a:pt x="125" y="514"/>
                  </a:lnTo>
                  <a:lnTo>
                    <a:pt x="121" y="593"/>
                  </a:lnTo>
                  <a:lnTo>
                    <a:pt x="116" y="663"/>
                  </a:lnTo>
                  <a:lnTo>
                    <a:pt x="114" y="734"/>
                  </a:lnTo>
                  <a:lnTo>
                    <a:pt x="111" y="773"/>
                  </a:lnTo>
                  <a:lnTo>
                    <a:pt x="0" y="716"/>
                  </a:lnTo>
                  <a:lnTo>
                    <a:pt x="10" y="636"/>
                  </a:lnTo>
                  <a:lnTo>
                    <a:pt x="17" y="550"/>
                  </a:lnTo>
                  <a:lnTo>
                    <a:pt x="20" y="462"/>
                  </a:lnTo>
                  <a:lnTo>
                    <a:pt x="24" y="393"/>
                  </a:lnTo>
                  <a:lnTo>
                    <a:pt x="25" y="291"/>
                  </a:lnTo>
                  <a:lnTo>
                    <a:pt x="21" y="204"/>
                  </a:lnTo>
                  <a:lnTo>
                    <a:pt x="13" y="116"/>
                  </a:lnTo>
                  <a:lnTo>
                    <a:pt x="5" y="47"/>
                  </a:lnTo>
                  <a:lnTo>
                    <a:pt x="109"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38" name="Freeform 35"/>
            <p:cNvSpPr/>
            <p:nvPr/>
          </p:nvSpPr>
          <p:spPr bwMode="auto">
            <a:xfrm>
              <a:off x="1207" y="2394"/>
              <a:ext cx="41" cy="187"/>
            </a:xfrm>
            <a:custGeom>
              <a:avLst/>
              <a:gdLst>
                <a:gd name="T0" fmla="*/ 0 w 123"/>
                <a:gd name="T1" fmla="*/ 0 h 562"/>
                <a:gd name="T2" fmla="*/ 0 w 123"/>
                <a:gd name="T3" fmla="*/ 0 h 562"/>
                <a:gd name="T4" fmla="*/ 0 w 123"/>
                <a:gd name="T5" fmla="*/ 0 h 562"/>
                <a:gd name="T6" fmla="*/ 0 w 123"/>
                <a:gd name="T7" fmla="*/ 0 h 562"/>
                <a:gd name="T8" fmla="*/ 0 w 123"/>
                <a:gd name="T9" fmla="*/ 0 h 562"/>
                <a:gd name="T10" fmla="*/ 0 w 123"/>
                <a:gd name="T11" fmla="*/ 0 h 562"/>
                <a:gd name="T12" fmla="*/ 0 w 123"/>
                <a:gd name="T13" fmla="*/ 0 h 562"/>
                <a:gd name="T14" fmla="*/ 0 w 123"/>
                <a:gd name="T15" fmla="*/ 0 h 562"/>
                <a:gd name="T16" fmla="*/ 0 w 123"/>
                <a:gd name="T17" fmla="*/ 0 h 562"/>
                <a:gd name="T18" fmla="*/ 0 w 123"/>
                <a:gd name="T19" fmla="*/ 0 h 562"/>
                <a:gd name="T20" fmla="*/ 0 w 123"/>
                <a:gd name="T21" fmla="*/ 0 h 562"/>
                <a:gd name="T22" fmla="*/ 0 w 123"/>
                <a:gd name="T23" fmla="*/ 0 h 562"/>
                <a:gd name="T24" fmla="*/ 0 w 123"/>
                <a:gd name="T25" fmla="*/ 0 h 562"/>
                <a:gd name="T26" fmla="*/ 0 w 123"/>
                <a:gd name="T27" fmla="*/ 0 h 562"/>
                <a:gd name="T28" fmla="*/ 0 w 123"/>
                <a:gd name="T29" fmla="*/ 0 h 56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3"/>
                <a:gd name="T46" fmla="*/ 0 h 562"/>
                <a:gd name="T47" fmla="*/ 123 w 123"/>
                <a:gd name="T48" fmla="*/ 562 h 56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3" h="562">
                  <a:moveTo>
                    <a:pt x="109" y="0"/>
                  </a:moveTo>
                  <a:lnTo>
                    <a:pt x="120" y="103"/>
                  </a:lnTo>
                  <a:lnTo>
                    <a:pt x="123" y="201"/>
                  </a:lnTo>
                  <a:lnTo>
                    <a:pt x="121" y="300"/>
                  </a:lnTo>
                  <a:lnTo>
                    <a:pt x="118" y="400"/>
                  </a:lnTo>
                  <a:lnTo>
                    <a:pt x="115" y="480"/>
                  </a:lnTo>
                  <a:lnTo>
                    <a:pt x="101" y="562"/>
                  </a:lnTo>
                  <a:lnTo>
                    <a:pt x="0" y="515"/>
                  </a:lnTo>
                  <a:lnTo>
                    <a:pt x="10" y="437"/>
                  </a:lnTo>
                  <a:lnTo>
                    <a:pt x="14" y="349"/>
                  </a:lnTo>
                  <a:lnTo>
                    <a:pt x="17" y="280"/>
                  </a:lnTo>
                  <a:lnTo>
                    <a:pt x="15" y="178"/>
                  </a:lnTo>
                  <a:lnTo>
                    <a:pt x="13" y="92"/>
                  </a:lnTo>
                  <a:lnTo>
                    <a:pt x="5" y="47"/>
                  </a:lnTo>
                  <a:lnTo>
                    <a:pt x="109"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939" name="Freeform 36"/>
            <p:cNvSpPr/>
            <p:nvPr/>
          </p:nvSpPr>
          <p:spPr bwMode="auto">
            <a:xfrm>
              <a:off x="1138" y="2423"/>
              <a:ext cx="39" cy="125"/>
            </a:xfrm>
            <a:custGeom>
              <a:avLst/>
              <a:gdLst>
                <a:gd name="T0" fmla="*/ 0 w 116"/>
                <a:gd name="T1" fmla="*/ 0 h 376"/>
                <a:gd name="T2" fmla="*/ 0 w 116"/>
                <a:gd name="T3" fmla="*/ 0 h 376"/>
                <a:gd name="T4" fmla="*/ 0 w 116"/>
                <a:gd name="T5" fmla="*/ 0 h 376"/>
                <a:gd name="T6" fmla="*/ 0 w 116"/>
                <a:gd name="T7" fmla="*/ 0 h 376"/>
                <a:gd name="T8" fmla="*/ 0 w 116"/>
                <a:gd name="T9" fmla="*/ 0 h 376"/>
                <a:gd name="T10" fmla="*/ 0 w 116"/>
                <a:gd name="T11" fmla="*/ 0 h 376"/>
                <a:gd name="T12" fmla="*/ 0 w 116"/>
                <a:gd name="T13" fmla="*/ 0 h 376"/>
                <a:gd name="T14" fmla="*/ 0 w 116"/>
                <a:gd name="T15" fmla="*/ 0 h 376"/>
                <a:gd name="T16" fmla="*/ 0 w 116"/>
                <a:gd name="T17" fmla="*/ 0 h 376"/>
                <a:gd name="T18" fmla="*/ 0 w 116"/>
                <a:gd name="T19" fmla="*/ 0 h 376"/>
                <a:gd name="T20" fmla="*/ 0 w 116"/>
                <a:gd name="T21" fmla="*/ 0 h 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6"/>
                <a:gd name="T34" fmla="*/ 0 h 376"/>
                <a:gd name="T35" fmla="*/ 116 w 116"/>
                <a:gd name="T36" fmla="*/ 376 h 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6" h="376">
                  <a:moveTo>
                    <a:pt x="113" y="55"/>
                  </a:moveTo>
                  <a:lnTo>
                    <a:pt x="116" y="151"/>
                  </a:lnTo>
                  <a:lnTo>
                    <a:pt x="114" y="246"/>
                  </a:lnTo>
                  <a:lnTo>
                    <a:pt x="109" y="329"/>
                  </a:lnTo>
                  <a:lnTo>
                    <a:pt x="102" y="376"/>
                  </a:lnTo>
                  <a:lnTo>
                    <a:pt x="0" y="332"/>
                  </a:lnTo>
                  <a:lnTo>
                    <a:pt x="7" y="232"/>
                  </a:lnTo>
                  <a:lnTo>
                    <a:pt x="8" y="139"/>
                  </a:lnTo>
                  <a:lnTo>
                    <a:pt x="8" y="51"/>
                  </a:lnTo>
                  <a:lnTo>
                    <a:pt x="109" y="0"/>
                  </a:lnTo>
                  <a:lnTo>
                    <a:pt x="113" y="55"/>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8922" name="Group 37"/>
          <p:cNvGrpSpPr/>
          <p:nvPr/>
        </p:nvGrpSpPr>
        <p:grpSpPr bwMode="auto">
          <a:xfrm>
            <a:off x="1920875" y="3552826"/>
            <a:ext cx="850900" cy="1247775"/>
            <a:chOff x="610" y="2030"/>
            <a:chExt cx="536" cy="786"/>
          </a:xfrm>
        </p:grpSpPr>
        <p:sp>
          <p:nvSpPr>
            <p:cNvPr id="38927" name="Freeform 38"/>
            <p:cNvSpPr/>
            <p:nvPr/>
          </p:nvSpPr>
          <p:spPr bwMode="auto">
            <a:xfrm>
              <a:off x="610" y="2030"/>
              <a:ext cx="536" cy="786"/>
            </a:xfrm>
            <a:custGeom>
              <a:avLst/>
              <a:gdLst>
                <a:gd name="T0" fmla="*/ 0 w 1609"/>
                <a:gd name="T1" fmla="*/ 0 h 2357"/>
                <a:gd name="T2" fmla="*/ 0 w 1609"/>
                <a:gd name="T3" fmla="*/ 0 h 2357"/>
                <a:gd name="T4" fmla="*/ 0 w 1609"/>
                <a:gd name="T5" fmla="*/ 0 h 2357"/>
                <a:gd name="T6" fmla="*/ 0 w 1609"/>
                <a:gd name="T7" fmla="*/ 0 h 2357"/>
                <a:gd name="T8" fmla="*/ 0 w 1609"/>
                <a:gd name="T9" fmla="*/ 0 h 2357"/>
                <a:gd name="T10" fmla="*/ 0 w 1609"/>
                <a:gd name="T11" fmla="*/ 0 h 2357"/>
                <a:gd name="T12" fmla="*/ 0 w 1609"/>
                <a:gd name="T13" fmla="*/ 0 h 2357"/>
                <a:gd name="T14" fmla="*/ 0 w 1609"/>
                <a:gd name="T15" fmla="*/ 0 h 2357"/>
                <a:gd name="T16" fmla="*/ 0 w 1609"/>
                <a:gd name="T17" fmla="*/ 0 h 2357"/>
                <a:gd name="T18" fmla="*/ 0 w 1609"/>
                <a:gd name="T19" fmla="*/ 0 h 2357"/>
                <a:gd name="T20" fmla="*/ 0 w 1609"/>
                <a:gd name="T21" fmla="*/ 0 h 2357"/>
                <a:gd name="T22" fmla="*/ 0 w 1609"/>
                <a:gd name="T23" fmla="*/ 0 h 2357"/>
                <a:gd name="T24" fmla="*/ 0 w 1609"/>
                <a:gd name="T25" fmla="*/ 0 h 2357"/>
                <a:gd name="T26" fmla="*/ 0 w 1609"/>
                <a:gd name="T27" fmla="*/ 0 h 2357"/>
                <a:gd name="T28" fmla="*/ 0 w 1609"/>
                <a:gd name="T29" fmla="*/ 0 h 2357"/>
                <a:gd name="T30" fmla="*/ 0 w 1609"/>
                <a:gd name="T31" fmla="*/ 0 h 2357"/>
                <a:gd name="T32" fmla="*/ 0 w 1609"/>
                <a:gd name="T33" fmla="*/ 0 h 2357"/>
                <a:gd name="T34" fmla="*/ 0 w 1609"/>
                <a:gd name="T35" fmla="*/ 0 h 2357"/>
                <a:gd name="T36" fmla="*/ 0 w 1609"/>
                <a:gd name="T37" fmla="*/ 0 h 2357"/>
                <a:gd name="T38" fmla="*/ 0 w 1609"/>
                <a:gd name="T39" fmla="*/ 0 h 2357"/>
                <a:gd name="T40" fmla="*/ 0 w 1609"/>
                <a:gd name="T41" fmla="*/ 0 h 2357"/>
                <a:gd name="T42" fmla="*/ 0 w 1609"/>
                <a:gd name="T43" fmla="*/ 0 h 2357"/>
                <a:gd name="T44" fmla="*/ 0 w 1609"/>
                <a:gd name="T45" fmla="*/ 0 h 2357"/>
                <a:gd name="T46" fmla="*/ 0 w 1609"/>
                <a:gd name="T47" fmla="*/ 0 h 2357"/>
                <a:gd name="T48" fmla="*/ 0 w 1609"/>
                <a:gd name="T49" fmla="*/ 0 h 2357"/>
                <a:gd name="T50" fmla="*/ 0 w 1609"/>
                <a:gd name="T51" fmla="*/ 0 h 2357"/>
                <a:gd name="T52" fmla="*/ 0 w 1609"/>
                <a:gd name="T53" fmla="*/ 0 h 2357"/>
                <a:gd name="T54" fmla="*/ 0 w 1609"/>
                <a:gd name="T55" fmla="*/ 0 h 2357"/>
                <a:gd name="T56" fmla="*/ 0 w 1609"/>
                <a:gd name="T57" fmla="*/ 0 h 2357"/>
                <a:gd name="T58" fmla="*/ 0 w 1609"/>
                <a:gd name="T59" fmla="*/ 0 h 2357"/>
                <a:gd name="T60" fmla="*/ 0 w 1609"/>
                <a:gd name="T61" fmla="*/ 0 h 2357"/>
                <a:gd name="T62" fmla="*/ 0 w 1609"/>
                <a:gd name="T63" fmla="*/ 0 h 2357"/>
                <a:gd name="T64" fmla="*/ 0 w 1609"/>
                <a:gd name="T65" fmla="*/ 0 h 2357"/>
                <a:gd name="T66" fmla="*/ 0 w 1609"/>
                <a:gd name="T67" fmla="*/ 0 h 2357"/>
                <a:gd name="T68" fmla="*/ 0 w 1609"/>
                <a:gd name="T69" fmla="*/ 0 h 2357"/>
                <a:gd name="T70" fmla="*/ 0 w 1609"/>
                <a:gd name="T71" fmla="*/ 0 h 2357"/>
                <a:gd name="T72" fmla="*/ 0 w 1609"/>
                <a:gd name="T73" fmla="*/ 0 h 2357"/>
                <a:gd name="T74" fmla="*/ 0 w 1609"/>
                <a:gd name="T75" fmla="*/ 0 h 2357"/>
                <a:gd name="T76" fmla="*/ 0 w 1609"/>
                <a:gd name="T77" fmla="*/ 0 h 2357"/>
                <a:gd name="T78" fmla="*/ 0 w 1609"/>
                <a:gd name="T79" fmla="*/ 0 h 2357"/>
                <a:gd name="T80" fmla="*/ 0 w 1609"/>
                <a:gd name="T81" fmla="*/ 0 h 2357"/>
                <a:gd name="T82" fmla="*/ 0 w 1609"/>
                <a:gd name="T83" fmla="*/ 0 h 2357"/>
                <a:gd name="T84" fmla="*/ 0 w 1609"/>
                <a:gd name="T85" fmla="*/ 0 h 235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9"/>
                <a:gd name="T130" fmla="*/ 0 h 2357"/>
                <a:gd name="T131" fmla="*/ 1609 w 1609"/>
                <a:gd name="T132" fmla="*/ 2357 h 235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9" h="2357">
                  <a:moveTo>
                    <a:pt x="868" y="2343"/>
                  </a:moveTo>
                  <a:lnTo>
                    <a:pt x="707" y="2042"/>
                  </a:lnTo>
                  <a:lnTo>
                    <a:pt x="666" y="1970"/>
                  </a:lnTo>
                  <a:lnTo>
                    <a:pt x="586" y="1903"/>
                  </a:lnTo>
                  <a:lnTo>
                    <a:pt x="505" y="1861"/>
                  </a:lnTo>
                  <a:lnTo>
                    <a:pt x="370" y="1776"/>
                  </a:lnTo>
                  <a:lnTo>
                    <a:pt x="195" y="1707"/>
                  </a:lnTo>
                  <a:lnTo>
                    <a:pt x="101" y="1693"/>
                  </a:lnTo>
                  <a:lnTo>
                    <a:pt x="13" y="1727"/>
                  </a:lnTo>
                  <a:lnTo>
                    <a:pt x="114" y="1566"/>
                  </a:lnTo>
                  <a:lnTo>
                    <a:pt x="148" y="1445"/>
                  </a:lnTo>
                  <a:lnTo>
                    <a:pt x="209" y="1358"/>
                  </a:lnTo>
                  <a:lnTo>
                    <a:pt x="54" y="1117"/>
                  </a:lnTo>
                  <a:lnTo>
                    <a:pt x="27" y="1045"/>
                  </a:lnTo>
                  <a:lnTo>
                    <a:pt x="20" y="952"/>
                  </a:lnTo>
                  <a:lnTo>
                    <a:pt x="7" y="835"/>
                  </a:lnTo>
                  <a:lnTo>
                    <a:pt x="0" y="748"/>
                  </a:lnTo>
                  <a:lnTo>
                    <a:pt x="7" y="590"/>
                  </a:lnTo>
                  <a:lnTo>
                    <a:pt x="74" y="402"/>
                  </a:lnTo>
                  <a:lnTo>
                    <a:pt x="209" y="205"/>
                  </a:lnTo>
                  <a:lnTo>
                    <a:pt x="247" y="159"/>
                  </a:lnTo>
                  <a:lnTo>
                    <a:pt x="280" y="144"/>
                  </a:lnTo>
                  <a:lnTo>
                    <a:pt x="324" y="128"/>
                  </a:lnTo>
                  <a:lnTo>
                    <a:pt x="458" y="60"/>
                  </a:lnTo>
                  <a:lnTo>
                    <a:pt x="532" y="40"/>
                  </a:lnTo>
                  <a:lnTo>
                    <a:pt x="848" y="0"/>
                  </a:lnTo>
                  <a:lnTo>
                    <a:pt x="1010" y="25"/>
                  </a:lnTo>
                  <a:lnTo>
                    <a:pt x="1057" y="25"/>
                  </a:lnTo>
                  <a:lnTo>
                    <a:pt x="1137" y="58"/>
                  </a:lnTo>
                  <a:lnTo>
                    <a:pt x="1205" y="94"/>
                  </a:lnTo>
                  <a:lnTo>
                    <a:pt x="1265" y="92"/>
                  </a:lnTo>
                  <a:lnTo>
                    <a:pt x="1312" y="127"/>
                  </a:lnTo>
                  <a:lnTo>
                    <a:pt x="1353" y="212"/>
                  </a:lnTo>
                  <a:lnTo>
                    <a:pt x="1407" y="302"/>
                  </a:lnTo>
                  <a:lnTo>
                    <a:pt x="1440" y="420"/>
                  </a:lnTo>
                  <a:lnTo>
                    <a:pt x="1460" y="480"/>
                  </a:lnTo>
                  <a:lnTo>
                    <a:pt x="1474" y="507"/>
                  </a:lnTo>
                  <a:lnTo>
                    <a:pt x="1494" y="547"/>
                  </a:lnTo>
                  <a:lnTo>
                    <a:pt x="1514" y="574"/>
                  </a:lnTo>
                  <a:lnTo>
                    <a:pt x="1528" y="603"/>
                  </a:lnTo>
                  <a:lnTo>
                    <a:pt x="1535" y="650"/>
                  </a:lnTo>
                  <a:lnTo>
                    <a:pt x="1501" y="708"/>
                  </a:lnTo>
                  <a:lnTo>
                    <a:pt x="1487" y="751"/>
                  </a:lnTo>
                  <a:lnTo>
                    <a:pt x="1474" y="775"/>
                  </a:lnTo>
                  <a:lnTo>
                    <a:pt x="1514" y="841"/>
                  </a:lnTo>
                  <a:lnTo>
                    <a:pt x="1561" y="935"/>
                  </a:lnTo>
                  <a:lnTo>
                    <a:pt x="1602" y="1009"/>
                  </a:lnTo>
                  <a:lnTo>
                    <a:pt x="1609" y="1066"/>
                  </a:lnTo>
                  <a:lnTo>
                    <a:pt x="1585" y="1099"/>
                  </a:lnTo>
                  <a:lnTo>
                    <a:pt x="1541" y="1110"/>
                  </a:lnTo>
                  <a:lnTo>
                    <a:pt x="1494" y="1117"/>
                  </a:lnTo>
                  <a:lnTo>
                    <a:pt x="1474" y="1150"/>
                  </a:lnTo>
                  <a:lnTo>
                    <a:pt x="1467" y="1211"/>
                  </a:lnTo>
                  <a:lnTo>
                    <a:pt x="1481" y="1217"/>
                  </a:lnTo>
                  <a:lnTo>
                    <a:pt x="1494" y="1251"/>
                  </a:lnTo>
                  <a:lnTo>
                    <a:pt x="1454" y="1278"/>
                  </a:lnTo>
                  <a:lnTo>
                    <a:pt x="1319" y="1331"/>
                  </a:lnTo>
                  <a:lnTo>
                    <a:pt x="1285" y="1331"/>
                  </a:lnTo>
                  <a:lnTo>
                    <a:pt x="1312" y="1372"/>
                  </a:lnTo>
                  <a:lnTo>
                    <a:pt x="1380" y="1418"/>
                  </a:lnTo>
                  <a:lnTo>
                    <a:pt x="1400" y="1435"/>
                  </a:lnTo>
                  <a:lnTo>
                    <a:pt x="1407" y="1459"/>
                  </a:lnTo>
                  <a:lnTo>
                    <a:pt x="1386" y="1482"/>
                  </a:lnTo>
                  <a:lnTo>
                    <a:pt x="1346" y="1492"/>
                  </a:lnTo>
                  <a:lnTo>
                    <a:pt x="1339" y="1506"/>
                  </a:lnTo>
                  <a:lnTo>
                    <a:pt x="1339" y="1559"/>
                  </a:lnTo>
                  <a:lnTo>
                    <a:pt x="1336" y="1609"/>
                  </a:lnTo>
                  <a:lnTo>
                    <a:pt x="1319" y="1660"/>
                  </a:lnTo>
                  <a:lnTo>
                    <a:pt x="1285" y="1720"/>
                  </a:lnTo>
                  <a:lnTo>
                    <a:pt x="1245" y="1740"/>
                  </a:lnTo>
                  <a:lnTo>
                    <a:pt x="1191" y="1754"/>
                  </a:lnTo>
                  <a:lnTo>
                    <a:pt x="1144" y="1747"/>
                  </a:lnTo>
                  <a:lnTo>
                    <a:pt x="1063" y="1713"/>
                  </a:lnTo>
                  <a:lnTo>
                    <a:pt x="996" y="1666"/>
                  </a:lnTo>
                  <a:lnTo>
                    <a:pt x="929" y="1660"/>
                  </a:lnTo>
                  <a:lnTo>
                    <a:pt x="895" y="1660"/>
                  </a:lnTo>
                  <a:lnTo>
                    <a:pt x="902" y="1727"/>
                  </a:lnTo>
                  <a:lnTo>
                    <a:pt x="841" y="1800"/>
                  </a:lnTo>
                  <a:lnTo>
                    <a:pt x="828" y="1867"/>
                  </a:lnTo>
                  <a:lnTo>
                    <a:pt x="801" y="1921"/>
                  </a:lnTo>
                  <a:lnTo>
                    <a:pt x="814" y="2008"/>
                  </a:lnTo>
                  <a:lnTo>
                    <a:pt x="841" y="2122"/>
                  </a:lnTo>
                  <a:lnTo>
                    <a:pt x="861" y="2203"/>
                  </a:lnTo>
                  <a:lnTo>
                    <a:pt x="929" y="2343"/>
                  </a:lnTo>
                  <a:lnTo>
                    <a:pt x="875" y="2357"/>
                  </a:lnTo>
                  <a:lnTo>
                    <a:pt x="868" y="2343"/>
                  </a:lnTo>
                  <a:close/>
                </a:path>
              </a:pathLst>
            </a:custGeom>
            <a:solidFill>
              <a:srgbClr val="175F8B">
                <a:alpha val="71000"/>
              </a:srgbClr>
            </a:solidFill>
            <a:ln w="4763">
              <a:solidFill>
                <a:srgbClr val="000000"/>
              </a:solidFill>
              <a:round/>
            </a:ln>
          </p:spPr>
          <p:txBody>
            <a:bodyPr/>
            <a:lstStyle/>
            <a:p>
              <a:endParaRPr lang="zh-CN" altLang="en-US"/>
            </a:p>
          </p:txBody>
        </p:sp>
        <p:sp>
          <p:nvSpPr>
            <p:cNvPr id="38928" name="Freeform 39"/>
            <p:cNvSpPr/>
            <p:nvPr/>
          </p:nvSpPr>
          <p:spPr bwMode="auto">
            <a:xfrm>
              <a:off x="1034" y="2275"/>
              <a:ext cx="66" cy="37"/>
            </a:xfrm>
            <a:custGeom>
              <a:avLst/>
              <a:gdLst>
                <a:gd name="T0" fmla="*/ 0 w 199"/>
                <a:gd name="T1" fmla="*/ 0 h 111"/>
                <a:gd name="T2" fmla="*/ 0 w 199"/>
                <a:gd name="T3" fmla="*/ 0 h 111"/>
                <a:gd name="T4" fmla="*/ 0 w 199"/>
                <a:gd name="T5" fmla="*/ 0 h 111"/>
                <a:gd name="T6" fmla="*/ 0 w 199"/>
                <a:gd name="T7" fmla="*/ 0 h 111"/>
                <a:gd name="T8" fmla="*/ 0 w 199"/>
                <a:gd name="T9" fmla="*/ 0 h 111"/>
                <a:gd name="T10" fmla="*/ 0 w 199"/>
                <a:gd name="T11" fmla="*/ 0 h 111"/>
                <a:gd name="T12" fmla="*/ 0 w 199"/>
                <a:gd name="T13" fmla="*/ 0 h 111"/>
                <a:gd name="T14" fmla="*/ 0 w 199"/>
                <a:gd name="T15" fmla="*/ 0 h 111"/>
                <a:gd name="T16" fmla="*/ 0 w 199"/>
                <a:gd name="T17" fmla="*/ 0 h 111"/>
                <a:gd name="T18" fmla="*/ 0 w 199"/>
                <a:gd name="T19" fmla="*/ 0 h 111"/>
                <a:gd name="T20" fmla="*/ 0 w 199"/>
                <a:gd name="T21" fmla="*/ 0 h 111"/>
                <a:gd name="T22" fmla="*/ 0 w 199"/>
                <a:gd name="T23" fmla="*/ 0 h 111"/>
                <a:gd name="T24" fmla="*/ 0 w 199"/>
                <a:gd name="T25" fmla="*/ 0 h 1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9"/>
                <a:gd name="T40" fmla="*/ 0 h 111"/>
                <a:gd name="T41" fmla="*/ 199 w 199"/>
                <a:gd name="T42" fmla="*/ 111 h 1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9" h="111">
                  <a:moveTo>
                    <a:pt x="0" y="77"/>
                  </a:moveTo>
                  <a:lnTo>
                    <a:pt x="44" y="70"/>
                  </a:lnTo>
                  <a:lnTo>
                    <a:pt x="88" y="47"/>
                  </a:lnTo>
                  <a:lnTo>
                    <a:pt x="118" y="30"/>
                  </a:lnTo>
                  <a:lnTo>
                    <a:pt x="155" y="20"/>
                  </a:lnTo>
                  <a:lnTo>
                    <a:pt x="199" y="0"/>
                  </a:lnTo>
                  <a:lnTo>
                    <a:pt x="158" y="30"/>
                  </a:lnTo>
                  <a:lnTo>
                    <a:pt x="114" y="57"/>
                  </a:lnTo>
                  <a:lnTo>
                    <a:pt x="108" y="104"/>
                  </a:lnTo>
                  <a:lnTo>
                    <a:pt x="77" y="111"/>
                  </a:lnTo>
                  <a:lnTo>
                    <a:pt x="84" y="80"/>
                  </a:lnTo>
                  <a:lnTo>
                    <a:pt x="77" y="64"/>
                  </a:lnTo>
                  <a:lnTo>
                    <a:pt x="0" y="77"/>
                  </a:lnTo>
                  <a:close/>
                </a:path>
              </a:pathLst>
            </a:custGeom>
            <a:solidFill>
              <a:srgbClr val="0099FF"/>
            </a:solidFill>
            <a:ln w="9525">
              <a:solidFill>
                <a:srgbClr val="000000"/>
              </a:solidFill>
              <a:round/>
            </a:ln>
          </p:spPr>
          <p:txBody>
            <a:bodyPr/>
            <a:lstStyle/>
            <a:p>
              <a:endParaRPr lang="zh-CN" altLang="en-US"/>
            </a:p>
          </p:txBody>
        </p:sp>
        <p:sp>
          <p:nvSpPr>
            <p:cNvPr id="38929" name="Freeform 40"/>
            <p:cNvSpPr/>
            <p:nvPr/>
          </p:nvSpPr>
          <p:spPr bwMode="auto">
            <a:xfrm>
              <a:off x="1073" y="2397"/>
              <a:ext cx="47" cy="11"/>
            </a:xfrm>
            <a:custGeom>
              <a:avLst/>
              <a:gdLst>
                <a:gd name="T0" fmla="*/ 0 w 141"/>
                <a:gd name="T1" fmla="*/ 0 h 34"/>
                <a:gd name="T2" fmla="*/ 0 w 141"/>
                <a:gd name="T3" fmla="*/ 0 h 34"/>
                <a:gd name="T4" fmla="*/ 0 w 141"/>
                <a:gd name="T5" fmla="*/ 0 h 34"/>
                <a:gd name="T6" fmla="*/ 0 w 141"/>
                <a:gd name="T7" fmla="*/ 0 h 34"/>
                <a:gd name="T8" fmla="*/ 0 w 141"/>
                <a:gd name="T9" fmla="*/ 0 h 34"/>
                <a:gd name="T10" fmla="*/ 0 60000 65536"/>
                <a:gd name="T11" fmla="*/ 0 60000 65536"/>
                <a:gd name="T12" fmla="*/ 0 60000 65536"/>
                <a:gd name="T13" fmla="*/ 0 60000 65536"/>
                <a:gd name="T14" fmla="*/ 0 60000 65536"/>
                <a:gd name="T15" fmla="*/ 0 w 141"/>
                <a:gd name="T16" fmla="*/ 0 h 34"/>
                <a:gd name="T17" fmla="*/ 141 w 141"/>
                <a:gd name="T18" fmla="*/ 34 h 34"/>
              </a:gdLst>
              <a:ahLst/>
              <a:cxnLst>
                <a:cxn ang="T10">
                  <a:pos x="T0" y="T1"/>
                </a:cxn>
                <a:cxn ang="T11">
                  <a:pos x="T2" y="T3"/>
                </a:cxn>
                <a:cxn ang="T12">
                  <a:pos x="T4" y="T5"/>
                </a:cxn>
                <a:cxn ang="T13">
                  <a:pos x="T6" y="T7"/>
                </a:cxn>
                <a:cxn ang="T14">
                  <a:pos x="T8" y="T9"/>
                </a:cxn>
              </a:cxnLst>
              <a:rect l="T15" t="T16" r="T17" b="T18"/>
              <a:pathLst>
                <a:path w="141" h="34">
                  <a:moveTo>
                    <a:pt x="0" y="7"/>
                  </a:moveTo>
                  <a:lnTo>
                    <a:pt x="20" y="34"/>
                  </a:lnTo>
                  <a:lnTo>
                    <a:pt x="40" y="24"/>
                  </a:lnTo>
                  <a:lnTo>
                    <a:pt x="91" y="10"/>
                  </a:lnTo>
                  <a:lnTo>
                    <a:pt x="141" y="0"/>
                  </a:lnTo>
                </a:path>
              </a:pathLst>
            </a:custGeom>
            <a:solidFill>
              <a:srgbClr val="0099FF"/>
            </a:solidFill>
            <a:ln w="9525">
              <a:solidFill>
                <a:srgbClr val="000000"/>
              </a:solidFill>
              <a:round/>
            </a:ln>
          </p:spPr>
          <p:txBody>
            <a:bodyPr/>
            <a:lstStyle/>
            <a:p>
              <a:endParaRPr lang="zh-CN" altLang="en-US"/>
            </a:p>
          </p:txBody>
        </p:sp>
        <p:sp>
          <p:nvSpPr>
            <p:cNvPr id="38930" name="Line 41"/>
            <p:cNvSpPr>
              <a:spLocks noChangeShapeType="1"/>
            </p:cNvSpPr>
            <p:nvPr/>
          </p:nvSpPr>
          <p:spPr bwMode="auto">
            <a:xfrm flipH="1">
              <a:off x="1032" y="2461"/>
              <a:ext cx="20" cy="2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8923" name="Rectangle 42"/>
          <p:cNvSpPr>
            <a:spLocks noChangeArrowheads="1"/>
          </p:cNvSpPr>
          <p:nvPr/>
        </p:nvSpPr>
        <p:spPr bwMode="auto">
          <a:xfrm>
            <a:off x="1681164" y="3943350"/>
            <a:ext cx="801687"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24" name="Rectangle 43"/>
          <p:cNvSpPr>
            <a:spLocks noChangeArrowheads="1"/>
          </p:cNvSpPr>
          <p:nvPr/>
        </p:nvSpPr>
        <p:spPr bwMode="auto">
          <a:xfrm>
            <a:off x="3251201" y="4064000"/>
            <a:ext cx="2157413" cy="400752"/>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b="0" dirty="0">
                <a:ea typeface="宋体" panose="02010600030101010101" pitchFamily="2" charset="-122"/>
              </a:rPr>
              <a:t>Requirement A</a:t>
            </a:r>
            <a:endParaRPr lang="en-US" altLang="zh-CN" sz="2000" b="0" dirty="0">
              <a:ea typeface="宋体" panose="02010600030101010101" pitchFamily="2" charset="-122"/>
            </a:endParaRPr>
          </a:p>
        </p:txBody>
      </p:sp>
      <p:sp>
        <p:nvSpPr>
          <p:cNvPr id="38925" name="Rectangle 44"/>
          <p:cNvSpPr>
            <a:spLocks noGrp="1" noChangeArrowheads="1"/>
          </p:cNvSpPr>
          <p:nvPr>
            <p:ph type="title"/>
          </p:nvPr>
        </p:nvSpPr>
        <p:spPr>
          <a:noFill/>
        </p:spPr>
        <p:txBody>
          <a:bodyPr/>
          <a:lstStyle/>
          <a:p>
            <a:pPr eaLnBrk="1" hangingPunct="1"/>
            <a:r>
              <a:rPr lang="zh-CN" altLang="en-US" smtClean="0"/>
              <a:t>无二义性</a:t>
            </a:r>
            <a:endParaRPr lang="zh-CN" altLang="en-US" smtClean="0"/>
          </a:p>
        </p:txBody>
      </p:sp>
      <p:sp>
        <p:nvSpPr>
          <p:cNvPr id="38926" name="Rectangle 45"/>
          <p:cNvSpPr>
            <a:spLocks noGrp="1" noChangeArrowheads="1"/>
          </p:cNvSpPr>
          <p:nvPr>
            <p:ph type="body" idx="1"/>
          </p:nvPr>
        </p:nvSpPr>
        <p:spPr>
          <a:xfrm>
            <a:off x="612000" y="1353459"/>
            <a:ext cx="11157857" cy="987772"/>
          </a:xfrm>
          <a:noFill/>
        </p:spPr>
        <p:txBody>
          <a:bodyPr/>
          <a:lstStyle/>
          <a:p>
            <a:pPr eaLnBrk="1" hangingPunct="1"/>
            <a:r>
              <a:rPr lang="zh-CN" altLang="en-US" dirty="0" smtClean="0"/>
              <a:t>需求是无二义的，如果： </a:t>
            </a:r>
            <a:endParaRPr lang="zh-CN" altLang="en-US" dirty="0" smtClean="0"/>
          </a:p>
          <a:p>
            <a:pPr lvl="1" eaLnBrk="1" hangingPunct="1"/>
            <a:r>
              <a:rPr lang="zh-CN" altLang="en-US" dirty="0" smtClean="0"/>
              <a:t>它只有一个解释</a:t>
            </a:r>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smtClean="0"/>
              <a:t>二义性练习</a:t>
            </a:r>
            <a:endParaRPr lang="zh-CN" altLang="en-US" dirty="0" smtClean="0"/>
          </a:p>
        </p:txBody>
      </p:sp>
      <p:sp>
        <p:nvSpPr>
          <p:cNvPr id="40963" name="Rectangle 3"/>
          <p:cNvSpPr>
            <a:spLocks noGrp="1" noChangeArrowheads="1"/>
          </p:cNvSpPr>
          <p:nvPr>
            <p:ph type="body" idx="1"/>
          </p:nvPr>
        </p:nvSpPr>
        <p:spPr>
          <a:xfrm>
            <a:off x="612000" y="2050143"/>
            <a:ext cx="11157857" cy="5288241"/>
          </a:xfrm>
        </p:spPr>
        <p:txBody>
          <a:bodyPr/>
          <a:lstStyle/>
          <a:p>
            <a:pPr algn="ctr" eaLnBrk="1" hangingPunct="1">
              <a:buFont typeface="Wingdings" panose="05000000000000000000" pitchFamily="2" charset="2"/>
              <a:buNone/>
            </a:pPr>
            <a:r>
              <a:rPr lang="zh-CN" altLang="en-US" sz="2800" dirty="0" smtClean="0"/>
              <a:t>我没说她偷了我的钱</a:t>
            </a:r>
            <a:endParaRPr lang="zh-CN" altLang="en-US" sz="2800" dirty="0" smtClean="0"/>
          </a:p>
          <a:p>
            <a:pPr algn="ctr" eaLnBrk="1" hangingPunct="1">
              <a:buFont typeface="Wingdings" panose="05000000000000000000" pitchFamily="2" charset="2"/>
              <a:buNone/>
            </a:pPr>
            <a:endParaRPr lang="zh-CN" altLang="en-US" b="1" dirty="0" smtClean="0"/>
          </a:p>
          <a:p>
            <a:pPr algn="ctr" eaLnBrk="1" hangingPunct="1">
              <a:buFont typeface="Wingdings" panose="05000000000000000000" pitchFamily="2" charset="2"/>
              <a:buNone/>
            </a:pPr>
            <a:r>
              <a:rPr lang="en-US" altLang="zh-CN" sz="2800" i="1" dirty="0" smtClean="0">
                <a:solidFill>
                  <a:srgbClr val="175F8B"/>
                </a:solidFill>
              </a:rPr>
              <a:t>Mary had a little lamb</a:t>
            </a:r>
            <a:endParaRPr lang="zh-CN" altLang="en-US" sz="2800" i="1" dirty="0" smtClean="0">
              <a:solidFill>
                <a:srgbClr val="175F8B"/>
              </a:solidFill>
            </a:endParaRPr>
          </a:p>
        </p:txBody>
      </p:sp>
      <p:sp>
        <p:nvSpPr>
          <p:cNvPr id="4" name="标题 1"/>
          <p:cNvSpPr txBox="1"/>
          <p:nvPr/>
        </p:nvSpPr>
        <p:spPr bwMode="auto">
          <a:xfrm>
            <a:off x="4137932" y="4557486"/>
            <a:ext cx="554355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l" rtl="0" eaLnBrk="0" fontAlgn="base" hangingPunct="0">
              <a:spcBef>
                <a:spcPct val="0"/>
              </a:spcBef>
              <a:spcAft>
                <a:spcPct val="0"/>
              </a:spcAft>
              <a:buClr>
                <a:srgbClr val="73E1FF"/>
              </a:buClr>
              <a:defRPr sz="3600">
                <a:solidFill>
                  <a:srgbClr val="FFFF99"/>
                </a:solidFill>
                <a:latin typeface="+mj-lt"/>
                <a:ea typeface="+mj-ea"/>
                <a:cs typeface="+mj-cs"/>
              </a:defRPr>
            </a:lvl1pPr>
            <a:lvl2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2pPr>
            <a:lvl3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3pPr>
            <a:lvl4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4pPr>
            <a:lvl5pPr algn="l" rtl="0" eaLnBrk="0" fontAlgn="base" hangingPunct="0">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5pPr>
            <a:lvl6pPr marL="4572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6pPr>
            <a:lvl7pPr marL="9144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7pPr>
            <a:lvl8pPr marL="13716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8pPr>
            <a:lvl9pPr marL="1828800" algn="l" rtl="0" fontAlgn="base">
              <a:spcBef>
                <a:spcPct val="0"/>
              </a:spcBef>
              <a:spcAft>
                <a:spcPct val="0"/>
              </a:spcAft>
              <a:buClr>
                <a:srgbClr val="73E1FF"/>
              </a:buClr>
              <a:defRPr sz="3600">
                <a:solidFill>
                  <a:srgbClr val="FFFF99"/>
                </a:solidFill>
                <a:latin typeface="Arial Narrow" panose="020B0606020202030204" pitchFamily="34" charset="0"/>
                <a:ea typeface="宋体" panose="02010600030101010101" pitchFamily="2" charset="-122"/>
              </a:defRPr>
            </a:lvl9pPr>
          </a:lstStyle>
          <a:p>
            <a:pPr>
              <a:defRPr/>
            </a:pPr>
            <a:r>
              <a:rPr lang="zh-CN" altLang="en-US" sz="3200" dirty="0">
                <a:solidFill>
                  <a:srgbClr val="EB7C1F"/>
                </a:solidFill>
              </a:rPr>
              <a:t>如何减少需求的二义性？</a:t>
            </a:r>
            <a:endParaRPr lang="zh-CN" altLang="en-US" sz="3200" dirty="0">
              <a:solidFill>
                <a:srgbClr val="EB7C1F"/>
              </a:solidFill>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t>二义性与可理解性的关系</a:t>
            </a:r>
            <a:endParaRPr lang="zh-CN" altLang="en-US" smtClean="0"/>
          </a:p>
        </p:txBody>
      </p:sp>
      <p:grpSp>
        <p:nvGrpSpPr>
          <p:cNvPr id="43011" name="Group 3"/>
          <p:cNvGrpSpPr/>
          <p:nvPr/>
        </p:nvGrpSpPr>
        <p:grpSpPr bwMode="auto">
          <a:xfrm>
            <a:off x="2156053" y="2151971"/>
            <a:ext cx="7278687" cy="4092575"/>
            <a:chOff x="336" y="2112"/>
            <a:chExt cx="4585" cy="1923"/>
          </a:xfrm>
        </p:grpSpPr>
        <p:sp>
          <p:nvSpPr>
            <p:cNvPr id="43012" name="Line 4"/>
            <p:cNvSpPr>
              <a:spLocks noChangeShapeType="1"/>
            </p:cNvSpPr>
            <p:nvPr/>
          </p:nvSpPr>
          <p:spPr bwMode="auto">
            <a:xfrm>
              <a:off x="2086" y="3600"/>
              <a:ext cx="2835"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3" name="Line 5"/>
            <p:cNvSpPr>
              <a:spLocks noChangeShapeType="1"/>
            </p:cNvSpPr>
            <p:nvPr/>
          </p:nvSpPr>
          <p:spPr bwMode="auto">
            <a:xfrm flipV="1">
              <a:off x="2083" y="2134"/>
              <a:ext cx="3" cy="1466"/>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4" name="Rectangle 6"/>
            <p:cNvSpPr>
              <a:spLocks noChangeArrowheads="1"/>
            </p:cNvSpPr>
            <p:nvPr/>
          </p:nvSpPr>
          <p:spPr bwMode="auto">
            <a:xfrm>
              <a:off x="336" y="2550"/>
              <a:ext cx="161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ea typeface="宋体" panose="02010600030101010101" pitchFamily="2" charset="-122"/>
                </a:rPr>
                <a:t>可理解性</a:t>
              </a:r>
              <a:endParaRPr lang="zh-CN" altLang="en-US" sz="2400" b="0">
                <a:ea typeface="宋体" panose="02010600030101010101" pitchFamily="2" charset="-122"/>
              </a:endParaRPr>
            </a:p>
            <a:p>
              <a:r>
                <a:rPr lang="en-US" altLang="zh-CN" sz="2400" b="0">
                  <a:ea typeface="宋体" panose="02010600030101010101" pitchFamily="2" charset="-122"/>
                </a:rPr>
                <a:t>Understandability</a:t>
              </a:r>
              <a:endParaRPr lang="en-US" altLang="zh-CN" sz="2400" b="0">
                <a:ea typeface="宋体" panose="02010600030101010101" pitchFamily="2" charset="-122"/>
              </a:endParaRPr>
            </a:p>
          </p:txBody>
        </p:sp>
        <p:sp>
          <p:nvSpPr>
            <p:cNvPr id="43015" name="Rectangle 7"/>
            <p:cNvSpPr>
              <a:spLocks noChangeArrowheads="1"/>
            </p:cNvSpPr>
            <p:nvPr/>
          </p:nvSpPr>
          <p:spPr bwMode="auto">
            <a:xfrm>
              <a:off x="2851" y="3648"/>
              <a:ext cx="960"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ea typeface="宋体" panose="02010600030101010101" pitchFamily="2" charset="-122"/>
                </a:rPr>
                <a:t>二义性</a:t>
              </a:r>
              <a:endParaRPr lang="zh-CN" altLang="en-US" sz="2400" b="0">
                <a:ea typeface="宋体" panose="02010600030101010101" pitchFamily="2" charset="-122"/>
              </a:endParaRPr>
            </a:p>
            <a:p>
              <a:r>
                <a:rPr lang="en-US" altLang="zh-CN" sz="2400" b="0">
                  <a:ea typeface="宋体" panose="02010600030101010101" pitchFamily="2" charset="-122"/>
                </a:rPr>
                <a:t>Ambiguity</a:t>
              </a:r>
              <a:endParaRPr lang="en-US" altLang="zh-CN" sz="2400" b="0">
                <a:ea typeface="宋体" panose="02010600030101010101" pitchFamily="2" charset="-122"/>
              </a:endParaRPr>
            </a:p>
          </p:txBody>
        </p:sp>
        <p:sp>
          <p:nvSpPr>
            <p:cNvPr id="43016" name="Rectangle 8"/>
            <p:cNvSpPr>
              <a:spLocks noChangeArrowheads="1"/>
            </p:cNvSpPr>
            <p:nvPr/>
          </p:nvSpPr>
          <p:spPr bwMode="auto">
            <a:xfrm>
              <a:off x="2544" y="2112"/>
              <a:ext cx="1570"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dirty="0">
                  <a:solidFill>
                    <a:srgbClr val="EB7C1F"/>
                  </a:solidFill>
                  <a:ea typeface="宋体" panose="02010600030101010101" pitchFamily="2" charset="-122"/>
                </a:rPr>
                <a:t>The sweet spot </a:t>
              </a:r>
              <a:endParaRPr lang="en-US" altLang="zh-CN" sz="2400" dirty="0">
                <a:solidFill>
                  <a:srgbClr val="EB7C1F"/>
                </a:solidFill>
                <a:ea typeface="宋体" panose="02010600030101010101" pitchFamily="2" charset="-122"/>
              </a:endParaRPr>
            </a:p>
          </p:txBody>
        </p:sp>
        <p:sp>
          <p:nvSpPr>
            <p:cNvPr id="43017" name="Oval 9"/>
            <p:cNvSpPr>
              <a:spLocks noChangeArrowheads="1"/>
            </p:cNvSpPr>
            <p:nvPr/>
          </p:nvSpPr>
          <p:spPr bwMode="auto">
            <a:xfrm>
              <a:off x="2784" y="2413"/>
              <a:ext cx="912" cy="563"/>
            </a:xfrm>
            <a:prstGeom prst="ellipse">
              <a:avLst/>
            </a:prstGeom>
            <a:noFill/>
            <a:ln w="38100">
              <a:solidFill>
                <a:schemeClr val="tx2"/>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8" name="Freeform 10"/>
            <p:cNvSpPr/>
            <p:nvPr/>
          </p:nvSpPr>
          <p:spPr bwMode="auto">
            <a:xfrm>
              <a:off x="2080" y="2640"/>
              <a:ext cx="2592" cy="960"/>
            </a:xfrm>
            <a:custGeom>
              <a:avLst/>
              <a:gdLst>
                <a:gd name="T0" fmla="*/ 0 w 2592"/>
                <a:gd name="T1" fmla="*/ 283 h 1112"/>
                <a:gd name="T2" fmla="*/ 1152 w 2592"/>
                <a:gd name="T3" fmla="*/ 3 h 1112"/>
                <a:gd name="T4" fmla="*/ 2592 w 2592"/>
                <a:gd name="T5" fmla="*/ 297 h 1112"/>
                <a:gd name="T6" fmla="*/ 0 60000 65536"/>
                <a:gd name="T7" fmla="*/ 0 60000 65536"/>
                <a:gd name="T8" fmla="*/ 0 60000 65536"/>
                <a:gd name="T9" fmla="*/ 0 w 2592"/>
                <a:gd name="T10" fmla="*/ 0 h 1112"/>
                <a:gd name="T11" fmla="*/ 2592 w 2592"/>
                <a:gd name="T12" fmla="*/ 1112 h 1112"/>
              </a:gdLst>
              <a:ahLst/>
              <a:cxnLst>
                <a:cxn ang="T6">
                  <a:pos x="T0" y="T1"/>
                </a:cxn>
                <a:cxn ang="T7">
                  <a:pos x="T2" y="T3"/>
                </a:cxn>
                <a:cxn ang="T8">
                  <a:pos x="T4" y="T5"/>
                </a:cxn>
              </a:cxnLst>
              <a:rect l="T9" t="T10" r="T11" b="T12"/>
              <a:pathLst>
                <a:path w="2592" h="1112">
                  <a:moveTo>
                    <a:pt x="0" y="1064"/>
                  </a:moveTo>
                  <a:cubicBezTo>
                    <a:pt x="360" y="532"/>
                    <a:pt x="720" y="0"/>
                    <a:pt x="1152" y="8"/>
                  </a:cubicBezTo>
                  <a:cubicBezTo>
                    <a:pt x="1584" y="16"/>
                    <a:pt x="2088" y="564"/>
                    <a:pt x="2592" y="1112"/>
                  </a:cubicBezTo>
                </a:path>
              </a:pathLst>
            </a:custGeom>
            <a:noFill/>
            <a:ln w="38100">
              <a:solidFill>
                <a:schemeClr val="tx1"/>
              </a:solidFill>
              <a:prstDash val="dash"/>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19" name="Freeform 11"/>
            <p:cNvSpPr/>
            <p:nvPr/>
          </p:nvSpPr>
          <p:spPr bwMode="auto">
            <a:xfrm>
              <a:off x="3936" y="2736"/>
              <a:ext cx="624" cy="528"/>
            </a:xfrm>
            <a:custGeom>
              <a:avLst/>
              <a:gdLst>
                <a:gd name="T0" fmla="*/ 624 w 624"/>
                <a:gd name="T1" fmla="*/ 528 h 528"/>
                <a:gd name="T2" fmla="*/ 384 w 624"/>
                <a:gd name="T3" fmla="*/ 240 h 528"/>
                <a:gd name="T4" fmla="*/ 0 w 624"/>
                <a:gd name="T5" fmla="*/ 0 h 528"/>
                <a:gd name="T6" fmla="*/ 0 60000 65536"/>
                <a:gd name="T7" fmla="*/ 0 60000 65536"/>
                <a:gd name="T8" fmla="*/ 0 60000 65536"/>
                <a:gd name="T9" fmla="*/ 0 w 624"/>
                <a:gd name="T10" fmla="*/ 0 h 528"/>
                <a:gd name="T11" fmla="*/ 624 w 624"/>
                <a:gd name="T12" fmla="*/ 528 h 528"/>
              </a:gdLst>
              <a:ahLst/>
              <a:cxnLst>
                <a:cxn ang="T6">
                  <a:pos x="T0" y="T1"/>
                </a:cxn>
                <a:cxn ang="T7">
                  <a:pos x="T2" y="T3"/>
                </a:cxn>
                <a:cxn ang="T8">
                  <a:pos x="T4" y="T5"/>
                </a:cxn>
              </a:cxnLst>
              <a:rect l="T9" t="T10" r="T11" b="T12"/>
              <a:pathLst>
                <a:path w="624" h="528">
                  <a:moveTo>
                    <a:pt x="624" y="528"/>
                  </a:moveTo>
                  <a:cubicBezTo>
                    <a:pt x="556" y="428"/>
                    <a:pt x="488" y="328"/>
                    <a:pt x="384" y="240"/>
                  </a:cubicBezTo>
                  <a:cubicBezTo>
                    <a:pt x="280" y="152"/>
                    <a:pt x="140" y="76"/>
                    <a:pt x="0" y="0"/>
                  </a:cubicBezTo>
                </a:path>
              </a:pathLst>
            </a:custGeom>
            <a:noFill/>
            <a:ln w="38100">
              <a:solidFill>
                <a:schemeClr val="tx2"/>
              </a:solidFill>
              <a:rou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0" name="Freeform 12"/>
            <p:cNvSpPr/>
            <p:nvPr/>
          </p:nvSpPr>
          <p:spPr bwMode="auto">
            <a:xfrm>
              <a:off x="2208" y="2736"/>
              <a:ext cx="432" cy="480"/>
            </a:xfrm>
            <a:custGeom>
              <a:avLst/>
              <a:gdLst>
                <a:gd name="T0" fmla="*/ 3223 w 336"/>
                <a:gd name="T1" fmla="*/ 0 h 384"/>
                <a:gd name="T2" fmla="*/ 918 w 336"/>
                <a:gd name="T3" fmla="*/ 1431 h 384"/>
                <a:gd name="T4" fmla="*/ 0 w 336"/>
                <a:gd name="T5" fmla="*/ 2864 h 384"/>
                <a:gd name="T6" fmla="*/ 0 60000 65536"/>
                <a:gd name="T7" fmla="*/ 0 60000 65536"/>
                <a:gd name="T8" fmla="*/ 0 60000 65536"/>
                <a:gd name="T9" fmla="*/ 0 w 336"/>
                <a:gd name="T10" fmla="*/ 0 h 384"/>
                <a:gd name="T11" fmla="*/ 336 w 336"/>
                <a:gd name="T12" fmla="*/ 384 h 384"/>
              </a:gdLst>
              <a:ahLst/>
              <a:cxnLst>
                <a:cxn ang="T6">
                  <a:pos x="T0" y="T1"/>
                </a:cxn>
                <a:cxn ang="T7">
                  <a:pos x="T2" y="T3"/>
                </a:cxn>
                <a:cxn ang="T8">
                  <a:pos x="T4" y="T5"/>
                </a:cxn>
              </a:cxnLst>
              <a:rect l="T9" t="T10" r="T11" b="T12"/>
              <a:pathLst>
                <a:path w="336" h="384">
                  <a:moveTo>
                    <a:pt x="336" y="0"/>
                  </a:moveTo>
                  <a:cubicBezTo>
                    <a:pt x="244" y="64"/>
                    <a:pt x="152" y="128"/>
                    <a:pt x="96" y="192"/>
                  </a:cubicBezTo>
                  <a:cubicBezTo>
                    <a:pt x="40" y="256"/>
                    <a:pt x="20" y="320"/>
                    <a:pt x="0" y="384"/>
                  </a:cubicBezTo>
                </a:path>
              </a:pathLst>
            </a:custGeom>
            <a:noFill/>
            <a:ln w="38100">
              <a:solidFill>
                <a:schemeClr val="tx2"/>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1833563" y="2971800"/>
            <a:ext cx="8855822" cy="21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spcBef>
                <a:spcPts val="600"/>
              </a:spcBef>
            </a:pPr>
            <a:r>
              <a:rPr lang="en-US" altLang="zh-CN" sz="2400" b="0" dirty="0">
                <a:solidFill>
                  <a:schemeClr val="accent2"/>
                </a:solidFill>
                <a:ea typeface="宋体" panose="02010600030101010101" pitchFamily="2" charset="-122"/>
              </a:rPr>
              <a:t>-</a:t>
            </a:r>
            <a:r>
              <a:rPr lang="en-US" altLang="zh-CN" sz="2400" b="0" i="1" dirty="0">
                <a:solidFill>
                  <a:schemeClr val="accent2"/>
                </a:solidFill>
                <a:ea typeface="宋体" panose="02010600030101010101" pitchFamily="2" charset="-122"/>
              </a:rPr>
              <a:t> </a:t>
            </a:r>
            <a:r>
              <a:rPr lang="en-US" altLang="zh-CN" sz="2400" b="0" dirty="0">
                <a:solidFill>
                  <a:srgbClr val="175F8B"/>
                </a:solidFill>
                <a:ea typeface="宋体" panose="02010600030101010101" pitchFamily="2" charset="-122"/>
              </a:rPr>
              <a:t>The system supports up to 1,000 simultaneous users</a:t>
            </a:r>
            <a:endParaRPr lang="en-US" altLang="zh-CN" sz="2400" b="0" dirty="0">
              <a:solidFill>
                <a:srgbClr val="175F8B"/>
              </a:solidFill>
              <a:ea typeface="宋体" panose="02010600030101010101" pitchFamily="2" charset="-122"/>
            </a:endParaRPr>
          </a:p>
          <a:p>
            <a:pPr>
              <a:spcBef>
                <a:spcPts val="600"/>
              </a:spcBef>
            </a:pPr>
            <a:r>
              <a:rPr lang="en-US" altLang="zh-CN" sz="2400" b="0" dirty="0">
                <a:solidFill>
                  <a:srgbClr val="175F8B"/>
                </a:solidFill>
                <a:ea typeface="宋体" panose="02010600030101010101" pitchFamily="2" charset="-122"/>
              </a:rPr>
              <a:t>- The system shall respond to an arbitrary query in 500 msec.</a:t>
            </a:r>
            <a:br>
              <a:rPr lang="en-US" altLang="zh-CN" sz="2400" b="0" dirty="0">
                <a:solidFill>
                  <a:srgbClr val="175F8B"/>
                </a:solidFill>
                <a:ea typeface="宋体" panose="02010600030101010101" pitchFamily="2" charset="-122"/>
              </a:rPr>
            </a:br>
            <a:r>
              <a:rPr lang="en-US" altLang="zh-CN" sz="2400" b="0" dirty="0">
                <a:solidFill>
                  <a:srgbClr val="175F8B"/>
                </a:solidFill>
                <a:ea typeface="宋体" panose="02010600030101010101" pitchFamily="2" charset="-122"/>
              </a:rPr>
              <a:t>- The color shall be a pleasing shade of green</a:t>
            </a:r>
            <a:endParaRPr lang="en-US" altLang="zh-CN" sz="2400" b="0" dirty="0">
              <a:solidFill>
                <a:srgbClr val="175F8B"/>
              </a:solidFill>
              <a:ea typeface="宋体" panose="02010600030101010101" pitchFamily="2" charset="-122"/>
            </a:endParaRPr>
          </a:p>
          <a:p>
            <a:pPr>
              <a:spcBef>
                <a:spcPts val="600"/>
              </a:spcBef>
            </a:pPr>
            <a:r>
              <a:rPr lang="en-US" altLang="zh-CN" sz="2400" b="0" dirty="0">
                <a:solidFill>
                  <a:srgbClr val="175F8B"/>
                </a:solidFill>
                <a:ea typeface="宋体" panose="02010600030101010101" pitchFamily="2" charset="-122"/>
              </a:rPr>
              <a:t>- The system shall be available 24 x 7</a:t>
            </a:r>
            <a:endParaRPr lang="en-US" altLang="zh-CN" sz="2400" b="0" dirty="0">
              <a:solidFill>
                <a:srgbClr val="175F8B"/>
              </a:solidFill>
              <a:ea typeface="宋体" panose="02010600030101010101" pitchFamily="2" charset="-122"/>
            </a:endParaRPr>
          </a:p>
          <a:p>
            <a:pPr>
              <a:spcBef>
                <a:spcPts val="600"/>
              </a:spcBef>
            </a:pPr>
            <a:r>
              <a:rPr lang="en-US" altLang="zh-CN" sz="2400" b="0" dirty="0">
                <a:solidFill>
                  <a:srgbClr val="175F8B"/>
                </a:solidFill>
                <a:ea typeface="宋体" panose="02010600030101010101" pitchFamily="2" charset="-122"/>
              </a:rPr>
              <a:t>- The system shall export view data in comma-separated format</a:t>
            </a:r>
            <a:endParaRPr lang="en-US" altLang="zh-CN" sz="2400" b="0" dirty="0">
              <a:solidFill>
                <a:srgbClr val="175F8B"/>
              </a:solidFill>
              <a:ea typeface="宋体" panose="02010600030101010101" pitchFamily="2" charset="-122"/>
            </a:endParaRPr>
          </a:p>
        </p:txBody>
      </p:sp>
      <p:sp>
        <p:nvSpPr>
          <p:cNvPr id="45060" name="Rectangle 4"/>
          <p:cNvSpPr>
            <a:spLocks noGrp="1" noChangeArrowheads="1"/>
          </p:cNvSpPr>
          <p:nvPr>
            <p:ph type="title"/>
          </p:nvPr>
        </p:nvSpPr>
        <p:spPr>
          <a:noFill/>
        </p:spPr>
        <p:txBody>
          <a:bodyPr/>
          <a:lstStyle/>
          <a:p>
            <a:pPr eaLnBrk="1" hangingPunct="1"/>
            <a:r>
              <a:rPr lang="zh-CN" altLang="en-US" dirty="0" smtClean="0"/>
              <a:t>可验证性</a:t>
            </a:r>
            <a:endParaRPr lang="zh-CN" altLang="en-US" dirty="0" smtClean="0"/>
          </a:p>
        </p:txBody>
      </p:sp>
      <p:sp>
        <p:nvSpPr>
          <p:cNvPr id="45061" name="Rectangle 5"/>
          <p:cNvSpPr>
            <a:spLocks noGrp="1" noChangeArrowheads="1"/>
          </p:cNvSpPr>
          <p:nvPr>
            <p:ph type="body" idx="1"/>
          </p:nvPr>
        </p:nvSpPr>
        <p:spPr>
          <a:xfrm>
            <a:off x="612000" y="1353459"/>
            <a:ext cx="11157857" cy="1206664"/>
          </a:xfrm>
          <a:noFill/>
        </p:spPr>
        <p:txBody>
          <a:bodyPr/>
          <a:lstStyle/>
          <a:p>
            <a:pPr eaLnBrk="1" hangingPunct="1"/>
            <a:r>
              <a:rPr lang="zh-CN" altLang="en-US" dirty="0" smtClean="0"/>
              <a:t>需求可验证的，如果 </a:t>
            </a:r>
            <a:endParaRPr lang="zh-CN" altLang="en-US" dirty="0" smtClean="0"/>
          </a:p>
          <a:p>
            <a:pPr lvl="1" eaLnBrk="1" hangingPunct="1"/>
            <a:r>
              <a:rPr lang="zh-CN" altLang="en-US" dirty="0" smtClean="0"/>
              <a:t>可以用人工或机器方式检查产品是否满足需求</a:t>
            </a:r>
            <a:endParaRPr lang="zh-CN" altLang="en-US" dirty="0" smtClean="0"/>
          </a:p>
        </p:txBody>
      </p:sp>
      <p:sp>
        <p:nvSpPr>
          <p:cNvPr id="45062" name="Text Box 6"/>
          <p:cNvSpPr txBox="1">
            <a:spLocks noChangeArrowheads="1"/>
          </p:cNvSpPr>
          <p:nvPr/>
        </p:nvSpPr>
        <p:spPr bwMode="auto">
          <a:xfrm>
            <a:off x="2808514" y="5514308"/>
            <a:ext cx="5943600" cy="784830"/>
          </a:xfrm>
          <a:prstGeom prst="rect">
            <a:avLst/>
          </a:prstGeom>
          <a:solidFill>
            <a:srgbClr val="DDDDDD"/>
          </a:solidFill>
          <a:ln w="12700">
            <a:solidFill>
              <a:schemeClr val="bg2"/>
            </a:solidFill>
            <a:miter lim="800000"/>
            <a:headEnd type="none" w="sm" len="sm"/>
            <a:tailEnd type="none" w="sm" len="sm"/>
          </a:ln>
        </p:spPr>
        <p:txBody>
          <a:bodyPr>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spcAft>
                <a:spcPts val="600"/>
              </a:spcAft>
            </a:pPr>
            <a:r>
              <a:rPr lang="zh-CN" altLang="en-US" sz="2000">
                <a:solidFill>
                  <a:srgbClr val="EB7C1F"/>
                </a:solidFill>
                <a:latin typeface="+mn-ea"/>
              </a:rPr>
              <a:t>这些需求可验证吗？</a:t>
            </a:r>
            <a:endParaRPr lang="zh-CN" altLang="en-US" sz="2000">
              <a:solidFill>
                <a:srgbClr val="EB7C1F"/>
              </a:solidFill>
              <a:latin typeface="+mn-ea"/>
            </a:endParaRPr>
          </a:p>
          <a:p>
            <a:pPr algn="ctr">
              <a:spcAft>
                <a:spcPts val="600"/>
              </a:spcAft>
            </a:pPr>
            <a:r>
              <a:rPr lang="zh-CN" altLang="en-US" sz="2000">
                <a:solidFill>
                  <a:srgbClr val="EB7C1F"/>
                </a:solidFill>
                <a:latin typeface="+mn-ea"/>
              </a:rPr>
              <a:t>如果不，如何更好地表达</a:t>
            </a:r>
            <a:r>
              <a:rPr lang="en-US" altLang="zh-CN" sz="2000">
                <a:solidFill>
                  <a:srgbClr val="EB7C1F"/>
                </a:solidFill>
                <a:latin typeface="+mn-ea"/>
              </a:rPr>
              <a:t>?</a:t>
            </a:r>
            <a:endParaRPr lang="en-US" altLang="zh-CN" sz="200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additive="base">
                                        <p:cTn id="7" dur="500" fill="hold"/>
                                        <p:tgtEl>
                                          <p:spTgt spid="45059"/>
                                        </p:tgtEl>
                                        <p:attrNameLst>
                                          <p:attrName>ppt_x</p:attrName>
                                        </p:attrNameLst>
                                      </p:cBhvr>
                                      <p:tavLst>
                                        <p:tav tm="0">
                                          <p:val>
                                            <p:strVal val="#ppt_x"/>
                                          </p:val>
                                        </p:tav>
                                        <p:tav tm="100000">
                                          <p:val>
                                            <p:strVal val="#ppt_x"/>
                                          </p:val>
                                        </p:tav>
                                      </p:tavLst>
                                    </p:anim>
                                    <p:anim calcmode="lin" valueType="num">
                                      <p:cBhvr additive="base">
                                        <p:cTn id="8" dur="500" fill="hold"/>
                                        <p:tgtEl>
                                          <p:spTgt spid="4505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62"/>
                                        </p:tgtEl>
                                        <p:attrNameLst>
                                          <p:attrName>style.visibility</p:attrName>
                                        </p:attrNameLst>
                                      </p:cBhvr>
                                      <p:to>
                                        <p:strVal val="visible"/>
                                      </p:to>
                                    </p:set>
                                    <p:anim calcmode="lin" valueType="num">
                                      <p:cBhvr additive="base">
                                        <p:cTn id="11" dur="500" fill="hold"/>
                                        <p:tgtEl>
                                          <p:spTgt spid="45062"/>
                                        </p:tgtEl>
                                        <p:attrNameLst>
                                          <p:attrName>ppt_x</p:attrName>
                                        </p:attrNameLst>
                                      </p:cBhvr>
                                      <p:tavLst>
                                        <p:tav tm="0">
                                          <p:val>
                                            <p:strVal val="#ppt_x"/>
                                          </p:val>
                                        </p:tav>
                                        <p:tav tm="100000">
                                          <p:val>
                                            <p:strVal val="#ppt_x"/>
                                          </p:val>
                                        </p:tav>
                                      </p:tavLst>
                                    </p:anim>
                                    <p:anim calcmode="lin" valueType="num">
                                      <p:cBhvr additive="base">
                                        <p:cTn id="12" dur="500" fill="hold"/>
                                        <p:tgtEl>
                                          <p:spTgt spid="450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12000" y="224149"/>
            <a:ext cx="11220120" cy="688975"/>
          </a:xfrm>
          <a:noFill/>
        </p:spPr>
        <p:txBody>
          <a:bodyPr anchor="b"/>
          <a:lstStyle/>
          <a:p>
            <a:pPr eaLnBrk="1" hangingPunct="1"/>
            <a:r>
              <a:rPr lang="zh-CN" altLang="en-US" dirty="0" smtClean="0"/>
              <a:t>需求出错的高成本</a:t>
            </a:r>
            <a:endParaRPr lang="zh-CN" altLang="en-US" dirty="0" smtClean="0"/>
          </a:p>
        </p:txBody>
      </p:sp>
      <p:sp>
        <p:nvSpPr>
          <p:cNvPr id="47107" name="Line 3"/>
          <p:cNvSpPr>
            <a:spLocks noChangeShapeType="1"/>
          </p:cNvSpPr>
          <p:nvPr/>
        </p:nvSpPr>
        <p:spPr bwMode="auto">
          <a:xfrm>
            <a:off x="2939143" y="3260272"/>
            <a:ext cx="1752600" cy="2971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8" name="Line 4"/>
          <p:cNvSpPr>
            <a:spLocks noChangeShapeType="1"/>
          </p:cNvSpPr>
          <p:nvPr/>
        </p:nvSpPr>
        <p:spPr bwMode="auto">
          <a:xfrm flipH="1">
            <a:off x="1338943" y="6230485"/>
            <a:ext cx="3352800"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9" name="Line 5"/>
          <p:cNvSpPr>
            <a:spLocks noChangeShapeType="1"/>
          </p:cNvSpPr>
          <p:nvPr/>
        </p:nvSpPr>
        <p:spPr bwMode="auto">
          <a:xfrm flipV="1">
            <a:off x="1338943" y="3238047"/>
            <a:ext cx="1600200" cy="2971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0" name="Line 6"/>
          <p:cNvSpPr>
            <a:spLocks noChangeShapeType="1"/>
          </p:cNvSpPr>
          <p:nvPr/>
        </p:nvSpPr>
        <p:spPr bwMode="auto">
          <a:xfrm>
            <a:off x="1567544" y="5774872"/>
            <a:ext cx="498157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1" name="Line 7"/>
          <p:cNvSpPr>
            <a:spLocks noChangeShapeType="1"/>
          </p:cNvSpPr>
          <p:nvPr/>
        </p:nvSpPr>
        <p:spPr bwMode="auto">
          <a:xfrm>
            <a:off x="2558143" y="3946072"/>
            <a:ext cx="3733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2" name="Line 8"/>
          <p:cNvSpPr>
            <a:spLocks noChangeShapeType="1"/>
          </p:cNvSpPr>
          <p:nvPr/>
        </p:nvSpPr>
        <p:spPr bwMode="auto">
          <a:xfrm>
            <a:off x="2329543" y="4403272"/>
            <a:ext cx="3962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Line 9"/>
          <p:cNvSpPr>
            <a:spLocks noChangeShapeType="1"/>
          </p:cNvSpPr>
          <p:nvPr/>
        </p:nvSpPr>
        <p:spPr bwMode="auto">
          <a:xfrm>
            <a:off x="2100943" y="4860472"/>
            <a:ext cx="4191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Line 10"/>
          <p:cNvSpPr>
            <a:spLocks noChangeShapeType="1"/>
          </p:cNvSpPr>
          <p:nvPr/>
        </p:nvSpPr>
        <p:spPr bwMode="auto">
          <a:xfrm>
            <a:off x="1872343" y="5317672"/>
            <a:ext cx="4419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5" name="Rectangle 11"/>
          <p:cNvSpPr>
            <a:spLocks noChangeArrowheads="1"/>
          </p:cNvSpPr>
          <p:nvPr/>
        </p:nvSpPr>
        <p:spPr bwMode="auto">
          <a:xfrm>
            <a:off x="2694668" y="5851073"/>
            <a:ext cx="539750"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400">
                <a:ea typeface="宋体" panose="02010600030101010101" pitchFamily="2" charset="-122"/>
              </a:rPr>
              <a:t>100</a:t>
            </a:r>
            <a:endParaRPr lang="en-US" altLang="zh-CN" sz="1400">
              <a:ea typeface="宋体" panose="02010600030101010101" pitchFamily="2" charset="-122"/>
            </a:endParaRPr>
          </a:p>
        </p:txBody>
      </p:sp>
      <p:sp>
        <p:nvSpPr>
          <p:cNvPr id="47116" name="Rectangle 12"/>
          <p:cNvSpPr>
            <a:spLocks noChangeArrowheads="1"/>
          </p:cNvSpPr>
          <p:nvPr/>
        </p:nvSpPr>
        <p:spPr bwMode="auto">
          <a:xfrm>
            <a:off x="2748643" y="4044498"/>
            <a:ext cx="434414"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400">
                <a:ea typeface="宋体" panose="02010600030101010101" pitchFamily="2" charset="-122"/>
              </a:rPr>
              <a:t>2.5</a:t>
            </a:r>
            <a:endParaRPr lang="en-US" altLang="zh-CN" sz="1400">
              <a:ea typeface="宋体" panose="02010600030101010101" pitchFamily="2" charset="-122"/>
            </a:endParaRPr>
          </a:p>
        </p:txBody>
      </p:sp>
      <p:sp>
        <p:nvSpPr>
          <p:cNvPr id="47117" name="Rectangle 13"/>
          <p:cNvSpPr>
            <a:spLocks noChangeArrowheads="1"/>
          </p:cNvSpPr>
          <p:nvPr/>
        </p:nvSpPr>
        <p:spPr bwMode="auto">
          <a:xfrm>
            <a:off x="2823257" y="4501698"/>
            <a:ext cx="285335"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400">
                <a:ea typeface="宋体" panose="02010600030101010101" pitchFamily="2" charset="-122"/>
              </a:rPr>
              <a:t>5</a:t>
            </a:r>
            <a:endParaRPr lang="en-US" altLang="zh-CN" sz="1400">
              <a:ea typeface="宋体" panose="02010600030101010101" pitchFamily="2" charset="-122"/>
            </a:endParaRPr>
          </a:p>
        </p:txBody>
      </p:sp>
      <p:sp>
        <p:nvSpPr>
          <p:cNvPr id="47118" name="Rectangle 14"/>
          <p:cNvSpPr>
            <a:spLocks noChangeArrowheads="1"/>
          </p:cNvSpPr>
          <p:nvPr/>
        </p:nvSpPr>
        <p:spPr bwMode="auto">
          <a:xfrm>
            <a:off x="2774044" y="4958898"/>
            <a:ext cx="38472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400">
                <a:ea typeface="宋体" panose="02010600030101010101" pitchFamily="2" charset="-122"/>
              </a:rPr>
              <a:t>10</a:t>
            </a:r>
            <a:endParaRPr lang="en-US" altLang="zh-CN" sz="1400">
              <a:ea typeface="宋体" panose="02010600030101010101" pitchFamily="2" charset="-122"/>
            </a:endParaRPr>
          </a:p>
        </p:txBody>
      </p:sp>
      <p:sp>
        <p:nvSpPr>
          <p:cNvPr id="47119" name="Rectangle 15"/>
          <p:cNvSpPr>
            <a:spLocks noChangeArrowheads="1"/>
          </p:cNvSpPr>
          <p:nvPr/>
        </p:nvSpPr>
        <p:spPr bwMode="auto">
          <a:xfrm>
            <a:off x="2761343" y="5393873"/>
            <a:ext cx="40798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400">
                <a:ea typeface="宋体" panose="02010600030101010101" pitchFamily="2" charset="-122"/>
              </a:rPr>
              <a:t>25</a:t>
            </a:r>
            <a:endParaRPr lang="en-US" altLang="zh-CN" sz="1400">
              <a:ea typeface="宋体" panose="02010600030101010101" pitchFamily="2" charset="-122"/>
            </a:endParaRPr>
          </a:p>
        </p:txBody>
      </p:sp>
      <p:sp>
        <p:nvSpPr>
          <p:cNvPr id="47120" name="Rectangle 16"/>
          <p:cNvSpPr>
            <a:spLocks noChangeArrowheads="1"/>
          </p:cNvSpPr>
          <p:nvPr/>
        </p:nvSpPr>
        <p:spPr bwMode="auto">
          <a:xfrm>
            <a:off x="2670857" y="3663498"/>
            <a:ext cx="593111"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400">
                <a:ea typeface="宋体" panose="02010600030101010101" pitchFamily="2" charset="-122"/>
              </a:rPr>
              <a:t>.5 - 1</a:t>
            </a:r>
            <a:endParaRPr lang="en-US" altLang="zh-CN" sz="1400">
              <a:ea typeface="宋体" panose="02010600030101010101" pitchFamily="2" charset="-122"/>
            </a:endParaRPr>
          </a:p>
        </p:txBody>
      </p:sp>
      <p:sp>
        <p:nvSpPr>
          <p:cNvPr id="47121" name="Rectangle 17"/>
          <p:cNvSpPr>
            <a:spLocks noChangeArrowheads="1"/>
          </p:cNvSpPr>
          <p:nvPr/>
        </p:nvSpPr>
        <p:spPr bwMode="auto">
          <a:xfrm>
            <a:off x="3456668" y="3617460"/>
            <a:ext cx="2305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800">
                <a:ea typeface="宋体" panose="02010600030101010101" pitchFamily="2" charset="-122"/>
              </a:rPr>
              <a:t>Requirements Time</a:t>
            </a:r>
            <a:endParaRPr lang="en-US" altLang="zh-CN" sz="1800">
              <a:ea typeface="宋体" panose="02010600030101010101" pitchFamily="2" charset="-122"/>
            </a:endParaRPr>
          </a:p>
        </p:txBody>
      </p:sp>
      <p:sp>
        <p:nvSpPr>
          <p:cNvPr id="47122" name="Rectangle 18"/>
          <p:cNvSpPr>
            <a:spLocks noChangeArrowheads="1"/>
          </p:cNvSpPr>
          <p:nvPr/>
        </p:nvSpPr>
        <p:spPr bwMode="auto">
          <a:xfrm>
            <a:off x="3913868" y="4074660"/>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800">
                <a:ea typeface="宋体" panose="02010600030101010101" pitchFamily="2" charset="-122"/>
              </a:rPr>
              <a:t>Design</a:t>
            </a:r>
            <a:endParaRPr lang="en-US" altLang="zh-CN" sz="1800">
              <a:ea typeface="宋体" panose="02010600030101010101" pitchFamily="2" charset="-122"/>
            </a:endParaRPr>
          </a:p>
        </p:txBody>
      </p:sp>
      <p:sp>
        <p:nvSpPr>
          <p:cNvPr id="47123" name="Rectangle 19"/>
          <p:cNvSpPr>
            <a:spLocks noChangeArrowheads="1"/>
          </p:cNvSpPr>
          <p:nvPr/>
        </p:nvSpPr>
        <p:spPr bwMode="auto">
          <a:xfrm>
            <a:off x="4142468" y="4531860"/>
            <a:ext cx="97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800">
                <a:ea typeface="宋体" panose="02010600030101010101" pitchFamily="2" charset="-122"/>
              </a:rPr>
              <a:t>Coding</a:t>
            </a:r>
            <a:endParaRPr lang="en-US" altLang="zh-CN" sz="1800">
              <a:ea typeface="宋体" panose="02010600030101010101" pitchFamily="2" charset="-122"/>
            </a:endParaRPr>
          </a:p>
        </p:txBody>
      </p:sp>
      <p:sp>
        <p:nvSpPr>
          <p:cNvPr id="47124" name="Rectangle 20"/>
          <p:cNvSpPr>
            <a:spLocks noChangeArrowheads="1"/>
          </p:cNvSpPr>
          <p:nvPr/>
        </p:nvSpPr>
        <p:spPr bwMode="auto">
          <a:xfrm>
            <a:off x="4294868" y="4989060"/>
            <a:ext cx="1162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800">
                <a:ea typeface="宋体" panose="02010600030101010101" pitchFamily="2" charset="-122"/>
              </a:rPr>
              <a:t>Unit Test</a:t>
            </a:r>
            <a:endParaRPr lang="en-US" altLang="zh-CN" sz="1800">
              <a:ea typeface="宋体" panose="02010600030101010101" pitchFamily="2" charset="-122"/>
            </a:endParaRPr>
          </a:p>
        </p:txBody>
      </p:sp>
      <p:sp>
        <p:nvSpPr>
          <p:cNvPr id="47125" name="Rectangle 21"/>
          <p:cNvSpPr>
            <a:spLocks noChangeArrowheads="1"/>
          </p:cNvSpPr>
          <p:nvPr/>
        </p:nvSpPr>
        <p:spPr bwMode="auto">
          <a:xfrm>
            <a:off x="4599668" y="5446260"/>
            <a:ext cx="2000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800">
                <a:ea typeface="宋体" panose="02010600030101010101" pitchFamily="2" charset="-122"/>
              </a:rPr>
              <a:t>Acceptance Test</a:t>
            </a:r>
            <a:endParaRPr lang="en-US" altLang="zh-CN" sz="1800">
              <a:ea typeface="宋体" panose="02010600030101010101" pitchFamily="2" charset="-122"/>
            </a:endParaRPr>
          </a:p>
        </p:txBody>
      </p:sp>
      <p:sp>
        <p:nvSpPr>
          <p:cNvPr id="47126" name="Rectangle 22"/>
          <p:cNvSpPr>
            <a:spLocks noChangeArrowheads="1"/>
          </p:cNvSpPr>
          <p:nvPr/>
        </p:nvSpPr>
        <p:spPr bwMode="auto">
          <a:xfrm>
            <a:off x="4980668" y="5903460"/>
            <a:ext cx="156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800">
                <a:ea typeface="宋体" panose="02010600030101010101" pitchFamily="2" charset="-122"/>
              </a:rPr>
              <a:t>Maintenance</a:t>
            </a:r>
            <a:endParaRPr lang="en-US" altLang="zh-CN" sz="1800">
              <a:ea typeface="宋体" panose="02010600030101010101" pitchFamily="2" charset="-122"/>
            </a:endParaRPr>
          </a:p>
        </p:txBody>
      </p:sp>
      <p:sp>
        <p:nvSpPr>
          <p:cNvPr id="47127" name="Rectangle 23"/>
          <p:cNvSpPr>
            <a:spLocks noChangeArrowheads="1"/>
          </p:cNvSpPr>
          <p:nvPr/>
        </p:nvSpPr>
        <p:spPr bwMode="auto">
          <a:xfrm>
            <a:off x="4005944" y="3015798"/>
            <a:ext cx="1024319"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dirty="0">
                <a:solidFill>
                  <a:srgbClr val="175F8B"/>
                </a:solidFill>
                <a:ea typeface="宋体" panose="02010600030101010101" pitchFamily="2" charset="-122"/>
              </a:rPr>
              <a:t>Stage</a:t>
            </a:r>
            <a:endParaRPr lang="en-US" altLang="zh-CN" sz="2400" dirty="0">
              <a:solidFill>
                <a:srgbClr val="175F8B"/>
              </a:solidFill>
              <a:ea typeface="宋体" panose="02010600030101010101" pitchFamily="2" charset="-122"/>
            </a:endParaRPr>
          </a:p>
        </p:txBody>
      </p:sp>
      <p:sp>
        <p:nvSpPr>
          <p:cNvPr id="47128" name="Rectangle 24"/>
          <p:cNvSpPr>
            <a:spLocks noChangeArrowheads="1"/>
          </p:cNvSpPr>
          <p:nvPr/>
        </p:nvSpPr>
        <p:spPr bwMode="auto">
          <a:xfrm>
            <a:off x="1373869" y="3066598"/>
            <a:ext cx="4283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29" name="Rectangle 25"/>
          <p:cNvSpPr>
            <a:spLocks noGrp="1" noChangeArrowheads="1"/>
          </p:cNvSpPr>
          <p:nvPr>
            <p:ph type="body" idx="4294967295"/>
          </p:nvPr>
        </p:nvSpPr>
        <p:spPr>
          <a:xfrm>
            <a:off x="7731126" y="4127500"/>
            <a:ext cx="2936875" cy="2186214"/>
          </a:xfrm>
          <a:prstGeom prst="rect">
            <a:avLst/>
          </a:prstGeom>
          <a:solidFill>
            <a:srgbClr val="EAEAEA"/>
          </a:solidFill>
        </p:spPr>
        <p:txBody>
          <a:bodyPr lIns="92075" tIns="46038" rIns="92075" bIns="46038"/>
          <a:lstStyle/>
          <a:p>
            <a:pPr marL="57150" indent="6350">
              <a:buNone/>
            </a:pPr>
            <a:r>
              <a:rPr lang="zh-CN" altLang="en-US" sz="2000" i="1" dirty="0">
                <a:solidFill>
                  <a:srgbClr val="175F8B"/>
                </a:solidFill>
              </a:rPr>
              <a:t>“</a:t>
            </a:r>
            <a:r>
              <a:rPr lang="en-US" altLang="zh-CN" sz="2000" i="1" dirty="0">
                <a:solidFill>
                  <a:srgbClr val="175F8B"/>
                </a:solidFill>
              </a:rPr>
              <a:t>All together, the results show as much as a 200:1 cost ratio between finding errors in the requirements and maintenance stages of the software lifecycle.”</a:t>
            </a:r>
            <a:endParaRPr lang="en-US" altLang="zh-CN" sz="2000" i="1" dirty="0">
              <a:solidFill>
                <a:srgbClr val="175F8B"/>
              </a:solidFill>
            </a:endParaRPr>
          </a:p>
        </p:txBody>
      </p:sp>
      <p:sp>
        <p:nvSpPr>
          <p:cNvPr id="47130" name="Line 26"/>
          <p:cNvSpPr>
            <a:spLocks noChangeShapeType="1"/>
          </p:cNvSpPr>
          <p:nvPr/>
        </p:nvSpPr>
        <p:spPr bwMode="auto">
          <a:xfrm>
            <a:off x="4507593" y="6228897"/>
            <a:ext cx="22923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7131" name="Picture 27" descr="new_pyrami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61275" y="1579450"/>
            <a:ext cx="27432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32" name="Text Box 28"/>
          <p:cNvSpPr txBox="1">
            <a:spLocks noChangeArrowheads="1"/>
          </p:cNvSpPr>
          <p:nvPr/>
        </p:nvSpPr>
        <p:spPr bwMode="auto">
          <a:xfrm>
            <a:off x="1719943" y="2387147"/>
            <a:ext cx="31892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800" b="0" i="1" dirty="0">
                <a:ea typeface="宋体" panose="02010600030101010101" pitchFamily="2" charset="-122"/>
              </a:rPr>
              <a:t>The 1-10-100 Rule</a:t>
            </a:r>
            <a:endParaRPr lang="en-US" altLang="zh-CN" sz="2400" b="0" i="1" dirty="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smtClean="0"/>
              <a:t>需求工程</a:t>
            </a:r>
            <a:endParaRPr lang="zh-CN" altLang="en-US" dirty="0" smtClean="0"/>
          </a:p>
        </p:txBody>
      </p:sp>
      <p:sp>
        <p:nvSpPr>
          <p:cNvPr id="49155" name="Text Box 25"/>
          <p:cNvSpPr txBox="1">
            <a:spLocks noChangeArrowheads="1"/>
          </p:cNvSpPr>
          <p:nvPr/>
        </p:nvSpPr>
        <p:spPr bwMode="auto">
          <a:xfrm>
            <a:off x="0" y="6125388"/>
            <a:ext cx="11955009"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a:solidFill>
                  <a:srgbClr val="EB7C1F"/>
                </a:solidFill>
                <a:latin typeface="+mn-ea"/>
              </a:rPr>
              <a:t>发现、获取、组织、 分析、编写和管理需求的系统方法，让客户和项目组之间达成共识。</a:t>
            </a:r>
            <a:endParaRPr lang="zh-CN" altLang="en-US" sz="2400" dirty="0">
              <a:solidFill>
                <a:srgbClr val="EB7C1F"/>
              </a:solidFill>
              <a:latin typeface="+mn-ea"/>
            </a:endParaRPr>
          </a:p>
        </p:txBody>
      </p:sp>
      <p:sp>
        <p:nvSpPr>
          <p:cNvPr id="49156" name="AutoShape 26"/>
          <p:cNvSpPr>
            <a:spLocks noChangeArrowheads="1"/>
          </p:cNvSpPr>
          <p:nvPr/>
        </p:nvSpPr>
        <p:spPr bwMode="auto">
          <a:xfrm>
            <a:off x="6034088" y="14102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a:solidFill>
                  <a:srgbClr val="000000"/>
                </a:solidFill>
                <a:latin typeface="+mn-ea"/>
              </a:rPr>
              <a:t>项目前景文档</a:t>
            </a:r>
            <a:endParaRPr kumimoji="1" lang="zh-CN" altLang="en-US" sz="2000" dirty="0">
              <a:solidFill>
                <a:srgbClr val="000000"/>
              </a:solidFill>
              <a:latin typeface="+mn-ea"/>
            </a:endParaRPr>
          </a:p>
        </p:txBody>
      </p:sp>
      <p:sp>
        <p:nvSpPr>
          <p:cNvPr id="456731" name="Rectangle 27"/>
          <p:cNvSpPr>
            <a:spLocks noChangeArrowheads="1"/>
          </p:cNvSpPr>
          <p:nvPr/>
        </p:nvSpPr>
        <p:spPr bwMode="auto">
          <a:xfrm>
            <a:off x="2662238" y="1591193"/>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defRPr/>
            </a:pPr>
            <a:r>
              <a:rPr kumimoji="1" lang="zh-CN" altLang="en-US" sz="2000" dirty="0">
                <a:solidFill>
                  <a:srgbClr val="000000"/>
                </a:solidFill>
                <a:latin typeface="+mn-ea"/>
              </a:rPr>
              <a:t>需求获取</a:t>
            </a:r>
            <a:endParaRPr kumimoji="1" lang="zh-CN" altLang="en-US" sz="2000" dirty="0">
              <a:solidFill>
                <a:srgbClr val="000000"/>
              </a:solidFill>
              <a:latin typeface="+mn-ea"/>
            </a:endParaRPr>
          </a:p>
        </p:txBody>
      </p:sp>
      <p:sp>
        <p:nvSpPr>
          <p:cNvPr id="49158" name="Line 28"/>
          <p:cNvSpPr>
            <a:spLocks noChangeShapeType="1"/>
          </p:cNvSpPr>
          <p:nvPr/>
        </p:nvSpPr>
        <p:spPr bwMode="auto">
          <a:xfrm flipV="1">
            <a:off x="5254625" y="303105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59" name="AutoShape 29"/>
          <p:cNvSpPr>
            <a:spLocks noChangeArrowheads="1"/>
          </p:cNvSpPr>
          <p:nvPr/>
        </p:nvSpPr>
        <p:spPr bwMode="auto">
          <a:xfrm>
            <a:off x="8423275" y="1418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smtClean="0">
                <a:solidFill>
                  <a:srgbClr val="000000"/>
                </a:solidFill>
                <a:latin typeface="+mn-ea"/>
              </a:rPr>
              <a:t>项目干系人需求</a:t>
            </a:r>
            <a:endParaRPr kumimoji="1" lang="zh-CN" altLang="en-US" sz="2000" dirty="0">
              <a:solidFill>
                <a:srgbClr val="000000"/>
              </a:solidFill>
              <a:latin typeface="+mn-ea"/>
            </a:endParaRPr>
          </a:p>
        </p:txBody>
      </p:sp>
      <p:sp>
        <p:nvSpPr>
          <p:cNvPr id="456734" name="Rectangle 30"/>
          <p:cNvSpPr>
            <a:spLocks noChangeArrowheads="1"/>
          </p:cNvSpPr>
          <p:nvPr/>
        </p:nvSpPr>
        <p:spPr bwMode="auto">
          <a:xfrm>
            <a:off x="2681288" y="4020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需求定义</a:t>
            </a:r>
            <a:endParaRPr kumimoji="1" lang="zh-CN" altLang="en-US" sz="2000" dirty="0">
              <a:solidFill>
                <a:srgbClr val="000000"/>
              </a:solidFill>
              <a:latin typeface="+mn-ea"/>
            </a:endParaRPr>
          </a:p>
        </p:txBody>
      </p:sp>
      <p:sp>
        <p:nvSpPr>
          <p:cNvPr id="49161" name="AutoShape 31"/>
          <p:cNvSpPr>
            <a:spLocks noChangeArrowheads="1"/>
          </p:cNvSpPr>
          <p:nvPr/>
        </p:nvSpPr>
        <p:spPr bwMode="auto">
          <a:xfrm>
            <a:off x="6046788" y="40391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软件需求规约</a:t>
            </a:r>
            <a:endParaRPr kumimoji="1" lang="zh-CN" altLang="en-US" sz="2000">
              <a:solidFill>
                <a:srgbClr val="000000"/>
              </a:solidFill>
              <a:latin typeface="+mn-ea"/>
            </a:endParaRPr>
          </a:p>
        </p:txBody>
      </p:sp>
      <p:sp>
        <p:nvSpPr>
          <p:cNvPr id="456736" name="Rectangle 32"/>
          <p:cNvSpPr>
            <a:spLocks noChangeArrowheads="1"/>
          </p:cNvSpPr>
          <p:nvPr/>
        </p:nvSpPr>
        <p:spPr bwMode="auto">
          <a:xfrm>
            <a:off x="2681288" y="5163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需求验证</a:t>
            </a:r>
            <a:endParaRPr kumimoji="1" lang="zh-CN" altLang="en-US" sz="2000" dirty="0">
              <a:solidFill>
                <a:srgbClr val="000000"/>
              </a:solidFill>
              <a:latin typeface="+mn-ea"/>
            </a:endParaRPr>
          </a:p>
        </p:txBody>
      </p:sp>
      <p:sp>
        <p:nvSpPr>
          <p:cNvPr id="49163" name="AutoShape 33"/>
          <p:cNvSpPr>
            <a:spLocks noChangeArrowheads="1"/>
          </p:cNvSpPr>
          <p:nvPr/>
        </p:nvSpPr>
        <p:spPr bwMode="auto">
          <a:xfrm>
            <a:off x="6034088" y="509004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软件需求基线</a:t>
            </a:r>
            <a:endParaRPr kumimoji="1" lang="zh-CN" altLang="en-US" sz="2000">
              <a:solidFill>
                <a:srgbClr val="000000"/>
              </a:solidFill>
              <a:latin typeface="+mn-ea"/>
            </a:endParaRPr>
          </a:p>
        </p:txBody>
      </p:sp>
      <p:sp>
        <p:nvSpPr>
          <p:cNvPr id="49164" name="Line 34"/>
          <p:cNvSpPr>
            <a:spLocks noChangeShapeType="1"/>
          </p:cNvSpPr>
          <p:nvPr/>
        </p:nvSpPr>
        <p:spPr bwMode="auto">
          <a:xfrm>
            <a:off x="3824288" y="3334268"/>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5" name="Line 35"/>
          <p:cNvSpPr>
            <a:spLocks noChangeShapeType="1"/>
          </p:cNvSpPr>
          <p:nvPr/>
        </p:nvSpPr>
        <p:spPr bwMode="auto">
          <a:xfrm>
            <a:off x="3824288" y="4553468"/>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6" name="AutoShape 36"/>
          <p:cNvSpPr>
            <a:spLocks noChangeArrowheads="1"/>
          </p:cNvSpPr>
          <p:nvPr/>
        </p:nvSpPr>
        <p:spPr bwMode="auto">
          <a:xfrm>
            <a:off x="6046788" y="202299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术语表</a:t>
            </a:r>
            <a:endParaRPr kumimoji="1" lang="zh-CN" altLang="en-US" sz="2000">
              <a:solidFill>
                <a:srgbClr val="000000"/>
              </a:solidFill>
              <a:latin typeface="+mn-ea"/>
            </a:endParaRPr>
          </a:p>
        </p:txBody>
      </p:sp>
      <p:sp>
        <p:nvSpPr>
          <p:cNvPr id="456741" name="Rectangle 37"/>
          <p:cNvSpPr>
            <a:spLocks noChangeArrowheads="1"/>
          </p:cNvSpPr>
          <p:nvPr/>
        </p:nvSpPr>
        <p:spPr bwMode="auto">
          <a:xfrm>
            <a:off x="2662238" y="2815155"/>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需求分析</a:t>
            </a:r>
            <a:endParaRPr kumimoji="1" lang="zh-CN" altLang="en-US" sz="2000" dirty="0">
              <a:solidFill>
                <a:srgbClr val="000000"/>
              </a:solidFill>
              <a:latin typeface="+mn-ea"/>
            </a:endParaRPr>
          </a:p>
        </p:txBody>
      </p:sp>
      <p:sp>
        <p:nvSpPr>
          <p:cNvPr id="49168" name="AutoShape 38"/>
          <p:cNvSpPr>
            <a:spLocks noChangeArrowheads="1"/>
          </p:cNvSpPr>
          <p:nvPr/>
        </p:nvSpPr>
        <p:spPr bwMode="auto">
          <a:xfrm>
            <a:off x="6046788" y="2815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分析模型</a:t>
            </a:r>
            <a:endParaRPr kumimoji="1" lang="zh-CN" altLang="en-US" sz="2000">
              <a:solidFill>
                <a:srgbClr val="000000"/>
              </a:solidFill>
              <a:latin typeface="+mn-ea"/>
            </a:endParaRPr>
          </a:p>
        </p:txBody>
      </p:sp>
      <p:sp>
        <p:nvSpPr>
          <p:cNvPr id="49169" name="Line 39"/>
          <p:cNvSpPr>
            <a:spLocks noChangeShapeType="1"/>
          </p:cNvSpPr>
          <p:nvPr/>
        </p:nvSpPr>
        <p:spPr bwMode="auto">
          <a:xfrm>
            <a:off x="3814763" y="2167455"/>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56744" name="Rectangle 40"/>
          <p:cNvSpPr>
            <a:spLocks noChangeArrowheads="1"/>
          </p:cNvSpPr>
          <p:nvPr/>
        </p:nvSpPr>
        <p:spPr bwMode="auto">
          <a:xfrm>
            <a:off x="1627188" y="1541980"/>
            <a:ext cx="576262" cy="4154488"/>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a:t>
            </a:r>
            <a:endParaRPr kumimoji="1" lang="en-US" altLang="zh-CN" sz="2000" dirty="0">
              <a:solidFill>
                <a:srgbClr val="000000"/>
              </a:solidFill>
              <a:latin typeface="+mn-ea"/>
            </a:endParaRPr>
          </a:p>
          <a:p>
            <a:pPr algn="ctr"/>
            <a:r>
              <a:rPr kumimoji="1" lang="zh-CN" altLang="en-US" sz="2000" dirty="0">
                <a:solidFill>
                  <a:srgbClr val="000000"/>
                </a:solidFill>
                <a:latin typeface="+mn-ea"/>
              </a:rPr>
              <a:t>求</a:t>
            </a:r>
            <a:endParaRPr kumimoji="1" lang="en-US" altLang="zh-CN" sz="2000" dirty="0">
              <a:solidFill>
                <a:srgbClr val="000000"/>
              </a:solidFill>
              <a:latin typeface="+mn-ea"/>
            </a:endParaRPr>
          </a:p>
          <a:p>
            <a:pPr algn="ctr"/>
            <a:r>
              <a:rPr kumimoji="1" lang="zh-CN" altLang="en-US" sz="2000" dirty="0">
                <a:solidFill>
                  <a:srgbClr val="000000"/>
                </a:solidFill>
                <a:latin typeface="+mn-ea"/>
              </a:rPr>
              <a:t>管</a:t>
            </a:r>
            <a:endParaRPr kumimoji="1" lang="en-US" altLang="zh-CN" sz="2000" dirty="0">
              <a:solidFill>
                <a:srgbClr val="000000"/>
              </a:solidFill>
              <a:latin typeface="+mn-ea"/>
            </a:endParaRPr>
          </a:p>
          <a:p>
            <a:pPr algn="ctr"/>
            <a:r>
              <a:rPr kumimoji="1" lang="zh-CN" altLang="en-US" sz="2000" dirty="0">
                <a:solidFill>
                  <a:srgbClr val="000000"/>
                </a:solidFill>
                <a:latin typeface="+mn-ea"/>
              </a:rPr>
              <a:t>理</a:t>
            </a:r>
            <a:endParaRPr kumimoji="1" lang="en-US" altLang="zh-CN" sz="2000" dirty="0">
              <a:solidFill>
                <a:srgbClr val="000000"/>
              </a:solidFill>
              <a:latin typeface="+mn-ea"/>
            </a:endParaRPr>
          </a:p>
        </p:txBody>
      </p:sp>
      <p:sp>
        <p:nvSpPr>
          <p:cNvPr id="49171" name="Line 42"/>
          <p:cNvSpPr>
            <a:spLocks noChangeShapeType="1"/>
          </p:cNvSpPr>
          <p:nvPr/>
        </p:nvSpPr>
        <p:spPr bwMode="auto">
          <a:xfrm flipV="1">
            <a:off x="5254625" y="1808680"/>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2" name="Line 43"/>
          <p:cNvSpPr>
            <a:spLocks noChangeShapeType="1"/>
          </p:cNvSpPr>
          <p:nvPr/>
        </p:nvSpPr>
        <p:spPr bwMode="auto">
          <a:xfrm flipV="1">
            <a:off x="5254625" y="425660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3" name="Line 44"/>
          <p:cNvSpPr>
            <a:spLocks noChangeShapeType="1"/>
          </p:cNvSpPr>
          <p:nvPr/>
        </p:nvSpPr>
        <p:spPr bwMode="auto">
          <a:xfrm flipV="1">
            <a:off x="5254625" y="5480568"/>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4" name="Line 39"/>
          <p:cNvSpPr>
            <a:spLocks noChangeShapeType="1"/>
          </p:cNvSpPr>
          <p:nvPr/>
        </p:nvSpPr>
        <p:spPr bwMode="auto">
          <a:xfrm>
            <a:off x="2203450" y="180868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5" name="Line 39"/>
          <p:cNvSpPr>
            <a:spLocks noChangeShapeType="1"/>
          </p:cNvSpPr>
          <p:nvPr/>
        </p:nvSpPr>
        <p:spPr bwMode="auto">
          <a:xfrm>
            <a:off x="2184400" y="311043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6" name="Line 39"/>
          <p:cNvSpPr>
            <a:spLocks noChangeShapeType="1"/>
          </p:cNvSpPr>
          <p:nvPr/>
        </p:nvSpPr>
        <p:spPr bwMode="auto">
          <a:xfrm>
            <a:off x="2184400" y="4305818"/>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7" name="Line 39"/>
          <p:cNvSpPr>
            <a:spLocks noChangeShapeType="1"/>
          </p:cNvSpPr>
          <p:nvPr/>
        </p:nvSpPr>
        <p:spPr bwMode="auto">
          <a:xfrm>
            <a:off x="2184400" y="5399605"/>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828916"/>
            <a:ext cx="54635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需求获取</a:t>
            </a:r>
            <a:endParaRPr lang="zh-CN" altLang="en-US"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软件需求概述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69995" y="2708341"/>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需求分析和</a:t>
            </a:r>
            <a:r>
              <a:rPr lang="zh-CN" altLang="en-US" sz="3000" dirty="0" smtClean="0"/>
              <a:t>建模</a:t>
            </a:r>
            <a:endParaRPr lang="zh-CN" altLang="en-US" sz="3000" dirty="0"/>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1871234"/>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Object 205"/>
          <p:cNvSpPr txBox="1"/>
          <p:nvPr/>
        </p:nvSpPr>
        <p:spPr>
          <a:xfrm>
            <a:off x="4969994" y="3587766"/>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需求定义和验证</a:t>
            </a:r>
            <a:endParaRPr lang="zh-CN" altLang="en-US" sz="3000" dirty="0"/>
          </a:p>
        </p:txBody>
      </p:sp>
      <p:sp>
        <p:nvSpPr>
          <p:cNvPr id="16" name="Object 205"/>
          <p:cNvSpPr txBox="1"/>
          <p:nvPr/>
        </p:nvSpPr>
        <p:spPr>
          <a:xfrm>
            <a:off x="4976346" y="4467190"/>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05</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需求</a:t>
            </a:r>
            <a:r>
              <a:rPr lang="zh-CN" altLang="en-US" sz="3000" dirty="0"/>
              <a:t>管理</a:t>
            </a:r>
            <a:endParaRPr lang="zh-CN" altLang="en-US" sz="3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smtClean="0"/>
              <a:t>需求工程</a:t>
            </a:r>
            <a:endParaRPr lang="zh-CN" altLang="en-US" dirty="0" smtClean="0"/>
          </a:p>
        </p:txBody>
      </p:sp>
      <p:sp>
        <p:nvSpPr>
          <p:cNvPr id="49155" name="Text Box 25"/>
          <p:cNvSpPr txBox="1">
            <a:spLocks noChangeArrowheads="1"/>
          </p:cNvSpPr>
          <p:nvPr/>
        </p:nvSpPr>
        <p:spPr bwMode="auto">
          <a:xfrm>
            <a:off x="0" y="6125388"/>
            <a:ext cx="11955009"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a:solidFill>
                  <a:srgbClr val="EB7C1F"/>
                </a:solidFill>
                <a:latin typeface="+mn-ea"/>
              </a:rPr>
              <a:t>发现、获取、组织、 分析、编写和管理需求的系统方法，让客户和项目组之间达成共识。</a:t>
            </a:r>
            <a:endParaRPr lang="zh-CN" altLang="en-US" sz="2400" dirty="0">
              <a:solidFill>
                <a:srgbClr val="EB7C1F"/>
              </a:solidFill>
              <a:latin typeface="+mn-ea"/>
            </a:endParaRPr>
          </a:p>
        </p:txBody>
      </p:sp>
      <p:sp>
        <p:nvSpPr>
          <p:cNvPr id="49156" name="AutoShape 26"/>
          <p:cNvSpPr>
            <a:spLocks noChangeArrowheads="1"/>
          </p:cNvSpPr>
          <p:nvPr/>
        </p:nvSpPr>
        <p:spPr bwMode="auto">
          <a:xfrm>
            <a:off x="6034088" y="14102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a:solidFill>
                  <a:srgbClr val="000000"/>
                </a:solidFill>
                <a:latin typeface="+mn-ea"/>
              </a:rPr>
              <a:t>项目前景文档</a:t>
            </a:r>
            <a:endParaRPr kumimoji="1" lang="zh-CN" altLang="en-US" sz="2000" dirty="0">
              <a:solidFill>
                <a:srgbClr val="000000"/>
              </a:solidFill>
              <a:latin typeface="+mn-ea"/>
            </a:endParaRPr>
          </a:p>
        </p:txBody>
      </p:sp>
      <p:sp>
        <p:nvSpPr>
          <p:cNvPr id="456731" name="Rectangle 27"/>
          <p:cNvSpPr>
            <a:spLocks noChangeArrowheads="1"/>
          </p:cNvSpPr>
          <p:nvPr/>
        </p:nvSpPr>
        <p:spPr bwMode="auto">
          <a:xfrm>
            <a:off x="2662238" y="1591193"/>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38100">
            <a:solidFill>
              <a:srgbClr val="FF0000"/>
            </a:solidFill>
            <a:miter lim="800000"/>
            <a:headEnd type="none" w="sm" len="sm"/>
            <a:tailEnd type="none" w="sm" len="sm"/>
          </a:ln>
          <a:effectLst/>
        </p:spPr>
        <p:txBody>
          <a:bodyPr wrap="none" lIns="107950" tIns="53975" rIns="107950" bIns="53975" anchor="ctr"/>
          <a:lstStyle/>
          <a:p>
            <a:pPr algn="ctr">
              <a:defRPr/>
            </a:pPr>
            <a:r>
              <a:rPr kumimoji="1" lang="zh-CN" altLang="en-US" sz="2000" dirty="0">
                <a:solidFill>
                  <a:srgbClr val="000000"/>
                </a:solidFill>
                <a:latin typeface="+mn-ea"/>
              </a:rPr>
              <a:t>需求获取</a:t>
            </a:r>
            <a:endParaRPr kumimoji="1" lang="zh-CN" altLang="en-US" sz="2000" dirty="0">
              <a:solidFill>
                <a:srgbClr val="000000"/>
              </a:solidFill>
              <a:latin typeface="+mn-ea"/>
            </a:endParaRPr>
          </a:p>
        </p:txBody>
      </p:sp>
      <p:sp>
        <p:nvSpPr>
          <p:cNvPr id="49158" name="Line 28"/>
          <p:cNvSpPr>
            <a:spLocks noChangeShapeType="1"/>
          </p:cNvSpPr>
          <p:nvPr/>
        </p:nvSpPr>
        <p:spPr bwMode="auto">
          <a:xfrm flipV="1">
            <a:off x="5254625" y="303105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59" name="AutoShape 29"/>
          <p:cNvSpPr>
            <a:spLocks noChangeArrowheads="1"/>
          </p:cNvSpPr>
          <p:nvPr/>
        </p:nvSpPr>
        <p:spPr bwMode="auto">
          <a:xfrm>
            <a:off x="8423275" y="1418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smtClean="0">
                <a:solidFill>
                  <a:srgbClr val="000000"/>
                </a:solidFill>
                <a:latin typeface="+mn-ea"/>
              </a:rPr>
              <a:t>项目干系人需求</a:t>
            </a:r>
            <a:endParaRPr kumimoji="1" lang="zh-CN" altLang="en-US" sz="2000" dirty="0">
              <a:solidFill>
                <a:srgbClr val="000000"/>
              </a:solidFill>
              <a:latin typeface="+mn-ea"/>
            </a:endParaRPr>
          </a:p>
        </p:txBody>
      </p:sp>
      <p:sp>
        <p:nvSpPr>
          <p:cNvPr id="456734" name="Rectangle 30"/>
          <p:cNvSpPr>
            <a:spLocks noChangeArrowheads="1"/>
          </p:cNvSpPr>
          <p:nvPr/>
        </p:nvSpPr>
        <p:spPr bwMode="auto">
          <a:xfrm>
            <a:off x="2681288" y="4020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需求定义</a:t>
            </a:r>
            <a:endParaRPr kumimoji="1" lang="zh-CN" altLang="en-US" sz="2000" dirty="0">
              <a:solidFill>
                <a:srgbClr val="000000"/>
              </a:solidFill>
              <a:latin typeface="+mn-ea"/>
            </a:endParaRPr>
          </a:p>
        </p:txBody>
      </p:sp>
      <p:sp>
        <p:nvSpPr>
          <p:cNvPr id="49161" name="AutoShape 31"/>
          <p:cNvSpPr>
            <a:spLocks noChangeArrowheads="1"/>
          </p:cNvSpPr>
          <p:nvPr/>
        </p:nvSpPr>
        <p:spPr bwMode="auto">
          <a:xfrm>
            <a:off x="6046788" y="40391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软件需求规约</a:t>
            </a:r>
            <a:endParaRPr kumimoji="1" lang="zh-CN" altLang="en-US" sz="2000">
              <a:solidFill>
                <a:srgbClr val="000000"/>
              </a:solidFill>
              <a:latin typeface="+mn-ea"/>
            </a:endParaRPr>
          </a:p>
        </p:txBody>
      </p:sp>
      <p:sp>
        <p:nvSpPr>
          <p:cNvPr id="456736" name="Rectangle 32"/>
          <p:cNvSpPr>
            <a:spLocks noChangeArrowheads="1"/>
          </p:cNvSpPr>
          <p:nvPr/>
        </p:nvSpPr>
        <p:spPr bwMode="auto">
          <a:xfrm>
            <a:off x="2681288" y="5163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需求验证</a:t>
            </a:r>
            <a:endParaRPr kumimoji="1" lang="zh-CN" altLang="en-US" sz="2000" dirty="0">
              <a:solidFill>
                <a:srgbClr val="000000"/>
              </a:solidFill>
              <a:latin typeface="+mn-ea"/>
            </a:endParaRPr>
          </a:p>
        </p:txBody>
      </p:sp>
      <p:sp>
        <p:nvSpPr>
          <p:cNvPr id="49163" name="AutoShape 33"/>
          <p:cNvSpPr>
            <a:spLocks noChangeArrowheads="1"/>
          </p:cNvSpPr>
          <p:nvPr/>
        </p:nvSpPr>
        <p:spPr bwMode="auto">
          <a:xfrm>
            <a:off x="6034088" y="509004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软件需求基线</a:t>
            </a:r>
            <a:endParaRPr kumimoji="1" lang="zh-CN" altLang="en-US" sz="2000">
              <a:solidFill>
                <a:srgbClr val="000000"/>
              </a:solidFill>
              <a:latin typeface="+mn-ea"/>
            </a:endParaRPr>
          </a:p>
        </p:txBody>
      </p:sp>
      <p:sp>
        <p:nvSpPr>
          <p:cNvPr id="49164" name="Line 34"/>
          <p:cNvSpPr>
            <a:spLocks noChangeShapeType="1"/>
          </p:cNvSpPr>
          <p:nvPr/>
        </p:nvSpPr>
        <p:spPr bwMode="auto">
          <a:xfrm>
            <a:off x="3824288" y="3334268"/>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5" name="Line 35"/>
          <p:cNvSpPr>
            <a:spLocks noChangeShapeType="1"/>
          </p:cNvSpPr>
          <p:nvPr/>
        </p:nvSpPr>
        <p:spPr bwMode="auto">
          <a:xfrm>
            <a:off x="3824288" y="4553468"/>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6" name="AutoShape 36"/>
          <p:cNvSpPr>
            <a:spLocks noChangeArrowheads="1"/>
          </p:cNvSpPr>
          <p:nvPr/>
        </p:nvSpPr>
        <p:spPr bwMode="auto">
          <a:xfrm>
            <a:off x="6046788" y="202299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术语表</a:t>
            </a:r>
            <a:endParaRPr kumimoji="1" lang="zh-CN" altLang="en-US" sz="2000">
              <a:solidFill>
                <a:srgbClr val="000000"/>
              </a:solidFill>
              <a:latin typeface="+mn-ea"/>
            </a:endParaRPr>
          </a:p>
        </p:txBody>
      </p:sp>
      <p:sp>
        <p:nvSpPr>
          <p:cNvPr id="456741" name="Rectangle 37"/>
          <p:cNvSpPr>
            <a:spLocks noChangeArrowheads="1"/>
          </p:cNvSpPr>
          <p:nvPr/>
        </p:nvSpPr>
        <p:spPr bwMode="auto">
          <a:xfrm>
            <a:off x="2662238" y="2815155"/>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需求分析</a:t>
            </a:r>
            <a:endParaRPr kumimoji="1" lang="zh-CN" altLang="en-US" sz="2000" dirty="0">
              <a:solidFill>
                <a:srgbClr val="000000"/>
              </a:solidFill>
              <a:latin typeface="+mn-ea"/>
            </a:endParaRPr>
          </a:p>
        </p:txBody>
      </p:sp>
      <p:sp>
        <p:nvSpPr>
          <p:cNvPr id="49168" name="AutoShape 38"/>
          <p:cNvSpPr>
            <a:spLocks noChangeArrowheads="1"/>
          </p:cNvSpPr>
          <p:nvPr/>
        </p:nvSpPr>
        <p:spPr bwMode="auto">
          <a:xfrm>
            <a:off x="6046788" y="2815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分析模型</a:t>
            </a:r>
            <a:endParaRPr kumimoji="1" lang="zh-CN" altLang="en-US" sz="2000">
              <a:solidFill>
                <a:srgbClr val="000000"/>
              </a:solidFill>
              <a:latin typeface="+mn-ea"/>
            </a:endParaRPr>
          </a:p>
        </p:txBody>
      </p:sp>
      <p:sp>
        <p:nvSpPr>
          <p:cNvPr id="49169" name="Line 39"/>
          <p:cNvSpPr>
            <a:spLocks noChangeShapeType="1"/>
          </p:cNvSpPr>
          <p:nvPr/>
        </p:nvSpPr>
        <p:spPr bwMode="auto">
          <a:xfrm>
            <a:off x="3814763" y="2167455"/>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56744" name="Rectangle 40"/>
          <p:cNvSpPr>
            <a:spLocks noChangeArrowheads="1"/>
          </p:cNvSpPr>
          <p:nvPr/>
        </p:nvSpPr>
        <p:spPr bwMode="auto">
          <a:xfrm>
            <a:off x="1627188" y="1541980"/>
            <a:ext cx="576262" cy="4154488"/>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a:t>
            </a:r>
            <a:endParaRPr kumimoji="1" lang="en-US" altLang="zh-CN" sz="2000" dirty="0">
              <a:solidFill>
                <a:srgbClr val="000000"/>
              </a:solidFill>
              <a:latin typeface="+mn-ea"/>
            </a:endParaRPr>
          </a:p>
          <a:p>
            <a:pPr algn="ctr"/>
            <a:r>
              <a:rPr kumimoji="1" lang="zh-CN" altLang="en-US" sz="2000" dirty="0">
                <a:solidFill>
                  <a:srgbClr val="000000"/>
                </a:solidFill>
                <a:latin typeface="+mn-ea"/>
              </a:rPr>
              <a:t>求</a:t>
            </a:r>
            <a:endParaRPr kumimoji="1" lang="en-US" altLang="zh-CN" sz="2000" dirty="0">
              <a:solidFill>
                <a:srgbClr val="000000"/>
              </a:solidFill>
              <a:latin typeface="+mn-ea"/>
            </a:endParaRPr>
          </a:p>
          <a:p>
            <a:pPr algn="ctr"/>
            <a:r>
              <a:rPr kumimoji="1" lang="zh-CN" altLang="en-US" sz="2000" dirty="0">
                <a:solidFill>
                  <a:srgbClr val="000000"/>
                </a:solidFill>
                <a:latin typeface="+mn-ea"/>
              </a:rPr>
              <a:t>管</a:t>
            </a:r>
            <a:endParaRPr kumimoji="1" lang="en-US" altLang="zh-CN" sz="2000" dirty="0">
              <a:solidFill>
                <a:srgbClr val="000000"/>
              </a:solidFill>
              <a:latin typeface="+mn-ea"/>
            </a:endParaRPr>
          </a:p>
          <a:p>
            <a:pPr algn="ctr"/>
            <a:r>
              <a:rPr kumimoji="1" lang="zh-CN" altLang="en-US" sz="2000" dirty="0">
                <a:solidFill>
                  <a:srgbClr val="000000"/>
                </a:solidFill>
                <a:latin typeface="+mn-ea"/>
              </a:rPr>
              <a:t>理</a:t>
            </a:r>
            <a:endParaRPr kumimoji="1" lang="en-US" altLang="zh-CN" sz="2000" dirty="0">
              <a:solidFill>
                <a:srgbClr val="000000"/>
              </a:solidFill>
              <a:latin typeface="+mn-ea"/>
            </a:endParaRPr>
          </a:p>
        </p:txBody>
      </p:sp>
      <p:sp>
        <p:nvSpPr>
          <p:cNvPr id="49171" name="Line 42"/>
          <p:cNvSpPr>
            <a:spLocks noChangeShapeType="1"/>
          </p:cNvSpPr>
          <p:nvPr/>
        </p:nvSpPr>
        <p:spPr bwMode="auto">
          <a:xfrm flipV="1">
            <a:off x="5254625" y="1808680"/>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2" name="Line 43"/>
          <p:cNvSpPr>
            <a:spLocks noChangeShapeType="1"/>
          </p:cNvSpPr>
          <p:nvPr/>
        </p:nvSpPr>
        <p:spPr bwMode="auto">
          <a:xfrm flipV="1">
            <a:off x="5254625" y="425660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3" name="Line 44"/>
          <p:cNvSpPr>
            <a:spLocks noChangeShapeType="1"/>
          </p:cNvSpPr>
          <p:nvPr/>
        </p:nvSpPr>
        <p:spPr bwMode="auto">
          <a:xfrm flipV="1">
            <a:off x="5254625" y="5480568"/>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4" name="Line 39"/>
          <p:cNvSpPr>
            <a:spLocks noChangeShapeType="1"/>
          </p:cNvSpPr>
          <p:nvPr/>
        </p:nvSpPr>
        <p:spPr bwMode="auto">
          <a:xfrm>
            <a:off x="2203450" y="180868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5" name="Line 39"/>
          <p:cNvSpPr>
            <a:spLocks noChangeShapeType="1"/>
          </p:cNvSpPr>
          <p:nvPr/>
        </p:nvSpPr>
        <p:spPr bwMode="auto">
          <a:xfrm>
            <a:off x="2184400" y="311043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6" name="Line 39"/>
          <p:cNvSpPr>
            <a:spLocks noChangeShapeType="1"/>
          </p:cNvSpPr>
          <p:nvPr/>
        </p:nvSpPr>
        <p:spPr bwMode="auto">
          <a:xfrm>
            <a:off x="2184400" y="4305818"/>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7" name="Line 39"/>
          <p:cNvSpPr>
            <a:spLocks noChangeShapeType="1"/>
          </p:cNvSpPr>
          <p:nvPr/>
        </p:nvSpPr>
        <p:spPr bwMode="auto">
          <a:xfrm>
            <a:off x="2184400" y="5399605"/>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程序员的愤怒</a:t>
            </a:r>
            <a:endParaRPr lang="zh-CN" altLang="en-US" dirty="0"/>
          </a:p>
        </p:txBody>
      </p:sp>
      <p:pic>
        <p:nvPicPr>
          <p:cNvPr id="4" name="图片 3"/>
          <p:cNvPicPr>
            <a:picLocks noChangeAspect="1"/>
          </p:cNvPicPr>
          <p:nvPr/>
        </p:nvPicPr>
        <p:blipFill>
          <a:blip r:embed="rId1"/>
          <a:stretch>
            <a:fillRect/>
          </a:stretch>
        </p:blipFill>
        <p:spPr>
          <a:xfrm>
            <a:off x="2515261" y="1636118"/>
            <a:ext cx="7335479" cy="4943793"/>
          </a:xfrm>
          <a:prstGeom prst="rect">
            <a:avLst/>
          </a:prstGeom>
        </p:spPr>
      </p:pic>
      <p:sp>
        <p:nvSpPr>
          <p:cNvPr id="6" name="灯片编号占位符 5"/>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smtClean="0"/>
              <a:t>前景文档（</a:t>
            </a:r>
            <a:r>
              <a:rPr lang="en-US" altLang="zh-CN" smtClean="0"/>
              <a:t>Vision</a:t>
            </a:r>
            <a:r>
              <a:rPr lang="zh-CN" altLang="en-US" smtClean="0"/>
              <a:t>）</a:t>
            </a:r>
            <a:endParaRPr lang="zh-CN" altLang="en-US" smtClean="0"/>
          </a:p>
        </p:txBody>
      </p:sp>
      <p:sp>
        <p:nvSpPr>
          <p:cNvPr id="54275" name="Rectangle 3"/>
          <p:cNvSpPr>
            <a:spLocks noGrp="1" noChangeArrowheads="1"/>
          </p:cNvSpPr>
          <p:nvPr>
            <p:ph type="body" idx="1"/>
          </p:nvPr>
        </p:nvSpPr>
        <p:spPr>
          <a:xfrm>
            <a:off x="612000" y="1266370"/>
            <a:ext cx="11157857" cy="5288241"/>
          </a:xfrm>
        </p:spPr>
        <p:txBody>
          <a:bodyPr/>
          <a:lstStyle/>
          <a:p>
            <a:pPr marL="457200" indent="-457200">
              <a:spcAft>
                <a:spcPts val="0"/>
              </a:spcAft>
              <a:buFont typeface="+mj-lt"/>
              <a:buAutoNum type="arabicPeriod"/>
            </a:pPr>
            <a:r>
              <a:rPr lang="zh-CN" altLang="en-US" dirty="0" smtClean="0"/>
              <a:t>简介 </a:t>
            </a:r>
            <a:r>
              <a:rPr lang="en-US" altLang="zh-CN" dirty="0" smtClean="0"/>
              <a:t>Introduction</a:t>
            </a:r>
            <a:endParaRPr lang="en-US" altLang="zh-CN" dirty="0" smtClean="0"/>
          </a:p>
          <a:p>
            <a:pPr marL="457200" indent="-457200">
              <a:spcAft>
                <a:spcPts val="0"/>
              </a:spcAft>
              <a:buFont typeface="+mj-lt"/>
              <a:buAutoNum type="arabicPeriod"/>
            </a:pPr>
            <a:r>
              <a:rPr lang="zh-CN" altLang="en-US" dirty="0" smtClean="0"/>
              <a:t>定位 </a:t>
            </a:r>
            <a:r>
              <a:rPr lang="en-US" altLang="zh-CN" dirty="0" smtClean="0"/>
              <a:t>Positioning</a:t>
            </a:r>
            <a:endParaRPr lang="en-US" altLang="zh-CN" dirty="0" smtClean="0"/>
          </a:p>
          <a:p>
            <a:pPr lvl="1">
              <a:spcAft>
                <a:spcPts val="0"/>
              </a:spcAft>
            </a:pPr>
            <a:r>
              <a:rPr lang="en-US" altLang="zh-CN" dirty="0" smtClean="0"/>
              <a:t> 2.1 </a:t>
            </a:r>
            <a:r>
              <a:rPr lang="zh-CN" altLang="en-US" dirty="0" smtClean="0"/>
              <a:t>商机 </a:t>
            </a:r>
            <a:r>
              <a:rPr lang="en-US" altLang="zh-CN" dirty="0" smtClean="0"/>
              <a:t>2.2 </a:t>
            </a:r>
            <a:r>
              <a:rPr lang="zh-CN" altLang="en-US" dirty="0" smtClean="0"/>
              <a:t>问题说明 </a:t>
            </a:r>
            <a:r>
              <a:rPr lang="en-US" altLang="zh-CN" dirty="0" smtClean="0"/>
              <a:t>2.3 </a:t>
            </a:r>
            <a:r>
              <a:rPr lang="zh-CN" altLang="en-US" dirty="0" smtClean="0"/>
              <a:t>产品定位</a:t>
            </a:r>
            <a:endParaRPr lang="zh-CN" altLang="en-US" dirty="0" smtClean="0"/>
          </a:p>
          <a:p>
            <a:pPr marL="457200" indent="-457200">
              <a:spcAft>
                <a:spcPts val="0"/>
              </a:spcAft>
              <a:buFont typeface="+mj-lt"/>
              <a:buAutoNum type="arabicPeriod"/>
            </a:pPr>
            <a:r>
              <a:rPr lang="zh-CN" altLang="en-US" dirty="0" smtClean="0"/>
              <a:t>项目干系人和用户描述 </a:t>
            </a:r>
            <a:r>
              <a:rPr lang="en-US" altLang="zh-CN" dirty="0" smtClean="0"/>
              <a:t>Stakeholder and User Descriptions </a:t>
            </a:r>
            <a:endParaRPr lang="en-US" altLang="zh-CN" dirty="0" smtClean="0"/>
          </a:p>
          <a:p>
            <a:pPr marL="457200" indent="-457200">
              <a:spcAft>
                <a:spcPts val="0"/>
              </a:spcAft>
              <a:buFont typeface="+mj-lt"/>
              <a:buAutoNum type="arabicPeriod"/>
            </a:pPr>
            <a:r>
              <a:rPr lang="zh-CN" altLang="en-US" dirty="0" smtClean="0"/>
              <a:t>产品概述 </a:t>
            </a:r>
            <a:r>
              <a:rPr lang="en-US" altLang="zh-CN" dirty="0" smtClean="0"/>
              <a:t>Product Overview</a:t>
            </a:r>
            <a:endParaRPr lang="en-US" altLang="zh-CN" dirty="0" smtClean="0"/>
          </a:p>
          <a:p>
            <a:pPr marL="457200" indent="-457200">
              <a:spcAft>
                <a:spcPts val="0"/>
              </a:spcAft>
              <a:buFont typeface="+mj-lt"/>
              <a:buAutoNum type="arabicPeriod"/>
            </a:pPr>
            <a:r>
              <a:rPr lang="zh-CN" altLang="en-US" dirty="0" smtClean="0"/>
              <a:t>产品特性 </a:t>
            </a:r>
            <a:r>
              <a:rPr lang="en-US" altLang="zh-CN" dirty="0" smtClean="0"/>
              <a:t>Product Features</a:t>
            </a:r>
            <a:endParaRPr lang="en-US" altLang="zh-CN" dirty="0" smtClean="0"/>
          </a:p>
          <a:p>
            <a:pPr marL="457200" indent="-457200">
              <a:spcAft>
                <a:spcPts val="0"/>
              </a:spcAft>
              <a:buFont typeface="+mj-lt"/>
              <a:buAutoNum type="arabicPeriod"/>
            </a:pPr>
            <a:r>
              <a:rPr lang="zh-CN" altLang="en-US" dirty="0" smtClean="0"/>
              <a:t>约束 </a:t>
            </a:r>
            <a:r>
              <a:rPr lang="en-US" altLang="zh-CN" dirty="0" smtClean="0"/>
              <a:t>Constraints </a:t>
            </a:r>
            <a:endParaRPr lang="en-US" altLang="zh-CN" dirty="0" smtClean="0"/>
          </a:p>
          <a:p>
            <a:pPr marL="457200" indent="-457200">
              <a:spcAft>
                <a:spcPts val="0"/>
              </a:spcAft>
              <a:buFont typeface="+mj-lt"/>
              <a:buAutoNum type="arabicPeriod"/>
            </a:pPr>
            <a:r>
              <a:rPr lang="zh-CN" altLang="en-US" dirty="0" smtClean="0"/>
              <a:t>质量范围 </a:t>
            </a:r>
            <a:r>
              <a:rPr lang="en-US" altLang="zh-CN" dirty="0" smtClean="0"/>
              <a:t>Quality Ranges</a:t>
            </a:r>
            <a:endParaRPr lang="en-US" altLang="zh-CN" dirty="0" smtClean="0"/>
          </a:p>
          <a:p>
            <a:pPr marL="457200" indent="-457200">
              <a:spcAft>
                <a:spcPts val="0"/>
              </a:spcAft>
              <a:buFont typeface="+mj-lt"/>
              <a:buAutoNum type="arabicPeriod"/>
            </a:pPr>
            <a:r>
              <a:rPr lang="zh-CN" altLang="en-US" dirty="0" smtClean="0"/>
              <a:t>优先级 </a:t>
            </a:r>
            <a:r>
              <a:rPr lang="en-US" altLang="zh-CN" dirty="0" smtClean="0"/>
              <a:t>Precedence and Priority</a:t>
            </a:r>
            <a:endParaRPr lang="en-US" altLang="zh-CN" dirty="0" smtClean="0"/>
          </a:p>
          <a:p>
            <a:pPr marL="457200" indent="-457200">
              <a:spcAft>
                <a:spcPts val="0"/>
              </a:spcAft>
              <a:buFont typeface="+mj-lt"/>
              <a:buAutoNum type="arabicPeriod"/>
            </a:pPr>
            <a:r>
              <a:rPr lang="zh-CN" altLang="en-US" dirty="0" smtClean="0"/>
              <a:t>其它产品需求 </a:t>
            </a:r>
            <a:r>
              <a:rPr lang="en-US" altLang="zh-CN" dirty="0" smtClean="0"/>
              <a:t>Other Product Requirements</a:t>
            </a:r>
            <a:endParaRPr lang="en-US" altLang="zh-CN" dirty="0" smtClean="0"/>
          </a:p>
          <a:p>
            <a:pPr marL="457200" indent="-457200">
              <a:spcAft>
                <a:spcPts val="0"/>
              </a:spcAft>
              <a:buFont typeface="+mj-lt"/>
              <a:buAutoNum type="arabicPeriod"/>
            </a:pPr>
            <a:r>
              <a:rPr lang="zh-CN" altLang="en-US" dirty="0" smtClean="0"/>
              <a:t>文档需求 </a:t>
            </a:r>
            <a:r>
              <a:rPr lang="en-US" altLang="zh-CN" dirty="0" smtClean="0"/>
              <a:t>Documentation Requirements</a:t>
            </a:r>
            <a:endParaRPr lang="en-US" altLang="zh-CN"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smtClean="0"/>
              <a:t>1</a:t>
            </a:r>
            <a:r>
              <a:rPr lang="zh-CN" altLang="en-US" smtClean="0"/>
              <a:t>）分析问题及根源</a:t>
            </a:r>
            <a:endParaRPr lang="zh-CN" altLang="en-US" smtClean="0"/>
          </a:p>
        </p:txBody>
      </p:sp>
      <p:sp>
        <p:nvSpPr>
          <p:cNvPr id="56323" name="Rectangle 3"/>
          <p:cNvSpPr>
            <a:spLocks noGrp="1" noChangeArrowheads="1"/>
          </p:cNvSpPr>
          <p:nvPr>
            <p:ph type="body" idx="1"/>
          </p:nvPr>
        </p:nvSpPr>
        <p:spPr/>
        <p:txBody>
          <a:bodyPr/>
          <a:lstStyle/>
          <a:p>
            <a:pPr eaLnBrk="1" hangingPunct="1"/>
            <a:r>
              <a:rPr lang="zh-CN" altLang="en-US" smtClean="0"/>
              <a:t>什么是问题</a:t>
            </a:r>
            <a:r>
              <a:rPr lang="en-US" altLang="zh-CN" smtClean="0"/>
              <a:t>?</a:t>
            </a:r>
            <a:endParaRPr lang="en-US" altLang="zh-CN" smtClean="0"/>
          </a:p>
          <a:p>
            <a:pPr lvl="1" eaLnBrk="1" hangingPunct="1"/>
            <a:r>
              <a:rPr lang="zh-CN" altLang="en-US" smtClean="0"/>
              <a:t>理解和记录客户的观点</a:t>
            </a:r>
            <a:endParaRPr lang="zh-CN" altLang="en-US" smtClean="0"/>
          </a:p>
          <a:p>
            <a:pPr lvl="1" eaLnBrk="1" hangingPunct="1"/>
            <a:r>
              <a:rPr lang="zh-CN" altLang="en-US" smtClean="0"/>
              <a:t>达成共识</a:t>
            </a:r>
            <a:endParaRPr lang="zh-CN" altLang="en-US" smtClean="0"/>
          </a:p>
          <a:p>
            <a:pPr eaLnBrk="1" hangingPunct="1"/>
            <a:r>
              <a:rPr lang="zh-CN" altLang="en-US" smtClean="0"/>
              <a:t>什么是真正的问题</a:t>
            </a:r>
            <a:r>
              <a:rPr lang="en-US" altLang="zh-CN" smtClean="0"/>
              <a:t>?</a:t>
            </a:r>
            <a:endParaRPr lang="en-US" altLang="zh-CN" smtClean="0"/>
          </a:p>
          <a:p>
            <a:pPr lvl="1" eaLnBrk="1" hangingPunct="1"/>
            <a:r>
              <a:rPr lang="zh-CN" altLang="en-US" smtClean="0"/>
              <a:t>寻找问题根源，</a:t>
            </a:r>
            <a:r>
              <a:rPr lang="zh-CN" altLang="en-US" smtClean="0">
                <a:latin typeface="ZapfHumnst BT" pitchFamily="34" charset="0"/>
              </a:rPr>
              <a:t>探究症结</a:t>
            </a:r>
            <a:endParaRPr lang="zh-CN" altLang="en-US" smtClean="0">
              <a:latin typeface="ZapfHumnst BT" pitchFamily="34" charset="0"/>
            </a:endParaRPr>
          </a:p>
          <a:p>
            <a:pPr eaLnBrk="1" hangingPunct="1"/>
            <a:r>
              <a:rPr lang="zh-CN" altLang="en-US" smtClean="0">
                <a:latin typeface="ZapfHumnst BT" pitchFamily="34" charset="0"/>
              </a:rPr>
              <a:t>避免</a:t>
            </a:r>
            <a:r>
              <a:rPr lang="en-US" altLang="zh-CN" smtClean="0">
                <a:latin typeface="ZapfHumnst BT" pitchFamily="34" charset="0"/>
              </a:rPr>
              <a:t>Yes…But</a:t>
            </a:r>
            <a:r>
              <a:rPr lang="zh-CN" altLang="en-US" smtClean="0">
                <a:latin typeface="ZapfHumnst BT" pitchFamily="34" charset="0"/>
              </a:rPr>
              <a:t>现象，避免</a:t>
            </a:r>
            <a:r>
              <a:rPr lang="en-US" altLang="zh-CN" smtClean="0">
                <a:latin typeface="ZapfHumnst BT" pitchFamily="34" charset="0"/>
              </a:rPr>
              <a:t>IT</a:t>
            </a:r>
            <a:r>
              <a:rPr lang="zh-CN" altLang="en-US" smtClean="0">
                <a:latin typeface="ZapfHumnst BT" pitchFamily="34" charset="0"/>
              </a:rPr>
              <a:t>黑洞</a:t>
            </a:r>
            <a:endParaRPr lang="zh-CN" altLang="en-US" smtClean="0">
              <a:latin typeface="ZapfHumnst BT" pitchFamily="34" charset="0"/>
            </a:endParaRPr>
          </a:p>
        </p:txBody>
      </p:sp>
      <p:grpSp>
        <p:nvGrpSpPr>
          <p:cNvPr id="56324" name="Group 4"/>
          <p:cNvGrpSpPr/>
          <p:nvPr/>
        </p:nvGrpSpPr>
        <p:grpSpPr bwMode="auto">
          <a:xfrm>
            <a:off x="2613025" y="5016500"/>
            <a:ext cx="2287588" cy="895350"/>
            <a:chOff x="686" y="1999"/>
            <a:chExt cx="1441" cy="564"/>
          </a:xfrm>
        </p:grpSpPr>
        <p:sp>
          <p:nvSpPr>
            <p:cNvPr id="56333" name="Freeform 5"/>
            <p:cNvSpPr/>
            <p:nvPr/>
          </p:nvSpPr>
          <p:spPr bwMode="auto">
            <a:xfrm>
              <a:off x="1247" y="2049"/>
              <a:ext cx="206" cy="137"/>
            </a:xfrm>
            <a:custGeom>
              <a:avLst/>
              <a:gdLst>
                <a:gd name="T0" fmla="*/ 146 w 206"/>
                <a:gd name="T1" fmla="*/ 115 h 137"/>
                <a:gd name="T2" fmla="*/ 131 w 206"/>
                <a:gd name="T3" fmla="*/ 109 h 137"/>
                <a:gd name="T4" fmla="*/ 126 w 206"/>
                <a:gd name="T5" fmla="*/ 100 h 137"/>
                <a:gd name="T6" fmla="*/ 123 w 206"/>
                <a:gd name="T7" fmla="*/ 94 h 137"/>
                <a:gd name="T8" fmla="*/ 132 w 206"/>
                <a:gd name="T9" fmla="*/ 91 h 137"/>
                <a:gd name="T10" fmla="*/ 146 w 206"/>
                <a:gd name="T11" fmla="*/ 92 h 137"/>
                <a:gd name="T12" fmla="*/ 149 w 206"/>
                <a:gd name="T13" fmla="*/ 85 h 137"/>
                <a:gd name="T14" fmla="*/ 150 w 206"/>
                <a:gd name="T15" fmla="*/ 80 h 137"/>
                <a:gd name="T16" fmla="*/ 152 w 206"/>
                <a:gd name="T17" fmla="*/ 79 h 137"/>
                <a:gd name="T18" fmla="*/ 152 w 206"/>
                <a:gd name="T19" fmla="*/ 74 h 137"/>
                <a:gd name="T20" fmla="*/ 153 w 206"/>
                <a:gd name="T21" fmla="*/ 71 h 137"/>
                <a:gd name="T22" fmla="*/ 160 w 206"/>
                <a:gd name="T23" fmla="*/ 69 h 137"/>
                <a:gd name="T24" fmla="*/ 163 w 206"/>
                <a:gd name="T25" fmla="*/ 65 h 137"/>
                <a:gd name="T26" fmla="*/ 160 w 206"/>
                <a:gd name="T27" fmla="*/ 62 h 137"/>
                <a:gd name="T28" fmla="*/ 155 w 206"/>
                <a:gd name="T29" fmla="*/ 56 h 137"/>
                <a:gd name="T30" fmla="*/ 152 w 206"/>
                <a:gd name="T31" fmla="*/ 51 h 137"/>
                <a:gd name="T32" fmla="*/ 153 w 206"/>
                <a:gd name="T33" fmla="*/ 50 h 137"/>
                <a:gd name="T34" fmla="*/ 156 w 206"/>
                <a:gd name="T35" fmla="*/ 44 h 137"/>
                <a:gd name="T36" fmla="*/ 153 w 206"/>
                <a:gd name="T37" fmla="*/ 35 h 137"/>
                <a:gd name="T38" fmla="*/ 153 w 206"/>
                <a:gd name="T39" fmla="*/ 18 h 137"/>
                <a:gd name="T40" fmla="*/ 140 w 206"/>
                <a:gd name="T41" fmla="*/ 4 h 137"/>
                <a:gd name="T42" fmla="*/ 113 w 206"/>
                <a:gd name="T43" fmla="*/ 0 h 137"/>
                <a:gd name="T44" fmla="*/ 93 w 206"/>
                <a:gd name="T45" fmla="*/ 6 h 137"/>
                <a:gd name="T46" fmla="*/ 80 w 206"/>
                <a:gd name="T47" fmla="*/ 18 h 137"/>
                <a:gd name="T48" fmla="*/ 72 w 206"/>
                <a:gd name="T49" fmla="*/ 50 h 137"/>
                <a:gd name="T50" fmla="*/ 69 w 206"/>
                <a:gd name="T51" fmla="*/ 68 h 137"/>
                <a:gd name="T52" fmla="*/ 63 w 206"/>
                <a:gd name="T53" fmla="*/ 76 h 137"/>
                <a:gd name="T54" fmla="*/ 60 w 206"/>
                <a:gd name="T55" fmla="*/ 85 h 137"/>
                <a:gd name="T56" fmla="*/ 74 w 206"/>
                <a:gd name="T57" fmla="*/ 89 h 137"/>
                <a:gd name="T58" fmla="*/ 75 w 206"/>
                <a:gd name="T59" fmla="*/ 95 h 137"/>
                <a:gd name="T60" fmla="*/ 60 w 206"/>
                <a:gd name="T61" fmla="*/ 110 h 137"/>
                <a:gd name="T62" fmla="*/ 49 w 206"/>
                <a:gd name="T63" fmla="*/ 95 h 137"/>
                <a:gd name="T64" fmla="*/ 40 w 206"/>
                <a:gd name="T65" fmla="*/ 85 h 137"/>
                <a:gd name="T66" fmla="*/ 28 w 206"/>
                <a:gd name="T67" fmla="*/ 80 h 137"/>
                <a:gd name="T68" fmla="*/ 10 w 206"/>
                <a:gd name="T69" fmla="*/ 83 h 137"/>
                <a:gd name="T70" fmla="*/ 0 w 206"/>
                <a:gd name="T71" fmla="*/ 113 h 137"/>
                <a:gd name="T72" fmla="*/ 4 w 206"/>
                <a:gd name="T73" fmla="*/ 137 h 137"/>
                <a:gd name="T74" fmla="*/ 167 w 206"/>
                <a:gd name="T75" fmla="*/ 125 h 137"/>
                <a:gd name="T76" fmla="*/ 161 w 206"/>
                <a:gd name="T77" fmla="*/ 119 h 137"/>
                <a:gd name="T78" fmla="*/ 155 w 206"/>
                <a:gd name="T79" fmla="*/ 115 h 13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6"/>
                <a:gd name="T121" fmla="*/ 0 h 137"/>
                <a:gd name="T122" fmla="*/ 206 w 206"/>
                <a:gd name="T123" fmla="*/ 137 h 137"/>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6" h="137">
                  <a:moveTo>
                    <a:pt x="155" y="115"/>
                  </a:moveTo>
                  <a:lnTo>
                    <a:pt x="146" y="115"/>
                  </a:lnTo>
                  <a:lnTo>
                    <a:pt x="138" y="112"/>
                  </a:lnTo>
                  <a:lnTo>
                    <a:pt x="131" y="109"/>
                  </a:lnTo>
                  <a:lnTo>
                    <a:pt x="125" y="107"/>
                  </a:lnTo>
                  <a:lnTo>
                    <a:pt x="126" y="100"/>
                  </a:lnTo>
                  <a:lnTo>
                    <a:pt x="120" y="97"/>
                  </a:lnTo>
                  <a:lnTo>
                    <a:pt x="123" y="94"/>
                  </a:lnTo>
                  <a:lnTo>
                    <a:pt x="126" y="92"/>
                  </a:lnTo>
                  <a:lnTo>
                    <a:pt x="132" y="91"/>
                  </a:lnTo>
                  <a:lnTo>
                    <a:pt x="140" y="92"/>
                  </a:lnTo>
                  <a:lnTo>
                    <a:pt x="146" y="92"/>
                  </a:lnTo>
                  <a:lnTo>
                    <a:pt x="149" y="89"/>
                  </a:lnTo>
                  <a:lnTo>
                    <a:pt x="149" y="85"/>
                  </a:lnTo>
                  <a:lnTo>
                    <a:pt x="149" y="82"/>
                  </a:lnTo>
                  <a:lnTo>
                    <a:pt x="150" y="80"/>
                  </a:lnTo>
                  <a:lnTo>
                    <a:pt x="152" y="80"/>
                  </a:lnTo>
                  <a:lnTo>
                    <a:pt x="152" y="79"/>
                  </a:lnTo>
                  <a:lnTo>
                    <a:pt x="152" y="77"/>
                  </a:lnTo>
                  <a:lnTo>
                    <a:pt x="152" y="74"/>
                  </a:lnTo>
                  <a:lnTo>
                    <a:pt x="152" y="72"/>
                  </a:lnTo>
                  <a:lnTo>
                    <a:pt x="153" y="71"/>
                  </a:lnTo>
                  <a:lnTo>
                    <a:pt x="156" y="71"/>
                  </a:lnTo>
                  <a:lnTo>
                    <a:pt x="160" y="69"/>
                  </a:lnTo>
                  <a:lnTo>
                    <a:pt x="161" y="66"/>
                  </a:lnTo>
                  <a:lnTo>
                    <a:pt x="163" y="65"/>
                  </a:lnTo>
                  <a:lnTo>
                    <a:pt x="161" y="63"/>
                  </a:lnTo>
                  <a:lnTo>
                    <a:pt x="160" y="62"/>
                  </a:lnTo>
                  <a:lnTo>
                    <a:pt x="156" y="59"/>
                  </a:lnTo>
                  <a:lnTo>
                    <a:pt x="155" y="56"/>
                  </a:lnTo>
                  <a:lnTo>
                    <a:pt x="153" y="54"/>
                  </a:lnTo>
                  <a:lnTo>
                    <a:pt x="152" y="51"/>
                  </a:lnTo>
                  <a:lnTo>
                    <a:pt x="153" y="50"/>
                  </a:lnTo>
                  <a:lnTo>
                    <a:pt x="155" y="48"/>
                  </a:lnTo>
                  <a:lnTo>
                    <a:pt x="156" y="44"/>
                  </a:lnTo>
                  <a:lnTo>
                    <a:pt x="155" y="39"/>
                  </a:lnTo>
                  <a:lnTo>
                    <a:pt x="153" y="35"/>
                  </a:lnTo>
                  <a:lnTo>
                    <a:pt x="150" y="30"/>
                  </a:lnTo>
                  <a:lnTo>
                    <a:pt x="153" y="18"/>
                  </a:lnTo>
                  <a:lnTo>
                    <a:pt x="149" y="9"/>
                  </a:lnTo>
                  <a:lnTo>
                    <a:pt x="140" y="4"/>
                  </a:lnTo>
                  <a:lnTo>
                    <a:pt x="126" y="1"/>
                  </a:lnTo>
                  <a:lnTo>
                    <a:pt x="113" y="0"/>
                  </a:lnTo>
                  <a:lnTo>
                    <a:pt x="101" y="1"/>
                  </a:lnTo>
                  <a:lnTo>
                    <a:pt x="93" y="6"/>
                  </a:lnTo>
                  <a:lnTo>
                    <a:pt x="90" y="10"/>
                  </a:lnTo>
                  <a:lnTo>
                    <a:pt x="80" y="18"/>
                  </a:lnTo>
                  <a:lnTo>
                    <a:pt x="75" y="33"/>
                  </a:lnTo>
                  <a:lnTo>
                    <a:pt x="72" y="50"/>
                  </a:lnTo>
                  <a:lnTo>
                    <a:pt x="71" y="62"/>
                  </a:lnTo>
                  <a:lnTo>
                    <a:pt x="69" y="68"/>
                  </a:lnTo>
                  <a:lnTo>
                    <a:pt x="66" y="72"/>
                  </a:lnTo>
                  <a:lnTo>
                    <a:pt x="63" y="76"/>
                  </a:lnTo>
                  <a:lnTo>
                    <a:pt x="59" y="77"/>
                  </a:lnTo>
                  <a:lnTo>
                    <a:pt x="60" y="85"/>
                  </a:lnTo>
                  <a:lnTo>
                    <a:pt x="68" y="88"/>
                  </a:lnTo>
                  <a:lnTo>
                    <a:pt x="74" y="89"/>
                  </a:lnTo>
                  <a:lnTo>
                    <a:pt x="80" y="88"/>
                  </a:lnTo>
                  <a:lnTo>
                    <a:pt x="75" y="95"/>
                  </a:lnTo>
                  <a:lnTo>
                    <a:pt x="66" y="95"/>
                  </a:lnTo>
                  <a:lnTo>
                    <a:pt x="60" y="110"/>
                  </a:lnTo>
                  <a:lnTo>
                    <a:pt x="55" y="103"/>
                  </a:lnTo>
                  <a:lnTo>
                    <a:pt x="49" y="95"/>
                  </a:lnTo>
                  <a:lnTo>
                    <a:pt x="45" y="89"/>
                  </a:lnTo>
                  <a:lnTo>
                    <a:pt x="40" y="85"/>
                  </a:lnTo>
                  <a:lnTo>
                    <a:pt x="36" y="82"/>
                  </a:lnTo>
                  <a:lnTo>
                    <a:pt x="28" y="80"/>
                  </a:lnTo>
                  <a:lnTo>
                    <a:pt x="21" y="80"/>
                  </a:lnTo>
                  <a:lnTo>
                    <a:pt x="10" y="83"/>
                  </a:lnTo>
                  <a:lnTo>
                    <a:pt x="0" y="95"/>
                  </a:lnTo>
                  <a:lnTo>
                    <a:pt x="0" y="113"/>
                  </a:lnTo>
                  <a:lnTo>
                    <a:pt x="3" y="130"/>
                  </a:lnTo>
                  <a:lnTo>
                    <a:pt x="4" y="137"/>
                  </a:lnTo>
                  <a:lnTo>
                    <a:pt x="206" y="137"/>
                  </a:lnTo>
                  <a:lnTo>
                    <a:pt x="167" y="125"/>
                  </a:lnTo>
                  <a:lnTo>
                    <a:pt x="166" y="124"/>
                  </a:lnTo>
                  <a:lnTo>
                    <a:pt x="161" y="119"/>
                  </a:lnTo>
                  <a:lnTo>
                    <a:pt x="158" y="116"/>
                  </a:lnTo>
                  <a:lnTo>
                    <a:pt x="155" y="115"/>
                  </a:lnTo>
                  <a:close/>
                </a:path>
              </a:pathLst>
            </a:custGeom>
            <a:solidFill>
              <a:srgbClr val="0033CC"/>
            </a:solidFill>
            <a:ln w="9525">
              <a:solidFill>
                <a:schemeClr val="bg1"/>
              </a:solidFill>
              <a:round/>
            </a:ln>
          </p:spPr>
          <p:txBody>
            <a:bodyPr/>
            <a:lstStyle/>
            <a:p>
              <a:endParaRPr lang="zh-CN" altLang="en-US"/>
            </a:p>
          </p:txBody>
        </p:sp>
        <p:sp>
          <p:nvSpPr>
            <p:cNvPr id="56334" name="Freeform 6"/>
            <p:cNvSpPr/>
            <p:nvPr/>
          </p:nvSpPr>
          <p:spPr bwMode="auto">
            <a:xfrm>
              <a:off x="1734" y="2314"/>
              <a:ext cx="269" cy="133"/>
            </a:xfrm>
            <a:custGeom>
              <a:avLst/>
              <a:gdLst>
                <a:gd name="T0" fmla="*/ 269 w 269"/>
                <a:gd name="T1" fmla="*/ 133 h 133"/>
                <a:gd name="T2" fmla="*/ 266 w 269"/>
                <a:gd name="T3" fmla="*/ 105 h 133"/>
                <a:gd name="T4" fmla="*/ 259 w 269"/>
                <a:gd name="T5" fmla="*/ 81 h 133"/>
                <a:gd name="T6" fmla="*/ 247 w 269"/>
                <a:gd name="T7" fmla="*/ 58 h 133"/>
                <a:gd name="T8" fmla="*/ 230 w 269"/>
                <a:gd name="T9" fmla="*/ 39 h 133"/>
                <a:gd name="T10" fmla="*/ 209 w 269"/>
                <a:gd name="T11" fmla="*/ 22 h 133"/>
                <a:gd name="T12" fmla="*/ 186 w 269"/>
                <a:gd name="T13" fmla="*/ 10 h 133"/>
                <a:gd name="T14" fmla="*/ 161 w 269"/>
                <a:gd name="T15" fmla="*/ 3 h 133"/>
                <a:gd name="T16" fmla="*/ 134 w 269"/>
                <a:gd name="T17" fmla="*/ 0 h 133"/>
                <a:gd name="T18" fmla="*/ 107 w 269"/>
                <a:gd name="T19" fmla="*/ 3 h 133"/>
                <a:gd name="T20" fmla="*/ 81 w 269"/>
                <a:gd name="T21" fmla="*/ 10 h 133"/>
                <a:gd name="T22" fmla="*/ 58 w 269"/>
                <a:gd name="T23" fmla="*/ 22 h 133"/>
                <a:gd name="T24" fmla="*/ 39 w 269"/>
                <a:gd name="T25" fmla="*/ 39 h 133"/>
                <a:gd name="T26" fmla="*/ 22 w 269"/>
                <a:gd name="T27" fmla="*/ 58 h 133"/>
                <a:gd name="T28" fmla="*/ 10 w 269"/>
                <a:gd name="T29" fmla="*/ 81 h 133"/>
                <a:gd name="T30" fmla="*/ 3 w 269"/>
                <a:gd name="T31" fmla="*/ 105 h 133"/>
                <a:gd name="T32" fmla="*/ 0 w 269"/>
                <a:gd name="T33" fmla="*/ 133 h 133"/>
                <a:gd name="T34" fmla="*/ 269 w 269"/>
                <a:gd name="T35" fmla="*/ 133 h 1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9"/>
                <a:gd name="T55" fmla="*/ 0 h 133"/>
                <a:gd name="T56" fmla="*/ 269 w 269"/>
                <a:gd name="T57" fmla="*/ 133 h 1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9" h="133">
                  <a:moveTo>
                    <a:pt x="269" y="133"/>
                  </a:moveTo>
                  <a:lnTo>
                    <a:pt x="266" y="105"/>
                  </a:lnTo>
                  <a:lnTo>
                    <a:pt x="259" y="81"/>
                  </a:lnTo>
                  <a:lnTo>
                    <a:pt x="247" y="58"/>
                  </a:lnTo>
                  <a:lnTo>
                    <a:pt x="230" y="39"/>
                  </a:lnTo>
                  <a:lnTo>
                    <a:pt x="209" y="22"/>
                  </a:lnTo>
                  <a:lnTo>
                    <a:pt x="186" y="10"/>
                  </a:lnTo>
                  <a:lnTo>
                    <a:pt x="161" y="3"/>
                  </a:lnTo>
                  <a:lnTo>
                    <a:pt x="134" y="0"/>
                  </a:lnTo>
                  <a:lnTo>
                    <a:pt x="107" y="3"/>
                  </a:lnTo>
                  <a:lnTo>
                    <a:pt x="81" y="10"/>
                  </a:lnTo>
                  <a:lnTo>
                    <a:pt x="58" y="22"/>
                  </a:lnTo>
                  <a:lnTo>
                    <a:pt x="39" y="39"/>
                  </a:lnTo>
                  <a:lnTo>
                    <a:pt x="22" y="58"/>
                  </a:lnTo>
                  <a:lnTo>
                    <a:pt x="10" y="81"/>
                  </a:lnTo>
                  <a:lnTo>
                    <a:pt x="3" y="105"/>
                  </a:lnTo>
                  <a:lnTo>
                    <a:pt x="0" y="133"/>
                  </a:lnTo>
                  <a:lnTo>
                    <a:pt x="269" y="133"/>
                  </a:lnTo>
                  <a:close/>
                </a:path>
              </a:pathLst>
            </a:custGeom>
            <a:solidFill>
              <a:srgbClr val="0033CC"/>
            </a:solidFill>
            <a:ln w="9525">
              <a:solidFill>
                <a:schemeClr val="bg1"/>
              </a:solidFill>
              <a:round/>
            </a:ln>
          </p:spPr>
          <p:txBody>
            <a:bodyPr/>
            <a:lstStyle/>
            <a:p>
              <a:endParaRPr lang="zh-CN" altLang="en-US"/>
            </a:p>
          </p:txBody>
        </p:sp>
        <p:sp>
          <p:nvSpPr>
            <p:cNvPr id="56335" name="Freeform 7"/>
            <p:cNvSpPr/>
            <p:nvPr/>
          </p:nvSpPr>
          <p:spPr bwMode="auto">
            <a:xfrm>
              <a:off x="802" y="2314"/>
              <a:ext cx="270" cy="133"/>
            </a:xfrm>
            <a:custGeom>
              <a:avLst/>
              <a:gdLst>
                <a:gd name="T0" fmla="*/ 270 w 270"/>
                <a:gd name="T1" fmla="*/ 133 h 133"/>
                <a:gd name="T2" fmla="*/ 267 w 270"/>
                <a:gd name="T3" fmla="*/ 105 h 133"/>
                <a:gd name="T4" fmla="*/ 259 w 270"/>
                <a:gd name="T5" fmla="*/ 81 h 133"/>
                <a:gd name="T6" fmla="*/ 247 w 270"/>
                <a:gd name="T7" fmla="*/ 58 h 133"/>
                <a:gd name="T8" fmla="*/ 231 w 270"/>
                <a:gd name="T9" fmla="*/ 39 h 133"/>
                <a:gd name="T10" fmla="*/ 211 w 270"/>
                <a:gd name="T11" fmla="*/ 22 h 133"/>
                <a:gd name="T12" fmla="*/ 188 w 270"/>
                <a:gd name="T13" fmla="*/ 10 h 133"/>
                <a:gd name="T14" fmla="*/ 163 w 270"/>
                <a:gd name="T15" fmla="*/ 3 h 133"/>
                <a:gd name="T16" fmla="*/ 136 w 270"/>
                <a:gd name="T17" fmla="*/ 0 h 133"/>
                <a:gd name="T18" fmla="*/ 109 w 270"/>
                <a:gd name="T19" fmla="*/ 3 h 133"/>
                <a:gd name="T20" fmla="*/ 83 w 270"/>
                <a:gd name="T21" fmla="*/ 10 h 133"/>
                <a:gd name="T22" fmla="*/ 60 w 270"/>
                <a:gd name="T23" fmla="*/ 22 h 133"/>
                <a:gd name="T24" fmla="*/ 39 w 270"/>
                <a:gd name="T25" fmla="*/ 39 h 133"/>
                <a:gd name="T26" fmla="*/ 23 w 270"/>
                <a:gd name="T27" fmla="*/ 58 h 133"/>
                <a:gd name="T28" fmla="*/ 11 w 270"/>
                <a:gd name="T29" fmla="*/ 81 h 133"/>
                <a:gd name="T30" fmla="*/ 3 w 270"/>
                <a:gd name="T31" fmla="*/ 105 h 133"/>
                <a:gd name="T32" fmla="*/ 0 w 270"/>
                <a:gd name="T33" fmla="*/ 133 h 133"/>
                <a:gd name="T34" fmla="*/ 270 w 270"/>
                <a:gd name="T35" fmla="*/ 133 h 13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0"/>
                <a:gd name="T55" fmla="*/ 0 h 133"/>
                <a:gd name="T56" fmla="*/ 270 w 270"/>
                <a:gd name="T57" fmla="*/ 133 h 13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0" h="133">
                  <a:moveTo>
                    <a:pt x="270" y="133"/>
                  </a:moveTo>
                  <a:lnTo>
                    <a:pt x="267" y="105"/>
                  </a:lnTo>
                  <a:lnTo>
                    <a:pt x="259" y="81"/>
                  </a:lnTo>
                  <a:lnTo>
                    <a:pt x="247" y="58"/>
                  </a:lnTo>
                  <a:lnTo>
                    <a:pt x="231" y="39"/>
                  </a:lnTo>
                  <a:lnTo>
                    <a:pt x="211" y="22"/>
                  </a:lnTo>
                  <a:lnTo>
                    <a:pt x="188" y="10"/>
                  </a:lnTo>
                  <a:lnTo>
                    <a:pt x="163" y="3"/>
                  </a:lnTo>
                  <a:lnTo>
                    <a:pt x="136" y="0"/>
                  </a:lnTo>
                  <a:lnTo>
                    <a:pt x="109" y="3"/>
                  </a:lnTo>
                  <a:lnTo>
                    <a:pt x="83" y="10"/>
                  </a:lnTo>
                  <a:lnTo>
                    <a:pt x="60" y="22"/>
                  </a:lnTo>
                  <a:lnTo>
                    <a:pt x="39" y="39"/>
                  </a:lnTo>
                  <a:lnTo>
                    <a:pt x="23" y="58"/>
                  </a:lnTo>
                  <a:lnTo>
                    <a:pt x="11" y="81"/>
                  </a:lnTo>
                  <a:lnTo>
                    <a:pt x="3" y="105"/>
                  </a:lnTo>
                  <a:lnTo>
                    <a:pt x="0" y="133"/>
                  </a:lnTo>
                  <a:lnTo>
                    <a:pt x="270" y="133"/>
                  </a:lnTo>
                  <a:close/>
                </a:path>
              </a:pathLst>
            </a:custGeom>
            <a:solidFill>
              <a:srgbClr val="0033CC"/>
            </a:solidFill>
            <a:ln w="9525">
              <a:solidFill>
                <a:schemeClr val="bg1"/>
              </a:solidFill>
              <a:round/>
            </a:ln>
          </p:spPr>
          <p:txBody>
            <a:bodyPr/>
            <a:lstStyle/>
            <a:p>
              <a:endParaRPr lang="zh-CN" altLang="en-US"/>
            </a:p>
          </p:txBody>
        </p:sp>
        <p:sp>
          <p:nvSpPr>
            <p:cNvPr id="56336" name="Freeform 8"/>
            <p:cNvSpPr/>
            <p:nvPr/>
          </p:nvSpPr>
          <p:spPr bwMode="auto">
            <a:xfrm>
              <a:off x="820" y="2332"/>
              <a:ext cx="234" cy="231"/>
            </a:xfrm>
            <a:custGeom>
              <a:avLst/>
              <a:gdLst>
                <a:gd name="T0" fmla="*/ 118 w 234"/>
                <a:gd name="T1" fmla="*/ 231 h 231"/>
                <a:gd name="T2" fmla="*/ 140 w 234"/>
                <a:gd name="T3" fmla="*/ 228 h 231"/>
                <a:gd name="T4" fmla="*/ 163 w 234"/>
                <a:gd name="T5" fmla="*/ 222 h 231"/>
                <a:gd name="T6" fmla="*/ 183 w 234"/>
                <a:gd name="T7" fmla="*/ 211 h 231"/>
                <a:gd name="T8" fmla="*/ 199 w 234"/>
                <a:gd name="T9" fmla="*/ 198 h 231"/>
                <a:gd name="T10" fmla="*/ 214 w 234"/>
                <a:gd name="T11" fmla="*/ 180 h 231"/>
                <a:gd name="T12" fmla="*/ 225 w 234"/>
                <a:gd name="T13" fmla="*/ 160 h 231"/>
                <a:gd name="T14" fmla="*/ 231 w 234"/>
                <a:gd name="T15" fmla="*/ 139 h 231"/>
                <a:gd name="T16" fmla="*/ 234 w 234"/>
                <a:gd name="T17" fmla="*/ 115 h 231"/>
                <a:gd name="T18" fmla="*/ 231 w 234"/>
                <a:gd name="T19" fmla="*/ 92 h 231"/>
                <a:gd name="T20" fmla="*/ 225 w 234"/>
                <a:gd name="T21" fmla="*/ 71 h 231"/>
                <a:gd name="T22" fmla="*/ 214 w 234"/>
                <a:gd name="T23" fmla="*/ 51 h 231"/>
                <a:gd name="T24" fmla="*/ 199 w 234"/>
                <a:gd name="T25" fmla="*/ 34 h 231"/>
                <a:gd name="T26" fmla="*/ 183 w 234"/>
                <a:gd name="T27" fmla="*/ 19 h 231"/>
                <a:gd name="T28" fmla="*/ 163 w 234"/>
                <a:gd name="T29" fmla="*/ 9 h 231"/>
                <a:gd name="T30" fmla="*/ 140 w 234"/>
                <a:gd name="T31" fmla="*/ 3 h 231"/>
                <a:gd name="T32" fmla="*/ 118 w 234"/>
                <a:gd name="T33" fmla="*/ 0 h 231"/>
                <a:gd name="T34" fmla="*/ 94 w 234"/>
                <a:gd name="T35" fmla="*/ 3 h 231"/>
                <a:gd name="T36" fmla="*/ 73 w 234"/>
                <a:gd name="T37" fmla="*/ 9 h 231"/>
                <a:gd name="T38" fmla="*/ 51 w 234"/>
                <a:gd name="T39" fmla="*/ 19 h 231"/>
                <a:gd name="T40" fmla="*/ 35 w 234"/>
                <a:gd name="T41" fmla="*/ 34 h 231"/>
                <a:gd name="T42" fmla="*/ 20 w 234"/>
                <a:gd name="T43" fmla="*/ 51 h 231"/>
                <a:gd name="T44" fmla="*/ 9 w 234"/>
                <a:gd name="T45" fmla="*/ 71 h 231"/>
                <a:gd name="T46" fmla="*/ 3 w 234"/>
                <a:gd name="T47" fmla="*/ 92 h 231"/>
                <a:gd name="T48" fmla="*/ 0 w 234"/>
                <a:gd name="T49" fmla="*/ 115 h 231"/>
                <a:gd name="T50" fmla="*/ 3 w 234"/>
                <a:gd name="T51" fmla="*/ 139 h 231"/>
                <a:gd name="T52" fmla="*/ 9 w 234"/>
                <a:gd name="T53" fmla="*/ 160 h 231"/>
                <a:gd name="T54" fmla="*/ 20 w 234"/>
                <a:gd name="T55" fmla="*/ 180 h 231"/>
                <a:gd name="T56" fmla="*/ 35 w 234"/>
                <a:gd name="T57" fmla="*/ 198 h 231"/>
                <a:gd name="T58" fmla="*/ 51 w 234"/>
                <a:gd name="T59" fmla="*/ 211 h 231"/>
                <a:gd name="T60" fmla="*/ 73 w 234"/>
                <a:gd name="T61" fmla="*/ 222 h 231"/>
                <a:gd name="T62" fmla="*/ 94 w 234"/>
                <a:gd name="T63" fmla="*/ 228 h 231"/>
                <a:gd name="T64" fmla="*/ 118 w 234"/>
                <a:gd name="T65" fmla="*/ 231 h 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4"/>
                <a:gd name="T100" fmla="*/ 0 h 231"/>
                <a:gd name="T101" fmla="*/ 234 w 234"/>
                <a:gd name="T102" fmla="*/ 231 h 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4" h="231">
                  <a:moveTo>
                    <a:pt x="118" y="231"/>
                  </a:moveTo>
                  <a:lnTo>
                    <a:pt x="140" y="228"/>
                  </a:lnTo>
                  <a:lnTo>
                    <a:pt x="163" y="222"/>
                  </a:lnTo>
                  <a:lnTo>
                    <a:pt x="183" y="211"/>
                  </a:lnTo>
                  <a:lnTo>
                    <a:pt x="199" y="198"/>
                  </a:lnTo>
                  <a:lnTo>
                    <a:pt x="214" y="180"/>
                  </a:lnTo>
                  <a:lnTo>
                    <a:pt x="225" y="160"/>
                  </a:lnTo>
                  <a:lnTo>
                    <a:pt x="231" y="139"/>
                  </a:lnTo>
                  <a:lnTo>
                    <a:pt x="234" y="115"/>
                  </a:lnTo>
                  <a:lnTo>
                    <a:pt x="231" y="92"/>
                  </a:lnTo>
                  <a:lnTo>
                    <a:pt x="225" y="71"/>
                  </a:lnTo>
                  <a:lnTo>
                    <a:pt x="214" y="51"/>
                  </a:lnTo>
                  <a:lnTo>
                    <a:pt x="199" y="34"/>
                  </a:lnTo>
                  <a:lnTo>
                    <a:pt x="183" y="19"/>
                  </a:lnTo>
                  <a:lnTo>
                    <a:pt x="163" y="9"/>
                  </a:lnTo>
                  <a:lnTo>
                    <a:pt x="140" y="3"/>
                  </a:lnTo>
                  <a:lnTo>
                    <a:pt x="118" y="0"/>
                  </a:lnTo>
                  <a:lnTo>
                    <a:pt x="94" y="3"/>
                  </a:lnTo>
                  <a:lnTo>
                    <a:pt x="73" y="9"/>
                  </a:lnTo>
                  <a:lnTo>
                    <a:pt x="51" y="19"/>
                  </a:lnTo>
                  <a:lnTo>
                    <a:pt x="35" y="34"/>
                  </a:lnTo>
                  <a:lnTo>
                    <a:pt x="20" y="51"/>
                  </a:lnTo>
                  <a:lnTo>
                    <a:pt x="9" y="71"/>
                  </a:lnTo>
                  <a:lnTo>
                    <a:pt x="3" y="92"/>
                  </a:lnTo>
                  <a:lnTo>
                    <a:pt x="0" y="115"/>
                  </a:lnTo>
                  <a:lnTo>
                    <a:pt x="3" y="139"/>
                  </a:lnTo>
                  <a:lnTo>
                    <a:pt x="9" y="160"/>
                  </a:lnTo>
                  <a:lnTo>
                    <a:pt x="20" y="180"/>
                  </a:lnTo>
                  <a:lnTo>
                    <a:pt x="35" y="198"/>
                  </a:lnTo>
                  <a:lnTo>
                    <a:pt x="51" y="211"/>
                  </a:lnTo>
                  <a:lnTo>
                    <a:pt x="73" y="222"/>
                  </a:lnTo>
                  <a:lnTo>
                    <a:pt x="94" y="228"/>
                  </a:lnTo>
                  <a:lnTo>
                    <a:pt x="118" y="231"/>
                  </a:lnTo>
                  <a:close/>
                </a:path>
              </a:pathLst>
            </a:custGeom>
            <a:solidFill>
              <a:srgbClr val="0033CC"/>
            </a:solidFill>
            <a:ln w="9525">
              <a:solidFill>
                <a:schemeClr val="bg1"/>
              </a:solidFill>
              <a:round/>
            </a:ln>
          </p:spPr>
          <p:txBody>
            <a:bodyPr/>
            <a:lstStyle/>
            <a:p>
              <a:endParaRPr lang="zh-CN" altLang="en-US"/>
            </a:p>
          </p:txBody>
        </p:sp>
        <p:sp>
          <p:nvSpPr>
            <p:cNvPr id="56337" name="Freeform 9"/>
            <p:cNvSpPr/>
            <p:nvPr/>
          </p:nvSpPr>
          <p:spPr bwMode="auto">
            <a:xfrm>
              <a:off x="1752" y="2332"/>
              <a:ext cx="233" cy="231"/>
            </a:xfrm>
            <a:custGeom>
              <a:avLst/>
              <a:gdLst>
                <a:gd name="T0" fmla="*/ 116 w 233"/>
                <a:gd name="T1" fmla="*/ 231 h 231"/>
                <a:gd name="T2" fmla="*/ 140 w 233"/>
                <a:gd name="T3" fmla="*/ 228 h 231"/>
                <a:gd name="T4" fmla="*/ 161 w 233"/>
                <a:gd name="T5" fmla="*/ 222 h 231"/>
                <a:gd name="T6" fmla="*/ 182 w 233"/>
                <a:gd name="T7" fmla="*/ 211 h 231"/>
                <a:gd name="T8" fmla="*/ 199 w 233"/>
                <a:gd name="T9" fmla="*/ 198 h 231"/>
                <a:gd name="T10" fmla="*/ 214 w 233"/>
                <a:gd name="T11" fmla="*/ 180 h 231"/>
                <a:gd name="T12" fmla="*/ 224 w 233"/>
                <a:gd name="T13" fmla="*/ 160 h 231"/>
                <a:gd name="T14" fmla="*/ 230 w 233"/>
                <a:gd name="T15" fmla="*/ 139 h 231"/>
                <a:gd name="T16" fmla="*/ 233 w 233"/>
                <a:gd name="T17" fmla="*/ 115 h 231"/>
                <a:gd name="T18" fmla="*/ 230 w 233"/>
                <a:gd name="T19" fmla="*/ 92 h 231"/>
                <a:gd name="T20" fmla="*/ 224 w 233"/>
                <a:gd name="T21" fmla="*/ 71 h 231"/>
                <a:gd name="T22" fmla="*/ 214 w 233"/>
                <a:gd name="T23" fmla="*/ 51 h 231"/>
                <a:gd name="T24" fmla="*/ 199 w 233"/>
                <a:gd name="T25" fmla="*/ 34 h 231"/>
                <a:gd name="T26" fmla="*/ 182 w 233"/>
                <a:gd name="T27" fmla="*/ 19 h 231"/>
                <a:gd name="T28" fmla="*/ 161 w 233"/>
                <a:gd name="T29" fmla="*/ 9 h 231"/>
                <a:gd name="T30" fmla="*/ 140 w 233"/>
                <a:gd name="T31" fmla="*/ 3 h 231"/>
                <a:gd name="T32" fmla="*/ 116 w 233"/>
                <a:gd name="T33" fmla="*/ 0 h 231"/>
                <a:gd name="T34" fmla="*/ 93 w 233"/>
                <a:gd name="T35" fmla="*/ 3 h 231"/>
                <a:gd name="T36" fmla="*/ 71 w 233"/>
                <a:gd name="T37" fmla="*/ 9 h 231"/>
                <a:gd name="T38" fmla="*/ 51 w 233"/>
                <a:gd name="T39" fmla="*/ 19 h 231"/>
                <a:gd name="T40" fmla="*/ 34 w 233"/>
                <a:gd name="T41" fmla="*/ 34 h 231"/>
                <a:gd name="T42" fmla="*/ 19 w 233"/>
                <a:gd name="T43" fmla="*/ 51 h 231"/>
                <a:gd name="T44" fmla="*/ 9 w 233"/>
                <a:gd name="T45" fmla="*/ 71 h 231"/>
                <a:gd name="T46" fmla="*/ 3 w 233"/>
                <a:gd name="T47" fmla="*/ 92 h 231"/>
                <a:gd name="T48" fmla="*/ 0 w 233"/>
                <a:gd name="T49" fmla="*/ 115 h 231"/>
                <a:gd name="T50" fmla="*/ 3 w 233"/>
                <a:gd name="T51" fmla="*/ 139 h 231"/>
                <a:gd name="T52" fmla="*/ 9 w 233"/>
                <a:gd name="T53" fmla="*/ 160 h 231"/>
                <a:gd name="T54" fmla="*/ 19 w 233"/>
                <a:gd name="T55" fmla="*/ 180 h 231"/>
                <a:gd name="T56" fmla="*/ 34 w 233"/>
                <a:gd name="T57" fmla="*/ 198 h 231"/>
                <a:gd name="T58" fmla="*/ 51 w 233"/>
                <a:gd name="T59" fmla="*/ 211 h 231"/>
                <a:gd name="T60" fmla="*/ 71 w 233"/>
                <a:gd name="T61" fmla="*/ 222 h 231"/>
                <a:gd name="T62" fmla="*/ 93 w 233"/>
                <a:gd name="T63" fmla="*/ 228 h 231"/>
                <a:gd name="T64" fmla="*/ 116 w 233"/>
                <a:gd name="T65" fmla="*/ 231 h 23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3"/>
                <a:gd name="T100" fmla="*/ 0 h 231"/>
                <a:gd name="T101" fmla="*/ 233 w 233"/>
                <a:gd name="T102" fmla="*/ 231 h 23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3" h="231">
                  <a:moveTo>
                    <a:pt x="116" y="231"/>
                  </a:moveTo>
                  <a:lnTo>
                    <a:pt x="140" y="228"/>
                  </a:lnTo>
                  <a:lnTo>
                    <a:pt x="161" y="222"/>
                  </a:lnTo>
                  <a:lnTo>
                    <a:pt x="182" y="211"/>
                  </a:lnTo>
                  <a:lnTo>
                    <a:pt x="199" y="198"/>
                  </a:lnTo>
                  <a:lnTo>
                    <a:pt x="214" y="180"/>
                  </a:lnTo>
                  <a:lnTo>
                    <a:pt x="224" y="160"/>
                  </a:lnTo>
                  <a:lnTo>
                    <a:pt x="230" y="139"/>
                  </a:lnTo>
                  <a:lnTo>
                    <a:pt x="233" y="115"/>
                  </a:lnTo>
                  <a:lnTo>
                    <a:pt x="230" y="92"/>
                  </a:lnTo>
                  <a:lnTo>
                    <a:pt x="224" y="71"/>
                  </a:lnTo>
                  <a:lnTo>
                    <a:pt x="214" y="51"/>
                  </a:lnTo>
                  <a:lnTo>
                    <a:pt x="199" y="34"/>
                  </a:lnTo>
                  <a:lnTo>
                    <a:pt x="182" y="19"/>
                  </a:lnTo>
                  <a:lnTo>
                    <a:pt x="161" y="9"/>
                  </a:lnTo>
                  <a:lnTo>
                    <a:pt x="140" y="3"/>
                  </a:lnTo>
                  <a:lnTo>
                    <a:pt x="116" y="0"/>
                  </a:lnTo>
                  <a:lnTo>
                    <a:pt x="93" y="3"/>
                  </a:lnTo>
                  <a:lnTo>
                    <a:pt x="71" y="9"/>
                  </a:lnTo>
                  <a:lnTo>
                    <a:pt x="51" y="19"/>
                  </a:lnTo>
                  <a:lnTo>
                    <a:pt x="34" y="34"/>
                  </a:lnTo>
                  <a:lnTo>
                    <a:pt x="19" y="51"/>
                  </a:lnTo>
                  <a:lnTo>
                    <a:pt x="9" y="71"/>
                  </a:lnTo>
                  <a:lnTo>
                    <a:pt x="3" y="92"/>
                  </a:lnTo>
                  <a:lnTo>
                    <a:pt x="0" y="115"/>
                  </a:lnTo>
                  <a:lnTo>
                    <a:pt x="3" y="139"/>
                  </a:lnTo>
                  <a:lnTo>
                    <a:pt x="9" y="160"/>
                  </a:lnTo>
                  <a:lnTo>
                    <a:pt x="19" y="180"/>
                  </a:lnTo>
                  <a:lnTo>
                    <a:pt x="34" y="198"/>
                  </a:lnTo>
                  <a:lnTo>
                    <a:pt x="51" y="211"/>
                  </a:lnTo>
                  <a:lnTo>
                    <a:pt x="71" y="222"/>
                  </a:lnTo>
                  <a:lnTo>
                    <a:pt x="93" y="228"/>
                  </a:lnTo>
                  <a:lnTo>
                    <a:pt x="116" y="231"/>
                  </a:lnTo>
                  <a:close/>
                </a:path>
              </a:pathLst>
            </a:custGeom>
            <a:solidFill>
              <a:srgbClr val="0033CC"/>
            </a:solidFill>
            <a:ln w="9525">
              <a:solidFill>
                <a:schemeClr val="bg1"/>
              </a:solidFill>
              <a:round/>
            </a:ln>
          </p:spPr>
          <p:txBody>
            <a:bodyPr/>
            <a:lstStyle/>
            <a:p>
              <a:endParaRPr lang="zh-CN" altLang="en-US"/>
            </a:p>
          </p:txBody>
        </p:sp>
        <p:sp>
          <p:nvSpPr>
            <p:cNvPr id="56338" name="Freeform 10"/>
            <p:cNvSpPr/>
            <p:nvPr/>
          </p:nvSpPr>
          <p:spPr bwMode="auto">
            <a:xfrm>
              <a:off x="859" y="2371"/>
              <a:ext cx="156" cy="154"/>
            </a:xfrm>
            <a:custGeom>
              <a:avLst/>
              <a:gdLst>
                <a:gd name="T0" fmla="*/ 79 w 156"/>
                <a:gd name="T1" fmla="*/ 154 h 154"/>
                <a:gd name="T2" fmla="*/ 94 w 156"/>
                <a:gd name="T3" fmla="*/ 153 h 154"/>
                <a:gd name="T4" fmla="*/ 109 w 156"/>
                <a:gd name="T5" fmla="*/ 148 h 154"/>
                <a:gd name="T6" fmla="*/ 121 w 156"/>
                <a:gd name="T7" fmla="*/ 141 h 154"/>
                <a:gd name="T8" fmla="*/ 133 w 156"/>
                <a:gd name="T9" fmla="*/ 132 h 154"/>
                <a:gd name="T10" fmla="*/ 142 w 156"/>
                <a:gd name="T11" fmla="*/ 119 h 154"/>
                <a:gd name="T12" fmla="*/ 150 w 156"/>
                <a:gd name="T13" fmla="*/ 106 h 154"/>
                <a:gd name="T14" fmla="*/ 154 w 156"/>
                <a:gd name="T15" fmla="*/ 92 h 154"/>
                <a:gd name="T16" fmla="*/ 156 w 156"/>
                <a:gd name="T17" fmla="*/ 76 h 154"/>
                <a:gd name="T18" fmla="*/ 154 w 156"/>
                <a:gd name="T19" fmla="*/ 60 h 154"/>
                <a:gd name="T20" fmla="*/ 150 w 156"/>
                <a:gd name="T21" fmla="*/ 45 h 154"/>
                <a:gd name="T22" fmla="*/ 142 w 156"/>
                <a:gd name="T23" fmla="*/ 33 h 154"/>
                <a:gd name="T24" fmla="*/ 133 w 156"/>
                <a:gd name="T25" fmla="*/ 21 h 154"/>
                <a:gd name="T26" fmla="*/ 121 w 156"/>
                <a:gd name="T27" fmla="*/ 12 h 154"/>
                <a:gd name="T28" fmla="*/ 109 w 156"/>
                <a:gd name="T29" fmla="*/ 6 h 154"/>
                <a:gd name="T30" fmla="*/ 94 w 156"/>
                <a:gd name="T31" fmla="*/ 1 h 154"/>
                <a:gd name="T32" fmla="*/ 79 w 156"/>
                <a:gd name="T33" fmla="*/ 0 h 154"/>
                <a:gd name="T34" fmla="*/ 62 w 156"/>
                <a:gd name="T35" fmla="*/ 1 h 154"/>
                <a:gd name="T36" fmla="*/ 49 w 156"/>
                <a:gd name="T37" fmla="*/ 6 h 154"/>
                <a:gd name="T38" fmla="*/ 35 w 156"/>
                <a:gd name="T39" fmla="*/ 12 h 154"/>
                <a:gd name="T40" fmla="*/ 23 w 156"/>
                <a:gd name="T41" fmla="*/ 21 h 154"/>
                <a:gd name="T42" fmla="*/ 14 w 156"/>
                <a:gd name="T43" fmla="*/ 33 h 154"/>
                <a:gd name="T44" fmla="*/ 6 w 156"/>
                <a:gd name="T45" fmla="*/ 45 h 154"/>
                <a:gd name="T46" fmla="*/ 2 w 156"/>
                <a:gd name="T47" fmla="*/ 60 h 154"/>
                <a:gd name="T48" fmla="*/ 0 w 156"/>
                <a:gd name="T49" fmla="*/ 76 h 154"/>
                <a:gd name="T50" fmla="*/ 2 w 156"/>
                <a:gd name="T51" fmla="*/ 92 h 154"/>
                <a:gd name="T52" fmla="*/ 6 w 156"/>
                <a:gd name="T53" fmla="*/ 106 h 154"/>
                <a:gd name="T54" fmla="*/ 14 w 156"/>
                <a:gd name="T55" fmla="*/ 119 h 154"/>
                <a:gd name="T56" fmla="*/ 23 w 156"/>
                <a:gd name="T57" fmla="*/ 132 h 154"/>
                <a:gd name="T58" fmla="*/ 35 w 156"/>
                <a:gd name="T59" fmla="*/ 141 h 154"/>
                <a:gd name="T60" fmla="*/ 49 w 156"/>
                <a:gd name="T61" fmla="*/ 148 h 154"/>
                <a:gd name="T62" fmla="*/ 62 w 156"/>
                <a:gd name="T63" fmla="*/ 153 h 154"/>
                <a:gd name="T64" fmla="*/ 79 w 156"/>
                <a:gd name="T65" fmla="*/ 154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6"/>
                <a:gd name="T100" fmla="*/ 0 h 154"/>
                <a:gd name="T101" fmla="*/ 156 w 156"/>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6" h="154">
                  <a:moveTo>
                    <a:pt x="79" y="154"/>
                  </a:moveTo>
                  <a:lnTo>
                    <a:pt x="94" y="153"/>
                  </a:lnTo>
                  <a:lnTo>
                    <a:pt x="109" y="148"/>
                  </a:lnTo>
                  <a:lnTo>
                    <a:pt x="121" y="141"/>
                  </a:lnTo>
                  <a:lnTo>
                    <a:pt x="133" y="132"/>
                  </a:lnTo>
                  <a:lnTo>
                    <a:pt x="142" y="119"/>
                  </a:lnTo>
                  <a:lnTo>
                    <a:pt x="150" y="106"/>
                  </a:lnTo>
                  <a:lnTo>
                    <a:pt x="154" y="92"/>
                  </a:lnTo>
                  <a:lnTo>
                    <a:pt x="156" y="76"/>
                  </a:lnTo>
                  <a:lnTo>
                    <a:pt x="154" y="60"/>
                  </a:lnTo>
                  <a:lnTo>
                    <a:pt x="150" y="45"/>
                  </a:lnTo>
                  <a:lnTo>
                    <a:pt x="142" y="33"/>
                  </a:lnTo>
                  <a:lnTo>
                    <a:pt x="133" y="21"/>
                  </a:lnTo>
                  <a:lnTo>
                    <a:pt x="121" y="12"/>
                  </a:lnTo>
                  <a:lnTo>
                    <a:pt x="109" y="6"/>
                  </a:lnTo>
                  <a:lnTo>
                    <a:pt x="94" y="1"/>
                  </a:lnTo>
                  <a:lnTo>
                    <a:pt x="79" y="0"/>
                  </a:lnTo>
                  <a:lnTo>
                    <a:pt x="62" y="1"/>
                  </a:lnTo>
                  <a:lnTo>
                    <a:pt x="49" y="6"/>
                  </a:lnTo>
                  <a:lnTo>
                    <a:pt x="35" y="12"/>
                  </a:lnTo>
                  <a:lnTo>
                    <a:pt x="23" y="21"/>
                  </a:lnTo>
                  <a:lnTo>
                    <a:pt x="14" y="33"/>
                  </a:lnTo>
                  <a:lnTo>
                    <a:pt x="6" y="45"/>
                  </a:lnTo>
                  <a:lnTo>
                    <a:pt x="2" y="60"/>
                  </a:lnTo>
                  <a:lnTo>
                    <a:pt x="0" y="76"/>
                  </a:lnTo>
                  <a:lnTo>
                    <a:pt x="2" y="92"/>
                  </a:lnTo>
                  <a:lnTo>
                    <a:pt x="6" y="106"/>
                  </a:lnTo>
                  <a:lnTo>
                    <a:pt x="14" y="119"/>
                  </a:lnTo>
                  <a:lnTo>
                    <a:pt x="23" y="132"/>
                  </a:lnTo>
                  <a:lnTo>
                    <a:pt x="35" y="141"/>
                  </a:lnTo>
                  <a:lnTo>
                    <a:pt x="49" y="148"/>
                  </a:lnTo>
                  <a:lnTo>
                    <a:pt x="62" y="153"/>
                  </a:lnTo>
                  <a:lnTo>
                    <a:pt x="79" y="154"/>
                  </a:lnTo>
                  <a:close/>
                </a:path>
              </a:pathLst>
            </a:custGeom>
            <a:solidFill>
              <a:srgbClr val="0033CC"/>
            </a:solidFill>
            <a:ln w="9525">
              <a:solidFill>
                <a:schemeClr val="bg1"/>
              </a:solidFill>
              <a:round/>
            </a:ln>
          </p:spPr>
          <p:txBody>
            <a:bodyPr/>
            <a:lstStyle/>
            <a:p>
              <a:endParaRPr lang="zh-CN" altLang="en-US"/>
            </a:p>
          </p:txBody>
        </p:sp>
        <p:sp>
          <p:nvSpPr>
            <p:cNvPr id="56339" name="Freeform 11"/>
            <p:cNvSpPr/>
            <p:nvPr/>
          </p:nvSpPr>
          <p:spPr bwMode="auto">
            <a:xfrm>
              <a:off x="1791" y="2371"/>
              <a:ext cx="155" cy="154"/>
            </a:xfrm>
            <a:custGeom>
              <a:avLst/>
              <a:gdLst>
                <a:gd name="T0" fmla="*/ 77 w 155"/>
                <a:gd name="T1" fmla="*/ 154 h 154"/>
                <a:gd name="T2" fmla="*/ 93 w 155"/>
                <a:gd name="T3" fmla="*/ 153 h 154"/>
                <a:gd name="T4" fmla="*/ 107 w 155"/>
                <a:gd name="T5" fmla="*/ 148 h 154"/>
                <a:gd name="T6" fmla="*/ 120 w 155"/>
                <a:gd name="T7" fmla="*/ 141 h 154"/>
                <a:gd name="T8" fmla="*/ 133 w 155"/>
                <a:gd name="T9" fmla="*/ 132 h 154"/>
                <a:gd name="T10" fmla="*/ 142 w 155"/>
                <a:gd name="T11" fmla="*/ 119 h 154"/>
                <a:gd name="T12" fmla="*/ 149 w 155"/>
                <a:gd name="T13" fmla="*/ 106 h 154"/>
                <a:gd name="T14" fmla="*/ 154 w 155"/>
                <a:gd name="T15" fmla="*/ 92 h 154"/>
                <a:gd name="T16" fmla="*/ 155 w 155"/>
                <a:gd name="T17" fmla="*/ 76 h 154"/>
                <a:gd name="T18" fmla="*/ 154 w 155"/>
                <a:gd name="T19" fmla="*/ 60 h 154"/>
                <a:gd name="T20" fmla="*/ 149 w 155"/>
                <a:gd name="T21" fmla="*/ 45 h 154"/>
                <a:gd name="T22" fmla="*/ 142 w 155"/>
                <a:gd name="T23" fmla="*/ 33 h 154"/>
                <a:gd name="T24" fmla="*/ 133 w 155"/>
                <a:gd name="T25" fmla="*/ 21 h 154"/>
                <a:gd name="T26" fmla="*/ 120 w 155"/>
                <a:gd name="T27" fmla="*/ 12 h 154"/>
                <a:gd name="T28" fmla="*/ 107 w 155"/>
                <a:gd name="T29" fmla="*/ 6 h 154"/>
                <a:gd name="T30" fmla="*/ 93 w 155"/>
                <a:gd name="T31" fmla="*/ 1 h 154"/>
                <a:gd name="T32" fmla="*/ 77 w 155"/>
                <a:gd name="T33" fmla="*/ 0 h 154"/>
                <a:gd name="T34" fmla="*/ 62 w 155"/>
                <a:gd name="T35" fmla="*/ 1 h 154"/>
                <a:gd name="T36" fmla="*/ 47 w 155"/>
                <a:gd name="T37" fmla="*/ 6 h 154"/>
                <a:gd name="T38" fmla="*/ 35 w 155"/>
                <a:gd name="T39" fmla="*/ 12 h 154"/>
                <a:gd name="T40" fmla="*/ 22 w 155"/>
                <a:gd name="T41" fmla="*/ 21 h 154"/>
                <a:gd name="T42" fmla="*/ 13 w 155"/>
                <a:gd name="T43" fmla="*/ 33 h 154"/>
                <a:gd name="T44" fmla="*/ 6 w 155"/>
                <a:gd name="T45" fmla="*/ 45 h 154"/>
                <a:gd name="T46" fmla="*/ 1 w 155"/>
                <a:gd name="T47" fmla="*/ 60 h 154"/>
                <a:gd name="T48" fmla="*/ 0 w 155"/>
                <a:gd name="T49" fmla="*/ 76 h 154"/>
                <a:gd name="T50" fmla="*/ 1 w 155"/>
                <a:gd name="T51" fmla="*/ 92 h 154"/>
                <a:gd name="T52" fmla="*/ 6 w 155"/>
                <a:gd name="T53" fmla="*/ 106 h 154"/>
                <a:gd name="T54" fmla="*/ 13 w 155"/>
                <a:gd name="T55" fmla="*/ 119 h 154"/>
                <a:gd name="T56" fmla="*/ 22 w 155"/>
                <a:gd name="T57" fmla="*/ 132 h 154"/>
                <a:gd name="T58" fmla="*/ 35 w 155"/>
                <a:gd name="T59" fmla="*/ 141 h 154"/>
                <a:gd name="T60" fmla="*/ 47 w 155"/>
                <a:gd name="T61" fmla="*/ 148 h 154"/>
                <a:gd name="T62" fmla="*/ 62 w 155"/>
                <a:gd name="T63" fmla="*/ 153 h 154"/>
                <a:gd name="T64" fmla="*/ 77 w 155"/>
                <a:gd name="T65" fmla="*/ 154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5"/>
                <a:gd name="T100" fmla="*/ 0 h 154"/>
                <a:gd name="T101" fmla="*/ 155 w 155"/>
                <a:gd name="T102" fmla="*/ 154 h 15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5" h="154">
                  <a:moveTo>
                    <a:pt x="77" y="154"/>
                  </a:moveTo>
                  <a:lnTo>
                    <a:pt x="93" y="153"/>
                  </a:lnTo>
                  <a:lnTo>
                    <a:pt x="107" y="148"/>
                  </a:lnTo>
                  <a:lnTo>
                    <a:pt x="120" y="141"/>
                  </a:lnTo>
                  <a:lnTo>
                    <a:pt x="133" y="132"/>
                  </a:lnTo>
                  <a:lnTo>
                    <a:pt x="142" y="119"/>
                  </a:lnTo>
                  <a:lnTo>
                    <a:pt x="149" y="106"/>
                  </a:lnTo>
                  <a:lnTo>
                    <a:pt x="154" y="92"/>
                  </a:lnTo>
                  <a:lnTo>
                    <a:pt x="155" y="76"/>
                  </a:lnTo>
                  <a:lnTo>
                    <a:pt x="154" y="60"/>
                  </a:lnTo>
                  <a:lnTo>
                    <a:pt x="149" y="45"/>
                  </a:lnTo>
                  <a:lnTo>
                    <a:pt x="142" y="33"/>
                  </a:lnTo>
                  <a:lnTo>
                    <a:pt x="133" y="21"/>
                  </a:lnTo>
                  <a:lnTo>
                    <a:pt x="120" y="12"/>
                  </a:lnTo>
                  <a:lnTo>
                    <a:pt x="107" y="6"/>
                  </a:lnTo>
                  <a:lnTo>
                    <a:pt x="93" y="1"/>
                  </a:lnTo>
                  <a:lnTo>
                    <a:pt x="77" y="0"/>
                  </a:lnTo>
                  <a:lnTo>
                    <a:pt x="62" y="1"/>
                  </a:lnTo>
                  <a:lnTo>
                    <a:pt x="47" y="6"/>
                  </a:lnTo>
                  <a:lnTo>
                    <a:pt x="35" y="12"/>
                  </a:lnTo>
                  <a:lnTo>
                    <a:pt x="22" y="21"/>
                  </a:lnTo>
                  <a:lnTo>
                    <a:pt x="13" y="33"/>
                  </a:lnTo>
                  <a:lnTo>
                    <a:pt x="6" y="45"/>
                  </a:lnTo>
                  <a:lnTo>
                    <a:pt x="1" y="60"/>
                  </a:lnTo>
                  <a:lnTo>
                    <a:pt x="0" y="76"/>
                  </a:lnTo>
                  <a:lnTo>
                    <a:pt x="1" y="92"/>
                  </a:lnTo>
                  <a:lnTo>
                    <a:pt x="6" y="106"/>
                  </a:lnTo>
                  <a:lnTo>
                    <a:pt x="13" y="119"/>
                  </a:lnTo>
                  <a:lnTo>
                    <a:pt x="22" y="132"/>
                  </a:lnTo>
                  <a:lnTo>
                    <a:pt x="35" y="141"/>
                  </a:lnTo>
                  <a:lnTo>
                    <a:pt x="47" y="148"/>
                  </a:lnTo>
                  <a:lnTo>
                    <a:pt x="62" y="153"/>
                  </a:lnTo>
                  <a:lnTo>
                    <a:pt x="77" y="154"/>
                  </a:lnTo>
                  <a:close/>
                </a:path>
              </a:pathLst>
            </a:custGeom>
            <a:solidFill>
              <a:srgbClr val="0033CC"/>
            </a:solidFill>
            <a:ln w="9525">
              <a:solidFill>
                <a:schemeClr val="bg1"/>
              </a:solidFill>
              <a:round/>
            </a:ln>
          </p:spPr>
          <p:txBody>
            <a:bodyPr/>
            <a:lstStyle/>
            <a:p>
              <a:endParaRPr lang="zh-CN" altLang="en-US"/>
            </a:p>
          </p:txBody>
        </p:sp>
        <p:sp>
          <p:nvSpPr>
            <p:cNvPr id="56340" name="Freeform 12"/>
            <p:cNvSpPr/>
            <p:nvPr/>
          </p:nvSpPr>
          <p:spPr bwMode="auto">
            <a:xfrm>
              <a:off x="879" y="2389"/>
              <a:ext cx="116" cy="117"/>
            </a:xfrm>
            <a:custGeom>
              <a:avLst/>
              <a:gdLst>
                <a:gd name="T0" fmla="*/ 59 w 116"/>
                <a:gd name="T1" fmla="*/ 117 h 117"/>
                <a:gd name="T2" fmla="*/ 71 w 116"/>
                <a:gd name="T3" fmla="*/ 115 h 117"/>
                <a:gd name="T4" fmla="*/ 81 w 116"/>
                <a:gd name="T5" fmla="*/ 112 h 117"/>
                <a:gd name="T6" fmla="*/ 90 w 116"/>
                <a:gd name="T7" fmla="*/ 106 h 117"/>
                <a:gd name="T8" fmla="*/ 99 w 116"/>
                <a:gd name="T9" fmla="*/ 100 h 117"/>
                <a:gd name="T10" fmla="*/ 107 w 116"/>
                <a:gd name="T11" fmla="*/ 91 h 117"/>
                <a:gd name="T12" fmla="*/ 111 w 116"/>
                <a:gd name="T13" fmla="*/ 80 h 117"/>
                <a:gd name="T14" fmla="*/ 114 w 116"/>
                <a:gd name="T15" fmla="*/ 70 h 117"/>
                <a:gd name="T16" fmla="*/ 116 w 116"/>
                <a:gd name="T17" fmla="*/ 58 h 117"/>
                <a:gd name="T18" fmla="*/ 114 w 116"/>
                <a:gd name="T19" fmla="*/ 45 h 117"/>
                <a:gd name="T20" fmla="*/ 111 w 116"/>
                <a:gd name="T21" fmla="*/ 35 h 117"/>
                <a:gd name="T22" fmla="*/ 107 w 116"/>
                <a:gd name="T23" fmla="*/ 26 h 117"/>
                <a:gd name="T24" fmla="*/ 99 w 116"/>
                <a:gd name="T25" fmla="*/ 17 h 117"/>
                <a:gd name="T26" fmla="*/ 90 w 116"/>
                <a:gd name="T27" fmla="*/ 9 h 117"/>
                <a:gd name="T28" fmla="*/ 81 w 116"/>
                <a:gd name="T29" fmla="*/ 5 h 117"/>
                <a:gd name="T30" fmla="*/ 71 w 116"/>
                <a:gd name="T31" fmla="*/ 2 h 117"/>
                <a:gd name="T32" fmla="*/ 59 w 116"/>
                <a:gd name="T33" fmla="*/ 0 h 117"/>
                <a:gd name="T34" fmla="*/ 47 w 116"/>
                <a:gd name="T35" fmla="*/ 2 h 117"/>
                <a:gd name="T36" fmla="*/ 36 w 116"/>
                <a:gd name="T37" fmla="*/ 5 h 117"/>
                <a:gd name="T38" fmla="*/ 26 w 116"/>
                <a:gd name="T39" fmla="*/ 9 h 117"/>
                <a:gd name="T40" fmla="*/ 17 w 116"/>
                <a:gd name="T41" fmla="*/ 17 h 117"/>
                <a:gd name="T42" fmla="*/ 10 w 116"/>
                <a:gd name="T43" fmla="*/ 26 h 117"/>
                <a:gd name="T44" fmla="*/ 4 w 116"/>
                <a:gd name="T45" fmla="*/ 35 h 117"/>
                <a:gd name="T46" fmla="*/ 1 w 116"/>
                <a:gd name="T47" fmla="*/ 45 h 117"/>
                <a:gd name="T48" fmla="*/ 0 w 116"/>
                <a:gd name="T49" fmla="*/ 58 h 117"/>
                <a:gd name="T50" fmla="*/ 1 w 116"/>
                <a:gd name="T51" fmla="*/ 70 h 117"/>
                <a:gd name="T52" fmla="*/ 4 w 116"/>
                <a:gd name="T53" fmla="*/ 80 h 117"/>
                <a:gd name="T54" fmla="*/ 10 w 116"/>
                <a:gd name="T55" fmla="*/ 91 h 117"/>
                <a:gd name="T56" fmla="*/ 17 w 116"/>
                <a:gd name="T57" fmla="*/ 100 h 117"/>
                <a:gd name="T58" fmla="*/ 26 w 116"/>
                <a:gd name="T59" fmla="*/ 106 h 117"/>
                <a:gd name="T60" fmla="*/ 36 w 116"/>
                <a:gd name="T61" fmla="*/ 112 h 117"/>
                <a:gd name="T62" fmla="*/ 47 w 116"/>
                <a:gd name="T63" fmla="*/ 115 h 117"/>
                <a:gd name="T64" fmla="*/ 59 w 116"/>
                <a:gd name="T65" fmla="*/ 11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6"/>
                <a:gd name="T100" fmla="*/ 0 h 117"/>
                <a:gd name="T101" fmla="*/ 116 w 116"/>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6" h="117">
                  <a:moveTo>
                    <a:pt x="59" y="117"/>
                  </a:moveTo>
                  <a:lnTo>
                    <a:pt x="71" y="115"/>
                  </a:lnTo>
                  <a:lnTo>
                    <a:pt x="81" y="112"/>
                  </a:lnTo>
                  <a:lnTo>
                    <a:pt x="90" y="106"/>
                  </a:lnTo>
                  <a:lnTo>
                    <a:pt x="99" y="100"/>
                  </a:lnTo>
                  <a:lnTo>
                    <a:pt x="107" y="91"/>
                  </a:lnTo>
                  <a:lnTo>
                    <a:pt x="111" y="80"/>
                  </a:lnTo>
                  <a:lnTo>
                    <a:pt x="114" y="70"/>
                  </a:lnTo>
                  <a:lnTo>
                    <a:pt x="116" y="58"/>
                  </a:lnTo>
                  <a:lnTo>
                    <a:pt x="114" y="45"/>
                  </a:lnTo>
                  <a:lnTo>
                    <a:pt x="111" y="35"/>
                  </a:lnTo>
                  <a:lnTo>
                    <a:pt x="107" y="26"/>
                  </a:lnTo>
                  <a:lnTo>
                    <a:pt x="99" y="17"/>
                  </a:lnTo>
                  <a:lnTo>
                    <a:pt x="90" y="9"/>
                  </a:lnTo>
                  <a:lnTo>
                    <a:pt x="81" y="5"/>
                  </a:lnTo>
                  <a:lnTo>
                    <a:pt x="71" y="2"/>
                  </a:lnTo>
                  <a:lnTo>
                    <a:pt x="59" y="0"/>
                  </a:lnTo>
                  <a:lnTo>
                    <a:pt x="47" y="2"/>
                  </a:lnTo>
                  <a:lnTo>
                    <a:pt x="36" y="5"/>
                  </a:lnTo>
                  <a:lnTo>
                    <a:pt x="26" y="9"/>
                  </a:lnTo>
                  <a:lnTo>
                    <a:pt x="17" y="17"/>
                  </a:lnTo>
                  <a:lnTo>
                    <a:pt x="10" y="26"/>
                  </a:lnTo>
                  <a:lnTo>
                    <a:pt x="4" y="35"/>
                  </a:lnTo>
                  <a:lnTo>
                    <a:pt x="1" y="45"/>
                  </a:lnTo>
                  <a:lnTo>
                    <a:pt x="0" y="58"/>
                  </a:lnTo>
                  <a:lnTo>
                    <a:pt x="1" y="70"/>
                  </a:lnTo>
                  <a:lnTo>
                    <a:pt x="4" y="80"/>
                  </a:lnTo>
                  <a:lnTo>
                    <a:pt x="10" y="91"/>
                  </a:lnTo>
                  <a:lnTo>
                    <a:pt x="17" y="100"/>
                  </a:lnTo>
                  <a:lnTo>
                    <a:pt x="26" y="106"/>
                  </a:lnTo>
                  <a:lnTo>
                    <a:pt x="36" y="112"/>
                  </a:lnTo>
                  <a:lnTo>
                    <a:pt x="47" y="115"/>
                  </a:lnTo>
                  <a:lnTo>
                    <a:pt x="59" y="117"/>
                  </a:lnTo>
                  <a:close/>
                </a:path>
              </a:pathLst>
            </a:custGeom>
            <a:solidFill>
              <a:srgbClr val="0033CC"/>
            </a:solidFill>
            <a:ln w="9525">
              <a:solidFill>
                <a:schemeClr val="bg1"/>
              </a:solidFill>
              <a:round/>
            </a:ln>
          </p:spPr>
          <p:txBody>
            <a:bodyPr/>
            <a:lstStyle/>
            <a:p>
              <a:endParaRPr lang="zh-CN" altLang="en-US"/>
            </a:p>
          </p:txBody>
        </p:sp>
        <p:sp>
          <p:nvSpPr>
            <p:cNvPr id="56341" name="Freeform 13"/>
            <p:cNvSpPr/>
            <p:nvPr/>
          </p:nvSpPr>
          <p:spPr bwMode="auto">
            <a:xfrm>
              <a:off x="1810" y="2389"/>
              <a:ext cx="117" cy="117"/>
            </a:xfrm>
            <a:custGeom>
              <a:avLst/>
              <a:gdLst>
                <a:gd name="T0" fmla="*/ 58 w 117"/>
                <a:gd name="T1" fmla="*/ 117 h 117"/>
                <a:gd name="T2" fmla="*/ 70 w 117"/>
                <a:gd name="T3" fmla="*/ 115 h 117"/>
                <a:gd name="T4" fmla="*/ 80 w 117"/>
                <a:gd name="T5" fmla="*/ 112 h 117"/>
                <a:gd name="T6" fmla="*/ 91 w 117"/>
                <a:gd name="T7" fmla="*/ 106 h 117"/>
                <a:gd name="T8" fmla="*/ 100 w 117"/>
                <a:gd name="T9" fmla="*/ 100 h 117"/>
                <a:gd name="T10" fmla="*/ 106 w 117"/>
                <a:gd name="T11" fmla="*/ 91 h 117"/>
                <a:gd name="T12" fmla="*/ 112 w 117"/>
                <a:gd name="T13" fmla="*/ 80 h 117"/>
                <a:gd name="T14" fmla="*/ 115 w 117"/>
                <a:gd name="T15" fmla="*/ 70 h 117"/>
                <a:gd name="T16" fmla="*/ 117 w 117"/>
                <a:gd name="T17" fmla="*/ 58 h 117"/>
                <a:gd name="T18" fmla="*/ 115 w 117"/>
                <a:gd name="T19" fmla="*/ 45 h 117"/>
                <a:gd name="T20" fmla="*/ 112 w 117"/>
                <a:gd name="T21" fmla="*/ 35 h 117"/>
                <a:gd name="T22" fmla="*/ 106 w 117"/>
                <a:gd name="T23" fmla="*/ 26 h 117"/>
                <a:gd name="T24" fmla="*/ 100 w 117"/>
                <a:gd name="T25" fmla="*/ 17 h 117"/>
                <a:gd name="T26" fmla="*/ 91 w 117"/>
                <a:gd name="T27" fmla="*/ 9 h 117"/>
                <a:gd name="T28" fmla="*/ 80 w 117"/>
                <a:gd name="T29" fmla="*/ 5 h 117"/>
                <a:gd name="T30" fmla="*/ 70 w 117"/>
                <a:gd name="T31" fmla="*/ 2 h 117"/>
                <a:gd name="T32" fmla="*/ 58 w 117"/>
                <a:gd name="T33" fmla="*/ 0 h 117"/>
                <a:gd name="T34" fmla="*/ 46 w 117"/>
                <a:gd name="T35" fmla="*/ 2 h 117"/>
                <a:gd name="T36" fmla="*/ 35 w 117"/>
                <a:gd name="T37" fmla="*/ 5 h 117"/>
                <a:gd name="T38" fmla="*/ 26 w 117"/>
                <a:gd name="T39" fmla="*/ 9 h 117"/>
                <a:gd name="T40" fmla="*/ 17 w 117"/>
                <a:gd name="T41" fmla="*/ 17 h 117"/>
                <a:gd name="T42" fmla="*/ 10 w 117"/>
                <a:gd name="T43" fmla="*/ 26 h 117"/>
                <a:gd name="T44" fmla="*/ 5 w 117"/>
                <a:gd name="T45" fmla="*/ 35 h 117"/>
                <a:gd name="T46" fmla="*/ 2 w 117"/>
                <a:gd name="T47" fmla="*/ 45 h 117"/>
                <a:gd name="T48" fmla="*/ 0 w 117"/>
                <a:gd name="T49" fmla="*/ 58 h 117"/>
                <a:gd name="T50" fmla="*/ 2 w 117"/>
                <a:gd name="T51" fmla="*/ 70 h 117"/>
                <a:gd name="T52" fmla="*/ 5 w 117"/>
                <a:gd name="T53" fmla="*/ 80 h 117"/>
                <a:gd name="T54" fmla="*/ 10 w 117"/>
                <a:gd name="T55" fmla="*/ 91 h 117"/>
                <a:gd name="T56" fmla="*/ 17 w 117"/>
                <a:gd name="T57" fmla="*/ 100 h 117"/>
                <a:gd name="T58" fmla="*/ 26 w 117"/>
                <a:gd name="T59" fmla="*/ 106 h 117"/>
                <a:gd name="T60" fmla="*/ 35 w 117"/>
                <a:gd name="T61" fmla="*/ 112 h 117"/>
                <a:gd name="T62" fmla="*/ 46 w 117"/>
                <a:gd name="T63" fmla="*/ 115 h 117"/>
                <a:gd name="T64" fmla="*/ 58 w 117"/>
                <a:gd name="T65" fmla="*/ 117 h 1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7"/>
                <a:gd name="T100" fmla="*/ 0 h 117"/>
                <a:gd name="T101" fmla="*/ 117 w 117"/>
                <a:gd name="T102" fmla="*/ 117 h 1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7" h="117">
                  <a:moveTo>
                    <a:pt x="58" y="117"/>
                  </a:moveTo>
                  <a:lnTo>
                    <a:pt x="70" y="115"/>
                  </a:lnTo>
                  <a:lnTo>
                    <a:pt x="80" y="112"/>
                  </a:lnTo>
                  <a:lnTo>
                    <a:pt x="91" y="106"/>
                  </a:lnTo>
                  <a:lnTo>
                    <a:pt x="100" y="100"/>
                  </a:lnTo>
                  <a:lnTo>
                    <a:pt x="106" y="91"/>
                  </a:lnTo>
                  <a:lnTo>
                    <a:pt x="112" y="80"/>
                  </a:lnTo>
                  <a:lnTo>
                    <a:pt x="115" y="70"/>
                  </a:lnTo>
                  <a:lnTo>
                    <a:pt x="117" y="58"/>
                  </a:lnTo>
                  <a:lnTo>
                    <a:pt x="115" y="45"/>
                  </a:lnTo>
                  <a:lnTo>
                    <a:pt x="112" y="35"/>
                  </a:lnTo>
                  <a:lnTo>
                    <a:pt x="106" y="26"/>
                  </a:lnTo>
                  <a:lnTo>
                    <a:pt x="100" y="17"/>
                  </a:lnTo>
                  <a:lnTo>
                    <a:pt x="91" y="9"/>
                  </a:lnTo>
                  <a:lnTo>
                    <a:pt x="80" y="5"/>
                  </a:lnTo>
                  <a:lnTo>
                    <a:pt x="70" y="2"/>
                  </a:lnTo>
                  <a:lnTo>
                    <a:pt x="58" y="0"/>
                  </a:lnTo>
                  <a:lnTo>
                    <a:pt x="46" y="2"/>
                  </a:lnTo>
                  <a:lnTo>
                    <a:pt x="35" y="5"/>
                  </a:lnTo>
                  <a:lnTo>
                    <a:pt x="26" y="9"/>
                  </a:lnTo>
                  <a:lnTo>
                    <a:pt x="17" y="17"/>
                  </a:lnTo>
                  <a:lnTo>
                    <a:pt x="10" y="26"/>
                  </a:lnTo>
                  <a:lnTo>
                    <a:pt x="5" y="35"/>
                  </a:lnTo>
                  <a:lnTo>
                    <a:pt x="2" y="45"/>
                  </a:lnTo>
                  <a:lnTo>
                    <a:pt x="0" y="58"/>
                  </a:lnTo>
                  <a:lnTo>
                    <a:pt x="2" y="70"/>
                  </a:lnTo>
                  <a:lnTo>
                    <a:pt x="5" y="80"/>
                  </a:lnTo>
                  <a:lnTo>
                    <a:pt x="10" y="91"/>
                  </a:lnTo>
                  <a:lnTo>
                    <a:pt x="17" y="100"/>
                  </a:lnTo>
                  <a:lnTo>
                    <a:pt x="26" y="106"/>
                  </a:lnTo>
                  <a:lnTo>
                    <a:pt x="35" y="112"/>
                  </a:lnTo>
                  <a:lnTo>
                    <a:pt x="46" y="115"/>
                  </a:lnTo>
                  <a:lnTo>
                    <a:pt x="58" y="117"/>
                  </a:lnTo>
                  <a:close/>
                </a:path>
              </a:pathLst>
            </a:custGeom>
            <a:solidFill>
              <a:srgbClr val="0033CC"/>
            </a:solidFill>
            <a:ln w="9525">
              <a:solidFill>
                <a:schemeClr val="bg1"/>
              </a:solidFill>
              <a:round/>
            </a:ln>
          </p:spPr>
          <p:txBody>
            <a:bodyPr/>
            <a:lstStyle/>
            <a:p>
              <a:endParaRPr lang="zh-CN" altLang="en-US"/>
            </a:p>
          </p:txBody>
        </p:sp>
        <p:sp>
          <p:nvSpPr>
            <p:cNvPr id="56342" name="Freeform 14"/>
            <p:cNvSpPr/>
            <p:nvPr/>
          </p:nvSpPr>
          <p:spPr bwMode="auto">
            <a:xfrm>
              <a:off x="1072" y="2462"/>
              <a:ext cx="660" cy="24"/>
            </a:xfrm>
            <a:custGeom>
              <a:avLst/>
              <a:gdLst>
                <a:gd name="T0" fmla="*/ 660 w 660"/>
                <a:gd name="T1" fmla="*/ 24 h 24"/>
                <a:gd name="T2" fmla="*/ 656 w 660"/>
                <a:gd name="T3" fmla="*/ 24 h 24"/>
                <a:gd name="T4" fmla="*/ 636 w 660"/>
                <a:gd name="T5" fmla="*/ 24 h 24"/>
                <a:gd name="T6" fmla="*/ 606 w 660"/>
                <a:gd name="T7" fmla="*/ 24 h 24"/>
                <a:gd name="T8" fmla="*/ 564 w 660"/>
                <a:gd name="T9" fmla="*/ 24 h 24"/>
                <a:gd name="T10" fmla="*/ 514 w 660"/>
                <a:gd name="T11" fmla="*/ 24 h 24"/>
                <a:gd name="T12" fmla="*/ 458 w 660"/>
                <a:gd name="T13" fmla="*/ 24 h 24"/>
                <a:gd name="T14" fmla="*/ 398 w 660"/>
                <a:gd name="T15" fmla="*/ 24 h 24"/>
                <a:gd name="T16" fmla="*/ 336 w 660"/>
                <a:gd name="T17" fmla="*/ 24 h 24"/>
                <a:gd name="T18" fmla="*/ 274 w 660"/>
                <a:gd name="T19" fmla="*/ 24 h 24"/>
                <a:gd name="T20" fmla="*/ 212 w 660"/>
                <a:gd name="T21" fmla="*/ 24 h 24"/>
                <a:gd name="T22" fmla="*/ 157 w 660"/>
                <a:gd name="T23" fmla="*/ 24 h 24"/>
                <a:gd name="T24" fmla="*/ 105 w 660"/>
                <a:gd name="T25" fmla="*/ 24 h 24"/>
                <a:gd name="T26" fmla="*/ 62 w 660"/>
                <a:gd name="T27" fmla="*/ 24 h 24"/>
                <a:gd name="T28" fmla="*/ 29 w 660"/>
                <a:gd name="T29" fmla="*/ 24 h 24"/>
                <a:gd name="T30" fmla="*/ 7 w 660"/>
                <a:gd name="T31" fmla="*/ 24 h 24"/>
                <a:gd name="T32" fmla="*/ 0 w 660"/>
                <a:gd name="T33" fmla="*/ 24 h 24"/>
                <a:gd name="T34" fmla="*/ 0 w 660"/>
                <a:gd name="T35" fmla="*/ 0 h 24"/>
                <a:gd name="T36" fmla="*/ 7 w 660"/>
                <a:gd name="T37" fmla="*/ 0 h 24"/>
                <a:gd name="T38" fmla="*/ 29 w 660"/>
                <a:gd name="T39" fmla="*/ 0 h 24"/>
                <a:gd name="T40" fmla="*/ 62 w 660"/>
                <a:gd name="T41" fmla="*/ 0 h 24"/>
                <a:gd name="T42" fmla="*/ 104 w 660"/>
                <a:gd name="T43" fmla="*/ 0 h 24"/>
                <a:gd name="T44" fmla="*/ 154 w 660"/>
                <a:gd name="T45" fmla="*/ 0 h 24"/>
                <a:gd name="T46" fmla="*/ 209 w 660"/>
                <a:gd name="T47" fmla="*/ 0 h 24"/>
                <a:gd name="T48" fmla="*/ 268 w 660"/>
                <a:gd name="T49" fmla="*/ 0 h 24"/>
                <a:gd name="T50" fmla="*/ 330 w 660"/>
                <a:gd name="T51" fmla="*/ 0 h 24"/>
                <a:gd name="T52" fmla="*/ 392 w 660"/>
                <a:gd name="T53" fmla="*/ 0 h 24"/>
                <a:gd name="T54" fmla="*/ 452 w 660"/>
                <a:gd name="T55" fmla="*/ 0 h 24"/>
                <a:gd name="T56" fmla="*/ 508 w 660"/>
                <a:gd name="T57" fmla="*/ 0 h 24"/>
                <a:gd name="T58" fmla="*/ 558 w 660"/>
                <a:gd name="T59" fmla="*/ 0 h 24"/>
                <a:gd name="T60" fmla="*/ 600 w 660"/>
                <a:gd name="T61" fmla="*/ 0 h 24"/>
                <a:gd name="T62" fmla="*/ 631 w 660"/>
                <a:gd name="T63" fmla="*/ 0 h 24"/>
                <a:gd name="T64" fmla="*/ 653 w 660"/>
                <a:gd name="T65" fmla="*/ 0 h 24"/>
                <a:gd name="T66" fmla="*/ 660 w 660"/>
                <a:gd name="T67" fmla="*/ 0 h 24"/>
                <a:gd name="T68" fmla="*/ 660 w 660"/>
                <a:gd name="T69" fmla="*/ 24 h 2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0"/>
                <a:gd name="T106" fmla="*/ 0 h 24"/>
                <a:gd name="T107" fmla="*/ 660 w 660"/>
                <a:gd name="T108" fmla="*/ 24 h 2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0" h="24">
                  <a:moveTo>
                    <a:pt x="660" y="24"/>
                  </a:moveTo>
                  <a:lnTo>
                    <a:pt x="656" y="24"/>
                  </a:lnTo>
                  <a:lnTo>
                    <a:pt x="636" y="24"/>
                  </a:lnTo>
                  <a:lnTo>
                    <a:pt x="606" y="24"/>
                  </a:lnTo>
                  <a:lnTo>
                    <a:pt x="564" y="24"/>
                  </a:lnTo>
                  <a:lnTo>
                    <a:pt x="514" y="24"/>
                  </a:lnTo>
                  <a:lnTo>
                    <a:pt x="458" y="24"/>
                  </a:lnTo>
                  <a:lnTo>
                    <a:pt x="398" y="24"/>
                  </a:lnTo>
                  <a:lnTo>
                    <a:pt x="336" y="24"/>
                  </a:lnTo>
                  <a:lnTo>
                    <a:pt x="274" y="24"/>
                  </a:lnTo>
                  <a:lnTo>
                    <a:pt x="212" y="24"/>
                  </a:lnTo>
                  <a:lnTo>
                    <a:pt x="157" y="24"/>
                  </a:lnTo>
                  <a:lnTo>
                    <a:pt x="105" y="24"/>
                  </a:lnTo>
                  <a:lnTo>
                    <a:pt x="62" y="24"/>
                  </a:lnTo>
                  <a:lnTo>
                    <a:pt x="29" y="24"/>
                  </a:lnTo>
                  <a:lnTo>
                    <a:pt x="7" y="24"/>
                  </a:lnTo>
                  <a:lnTo>
                    <a:pt x="0" y="24"/>
                  </a:lnTo>
                  <a:lnTo>
                    <a:pt x="0" y="0"/>
                  </a:lnTo>
                  <a:lnTo>
                    <a:pt x="7" y="0"/>
                  </a:lnTo>
                  <a:lnTo>
                    <a:pt x="29" y="0"/>
                  </a:lnTo>
                  <a:lnTo>
                    <a:pt x="62" y="0"/>
                  </a:lnTo>
                  <a:lnTo>
                    <a:pt x="104" y="0"/>
                  </a:lnTo>
                  <a:lnTo>
                    <a:pt x="154" y="0"/>
                  </a:lnTo>
                  <a:lnTo>
                    <a:pt x="209" y="0"/>
                  </a:lnTo>
                  <a:lnTo>
                    <a:pt x="268" y="0"/>
                  </a:lnTo>
                  <a:lnTo>
                    <a:pt x="330" y="0"/>
                  </a:lnTo>
                  <a:lnTo>
                    <a:pt x="392" y="0"/>
                  </a:lnTo>
                  <a:lnTo>
                    <a:pt x="452" y="0"/>
                  </a:lnTo>
                  <a:lnTo>
                    <a:pt x="508" y="0"/>
                  </a:lnTo>
                  <a:lnTo>
                    <a:pt x="558" y="0"/>
                  </a:lnTo>
                  <a:lnTo>
                    <a:pt x="600" y="0"/>
                  </a:lnTo>
                  <a:lnTo>
                    <a:pt x="631" y="0"/>
                  </a:lnTo>
                  <a:lnTo>
                    <a:pt x="653" y="0"/>
                  </a:lnTo>
                  <a:lnTo>
                    <a:pt x="660" y="0"/>
                  </a:lnTo>
                  <a:lnTo>
                    <a:pt x="660" y="24"/>
                  </a:lnTo>
                  <a:close/>
                </a:path>
              </a:pathLst>
            </a:custGeom>
            <a:solidFill>
              <a:srgbClr val="0033CC"/>
            </a:solidFill>
            <a:ln w="9525">
              <a:solidFill>
                <a:schemeClr val="bg1"/>
              </a:solidFill>
              <a:round/>
            </a:ln>
          </p:spPr>
          <p:txBody>
            <a:bodyPr/>
            <a:lstStyle/>
            <a:p>
              <a:endParaRPr lang="zh-CN" altLang="en-US"/>
            </a:p>
          </p:txBody>
        </p:sp>
        <p:sp>
          <p:nvSpPr>
            <p:cNvPr id="56343" name="Freeform 15"/>
            <p:cNvSpPr/>
            <p:nvPr/>
          </p:nvSpPr>
          <p:spPr bwMode="auto">
            <a:xfrm>
              <a:off x="686" y="1999"/>
              <a:ext cx="1441" cy="449"/>
            </a:xfrm>
            <a:custGeom>
              <a:avLst/>
              <a:gdLst>
                <a:gd name="T0" fmla="*/ 119 w 1441"/>
                <a:gd name="T1" fmla="*/ 192 h 449"/>
                <a:gd name="T2" fmla="*/ 175 w 1441"/>
                <a:gd name="T3" fmla="*/ 136 h 449"/>
                <a:gd name="T4" fmla="*/ 273 w 1441"/>
                <a:gd name="T5" fmla="*/ 45 h 449"/>
                <a:gd name="T6" fmla="*/ 241 w 1441"/>
                <a:gd name="T7" fmla="*/ 24 h 449"/>
                <a:gd name="T8" fmla="*/ 253 w 1441"/>
                <a:gd name="T9" fmla="*/ 12 h 449"/>
                <a:gd name="T10" fmla="*/ 277 w 1441"/>
                <a:gd name="T11" fmla="*/ 2 h 449"/>
                <a:gd name="T12" fmla="*/ 321 w 1441"/>
                <a:gd name="T13" fmla="*/ 0 h 449"/>
                <a:gd name="T14" fmla="*/ 460 w 1441"/>
                <a:gd name="T15" fmla="*/ 0 h 449"/>
                <a:gd name="T16" fmla="*/ 638 w 1441"/>
                <a:gd name="T17" fmla="*/ 0 h 449"/>
                <a:gd name="T18" fmla="*/ 772 w 1441"/>
                <a:gd name="T19" fmla="*/ 0 h 449"/>
                <a:gd name="T20" fmla="*/ 812 w 1441"/>
                <a:gd name="T21" fmla="*/ 3 h 449"/>
                <a:gd name="T22" fmla="*/ 844 w 1441"/>
                <a:gd name="T23" fmla="*/ 24 h 449"/>
                <a:gd name="T24" fmla="*/ 849 w 1441"/>
                <a:gd name="T25" fmla="*/ 36 h 449"/>
                <a:gd name="T26" fmla="*/ 817 w 1441"/>
                <a:gd name="T27" fmla="*/ 36 h 449"/>
                <a:gd name="T28" fmla="*/ 929 w 1441"/>
                <a:gd name="T29" fmla="*/ 187 h 449"/>
                <a:gd name="T30" fmla="*/ 805 w 1441"/>
                <a:gd name="T31" fmla="*/ 187 h 449"/>
                <a:gd name="T32" fmla="*/ 743 w 1441"/>
                <a:gd name="T33" fmla="*/ 36 h 449"/>
                <a:gd name="T34" fmla="*/ 639 w 1441"/>
                <a:gd name="T35" fmla="*/ 36 h 449"/>
                <a:gd name="T36" fmla="*/ 565 w 1441"/>
                <a:gd name="T37" fmla="*/ 187 h 449"/>
                <a:gd name="T38" fmla="*/ 532 w 1441"/>
                <a:gd name="T39" fmla="*/ 187 h 449"/>
                <a:gd name="T40" fmla="*/ 419 w 1441"/>
                <a:gd name="T41" fmla="*/ 36 h 449"/>
                <a:gd name="T42" fmla="*/ 341 w 1441"/>
                <a:gd name="T43" fmla="*/ 36 h 449"/>
                <a:gd name="T44" fmla="*/ 1030 w 1441"/>
                <a:gd name="T45" fmla="*/ 163 h 449"/>
                <a:gd name="T46" fmla="*/ 1105 w 1441"/>
                <a:gd name="T47" fmla="*/ 181 h 449"/>
                <a:gd name="T48" fmla="*/ 1228 w 1441"/>
                <a:gd name="T49" fmla="*/ 212 h 449"/>
                <a:gd name="T50" fmla="*/ 1349 w 1441"/>
                <a:gd name="T51" fmla="*/ 246 h 449"/>
                <a:gd name="T52" fmla="*/ 1412 w 1441"/>
                <a:gd name="T53" fmla="*/ 277 h 449"/>
                <a:gd name="T54" fmla="*/ 1412 w 1441"/>
                <a:gd name="T55" fmla="*/ 321 h 449"/>
                <a:gd name="T56" fmla="*/ 1441 w 1441"/>
                <a:gd name="T57" fmla="*/ 349 h 449"/>
                <a:gd name="T58" fmla="*/ 1441 w 1441"/>
                <a:gd name="T59" fmla="*/ 386 h 449"/>
                <a:gd name="T60" fmla="*/ 1418 w 1441"/>
                <a:gd name="T61" fmla="*/ 407 h 449"/>
                <a:gd name="T62" fmla="*/ 1307 w 1441"/>
                <a:gd name="T63" fmla="*/ 396 h 449"/>
                <a:gd name="T64" fmla="*/ 1234 w 1441"/>
                <a:gd name="T65" fmla="*/ 325 h 449"/>
                <a:gd name="T66" fmla="*/ 1129 w 1441"/>
                <a:gd name="T67" fmla="*/ 325 h 449"/>
                <a:gd name="T68" fmla="*/ 1058 w 1441"/>
                <a:gd name="T69" fmla="*/ 396 h 449"/>
                <a:gd name="T70" fmla="*/ 1039 w 1441"/>
                <a:gd name="T71" fmla="*/ 448 h 449"/>
                <a:gd name="T72" fmla="*/ 894 w 1441"/>
                <a:gd name="T73" fmla="*/ 448 h 449"/>
                <a:gd name="T74" fmla="*/ 654 w 1441"/>
                <a:gd name="T75" fmla="*/ 448 h 449"/>
                <a:gd name="T76" fmla="*/ 448 w 1441"/>
                <a:gd name="T77" fmla="*/ 448 h 449"/>
                <a:gd name="T78" fmla="*/ 383 w 1441"/>
                <a:gd name="T79" fmla="*/ 420 h 449"/>
                <a:gd name="T80" fmla="*/ 327 w 1441"/>
                <a:gd name="T81" fmla="*/ 337 h 449"/>
                <a:gd name="T82" fmla="*/ 225 w 1441"/>
                <a:gd name="T83" fmla="*/ 318 h 449"/>
                <a:gd name="T84" fmla="*/ 139 w 1441"/>
                <a:gd name="T85" fmla="*/ 373 h 449"/>
                <a:gd name="T86" fmla="*/ 106 w 1441"/>
                <a:gd name="T87" fmla="*/ 449 h 449"/>
                <a:gd name="T88" fmla="*/ 54 w 1441"/>
                <a:gd name="T89" fmla="*/ 449 h 449"/>
                <a:gd name="T90" fmla="*/ 20 w 1441"/>
                <a:gd name="T91" fmla="*/ 446 h 449"/>
                <a:gd name="T92" fmla="*/ 0 w 1441"/>
                <a:gd name="T93" fmla="*/ 402 h 449"/>
                <a:gd name="T94" fmla="*/ 2 w 1441"/>
                <a:gd name="T95" fmla="*/ 346 h 449"/>
                <a:gd name="T96" fmla="*/ 32 w 1441"/>
                <a:gd name="T97" fmla="*/ 307 h 449"/>
                <a:gd name="T98" fmla="*/ 102 w 1441"/>
                <a:gd name="T99" fmla="*/ 239 h 44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441"/>
                <a:gd name="T151" fmla="*/ 0 h 449"/>
                <a:gd name="T152" fmla="*/ 1441 w 1441"/>
                <a:gd name="T153" fmla="*/ 449 h 44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441" h="449">
                  <a:moveTo>
                    <a:pt x="102" y="239"/>
                  </a:moveTo>
                  <a:lnTo>
                    <a:pt x="106" y="224"/>
                  </a:lnTo>
                  <a:lnTo>
                    <a:pt x="110" y="209"/>
                  </a:lnTo>
                  <a:lnTo>
                    <a:pt x="119" y="192"/>
                  </a:lnTo>
                  <a:lnTo>
                    <a:pt x="131" y="178"/>
                  </a:lnTo>
                  <a:lnTo>
                    <a:pt x="140" y="171"/>
                  </a:lnTo>
                  <a:lnTo>
                    <a:pt x="155" y="156"/>
                  </a:lnTo>
                  <a:lnTo>
                    <a:pt x="175" y="136"/>
                  </a:lnTo>
                  <a:lnTo>
                    <a:pt x="199" y="113"/>
                  </a:lnTo>
                  <a:lnTo>
                    <a:pt x="225" y="91"/>
                  </a:lnTo>
                  <a:lnTo>
                    <a:pt x="250" y="67"/>
                  </a:lnTo>
                  <a:lnTo>
                    <a:pt x="273" y="45"/>
                  </a:lnTo>
                  <a:lnTo>
                    <a:pt x="292" y="29"/>
                  </a:lnTo>
                  <a:lnTo>
                    <a:pt x="237" y="29"/>
                  </a:lnTo>
                  <a:lnTo>
                    <a:pt x="238" y="27"/>
                  </a:lnTo>
                  <a:lnTo>
                    <a:pt x="241" y="24"/>
                  </a:lnTo>
                  <a:lnTo>
                    <a:pt x="243" y="23"/>
                  </a:lnTo>
                  <a:lnTo>
                    <a:pt x="244" y="23"/>
                  </a:lnTo>
                  <a:lnTo>
                    <a:pt x="249" y="17"/>
                  </a:lnTo>
                  <a:lnTo>
                    <a:pt x="253" y="12"/>
                  </a:lnTo>
                  <a:lnTo>
                    <a:pt x="259" y="9"/>
                  </a:lnTo>
                  <a:lnTo>
                    <a:pt x="265" y="6"/>
                  </a:lnTo>
                  <a:lnTo>
                    <a:pt x="271" y="3"/>
                  </a:lnTo>
                  <a:lnTo>
                    <a:pt x="277" y="2"/>
                  </a:lnTo>
                  <a:lnTo>
                    <a:pt x="285" y="0"/>
                  </a:lnTo>
                  <a:lnTo>
                    <a:pt x="294" y="0"/>
                  </a:lnTo>
                  <a:lnTo>
                    <a:pt x="303" y="0"/>
                  </a:lnTo>
                  <a:lnTo>
                    <a:pt x="321" y="0"/>
                  </a:lnTo>
                  <a:lnTo>
                    <a:pt x="348" y="0"/>
                  </a:lnTo>
                  <a:lnTo>
                    <a:pt x="380" y="0"/>
                  </a:lnTo>
                  <a:lnTo>
                    <a:pt x="418" y="0"/>
                  </a:lnTo>
                  <a:lnTo>
                    <a:pt x="460" y="0"/>
                  </a:lnTo>
                  <a:lnTo>
                    <a:pt x="503" y="0"/>
                  </a:lnTo>
                  <a:lnTo>
                    <a:pt x="549" y="0"/>
                  </a:lnTo>
                  <a:lnTo>
                    <a:pt x="594" y="0"/>
                  </a:lnTo>
                  <a:lnTo>
                    <a:pt x="638" y="0"/>
                  </a:lnTo>
                  <a:lnTo>
                    <a:pt x="678" y="0"/>
                  </a:lnTo>
                  <a:lnTo>
                    <a:pt x="714" y="0"/>
                  </a:lnTo>
                  <a:lnTo>
                    <a:pt x="746" y="0"/>
                  </a:lnTo>
                  <a:lnTo>
                    <a:pt x="772" y="0"/>
                  </a:lnTo>
                  <a:lnTo>
                    <a:pt x="790" y="0"/>
                  </a:lnTo>
                  <a:lnTo>
                    <a:pt x="797" y="0"/>
                  </a:lnTo>
                  <a:lnTo>
                    <a:pt x="805" y="2"/>
                  </a:lnTo>
                  <a:lnTo>
                    <a:pt x="812" y="3"/>
                  </a:lnTo>
                  <a:lnTo>
                    <a:pt x="820" y="8"/>
                  </a:lnTo>
                  <a:lnTo>
                    <a:pt x="829" y="14"/>
                  </a:lnTo>
                  <a:lnTo>
                    <a:pt x="837" y="18"/>
                  </a:lnTo>
                  <a:lnTo>
                    <a:pt x="844" y="24"/>
                  </a:lnTo>
                  <a:lnTo>
                    <a:pt x="850" y="30"/>
                  </a:lnTo>
                  <a:lnTo>
                    <a:pt x="855" y="36"/>
                  </a:lnTo>
                  <a:lnTo>
                    <a:pt x="853" y="36"/>
                  </a:lnTo>
                  <a:lnTo>
                    <a:pt x="849" y="36"/>
                  </a:lnTo>
                  <a:lnTo>
                    <a:pt x="843" y="36"/>
                  </a:lnTo>
                  <a:lnTo>
                    <a:pt x="835" y="36"/>
                  </a:lnTo>
                  <a:lnTo>
                    <a:pt x="826" y="36"/>
                  </a:lnTo>
                  <a:lnTo>
                    <a:pt x="817" y="36"/>
                  </a:lnTo>
                  <a:lnTo>
                    <a:pt x="806" y="36"/>
                  </a:lnTo>
                  <a:lnTo>
                    <a:pt x="797" y="36"/>
                  </a:lnTo>
                  <a:lnTo>
                    <a:pt x="959" y="178"/>
                  </a:lnTo>
                  <a:lnTo>
                    <a:pt x="929" y="187"/>
                  </a:lnTo>
                  <a:lnTo>
                    <a:pt x="799" y="68"/>
                  </a:lnTo>
                  <a:lnTo>
                    <a:pt x="821" y="187"/>
                  </a:lnTo>
                  <a:lnTo>
                    <a:pt x="814" y="187"/>
                  </a:lnTo>
                  <a:lnTo>
                    <a:pt x="805" y="187"/>
                  </a:lnTo>
                  <a:lnTo>
                    <a:pt x="797" y="187"/>
                  </a:lnTo>
                  <a:lnTo>
                    <a:pt x="788" y="187"/>
                  </a:lnTo>
                  <a:lnTo>
                    <a:pt x="766" y="36"/>
                  </a:lnTo>
                  <a:lnTo>
                    <a:pt x="743" y="36"/>
                  </a:lnTo>
                  <a:lnTo>
                    <a:pt x="719" y="36"/>
                  </a:lnTo>
                  <a:lnTo>
                    <a:pt x="693" y="36"/>
                  </a:lnTo>
                  <a:lnTo>
                    <a:pt x="666" y="36"/>
                  </a:lnTo>
                  <a:lnTo>
                    <a:pt x="639" y="36"/>
                  </a:lnTo>
                  <a:lnTo>
                    <a:pt x="612" y="36"/>
                  </a:lnTo>
                  <a:lnTo>
                    <a:pt x="583" y="36"/>
                  </a:lnTo>
                  <a:lnTo>
                    <a:pt x="553" y="36"/>
                  </a:lnTo>
                  <a:lnTo>
                    <a:pt x="565" y="187"/>
                  </a:lnTo>
                  <a:lnTo>
                    <a:pt x="556" y="187"/>
                  </a:lnTo>
                  <a:lnTo>
                    <a:pt x="549" y="187"/>
                  </a:lnTo>
                  <a:lnTo>
                    <a:pt x="540" y="187"/>
                  </a:lnTo>
                  <a:lnTo>
                    <a:pt x="532" y="187"/>
                  </a:lnTo>
                  <a:lnTo>
                    <a:pt x="520" y="36"/>
                  </a:lnTo>
                  <a:lnTo>
                    <a:pt x="484" y="36"/>
                  </a:lnTo>
                  <a:lnTo>
                    <a:pt x="449" y="36"/>
                  </a:lnTo>
                  <a:lnTo>
                    <a:pt x="419" y="36"/>
                  </a:lnTo>
                  <a:lnTo>
                    <a:pt x="392" y="36"/>
                  </a:lnTo>
                  <a:lnTo>
                    <a:pt x="369" y="36"/>
                  </a:lnTo>
                  <a:lnTo>
                    <a:pt x="353" y="36"/>
                  </a:lnTo>
                  <a:lnTo>
                    <a:pt x="341" y="36"/>
                  </a:lnTo>
                  <a:lnTo>
                    <a:pt x="338" y="36"/>
                  </a:lnTo>
                  <a:lnTo>
                    <a:pt x="210" y="187"/>
                  </a:lnTo>
                  <a:lnTo>
                    <a:pt x="929" y="187"/>
                  </a:lnTo>
                  <a:lnTo>
                    <a:pt x="1030" y="163"/>
                  </a:lnTo>
                  <a:lnTo>
                    <a:pt x="1040" y="166"/>
                  </a:lnTo>
                  <a:lnTo>
                    <a:pt x="1057" y="169"/>
                  </a:lnTo>
                  <a:lnTo>
                    <a:pt x="1079" y="175"/>
                  </a:lnTo>
                  <a:lnTo>
                    <a:pt x="1105" y="181"/>
                  </a:lnTo>
                  <a:lnTo>
                    <a:pt x="1132" y="187"/>
                  </a:lnTo>
                  <a:lnTo>
                    <a:pt x="1164" y="195"/>
                  </a:lnTo>
                  <a:lnTo>
                    <a:pt x="1195" y="204"/>
                  </a:lnTo>
                  <a:lnTo>
                    <a:pt x="1228" y="212"/>
                  </a:lnTo>
                  <a:lnTo>
                    <a:pt x="1262" y="221"/>
                  </a:lnTo>
                  <a:lnTo>
                    <a:pt x="1293" y="230"/>
                  </a:lnTo>
                  <a:lnTo>
                    <a:pt x="1323" y="239"/>
                  </a:lnTo>
                  <a:lnTo>
                    <a:pt x="1349" y="246"/>
                  </a:lnTo>
                  <a:lnTo>
                    <a:pt x="1373" y="256"/>
                  </a:lnTo>
                  <a:lnTo>
                    <a:pt x="1391" y="263"/>
                  </a:lnTo>
                  <a:lnTo>
                    <a:pt x="1405" y="271"/>
                  </a:lnTo>
                  <a:lnTo>
                    <a:pt x="1412" y="277"/>
                  </a:lnTo>
                  <a:lnTo>
                    <a:pt x="1412" y="287"/>
                  </a:lnTo>
                  <a:lnTo>
                    <a:pt x="1412" y="302"/>
                  </a:lnTo>
                  <a:lnTo>
                    <a:pt x="1412" y="315"/>
                  </a:lnTo>
                  <a:lnTo>
                    <a:pt x="1412" y="321"/>
                  </a:lnTo>
                  <a:lnTo>
                    <a:pt x="1423" y="321"/>
                  </a:lnTo>
                  <a:lnTo>
                    <a:pt x="1432" y="324"/>
                  </a:lnTo>
                  <a:lnTo>
                    <a:pt x="1438" y="333"/>
                  </a:lnTo>
                  <a:lnTo>
                    <a:pt x="1441" y="349"/>
                  </a:lnTo>
                  <a:lnTo>
                    <a:pt x="1441" y="366"/>
                  </a:lnTo>
                  <a:lnTo>
                    <a:pt x="1441" y="375"/>
                  </a:lnTo>
                  <a:lnTo>
                    <a:pt x="1441" y="381"/>
                  </a:lnTo>
                  <a:lnTo>
                    <a:pt x="1441" y="386"/>
                  </a:lnTo>
                  <a:lnTo>
                    <a:pt x="1439" y="392"/>
                  </a:lnTo>
                  <a:lnTo>
                    <a:pt x="1436" y="398"/>
                  </a:lnTo>
                  <a:lnTo>
                    <a:pt x="1429" y="404"/>
                  </a:lnTo>
                  <a:lnTo>
                    <a:pt x="1418" y="407"/>
                  </a:lnTo>
                  <a:lnTo>
                    <a:pt x="1415" y="423"/>
                  </a:lnTo>
                  <a:lnTo>
                    <a:pt x="1317" y="448"/>
                  </a:lnTo>
                  <a:lnTo>
                    <a:pt x="1314" y="420"/>
                  </a:lnTo>
                  <a:lnTo>
                    <a:pt x="1307" y="396"/>
                  </a:lnTo>
                  <a:lnTo>
                    <a:pt x="1295" y="373"/>
                  </a:lnTo>
                  <a:lnTo>
                    <a:pt x="1278" y="354"/>
                  </a:lnTo>
                  <a:lnTo>
                    <a:pt x="1257" y="337"/>
                  </a:lnTo>
                  <a:lnTo>
                    <a:pt x="1234" y="325"/>
                  </a:lnTo>
                  <a:lnTo>
                    <a:pt x="1209" y="318"/>
                  </a:lnTo>
                  <a:lnTo>
                    <a:pt x="1182" y="315"/>
                  </a:lnTo>
                  <a:lnTo>
                    <a:pt x="1155" y="318"/>
                  </a:lnTo>
                  <a:lnTo>
                    <a:pt x="1129" y="325"/>
                  </a:lnTo>
                  <a:lnTo>
                    <a:pt x="1106" y="337"/>
                  </a:lnTo>
                  <a:lnTo>
                    <a:pt x="1087" y="354"/>
                  </a:lnTo>
                  <a:lnTo>
                    <a:pt x="1070" y="373"/>
                  </a:lnTo>
                  <a:lnTo>
                    <a:pt x="1058" y="396"/>
                  </a:lnTo>
                  <a:lnTo>
                    <a:pt x="1051" y="420"/>
                  </a:lnTo>
                  <a:lnTo>
                    <a:pt x="1048" y="448"/>
                  </a:lnTo>
                  <a:lnTo>
                    <a:pt x="1046" y="448"/>
                  </a:lnTo>
                  <a:lnTo>
                    <a:pt x="1039" y="448"/>
                  </a:lnTo>
                  <a:lnTo>
                    <a:pt x="1017" y="448"/>
                  </a:lnTo>
                  <a:lnTo>
                    <a:pt x="986" y="448"/>
                  </a:lnTo>
                  <a:lnTo>
                    <a:pt x="944" y="448"/>
                  </a:lnTo>
                  <a:lnTo>
                    <a:pt x="894" y="448"/>
                  </a:lnTo>
                  <a:lnTo>
                    <a:pt x="838" y="448"/>
                  </a:lnTo>
                  <a:lnTo>
                    <a:pt x="778" y="448"/>
                  </a:lnTo>
                  <a:lnTo>
                    <a:pt x="716" y="448"/>
                  </a:lnTo>
                  <a:lnTo>
                    <a:pt x="654" y="448"/>
                  </a:lnTo>
                  <a:lnTo>
                    <a:pt x="595" y="448"/>
                  </a:lnTo>
                  <a:lnTo>
                    <a:pt x="540" y="448"/>
                  </a:lnTo>
                  <a:lnTo>
                    <a:pt x="490" y="448"/>
                  </a:lnTo>
                  <a:lnTo>
                    <a:pt x="448" y="448"/>
                  </a:lnTo>
                  <a:lnTo>
                    <a:pt x="415" y="448"/>
                  </a:lnTo>
                  <a:lnTo>
                    <a:pt x="393" y="448"/>
                  </a:lnTo>
                  <a:lnTo>
                    <a:pt x="386" y="448"/>
                  </a:lnTo>
                  <a:lnTo>
                    <a:pt x="383" y="420"/>
                  </a:lnTo>
                  <a:lnTo>
                    <a:pt x="375" y="396"/>
                  </a:lnTo>
                  <a:lnTo>
                    <a:pt x="363" y="373"/>
                  </a:lnTo>
                  <a:lnTo>
                    <a:pt x="347" y="354"/>
                  </a:lnTo>
                  <a:lnTo>
                    <a:pt x="327" y="337"/>
                  </a:lnTo>
                  <a:lnTo>
                    <a:pt x="304" y="325"/>
                  </a:lnTo>
                  <a:lnTo>
                    <a:pt x="279" y="318"/>
                  </a:lnTo>
                  <a:lnTo>
                    <a:pt x="252" y="315"/>
                  </a:lnTo>
                  <a:lnTo>
                    <a:pt x="225" y="318"/>
                  </a:lnTo>
                  <a:lnTo>
                    <a:pt x="199" y="325"/>
                  </a:lnTo>
                  <a:lnTo>
                    <a:pt x="176" y="337"/>
                  </a:lnTo>
                  <a:lnTo>
                    <a:pt x="155" y="354"/>
                  </a:lnTo>
                  <a:lnTo>
                    <a:pt x="139" y="373"/>
                  </a:lnTo>
                  <a:lnTo>
                    <a:pt x="127" y="396"/>
                  </a:lnTo>
                  <a:lnTo>
                    <a:pt x="119" y="420"/>
                  </a:lnTo>
                  <a:lnTo>
                    <a:pt x="116" y="448"/>
                  </a:lnTo>
                  <a:lnTo>
                    <a:pt x="106" y="449"/>
                  </a:lnTo>
                  <a:lnTo>
                    <a:pt x="95" y="449"/>
                  </a:lnTo>
                  <a:lnTo>
                    <a:pt x="81" y="449"/>
                  </a:lnTo>
                  <a:lnTo>
                    <a:pt x="68" y="449"/>
                  </a:lnTo>
                  <a:lnTo>
                    <a:pt x="54" y="449"/>
                  </a:lnTo>
                  <a:lnTo>
                    <a:pt x="44" y="448"/>
                  </a:lnTo>
                  <a:lnTo>
                    <a:pt x="35" y="448"/>
                  </a:lnTo>
                  <a:lnTo>
                    <a:pt x="29" y="448"/>
                  </a:lnTo>
                  <a:lnTo>
                    <a:pt x="20" y="446"/>
                  </a:lnTo>
                  <a:lnTo>
                    <a:pt x="11" y="443"/>
                  </a:lnTo>
                  <a:lnTo>
                    <a:pt x="3" y="435"/>
                  </a:lnTo>
                  <a:lnTo>
                    <a:pt x="0" y="420"/>
                  </a:lnTo>
                  <a:lnTo>
                    <a:pt x="0" y="402"/>
                  </a:lnTo>
                  <a:lnTo>
                    <a:pt x="0" y="387"/>
                  </a:lnTo>
                  <a:lnTo>
                    <a:pt x="0" y="372"/>
                  </a:lnTo>
                  <a:lnTo>
                    <a:pt x="0" y="358"/>
                  </a:lnTo>
                  <a:lnTo>
                    <a:pt x="2" y="346"/>
                  </a:lnTo>
                  <a:lnTo>
                    <a:pt x="9" y="336"/>
                  </a:lnTo>
                  <a:lnTo>
                    <a:pt x="18" y="330"/>
                  </a:lnTo>
                  <a:lnTo>
                    <a:pt x="32" y="327"/>
                  </a:lnTo>
                  <a:lnTo>
                    <a:pt x="32" y="307"/>
                  </a:lnTo>
                  <a:lnTo>
                    <a:pt x="32" y="283"/>
                  </a:lnTo>
                  <a:lnTo>
                    <a:pt x="32" y="259"/>
                  </a:lnTo>
                  <a:lnTo>
                    <a:pt x="32" y="242"/>
                  </a:lnTo>
                  <a:lnTo>
                    <a:pt x="102" y="239"/>
                  </a:lnTo>
                  <a:close/>
                </a:path>
              </a:pathLst>
            </a:custGeom>
            <a:solidFill>
              <a:srgbClr val="0033CC"/>
            </a:solidFill>
            <a:ln w="9525">
              <a:solidFill>
                <a:schemeClr val="bg1"/>
              </a:solidFill>
              <a:round/>
            </a:ln>
          </p:spPr>
          <p:txBody>
            <a:bodyPr/>
            <a:lstStyle/>
            <a:p>
              <a:endParaRPr lang="zh-CN" altLang="en-US"/>
            </a:p>
          </p:txBody>
        </p:sp>
        <p:sp>
          <p:nvSpPr>
            <p:cNvPr id="56344" name="Freeform 16"/>
            <p:cNvSpPr/>
            <p:nvPr/>
          </p:nvSpPr>
          <p:spPr bwMode="auto">
            <a:xfrm>
              <a:off x="1523" y="2035"/>
              <a:ext cx="193" cy="130"/>
            </a:xfrm>
            <a:custGeom>
              <a:avLst/>
              <a:gdLst>
                <a:gd name="T0" fmla="*/ 18 w 193"/>
                <a:gd name="T1" fmla="*/ 0 h 130"/>
                <a:gd name="T2" fmla="*/ 0 w 193"/>
                <a:gd name="T3" fmla="*/ 2 h 130"/>
                <a:gd name="T4" fmla="*/ 176 w 193"/>
                <a:gd name="T5" fmla="*/ 130 h 130"/>
                <a:gd name="T6" fmla="*/ 193 w 193"/>
                <a:gd name="T7" fmla="*/ 127 h 130"/>
                <a:gd name="T8" fmla="*/ 18 w 193"/>
                <a:gd name="T9" fmla="*/ 0 h 130"/>
                <a:gd name="T10" fmla="*/ 0 60000 65536"/>
                <a:gd name="T11" fmla="*/ 0 60000 65536"/>
                <a:gd name="T12" fmla="*/ 0 60000 65536"/>
                <a:gd name="T13" fmla="*/ 0 60000 65536"/>
                <a:gd name="T14" fmla="*/ 0 60000 65536"/>
                <a:gd name="T15" fmla="*/ 0 w 193"/>
                <a:gd name="T16" fmla="*/ 0 h 130"/>
                <a:gd name="T17" fmla="*/ 193 w 193"/>
                <a:gd name="T18" fmla="*/ 130 h 130"/>
              </a:gdLst>
              <a:ahLst/>
              <a:cxnLst>
                <a:cxn ang="T10">
                  <a:pos x="T0" y="T1"/>
                </a:cxn>
                <a:cxn ang="T11">
                  <a:pos x="T2" y="T3"/>
                </a:cxn>
                <a:cxn ang="T12">
                  <a:pos x="T4" y="T5"/>
                </a:cxn>
                <a:cxn ang="T13">
                  <a:pos x="T6" y="T7"/>
                </a:cxn>
                <a:cxn ang="T14">
                  <a:pos x="T8" y="T9"/>
                </a:cxn>
              </a:cxnLst>
              <a:rect l="T15" t="T16" r="T17" b="T18"/>
              <a:pathLst>
                <a:path w="193" h="130">
                  <a:moveTo>
                    <a:pt x="18" y="0"/>
                  </a:moveTo>
                  <a:lnTo>
                    <a:pt x="0" y="2"/>
                  </a:lnTo>
                  <a:lnTo>
                    <a:pt x="176" y="130"/>
                  </a:lnTo>
                  <a:lnTo>
                    <a:pt x="193" y="127"/>
                  </a:lnTo>
                  <a:lnTo>
                    <a:pt x="18" y="0"/>
                  </a:lnTo>
                  <a:close/>
                </a:path>
              </a:pathLst>
            </a:custGeom>
            <a:solidFill>
              <a:srgbClr val="0033CC"/>
            </a:solidFill>
            <a:ln w="9525">
              <a:solidFill>
                <a:schemeClr val="bg1"/>
              </a:solidFill>
              <a:round/>
            </a:ln>
          </p:spPr>
          <p:txBody>
            <a:bodyPr/>
            <a:lstStyle/>
            <a:p>
              <a:endParaRPr lang="zh-CN" altLang="en-US"/>
            </a:p>
          </p:txBody>
        </p:sp>
        <p:sp>
          <p:nvSpPr>
            <p:cNvPr id="56345" name="Freeform 17"/>
            <p:cNvSpPr/>
            <p:nvPr/>
          </p:nvSpPr>
          <p:spPr bwMode="auto">
            <a:xfrm>
              <a:off x="721" y="2041"/>
              <a:ext cx="226" cy="182"/>
            </a:xfrm>
            <a:custGeom>
              <a:avLst/>
              <a:gdLst>
                <a:gd name="T0" fmla="*/ 226 w 226"/>
                <a:gd name="T1" fmla="*/ 0 h 182"/>
                <a:gd name="T2" fmla="*/ 194 w 226"/>
                <a:gd name="T3" fmla="*/ 0 h 182"/>
                <a:gd name="T4" fmla="*/ 175 w 226"/>
                <a:gd name="T5" fmla="*/ 17 h 182"/>
                <a:gd name="T6" fmla="*/ 150 w 226"/>
                <a:gd name="T7" fmla="*/ 37 h 182"/>
                <a:gd name="T8" fmla="*/ 123 w 226"/>
                <a:gd name="T9" fmla="*/ 58 h 182"/>
                <a:gd name="T10" fmla="*/ 98 w 226"/>
                <a:gd name="T11" fmla="*/ 79 h 182"/>
                <a:gd name="T12" fmla="*/ 72 w 226"/>
                <a:gd name="T13" fmla="*/ 99 h 182"/>
                <a:gd name="T14" fmla="*/ 51 w 226"/>
                <a:gd name="T15" fmla="*/ 115 h 182"/>
                <a:gd name="T16" fmla="*/ 36 w 226"/>
                <a:gd name="T17" fmla="*/ 127 h 182"/>
                <a:gd name="T18" fmla="*/ 27 w 226"/>
                <a:gd name="T19" fmla="*/ 135 h 182"/>
                <a:gd name="T20" fmla="*/ 19 w 226"/>
                <a:gd name="T21" fmla="*/ 144 h 182"/>
                <a:gd name="T22" fmla="*/ 12 w 226"/>
                <a:gd name="T23" fmla="*/ 155 h 182"/>
                <a:gd name="T24" fmla="*/ 4 w 226"/>
                <a:gd name="T25" fmla="*/ 168 h 182"/>
                <a:gd name="T26" fmla="*/ 0 w 226"/>
                <a:gd name="T27" fmla="*/ 182 h 182"/>
                <a:gd name="T28" fmla="*/ 51 w 226"/>
                <a:gd name="T29" fmla="*/ 182 h 182"/>
                <a:gd name="T30" fmla="*/ 57 w 226"/>
                <a:gd name="T31" fmla="*/ 167 h 182"/>
                <a:gd name="T32" fmla="*/ 63 w 226"/>
                <a:gd name="T33" fmla="*/ 153 h 182"/>
                <a:gd name="T34" fmla="*/ 71 w 226"/>
                <a:gd name="T35" fmla="*/ 142 h 182"/>
                <a:gd name="T36" fmla="*/ 78 w 226"/>
                <a:gd name="T37" fmla="*/ 135 h 182"/>
                <a:gd name="T38" fmla="*/ 86 w 226"/>
                <a:gd name="T39" fmla="*/ 127 h 182"/>
                <a:gd name="T40" fmla="*/ 99 w 226"/>
                <a:gd name="T41" fmla="*/ 115 h 182"/>
                <a:gd name="T42" fmla="*/ 119 w 226"/>
                <a:gd name="T43" fmla="*/ 99 h 182"/>
                <a:gd name="T44" fmla="*/ 140 w 226"/>
                <a:gd name="T45" fmla="*/ 79 h 182"/>
                <a:gd name="T46" fmla="*/ 162 w 226"/>
                <a:gd name="T47" fmla="*/ 58 h 182"/>
                <a:gd name="T48" fmla="*/ 185 w 226"/>
                <a:gd name="T49" fmla="*/ 37 h 182"/>
                <a:gd name="T50" fmla="*/ 208 w 226"/>
                <a:gd name="T51" fmla="*/ 17 h 182"/>
                <a:gd name="T52" fmla="*/ 226 w 226"/>
                <a:gd name="T53" fmla="*/ 0 h 18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6"/>
                <a:gd name="T82" fmla="*/ 0 h 182"/>
                <a:gd name="T83" fmla="*/ 226 w 226"/>
                <a:gd name="T84" fmla="*/ 182 h 18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6" h="182">
                  <a:moveTo>
                    <a:pt x="226" y="0"/>
                  </a:moveTo>
                  <a:lnTo>
                    <a:pt x="194" y="0"/>
                  </a:lnTo>
                  <a:lnTo>
                    <a:pt x="175" y="17"/>
                  </a:lnTo>
                  <a:lnTo>
                    <a:pt x="150" y="37"/>
                  </a:lnTo>
                  <a:lnTo>
                    <a:pt x="123" y="58"/>
                  </a:lnTo>
                  <a:lnTo>
                    <a:pt x="98" y="79"/>
                  </a:lnTo>
                  <a:lnTo>
                    <a:pt x="72" y="99"/>
                  </a:lnTo>
                  <a:lnTo>
                    <a:pt x="51" y="115"/>
                  </a:lnTo>
                  <a:lnTo>
                    <a:pt x="36" y="127"/>
                  </a:lnTo>
                  <a:lnTo>
                    <a:pt x="27" y="135"/>
                  </a:lnTo>
                  <a:lnTo>
                    <a:pt x="19" y="144"/>
                  </a:lnTo>
                  <a:lnTo>
                    <a:pt x="12" y="155"/>
                  </a:lnTo>
                  <a:lnTo>
                    <a:pt x="4" y="168"/>
                  </a:lnTo>
                  <a:lnTo>
                    <a:pt x="0" y="182"/>
                  </a:lnTo>
                  <a:lnTo>
                    <a:pt x="51" y="182"/>
                  </a:lnTo>
                  <a:lnTo>
                    <a:pt x="57" y="167"/>
                  </a:lnTo>
                  <a:lnTo>
                    <a:pt x="63" y="153"/>
                  </a:lnTo>
                  <a:lnTo>
                    <a:pt x="71" y="142"/>
                  </a:lnTo>
                  <a:lnTo>
                    <a:pt x="78" y="135"/>
                  </a:lnTo>
                  <a:lnTo>
                    <a:pt x="86" y="127"/>
                  </a:lnTo>
                  <a:lnTo>
                    <a:pt x="99" y="115"/>
                  </a:lnTo>
                  <a:lnTo>
                    <a:pt x="119" y="99"/>
                  </a:lnTo>
                  <a:lnTo>
                    <a:pt x="140" y="79"/>
                  </a:lnTo>
                  <a:lnTo>
                    <a:pt x="162" y="58"/>
                  </a:lnTo>
                  <a:lnTo>
                    <a:pt x="185" y="37"/>
                  </a:lnTo>
                  <a:lnTo>
                    <a:pt x="208" y="17"/>
                  </a:lnTo>
                  <a:lnTo>
                    <a:pt x="226" y="0"/>
                  </a:lnTo>
                  <a:close/>
                </a:path>
              </a:pathLst>
            </a:custGeom>
            <a:solidFill>
              <a:srgbClr val="0033CC"/>
            </a:solidFill>
            <a:ln w="9525">
              <a:solidFill>
                <a:schemeClr val="bg1"/>
              </a:solidFill>
              <a:round/>
            </a:ln>
          </p:spPr>
          <p:txBody>
            <a:bodyPr/>
            <a:lstStyle/>
            <a:p>
              <a:endParaRPr lang="zh-CN" altLang="en-US"/>
            </a:p>
          </p:txBody>
        </p:sp>
        <p:sp>
          <p:nvSpPr>
            <p:cNvPr id="56346" name="Freeform 18"/>
            <p:cNvSpPr/>
            <p:nvPr/>
          </p:nvSpPr>
          <p:spPr bwMode="auto">
            <a:xfrm>
              <a:off x="1072" y="2447"/>
              <a:ext cx="660" cy="15"/>
            </a:xfrm>
            <a:custGeom>
              <a:avLst/>
              <a:gdLst>
                <a:gd name="T0" fmla="*/ 660 w 660"/>
                <a:gd name="T1" fmla="*/ 15 h 15"/>
                <a:gd name="T2" fmla="*/ 653 w 660"/>
                <a:gd name="T3" fmla="*/ 15 h 15"/>
                <a:gd name="T4" fmla="*/ 631 w 660"/>
                <a:gd name="T5" fmla="*/ 15 h 15"/>
                <a:gd name="T6" fmla="*/ 600 w 660"/>
                <a:gd name="T7" fmla="*/ 15 h 15"/>
                <a:gd name="T8" fmla="*/ 558 w 660"/>
                <a:gd name="T9" fmla="*/ 15 h 15"/>
                <a:gd name="T10" fmla="*/ 508 w 660"/>
                <a:gd name="T11" fmla="*/ 15 h 15"/>
                <a:gd name="T12" fmla="*/ 452 w 660"/>
                <a:gd name="T13" fmla="*/ 15 h 15"/>
                <a:gd name="T14" fmla="*/ 392 w 660"/>
                <a:gd name="T15" fmla="*/ 15 h 15"/>
                <a:gd name="T16" fmla="*/ 330 w 660"/>
                <a:gd name="T17" fmla="*/ 15 h 15"/>
                <a:gd name="T18" fmla="*/ 268 w 660"/>
                <a:gd name="T19" fmla="*/ 15 h 15"/>
                <a:gd name="T20" fmla="*/ 209 w 660"/>
                <a:gd name="T21" fmla="*/ 15 h 15"/>
                <a:gd name="T22" fmla="*/ 154 w 660"/>
                <a:gd name="T23" fmla="*/ 15 h 15"/>
                <a:gd name="T24" fmla="*/ 104 w 660"/>
                <a:gd name="T25" fmla="*/ 15 h 15"/>
                <a:gd name="T26" fmla="*/ 62 w 660"/>
                <a:gd name="T27" fmla="*/ 15 h 15"/>
                <a:gd name="T28" fmla="*/ 29 w 660"/>
                <a:gd name="T29" fmla="*/ 15 h 15"/>
                <a:gd name="T30" fmla="*/ 7 w 660"/>
                <a:gd name="T31" fmla="*/ 15 h 15"/>
                <a:gd name="T32" fmla="*/ 0 w 660"/>
                <a:gd name="T33" fmla="*/ 15 h 15"/>
                <a:gd name="T34" fmla="*/ 0 w 660"/>
                <a:gd name="T35" fmla="*/ 0 h 15"/>
                <a:gd name="T36" fmla="*/ 7 w 660"/>
                <a:gd name="T37" fmla="*/ 0 h 15"/>
                <a:gd name="T38" fmla="*/ 29 w 660"/>
                <a:gd name="T39" fmla="*/ 0 h 15"/>
                <a:gd name="T40" fmla="*/ 62 w 660"/>
                <a:gd name="T41" fmla="*/ 0 h 15"/>
                <a:gd name="T42" fmla="*/ 104 w 660"/>
                <a:gd name="T43" fmla="*/ 0 h 15"/>
                <a:gd name="T44" fmla="*/ 154 w 660"/>
                <a:gd name="T45" fmla="*/ 0 h 15"/>
                <a:gd name="T46" fmla="*/ 209 w 660"/>
                <a:gd name="T47" fmla="*/ 0 h 15"/>
                <a:gd name="T48" fmla="*/ 268 w 660"/>
                <a:gd name="T49" fmla="*/ 0 h 15"/>
                <a:gd name="T50" fmla="*/ 330 w 660"/>
                <a:gd name="T51" fmla="*/ 0 h 15"/>
                <a:gd name="T52" fmla="*/ 392 w 660"/>
                <a:gd name="T53" fmla="*/ 0 h 15"/>
                <a:gd name="T54" fmla="*/ 452 w 660"/>
                <a:gd name="T55" fmla="*/ 0 h 15"/>
                <a:gd name="T56" fmla="*/ 508 w 660"/>
                <a:gd name="T57" fmla="*/ 0 h 15"/>
                <a:gd name="T58" fmla="*/ 558 w 660"/>
                <a:gd name="T59" fmla="*/ 0 h 15"/>
                <a:gd name="T60" fmla="*/ 600 w 660"/>
                <a:gd name="T61" fmla="*/ 0 h 15"/>
                <a:gd name="T62" fmla="*/ 631 w 660"/>
                <a:gd name="T63" fmla="*/ 0 h 15"/>
                <a:gd name="T64" fmla="*/ 653 w 660"/>
                <a:gd name="T65" fmla="*/ 0 h 15"/>
                <a:gd name="T66" fmla="*/ 660 w 660"/>
                <a:gd name="T67" fmla="*/ 0 h 15"/>
                <a:gd name="T68" fmla="*/ 660 w 660"/>
                <a:gd name="T69" fmla="*/ 15 h 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0"/>
                <a:gd name="T106" fmla="*/ 0 h 15"/>
                <a:gd name="T107" fmla="*/ 660 w 660"/>
                <a:gd name="T108" fmla="*/ 15 h 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0" h="15">
                  <a:moveTo>
                    <a:pt x="660" y="15"/>
                  </a:moveTo>
                  <a:lnTo>
                    <a:pt x="653" y="15"/>
                  </a:lnTo>
                  <a:lnTo>
                    <a:pt x="631" y="15"/>
                  </a:lnTo>
                  <a:lnTo>
                    <a:pt x="600" y="15"/>
                  </a:lnTo>
                  <a:lnTo>
                    <a:pt x="558" y="15"/>
                  </a:lnTo>
                  <a:lnTo>
                    <a:pt x="508" y="15"/>
                  </a:lnTo>
                  <a:lnTo>
                    <a:pt x="452" y="15"/>
                  </a:lnTo>
                  <a:lnTo>
                    <a:pt x="392" y="15"/>
                  </a:lnTo>
                  <a:lnTo>
                    <a:pt x="330" y="15"/>
                  </a:lnTo>
                  <a:lnTo>
                    <a:pt x="268" y="15"/>
                  </a:lnTo>
                  <a:lnTo>
                    <a:pt x="209" y="15"/>
                  </a:lnTo>
                  <a:lnTo>
                    <a:pt x="154" y="15"/>
                  </a:lnTo>
                  <a:lnTo>
                    <a:pt x="104" y="15"/>
                  </a:lnTo>
                  <a:lnTo>
                    <a:pt x="62" y="15"/>
                  </a:lnTo>
                  <a:lnTo>
                    <a:pt x="29" y="15"/>
                  </a:lnTo>
                  <a:lnTo>
                    <a:pt x="7" y="15"/>
                  </a:lnTo>
                  <a:lnTo>
                    <a:pt x="0" y="15"/>
                  </a:lnTo>
                  <a:lnTo>
                    <a:pt x="0" y="0"/>
                  </a:lnTo>
                  <a:lnTo>
                    <a:pt x="7" y="0"/>
                  </a:lnTo>
                  <a:lnTo>
                    <a:pt x="29" y="0"/>
                  </a:lnTo>
                  <a:lnTo>
                    <a:pt x="62" y="0"/>
                  </a:lnTo>
                  <a:lnTo>
                    <a:pt x="104" y="0"/>
                  </a:lnTo>
                  <a:lnTo>
                    <a:pt x="154" y="0"/>
                  </a:lnTo>
                  <a:lnTo>
                    <a:pt x="209" y="0"/>
                  </a:lnTo>
                  <a:lnTo>
                    <a:pt x="268" y="0"/>
                  </a:lnTo>
                  <a:lnTo>
                    <a:pt x="330" y="0"/>
                  </a:lnTo>
                  <a:lnTo>
                    <a:pt x="392" y="0"/>
                  </a:lnTo>
                  <a:lnTo>
                    <a:pt x="452" y="0"/>
                  </a:lnTo>
                  <a:lnTo>
                    <a:pt x="508" y="0"/>
                  </a:lnTo>
                  <a:lnTo>
                    <a:pt x="558" y="0"/>
                  </a:lnTo>
                  <a:lnTo>
                    <a:pt x="600" y="0"/>
                  </a:lnTo>
                  <a:lnTo>
                    <a:pt x="631" y="0"/>
                  </a:lnTo>
                  <a:lnTo>
                    <a:pt x="653" y="0"/>
                  </a:lnTo>
                  <a:lnTo>
                    <a:pt x="660" y="0"/>
                  </a:lnTo>
                  <a:lnTo>
                    <a:pt x="660" y="15"/>
                  </a:lnTo>
                  <a:close/>
                </a:path>
              </a:pathLst>
            </a:custGeom>
            <a:solidFill>
              <a:srgbClr val="0033CC"/>
            </a:solidFill>
            <a:ln w="9525">
              <a:solidFill>
                <a:schemeClr val="bg1"/>
              </a:solidFill>
              <a:round/>
            </a:ln>
          </p:spPr>
          <p:txBody>
            <a:bodyPr/>
            <a:lstStyle/>
            <a:p>
              <a:endParaRPr lang="zh-CN" altLang="en-US"/>
            </a:p>
          </p:txBody>
        </p:sp>
        <p:sp>
          <p:nvSpPr>
            <p:cNvPr id="56347" name="Freeform 19"/>
            <p:cNvSpPr/>
            <p:nvPr/>
          </p:nvSpPr>
          <p:spPr bwMode="auto">
            <a:xfrm>
              <a:off x="825" y="2276"/>
              <a:ext cx="1153" cy="89"/>
            </a:xfrm>
            <a:custGeom>
              <a:avLst/>
              <a:gdLst>
                <a:gd name="T0" fmla="*/ 1112 w 1153"/>
                <a:gd name="T1" fmla="*/ 31 h 89"/>
                <a:gd name="T2" fmla="*/ 1094 w 1153"/>
                <a:gd name="T3" fmla="*/ 22 h 89"/>
                <a:gd name="T4" fmla="*/ 1074 w 1153"/>
                <a:gd name="T5" fmla="*/ 18 h 89"/>
                <a:gd name="T6" fmla="*/ 1055 w 1153"/>
                <a:gd name="T7" fmla="*/ 16 h 89"/>
                <a:gd name="T8" fmla="*/ 1023 w 1153"/>
                <a:gd name="T9" fmla="*/ 18 h 89"/>
                <a:gd name="T10" fmla="*/ 984 w 1153"/>
                <a:gd name="T11" fmla="*/ 28 h 89"/>
                <a:gd name="T12" fmla="*/ 951 w 1153"/>
                <a:gd name="T13" fmla="*/ 47 h 89"/>
                <a:gd name="T14" fmla="*/ 922 w 1153"/>
                <a:gd name="T15" fmla="*/ 74 h 89"/>
                <a:gd name="T16" fmla="*/ 910 w 1153"/>
                <a:gd name="T17" fmla="*/ 87 h 89"/>
                <a:gd name="T18" fmla="*/ 244 w 1153"/>
                <a:gd name="T19" fmla="*/ 89 h 89"/>
                <a:gd name="T20" fmla="*/ 218 w 1153"/>
                <a:gd name="T21" fmla="*/ 59 h 89"/>
                <a:gd name="T22" fmla="*/ 188 w 1153"/>
                <a:gd name="T23" fmla="*/ 36 h 89"/>
                <a:gd name="T24" fmla="*/ 152 w 1153"/>
                <a:gd name="T25" fmla="*/ 21 h 89"/>
                <a:gd name="T26" fmla="*/ 113 w 1153"/>
                <a:gd name="T27" fmla="*/ 16 h 89"/>
                <a:gd name="T28" fmla="*/ 89 w 1153"/>
                <a:gd name="T29" fmla="*/ 18 h 89"/>
                <a:gd name="T30" fmla="*/ 66 w 1153"/>
                <a:gd name="T31" fmla="*/ 24 h 89"/>
                <a:gd name="T32" fmla="*/ 43 w 1153"/>
                <a:gd name="T33" fmla="*/ 33 h 89"/>
                <a:gd name="T34" fmla="*/ 24 w 1153"/>
                <a:gd name="T35" fmla="*/ 44 h 89"/>
                <a:gd name="T36" fmla="*/ 12 w 1153"/>
                <a:gd name="T37" fmla="*/ 33 h 89"/>
                <a:gd name="T38" fmla="*/ 37 w 1153"/>
                <a:gd name="T39" fmla="*/ 18 h 89"/>
                <a:gd name="T40" fmla="*/ 66 w 1153"/>
                <a:gd name="T41" fmla="*/ 6 h 89"/>
                <a:gd name="T42" fmla="*/ 96 w 1153"/>
                <a:gd name="T43" fmla="*/ 1 h 89"/>
                <a:gd name="T44" fmla="*/ 134 w 1153"/>
                <a:gd name="T45" fmla="*/ 1 h 89"/>
                <a:gd name="T46" fmla="*/ 173 w 1153"/>
                <a:gd name="T47" fmla="*/ 10 h 89"/>
                <a:gd name="T48" fmla="*/ 208 w 1153"/>
                <a:gd name="T49" fmla="*/ 28 h 89"/>
                <a:gd name="T50" fmla="*/ 238 w 1153"/>
                <a:gd name="T51" fmla="*/ 54 h 89"/>
                <a:gd name="T52" fmla="*/ 248 w 1153"/>
                <a:gd name="T53" fmla="*/ 71 h 89"/>
                <a:gd name="T54" fmla="*/ 904 w 1153"/>
                <a:gd name="T55" fmla="*/ 71 h 89"/>
                <a:gd name="T56" fmla="*/ 931 w 1153"/>
                <a:gd name="T57" fmla="*/ 42 h 89"/>
                <a:gd name="T58" fmla="*/ 964 w 1153"/>
                <a:gd name="T59" fmla="*/ 19 h 89"/>
                <a:gd name="T60" fmla="*/ 1002 w 1153"/>
                <a:gd name="T61" fmla="*/ 4 h 89"/>
                <a:gd name="T62" fmla="*/ 1043 w 1153"/>
                <a:gd name="T63" fmla="*/ 0 h 89"/>
                <a:gd name="T64" fmla="*/ 1073 w 1153"/>
                <a:gd name="T65" fmla="*/ 3 h 89"/>
                <a:gd name="T66" fmla="*/ 1103 w 1153"/>
                <a:gd name="T67" fmla="*/ 10 h 89"/>
                <a:gd name="T68" fmla="*/ 1129 w 1153"/>
                <a:gd name="T69" fmla="*/ 22 h 89"/>
                <a:gd name="T70" fmla="*/ 1153 w 1153"/>
                <a:gd name="T71" fmla="*/ 39 h 8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53"/>
                <a:gd name="T109" fmla="*/ 0 h 89"/>
                <a:gd name="T110" fmla="*/ 1153 w 1153"/>
                <a:gd name="T111" fmla="*/ 89 h 8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53" h="89">
                  <a:moveTo>
                    <a:pt x="1121" y="36"/>
                  </a:moveTo>
                  <a:lnTo>
                    <a:pt x="1112" y="31"/>
                  </a:lnTo>
                  <a:lnTo>
                    <a:pt x="1103" y="27"/>
                  </a:lnTo>
                  <a:lnTo>
                    <a:pt x="1094" y="22"/>
                  </a:lnTo>
                  <a:lnTo>
                    <a:pt x="1085" y="21"/>
                  </a:lnTo>
                  <a:lnTo>
                    <a:pt x="1074" y="18"/>
                  </a:lnTo>
                  <a:lnTo>
                    <a:pt x="1065" y="18"/>
                  </a:lnTo>
                  <a:lnTo>
                    <a:pt x="1055" y="16"/>
                  </a:lnTo>
                  <a:lnTo>
                    <a:pt x="1043" y="16"/>
                  </a:lnTo>
                  <a:lnTo>
                    <a:pt x="1023" y="18"/>
                  </a:lnTo>
                  <a:lnTo>
                    <a:pt x="1004" y="21"/>
                  </a:lnTo>
                  <a:lnTo>
                    <a:pt x="984" y="28"/>
                  </a:lnTo>
                  <a:lnTo>
                    <a:pt x="967" y="36"/>
                  </a:lnTo>
                  <a:lnTo>
                    <a:pt x="951" y="47"/>
                  </a:lnTo>
                  <a:lnTo>
                    <a:pt x="936" y="59"/>
                  </a:lnTo>
                  <a:lnTo>
                    <a:pt x="922" y="74"/>
                  </a:lnTo>
                  <a:lnTo>
                    <a:pt x="912" y="89"/>
                  </a:lnTo>
                  <a:lnTo>
                    <a:pt x="910" y="87"/>
                  </a:lnTo>
                  <a:lnTo>
                    <a:pt x="245" y="87"/>
                  </a:lnTo>
                  <a:lnTo>
                    <a:pt x="244" y="89"/>
                  </a:lnTo>
                  <a:lnTo>
                    <a:pt x="232" y="74"/>
                  </a:lnTo>
                  <a:lnTo>
                    <a:pt x="218" y="59"/>
                  </a:lnTo>
                  <a:lnTo>
                    <a:pt x="205" y="47"/>
                  </a:lnTo>
                  <a:lnTo>
                    <a:pt x="188" y="36"/>
                  </a:lnTo>
                  <a:lnTo>
                    <a:pt x="170" y="28"/>
                  </a:lnTo>
                  <a:lnTo>
                    <a:pt x="152" y="21"/>
                  </a:lnTo>
                  <a:lnTo>
                    <a:pt x="132" y="18"/>
                  </a:lnTo>
                  <a:lnTo>
                    <a:pt x="113" y="16"/>
                  </a:lnTo>
                  <a:lnTo>
                    <a:pt x="101" y="16"/>
                  </a:lnTo>
                  <a:lnTo>
                    <a:pt x="89" y="18"/>
                  </a:lnTo>
                  <a:lnTo>
                    <a:pt x="77" y="21"/>
                  </a:lnTo>
                  <a:lnTo>
                    <a:pt x="66" y="24"/>
                  </a:lnTo>
                  <a:lnTo>
                    <a:pt x="54" y="27"/>
                  </a:lnTo>
                  <a:lnTo>
                    <a:pt x="43" y="33"/>
                  </a:lnTo>
                  <a:lnTo>
                    <a:pt x="34" y="38"/>
                  </a:lnTo>
                  <a:lnTo>
                    <a:pt x="24" y="44"/>
                  </a:lnTo>
                  <a:lnTo>
                    <a:pt x="0" y="42"/>
                  </a:lnTo>
                  <a:lnTo>
                    <a:pt x="12" y="33"/>
                  </a:lnTo>
                  <a:lnTo>
                    <a:pt x="24" y="24"/>
                  </a:lnTo>
                  <a:lnTo>
                    <a:pt x="37" y="18"/>
                  </a:lnTo>
                  <a:lnTo>
                    <a:pt x="51" y="12"/>
                  </a:lnTo>
                  <a:lnTo>
                    <a:pt x="66" y="6"/>
                  </a:lnTo>
                  <a:lnTo>
                    <a:pt x="81" y="3"/>
                  </a:lnTo>
                  <a:lnTo>
                    <a:pt x="96" y="1"/>
                  </a:lnTo>
                  <a:lnTo>
                    <a:pt x="113" y="0"/>
                  </a:lnTo>
                  <a:lnTo>
                    <a:pt x="134" y="1"/>
                  </a:lnTo>
                  <a:lnTo>
                    <a:pt x="153" y="4"/>
                  </a:lnTo>
                  <a:lnTo>
                    <a:pt x="173" y="10"/>
                  </a:lnTo>
                  <a:lnTo>
                    <a:pt x="191" y="18"/>
                  </a:lnTo>
                  <a:lnTo>
                    <a:pt x="208" y="28"/>
                  </a:lnTo>
                  <a:lnTo>
                    <a:pt x="223" y="41"/>
                  </a:lnTo>
                  <a:lnTo>
                    <a:pt x="238" y="54"/>
                  </a:lnTo>
                  <a:lnTo>
                    <a:pt x="250" y="69"/>
                  </a:lnTo>
                  <a:lnTo>
                    <a:pt x="248" y="71"/>
                  </a:lnTo>
                  <a:lnTo>
                    <a:pt x="903" y="71"/>
                  </a:lnTo>
                  <a:lnTo>
                    <a:pt x="904" y="71"/>
                  </a:lnTo>
                  <a:lnTo>
                    <a:pt x="916" y="56"/>
                  </a:lnTo>
                  <a:lnTo>
                    <a:pt x="931" y="42"/>
                  </a:lnTo>
                  <a:lnTo>
                    <a:pt x="948" y="30"/>
                  </a:lnTo>
                  <a:lnTo>
                    <a:pt x="964" y="19"/>
                  </a:lnTo>
                  <a:lnTo>
                    <a:pt x="982" y="10"/>
                  </a:lnTo>
                  <a:lnTo>
                    <a:pt x="1002" y="4"/>
                  </a:lnTo>
                  <a:lnTo>
                    <a:pt x="1022" y="1"/>
                  </a:lnTo>
                  <a:lnTo>
                    <a:pt x="1043" y="0"/>
                  </a:lnTo>
                  <a:lnTo>
                    <a:pt x="1058" y="0"/>
                  </a:lnTo>
                  <a:lnTo>
                    <a:pt x="1073" y="3"/>
                  </a:lnTo>
                  <a:lnTo>
                    <a:pt x="1088" y="6"/>
                  </a:lnTo>
                  <a:lnTo>
                    <a:pt x="1103" y="10"/>
                  </a:lnTo>
                  <a:lnTo>
                    <a:pt x="1115" y="16"/>
                  </a:lnTo>
                  <a:lnTo>
                    <a:pt x="1129" y="22"/>
                  </a:lnTo>
                  <a:lnTo>
                    <a:pt x="1141" y="30"/>
                  </a:lnTo>
                  <a:lnTo>
                    <a:pt x="1153" y="39"/>
                  </a:lnTo>
                  <a:lnTo>
                    <a:pt x="1121" y="36"/>
                  </a:lnTo>
                  <a:close/>
                </a:path>
              </a:pathLst>
            </a:custGeom>
            <a:solidFill>
              <a:srgbClr val="0033CC"/>
            </a:solidFill>
            <a:ln w="9525">
              <a:solidFill>
                <a:schemeClr val="bg1"/>
              </a:solidFill>
              <a:round/>
            </a:ln>
          </p:spPr>
          <p:txBody>
            <a:bodyPr/>
            <a:lstStyle/>
            <a:p>
              <a:endParaRPr lang="zh-CN" altLang="en-US"/>
            </a:p>
          </p:txBody>
        </p:sp>
        <p:sp>
          <p:nvSpPr>
            <p:cNvPr id="56348" name="Rectangle 20"/>
            <p:cNvSpPr>
              <a:spLocks noChangeArrowheads="1"/>
            </p:cNvSpPr>
            <p:nvPr/>
          </p:nvSpPr>
          <p:spPr bwMode="auto">
            <a:xfrm>
              <a:off x="1253" y="2221"/>
              <a:ext cx="69" cy="29"/>
            </a:xfrm>
            <a:prstGeom prst="rect">
              <a:avLst/>
            </a:prstGeom>
            <a:solidFill>
              <a:srgbClr val="0033CC"/>
            </a:solidFill>
            <a:ln w="9525">
              <a:solidFill>
                <a:schemeClr val="bg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6349" name="Freeform 21"/>
            <p:cNvSpPr/>
            <p:nvPr/>
          </p:nvSpPr>
          <p:spPr bwMode="auto">
            <a:xfrm>
              <a:off x="718" y="2028"/>
              <a:ext cx="260" cy="213"/>
            </a:xfrm>
            <a:custGeom>
              <a:avLst/>
              <a:gdLst>
                <a:gd name="T0" fmla="*/ 205 w 260"/>
                <a:gd name="T1" fmla="*/ 0 h 213"/>
                <a:gd name="T2" fmla="*/ 260 w 260"/>
                <a:gd name="T3" fmla="*/ 0 h 213"/>
                <a:gd name="T4" fmla="*/ 241 w 260"/>
                <a:gd name="T5" fmla="*/ 16 h 213"/>
                <a:gd name="T6" fmla="*/ 218 w 260"/>
                <a:gd name="T7" fmla="*/ 38 h 213"/>
                <a:gd name="T8" fmla="*/ 193 w 260"/>
                <a:gd name="T9" fmla="*/ 62 h 213"/>
                <a:gd name="T10" fmla="*/ 167 w 260"/>
                <a:gd name="T11" fmla="*/ 84 h 213"/>
                <a:gd name="T12" fmla="*/ 143 w 260"/>
                <a:gd name="T13" fmla="*/ 107 h 213"/>
                <a:gd name="T14" fmla="*/ 123 w 260"/>
                <a:gd name="T15" fmla="*/ 127 h 213"/>
                <a:gd name="T16" fmla="*/ 108 w 260"/>
                <a:gd name="T17" fmla="*/ 142 h 213"/>
                <a:gd name="T18" fmla="*/ 99 w 260"/>
                <a:gd name="T19" fmla="*/ 149 h 213"/>
                <a:gd name="T20" fmla="*/ 87 w 260"/>
                <a:gd name="T21" fmla="*/ 163 h 213"/>
                <a:gd name="T22" fmla="*/ 78 w 260"/>
                <a:gd name="T23" fmla="*/ 180 h 213"/>
                <a:gd name="T24" fmla="*/ 74 w 260"/>
                <a:gd name="T25" fmla="*/ 195 h 213"/>
                <a:gd name="T26" fmla="*/ 70 w 260"/>
                <a:gd name="T27" fmla="*/ 210 h 213"/>
                <a:gd name="T28" fmla="*/ 0 w 260"/>
                <a:gd name="T29" fmla="*/ 213 h 213"/>
                <a:gd name="T30" fmla="*/ 3 w 260"/>
                <a:gd name="T31" fmla="*/ 195 h 213"/>
                <a:gd name="T32" fmla="*/ 54 w 260"/>
                <a:gd name="T33" fmla="*/ 195 h 213"/>
                <a:gd name="T34" fmla="*/ 60 w 260"/>
                <a:gd name="T35" fmla="*/ 180 h 213"/>
                <a:gd name="T36" fmla="*/ 66 w 260"/>
                <a:gd name="T37" fmla="*/ 166 h 213"/>
                <a:gd name="T38" fmla="*/ 74 w 260"/>
                <a:gd name="T39" fmla="*/ 155 h 213"/>
                <a:gd name="T40" fmla="*/ 81 w 260"/>
                <a:gd name="T41" fmla="*/ 148 h 213"/>
                <a:gd name="T42" fmla="*/ 89 w 260"/>
                <a:gd name="T43" fmla="*/ 140 h 213"/>
                <a:gd name="T44" fmla="*/ 102 w 260"/>
                <a:gd name="T45" fmla="*/ 128 h 213"/>
                <a:gd name="T46" fmla="*/ 122 w 260"/>
                <a:gd name="T47" fmla="*/ 112 h 213"/>
                <a:gd name="T48" fmla="*/ 143 w 260"/>
                <a:gd name="T49" fmla="*/ 92 h 213"/>
                <a:gd name="T50" fmla="*/ 165 w 260"/>
                <a:gd name="T51" fmla="*/ 71 h 213"/>
                <a:gd name="T52" fmla="*/ 188 w 260"/>
                <a:gd name="T53" fmla="*/ 50 h 213"/>
                <a:gd name="T54" fmla="*/ 211 w 260"/>
                <a:gd name="T55" fmla="*/ 30 h 213"/>
                <a:gd name="T56" fmla="*/ 229 w 260"/>
                <a:gd name="T57" fmla="*/ 13 h 213"/>
                <a:gd name="T58" fmla="*/ 197 w 260"/>
                <a:gd name="T59" fmla="*/ 13 h 213"/>
                <a:gd name="T60" fmla="*/ 205 w 260"/>
                <a:gd name="T61" fmla="*/ 0 h 21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0"/>
                <a:gd name="T94" fmla="*/ 0 h 213"/>
                <a:gd name="T95" fmla="*/ 260 w 260"/>
                <a:gd name="T96" fmla="*/ 213 h 21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0" h="213">
                  <a:moveTo>
                    <a:pt x="205" y="0"/>
                  </a:moveTo>
                  <a:lnTo>
                    <a:pt x="260" y="0"/>
                  </a:lnTo>
                  <a:lnTo>
                    <a:pt x="241" y="16"/>
                  </a:lnTo>
                  <a:lnTo>
                    <a:pt x="218" y="38"/>
                  </a:lnTo>
                  <a:lnTo>
                    <a:pt x="193" y="62"/>
                  </a:lnTo>
                  <a:lnTo>
                    <a:pt x="167" y="84"/>
                  </a:lnTo>
                  <a:lnTo>
                    <a:pt x="143" y="107"/>
                  </a:lnTo>
                  <a:lnTo>
                    <a:pt x="123" y="127"/>
                  </a:lnTo>
                  <a:lnTo>
                    <a:pt x="108" y="142"/>
                  </a:lnTo>
                  <a:lnTo>
                    <a:pt x="99" y="149"/>
                  </a:lnTo>
                  <a:lnTo>
                    <a:pt x="87" y="163"/>
                  </a:lnTo>
                  <a:lnTo>
                    <a:pt x="78" y="180"/>
                  </a:lnTo>
                  <a:lnTo>
                    <a:pt x="74" y="195"/>
                  </a:lnTo>
                  <a:lnTo>
                    <a:pt x="70" y="210"/>
                  </a:lnTo>
                  <a:lnTo>
                    <a:pt x="0" y="213"/>
                  </a:lnTo>
                  <a:lnTo>
                    <a:pt x="3" y="195"/>
                  </a:lnTo>
                  <a:lnTo>
                    <a:pt x="54" y="195"/>
                  </a:lnTo>
                  <a:lnTo>
                    <a:pt x="60" y="180"/>
                  </a:lnTo>
                  <a:lnTo>
                    <a:pt x="66" y="166"/>
                  </a:lnTo>
                  <a:lnTo>
                    <a:pt x="74" y="155"/>
                  </a:lnTo>
                  <a:lnTo>
                    <a:pt x="81" y="148"/>
                  </a:lnTo>
                  <a:lnTo>
                    <a:pt x="89" y="140"/>
                  </a:lnTo>
                  <a:lnTo>
                    <a:pt x="102" y="128"/>
                  </a:lnTo>
                  <a:lnTo>
                    <a:pt x="122" y="112"/>
                  </a:lnTo>
                  <a:lnTo>
                    <a:pt x="143" y="92"/>
                  </a:lnTo>
                  <a:lnTo>
                    <a:pt x="165" y="71"/>
                  </a:lnTo>
                  <a:lnTo>
                    <a:pt x="188" y="50"/>
                  </a:lnTo>
                  <a:lnTo>
                    <a:pt x="211" y="30"/>
                  </a:lnTo>
                  <a:lnTo>
                    <a:pt x="229" y="13"/>
                  </a:lnTo>
                  <a:lnTo>
                    <a:pt x="197" y="13"/>
                  </a:lnTo>
                  <a:lnTo>
                    <a:pt x="205" y="0"/>
                  </a:lnTo>
                  <a:close/>
                </a:path>
              </a:pathLst>
            </a:custGeom>
            <a:solidFill>
              <a:srgbClr val="0033CC"/>
            </a:solidFill>
            <a:ln w="9525">
              <a:solidFill>
                <a:schemeClr val="bg1"/>
              </a:solidFill>
              <a:round/>
            </a:ln>
          </p:spPr>
          <p:txBody>
            <a:bodyPr/>
            <a:lstStyle/>
            <a:p>
              <a:endParaRPr lang="zh-CN" altLang="en-US"/>
            </a:p>
          </p:txBody>
        </p:sp>
        <p:sp>
          <p:nvSpPr>
            <p:cNvPr id="56350" name="Freeform 22"/>
            <p:cNvSpPr/>
            <p:nvPr/>
          </p:nvSpPr>
          <p:spPr bwMode="auto">
            <a:xfrm>
              <a:off x="701" y="2344"/>
              <a:ext cx="69" cy="90"/>
            </a:xfrm>
            <a:custGeom>
              <a:avLst/>
              <a:gdLst>
                <a:gd name="T0" fmla="*/ 69 w 69"/>
                <a:gd name="T1" fmla="*/ 0 h 90"/>
                <a:gd name="T2" fmla="*/ 63 w 69"/>
                <a:gd name="T3" fmla="*/ 0 h 90"/>
                <a:gd name="T4" fmla="*/ 56 w 69"/>
                <a:gd name="T5" fmla="*/ 0 h 90"/>
                <a:gd name="T6" fmla="*/ 48 w 69"/>
                <a:gd name="T7" fmla="*/ 0 h 90"/>
                <a:gd name="T8" fmla="*/ 42 w 69"/>
                <a:gd name="T9" fmla="*/ 0 h 90"/>
                <a:gd name="T10" fmla="*/ 35 w 69"/>
                <a:gd name="T11" fmla="*/ 0 h 90"/>
                <a:gd name="T12" fmla="*/ 29 w 69"/>
                <a:gd name="T13" fmla="*/ 0 h 90"/>
                <a:gd name="T14" fmla="*/ 24 w 69"/>
                <a:gd name="T15" fmla="*/ 0 h 90"/>
                <a:gd name="T16" fmla="*/ 20 w 69"/>
                <a:gd name="T17" fmla="*/ 0 h 90"/>
                <a:gd name="T18" fmla="*/ 14 w 69"/>
                <a:gd name="T19" fmla="*/ 0 h 90"/>
                <a:gd name="T20" fmla="*/ 8 w 69"/>
                <a:gd name="T21" fmla="*/ 1 h 90"/>
                <a:gd name="T22" fmla="*/ 2 w 69"/>
                <a:gd name="T23" fmla="*/ 7 h 90"/>
                <a:gd name="T24" fmla="*/ 0 w 69"/>
                <a:gd name="T25" fmla="*/ 18 h 90"/>
                <a:gd name="T26" fmla="*/ 0 w 69"/>
                <a:gd name="T27" fmla="*/ 33 h 90"/>
                <a:gd name="T28" fmla="*/ 0 w 69"/>
                <a:gd name="T29" fmla="*/ 48 h 90"/>
                <a:gd name="T30" fmla="*/ 0 w 69"/>
                <a:gd name="T31" fmla="*/ 60 h 90"/>
                <a:gd name="T32" fmla="*/ 0 w 69"/>
                <a:gd name="T33" fmla="*/ 71 h 90"/>
                <a:gd name="T34" fmla="*/ 2 w 69"/>
                <a:gd name="T35" fmla="*/ 78 h 90"/>
                <a:gd name="T36" fmla="*/ 5 w 69"/>
                <a:gd name="T37" fmla="*/ 84 h 90"/>
                <a:gd name="T38" fmla="*/ 11 w 69"/>
                <a:gd name="T39" fmla="*/ 89 h 90"/>
                <a:gd name="T40" fmla="*/ 21 w 69"/>
                <a:gd name="T41" fmla="*/ 90 h 90"/>
                <a:gd name="T42" fmla="*/ 32 w 69"/>
                <a:gd name="T43" fmla="*/ 90 h 90"/>
                <a:gd name="T44" fmla="*/ 42 w 69"/>
                <a:gd name="T45" fmla="*/ 90 h 90"/>
                <a:gd name="T46" fmla="*/ 48 w 69"/>
                <a:gd name="T47" fmla="*/ 90 h 90"/>
                <a:gd name="T48" fmla="*/ 51 w 69"/>
                <a:gd name="T49" fmla="*/ 90 h 90"/>
                <a:gd name="T50" fmla="*/ 69 w 69"/>
                <a:gd name="T51" fmla="*/ 0 h 9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69"/>
                <a:gd name="T79" fmla="*/ 0 h 90"/>
                <a:gd name="T80" fmla="*/ 69 w 69"/>
                <a:gd name="T81" fmla="*/ 90 h 9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69" h="90">
                  <a:moveTo>
                    <a:pt x="69" y="0"/>
                  </a:moveTo>
                  <a:lnTo>
                    <a:pt x="63" y="0"/>
                  </a:lnTo>
                  <a:lnTo>
                    <a:pt x="56" y="0"/>
                  </a:lnTo>
                  <a:lnTo>
                    <a:pt x="48" y="0"/>
                  </a:lnTo>
                  <a:lnTo>
                    <a:pt x="42" y="0"/>
                  </a:lnTo>
                  <a:lnTo>
                    <a:pt x="35" y="0"/>
                  </a:lnTo>
                  <a:lnTo>
                    <a:pt x="29" y="0"/>
                  </a:lnTo>
                  <a:lnTo>
                    <a:pt x="24" y="0"/>
                  </a:lnTo>
                  <a:lnTo>
                    <a:pt x="20" y="0"/>
                  </a:lnTo>
                  <a:lnTo>
                    <a:pt x="14" y="0"/>
                  </a:lnTo>
                  <a:lnTo>
                    <a:pt x="8" y="1"/>
                  </a:lnTo>
                  <a:lnTo>
                    <a:pt x="2" y="7"/>
                  </a:lnTo>
                  <a:lnTo>
                    <a:pt x="0" y="18"/>
                  </a:lnTo>
                  <a:lnTo>
                    <a:pt x="0" y="33"/>
                  </a:lnTo>
                  <a:lnTo>
                    <a:pt x="0" y="48"/>
                  </a:lnTo>
                  <a:lnTo>
                    <a:pt x="0" y="60"/>
                  </a:lnTo>
                  <a:lnTo>
                    <a:pt x="0" y="71"/>
                  </a:lnTo>
                  <a:lnTo>
                    <a:pt x="2" y="78"/>
                  </a:lnTo>
                  <a:lnTo>
                    <a:pt x="5" y="84"/>
                  </a:lnTo>
                  <a:lnTo>
                    <a:pt x="11" y="89"/>
                  </a:lnTo>
                  <a:lnTo>
                    <a:pt x="21" y="90"/>
                  </a:lnTo>
                  <a:lnTo>
                    <a:pt x="32" y="90"/>
                  </a:lnTo>
                  <a:lnTo>
                    <a:pt x="42" y="90"/>
                  </a:lnTo>
                  <a:lnTo>
                    <a:pt x="48" y="90"/>
                  </a:lnTo>
                  <a:lnTo>
                    <a:pt x="51" y="90"/>
                  </a:lnTo>
                  <a:lnTo>
                    <a:pt x="69" y="0"/>
                  </a:lnTo>
                  <a:close/>
                </a:path>
              </a:pathLst>
            </a:custGeom>
            <a:solidFill>
              <a:srgbClr val="0033CC"/>
            </a:solidFill>
            <a:ln w="9525">
              <a:solidFill>
                <a:schemeClr val="bg1"/>
              </a:solidFill>
              <a:round/>
            </a:ln>
          </p:spPr>
          <p:txBody>
            <a:bodyPr/>
            <a:lstStyle/>
            <a:p>
              <a:endParaRPr lang="zh-CN" altLang="en-US"/>
            </a:p>
          </p:txBody>
        </p:sp>
        <p:sp>
          <p:nvSpPr>
            <p:cNvPr id="56351" name="Rectangle 23"/>
            <p:cNvSpPr>
              <a:spLocks noChangeArrowheads="1"/>
            </p:cNvSpPr>
            <p:nvPr/>
          </p:nvSpPr>
          <p:spPr bwMode="auto">
            <a:xfrm>
              <a:off x="736" y="2258"/>
              <a:ext cx="21" cy="66"/>
            </a:xfrm>
            <a:prstGeom prst="rect">
              <a:avLst/>
            </a:prstGeom>
            <a:solidFill>
              <a:srgbClr val="0033CC"/>
            </a:solidFill>
            <a:ln w="9525">
              <a:solidFill>
                <a:schemeClr val="bg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6352" name="Rectangle 24"/>
            <p:cNvSpPr>
              <a:spLocks noChangeArrowheads="1"/>
            </p:cNvSpPr>
            <p:nvPr/>
          </p:nvSpPr>
          <p:spPr bwMode="auto">
            <a:xfrm>
              <a:off x="2037" y="2282"/>
              <a:ext cx="46" cy="35"/>
            </a:xfrm>
            <a:prstGeom prst="rect">
              <a:avLst/>
            </a:prstGeom>
            <a:solidFill>
              <a:srgbClr val="0033CC"/>
            </a:solidFill>
            <a:ln w="9525">
              <a:solidFill>
                <a:schemeClr val="bg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6353" name="Freeform 25"/>
            <p:cNvSpPr/>
            <p:nvPr/>
          </p:nvSpPr>
          <p:spPr bwMode="auto">
            <a:xfrm>
              <a:off x="1975" y="2332"/>
              <a:ext cx="141" cy="68"/>
            </a:xfrm>
            <a:custGeom>
              <a:avLst/>
              <a:gdLst>
                <a:gd name="T0" fmla="*/ 0 w 141"/>
                <a:gd name="T1" fmla="*/ 0 h 68"/>
                <a:gd name="T2" fmla="*/ 18 w 141"/>
                <a:gd name="T3" fmla="*/ 19 h 68"/>
                <a:gd name="T4" fmla="*/ 28 w 141"/>
                <a:gd name="T5" fmla="*/ 36 h 68"/>
                <a:gd name="T6" fmla="*/ 34 w 141"/>
                <a:gd name="T7" fmla="*/ 51 h 68"/>
                <a:gd name="T8" fmla="*/ 39 w 141"/>
                <a:gd name="T9" fmla="*/ 68 h 68"/>
                <a:gd name="T10" fmla="*/ 50 w 141"/>
                <a:gd name="T11" fmla="*/ 68 h 68"/>
                <a:gd name="T12" fmla="*/ 60 w 141"/>
                <a:gd name="T13" fmla="*/ 68 h 68"/>
                <a:gd name="T14" fmla="*/ 72 w 141"/>
                <a:gd name="T15" fmla="*/ 68 h 68"/>
                <a:gd name="T16" fmla="*/ 84 w 141"/>
                <a:gd name="T17" fmla="*/ 66 h 68"/>
                <a:gd name="T18" fmla="*/ 95 w 141"/>
                <a:gd name="T19" fmla="*/ 66 h 68"/>
                <a:gd name="T20" fmla="*/ 105 w 141"/>
                <a:gd name="T21" fmla="*/ 66 h 68"/>
                <a:gd name="T22" fmla="*/ 114 w 141"/>
                <a:gd name="T23" fmla="*/ 66 h 68"/>
                <a:gd name="T24" fmla="*/ 120 w 141"/>
                <a:gd name="T25" fmla="*/ 66 h 68"/>
                <a:gd name="T26" fmla="*/ 129 w 141"/>
                <a:gd name="T27" fmla="*/ 65 h 68"/>
                <a:gd name="T28" fmla="*/ 135 w 141"/>
                <a:gd name="T29" fmla="*/ 59 h 68"/>
                <a:gd name="T30" fmla="*/ 140 w 141"/>
                <a:gd name="T31" fmla="*/ 50 h 68"/>
                <a:gd name="T32" fmla="*/ 141 w 141"/>
                <a:gd name="T33" fmla="*/ 37 h 68"/>
                <a:gd name="T34" fmla="*/ 140 w 141"/>
                <a:gd name="T35" fmla="*/ 24 h 68"/>
                <a:gd name="T36" fmla="*/ 134 w 141"/>
                <a:gd name="T37" fmla="*/ 12 h 68"/>
                <a:gd name="T38" fmla="*/ 125 w 141"/>
                <a:gd name="T39" fmla="*/ 3 h 68"/>
                <a:gd name="T40" fmla="*/ 113 w 141"/>
                <a:gd name="T41" fmla="*/ 0 h 68"/>
                <a:gd name="T42" fmla="*/ 102 w 141"/>
                <a:gd name="T43" fmla="*/ 0 h 68"/>
                <a:gd name="T44" fmla="*/ 87 w 141"/>
                <a:gd name="T45" fmla="*/ 0 h 68"/>
                <a:gd name="T46" fmla="*/ 69 w 141"/>
                <a:gd name="T47" fmla="*/ 0 h 68"/>
                <a:gd name="T48" fmla="*/ 50 w 141"/>
                <a:gd name="T49" fmla="*/ 0 h 68"/>
                <a:gd name="T50" fmla="*/ 30 w 141"/>
                <a:gd name="T51" fmla="*/ 0 h 68"/>
                <a:gd name="T52" fmla="*/ 15 w 141"/>
                <a:gd name="T53" fmla="*/ 0 h 68"/>
                <a:gd name="T54" fmla="*/ 4 w 141"/>
                <a:gd name="T55" fmla="*/ 0 h 68"/>
                <a:gd name="T56" fmla="*/ 0 w 141"/>
                <a:gd name="T57" fmla="*/ 0 h 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1"/>
                <a:gd name="T88" fmla="*/ 0 h 68"/>
                <a:gd name="T89" fmla="*/ 141 w 141"/>
                <a:gd name="T90" fmla="*/ 68 h 6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1" h="68">
                  <a:moveTo>
                    <a:pt x="0" y="0"/>
                  </a:moveTo>
                  <a:lnTo>
                    <a:pt x="18" y="19"/>
                  </a:lnTo>
                  <a:lnTo>
                    <a:pt x="28" y="36"/>
                  </a:lnTo>
                  <a:lnTo>
                    <a:pt x="34" y="51"/>
                  </a:lnTo>
                  <a:lnTo>
                    <a:pt x="39" y="68"/>
                  </a:lnTo>
                  <a:lnTo>
                    <a:pt x="50" y="68"/>
                  </a:lnTo>
                  <a:lnTo>
                    <a:pt x="60" y="68"/>
                  </a:lnTo>
                  <a:lnTo>
                    <a:pt x="72" y="68"/>
                  </a:lnTo>
                  <a:lnTo>
                    <a:pt x="84" y="66"/>
                  </a:lnTo>
                  <a:lnTo>
                    <a:pt x="95" y="66"/>
                  </a:lnTo>
                  <a:lnTo>
                    <a:pt x="105" y="66"/>
                  </a:lnTo>
                  <a:lnTo>
                    <a:pt x="114" y="66"/>
                  </a:lnTo>
                  <a:lnTo>
                    <a:pt x="120" y="66"/>
                  </a:lnTo>
                  <a:lnTo>
                    <a:pt x="129" y="65"/>
                  </a:lnTo>
                  <a:lnTo>
                    <a:pt x="135" y="59"/>
                  </a:lnTo>
                  <a:lnTo>
                    <a:pt x="140" y="50"/>
                  </a:lnTo>
                  <a:lnTo>
                    <a:pt x="141" y="37"/>
                  </a:lnTo>
                  <a:lnTo>
                    <a:pt x="140" y="24"/>
                  </a:lnTo>
                  <a:lnTo>
                    <a:pt x="134" y="12"/>
                  </a:lnTo>
                  <a:lnTo>
                    <a:pt x="125" y="3"/>
                  </a:lnTo>
                  <a:lnTo>
                    <a:pt x="113" y="0"/>
                  </a:lnTo>
                  <a:lnTo>
                    <a:pt x="102" y="0"/>
                  </a:lnTo>
                  <a:lnTo>
                    <a:pt x="87" y="0"/>
                  </a:lnTo>
                  <a:lnTo>
                    <a:pt x="69" y="0"/>
                  </a:lnTo>
                  <a:lnTo>
                    <a:pt x="50" y="0"/>
                  </a:lnTo>
                  <a:lnTo>
                    <a:pt x="30" y="0"/>
                  </a:lnTo>
                  <a:lnTo>
                    <a:pt x="15" y="0"/>
                  </a:lnTo>
                  <a:lnTo>
                    <a:pt x="4" y="0"/>
                  </a:lnTo>
                  <a:lnTo>
                    <a:pt x="0" y="0"/>
                  </a:lnTo>
                  <a:close/>
                </a:path>
              </a:pathLst>
            </a:custGeom>
            <a:solidFill>
              <a:srgbClr val="0033CC"/>
            </a:solidFill>
            <a:ln w="9525">
              <a:solidFill>
                <a:schemeClr val="bg1"/>
              </a:solidFill>
              <a:round/>
            </a:ln>
          </p:spPr>
          <p:txBody>
            <a:bodyPr/>
            <a:lstStyle/>
            <a:p>
              <a:endParaRPr lang="zh-CN" altLang="en-US"/>
            </a:p>
          </p:txBody>
        </p:sp>
      </p:grpSp>
      <p:sp>
        <p:nvSpPr>
          <p:cNvPr id="56325" name="Rectangle 26"/>
          <p:cNvSpPr>
            <a:spLocks noChangeArrowheads="1"/>
          </p:cNvSpPr>
          <p:nvPr/>
        </p:nvSpPr>
        <p:spPr bwMode="auto">
          <a:xfrm>
            <a:off x="2508250" y="4743450"/>
            <a:ext cx="2497138"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graphicFrame>
        <p:nvGraphicFramePr>
          <p:cNvPr id="56326" name="Object 27"/>
          <p:cNvGraphicFramePr>
            <a:graphicFrameLocks noChangeAspect="1"/>
          </p:cNvGraphicFramePr>
          <p:nvPr/>
        </p:nvGraphicFramePr>
        <p:xfrm>
          <a:off x="7434263" y="5165725"/>
          <a:ext cx="2284412" cy="596900"/>
        </p:xfrm>
        <a:graphic>
          <a:graphicData uri="http://schemas.openxmlformats.org/presentationml/2006/ole">
            <mc:AlternateContent xmlns:mc="http://schemas.openxmlformats.org/markup-compatibility/2006">
              <mc:Choice xmlns:v="urn:schemas-microsoft-com:vml" Requires="v">
                <p:oleObj spid="_x0000_s15411" name="Clip" r:id="rId1" imgW="6545580" imgH="1706880" progId="MS_ClipArt_Gallery.2">
                  <p:embed/>
                </p:oleObj>
              </mc:Choice>
              <mc:Fallback>
                <p:oleObj name="Clip" r:id="rId1" imgW="6545580" imgH="1706880" progId="MS_ClipArt_Gallery.2">
                  <p:embed/>
                  <p:pic>
                    <p:nvPicPr>
                      <p:cNvPr id="0" name="图片 15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263" y="5165725"/>
                        <a:ext cx="2284412"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27" name="Rectangle 28"/>
          <p:cNvSpPr>
            <a:spLocks noChangeArrowheads="1"/>
          </p:cNvSpPr>
          <p:nvPr/>
        </p:nvSpPr>
        <p:spPr bwMode="auto">
          <a:xfrm>
            <a:off x="7327900" y="4743450"/>
            <a:ext cx="2497138" cy="144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cxnSp>
        <p:nvCxnSpPr>
          <p:cNvPr id="56328" name="AutoShape 29"/>
          <p:cNvCxnSpPr>
            <a:cxnSpLocks noChangeShapeType="1"/>
          </p:cNvCxnSpPr>
          <p:nvPr/>
        </p:nvCxnSpPr>
        <p:spPr bwMode="auto">
          <a:xfrm>
            <a:off x="5029200" y="5456238"/>
            <a:ext cx="2293938" cy="0"/>
          </a:xfrm>
          <a:prstGeom prst="straightConnector1">
            <a:avLst/>
          </a:prstGeom>
          <a:noFill/>
          <a:ln w="28575">
            <a:solidFill>
              <a:srgbClr val="EB7C1F"/>
            </a:solidFill>
            <a:round/>
            <a:headEnd type="triangle" w="med" len="med"/>
            <a:tailEnd type="triangle" w="med" len="med"/>
          </a:ln>
          <a:extLst>
            <a:ext uri="{909E8E84-426E-40DD-AFC4-6F175D3DCCD1}">
              <a14:hiddenFill xmlns:a14="http://schemas.microsoft.com/office/drawing/2010/main">
                <a:noFill/>
              </a14:hiddenFill>
            </a:ext>
          </a:extLst>
        </p:spPr>
      </p:cxnSp>
      <p:sp>
        <p:nvSpPr>
          <p:cNvPr id="56329" name="Text Box 30"/>
          <p:cNvSpPr txBox="1">
            <a:spLocks noChangeArrowheads="1"/>
          </p:cNvSpPr>
          <p:nvPr/>
        </p:nvSpPr>
        <p:spPr bwMode="auto">
          <a:xfrm>
            <a:off x="5521326" y="4951414"/>
            <a:ext cx="1298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b="0" dirty="0">
                <a:solidFill>
                  <a:srgbClr val="EB7C1F"/>
                </a:solidFill>
                <a:ea typeface="宋体" panose="02010600030101010101" pitchFamily="2" charset="-122"/>
              </a:rPr>
              <a:t>{Problem}</a:t>
            </a:r>
            <a:endParaRPr lang="en-US" altLang="zh-CN" sz="1600" dirty="0">
              <a:solidFill>
                <a:srgbClr val="EB7C1F"/>
              </a:solidFill>
              <a:ea typeface="宋体" panose="02010600030101010101" pitchFamily="2" charset="-122"/>
            </a:endParaRPr>
          </a:p>
        </p:txBody>
      </p:sp>
      <p:sp>
        <p:nvSpPr>
          <p:cNvPr id="56330" name="Text Box 31"/>
          <p:cNvSpPr txBox="1">
            <a:spLocks noChangeArrowheads="1"/>
          </p:cNvSpPr>
          <p:nvPr/>
        </p:nvSpPr>
        <p:spPr bwMode="auto">
          <a:xfrm>
            <a:off x="3127376" y="6165851"/>
            <a:ext cx="1444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2800" i="1" dirty="0">
                <a:solidFill>
                  <a:srgbClr val="0070C0"/>
                </a:solidFill>
                <a:ea typeface="宋体" panose="02010600030101010101" pitchFamily="2" charset="-122"/>
              </a:rPr>
              <a:t>理解的</a:t>
            </a:r>
            <a:endParaRPr lang="zh-CN" altLang="en-US" sz="2800" b="0" i="1" dirty="0">
              <a:solidFill>
                <a:srgbClr val="0070C0"/>
              </a:solidFill>
              <a:ea typeface="宋体" panose="02010600030101010101" pitchFamily="2" charset="-122"/>
            </a:endParaRPr>
          </a:p>
        </p:txBody>
      </p:sp>
      <p:sp>
        <p:nvSpPr>
          <p:cNvPr id="56331" name="Text Box 32"/>
          <p:cNvSpPr txBox="1">
            <a:spLocks noChangeArrowheads="1"/>
          </p:cNvSpPr>
          <p:nvPr/>
        </p:nvSpPr>
        <p:spPr bwMode="auto">
          <a:xfrm>
            <a:off x="8001001" y="6186488"/>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2800" i="1" dirty="0">
                <a:solidFill>
                  <a:srgbClr val="FF0000"/>
                </a:solidFill>
                <a:ea typeface="宋体" panose="02010600030101010101" pitchFamily="2" charset="-122"/>
              </a:rPr>
              <a:t>期望的</a:t>
            </a:r>
            <a:endParaRPr lang="zh-CN" altLang="en-US" sz="2800" b="0" i="1" dirty="0">
              <a:solidFill>
                <a:srgbClr val="FF0000"/>
              </a:solidFill>
              <a:ea typeface="宋体" panose="02010600030101010101" pitchFamily="2" charset="-122"/>
            </a:endParaRPr>
          </a:p>
        </p:txBody>
      </p:sp>
      <p:sp>
        <p:nvSpPr>
          <p:cNvPr id="56332" name="Text Box 33"/>
          <p:cNvSpPr txBox="1">
            <a:spLocks noChangeArrowheads="1"/>
          </p:cNvSpPr>
          <p:nvPr/>
        </p:nvSpPr>
        <p:spPr bwMode="auto">
          <a:xfrm>
            <a:off x="7572376" y="2000250"/>
            <a:ext cx="2021387" cy="5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800" b="0" dirty="0">
                <a:solidFill>
                  <a:srgbClr val="EB7C1F"/>
                </a:solidFill>
                <a:latin typeface="+mn-ea"/>
              </a:rPr>
              <a:t>从业务角度</a:t>
            </a:r>
            <a:endParaRPr lang="zh-CN" altLang="en-US" sz="2800" b="0" dirty="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zh-CN" altLang="en-US" smtClean="0"/>
              <a:t>识别业务解决方案</a:t>
            </a:r>
            <a:endParaRPr lang="zh-CN" altLang="en-US" smtClean="0"/>
          </a:p>
        </p:txBody>
      </p:sp>
      <p:sp>
        <p:nvSpPr>
          <p:cNvPr id="58371" name="Rectangle 3"/>
          <p:cNvSpPr>
            <a:spLocks noGrp="1" noChangeArrowheads="1"/>
          </p:cNvSpPr>
          <p:nvPr>
            <p:ph type="body" idx="1"/>
          </p:nvPr>
        </p:nvSpPr>
        <p:spPr/>
        <p:txBody>
          <a:bodyPr/>
          <a:lstStyle/>
          <a:p>
            <a:pPr eaLnBrk="1" hangingPunct="1"/>
            <a:r>
              <a:rPr lang="zh-CN" altLang="en-US" dirty="0" smtClean="0"/>
              <a:t>分析业务需求</a:t>
            </a:r>
            <a:endParaRPr lang="zh-CN" altLang="en-US" dirty="0" smtClean="0"/>
          </a:p>
          <a:p>
            <a:pPr eaLnBrk="1" hangingPunct="1"/>
            <a:r>
              <a:rPr lang="zh-CN" altLang="en-US" dirty="0" smtClean="0"/>
              <a:t>提出多种解决方案</a:t>
            </a:r>
            <a:endParaRPr lang="zh-CN" altLang="en-US" dirty="0" smtClean="0"/>
          </a:p>
          <a:p>
            <a:pPr lvl="1" eaLnBrk="1" hangingPunct="1"/>
            <a:r>
              <a:rPr lang="zh-CN" altLang="en-US" dirty="0" smtClean="0"/>
              <a:t>技术的或</a:t>
            </a:r>
            <a:r>
              <a:rPr lang="en-US" altLang="zh-CN" dirty="0" smtClean="0"/>
              <a:t>(</a:t>
            </a:r>
            <a:r>
              <a:rPr lang="zh-CN" altLang="en-US" dirty="0" smtClean="0"/>
              <a:t>和</a:t>
            </a:r>
            <a:r>
              <a:rPr lang="en-US" altLang="zh-CN" dirty="0" smtClean="0"/>
              <a:t>)</a:t>
            </a:r>
            <a:r>
              <a:rPr lang="zh-CN" altLang="en-US" dirty="0" smtClean="0"/>
              <a:t>非技术的</a:t>
            </a:r>
            <a:endParaRPr lang="zh-CN" altLang="en-US" dirty="0" smtClean="0"/>
          </a:p>
          <a:p>
            <a:pPr eaLnBrk="1" hangingPunct="1"/>
            <a:r>
              <a:rPr lang="zh-CN" altLang="en-US" dirty="0" smtClean="0"/>
              <a:t>选择最能满足业务需求的解决方案</a:t>
            </a:r>
            <a:endParaRPr lang="zh-CN" altLang="en-US" dirty="0" smtClean="0"/>
          </a:p>
          <a:p>
            <a:pPr eaLnBrk="1" hangingPunct="1"/>
            <a:r>
              <a:rPr lang="zh-CN" altLang="en-US" dirty="0" smtClean="0"/>
              <a:t>启动项目</a:t>
            </a:r>
            <a:r>
              <a:rPr lang="en-US" altLang="zh-CN" dirty="0" smtClean="0"/>
              <a:t>,</a:t>
            </a:r>
            <a:r>
              <a:rPr lang="zh-CN" altLang="en-US" dirty="0" smtClean="0"/>
              <a:t>实现方案</a:t>
            </a:r>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5310188" y="3503614"/>
            <a:ext cx="1554162" cy="611187"/>
          </a:xfrm>
          <a:prstGeom prst="rect">
            <a:avLst/>
          </a:prstGeom>
          <a:solidFill>
            <a:srgbClr val="DDDDDD"/>
          </a:solidFill>
          <a:ln w="28575">
            <a:solidFill>
              <a:schemeClr val="tx1"/>
            </a:solidFill>
            <a:miter lim="800000"/>
            <a:headEnd type="none" w="sm" len="sm"/>
            <a:tailEnd type="none" w="lg" len="lg"/>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19" name="Rectangle 3"/>
          <p:cNvSpPr>
            <a:spLocks noGrp="1" noChangeArrowheads="1"/>
          </p:cNvSpPr>
          <p:nvPr>
            <p:ph type="title"/>
          </p:nvPr>
        </p:nvSpPr>
        <p:spPr/>
        <p:txBody>
          <a:bodyPr/>
          <a:lstStyle/>
          <a:p>
            <a:r>
              <a:rPr lang="zh-CN" altLang="en-US" smtClean="0"/>
              <a:t>案例研究</a:t>
            </a:r>
            <a:r>
              <a:rPr lang="en-US" altLang="zh-CN" smtClean="0"/>
              <a:t>: Course Registration System</a:t>
            </a:r>
            <a:endParaRPr lang="zh-CN" altLang="en-US" smtClean="0"/>
          </a:p>
        </p:txBody>
      </p:sp>
      <p:sp>
        <p:nvSpPr>
          <p:cNvPr id="60420" name="Rectangle 4"/>
          <p:cNvSpPr>
            <a:spLocks noGrp="1" noChangeArrowheads="1"/>
          </p:cNvSpPr>
          <p:nvPr>
            <p:ph type="body" idx="1"/>
          </p:nvPr>
        </p:nvSpPr>
        <p:spPr/>
        <p:txBody>
          <a:bodyPr/>
          <a:lstStyle/>
          <a:p>
            <a:r>
              <a:rPr lang="en-GB" altLang="zh-CN" dirty="0" smtClean="0"/>
              <a:t>Review the </a:t>
            </a:r>
            <a:r>
              <a:rPr lang="en-US" altLang="zh-CN" dirty="0" smtClean="0"/>
              <a:t>problem statement</a:t>
            </a:r>
            <a:endParaRPr lang="en-US" altLang="zh-CN" dirty="0" smtClean="0"/>
          </a:p>
        </p:txBody>
      </p:sp>
      <p:sp>
        <p:nvSpPr>
          <p:cNvPr id="60421" name="Rectangle 5"/>
          <p:cNvSpPr>
            <a:spLocks noChangeArrowheads="1"/>
          </p:cNvSpPr>
          <p:nvPr/>
        </p:nvSpPr>
        <p:spPr bwMode="auto">
          <a:xfrm>
            <a:off x="5310188" y="2641601"/>
            <a:ext cx="1554162" cy="2189163"/>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0422" name="Line 6"/>
          <p:cNvSpPr>
            <a:spLocks noChangeShapeType="1"/>
          </p:cNvSpPr>
          <p:nvPr/>
        </p:nvSpPr>
        <p:spPr bwMode="auto">
          <a:xfrm>
            <a:off x="6346826" y="2641600"/>
            <a:ext cx="517525" cy="43815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3" name="Line 7"/>
          <p:cNvSpPr>
            <a:spLocks noChangeShapeType="1"/>
          </p:cNvSpPr>
          <p:nvPr/>
        </p:nvSpPr>
        <p:spPr bwMode="auto">
          <a:xfrm>
            <a:off x="6346825" y="2641600"/>
            <a:ext cx="0" cy="43815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4" name="Line 8"/>
          <p:cNvSpPr>
            <a:spLocks noChangeShapeType="1"/>
          </p:cNvSpPr>
          <p:nvPr/>
        </p:nvSpPr>
        <p:spPr bwMode="auto">
          <a:xfrm flipH="1">
            <a:off x="6346826" y="3079750"/>
            <a:ext cx="517525"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5" name="Line 9"/>
          <p:cNvSpPr>
            <a:spLocks noChangeShapeType="1"/>
          </p:cNvSpPr>
          <p:nvPr/>
        </p:nvSpPr>
        <p:spPr bwMode="auto">
          <a:xfrm>
            <a:off x="5483225" y="3371850"/>
            <a:ext cx="12080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10"/>
          <p:cNvSpPr>
            <a:spLocks noChangeShapeType="1"/>
          </p:cNvSpPr>
          <p:nvPr/>
        </p:nvSpPr>
        <p:spPr bwMode="auto">
          <a:xfrm>
            <a:off x="5483225" y="3517900"/>
            <a:ext cx="12080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11"/>
          <p:cNvSpPr>
            <a:spLocks noChangeShapeType="1"/>
          </p:cNvSpPr>
          <p:nvPr/>
        </p:nvSpPr>
        <p:spPr bwMode="auto">
          <a:xfrm>
            <a:off x="5483225" y="3663950"/>
            <a:ext cx="1208088"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12"/>
          <p:cNvSpPr>
            <a:spLocks noChangeShapeType="1"/>
          </p:cNvSpPr>
          <p:nvPr/>
        </p:nvSpPr>
        <p:spPr bwMode="auto">
          <a:xfrm>
            <a:off x="5483225" y="3954463"/>
            <a:ext cx="1208088"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3"/>
          <p:cNvSpPr>
            <a:spLocks noChangeShapeType="1"/>
          </p:cNvSpPr>
          <p:nvPr/>
        </p:nvSpPr>
        <p:spPr bwMode="auto">
          <a:xfrm>
            <a:off x="5483225" y="3808413"/>
            <a:ext cx="1208088" cy="0"/>
          </a:xfrm>
          <a:prstGeom prst="line">
            <a:avLst/>
          </a:prstGeom>
          <a:noFill/>
          <a:ln w="28575">
            <a:solidFill>
              <a:schemeClr val="bg2"/>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4"/>
          <p:cNvSpPr>
            <a:spLocks noChangeShapeType="1"/>
          </p:cNvSpPr>
          <p:nvPr/>
        </p:nvSpPr>
        <p:spPr bwMode="auto">
          <a:xfrm>
            <a:off x="5483225" y="4100513"/>
            <a:ext cx="12080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15"/>
          <p:cNvSpPr>
            <a:spLocks noChangeShapeType="1"/>
          </p:cNvSpPr>
          <p:nvPr/>
        </p:nvSpPr>
        <p:spPr bwMode="auto">
          <a:xfrm>
            <a:off x="5483225" y="4246563"/>
            <a:ext cx="12080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Line 16"/>
          <p:cNvSpPr>
            <a:spLocks noChangeShapeType="1"/>
          </p:cNvSpPr>
          <p:nvPr/>
        </p:nvSpPr>
        <p:spPr bwMode="auto">
          <a:xfrm>
            <a:off x="5483225" y="4392613"/>
            <a:ext cx="12080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3" name="Line 17"/>
          <p:cNvSpPr>
            <a:spLocks noChangeShapeType="1"/>
          </p:cNvSpPr>
          <p:nvPr/>
        </p:nvSpPr>
        <p:spPr bwMode="auto">
          <a:xfrm>
            <a:off x="5483225" y="4538663"/>
            <a:ext cx="12080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4" name="Line 18"/>
          <p:cNvSpPr>
            <a:spLocks noChangeShapeType="1"/>
          </p:cNvSpPr>
          <p:nvPr/>
        </p:nvSpPr>
        <p:spPr bwMode="auto">
          <a:xfrm>
            <a:off x="5483225" y="4684713"/>
            <a:ext cx="12080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Line 19"/>
          <p:cNvSpPr>
            <a:spLocks noChangeShapeType="1"/>
          </p:cNvSpPr>
          <p:nvPr/>
        </p:nvSpPr>
        <p:spPr bwMode="auto">
          <a:xfrm>
            <a:off x="5483225" y="3225800"/>
            <a:ext cx="12080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Line 20"/>
          <p:cNvSpPr>
            <a:spLocks noChangeShapeType="1"/>
          </p:cNvSpPr>
          <p:nvPr/>
        </p:nvSpPr>
        <p:spPr bwMode="auto">
          <a:xfrm>
            <a:off x="5483225" y="2933700"/>
            <a:ext cx="7508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7" name="Line 21"/>
          <p:cNvSpPr>
            <a:spLocks noChangeShapeType="1"/>
          </p:cNvSpPr>
          <p:nvPr/>
        </p:nvSpPr>
        <p:spPr bwMode="auto">
          <a:xfrm>
            <a:off x="5483225" y="2787650"/>
            <a:ext cx="7508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8" name="Line 22"/>
          <p:cNvSpPr>
            <a:spLocks noChangeShapeType="1"/>
          </p:cNvSpPr>
          <p:nvPr/>
        </p:nvSpPr>
        <p:spPr bwMode="auto">
          <a:xfrm>
            <a:off x="5483225" y="3079750"/>
            <a:ext cx="750888"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9" name="Text Box 23"/>
          <p:cNvSpPr txBox="1">
            <a:spLocks noChangeArrowheads="1"/>
          </p:cNvSpPr>
          <p:nvPr/>
        </p:nvSpPr>
        <p:spPr bwMode="auto">
          <a:xfrm>
            <a:off x="4591050" y="4953001"/>
            <a:ext cx="29924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b="0" dirty="0">
                <a:ea typeface="宋体" panose="02010600030101010101" pitchFamily="2" charset="-122"/>
              </a:rPr>
              <a:t>Course Registration </a:t>
            </a:r>
            <a:endParaRPr lang="en-US" altLang="zh-CN" sz="2000" b="0" dirty="0">
              <a:ea typeface="宋体" panose="02010600030101010101" pitchFamily="2" charset="-122"/>
            </a:endParaRPr>
          </a:p>
          <a:p>
            <a:pPr algn="ctr"/>
            <a:r>
              <a:rPr lang="en-US" altLang="zh-CN" sz="2000" b="0" dirty="0">
                <a:ea typeface="宋体" panose="02010600030101010101" pitchFamily="2" charset="-122"/>
              </a:rPr>
              <a:t>Requirements Document</a:t>
            </a:r>
            <a:endParaRPr lang="en-US" altLang="zh-CN" sz="2000" b="0" dirty="0">
              <a:ea typeface="宋体" panose="02010600030101010101" pitchFamily="2" charset="-122"/>
            </a:endParaRPr>
          </a:p>
        </p:txBody>
      </p:sp>
      <p:sp>
        <p:nvSpPr>
          <p:cNvPr id="60440" name="Rectangle 24"/>
          <p:cNvSpPr>
            <a:spLocks noChangeArrowheads="1"/>
          </p:cNvSpPr>
          <p:nvPr/>
        </p:nvSpPr>
        <p:spPr bwMode="auto">
          <a:xfrm>
            <a:off x="5307013" y="3505200"/>
            <a:ext cx="1555750" cy="609600"/>
          </a:xfrm>
          <a:prstGeom prst="rect">
            <a:avLst/>
          </a:prstGeom>
          <a:noFill/>
          <a:ln w="57150">
            <a:solidFill>
              <a:srgbClr val="EB7C1F"/>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举例：选课系统的问题陈述 </a:t>
            </a:r>
            <a:r>
              <a:rPr lang="en-US" altLang="zh-CN" dirty="0"/>
              <a:t>@Vision</a:t>
            </a:r>
            <a:r>
              <a:rPr lang="zh-CN" altLang="en-US" dirty="0"/>
              <a:t>文档</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graphicFrame>
        <p:nvGraphicFramePr>
          <p:cNvPr id="5" name="Group 102"/>
          <p:cNvGraphicFramePr>
            <a:graphicFrameLocks noGrp="1"/>
          </p:cNvGraphicFramePr>
          <p:nvPr>
            <p:ph idx="1"/>
          </p:nvPr>
        </p:nvGraphicFramePr>
        <p:xfrm>
          <a:off x="316961" y="2028147"/>
          <a:ext cx="11732080" cy="4274681"/>
        </p:xfrm>
        <a:graphic>
          <a:graphicData uri="http://schemas.openxmlformats.org/drawingml/2006/table">
            <a:tbl>
              <a:tblPr>
                <a:tableStyleId>{5940675A-B579-460E-94D1-54222C63F5DA}</a:tableStyleId>
              </a:tblPr>
              <a:tblGrid>
                <a:gridCol w="4101195"/>
                <a:gridCol w="7630885"/>
              </a:tblGrid>
              <a:tr h="1100052">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The problem of</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1" marB="53971" horzOverflow="overflow">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smtClean="0">
                          <a:ln>
                            <a:noFill/>
                          </a:ln>
                          <a:effectLst/>
                        </a:rPr>
                        <a:t>The outdated and largely manual student registration process at Wylie College</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1" marB="53971" horzOverflow="overflow"/>
                </a:tc>
              </a:tr>
              <a:tr h="845087">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affects</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1" marB="53971" horzOverflow="overflow">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smtClean="0">
                          <a:ln>
                            <a:noFill/>
                          </a:ln>
                          <a:effectLst/>
                        </a:rPr>
                        <a:t>Students, professors, and College administration.</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1" marB="53971" horzOverflow="overflow"/>
                </a:tc>
              </a:tr>
              <a:tr h="968828">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The impact of which is</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1" marB="53971" horzOverflow="overflow">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A slow and costly process combined with dissatisfied students and professors.</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1" marB="53971" horzOverflow="overflow"/>
                </a:tc>
              </a:tr>
              <a:tr h="1360714">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A successful solution would</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1" marB="53971" horzOverflow="overflow">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Improve the image of the College, attract more students, and streamline administrative registration functions.</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71" marB="53971"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zh-CN" dirty="0" smtClean="0"/>
              <a:t>2</a:t>
            </a:r>
            <a:r>
              <a:rPr lang="zh-CN" altLang="en-US" dirty="0" smtClean="0"/>
              <a:t>）识别项目干系人</a:t>
            </a:r>
            <a:endParaRPr lang="zh-CN" altLang="en-US" dirty="0" smtClean="0"/>
          </a:p>
        </p:txBody>
      </p:sp>
      <p:sp>
        <p:nvSpPr>
          <p:cNvPr id="63491" name="Rectangle 3"/>
          <p:cNvSpPr>
            <a:spLocks noGrp="1" noChangeArrowheads="1"/>
          </p:cNvSpPr>
          <p:nvPr>
            <p:ph type="body" idx="1"/>
          </p:nvPr>
        </p:nvSpPr>
        <p:spPr/>
        <p:txBody>
          <a:bodyPr/>
          <a:lstStyle/>
          <a:p>
            <a:r>
              <a:rPr lang="zh-CN" altLang="en-US" dirty="0"/>
              <a:t>项目干系</a:t>
            </a:r>
            <a:r>
              <a:rPr lang="zh-CN" altLang="en-US" dirty="0" smtClean="0"/>
              <a:t>人（</a:t>
            </a:r>
            <a:r>
              <a:rPr lang="en-US" altLang="zh-CN" dirty="0" smtClean="0"/>
              <a:t>Stakeholder</a:t>
            </a:r>
            <a:r>
              <a:rPr lang="zh-CN" altLang="en-US" dirty="0" smtClean="0"/>
              <a:t>），又称为项目涉众或利益相关人，是积级参与项目，或其利益因项目的实施或完成而受到积极或消极影响的个人和组织，他们还会对项目的目标和结果施加影响。</a:t>
            </a:r>
            <a:endParaRPr lang="zh-CN" altLang="en-US" dirty="0" smtClean="0"/>
          </a:p>
          <a:p>
            <a:endParaRPr lang="zh-CN" altLang="en-US"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2" name="图片 1"/>
          <p:cNvPicPr>
            <a:picLocks noChangeAspect="1"/>
          </p:cNvPicPr>
          <p:nvPr/>
        </p:nvPicPr>
        <p:blipFill>
          <a:blip r:embed="rId1"/>
          <a:stretch>
            <a:fillRect/>
          </a:stretch>
        </p:blipFill>
        <p:spPr>
          <a:xfrm>
            <a:off x="3023865" y="3149510"/>
            <a:ext cx="6494320" cy="334653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举例：选课系统的</a:t>
            </a:r>
            <a:r>
              <a:rPr lang="en-US" altLang="zh-CN" dirty="0"/>
              <a:t>Stakeholder @Vision</a:t>
            </a:r>
            <a:r>
              <a:rPr lang="zh-CN" altLang="en-US" dirty="0"/>
              <a:t>文档</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graphicFrame>
        <p:nvGraphicFramePr>
          <p:cNvPr id="5" name="Group 115"/>
          <p:cNvGraphicFramePr>
            <a:graphicFrameLocks noGrp="1"/>
          </p:cNvGraphicFramePr>
          <p:nvPr>
            <p:ph idx="1"/>
          </p:nvPr>
        </p:nvGraphicFramePr>
        <p:xfrm>
          <a:off x="305915" y="1344529"/>
          <a:ext cx="11754172" cy="5240422"/>
        </p:xfrm>
        <a:graphic>
          <a:graphicData uri="http://schemas.openxmlformats.org/drawingml/2006/table">
            <a:tbl>
              <a:tblPr>
                <a:tableStyleId>{5940675A-B579-460E-94D1-54222C63F5DA}</a:tableStyleId>
              </a:tblPr>
              <a:tblGrid>
                <a:gridCol w="1925656"/>
                <a:gridCol w="4169229"/>
                <a:gridCol w="5659287"/>
              </a:tblGrid>
              <a:tr h="473765">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b="1" u="none" strike="noStrike" cap="none" normalizeH="0" baseline="0" dirty="0" smtClean="0">
                          <a:ln>
                            <a:noFill/>
                          </a:ln>
                          <a:effectLst/>
                        </a:rPr>
                        <a:t>Name</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solidFill>
                      <a:srgbClr val="CCFFFF"/>
                    </a:solid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b="1" u="none" strike="noStrike" cap="none" normalizeH="0" baseline="0" dirty="0" smtClean="0">
                          <a:ln>
                            <a:noFill/>
                          </a:ln>
                          <a:effectLst/>
                        </a:rPr>
                        <a:t>Represents</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solidFill>
                      <a:srgbClr val="CCFFFF"/>
                    </a:solid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b="1" u="none" strike="noStrike" cap="none" normalizeH="0" baseline="0" dirty="0" smtClean="0">
                          <a:ln>
                            <a:noFill/>
                          </a:ln>
                          <a:effectLst/>
                        </a:rPr>
                        <a:t>Role</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solidFill>
                      <a:srgbClr val="CCFFFF"/>
                    </a:solidFill>
                  </a:tcPr>
                </a:tc>
              </a:tr>
              <a:tr h="983609">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smtClean="0">
                          <a:ln>
                            <a:noFill/>
                          </a:ln>
                          <a:effectLst/>
                        </a:rPr>
                        <a:t>IT Executive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smtClean="0">
                          <a:ln>
                            <a:noFill/>
                          </a:ln>
                          <a:effectLst/>
                        </a:rPr>
                        <a:t>IT Department and Wylie College as whole.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Responsible for project funding approval. Monitors project progress.</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r>
              <a:tr h="1970315">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smtClean="0">
                          <a:ln>
                            <a:noFill/>
                          </a:ln>
                          <a:effectLst/>
                        </a:rPr>
                        <a:t>Registrar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The office of the registrar, administrative and data entry personnel. </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Ensures that the system will meet the needs of the registrar, who has to manage the course registration data, including professor and student databases. </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r>
              <a:tr h="973251">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smtClean="0">
                          <a:ln>
                            <a:noFill/>
                          </a:ln>
                          <a:effectLst/>
                        </a:rPr>
                        <a:t>Student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smtClean="0">
                          <a:ln>
                            <a:noFill/>
                          </a:ln>
                          <a:effectLst/>
                        </a:rPr>
                        <a:t>Students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Ensures that the system will meet the needs of students. </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r>
              <a:tr h="762089">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Professor </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smtClean="0">
                          <a:ln>
                            <a:noFill/>
                          </a:ln>
                          <a:effectLst/>
                        </a:rPr>
                        <a:t>Professors </a:t>
                      </a:r>
                      <a:endParaRPr kumimoji="0" lang="en-US" altLang="zh-CN" sz="2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u="none" strike="noStrike" cap="none" normalizeH="0" baseline="0" dirty="0" smtClean="0">
                          <a:ln>
                            <a:noFill/>
                          </a:ln>
                          <a:effectLst/>
                        </a:rPr>
                        <a:t>Represents the interests of the faculty (professors). </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1" marB="53981" horzOverflow="overflow"/>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3</a:t>
            </a:r>
            <a:r>
              <a:rPr lang="zh-CN" altLang="en-US" smtClean="0"/>
              <a:t>）识别项目的约束</a:t>
            </a:r>
            <a:endParaRPr lang="zh-CN" altLang="en-US" smtClean="0"/>
          </a:p>
        </p:txBody>
      </p:sp>
      <p:graphicFrame>
        <p:nvGraphicFramePr>
          <p:cNvPr id="66563" name="Object 3">
            <a:hlinkClick r:id="" action="ppaction://ole?verb=0"/>
          </p:cNvPr>
          <p:cNvGraphicFramePr/>
          <p:nvPr/>
        </p:nvGraphicFramePr>
        <p:xfrm>
          <a:off x="8469087" y="1878920"/>
          <a:ext cx="1273175" cy="1231900"/>
        </p:xfrm>
        <a:graphic>
          <a:graphicData uri="http://schemas.openxmlformats.org/presentationml/2006/ole">
            <mc:AlternateContent xmlns:mc="http://schemas.openxmlformats.org/markup-compatibility/2006">
              <mc:Choice xmlns:v="urn:schemas-microsoft-com:vml" Requires="v">
                <p:oleObj spid="_x0000_s16686" name="Clip" r:id="rId1" imgW="1271270" imgH="1229995" progId="MS_ClipArt_Gallery.2">
                  <p:embed/>
                </p:oleObj>
              </mc:Choice>
              <mc:Fallback>
                <p:oleObj name="Clip" r:id="rId1" imgW="1271270" imgH="1229995" progId="MS_ClipArt_Gallery.2">
                  <p:embed/>
                  <p:pic>
                    <p:nvPicPr>
                      <p:cNvPr id="0" name="图片 1668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9087" y="1878920"/>
                        <a:ext cx="1273175"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4" name="Rectangle 4"/>
          <p:cNvSpPr>
            <a:spLocks noChangeArrowheads="1"/>
          </p:cNvSpPr>
          <p:nvPr/>
        </p:nvSpPr>
        <p:spPr bwMode="auto">
          <a:xfrm>
            <a:off x="8467499" y="3093358"/>
            <a:ext cx="69891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a:latin typeface="+mn-ea"/>
              </a:rPr>
              <a:t>经济</a:t>
            </a:r>
            <a:endParaRPr lang="zh-CN" altLang="en-US" sz="1800" b="0">
              <a:latin typeface="+mn-ea"/>
            </a:endParaRPr>
          </a:p>
        </p:txBody>
      </p:sp>
      <p:graphicFrame>
        <p:nvGraphicFramePr>
          <p:cNvPr id="66565" name="Object 5">
            <a:hlinkClick r:id="" action="ppaction://ole?verb=0"/>
          </p:cNvPr>
          <p:cNvGraphicFramePr/>
          <p:nvPr/>
        </p:nvGraphicFramePr>
        <p:xfrm>
          <a:off x="2011136" y="3999820"/>
          <a:ext cx="941388" cy="1333500"/>
        </p:xfrm>
        <a:graphic>
          <a:graphicData uri="http://schemas.openxmlformats.org/presentationml/2006/ole">
            <mc:AlternateContent xmlns:mc="http://schemas.openxmlformats.org/markup-compatibility/2006">
              <mc:Choice xmlns:v="urn:schemas-microsoft-com:vml" Requires="v">
                <p:oleObj spid="_x0000_s16687" name="Clip" r:id="rId3" imgW="939800" imgH="1330960" progId="MS_ClipArt_Gallery.2">
                  <p:embed/>
                </p:oleObj>
              </mc:Choice>
              <mc:Fallback>
                <p:oleObj name="Clip" r:id="rId3" imgW="939800" imgH="1330960" progId="MS_ClipArt_Gallery.2">
                  <p:embed/>
                  <p:pic>
                    <p:nvPicPr>
                      <p:cNvPr id="0" name="图片 1668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136" y="3999820"/>
                        <a:ext cx="941388"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6" name="Rectangle 6"/>
          <p:cNvSpPr>
            <a:spLocks noChangeArrowheads="1"/>
          </p:cNvSpPr>
          <p:nvPr/>
        </p:nvSpPr>
        <p:spPr bwMode="auto">
          <a:xfrm>
            <a:off x="1858736" y="5338083"/>
            <a:ext cx="69891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a:latin typeface="+mn-ea"/>
              </a:rPr>
              <a:t>技术</a:t>
            </a:r>
            <a:endParaRPr lang="zh-CN" altLang="en-US" sz="1800" b="0">
              <a:latin typeface="+mn-ea"/>
            </a:endParaRPr>
          </a:p>
        </p:txBody>
      </p:sp>
      <p:graphicFrame>
        <p:nvGraphicFramePr>
          <p:cNvPr id="66567" name="Object 7">
            <a:hlinkClick r:id="" action="ppaction://ole?verb=0"/>
          </p:cNvPr>
          <p:cNvGraphicFramePr/>
          <p:nvPr/>
        </p:nvGraphicFramePr>
        <p:xfrm>
          <a:off x="2220686" y="2031321"/>
          <a:ext cx="946150" cy="904875"/>
        </p:xfrm>
        <a:graphic>
          <a:graphicData uri="http://schemas.openxmlformats.org/presentationml/2006/ole">
            <mc:AlternateContent xmlns:mc="http://schemas.openxmlformats.org/markup-compatibility/2006">
              <mc:Choice xmlns:v="urn:schemas-microsoft-com:vml" Requires="v">
                <p:oleObj spid="_x0000_s16688" name="Clip" r:id="rId5" imgW="944245" imgH="903605" progId="MS_ClipArt_Gallery.2">
                  <p:embed/>
                </p:oleObj>
              </mc:Choice>
              <mc:Fallback>
                <p:oleObj name="Clip" r:id="rId5" imgW="944245" imgH="903605" progId="MS_ClipArt_Gallery.2">
                  <p:embed/>
                  <p:pic>
                    <p:nvPicPr>
                      <p:cNvPr id="0" name="图片 1668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0686" y="2031321"/>
                        <a:ext cx="9461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8" name="Rectangle 8"/>
          <p:cNvSpPr>
            <a:spLocks noChangeArrowheads="1"/>
          </p:cNvSpPr>
          <p:nvPr/>
        </p:nvSpPr>
        <p:spPr bwMode="auto">
          <a:xfrm>
            <a:off x="2220687" y="2945720"/>
            <a:ext cx="1146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a:latin typeface="+mn-ea"/>
              </a:rPr>
              <a:t>环境</a:t>
            </a:r>
            <a:endParaRPr lang="zh-CN" altLang="en-US" sz="1800" b="0">
              <a:latin typeface="+mn-ea"/>
            </a:endParaRPr>
          </a:p>
        </p:txBody>
      </p:sp>
      <p:graphicFrame>
        <p:nvGraphicFramePr>
          <p:cNvPr id="66569" name="Object 9">
            <a:hlinkClick r:id="" action="ppaction://ole?verb=0"/>
          </p:cNvPr>
          <p:cNvGraphicFramePr/>
          <p:nvPr/>
        </p:nvGraphicFramePr>
        <p:xfrm>
          <a:off x="4201886" y="4450671"/>
          <a:ext cx="3043238" cy="1639887"/>
        </p:xfrm>
        <a:graphic>
          <a:graphicData uri="http://schemas.openxmlformats.org/presentationml/2006/ole">
            <mc:AlternateContent xmlns:mc="http://schemas.openxmlformats.org/markup-compatibility/2006">
              <mc:Choice xmlns:v="urn:schemas-microsoft-com:vml" Requires="v">
                <p:oleObj spid="_x0000_s16689" name="Clip" r:id="rId7" imgW="3043555" imgH="1640205" progId="MS_ClipArt_Gallery.2">
                  <p:embed/>
                </p:oleObj>
              </mc:Choice>
              <mc:Fallback>
                <p:oleObj name="Clip" r:id="rId7" imgW="3043555" imgH="1640205" progId="MS_ClipArt_Gallery.2">
                  <p:embed/>
                  <p:pic>
                    <p:nvPicPr>
                      <p:cNvPr id="0" name="图片 1668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1886" y="4450671"/>
                        <a:ext cx="3043238" cy="163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70" name="Rectangle 10"/>
          <p:cNvSpPr>
            <a:spLocks noChangeArrowheads="1"/>
          </p:cNvSpPr>
          <p:nvPr/>
        </p:nvSpPr>
        <p:spPr bwMode="auto">
          <a:xfrm>
            <a:off x="5295674" y="6066746"/>
            <a:ext cx="69891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a:latin typeface="+mn-ea"/>
              </a:rPr>
              <a:t>系统</a:t>
            </a:r>
            <a:endParaRPr lang="zh-CN" altLang="en-US" sz="1800" b="0">
              <a:latin typeface="+mn-ea"/>
            </a:endParaRPr>
          </a:p>
        </p:txBody>
      </p:sp>
      <p:graphicFrame>
        <p:nvGraphicFramePr>
          <p:cNvPr id="66571" name="Object 11">
            <a:hlinkClick r:id="" action="ppaction://ole?verb=0"/>
          </p:cNvPr>
          <p:cNvGraphicFramePr/>
          <p:nvPr/>
        </p:nvGraphicFramePr>
        <p:xfrm>
          <a:off x="4278086" y="2340883"/>
          <a:ext cx="2478088" cy="1069975"/>
        </p:xfrm>
        <a:graphic>
          <a:graphicData uri="http://schemas.openxmlformats.org/presentationml/2006/ole">
            <mc:AlternateContent xmlns:mc="http://schemas.openxmlformats.org/markup-compatibility/2006">
              <mc:Choice xmlns:v="urn:schemas-microsoft-com:vml" Requires="v">
                <p:oleObj spid="_x0000_s16690" name="Clip" r:id="rId9" imgW="2473960" imgH="1068070" progId="MS_ClipArt_Gallery.2">
                  <p:embed/>
                </p:oleObj>
              </mc:Choice>
              <mc:Fallback>
                <p:oleObj name="Clip" r:id="rId9" imgW="2473960" imgH="1068070" progId="MS_ClipArt_Gallery.2">
                  <p:embed/>
                  <p:pic>
                    <p:nvPicPr>
                      <p:cNvPr id="0" name="图片 1668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8086" y="2340883"/>
                        <a:ext cx="2478088"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72" name="Rectangle 12"/>
          <p:cNvSpPr>
            <a:spLocks noChangeArrowheads="1"/>
          </p:cNvSpPr>
          <p:nvPr/>
        </p:nvSpPr>
        <p:spPr bwMode="auto">
          <a:xfrm>
            <a:off x="5054374" y="3402921"/>
            <a:ext cx="6476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1800">
                <a:latin typeface="+mn-ea"/>
              </a:rPr>
              <a:t>政治</a:t>
            </a:r>
            <a:endParaRPr lang="zh-CN" altLang="en-US" sz="1800">
              <a:latin typeface="+mn-ea"/>
            </a:endParaRPr>
          </a:p>
        </p:txBody>
      </p:sp>
      <p:graphicFrame>
        <p:nvGraphicFramePr>
          <p:cNvPr id="66573" name="Object 13">
            <a:hlinkClick r:id="" action="ppaction://ole?verb=0"/>
          </p:cNvPr>
          <p:cNvGraphicFramePr/>
          <p:nvPr/>
        </p:nvGraphicFramePr>
        <p:xfrm>
          <a:off x="8356374" y="3753757"/>
          <a:ext cx="1712912" cy="2527300"/>
        </p:xfrm>
        <a:graphic>
          <a:graphicData uri="http://schemas.openxmlformats.org/presentationml/2006/ole">
            <mc:AlternateContent xmlns:mc="http://schemas.openxmlformats.org/markup-compatibility/2006">
              <mc:Choice xmlns:v="urn:schemas-microsoft-com:vml" Requires="v">
                <p:oleObj spid="_x0000_s16691" name="Clip" r:id="rId11" imgW="1710055" imgH="2522855" progId="MS_ClipArt_Gallery.2">
                  <p:embed/>
                </p:oleObj>
              </mc:Choice>
              <mc:Fallback>
                <p:oleObj name="Clip" r:id="rId11" imgW="1710055" imgH="2522855" progId="MS_ClipArt_Gallery.2">
                  <p:embed/>
                  <p:pic>
                    <p:nvPicPr>
                      <p:cNvPr id="0" name="图片 1669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56374" y="3753757"/>
                        <a:ext cx="1712912"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74" name="Rectangle 14"/>
          <p:cNvSpPr>
            <a:spLocks noChangeArrowheads="1"/>
          </p:cNvSpPr>
          <p:nvPr/>
        </p:nvSpPr>
        <p:spPr bwMode="auto">
          <a:xfrm>
            <a:off x="8008711" y="5676221"/>
            <a:ext cx="95699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a:latin typeface="+mn-ea"/>
              </a:rPr>
              <a:t>可行性</a:t>
            </a:r>
            <a:endParaRPr lang="zh-CN" altLang="en-US" sz="1800" b="0">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t>举例：选课系统的约束条件 </a:t>
            </a:r>
            <a:r>
              <a:rPr lang="en-US" altLang="zh-CN" smtClean="0"/>
              <a:t>@Vision</a:t>
            </a:r>
            <a:r>
              <a:rPr lang="zh-CN" altLang="en-US" smtClean="0"/>
              <a:t>文档</a:t>
            </a:r>
            <a:endParaRPr lang="zh-CN" altLang="en-US" smtClean="0"/>
          </a:p>
        </p:txBody>
      </p:sp>
      <p:sp>
        <p:nvSpPr>
          <p:cNvPr id="68611" name="Rectangle 3"/>
          <p:cNvSpPr>
            <a:spLocks noGrp="1" noChangeArrowheads="1"/>
          </p:cNvSpPr>
          <p:nvPr>
            <p:ph type="body" idx="1"/>
          </p:nvPr>
        </p:nvSpPr>
        <p:spPr>
          <a:xfrm>
            <a:off x="612000" y="1190172"/>
            <a:ext cx="11157857" cy="5288241"/>
          </a:xfrm>
        </p:spPr>
        <p:txBody>
          <a:bodyPr/>
          <a:lstStyle/>
          <a:p>
            <a:pPr>
              <a:spcAft>
                <a:spcPts val="0"/>
              </a:spcAft>
            </a:pPr>
            <a:r>
              <a:rPr lang="en-US" altLang="zh-CN" sz="1800" dirty="0" smtClean="0"/>
              <a:t>Assumptions and Dependencies</a:t>
            </a:r>
            <a:endParaRPr lang="en-US" altLang="zh-CN" sz="1800" dirty="0" smtClean="0"/>
          </a:p>
          <a:p>
            <a:pPr lvl="1">
              <a:spcAft>
                <a:spcPts val="0"/>
              </a:spcAft>
            </a:pPr>
            <a:r>
              <a:rPr lang="en-US" altLang="zh-CN" sz="1800" dirty="0" smtClean="0"/>
              <a:t>The existing Billing and Course Catalog Database Systems which reside on the College DEC VAX Mainframe will continue to be supported until at least 2005.</a:t>
            </a:r>
            <a:endParaRPr lang="en-US" altLang="zh-CN" sz="1800" dirty="0" smtClean="0"/>
          </a:p>
          <a:p>
            <a:pPr lvl="1">
              <a:spcAft>
                <a:spcPts val="0"/>
              </a:spcAft>
            </a:pPr>
            <a:r>
              <a:rPr lang="en-US" altLang="zh-CN" sz="1800" dirty="0" smtClean="0"/>
              <a:t>The external interfaces of the Billing and Course Catalog Database Systems are as defined in [2] and [3] and will not be altered.</a:t>
            </a:r>
            <a:endParaRPr lang="en-US" altLang="zh-CN" sz="1800" dirty="0" smtClean="0"/>
          </a:p>
          <a:p>
            <a:pPr lvl="1">
              <a:spcAft>
                <a:spcPts val="0"/>
              </a:spcAft>
            </a:pPr>
            <a:r>
              <a:rPr lang="en-US" altLang="zh-CN" sz="1800" dirty="0" smtClean="0"/>
              <a:t>It is assumed that the College will continue to operate and support the existing UNIX Server and the DEC VAX Mainframe until at least 2005.</a:t>
            </a:r>
            <a:endParaRPr lang="en-US" altLang="zh-CN" sz="1800" dirty="0" smtClean="0"/>
          </a:p>
          <a:p>
            <a:pPr lvl="1">
              <a:spcAft>
                <a:spcPts val="0"/>
              </a:spcAft>
            </a:pPr>
            <a:r>
              <a:rPr lang="en-US" altLang="zh-CN" sz="1800" dirty="0" smtClean="0"/>
              <a:t>It is assumed that additional funding will be available by 2005 to replace the legacy Billing and Course Catalog Database Systems.</a:t>
            </a:r>
            <a:endParaRPr lang="en-US" altLang="zh-CN" sz="1800" dirty="0" smtClean="0"/>
          </a:p>
          <a:p>
            <a:pPr lvl="1">
              <a:spcAft>
                <a:spcPts val="0"/>
              </a:spcAft>
            </a:pPr>
            <a:r>
              <a:rPr lang="en-US" altLang="zh-CN" sz="1800" dirty="0" smtClean="0"/>
              <a:t>Implementation of the new registration system in time for the January 2000 school term is dependent upon funding approval by March 1st, 1999.</a:t>
            </a:r>
            <a:endParaRPr lang="en-US" altLang="zh-CN" sz="1800" dirty="0" smtClean="0"/>
          </a:p>
          <a:p>
            <a:pPr>
              <a:spcAft>
                <a:spcPts val="0"/>
              </a:spcAft>
            </a:pPr>
            <a:r>
              <a:rPr lang="en-US" altLang="zh-CN" sz="1800" dirty="0" smtClean="0"/>
              <a:t>Constraints </a:t>
            </a:r>
            <a:endParaRPr lang="en-US" altLang="zh-CN" sz="1800" dirty="0" smtClean="0"/>
          </a:p>
          <a:p>
            <a:pPr lvl="1">
              <a:spcAft>
                <a:spcPts val="0"/>
              </a:spcAft>
            </a:pPr>
            <a:r>
              <a:rPr lang="en-US" altLang="zh-CN" sz="1800" dirty="0" smtClean="0"/>
              <a:t>The system shall not require any hardware development or procurement. </a:t>
            </a:r>
            <a:endParaRPr lang="en-US" altLang="zh-CN" sz="1800" dirty="0" smtClean="0"/>
          </a:p>
          <a:p>
            <a:pPr lvl="1">
              <a:spcAft>
                <a:spcPts val="0"/>
              </a:spcAft>
            </a:pPr>
            <a:r>
              <a:rPr lang="en-US" altLang="zh-CN" sz="1800" dirty="0" smtClean="0"/>
              <a:t>The course information available is limited to the type of data supported by the existing Course Catalog Database. </a:t>
            </a:r>
            <a:endParaRPr lang="en-US" altLang="zh-CN" sz="1800" dirty="0" smtClean="0"/>
          </a:p>
          <a:p>
            <a:pPr>
              <a:spcAft>
                <a:spcPts val="0"/>
              </a:spcAft>
            </a:pPr>
            <a:endParaRPr lang="zh-CN" altLang="en-US" sz="1800"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dirty="0" smtClean="0"/>
              <a:t>4</a:t>
            </a:r>
            <a:r>
              <a:rPr lang="zh-CN" altLang="en-US" dirty="0" smtClean="0"/>
              <a:t>）获取常用术语</a:t>
            </a:r>
            <a:endParaRPr lang="zh-CN" altLang="en-US" dirty="0" smtClean="0"/>
          </a:p>
        </p:txBody>
      </p:sp>
      <p:sp>
        <p:nvSpPr>
          <p:cNvPr id="69635" name="Rectangle 3"/>
          <p:cNvSpPr>
            <a:spLocks noGrp="1" noChangeArrowheads="1"/>
          </p:cNvSpPr>
          <p:nvPr>
            <p:ph type="body" idx="1"/>
          </p:nvPr>
        </p:nvSpPr>
        <p:spPr/>
        <p:txBody>
          <a:bodyPr/>
          <a:lstStyle/>
          <a:p>
            <a:pPr eaLnBrk="1" hangingPunct="1"/>
            <a:r>
              <a:rPr lang="zh-CN" altLang="en-US" sz="2800" dirty="0" smtClean="0"/>
              <a:t>定义项目用到的术语</a:t>
            </a:r>
            <a:endParaRPr lang="zh-CN" altLang="en-US" sz="2800" dirty="0" smtClean="0"/>
          </a:p>
          <a:p>
            <a:pPr eaLnBrk="1" hangingPunct="1"/>
            <a:r>
              <a:rPr lang="zh-CN" altLang="en-US" sz="2800" dirty="0" smtClean="0"/>
              <a:t>有助于避免误解</a:t>
            </a:r>
            <a:endParaRPr lang="zh-CN" altLang="en-US" sz="2800" dirty="0" smtClean="0"/>
          </a:p>
          <a:p>
            <a:pPr eaLnBrk="1" hangingPunct="1"/>
            <a:r>
              <a:rPr lang="zh-CN" altLang="en-US" sz="2800" dirty="0" smtClean="0"/>
              <a:t>记录于单独的术语表文件中</a:t>
            </a:r>
            <a:endParaRPr lang="zh-CN" altLang="en-US" sz="2800" dirty="0" smtClean="0"/>
          </a:p>
          <a:p>
            <a:pPr eaLnBrk="1" hangingPunct="1"/>
            <a:endParaRPr lang="zh-CN" altLang="en-US" dirty="0" smtClean="0"/>
          </a:p>
        </p:txBody>
      </p:sp>
      <p:grpSp>
        <p:nvGrpSpPr>
          <p:cNvPr id="69636" name="Group 4"/>
          <p:cNvGrpSpPr/>
          <p:nvPr/>
        </p:nvGrpSpPr>
        <p:grpSpPr bwMode="auto">
          <a:xfrm>
            <a:off x="2067832" y="3929316"/>
            <a:ext cx="1595438" cy="2590800"/>
            <a:chOff x="2149" y="2117"/>
            <a:chExt cx="1005" cy="1632"/>
          </a:xfrm>
        </p:grpSpPr>
        <p:graphicFrame>
          <p:nvGraphicFramePr>
            <p:cNvPr id="69640" name="Object 5"/>
            <p:cNvGraphicFramePr>
              <a:graphicFrameLocks noChangeAspect="1"/>
            </p:cNvGraphicFramePr>
            <p:nvPr/>
          </p:nvGraphicFramePr>
          <p:xfrm>
            <a:off x="2149" y="2117"/>
            <a:ext cx="1005" cy="1099"/>
          </p:xfrm>
          <a:graphic>
            <a:graphicData uri="http://schemas.openxmlformats.org/presentationml/2006/ole">
              <mc:AlternateContent xmlns:mc="http://schemas.openxmlformats.org/markup-compatibility/2006">
                <mc:Choice xmlns:v="urn:schemas-microsoft-com:vml" Requires="v">
                  <p:oleObj spid="_x0000_s17460" name="CorelDRAW 6.0" r:id="rId1" imgW="457200" imgH="457200" progId="CorelDRAW.Graphic.6">
                    <p:embed/>
                  </p:oleObj>
                </mc:Choice>
                <mc:Fallback>
                  <p:oleObj name="CorelDRAW 6.0" r:id="rId1" imgW="457200" imgH="457200" progId="CorelDRAW.Graphic.6">
                    <p:embed/>
                    <p:pic>
                      <p:nvPicPr>
                        <p:cNvPr id="0" name="图片 174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 y="2117"/>
                          <a:ext cx="1005" cy="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41" name="Text Box 6"/>
            <p:cNvSpPr txBox="1">
              <a:spLocks noChangeArrowheads="1"/>
            </p:cNvSpPr>
            <p:nvPr/>
          </p:nvSpPr>
          <p:spPr bwMode="auto">
            <a:xfrm>
              <a:off x="2264" y="3303"/>
              <a:ext cx="776"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b="0" dirty="0">
                  <a:latin typeface="+mn-ea"/>
                </a:rPr>
                <a:t>术语表</a:t>
              </a:r>
              <a:endParaRPr lang="zh-CN" altLang="en-US" sz="2000" b="0" dirty="0">
                <a:latin typeface="+mn-ea"/>
              </a:endParaRPr>
            </a:p>
            <a:p>
              <a:r>
                <a:rPr lang="en-US" altLang="zh-CN" sz="2000" b="0" dirty="0">
                  <a:latin typeface="+mn-ea"/>
                </a:rPr>
                <a:t>Glossary</a:t>
              </a:r>
              <a:endParaRPr lang="en-US" altLang="zh-CN" sz="1800" b="0" dirty="0">
                <a:latin typeface="+mn-ea"/>
              </a:endParaRPr>
            </a:p>
          </p:txBody>
        </p:sp>
      </p:grpSp>
      <p:grpSp>
        <p:nvGrpSpPr>
          <p:cNvPr id="69637" name="Group 7"/>
          <p:cNvGrpSpPr/>
          <p:nvPr/>
        </p:nvGrpSpPr>
        <p:grpSpPr bwMode="auto">
          <a:xfrm>
            <a:off x="4757057" y="3997578"/>
            <a:ext cx="5410200" cy="2133600"/>
            <a:chOff x="2352" y="1584"/>
            <a:chExt cx="3168" cy="1344"/>
          </a:xfrm>
        </p:grpSpPr>
        <p:sp>
          <p:nvSpPr>
            <p:cNvPr id="69638" name="AutoShape 8"/>
            <p:cNvSpPr>
              <a:spLocks noChangeArrowheads="1"/>
            </p:cNvSpPr>
            <p:nvPr/>
          </p:nvSpPr>
          <p:spPr bwMode="auto">
            <a:xfrm>
              <a:off x="2352" y="1584"/>
              <a:ext cx="3168" cy="1344"/>
            </a:xfrm>
            <a:prstGeom prst="roundRect">
              <a:avLst>
                <a:gd name="adj" fmla="val 16667"/>
              </a:avLst>
            </a:prstGeom>
            <a:solidFill>
              <a:schemeClr val="accent2"/>
            </a:solidFill>
            <a:ln w="9525">
              <a:solidFill>
                <a:srgbClr val="DDDDDD"/>
              </a:solidFill>
              <a:round/>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69639" name="Text Box 9"/>
            <p:cNvSpPr txBox="1">
              <a:spLocks noChangeArrowheads="1"/>
            </p:cNvSpPr>
            <p:nvPr/>
          </p:nvSpPr>
          <p:spPr bwMode="auto">
            <a:xfrm>
              <a:off x="2496" y="1728"/>
              <a:ext cx="2928" cy="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b="1">
                  <a:solidFill>
                    <a:schemeClr val="tx1"/>
                  </a:solidFill>
                  <a:latin typeface="Arial" panose="020B0604020202020204" pitchFamily="34" charset="0"/>
                </a:defRPr>
              </a:lvl1pPr>
              <a:lvl2pPr indent="-22733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spcBef>
                  <a:spcPct val="50000"/>
                </a:spcBef>
              </a:pPr>
              <a:r>
                <a:rPr lang="zh-CN" altLang="en-US" sz="2400" b="0" dirty="0">
                  <a:solidFill>
                    <a:schemeClr val="bg1"/>
                  </a:solidFill>
                  <a:latin typeface="+mn-ea"/>
                </a:rPr>
                <a:t>获取常用术语</a:t>
              </a:r>
              <a:endParaRPr lang="zh-CN" altLang="en-US" sz="2400" b="0" dirty="0">
                <a:solidFill>
                  <a:schemeClr val="bg1"/>
                </a:solidFill>
                <a:latin typeface="+mn-ea"/>
              </a:endParaRPr>
            </a:p>
            <a:p>
              <a:pPr lvl="1">
                <a:spcBef>
                  <a:spcPct val="50000"/>
                </a:spcBef>
                <a:buFontTx/>
                <a:buChar char="•"/>
              </a:pPr>
              <a:r>
                <a:rPr lang="zh-CN" altLang="en-US" sz="2400" b="0" dirty="0">
                  <a:solidFill>
                    <a:schemeClr val="bg1"/>
                  </a:solidFill>
                  <a:latin typeface="+mn-ea"/>
                </a:rPr>
                <a:t>尽早开始</a:t>
              </a:r>
              <a:endParaRPr lang="zh-CN" altLang="en-US" sz="2400" b="0" dirty="0">
                <a:solidFill>
                  <a:schemeClr val="bg1"/>
                </a:solidFill>
                <a:latin typeface="+mn-ea"/>
              </a:endParaRPr>
            </a:p>
            <a:p>
              <a:pPr lvl="1">
                <a:spcBef>
                  <a:spcPct val="50000"/>
                </a:spcBef>
                <a:buFontTx/>
                <a:buChar char="•"/>
              </a:pPr>
              <a:r>
                <a:rPr lang="zh-CN" altLang="en-US" sz="2400" b="0" dirty="0">
                  <a:solidFill>
                    <a:schemeClr val="bg1"/>
                  </a:solidFill>
                  <a:latin typeface="+mn-ea"/>
                </a:rPr>
                <a:t>在项目过程中持续进行</a:t>
              </a:r>
              <a:endParaRPr lang="zh-CN" altLang="en-US" sz="2400" b="0" dirty="0">
                <a:solidFill>
                  <a:schemeClr val="bg1"/>
                </a:solidFill>
                <a:latin typeface="+mn-ea"/>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828916"/>
            <a:ext cx="54635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需求获取</a:t>
            </a:r>
            <a:endParaRPr lang="zh-CN" altLang="en-US"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软件需求概述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69995" y="2708341"/>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需求分析和</a:t>
            </a:r>
            <a:r>
              <a:rPr lang="zh-CN" altLang="en-US" sz="3000" dirty="0" smtClean="0"/>
              <a:t>建模</a:t>
            </a:r>
            <a:endParaRPr lang="zh-CN" altLang="en-US" sz="3000" dirty="0"/>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1" name="Text Box 5"/>
          <p:cNvSpPr txBox="1">
            <a:spLocks noChangeArrowheads="1"/>
          </p:cNvSpPr>
          <p:nvPr/>
        </p:nvSpPr>
        <p:spPr bwMode="auto">
          <a:xfrm>
            <a:off x="9769070" y="5935165"/>
            <a:ext cx="2021387"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2400" dirty="0">
                <a:solidFill>
                  <a:srgbClr val="EB7C1F"/>
                </a:solidFill>
                <a:latin typeface="+mn-ea"/>
              </a:rPr>
              <a:t>@</a:t>
            </a:r>
            <a:r>
              <a:rPr lang="zh-CN" altLang="en-US" sz="2400" dirty="0" smtClean="0">
                <a:solidFill>
                  <a:srgbClr val="EB7C1F"/>
                </a:solidFill>
                <a:latin typeface="+mn-ea"/>
              </a:rPr>
              <a:t>第</a:t>
            </a:r>
            <a:r>
              <a:rPr lang="en-US" altLang="zh-CN" sz="2400" dirty="0" smtClean="0">
                <a:solidFill>
                  <a:srgbClr val="EB7C1F"/>
                </a:solidFill>
                <a:latin typeface="+mn-ea"/>
              </a:rPr>
              <a:t>4</a:t>
            </a:r>
            <a:r>
              <a:rPr lang="zh-CN" altLang="en-US" sz="2400" dirty="0" smtClean="0">
                <a:solidFill>
                  <a:srgbClr val="EB7C1F"/>
                </a:solidFill>
                <a:latin typeface="+mn-ea"/>
              </a:rPr>
              <a:t>章</a:t>
            </a:r>
            <a:r>
              <a:rPr lang="en-US" altLang="zh-CN" sz="2400" dirty="0">
                <a:solidFill>
                  <a:srgbClr val="EB7C1F"/>
                </a:solidFill>
                <a:latin typeface="+mn-ea"/>
              </a:rPr>
              <a:t>.</a:t>
            </a:r>
            <a:r>
              <a:rPr lang="zh-CN" altLang="en-US" sz="2400" dirty="0">
                <a:solidFill>
                  <a:srgbClr val="EB7C1F"/>
                </a:solidFill>
                <a:latin typeface="+mn-ea"/>
              </a:rPr>
              <a:t>教材</a:t>
            </a:r>
            <a:endParaRPr lang="zh-CN" altLang="en-US" sz="2400" dirty="0">
              <a:solidFill>
                <a:srgbClr val="EB7C1F"/>
              </a:solidFill>
              <a:latin typeface="+mn-ea"/>
            </a:endParaRPr>
          </a:p>
        </p:txBody>
      </p:sp>
      <p:sp>
        <p:nvSpPr>
          <p:cNvPr id="12" name="AutoShape 4"/>
          <p:cNvSpPr>
            <a:spLocks noChangeArrowheads="1"/>
          </p:cNvSpPr>
          <p:nvPr/>
        </p:nvSpPr>
        <p:spPr bwMode="auto">
          <a:xfrm>
            <a:off x="4549308" y="956836"/>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Object 205"/>
          <p:cNvSpPr txBox="1"/>
          <p:nvPr/>
        </p:nvSpPr>
        <p:spPr>
          <a:xfrm>
            <a:off x="4969994" y="3587766"/>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需求定义和验证</a:t>
            </a:r>
            <a:endParaRPr lang="zh-CN" altLang="en-US" sz="3000" dirty="0"/>
          </a:p>
        </p:txBody>
      </p:sp>
      <p:sp>
        <p:nvSpPr>
          <p:cNvPr id="16" name="Object 205"/>
          <p:cNvSpPr txBox="1"/>
          <p:nvPr/>
        </p:nvSpPr>
        <p:spPr>
          <a:xfrm>
            <a:off x="4976346" y="4467190"/>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05</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需求</a:t>
            </a:r>
            <a:r>
              <a:rPr lang="zh-CN" altLang="en-US" sz="3000" dirty="0"/>
              <a:t>管理</a:t>
            </a:r>
            <a:endParaRPr lang="zh-CN" altLang="en-US" sz="3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12000" y="340354"/>
            <a:ext cx="11142002" cy="688975"/>
          </a:xfrm>
        </p:spPr>
        <p:txBody>
          <a:bodyPr/>
          <a:lstStyle/>
          <a:p>
            <a:r>
              <a:rPr lang="zh-CN" altLang="en-US" smtClean="0"/>
              <a:t>举例：选课系统的术语表 </a:t>
            </a:r>
            <a:r>
              <a:rPr lang="en-US" altLang="zh-CN" smtClean="0"/>
              <a:t>@Glossary</a:t>
            </a:r>
            <a:r>
              <a:rPr lang="zh-CN" altLang="en-US" smtClean="0"/>
              <a:t>文档</a:t>
            </a:r>
            <a:endParaRPr lang="zh-CN" altLang="en-US" smtClean="0"/>
          </a:p>
        </p:txBody>
      </p:sp>
      <p:sp>
        <p:nvSpPr>
          <p:cNvPr id="71683" name="Rectangle 3"/>
          <p:cNvSpPr>
            <a:spLocks noGrp="1" noChangeArrowheads="1"/>
          </p:cNvSpPr>
          <p:nvPr>
            <p:ph type="body" idx="1"/>
          </p:nvPr>
        </p:nvSpPr>
        <p:spPr>
          <a:xfrm>
            <a:off x="612000" y="1124857"/>
            <a:ext cx="11157857" cy="5288241"/>
          </a:xfrm>
        </p:spPr>
        <p:txBody>
          <a:bodyPr/>
          <a:lstStyle/>
          <a:p>
            <a:pPr>
              <a:spcAft>
                <a:spcPts val="0"/>
              </a:spcAft>
            </a:pPr>
            <a:r>
              <a:rPr lang="en-US" altLang="zh-CN" sz="2000" dirty="0" smtClean="0"/>
              <a:t>Course </a:t>
            </a:r>
            <a:endParaRPr lang="en-US" altLang="zh-CN" sz="2000" dirty="0" smtClean="0"/>
          </a:p>
          <a:p>
            <a:pPr lvl="1">
              <a:spcAft>
                <a:spcPts val="0"/>
              </a:spcAft>
            </a:pPr>
            <a:r>
              <a:rPr lang="en-US" altLang="zh-CN" sz="2000" dirty="0" smtClean="0"/>
              <a:t>A class offered by the university. </a:t>
            </a:r>
            <a:endParaRPr lang="en-US" altLang="zh-CN" sz="2000" dirty="0" smtClean="0"/>
          </a:p>
          <a:p>
            <a:pPr>
              <a:spcAft>
                <a:spcPts val="0"/>
              </a:spcAft>
            </a:pPr>
            <a:r>
              <a:rPr lang="en-US" altLang="zh-CN" sz="2000" dirty="0" smtClean="0"/>
              <a:t>Course Offering </a:t>
            </a:r>
            <a:endParaRPr lang="en-US" altLang="zh-CN" sz="2000" dirty="0" smtClean="0"/>
          </a:p>
          <a:p>
            <a:pPr lvl="1">
              <a:spcAft>
                <a:spcPts val="0"/>
              </a:spcAft>
            </a:pPr>
            <a:r>
              <a:rPr lang="en-US" altLang="zh-CN" sz="2000" dirty="0" smtClean="0"/>
              <a:t>A specific offering for a course, including days of the week and times. </a:t>
            </a:r>
            <a:endParaRPr lang="en-US" altLang="zh-CN" sz="2000" dirty="0" smtClean="0"/>
          </a:p>
          <a:p>
            <a:pPr>
              <a:spcAft>
                <a:spcPts val="0"/>
              </a:spcAft>
            </a:pPr>
            <a:r>
              <a:rPr lang="en-US" altLang="zh-CN" sz="2000" dirty="0" smtClean="0"/>
              <a:t>Course Catalog </a:t>
            </a:r>
            <a:endParaRPr lang="en-US" altLang="zh-CN" sz="2000" dirty="0" smtClean="0"/>
          </a:p>
          <a:p>
            <a:pPr lvl="1">
              <a:spcAft>
                <a:spcPts val="0"/>
              </a:spcAft>
            </a:pPr>
            <a:r>
              <a:rPr lang="en-US" altLang="zh-CN" sz="2000" dirty="0" smtClean="0"/>
              <a:t>Unabridged catalog of all courses offered by the university. </a:t>
            </a:r>
            <a:endParaRPr lang="en-US" altLang="zh-CN" sz="2000" dirty="0" smtClean="0"/>
          </a:p>
          <a:p>
            <a:pPr>
              <a:spcAft>
                <a:spcPts val="0"/>
              </a:spcAft>
            </a:pPr>
            <a:r>
              <a:rPr lang="en-US" altLang="zh-CN" sz="2000" dirty="0" smtClean="0"/>
              <a:t>Grade </a:t>
            </a:r>
            <a:endParaRPr lang="en-US" altLang="zh-CN" sz="2000" dirty="0" smtClean="0"/>
          </a:p>
          <a:p>
            <a:pPr lvl="1">
              <a:spcAft>
                <a:spcPts val="0"/>
              </a:spcAft>
            </a:pPr>
            <a:r>
              <a:rPr lang="en-US" altLang="zh-CN" sz="2000" dirty="0" smtClean="0"/>
              <a:t>The grade for the student in a course. </a:t>
            </a:r>
            <a:endParaRPr lang="en-US" altLang="zh-CN" sz="2000" dirty="0" smtClean="0"/>
          </a:p>
          <a:p>
            <a:pPr>
              <a:spcAft>
                <a:spcPts val="0"/>
              </a:spcAft>
            </a:pPr>
            <a:r>
              <a:rPr lang="en-US" altLang="zh-CN" sz="2000" dirty="0" smtClean="0"/>
              <a:t>Report Card </a:t>
            </a:r>
            <a:endParaRPr lang="en-US" altLang="zh-CN" sz="2000" dirty="0" smtClean="0"/>
          </a:p>
          <a:p>
            <a:pPr lvl="1">
              <a:spcAft>
                <a:spcPts val="0"/>
              </a:spcAft>
            </a:pPr>
            <a:r>
              <a:rPr lang="en-US" altLang="zh-CN" sz="2000" dirty="0" smtClean="0"/>
              <a:t>All the grades for all courses taken by a student in a given semester. </a:t>
            </a:r>
            <a:endParaRPr lang="en-US" altLang="zh-CN" sz="2000" dirty="0" smtClean="0"/>
          </a:p>
          <a:p>
            <a:pPr>
              <a:spcAft>
                <a:spcPts val="0"/>
              </a:spcAft>
            </a:pPr>
            <a:r>
              <a:rPr lang="en-US" altLang="zh-CN" sz="2000" dirty="0" smtClean="0"/>
              <a:t>Roster </a:t>
            </a:r>
            <a:endParaRPr lang="en-US" altLang="zh-CN" sz="2000" dirty="0" smtClean="0"/>
          </a:p>
          <a:p>
            <a:pPr lvl="1">
              <a:spcAft>
                <a:spcPts val="0"/>
              </a:spcAft>
            </a:pPr>
            <a:r>
              <a:rPr lang="en-US" altLang="zh-CN" sz="2000" dirty="0" smtClean="0"/>
              <a:t>All the students enrolled in a particular course offering. </a:t>
            </a:r>
            <a:endParaRPr lang="en-US" altLang="zh-CN" sz="2000" dirty="0" smtClean="0"/>
          </a:p>
          <a:p>
            <a:pPr>
              <a:spcAft>
                <a:spcPts val="0"/>
              </a:spcAft>
            </a:pPr>
            <a:r>
              <a:rPr lang="en-US" altLang="zh-CN" sz="2000" dirty="0" smtClean="0"/>
              <a:t>Transcript </a:t>
            </a:r>
            <a:endParaRPr lang="en-US" altLang="zh-CN" sz="2000" dirty="0" smtClean="0"/>
          </a:p>
          <a:p>
            <a:pPr lvl="1">
              <a:spcAft>
                <a:spcPts val="0"/>
              </a:spcAft>
            </a:pPr>
            <a:r>
              <a:rPr lang="en-US" altLang="zh-CN" sz="2000" dirty="0" smtClean="0"/>
              <a:t>The history of the grades for all courses for a particular student. </a:t>
            </a:r>
            <a:endParaRPr lang="zh-CN" altLang="en-US" sz="2000"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22885" y="374599"/>
            <a:ext cx="11220120" cy="688975"/>
          </a:xfrm>
        </p:spPr>
        <p:txBody>
          <a:bodyPr/>
          <a:lstStyle/>
          <a:p>
            <a:pPr eaLnBrk="1" hangingPunct="1"/>
            <a:r>
              <a:rPr lang="en-US" altLang="zh-CN" smtClean="0"/>
              <a:t>5</a:t>
            </a:r>
            <a:r>
              <a:rPr lang="zh-CN" altLang="en-US" smtClean="0"/>
              <a:t>）识别需求的来源</a:t>
            </a:r>
            <a:endParaRPr lang="zh-CN" altLang="en-US" smtClean="0"/>
          </a:p>
        </p:txBody>
      </p:sp>
      <p:graphicFrame>
        <p:nvGraphicFramePr>
          <p:cNvPr id="72707" name="Object 3"/>
          <p:cNvGraphicFramePr>
            <a:graphicFrameLocks noChangeAspect="1"/>
          </p:cNvGraphicFramePr>
          <p:nvPr/>
        </p:nvGraphicFramePr>
        <p:xfrm>
          <a:off x="8904516" y="2671989"/>
          <a:ext cx="1287463" cy="1123950"/>
        </p:xfrm>
        <a:graphic>
          <a:graphicData uri="http://schemas.openxmlformats.org/presentationml/2006/ole">
            <mc:AlternateContent xmlns:mc="http://schemas.openxmlformats.org/markup-compatibility/2006">
              <mc:Choice xmlns:v="urn:schemas-microsoft-com:vml" Requires="v">
                <p:oleObj spid="_x0000_s18689" name="Clip" r:id="rId1" imgW="694055" imgH="787400" progId="MS_ClipArt_Gallery.2">
                  <p:embed/>
                </p:oleObj>
              </mc:Choice>
              <mc:Fallback>
                <p:oleObj name="Clip" r:id="rId1" imgW="694055" imgH="787400" progId="MS_ClipArt_Gallery.2">
                  <p:embed/>
                  <p:pic>
                    <p:nvPicPr>
                      <p:cNvPr id="0" name="图片 1868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4516" y="2671989"/>
                        <a:ext cx="1287463"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8" name="Object 4"/>
          <p:cNvGraphicFramePr>
            <a:graphicFrameLocks noChangeAspect="1"/>
          </p:cNvGraphicFramePr>
          <p:nvPr/>
        </p:nvGraphicFramePr>
        <p:xfrm>
          <a:off x="4865915" y="3052990"/>
          <a:ext cx="1905000" cy="1558925"/>
        </p:xfrm>
        <a:graphic>
          <a:graphicData uri="http://schemas.openxmlformats.org/presentationml/2006/ole">
            <mc:AlternateContent xmlns:mc="http://schemas.openxmlformats.org/markup-compatibility/2006">
              <mc:Choice xmlns:v="urn:schemas-microsoft-com:vml" Requires="v">
                <p:oleObj spid="_x0000_s18690" name="Clip" r:id="rId3" imgW="795655" imgH="766445" progId="MS_ClipArt_Gallery.2">
                  <p:embed/>
                </p:oleObj>
              </mc:Choice>
              <mc:Fallback>
                <p:oleObj name="Clip" r:id="rId3" imgW="795655" imgH="766445" progId="MS_ClipArt_Gallery.2">
                  <p:embed/>
                  <p:pic>
                    <p:nvPicPr>
                      <p:cNvPr id="0" name="图片 186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5915" y="3052990"/>
                        <a:ext cx="19050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709" name="Object 5"/>
          <p:cNvGraphicFramePr/>
          <p:nvPr/>
        </p:nvGraphicFramePr>
        <p:xfrm>
          <a:off x="8523516" y="4957989"/>
          <a:ext cx="1338263" cy="736600"/>
        </p:xfrm>
        <a:graphic>
          <a:graphicData uri="http://schemas.openxmlformats.org/presentationml/2006/ole">
            <mc:AlternateContent xmlns:mc="http://schemas.openxmlformats.org/markup-compatibility/2006">
              <mc:Choice xmlns:v="urn:schemas-microsoft-com:vml" Requires="v">
                <p:oleObj spid="_x0000_s18691" name="Clip" r:id="rId5" imgW="3657600" imgH="2015490" progId="MS_ClipArt_Gallery.2">
                  <p:embed/>
                </p:oleObj>
              </mc:Choice>
              <mc:Fallback>
                <p:oleObj name="Clip" r:id="rId5" imgW="3657600" imgH="2015490" progId="MS_ClipArt_Gallery.2">
                  <p:embed/>
                  <p:pic>
                    <p:nvPicPr>
                      <p:cNvPr id="0" name="图片 1869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3516" y="4957989"/>
                        <a:ext cx="1338263"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0" name="Rectangle 6"/>
          <p:cNvSpPr>
            <a:spLocks noChangeArrowheads="1"/>
          </p:cNvSpPr>
          <p:nvPr/>
        </p:nvSpPr>
        <p:spPr bwMode="auto">
          <a:xfrm>
            <a:off x="8907690" y="3891189"/>
            <a:ext cx="137646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solidFill>
                  <a:schemeClr val="accent2"/>
                </a:solidFill>
                <a:latin typeface="+mn-ea"/>
              </a:rPr>
              <a:t>Customer</a:t>
            </a:r>
            <a:endParaRPr lang="en-US" altLang="zh-CN" sz="2000" b="0">
              <a:solidFill>
                <a:schemeClr val="accent2"/>
              </a:solidFill>
              <a:latin typeface="+mn-ea"/>
            </a:endParaRPr>
          </a:p>
        </p:txBody>
      </p:sp>
      <p:sp>
        <p:nvSpPr>
          <p:cNvPr id="72711" name="Rectangle 7"/>
          <p:cNvSpPr>
            <a:spLocks noChangeArrowheads="1"/>
          </p:cNvSpPr>
          <p:nvPr/>
        </p:nvSpPr>
        <p:spPr bwMode="auto">
          <a:xfrm>
            <a:off x="2275115" y="5796189"/>
            <a:ext cx="85600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dirty="0">
                <a:solidFill>
                  <a:schemeClr val="accent2"/>
                </a:solidFill>
                <a:latin typeface="+mn-ea"/>
              </a:rPr>
              <a:t>Users</a:t>
            </a:r>
            <a:endParaRPr lang="en-US" altLang="zh-CN" sz="2000" b="0" dirty="0">
              <a:solidFill>
                <a:schemeClr val="accent2"/>
              </a:solidFill>
              <a:latin typeface="+mn-ea"/>
            </a:endParaRPr>
          </a:p>
        </p:txBody>
      </p:sp>
      <p:sp>
        <p:nvSpPr>
          <p:cNvPr id="72712" name="Rectangle 8"/>
          <p:cNvSpPr>
            <a:spLocks noChangeArrowheads="1"/>
          </p:cNvSpPr>
          <p:nvPr/>
        </p:nvSpPr>
        <p:spPr bwMode="auto">
          <a:xfrm>
            <a:off x="8218715" y="5780314"/>
            <a:ext cx="226299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solidFill>
                  <a:schemeClr val="accent2"/>
                </a:solidFill>
                <a:latin typeface="+mn-ea"/>
              </a:rPr>
              <a:t>Problem Domain</a:t>
            </a:r>
            <a:endParaRPr lang="en-US" altLang="zh-CN" sz="2000" b="0">
              <a:solidFill>
                <a:schemeClr val="accent2"/>
              </a:solidFill>
              <a:latin typeface="+mn-ea"/>
            </a:endParaRPr>
          </a:p>
        </p:txBody>
      </p:sp>
      <p:sp>
        <p:nvSpPr>
          <p:cNvPr id="72713" name="Rectangle 9"/>
          <p:cNvSpPr>
            <a:spLocks noChangeArrowheads="1"/>
          </p:cNvSpPr>
          <p:nvPr/>
        </p:nvSpPr>
        <p:spPr bwMode="auto">
          <a:xfrm>
            <a:off x="6598574" y="5688788"/>
            <a:ext cx="1468351"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b="0" dirty="0">
                <a:latin typeface="+mn-ea"/>
              </a:rPr>
              <a:t>领域专家</a:t>
            </a:r>
            <a:endParaRPr lang="zh-CN" altLang="en-US" sz="2000" b="0" dirty="0">
              <a:latin typeface="+mn-ea"/>
            </a:endParaRPr>
          </a:p>
          <a:p>
            <a:r>
              <a:rPr lang="zh-CN" altLang="en-US" sz="2000" b="0" dirty="0">
                <a:latin typeface="+mn-ea"/>
              </a:rPr>
              <a:t>业界分析员</a:t>
            </a:r>
            <a:br>
              <a:rPr lang="zh-CN" altLang="en-US" sz="2000" b="0" dirty="0">
                <a:latin typeface="+mn-ea"/>
              </a:rPr>
            </a:br>
            <a:r>
              <a:rPr lang="zh-CN" altLang="en-US" sz="2000" b="0" dirty="0">
                <a:latin typeface="+mn-ea"/>
              </a:rPr>
              <a:t>竞争信息</a:t>
            </a:r>
            <a:endParaRPr lang="zh-CN" altLang="en-US" sz="2000" b="0" dirty="0">
              <a:latin typeface="+mn-ea"/>
            </a:endParaRPr>
          </a:p>
        </p:txBody>
      </p:sp>
      <p:sp>
        <p:nvSpPr>
          <p:cNvPr id="72714" name="Rectangle 10"/>
          <p:cNvSpPr>
            <a:spLocks noChangeArrowheads="1"/>
          </p:cNvSpPr>
          <p:nvPr/>
        </p:nvSpPr>
        <p:spPr bwMode="auto">
          <a:xfrm>
            <a:off x="3341915" y="5643789"/>
            <a:ext cx="1256754"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latin typeface="+mn-ea"/>
              </a:rPr>
              <a:t>Bug </a:t>
            </a:r>
            <a:r>
              <a:rPr lang="zh-CN" altLang="en-US" sz="2000" b="0">
                <a:latin typeface="+mn-ea"/>
              </a:rPr>
              <a:t>报告</a:t>
            </a:r>
            <a:br>
              <a:rPr lang="zh-CN" altLang="en-US" sz="2000" b="0">
                <a:latin typeface="+mn-ea"/>
              </a:rPr>
            </a:br>
            <a:r>
              <a:rPr lang="zh-CN" altLang="en-US" sz="2000" b="0">
                <a:latin typeface="+mn-ea"/>
              </a:rPr>
              <a:t>变更请求</a:t>
            </a:r>
            <a:endParaRPr lang="en-US" altLang="zh-CN" sz="2000" b="0">
              <a:latin typeface="+mn-ea"/>
            </a:endParaRPr>
          </a:p>
          <a:p>
            <a:r>
              <a:rPr lang="zh-CN" altLang="en-US" sz="2000" b="0">
                <a:latin typeface="+mn-ea"/>
              </a:rPr>
              <a:t>运营数据</a:t>
            </a:r>
            <a:endParaRPr lang="zh-CN" altLang="en-US" sz="2000" b="0">
              <a:latin typeface="+mn-ea"/>
            </a:endParaRPr>
          </a:p>
        </p:txBody>
      </p:sp>
      <p:sp>
        <p:nvSpPr>
          <p:cNvPr id="72715" name="Rectangle 11"/>
          <p:cNvSpPr>
            <a:spLocks noChangeArrowheads="1"/>
          </p:cNvSpPr>
          <p:nvPr/>
        </p:nvSpPr>
        <p:spPr bwMode="auto">
          <a:xfrm>
            <a:off x="7489371" y="1589315"/>
            <a:ext cx="1872344" cy="13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000" b="0" dirty="0">
                <a:latin typeface="+mn-ea"/>
              </a:rPr>
              <a:t>需求规范</a:t>
            </a:r>
            <a:endParaRPr lang="zh-CN" altLang="en-US" sz="2000" b="0" dirty="0">
              <a:latin typeface="+mn-ea"/>
            </a:endParaRPr>
          </a:p>
          <a:p>
            <a:r>
              <a:rPr lang="zh-CN" altLang="en-US" sz="2000" b="0" dirty="0">
                <a:latin typeface="+mn-ea"/>
              </a:rPr>
              <a:t>业务计划</a:t>
            </a:r>
            <a:endParaRPr lang="zh-CN" altLang="en-US" sz="2000" b="0" dirty="0">
              <a:latin typeface="+mn-ea"/>
            </a:endParaRPr>
          </a:p>
          <a:p>
            <a:r>
              <a:rPr lang="zh-CN" altLang="en-US" sz="2000" b="0" dirty="0">
                <a:latin typeface="+mn-ea"/>
              </a:rPr>
              <a:t>个人目标</a:t>
            </a:r>
            <a:endParaRPr lang="zh-CN" altLang="en-US" sz="2000" b="0" dirty="0">
              <a:latin typeface="+mn-ea"/>
            </a:endParaRPr>
          </a:p>
          <a:p>
            <a:r>
              <a:rPr lang="zh-CN" altLang="en-US" sz="2000" b="0" dirty="0">
                <a:latin typeface="+mn-ea"/>
              </a:rPr>
              <a:t>业务模型</a:t>
            </a:r>
            <a:endParaRPr lang="zh-CN" altLang="en-US" sz="2000" b="0" dirty="0">
              <a:latin typeface="+mn-ea"/>
            </a:endParaRPr>
          </a:p>
        </p:txBody>
      </p:sp>
      <p:sp>
        <p:nvSpPr>
          <p:cNvPr id="72716" name="Rectangle 12"/>
          <p:cNvSpPr>
            <a:spLocks noChangeArrowheads="1"/>
          </p:cNvSpPr>
          <p:nvPr/>
        </p:nvSpPr>
        <p:spPr bwMode="auto">
          <a:xfrm>
            <a:off x="5323116" y="4653189"/>
            <a:ext cx="108683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solidFill>
                  <a:schemeClr val="accent2"/>
                </a:solidFill>
                <a:latin typeface="+mn-ea"/>
              </a:rPr>
              <a:t>Analyst</a:t>
            </a:r>
            <a:endParaRPr lang="en-US" altLang="zh-CN" sz="2000" b="0">
              <a:solidFill>
                <a:schemeClr val="accent2"/>
              </a:solidFill>
              <a:latin typeface="+mn-ea"/>
            </a:endParaRPr>
          </a:p>
        </p:txBody>
      </p:sp>
      <p:sp>
        <p:nvSpPr>
          <p:cNvPr id="72717" name="Rectangle 13"/>
          <p:cNvSpPr>
            <a:spLocks noChangeArrowheads="1"/>
          </p:cNvSpPr>
          <p:nvPr/>
        </p:nvSpPr>
        <p:spPr bwMode="auto">
          <a:xfrm>
            <a:off x="2351315" y="2748189"/>
            <a:ext cx="120000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b="0">
                <a:solidFill>
                  <a:schemeClr val="accent2"/>
                </a:solidFill>
                <a:latin typeface="+mn-ea"/>
              </a:rPr>
              <a:t>Partners</a:t>
            </a:r>
            <a:endParaRPr lang="en-US" altLang="zh-CN" sz="2000" b="0">
              <a:solidFill>
                <a:schemeClr val="accent2"/>
              </a:solidFill>
              <a:latin typeface="+mn-ea"/>
            </a:endParaRPr>
          </a:p>
        </p:txBody>
      </p:sp>
      <p:graphicFrame>
        <p:nvGraphicFramePr>
          <p:cNvPr id="72718" name="Object 14"/>
          <p:cNvGraphicFramePr>
            <a:graphicFrameLocks noChangeAspect="1"/>
          </p:cNvGraphicFramePr>
          <p:nvPr/>
        </p:nvGraphicFramePr>
        <p:xfrm>
          <a:off x="2122715" y="2062389"/>
          <a:ext cx="1600200" cy="533400"/>
        </p:xfrm>
        <a:graphic>
          <a:graphicData uri="http://schemas.openxmlformats.org/presentationml/2006/ole">
            <mc:AlternateContent xmlns:mc="http://schemas.openxmlformats.org/markup-compatibility/2006">
              <mc:Choice xmlns:v="urn:schemas-microsoft-com:vml" Requires="v">
                <p:oleObj spid="_x0000_s18692" name="Clip" r:id="rId7" imgW="1622425" imgH="760095" progId="MS_ClipArt_Gallery.2">
                  <p:embed/>
                </p:oleObj>
              </mc:Choice>
              <mc:Fallback>
                <p:oleObj name="Clip" r:id="rId7" imgW="1622425" imgH="760095" progId="MS_ClipArt_Gallery.2">
                  <p:embed/>
                  <p:pic>
                    <p:nvPicPr>
                      <p:cNvPr id="0" name="图片 186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2715" y="2062389"/>
                        <a:ext cx="1600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719" name="Line 15"/>
          <p:cNvSpPr>
            <a:spLocks noChangeShapeType="1"/>
          </p:cNvSpPr>
          <p:nvPr/>
        </p:nvSpPr>
        <p:spPr bwMode="auto">
          <a:xfrm flipV="1">
            <a:off x="3875315" y="4348389"/>
            <a:ext cx="704850" cy="66675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2720" name="Line 16"/>
          <p:cNvSpPr>
            <a:spLocks noChangeShapeType="1"/>
          </p:cNvSpPr>
          <p:nvPr/>
        </p:nvSpPr>
        <p:spPr bwMode="auto">
          <a:xfrm flipV="1">
            <a:off x="7151915" y="3205389"/>
            <a:ext cx="781050" cy="51435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2721" name="Line 17"/>
          <p:cNvSpPr>
            <a:spLocks noChangeShapeType="1"/>
          </p:cNvSpPr>
          <p:nvPr/>
        </p:nvSpPr>
        <p:spPr bwMode="auto">
          <a:xfrm>
            <a:off x="6999515" y="4500789"/>
            <a:ext cx="914400" cy="55245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72722" name="Line 18"/>
          <p:cNvSpPr>
            <a:spLocks noChangeShapeType="1"/>
          </p:cNvSpPr>
          <p:nvPr/>
        </p:nvSpPr>
        <p:spPr bwMode="auto">
          <a:xfrm>
            <a:off x="3761015" y="2824389"/>
            <a:ext cx="1028700" cy="514350"/>
          </a:xfrm>
          <a:prstGeom prst="line">
            <a:avLst/>
          </a:prstGeom>
          <a:noFill/>
          <a:ln w="254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aphicFrame>
        <p:nvGraphicFramePr>
          <p:cNvPr id="72723" name="Object 19"/>
          <p:cNvGraphicFramePr>
            <a:graphicFrameLocks noChangeAspect="1"/>
          </p:cNvGraphicFramePr>
          <p:nvPr/>
        </p:nvGraphicFramePr>
        <p:xfrm>
          <a:off x="1970315" y="4119790"/>
          <a:ext cx="1524000" cy="1425575"/>
        </p:xfrm>
        <a:graphic>
          <a:graphicData uri="http://schemas.openxmlformats.org/presentationml/2006/ole">
            <mc:AlternateContent xmlns:mc="http://schemas.openxmlformats.org/markup-compatibility/2006">
              <mc:Choice xmlns:v="urn:schemas-microsoft-com:vml" Requires="v">
                <p:oleObj spid="_x0000_s18693" name="Clip" r:id="rId9" imgW="944880" imgH="1180465" progId="MS_ClipArt_Gallery.2">
                  <p:embed/>
                </p:oleObj>
              </mc:Choice>
              <mc:Fallback>
                <p:oleObj name="Clip" r:id="rId9" imgW="944880" imgH="1180465" progId="MS_ClipArt_Gallery.2">
                  <p:embed/>
                  <p:pic>
                    <p:nvPicPr>
                      <p:cNvPr id="0" name="图片 1869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0315" y="4119790"/>
                        <a:ext cx="1524000"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marL="342900" indent="-342900"/>
            <a:r>
              <a:rPr lang="en-US" altLang="zh-CN" dirty="0"/>
              <a:t>6</a:t>
            </a:r>
            <a:r>
              <a:rPr lang="zh-CN" altLang="en-US" dirty="0"/>
              <a:t>）收集需求</a:t>
            </a:r>
            <a:endParaRPr lang="en-US" altLang="zh-CN" dirty="0" smtClean="0">
              <a:latin typeface="Arial Narrow" panose="020B0606020202030204" pitchFamily="34" charset="0"/>
            </a:endParaRPr>
          </a:p>
        </p:txBody>
      </p:sp>
      <p:sp>
        <p:nvSpPr>
          <p:cNvPr id="78851" name="Rectangle 3"/>
          <p:cNvSpPr>
            <a:spLocks noGrp="1" noChangeArrowheads="1"/>
          </p:cNvSpPr>
          <p:nvPr>
            <p:ph type="body" idx="1"/>
          </p:nvPr>
        </p:nvSpPr>
        <p:spPr>
          <a:xfrm>
            <a:off x="612000" y="1353458"/>
            <a:ext cx="5459191" cy="5288241"/>
          </a:xfrm>
        </p:spPr>
        <p:txBody>
          <a:bodyPr/>
          <a:lstStyle/>
          <a:p>
            <a:r>
              <a:rPr lang="zh-CN" altLang="en-US" dirty="0" smtClean="0"/>
              <a:t>访谈</a:t>
            </a:r>
            <a:endParaRPr lang="zh-CN" altLang="en-US" dirty="0" smtClean="0"/>
          </a:p>
          <a:p>
            <a:r>
              <a:rPr lang="zh-CN" altLang="en-US" dirty="0" smtClean="0"/>
              <a:t>调查问卷</a:t>
            </a:r>
            <a:endParaRPr lang="zh-CN" altLang="en-US" dirty="0" smtClean="0"/>
          </a:p>
          <a:p>
            <a:r>
              <a:rPr lang="zh-CN" altLang="en-US" dirty="0" smtClean="0"/>
              <a:t>需求研讨会</a:t>
            </a:r>
            <a:endParaRPr lang="zh-CN" altLang="en-US" dirty="0" smtClean="0"/>
          </a:p>
          <a:p>
            <a:r>
              <a:rPr lang="en-US" altLang="zh-CN" dirty="0" smtClean="0"/>
              <a:t>Use-Case </a:t>
            </a:r>
            <a:r>
              <a:rPr lang="zh-CN" altLang="en-US" dirty="0" smtClean="0"/>
              <a:t>研讨会</a:t>
            </a:r>
            <a:endParaRPr lang="zh-CN" altLang="en-US" dirty="0" smtClean="0"/>
          </a:p>
          <a:p>
            <a:r>
              <a:rPr lang="en-US" altLang="zh-CN" dirty="0" smtClean="0"/>
              <a:t>Storyboards</a:t>
            </a:r>
            <a:endParaRPr lang="en-US" altLang="zh-CN" dirty="0" smtClean="0"/>
          </a:p>
          <a:p>
            <a:r>
              <a:rPr lang="zh-CN" altLang="en-US" dirty="0" smtClean="0"/>
              <a:t>角色扮演</a:t>
            </a:r>
            <a:endParaRPr lang="en-US" altLang="zh-CN" dirty="0" smtClean="0"/>
          </a:p>
          <a:p>
            <a:r>
              <a:rPr lang="zh-CN" altLang="zh-CN" dirty="0" smtClean="0"/>
              <a:t>复审现有需求</a:t>
            </a:r>
            <a:endParaRPr lang="zh-CN" altLang="zh-CN" dirty="0" smtClean="0"/>
          </a:p>
          <a:p>
            <a:r>
              <a:rPr lang="zh-CN" altLang="zh-CN" dirty="0" smtClean="0"/>
              <a:t>观察正在工作的用户</a:t>
            </a:r>
            <a:endParaRPr lang="en-US" altLang="zh-CN" dirty="0" smtClean="0"/>
          </a:p>
          <a:p>
            <a:r>
              <a:rPr lang="en-US" altLang="zh-CN" dirty="0" smtClean="0"/>
              <a:t>… …</a:t>
            </a:r>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5576562" y="2822237"/>
            <a:ext cx="2998318" cy="2350681"/>
          </a:xfrm>
          <a:prstGeom prst="rect">
            <a:avLst/>
          </a:prstGeom>
        </p:spPr>
      </p:pic>
      <p:pic>
        <p:nvPicPr>
          <p:cNvPr id="4" name="图片 3"/>
          <p:cNvPicPr>
            <a:picLocks noChangeAspect="1"/>
          </p:cNvPicPr>
          <p:nvPr/>
        </p:nvPicPr>
        <p:blipFill>
          <a:blip r:embed="rId2"/>
          <a:stretch>
            <a:fillRect/>
          </a:stretch>
        </p:blipFill>
        <p:spPr>
          <a:xfrm>
            <a:off x="8752026" y="1353458"/>
            <a:ext cx="2044552" cy="2044552"/>
          </a:xfrm>
          <a:prstGeom prst="rect">
            <a:avLst/>
          </a:prstGeom>
        </p:spPr>
      </p:pic>
      <p:pic>
        <p:nvPicPr>
          <p:cNvPr id="5" name="图片 4"/>
          <p:cNvPicPr>
            <a:picLocks noChangeAspect="1"/>
          </p:cNvPicPr>
          <p:nvPr/>
        </p:nvPicPr>
        <p:blipFill>
          <a:blip r:embed="rId3"/>
          <a:stretch>
            <a:fillRect/>
          </a:stretch>
        </p:blipFill>
        <p:spPr>
          <a:xfrm>
            <a:off x="8818365" y="4501627"/>
            <a:ext cx="1911874" cy="19118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a:t>
            </a:r>
            <a:r>
              <a:rPr lang="zh-CN" altLang="en-US" dirty="0"/>
              <a:t>）产品定位</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graphicFrame>
        <p:nvGraphicFramePr>
          <p:cNvPr id="5" name="Group 70"/>
          <p:cNvGraphicFramePr>
            <a:graphicFrameLocks noGrp="1"/>
          </p:cNvGraphicFramePr>
          <p:nvPr>
            <p:ph idx="1"/>
          </p:nvPr>
        </p:nvGraphicFramePr>
        <p:xfrm>
          <a:off x="522514" y="2260148"/>
          <a:ext cx="11364685" cy="4352110"/>
        </p:xfrm>
        <a:graphic>
          <a:graphicData uri="http://schemas.openxmlformats.org/drawingml/2006/table">
            <a:tbl>
              <a:tblPr>
                <a:tableStyleId>{5940675A-B579-460E-94D1-54222C63F5DA}</a:tableStyleId>
              </a:tblPr>
              <a:tblGrid>
                <a:gridCol w="4278086"/>
                <a:gridCol w="7086599"/>
              </a:tblGrid>
              <a:tr h="759876">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dirty="0" smtClean="0">
                          <a:ln>
                            <a:noFill/>
                          </a:ln>
                          <a:effectLst/>
                        </a:rPr>
                        <a:t>For</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smtClean="0">
                          <a:ln>
                            <a:noFill/>
                          </a:ln>
                          <a:effectLst/>
                        </a:rPr>
                        <a:t>Wylie College students, professors, and the course registrar</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tc>
              </a:tr>
              <a:tr h="469795">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dirty="0" smtClean="0">
                          <a:ln>
                            <a:noFill/>
                          </a:ln>
                          <a:effectLst/>
                        </a:rPr>
                        <a:t>Who</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dirty="0" smtClean="0">
                          <a:ln>
                            <a:noFill/>
                          </a:ln>
                          <a:effectLst/>
                        </a:rPr>
                        <a:t>Attend, teach, or administer college courses</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tc>
              </a:tr>
              <a:tr h="457275">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dirty="0" smtClean="0">
                          <a:ln>
                            <a:noFill/>
                          </a:ln>
                          <a:effectLst/>
                        </a:rPr>
                        <a:t>The Course Registration System</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solidFill>
                      <a:srgbClr val="CCFFFF"/>
                    </a:solid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smtClean="0">
                          <a:ln>
                            <a:noFill/>
                          </a:ln>
                          <a:effectLst/>
                        </a:rPr>
                        <a:t>Is a tool</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tc>
              </a:tr>
              <a:tr h="759876">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dirty="0" smtClean="0">
                          <a:ln>
                            <a:noFill/>
                          </a:ln>
                          <a:effectLst/>
                        </a:rPr>
                        <a:t>That</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smtClean="0">
                          <a:ln>
                            <a:noFill/>
                          </a:ln>
                          <a:effectLst/>
                        </a:rPr>
                        <a:t>Enables online course registration and access to course and grade information</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tc>
              </a:tr>
              <a:tr h="553418">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dirty="0" smtClean="0">
                          <a:ln>
                            <a:noFill/>
                          </a:ln>
                          <a:effectLst/>
                        </a:rPr>
                        <a:t>Unlike</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smtClean="0">
                          <a:ln>
                            <a:noFill/>
                          </a:ln>
                          <a:effectLst/>
                        </a:rPr>
                        <a:t>The existing outdated mainframe registration system</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tc>
              </a:tr>
              <a:tr h="1314582">
                <a:tc>
                  <a:txBody>
                    <a:bodyPr/>
                    <a:lstStyle/>
                    <a:p>
                      <a:pPr marL="339725" marR="0" lvl="0" indent="-339725"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dirty="0" smtClean="0">
                          <a:ln>
                            <a:noFill/>
                          </a:ln>
                          <a:effectLst/>
                        </a:rPr>
                        <a:t>Our product</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solidFill>
                      <a:srgbClr val="CC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200" u="none" strike="noStrike" cap="none" normalizeH="0" baseline="0" dirty="0" smtClean="0">
                          <a:ln>
                            <a:noFill/>
                          </a:ln>
                          <a:effectLst/>
                        </a:rPr>
                        <a:t>Provides up-to-date information on all courses, registrations, teachers, and grades to all users from any PC connected via the College LAN or internet.</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L="107950" marR="107950" marT="53980" marB="53980" horzOverflow="overflow"/>
                </a:tc>
              </a:tr>
            </a:tbl>
          </a:graphicData>
        </a:graphic>
      </p:graphicFrame>
      <p:sp>
        <p:nvSpPr>
          <p:cNvPr id="6" name="矩形 1"/>
          <p:cNvSpPr>
            <a:spLocks noChangeArrowheads="1"/>
          </p:cNvSpPr>
          <p:nvPr/>
        </p:nvSpPr>
        <p:spPr bwMode="auto">
          <a:xfrm>
            <a:off x="3071814" y="1388836"/>
            <a:ext cx="695248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800" b="0" dirty="0">
                <a:solidFill>
                  <a:srgbClr val="EB7C1F"/>
                </a:solidFill>
                <a:latin typeface="+mn-ea"/>
              </a:rPr>
              <a:t>举例：选课系统的产品定位   </a:t>
            </a:r>
            <a:r>
              <a:rPr lang="en-US" altLang="zh-CN" sz="2800" b="0" dirty="0">
                <a:solidFill>
                  <a:srgbClr val="EB7C1F"/>
                </a:solidFill>
                <a:latin typeface="+mn-ea"/>
              </a:rPr>
              <a:t>@Vision</a:t>
            </a:r>
            <a:r>
              <a:rPr lang="zh-CN" altLang="en-US" sz="2800" b="0" dirty="0">
                <a:solidFill>
                  <a:srgbClr val="EB7C1F"/>
                </a:solidFill>
                <a:latin typeface="+mn-ea"/>
              </a:rPr>
              <a:t>文档</a:t>
            </a:r>
            <a:endParaRPr lang="zh-CN" altLang="en-US" sz="2800" b="0" dirty="0">
              <a:solidFill>
                <a:srgbClr val="EB7C1F"/>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p:cNvSpPr>
            <a:spLocks noGrp="1" noChangeArrowheads="1"/>
          </p:cNvSpPr>
          <p:nvPr>
            <p:ph type="title"/>
          </p:nvPr>
        </p:nvSpPr>
        <p:spPr/>
        <p:txBody>
          <a:bodyPr/>
          <a:lstStyle/>
          <a:p>
            <a:pPr eaLnBrk="1" hangingPunct="1"/>
            <a:r>
              <a:rPr lang="en-US" altLang="zh-CN" smtClean="0"/>
              <a:t>8</a:t>
            </a:r>
            <a:r>
              <a:rPr lang="zh-CN" altLang="en-US" smtClean="0"/>
              <a:t>）撰写产品特性</a:t>
            </a:r>
            <a:endParaRPr lang="zh-CN" altLang="en-US" smtClean="0"/>
          </a:p>
        </p:txBody>
      </p:sp>
      <p:sp>
        <p:nvSpPr>
          <p:cNvPr id="86019" name="Rectangle 5"/>
          <p:cNvSpPr>
            <a:spLocks noGrp="1" noChangeArrowheads="1"/>
          </p:cNvSpPr>
          <p:nvPr>
            <p:ph type="body" idx="1"/>
          </p:nvPr>
        </p:nvSpPr>
        <p:spPr>
          <a:xfrm>
            <a:off x="1976664" y="1680559"/>
            <a:ext cx="8064500" cy="5029124"/>
          </a:xfrm>
          <a:ln>
            <a:solidFill>
              <a:schemeClr val="accent1"/>
            </a:solidFill>
            <a:miter lim="800000"/>
          </a:ln>
        </p:spPr>
        <p:txBody>
          <a:bodyPr/>
          <a:lstStyle/>
          <a:p>
            <a:pPr eaLnBrk="1" hangingPunct="1">
              <a:lnSpc>
                <a:spcPct val="100000"/>
              </a:lnSpc>
              <a:spcAft>
                <a:spcPts val="400"/>
              </a:spcAft>
            </a:pPr>
            <a:r>
              <a:rPr lang="en-US" altLang="zh-CN" dirty="0"/>
              <a:t>Logon</a:t>
            </a:r>
            <a:endParaRPr lang="en-US" altLang="zh-CN" dirty="0"/>
          </a:p>
          <a:p>
            <a:pPr eaLnBrk="1" hangingPunct="1">
              <a:lnSpc>
                <a:spcPct val="100000"/>
              </a:lnSpc>
              <a:spcAft>
                <a:spcPts val="400"/>
              </a:spcAft>
            </a:pPr>
            <a:r>
              <a:rPr lang="en-US" altLang="zh-CN" dirty="0"/>
              <a:t>Register for Courses</a:t>
            </a:r>
            <a:endParaRPr lang="en-US" altLang="zh-CN" dirty="0"/>
          </a:p>
          <a:p>
            <a:pPr eaLnBrk="1" hangingPunct="1">
              <a:lnSpc>
                <a:spcPct val="100000"/>
              </a:lnSpc>
              <a:spcAft>
                <a:spcPts val="400"/>
              </a:spcAft>
            </a:pPr>
            <a:r>
              <a:rPr lang="en-US" altLang="zh-CN" dirty="0"/>
              <a:t>Course Cancellations</a:t>
            </a:r>
            <a:endParaRPr lang="en-US" altLang="zh-CN" dirty="0"/>
          </a:p>
          <a:p>
            <a:pPr eaLnBrk="1" hangingPunct="1">
              <a:lnSpc>
                <a:spcPct val="100000"/>
              </a:lnSpc>
              <a:spcAft>
                <a:spcPts val="400"/>
              </a:spcAft>
            </a:pPr>
            <a:r>
              <a:rPr lang="en-US" altLang="zh-CN" dirty="0"/>
              <a:t>Student Billings</a:t>
            </a:r>
            <a:endParaRPr lang="en-US" altLang="zh-CN" dirty="0"/>
          </a:p>
          <a:p>
            <a:pPr eaLnBrk="1" hangingPunct="1">
              <a:lnSpc>
                <a:spcPct val="100000"/>
              </a:lnSpc>
              <a:spcAft>
                <a:spcPts val="400"/>
              </a:spcAft>
            </a:pPr>
            <a:r>
              <a:rPr lang="en-US" altLang="zh-CN" dirty="0"/>
              <a:t>Enter, Update, and View Professor Information</a:t>
            </a:r>
            <a:endParaRPr lang="en-US" altLang="zh-CN" dirty="0"/>
          </a:p>
          <a:p>
            <a:pPr eaLnBrk="1" hangingPunct="1">
              <a:lnSpc>
                <a:spcPct val="100000"/>
              </a:lnSpc>
              <a:spcAft>
                <a:spcPts val="400"/>
              </a:spcAft>
            </a:pPr>
            <a:r>
              <a:rPr lang="en-US" altLang="zh-CN" dirty="0"/>
              <a:t>View Student Grades</a:t>
            </a:r>
            <a:endParaRPr lang="en-US" altLang="zh-CN" dirty="0"/>
          </a:p>
          <a:p>
            <a:pPr eaLnBrk="1" hangingPunct="1">
              <a:lnSpc>
                <a:spcPct val="100000"/>
              </a:lnSpc>
              <a:spcAft>
                <a:spcPts val="400"/>
              </a:spcAft>
            </a:pPr>
            <a:r>
              <a:rPr lang="en-US" altLang="zh-CN" dirty="0"/>
              <a:t>Select Courses to Teach</a:t>
            </a:r>
            <a:endParaRPr lang="en-US" altLang="zh-CN" dirty="0"/>
          </a:p>
          <a:p>
            <a:pPr eaLnBrk="1" hangingPunct="1">
              <a:lnSpc>
                <a:spcPct val="100000"/>
              </a:lnSpc>
              <a:spcAft>
                <a:spcPts val="400"/>
              </a:spcAft>
            </a:pPr>
            <a:r>
              <a:rPr lang="en-US" altLang="zh-CN" dirty="0"/>
              <a:t>Enter, Update, and View Student Information</a:t>
            </a:r>
            <a:endParaRPr lang="en-US" altLang="zh-CN" dirty="0"/>
          </a:p>
          <a:p>
            <a:pPr eaLnBrk="1" hangingPunct="1">
              <a:lnSpc>
                <a:spcPct val="100000"/>
              </a:lnSpc>
              <a:spcAft>
                <a:spcPts val="400"/>
              </a:spcAft>
            </a:pPr>
            <a:r>
              <a:rPr lang="en-US" altLang="zh-CN" dirty="0"/>
              <a:t>Record Student Grades</a:t>
            </a:r>
            <a:endParaRPr lang="en-US" altLang="zh-CN" dirty="0"/>
          </a:p>
          <a:p>
            <a:pPr eaLnBrk="1" hangingPunct="1">
              <a:lnSpc>
                <a:spcPct val="100000"/>
              </a:lnSpc>
              <a:spcAft>
                <a:spcPts val="400"/>
              </a:spcAft>
            </a:pPr>
            <a:r>
              <a:rPr lang="en-US" altLang="zh-CN" dirty="0"/>
              <a:t>View Course Catalog Information</a:t>
            </a:r>
            <a:endParaRPr lang="en-US" altLang="zh-CN" dirty="0"/>
          </a:p>
          <a:p>
            <a:pPr eaLnBrk="1" hangingPunct="1">
              <a:lnSpc>
                <a:spcPct val="100000"/>
              </a:lnSpc>
              <a:spcAft>
                <a:spcPts val="400"/>
              </a:spcAft>
            </a:pPr>
            <a:r>
              <a:rPr lang="en-US" altLang="zh-CN" dirty="0"/>
              <a:t>View Course Schedule</a:t>
            </a:r>
            <a:endParaRPr lang="en-US" altLang="zh-CN" dirty="0"/>
          </a:p>
          <a:p>
            <a:pPr eaLnBrk="1" hangingPunct="1">
              <a:lnSpc>
                <a:spcPct val="100000"/>
              </a:lnSpc>
              <a:spcAft>
                <a:spcPts val="400"/>
              </a:spcAft>
            </a:pPr>
            <a:r>
              <a:rPr lang="en-US" altLang="zh-CN" dirty="0"/>
              <a:t>Monitor for Course Full</a:t>
            </a:r>
            <a:endParaRPr lang="en-US" altLang="zh-CN" dirty="0"/>
          </a:p>
          <a:p>
            <a:pPr eaLnBrk="1" hangingPunct="1">
              <a:lnSpc>
                <a:spcPct val="90000"/>
              </a:lnSpc>
            </a:pPr>
            <a:endParaRPr lang="zh-CN" altLang="en-US" sz="2800" dirty="0"/>
          </a:p>
        </p:txBody>
      </p:sp>
      <p:sp>
        <p:nvSpPr>
          <p:cNvPr id="86020" name="矩形 1"/>
          <p:cNvSpPr>
            <a:spLocks noChangeArrowheads="1"/>
          </p:cNvSpPr>
          <p:nvPr/>
        </p:nvSpPr>
        <p:spPr bwMode="auto">
          <a:xfrm>
            <a:off x="2632060" y="1109662"/>
            <a:ext cx="6753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800" b="0" dirty="0">
                <a:solidFill>
                  <a:srgbClr val="EB7C1F"/>
                </a:solidFill>
                <a:latin typeface="+mn-ea"/>
              </a:rPr>
              <a:t>举例：选课系统的产品特性 </a:t>
            </a:r>
            <a:r>
              <a:rPr lang="en-US" altLang="zh-CN" sz="2800" b="0" dirty="0">
                <a:solidFill>
                  <a:srgbClr val="EB7C1F"/>
                </a:solidFill>
                <a:latin typeface="+mn-ea"/>
              </a:rPr>
              <a:t>@Vision</a:t>
            </a:r>
            <a:r>
              <a:rPr lang="zh-CN" altLang="en-US" sz="2800" b="0" dirty="0">
                <a:solidFill>
                  <a:srgbClr val="EB7C1F"/>
                </a:solidFill>
                <a:latin typeface="+mn-ea"/>
              </a:rPr>
              <a:t>文档</a:t>
            </a:r>
            <a:endParaRPr lang="zh-CN" altLang="en-US" sz="2800" b="0" dirty="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zh-CN" dirty="0" smtClean="0"/>
              <a:t>9</a:t>
            </a:r>
            <a:r>
              <a:rPr lang="zh-CN" altLang="en-US" dirty="0" smtClean="0"/>
              <a:t>）定义质量范围</a:t>
            </a:r>
            <a:endParaRPr lang="zh-CN" altLang="en-US" dirty="0" smtClean="0"/>
          </a:p>
        </p:txBody>
      </p:sp>
      <p:sp>
        <p:nvSpPr>
          <p:cNvPr id="87043" name="Rectangle 3"/>
          <p:cNvSpPr>
            <a:spLocks noGrp="1" noChangeArrowheads="1"/>
          </p:cNvSpPr>
          <p:nvPr>
            <p:ph type="body" idx="1"/>
          </p:nvPr>
        </p:nvSpPr>
        <p:spPr>
          <a:xfrm>
            <a:off x="924367" y="2024742"/>
            <a:ext cx="10218964" cy="4626429"/>
          </a:xfrm>
          <a:ln>
            <a:solidFill>
              <a:schemeClr val="accent1"/>
            </a:solidFill>
            <a:miter lim="800000"/>
          </a:ln>
        </p:spPr>
        <p:txBody>
          <a:bodyPr/>
          <a:lstStyle/>
          <a:p>
            <a:pPr eaLnBrk="1" hangingPunct="1">
              <a:lnSpc>
                <a:spcPct val="90000"/>
              </a:lnSpc>
            </a:pPr>
            <a:r>
              <a:rPr lang="en-US" altLang="zh-CN" sz="2000" dirty="0"/>
              <a:t>Availability: </a:t>
            </a:r>
            <a:endParaRPr lang="en-US" altLang="zh-CN" sz="2000" dirty="0"/>
          </a:p>
          <a:p>
            <a:pPr lvl="1" eaLnBrk="1" hangingPunct="1">
              <a:lnSpc>
                <a:spcPct val="90000"/>
              </a:lnSpc>
            </a:pPr>
            <a:r>
              <a:rPr lang="en-US" altLang="zh-CN" sz="1800" dirty="0"/>
              <a:t>The System shall be available 24 hours a day, 7 days a week.</a:t>
            </a:r>
            <a:endParaRPr lang="en-US" altLang="zh-CN" sz="1800" dirty="0"/>
          </a:p>
          <a:p>
            <a:pPr eaLnBrk="1" hangingPunct="1">
              <a:lnSpc>
                <a:spcPct val="90000"/>
              </a:lnSpc>
            </a:pPr>
            <a:r>
              <a:rPr lang="en-US" altLang="zh-CN" sz="2000" dirty="0"/>
              <a:t>Usability: </a:t>
            </a:r>
            <a:endParaRPr lang="en-US" altLang="zh-CN" sz="2000" dirty="0"/>
          </a:p>
          <a:p>
            <a:pPr lvl="1" eaLnBrk="1" hangingPunct="1">
              <a:lnSpc>
                <a:spcPct val="90000"/>
              </a:lnSpc>
            </a:pPr>
            <a:r>
              <a:rPr lang="en-US" altLang="zh-CN" sz="1800" dirty="0"/>
              <a:t>The System shall be easy-to-use and shall be appropriate for the target market of computer-literate students and professors.</a:t>
            </a:r>
            <a:endParaRPr lang="en-US" altLang="zh-CN" sz="1800" dirty="0"/>
          </a:p>
          <a:p>
            <a:pPr lvl="1" eaLnBrk="1" hangingPunct="1">
              <a:lnSpc>
                <a:spcPct val="90000"/>
              </a:lnSpc>
            </a:pPr>
            <a:r>
              <a:rPr lang="en-US" altLang="zh-CN" sz="1800" dirty="0"/>
              <a:t>The System shall include online help for the user. Student and Professor users should not require the use of a hardcopy Manual to use the System.</a:t>
            </a:r>
            <a:endParaRPr lang="en-US" altLang="zh-CN" sz="1800" dirty="0"/>
          </a:p>
          <a:p>
            <a:pPr eaLnBrk="1" hangingPunct="1">
              <a:lnSpc>
                <a:spcPct val="90000"/>
              </a:lnSpc>
            </a:pPr>
            <a:r>
              <a:rPr lang="en-US" altLang="zh-CN" sz="2000" dirty="0"/>
              <a:t>Maintainability: </a:t>
            </a:r>
            <a:endParaRPr lang="en-US" altLang="zh-CN" sz="2000" dirty="0"/>
          </a:p>
          <a:p>
            <a:pPr lvl="1" eaLnBrk="1" hangingPunct="1">
              <a:lnSpc>
                <a:spcPct val="90000"/>
              </a:lnSpc>
            </a:pPr>
            <a:r>
              <a:rPr lang="en-US" altLang="zh-CN" sz="1800" dirty="0"/>
              <a:t>The System shall be designed for ease of maintenance. All college-specific data should be table-driven and modifiable without recompilation of the System.</a:t>
            </a:r>
            <a:endParaRPr lang="en-US" altLang="zh-CN" sz="1800" dirty="0"/>
          </a:p>
          <a:p>
            <a:pPr eaLnBrk="1" hangingPunct="1">
              <a:lnSpc>
                <a:spcPct val="90000"/>
              </a:lnSpc>
            </a:pPr>
            <a:r>
              <a:rPr lang="en-US" altLang="zh-CN" sz="2000" dirty="0"/>
              <a:t>Performance Requirements</a:t>
            </a:r>
            <a:endParaRPr lang="en-US" altLang="zh-CN" sz="2000" dirty="0"/>
          </a:p>
          <a:p>
            <a:pPr lvl="1" eaLnBrk="1" hangingPunct="1">
              <a:lnSpc>
                <a:spcPct val="90000"/>
              </a:lnSpc>
            </a:pPr>
            <a:r>
              <a:rPr lang="en-US" altLang="zh-CN" sz="1800" dirty="0"/>
              <a:t>The system shall support up to 2000 simultaneous users against the central database at any given time, and up to 500 simultaneous users against the local servers at any one time.</a:t>
            </a:r>
            <a:endParaRPr lang="en-US" altLang="zh-CN" sz="1800" dirty="0"/>
          </a:p>
          <a:p>
            <a:pPr lvl="1" eaLnBrk="1" hangingPunct="1">
              <a:lnSpc>
                <a:spcPct val="90000"/>
              </a:lnSpc>
            </a:pPr>
            <a:r>
              <a:rPr lang="en-US" altLang="zh-CN" sz="1800" dirty="0"/>
              <a:t>The system shall provide access to the legacy Course Catalog Database with no more than a 10 second latency.</a:t>
            </a:r>
            <a:endParaRPr lang="en-US" altLang="zh-CN" sz="1800" dirty="0"/>
          </a:p>
          <a:p>
            <a:pPr lvl="1" eaLnBrk="1" hangingPunct="1">
              <a:lnSpc>
                <a:spcPct val="90000"/>
              </a:lnSpc>
            </a:pPr>
            <a:r>
              <a:rPr lang="en-US" altLang="zh-CN" sz="1800" dirty="0"/>
              <a:t>The system shall complete 80% of all transactions within 2 minutes.</a:t>
            </a:r>
            <a:endParaRPr lang="zh-CN" altLang="en-US" sz="1800" dirty="0"/>
          </a:p>
        </p:txBody>
      </p:sp>
      <p:sp>
        <p:nvSpPr>
          <p:cNvPr id="87044" name="矩形 3"/>
          <p:cNvSpPr>
            <a:spLocks noChangeArrowheads="1"/>
          </p:cNvSpPr>
          <p:nvPr/>
        </p:nvSpPr>
        <p:spPr bwMode="auto">
          <a:xfrm>
            <a:off x="2619602" y="1345014"/>
            <a:ext cx="66543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800" b="0" dirty="0">
                <a:solidFill>
                  <a:srgbClr val="EB7C1F"/>
                </a:solidFill>
                <a:latin typeface="+mn-ea"/>
              </a:rPr>
              <a:t>举例：选课系统的质量范围</a:t>
            </a:r>
            <a:r>
              <a:rPr lang="en-US" altLang="zh-CN" sz="2800" b="0" dirty="0">
                <a:solidFill>
                  <a:srgbClr val="EB7C1F"/>
                </a:solidFill>
                <a:latin typeface="+mn-ea"/>
              </a:rPr>
              <a:t>@Vision</a:t>
            </a:r>
            <a:r>
              <a:rPr lang="zh-CN" altLang="en-US" sz="2800" b="0" dirty="0">
                <a:solidFill>
                  <a:srgbClr val="EB7C1F"/>
                </a:solidFill>
                <a:latin typeface="+mn-ea"/>
              </a:rPr>
              <a:t>文档</a:t>
            </a:r>
            <a:endParaRPr lang="zh-CN" altLang="en-US" sz="2800" b="0" dirty="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zh-CN" dirty="0" smtClean="0"/>
              <a:t>10</a:t>
            </a:r>
            <a:r>
              <a:rPr lang="zh-CN" altLang="en-US" dirty="0" smtClean="0"/>
              <a:t>）定义</a:t>
            </a:r>
            <a:r>
              <a:rPr lang="zh-CN" altLang="en-US" dirty="0"/>
              <a:t>文档需求 </a:t>
            </a:r>
            <a:endParaRPr lang="zh-CN" altLang="en-US" dirty="0" smtClean="0"/>
          </a:p>
        </p:txBody>
      </p:sp>
      <p:sp>
        <p:nvSpPr>
          <p:cNvPr id="88067" name="Rectangle 3"/>
          <p:cNvSpPr>
            <a:spLocks noGrp="1" noChangeArrowheads="1"/>
          </p:cNvSpPr>
          <p:nvPr>
            <p:ph type="body" idx="1"/>
          </p:nvPr>
        </p:nvSpPr>
        <p:spPr>
          <a:xfrm>
            <a:off x="1775052" y="2699657"/>
            <a:ext cx="8489950" cy="3024188"/>
          </a:xfrm>
          <a:ln>
            <a:solidFill>
              <a:schemeClr val="accent1"/>
            </a:solidFill>
            <a:miter lim="800000"/>
          </a:ln>
        </p:spPr>
        <p:txBody>
          <a:bodyPr/>
          <a:lstStyle/>
          <a:p>
            <a:pPr eaLnBrk="1" hangingPunct="1"/>
            <a:r>
              <a:rPr lang="en-US" altLang="zh-CN" dirty="0" smtClean="0"/>
              <a:t>User Manual </a:t>
            </a:r>
            <a:endParaRPr lang="en-US" altLang="zh-CN" dirty="0" smtClean="0"/>
          </a:p>
          <a:p>
            <a:pPr eaLnBrk="1" hangingPunct="1"/>
            <a:r>
              <a:rPr lang="en-US" altLang="zh-CN" dirty="0" smtClean="0"/>
              <a:t>On-line Help </a:t>
            </a:r>
            <a:endParaRPr lang="en-US" altLang="zh-CN" dirty="0" smtClean="0"/>
          </a:p>
          <a:p>
            <a:pPr eaLnBrk="1" hangingPunct="1"/>
            <a:r>
              <a:rPr lang="en-US" altLang="zh-CN" dirty="0" smtClean="0"/>
              <a:t>Installation Guides, Configuration, Read Me File </a:t>
            </a:r>
            <a:endParaRPr lang="en-US" altLang="zh-CN" dirty="0" smtClean="0"/>
          </a:p>
          <a:p>
            <a:pPr eaLnBrk="1" hangingPunct="1"/>
            <a:r>
              <a:rPr lang="en-US" altLang="zh-CN" dirty="0" smtClean="0"/>
              <a:t>Labeling and Packaging </a:t>
            </a:r>
            <a:endParaRPr lang="zh-CN" altLang="en-US" dirty="0" smtClean="0"/>
          </a:p>
        </p:txBody>
      </p:sp>
      <p:sp>
        <p:nvSpPr>
          <p:cNvPr id="88068" name="矩形 3"/>
          <p:cNvSpPr>
            <a:spLocks noChangeArrowheads="1"/>
          </p:cNvSpPr>
          <p:nvPr/>
        </p:nvSpPr>
        <p:spPr bwMode="auto">
          <a:xfrm>
            <a:off x="2380116" y="1972356"/>
            <a:ext cx="67537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800" b="0" dirty="0">
                <a:solidFill>
                  <a:srgbClr val="EB7C1F"/>
                </a:solidFill>
                <a:latin typeface="+mn-ea"/>
              </a:rPr>
              <a:t>举例：选课系统的文档需求 </a:t>
            </a:r>
            <a:r>
              <a:rPr lang="en-US" altLang="zh-CN" sz="2800" b="0" dirty="0">
                <a:solidFill>
                  <a:srgbClr val="EB7C1F"/>
                </a:solidFill>
                <a:latin typeface="+mn-ea"/>
              </a:rPr>
              <a:t>@Vision</a:t>
            </a:r>
            <a:r>
              <a:rPr lang="zh-CN" altLang="en-US" sz="2800" b="0" dirty="0">
                <a:solidFill>
                  <a:srgbClr val="EB7C1F"/>
                </a:solidFill>
                <a:latin typeface="+mn-ea"/>
              </a:rPr>
              <a:t>文档</a:t>
            </a:r>
            <a:endParaRPr lang="zh-CN" altLang="en-US" sz="2800" b="0" dirty="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p:spPr>
        <p:txBody>
          <a:bodyPr/>
          <a:lstStyle/>
          <a:p>
            <a:pPr eaLnBrk="1" hangingPunct="1"/>
            <a:r>
              <a:rPr lang="en-US" altLang="zh-CN" smtClean="0"/>
              <a:t>11</a:t>
            </a:r>
            <a:r>
              <a:rPr lang="zh-CN" altLang="en-US" smtClean="0"/>
              <a:t>）建立项目范围</a:t>
            </a:r>
            <a:endParaRPr lang="zh-CN" altLang="en-US" smtClean="0"/>
          </a:p>
        </p:txBody>
      </p:sp>
      <p:sp>
        <p:nvSpPr>
          <p:cNvPr id="29" name="Text Box 3"/>
          <p:cNvSpPr txBox="1">
            <a:spLocks noChangeArrowheads="1"/>
          </p:cNvSpPr>
          <p:nvPr/>
        </p:nvSpPr>
        <p:spPr bwMode="auto">
          <a:xfrm>
            <a:off x="6400153" y="1990726"/>
            <a:ext cx="38763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400" dirty="0">
                <a:solidFill>
                  <a:srgbClr val="175F8B"/>
                </a:solidFill>
                <a:latin typeface="Arial Narrow" panose="020B0606020202030204" pitchFamily="34" charset="0"/>
                <a:ea typeface="宋体" panose="02010600030101010101" pitchFamily="2" charset="-122"/>
              </a:rPr>
              <a:t>How do we determine priority?</a:t>
            </a:r>
            <a:endParaRPr lang="en-US" altLang="zh-CN" sz="2400" dirty="0">
              <a:solidFill>
                <a:srgbClr val="175F8B"/>
              </a:solidFill>
              <a:latin typeface="Arial Narrow" panose="020B0606020202030204" pitchFamily="34" charset="0"/>
              <a:ea typeface="宋体" panose="02010600030101010101" pitchFamily="2" charset="-122"/>
            </a:endParaRPr>
          </a:p>
        </p:txBody>
      </p:sp>
      <p:sp>
        <p:nvSpPr>
          <p:cNvPr id="30" name="Text Box 4"/>
          <p:cNvSpPr txBox="1">
            <a:spLocks noChangeArrowheads="1"/>
          </p:cNvSpPr>
          <p:nvPr/>
        </p:nvSpPr>
        <p:spPr bwMode="auto">
          <a:xfrm>
            <a:off x="6404962" y="2447926"/>
            <a:ext cx="3866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400">
                <a:solidFill>
                  <a:srgbClr val="175F8B"/>
                </a:solidFill>
                <a:latin typeface="Arial Narrow" panose="020B0606020202030204" pitchFamily="34" charset="0"/>
                <a:ea typeface="宋体" panose="02010600030101010101" pitchFamily="2" charset="-122"/>
              </a:rPr>
              <a:t>Where do we set the baseline?</a:t>
            </a:r>
            <a:endParaRPr lang="en-US" altLang="zh-CN" sz="2400">
              <a:solidFill>
                <a:srgbClr val="175F8B"/>
              </a:solidFill>
              <a:latin typeface="Arial Narrow" panose="020B0606020202030204" pitchFamily="34" charset="0"/>
              <a:ea typeface="宋体" panose="02010600030101010101" pitchFamily="2" charset="-122"/>
            </a:endParaRPr>
          </a:p>
        </p:txBody>
      </p:sp>
      <p:sp>
        <p:nvSpPr>
          <p:cNvPr id="31" name="Text Box 5"/>
          <p:cNvSpPr txBox="1">
            <a:spLocks noChangeArrowheads="1"/>
          </p:cNvSpPr>
          <p:nvPr/>
        </p:nvSpPr>
        <p:spPr bwMode="auto">
          <a:xfrm>
            <a:off x="6033316" y="1447801"/>
            <a:ext cx="47227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400">
                <a:solidFill>
                  <a:srgbClr val="175F8B"/>
                </a:solidFill>
                <a:latin typeface="Arial Narrow" panose="020B0606020202030204" pitchFamily="34" charset="0"/>
                <a:ea typeface="宋体" panose="02010600030101010101" pitchFamily="2" charset="-122"/>
              </a:rPr>
              <a:t>How do we know what the needs are?</a:t>
            </a:r>
            <a:endParaRPr lang="en-US" altLang="zh-CN" sz="2400">
              <a:solidFill>
                <a:srgbClr val="175F8B"/>
              </a:solidFill>
              <a:latin typeface="Arial Narrow" panose="020B0606020202030204" pitchFamily="34" charset="0"/>
              <a:ea typeface="宋体" panose="02010600030101010101" pitchFamily="2" charset="-122"/>
            </a:endParaRPr>
          </a:p>
        </p:txBody>
      </p:sp>
      <p:sp>
        <p:nvSpPr>
          <p:cNvPr id="32" name="Line 7"/>
          <p:cNvSpPr>
            <a:spLocks noChangeShapeType="1"/>
          </p:cNvSpPr>
          <p:nvPr/>
        </p:nvSpPr>
        <p:spPr bwMode="auto">
          <a:xfrm>
            <a:off x="2514600" y="4953000"/>
            <a:ext cx="7031038" cy="14288"/>
          </a:xfrm>
          <a:prstGeom prst="line">
            <a:avLst/>
          </a:prstGeom>
          <a:noFill/>
          <a:ln w="28575">
            <a:solidFill>
              <a:srgbClr val="EB7C1F"/>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AutoShape 8"/>
          <p:cNvSpPr>
            <a:spLocks noChangeArrowheads="1"/>
          </p:cNvSpPr>
          <p:nvPr/>
        </p:nvSpPr>
        <p:spPr bwMode="auto">
          <a:xfrm>
            <a:off x="6324600" y="5181600"/>
            <a:ext cx="228600" cy="152400"/>
          </a:xfrm>
          <a:prstGeom prst="triangle">
            <a:avLst>
              <a:gd name="adj" fmla="val 50000"/>
            </a:avLst>
          </a:prstGeom>
          <a:solidFill>
            <a:srgbClr val="EB7C1F"/>
          </a:solidFill>
          <a:ln w="12700">
            <a:solidFill>
              <a:schemeClr val="accent2"/>
            </a:solidFill>
            <a:miter lim="800000"/>
            <a:headEnd type="none" w="sm" len="sm"/>
            <a:tailEnd type="none" w="sm" len="sm"/>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Text Box 9"/>
          <p:cNvSpPr txBox="1">
            <a:spLocks noChangeArrowheads="1"/>
          </p:cNvSpPr>
          <p:nvPr/>
        </p:nvSpPr>
        <p:spPr bwMode="auto">
          <a:xfrm>
            <a:off x="8596265" y="5105400"/>
            <a:ext cx="7779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a:ea typeface="宋体" panose="02010600030101010101" pitchFamily="2" charset="-122"/>
              </a:rPr>
              <a:t>Time</a:t>
            </a:r>
            <a:endParaRPr lang="en-US" altLang="zh-CN" sz="2000">
              <a:ea typeface="宋体" panose="02010600030101010101" pitchFamily="2" charset="-122"/>
            </a:endParaRPr>
          </a:p>
        </p:txBody>
      </p:sp>
      <p:sp>
        <p:nvSpPr>
          <p:cNvPr id="35" name="AutoShape 10"/>
          <p:cNvSpPr>
            <a:spLocks noChangeArrowheads="1"/>
          </p:cNvSpPr>
          <p:nvPr/>
        </p:nvSpPr>
        <p:spPr bwMode="auto">
          <a:xfrm>
            <a:off x="2368550" y="5181600"/>
            <a:ext cx="228600" cy="152400"/>
          </a:xfrm>
          <a:prstGeom prst="triangle">
            <a:avLst>
              <a:gd name="adj" fmla="val 50000"/>
            </a:avLst>
          </a:prstGeom>
          <a:solidFill>
            <a:srgbClr val="EB7C1F"/>
          </a:solidFill>
          <a:ln w="12700">
            <a:solidFill>
              <a:schemeClr val="accent2"/>
            </a:solidFill>
            <a:miter lim="800000"/>
            <a:headEnd type="none" w="sm" len="sm"/>
            <a:tailEnd type="none" w="sm" len="sm"/>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6" name="Text Box 11"/>
          <p:cNvSpPr txBox="1">
            <a:spLocks noChangeArrowheads="1"/>
          </p:cNvSpPr>
          <p:nvPr/>
        </p:nvSpPr>
        <p:spPr bwMode="auto">
          <a:xfrm>
            <a:off x="1786177" y="5334000"/>
            <a:ext cx="139493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a:ea typeface="宋体" panose="02010600030101010101" pitchFamily="2" charset="-122"/>
              </a:rPr>
              <a:t>Project </a:t>
            </a:r>
            <a:endParaRPr lang="en-US" altLang="zh-CN" sz="2000">
              <a:ea typeface="宋体" panose="02010600030101010101" pitchFamily="2" charset="-122"/>
            </a:endParaRPr>
          </a:p>
          <a:p>
            <a:pPr algn="ctr"/>
            <a:r>
              <a:rPr lang="en-US" altLang="zh-CN" sz="2000">
                <a:ea typeface="宋体" panose="02010600030101010101" pitchFamily="2" charset="-122"/>
              </a:rPr>
              <a:t>Start Date</a:t>
            </a:r>
            <a:endParaRPr lang="en-US" altLang="zh-CN" sz="2000">
              <a:ea typeface="宋体" panose="02010600030101010101" pitchFamily="2" charset="-122"/>
            </a:endParaRPr>
          </a:p>
        </p:txBody>
      </p:sp>
      <p:sp>
        <p:nvSpPr>
          <p:cNvPr id="37" name="Text Box 12"/>
          <p:cNvSpPr txBox="1">
            <a:spLocks noChangeArrowheads="1"/>
          </p:cNvSpPr>
          <p:nvPr/>
        </p:nvSpPr>
        <p:spPr bwMode="auto">
          <a:xfrm>
            <a:off x="5791200" y="5334001"/>
            <a:ext cx="134143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2000">
                <a:ea typeface="宋体" panose="02010600030101010101" pitchFamily="2" charset="-122"/>
              </a:rPr>
              <a:t>Target</a:t>
            </a:r>
            <a:endParaRPr lang="en-US" altLang="zh-CN" sz="2000">
              <a:ea typeface="宋体" panose="02010600030101010101" pitchFamily="2" charset="-122"/>
            </a:endParaRPr>
          </a:p>
          <a:p>
            <a:pPr algn="ctr"/>
            <a:r>
              <a:rPr lang="en-US" altLang="zh-CN" sz="2000">
                <a:ea typeface="宋体" panose="02010600030101010101" pitchFamily="2" charset="-122"/>
              </a:rPr>
              <a:t>Release</a:t>
            </a:r>
            <a:endParaRPr lang="en-US" altLang="zh-CN" sz="2000">
              <a:ea typeface="宋体" panose="02010600030101010101" pitchFamily="2" charset="-122"/>
            </a:endParaRPr>
          </a:p>
          <a:p>
            <a:pPr algn="ctr"/>
            <a:r>
              <a:rPr lang="en-US" altLang="zh-CN" sz="2000">
                <a:ea typeface="宋体" panose="02010600030101010101" pitchFamily="2" charset="-122"/>
              </a:rPr>
              <a:t>Date</a:t>
            </a:r>
            <a:endParaRPr lang="en-US" altLang="zh-CN" sz="2000">
              <a:ea typeface="宋体" panose="02010600030101010101" pitchFamily="2" charset="-122"/>
            </a:endParaRPr>
          </a:p>
        </p:txBody>
      </p:sp>
      <p:grpSp>
        <p:nvGrpSpPr>
          <p:cNvPr id="38" name="Group 13"/>
          <p:cNvGrpSpPr/>
          <p:nvPr/>
        </p:nvGrpSpPr>
        <p:grpSpPr bwMode="auto">
          <a:xfrm>
            <a:off x="8382000" y="3114676"/>
            <a:ext cx="838200" cy="1236663"/>
            <a:chOff x="4038" y="1238"/>
            <a:chExt cx="743" cy="1109"/>
          </a:xfrm>
        </p:grpSpPr>
        <p:sp>
          <p:nvSpPr>
            <p:cNvPr id="39" name="Freeform 14"/>
            <p:cNvSpPr/>
            <p:nvPr/>
          </p:nvSpPr>
          <p:spPr bwMode="auto">
            <a:xfrm>
              <a:off x="4368" y="1238"/>
              <a:ext cx="225" cy="247"/>
            </a:xfrm>
            <a:custGeom>
              <a:avLst/>
              <a:gdLst>
                <a:gd name="T0" fmla="*/ 0 w 675"/>
                <a:gd name="T1" fmla="*/ 0 h 741"/>
                <a:gd name="T2" fmla="*/ 0 w 675"/>
                <a:gd name="T3" fmla="*/ 0 h 741"/>
                <a:gd name="T4" fmla="*/ 0 w 675"/>
                <a:gd name="T5" fmla="*/ 0 h 741"/>
                <a:gd name="T6" fmla="*/ 0 w 675"/>
                <a:gd name="T7" fmla="*/ 0 h 741"/>
                <a:gd name="T8" fmla="*/ 0 w 675"/>
                <a:gd name="T9" fmla="*/ 0 h 741"/>
                <a:gd name="T10" fmla="*/ 0 w 675"/>
                <a:gd name="T11" fmla="*/ 0 h 741"/>
                <a:gd name="T12" fmla="*/ 0 w 675"/>
                <a:gd name="T13" fmla="*/ 0 h 741"/>
                <a:gd name="T14" fmla="*/ 0 w 675"/>
                <a:gd name="T15" fmla="*/ 0 h 741"/>
                <a:gd name="T16" fmla="*/ 0 w 675"/>
                <a:gd name="T17" fmla="*/ 0 h 741"/>
                <a:gd name="T18" fmla="*/ 0 w 675"/>
                <a:gd name="T19" fmla="*/ 0 h 741"/>
                <a:gd name="T20" fmla="*/ 0 w 675"/>
                <a:gd name="T21" fmla="*/ 0 h 741"/>
                <a:gd name="T22" fmla="*/ 0 w 675"/>
                <a:gd name="T23" fmla="*/ 0 h 741"/>
                <a:gd name="T24" fmla="*/ 0 w 675"/>
                <a:gd name="T25" fmla="*/ 0 h 741"/>
                <a:gd name="T26" fmla="*/ 0 w 675"/>
                <a:gd name="T27" fmla="*/ 0 h 741"/>
                <a:gd name="T28" fmla="*/ 0 w 675"/>
                <a:gd name="T29" fmla="*/ 0 h 741"/>
                <a:gd name="T30" fmla="*/ 0 w 675"/>
                <a:gd name="T31" fmla="*/ 0 h 741"/>
                <a:gd name="T32" fmla="*/ 0 w 675"/>
                <a:gd name="T33" fmla="*/ 0 h 741"/>
                <a:gd name="T34" fmla="*/ 0 w 675"/>
                <a:gd name="T35" fmla="*/ 0 h 741"/>
                <a:gd name="T36" fmla="*/ 0 w 675"/>
                <a:gd name="T37" fmla="*/ 0 h 741"/>
                <a:gd name="T38" fmla="*/ 0 w 675"/>
                <a:gd name="T39" fmla="*/ 0 h 741"/>
                <a:gd name="T40" fmla="*/ 0 w 675"/>
                <a:gd name="T41" fmla="*/ 0 h 741"/>
                <a:gd name="T42" fmla="*/ 0 w 675"/>
                <a:gd name="T43" fmla="*/ 0 h 741"/>
                <a:gd name="T44" fmla="*/ 0 w 675"/>
                <a:gd name="T45" fmla="*/ 0 h 741"/>
                <a:gd name="T46" fmla="*/ 0 w 675"/>
                <a:gd name="T47" fmla="*/ 0 h 7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675"/>
                <a:gd name="T73" fmla="*/ 0 h 741"/>
                <a:gd name="T74" fmla="*/ 675 w 675"/>
                <a:gd name="T75" fmla="*/ 741 h 7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675" h="741">
                  <a:moveTo>
                    <a:pt x="180" y="504"/>
                  </a:moveTo>
                  <a:lnTo>
                    <a:pt x="125" y="370"/>
                  </a:lnTo>
                  <a:lnTo>
                    <a:pt x="79" y="202"/>
                  </a:lnTo>
                  <a:lnTo>
                    <a:pt x="91" y="112"/>
                  </a:lnTo>
                  <a:lnTo>
                    <a:pt x="135" y="45"/>
                  </a:lnTo>
                  <a:lnTo>
                    <a:pt x="259" y="0"/>
                  </a:lnTo>
                  <a:lnTo>
                    <a:pt x="405" y="33"/>
                  </a:lnTo>
                  <a:lnTo>
                    <a:pt x="519" y="123"/>
                  </a:lnTo>
                  <a:lnTo>
                    <a:pt x="575" y="202"/>
                  </a:lnTo>
                  <a:lnTo>
                    <a:pt x="642" y="336"/>
                  </a:lnTo>
                  <a:lnTo>
                    <a:pt x="675" y="449"/>
                  </a:lnTo>
                  <a:lnTo>
                    <a:pt x="675" y="561"/>
                  </a:lnTo>
                  <a:lnTo>
                    <a:pt x="630" y="695"/>
                  </a:lnTo>
                  <a:lnTo>
                    <a:pt x="563" y="718"/>
                  </a:lnTo>
                  <a:lnTo>
                    <a:pt x="474" y="741"/>
                  </a:lnTo>
                  <a:lnTo>
                    <a:pt x="383" y="718"/>
                  </a:lnTo>
                  <a:lnTo>
                    <a:pt x="282" y="662"/>
                  </a:lnTo>
                  <a:lnTo>
                    <a:pt x="225" y="595"/>
                  </a:lnTo>
                  <a:lnTo>
                    <a:pt x="91" y="707"/>
                  </a:lnTo>
                  <a:lnTo>
                    <a:pt x="46" y="707"/>
                  </a:lnTo>
                  <a:lnTo>
                    <a:pt x="12" y="650"/>
                  </a:lnTo>
                  <a:lnTo>
                    <a:pt x="0" y="618"/>
                  </a:lnTo>
                  <a:lnTo>
                    <a:pt x="192" y="539"/>
                  </a:lnTo>
                  <a:lnTo>
                    <a:pt x="180" y="504"/>
                  </a:lnTo>
                  <a:close/>
                </a:path>
              </a:pathLst>
            </a:custGeom>
            <a:solidFill>
              <a:srgbClr val="CC9900"/>
            </a:solidFill>
            <a:ln w="9525">
              <a:solidFill>
                <a:schemeClr val="tx1"/>
              </a:solidFill>
              <a:round/>
            </a:ln>
          </p:spPr>
          <p:txBody>
            <a:bodyPr/>
            <a:lstStyle/>
            <a:p>
              <a:endParaRPr lang="zh-CN" altLang="en-US"/>
            </a:p>
          </p:txBody>
        </p:sp>
        <p:sp>
          <p:nvSpPr>
            <p:cNvPr id="40" name="Freeform 15"/>
            <p:cNvSpPr/>
            <p:nvPr/>
          </p:nvSpPr>
          <p:spPr bwMode="auto">
            <a:xfrm>
              <a:off x="4038" y="1515"/>
              <a:ext cx="521" cy="274"/>
            </a:xfrm>
            <a:custGeom>
              <a:avLst/>
              <a:gdLst>
                <a:gd name="T0" fmla="*/ 0 w 1563"/>
                <a:gd name="T1" fmla="*/ 0 h 820"/>
                <a:gd name="T2" fmla="*/ 0 w 1563"/>
                <a:gd name="T3" fmla="*/ 0 h 820"/>
                <a:gd name="T4" fmla="*/ 0 w 1563"/>
                <a:gd name="T5" fmla="*/ 0 h 820"/>
                <a:gd name="T6" fmla="*/ 0 w 1563"/>
                <a:gd name="T7" fmla="*/ 0 h 820"/>
                <a:gd name="T8" fmla="*/ 0 w 1563"/>
                <a:gd name="T9" fmla="*/ 0 h 820"/>
                <a:gd name="T10" fmla="*/ 0 w 1563"/>
                <a:gd name="T11" fmla="*/ 0 h 820"/>
                <a:gd name="T12" fmla="*/ 0 w 1563"/>
                <a:gd name="T13" fmla="*/ 0 h 820"/>
                <a:gd name="T14" fmla="*/ 0 w 1563"/>
                <a:gd name="T15" fmla="*/ 0 h 820"/>
                <a:gd name="T16" fmla="*/ 0 w 1563"/>
                <a:gd name="T17" fmla="*/ 0 h 820"/>
                <a:gd name="T18" fmla="*/ 0 w 1563"/>
                <a:gd name="T19" fmla="*/ 0 h 820"/>
                <a:gd name="T20" fmla="*/ 0 w 1563"/>
                <a:gd name="T21" fmla="*/ 0 h 820"/>
                <a:gd name="T22" fmla="*/ 0 w 1563"/>
                <a:gd name="T23" fmla="*/ 0 h 820"/>
                <a:gd name="T24" fmla="*/ 0 w 1563"/>
                <a:gd name="T25" fmla="*/ 0 h 820"/>
                <a:gd name="T26" fmla="*/ 0 w 1563"/>
                <a:gd name="T27" fmla="*/ 0 h 820"/>
                <a:gd name="T28" fmla="*/ 0 w 1563"/>
                <a:gd name="T29" fmla="*/ 0 h 820"/>
                <a:gd name="T30" fmla="*/ 0 w 1563"/>
                <a:gd name="T31" fmla="*/ 0 h 820"/>
                <a:gd name="T32" fmla="*/ 0 w 1563"/>
                <a:gd name="T33" fmla="*/ 0 h 820"/>
                <a:gd name="T34" fmla="*/ 0 w 1563"/>
                <a:gd name="T35" fmla="*/ 0 h 820"/>
                <a:gd name="T36" fmla="*/ 0 w 1563"/>
                <a:gd name="T37" fmla="*/ 0 h 820"/>
                <a:gd name="T38" fmla="*/ 0 w 1563"/>
                <a:gd name="T39" fmla="*/ 0 h 820"/>
                <a:gd name="T40" fmla="*/ 0 w 1563"/>
                <a:gd name="T41" fmla="*/ 0 h 820"/>
                <a:gd name="T42" fmla="*/ 0 w 1563"/>
                <a:gd name="T43" fmla="*/ 0 h 820"/>
                <a:gd name="T44" fmla="*/ 0 w 1563"/>
                <a:gd name="T45" fmla="*/ 0 h 820"/>
                <a:gd name="T46" fmla="*/ 0 w 1563"/>
                <a:gd name="T47" fmla="*/ 0 h 820"/>
                <a:gd name="T48" fmla="*/ 0 w 1563"/>
                <a:gd name="T49" fmla="*/ 0 h 8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63"/>
                <a:gd name="T76" fmla="*/ 0 h 820"/>
                <a:gd name="T77" fmla="*/ 1563 w 1563"/>
                <a:gd name="T78" fmla="*/ 820 h 82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63" h="820">
                  <a:moveTo>
                    <a:pt x="1292" y="135"/>
                  </a:moveTo>
                  <a:lnTo>
                    <a:pt x="1405" y="35"/>
                  </a:lnTo>
                  <a:lnTo>
                    <a:pt x="1495" y="0"/>
                  </a:lnTo>
                  <a:lnTo>
                    <a:pt x="1551" y="12"/>
                  </a:lnTo>
                  <a:lnTo>
                    <a:pt x="1563" y="102"/>
                  </a:lnTo>
                  <a:lnTo>
                    <a:pt x="1507" y="191"/>
                  </a:lnTo>
                  <a:lnTo>
                    <a:pt x="1360" y="258"/>
                  </a:lnTo>
                  <a:lnTo>
                    <a:pt x="1101" y="372"/>
                  </a:lnTo>
                  <a:lnTo>
                    <a:pt x="819" y="540"/>
                  </a:lnTo>
                  <a:lnTo>
                    <a:pt x="550" y="618"/>
                  </a:lnTo>
                  <a:lnTo>
                    <a:pt x="381" y="686"/>
                  </a:lnTo>
                  <a:lnTo>
                    <a:pt x="257" y="786"/>
                  </a:lnTo>
                  <a:lnTo>
                    <a:pt x="168" y="820"/>
                  </a:lnTo>
                  <a:lnTo>
                    <a:pt x="22" y="786"/>
                  </a:lnTo>
                  <a:lnTo>
                    <a:pt x="0" y="674"/>
                  </a:lnTo>
                  <a:lnTo>
                    <a:pt x="0" y="540"/>
                  </a:lnTo>
                  <a:lnTo>
                    <a:pt x="123" y="540"/>
                  </a:lnTo>
                  <a:lnTo>
                    <a:pt x="223" y="618"/>
                  </a:lnTo>
                  <a:lnTo>
                    <a:pt x="336" y="618"/>
                  </a:lnTo>
                  <a:lnTo>
                    <a:pt x="561" y="562"/>
                  </a:lnTo>
                  <a:lnTo>
                    <a:pt x="775" y="449"/>
                  </a:lnTo>
                  <a:lnTo>
                    <a:pt x="921" y="394"/>
                  </a:lnTo>
                  <a:lnTo>
                    <a:pt x="1135" y="293"/>
                  </a:lnTo>
                  <a:lnTo>
                    <a:pt x="1259" y="181"/>
                  </a:lnTo>
                  <a:lnTo>
                    <a:pt x="1292" y="135"/>
                  </a:lnTo>
                  <a:close/>
                </a:path>
              </a:pathLst>
            </a:custGeom>
            <a:solidFill>
              <a:srgbClr val="CC9900"/>
            </a:solidFill>
            <a:ln w="9525">
              <a:solidFill>
                <a:schemeClr val="tx1"/>
              </a:solidFill>
              <a:round/>
            </a:ln>
          </p:spPr>
          <p:txBody>
            <a:bodyPr/>
            <a:lstStyle/>
            <a:p>
              <a:endParaRPr lang="zh-CN" altLang="en-US"/>
            </a:p>
          </p:txBody>
        </p:sp>
        <p:grpSp>
          <p:nvGrpSpPr>
            <p:cNvPr id="41" name="Group 16"/>
            <p:cNvGrpSpPr/>
            <p:nvPr/>
          </p:nvGrpSpPr>
          <p:grpSpPr bwMode="auto">
            <a:xfrm>
              <a:off x="4301" y="1501"/>
              <a:ext cx="480" cy="846"/>
              <a:chOff x="4301" y="1501"/>
              <a:chExt cx="480" cy="846"/>
            </a:xfrm>
          </p:grpSpPr>
          <p:sp>
            <p:nvSpPr>
              <p:cNvPr id="42" name="Freeform 17"/>
              <p:cNvSpPr/>
              <p:nvPr/>
            </p:nvSpPr>
            <p:spPr bwMode="auto">
              <a:xfrm>
                <a:off x="4518" y="1501"/>
                <a:ext cx="176" cy="401"/>
              </a:xfrm>
              <a:custGeom>
                <a:avLst/>
                <a:gdLst>
                  <a:gd name="T0" fmla="*/ 0 w 528"/>
                  <a:gd name="T1" fmla="*/ 0 h 1203"/>
                  <a:gd name="T2" fmla="*/ 0 w 528"/>
                  <a:gd name="T3" fmla="*/ 0 h 1203"/>
                  <a:gd name="T4" fmla="*/ 0 w 528"/>
                  <a:gd name="T5" fmla="*/ 0 h 1203"/>
                  <a:gd name="T6" fmla="*/ 0 w 528"/>
                  <a:gd name="T7" fmla="*/ 0 h 1203"/>
                  <a:gd name="T8" fmla="*/ 0 w 528"/>
                  <a:gd name="T9" fmla="*/ 0 h 1203"/>
                  <a:gd name="T10" fmla="*/ 0 w 528"/>
                  <a:gd name="T11" fmla="*/ 0 h 1203"/>
                  <a:gd name="T12" fmla="*/ 0 w 528"/>
                  <a:gd name="T13" fmla="*/ 0 h 1203"/>
                  <a:gd name="T14" fmla="*/ 0 w 528"/>
                  <a:gd name="T15" fmla="*/ 0 h 1203"/>
                  <a:gd name="T16" fmla="*/ 0 w 528"/>
                  <a:gd name="T17" fmla="*/ 0 h 1203"/>
                  <a:gd name="T18" fmla="*/ 0 w 528"/>
                  <a:gd name="T19" fmla="*/ 0 h 1203"/>
                  <a:gd name="T20" fmla="*/ 0 w 528"/>
                  <a:gd name="T21" fmla="*/ 0 h 1203"/>
                  <a:gd name="T22" fmla="*/ 0 w 528"/>
                  <a:gd name="T23" fmla="*/ 0 h 1203"/>
                  <a:gd name="T24" fmla="*/ 0 w 528"/>
                  <a:gd name="T25" fmla="*/ 0 h 1203"/>
                  <a:gd name="T26" fmla="*/ 0 w 528"/>
                  <a:gd name="T27" fmla="*/ 0 h 1203"/>
                  <a:gd name="T28" fmla="*/ 0 w 528"/>
                  <a:gd name="T29" fmla="*/ 0 h 1203"/>
                  <a:gd name="T30" fmla="*/ 0 w 528"/>
                  <a:gd name="T31" fmla="*/ 0 h 1203"/>
                  <a:gd name="T32" fmla="*/ 0 w 528"/>
                  <a:gd name="T33" fmla="*/ 0 h 1203"/>
                  <a:gd name="T34" fmla="*/ 0 w 528"/>
                  <a:gd name="T35" fmla="*/ 0 h 1203"/>
                  <a:gd name="T36" fmla="*/ 0 w 528"/>
                  <a:gd name="T37" fmla="*/ 0 h 1203"/>
                  <a:gd name="T38" fmla="*/ 0 w 528"/>
                  <a:gd name="T39" fmla="*/ 0 h 1203"/>
                  <a:gd name="T40" fmla="*/ 0 w 528"/>
                  <a:gd name="T41" fmla="*/ 0 h 1203"/>
                  <a:gd name="T42" fmla="*/ 0 w 528"/>
                  <a:gd name="T43" fmla="*/ 0 h 12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28"/>
                  <a:gd name="T67" fmla="*/ 0 h 1203"/>
                  <a:gd name="T68" fmla="*/ 528 w 528"/>
                  <a:gd name="T69" fmla="*/ 1203 h 12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28" h="1203">
                    <a:moveTo>
                      <a:pt x="35" y="77"/>
                    </a:moveTo>
                    <a:lnTo>
                      <a:pt x="102" y="10"/>
                    </a:lnTo>
                    <a:lnTo>
                      <a:pt x="169" y="0"/>
                    </a:lnTo>
                    <a:lnTo>
                      <a:pt x="258" y="22"/>
                    </a:lnTo>
                    <a:lnTo>
                      <a:pt x="325" y="122"/>
                    </a:lnTo>
                    <a:lnTo>
                      <a:pt x="394" y="292"/>
                    </a:lnTo>
                    <a:lnTo>
                      <a:pt x="439" y="438"/>
                    </a:lnTo>
                    <a:lnTo>
                      <a:pt x="483" y="594"/>
                    </a:lnTo>
                    <a:lnTo>
                      <a:pt x="516" y="753"/>
                    </a:lnTo>
                    <a:lnTo>
                      <a:pt x="528" y="899"/>
                    </a:lnTo>
                    <a:lnTo>
                      <a:pt x="528" y="1000"/>
                    </a:lnTo>
                    <a:lnTo>
                      <a:pt x="483" y="1112"/>
                    </a:lnTo>
                    <a:lnTo>
                      <a:pt x="416" y="1168"/>
                    </a:lnTo>
                    <a:lnTo>
                      <a:pt x="293" y="1203"/>
                    </a:lnTo>
                    <a:lnTo>
                      <a:pt x="169" y="1203"/>
                    </a:lnTo>
                    <a:lnTo>
                      <a:pt x="68" y="1134"/>
                    </a:lnTo>
                    <a:lnTo>
                      <a:pt x="12" y="978"/>
                    </a:lnTo>
                    <a:lnTo>
                      <a:pt x="0" y="785"/>
                    </a:lnTo>
                    <a:lnTo>
                      <a:pt x="0" y="493"/>
                    </a:lnTo>
                    <a:lnTo>
                      <a:pt x="0" y="280"/>
                    </a:lnTo>
                    <a:lnTo>
                      <a:pt x="12" y="156"/>
                    </a:lnTo>
                    <a:lnTo>
                      <a:pt x="35" y="77"/>
                    </a:lnTo>
                    <a:close/>
                  </a:path>
                </a:pathLst>
              </a:custGeom>
              <a:solidFill>
                <a:srgbClr val="CC9900"/>
              </a:solidFill>
              <a:ln w="9525">
                <a:solidFill>
                  <a:schemeClr val="tx1"/>
                </a:solidFill>
                <a:round/>
              </a:ln>
            </p:spPr>
            <p:txBody>
              <a:bodyPr/>
              <a:lstStyle/>
              <a:p>
                <a:endParaRPr lang="zh-CN" altLang="en-US"/>
              </a:p>
            </p:txBody>
          </p:sp>
          <p:sp>
            <p:nvSpPr>
              <p:cNvPr id="43" name="Freeform 18"/>
              <p:cNvSpPr/>
              <p:nvPr/>
            </p:nvSpPr>
            <p:spPr bwMode="auto">
              <a:xfrm>
                <a:off x="4593" y="1511"/>
                <a:ext cx="188" cy="398"/>
              </a:xfrm>
              <a:custGeom>
                <a:avLst/>
                <a:gdLst>
                  <a:gd name="T0" fmla="*/ 0 w 562"/>
                  <a:gd name="T1" fmla="*/ 0 h 1193"/>
                  <a:gd name="T2" fmla="*/ 0 w 562"/>
                  <a:gd name="T3" fmla="*/ 0 h 1193"/>
                  <a:gd name="T4" fmla="*/ 0 w 562"/>
                  <a:gd name="T5" fmla="*/ 0 h 1193"/>
                  <a:gd name="T6" fmla="*/ 0 w 562"/>
                  <a:gd name="T7" fmla="*/ 0 h 1193"/>
                  <a:gd name="T8" fmla="*/ 0 w 562"/>
                  <a:gd name="T9" fmla="*/ 0 h 1193"/>
                  <a:gd name="T10" fmla="*/ 0 w 562"/>
                  <a:gd name="T11" fmla="*/ 0 h 1193"/>
                  <a:gd name="T12" fmla="*/ 0 w 562"/>
                  <a:gd name="T13" fmla="*/ 0 h 1193"/>
                  <a:gd name="T14" fmla="*/ 0 w 562"/>
                  <a:gd name="T15" fmla="*/ 0 h 1193"/>
                  <a:gd name="T16" fmla="*/ 0 w 562"/>
                  <a:gd name="T17" fmla="*/ 0 h 1193"/>
                  <a:gd name="T18" fmla="*/ 0 w 562"/>
                  <a:gd name="T19" fmla="*/ 0 h 1193"/>
                  <a:gd name="T20" fmla="*/ 0 w 562"/>
                  <a:gd name="T21" fmla="*/ 0 h 1193"/>
                  <a:gd name="T22" fmla="*/ 0 w 562"/>
                  <a:gd name="T23" fmla="*/ 0 h 1193"/>
                  <a:gd name="T24" fmla="*/ 0 w 562"/>
                  <a:gd name="T25" fmla="*/ 0 h 1193"/>
                  <a:gd name="T26" fmla="*/ 0 w 562"/>
                  <a:gd name="T27" fmla="*/ 0 h 1193"/>
                  <a:gd name="T28" fmla="*/ 0 w 562"/>
                  <a:gd name="T29" fmla="*/ 0 h 1193"/>
                  <a:gd name="T30" fmla="*/ 0 w 562"/>
                  <a:gd name="T31" fmla="*/ 0 h 1193"/>
                  <a:gd name="T32" fmla="*/ 0 w 562"/>
                  <a:gd name="T33" fmla="*/ 0 h 1193"/>
                  <a:gd name="T34" fmla="*/ 0 w 562"/>
                  <a:gd name="T35" fmla="*/ 0 h 1193"/>
                  <a:gd name="T36" fmla="*/ 0 w 562"/>
                  <a:gd name="T37" fmla="*/ 0 h 1193"/>
                  <a:gd name="T38" fmla="*/ 0 w 562"/>
                  <a:gd name="T39" fmla="*/ 0 h 1193"/>
                  <a:gd name="T40" fmla="*/ 0 w 562"/>
                  <a:gd name="T41" fmla="*/ 0 h 1193"/>
                  <a:gd name="T42" fmla="*/ 0 w 562"/>
                  <a:gd name="T43" fmla="*/ 0 h 1193"/>
                  <a:gd name="T44" fmla="*/ 0 w 562"/>
                  <a:gd name="T45" fmla="*/ 0 h 1193"/>
                  <a:gd name="T46" fmla="*/ 0 w 562"/>
                  <a:gd name="T47" fmla="*/ 0 h 1193"/>
                  <a:gd name="T48" fmla="*/ 0 w 562"/>
                  <a:gd name="T49" fmla="*/ 0 h 1193"/>
                  <a:gd name="T50" fmla="*/ 0 w 562"/>
                  <a:gd name="T51" fmla="*/ 0 h 1193"/>
                  <a:gd name="T52" fmla="*/ 0 w 562"/>
                  <a:gd name="T53" fmla="*/ 0 h 1193"/>
                  <a:gd name="T54" fmla="*/ 0 w 562"/>
                  <a:gd name="T55" fmla="*/ 0 h 1193"/>
                  <a:gd name="T56" fmla="*/ 0 w 562"/>
                  <a:gd name="T57" fmla="*/ 0 h 1193"/>
                  <a:gd name="T58" fmla="*/ 0 w 562"/>
                  <a:gd name="T59" fmla="*/ 0 h 1193"/>
                  <a:gd name="T60" fmla="*/ 0 w 562"/>
                  <a:gd name="T61" fmla="*/ 0 h 1193"/>
                  <a:gd name="T62" fmla="*/ 0 w 562"/>
                  <a:gd name="T63" fmla="*/ 0 h 1193"/>
                  <a:gd name="T64" fmla="*/ 0 w 562"/>
                  <a:gd name="T65" fmla="*/ 0 h 11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62"/>
                  <a:gd name="T100" fmla="*/ 0 h 1193"/>
                  <a:gd name="T101" fmla="*/ 562 w 562"/>
                  <a:gd name="T102" fmla="*/ 1193 h 11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62" h="1193">
                    <a:moveTo>
                      <a:pt x="22" y="0"/>
                    </a:moveTo>
                    <a:lnTo>
                      <a:pt x="77" y="0"/>
                    </a:lnTo>
                    <a:lnTo>
                      <a:pt x="190" y="90"/>
                    </a:lnTo>
                    <a:lnTo>
                      <a:pt x="325" y="226"/>
                    </a:lnTo>
                    <a:lnTo>
                      <a:pt x="460" y="361"/>
                    </a:lnTo>
                    <a:lnTo>
                      <a:pt x="538" y="451"/>
                    </a:lnTo>
                    <a:lnTo>
                      <a:pt x="538" y="495"/>
                    </a:lnTo>
                    <a:lnTo>
                      <a:pt x="527" y="585"/>
                    </a:lnTo>
                    <a:lnTo>
                      <a:pt x="426" y="721"/>
                    </a:lnTo>
                    <a:lnTo>
                      <a:pt x="347" y="822"/>
                    </a:lnTo>
                    <a:lnTo>
                      <a:pt x="314" y="901"/>
                    </a:lnTo>
                    <a:lnTo>
                      <a:pt x="347" y="946"/>
                    </a:lnTo>
                    <a:lnTo>
                      <a:pt x="404" y="1025"/>
                    </a:lnTo>
                    <a:lnTo>
                      <a:pt x="493" y="1069"/>
                    </a:lnTo>
                    <a:lnTo>
                      <a:pt x="550" y="1081"/>
                    </a:lnTo>
                    <a:lnTo>
                      <a:pt x="562" y="1126"/>
                    </a:lnTo>
                    <a:lnTo>
                      <a:pt x="550" y="1193"/>
                    </a:lnTo>
                    <a:lnTo>
                      <a:pt x="448" y="1148"/>
                    </a:lnTo>
                    <a:lnTo>
                      <a:pt x="359" y="1069"/>
                    </a:lnTo>
                    <a:lnTo>
                      <a:pt x="302" y="968"/>
                    </a:lnTo>
                    <a:lnTo>
                      <a:pt x="292" y="879"/>
                    </a:lnTo>
                    <a:lnTo>
                      <a:pt x="292" y="832"/>
                    </a:lnTo>
                    <a:lnTo>
                      <a:pt x="347" y="743"/>
                    </a:lnTo>
                    <a:lnTo>
                      <a:pt x="404" y="676"/>
                    </a:lnTo>
                    <a:lnTo>
                      <a:pt x="448" y="597"/>
                    </a:lnTo>
                    <a:lnTo>
                      <a:pt x="471" y="530"/>
                    </a:lnTo>
                    <a:lnTo>
                      <a:pt x="438" y="485"/>
                    </a:lnTo>
                    <a:lnTo>
                      <a:pt x="369" y="394"/>
                    </a:lnTo>
                    <a:lnTo>
                      <a:pt x="280" y="327"/>
                    </a:lnTo>
                    <a:lnTo>
                      <a:pt x="190" y="248"/>
                    </a:lnTo>
                    <a:lnTo>
                      <a:pt x="89" y="181"/>
                    </a:lnTo>
                    <a:lnTo>
                      <a:pt x="0" y="136"/>
                    </a:lnTo>
                    <a:lnTo>
                      <a:pt x="22" y="0"/>
                    </a:lnTo>
                    <a:close/>
                  </a:path>
                </a:pathLst>
              </a:custGeom>
              <a:solidFill>
                <a:srgbClr val="CC9900"/>
              </a:solidFill>
              <a:ln w="9525">
                <a:solidFill>
                  <a:schemeClr val="tx1"/>
                </a:solidFill>
                <a:round/>
              </a:ln>
            </p:spPr>
            <p:txBody>
              <a:bodyPr/>
              <a:lstStyle/>
              <a:p>
                <a:endParaRPr lang="zh-CN" altLang="en-US"/>
              </a:p>
            </p:txBody>
          </p:sp>
          <p:sp>
            <p:nvSpPr>
              <p:cNvPr id="44" name="Freeform 19"/>
              <p:cNvSpPr/>
              <p:nvPr/>
            </p:nvSpPr>
            <p:spPr bwMode="auto">
              <a:xfrm>
                <a:off x="4518" y="1800"/>
                <a:ext cx="176" cy="547"/>
              </a:xfrm>
              <a:custGeom>
                <a:avLst/>
                <a:gdLst>
                  <a:gd name="T0" fmla="*/ 0 w 528"/>
                  <a:gd name="T1" fmla="*/ 0 h 1643"/>
                  <a:gd name="T2" fmla="*/ 0 w 528"/>
                  <a:gd name="T3" fmla="*/ 0 h 1643"/>
                  <a:gd name="T4" fmla="*/ 0 w 528"/>
                  <a:gd name="T5" fmla="*/ 0 h 1643"/>
                  <a:gd name="T6" fmla="*/ 0 w 528"/>
                  <a:gd name="T7" fmla="*/ 0 h 1643"/>
                  <a:gd name="T8" fmla="*/ 0 w 528"/>
                  <a:gd name="T9" fmla="*/ 0 h 1643"/>
                  <a:gd name="T10" fmla="*/ 0 w 528"/>
                  <a:gd name="T11" fmla="*/ 0 h 1643"/>
                  <a:gd name="T12" fmla="*/ 0 w 528"/>
                  <a:gd name="T13" fmla="*/ 0 h 1643"/>
                  <a:gd name="T14" fmla="*/ 0 w 528"/>
                  <a:gd name="T15" fmla="*/ 0 h 1643"/>
                  <a:gd name="T16" fmla="*/ 0 w 528"/>
                  <a:gd name="T17" fmla="*/ 0 h 1643"/>
                  <a:gd name="T18" fmla="*/ 0 w 528"/>
                  <a:gd name="T19" fmla="*/ 0 h 1643"/>
                  <a:gd name="T20" fmla="*/ 0 w 528"/>
                  <a:gd name="T21" fmla="*/ 0 h 1643"/>
                  <a:gd name="T22" fmla="*/ 0 w 528"/>
                  <a:gd name="T23" fmla="*/ 0 h 1643"/>
                  <a:gd name="T24" fmla="*/ 0 w 528"/>
                  <a:gd name="T25" fmla="*/ 0 h 1643"/>
                  <a:gd name="T26" fmla="*/ 0 w 528"/>
                  <a:gd name="T27" fmla="*/ 0 h 1643"/>
                  <a:gd name="T28" fmla="*/ 0 w 528"/>
                  <a:gd name="T29" fmla="*/ 0 h 1643"/>
                  <a:gd name="T30" fmla="*/ 0 w 528"/>
                  <a:gd name="T31" fmla="*/ 0 h 1643"/>
                  <a:gd name="T32" fmla="*/ 0 w 528"/>
                  <a:gd name="T33" fmla="*/ 0 h 1643"/>
                  <a:gd name="T34" fmla="*/ 0 w 528"/>
                  <a:gd name="T35" fmla="*/ 0 h 1643"/>
                  <a:gd name="T36" fmla="*/ 0 w 528"/>
                  <a:gd name="T37" fmla="*/ 0 h 1643"/>
                  <a:gd name="T38" fmla="*/ 0 w 528"/>
                  <a:gd name="T39" fmla="*/ 0 h 1643"/>
                  <a:gd name="T40" fmla="*/ 0 w 528"/>
                  <a:gd name="T41" fmla="*/ 0 h 1643"/>
                  <a:gd name="T42" fmla="*/ 0 w 528"/>
                  <a:gd name="T43" fmla="*/ 0 h 1643"/>
                  <a:gd name="T44" fmla="*/ 0 w 528"/>
                  <a:gd name="T45" fmla="*/ 0 h 1643"/>
                  <a:gd name="T46" fmla="*/ 0 w 528"/>
                  <a:gd name="T47" fmla="*/ 0 h 1643"/>
                  <a:gd name="T48" fmla="*/ 0 w 528"/>
                  <a:gd name="T49" fmla="*/ 0 h 1643"/>
                  <a:gd name="T50" fmla="*/ 0 w 528"/>
                  <a:gd name="T51" fmla="*/ 0 h 1643"/>
                  <a:gd name="T52" fmla="*/ 0 w 528"/>
                  <a:gd name="T53" fmla="*/ 0 h 1643"/>
                  <a:gd name="T54" fmla="*/ 0 w 528"/>
                  <a:gd name="T55" fmla="*/ 0 h 1643"/>
                  <a:gd name="T56" fmla="*/ 0 w 528"/>
                  <a:gd name="T57" fmla="*/ 0 h 1643"/>
                  <a:gd name="T58" fmla="*/ 0 w 528"/>
                  <a:gd name="T59" fmla="*/ 0 h 1643"/>
                  <a:gd name="T60" fmla="*/ 0 w 528"/>
                  <a:gd name="T61" fmla="*/ 0 h 164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28"/>
                  <a:gd name="T94" fmla="*/ 0 h 1643"/>
                  <a:gd name="T95" fmla="*/ 528 w 528"/>
                  <a:gd name="T96" fmla="*/ 1643 h 164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28" h="1643">
                    <a:moveTo>
                      <a:pt x="315" y="91"/>
                    </a:moveTo>
                    <a:lnTo>
                      <a:pt x="360" y="0"/>
                    </a:lnTo>
                    <a:lnTo>
                      <a:pt x="461" y="0"/>
                    </a:lnTo>
                    <a:lnTo>
                      <a:pt x="494" y="46"/>
                    </a:lnTo>
                    <a:lnTo>
                      <a:pt x="516" y="225"/>
                    </a:lnTo>
                    <a:lnTo>
                      <a:pt x="483" y="507"/>
                    </a:lnTo>
                    <a:lnTo>
                      <a:pt x="382" y="844"/>
                    </a:lnTo>
                    <a:lnTo>
                      <a:pt x="226" y="1170"/>
                    </a:lnTo>
                    <a:lnTo>
                      <a:pt x="135" y="1317"/>
                    </a:lnTo>
                    <a:lnTo>
                      <a:pt x="147" y="1349"/>
                    </a:lnTo>
                    <a:lnTo>
                      <a:pt x="214" y="1373"/>
                    </a:lnTo>
                    <a:lnTo>
                      <a:pt x="394" y="1428"/>
                    </a:lnTo>
                    <a:lnTo>
                      <a:pt x="516" y="1507"/>
                    </a:lnTo>
                    <a:lnTo>
                      <a:pt x="528" y="1552"/>
                    </a:lnTo>
                    <a:lnTo>
                      <a:pt x="506" y="1609"/>
                    </a:lnTo>
                    <a:lnTo>
                      <a:pt x="382" y="1643"/>
                    </a:lnTo>
                    <a:lnTo>
                      <a:pt x="348" y="1597"/>
                    </a:lnTo>
                    <a:lnTo>
                      <a:pt x="348" y="1542"/>
                    </a:lnTo>
                    <a:lnTo>
                      <a:pt x="248" y="1473"/>
                    </a:lnTo>
                    <a:lnTo>
                      <a:pt x="135" y="1428"/>
                    </a:lnTo>
                    <a:lnTo>
                      <a:pt x="45" y="1418"/>
                    </a:lnTo>
                    <a:lnTo>
                      <a:pt x="0" y="1384"/>
                    </a:lnTo>
                    <a:lnTo>
                      <a:pt x="12" y="1349"/>
                    </a:lnTo>
                    <a:lnTo>
                      <a:pt x="102" y="1226"/>
                    </a:lnTo>
                    <a:lnTo>
                      <a:pt x="203" y="1057"/>
                    </a:lnTo>
                    <a:lnTo>
                      <a:pt x="303" y="866"/>
                    </a:lnTo>
                    <a:lnTo>
                      <a:pt x="337" y="698"/>
                    </a:lnTo>
                    <a:lnTo>
                      <a:pt x="372" y="495"/>
                    </a:lnTo>
                    <a:lnTo>
                      <a:pt x="360" y="327"/>
                    </a:lnTo>
                    <a:lnTo>
                      <a:pt x="348" y="170"/>
                    </a:lnTo>
                    <a:lnTo>
                      <a:pt x="315" y="91"/>
                    </a:lnTo>
                    <a:close/>
                  </a:path>
                </a:pathLst>
              </a:custGeom>
              <a:solidFill>
                <a:srgbClr val="CC9900"/>
              </a:solidFill>
              <a:ln w="9525">
                <a:solidFill>
                  <a:schemeClr val="tx1"/>
                </a:solidFill>
                <a:round/>
              </a:ln>
            </p:spPr>
            <p:txBody>
              <a:bodyPr/>
              <a:lstStyle/>
              <a:p>
                <a:endParaRPr lang="zh-CN" altLang="en-US"/>
              </a:p>
            </p:txBody>
          </p:sp>
          <p:sp>
            <p:nvSpPr>
              <p:cNvPr id="45" name="Freeform 20"/>
              <p:cNvSpPr/>
              <p:nvPr/>
            </p:nvSpPr>
            <p:spPr bwMode="auto">
              <a:xfrm>
                <a:off x="4301" y="1848"/>
                <a:ext cx="300" cy="484"/>
              </a:xfrm>
              <a:custGeom>
                <a:avLst/>
                <a:gdLst>
                  <a:gd name="T0" fmla="*/ 0 w 900"/>
                  <a:gd name="T1" fmla="*/ 0 h 1452"/>
                  <a:gd name="T2" fmla="*/ 0 w 900"/>
                  <a:gd name="T3" fmla="*/ 0 h 1452"/>
                  <a:gd name="T4" fmla="*/ 0 w 900"/>
                  <a:gd name="T5" fmla="*/ 0 h 1452"/>
                  <a:gd name="T6" fmla="*/ 0 w 900"/>
                  <a:gd name="T7" fmla="*/ 0 h 1452"/>
                  <a:gd name="T8" fmla="*/ 0 w 900"/>
                  <a:gd name="T9" fmla="*/ 0 h 1452"/>
                  <a:gd name="T10" fmla="*/ 0 w 900"/>
                  <a:gd name="T11" fmla="*/ 0 h 1452"/>
                  <a:gd name="T12" fmla="*/ 0 w 900"/>
                  <a:gd name="T13" fmla="*/ 0 h 1452"/>
                  <a:gd name="T14" fmla="*/ 0 w 900"/>
                  <a:gd name="T15" fmla="*/ 0 h 1452"/>
                  <a:gd name="T16" fmla="*/ 0 w 900"/>
                  <a:gd name="T17" fmla="*/ 0 h 1452"/>
                  <a:gd name="T18" fmla="*/ 0 w 900"/>
                  <a:gd name="T19" fmla="*/ 0 h 1452"/>
                  <a:gd name="T20" fmla="*/ 0 w 900"/>
                  <a:gd name="T21" fmla="*/ 0 h 1452"/>
                  <a:gd name="T22" fmla="*/ 0 w 900"/>
                  <a:gd name="T23" fmla="*/ 0 h 1452"/>
                  <a:gd name="T24" fmla="*/ 0 w 900"/>
                  <a:gd name="T25" fmla="*/ 0 h 1452"/>
                  <a:gd name="T26" fmla="*/ 0 w 900"/>
                  <a:gd name="T27" fmla="*/ 0 h 1452"/>
                  <a:gd name="T28" fmla="*/ 0 w 900"/>
                  <a:gd name="T29" fmla="*/ 0 h 1452"/>
                  <a:gd name="T30" fmla="*/ 0 w 900"/>
                  <a:gd name="T31" fmla="*/ 0 h 1452"/>
                  <a:gd name="T32" fmla="*/ 0 w 900"/>
                  <a:gd name="T33" fmla="*/ 0 h 1452"/>
                  <a:gd name="T34" fmla="*/ 0 w 900"/>
                  <a:gd name="T35" fmla="*/ 0 h 1452"/>
                  <a:gd name="T36" fmla="*/ 0 w 900"/>
                  <a:gd name="T37" fmla="*/ 0 h 1452"/>
                  <a:gd name="T38" fmla="*/ 0 w 900"/>
                  <a:gd name="T39" fmla="*/ 0 h 1452"/>
                  <a:gd name="T40" fmla="*/ 0 w 900"/>
                  <a:gd name="T41" fmla="*/ 0 h 1452"/>
                  <a:gd name="T42" fmla="*/ 0 w 900"/>
                  <a:gd name="T43" fmla="*/ 0 h 1452"/>
                  <a:gd name="T44" fmla="*/ 0 w 900"/>
                  <a:gd name="T45" fmla="*/ 0 h 1452"/>
                  <a:gd name="T46" fmla="*/ 0 w 900"/>
                  <a:gd name="T47" fmla="*/ 0 h 1452"/>
                  <a:gd name="T48" fmla="*/ 0 w 900"/>
                  <a:gd name="T49" fmla="*/ 0 h 1452"/>
                  <a:gd name="T50" fmla="*/ 0 w 900"/>
                  <a:gd name="T51" fmla="*/ 0 h 1452"/>
                  <a:gd name="T52" fmla="*/ 0 w 900"/>
                  <a:gd name="T53" fmla="*/ 0 h 1452"/>
                  <a:gd name="T54" fmla="*/ 0 w 900"/>
                  <a:gd name="T55" fmla="*/ 0 h 1452"/>
                  <a:gd name="T56" fmla="*/ 0 w 900"/>
                  <a:gd name="T57" fmla="*/ 0 h 1452"/>
                  <a:gd name="T58" fmla="*/ 0 w 900"/>
                  <a:gd name="T59" fmla="*/ 0 h 1452"/>
                  <a:gd name="T60" fmla="*/ 0 w 900"/>
                  <a:gd name="T61" fmla="*/ 0 h 1452"/>
                  <a:gd name="T62" fmla="*/ 0 w 900"/>
                  <a:gd name="T63" fmla="*/ 0 h 145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0"/>
                  <a:gd name="T97" fmla="*/ 0 h 1452"/>
                  <a:gd name="T98" fmla="*/ 900 w 900"/>
                  <a:gd name="T99" fmla="*/ 1452 h 145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0" h="1452">
                    <a:moveTo>
                      <a:pt x="630" y="260"/>
                    </a:moveTo>
                    <a:lnTo>
                      <a:pt x="731" y="69"/>
                    </a:lnTo>
                    <a:lnTo>
                      <a:pt x="810" y="0"/>
                    </a:lnTo>
                    <a:lnTo>
                      <a:pt x="878" y="12"/>
                    </a:lnTo>
                    <a:lnTo>
                      <a:pt x="900" y="79"/>
                    </a:lnTo>
                    <a:lnTo>
                      <a:pt x="900" y="136"/>
                    </a:lnTo>
                    <a:lnTo>
                      <a:pt x="843" y="225"/>
                    </a:lnTo>
                    <a:lnTo>
                      <a:pt x="720" y="327"/>
                    </a:lnTo>
                    <a:lnTo>
                      <a:pt x="652" y="440"/>
                    </a:lnTo>
                    <a:lnTo>
                      <a:pt x="608" y="574"/>
                    </a:lnTo>
                    <a:lnTo>
                      <a:pt x="551" y="765"/>
                    </a:lnTo>
                    <a:lnTo>
                      <a:pt x="506" y="945"/>
                    </a:lnTo>
                    <a:lnTo>
                      <a:pt x="517" y="1126"/>
                    </a:lnTo>
                    <a:lnTo>
                      <a:pt x="551" y="1215"/>
                    </a:lnTo>
                    <a:lnTo>
                      <a:pt x="551" y="1282"/>
                    </a:lnTo>
                    <a:lnTo>
                      <a:pt x="517" y="1305"/>
                    </a:lnTo>
                    <a:lnTo>
                      <a:pt x="393" y="1317"/>
                    </a:lnTo>
                    <a:lnTo>
                      <a:pt x="281" y="1361"/>
                    </a:lnTo>
                    <a:lnTo>
                      <a:pt x="146" y="1440"/>
                    </a:lnTo>
                    <a:lnTo>
                      <a:pt x="56" y="1452"/>
                    </a:lnTo>
                    <a:lnTo>
                      <a:pt x="0" y="1406"/>
                    </a:lnTo>
                    <a:lnTo>
                      <a:pt x="12" y="1373"/>
                    </a:lnTo>
                    <a:lnTo>
                      <a:pt x="146" y="1317"/>
                    </a:lnTo>
                    <a:lnTo>
                      <a:pt x="304" y="1282"/>
                    </a:lnTo>
                    <a:lnTo>
                      <a:pt x="427" y="1260"/>
                    </a:lnTo>
                    <a:lnTo>
                      <a:pt x="450" y="1227"/>
                    </a:lnTo>
                    <a:lnTo>
                      <a:pt x="438" y="1069"/>
                    </a:lnTo>
                    <a:lnTo>
                      <a:pt x="438" y="911"/>
                    </a:lnTo>
                    <a:lnTo>
                      <a:pt x="472" y="787"/>
                    </a:lnTo>
                    <a:lnTo>
                      <a:pt x="529" y="574"/>
                    </a:lnTo>
                    <a:lnTo>
                      <a:pt x="596" y="383"/>
                    </a:lnTo>
                    <a:lnTo>
                      <a:pt x="630" y="260"/>
                    </a:lnTo>
                    <a:close/>
                  </a:path>
                </a:pathLst>
              </a:custGeom>
              <a:solidFill>
                <a:srgbClr val="CC9900"/>
              </a:solidFill>
              <a:ln w="9525">
                <a:solidFill>
                  <a:schemeClr val="tx1"/>
                </a:solidFill>
                <a:round/>
              </a:ln>
            </p:spPr>
            <p:txBody>
              <a:bodyPr/>
              <a:lstStyle/>
              <a:p>
                <a:endParaRPr lang="zh-CN" altLang="en-US"/>
              </a:p>
            </p:txBody>
          </p:sp>
        </p:grpSp>
      </p:grpSp>
      <p:grpSp>
        <p:nvGrpSpPr>
          <p:cNvPr id="46" name="Group 21"/>
          <p:cNvGrpSpPr/>
          <p:nvPr/>
        </p:nvGrpSpPr>
        <p:grpSpPr bwMode="auto">
          <a:xfrm>
            <a:off x="7696200" y="3048000"/>
            <a:ext cx="755650" cy="1371600"/>
            <a:chOff x="3431" y="1178"/>
            <a:chExt cx="670" cy="1230"/>
          </a:xfrm>
        </p:grpSpPr>
        <p:sp>
          <p:nvSpPr>
            <p:cNvPr id="47" name="Freeform 22"/>
            <p:cNvSpPr/>
            <p:nvPr/>
          </p:nvSpPr>
          <p:spPr bwMode="auto">
            <a:xfrm>
              <a:off x="3637" y="1178"/>
              <a:ext cx="210" cy="277"/>
            </a:xfrm>
            <a:custGeom>
              <a:avLst/>
              <a:gdLst>
                <a:gd name="T0" fmla="*/ 0 w 629"/>
                <a:gd name="T1" fmla="*/ 0 h 832"/>
                <a:gd name="T2" fmla="*/ 0 w 629"/>
                <a:gd name="T3" fmla="*/ 0 h 832"/>
                <a:gd name="T4" fmla="*/ 0 w 629"/>
                <a:gd name="T5" fmla="*/ 0 h 832"/>
                <a:gd name="T6" fmla="*/ 0 w 629"/>
                <a:gd name="T7" fmla="*/ 0 h 832"/>
                <a:gd name="T8" fmla="*/ 0 w 629"/>
                <a:gd name="T9" fmla="*/ 0 h 832"/>
                <a:gd name="T10" fmla="*/ 0 w 629"/>
                <a:gd name="T11" fmla="*/ 0 h 832"/>
                <a:gd name="T12" fmla="*/ 0 w 629"/>
                <a:gd name="T13" fmla="*/ 0 h 832"/>
                <a:gd name="T14" fmla="*/ 0 w 629"/>
                <a:gd name="T15" fmla="*/ 0 h 832"/>
                <a:gd name="T16" fmla="*/ 0 w 629"/>
                <a:gd name="T17" fmla="*/ 0 h 832"/>
                <a:gd name="T18" fmla="*/ 0 w 629"/>
                <a:gd name="T19" fmla="*/ 0 h 832"/>
                <a:gd name="T20" fmla="*/ 0 w 629"/>
                <a:gd name="T21" fmla="*/ 0 h 832"/>
                <a:gd name="T22" fmla="*/ 0 w 629"/>
                <a:gd name="T23" fmla="*/ 0 h 832"/>
                <a:gd name="T24" fmla="*/ 0 w 629"/>
                <a:gd name="T25" fmla="*/ 0 h 832"/>
                <a:gd name="T26" fmla="*/ 0 w 629"/>
                <a:gd name="T27" fmla="*/ 0 h 832"/>
                <a:gd name="T28" fmla="*/ 0 w 629"/>
                <a:gd name="T29" fmla="*/ 0 h 832"/>
                <a:gd name="T30" fmla="*/ 0 w 629"/>
                <a:gd name="T31" fmla="*/ 0 h 8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29"/>
                <a:gd name="T49" fmla="*/ 0 h 832"/>
                <a:gd name="T50" fmla="*/ 629 w 629"/>
                <a:gd name="T51" fmla="*/ 832 h 8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29" h="832">
                  <a:moveTo>
                    <a:pt x="527" y="505"/>
                  </a:moveTo>
                  <a:lnTo>
                    <a:pt x="572" y="327"/>
                  </a:lnTo>
                  <a:lnTo>
                    <a:pt x="550" y="168"/>
                  </a:lnTo>
                  <a:lnTo>
                    <a:pt x="472" y="34"/>
                  </a:lnTo>
                  <a:lnTo>
                    <a:pt x="314" y="0"/>
                  </a:lnTo>
                  <a:lnTo>
                    <a:pt x="168" y="67"/>
                  </a:lnTo>
                  <a:lnTo>
                    <a:pt x="34" y="349"/>
                  </a:lnTo>
                  <a:lnTo>
                    <a:pt x="0" y="607"/>
                  </a:lnTo>
                  <a:lnTo>
                    <a:pt x="56" y="810"/>
                  </a:lnTo>
                  <a:lnTo>
                    <a:pt x="202" y="832"/>
                  </a:lnTo>
                  <a:lnTo>
                    <a:pt x="371" y="742"/>
                  </a:lnTo>
                  <a:lnTo>
                    <a:pt x="438" y="629"/>
                  </a:lnTo>
                  <a:lnTo>
                    <a:pt x="572" y="720"/>
                  </a:lnTo>
                  <a:lnTo>
                    <a:pt x="629" y="698"/>
                  </a:lnTo>
                  <a:lnTo>
                    <a:pt x="472" y="574"/>
                  </a:lnTo>
                  <a:lnTo>
                    <a:pt x="527" y="505"/>
                  </a:lnTo>
                  <a:close/>
                </a:path>
              </a:pathLst>
            </a:custGeom>
            <a:solidFill>
              <a:schemeClr val="tx2"/>
            </a:solidFill>
            <a:ln w="9525">
              <a:solidFill>
                <a:schemeClr val="folHlink"/>
              </a:solidFill>
              <a:round/>
            </a:ln>
          </p:spPr>
          <p:txBody>
            <a:bodyPr/>
            <a:lstStyle/>
            <a:p>
              <a:endParaRPr lang="zh-CN" altLang="en-US"/>
            </a:p>
          </p:txBody>
        </p:sp>
        <p:sp>
          <p:nvSpPr>
            <p:cNvPr id="48" name="Freeform 23"/>
            <p:cNvSpPr/>
            <p:nvPr/>
          </p:nvSpPr>
          <p:spPr bwMode="auto">
            <a:xfrm>
              <a:off x="3550" y="1462"/>
              <a:ext cx="181" cy="454"/>
            </a:xfrm>
            <a:custGeom>
              <a:avLst/>
              <a:gdLst>
                <a:gd name="T0" fmla="*/ 0 w 541"/>
                <a:gd name="T1" fmla="*/ 0 h 1361"/>
                <a:gd name="T2" fmla="*/ 0 w 541"/>
                <a:gd name="T3" fmla="*/ 0 h 1361"/>
                <a:gd name="T4" fmla="*/ 0 w 541"/>
                <a:gd name="T5" fmla="*/ 0 h 1361"/>
                <a:gd name="T6" fmla="*/ 0 w 541"/>
                <a:gd name="T7" fmla="*/ 0 h 1361"/>
                <a:gd name="T8" fmla="*/ 0 w 541"/>
                <a:gd name="T9" fmla="*/ 0 h 1361"/>
                <a:gd name="T10" fmla="*/ 0 w 541"/>
                <a:gd name="T11" fmla="*/ 0 h 1361"/>
                <a:gd name="T12" fmla="*/ 0 w 541"/>
                <a:gd name="T13" fmla="*/ 0 h 1361"/>
                <a:gd name="T14" fmla="*/ 0 w 541"/>
                <a:gd name="T15" fmla="*/ 0 h 1361"/>
                <a:gd name="T16" fmla="*/ 0 w 541"/>
                <a:gd name="T17" fmla="*/ 0 h 1361"/>
                <a:gd name="T18" fmla="*/ 0 w 541"/>
                <a:gd name="T19" fmla="*/ 0 h 1361"/>
                <a:gd name="T20" fmla="*/ 0 w 541"/>
                <a:gd name="T21" fmla="*/ 0 h 1361"/>
                <a:gd name="T22" fmla="*/ 0 w 541"/>
                <a:gd name="T23" fmla="*/ 0 h 1361"/>
                <a:gd name="T24" fmla="*/ 0 w 541"/>
                <a:gd name="T25" fmla="*/ 0 h 1361"/>
                <a:gd name="T26" fmla="*/ 0 w 541"/>
                <a:gd name="T27" fmla="*/ 0 h 1361"/>
                <a:gd name="T28" fmla="*/ 0 w 541"/>
                <a:gd name="T29" fmla="*/ 0 h 1361"/>
                <a:gd name="T30" fmla="*/ 0 w 541"/>
                <a:gd name="T31" fmla="*/ 0 h 1361"/>
                <a:gd name="T32" fmla="*/ 0 w 541"/>
                <a:gd name="T33" fmla="*/ 0 h 1361"/>
                <a:gd name="T34" fmla="*/ 0 w 541"/>
                <a:gd name="T35" fmla="*/ 0 h 1361"/>
                <a:gd name="T36" fmla="*/ 0 w 541"/>
                <a:gd name="T37" fmla="*/ 0 h 1361"/>
                <a:gd name="T38" fmla="*/ 0 w 541"/>
                <a:gd name="T39" fmla="*/ 0 h 1361"/>
                <a:gd name="T40" fmla="*/ 0 w 541"/>
                <a:gd name="T41" fmla="*/ 0 h 1361"/>
                <a:gd name="T42" fmla="*/ 0 w 541"/>
                <a:gd name="T43" fmla="*/ 0 h 13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541"/>
                <a:gd name="T67" fmla="*/ 0 h 1361"/>
                <a:gd name="T68" fmla="*/ 541 w 541"/>
                <a:gd name="T69" fmla="*/ 1361 h 13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541" h="1361">
                  <a:moveTo>
                    <a:pt x="507" y="89"/>
                  </a:moveTo>
                  <a:lnTo>
                    <a:pt x="438" y="13"/>
                  </a:lnTo>
                  <a:lnTo>
                    <a:pt x="369" y="0"/>
                  </a:lnTo>
                  <a:lnTo>
                    <a:pt x="277" y="27"/>
                  </a:lnTo>
                  <a:lnTo>
                    <a:pt x="208" y="140"/>
                  </a:lnTo>
                  <a:lnTo>
                    <a:pt x="138" y="331"/>
                  </a:lnTo>
                  <a:lnTo>
                    <a:pt x="92" y="496"/>
                  </a:lnTo>
                  <a:lnTo>
                    <a:pt x="46" y="675"/>
                  </a:lnTo>
                  <a:lnTo>
                    <a:pt x="12" y="853"/>
                  </a:lnTo>
                  <a:lnTo>
                    <a:pt x="0" y="1018"/>
                  </a:lnTo>
                  <a:lnTo>
                    <a:pt x="0" y="1133"/>
                  </a:lnTo>
                  <a:lnTo>
                    <a:pt x="46" y="1260"/>
                  </a:lnTo>
                  <a:lnTo>
                    <a:pt x="116" y="1324"/>
                  </a:lnTo>
                  <a:lnTo>
                    <a:pt x="243" y="1361"/>
                  </a:lnTo>
                  <a:lnTo>
                    <a:pt x="369" y="1361"/>
                  </a:lnTo>
                  <a:lnTo>
                    <a:pt x="472" y="1285"/>
                  </a:lnTo>
                  <a:lnTo>
                    <a:pt x="530" y="1108"/>
                  </a:lnTo>
                  <a:lnTo>
                    <a:pt x="541" y="891"/>
                  </a:lnTo>
                  <a:lnTo>
                    <a:pt x="541" y="560"/>
                  </a:lnTo>
                  <a:lnTo>
                    <a:pt x="541" y="319"/>
                  </a:lnTo>
                  <a:lnTo>
                    <a:pt x="530" y="179"/>
                  </a:lnTo>
                  <a:lnTo>
                    <a:pt x="507" y="89"/>
                  </a:lnTo>
                  <a:close/>
                </a:path>
              </a:pathLst>
            </a:custGeom>
            <a:solidFill>
              <a:schemeClr val="tx2"/>
            </a:solidFill>
            <a:ln w="9525">
              <a:solidFill>
                <a:schemeClr val="folHlink"/>
              </a:solidFill>
              <a:round/>
            </a:ln>
          </p:spPr>
          <p:txBody>
            <a:bodyPr/>
            <a:lstStyle/>
            <a:p>
              <a:endParaRPr lang="zh-CN" altLang="en-US"/>
            </a:p>
          </p:txBody>
        </p:sp>
        <p:sp>
          <p:nvSpPr>
            <p:cNvPr id="49" name="Freeform 24"/>
            <p:cNvSpPr/>
            <p:nvPr/>
          </p:nvSpPr>
          <p:spPr bwMode="auto">
            <a:xfrm>
              <a:off x="3715" y="1476"/>
              <a:ext cx="140" cy="431"/>
            </a:xfrm>
            <a:custGeom>
              <a:avLst/>
              <a:gdLst>
                <a:gd name="T0" fmla="*/ 0 w 422"/>
                <a:gd name="T1" fmla="*/ 0 h 1292"/>
                <a:gd name="T2" fmla="*/ 0 w 422"/>
                <a:gd name="T3" fmla="*/ 0 h 1292"/>
                <a:gd name="T4" fmla="*/ 0 w 422"/>
                <a:gd name="T5" fmla="*/ 0 h 1292"/>
                <a:gd name="T6" fmla="*/ 0 w 422"/>
                <a:gd name="T7" fmla="*/ 0 h 1292"/>
                <a:gd name="T8" fmla="*/ 0 w 422"/>
                <a:gd name="T9" fmla="*/ 0 h 1292"/>
                <a:gd name="T10" fmla="*/ 0 w 422"/>
                <a:gd name="T11" fmla="*/ 0 h 1292"/>
                <a:gd name="T12" fmla="*/ 0 w 422"/>
                <a:gd name="T13" fmla="*/ 0 h 1292"/>
                <a:gd name="T14" fmla="*/ 0 w 422"/>
                <a:gd name="T15" fmla="*/ 0 h 1292"/>
                <a:gd name="T16" fmla="*/ 0 w 422"/>
                <a:gd name="T17" fmla="*/ 0 h 1292"/>
                <a:gd name="T18" fmla="*/ 0 w 422"/>
                <a:gd name="T19" fmla="*/ 0 h 1292"/>
                <a:gd name="T20" fmla="*/ 0 w 422"/>
                <a:gd name="T21" fmla="*/ 0 h 1292"/>
                <a:gd name="T22" fmla="*/ 0 w 422"/>
                <a:gd name="T23" fmla="*/ 0 h 1292"/>
                <a:gd name="T24" fmla="*/ 0 w 422"/>
                <a:gd name="T25" fmla="*/ 0 h 1292"/>
                <a:gd name="T26" fmla="*/ 0 w 422"/>
                <a:gd name="T27" fmla="*/ 0 h 1292"/>
                <a:gd name="T28" fmla="*/ 0 w 422"/>
                <a:gd name="T29" fmla="*/ 0 h 1292"/>
                <a:gd name="T30" fmla="*/ 0 w 422"/>
                <a:gd name="T31" fmla="*/ 0 h 1292"/>
                <a:gd name="T32" fmla="*/ 0 w 422"/>
                <a:gd name="T33" fmla="*/ 0 h 1292"/>
                <a:gd name="T34" fmla="*/ 0 w 422"/>
                <a:gd name="T35" fmla="*/ 0 h 1292"/>
                <a:gd name="T36" fmla="*/ 0 w 422"/>
                <a:gd name="T37" fmla="*/ 0 h 1292"/>
                <a:gd name="T38" fmla="*/ 0 w 422"/>
                <a:gd name="T39" fmla="*/ 0 h 1292"/>
                <a:gd name="T40" fmla="*/ 0 w 422"/>
                <a:gd name="T41" fmla="*/ 0 h 1292"/>
                <a:gd name="T42" fmla="*/ 0 w 422"/>
                <a:gd name="T43" fmla="*/ 0 h 1292"/>
                <a:gd name="T44" fmla="*/ 0 w 422"/>
                <a:gd name="T45" fmla="*/ 0 h 1292"/>
                <a:gd name="T46" fmla="*/ 0 w 422"/>
                <a:gd name="T47" fmla="*/ 0 h 1292"/>
                <a:gd name="T48" fmla="*/ 0 w 422"/>
                <a:gd name="T49" fmla="*/ 0 h 1292"/>
                <a:gd name="T50" fmla="*/ 0 w 422"/>
                <a:gd name="T51" fmla="*/ 0 h 1292"/>
                <a:gd name="T52" fmla="*/ 0 w 422"/>
                <a:gd name="T53" fmla="*/ 0 h 1292"/>
                <a:gd name="T54" fmla="*/ 0 w 422"/>
                <a:gd name="T55" fmla="*/ 0 h 1292"/>
                <a:gd name="T56" fmla="*/ 0 w 422"/>
                <a:gd name="T57" fmla="*/ 0 h 1292"/>
                <a:gd name="T58" fmla="*/ 0 w 422"/>
                <a:gd name="T59" fmla="*/ 0 h 1292"/>
                <a:gd name="T60" fmla="*/ 0 w 422"/>
                <a:gd name="T61" fmla="*/ 0 h 1292"/>
                <a:gd name="T62" fmla="*/ 0 w 422"/>
                <a:gd name="T63" fmla="*/ 0 h 1292"/>
                <a:gd name="T64" fmla="*/ 0 w 422"/>
                <a:gd name="T65" fmla="*/ 0 h 129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22"/>
                <a:gd name="T100" fmla="*/ 0 h 1292"/>
                <a:gd name="T101" fmla="*/ 422 w 422"/>
                <a:gd name="T102" fmla="*/ 1292 h 129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22" h="1292">
                  <a:moveTo>
                    <a:pt x="57" y="0"/>
                  </a:moveTo>
                  <a:lnTo>
                    <a:pt x="113" y="16"/>
                  </a:lnTo>
                  <a:lnTo>
                    <a:pt x="192" y="134"/>
                  </a:lnTo>
                  <a:lnTo>
                    <a:pt x="282" y="302"/>
                  </a:lnTo>
                  <a:lnTo>
                    <a:pt x="371" y="471"/>
                  </a:lnTo>
                  <a:lnTo>
                    <a:pt x="422" y="578"/>
                  </a:lnTo>
                  <a:lnTo>
                    <a:pt x="406" y="623"/>
                  </a:lnTo>
                  <a:lnTo>
                    <a:pt x="371" y="706"/>
                  </a:lnTo>
                  <a:lnTo>
                    <a:pt x="237" y="808"/>
                  </a:lnTo>
                  <a:lnTo>
                    <a:pt x="130" y="876"/>
                  </a:lnTo>
                  <a:lnTo>
                    <a:pt x="79" y="943"/>
                  </a:lnTo>
                  <a:lnTo>
                    <a:pt x="97" y="998"/>
                  </a:lnTo>
                  <a:lnTo>
                    <a:pt x="124" y="1089"/>
                  </a:lnTo>
                  <a:lnTo>
                    <a:pt x="197" y="1156"/>
                  </a:lnTo>
                  <a:lnTo>
                    <a:pt x="248" y="1185"/>
                  </a:lnTo>
                  <a:lnTo>
                    <a:pt x="243" y="1230"/>
                  </a:lnTo>
                  <a:lnTo>
                    <a:pt x="215" y="1292"/>
                  </a:lnTo>
                  <a:lnTo>
                    <a:pt x="136" y="1224"/>
                  </a:lnTo>
                  <a:lnTo>
                    <a:pt x="69" y="1118"/>
                  </a:lnTo>
                  <a:lnTo>
                    <a:pt x="46" y="1004"/>
                  </a:lnTo>
                  <a:lnTo>
                    <a:pt x="57" y="915"/>
                  </a:lnTo>
                  <a:lnTo>
                    <a:pt x="73" y="870"/>
                  </a:lnTo>
                  <a:lnTo>
                    <a:pt x="152" y="808"/>
                  </a:lnTo>
                  <a:lnTo>
                    <a:pt x="225" y="757"/>
                  </a:lnTo>
                  <a:lnTo>
                    <a:pt x="288" y="690"/>
                  </a:lnTo>
                  <a:lnTo>
                    <a:pt x="333" y="633"/>
                  </a:lnTo>
                  <a:lnTo>
                    <a:pt x="316" y="584"/>
                  </a:lnTo>
                  <a:lnTo>
                    <a:pt x="276" y="477"/>
                  </a:lnTo>
                  <a:lnTo>
                    <a:pt x="215" y="387"/>
                  </a:lnTo>
                  <a:lnTo>
                    <a:pt x="146" y="286"/>
                  </a:lnTo>
                  <a:lnTo>
                    <a:pt x="69" y="195"/>
                  </a:lnTo>
                  <a:lnTo>
                    <a:pt x="0" y="122"/>
                  </a:lnTo>
                  <a:lnTo>
                    <a:pt x="57" y="0"/>
                  </a:lnTo>
                  <a:close/>
                </a:path>
              </a:pathLst>
            </a:custGeom>
            <a:solidFill>
              <a:schemeClr val="tx2"/>
            </a:solidFill>
            <a:ln w="9525">
              <a:solidFill>
                <a:schemeClr val="folHlink"/>
              </a:solidFill>
              <a:round/>
            </a:ln>
          </p:spPr>
          <p:txBody>
            <a:bodyPr/>
            <a:lstStyle/>
            <a:p>
              <a:endParaRPr lang="zh-CN" altLang="en-US"/>
            </a:p>
          </p:txBody>
        </p:sp>
        <p:sp>
          <p:nvSpPr>
            <p:cNvPr id="50" name="Freeform 25"/>
            <p:cNvSpPr/>
            <p:nvPr/>
          </p:nvSpPr>
          <p:spPr bwMode="auto">
            <a:xfrm>
              <a:off x="3431" y="1868"/>
              <a:ext cx="184" cy="540"/>
            </a:xfrm>
            <a:custGeom>
              <a:avLst/>
              <a:gdLst>
                <a:gd name="T0" fmla="*/ 0 w 552"/>
                <a:gd name="T1" fmla="*/ 0 h 1620"/>
                <a:gd name="T2" fmla="*/ 0 w 552"/>
                <a:gd name="T3" fmla="*/ 0 h 1620"/>
                <a:gd name="T4" fmla="*/ 0 w 552"/>
                <a:gd name="T5" fmla="*/ 0 h 1620"/>
                <a:gd name="T6" fmla="*/ 0 w 552"/>
                <a:gd name="T7" fmla="*/ 0 h 1620"/>
                <a:gd name="T8" fmla="*/ 0 w 552"/>
                <a:gd name="T9" fmla="*/ 0 h 1620"/>
                <a:gd name="T10" fmla="*/ 0 w 552"/>
                <a:gd name="T11" fmla="*/ 0 h 1620"/>
                <a:gd name="T12" fmla="*/ 0 w 552"/>
                <a:gd name="T13" fmla="*/ 0 h 1620"/>
                <a:gd name="T14" fmla="*/ 0 w 552"/>
                <a:gd name="T15" fmla="*/ 0 h 1620"/>
                <a:gd name="T16" fmla="*/ 0 w 552"/>
                <a:gd name="T17" fmla="*/ 0 h 1620"/>
                <a:gd name="T18" fmla="*/ 0 w 552"/>
                <a:gd name="T19" fmla="*/ 0 h 1620"/>
                <a:gd name="T20" fmla="*/ 0 w 552"/>
                <a:gd name="T21" fmla="*/ 0 h 1620"/>
                <a:gd name="T22" fmla="*/ 0 w 552"/>
                <a:gd name="T23" fmla="*/ 0 h 1620"/>
                <a:gd name="T24" fmla="*/ 0 w 552"/>
                <a:gd name="T25" fmla="*/ 0 h 1620"/>
                <a:gd name="T26" fmla="*/ 0 w 552"/>
                <a:gd name="T27" fmla="*/ 0 h 1620"/>
                <a:gd name="T28" fmla="*/ 0 w 552"/>
                <a:gd name="T29" fmla="*/ 0 h 1620"/>
                <a:gd name="T30" fmla="*/ 0 w 552"/>
                <a:gd name="T31" fmla="*/ 0 h 1620"/>
                <a:gd name="T32" fmla="*/ 0 w 552"/>
                <a:gd name="T33" fmla="*/ 0 h 1620"/>
                <a:gd name="T34" fmla="*/ 0 w 552"/>
                <a:gd name="T35" fmla="*/ 0 h 1620"/>
                <a:gd name="T36" fmla="*/ 0 w 552"/>
                <a:gd name="T37" fmla="*/ 0 h 1620"/>
                <a:gd name="T38" fmla="*/ 0 w 552"/>
                <a:gd name="T39" fmla="*/ 0 h 1620"/>
                <a:gd name="T40" fmla="*/ 0 w 552"/>
                <a:gd name="T41" fmla="*/ 0 h 1620"/>
                <a:gd name="T42" fmla="*/ 0 w 552"/>
                <a:gd name="T43" fmla="*/ 0 h 1620"/>
                <a:gd name="T44" fmla="*/ 0 w 552"/>
                <a:gd name="T45" fmla="*/ 0 h 1620"/>
                <a:gd name="T46" fmla="*/ 0 w 552"/>
                <a:gd name="T47" fmla="*/ 0 h 1620"/>
                <a:gd name="T48" fmla="*/ 0 w 552"/>
                <a:gd name="T49" fmla="*/ 0 h 1620"/>
                <a:gd name="T50" fmla="*/ 0 w 552"/>
                <a:gd name="T51" fmla="*/ 0 h 1620"/>
                <a:gd name="T52" fmla="*/ 0 w 552"/>
                <a:gd name="T53" fmla="*/ 0 h 1620"/>
                <a:gd name="T54" fmla="*/ 0 w 552"/>
                <a:gd name="T55" fmla="*/ 0 h 1620"/>
                <a:gd name="T56" fmla="*/ 0 w 552"/>
                <a:gd name="T57" fmla="*/ 0 h 1620"/>
                <a:gd name="T58" fmla="*/ 0 w 552"/>
                <a:gd name="T59" fmla="*/ 0 h 1620"/>
                <a:gd name="T60" fmla="*/ 0 w 552"/>
                <a:gd name="T61" fmla="*/ 0 h 16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52"/>
                <a:gd name="T94" fmla="*/ 0 h 1620"/>
                <a:gd name="T95" fmla="*/ 552 w 552"/>
                <a:gd name="T96" fmla="*/ 1620 h 16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52" h="1620">
                  <a:moveTo>
                    <a:pt x="535" y="118"/>
                  </a:moveTo>
                  <a:lnTo>
                    <a:pt x="513" y="23"/>
                  </a:lnTo>
                  <a:lnTo>
                    <a:pt x="416" y="0"/>
                  </a:lnTo>
                  <a:lnTo>
                    <a:pt x="371" y="35"/>
                  </a:lnTo>
                  <a:lnTo>
                    <a:pt x="310" y="209"/>
                  </a:lnTo>
                  <a:lnTo>
                    <a:pt x="282" y="489"/>
                  </a:lnTo>
                  <a:lnTo>
                    <a:pt x="304" y="838"/>
                  </a:lnTo>
                  <a:lnTo>
                    <a:pt x="383" y="1192"/>
                  </a:lnTo>
                  <a:lnTo>
                    <a:pt x="438" y="1356"/>
                  </a:lnTo>
                  <a:lnTo>
                    <a:pt x="416" y="1384"/>
                  </a:lnTo>
                  <a:lnTo>
                    <a:pt x="349" y="1394"/>
                  </a:lnTo>
                  <a:lnTo>
                    <a:pt x="158" y="1406"/>
                  </a:lnTo>
                  <a:lnTo>
                    <a:pt x="22" y="1457"/>
                  </a:lnTo>
                  <a:lnTo>
                    <a:pt x="0" y="1496"/>
                  </a:lnTo>
                  <a:lnTo>
                    <a:pt x="12" y="1558"/>
                  </a:lnTo>
                  <a:lnTo>
                    <a:pt x="124" y="1620"/>
                  </a:lnTo>
                  <a:lnTo>
                    <a:pt x="162" y="1581"/>
                  </a:lnTo>
                  <a:lnTo>
                    <a:pt x="180" y="1524"/>
                  </a:lnTo>
                  <a:lnTo>
                    <a:pt x="292" y="1485"/>
                  </a:lnTo>
                  <a:lnTo>
                    <a:pt x="411" y="1461"/>
                  </a:lnTo>
                  <a:lnTo>
                    <a:pt x="501" y="1473"/>
                  </a:lnTo>
                  <a:lnTo>
                    <a:pt x="552" y="1451"/>
                  </a:lnTo>
                  <a:lnTo>
                    <a:pt x="552" y="1417"/>
                  </a:lnTo>
                  <a:lnTo>
                    <a:pt x="489" y="1277"/>
                  </a:lnTo>
                  <a:lnTo>
                    <a:pt x="428" y="1086"/>
                  </a:lnTo>
                  <a:lnTo>
                    <a:pt x="371" y="877"/>
                  </a:lnTo>
                  <a:lnTo>
                    <a:pt x="377" y="709"/>
                  </a:lnTo>
                  <a:lnTo>
                    <a:pt x="394" y="501"/>
                  </a:lnTo>
                  <a:lnTo>
                    <a:pt x="438" y="337"/>
                  </a:lnTo>
                  <a:lnTo>
                    <a:pt x="484" y="191"/>
                  </a:lnTo>
                  <a:lnTo>
                    <a:pt x="535" y="118"/>
                  </a:lnTo>
                  <a:close/>
                </a:path>
              </a:pathLst>
            </a:custGeom>
            <a:solidFill>
              <a:schemeClr val="tx2"/>
            </a:solidFill>
            <a:ln w="9525">
              <a:solidFill>
                <a:schemeClr val="folHlink"/>
              </a:solidFill>
              <a:round/>
            </a:ln>
          </p:spPr>
          <p:txBody>
            <a:bodyPr/>
            <a:lstStyle/>
            <a:p>
              <a:endParaRPr lang="zh-CN" altLang="en-US"/>
            </a:p>
          </p:txBody>
        </p:sp>
        <p:sp>
          <p:nvSpPr>
            <p:cNvPr id="51" name="Freeform 26"/>
            <p:cNvSpPr/>
            <p:nvPr/>
          </p:nvSpPr>
          <p:spPr bwMode="auto">
            <a:xfrm>
              <a:off x="3645" y="1874"/>
              <a:ext cx="204" cy="527"/>
            </a:xfrm>
            <a:custGeom>
              <a:avLst/>
              <a:gdLst>
                <a:gd name="T0" fmla="*/ 0 w 613"/>
                <a:gd name="T1" fmla="*/ 0 h 1580"/>
                <a:gd name="T2" fmla="*/ 0 w 613"/>
                <a:gd name="T3" fmla="*/ 0 h 1580"/>
                <a:gd name="T4" fmla="*/ 0 w 613"/>
                <a:gd name="T5" fmla="*/ 0 h 1580"/>
                <a:gd name="T6" fmla="*/ 0 w 613"/>
                <a:gd name="T7" fmla="*/ 0 h 1580"/>
                <a:gd name="T8" fmla="*/ 0 w 613"/>
                <a:gd name="T9" fmla="*/ 0 h 1580"/>
                <a:gd name="T10" fmla="*/ 0 w 613"/>
                <a:gd name="T11" fmla="*/ 0 h 1580"/>
                <a:gd name="T12" fmla="*/ 0 w 613"/>
                <a:gd name="T13" fmla="*/ 0 h 1580"/>
                <a:gd name="T14" fmla="*/ 0 w 613"/>
                <a:gd name="T15" fmla="*/ 0 h 1580"/>
                <a:gd name="T16" fmla="*/ 0 w 613"/>
                <a:gd name="T17" fmla="*/ 0 h 1580"/>
                <a:gd name="T18" fmla="*/ 0 w 613"/>
                <a:gd name="T19" fmla="*/ 0 h 1580"/>
                <a:gd name="T20" fmla="*/ 0 w 613"/>
                <a:gd name="T21" fmla="*/ 0 h 1580"/>
                <a:gd name="T22" fmla="*/ 0 w 613"/>
                <a:gd name="T23" fmla="*/ 0 h 1580"/>
                <a:gd name="T24" fmla="*/ 0 w 613"/>
                <a:gd name="T25" fmla="*/ 0 h 1580"/>
                <a:gd name="T26" fmla="*/ 0 w 613"/>
                <a:gd name="T27" fmla="*/ 0 h 1580"/>
                <a:gd name="T28" fmla="*/ 0 w 613"/>
                <a:gd name="T29" fmla="*/ 0 h 1580"/>
                <a:gd name="T30" fmla="*/ 0 w 613"/>
                <a:gd name="T31" fmla="*/ 0 h 1580"/>
                <a:gd name="T32" fmla="*/ 0 w 613"/>
                <a:gd name="T33" fmla="*/ 0 h 1580"/>
                <a:gd name="T34" fmla="*/ 0 w 613"/>
                <a:gd name="T35" fmla="*/ 0 h 1580"/>
                <a:gd name="T36" fmla="*/ 0 w 613"/>
                <a:gd name="T37" fmla="*/ 0 h 1580"/>
                <a:gd name="T38" fmla="*/ 0 w 613"/>
                <a:gd name="T39" fmla="*/ 0 h 1580"/>
                <a:gd name="T40" fmla="*/ 0 w 613"/>
                <a:gd name="T41" fmla="*/ 0 h 1580"/>
                <a:gd name="T42" fmla="*/ 0 w 613"/>
                <a:gd name="T43" fmla="*/ 0 h 1580"/>
                <a:gd name="T44" fmla="*/ 0 w 613"/>
                <a:gd name="T45" fmla="*/ 0 h 1580"/>
                <a:gd name="T46" fmla="*/ 0 w 613"/>
                <a:gd name="T47" fmla="*/ 0 h 1580"/>
                <a:gd name="T48" fmla="*/ 0 w 613"/>
                <a:gd name="T49" fmla="*/ 0 h 1580"/>
                <a:gd name="T50" fmla="*/ 0 w 613"/>
                <a:gd name="T51" fmla="*/ 0 h 1580"/>
                <a:gd name="T52" fmla="*/ 0 w 613"/>
                <a:gd name="T53" fmla="*/ 0 h 1580"/>
                <a:gd name="T54" fmla="*/ 0 w 613"/>
                <a:gd name="T55" fmla="*/ 0 h 1580"/>
                <a:gd name="T56" fmla="*/ 0 w 613"/>
                <a:gd name="T57" fmla="*/ 0 h 1580"/>
                <a:gd name="T58" fmla="*/ 0 w 613"/>
                <a:gd name="T59" fmla="*/ 0 h 1580"/>
                <a:gd name="T60" fmla="*/ 0 w 613"/>
                <a:gd name="T61" fmla="*/ 0 h 1580"/>
                <a:gd name="T62" fmla="*/ 0 w 613"/>
                <a:gd name="T63" fmla="*/ 0 h 15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3"/>
                <a:gd name="T97" fmla="*/ 0 h 1580"/>
                <a:gd name="T98" fmla="*/ 613 w 613"/>
                <a:gd name="T99" fmla="*/ 1580 h 158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3" h="1580">
                  <a:moveTo>
                    <a:pt x="237" y="292"/>
                  </a:moveTo>
                  <a:lnTo>
                    <a:pt x="175" y="83"/>
                  </a:lnTo>
                  <a:lnTo>
                    <a:pt x="114" y="6"/>
                  </a:lnTo>
                  <a:lnTo>
                    <a:pt x="47" y="0"/>
                  </a:lnTo>
                  <a:lnTo>
                    <a:pt x="12" y="61"/>
                  </a:lnTo>
                  <a:lnTo>
                    <a:pt x="0" y="118"/>
                  </a:lnTo>
                  <a:lnTo>
                    <a:pt x="35" y="213"/>
                  </a:lnTo>
                  <a:lnTo>
                    <a:pt x="136" y="343"/>
                  </a:lnTo>
                  <a:lnTo>
                    <a:pt x="175" y="466"/>
                  </a:lnTo>
                  <a:lnTo>
                    <a:pt x="193" y="607"/>
                  </a:lnTo>
                  <a:lnTo>
                    <a:pt x="209" y="803"/>
                  </a:lnTo>
                  <a:lnTo>
                    <a:pt x="215" y="990"/>
                  </a:lnTo>
                  <a:lnTo>
                    <a:pt x="170" y="1164"/>
                  </a:lnTo>
                  <a:lnTo>
                    <a:pt x="114" y="1243"/>
                  </a:lnTo>
                  <a:lnTo>
                    <a:pt x="102" y="1310"/>
                  </a:lnTo>
                  <a:lnTo>
                    <a:pt x="130" y="1339"/>
                  </a:lnTo>
                  <a:lnTo>
                    <a:pt x="248" y="1377"/>
                  </a:lnTo>
                  <a:lnTo>
                    <a:pt x="349" y="1444"/>
                  </a:lnTo>
                  <a:lnTo>
                    <a:pt x="463" y="1546"/>
                  </a:lnTo>
                  <a:lnTo>
                    <a:pt x="552" y="1580"/>
                  </a:lnTo>
                  <a:lnTo>
                    <a:pt x="613" y="1546"/>
                  </a:lnTo>
                  <a:lnTo>
                    <a:pt x="609" y="1513"/>
                  </a:lnTo>
                  <a:lnTo>
                    <a:pt x="489" y="1428"/>
                  </a:lnTo>
                  <a:lnTo>
                    <a:pt x="343" y="1361"/>
                  </a:lnTo>
                  <a:lnTo>
                    <a:pt x="226" y="1316"/>
                  </a:lnTo>
                  <a:lnTo>
                    <a:pt x="209" y="1276"/>
                  </a:lnTo>
                  <a:lnTo>
                    <a:pt x="254" y="1124"/>
                  </a:lnTo>
                  <a:lnTo>
                    <a:pt x="288" y="972"/>
                  </a:lnTo>
                  <a:lnTo>
                    <a:pt x="282" y="844"/>
                  </a:lnTo>
                  <a:lnTo>
                    <a:pt x="270" y="624"/>
                  </a:lnTo>
                  <a:lnTo>
                    <a:pt x="243" y="422"/>
                  </a:lnTo>
                  <a:lnTo>
                    <a:pt x="237" y="292"/>
                  </a:lnTo>
                  <a:close/>
                </a:path>
              </a:pathLst>
            </a:custGeom>
            <a:solidFill>
              <a:schemeClr val="tx2"/>
            </a:solidFill>
            <a:ln w="9525">
              <a:solidFill>
                <a:schemeClr val="folHlink"/>
              </a:solidFill>
              <a:round/>
            </a:ln>
          </p:spPr>
          <p:txBody>
            <a:bodyPr/>
            <a:lstStyle/>
            <a:p>
              <a:endParaRPr lang="zh-CN" altLang="en-US"/>
            </a:p>
          </p:txBody>
        </p:sp>
        <p:sp>
          <p:nvSpPr>
            <p:cNvPr id="52" name="Freeform 27"/>
            <p:cNvSpPr/>
            <p:nvPr/>
          </p:nvSpPr>
          <p:spPr bwMode="auto">
            <a:xfrm>
              <a:off x="3603" y="1472"/>
              <a:ext cx="498" cy="326"/>
            </a:xfrm>
            <a:custGeom>
              <a:avLst/>
              <a:gdLst>
                <a:gd name="T0" fmla="*/ 0 w 1495"/>
                <a:gd name="T1" fmla="*/ 0 h 978"/>
                <a:gd name="T2" fmla="*/ 0 w 1495"/>
                <a:gd name="T3" fmla="*/ 0 h 978"/>
                <a:gd name="T4" fmla="*/ 0 w 1495"/>
                <a:gd name="T5" fmla="*/ 0 h 978"/>
                <a:gd name="T6" fmla="*/ 0 w 1495"/>
                <a:gd name="T7" fmla="*/ 0 h 978"/>
                <a:gd name="T8" fmla="*/ 0 w 1495"/>
                <a:gd name="T9" fmla="*/ 0 h 978"/>
                <a:gd name="T10" fmla="*/ 0 w 1495"/>
                <a:gd name="T11" fmla="*/ 0 h 978"/>
                <a:gd name="T12" fmla="*/ 0 w 1495"/>
                <a:gd name="T13" fmla="*/ 0 h 978"/>
                <a:gd name="T14" fmla="*/ 0 w 1495"/>
                <a:gd name="T15" fmla="*/ 0 h 978"/>
                <a:gd name="T16" fmla="*/ 0 w 1495"/>
                <a:gd name="T17" fmla="*/ 0 h 978"/>
                <a:gd name="T18" fmla="*/ 0 w 1495"/>
                <a:gd name="T19" fmla="*/ 0 h 978"/>
                <a:gd name="T20" fmla="*/ 0 w 1495"/>
                <a:gd name="T21" fmla="*/ 0 h 978"/>
                <a:gd name="T22" fmla="*/ 0 w 1495"/>
                <a:gd name="T23" fmla="*/ 0 h 978"/>
                <a:gd name="T24" fmla="*/ 0 w 1495"/>
                <a:gd name="T25" fmla="*/ 0 h 978"/>
                <a:gd name="T26" fmla="*/ 0 w 1495"/>
                <a:gd name="T27" fmla="*/ 0 h 978"/>
                <a:gd name="T28" fmla="*/ 0 w 1495"/>
                <a:gd name="T29" fmla="*/ 0 h 978"/>
                <a:gd name="T30" fmla="*/ 0 w 1495"/>
                <a:gd name="T31" fmla="*/ 0 h 978"/>
                <a:gd name="T32" fmla="*/ 0 w 1495"/>
                <a:gd name="T33" fmla="*/ 0 h 978"/>
                <a:gd name="T34" fmla="*/ 0 w 1495"/>
                <a:gd name="T35" fmla="*/ 0 h 978"/>
                <a:gd name="T36" fmla="*/ 0 w 1495"/>
                <a:gd name="T37" fmla="*/ 0 h 978"/>
                <a:gd name="T38" fmla="*/ 0 w 1495"/>
                <a:gd name="T39" fmla="*/ 0 h 978"/>
                <a:gd name="T40" fmla="*/ 0 w 1495"/>
                <a:gd name="T41" fmla="*/ 0 h 978"/>
                <a:gd name="T42" fmla="*/ 0 w 1495"/>
                <a:gd name="T43" fmla="*/ 0 h 978"/>
                <a:gd name="T44" fmla="*/ 0 w 1495"/>
                <a:gd name="T45" fmla="*/ 0 h 978"/>
                <a:gd name="T46" fmla="*/ 0 w 1495"/>
                <a:gd name="T47" fmla="*/ 0 h 978"/>
                <a:gd name="T48" fmla="*/ 0 w 1495"/>
                <a:gd name="T49" fmla="*/ 0 h 97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95"/>
                <a:gd name="T76" fmla="*/ 0 h 978"/>
                <a:gd name="T77" fmla="*/ 1495 w 1495"/>
                <a:gd name="T78" fmla="*/ 978 h 97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95" h="978">
                  <a:moveTo>
                    <a:pt x="265" y="158"/>
                  </a:moveTo>
                  <a:lnTo>
                    <a:pt x="164" y="44"/>
                  </a:lnTo>
                  <a:lnTo>
                    <a:pt x="79" y="0"/>
                  </a:lnTo>
                  <a:lnTo>
                    <a:pt x="24" y="6"/>
                  </a:lnTo>
                  <a:lnTo>
                    <a:pt x="0" y="89"/>
                  </a:lnTo>
                  <a:lnTo>
                    <a:pt x="46" y="190"/>
                  </a:lnTo>
                  <a:lnTo>
                    <a:pt x="180" y="275"/>
                  </a:lnTo>
                  <a:lnTo>
                    <a:pt x="422" y="416"/>
                  </a:lnTo>
                  <a:lnTo>
                    <a:pt x="681" y="618"/>
                  </a:lnTo>
                  <a:lnTo>
                    <a:pt x="939" y="730"/>
                  </a:lnTo>
                  <a:lnTo>
                    <a:pt x="1097" y="815"/>
                  </a:lnTo>
                  <a:lnTo>
                    <a:pt x="1209" y="933"/>
                  </a:lnTo>
                  <a:lnTo>
                    <a:pt x="1294" y="978"/>
                  </a:lnTo>
                  <a:lnTo>
                    <a:pt x="1446" y="961"/>
                  </a:lnTo>
                  <a:lnTo>
                    <a:pt x="1478" y="854"/>
                  </a:lnTo>
                  <a:lnTo>
                    <a:pt x="1495" y="720"/>
                  </a:lnTo>
                  <a:lnTo>
                    <a:pt x="1373" y="702"/>
                  </a:lnTo>
                  <a:lnTo>
                    <a:pt x="1265" y="770"/>
                  </a:lnTo>
                  <a:lnTo>
                    <a:pt x="1152" y="753"/>
                  </a:lnTo>
                  <a:lnTo>
                    <a:pt x="933" y="674"/>
                  </a:lnTo>
                  <a:lnTo>
                    <a:pt x="736" y="533"/>
                  </a:lnTo>
                  <a:lnTo>
                    <a:pt x="602" y="460"/>
                  </a:lnTo>
                  <a:lnTo>
                    <a:pt x="399" y="331"/>
                  </a:lnTo>
                  <a:lnTo>
                    <a:pt x="293" y="207"/>
                  </a:lnTo>
                  <a:lnTo>
                    <a:pt x="265" y="158"/>
                  </a:lnTo>
                  <a:close/>
                </a:path>
              </a:pathLst>
            </a:custGeom>
            <a:solidFill>
              <a:schemeClr val="tx2"/>
            </a:solidFill>
            <a:ln w="9525">
              <a:solidFill>
                <a:schemeClr val="folHlink"/>
              </a:solidFill>
              <a:round/>
            </a:ln>
          </p:spPr>
          <p:txBody>
            <a:bodyPr/>
            <a:lstStyle/>
            <a:p>
              <a:endParaRPr lang="zh-CN" altLang="en-US"/>
            </a:p>
          </p:txBody>
        </p:sp>
      </p:grpSp>
      <p:sp>
        <p:nvSpPr>
          <p:cNvPr id="53" name="Rectangle 6"/>
          <p:cNvSpPr txBox="1">
            <a:spLocks noChangeArrowheads="1"/>
          </p:cNvSpPr>
          <p:nvPr/>
        </p:nvSpPr>
        <p:spPr>
          <a:xfrm>
            <a:off x="612000" y="1353458"/>
            <a:ext cx="11157857" cy="5288241"/>
          </a:xfrm>
          <a:prstGeom prst="rect">
            <a:avLst/>
          </a:prstGeom>
        </p:spPr>
        <p:txBody>
          <a:bodyPr/>
          <a:lstStyle>
            <a:lvl1pPr marL="446405" indent="-446405" algn="l" defTabSz="914400" rtl="0" eaLnBrk="1" latinLnBrk="0" hangingPunct="1">
              <a:lnSpc>
                <a:spcPct val="130000"/>
              </a:lnSpc>
              <a:spcBef>
                <a:spcPts val="0"/>
              </a:spcBef>
              <a:spcAft>
                <a:spcPts val="300"/>
              </a:spcAft>
              <a:buClr>
                <a:srgbClr val="92D050"/>
              </a:buClr>
              <a:buFont typeface="Wingdings" panose="05000000000000000000" pitchFamily="2" charset="2"/>
              <a:buChar char="p"/>
              <a:defRPr sz="2400" kern="1200">
                <a:solidFill>
                  <a:schemeClr val="tx1"/>
                </a:solidFill>
                <a:latin typeface="+mn-lt"/>
                <a:ea typeface="+mn-ea"/>
                <a:cs typeface="+mn-cs"/>
              </a:defRPr>
            </a:lvl1pPr>
            <a:lvl2pPr marL="805180" indent="-347980" algn="l" defTabSz="914400" rtl="0" eaLnBrk="1" latinLnBrk="0" hangingPunct="1">
              <a:lnSpc>
                <a:spcPct val="130000"/>
              </a:lnSpc>
              <a:spcBef>
                <a:spcPts val="0"/>
              </a:spcBef>
              <a:spcAft>
                <a:spcPts val="300"/>
              </a:spcAft>
              <a:buClr>
                <a:srgbClr val="92D050"/>
              </a:buClr>
              <a:buFont typeface="Wingdings" panose="05000000000000000000" pitchFamily="2" charset="2"/>
              <a:buChar char="n"/>
              <a:defRPr sz="2200" kern="1200">
                <a:solidFill>
                  <a:schemeClr val="tx1"/>
                </a:solidFill>
                <a:latin typeface="+mn-lt"/>
                <a:ea typeface="+mn-ea"/>
                <a:cs typeface="+mn-cs"/>
              </a:defRPr>
            </a:lvl2pPr>
            <a:lvl3pPr marL="1252855" indent="-33845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800" kern="1200">
                <a:solidFill>
                  <a:schemeClr val="tx1"/>
                </a:solidFill>
                <a:latin typeface="+mn-lt"/>
                <a:ea typeface="+mn-ea"/>
                <a:cs typeface="+mn-cs"/>
              </a:defRPr>
            </a:lvl3pPr>
            <a:lvl4pPr marL="16986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600" kern="1200">
                <a:solidFill>
                  <a:schemeClr val="tx1"/>
                </a:solidFill>
                <a:latin typeface="+mn-lt"/>
                <a:ea typeface="+mn-ea"/>
                <a:cs typeface="+mn-cs"/>
              </a:defRPr>
            </a:lvl4pPr>
            <a:lvl5pPr marL="21558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mtClean="0"/>
              <a:t>Feature 1: The system must...</a:t>
            </a:r>
            <a:endParaRPr lang="en-US" altLang="zh-CN" smtClean="0"/>
          </a:p>
          <a:p>
            <a:r>
              <a:rPr lang="en-US" altLang="zh-CN" smtClean="0"/>
              <a:t>Feature 2: The system must...</a:t>
            </a:r>
            <a:endParaRPr lang="en-US" altLang="zh-CN" smtClean="0"/>
          </a:p>
          <a:p>
            <a:r>
              <a:rPr lang="en-US" altLang="zh-CN" smtClean="0"/>
              <a:t>Feature 3: The system must...</a:t>
            </a:r>
            <a:endParaRPr lang="en-US" altLang="zh-CN" smtClean="0"/>
          </a:p>
          <a:p>
            <a:r>
              <a:rPr lang="en-US" altLang="zh-CN" smtClean="0"/>
              <a:t>Feature 4: The system must...</a:t>
            </a:r>
            <a:endParaRPr lang="en-US" altLang="zh-CN" smtClean="0"/>
          </a:p>
          <a:p>
            <a:r>
              <a:rPr lang="en-US" altLang="zh-CN" smtClean="0"/>
              <a:t>Feature n: The system must...</a:t>
            </a:r>
            <a:endParaRPr lang="en-US" altLang="zh-CN" dirty="0"/>
          </a:p>
        </p:txBody>
      </p:sp>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latin typeface="华文新魏" panose="02010800040101010101" pitchFamily="2" charset="-122"/>
              </a:rPr>
              <a:t>使用需求属性排列特性的优先级</a:t>
            </a:r>
            <a:endParaRPr lang="zh-CN" altLang="en-US" smtClean="0">
              <a:latin typeface="华文新魏" panose="02010800040101010101" pitchFamily="2" charset="-122"/>
            </a:endParaRPr>
          </a:p>
        </p:txBody>
      </p:sp>
      <p:sp>
        <p:nvSpPr>
          <p:cNvPr id="91139" name="Text Box 3"/>
          <p:cNvSpPr txBox="1">
            <a:spLocks noChangeArrowheads="1"/>
          </p:cNvSpPr>
          <p:nvPr/>
        </p:nvSpPr>
        <p:spPr bwMode="auto">
          <a:xfrm>
            <a:off x="1851025" y="2396901"/>
            <a:ext cx="1415452"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dirty="0">
                <a:solidFill>
                  <a:srgbClr val="EB7C1F"/>
                </a:solidFill>
                <a:ea typeface="宋体" panose="02010600030101010101" pitchFamily="2" charset="-122"/>
              </a:rPr>
              <a:t>Feature</a:t>
            </a:r>
            <a:endParaRPr lang="en-US" altLang="zh-CN" sz="2400" dirty="0">
              <a:solidFill>
                <a:srgbClr val="EB7C1F"/>
              </a:solidFill>
              <a:ea typeface="宋体" panose="02010600030101010101" pitchFamily="2" charset="-122"/>
            </a:endParaRPr>
          </a:p>
          <a:p>
            <a:r>
              <a:rPr lang="en-US" altLang="zh-CN" sz="2400" dirty="0" err="1">
                <a:solidFill>
                  <a:srgbClr val="EB7C1F"/>
                </a:solidFill>
                <a:ea typeface="宋体" panose="02010600030101010101" pitchFamily="2" charset="-122"/>
              </a:rPr>
              <a:t>Reqt</a:t>
            </a:r>
            <a:r>
              <a:rPr lang="en-US" altLang="zh-CN" sz="2400" dirty="0">
                <a:solidFill>
                  <a:srgbClr val="EB7C1F"/>
                </a:solidFill>
                <a:ea typeface="宋体" panose="02010600030101010101" pitchFamily="2" charset="-122"/>
              </a:rPr>
              <a:t>. 10</a:t>
            </a:r>
            <a:endParaRPr lang="en-US" altLang="zh-CN" sz="2400" dirty="0">
              <a:solidFill>
                <a:srgbClr val="EB7C1F"/>
              </a:solidFill>
              <a:ea typeface="宋体" panose="02010600030101010101" pitchFamily="2" charset="-122"/>
            </a:endParaRPr>
          </a:p>
        </p:txBody>
      </p:sp>
      <p:sp>
        <p:nvSpPr>
          <p:cNvPr id="91140" name="Text Box 4"/>
          <p:cNvSpPr txBox="1">
            <a:spLocks noChangeArrowheads="1"/>
          </p:cNvSpPr>
          <p:nvPr/>
        </p:nvSpPr>
        <p:spPr bwMode="auto">
          <a:xfrm>
            <a:off x="3467100" y="2549301"/>
            <a:ext cx="4565352"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a:ea typeface="宋体" panose="02010600030101010101" pitchFamily="2" charset="-122"/>
              </a:rPr>
              <a:t>Approved    Low               High</a:t>
            </a:r>
            <a:endParaRPr lang="en-US" altLang="zh-CN" sz="2400">
              <a:ea typeface="宋体" panose="02010600030101010101" pitchFamily="2" charset="-122"/>
            </a:endParaRPr>
          </a:p>
        </p:txBody>
      </p:sp>
      <p:sp>
        <p:nvSpPr>
          <p:cNvPr id="91141" name="Text Box 5"/>
          <p:cNvSpPr txBox="1">
            <a:spLocks noChangeArrowheads="1"/>
          </p:cNvSpPr>
          <p:nvPr/>
        </p:nvSpPr>
        <p:spPr bwMode="auto">
          <a:xfrm>
            <a:off x="1851025" y="3616101"/>
            <a:ext cx="1415452"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dirty="0">
                <a:solidFill>
                  <a:srgbClr val="EB7C1F"/>
                </a:solidFill>
                <a:ea typeface="宋体" panose="02010600030101010101" pitchFamily="2" charset="-122"/>
              </a:rPr>
              <a:t>Feature</a:t>
            </a:r>
            <a:endParaRPr lang="en-US" altLang="zh-CN" sz="2400" dirty="0">
              <a:solidFill>
                <a:srgbClr val="EB7C1F"/>
              </a:solidFill>
              <a:ea typeface="宋体" panose="02010600030101010101" pitchFamily="2" charset="-122"/>
            </a:endParaRPr>
          </a:p>
          <a:p>
            <a:r>
              <a:rPr lang="en-US" altLang="zh-CN" sz="2400" dirty="0" err="1">
                <a:solidFill>
                  <a:srgbClr val="EB7C1F"/>
                </a:solidFill>
                <a:ea typeface="宋体" panose="02010600030101010101" pitchFamily="2" charset="-122"/>
              </a:rPr>
              <a:t>Reqt</a:t>
            </a:r>
            <a:r>
              <a:rPr lang="en-US" altLang="zh-CN" sz="2400" dirty="0">
                <a:solidFill>
                  <a:srgbClr val="EB7C1F"/>
                </a:solidFill>
                <a:ea typeface="宋体" panose="02010600030101010101" pitchFamily="2" charset="-122"/>
              </a:rPr>
              <a:t>. 13</a:t>
            </a:r>
            <a:endParaRPr lang="en-US" altLang="zh-CN" sz="2400" dirty="0">
              <a:solidFill>
                <a:srgbClr val="EB7C1F"/>
              </a:solidFill>
              <a:ea typeface="宋体" panose="02010600030101010101" pitchFamily="2" charset="-122"/>
            </a:endParaRPr>
          </a:p>
        </p:txBody>
      </p:sp>
      <p:sp>
        <p:nvSpPr>
          <p:cNvPr id="91142" name="Text Box 6"/>
          <p:cNvSpPr txBox="1">
            <a:spLocks noChangeArrowheads="1"/>
          </p:cNvSpPr>
          <p:nvPr/>
        </p:nvSpPr>
        <p:spPr bwMode="auto">
          <a:xfrm>
            <a:off x="3417888" y="3716113"/>
            <a:ext cx="4480394"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a:ea typeface="宋体" panose="02010600030101010101" pitchFamily="2" charset="-122"/>
              </a:rPr>
              <a:t>Proposed    Med.              Low</a:t>
            </a:r>
            <a:endParaRPr lang="en-US" altLang="zh-CN" sz="2400">
              <a:ea typeface="宋体" panose="02010600030101010101" pitchFamily="2" charset="-122"/>
            </a:endParaRPr>
          </a:p>
        </p:txBody>
      </p:sp>
      <p:sp>
        <p:nvSpPr>
          <p:cNvPr id="91143" name="Text Box 7"/>
          <p:cNvSpPr txBox="1">
            <a:spLocks noChangeArrowheads="1"/>
          </p:cNvSpPr>
          <p:nvPr/>
        </p:nvSpPr>
        <p:spPr bwMode="auto">
          <a:xfrm>
            <a:off x="1851025" y="4987701"/>
            <a:ext cx="1415452"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a:solidFill>
                  <a:srgbClr val="EB7C1F"/>
                </a:solidFill>
                <a:ea typeface="宋体" panose="02010600030101010101" pitchFamily="2" charset="-122"/>
              </a:rPr>
              <a:t>Feature </a:t>
            </a:r>
            <a:endParaRPr lang="en-US" altLang="zh-CN" sz="2400">
              <a:solidFill>
                <a:srgbClr val="EB7C1F"/>
              </a:solidFill>
              <a:ea typeface="宋体" panose="02010600030101010101" pitchFamily="2" charset="-122"/>
            </a:endParaRPr>
          </a:p>
          <a:p>
            <a:r>
              <a:rPr lang="en-US" altLang="zh-CN" sz="2400">
                <a:solidFill>
                  <a:srgbClr val="EB7C1F"/>
                </a:solidFill>
                <a:ea typeface="宋体" panose="02010600030101010101" pitchFamily="2" charset="-122"/>
              </a:rPr>
              <a:t>Reqt. 40</a:t>
            </a:r>
            <a:endParaRPr lang="en-US" altLang="zh-CN" sz="2400">
              <a:solidFill>
                <a:srgbClr val="EB7C1F"/>
              </a:solidFill>
              <a:ea typeface="宋体" panose="02010600030101010101" pitchFamily="2" charset="-122"/>
            </a:endParaRPr>
          </a:p>
        </p:txBody>
      </p:sp>
      <p:sp>
        <p:nvSpPr>
          <p:cNvPr id="91144" name="Text Box 8"/>
          <p:cNvSpPr txBox="1">
            <a:spLocks noChangeArrowheads="1"/>
          </p:cNvSpPr>
          <p:nvPr/>
        </p:nvSpPr>
        <p:spPr bwMode="auto">
          <a:xfrm>
            <a:off x="3381376" y="5011513"/>
            <a:ext cx="5757987"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a:ea typeface="宋体" panose="02010600030101010101" pitchFamily="2" charset="-122"/>
              </a:rPr>
              <a:t>Approved    High             Mandatory	</a:t>
            </a:r>
            <a:endParaRPr lang="en-US" altLang="zh-CN" sz="2400">
              <a:ea typeface="宋体" panose="02010600030101010101" pitchFamily="2" charset="-122"/>
            </a:endParaRPr>
          </a:p>
        </p:txBody>
      </p:sp>
      <p:grpSp>
        <p:nvGrpSpPr>
          <p:cNvPr id="91145" name="Group 9"/>
          <p:cNvGrpSpPr/>
          <p:nvPr/>
        </p:nvGrpSpPr>
        <p:grpSpPr bwMode="auto">
          <a:xfrm>
            <a:off x="9020175" y="3463701"/>
            <a:ext cx="228600" cy="1066800"/>
            <a:chOff x="623" y="2727"/>
            <a:chExt cx="182" cy="862"/>
          </a:xfrm>
        </p:grpSpPr>
        <p:sp>
          <p:nvSpPr>
            <p:cNvPr id="91209" name="Freeform 10"/>
            <p:cNvSpPr/>
            <p:nvPr/>
          </p:nvSpPr>
          <p:spPr bwMode="auto">
            <a:xfrm>
              <a:off x="676" y="2727"/>
              <a:ext cx="119" cy="187"/>
            </a:xfrm>
            <a:custGeom>
              <a:avLst/>
              <a:gdLst>
                <a:gd name="T0" fmla="*/ 0 w 238"/>
                <a:gd name="T1" fmla="*/ 1 h 373"/>
                <a:gd name="T2" fmla="*/ 1 w 238"/>
                <a:gd name="T3" fmla="*/ 1 h 373"/>
                <a:gd name="T4" fmla="*/ 1 w 238"/>
                <a:gd name="T5" fmla="*/ 1 h 373"/>
                <a:gd name="T6" fmla="*/ 1 w 238"/>
                <a:gd name="T7" fmla="*/ 1 h 373"/>
                <a:gd name="T8" fmla="*/ 1 w 238"/>
                <a:gd name="T9" fmla="*/ 0 h 373"/>
                <a:gd name="T10" fmla="*/ 1 w 238"/>
                <a:gd name="T11" fmla="*/ 1 h 373"/>
                <a:gd name="T12" fmla="*/ 1 w 238"/>
                <a:gd name="T13" fmla="*/ 1 h 373"/>
                <a:gd name="T14" fmla="*/ 1 w 238"/>
                <a:gd name="T15" fmla="*/ 1 h 373"/>
                <a:gd name="T16" fmla="*/ 1 w 238"/>
                <a:gd name="T17" fmla="*/ 1 h 373"/>
                <a:gd name="T18" fmla="*/ 1 w 238"/>
                <a:gd name="T19" fmla="*/ 1 h 373"/>
                <a:gd name="T20" fmla="*/ 1 w 238"/>
                <a:gd name="T21" fmla="*/ 1 h 373"/>
                <a:gd name="T22" fmla="*/ 1 w 238"/>
                <a:gd name="T23" fmla="*/ 1 h 373"/>
                <a:gd name="T24" fmla="*/ 1 w 238"/>
                <a:gd name="T25" fmla="*/ 1 h 373"/>
                <a:gd name="T26" fmla="*/ 1 w 238"/>
                <a:gd name="T27" fmla="*/ 1 h 373"/>
                <a:gd name="T28" fmla="*/ 1 w 238"/>
                <a:gd name="T29" fmla="*/ 1 h 373"/>
                <a:gd name="T30" fmla="*/ 1 w 238"/>
                <a:gd name="T31" fmla="*/ 1 h 373"/>
                <a:gd name="T32" fmla="*/ 1 w 238"/>
                <a:gd name="T33" fmla="*/ 1 h 373"/>
                <a:gd name="T34" fmla="*/ 1 w 238"/>
                <a:gd name="T35" fmla="*/ 1 h 373"/>
                <a:gd name="T36" fmla="*/ 1 w 238"/>
                <a:gd name="T37" fmla="*/ 1 h 373"/>
                <a:gd name="T38" fmla="*/ 1 w 238"/>
                <a:gd name="T39" fmla="*/ 1 h 373"/>
                <a:gd name="T40" fmla="*/ 0 w 238"/>
                <a:gd name="T41" fmla="*/ 1 h 373"/>
                <a:gd name="T42" fmla="*/ 0 w 238"/>
                <a:gd name="T43" fmla="*/ 1 h 3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8"/>
                <a:gd name="T67" fmla="*/ 0 h 373"/>
                <a:gd name="T68" fmla="*/ 238 w 238"/>
                <a:gd name="T69" fmla="*/ 373 h 3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8" h="373">
                  <a:moveTo>
                    <a:pt x="0" y="158"/>
                  </a:moveTo>
                  <a:lnTo>
                    <a:pt x="17" y="81"/>
                  </a:lnTo>
                  <a:lnTo>
                    <a:pt x="40" y="42"/>
                  </a:lnTo>
                  <a:lnTo>
                    <a:pt x="69" y="14"/>
                  </a:lnTo>
                  <a:lnTo>
                    <a:pt x="97" y="0"/>
                  </a:lnTo>
                  <a:lnTo>
                    <a:pt x="134" y="5"/>
                  </a:lnTo>
                  <a:lnTo>
                    <a:pt x="159" y="35"/>
                  </a:lnTo>
                  <a:lnTo>
                    <a:pt x="182" y="90"/>
                  </a:lnTo>
                  <a:lnTo>
                    <a:pt x="191" y="165"/>
                  </a:lnTo>
                  <a:lnTo>
                    <a:pt x="191" y="249"/>
                  </a:lnTo>
                  <a:lnTo>
                    <a:pt x="237" y="307"/>
                  </a:lnTo>
                  <a:lnTo>
                    <a:pt x="238" y="332"/>
                  </a:lnTo>
                  <a:lnTo>
                    <a:pt x="231" y="334"/>
                  </a:lnTo>
                  <a:lnTo>
                    <a:pt x="187" y="283"/>
                  </a:lnTo>
                  <a:lnTo>
                    <a:pt x="174" y="321"/>
                  </a:lnTo>
                  <a:lnTo>
                    <a:pt x="148" y="353"/>
                  </a:lnTo>
                  <a:lnTo>
                    <a:pt x="123" y="369"/>
                  </a:lnTo>
                  <a:lnTo>
                    <a:pt x="84" y="373"/>
                  </a:lnTo>
                  <a:lnTo>
                    <a:pt x="32" y="348"/>
                  </a:lnTo>
                  <a:lnTo>
                    <a:pt x="10" y="292"/>
                  </a:lnTo>
                  <a:lnTo>
                    <a:pt x="0" y="237"/>
                  </a:lnTo>
                  <a:lnTo>
                    <a:pt x="0" y="158"/>
                  </a:lnTo>
                  <a:close/>
                </a:path>
              </a:pathLst>
            </a:custGeom>
            <a:solidFill>
              <a:srgbClr val="3399FF"/>
            </a:solidFill>
            <a:ln w="9525">
              <a:solidFill>
                <a:srgbClr val="C0C0C0"/>
              </a:solidFill>
              <a:round/>
            </a:ln>
          </p:spPr>
          <p:txBody>
            <a:bodyPr/>
            <a:lstStyle/>
            <a:p>
              <a:endParaRPr lang="zh-CN" altLang="en-US"/>
            </a:p>
          </p:txBody>
        </p:sp>
        <p:sp>
          <p:nvSpPr>
            <p:cNvPr id="91210" name="Freeform 11"/>
            <p:cNvSpPr/>
            <p:nvPr/>
          </p:nvSpPr>
          <p:spPr bwMode="auto">
            <a:xfrm>
              <a:off x="666" y="2929"/>
              <a:ext cx="104" cy="299"/>
            </a:xfrm>
            <a:custGeom>
              <a:avLst/>
              <a:gdLst>
                <a:gd name="T0" fmla="*/ 0 w 209"/>
                <a:gd name="T1" fmla="*/ 1 h 597"/>
                <a:gd name="T2" fmla="*/ 0 w 209"/>
                <a:gd name="T3" fmla="*/ 1 h 597"/>
                <a:gd name="T4" fmla="*/ 0 w 209"/>
                <a:gd name="T5" fmla="*/ 1 h 597"/>
                <a:gd name="T6" fmla="*/ 0 w 209"/>
                <a:gd name="T7" fmla="*/ 0 h 597"/>
                <a:gd name="T8" fmla="*/ 0 w 209"/>
                <a:gd name="T9" fmla="*/ 1 h 597"/>
                <a:gd name="T10" fmla="*/ 0 w 209"/>
                <a:gd name="T11" fmla="*/ 1 h 597"/>
                <a:gd name="T12" fmla="*/ 0 w 209"/>
                <a:gd name="T13" fmla="*/ 1 h 597"/>
                <a:gd name="T14" fmla="*/ 0 w 209"/>
                <a:gd name="T15" fmla="*/ 1 h 597"/>
                <a:gd name="T16" fmla="*/ 0 w 209"/>
                <a:gd name="T17" fmla="*/ 1 h 597"/>
                <a:gd name="T18" fmla="*/ 0 w 209"/>
                <a:gd name="T19" fmla="*/ 1 h 597"/>
                <a:gd name="T20" fmla="*/ 0 w 209"/>
                <a:gd name="T21" fmla="*/ 1 h 597"/>
                <a:gd name="T22" fmla="*/ 0 w 209"/>
                <a:gd name="T23" fmla="*/ 1 h 597"/>
                <a:gd name="T24" fmla="*/ 0 w 209"/>
                <a:gd name="T25" fmla="*/ 1 h 597"/>
                <a:gd name="T26" fmla="*/ 0 w 209"/>
                <a:gd name="T27" fmla="*/ 1 h 597"/>
                <a:gd name="T28" fmla="*/ 0 w 209"/>
                <a:gd name="T29" fmla="*/ 1 h 597"/>
                <a:gd name="T30" fmla="*/ 0 w 209"/>
                <a:gd name="T31" fmla="*/ 1 h 597"/>
                <a:gd name="T32" fmla="*/ 0 w 209"/>
                <a:gd name="T33" fmla="*/ 1 h 597"/>
                <a:gd name="T34" fmla="*/ 0 w 209"/>
                <a:gd name="T35" fmla="*/ 1 h 597"/>
                <a:gd name="T36" fmla="*/ 0 w 209"/>
                <a:gd name="T37" fmla="*/ 1 h 597"/>
                <a:gd name="T38" fmla="*/ 0 w 209"/>
                <a:gd name="T39" fmla="*/ 1 h 597"/>
                <a:gd name="T40" fmla="*/ 0 w 209"/>
                <a:gd name="T41" fmla="*/ 1 h 5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9"/>
                <a:gd name="T64" fmla="*/ 0 h 597"/>
                <a:gd name="T65" fmla="*/ 209 w 209"/>
                <a:gd name="T66" fmla="*/ 597 h 5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9" h="597">
                  <a:moveTo>
                    <a:pt x="30" y="38"/>
                  </a:moveTo>
                  <a:lnTo>
                    <a:pt x="56" y="13"/>
                  </a:lnTo>
                  <a:lnTo>
                    <a:pt x="86" y="4"/>
                  </a:lnTo>
                  <a:lnTo>
                    <a:pt x="114" y="0"/>
                  </a:lnTo>
                  <a:lnTo>
                    <a:pt x="151" y="6"/>
                  </a:lnTo>
                  <a:lnTo>
                    <a:pt x="192" y="38"/>
                  </a:lnTo>
                  <a:lnTo>
                    <a:pt x="209" y="96"/>
                  </a:lnTo>
                  <a:lnTo>
                    <a:pt x="209" y="183"/>
                  </a:lnTo>
                  <a:lnTo>
                    <a:pt x="207" y="266"/>
                  </a:lnTo>
                  <a:lnTo>
                    <a:pt x="187" y="392"/>
                  </a:lnTo>
                  <a:lnTo>
                    <a:pt x="170" y="496"/>
                  </a:lnTo>
                  <a:lnTo>
                    <a:pt x="151" y="563"/>
                  </a:lnTo>
                  <a:lnTo>
                    <a:pt x="112" y="597"/>
                  </a:lnTo>
                  <a:lnTo>
                    <a:pt x="56" y="590"/>
                  </a:lnTo>
                  <a:lnTo>
                    <a:pt x="29" y="537"/>
                  </a:lnTo>
                  <a:lnTo>
                    <a:pt x="11" y="459"/>
                  </a:lnTo>
                  <a:lnTo>
                    <a:pt x="2" y="371"/>
                  </a:lnTo>
                  <a:lnTo>
                    <a:pt x="0" y="240"/>
                  </a:lnTo>
                  <a:lnTo>
                    <a:pt x="7" y="149"/>
                  </a:lnTo>
                  <a:lnTo>
                    <a:pt x="19" y="66"/>
                  </a:lnTo>
                  <a:lnTo>
                    <a:pt x="30" y="38"/>
                  </a:lnTo>
                  <a:close/>
                </a:path>
              </a:pathLst>
            </a:custGeom>
            <a:solidFill>
              <a:srgbClr val="3399FF"/>
            </a:solidFill>
            <a:ln w="9525">
              <a:solidFill>
                <a:srgbClr val="C0C0C0"/>
              </a:solidFill>
              <a:round/>
            </a:ln>
          </p:spPr>
          <p:txBody>
            <a:bodyPr/>
            <a:lstStyle/>
            <a:p>
              <a:endParaRPr lang="zh-CN" altLang="en-US"/>
            </a:p>
          </p:txBody>
        </p:sp>
        <p:sp>
          <p:nvSpPr>
            <p:cNvPr id="91211" name="Freeform 12"/>
            <p:cNvSpPr/>
            <p:nvPr/>
          </p:nvSpPr>
          <p:spPr bwMode="auto">
            <a:xfrm>
              <a:off x="623" y="2928"/>
              <a:ext cx="62" cy="369"/>
            </a:xfrm>
            <a:custGeom>
              <a:avLst/>
              <a:gdLst>
                <a:gd name="T0" fmla="*/ 0 w 125"/>
                <a:gd name="T1" fmla="*/ 1 h 737"/>
                <a:gd name="T2" fmla="*/ 0 w 125"/>
                <a:gd name="T3" fmla="*/ 0 h 737"/>
                <a:gd name="T4" fmla="*/ 0 w 125"/>
                <a:gd name="T5" fmla="*/ 1 h 737"/>
                <a:gd name="T6" fmla="*/ 0 w 125"/>
                <a:gd name="T7" fmla="*/ 1 h 737"/>
                <a:gd name="T8" fmla="*/ 0 w 125"/>
                <a:gd name="T9" fmla="*/ 1 h 737"/>
                <a:gd name="T10" fmla="*/ 0 w 125"/>
                <a:gd name="T11" fmla="*/ 1 h 737"/>
                <a:gd name="T12" fmla="*/ 0 w 125"/>
                <a:gd name="T13" fmla="*/ 1 h 737"/>
                <a:gd name="T14" fmla="*/ 0 w 125"/>
                <a:gd name="T15" fmla="*/ 1 h 737"/>
                <a:gd name="T16" fmla="*/ 0 w 125"/>
                <a:gd name="T17" fmla="*/ 1 h 737"/>
                <a:gd name="T18" fmla="*/ 0 w 125"/>
                <a:gd name="T19" fmla="*/ 1 h 737"/>
                <a:gd name="T20" fmla="*/ 0 w 125"/>
                <a:gd name="T21" fmla="*/ 1 h 737"/>
                <a:gd name="T22" fmla="*/ 0 w 125"/>
                <a:gd name="T23" fmla="*/ 1 h 737"/>
                <a:gd name="T24" fmla="*/ 0 w 125"/>
                <a:gd name="T25" fmla="*/ 1 h 737"/>
                <a:gd name="T26" fmla="*/ 0 w 125"/>
                <a:gd name="T27" fmla="*/ 1 h 737"/>
                <a:gd name="T28" fmla="*/ 0 w 125"/>
                <a:gd name="T29" fmla="*/ 1 h 737"/>
                <a:gd name="T30" fmla="*/ 0 w 125"/>
                <a:gd name="T31" fmla="*/ 1 h 737"/>
                <a:gd name="T32" fmla="*/ 0 w 125"/>
                <a:gd name="T33" fmla="*/ 1 h 737"/>
                <a:gd name="T34" fmla="*/ 0 w 125"/>
                <a:gd name="T35" fmla="*/ 1 h 737"/>
                <a:gd name="T36" fmla="*/ 0 w 125"/>
                <a:gd name="T37" fmla="*/ 1 h 737"/>
                <a:gd name="T38" fmla="*/ 0 w 125"/>
                <a:gd name="T39" fmla="*/ 1 h 737"/>
                <a:gd name="T40" fmla="*/ 0 w 125"/>
                <a:gd name="T41" fmla="*/ 1 h 737"/>
                <a:gd name="T42" fmla="*/ 0 w 125"/>
                <a:gd name="T43" fmla="*/ 1 h 737"/>
                <a:gd name="T44" fmla="*/ 0 w 125"/>
                <a:gd name="T45" fmla="*/ 1 h 737"/>
                <a:gd name="T46" fmla="*/ 0 w 125"/>
                <a:gd name="T47" fmla="*/ 1 h 737"/>
                <a:gd name="T48" fmla="*/ 0 w 125"/>
                <a:gd name="T49" fmla="*/ 1 h 7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737"/>
                <a:gd name="T77" fmla="*/ 125 w 125"/>
                <a:gd name="T78" fmla="*/ 737 h 7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737">
                  <a:moveTo>
                    <a:pt x="84" y="5"/>
                  </a:moveTo>
                  <a:lnTo>
                    <a:pt x="115" y="0"/>
                  </a:lnTo>
                  <a:lnTo>
                    <a:pt x="125" y="32"/>
                  </a:lnTo>
                  <a:lnTo>
                    <a:pt x="110" y="74"/>
                  </a:lnTo>
                  <a:lnTo>
                    <a:pt x="86" y="97"/>
                  </a:lnTo>
                  <a:lnTo>
                    <a:pt x="68" y="152"/>
                  </a:lnTo>
                  <a:lnTo>
                    <a:pt x="45" y="226"/>
                  </a:lnTo>
                  <a:lnTo>
                    <a:pt x="36" y="295"/>
                  </a:lnTo>
                  <a:lnTo>
                    <a:pt x="29" y="413"/>
                  </a:lnTo>
                  <a:lnTo>
                    <a:pt x="36" y="523"/>
                  </a:lnTo>
                  <a:lnTo>
                    <a:pt x="47" y="574"/>
                  </a:lnTo>
                  <a:lnTo>
                    <a:pt x="40" y="630"/>
                  </a:lnTo>
                  <a:lnTo>
                    <a:pt x="29" y="671"/>
                  </a:lnTo>
                  <a:lnTo>
                    <a:pt x="33" y="737"/>
                  </a:lnTo>
                  <a:lnTo>
                    <a:pt x="18" y="733"/>
                  </a:lnTo>
                  <a:lnTo>
                    <a:pt x="5" y="677"/>
                  </a:lnTo>
                  <a:lnTo>
                    <a:pt x="0" y="630"/>
                  </a:lnTo>
                  <a:lnTo>
                    <a:pt x="16" y="565"/>
                  </a:lnTo>
                  <a:lnTo>
                    <a:pt x="11" y="505"/>
                  </a:lnTo>
                  <a:lnTo>
                    <a:pt x="5" y="409"/>
                  </a:lnTo>
                  <a:lnTo>
                    <a:pt x="5" y="291"/>
                  </a:lnTo>
                  <a:lnTo>
                    <a:pt x="16" y="166"/>
                  </a:lnTo>
                  <a:lnTo>
                    <a:pt x="36" y="74"/>
                  </a:lnTo>
                  <a:lnTo>
                    <a:pt x="56" y="25"/>
                  </a:lnTo>
                  <a:lnTo>
                    <a:pt x="84" y="5"/>
                  </a:lnTo>
                  <a:close/>
                </a:path>
              </a:pathLst>
            </a:custGeom>
            <a:solidFill>
              <a:srgbClr val="3399FF"/>
            </a:solidFill>
            <a:ln w="9525">
              <a:solidFill>
                <a:srgbClr val="C0C0C0"/>
              </a:solidFill>
              <a:round/>
            </a:ln>
          </p:spPr>
          <p:txBody>
            <a:bodyPr/>
            <a:lstStyle/>
            <a:p>
              <a:endParaRPr lang="zh-CN" altLang="en-US"/>
            </a:p>
          </p:txBody>
        </p:sp>
        <p:sp>
          <p:nvSpPr>
            <p:cNvPr id="91212" name="Freeform 13"/>
            <p:cNvSpPr/>
            <p:nvPr/>
          </p:nvSpPr>
          <p:spPr bwMode="auto">
            <a:xfrm>
              <a:off x="759" y="2938"/>
              <a:ext cx="39" cy="349"/>
            </a:xfrm>
            <a:custGeom>
              <a:avLst/>
              <a:gdLst>
                <a:gd name="T0" fmla="*/ 1 w 77"/>
                <a:gd name="T1" fmla="*/ 1 h 698"/>
                <a:gd name="T2" fmla="*/ 1 w 77"/>
                <a:gd name="T3" fmla="*/ 0 h 698"/>
                <a:gd name="T4" fmla="*/ 1 w 77"/>
                <a:gd name="T5" fmla="*/ 1 h 698"/>
                <a:gd name="T6" fmla="*/ 1 w 77"/>
                <a:gd name="T7" fmla="*/ 1 h 698"/>
                <a:gd name="T8" fmla="*/ 1 w 77"/>
                <a:gd name="T9" fmla="*/ 1 h 698"/>
                <a:gd name="T10" fmla="*/ 1 w 77"/>
                <a:gd name="T11" fmla="*/ 1 h 698"/>
                <a:gd name="T12" fmla="*/ 1 w 77"/>
                <a:gd name="T13" fmla="*/ 1 h 698"/>
                <a:gd name="T14" fmla="*/ 1 w 77"/>
                <a:gd name="T15" fmla="*/ 1 h 698"/>
                <a:gd name="T16" fmla="*/ 1 w 77"/>
                <a:gd name="T17" fmla="*/ 1 h 698"/>
                <a:gd name="T18" fmla="*/ 1 w 77"/>
                <a:gd name="T19" fmla="*/ 1 h 698"/>
                <a:gd name="T20" fmla="*/ 1 w 77"/>
                <a:gd name="T21" fmla="*/ 1 h 698"/>
                <a:gd name="T22" fmla="*/ 1 w 77"/>
                <a:gd name="T23" fmla="*/ 1 h 698"/>
                <a:gd name="T24" fmla="*/ 1 w 77"/>
                <a:gd name="T25" fmla="*/ 1 h 698"/>
                <a:gd name="T26" fmla="*/ 1 w 77"/>
                <a:gd name="T27" fmla="*/ 1 h 698"/>
                <a:gd name="T28" fmla="*/ 1 w 77"/>
                <a:gd name="T29" fmla="*/ 1 h 698"/>
                <a:gd name="T30" fmla="*/ 1 w 77"/>
                <a:gd name="T31" fmla="*/ 1 h 698"/>
                <a:gd name="T32" fmla="*/ 1 w 77"/>
                <a:gd name="T33" fmla="*/ 1 h 698"/>
                <a:gd name="T34" fmla="*/ 0 w 77"/>
                <a:gd name="T35" fmla="*/ 1 h 698"/>
                <a:gd name="T36" fmla="*/ 1 w 77"/>
                <a:gd name="T37" fmla="*/ 1 h 6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7"/>
                <a:gd name="T58" fmla="*/ 0 h 698"/>
                <a:gd name="T59" fmla="*/ 77 w 77"/>
                <a:gd name="T60" fmla="*/ 698 h 6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7" h="698">
                  <a:moveTo>
                    <a:pt x="2" y="2"/>
                  </a:moveTo>
                  <a:lnTo>
                    <a:pt x="33" y="0"/>
                  </a:lnTo>
                  <a:lnTo>
                    <a:pt x="55" y="55"/>
                  </a:lnTo>
                  <a:lnTo>
                    <a:pt x="77" y="207"/>
                  </a:lnTo>
                  <a:lnTo>
                    <a:pt x="77" y="382"/>
                  </a:lnTo>
                  <a:lnTo>
                    <a:pt x="66" y="531"/>
                  </a:lnTo>
                  <a:lnTo>
                    <a:pt x="77" y="581"/>
                  </a:lnTo>
                  <a:lnTo>
                    <a:pt x="77" y="649"/>
                  </a:lnTo>
                  <a:lnTo>
                    <a:pt x="66" y="698"/>
                  </a:lnTo>
                  <a:lnTo>
                    <a:pt x="52" y="654"/>
                  </a:lnTo>
                  <a:lnTo>
                    <a:pt x="44" y="587"/>
                  </a:lnTo>
                  <a:lnTo>
                    <a:pt x="27" y="538"/>
                  </a:lnTo>
                  <a:lnTo>
                    <a:pt x="46" y="491"/>
                  </a:lnTo>
                  <a:lnTo>
                    <a:pt x="57" y="382"/>
                  </a:lnTo>
                  <a:lnTo>
                    <a:pt x="57" y="278"/>
                  </a:lnTo>
                  <a:lnTo>
                    <a:pt x="46" y="175"/>
                  </a:lnTo>
                  <a:lnTo>
                    <a:pt x="24" y="99"/>
                  </a:lnTo>
                  <a:lnTo>
                    <a:pt x="0" y="62"/>
                  </a:lnTo>
                  <a:lnTo>
                    <a:pt x="2" y="2"/>
                  </a:lnTo>
                  <a:close/>
                </a:path>
              </a:pathLst>
            </a:custGeom>
            <a:solidFill>
              <a:srgbClr val="3399FF"/>
            </a:solidFill>
            <a:ln w="9525">
              <a:solidFill>
                <a:srgbClr val="C0C0C0"/>
              </a:solidFill>
              <a:round/>
            </a:ln>
          </p:spPr>
          <p:txBody>
            <a:bodyPr/>
            <a:lstStyle/>
            <a:p>
              <a:endParaRPr lang="zh-CN" altLang="en-US"/>
            </a:p>
          </p:txBody>
        </p:sp>
        <p:sp>
          <p:nvSpPr>
            <p:cNvPr id="91213" name="Freeform 14"/>
            <p:cNvSpPr/>
            <p:nvPr/>
          </p:nvSpPr>
          <p:spPr bwMode="auto">
            <a:xfrm>
              <a:off x="666" y="3168"/>
              <a:ext cx="87" cy="421"/>
            </a:xfrm>
            <a:custGeom>
              <a:avLst/>
              <a:gdLst>
                <a:gd name="T0" fmla="*/ 0 w 176"/>
                <a:gd name="T1" fmla="*/ 0 h 840"/>
                <a:gd name="T2" fmla="*/ 0 w 176"/>
                <a:gd name="T3" fmla="*/ 1 h 840"/>
                <a:gd name="T4" fmla="*/ 0 w 176"/>
                <a:gd name="T5" fmla="*/ 1 h 840"/>
                <a:gd name="T6" fmla="*/ 0 w 176"/>
                <a:gd name="T7" fmla="*/ 1 h 840"/>
                <a:gd name="T8" fmla="*/ 0 w 176"/>
                <a:gd name="T9" fmla="*/ 1 h 840"/>
                <a:gd name="T10" fmla="*/ 0 w 176"/>
                <a:gd name="T11" fmla="*/ 1 h 840"/>
                <a:gd name="T12" fmla="*/ 0 w 176"/>
                <a:gd name="T13" fmla="*/ 1 h 840"/>
                <a:gd name="T14" fmla="*/ 0 w 176"/>
                <a:gd name="T15" fmla="*/ 1 h 840"/>
                <a:gd name="T16" fmla="*/ 0 w 176"/>
                <a:gd name="T17" fmla="*/ 1 h 840"/>
                <a:gd name="T18" fmla="*/ 0 w 176"/>
                <a:gd name="T19" fmla="*/ 1 h 840"/>
                <a:gd name="T20" fmla="*/ 0 w 176"/>
                <a:gd name="T21" fmla="*/ 1 h 840"/>
                <a:gd name="T22" fmla="*/ 0 w 176"/>
                <a:gd name="T23" fmla="*/ 1 h 840"/>
                <a:gd name="T24" fmla="*/ 0 w 176"/>
                <a:gd name="T25" fmla="*/ 1 h 840"/>
                <a:gd name="T26" fmla="*/ 0 w 176"/>
                <a:gd name="T27" fmla="*/ 1 h 840"/>
                <a:gd name="T28" fmla="*/ 0 w 176"/>
                <a:gd name="T29" fmla="*/ 1 h 840"/>
                <a:gd name="T30" fmla="*/ 0 w 176"/>
                <a:gd name="T31" fmla="*/ 1 h 840"/>
                <a:gd name="T32" fmla="*/ 0 w 176"/>
                <a:gd name="T33" fmla="*/ 1 h 840"/>
                <a:gd name="T34" fmla="*/ 0 w 176"/>
                <a:gd name="T35" fmla="*/ 1 h 840"/>
                <a:gd name="T36" fmla="*/ 0 w 176"/>
                <a:gd name="T37" fmla="*/ 1 h 840"/>
                <a:gd name="T38" fmla="*/ 0 w 176"/>
                <a:gd name="T39" fmla="*/ 1 h 840"/>
                <a:gd name="T40" fmla="*/ 0 w 176"/>
                <a:gd name="T41" fmla="*/ 1 h 840"/>
                <a:gd name="T42" fmla="*/ 0 w 176"/>
                <a:gd name="T43" fmla="*/ 1 h 840"/>
                <a:gd name="T44" fmla="*/ 0 w 176"/>
                <a:gd name="T45" fmla="*/ 1 h 840"/>
                <a:gd name="T46" fmla="*/ 0 w 176"/>
                <a:gd name="T47" fmla="*/ 1 h 840"/>
                <a:gd name="T48" fmla="*/ 0 w 176"/>
                <a:gd name="T49" fmla="*/ 1 h 840"/>
                <a:gd name="T50" fmla="*/ 0 w 176"/>
                <a:gd name="T51" fmla="*/ 1 h 840"/>
                <a:gd name="T52" fmla="*/ 0 w 176"/>
                <a:gd name="T53" fmla="*/ 1 h 840"/>
                <a:gd name="T54" fmla="*/ 0 w 176"/>
                <a:gd name="T55" fmla="*/ 1 h 840"/>
                <a:gd name="T56" fmla="*/ 0 w 176"/>
                <a:gd name="T57" fmla="*/ 1 h 840"/>
                <a:gd name="T58" fmla="*/ 0 w 176"/>
                <a:gd name="T59" fmla="*/ 1 h 840"/>
                <a:gd name="T60" fmla="*/ 0 w 176"/>
                <a:gd name="T61" fmla="*/ 1 h 840"/>
                <a:gd name="T62" fmla="*/ 0 w 176"/>
                <a:gd name="T63" fmla="*/ 0 h 8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6"/>
                <a:gd name="T97" fmla="*/ 0 h 840"/>
                <a:gd name="T98" fmla="*/ 176 w 176"/>
                <a:gd name="T99" fmla="*/ 840 h 8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6" h="840">
                  <a:moveTo>
                    <a:pt x="17" y="0"/>
                  </a:moveTo>
                  <a:lnTo>
                    <a:pt x="38" y="35"/>
                  </a:lnTo>
                  <a:lnTo>
                    <a:pt x="46" y="71"/>
                  </a:lnTo>
                  <a:lnTo>
                    <a:pt x="54" y="192"/>
                  </a:lnTo>
                  <a:lnTo>
                    <a:pt x="58" y="274"/>
                  </a:lnTo>
                  <a:lnTo>
                    <a:pt x="58" y="414"/>
                  </a:lnTo>
                  <a:lnTo>
                    <a:pt x="56" y="546"/>
                  </a:lnTo>
                  <a:lnTo>
                    <a:pt x="48" y="651"/>
                  </a:lnTo>
                  <a:lnTo>
                    <a:pt x="42" y="683"/>
                  </a:lnTo>
                  <a:lnTo>
                    <a:pt x="84" y="700"/>
                  </a:lnTo>
                  <a:lnTo>
                    <a:pt x="121" y="721"/>
                  </a:lnTo>
                  <a:lnTo>
                    <a:pt x="170" y="765"/>
                  </a:lnTo>
                  <a:lnTo>
                    <a:pt x="176" y="783"/>
                  </a:lnTo>
                  <a:lnTo>
                    <a:pt x="172" y="815"/>
                  </a:lnTo>
                  <a:lnTo>
                    <a:pt x="147" y="840"/>
                  </a:lnTo>
                  <a:lnTo>
                    <a:pt x="137" y="826"/>
                  </a:lnTo>
                  <a:lnTo>
                    <a:pt x="129" y="792"/>
                  </a:lnTo>
                  <a:lnTo>
                    <a:pt x="107" y="762"/>
                  </a:lnTo>
                  <a:lnTo>
                    <a:pt x="66" y="730"/>
                  </a:lnTo>
                  <a:lnTo>
                    <a:pt x="40" y="721"/>
                  </a:lnTo>
                  <a:lnTo>
                    <a:pt x="9" y="721"/>
                  </a:lnTo>
                  <a:lnTo>
                    <a:pt x="9" y="695"/>
                  </a:lnTo>
                  <a:lnTo>
                    <a:pt x="24" y="666"/>
                  </a:lnTo>
                  <a:lnTo>
                    <a:pt x="38" y="573"/>
                  </a:lnTo>
                  <a:lnTo>
                    <a:pt x="42" y="473"/>
                  </a:lnTo>
                  <a:lnTo>
                    <a:pt x="40" y="385"/>
                  </a:lnTo>
                  <a:lnTo>
                    <a:pt x="38" y="274"/>
                  </a:lnTo>
                  <a:lnTo>
                    <a:pt x="30" y="178"/>
                  </a:lnTo>
                  <a:lnTo>
                    <a:pt x="11" y="108"/>
                  </a:lnTo>
                  <a:lnTo>
                    <a:pt x="0" y="44"/>
                  </a:lnTo>
                  <a:lnTo>
                    <a:pt x="3" y="21"/>
                  </a:lnTo>
                  <a:lnTo>
                    <a:pt x="17" y="0"/>
                  </a:lnTo>
                  <a:close/>
                </a:path>
              </a:pathLst>
            </a:custGeom>
            <a:solidFill>
              <a:srgbClr val="3399FF"/>
            </a:solidFill>
            <a:ln w="9525">
              <a:solidFill>
                <a:srgbClr val="C0C0C0"/>
              </a:solidFill>
              <a:round/>
            </a:ln>
          </p:spPr>
          <p:txBody>
            <a:bodyPr/>
            <a:lstStyle/>
            <a:p>
              <a:endParaRPr lang="zh-CN" altLang="en-US"/>
            </a:p>
          </p:txBody>
        </p:sp>
        <p:sp>
          <p:nvSpPr>
            <p:cNvPr id="91214" name="Freeform 15"/>
            <p:cNvSpPr/>
            <p:nvPr/>
          </p:nvSpPr>
          <p:spPr bwMode="auto">
            <a:xfrm>
              <a:off x="723" y="3169"/>
              <a:ext cx="82" cy="378"/>
            </a:xfrm>
            <a:custGeom>
              <a:avLst/>
              <a:gdLst>
                <a:gd name="T0" fmla="*/ 0 w 163"/>
                <a:gd name="T1" fmla="*/ 1 h 754"/>
                <a:gd name="T2" fmla="*/ 0 w 163"/>
                <a:gd name="T3" fmla="*/ 1 h 754"/>
                <a:gd name="T4" fmla="*/ 1 w 163"/>
                <a:gd name="T5" fmla="*/ 0 h 754"/>
                <a:gd name="T6" fmla="*/ 1 w 163"/>
                <a:gd name="T7" fmla="*/ 0 h 754"/>
                <a:gd name="T8" fmla="*/ 1 w 163"/>
                <a:gd name="T9" fmla="*/ 1 h 754"/>
                <a:gd name="T10" fmla="*/ 1 w 163"/>
                <a:gd name="T11" fmla="*/ 1 h 754"/>
                <a:gd name="T12" fmla="*/ 1 w 163"/>
                <a:gd name="T13" fmla="*/ 1 h 754"/>
                <a:gd name="T14" fmla="*/ 1 w 163"/>
                <a:gd name="T15" fmla="*/ 1 h 754"/>
                <a:gd name="T16" fmla="*/ 1 w 163"/>
                <a:gd name="T17" fmla="*/ 1 h 754"/>
                <a:gd name="T18" fmla="*/ 1 w 163"/>
                <a:gd name="T19" fmla="*/ 1 h 754"/>
                <a:gd name="T20" fmla="*/ 1 w 163"/>
                <a:gd name="T21" fmla="*/ 1 h 754"/>
                <a:gd name="T22" fmla="*/ 1 w 163"/>
                <a:gd name="T23" fmla="*/ 1 h 754"/>
                <a:gd name="T24" fmla="*/ 1 w 163"/>
                <a:gd name="T25" fmla="*/ 1 h 754"/>
                <a:gd name="T26" fmla="*/ 1 w 163"/>
                <a:gd name="T27" fmla="*/ 1 h 754"/>
                <a:gd name="T28" fmla="*/ 1 w 163"/>
                <a:gd name="T29" fmla="*/ 1 h 754"/>
                <a:gd name="T30" fmla="*/ 1 w 163"/>
                <a:gd name="T31" fmla="*/ 1 h 754"/>
                <a:gd name="T32" fmla="*/ 1 w 163"/>
                <a:gd name="T33" fmla="*/ 1 h 754"/>
                <a:gd name="T34" fmla="*/ 1 w 163"/>
                <a:gd name="T35" fmla="*/ 1 h 754"/>
                <a:gd name="T36" fmla="*/ 1 w 163"/>
                <a:gd name="T37" fmla="*/ 1 h 754"/>
                <a:gd name="T38" fmla="*/ 1 w 163"/>
                <a:gd name="T39" fmla="*/ 1 h 754"/>
                <a:gd name="T40" fmla="*/ 1 w 163"/>
                <a:gd name="T41" fmla="*/ 1 h 754"/>
                <a:gd name="T42" fmla="*/ 1 w 163"/>
                <a:gd name="T43" fmla="*/ 1 h 754"/>
                <a:gd name="T44" fmla="*/ 1 w 163"/>
                <a:gd name="T45" fmla="*/ 1 h 754"/>
                <a:gd name="T46" fmla="*/ 1 w 163"/>
                <a:gd name="T47" fmla="*/ 1 h 754"/>
                <a:gd name="T48" fmla="*/ 1 w 163"/>
                <a:gd name="T49" fmla="*/ 1 h 754"/>
                <a:gd name="T50" fmla="*/ 1 w 163"/>
                <a:gd name="T51" fmla="*/ 1 h 754"/>
                <a:gd name="T52" fmla="*/ 1 w 163"/>
                <a:gd name="T53" fmla="*/ 1 h 754"/>
                <a:gd name="T54" fmla="*/ 1 w 163"/>
                <a:gd name="T55" fmla="*/ 1 h 754"/>
                <a:gd name="T56" fmla="*/ 1 w 163"/>
                <a:gd name="T57" fmla="*/ 1 h 754"/>
                <a:gd name="T58" fmla="*/ 1 w 163"/>
                <a:gd name="T59" fmla="*/ 1 h 754"/>
                <a:gd name="T60" fmla="*/ 1 w 163"/>
                <a:gd name="T61" fmla="*/ 1 h 754"/>
                <a:gd name="T62" fmla="*/ 1 w 163"/>
                <a:gd name="T63" fmla="*/ 1 h 754"/>
                <a:gd name="T64" fmla="*/ 1 w 163"/>
                <a:gd name="T65" fmla="*/ 1 h 754"/>
                <a:gd name="T66" fmla="*/ 1 w 163"/>
                <a:gd name="T67" fmla="*/ 1 h 754"/>
                <a:gd name="T68" fmla="*/ 0 w 163"/>
                <a:gd name="T69" fmla="*/ 1 h 7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3"/>
                <a:gd name="T106" fmla="*/ 0 h 754"/>
                <a:gd name="T107" fmla="*/ 163 w 163"/>
                <a:gd name="T108" fmla="*/ 754 h 7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3" h="754">
                  <a:moveTo>
                    <a:pt x="0" y="59"/>
                  </a:moveTo>
                  <a:lnTo>
                    <a:pt x="0" y="11"/>
                  </a:lnTo>
                  <a:lnTo>
                    <a:pt x="17" y="0"/>
                  </a:lnTo>
                  <a:lnTo>
                    <a:pt x="44" y="0"/>
                  </a:lnTo>
                  <a:lnTo>
                    <a:pt x="62" y="27"/>
                  </a:lnTo>
                  <a:lnTo>
                    <a:pt x="66" y="52"/>
                  </a:lnTo>
                  <a:lnTo>
                    <a:pt x="62" y="107"/>
                  </a:lnTo>
                  <a:lnTo>
                    <a:pt x="50" y="176"/>
                  </a:lnTo>
                  <a:lnTo>
                    <a:pt x="44" y="282"/>
                  </a:lnTo>
                  <a:lnTo>
                    <a:pt x="39" y="351"/>
                  </a:lnTo>
                  <a:lnTo>
                    <a:pt x="39" y="362"/>
                  </a:lnTo>
                  <a:lnTo>
                    <a:pt x="46" y="458"/>
                  </a:lnTo>
                  <a:lnTo>
                    <a:pt x="55" y="514"/>
                  </a:lnTo>
                  <a:lnTo>
                    <a:pt x="62" y="557"/>
                  </a:lnTo>
                  <a:lnTo>
                    <a:pt x="61" y="576"/>
                  </a:lnTo>
                  <a:lnTo>
                    <a:pt x="85" y="625"/>
                  </a:lnTo>
                  <a:lnTo>
                    <a:pt x="111" y="658"/>
                  </a:lnTo>
                  <a:lnTo>
                    <a:pt x="139" y="688"/>
                  </a:lnTo>
                  <a:lnTo>
                    <a:pt x="163" y="702"/>
                  </a:lnTo>
                  <a:lnTo>
                    <a:pt x="163" y="727"/>
                  </a:lnTo>
                  <a:lnTo>
                    <a:pt x="150" y="747"/>
                  </a:lnTo>
                  <a:lnTo>
                    <a:pt x="119" y="754"/>
                  </a:lnTo>
                  <a:lnTo>
                    <a:pt x="96" y="741"/>
                  </a:lnTo>
                  <a:lnTo>
                    <a:pt x="96" y="722"/>
                  </a:lnTo>
                  <a:lnTo>
                    <a:pt x="77" y="658"/>
                  </a:lnTo>
                  <a:lnTo>
                    <a:pt x="46" y="623"/>
                  </a:lnTo>
                  <a:lnTo>
                    <a:pt x="23" y="589"/>
                  </a:lnTo>
                  <a:lnTo>
                    <a:pt x="6" y="571"/>
                  </a:lnTo>
                  <a:lnTo>
                    <a:pt x="12" y="548"/>
                  </a:lnTo>
                  <a:lnTo>
                    <a:pt x="21" y="486"/>
                  </a:lnTo>
                  <a:lnTo>
                    <a:pt x="21" y="369"/>
                  </a:lnTo>
                  <a:lnTo>
                    <a:pt x="17" y="287"/>
                  </a:lnTo>
                  <a:lnTo>
                    <a:pt x="17" y="204"/>
                  </a:lnTo>
                  <a:lnTo>
                    <a:pt x="15" y="114"/>
                  </a:lnTo>
                  <a:lnTo>
                    <a:pt x="0" y="59"/>
                  </a:lnTo>
                  <a:close/>
                </a:path>
              </a:pathLst>
            </a:custGeom>
            <a:solidFill>
              <a:srgbClr val="3399FF"/>
            </a:solidFill>
            <a:ln w="9525">
              <a:solidFill>
                <a:srgbClr val="C0C0C0"/>
              </a:solidFill>
              <a:round/>
            </a:ln>
          </p:spPr>
          <p:txBody>
            <a:bodyPr/>
            <a:lstStyle/>
            <a:p>
              <a:endParaRPr lang="zh-CN" altLang="en-US"/>
            </a:p>
          </p:txBody>
        </p:sp>
      </p:grpSp>
      <p:grpSp>
        <p:nvGrpSpPr>
          <p:cNvPr id="91146" name="Group 16"/>
          <p:cNvGrpSpPr/>
          <p:nvPr/>
        </p:nvGrpSpPr>
        <p:grpSpPr bwMode="auto">
          <a:xfrm>
            <a:off x="8791575" y="4782913"/>
            <a:ext cx="762000" cy="1271588"/>
            <a:chOff x="4512" y="3039"/>
            <a:chExt cx="480" cy="801"/>
          </a:xfrm>
        </p:grpSpPr>
        <p:grpSp>
          <p:nvGrpSpPr>
            <p:cNvPr id="91188" name="Group 17"/>
            <p:cNvGrpSpPr/>
            <p:nvPr/>
          </p:nvGrpSpPr>
          <p:grpSpPr bwMode="auto">
            <a:xfrm>
              <a:off x="4512" y="3039"/>
              <a:ext cx="141" cy="661"/>
              <a:chOff x="430" y="2870"/>
              <a:chExt cx="130" cy="676"/>
            </a:xfrm>
          </p:grpSpPr>
          <p:sp>
            <p:nvSpPr>
              <p:cNvPr id="91203" name="Freeform 18"/>
              <p:cNvSpPr/>
              <p:nvPr/>
            </p:nvSpPr>
            <p:spPr bwMode="auto">
              <a:xfrm>
                <a:off x="467" y="2870"/>
                <a:ext cx="86" cy="145"/>
              </a:xfrm>
              <a:custGeom>
                <a:avLst/>
                <a:gdLst>
                  <a:gd name="T0" fmla="*/ 0 w 170"/>
                  <a:gd name="T1" fmla="*/ 0 h 291"/>
                  <a:gd name="T2" fmla="*/ 1 w 170"/>
                  <a:gd name="T3" fmla="*/ 0 h 291"/>
                  <a:gd name="T4" fmla="*/ 1 w 170"/>
                  <a:gd name="T5" fmla="*/ 0 h 291"/>
                  <a:gd name="T6" fmla="*/ 1 w 170"/>
                  <a:gd name="T7" fmla="*/ 0 h 291"/>
                  <a:gd name="T8" fmla="*/ 1 w 170"/>
                  <a:gd name="T9" fmla="*/ 0 h 291"/>
                  <a:gd name="T10" fmla="*/ 1 w 170"/>
                  <a:gd name="T11" fmla="*/ 0 h 291"/>
                  <a:gd name="T12" fmla="*/ 1 w 170"/>
                  <a:gd name="T13" fmla="*/ 0 h 291"/>
                  <a:gd name="T14" fmla="*/ 1 w 170"/>
                  <a:gd name="T15" fmla="*/ 0 h 291"/>
                  <a:gd name="T16" fmla="*/ 1 w 170"/>
                  <a:gd name="T17" fmla="*/ 0 h 291"/>
                  <a:gd name="T18" fmla="*/ 1 w 170"/>
                  <a:gd name="T19" fmla="*/ 0 h 291"/>
                  <a:gd name="T20" fmla="*/ 1 w 170"/>
                  <a:gd name="T21" fmla="*/ 0 h 291"/>
                  <a:gd name="T22" fmla="*/ 1 w 170"/>
                  <a:gd name="T23" fmla="*/ 0 h 291"/>
                  <a:gd name="T24" fmla="*/ 1 w 170"/>
                  <a:gd name="T25" fmla="*/ 0 h 291"/>
                  <a:gd name="T26" fmla="*/ 1 w 170"/>
                  <a:gd name="T27" fmla="*/ 0 h 291"/>
                  <a:gd name="T28" fmla="*/ 1 w 170"/>
                  <a:gd name="T29" fmla="*/ 0 h 291"/>
                  <a:gd name="T30" fmla="*/ 1 w 170"/>
                  <a:gd name="T31" fmla="*/ 0 h 291"/>
                  <a:gd name="T32" fmla="*/ 1 w 170"/>
                  <a:gd name="T33" fmla="*/ 0 h 291"/>
                  <a:gd name="T34" fmla="*/ 1 w 170"/>
                  <a:gd name="T35" fmla="*/ 0 h 291"/>
                  <a:gd name="T36" fmla="*/ 1 w 170"/>
                  <a:gd name="T37" fmla="*/ 0 h 291"/>
                  <a:gd name="T38" fmla="*/ 1 w 170"/>
                  <a:gd name="T39" fmla="*/ 0 h 291"/>
                  <a:gd name="T40" fmla="*/ 0 w 170"/>
                  <a:gd name="T41" fmla="*/ 0 h 291"/>
                  <a:gd name="T42" fmla="*/ 0 w 170"/>
                  <a:gd name="T43" fmla="*/ 0 h 29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291"/>
                  <a:gd name="T68" fmla="*/ 170 w 170"/>
                  <a:gd name="T69" fmla="*/ 291 h 29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291">
                    <a:moveTo>
                      <a:pt x="0" y="124"/>
                    </a:moveTo>
                    <a:lnTo>
                      <a:pt x="12" y="64"/>
                    </a:lnTo>
                    <a:lnTo>
                      <a:pt x="28" y="33"/>
                    </a:lnTo>
                    <a:lnTo>
                      <a:pt x="48" y="11"/>
                    </a:lnTo>
                    <a:lnTo>
                      <a:pt x="69" y="0"/>
                    </a:lnTo>
                    <a:lnTo>
                      <a:pt x="96" y="4"/>
                    </a:lnTo>
                    <a:lnTo>
                      <a:pt x="113" y="28"/>
                    </a:lnTo>
                    <a:lnTo>
                      <a:pt x="129" y="71"/>
                    </a:lnTo>
                    <a:lnTo>
                      <a:pt x="137" y="129"/>
                    </a:lnTo>
                    <a:lnTo>
                      <a:pt x="137" y="194"/>
                    </a:lnTo>
                    <a:lnTo>
                      <a:pt x="169" y="240"/>
                    </a:lnTo>
                    <a:lnTo>
                      <a:pt x="170" y="259"/>
                    </a:lnTo>
                    <a:lnTo>
                      <a:pt x="165" y="261"/>
                    </a:lnTo>
                    <a:lnTo>
                      <a:pt x="133" y="221"/>
                    </a:lnTo>
                    <a:lnTo>
                      <a:pt x="124" y="250"/>
                    </a:lnTo>
                    <a:lnTo>
                      <a:pt x="105" y="275"/>
                    </a:lnTo>
                    <a:lnTo>
                      <a:pt x="88" y="288"/>
                    </a:lnTo>
                    <a:lnTo>
                      <a:pt x="59" y="291"/>
                    </a:lnTo>
                    <a:lnTo>
                      <a:pt x="23" y="272"/>
                    </a:lnTo>
                    <a:lnTo>
                      <a:pt x="7" y="228"/>
                    </a:lnTo>
                    <a:lnTo>
                      <a:pt x="0" y="185"/>
                    </a:lnTo>
                    <a:lnTo>
                      <a:pt x="0" y="124"/>
                    </a:lnTo>
                    <a:close/>
                  </a:path>
                </a:pathLst>
              </a:custGeom>
              <a:solidFill>
                <a:srgbClr val="FFFF99"/>
              </a:solidFill>
              <a:ln w="9525">
                <a:solidFill>
                  <a:srgbClr val="C0C0C0"/>
                </a:solidFill>
                <a:round/>
              </a:ln>
            </p:spPr>
            <p:txBody>
              <a:bodyPr/>
              <a:lstStyle/>
              <a:p>
                <a:endParaRPr lang="zh-CN" altLang="en-US"/>
              </a:p>
            </p:txBody>
          </p:sp>
          <p:sp>
            <p:nvSpPr>
              <p:cNvPr id="91204" name="Freeform 19"/>
              <p:cNvSpPr/>
              <p:nvPr/>
            </p:nvSpPr>
            <p:spPr bwMode="auto">
              <a:xfrm>
                <a:off x="460" y="3028"/>
                <a:ext cx="76" cy="234"/>
              </a:xfrm>
              <a:custGeom>
                <a:avLst/>
                <a:gdLst>
                  <a:gd name="T0" fmla="*/ 1 w 152"/>
                  <a:gd name="T1" fmla="*/ 1 h 466"/>
                  <a:gd name="T2" fmla="*/ 1 w 152"/>
                  <a:gd name="T3" fmla="*/ 1 h 466"/>
                  <a:gd name="T4" fmla="*/ 1 w 152"/>
                  <a:gd name="T5" fmla="*/ 1 h 466"/>
                  <a:gd name="T6" fmla="*/ 1 w 152"/>
                  <a:gd name="T7" fmla="*/ 0 h 466"/>
                  <a:gd name="T8" fmla="*/ 1 w 152"/>
                  <a:gd name="T9" fmla="*/ 1 h 466"/>
                  <a:gd name="T10" fmla="*/ 1 w 152"/>
                  <a:gd name="T11" fmla="*/ 1 h 466"/>
                  <a:gd name="T12" fmla="*/ 1 w 152"/>
                  <a:gd name="T13" fmla="*/ 1 h 466"/>
                  <a:gd name="T14" fmla="*/ 1 w 152"/>
                  <a:gd name="T15" fmla="*/ 1 h 466"/>
                  <a:gd name="T16" fmla="*/ 1 w 152"/>
                  <a:gd name="T17" fmla="*/ 1 h 466"/>
                  <a:gd name="T18" fmla="*/ 1 w 152"/>
                  <a:gd name="T19" fmla="*/ 1 h 466"/>
                  <a:gd name="T20" fmla="*/ 1 w 152"/>
                  <a:gd name="T21" fmla="*/ 1 h 466"/>
                  <a:gd name="T22" fmla="*/ 1 w 152"/>
                  <a:gd name="T23" fmla="*/ 1 h 466"/>
                  <a:gd name="T24" fmla="*/ 1 w 152"/>
                  <a:gd name="T25" fmla="*/ 1 h 466"/>
                  <a:gd name="T26" fmla="*/ 1 w 152"/>
                  <a:gd name="T27" fmla="*/ 1 h 466"/>
                  <a:gd name="T28" fmla="*/ 1 w 152"/>
                  <a:gd name="T29" fmla="*/ 1 h 466"/>
                  <a:gd name="T30" fmla="*/ 1 w 152"/>
                  <a:gd name="T31" fmla="*/ 1 h 466"/>
                  <a:gd name="T32" fmla="*/ 1 w 152"/>
                  <a:gd name="T33" fmla="*/ 1 h 466"/>
                  <a:gd name="T34" fmla="*/ 0 w 152"/>
                  <a:gd name="T35" fmla="*/ 1 h 466"/>
                  <a:gd name="T36" fmla="*/ 1 w 152"/>
                  <a:gd name="T37" fmla="*/ 1 h 466"/>
                  <a:gd name="T38" fmla="*/ 1 w 152"/>
                  <a:gd name="T39" fmla="*/ 1 h 466"/>
                  <a:gd name="T40" fmla="*/ 1 w 152"/>
                  <a:gd name="T41" fmla="*/ 1 h 4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
                  <a:gd name="T64" fmla="*/ 0 h 466"/>
                  <a:gd name="T65" fmla="*/ 152 w 152"/>
                  <a:gd name="T66" fmla="*/ 466 h 4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 h="466">
                    <a:moveTo>
                      <a:pt x="22" y="30"/>
                    </a:moveTo>
                    <a:lnTo>
                      <a:pt x="40" y="11"/>
                    </a:lnTo>
                    <a:lnTo>
                      <a:pt x="62" y="4"/>
                    </a:lnTo>
                    <a:lnTo>
                      <a:pt x="83" y="0"/>
                    </a:lnTo>
                    <a:lnTo>
                      <a:pt x="109" y="5"/>
                    </a:lnTo>
                    <a:lnTo>
                      <a:pt x="139" y="30"/>
                    </a:lnTo>
                    <a:lnTo>
                      <a:pt x="152" y="75"/>
                    </a:lnTo>
                    <a:lnTo>
                      <a:pt x="152" y="144"/>
                    </a:lnTo>
                    <a:lnTo>
                      <a:pt x="150" y="208"/>
                    </a:lnTo>
                    <a:lnTo>
                      <a:pt x="135" y="307"/>
                    </a:lnTo>
                    <a:lnTo>
                      <a:pt x="123" y="387"/>
                    </a:lnTo>
                    <a:lnTo>
                      <a:pt x="109" y="439"/>
                    </a:lnTo>
                    <a:lnTo>
                      <a:pt x="81" y="466"/>
                    </a:lnTo>
                    <a:lnTo>
                      <a:pt x="40" y="461"/>
                    </a:lnTo>
                    <a:lnTo>
                      <a:pt x="20" y="420"/>
                    </a:lnTo>
                    <a:lnTo>
                      <a:pt x="7" y="359"/>
                    </a:lnTo>
                    <a:lnTo>
                      <a:pt x="1" y="291"/>
                    </a:lnTo>
                    <a:lnTo>
                      <a:pt x="0" y="188"/>
                    </a:lnTo>
                    <a:lnTo>
                      <a:pt x="5" y="116"/>
                    </a:lnTo>
                    <a:lnTo>
                      <a:pt x="14" y="51"/>
                    </a:lnTo>
                    <a:lnTo>
                      <a:pt x="22" y="30"/>
                    </a:lnTo>
                    <a:close/>
                  </a:path>
                </a:pathLst>
              </a:custGeom>
              <a:solidFill>
                <a:srgbClr val="FFFF99"/>
              </a:solidFill>
              <a:ln w="9525">
                <a:solidFill>
                  <a:srgbClr val="C0C0C0"/>
                </a:solidFill>
                <a:round/>
              </a:ln>
            </p:spPr>
            <p:txBody>
              <a:bodyPr/>
              <a:lstStyle/>
              <a:p>
                <a:endParaRPr lang="zh-CN" altLang="en-US"/>
              </a:p>
            </p:txBody>
          </p:sp>
          <p:sp>
            <p:nvSpPr>
              <p:cNvPr id="91205" name="Freeform 20"/>
              <p:cNvSpPr/>
              <p:nvPr/>
            </p:nvSpPr>
            <p:spPr bwMode="auto">
              <a:xfrm>
                <a:off x="430" y="3028"/>
                <a:ext cx="43" cy="288"/>
              </a:xfrm>
              <a:custGeom>
                <a:avLst/>
                <a:gdLst>
                  <a:gd name="T0" fmla="*/ 0 w 87"/>
                  <a:gd name="T1" fmla="*/ 1 h 576"/>
                  <a:gd name="T2" fmla="*/ 0 w 87"/>
                  <a:gd name="T3" fmla="*/ 0 h 576"/>
                  <a:gd name="T4" fmla="*/ 0 w 87"/>
                  <a:gd name="T5" fmla="*/ 1 h 576"/>
                  <a:gd name="T6" fmla="*/ 0 w 87"/>
                  <a:gd name="T7" fmla="*/ 1 h 576"/>
                  <a:gd name="T8" fmla="*/ 0 w 87"/>
                  <a:gd name="T9" fmla="*/ 1 h 576"/>
                  <a:gd name="T10" fmla="*/ 0 w 87"/>
                  <a:gd name="T11" fmla="*/ 1 h 576"/>
                  <a:gd name="T12" fmla="*/ 0 w 87"/>
                  <a:gd name="T13" fmla="*/ 1 h 576"/>
                  <a:gd name="T14" fmla="*/ 0 w 87"/>
                  <a:gd name="T15" fmla="*/ 1 h 576"/>
                  <a:gd name="T16" fmla="*/ 0 w 87"/>
                  <a:gd name="T17" fmla="*/ 1 h 576"/>
                  <a:gd name="T18" fmla="*/ 0 w 87"/>
                  <a:gd name="T19" fmla="*/ 1 h 576"/>
                  <a:gd name="T20" fmla="*/ 0 w 87"/>
                  <a:gd name="T21" fmla="*/ 1 h 576"/>
                  <a:gd name="T22" fmla="*/ 0 w 87"/>
                  <a:gd name="T23" fmla="*/ 1 h 576"/>
                  <a:gd name="T24" fmla="*/ 0 w 87"/>
                  <a:gd name="T25" fmla="*/ 1 h 576"/>
                  <a:gd name="T26" fmla="*/ 0 w 87"/>
                  <a:gd name="T27" fmla="*/ 1 h 576"/>
                  <a:gd name="T28" fmla="*/ 0 w 87"/>
                  <a:gd name="T29" fmla="*/ 1 h 576"/>
                  <a:gd name="T30" fmla="*/ 0 w 87"/>
                  <a:gd name="T31" fmla="*/ 1 h 576"/>
                  <a:gd name="T32" fmla="*/ 0 w 87"/>
                  <a:gd name="T33" fmla="*/ 1 h 576"/>
                  <a:gd name="T34" fmla="*/ 0 w 87"/>
                  <a:gd name="T35" fmla="*/ 1 h 576"/>
                  <a:gd name="T36" fmla="*/ 0 w 87"/>
                  <a:gd name="T37" fmla="*/ 1 h 576"/>
                  <a:gd name="T38" fmla="*/ 0 w 87"/>
                  <a:gd name="T39" fmla="*/ 1 h 576"/>
                  <a:gd name="T40" fmla="*/ 0 w 87"/>
                  <a:gd name="T41" fmla="*/ 1 h 576"/>
                  <a:gd name="T42" fmla="*/ 0 w 87"/>
                  <a:gd name="T43" fmla="*/ 1 h 576"/>
                  <a:gd name="T44" fmla="*/ 0 w 87"/>
                  <a:gd name="T45" fmla="*/ 1 h 576"/>
                  <a:gd name="T46" fmla="*/ 0 w 87"/>
                  <a:gd name="T47" fmla="*/ 1 h 576"/>
                  <a:gd name="T48" fmla="*/ 0 w 87"/>
                  <a:gd name="T49" fmla="*/ 1 h 5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576"/>
                  <a:gd name="T77" fmla="*/ 87 w 87"/>
                  <a:gd name="T78" fmla="*/ 576 h 5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576">
                    <a:moveTo>
                      <a:pt x="59" y="4"/>
                    </a:moveTo>
                    <a:lnTo>
                      <a:pt x="80" y="0"/>
                    </a:lnTo>
                    <a:lnTo>
                      <a:pt x="87" y="25"/>
                    </a:lnTo>
                    <a:lnTo>
                      <a:pt x="77" y="57"/>
                    </a:lnTo>
                    <a:lnTo>
                      <a:pt x="60" y="76"/>
                    </a:lnTo>
                    <a:lnTo>
                      <a:pt x="47" y="118"/>
                    </a:lnTo>
                    <a:lnTo>
                      <a:pt x="31" y="176"/>
                    </a:lnTo>
                    <a:lnTo>
                      <a:pt x="25" y="230"/>
                    </a:lnTo>
                    <a:lnTo>
                      <a:pt x="21" y="322"/>
                    </a:lnTo>
                    <a:lnTo>
                      <a:pt x="25" y="408"/>
                    </a:lnTo>
                    <a:lnTo>
                      <a:pt x="33" y="448"/>
                    </a:lnTo>
                    <a:lnTo>
                      <a:pt x="27" y="492"/>
                    </a:lnTo>
                    <a:lnTo>
                      <a:pt x="21" y="524"/>
                    </a:lnTo>
                    <a:lnTo>
                      <a:pt x="23" y="576"/>
                    </a:lnTo>
                    <a:lnTo>
                      <a:pt x="13" y="572"/>
                    </a:lnTo>
                    <a:lnTo>
                      <a:pt x="4" y="529"/>
                    </a:lnTo>
                    <a:lnTo>
                      <a:pt x="0" y="492"/>
                    </a:lnTo>
                    <a:lnTo>
                      <a:pt x="12" y="441"/>
                    </a:lnTo>
                    <a:lnTo>
                      <a:pt x="8" y="394"/>
                    </a:lnTo>
                    <a:lnTo>
                      <a:pt x="4" y="318"/>
                    </a:lnTo>
                    <a:lnTo>
                      <a:pt x="4" y="227"/>
                    </a:lnTo>
                    <a:lnTo>
                      <a:pt x="12" y="130"/>
                    </a:lnTo>
                    <a:lnTo>
                      <a:pt x="25" y="57"/>
                    </a:lnTo>
                    <a:lnTo>
                      <a:pt x="39" y="20"/>
                    </a:lnTo>
                    <a:lnTo>
                      <a:pt x="59" y="4"/>
                    </a:lnTo>
                    <a:close/>
                  </a:path>
                </a:pathLst>
              </a:custGeom>
              <a:solidFill>
                <a:srgbClr val="FFFF99"/>
              </a:solidFill>
              <a:ln w="9525">
                <a:solidFill>
                  <a:srgbClr val="C0C0C0"/>
                </a:solidFill>
                <a:round/>
              </a:ln>
            </p:spPr>
            <p:txBody>
              <a:bodyPr/>
              <a:lstStyle/>
              <a:p>
                <a:endParaRPr lang="zh-CN" altLang="en-US"/>
              </a:p>
            </p:txBody>
          </p:sp>
          <p:sp>
            <p:nvSpPr>
              <p:cNvPr id="91206" name="Freeform 21"/>
              <p:cNvSpPr/>
              <p:nvPr/>
            </p:nvSpPr>
            <p:spPr bwMode="auto">
              <a:xfrm>
                <a:off x="527" y="3033"/>
                <a:ext cx="27" cy="276"/>
              </a:xfrm>
              <a:custGeom>
                <a:avLst/>
                <a:gdLst>
                  <a:gd name="T0" fmla="*/ 1 w 54"/>
                  <a:gd name="T1" fmla="*/ 1 h 552"/>
                  <a:gd name="T2" fmla="*/ 1 w 54"/>
                  <a:gd name="T3" fmla="*/ 0 h 552"/>
                  <a:gd name="T4" fmla="*/ 1 w 54"/>
                  <a:gd name="T5" fmla="*/ 1 h 552"/>
                  <a:gd name="T6" fmla="*/ 1 w 54"/>
                  <a:gd name="T7" fmla="*/ 1 h 552"/>
                  <a:gd name="T8" fmla="*/ 1 w 54"/>
                  <a:gd name="T9" fmla="*/ 1 h 552"/>
                  <a:gd name="T10" fmla="*/ 1 w 54"/>
                  <a:gd name="T11" fmla="*/ 1 h 552"/>
                  <a:gd name="T12" fmla="*/ 1 w 54"/>
                  <a:gd name="T13" fmla="*/ 1 h 552"/>
                  <a:gd name="T14" fmla="*/ 1 w 54"/>
                  <a:gd name="T15" fmla="*/ 1 h 552"/>
                  <a:gd name="T16" fmla="*/ 1 w 54"/>
                  <a:gd name="T17" fmla="*/ 1 h 552"/>
                  <a:gd name="T18" fmla="*/ 1 w 54"/>
                  <a:gd name="T19" fmla="*/ 1 h 552"/>
                  <a:gd name="T20" fmla="*/ 1 w 54"/>
                  <a:gd name="T21" fmla="*/ 1 h 552"/>
                  <a:gd name="T22" fmla="*/ 1 w 54"/>
                  <a:gd name="T23" fmla="*/ 1 h 552"/>
                  <a:gd name="T24" fmla="*/ 1 w 54"/>
                  <a:gd name="T25" fmla="*/ 1 h 552"/>
                  <a:gd name="T26" fmla="*/ 1 w 54"/>
                  <a:gd name="T27" fmla="*/ 1 h 552"/>
                  <a:gd name="T28" fmla="*/ 1 w 54"/>
                  <a:gd name="T29" fmla="*/ 1 h 552"/>
                  <a:gd name="T30" fmla="*/ 1 w 54"/>
                  <a:gd name="T31" fmla="*/ 1 h 552"/>
                  <a:gd name="T32" fmla="*/ 1 w 54"/>
                  <a:gd name="T33" fmla="*/ 1 h 552"/>
                  <a:gd name="T34" fmla="*/ 0 w 54"/>
                  <a:gd name="T35" fmla="*/ 1 h 552"/>
                  <a:gd name="T36" fmla="*/ 1 w 54"/>
                  <a:gd name="T37" fmla="*/ 1 h 5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552"/>
                  <a:gd name="T59" fmla="*/ 54 w 54"/>
                  <a:gd name="T60" fmla="*/ 552 h 5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552">
                    <a:moveTo>
                      <a:pt x="1" y="2"/>
                    </a:moveTo>
                    <a:lnTo>
                      <a:pt x="23" y="0"/>
                    </a:lnTo>
                    <a:lnTo>
                      <a:pt x="38" y="43"/>
                    </a:lnTo>
                    <a:lnTo>
                      <a:pt x="54" y="163"/>
                    </a:lnTo>
                    <a:lnTo>
                      <a:pt x="54" y="301"/>
                    </a:lnTo>
                    <a:lnTo>
                      <a:pt x="46" y="419"/>
                    </a:lnTo>
                    <a:lnTo>
                      <a:pt x="54" y="459"/>
                    </a:lnTo>
                    <a:lnTo>
                      <a:pt x="54" y="513"/>
                    </a:lnTo>
                    <a:lnTo>
                      <a:pt x="46" y="552"/>
                    </a:lnTo>
                    <a:lnTo>
                      <a:pt x="36" y="517"/>
                    </a:lnTo>
                    <a:lnTo>
                      <a:pt x="31" y="464"/>
                    </a:lnTo>
                    <a:lnTo>
                      <a:pt x="19" y="425"/>
                    </a:lnTo>
                    <a:lnTo>
                      <a:pt x="32" y="388"/>
                    </a:lnTo>
                    <a:lnTo>
                      <a:pt x="40" y="301"/>
                    </a:lnTo>
                    <a:lnTo>
                      <a:pt x="40" y="220"/>
                    </a:lnTo>
                    <a:lnTo>
                      <a:pt x="32" y="138"/>
                    </a:lnTo>
                    <a:lnTo>
                      <a:pt x="17" y="78"/>
                    </a:lnTo>
                    <a:lnTo>
                      <a:pt x="0" y="49"/>
                    </a:lnTo>
                    <a:lnTo>
                      <a:pt x="1" y="2"/>
                    </a:lnTo>
                    <a:close/>
                  </a:path>
                </a:pathLst>
              </a:custGeom>
              <a:solidFill>
                <a:srgbClr val="FFFF99"/>
              </a:solidFill>
              <a:ln w="9525">
                <a:solidFill>
                  <a:srgbClr val="C0C0C0"/>
                </a:solidFill>
                <a:round/>
              </a:ln>
            </p:spPr>
            <p:txBody>
              <a:bodyPr/>
              <a:lstStyle/>
              <a:p>
                <a:endParaRPr lang="zh-CN" altLang="en-US"/>
              </a:p>
            </p:txBody>
          </p:sp>
          <p:sp>
            <p:nvSpPr>
              <p:cNvPr id="91207" name="Freeform 22"/>
              <p:cNvSpPr/>
              <p:nvPr/>
            </p:nvSpPr>
            <p:spPr bwMode="auto">
              <a:xfrm>
                <a:off x="460" y="3215"/>
                <a:ext cx="62" cy="331"/>
              </a:xfrm>
              <a:custGeom>
                <a:avLst/>
                <a:gdLst>
                  <a:gd name="T0" fmla="*/ 1 w 123"/>
                  <a:gd name="T1" fmla="*/ 0 h 661"/>
                  <a:gd name="T2" fmla="*/ 1 w 123"/>
                  <a:gd name="T3" fmla="*/ 1 h 661"/>
                  <a:gd name="T4" fmla="*/ 1 w 123"/>
                  <a:gd name="T5" fmla="*/ 1 h 661"/>
                  <a:gd name="T6" fmla="*/ 1 w 123"/>
                  <a:gd name="T7" fmla="*/ 1 h 661"/>
                  <a:gd name="T8" fmla="*/ 1 w 123"/>
                  <a:gd name="T9" fmla="*/ 1 h 661"/>
                  <a:gd name="T10" fmla="*/ 1 w 123"/>
                  <a:gd name="T11" fmla="*/ 1 h 661"/>
                  <a:gd name="T12" fmla="*/ 1 w 123"/>
                  <a:gd name="T13" fmla="*/ 1 h 661"/>
                  <a:gd name="T14" fmla="*/ 1 w 123"/>
                  <a:gd name="T15" fmla="*/ 1 h 661"/>
                  <a:gd name="T16" fmla="*/ 1 w 123"/>
                  <a:gd name="T17" fmla="*/ 1 h 661"/>
                  <a:gd name="T18" fmla="*/ 1 w 123"/>
                  <a:gd name="T19" fmla="*/ 1 h 661"/>
                  <a:gd name="T20" fmla="*/ 1 w 123"/>
                  <a:gd name="T21" fmla="*/ 1 h 661"/>
                  <a:gd name="T22" fmla="*/ 1 w 123"/>
                  <a:gd name="T23" fmla="*/ 1 h 661"/>
                  <a:gd name="T24" fmla="*/ 1 w 123"/>
                  <a:gd name="T25" fmla="*/ 1 h 661"/>
                  <a:gd name="T26" fmla="*/ 1 w 123"/>
                  <a:gd name="T27" fmla="*/ 1 h 661"/>
                  <a:gd name="T28" fmla="*/ 1 w 123"/>
                  <a:gd name="T29" fmla="*/ 1 h 661"/>
                  <a:gd name="T30" fmla="*/ 1 w 123"/>
                  <a:gd name="T31" fmla="*/ 1 h 661"/>
                  <a:gd name="T32" fmla="*/ 1 w 123"/>
                  <a:gd name="T33" fmla="*/ 1 h 661"/>
                  <a:gd name="T34" fmla="*/ 1 w 123"/>
                  <a:gd name="T35" fmla="*/ 1 h 661"/>
                  <a:gd name="T36" fmla="*/ 1 w 123"/>
                  <a:gd name="T37" fmla="*/ 1 h 661"/>
                  <a:gd name="T38" fmla="*/ 1 w 123"/>
                  <a:gd name="T39" fmla="*/ 1 h 661"/>
                  <a:gd name="T40" fmla="*/ 1 w 123"/>
                  <a:gd name="T41" fmla="*/ 1 h 661"/>
                  <a:gd name="T42" fmla="*/ 1 w 123"/>
                  <a:gd name="T43" fmla="*/ 1 h 661"/>
                  <a:gd name="T44" fmla="*/ 1 w 123"/>
                  <a:gd name="T45" fmla="*/ 1 h 661"/>
                  <a:gd name="T46" fmla="*/ 1 w 123"/>
                  <a:gd name="T47" fmla="*/ 1 h 661"/>
                  <a:gd name="T48" fmla="*/ 1 w 123"/>
                  <a:gd name="T49" fmla="*/ 1 h 661"/>
                  <a:gd name="T50" fmla="*/ 1 w 123"/>
                  <a:gd name="T51" fmla="*/ 1 h 661"/>
                  <a:gd name="T52" fmla="*/ 1 w 123"/>
                  <a:gd name="T53" fmla="*/ 1 h 661"/>
                  <a:gd name="T54" fmla="*/ 1 w 123"/>
                  <a:gd name="T55" fmla="*/ 1 h 661"/>
                  <a:gd name="T56" fmla="*/ 1 w 123"/>
                  <a:gd name="T57" fmla="*/ 1 h 661"/>
                  <a:gd name="T58" fmla="*/ 0 w 123"/>
                  <a:gd name="T59" fmla="*/ 1 h 661"/>
                  <a:gd name="T60" fmla="*/ 1 w 123"/>
                  <a:gd name="T61" fmla="*/ 1 h 661"/>
                  <a:gd name="T62" fmla="*/ 1 w 123"/>
                  <a:gd name="T63" fmla="*/ 0 h 6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
                  <a:gd name="T97" fmla="*/ 0 h 661"/>
                  <a:gd name="T98" fmla="*/ 123 w 123"/>
                  <a:gd name="T99" fmla="*/ 661 h 6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 h="661">
                    <a:moveTo>
                      <a:pt x="13" y="0"/>
                    </a:moveTo>
                    <a:lnTo>
                      <a:pt x="27" y="27"/>
                    </a:lnTo>
                    <a:lnTo>
                      <a:pt x="32" y="55"/>
                    </a:lnTo>
                    <a:lnTo>
                      <a:pt x="38" y="151"/>
                    </a:lnTo>
                    <a:lnTo>
                      <a:pt x="41" y="216"/>
                    </a:lnTo>
                    <a:lnTo>
                      <a:pt x="41" y="326"/>
                    </a:lnTo>
                    <a:lnTo>
                      <a:pt x="40" y="429"/>
                    </a:lnTo>
                    <a:lnTo>
                      <a:pt x="34" y="512"/>
                    </a:lnTo>
                    <a:lnTo>
                      <a:pt x="29" y="537"/>
                    </a:lnTo>
                    <a:lnTo>
                      <a:pt x="59" y="551"/>
                    </a:lnTo>
                    <a:lnTo>
                      <a:pt x="85" y="567"/>
                    </a:lnTo>
                    <a:lnTo>
                      <a:pt x="119" y="601"/>
                    </a:lnTo>
                    <a:lnTo>
                      <a:pt x="123" y="616"/>
                    </a:lnTo>
                    <a:lnTo>
                      <a:pt x="120" y="641"/>
                    </a:lnTo>
                    <a:lnTo>
                      <a:pt x="103" y="661"/>
                    </a:lnTo>
                    <a:lnTo>
                      <a:pt x="96" y="650"/>
                    </a:lnTo>
                    <a:lnTo>
                      <a:pt x="91" y="623"/>
                    </a:lnTo>
                    <a:lnTo>
                      <a:pt x="74" y="599"/>
                    </a:lnTo>
                    <a:lnTo>
                      <a:pt x="46" y="574"/>
                    </a:lnTo>
                    <a:lnTo>
                      <a:pt x="28" y="567"/>
                    </a:lnTo>
                    <a:lnTo>
                      <a:pt x="6" y="567"/>
                    </a:lnTo>
                    <a:lnTo>
                      <a:pt x="6" y="547"/>
                    </a:lnTo>
                    <a:lnTo>
                      <a:pt x="17" y="523"/>
                    </a:lnTo>
                    <a:lnTo>
                      <a:pt x="27" y="450"/>
                    </a:lnTo>
                    <a:lnTo>
                      <a:pt x="29" y="372"/>
                    </a:lnTo>
                    <a:lnTo>
                      <a:pt x="28" y="303"/>
                    </a:lnTo>
                    <a:lnTo>
                      <a:pt x="27" y="216"/>
                    </a:lnTo>
                    <a:lnTo>
                      <a:pt x="21" y="140"/>
                    </a:lnTo>
                    <a:lnTo>
                      <a:pt x="8" y="85"/>
                    </a:lnTo>
                    <a:lnTo>
                      <a:pt x="0" y="34"/>
                    </a:lnTo>
                    <a:lnTo>
                      <a:pt x="2" y="16"/>
                    </a:lnTo>
                    <a:lnTo>
                      <a:pt x="13" y="0"/>
                    </a:lnTo>
                    <a:close/>
                  </a:path>
                </a:pathLst>
              </a:custGeom>
              <a:solidFill>
                <a:srgbClr val="FFFF99"/>
              </a:solidFill>
              <a:ln w="9525">
                <a:solidFill>
                  <a:srgbClr val="C0C0C0"/>
                </a:solidFill>
                <a:round/>
              </a:ln>
            </p:spPr>
            <p:txBody>
              <a:bodyPr/>
              <a:lstStyle/>
              <a:p>
                <a:endParaRPr lang="zh-CN" altLang="en-US"/>
              </a:p>
            </p:txBody>
          </p:sp>
          <p:sp>
            <p:nvSpPr>
              <p:cNvPr id="91208" name="Freeform 23"/>
              <p:cNvSpPr/>
              <p:nvPr/>
            </p:nvSpPr>
            <p:spPr bwMode="auto">
              <a:xfrm>
                <a:off x="502" y="3216"/>
                <a:ext cx="58" cy="296"/>
              </a:xfrm>
              <a:custGeom>
                <a:avLst/>
                <a:gdLst>
                  <a:gd name="T0" fmla="*/ 0 w 115"/>
                  <a:gd name="T1" fmla="*/ 1 h 592"/>
                  <a:gd name="T2" fmla="*/ 0 w 115"/>
                  <a:gd name="T3" fmla="*/ 1 h 592"/>
                  <a:gd name="T4" fmla="*/ 1 w 115"/>
                  <a:gd name="T5" fmla="*/ 0 h 592"/>
                  <a:gd name="T6" fmla="*/ 1 w 115"/>
                  <a:gd name="T7" fmla="*/ 0 h 592"/>
                  <a:gd name="T8" fmla="*/ 1 w 115"/>
                  <a:gd name="T9" fmla="*/ 1 h 592"/>
                  <a:gd name="T10" fmla="*/ 1 w 115"/>
                  <a:gd name="T11" fmla="*/ 1 h 592"/>
                  <a:gd name="T12" fmla="*/ 1 w 115"/>
                  <a:gd name="T13" fmla="*/ 1 h 592"/>
                  <a:gd name="T14" fmla="*/ 1 w 115"/>
                  <a:gd name="T15" fmla="*/ 1 h 592"/>
                  <a:gd name="T16" fmla="*/ 1 w 115"/>
                  <a:gd name="T17" fmla="*/ 1 h 592"/>
                  <a:gd name="T18" fmla="*/ 1 w 115"/>
                  <a:gd name="T19" fmla="*/ 1 h 592"/>
                  <a:gd name="T20" fmla="*/ 1 w 115"/>
                  <a:gd name="T21" fmla="*/ 1 h 592"/>
                  <a:gd name="T22" fmla="*/ 1 w 115"/>
                  <a:gd name="T23" fmla="*/ 1 h 592"/>
                  <a:gd name="T24" fmla="*/ 1 w 115"/>
                  <a:gd name="T25" fmla="*/ 1 h 592"/>
                  <a:gd name="T26" fmla="*/ 1 w 115"/>
                  <a:gd name="T27" fmla="*/ 1 h 592"/>
                  <a:gd name="T28" fmla="*/ 1 w 115"/>
                  <a:gd name="T29" fmla="*/ 1 h 592"/>
                  <a:gd name="T30" fmla="*/ 1 w 115"/>
                  <a:gd name="T31" fmla="*/ 1 h 592"/>
                  <a:gd name="T32" fmla="*/ 1 w 115"/>
                  <a:gd name="T33" fmla="*/ 1 h 592"/>
                  <a:gd name="T34" fmla="*/ 1 w 115"/>
                  <a:gd name="T35" fmla="*/ 1 h 592"/>
                  <a:gd name="T36" fmla="*/ 1 w 115"/>
                  <a:gd name="T37" fmla="*/ 1 h 592"/>
                  <a:gd name="T38" fmla="*/ 1 w 115"/>
                  <a:gd name="T39" fmla="*/ 1 h 592"/>
                  <a:gd name="T40" fmla="*/ 1 w 115"/>
                  <a:gd name="T41" fmla="*/ 1 h 592"/>
                  <a:gd name="T42" fmla="*/ 1 w 115"/>
                  <a:gd name="T43" fmla="*/ 1 h 592"/>
                  <a:gd name="T44" fmla="*/ 1 w 115"/>
                  <a:gd name="T45" fmla="*/ 1 h 592"/>
                  <a:gd name="T46" fmla="*/ 1 w 115"/>
                  <a:gd name="T47" fmla="*/ 1 h 592"/>
                  <a:gd name="T48" fmla="*/ 1 w 115"/>
                  <a:gd name="T49" fmla="*/ 1 h 592"/>
                  <a:gd name="T50" fmla="*/ 1 w 115"/>
                  <a:gd name="T51" fmla="*/ 1 h 592"/>
                  <a:gd name="T52" fmla="*/ 1 w 115"/>
                  <a:gd name="T53" fmla="*/ 1 h 592"/>
                  <a:gd name="T54" fmla="*/ 1 w 115"/>
                  <a:gd name="T55" fmla="*/ 1 h 592"/>
                  <a:gd name="T56" fmla="*/ 1 w 115"/>
                  <a:gd name="T57" fmla="*/ 1 h 592"/>
                  <a:gd name="T58" fmla="*/ 1 w 115"/>
                  <a:gd name="T59" fmla="*/ 1 h 592"/>
                  <a:gd name="T60" fmla="*/ 1 w 115"/>
                  <a:gd name="T61" fmla="*/ 1 h 592"/>
                  <a:gd name="T62" fmla="*/ 1 w 115"/>
                  <a:gd name="T63" fmla="*/ 1 h 592"/>
                  <a:gd name="T64" fmla="*/ 1 w 115"/>
                  <a:gd name="T65" fmla="*/ 1 h 592"/>
                  <a:gd name="T66" fmla="*/ 1 w 115"/>
                  <a:gd name="T67" fmla="*/ 1 h 592"/>
                  <a:gd name="T68" fmla="*/ 0 w 115"/>
                  <a:gd name="T69" fmla="*/ 1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592"/>
                  <a:gd name="T107" fmla="*/ 115 w 115"/>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592">
                    <a:moveTo>
                      <a:pt x="0" y="47"/>
                    </a:moveTo>
                    <a:lnTo>
                      <a:pt x="0" y="9"/>
                    </a:lnTo>
                    <a:lnTo>
                      <a:pt x="11" y="0"/>
                    </a:lnTo>
                    <a:lnTo>
                      <a:pt x="30" y="0"/>
                    </a:lnTo>
                    <a:lnTo>
                      <a:pt x="43" y="21"/>
                    </a:lnTo>
                    <a:lnTo>
                      <a:pt x="46" y="42"/>
                    </a:lnTo>
                    <a:lnTo>
                      <a:pt x="43" y="84"/>
                    </a:lnTo>
                    <a:lnTo>
                      <a:pt x="34" y="139"/>
                    </a:lnTo>
                    <a:lnTo>
                      <a:pt x="30" y="221"/>
                    </a:lnTo>
                    <a:lnTo>
                      <a:pt x="27" y="275"/>
                    </a:lnTo>
                    <a:lnTo>
                      <a:pt x="27" y="284"/>
                    </a:lnTo>
                    <a:lnTo>
                      <a:pt x="31" y="360"/>
                    </a:lnTo>
                    <a:lnTo>
                      <a:pt x="38" y="404"/>
                    </a:lnTo>
                    <a:lnTo>
                      <a:pt x="43" y="437"/>
                    </a:lnTo>
                    <a:lnTo>
                      <a:pt x="42" y="451"/>
                    </a:lnTo>
                    <a:lnTo>
                      <a:pt x="59" y="491"/>
                    </a:lnTo>
                    <a:lnTo>
                      <a:pt x="78" y="516"/>
                    </a:lnTo>
                    <a:lnTo>
                      <a:pt x="98" y="540"/>
                    </a:lnTo>
                    <a:lnTo>
                      <a:pt x="115" y="551"/>
                    </a:lnTo>
                    <a:lnTo>
                      <a:pt x="115" y="571"/>
                    </a:lnTo>
                    <a:lnTo>
                      <a:pt x="105" y="587"/>
                    </a:lnTo>
                    <a:lnTo>
                      <a:pt x="83" y="592"/>
                    </a:lnTo>
                    <a:lnTo>
                      <a:pt x="67" y="581"/>
                    </a:lnTo>
                    <a:lnTo>
                      <a:pt x="67" y="567"/>
                    </a:lnTo>
                    <a:lnTo>
                      <a:pt x="53" y="516"/>
                    </a:lnTo>
                    <a:lnTo>
                      <a:pt x="31" y="490"/>
                    </a:lnTo>
                    <a:lnTo>
                      <a:pt x="15" y="462"/>
                    </a:lnTo>
                    <a:lnTo>
                      <a:pt x="4" y="448"/>
                    </a:lnTo>
                    <a:lnTo>
                      <a:pt x="8" y="430"/>
                    </a:lnTo>
                    <a:lnTo>
                      <a:pt x="14" y="381"/>
                    </a:lnTo>
                    <a:lnTo>
                      <a:pt x="14" y="290"/>
                    </a:lnTo>
                    <a:lnTo>
                      <a:pt x="11" y="225"/>
                    </a:lnTo>
                    <a:lnTo>
                      <a:pt x="11" y="160"/>
                    </a:lnTo>
                    <a:lnTo>
                      <a:pt x="10" y="90"/>
                    </a:lnTo>
                    <a:lnTo>
                      <a:pt x="0" y="47"/>
                    </a:lnTo>
                    <a:close/>
                  </a:path>
                </a:pathLst>
              </a:custGeom>
              <a:solidFill>
                <a:srgbClr val="FFFF99"/>
              </a:solidFill>
              <a:ln w="9525">
                <a:solidFill>
                  <a:srgbClr val="C0C0C0"/>
                </a:solidFill>
                <a:round/>
              </a:ln>
            </p:spPr>
            <p:txBody>
              <a:bodyPr/>
              <a:lstStyle/>
              <a:p>
                <a:endParaRPr lang="zh-CN" altLang="en-US"/>
              </a:p>
            </p:txBody>
          </p:sp>
        </p:grpSp>
        <p:grpSp>
          <p:nvGrpSpPr>
            <p:cNvPr id="91189" name="Group 24"/>
            <p:cNvGrpSpPr/>
            <p:nvPr/>
          </p:nvGrpSpPr>
          <p:grpSpPr bwMode="auto">
            <a:xfrm>
              <a:off x="4668" y="3179"/>
              <a:ext cx="141" cy="661"/>
              <a:chOff x="430" y="2870"/>
              <a:chExt cx="130" cy="676"/>
            </a:xfrm>
          </p:grpSpPr>
          <p:sp>
            <p:nvSpPr>
              <p:cNvPr id="91197" name="Freeform 25"/>
              <p:cNvSpPr/>
              <p:nvPr/>
            </p:nvSpPr>
            <p:spPr bwMode="auto">
              <a:xfrm>
                <a:off x="467" y="2870"/>
                <a:ext cx="86" cy="145"/>
              </a:xfrm>
              <a:custGeom>
                <a:avLst/>
                <a:gdLst>
                  <a:gd name="T0" fmla="*/ 0 w 170"/>
                  <a:gd name="T1" fmla="*/ 0 h 291"/>
                  <a:gd name="T2" fmla="*/ 1 w 170"/>
                  <a:gd name="T3" fmla="*/ 0 h 291"/>
                  <a:gd name="T4" fmla="*/ 1 w 170"/>
                  <a:gd name="T5" fmla="*/ 0 h 291"/>
                  <a:gd name="T6" fmla="*/ 1 w 170"/>
                  <a:gd name="T7" fmla="*/ 0 h 291"/>
                  <a:gd name="T8" fmla="*/ 1 w 170"/>
                  <a:gd name="T9" fmla="*/ 0 h 291"/>
                  <a:gd name="T10" fmla="*/ 1 w 170"/>
                  <a:gd name="T11" fmla="*/ 0 h 291"/>
                  <a:gd name="T12" fmla="*/ 1 w 170"/>
                  <a:gd name="T13" fmla="*/ 0 h 291"/>
                  <a:gd name="T14" fmla="*/ 1 w 170"/>
                  <a:gd name="T15" fmla="*/ 0 h 291"/>
                  <a:gd name="T16" fmla="*/ 1 w 170"/>
                  <a:gd name="T17" fmla="*/ 0 h 291"/>
                  <a:gd name="T18" fmla="*/ 1 w 170"/>
                  <a:gd name="T19" fmla="*/ 0 h 291"/>
                  <a:gd name="T20" fmla="*/ 1 w 170"/>
                  <a:gd name="T21" fmla="*/ 0 h 291"/>
                  <a:gd name="T22" fmla="*/ 1 w 170"/>
                  <a:gd name="T23" fmla="*/ 0 h 291"/>
                  <a:gd name="T24" fmla="*/ 1 w 170"/>
                  <a:gd name="T25" fmla="*/ 0 h 291"/>
                  <a:gd name="T26" fmla="*/ 1 w 170"/>
                  <a:gd name="T27" fmla="*/ 0 h 291"/>
                  <a:gd name="T28" fmla="*/ 1 w 170"/>
                  <a:gd name="T29" fmla="*/ 0 h 291"/>
                  <a:gd name="T30" fmla="*/ 1 w 170"/>
                  <a:gd name="T31" fmla="*/ 0 h 291"/>
                  <a:gd name="T32" fmla="*/ 1 w 170"/>
                  <a:gd name="T33" fmla="*/ 0 h 291"/>
                  <a:gd name="T34" fmla="*/ 1 w 170"/>
                  <a:gd name="T35" fmla="*/ 0 h 291"/>
                  <a:gd name="T36" fmla="*/ 1 w 170"/>
                  <a:gd name="T37" fmla="*/ 0 h 291"/>
                  <a:gd name="T38" fmla="*/ 1 w 170"/>
                  <a:gd name="T39" fmla="*/ 0 h 291"/>
                  <a:gd name="T40" fmla="*/ 0 w 170"/>
                  <a:gd name="T41" fmla="*/ 0 h 291"/>
                  <a:gd name="T42" fmla="*/ 0 w 170"/>
                  <a:gd name="T43" fmla="*/ 0 h 29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291"/>
                  <a:gd name="T68" fmla="*/ 170 w 170"/>
                  <a:gd name="T69" fmla="*/ 291 h 29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291">
                    <a:moveTo>
                      <a:pt x="0" y="124"/>
                    </a:moveTo>
                    <a:lnTo>
                      <a:pt x="12" y="64"/>
                    </a:lnTo>
                    <a:lnTo>
                      <a:pt x="28" y="33"/>
                    </a:lnTo>
                    <a:lnTo>
                      <a:pt x="48" y="11"/>
                    </a:lnTo>
                    <a:lnTo>
                      <a:pt x="69" y="0"/>
                    </a:lnTo>
                    <a:lnTo>
                      <a:pt x="96" y="4"/>
                    </a:lnTo>
                    <a:lnTo>
                      <a:pt x="113" y="28"/>
                    </a:lnTo>
                    <a:lnTo>
                      <a:pt x="129" y="71"/>
                    </a:lnTo>
                    <a:lnTo>
                      <a:pt x="137" y="129"/>
                    </a:lnTo>
                    <a:lnTo>
                      <a:pt x="137" y="194"/>
                    </a:lnTo>
                    <a:lnTo>
                      <a:pt x="169" y="240"/>
                    </a:lnTo>
                    <a:lnTo>
                      <a:pt x="170" y="259"/>
                    </a:lnTo>
                    <a:lnTo>
                      <a:pt x="165" y="261"/>
                    </a:lnTo>
                    <a:lnTo>
                      <a:pt x="133" y="221"/>
                    </a:lnTo>
                    <a:lnTo>
                      <a:pt x="124" y="250"/>
                    </a:lnTo>
                    <a:lnTo>
                      <a:pt x="105" y="275"/>
                    </a:lnTo>
                    <a:lnTo>
                      <a:pt x="88" y="288"/>
                    </a:lnTo>
                    <a:lnTo>
                      <a:pt x="59" y="291"/>
                    </a:lnTo>
                    <a:lnTo>
                      <a:pt x="23" y="272"/>
                    </a:lnTo>
                    <a:lnTo>
                      <a:pt x="7" y="228"/>
                    </a:lnTo>
                    <a:lnTo>
                      <a:pt x="0" y="185"/>
                    </a:lnTo>
                    <a:lnTo>
                      <a:pt x="0" y="124"/>
                    </a:lnTo>
                    <a:close/>
                  </a:path>
                </a:pathLst>
              </a:custGeom>
              <a:solidFill>
                <a:srgbClr val="00CC99"/>
              </a:solidFill>
              <a:ln w="9525">
                <a:solidFill>
                  <a:srgbClr val="C0C0C0"/>
                </a:solidFill>
                <a:round/>
              </a:ln>
            </p:spPr>
            <p:txBody>
              <a:bodyPr/>
              <a:lstStyle/>
              <a:p>
                <a:endParaRPr lang="zh-CN" altLang="en-US"/>
              </a:p>
            </p:txBody>
          </p:sp>
          <p:sp>
            <p:nvSpPr>
              <p:cNvPr id="91198" name="Freeform 26"/>
              <p:cNvSpPr/>
              <p:nvPr/>
            </p:nvSpPr>
            <p:spPr bwMode="auto">
              <a:xfrm>
                <a:off x="460" y="3028"/>
                <a:ext cx="76" cy="234"/>
              </a:xfrm>
              <a:custGeom>
                <a:avLst/>
                <a:gdLst>
                  <a:gd name="T0" fmla="*/ 1 w 152"/>
                  <a:gd name="T1" fmla="*/ 1 h 466"/>
                  <a:gd name="T2" fmla="*/ 1 w 152"/>
                  <a:gd name="T3" fmla="*/ 1 h 466"/>
                  <a:gd name="T4" fmla="*/ 1 w 152"/>
                  <a:gd name="T5" fmla="*/ 1 h 466"/>
                  <a:gd name="T6" fmla="*/ 1 w 152"/>
                  <a:gd name="T7" fmla="*/ 0 h 466"/>
                  <a:gd name="T8" fmla="*/ 1 w 152"/>
                  <a:gd name="T9" fmla="*/ 1 h 466"/>
                  <a:gd name="T10" fmla="*/ 1 w 152"/>
                  <a:gd name="T11" fmla="*/ 1 h 466"/>
                  <a:gd name="T12" fmla="*/ 1 w 152"/>
                  <a:gd name="T13" fmla="*/ 1 h 466"/>
                  <a:gd name="T14" fmla="*/ 1 w 152"/>
                  <a:gd name="T15" fmla="*/ 1 h 466"/>
                  <a:gd name="T16" fmla="*/ 1 w 152"/>
                  <a:gd name="T17" fmla="*/ 1 h 466"/>
                  <a:gd name="T18" fmla="*/ 1 w 152"/>
                  <a:gd name="T19" fmla="*/ 1 h 466"/>
                  <a:gd name="T20" fmla="*/ 1 w 152"/>
                  <a:gd name="T21" fmla="*/ 1 h 466"/>
                  <a:gd name="T22" fmla="*/ 1 w 152"/>
                  <a:gd name="T23" fmla="*/ 1 h 466"/>
                  <a:gd name="T24" fmla="*/ 1 w 152"/>
                  <a:gd name="T25" fmla="*/ 1 h 466"/>
                  <a:gd name="T26" fmla="*/ 1 w 152"/>
                  <a:gd name="T27" fmla="*/ 1 h 466"/>
                  <a:gd name="T28" fmla="*/ 1 w 152"/>
                  <a:gd name="T29" fmla="*/ 1 h 466"/>
                  <a:gd name="T30" fmla="*/ 1 w 152"/>
                  <a:gd name="T31" fmla="*/ 1 h 466"/>
                  <a:gd name="T32" fmla="*/ 1 w 152"/>
                  <a:gd name="T33" fmla="*/ 1 h 466"/>
                  <a:gd name="T34" fmla="*/ 0 w 152"/>
                  <a:gd name="T35" fmla="*/ 1 h 466"/>
                  <a:gd name="T36" fmla="*/ 1 w 152"/>
                  <a:gd name="T37" fmla="*/ 1 h 466"/>
                  <a:gd name="T38" fmla="*/ 1 w 152"/>
                  <a:gd name="T39" fmla="*/ 1 h 466"/>
                  <a:gd name="T40" fmla="*/ 1 w 152"/>
                  <a:gd name="T41" fmla="*/ 1 h 4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
                  <a:gd name="T64" fmla="*/ 0 h 466"/>
                  <a:gd name="T65" fmla="*/ 152 w 152"/>
                  <a:gd name="T66" fmla="*/ 466 h 4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 h="466">
                    <a:moveTo>
                      <a:pt x="22" y="30"/>
                    </a:moveTo>
                    <a:lnTo>
                      <a:pt x="40" y="11"/>
                    </a:lnTo>
                    <a:lnTo>
                      <a:pt x="62" y="4"/>
                    </a:lnTo>
                    <a:lnTo>
                      <a:pt x="83" y="0"/>
                    </a:lnTo>
                    <a:lnTo>
                      <a:pt x="109" y="5"/>
                    </a:lnTo>
                    <a:lnTo>
                      <a:pt x="139" y="30"/>
                    </a:lnTo>
                    <a:lnTo>
                      <a:pt x="152" y="75"/>
                    </a:lnTo>
                    <a:lnTo>
                      <a:pt x="152" y="144"/>
                    </a:lnTo>
                    <a:lnTo>
                      <a:pt x="150" y="208"/>
                    </a:lnTo>
                    <a:lnTo>
                      <a:pt x="135" y="307"/>
                    </a:lnTo>
                    <a:lnTo>
                      <a:pt x="123" y="387"/>
                    </a:lnTo>
                    <a:lnTo>
                      <a:pt x="109" y="439"/>
                    </a:lnTo>
                    <a:lnTo>
                      <a:pt x="81" y="466"/>
                    </a:lnTo>
                    <a:lnTo>
                      <a:pt x="40" y="461"/>
                    </a:lnTo>
                    <a:lnTo>
                      <a:pt x="20" y="420"/>
                    </a:lnTo>
                    <a:lnTo>
                      <a:pt x="7" y="359"/>
                    </a:lnTo>
                    <a:lnTo>
                      <a:pt x="1" y="291"/>
                    </a:lnTo>
                    <a:lnTo>
                      <a:pt x="0" y="188"/>
                    </a:lnTo>
                    <a:lnTo>
                      <a:pt x="5" y="116"/>
                    </a:lnTo>
                    <a:lnTo>
                      <a:pt x="14" y="51"/>
                    </a:lnTo>
                    <a:lnTo>
                      <a:pt x="22" y="30"/>
                    </a:lnTo>
                    <a:close/>
                  </a:path>
                </a:pathLst>
              </a:custGeom>
              <a:solidFill>
                <a:srgbClr val="00CC99"/>
              </a:solidFill>
              <a:ln w="9525">
                <a:solidFill>
                  <a:srgbClr val="C0C0C0"/>
                </a:solidFill>
                <a:round/>
              </a:ln>
            </p:spPr>
            <p:txBody>
              <a:bodyPr/>
              <a:lstStyle/>
              <a:p>
                <a:endParaRPr lang="zh-CN" altLang="en-US"/>
              </a:p>
            </p:txBody>
          </p:sp>
          <p:sp>
            <p:nvSpPr>
              <p:cNvPr id="91199" name="Freeform 27"/>
              <p:cNvSpPr/>
              <p:nvPr/>
            </p:nvSpPr>
            <p:spPr bwMode="auto">
              <a:xfrm>
                <a:off x="430" y="3028"/>
                <a:ext cx="43" cy="288"/>
              </a:xfrm>
              <a:custGeom>
                <a:avLst/>
                <a:gdLst>
                  <a:gd name="T0" fmla="*/ 0 w 87"/>
                  <a:gd name="T1" fmla="*/ 1 h 576"/>
                  <a:gd name="T2" fmla="*/ 0 w 87"/>
                  <a:gd name="T3" fmla="*/ 0 h 576"/>
                  <a:gd name="T4" fmla="*/ 0 w 87"/>
                  <a:gd name="T5" fmla="*/ 1 h 576"/>
                  <a:gd name="T6" fmla="*/ 0 w 87"/>
                  <a:gd name="T7" fmla="*/ 1 h 576"/>
                  <a:gd name="T8" fmla="*/ 0 w 87"/>
                  <a:gd name="T9" fmla="*/ 1 h 576"/>
                  <a:gd name="T10" fmla="*/ 0 w 87"/>
                  <a:gd name="T11" fmla="*/ 1 h 576"/>
                  <a:gd name="T12" fmla="*/ 0 w 87"/>
                  <a:gd name="T13" fmla="*/ 1 h 576"/>
                  <a:gd name="T14" fmla="*/ 0 w 87"/>
                  <a:gd name="T15" fmla="*/ 1 h 576"/>
                  <a:gd name="T16" fmla="*/ 0 w 87"/>
                  <a:gd name="T17" fmla="*/ 1 h 576"/>
                  <a:gd name="T18" fmla="*/ 0 w 87"/>
                  <a:gd name="T19" fmla="*/ 1 h 576"/>
                  <a:gd name="T20" fmla="*/ 0 w 87"/>
                  <a:gd name="T21" fmla="*/ 1 h 576"/>
                  <a:gd name="T22" fmla="*/ 0 w 87"/>
                  <a:gd name="T23" fmla="*/ 1 h 576"/>
                  <a:gd name="T24" fmla="*/ 0 w 87"/>
                  <a:gd name="T25" fmla="*/ 1 h 576"/>
                  <a:gd name="T26" fmla="*/ 0 w 87"/>
                  <a:gd name="T27" fmla="*/ 1 h 576"/>
                  <a:gd name="T28" fmla="*/ 0 w 87"/>
                  <a:gd name="T29" fmla="*/ 1 h 576"/>
                  <a:gd name="T30" fmla="*/ 0 w 87"/>
                  <a:gd name="T31" fmla="*/ 1 h 576"/>
                  <a:gd name="T32" fmla="*/ 0 w 87"/>
                  <a:gd name="T33" fmla="*/ 1 h 576"/>
                  <a:gd name="T34" fmla="*/ 0 w 87"/>
                  <a:gd name="T35" fmla="*/ 1 h 576"/>
                  <a:gd name="T36" fmla="*/ 0 w 87"/>
                  <a:gd name="T37" fmla="*/ 1 h 576"/>
                  <a:gd name="T38" fmla="*/ 0 w 87"/>
                  <a:gd name="T39" fmla="*/ 1 h 576"/>
                  <a:gd name="T40" fmla="*/ 0 w 87"/>
                  <a:gd name="T41" fmla="*/ 1 h 576"/>
                  <a:gd name="T42" fmla="*/ 0 w 87"/>
                  <a:gd name="T43" fmla="*/ 1 h 576"/>
                  <a:gd name="T44" fmla="*/ 0 w 87"/>
                  <a:gd name="T45" fmla="*/ 1 h 576"/>
                  <a:gd name="T46" fmla="*/ 0 w 87"/>
                  <a:gd name="T47" fmla="*/ 1 h 576"/>
                  <a:gd name="T48" fmla="*/ 0 w 87"/>
                  <a:gd name="T49" fmla="*/ 1 h 5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576"/>
                  <a:gd name="T77" fmla="*/ 87 w 87"/>
                  <a:gd name="T78" fmla="*/ 576 h 5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576">
                    <a:moveTo>
                      <a:pt x="59" y="4"/>
                    </a:moveTo>
                    <a:lnTo>
                      <a:pt x="80" y="0"/>
                    </a:lnTo>
                    <a:lnTo>
                      <a:pt x="87" y="25"/>
                    </a:lnTo>
                    <a:lnTo>
                      <a:pt x="77" y="57"/>
                    </a:lnTo>
                    <a:lnTo>
                      <a:pt x="60" y="76"/>
                    </a:lnTo>
                    <a:lnTo>
                      <a:pt x="47" y="118"/>
                    </a:lnTo>
                    <a:lnTo>
                      <a:pt x="31" y="176"/>
                    </a:lnTo>
                    <a:lnTo>
                      <a:pt x="25" y="230"/>
                    </a:lnTo>
                    <a:lnTo>
                      <a:pt x="21" y="322"/>
                    </a:lnTo>
                    <a:lnTo>
                      <a:pt x="25" y="408"/>
                    </a:lnTo>
                    <a:lnTo>
                      <a:pt x="33" y="448"/>
                    </a:lnTo>
                    <a:lnTo>
                      <a:pt x="27" y="492"/>
                    </a:lnTo>
                    <a:lnTo>
                      <a:pt x="21" y="524"/>
                    </a:lnTo>
                    <a:lnTo>
                      <a:pt x="23" y="576"/>
                    </a:lnTo>
                    <a:lnTo>
                      <a:pt x="13" y="572"/>
                    </a:lnTo>
                    <a:lnTo>
                      <a:pt x="4" y="529"/>
                    </a:lnTo>
                    <a:lnTo>
                      <a:pt x="0" y="492"/>
                    </a:lnTo>
                    <a:lnTo>
                      <a:pt x="12" y="441"/>
                    </a:lnTo>
                    <a:lnTo>
                      <a:pt x="8" y="394"/>
                    </a:lnTo>
                    <a:lnTo>
                      <a:pt x="4" y="318"/>
                    </a:lnTo>
                    <a:lnTo>
                      <a:pt x="4" y="227"/>
                    </a:lnTo>
                    <a:lnTo>
                      <a:pt x="12" y="130"/>
                    </a:lnTo>
                    <a:lnTo>
                      <a:pt x="25" y="57"/>
                    </a:lnTo>
                    <a:lnTo>
                      <a:pt x="39" y="20"/>
                    </a:lnTo>
                    <a:lnTo>
                      <a:pt x="59" y="4"/>
                    </a:lnTo>
                    <a:close/>
                  </a:path>
                </a:pathLst>
              </a:custGeom>
              <a:solidFill>
                <a:srgbClr val="00CC99"/>
              </a:solidFill>
              <a:ln w="9525">
                <a:solidFill>
                  <a:srgbClr val="C0C0C0"/>
                </a:solidFill>
                <a:round/>
              </a:ln>
            </p:spPr>
            <p:txBody>
              <a:bodyPr/>
              <a:lstStyle/>
              <a:p>
                <a:endParaRPr lang="zh-CN" altLang="en-US"/>
              </a:p>
            </p:txBody>
          </p:sp>
          <p:sp>
            <p:nvSpPr>
              <p:cNvPr id="91200" name="Freeform 28"/>
              <p:cNvSpPr/>
              <p:nvPr/>
            </p:nvSpPr>
            <p:spPr bwMode="auto">
              <a:xfrm>
                <a:off x="527" y="3033"/>
                <a:ext cx="27" cy="276"/>
              </a:xfrm>
              <a:custGeom>
                <a:avLst/>
                <a:gdLst>
                  <a:gd name="T0" fmla="*/ 1 w 54"/>
                  <a:gd name="T1" fmla="*/ 1 h 552"/>
                  <a:gd name="T2" fmla="*/ 1 w 54"/>
                  <a:gd name="T3" fmla="*/ 0 h 552"/>
                  <a:gd name="T4" fmla="*/ 1 w 54"/>
                  <a:gd name="T5" fmla="*/ 1 h 552"/>
                  <a:gd name="T6" fmla="*/ 1 w 54"/>
                  <a:gd name="T7" fmla="*/ 1 h 552"/>
                  <a:gd name="T8" fmla="*/ 1 w 54"/>
                  <a:gd name="T9" fmla="*/ 1 h 552"/>
                  <a:gd name="T10" fmla="*/ 1 w 54"/>
                  <a:gd name="T11" fmla="*/ 1 h 552"/>
                  <a:gd name="T12" fmla="*/ 1 w 54"/>
                  <a:gd name="T13" fmla="*/ 1 h 552"/>
                  <a:gd name="T14" fmla="*/ 1 w 54"/>
                  <a:gd name="T15" fmla="*/ 1 h 552"/>
                  <a:gd name="T16" fmla="*/ 1 w 54"/>
                  <a:gd name="T17" fmla="*/ 1 h 552"/>
                  <a:gd name="T18" fmla="*/ 1 w 54"/>
                  <a:gd name="T19" fmla="*/ 1 h 552"/>
                  <a:gd name="T20" fmla="*/ 1 w 54"/>
                  <a:gd name="T21" fmla="*/ 1 h 552"/>
                  <a:gd name="T22" fmla="*/ 1 w 54"/>
                  <a:gd name="T23" fmla="*/ 1 h 552"/>
                  <a:gd name="T24" fmla="*/ 1 w 54"/>
                  <a:gd name="T25" fmla="*/ 1 h 552"/>
                  <a:gd name="T26" fmla="*/ 1 w 54"/>
                  <a:gd name="T27" fmla="*/ 1 h 552"/>
                  <a:gd name="T28" fmla="*/ 1 w 54"/>
                  <a:gd name="T29" fmla="*/ 1 h 552"/>
                  <a:gd name="T30" fmla="*/ 1 w 54"/>
                  <a:gd name="T31" fmla="*/ 1 h 552"/>
                  <a:gd name="T32" fmla="*/ 1 w 54"/>
                  <a:gd name="T33" fmla="*/ 1 h 552"/>
                  <a:gd name="T34" fmla="*/ 0 w 54"/>
                  <a:gd name="T35" fmla="*/ 1 h 552"/>
                  <a:gd name="T36" fmla="*/ 1 w 54"/>
                  <a:gd name="T37" fmla="*/ 1 h 5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552"/>
                  <a:gd name="T59" fmla="*/ 54 w 54"/>
                  <a:gd name="T60" fmla="*/ 552 h 5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552">
                    <a:moveTo>
                      <a:pt x="1" y="2"/>
                    </a:moveTo>
                    <a:lnTo>
                      <a:pt x="23" y="0"/>
                    </a:lnTo>
                    <a:lnTo>
                      <a:pt x="38" y="43"/>
                    </a:lnTo>
                    <a:lnTo>
                      <a:pt x="54" y="163"/>
                    </a:lnTo>
                    <a:lnTo>
                      <a:pt x="54" y="301"/>
                    </a:lnTo>
                    <a:lnTo>
                      <a:pt x="46" y="419"/>
                    </a:lnTo>
                    <a:lnTo>
                      <a:pt x="54" y="459"/>
                    </a:lnTo>
                    <a:lnTo>
                      <a:pt x="54" y="513"/>
                    </a:lnTo>
                    <a:lnTo>
                      <a:pt x="46" y="552"/>
                    </a:lnTo>
                    <a:lnTo>
                      <a:pt x="36" y="517"/>
                    </a:lnTo>
                    <a:lnTo>
                      <a:pt x="31" y="464"/>
                    </a:lnTo>
                    <a:lnTo>
                      <a:pt x="19" y="425"/>
                    </a:lnTo>
                    <a:lnTo>
                      <a:pt x="32" y="388"/>
                    </a:lnTo>
                    <a:lnTo>
                      <a:pt x="40" y="301"/>
                    </a:lnTo>
                    <a:lnTo>
                      <a:pt x="40" y="220"/>
                    </a:lnTo>
                    <a:lnTo>
                      <a:pt x="32" y="138"/>
                    </a:lnTo>
                    <a:lnTo>
                      <a:pt x="17" y="78"/>
                    </a:lnTo>
                    <a:lnTo>
                      <a:pt x="0" y="49"/>
                    </a:lnTo>
                    <a:lnTo>
                      <a:pt x="1" y="2"/>
                    </a:lnTo>
                    <a:close/>
                  </a:path>
                </a:pathLst>
              </a:custGeom>
              <a:solidFill>
                <a:srgbClr val="00CC99"/>
              </a:solidFill>
              <a:ln w="9525">
                <a:solidFill>
                  <a:srgbClr val="C0C0C0"/>
                </a:solidFill>
                <a:round/>
              </a:ln>
            </p:spPr>
            <p:txBody>
              <a:bodyPr/>
              <a:lstStyle/>
              <a:p>
                <a:endParaRPr lang="zh-CN" altLang="en-US"/>
              </a:p>
            </p:txBody>
          </p:sp>
          <p:sp>
            <p:nvSpPr>
              <p:cNvPr id="91201" name="Freeform 29"/>
              <p:cNvSpPr/>
              <p:nvPr/>
            </p:nvSpPr>
            <p:spPr bwMode="auto">
              <a:xfrm>
                <a:off x="460" y="3215"/>
                <a:ext cx="62" cy="331"/>
              </a:xfrm>
              <a:custGeom>
                <a:avLst/>
                <a:gdLst>
                  <a:gd name="T0" fmla="*/ 1 w 123"/>
                  <a:gd name="T1" fmla="*/ 0 h 661"/>
                  <a:gd name="T2" fmla="*/ 1 w 123"/>
                  <a:gd name="T3" fmla="*/ 1 h 661"/>
                  <a:gd name="T4" fmla="*/ 1 w 123"/>
                  <a:gd name="T5" fmla="*/ 1 h 661"/>
                  <a:gd name="T6" fmla="*/ 1 w 123"/>
                  <a:gd name="T7" fmla="*/ 1 h 661"/>
                  <a:gd name="T8" fmla="*/ 1 w 123"/>
                  <a:gd name="T9" fmla="*/ 1 h 661"/>
                  <a:gd name="T10" fmla="*/ 1 w 123"/>
                  <a:gd name="T11" fmla="*/ 1 h 661"/>
                  <a:gd name="T12" fmla="*/ 1 w 123"/>
                  <a:gd name="T13" fmla="*/ 1 h 661"/>
                  <a:gd name="T14" fmla="*/ 1 w 123"/>
                  <a:gd name="T15" fmla="*/ 1 h 661"/>
                  <a:gd name="T16" fmla="*/ 1 w 123"/>
                  <a:gd name="T17" fmla="*/ 1 h 661"/>
                  <a:gd name="T18" fmla="*/ 1 w 123"/>
                  <a:gd name="T19" fmla="*/ 1 h 661"/>
                  <a:gd name="T20" fmla="*/ 1 w 123"/>
                  <a:gd name="T21" fmla="*/ 1 h 661"/>
                  <a:gd name="T22" fmla="*/ 1 w 123"/>
                  <a:gd name="T23" fmla="*/ 1 h 661"/>
                  <a:gd name="T24" fmla="*/ 1 w 123"/>
                  <a:gd name="T25" fmla="*/ 1 h 661"/>
                  <a:gd name="T26" fmla="*/ 1 w 123"/>
                  <a:gd name="T27" fmla="*/ 1 h 661"/>
                  <a:gd name="T28" fmla="*/ 1 w 123"/>
                  <a:gd name="T29" fmla="*/ 1 h 661"/>
                  <a:gd name="T30" fmla="*/ 1 w 123"/>
                  <a:gd name="T31" fmla="*/ 1 h 661"/>
                  <a:gd name="T32" fmla="*/ 1 w 123"/>
                  <a:gd name="T33" fmla="*/ 1 h 661"/>
                  <a:gd name="T34" fmla="*/ 1 w 123"/>
                  <a:gd name="T35" fmla="*/ 1 h 661"/>
                  <a:gd name="T36" fmla="*/ 1 w 123"/>
                  <a:gd name="T37" fmla="*/ 1 h 661"/>
                  <a:gd name="T38" fmla="*/ 1 w 123"/>
                  <a:gd name="T39" fmla="*/ 1 h 661"/>
                  <a:gd name="T40" fmla="*/ 1 w 123"/>
                  <a:gd name="T41" fmla="*/ 1 h 661"/>
                  <a:gd name="T42" fmla="*/ 1 w 123"/>
                  <a:gd name="T43" fmla="*/ 1 h 661"/>
                  <a:gd name="T44" fmla="*/ 1 w 123"/>
                  <a:gd name="T45" fmla="*/ 1 h 661"/>
                  <a:gd name="T46" fmla="*/ 1 w 123"/>
                  <a:gd name="T47" fmla="*/ 1 h 661"/>
                  <a:gd name="T48" fmla="*/ 1 w 123"/>
                  <a:gd name="T49" fmla="*/ 1 h 661"/>
                  <a:gd name="T50" fmla="*/ 1 w 123"/>
                  <a:gd name="T51" fmla="*/ 1 h 661"/>
                  <a:gd name="T52" fmla="*/ 1 w 123"/>
                  <a:gd name="T53" fmla="*/ 1 h 661"/>
                  <a:gd name="T54" fmla="*/ 1 w 123"/>
                  <a:gd name="T55" fmla="*/ 1 h 661"/>
                  <a:gd name="T56" fmla="*/ 1 w 123"/>
                  <a:gd name="T57" fmla="*/ 1 h 661"/>
                  <a:gd name="T58" fmla="*/ 0 w 123"/>
                  <a:gd name="T59" fmla="*/ 1 h 661"/>
                  <a:gd name="T60" fmla="*/ 1 w 123"/>
                  <a:gd name="T61" fmla="*/ 1 h 661"/>
                  <a:gd name="T62" fmla="*/ 1 w 123"/>
                  <a:gd name="T63" fmla="*/ 0 h 6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
                  <a:gd name="T97" fmla="*/ 0 h 661"/>
                  <a:gd name="T98" fmla="*/ 123 w 123"/>
                  <a:gd name="T99" fmla="*/ 661 h 6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 h="661">
                    <a:moveTo>
                      <a:pt x="13" y="0"/>
                    </a:moveTo>
                    <a:lnTo>
                      <a:pt x="27" y="27"/>
                    </a:lnTo>
                    <a:lnTo>
                      <a:pt x="32" y="55"/>
                    </a:lnTo>
                    <a:lnTo>
                      <a:pt x="38" y="151"/>
                    </a:lnTo>
                    <a:lnTo>
                      <a:pt x="41" y="216"/>
                    </a:lnTo>
                    <a:lnTo>
                      <a:pt x="41" y="326"/>
                    </a:lnTo>
                    <a:lnTo>
                      <a:pt x="40" y="429"/>
                    </a:lnTo>
                    <a:lnTo>
                      <a:pt x="34" y="512"/>
                    </a:lnTo>
                    <a:lnTo>
                      <a:pt x="29" y="537"/>
                    </a:lnTo>
                    <a:lnTo>
                      <a:pt x="59" y="551"/>
                    </a:lnTo>
                    <a:lnTo>
                      <a:pt x="85" y="567"/>
                    </a:lnTo>
                    <a:lnTo>
                      <a:pt x="119" y="601"/>
                    </a:lnTo>
                    <a:lnTo>
                      <a:pt x="123" y="616"/>
                    </a:lnTo>
                    <a:lnTo>
                      <a:pt x="120" y="641"/>
                    </a:lnTo>
                    <a:lnTo>
                      <a:pt x="103" y="661"/>
                    </a:lnTo>
                    <a:lnTo>
                      <a:pt x="96" y="650"/>
                    </a:lnTo>
                    <a:lnTo>
                      <a:pt x="91" y="623"/>
                    </a:lnTo>
                    <a:lnTo>
                      <a:pt x="74" y="599"/>
                    </a:lnTo>
                    <a:lnTo>
                      <a:pt x="46" y="574"/>
                    </a:lnTo>
                    <a:lnTo>
                      <a:pt x="28" y="567"/>
                    </a:lnTo>
                    <a:lnTo>
                      <a:pt x="6" y="567"/>
                    </a:lnTo>
                    <a:lnTo>
                      <a:pt x="6" y="547"/>
                    </a:lnTo>
                    <a:lnTo>
                      <a:pt x="17" y="523"/>
                    </a:lnTo>
                    <a:lnTo>
                      <a:pt x="27" y="450"/>
                    </a:lnTo>
                    <a:lnTo>
                      <a:pt x="29" y="372"/>
                    </a:lnTo>
                    <a:lnTo>
                      <a:pt x="28" y="303"/>
                    </a:lnTo>
                    <a:lnTo>
                      <a:pt x="27" y="216"/>
                    </a:lnTo>
                    <a:lnTo>
                      <a:pt x="21" y="140"/>
                    </a:lnTo>
                    <a:lnTo>
                      <a:pt x="8" y="85"/>
                    </a:lnTo>
                    <a:lnTo>
                      <a:pt x="0" y="34"/>
                    </a:lnTo>
                    <a:lnTo>
                      <a:pt x="2" y="16"/>
                    </a:lnTo>
                    <a:lnTo>
                      <a:pt x="13" y="0"/>
                    </a:lnTo>
                    <a:close/>
                  </a:path>
                </a:pathLst>
              </a:custGeom>
              <a:solidFill>
                <a:srgbClr val="00CC99"/>
              </a:solidFill>
              <a:ln w="9525">
                <a:solidFill>
                  <a:srgbClr val="C0C0C0"/>
                </a:solidFill>
                <a:round/>
              </a:ln>
            </p:spPr>
            <p:txBody>
              <a:bodyPr/>
              <a:lstStyle/>
              <a:p>
                <a:endParaRPr lang="zh-CN" altLang="en-US"/>
              </a:p>
            </p:txBody>
          </p:sp>
          <p:sp>
            <p:nvSpPr>
              <p:cNvPr id="91202" name="Freeform 30"/>
              <p:cNvSpPr/>
              <p:nvPr/>
            </p:nvSpPr>
            <p:spPr bwMode="auto">
              <a:xfrm>
                <a:off x="502" y="3216"/>
                <a:ext cx="58" cy="296"/>
              </a:xfrm>
              <a:custGeom>
                <a:avLst/>
                <a:gdLst>
                  <a:gd name="T0" fmla="*/ 0 w 115"/>
                  <a:gd name="T1" fmla="*/ 1 h 592"/>
                  <a:gd name="T2" fmla="*/ 0 w 115"/>
                  <a:gd name="T3" fmla="*/ 1 h 592"/>
                  <a:gd name="T4" fmla="*/ 1 w 115"/>
                  <a:gd name="T5" fmla="*/ 0 h 592"/>
                  <a:gd name="T6" fmla="*/ 1 w 115"/>
                  <a:gd name="T7" fmla="*/ 0 h 592"/>
                  <a:gd name="T8" fmla="*/ 1 w 115"/>
                  <a:gd name="T9" fmla="*/ 1 h 592"/>
                  <a:gd name="T10" fmla="*/ 1 w 115"/>
                  <a:gd name="T11" fmla="*/ 1 h 592"/>
                  <a:gd name="T12" fmla="*/ 1 w 115"/>
                  <a:gd name="T13" fmla="*/ 1 h 592"/>
                  <a:gd name="T14" fmla="*/ 1 w 115"/>
                  <a:gd name="T15" fmla="*/ 1 h 592"/>
                  <a:gd name="T16" fmla="*/ 1 w 115"/>
                  <a:gd name="T17" fmla="*/ 1 h 592"/>
                  <a:gd name="T18" fmla="*/ 1 w 115"/>
                  <a:gd name="T19" fmla="*/ 1 h 592"/>
                  <a:gd name="T20" fmla="*/ 1 w 115"/>
                  <a:gd name="T21" fmla="*/ 1 h 592"/>
                  <a:gd name="T22" fmla="*/ 1 w 115"/>
                  <a:gd name="T23" fmla="*/ 1 h 592"/>
                  <a:gd name="T24" fmla="*/ 1 w 115"/>
                  <a:gd name="T25" fmla="*/ 1 h 592"/>
                  <a:gd name="T26" fmla="*/ 1 w 115"/>
                  <a:gd name="T27" fmla="*/ 1 h 592"/>
                  <a:gd name="T28" fmla="*/ 1 w 115"/>
                  <a:gd name="T29" fmla="*/ 1 h 592"/>
                  <a:gd name="T30" fmla="*/ 1 w 115"/>
                  <a:gd name="T31" fmla="*/ 1 h 592"/>
                  <a:gd name="T32" fmla="*/ 1 w 115"/>
                  <a:gd name="T33" fmla="*/ 1 h 592"/>
                  <a:gd name="T34" fmla="*/ 1 w 115"/>
                  <a:gd name="T35" fmla="*/ 1 h 592"/>
                  <a:gd name="T36" fmla="*/ 1 w 115"/>
                  <a:gd name="T37" fmla="*/ 1 h 592"/>
                  <a:gd name="T38" fmla="*/ 1 w 115"/>
                  <a:gd name="T39" fmla="*/ 1 h 592"/>
                  <a:gd name="T40" fmla="*/ 1 w 115"/>
                  <a:gd name="T41" fmla="*/ 1 h 592"/>
                  <a:gd name="T42" fmla="*/ 1 w 115"/>
                  <a:gd name="T43" fmla="*/ 1 h 592"/>
                  <a:gd name="T44" fmla="*/ 1 w 115"/>
                  <a:gd name="T45" fmla="*/ 1 h 592"/>
                  <a:gd name="T46" fmla="*/ 1 w 115"/>
                  <a:gd name="T47" fmla="*/ 1 h 592"/>
                  <a:gd name="T48" fmla="*/ 1 w 115"/>
                  <a:gd name="T49" fmla="*/ 1 h 592"/>
                  <a:gd name="T50" fmla="*/ 1 w 115"/>
                  <a:gd name="T51" fmla="*/ 1 h 592"/>
                  <a:gd name="T52" fmla="*/ 1 w 115"/>
                  <a:gd name="T53" fmla="*/ 1 h 592"/>
                  <a:gd name="T54" fmla="*/ 1 w 115"/>
                  <a:gd name="T55" fmla="*/ 1 h 592"/>
                  <a:gd name="T56" fmla="*/ 1 w 115"/>
                  <a:gd name="T57" fmla="*/ 1 h 592"/>
                  <a:gd name="T58" fmla="*/ 1 w 115"/>
                  <a:gd name="T59" fmla="*/ 1 h 592"/>
                  <a:gd name="T60" fmla="*/ 1 w 115"/>
                  <a:gd name="T61" fmla="*/ 1 h 592"/>
                  <a:gd name="T62" fmla="*/ 1 w 115"/>
                  <a:gd name="T63" fmla="*/ 1 h 592"/>
                  <a:gd name="T64" fmla="*/ 1 w 115"/>
                  <a:gd name="T65" fmla="*/ 1 h 592"/>
                  <a:gd name="T66" fmla="*/ 1 w 115"/>
                  <a:gd name="T67" fmla="*/ 1 h 592"/>
                  <a:gd name="T68" fmla="*/ 0 w 115"/>
                  <a:gd name="T69" fmla="*/ 1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592"/>
                  <a:gd name="T107" fmla="*/ 115 w 115"/>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592">
                    <a:moveTo>
                      <a:pt x="0" y="47"/>
                    </a:moveTo>
                    <a:lnTo>
                      <a:pt x="0" y="9"/>
                    </a:lnTo>
                    <a:lnTo>
                      <a:pt x="11" y="0"/>
                    </a:lnTo>
                    <a:lnTo>
                      <a:pt x="30" y="0"/>
                    </a:lnTo>
                    <a:lnTo>
                      <a:pt x="43" y="21"/>
                    </a:lnTo>
                    <a:lnTo>
                      <a:pt x="46" y="42"/>
                    </a:lnTo>
                    <a:lnTo>
                      <a:pt x="43" y="84"/>
                    </a:lnTo>
                    <a:lnTo>
                      <a:pt x="34" y="139"/>
                    </a:lnTo>
                    <a:lnTo>
                      <a:pt x="30" y="221"/>
                    </a:lnTo>
                    <a:lnTo>
                      <a:pt x="27" y="275"/>
                    </a:lnTo>
                    <a:lnTo>
                      <a:pt x="27" y="284"/>
                    </a:lnTo>
                    <a:lnTo>
                      <a:pt x="31" y="360"/>
                    </a:lnTo>
                    <a:lnTo>
                      <a:pt x="38" y="404"/>
                    </a:lnTo>
                    <a:lnTo>
                      <a:pt x="43" y="437"/>
                    </a:lnTo>
                    <a:lnTo>
                      <a:pt x="42" y="451"/>
                    </a:lnTo>
                    <a:lnTo>
                      <a:pt x="59" y="491"/>
                    </a:lnTo>
                    <a:lnTo>
                      <a:pt x="78" y="516"/>
                    </a:lnTo>
                    <a:lnTo>
                      <a:pt x="98" y="540"/>
                    </a:lnTo>
                    <a:lnTo>
                      <a:pt x="115" y="551"/>
                    </a:lnTo>
                    <a:lnTo>
                      <a:pt x="115" y="571"/>
                    </a:lnTo>
                    <a:lnTo>
                      <a:pt x="105" y="587"/>
                    </a:lnTo>
                    <a:lnTo>
                      <a:pt x="83" y="592"/>
                    </a:lnTo>
                    <a:lnTo>
                      <a:pt x="67" y="581"/>
                    </a:lnTo>
                    <a:lnTo>
                      <a:pt x="67" y="567"/>
                    </a:lnTo>
                    <a:lnTo>
                      <a:pt x="53" y="516"/>
                    </a:lnTo>
                    <a:lnTo>
                      <a:pt x="31" y="490"/>
                    </a:lnTo>
                    <a:lnTo>
                      <a:pt x="15" y="462"/>
                    </a:lnTo>
                    <a:lnTo>
                      <a:pt x="4" y="448"/>
                    </a:lnTo>
                    <a:lnTo>
                      <a:pt x="8" y="430"/>
                    </a:lnTo>
                    <a:lnTo>
                      <a:pt x="14" y="381"/>
                    </a:lnTo>
                    <a:lnTo>
                      <a:pt x="14" y="290"/>
                    </a:lnTo>
                    <a:lnTo>
                      <a:pt x="11" y="225"/>
                    </a:lnTo>
                    <a:lnTo>
                      <a:pt x="11" y="160"/>
                    </a:lnTo>
                    <a:lnTo>
                      <a:pt x="10" y="90"/>
                    </a:lnTo>
                    <a:lnTo>
                      <a:pt x="0" y="47"/>
                    </a:lnTo>
                    <a:close/>
                  </a:path>
                </a:pathLst>
              </a:custGeom>
              <a:solidFill>
                <a:srgbClr val="00CC99"/>
              </a:solidFill>
              <a:ln w="9525">
                <a:solidFill>
                  <a:srgbClr val="C0C0C0"/>
                </a:solidFill>
                <a:round/>
              </a:ln>
            </p:spPr>
            <p:txBody>
              <a:bodyPr/>
              <a:lstStyle/>
              <a:p>
                <a:endParaRPr lang="zh-CN" altLang="en-US"/>
              </a:p>
            </p:txBody>
          </p:sp>
        </p:grpSp>
        <p:grpSp>
          <p:nvGrpSpPr>
            <p:cNvPr id="91190" name="Group 31"/>
            <p:cNvGrpSpPr/>
            <p:nvPr/>
          </p:nvGrpSpPr>
          <p:grpSpPr bwMode="auto">
            <a:xfrm>
              <a:off x="4851" y="3088"/>
              <a:ext cx="141" cy="661"/>
              <a:chOff x="430" y="2870"/>
              <a:chExt cx="130" cy="676"/>
            </a:xfrm>
          </p:grpSpPr>
          <p:sp>
            <p:nvSpPr>
              <p:cNvPr id="91191" name="Freeform 32"/>
              <p:cNvSpPr/>
              <p:nvPr/>
            </p:nvSpPr>
            <p:spPr bwMode="auto">
              <a:xfrm>
                <a:off x="467" y="2870"/>
                <a:ext cx="86" cy="145"/>
              </a:xfrm>
              <a:custGeom>
                <a:avLst/>
                <a:gdLst>
                  <a:gd name="T0" fmla="*/ 0 w 170"/>
                  <a:gd name="T1" fmla="*/ 0 h 291"/>
                  <a:gd name="T2" fmla="*/ 1 w 170"/>
                  <a:gd name="T3" fmla="*/ 0 h 291"/>
                  <a:gd name="T4" fmla="*/ 1 w 170"/>
                  <a:gd name="T5" fmla="*/ 0 h 291"/>
                  <a:gd name="T6" fmla="*/ 1 w 170"/>
                  <a:gd name="T7" fmla="*/ 0 h 291"/>
                  <a:gd name="T8" fmla="*/ 1 w 170"/>
                  <a:gd name="T9" fmla="*/ 0 h 291"/>
                  <a:gd name="T10" fmla="*/ 1 w 170"/>
                  <a:gd name="T11" fmla="*/ 0 h 291"/>
                  <a:gd name="T12" fmla="*/ 1 w 170"/>
                  <a:gd name="T13" fmla="*/ 0 h 291"/>
                  <a:gd name="T14" fmla="*/ 1 w 170"/>
                  <a:gd name="T15" fmla="*/ 0 h 291"/>
                  <a:gd name="T16" fmla="*/ 1 w 170"/>
                  <a:gd name="T17" fmla="*/ 0 h 291"/>
                  <a:gd name="T18" fmla="*/ 1 w 170"/>
                  <a:gd name="T19" fmla="*/ 0 h 291"/>
                  <a:gd name="T20" fmla="*/ 1 w 170"/>
                  <a:gd name="T21" fmla="*/ 0 h 291"/>
                  <a:gd name="T22" fmla="*/ 1 w 170"/>
                  <a:gd name="T23" fmla="*/ 0 h 291"/>
                  <a:gd name="T24" fmla="*/ 1 w 170"/>
                  <a:gd name="T25" fmla="*/ 0 h 291"/>
                  <a:gd name="T26" fmla="*/ 1 w 170"/>
                  <a:gd name="T27" fmla="*/ 0 h 291"/>
                  <a:gd name="T28" fmla="*/ 1 w 170"/>
                  <a:gd name="T29" fmla="*/ 0 h 291"/>
                  <a:gd name="T30" fmla="*/ 1 w 170"/>
                  <a:gd name="T31" fmla="*/ 0 h 291"/>
                  <a:gd name="T32" fmla="*/ 1 w 170"/>
                  <a:gd name="T33" fmla="*/ 0 h 291"/>
                  <a:gd name="T34" fmla="*/ 1 w 170"/>
                  <a:gd name="T35" fmla="*/ 0 h 291"/>
                  <a:gd name="T36" fmla="*/ 1 w 170"/>
                  <a:gd name="T37" fmla="*/ 0 h 291"/>
                  <a:gd name="T38" fmla="*/ 1 w 170"/>
                  <a:gd name="T39" fmla="*/ 0 h 291"/>
                  <a:gd name="T40" fmla="*/ 0 w 170"/>
                  <a:gd name="T41" fmla="*/ 0 h 291"/>
                  <a:gd name="T42" fmla="*/ 0 w 170"/>
                  <a:gd name="T43" fmla="*/ 0 h 29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291"/>
                  <a:gd name="T68" fmla="*/ 170 w 170"/>
                  <a:gd name="T69" fmla="*/ 291 h 29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291">
                    <a:moveTo>
                      <a:pt x="0" y="124"/>
                    </a:moveTo>
                    <a:lnTo>
                      <a:pt x="12" y="64"/>
                    </a:lnTo>
                    <a:lnTo>
                      <a:pt x="28" y="33"/>
                    </a:lnTo>
                    <a:lnTo>
                      <a:pt x="48" y="11"/>
                    </a:lnTo>
                    <a:lnTo>
                      <a:pt x="69" y="0"/>
                    </a:lnTo>
                    <a:lnTo>
                      <a:pt x="96" y="4"/>
                    </a:lnTo>
                    <a:lnTo>
                      <a:pt x="113" y="28"/>
                    </a:lnTo>
                    <a:lnTo>
                      <a:pt x="129" y="71"/>
                    </a:lnTo>
                    <a:lnTo>
                      <a:pt x="137" y="129"/>
                    </a:lnTo>
                    <a:lnTo>
                      <a:pt x="137" y="194"/>
                    </a:lnTo>
                    <a:lnTo>
                      <a:pt x="169" y="240"/>
                    </a:lnTo>
                    <a:lnTo>
                      <a:pt x="170" y="259"/>
                    </a:lnTo>
                    <a:lnTo>
                      <a:pt x="165" y="261"/>
                    </a:lnTo>
                    <a:lnTo>
                      <a:pt x="133" y="221"/>
                    </a:lnTo>
                    <a:lnTo>
                      <a:pt x="124" y="250"/>
                    </a:lnTo>
                    <a:lnTo>
                      <a:pt x="105" y="275"/>
                    </a:lnTo>
                    <a:lnTo>
                      <a:pt x="88" y="288"/>
                    </a:lnTo>
                    <a:lnTo>
                      <a:pt x="59" y="291"/>
                    </a:lnTo>
                    <a:lnTo>
                      <a:pt x="23" y="272"/>
                    </a:lnTo>
                    <a:lnTo>
                      <a:pt x="7" y="228"/>
                    </a:lnTo>
                    <a:lnTo>
                      <a:pt x="0" y="185"/>
                    </a:lnTo>
                    <a:lnTo>
                      <a:pt x="0" y="124"/>
                    </a:lnTo>
                    <a:close/>
                  </a:path>
                </a:pathLst>
              </a:custGeom>
              <a:solidFill>
                <a:srgbClr val="CC9900"/>
              </a:solidFill>
              <a:ln w="9525">
                <a:solidFill>
                  <a:srgbClr val="C0C0C0"/>
                </a:solidFill>
                <a:round/>
              </a:ln>
            </p:spPr>
            <p:txBody>
              <a:bodyPr/>
              <a:lstStyle/>
              <a:p>
                <a:endParaRPr lang="zh-CN" altLang="en-US"/>
              </a:p>
            </p:txBody>
          </p:sp>
          <p:sp>
            <p:nvSpPr>
              <p:cNvPr id="91192" name="Freeform 33"/>
              <p:cNvSpPr/>
              <p:nvPr/>
            </p:nvSpPr>
            <p:spPr bwMode="auto">
              <a:xfrm>
                <a:off x="460" y="3028"/>
                <a:ext cx="76" cy="234"/>
              </a:xfrm>
              <a:custGeom>
                <a:avLst/>
                <a:gdLst>
                  <a:gd name="T0" fmla="*/ 1 w 152"/>
                  <a:gd name="T1" fmla="*/ 1 h 466"/>
                  <a:gd name="T2" fmla="*/ 1 w 152"/>
                  <a:gd name="T3" fmla="*/ 1 h 466"/>
                  <a:gd name="T4" fmla="*/ 1 w 152"/>
                  <a:gd name="T5" fmla="*/ 1 h 466"/>
                  <a:gd name="T6" fmla="*/ 1 w 152"/>
                  <a:gd name="T7" fmla="*/ 0 h 466"/>
                  <a:gd name="T8" fmla="*/ 1 w 152"/>
                  <a:gd name="T9" fmla="*/ 1 h 466"/>
                  <a:gd name="T10" fmla="*/ 1 w 152"/>
                  <a:gd name="T11" fmla="*/ 1 h 466"/>
                  <a:gd name="T12" fmla="*/ 1 w 152"/>
                  <a:gd name="T13" fmla="*/ 1 h 466"/>
                  <a:gd name="T14" fmla="*/ 1 w 152"/>
                  <a:gd name="T15" fmla="*/ 1 h 466"/>
                  <a:gd name="T16" fmla="*/ 1 w 152"/>
                  <a:gd name="T17" fmla="*/ 1 h 466"/>
                  <a:gd name="T18" fmla="*/ 1 w 152"/>
                  <a:gd name="T19" fmla="*/ 1 h 466"/>
                  <a:gd name="T20" fmla="*/ 1 w 152"/>
                  <a:gd name="T21" fmla="*/ 1 h 466"/>
                  <a:gd name="T22" fmla="*/ 1 w 152"/>
                  <a:gd name="T23" fmla="*/ 1 h 466"/>
                  <a:gd name="T24" fmla="*/ 1 w 152"/>
                  <a:gd name="T25" fmla="*/ 1 h 466"/>
                  <a:gd name="T26" fmla="*/ 1 w 152"/>
                  <a:gd name="T27" fmla="*/ 1 h 466"/>
                  <a:gd name="T28" fmla="*/ 1 w 152"/>
                  <a:gd name="T29" fmla="*/ 1 h 466"/>
                  <a:gd name="T30" fmla="*/ 1 w 152"/>
                  <a:gd name="T31" fmla="*/ 1 h 466"/>
                  <a:gd name="T32" fmla="*/ 1 w 152"/>
                  <a:gd name="T33" fmla="*/ 1 h 466"/>
                  <a:gd name="T34" fmla="*/ 0 w 152"/>
                  <a:gd name="T35" fmla="*/ 1 h 466"/>
                  <a:gd name="T36" fmla="*/ 1 w 152"/>
                  <a:gd name="T37" fmla="*/ 1 h 466"/>
                  <a:gd name="T38" fmla="*/ 1 w 152"/>
                  <a:gd name="T39" fmla="*/ 1 h 466"/>
                  <a:gd name="T40" fmla="*/ 1 w 152"/>
                  <a:gd name="T41" fmla="*/ 1 h 4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
                  <a:gd name="T64" fmla="*/ 0 h 466"/>
                  <a:gd name="T65" fmla="*/ 152 w 152"/>
                  <a:gd name="T66" fmla="*/ 466 h 4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 h="466">
                    <a:moveTo>
                      <a:pt x="22" y="30"/>
                    </a:moveTo>
                    <a:lnTo>
                      <a:pt x="40" y="11"/>
                    </a:lnTo>
                    <a:lnTo>
                      <a:pt x="62" y="4"/>
                    </a:lnTo>
                    <a:lnTo>
                      <a:pt x="83" y="0"/>
                    </a:lnTo>
                    <a:lnTo>
                      <a:pt x="109" y="5"/>
                    </a:lnTo>
                    <a:lnTo>
                      <a:pt x="139" y="30"/>
                    </a:lnTo>
                    <a:lnTo>
                      <a:pt x="152" y="75"/>
                    </a:lnTo>
                    <a:lnTo>
                      <a:pt x="152" y="144"/>
                    </a:lnTo>
                    <a:lnTo>
                      <a:pt x="150" y="208"/>
                    </a:lnTo>
                    <a:lnTo>
                      <a:pt x="135" y="307"/>
                    </a:lnTo>
                    <a:lnTo>
                      <a:pt x="123" y="387"/>
                    </a:lnTo>
                    <a:lnTo>
                      <a:pt x="109" y="439"/>
                    </a:lnTo>
                    <a:lnTo>
                      <a:pt x="81" y="466"/>
                    </a:lnTo>
                    <a:lnTo>
                      <a:pt x="40" y="461"/>
                    </a:lnTo>
                    <a:lnTo>
                      <a:pt x="20" y="420"/>
                    </a:lnTo>
                    <a:lnTo>
                      <a:pt x="7" y="359"/>
                    </a:lnTo>
                    <a:lnTo>
                      <a:pt x="1" y="291"/>
                    </a:lnTo>
                    <a:lnTo>
                      <a:pt x="0" y="188"/>
                    </a:lnTo>
                    <a:lnTo>
                      <a:pt x="5" y="116"/>
                    </a:lnTo>
                    <a:lnTo>
                      <a:pt x="14" y="51"/>
                    </a:lnTo>
                    <a:lnTo>
                      <a:pt x="22" y="30"/>
                    </a:lnTo>
                    <a:close/>
                  </a:path>
                </a:pathLst>
              </a:custGeom>
              <a:solidFill>
                <a:srgbClr val="CC9900"/>
              </a:solidFill>
              <a:ln w="9525">
                <a:solidFill>
                  <a:srgbClr val="C0C0C0"/>
                </a:solidFill>
                <a:round/>
              </a:ln>
            </p:spPr>
            <p:txBody>
              <a:bodyPr/>
              <a:lstStyle/>
              <a:p>
                <a:endParaRPr lang="zh-CN" altLang="en-US"/>
              </a:p>
            </p:txBody>
          </p:sp>
          <p:sp>
            <p:nvSpPr>
              <p:cNvPr id="91193" name="Freeform 34"/>
              <p:cNvSpPr/>
              <p:nvPr/>
            </p:nvSpPr>
            <p:spPr bwMode="auto">
              <a:xfrm>
                <a:off x="430" y="3028"/>
                <a:ext cx="43" cy="288"/>
              </a:xfrm>
              <a:custGeom>
                <a:avLst/>
                <a:gdLst>
                  <a:gd name="T0" fmla="*/ 0 w 87"/>
                  <a:gd name="T1" fmla="*/ 1 h 576"/>
                  <a:gd name="T2" fmla="*/ 0 w 87"/>
                  <a:gd name="T3" fmla="*/ 0 h 576"/>
                  <a:gd name="T4" fmla="*/ 0 w 87"/>
                  <a:gd name="T5" fmla="*/ 1 h 576"/>
                  <a:gd name="T6" fmla="*/ 0 w 87"/>
                  <a:gd name="T7" fmla="*/ 1 h 576"/>
                  <a:gd name="T8" fmla="*/ 0 w 87"/>
                  <a:gd name="T9" fmla="*/ 1 h 576"/>
                  <a:gd name="T10" fmla="*/ 0 w 87"/>
                  <a:gd name="T11" fmla="*/ 1 h 576"/>
                  <a:gd name="T12" fmla="*/ 0 w 87"/>
                  <a:gd name="T13" fmla="*/ 1 h 576"/>
                  <a:gd name="T14" fmla="*/ 0 w 87"/>
                  <a:gd name="T15" fmla="*/ 1 h 576"/>
                  <a:gd name="T16" fmla="*/ 0 w 87"/>
                  <a:gd name="T17" fmla="*/ 1 h 576"/>
                  <a:gd name="T18" fmla="*/ 0 w 87"/>
                  <a:gd name="T19" fmla="*/ 1 h 576"/>
                  <a:gd name="T20" fmla="*/ 0 w 87"/>
                  <a:gd name="T21" fmla="*/ 1 h 576"/>
                  <a:gd name="T22" fmla="*/ 0 w 87"/>
                  <a:gd name="T23" fmla="*/ 1 h 576"/>
                  <a:gd name="T24" fmla="*/ 0 w 87"/>
                  <a:gd name="T25" fmla="*/ 1 h 576"/>
                  <a:gd name="T26" fmla="*/ 0 w 87"/>
                  <a:gd name="T27" fmla="*/ 1 h 576"/>
                  <a:gd name="T28" fmla="*/ 0 w 87"/>
                  <a:gd name="T29" fmla="*/ 1 h 576"/>
                  <a:gd name="T30" fmla="*/ 0 w 87"/>
                  <a:gd name="T31" fmla="*/ 1 h 576"/>
                  <a:gd name="T32" fmla="*/ 0 w 87"/>
                  <a:gd name="T33" fmla="*/ 1 h 576"/>
                  <a:gd name="T34" fmla="*/ 0 w 87"/>
                  <a:gd name="T35" fmla="*/ 1 h 576"/>
                  <a:gd name="T36" fmla="*/ 0 w 87"/>
                  <a:gd name="T37" fmla="*/ 1 h 576"/>
                  <a:gd name="T38" fmla="*/ 0 w 87"/>
                  <a:gd name="T39" fmla="*/ 1 h 576"/>
                  <a:gd name="T40" fmla="*/ 0 w 87"/>
                  <a:gd name="T41" fmla="*/ 1 h 576"/>
                  <a:gd name="T42" fmla="*/ 0 w 87"/>
                  <a:gd name="T43" fmla="*/ 1 h 576"/>
                  <a:gd name="T44" fmla="*/ 0 w 87"/>
                  <a:gd name="T45" fmla="*/ 1 h 576"/>
                  <a:gd name="T46" fmla="*/ 0 w 87"/>
                  <a:gd name="T47" fmla="*/ 1 h 576"/>
                  <a:gd name="T48" fmla="*/ 0 w 87"/>
                  <a:gd name="T49" fmla="*/ 1 h 5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576"/>
                  <a:gd name="T77" fmla="*/ 87 w 87"/>
                  <a:gd name="T78" fmla="*/ 576 h 5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576">
                    <a:moveTo>
                      <a:pt x="59" y="4"/>
                    </a:moveTo>
                    <a:lnTo>
                      <a:pt x="80" y="0"/>
                    </a:lnTo>
                    <a:lnTo>
                      <a:pt x="87" y="25"/>
                    </a:lnTo>
                    <a:lnTo>
                      <a:pt x="77" y="57"/>
                    </a:lnTo>
                    <a:lnTo>
                      <a:pt x="60" y="76"/>
                    </a:lnTo>
                    <a:lnTo>
                      <a:pt x="47" y="118"/>
                    </a:lnTo>
                    <a:lnTo>
                      <a:pt x="31" y="176"/>
                    </a:lnTo>
                    <a:lnTo>
                      <a:pt x="25" y="230"/>
                    </a:lnTo>
                    <a:lnTo>
                      <a:pt x="21" y="322"/>
                    </a:lnTo>
                    <a:lnTo>
                      <a:pt x="25" y="408"/>
                    </a:lnTo>
                    <a:lnTo>
                      <a:pt x="33" y="448"/>
                    </a:lnTo>
                    <a:lnTo>
                      <a:pt x="27" y="492"/>
                    </a:lnTo>
                    <a:lnTo>
                      <a:pt x="21" y="524"/>
                    </a:lnTo>
                    <a:lnTo>
                      <a:pt x="23" y="576"/>
                    </a:lnTo>
                    <a:lnTo>
                      <a:pt x="13" y="572"/>
                    </a:lnTo>
                    <a:lnTo>
                      <a:pt x="4" y="529"/>
                    </a:lnTo>
                    <a:lnTo>
                      <a:pt x="0" y="492"/>
                    </a:lnTo>
                    <a:lnTo>
                      <a:pt x="12" y="441"/>
                    </a:lnTo>
                    <a:lnTo>
                      <a:pt x="8" y="394"/>
                    </a:lnTo>
                    <a:lnTo>
                      <a:pt x="4" y="318"/>
                    </a:lnTo>
                    <a:lnTo>
                      <a:pt x="4" y="227"/>
                    </a:lnTo>
                    <a:lnTo>
                      <a:pt x="12" y="130"/>
                    </a:lnTo>
                    <a:lnTo>
                      <a:pt x="25" y="57"/>
                    </a:lnTo>
                    <a:lnTo>
                      <a:pt x="39" y="20"/>
                    </a:lnTo>
                    <a:lnTo>
                      <a:pt x="59" y="4"/>
                    </a:lnTo>
                    <a:close/>
                  </a:path>
                </a:pathLst>
              </a:custGeom>
              <a:solidFill>
                <a:srgbClr val="CC9900"/>
              </a:solidFill>
              <a:ln w="9525">
                <a:solidFill>
                  <a:srgbClr val="C0C0C0"/>
                </a:solidFill>
                <a:round/>
              </a:ln>
            </p:spPr>
            <p:txBody>
              <a:bodyPr/>
              <a:lstStyle/>
              <a:p>
                <a:endParaRPr lang="zh-CN" altLang="en-US"/>
              </a:p>
            </p:txBody>
          </p:sp>
          <p:sp>
            <p:nvSpPr>
              <p:cNvPr id="91194" name="Freeform 35"/>
              <p:cNvSpPr/>
              <p:nvPr/>
            </p:nvSpPr>
            <p:spPr bwMode="auto">
              <a:xfrm>
                <a:off x="527" y="3033"/>
                <a:ext cx="27" cy="276"/>
              </a:xfrm>
              <a:custGeom>
                <a:avLst/>
                <a:gdLst>
                  <a:gd name="T0" fmla="*/ 1 w 54"/>
                  <a:gd name="T1" fmla="*/ 1 h 552"/>
                  <a:gd name="T2" fmla="*/ 1 w 54"/>
                  <a:gd name="T3" fmla="*/ 0 h 552"/>
                  <a:gd name="T4" fmla="*/ 1 w 54"/>
                  <a:gd name="T5" fmla="*/ 1 h 552"/>
                  <a:gd name="T6" fmla="*/ 1 w 54"/>
                  <a:gd name="T7" fmla="*/ 1 h 552"/>
                  <a:gd name="T8" fmla="*/ 1 w 54"/>
                  <a:gd name="T9" fmla="*/ 1 h 552"/>
                  <a:gd name="T10" fmla="*/ 1 w 54"/>
                  <a:gd name="T11" fmla="*/ 1 h 552"/>
                  <a:gd name="T12" fmla="*/ 1 w 54"/>
                  <a:gd name="T13" fmla="*/ 1 h 552"/>
                  <a:gd name="T14" fmla="*/ 1 w 54"/>
                  <a:gd name="T15" fmla="*/ 1 h 552"/>
                  <a:gd name="T16" fmla="*/ 1 w 54"/>
                  <a:gd name="T17" fmla="*/ 1 h 552"/>
                  <a:gd name="T18" fmla="*/ 1 w 54"/>
                  <a:gd name="T19" fmla="*/ 1 h 552"/>
                  <a:gd name="T20" fmla="*/ 1 w 54"/>
                  <a:gd name="T21" fmla="*/ 1 h 552"/>
                  <a:gd name="T22" fmla="*/ 1 w 54"/>
                  <a:gd name="T23" fmla="*/ 1 h 552"/>
                  <a:gd name="T24" fmla="*/ 1 w 54"/>
                  <a:gd name="T25" fmla="*/ 1 h 552"/>
                  <a:gd name="T26" fmla="*/ 1 w 54"/>
                  <a:gd name="T27" fmla="*/ 1 h 552"/>
                  <a:gd name="T28" fmla="*/ 1 w 54"/>
                  <a:gd name="T29" fmla="*/ 1 h 552"/>
                  <a:gd name="T30" fmla="*/ 1 w 54"/>
                  <a:gd name="T31" fmla="*/ 1 h 552"/>
                  <a:gd name="T32" fmla="*/ 1 w 54"/>
                  <a:gd name="T33" fmla="*/ 1 h 552"/>
                  <a:gd name="T34" fmla="*/ 0 w 54"/>
                  <a:gd name="T35" fmla="*/ 1 h 552"/>
                  <a:gd name="T36" fmla="*/ 1 w 54"/>
                  <a:gd name="T37" fmla="*/ 1 h 5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552"/>
                  <a:gd name="T59" fmla="*/ 54 w 54"/>
                  <a:gd name="T60" fmla="*/ 552 h 5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552">
                    <a:moveTo>
                      <a:pt x="1" y="2"/>
                    </a:moveTo>
                    <a:lnTo>
                      <a:pt x="23" y="0"/>
                    </a:lnTo>
                    <a:lnTo>
                      <a:pt x="38" y="43"/>
                    </a:lnTo>
                    <a:lnTo>
                      <a:pt x="54" y="163"/>
                    </a:lnTo>
                    <a:lnTo>
                      <a:pt x="54" y="301"/>
                    </a:lnTo>
                    <a:lnTo>
                      <a:pt x="46" y="419"/>
                    </a:lnTo>
                    <a:lnTo>
                      <a:pt x="54" y="459"/>
                    </a:lnTo>
                    <a:lnTo>
                      <a:pt x="54" y="513"/>
                    </a:lnTo>
                    <a:lnTo>
                      <a:pt x="46" y="552"/>
                    </a:lnTo>
                    <a:lnTo>
                      <a:pt x="36" y="517"/>
                    </a:lnTo>
                    <a:lnTo>
                      <a:pt x="31" y="464"/>
                    </a:lnTo>
                    <a:lnTo>
                      <a:pt x="19" y="425"/>
                    </a:lnTo>
                    <a:lnTo>
                      <a:pt x="32" y="388"/>
                    </a:lnTo>
                    <a:lnTo>
                      <a:pt x="40" y="301"/>
                    </a:lnTo>
                    <a:lnTo>
                      <a:pt x="40" y="220"/>
                    </a:lnTo>
                    <a:lnTo>
                      <a:pt x="32" y="138"/>
                    </a:lnTo>
                    <a:lnTo>
                      <a:pt x="17" y="78"/>
                    </a:lnTo>
                    <a:lnTo>
                      <a:pt x="0" y="49"/>
                    </a:lnTo>
                    <a:lnTo>
                      <a:pt x="1" y="2"/>
                    </a:lnTo>
                    <a:close/>
                  </a:path>
                </a:pathLst>
              </a:custGeom>
              <a:solidFill>
                <a:srgbClr val="CC9900"/>
              </a:solidFill>
              <a:ln w="9525">
                <a:solidFill>
                  <a:srgbClr val="C0C0C0"/>
                </a:solidFill>
                <a:round/>
              </a:ln>
            </p:spPr>
            <p:txBody>
              <a:bodyPr/>
              <a:lstStyle/>
              <a:p>
                <a:endParaRPr lang="zh-CN" altLang="en-US"/>
              </a:p>
            </p:txBody>
          </p:sp>
          <p:sp>
            <p:nvSpPr>
              <p:cNvPr id="91195" name="Freeform 36"/>
              <p:cNvSpPr/>
              <p:nvPr/>
            </p:nvSpPr>
            <p:spPr bwMode="auto">
              <a:xfrm>
                <a:off x="460" y="3215"/>
                <a:ext cx="62" cy="331"/>
              </a:xfrm>
              <a:custGeom>
                <a:avLst/>
                <a:gdLst>
                  <a:gd name="T0" fmla="*/ 1 w 123"/>
                  <a:gd name="T1" fmla="*/ 0 h 661"/>
                  <a:gd name="T2" fmla="*/ 1 w 123"/>
                  <a:gd name="T3" fmla="*/ 1 h 661"/>
                  <a:gd name="T4" fmla="*/ 1 w 123"/>
                  <a:gd name="T5" fmla="*/ 1 h 661"/>
                  <a:gd name="T6" fmla="*/ 1 w 123"/>
                  <a:gd name="T7" fmla="*/ 1 h 661"/>
                  <a:gd name="T8" fmla="*/ 1 w 123"/>
                  <a:gd name="T9" fmla="*/ 1 h 661"/>
                  <a:gd name="T10" fmla="*/ 1 w 123"/>
                  <a:gd name="T11" fmla="*/ 1 h 661"/>
                  <a:gd name="T12" fmla="*/ 1 w 123"/>
                  <a:gd name="T13" fmla="*/ 1 h 661"/>
                  <a:gd name="T14" fmla="*/ 1 w 123"/>
                  <a:gd name="T15" fmla="*/ 1 h 661"/>
                  <a:gd name="T16" fmla="*/ 1 w 123"/>
                  <a:gd name="T17" fmla="*/ 1 h 661"/>
                  <a:gd name="T18" fmla="*/ 1 w 123"/>
                  <a:gd name="T19" fmla="*/ 1 h 661"/>
                  <a:gd name="T20" fmla="*/ 1 w 123"/>
                  <a:gd name="T21" fmla="*/ 1 h 661"/>
                  <a:gd name="T22" fmla="*/ 1 w 123"/>
                  <a:gd name="T23" fmla="*/ 1 h 661"/>
                  <a:gd name="T24" fmla="*/ 1 w 123"/>
                  <a:gd name="T25" fmla="*/ 1 h 661"/>
                  <a:gd name="T26" fmla="*/ 1 w 123"/>
                  <a:gd name="T27" fmla="*/ 1 h 661"/>
                  <a:gd name="T28" fmla="*/ 1 w 123"/>
                  <a:gd name="T29" fmla="*/ 1 h 661"/>
                  <a:gd name="T30" fmla="*/ 1 w 123"/>
                  <a:gd name="T31" fmla="*/ 1 h 661"/>
                  <a:gd name="T32" fmla="*/ 1 w 123"/>
                  <a:gd name="T33" fmla="*/ 1 h 661"/>
                  <a:gd name="T34" fmla="*/ 1 w 123"/>
                  <a:gd name="T35" fmla="*/ 1 h 661"/>
                  <a:gd name="T36" fmla="*/ 1 w 123"/>
                  <a:gd name="T37" fmla="*/ 1 h 661"/>
                  <a:gd name="T38" fmla="*/ 1 w 123"/>
                  <a:gd name="T39" fmla="*/ 1 h 661"/>
                  <a:gd name="T40" fmla="*/ 1 w 123"/>
                  <a:gd name="T41" fmla="*/ 1 h 661"/>
                  <a:gd name="T42" fmla="*/ 1 w 123"/>
                  <a:gd name="T43" fmla="*/ 1 h 661"/>
                  <a:gd name="T44" fmla="*/ 1 w 123"/>
                  <a:gd name="T45" fmla="*/ 1 h 661"/>
                  <a:gd name="T46" fmla="*/ 1 w 123"/>
                  <a:gd name="T47" fmla="*/ 1 h 661"/>
                  <a:gd name="T48" fmla="*/ 1 w 123"/>
                  <a:gd name="T49" fmla="*/ 1 h 661"/>
                  <a:gd name="T50" fmla="*/ 1 w 123"/>
                  <a:gd name="T51" fmla="*/ 1 h 661"/>
                  <a:gd name="T52" fmla="*/ 1 w 123"/>
                  <a:gd name="T53" fmla="*/ 1 h 661"/>
                  <a:gd name="T54" fmla="*/ 1 w 123"/>
                  <a:gd name="T55" fmla="*/ 1 h 661"/>
                  <a:gd name="T56" fmla="*/ 1 w 123"/>
                  <a:gd name="T57" fmla="*/ 1 h 661"/>
                  <a:gd name="T58" fmla="*/ 0 w 123"/>
                  <a:gd name="T59" fmla="*/ 1 h 661"/>
                  <a:gd name="T60" fmla="*/ 1 w 123"/>
                  <a:gd name="T61" fmla="*/ 1 h 661"/>
                  <a:gd name="T62" fmla="*/ 1 w 123"/>
                  <a:gd name="T63" fmla="*/ 0 h 6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
                  <a:gd name="T97" fmla="*/ 0 h 661"/>
                  <a:gd name="T98" fmla="*/ 123 w 123"/>
                  <a:gd name="T99" fmla="*/ 661 h 6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 h="661">
                    <a:moveTo>
                      <a:pt x="13" y="0"/>
                    </a:moveTo>
                    <a:lnTo>
                      <a:pt x="27" y="27"/>
                    </a:lnTo>
                    <a:lnTo>
                      <a:pt x="32" y="55"/>
                    </a:lnTo>
                    <a:lnTo>
                      <a:pt x="38" y="151"/>
                    </a:lnTo>
                    <a:lnTo>
                      <a:pt x="41" y="216"/>
                    </a:lnTo>
                    <a:lnTo>
                      <a:pt x="41" y="326"/>
                    </a:lnTo>
                    <a:lnTo>
                      <a:pt x="40" y="429"/>
                    </a:lnTo>
                    <a:lnTo>
                      <a:pt x="34" y="512"/>
                    </a:lnTo>
                    <a:lnTo>
                      <a:pt x="29" y="537"/>
                    </a:lnTo>
                    <a:lnTo>
                      <a:pt x="59" y="551"/>
                    </a:lnTo>
                    <a:lnTo>
                      <a:pt x="85" y="567"/>
                    </a:lnTo>
                    <a:lnTo>
                      <a:pt x="119" y="601"/>
                    </a:lnTo>
                    <a:lnTo>
                      <a:pt x="123" y="616"/>
                    </a:lnTo>
                    <a:lnTo>
                      <a:pt x="120" y="641"/>
                    </a:lnTo>
                    <a:lnTo>
                      <a:pt x="103" y="661"/>
                    </a:lnTo>
                    <a:lnTo>
                      <a:pt x="96" y="650"/>
                    </a:lnTo>
                    <a:lnTo>
                      <a:pt x="91" y="623"/>
                    </a:lnTo>
                    <a:lnTo>
                      <a:pt x="74" y="599"/>
                    </a:lnTo>
                    <a:lnTo>
                      <a:pt x="46" y="574"/>
                    </a:lnTo>
                    <a:lnTo>
                      <a:pt x="28" y="567"/>
                    </a:lnTo>
                    <a:lnTo>
                      <a:pt x="6" y="567"/>
                    </a:lnTo>
                    <a:lnTo>
                      <a:pt x="6" y="547"/>
                    </a:lnTo>
                    <a:lnTo>
                      <a:pt x="17" y="523"/>
                    </a:lnTo>
                    <a:lnTo>
                      <a:pt x="27" y="450"/>
                    </a:lnTo>
                    <a:lnTo>
                      <a:pt x="29" y="372"/>
                    </a:lnTo>
                    <a:lnTo>
                      <a:pt x="28" y="303"/>
                    </a:lnTo>
                    <a:lnTo>
                      <a:pt x="27" y="216"/>
                    </a:lnTo>
                    <a:lnTo>
                      <a:pt x="21" y="140"/>
                    </a:lnTo>
                    <a:lnTo>
                      <a:pt x="8" y="85"/>
                    </a:lnTo>
                    <a:lnTo>
                      <a:pt x="0" y="34"/>
                    </a:lnTo>
                    <a:lnTo>
                      <a:pt x="2" y="16"/>
                    </a:lnTo>
                    <a:lnTo>
                      <a:pt x="13" y="0"/>
                    </a:lnTo>
                    <a:close/>
                  </a:path>
                </a:pathLst>
              </a:custGeom>
              <a:solidFill>
                <a:srgbClr val="CC9900"/>
              </a:solidFill>
              <a:ln w="9525">
                <a:solidFill>
                  <a:srgbClr val="C0C0C0"/>
                </a:solidFill>
                <a:round/>
              </a:ln>
            </p:spPr>
            <p:txBody>
              <a:bodyPr/>
              <a:lstStyle/>
              <a:p>
                <a:endParaRPr lang="zh-CN" altLang="en-US"/>
              </a:p>
            </p:txBody>
          </p:sp>
          <p:sp>
            <p:nvSpPr>
              <p:cNvPr id="91196" name="Freeform 37"/>
              <p:cNvSpPr/>
              <p:nvPr/>
            </p:nvSpPr>
            <p:spPr bwMode="auto">
              <a:xfrm>
                <a:off x="502" y="3216"/>
                <a:ext cx="58" cy="296"/>
              </a:xfrm>
              <a:custGeom>
                <a:avLst/>
                <a:gdLst>
                  <a:gd name="T0" fmla="*/ 0 w 115"/>
                  <a:gd name="T1" fmla="*/ 1 h 592"/>
                  <a:gd name="T2" fmla="*/ 0 w 115"/>
                  <a:gd name="T3" fmla="*/ 1 h 592"/>
                  <a:gd name="T4" fmla="*/ 1 w 115"/>
                  <a:gd name="T5" fmla="*/ 0 h 592"/>
                  <a:gd name="T6" fmla="*/ 1 w 115"/>
                  <a:gd name="T7" fmla="*/ 0 h 592"/>
                  <a:gd name="T8" fmla="*/ 1 w 115"/>
                  <a:gd name="T9" fmla="*/ 1 h 592"/>
                  <a:gd name="T10" fmla="*/ 1 w 115"/>
                  <a:gd name="T11" fmla="*/ 1 h 592"/>
                  <a:gd name="T12" fmla="*/ 1 w 115"/>
                  <a:gd name="T13" fmla="*/ 1 h 592"/>
                  <a:gd name="T14" fmla="*/ 1 w 115"/>
                  <a:gd name="T15" fmla="*/ 1 h 592"/>
                  <a:gd name="T16" fmla="*/ 1 w 115"/>
                  <a:gd name="T17" fmla="*/ 1 h 592"/>
                  <a:gd name="T18" fmla="*/ 1 w 115"/>
                  <a:gd name="T19" fmla="*/ 1 h 592"/>
                  <a:gd name="T20" fmla="*/ 1 w 115"/>
                  <a:gd name="T21" fmla="*/ 1 h 592"/>
                  <a:gd name="T22" fmla="*/ 1 w 115"/>
                  <a:gd name="T23" fmla="*/ 1 h 592"/>
                  <a:gd name="T24" fmla="*/ 1 w 115"/>
                  <a:gd name="T25" fmla="*/ 1 h 592"/>
                  <a:gd name="T26" fmla="*/ 1 w 115"/>
                  <a:gd name="T27" fmla="*/ 1 h 592"/>
                  <a:gd name="T28" fmla="*/ 1 w 115"/>
                  <a:gd name="T29" fmla="*/ 1 h 592"/>
                  <a:gd name="T30" fmla="*/ 1 w 115"/>
                  <a:gd name="T31" fmla="*/ 1 h 592"/>
                  <a:gd name="T32" fmla="*/ 1 w 115"/>
                  <a:gd name="T33" fmla="*/ 1 h 592"/>
                  <a:gd name="T34" fmla="*/ 1 w 115"/>
                  <a:gd name="T35" fmla="*/ 1 h 592"/>
                  <a:gd name="T36" fmla="*/ 1 w 115"/>
                  <a:gd name="T37" fmla="*/ 1 h 592"/>
                  <a:gd name="T38" fmla="*/ 1 w 115"/>
                  <a:gd name="T39" fmla="*/ 1 h 592"/>
                  <a:gd name="T40" fmla="*/ 1 w 115"/>
                  <a:gd name="T41" fmla="*/ 1 h 592"/>
                  <a:gd name="T42" fmla="*/ 1 w 115"/>
                  <a:gd name="T43" fmla="*/ 1 h 592"/>
                  <a:gd name="T44" fmla="*/ 1 w 115"/>
                  <a:gd name="T45" fmla="*/ 1 h 592"/>
                  <a:gd name="T46" fmla="*/ 1 w 115"/>
                  <a:gd name="T47" fmla="*/ 1 h 592"/>
                  <a:gd name="T48" fmla="*/ 1 w 115"/>
                  <a:gd name="T49" fmla="*/ 1 h 592"/>
                  <a:gd name="T50" fmla="*/ 1 w 115"/>
                  <a:gd name="T51" fmla="*/ 1 h 592"/>
                  <a:gd name="T52" fmla="*/ 1 w 115"/>
                  <a:gd name="T53" fmla="*/ 1 h 592"/>
                  <a:gd name="T54" fmla="*/ 1 w 115"/>
                  <a:gd name="T55" fmla="*/ 1 h 592"/>
                  <a:gd name="T56" fmla="*/ 1 w 115"/>
                  <a:gd name="T57" fmla="*/ 1 h 592"/>
                  <a:gd name="T58" fmla="*/ 1 w 115"/>
                  <a:gd name="T59" fmla="*/ 1 h 592"/>
                  <a:gd name="T60" fmla="*/ 1 w 115"/>
                  <a:gd name="T61" fmla="*/ 1 h 592"/>
                  <a:gd name="T62" fmla="*/ 1 w 115"/>
                  <a:gd name="T63" fmla="*/ 1 h 592"/>
                  <a:gd name="T64" fmla="*/ 1 w 115"/>
                  <a:gd name="T65" fmla="*/ 1 h 592"/>
                  <a:gd name="T66" fmla="*/ 1 w 115"/>
                  <a:gd name="T67" fmla="*/ 1 h 592"/>
                  <a:gd name="T68" fmla="*/ 0 w 115"/>
                  <a:gd name="T69" fmla="*/ 1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592"/>
                  <a:gd name="T107" fmla="*/ 115 w 115"/>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592">
                    <a:moveTo>
                      <a:pt x="0" y="47"/>
                    </a:moveTo>
                    <a:lnTo>
                      <a:pt x="0" y="9"/>
                    </a:lnTo>
                    <a:lnTo>
                      <a:pt x="11" y="0"/>
                    </a:lnTo>
                    <a:lnTo>
                      <a:pt x="30" y="0"/>
                    </a:lnTo>
                    <a:lnTo>
                      <a:pt x="43" y="21"/>
                    </a:lnTo>
                    <a:lnTo>
                      <a:pt x="46" y="42"/>
                    </a:lnTo>
                    <a:lnTo>
                      <a:pt x="43" y="84"/>
                    </a:lnTo>
                    <a:lnTo>
                      <a:pt x="34" y="139"/>
                    </a:lnTo>
                    <a:lnTo>
                      <a:pt x="30" y="221"/>
                    </a:lnTo>
                    <a:lnTo>
                      <a:pt x="27" y="275"/>
                    </a:lnTo>
                    <a:lnTo>
                      <a:pt x="27" y="284"/>
                    </a:lnTo>
                    <a:lnTo>
                      <a:pt x="31" y="360"/>
                    </a:lnTo>
                    <a:lnTo>
                      <a:pt x="38" y="404"/>
                    </a:lnTo>
                    <a:lnTo>
                      <a:pt x="43" y="437"/>
                    </a:lnTo>
                    <a:lnTo>
                      <a:pt x="42" y="451"/>
                    </a:lnTo>
                    <a:lnTo>
                      <a:pt x="59" y="491"/>
                    </a:lnTo>
                    <a:lnTo>
                      <a:pt x="78" y="516"/>
                    </a:lnTo>
                    <a:lnTo>
                      <a:pt x="98" y="540"/>
                    </a:lnTo>
                    <a:lnTo>
                      <a:pt x="115" y="551"/>
                    </a:lnTo>
                    <a:lnTo>
                      <a:pt x="115" y="571"/>
                    </a:lnTo>
                    <a:lnTo>
                      <a:pt x="105" y="587"/>
                    </a:lnTo>
                    <a:lnTo>
                      <a:pt x="83" y="592"/>
                    </a:lnTo>
                    <a:lnTo>
                      <a:pt x="67" y="581"/>
                    </a:lnTo>
                    <a:lnTo>
                      <a:pt x="67" y="567"/>
                    </a:lnTo>
                    <a:lnTo>
                      <a:pt x="53" y="516"/>
                    </a:lnTo>
                    <a:lnTo>
                      <a:pt x="31" y="490"/>
                    </a:lnTo>
                    <a:lnTo>
                      <a:pt x="15" y="462"/>
                    </a:lnTo>
                    <a:lnTo>
                      <a:pt x="4" y="448"/>
                    </a:lnTo>
                    <a:lnTo>
                      <a:pt x="8" y="430"/>
                    </a:lnTo>
                    <a:lnTo>
                      <a:pt x="14" y="381"/>
                    </a:lnTo>
                    <a:lnTo>
                      <a:pt x="14" y="290"/>
                    </a:lnTo>
                    <a:lnTo>
                      <a:pt x="11" y="225"/>
                    </a:lnTo>
                    <a:lnTo>
                      <a:pt x="11" y="160"/>
                    </a:lnTo>
                    <a:lnTo>
                      <a:pt x="10" y="90"/>
                    </a:lnTo>
                    <a:lnTo>
                      <a:pt x="0" y="47"/>
                    </a:lnTo>
                    <a:close/>
                  </a:path>
                </a:pathLst>
              </a:custGeom>
              <a:solidFill>
                <a:srgbClr val="CC9900"/>
              </a:solidFill>
              <a:ln w="9525">
                <a:solidFill>
                  <a:srgbClr val="C0C0C0"/>
                </a:solidFill>
                <a:round/>
              </a:ln>
            </p:spPr>
            <p:txBody>
              <a:bodyPr/>
              <a:lstStyle/>
              <a:p>
                <a:endParaRPr lang="zh-CN" altLang="en-US"/>
              </a:p>
            </p:txBody>
          </p:sp>
        </p:grpSp>
      </p:grpSp>
      <p:grpSp>
        <p:nvGrpSpPr>
          <p:cNvPr id="91147" name="Group 38"/>
          <p:cNvGrpSpPr/>
          <p:nvPr/>
        </p:nvGrpSpPr>
        <p:grpSpPr bwMode="auto">
          <a:xfrm>
            <a:off x="8785225" y="2244501"/>
            <a:ext cx="768350" cy="1143000"/>
            <a:chOff x="4508" y="1440"/>
            <a:chExt cx="484" cy="720"/>
          </a:xfrm>
        </p:grpSpPr>
        <p:grpSp>
          <p:nvGrpSpPr>
            <p:cNvPr id="91167" name="Group 39"/>
            <p:cNvGrpSpPr/>
            <p:nvPr/>
          </p:nvGrpSpPr>
          <p:grpSpPr bwMode="auto">
            <a:xfrm>
              <a:off x="4857" y="1484"/>
              <a:ext cx="135" cy="633"/>
              <a:chOff x="430" y="2870"/>
              <a:chExt cx="130" cy="676"/>
            </a:xfrm>
          </p:grpSpPr>
          <p:sp>
            <p:nvSpPr>
              <p:cNvPr id="91182" name="Freeform 40"/>
              <p:cNvSpPr/>
              <p:nvPr/>
            </p:nvSpPr>
            <p:spPr bwMode="auto">
              <a:xfrm>
                <a:off x="467" y="2870"/>
                <a:ext cx="86" cy="145"/>
              </a:xfrm>
              <a:custGeom>
                <a:avLst/>
                <a:gdLst>
                  <a:gd name="T0" fmla="*/ 0 w 170"/>
                  <a:gd name="T1" fmla="*/ 0 h 291"/>
                  <a:gd name="T2" fmla="*/ 1 w 170"/>
                  <a:gd name="T3" fmla="*/ 0 h 291"/>
                  <a:gd name="T4" fmla="*/ 1 w 170"/>
                  <a:gd name="T5" fmla="*/ 0 h 291"/>
                  <a:gd name="T6" fmla="*/ 1 w 170"/>
                  <a:gd name="T7" fmla="*/ 0 h 291"/>
                  <a:gd name="T8" fmla="*/ 1 w 170"/>
                  <a:gd name="T9" fmla="*/ 0 h 291"/>
                  <a:gd name="T10" fmla="*/ 1 w 170"/>
                  <a:gd name="T11" fmla="*/ 0 h 291"/>
                  <a:gd name="T12" fmla="*/ 1 w 170"/>
                  <a:gd name="T13" fmla="*/ 0 h 291"/>
                  <a:gd name="T14" fmla="*/ 1 w 170"/>
                  <a:gd name="T15" fmla="*/ 0 h 291"/>
                  <a:gd name="T16" fmla="*/ 1 w 170"/>
                  <a:gd name="T17" fmla="*/ 0 h 291"/>
                  <a:gd name="T18" fmla="*/ 1 w 170"/>
                  <a:gd name="T19" fmla="*/ 0 h 291"/>
                  <a:gd name="T20" fmla="*/ 1 w 170"/>
                  <a:gd name="T21" fmla="*/ 0 h 291"/>
                  <a:gd name="T22" fmla="*/ 1 w 170"/>
                  <a:gd name="T23" fmla="*/ 0 h 291"/>
                  <a:gd name="T24" fmla="*/ 1 w 170"/>
                  <a:gd name="T25" fmla="*/ 0 h 291"/>
                  <a:gd name="T26" fmla="*/ 1 w 170"/>
                  <a:gd name="T27" fmla="*/ 0 h 291"/>
                  <a:gd name="T28" fmla="*/ 1 w 170"/>
                  <a:gd name="T29" fmla="*/ 0 h 291"/>
                  <a:gd name="T30" fmla="*/ 1 w 170"/>
                  <a:gd name="T31" fmla="*/ 0 h 291"/>
                  <a:gd name="T32" fmla="*/ 1 w 170"/>
                  <a:gd name="T33" fmla="*/ 0 h 291"/>
                  <a:gd name="T34" fmla="*/ 1 w 170"/>
                  <a:gd name="T35" fmla="*/ 0 h 291"/>
                  <a:gd name="T36" fmla="*/ 1 w 170"/>
                  <a:gd name="T37" fmla="*/ 0 h 291"/>
                  <a:gd name="T38" fmla="*/ 1 w 170"/>
                  <a:gd name="T39" fmla="*/ 0 h 291"/>
                  <a:gd name="T40" fmla="*/ 0 w 170"/>
                  <a:gd name="T41" fmla="*/ 0 h 291"/>
                  <a:gd name="T42" fmla="*/ 0 w 170"/>
                  <a:gd name="T43" fmla="*/ 0 h 29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291"/>
                  <a:gd name="T68" fmla="*/ 170 w 170"/>
                  <a:gd name="T69" fmla="*/ 291 h 29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291">
                    <a:moveTo>
                      <a:pt x="0" y="124"/>
                    </a:moveTo>
                    <a:lnTo>
                      <a:pt x="12" y="64"/>
                    </a:lnTo>
                    <a:lnTo>
                      <a:pt x="28" y="33"/>
                    </a:lnTo>
                    <a:lnTo>
                      <a:pt x="48" y="11"/>
                    </a:lnTo>
                    <a:lnTo>
                      <a:pt x="69" y="0"/>
                    </a:lnTo>
                    <a:lnTo>
                      <a:pt x="96" y="4"/>
                    </a:lnTo>
                    <a:lnTo>
                      <a:pt x="113" y="28"/>
                    </a:lnTo>
                    <a:lnTo>
                      <a:pt x="129" y="71"/>
                    </a:lnTo>
                    <a:lnTo>
                      <a:pt x="137" y="129"/>
                    </a:lnTo>
                    <a:lnTo>
                      <a:pt x="137" y="194"/>
                    </a:lnTo>
                    <a:lnTo>
                      <a:pt x="169" y="240"/>
                    </a:lnTo>
                    <a:lnTo>
                      <a:pt x="170" y="259"/>
                    </a:lnTo>
                    <a:lnTo>
                      <a:pt x="165" y="261"/>
                    </a:lnTo>
                    <a:lnTo>
                      <a:pt x="133" y="221"/>
                    </a:lnTo>
                    <a:lnTo>
                      <a:pt x="124" y="250"/>
                    </a:lnTo>
                    <a:lnTo>
                      <a:pt x="105" y="275"/>
                    </a:lnTo>
                    <a:lnTo>
                      <a:pt x="88" y="288"/>
                    </a:lnTo>
                    <a:lnTo>
                      <a:pt x="59" y="291"/>
                    </a:lnTo>
                    <a:lnTo>
                      <a:pt x="23" y="272"/>
                    </a:lnTo>
                    <a:lnTo>
                      <a:pt x="7" y="228"/>
                    </a:lnTo>
                    <a:lnTo>
                      <a:pt x="0" y="185"/>
                    </a:lnTo>
                    <a:lnTo>
                      <a:pt x="0" y="124"/>
                    </a:lnTo>
                    <a:close/>
                  </a:path>
                </a:pathLst>
              </a:custGeom>
              <a:solidFill>
                <a:schemeClr val="tx1"/>
              </a:solidFill>
              <a:ln w="9525">
                <a:solidFill>
                  <a:srgbClr val="C0C0C0"/>
                </a:solidFill>
                <a:round/>
              </a:ln>
            </p:spPr>
            <p:txBody>
              <a:bodyPr/>
              <a:lstStyle/>
              <a:p>
                <a:endParaRPr lang="zh-CN" altLang="en-US"/>
              </a:p>
            </p:txBody>
          </p:sp>
          <p:sp>
            <p:nvSpPr>
              <p:cNvPr id="91183" name="Freeform 41"/>
              <p:cNvSpPr/>
              <p:nvPr/>
            </p:nvSpPr>
            <p:spPr bwMode="auto">
              <a:xfrm>
                <a:off x="460" y="3028"/>
                <a:ext cx="76" cy="234"/>
              </a:xfrm>
              <a:custGeom>
                <a:avLst/>
                <a:gdLst>
                  <a:gd name="T0" fmla="*/ 1 w 152"/>
                  <a:gd name="T1" fmla="*/ 1 h 466"/>
                  <a:gd name="T2" fmla="*/ 1 w 152"/>
                  <a:gd name="T3" fmla="*/ 1 h 466"/>
                  <a:gd name="T4" fmla="*/ 1 w 152"/>
                  <a:gd name="T5" fmla="*/ 1 h 466"/>
                  <a:gd name="T6" fmla="*/ 1 w 152"/>
                  <a:gd name="T7" fmla="*/ 0 h 466"/>
                  <a:gd name="T8" fmla="*/ 1 w 152"/>
                  <a:gd name="T9" fmla="*/ 1 h 466"/>
                  <a:gd name="T10" fmla="*/ 1 w 152"/>
                  <a:gd name="T11" fmla="*/ 1 h 466"/>
                  <a:gd name="T12" fmla="*/ 1 w 152"/>
                  <a:gd name="T13" fmla="*/ 1 h 466"/>
                  <a:gd name="T14" fmla="*/ 1 w 152"/>
                  <a:gd name="T15" fmla="*/ 1 h 466"/>
                  <a:gd name="T16" fmla="*/ 1 w 152"/>
                  <a:gd name="T17" fmla="*/ 1 h 466"/>
                  <a:gd name="T18" fmla="*/ 1 w 152"/>
                  <a:gd name="T19" fmla="*/ 1 h 466"/>
                  <a:gd name="T20" fmla="*/ 1 w 152"/>
                  <a:gd name="T21" fmla="*/ 1 h 466"/>
                  <a:gd name="T22" fmla="*/ 1 w 152"/>
                  <a:gd name="T23" fmla="*/ 1 h 466"/>
                  <a:gd name="T24" fmla="*/ 1 w 152"/>
                  <a:gd name="T25" fmla="*/ 1 h 466"/>
                  <a:gd name="T26" fmla="*/ 1 w 152"/>
                  <a:gd name="T27" fmla="*/ 1 h 466"/>
                  <a:gd name="T28" fmla="*/ 1 w 152"/>
                  <a:gd name="T29" fmla="*/ 1 h 466"/>
                  <a:gd name="T30" fmla="*/ 1 w 152"/>
                  <a:gd name="T31" fmla="*/ 1 h 466"/>
                  <a:gd name="T32" fmla="*/ 1 w 152"/>
                  <a:gd name="T33" fmla="*/ 1 h 466"/>
                  <a:gd name="T34" fmla="*/ 0 w 152"/>
                  <a:gd name="T35" fmla="*/ 1 h 466"/>
                  <a:gd name="T36" fmla="*/ 1 w 152"/>
                  <a:gd name="T37" fmla="*/ 1 h 466"/>
                  <a:gd name="T38" fmla="*/ 1 w 152"/>
                  <a:gd name="T39" fmla="*/ 1 h 466"/>
                  <a:gd name="T40" fmla="*/ 1 w 152"/>
                  <a:gd name="T41" fmla="*/ 1 h 4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
                  <a:gd name="T64" fmla="*/ 0 h 466"/>
                  <a:gd name="T65" fmla="*/ 152 w 152"/>
                  <a:gd name="T66" fmla="*/ 466 h 4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 h="466">
                    <a:moveTo>
                      <a:pt x="22" y="30"/>
                    </a:moveTo>
                    <a:lnTo>
                      <a:pt x="40" y="11"/>
                    </a:lnTo>
                    <a:lnTo>
                      <a:pt x="62" y="4"/>
                    </a:lnTo>
                    <a:lnTo>
                      <a:pt x="83" y="0"/>
                    </a:lnTo>
                    <a:lnTo>
                      <a:pt x="109" y="5"/>
                    </a:lnTo>
                    <a:lnTo>
                      <a:pt x="139" y="30"/>
                    </a:lnTo>
                    <a:lnTo>
                      <a:pt x="152" y="75"/>
                    </a:lnTo>
                    <a:lnTo>
                      <a:pt x="152" y="144"/>
                    </a:lnTo>
                    <a:lnTo>
                      <a:pt x="150" y="208"/>
                    </a:lnTo>
                    <a:lnTo>
                      <a:pt x="135" y="307"/>
                    </a:lnTo>
                    <a:lnTo>
                      <a:pt x="123" y="387"/>
                    </a:lnTo>
                    <a:lnTo>
                      <a:pt x="109" y="439"/>
                    </a:lnTo>
                    <a:lnTo>
                      <a:pt x="81" y="466"/>
                    </a:lnTo>
                    <a:lnTo>
                      <a:pt x="40" y="461"/>
                    </a:lnTo>
                    <a:lnTo>
                      <a:pt x="20" y="420"/>
                    </a:lnTo>
                    <a:lnTo>
                      <a:pt x="7" y="359"/>
                    </a:lnTo>
                    <a:lnTo>
                      <a:pt x="1" y="291"/>
                    </a:lnTo>
                    <a:lnTo>
                      <a:pt x="0" y="188"/>
                    </a:lnTo>
                    <a:lnTo>
                      <a:pt x="5" y="116"/>
                    </a:lnTo>
                    <a:lnTo>
                      <a:pt x="14" y="51"/>
                    </a:lnTo>
                    <a:lnTo>
                      <a:pt x="22" y="30"/>
                    </a:lnTo>
                    <a:close/>
                  </a:path>
                </a:pathLst>
              </a:custGeom>
              <a:solidFill>
                <a:schemeClr val="tx1"/>
              </a:solidFill>
              <a:ln w="9525">
                <a:solidFill>
                  <a:srgbClr val="C0C0C0"/>
                </a:solidFill>
                <a:round/>
              </a:ln>
            </p:spPr>
            <p:txBody>
              <a:bodyPr/>
              <a:lstStyle/>
              <a:p>
                <a:endParaRPr lang="zh-CN" altLang="en-US"/>
              </a:p>
            </p:txBody>
          </p:sp>
          <p:sp>
            <p:nvSpPr>
              <p:cNvPr id="91184" name="Freeform 42"/>
              <p:cNvSpPr/>
              <p:nvPr/>
            </p:nvSpPr>
            <p:spPr bwMode="auto">
              <a:xfrm>
                <a:off x="430" y="3028"/>
                <a:ext cx="43" cy="288"/>
              </a:xfrm>
              <a:custGeom>
                <a:avLst/>
                <a:gdLst>
                  <a:gd name="T0" fmla="*/ 0 w 87"/>
                  <a:gd name="T1" fmla="*/ 1 h 576"/>
                  <a:gd name="T2" fmla="*/ 0 w 87"/>
                  <a:gd name="T3" fmla="*/ 0 h 576"/>
                  <a:gd name="T4" fmla="*/ 0 w 87"/>
                  <a:gd name="T5" fmla="*/ 1 h 576"/>
                  <a:gd name="T6" fmla="*/ 0 w 87"/>
                  <a:gd name="T7" fmla="*/ 1 h 576"/>
                  <a:gd name="T8" fmla="*/ 0 w 87"/>
                  <a:gd name="T9" fmla="*/ 1 h 576"/>
                  <a:gd name="T10" fmla="*/ 0 w 87"/>
                  <a:gd name="T11" fmla="*/ 1 h 576"/>
                  <a:gd name="T12" fmla="*/ 0 w 87"/>
                  <a:gd name="T13" fmla="*/ 1 h 576"/>
                  <a:gd name="T14" fmla="*/ 0 w 87"/>
                  <a:gd name="T15" fmla="*/ 1 h 576"/>
                  <a:gd name="T16" fmla="*/ 0 w 87"/>
                  <a:gd name="T17" fmla="*/ 1 h 576"/>
                  <a:gd name="T18" fmla="*/ 0 w 87"/>
                  <a:gd name="T19" fmla="*/ 1 h 576"/>
                  <a:gd name="T20" fmla="*/ 0 w 87"/>
                  <a:gd name="T21" fmla="*/ 1 h 576"/>
                  <a:gd name="T22" fmla="*/ 0 w 87"/>
                  <a:gd name="T23" fmla="*/ 1 h 576"/>
                  <a:gd name="T24" fmla="*/ 0 w 87"/>
                  <a:gd name="T25" fmla="*/ 1 h 576"/>
                  <a:gd name="T26" fmla="*/ 0 w 87"/>
                  <a:gd name="T27" fmla="*/ 1 h 576"/>
                  <a:gd name="T28" fmla="*/ 0 w 87"/>
                  <a:gd name="T29" fmla="*/ 1 h 576"/>
                  <a:gd name="T30" fmla="*/ 0 w 87"/>
                  <a:gd name="T31" fmla="*/ 1 h 576"/>
                  <a:gd name="T32" fmla="*/ 0 w 87"/>
                  <a:gd name="T33" fmla="*/ 1 h 576"/>
                  <a:gd name="T34" fmla="*/ 0 w 87"/>
                  <a:gd name="T35" fmla="*/ 1 h 576"/>
                  <a:gd name="T36" fmla="*/ 0 w 87"/>
                  <a:gd name="T37" fmla="*/ 1 h 576"/>
                  <a:gd name="T38" fmla="*/ 0 w 87"/>
                  <a:gd name="T39" fmla="*/ 1 h 576"/>
                  <a:gd name="T40" fmla="*/ 0 w 87"/>
                  <a:gd name="T41" fmla="*/ 1 h 576"/>
                  <a:gd name="T42" fmla="*/ 0 w 87"/>
                  <a:gd name="T43" fmla="*/ 1 h 576"/>
                  <a:gd name="T44" fmla="*/ 0 w 87"/>
                  <a:gd name="T45" fmla="*/ 1 h 576"/>
                  <a:gd name="T46" fmla="*/ 0 w 87"/>
                  <a:gd name="T47" fmla="*/ 1 h 576"/>
                  <a:gd name="T48" fmla="*/ 0 w 87"/>
                  <a:gd name="T49" fmla="*/ 1 h 5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576"/>
                  <a:gd name="T77" fmla="*/ 87 w 87"/>
                  <a:gd name="T78" fmla="*/ 576 h 5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576">
                    <a:moveTo>
                      <a:pt x="59" y="4"/>
                    </a:moveTo>
                    <a:lnTo>
                      <a:pt x="80" y="0"/>
                    </a:lnTo>
                    <a:lnTo>
                      <a:pt x="87" y="25"/>
                    </a:lnTo>
                    <a:lnTo>
                      <a:pt x="77" y="57"/>
                    </a:lnTo>
                    <a:lnTo>
                      <a:pt x="60" y="76"/>
                    </a:lnTo>
                    <a:lnTo>
                      <a:pt x="47" y="118"/>
                    </a:lnTo>
                    <a:lnTo>
                      <a:pt x="31" y="176"/>
                    </a:lnTo>
                    <a:lnTo>
                      <a:pt x="25" y="230"/>
                    </a:lnTo>
                    <a:lnTo>
                      <a:pt x="21" y="322"/>
                    </a:lnTo>
                    <a:lnTo>
                      <a:pt x="25" y="408"/>
                    </a:lnTo>
                    <a:lnTo>
                      <a:pt x="33" y="448"/>
                    </a:lnTo>
                    <a:lnTo>
                      <a:pt x="27" y="492"/>
                    </a:lnTo>
                    <a:lnTo>
                      <a:pt x="21" y="524"/>
                    </a:lnTo>
                    <a:lnTo>
                      <a:pt x="23" y="576"/>
                    </a:lnTo>
                    <a:lnTo>
                      <a:pt x="13" y="572"/>
                    </a:lnTo>
                    <a:lnTo>
                      <a:pt x="4" y="529"/>
                    </a:lnTo>
                    <a:lnTo>
                      <a:pt x="0" y="492"/>
                    </a:lnTo>
                    <a:lnTo>
                      <a:pt x="12" y="441"/>
                    </a:lnTo>
                    <a:lnTo>
                      <a:pt x="8" y="394"/>
                    </a:lnTo>
                    <a:lnTo>
                      <a:pt x="4" y="318"/>
                    </a:lnTo>
                    <a:lnTo>
                      <a:pt x="4" y="227"/>
                    </a:lnTo>
                    <a:lnTo>
                      <a:pt x="12" y="130"/>
                    </a:lnTo>
                    <a:lnTo>
                      <a:pt x="25" y="57"/>
                    </a:lnTo>
                    <a:lnTo>
                      <a:pt x="39" y="20"/>
                    </a:lnTo>
                    <a:lnTo>
                      <a:pt x="59" y="4"/>
                    </a:lnTo>
                    <a:close/>
                  </a:path>
                </a:pathLst>
              </a:custGeom>
              <a:solidFill>
                <a:schemeClr val="tx1"/>
              </a:solidFill>
              <a:ln w="9525">
                <a:solidFill>
                  <a:srgbClr val="C0C0C0"/>
                </a:solidFill>
                <a:round/>
              </a:ln>
            </p:spPr>
            <p:txBody>
              <a:bodyPr/>
              <a:lstStyle/>
              <a:p>
                <a:endParaRPr lang="zh-CN" altLang="en-US"/>
              </a:p>
            </p:txBody>
          </p:sp>
          <p:sp>
            <p:nvSpPr>
              <p:cNvPr id="91185" name="Freeform 43"/>
              <p:cNvSpPr/>
              <p:nvPr/>
            </p:nvSpPr>
            <p:spPr bwMode="auto">
              <a:xfrm>
                <a:off x="527" y="3033"/>
                <a:ext cx="27" cy="276"/>
              </a:xfrm>
              <a:custGeom>
                <a:avLst/>
                <a:gdLst>
                  <a:gd name="T0" fmla="*/ 1 w 54"/>
                  <a:gd name="T1" fmla="*/ 1 h 552"/>
                  <a:gd name="T2" fmla="*/ 1 w 54"/>
                  <a:gd name="T3" fmla="*/ 0 h 552"/>
                  <a:gd name="T4" fmla="*/ 1 w 54"/>
                  <a:gd name="T5" fmla="*/ 1 h 552"/>
                  <a:gd name="T6" fmla="*/ 1 w 54"/>
                  <a:gd name="T7" fmla="*/ 1 h 552"/>
                  <a:gd name="T8" fmla="*/ 1 w 54"/>
                  <a:gd name="T9" fmla="*/ 1 h 552"/>
                  <a:gd name="T10" fmla="*/ 1 w 54"/>
                  <a:gd name="T11" fmla="*/ 1 h 552"/>
                  <a:gd name="T12" fmla="*/ 1 w 54"/>
                  <a:gd name="T13" fmla="*/ 1 h 552"/>
                  <a:gd name="T14" fmla="*/ 1 w 54"/>
                  <a:gd name="T15" fmla="*/ 1 h 552"/>
                  <a:gd name="T16" fmla="*/ 1 w 54"/>
                  <a:gd name="T17" fmla="*/ 1 h 552"/>
                  <a:gd name="T18" fmla="*/ 1 w 54"/>
                  <a:gd name="T19" fmla="*/ 1 h 552"/>
                  <a:gd name="T20" fmla="*/ 1 w 54"/>
                  <a:gd name="T21" fmla="*/ 1 h 552"/>
                  <a:gd name="T22" fmla="*/ 1 w 54"/>
                  <a:gd name="T23" fmla="*/ 1 h 552"/>
                  <a:gd name="T24" fmla="*/ 1 w 54"/>
                  <a:gd name="T25" fmla="*/ 1 h 552"/>
                  <a:gd name="T26" fmla="*/ 1 w 54"/>
                  <a:gd name="T27" fmla="*/ 1 h 552"/>
                  <a:gd name="T28" fmla="*/ 1 w 54"/>
                  <a:gd name="T29" fmla="*/ 1 h 552"/>
                  <a:gd name="T30" fmla="*/ 1 w 54"/>
                  <a:gd name="T31" fmla="*/ 1 h 552"/>
                  <a:gd name="T32" fmla="*/ 1 w 54"/>
                  <a:gd name="T33" fmla="*/ 1 h 552"/>
                  <a:gd name="T34" fmla="*/ 0 w 54"/>
                  <a:gd name="T35" fmla="*/ 1 h 552"/>
                  <a:gd name="T36" fmla="*/ 1 w 54"/>
                  <a:gd name="T37" fmla="*/ 1 h 5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552"/>
                  <a:gd name="T59" fmla="*/ 54 w 54"/>
                  <a:gd name="T60" fmla="*/ 552 h 5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552">
                    <a:moveTo>
                      <a:pt x="1" y="2"/>
                    </a:moveTo>
                    <a:lnTo>
                      <a:pt x="23" y="0"/>
                    </a:lnTo>
                    <a:lnTo>
                      <a:pt x="38" y="43"/>
                    </a:lnTo>
                    <a:lnTo>
                      <a:pt x="54" y="163"/>
                    </a:lnTo>
                    <a:lnTo>
                      <a:pt x="54" y="301"/>
                    </a:lnTo>
                    <a:lnTo>
                      <a:pt x="46" y="419"/>
                    </a:lnTo>
                    <a:lnTo>
                      <a:pt x="54" y="459"/>
                    </a:lnTo>
                    <a:lnTo>
                      <a:pt x="54" y="513"/>
                    </a:lnTo>
                    <a:lnTo>
                      <a:pt x="46" y="552"/>
                    </a:lnTo>
                    <a:lnTo>
                      <a:pt x="36" y="517"/>
                    </a:lnTo>
                    <a:lnTo>
                      <a:pt x="31" y="464"/>
                    </a:lnTo>
                    <a:lnTo>
                      <a:pt x="19" y="425"/>
                    </a:lnTo>
                    <a:lnTo>
                      <a:pt x="32" y="388"/>
                    </a:lnTo>
                    <a:lnTo>
                      <a:pt x="40" y="301"/>
                    </a:lnTo>
                    <a:lnTo>
                      <a:pt x="40" y="220"/>
                    </a:lnTo>
                    <a:lnTo>
                      <a:pt x="32" y="138"/>
                    </a:lnTo>
                    <a:lnTo>
                      <a:pt x="17" y="78"/>
                    </a:lnTo>
                    <a:lnTo>
                      <a:pt x="0" y="49"/>
                    </a:lnTo>
                    <a:lnTo>
                      <a:pt x="1" y="2"/>
                    </a:lnTo>
                    <a:close/>
                  </a:path>
                </a:pathLst>
              </a:custGeom>
              <a:solidFill>
                <a:schemeClr val="tx1"/>
              </a:solidFill>
              <a:ln w="9525">
                <a:solidFill>
                  <a:srgbClr val="C0C0C0"/>
                </a:solidFill>
                <a:round/>
              </a:ln>
            </p:spPr>
            <p:txBody>
              <a:bodyPr/>
              <a:lstStyle/>
              <a:p>
                <a:endParaRPr lang="zh-CN" altLang="en-US"/>
              </a:p>
            </p:txBody>
          </p:sp>
          <p:sp>
            <p:nvSpPr>
              <p:cNvPr id="91186" name="Freeform 44"/>
              <p:cNvSpPr/>
              <p:nvPr/>
            </p:nvSpPr>
            <p:spPr bwMode="auto">
              <a:xfrm>
                <a:off x="460" y="3215"/>
                <a:ext cx="62" cy="331"/>
              </a:xfrm>
              <a:custGeom>
                <a:avLst/>
                <a:gdLst>
                  <a:gd name="T0" fmla="*/ 1 w 123"/>
                  <a:gd name="T1" fmla="*/ 0 h 661"/>
                  <a:gd name="T2" fmla="*/ 1 w 123"/>
                  <a:gd name="T3" fmla="*/ 1 h 661"/>
                  <a:gd name="T4" fmla="*/ 1 w 123"/>
                  <a:gd name="T5" fmla="*/ 1 h 661"/>
                  <a:gd name="T6" fmla="*/ 1 w 123"/>
                  <a:gd name="T7" fmla="*/ 1 h 661"/>
                  <a:gd name="T8" fmla="*/ 1 w 123"/>
                  <a:gd name="T9" fmla="*/ 1 h 661"/>
                  <a:gd name="T10" fmla="*/ 1 w 123"/>
                  <a:gd name="T11" fmla="*/ 1 h 661"/>
                  <a:gd name="T12" fmla="*/ 1 w 123"/>
                  <a:gd name="T13" fmla="*/ 1 h 661"/>
                  <a:gd name="T14" fmla="*/ 1 w 123"/>
                  <a:gd name="T15" fmla="*/ 1 h 661"/>
                  <a:gd name="T16" fmla="*/ 1 w 123"/>
                  <a:gd name="T17" fmla="*/ 1 h 661"/>
                  <a:gd name="T18" fmla="*/ 1 w 123"/>
                  <a:gd name="T19" fmla="*/ 1 h 661"/>
                  <a:gd name="T20" fmla="*/ 1 w 123"/>
                  <a:gd name="T21" fmla="*/ 1 h 661"/>
                  <a:gd name="T22" fmla="*/ 1 w 123"/>
                  <a:gd name="T23" fmla="*/ 1 h 661"/>
                  <a:gd name="T24" fmla="*/ 1 w 123"/>
                  <a:gd name="T25" fmla="*/ 1 h 661"/>
                  <a:gd name="T26" fmla="*/ 1 w 123"/>
                  <a:gd name="T27" fmla="*/ 1 h 661"/>
                  <a:gd name="T28" fmla="*/ 1 w 123"/>
                  <a:gd name="T29" fmla="*/ 1 h 661"/>
                  <a:gd name="T30" fmla="*/ 1 w 123"/>
                  <a:gd name="T31" fmla="*/ 1 h 661"/>
                  <a:gd name="T32" fmla="*/ 1 w 123"/>
                  <a:gd name="T33" fmla="*/ 1 h 661"/>
                  <a:gd name="T34" fmla="*/ 1 w 123"/>
                  <a:gd name="T35" fmla="*/ 1 h 661"/>
                  <a:gd name="T36" fmla="*/ 1 w 123"/>
                  <a:gd name="T37" fmla="*/ 1 h 661"/>
                  <a:gd name="T38" fmla="*/ 1 w 123"/>
                  <a:gd name="T39" fmla="*/ 1 h 661"/>
                  <a:gd name="T40" fmla="*/ 1 w 123"/>
                  <a:gd name="T41" fmla="*/ 1 h 661"/>
                  <a:gd name="T42" fmla="*/ 1 w 123"/>
                  <a:gd name="T43" fmla="*/ 1 h 661"/>
                  <a:gd name="T44" fmla="*/ 1 w 123"/>
                  <a:gd name="T45" fmla="*/ 1 h 661"/>
                  <a:gd name="T46" fmla="*/ 1 w 123"/>
                  <a:gd name="T47" fmla="*/ 1 h 661"/>
                  <a:gd name="T48" fmla="*/ 1 w 123"/>
                  <a:gd name="T49" fmla="*/ 1 h 661"/>
                  <a:gd name="T50" fmla="*/ 1 w 123"/>
                  <a:gd name="T51" fmla="*/ 1 h 661"/>
                  <a:gd name="T52" fmla="*/ 1 w 123"/>
                  <a:gd name="T53" fmla="*/ 1 h 661"/>
                  <a:gd name="T54" fmla="*/ 1 w 123"/>
                  <a:gd name="T55" fmla="*/ 1 h 661"/>
                  <a:gd name="T56" fmla="*/ 1 w 123"/>
                  <a:gd name="T57" fmla="*/ 1 h 661"/>
                  <a:gd name="T58" fmla="*/ 0 w 123"/>
                  <a:gd name="T59" fmla="*/ 1 h 661"/>
                  <a:gd name="T60" fmla="*/ 1 w 123"/>
                  <a:gd name="T61" fmla="*/ 1 h 661"/>
                  <a:gd name="T62" fmla="*/ 1 w 123"/>
                  <a:gd name="T63" fmla="*/ 0 h 6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
                  <a:gd name="T97" fmla="*/ 0 h 661"/>
                  <a:gd name="T98" fmla="*/ 123 w 123"/>
                  <a:gd name="T99" fmla="*/ 661 h 6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 h="661">
                    <a:moveTo>
                      <a:pt x="13" y="0"/>
                    </a:moveTo>
                    <a:lnTo>
                      <a:pt x="27" y="27"/>
                    </a:lnTo>
                    <a:lnTo>
                      <a:pt x="32" y="55"/>
                    </a:lnTo>
                    <a:lnTo>
                      <a:pt x="38" y="151"/>
                    </a:lnTo>
                    <a:lnTo>
                      <a:pt x="41" y="216"/>
                    </a:lnTo>
                    <a:lnTo>
                      <a:pt x="41" y="326"/>
                    </a:lnTo>
                    <a:lnTo>
                      <a:pt x="40" y="429"/>
                    </a:lnTo>
                    <a:lnTo>
                      <a:pt x="34" y="512"/>
                    </a:lnTo>
                    <a:lnTo>
                      <a:pt x="29" y="537"/>
                    </a:lnTo>
                    <a:lnTo>
                      <a:pt x="59" y="551"/>
                    </a:lnTo>
                    <a:lnTo>
                      <a:pt x="85" y="567"/>
                    </a:lnTo>
                    <a:lnTo>
                      <a:pt x="119" y="601"/>
                    </a:lnTo>
                    <a:lnTo>
                      <a:pt x="123" y="616"/>
                    </a:lnTo>
                    <a:lnTo>
                      <a:pt x="120" y="641"/>
                    </a:lnTo>
                    <a:lnTo>
                      <a:pt x="103" y="661"/>
                    </a:lnTo>
                    <a:lnTo>
                      <a:pt x="96" y="650"/>
                    </a:lnTo>
                    <a:lnTo>
                      <a:pt x="91" y="623"/>
                    </a:lnTo>
                    <a:lnTo>
                      <a:pt x="74" y="599"/>
                    </a:lnTo>
                    <a:lnTo>
                      <a:pt x="46" y="574"/>
                    </a:lnTo>
                    <a:lnTo>
                      <a:pt x="28" y="567"/>
                    </a:lnTo>
                    <a:lnTo>
                      <a:pt x="6" y="567"/>
                    </a:lnTo>
                    <a:lnTo>
                      <a:pt x="6" y="547"/>
                    </a:lnTo>
                    <a:lnTo>
                      <a:pt x="17" y="523"/>
                    </a:lnTo>
                    <a:lnTo>
                      <a:pt x="27" y="450"/>
                    </a:lnTo>
                    <a:lnTo>
                      <a:pt x="29" y="372"/>
                    </a:lnTo>
                    <a:lnTo>
                      <a:pt x="28" y="303"/>
                    </a:lnTo>
                    <a:lnTo>
                      <a:pt x="27" y="216"/>
                    </a:lnTo>
                    <a:lnTo>
                      <a:pt x="21" y="140"/>
                    </a:lnTo>
                    <a:lnTo>
                      <a:pt x="8" y="85"/>
                    </a:lnTo>
                    <a:lnTo>
                      <a:pt x="0" y="34"/>
                    </a:lnTo>
                    <a:lnTo>
                      <a:pt x="2" y="16"/>
                    </a:lnTo>
                    <a:lnTo>
                      <a:pt x="13" y="0"/>
                    </a:lnTo>
                    <a:close/>
                  </a:path>
                </a:pathLst>
              </a:custGeom>
              <a:solidFill>
                <a:schemeClr val="tx1"/>
              </a:solidFill>
              <a:ln w="9525">
                <a:solidFill>
                  <a:srgbClr val="C0C0C0"/>
                </a:solidFill>
                <a:round/>
              </a:ln>
            </p:spPr>
            <p:txBody>
              <a:bodyPr/>
              <a:lstStyle/>
              <a:p>
                <a:endParaRPr lang="zh-CN" altLang="en-US"/>
              </a:p>
            </p:txBody>
          </p:sp>
          <p:sp>
            <p:nvSpPr>
              <p:cNvPr id="91187" name="Freeform 45"/>
              <p:cNvSpPr/>
              <p:nvPr/>
            </p:nvSpPr>
            <p:spPr bwMode="auto">
              <a:xfrm>
                <a:off x="502" y="3216"/>
                <a:ext cx="58" cy="296"/>
              </a:xfrm>
              <a:custGeom>
                <a:avLst/>
                <a:gdLst>
                  <a:gd name="T0" fmla="*/ 0 w 115"/>
                  <a:gd name="T1" fmla="*/ 1 h 592"/>
                  <a:gd name="T2" fmla="*/ 0 w 115"/>
                  <a:gd name="T3" fmla="*/ 1 h 592"/>
                  <a:gd name="T4" fmla="*/ 1 w 115"/>
                  <a:gd name="T5" fmla="*/ 0 h 592"/>
                  <a:gd name="T6" fmla="*/ 1 w 115"/>
                  <a:gd name="T7" fmla="*/ 0 h 592"/>
                  <a:gd name="T8" fmla="*/ 1 w 115"/>
                  <a:gd name="T9" fmla="*/ 1 h 592"/>
                  <a:gd name="T10" fmla="*/ 1 w 115"/>
                  <a:gd name="T11" fmla="*/ 1 h 592"/>
                  <a:gd name="T12" fmla="*/ 1 w 115"/>
                  <a:gd name="T13" fmla="*/ 1 h 592"/>
                  <a:gd name="T14" fmla="*/ 1 w 115"/>
                  <a:gd name="T15" fmla="*/ 1 h 592"/>
                  <a:gd name="T16" fmla="*/ 1 w 115"/>
                  <a:gd name="T17" fmla="*/ 1 h 592"/>
                  <a:gd name="T18" fmla="*/ 1 w 115"/>
                  <a:gd name="T19" fmla="*/ 1 h 592"/>
                  <a:gd name="T20" fmla="*/ 1 w 115"/>
                  <a:gd name="T21" fmla="*/ 1 h 592"/>
                  <a:gd name="T22" fmla="*/ 1 w 115"/>
                  <a:gd name="T23" fmla="*/ 1 h 592"/>
                  <a:gd name="T24" fmla="*/ 1 w 115"/>
                  <a:gd name="T25" fmla="*/ 1 h 592"/>
                  <a:gd name="T26" fmla="*/ 1 w 115"/>
                  <a:gd name="T27" fmla="*/ 1 h 592"/>
                  <a:gd name="T28" fmla="*/ 1 w 115"/>
                  <a:gd name="T29" fmla="*/ 1 h 592"/>
                  <a:gd name="T30" fmla="*/ 1 w 115"/>
                  <a:gd name="T31" fmla="*/ 1 h 592"/>
                  <a:gd name="T32" fmla="*/ 1 w 115"/>
                  <a:gd name="T33" fmla="*/ 1 h 592"/>
                  <a:gd name="T34" fmla="*/ 1 w 115"/>
                  <a:gd name="T35" fmla="*/ 1 h 592"/>
                  <a:gd name="T36" fmla="*/ 1 w 115"/>
                  <a:gd name="T37" fmla="*/ 1 h 592"/>
                  <a:gd name="T38" fmla="*/ 1 w 115"/>
                  <a:gd name="T39" fmla="*/ 1 h 592"/>
                  <a:gd name="T40" fmla="*/ 1 w 115"/>
                  <a:gd name="T41" fmla="*/ 1 h 592"/>
                  <a:gd name="T42" fmla="*/ 1 w 115"/>
                  <a:gd name="T43" fmla="*/ 1 h 592"/>
                  <a:gd name="T44" fmla="*/ 1 w 115"/>
                  <a:gd name="T45" fmla="*/ 1 h 592"/>
                  <a:gd name="T46" fmla="*/ 1 w 115"/>
                  <a:gd name="T47" fmla="*/ 1 h 592"/>
                  <a:gd name="T48" fmla="*/ 1 w 115"/>
                  <a:gd name="T49" fmla="*/ 1 h 592"/>
                  <a:gd name="T50" fmla="*/ 1 w 115"/>
                  <a:gd name="T51" fmla="*/ 1 h 592"/>
                  <a:gd name="T52" fmla="*/ 1 w 115"/>
                  <a:gd name="T53" fmla="*/ 1 h 592"/>
                  <a:gd name="T54" fmla="*/ 1 w 115"/>
                  <a:gd name="T55" fmla="*/ 1 h 592"/>
                  <a:gd name="T56" fmla="*/ 1 w 115"/>
                  <a:gd name="T57" fmla="*/ 1 h 592"/>
                  <a:gd name="T58" fmla="*/ 1 w 115"/>
                  <a:gd name="T59" fmla="*/ 1 h 592"/>
                  <a:gd name="T60" fmla="*/ 1 w 115"/>
                  <a:gd name="T61" fmla="*/ 1 h 592"/>
                  <a:gd name="T62" fmla="*/ 1 w 115"/>
                  <a:gd name="T63" fmla="*/ 1 h 592"/>
                  <a:gd name="T64" fmla="*/ 1 w 115"/>
                  <a:gd name="T65" fmla="*/ 1 h 592"/>
                  <a:gd name="T66" fmla="*/ 1 w 115"/>
                  <a:gd name="T67" fmla="*/ 1 h 592"/>
                  <a:gd name="T68" fmla="*/ 0 w 115"/>
                  <a:gd name="T69" fmla="*/ 1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592"/>
                  <a:gd name="T107" fmla="*/ 115 w 115"/>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592">
                    <a:moveTo>
                      <a:pt x="0" y="47"/>
                    </a:moveTo>
                    <a:lnTo>
                      <a:pt x="0" y="9"/>
                    </a:lnTo>
                    <a:lnTo>
                      <a:pt x="11" y="0"/>
                    </a:lnTo>
                    <a:lnTo>
                      <a:pt x="30" y="0"/>
                    </a:lnTo>
                    <a:lnTo>
                      <a:pt x="43" y="21"/>
                    </a:lnTo>
                    <a:lnTo>
                      <a:pt x="46" y="42"/>
                    </a:lnTo>
                    <a:lnTo>
                      <a:pt x="43" y="84"/>
                    </a:lnTo>
                    <a:lnTo>
                      <a:pt x="34" y="139"/>
                    </a:lnTo>
                    <a:lnTo>
                      <a:pt x="30" y="221"/>
                    </a:lnTo>
                    <a:lnTo>
                      <a:pt x="27" y="275"/>
                    </a:lnTo>
                    <a:lnTo>
                      <a:pt x="27" y="284"/>
                    </a:lnTo>
                    <a:lnTo>
                      <a:pt x="31" y="360"/>
                    </a:lnTo>
                    <a:lnTo>
                      <a:pt x="38" y="404"/>
                    </a:lnTo>
                    <a:lnTo>
                      <a:pt x="43" y="437"/>
                    </a:lnTo>
                    <a:lnTo>
                      <a:pt x="42" y="451"/>
                    </a:lnTo>
                    <a:lnTo>
                      <a:pt x="59" y="491"/>
                    </a:lnTo>
                    <a:lnTo>
                      <a:pt x="78" y="516"/>
                    </a:lnTo>
                    <a:lnTo>
                      <a:pt x="98" y="540"/>
                    </a:lnTo>
                    <a:lnTo>
                      <a:pt x="115" y="551"/>
                    </a:lnTo>
                    <a:lnTo>
                      <a:pt x="115" y="571"/>
                    </a:lnTo>
                    <a:lnTo>
                      <a:pt x="105" y="587"/>
                    </a:lnTo>
                    <a:lnTo>
                      <a:pt x="83" y="592"/>
                    </a:lnTo>
                    <a:lnTo>
                      <a:pt x="67" y="581"/>
                    </a:lnTo>
                    <a:lnTo>
                      <a:pt x="67" y="567"/>
                    </a:lnTo>
                    <a:lnTo>
                      <a:pt x="53" y="516"/>
                    </a:lnTo>
                    <a:lnTo>
                      <a:pt x="31" y="490"/>
                    </a:lnTo>
                    <a:lnTo>
                      <a:pt x="15" y="462"/>
                    </a:lnTo>
                    <a:lnTo>
                      <a:pt x="4" y="448"/>
                    </a:lnTo>
                    <a:lnTo>
                      <a:pt x="8" y="430"/>
                    </a:lnTo>
                    <a:lnTo>
                      <a:pt x="14" y="381"/>
                    </a:lnTo>
                    <a:lnTo>
                      <a:pt x="14" y="290"/>
                    </a:lnTo>
                    <a:lnTo>
                      <a:pt x="11" y="225"/>
                    </a:lnTo>
                    <a:lnTo>
                      <a:pt x="11" y="160"/>
                    </a:lnTo>
                    <a:lnTo>
                      <a:pt x="10" y="90"/>
                    </a:lnTo>
                    <a:lnTo>
                      <a:pt x="0" y="47"/>
                    </a:lnTo>
                    <a:close/>
                  </a:path>
                </a:pathLst>
              </a:custGeom>
              <a:solidFill>
                <a:schemeClr val="tx1"/>
              </a:solidFill>
              <a:ln w="9525">
                <a:solidFill>
                  <a:srgbClr val="C0C0C0"/>
                </a:solidFill>
                <a:round/>
              </a:ln>
            </p:spPr>
            <p:txBody>
              <a:bodyPr/>
              <a:lstStyle/>
              <a:p>
                <a:endParaRPr lang="zh-CN" altLang="en-US"/>
              </a:p>
            </p:txBody>
          </p:sp>
        </p:grpSp>
        <p:grpSp>
          <p:nvGrpSpPr>
            <p:cNvPr id="91168" name="Group 46"/>
            <p:cNvGrpSpPr/>
            <p:nvPr/>
          </p:nvGrpSpPr>
          <p:grpSpPr bwMode="auto">
            <a:xfrm>
              <a:off x="4508" y="1528"/>
              <a:ext cx="135" cy="632"/>
              <a:chOff x="430" y="2870"/>
              <a:chExt cx="130" cy="676"/>
            </a:xfrm>
          </p:grpSpPr>
          <p:sp>
            <p:nvSpPr>
              <p:cNvPr id="91176" name="Freeform 47"/>
              <p:cNvSpPr/>
              <p:nvPr/>
            </p:nvSpPr>
            <p:spPr bwMode="auto">
              <a:xfrm>
                <a:off x="467" y="2870"/>
                <a:ext cx="86" cy="145"/>
              </a:xfrm>
              <a:custGeom>
                <a:avLst/>
                <a:gdLst>
                  <a:gd name="T0" fmla="*/ 0 w 170"/>
                  <a:gd name="T1" fmla="*/ 0 h 291"/>
                  <a:gd name="T2" fmla="*/ 1 w 170"/>
                  <a:gd name="T3" fmla="*/ 0 h 291"/>
                  <a:gd name="T4" fmla="*/ 1 w 170"/>
                  <a:gd name="T5" fmla="*/ 0 h 291"/>
                  <a:gd name="T6" fmla="*/ 1 w 170"/>
                  <a:gd name="T7" fmla="*/ 0 h 291"/>
                  <a:gd name="T8" fmla="*/ 1 w 170"/>
                  <a:gd name="T9" fmla="*/ 0 h 291"/>
                  <a:gd name="T10" fmla="*/ 1 w 170"/>
                  <a:gd name="T11" fmla="*/ 0 h 291"/>
                  <a:gd name="T12" fmla="*/ 1 w 170"/>
                  <a:gd name="T13" fmla="*/ 0 h 291"/>
                  <a:gd name="T14" fmla="*/ 1 w 170"/>
                  <a:gd name="T15" fmla="*/ 0 h 291"/>
                  <a:gd name="T16" fmla="*/ 1 w 170"/>
                  <a:gd name="T17" fmla="*/ 0 h 291"/>
                  <a:gd name="T18" fmla="*/ 1 w 170"/>
                  <a:gd name="T19" fmla="*/ 0 h 291"/>
                  <a:gd name="T20" fmla="*/ 1 w 170"/>
                  <a:gd name="T21" fmla="*/ 0 h 291"/>
                  <a:gd name="T22" fmla="*/ 1 w 170"/>
                  <a:gd name="T23" fmla="*/ 0 h 291"/>
                  <a:gd name="T24" fmla="*/ 1 w 170"/>
                  <a:gd name="T25" fmla="*/ 0 h 291"/>
                  <a:gd name="T26" fmla="*/ 1 w 170"/>
                  <a:gd name="T27" fmla="*/ 0 h 291"/>
                  <a:gd name="T28" fmla="*/ 1 w 170"/>
                  <a:gd name="T29" fmla="*/ 0 h 291"/>
                  <a:gd name="T30" fmla="*/ 1 w 170"/>
                  <a:gd name="T31" fmla="*/ 0 h 291"/>
                  <a:gd name="T32" fmla="*/ 1 w 170"/>
                  <a:gd name="T33" fmla="*/ 0 h 291"/>
                  <a:gd name="T34" fmla="*/ 1 w 170"/>
                  <a:gd name="T35" fmla="*/ 0 h 291"/>
                  <a:gd name="T36" fmla="*/ 1 w 170"/>
                  <a:gd name="T37" fmla="*/ 0 h 291"/>
                  <a:gd name="T38" fmla="*/ 1 w 170"/>
                  <a:gd name="T39" fmla="*/ 0 h 291"/>
                  <a:gd name="T40" fmla="*/ 0 w 170"/>
                  <a:gd name="T41" fmla="*/ 0 h 291"/>
                  <a:gd name="T42" fmla="*/ 0 w 170"/>
                  <a:gd name="T43" fmla="*/ 0 h 29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291"/>
                  <a:gd name="T68" fmla="*/ 170 w 170"/>
                  <a:gd name="T69" fmla="*/ 291 h 29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291">
                    <a:moveTo>
                      <a:pt x="0" y="124"/>
                    </a:moveTo>
                    <a:lnTo>
                      <a:pt x="12" y="64"/>
                    </a:lnTo>
                    <a:lnTo>
                      <a:pt x="28" y="33"/>
                    </a:lnTo>
                    <a:lnTo>
                      <a:pt x="48" y="11"/>
                    </a:lnTo>
                    <a:lnTo>
                      <a:pt x="69" y="0"/>
                    </a:lnTo>
                    <a:lnTo>
                      <a:pt x="96" y="4"/>
                    </a:lnTo>
                    <a:lnTo>
                      <a:pt x="113" y="28"/>
                    </a:lnTo>
                    <a:lnTo>
                      <a:pt x="129" y="71"/>
                    </a:lnTo>
                    <a:lnTo>
                      <a:pt x="137" y="129"/>
                    </a:lnTo>
                    <a:lnTo>
                      <a:pt x="137" y="194"/>
                    </a:lnTo>
                    <a:lnTo>
                      <a:pt x="169" y="240"/>
                    </a:lnTo>
                    <a:lnTo>
                      <a:pt x="170" y="259"/>
                    </a:lnTo>
                    <a:lnTo>
                      <a:pt x="165" y="261"/>
                    </a:lnTo>
                    <a:lnTo>
                      <a:pt x="133" y="221"/>
                    </a:lnTo>
                    <a:lnTo>
                      <a:pt x="124" y="250"/>
                    </a:lnTo>
                    <a:lnTo>
                      <a:pt x="105" y="275"/>
                    </a:lnTo>
                    <a:lnTo>
                      <a:pt x="88" y="288"/>
                    </a:lnTo>
                    <a:lnTo>
                      <a:pt x="59" y="291"/>
                    </a:lnTo>
                    <a:lnTo>
                      <a:pt x="23" y="272"/>
                    </a:lnTo>
                    <a:lnTo>
                      <a:pt x="7" y="228"/>
                    </a:lnTo>
                    <a:lnTo>
                      <a:pt x="0" y="185"/>
                    </a:lnTo>
                    <a:lnTo>
                      <a:pt x="0" y="124"/>
                    </a:lnTo>
                    <a:close/>
                  </a:path>
                </a:pathLst>
              </a:custGeom>
              <a:solidFill>
                <a:srgbClr val="FFFF99"/>
              </a:solidFill>
              <a:ln w="9525">
                <a:solidFill>
                  <a:srgbClr val="C0C0C0"/>
                </a:solidFill>
                <a:round/>
              </a:ln>
            </p:spPr>
            <p:txBody>
              <a:bodyPr/>
              <a:lstStyle/>
              <a:p>
                <a:endParaRPr lang="zh-CN" altLang="en-US"/>
              </a:p>
            </p:txBody>
          </p:sp>
          <p:sp>
            <p:nvSpPr>
              <p:cNvPr id="91177" name="Freeform 48"/>
              <p:cNvSpPr/>
              <p:nvPr/>
            </p:nvSpPr>
            <p:spPr bwMode="auto">
              <a:xfrm>
                <a:off x="460" y="3028"/>
                <a:ext cx="76" cy="234"/>
              </a:xfrm>
              <a:custGeom>
                <a:avLst/>
                <a:gdLst>
                  <a:gd name="T0" fmla="*/ 1 w 152"/>
                  <a:gd name="T1" fmla="*/ 1 h 466"/>
                  <a:gd name="T2" fmla="*/ 1 w 152"/>
                  <a:gd name="T3" fmla="*/ 1 h 466"/>
                  <a:gd name="T4" fmla="*/ 1 w 152"/>
                  <a:gd name="T5" fmla="*/ 1 h 466"/>
                  <a:gd name="T6" fmla="*/ 1 w 152"/>
                  <a:gd name="T7" fmla="*/ 0 h 466"/>
                  <a:gd name="T8" fmla="*/ 1 w 152"/>
                  <a:gd name="T9" fmla="*/ 1 h 466"/>
                  <a:gd name="T10" fmla="*/ 1 w 152"/>
                  <a:gd name="T11" fmla="*/ 1 h 466"/>
                  <a:gd name="T12" fmla="*/ 1 w 152"/>
                  <a:gd name="T13" fmla="*/ 1 h 466"/>
                  <a:gd name="T14" fmla="*/ 1 w 152"/>
                  <a:gd name="T15" fmla="*/ 1 h 466"/>
                  <a:gd name="T16" fmla="*/ 1 w 152"/>
                  <a:gd name="T17" fmla="*/ 1 h 466"/>
                  <a:gd name="T18" fmla="*/ 1 w 152"/>
                  <a:gd name="T19" fmla="*/ 1 h 466"/>
                  <a:gd name="T20" fmla="*/ 1 w 152"/>
                  <a:gd name="T21" fmla="*/ 1 h 466"/>
                  <a:gd name="T22" fmla="*/ 1 w 152"/>
                  <a:gd name="T23" fmla="*/ 1 h 466"/>
                  <a:gd name="T24" fmla="*/ 1 w 152"/>
                  <a:gd name="T25" fmla="*/ 1 h 466"/>
                  <a:gd name="T26" fmla="*/ 1 w 152"/>
                  <a:gd name="T27" fmla="*/ 1 h 466"/>
                  <a:gd name="T28" fmla="*/ 1 w 152"/>
                  <a:gd name="T29" fmla="*/ 1 h 466"/>
                  <a:gd name="T30" fmla="*/ 1 w 152"/>
                  <a:gd name="T31" fmla="*/ 1 h 466"/>
                  <a:gd name="T32" fmla="*/ 1 w 152"/>
                  <a:gd name="T33" fmla="*/ 1 h 466"/>
                  <a:gd name="T34" fmla="*/ 0 w 152"/>
                  <a:gd name="T35" fmla="*/ 1 h 466"/>
                  <a:gd name="T36" fmla="*/ 1 w 152"/>
                  <a:gd name="T37" fmla="*/ 1 h 466"/>
                  <a:gd name="T38" fmla="*/ 1 w 152"/>
                  <a:gd name="T39" fmla="*/ 1 h 466"/>
                  <a:gd name="T40" fmla="*/ 1 w 152"/>
                  <a:gd name="T41" fmla="*/ 1 h 4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52"/>
                  <a:gd name="T64" fmla="*/ 0 h 466"/>
                  <a:gd name="T65" fmla="*/ 152 w 152"/>
                  <a:gd name="T66" fmla="*/ 466 h 4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52" h="466">
                    <a:moveTo>
                      <a:pt x="22" y="30"/>
                    </a:moveTo>
                    <a:lnTo>
                      <a:pt x="40" y="11"/>
                    </a:lnTo>
                    <a:lnTo>
                      <a:pt x="62" y="4"/>
                    </a:lnTo>
                    <a:lnTo>
                      <a:pt x="83" y="0"/>
                    </a:lnTo>
                    <a:lnTo>
                      <a:pt x="109" y="5"/>
                    </a:lnTo>
                    <a:lnTo>
                      <a:pt x="139" y="30"/>
                    </a:lnTo>
                    <a:lnTo>
                      <a:pt x="152" y="75"/>
                    </a:lnTo>
                    <a:lnTo>
                      <a:pt x="152" y="144"/>
                    </a:lnTo>
                    <a:lnTo>
                      <a:pt x="150" y="208"/>
                    </a:lnTo>
                    <a:lnTo>
                      <a:pt x="135" y="307"/>
                    </a:lnTo>
                    <a:lnTo>
                      <a:pt x="123" y="387"/>
                    </a:lnTo>
                    <a:lnTo>
                      <a:pt x="109" y="439"/>
                    </a:lnTo>
                    <a:lnTo>
                      <a:pt x="81" y="466"/>
                    </a:lnTo>
                    <a:lnTo>
                      <a:pt x="40" y="461"/>
                    </a:lnTo>
                    <a:lnTo>
                      <a:pt x="20" y="420"/>
                    </a:lnTo>
                    <a:lnTo>
                      <a:pt x="7" y="359"/>
                    </a:lnTo>
                    <a:lnTo>
                      <a:pt x="1" y="291"/>
                    </a:lnTo>
                    <a:lnTo>
                      <a:pt x="0" y="188"/>
                    </a:lnTo>
                    <a:lnTo>
                      <a:pt x="5" y="116"/>
                    </a:lnTo>
                    <a:lnTo>
                      <a:pt x="14" y="51"/>
                    </a:lnTo>
                    <a:lnTo>
                      <a:pt x="22" y="30"/>
                    </a:lnTo>
                    <a:close/>
                  </a:path>
                </a:pathLst>
              </a:custGeom>
              <a:solidFill>
                <a:srgbClr val="FFFF99"/>
              </a:solidFill>
              <a:ln w="9525">
                <a:solidFill>
                  <a:srgbClr val="C0C0C0"/>
                </a:solidFill>
                <a:round/>
              </a:ln>
            </p:spPr>
            <p:txBody>
              <a:bodyPr/>
              <a:lstStyle/>
              <a:p>
                <a:endParaRPr lang="zh-CN" altLang="en-US"/>
              </a:p>
            </p:txBody>
          </p:sp>
          <p:sp>
            <p:nvSpPr>
              <p:cNvPr id="91178" name="Freeform 49"/>
              <p:cNvSpPr/>
              <p:nvPr/>
            </p:nvSpPr>
            <p:spPr bwMode="auto">
              <a:xfrm>
                <a:off x="430" y="3028"/>
                <a:ext cx="43" cy="288"/>
              </a:xfrm>
              <a:custGeom>
                <a:avLst/>
                <a:gdLst>
                  <a:gd name="T0" fmla="*/ 0 w 87"/>
                  <a:gd name="T1" fmla="*/ 1 h 576"/>
                  <a:gd name="T2" fmla="*/ 0 w 87"/>
                  <a:gd name="T3" fmla="*/ 0 h 576"/>
                  <a:gd name="T4" fmla="*/ 0 w 87"/>
                  <a:gd name="T5" fmla="*/ 1 h 576"/>
                  <a:gd name="T6" fmla="*/ 0 w 87"/>
                  <a:gd name="T7" fmla="*/ 1 h 576"/>
                  <a:gd name="T8" fmla="*/ 0 w 87"/>
                  <a:gd name="T9" fmla="*/ 1 h 576"/>
                  <a:gd name="T10" fmla="*/ 0 w 87"/>
                  <a:gd name="T11" fmla="*/ 1 h 576"/>
                  <a:gd name="T12" fmla="*/ 0 w 87"/>
                  <a:gd name="T13" fmla="*/ 1 h 576"/>
                  <a:gd name="T14" fmla="*/ 0 w 87"/>
                  <a:gd name="T15" fmla="*/ 1 h 576"/>
                  <a:gd name="T16" fmla="*/ 0 w 87"/>
                  <a:gd name="T17" fmla="*/ 1 h 576"/>
                  <a:gd name="T18" fmla="*/ 0 w 87"/>
                  <a:gd name="T19" fmla="*/ 1 h 576"/>
                  <a:gd name="T20" fmla="*/ 0 w 87"/>
                  <a:gd name="T21" fmla="*/ 1 h 576"/>
                  <a:gd name="T22" fmla="*/ 0 w 87"/>
                  <a:gd name="T23" fmla="*/ 1 h 576"/>
                  <a:gd name="T24" fmla="*/ 0 w 87"/>
                  <a:gd name="T25" fmla="*/ 1 h 576"/>
                  <a:gd name="T26" fmla="*/ 0 w 87"/>
                  <a:gd name="T27" fmla="*/ 1 h 576"/>
                  <a:gd name="T28" fmla="*/ 0 w 87"/>
                  <a:gd name="T29" fmla="*/ 1 h 576"/>
                  <a:gd name="T30" fmla="*/ 0 w 87"/>
                  <a:gd name="T31" fmla="*/ 1 h 576"/>
                  <a:gd name="T32" fmla="*/ 0 w 87"/>
                  <a:gd name="T33" fmla="*/ 1 h 576"/>
                  <a:gd name="T34" fmla="*/ 0 w 87"/>
                  <a:gd name="T35" fmla="*/ 1 h 576"/>
                  <a:gd name="T36" fmla="*/ 0 w 87"/>
                  <a:gd name="T37" fmla="*/ 1 h 576"/>
                  <a:gd name="T38" fmla="*/ 0 w 87"/>
                  <a:gd name="T39" fmla="*/ 1 h 576"/>
                  <a:gd name="T40" fmla="*/ 0 w 87"/>
                  <a:gd name="T41" fmla="*/ 1 h 576"/>
                  <a:gd name="T42" fmla="*/ 0 w 87"/>
                  <a:gd name="T43" fmla="*/ 1 h 576"/>
                  <a:gd name="T44" fmla="*/ 0 w 87"/>
                  <a:gd name="T45" fmla="*/ 1 h 576"/>
                  <a:gd name="T46" fmla="*/ 0 w 87"/>
                  <a:gd name="T47" fmla="*/ 1 h 576"/>
                  <a:gd name="T48" fmla="*/ 0 w 87"/>
                  <a:gd name="T49" fmla="*/ 1 h 57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87"/>
                  <a:gd name="T76" fmla="*/ 0 h 576"/>
                  <a:gd name="T77" fmla="*/ 87 w 87"/>
                  <a:gd name="T78" fmla="*/ 576 h 57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87" h="576">
                    <a:moveTo>
                      <a:pt x="59" y="4"/>
                    </a:moveTo>
                    <a:lnTo>
                      <a:pt x="80" y="0"/>
                    </a:lnTo>
                    <a:lnTo>
                      <a:pt x="87" y="25"/>
                    </a:lnTo>
                    <a:lnTo>
                      <a:pt x="77" y="57"/>
                    </a:lnTo>
                    <a:lnTo>
                      <a:pt x="60" y="76"/>
                    </a:lnTo>
                    <a:lnTo>
                      <a:pt x="47" y="118"/>
                    </a:lnTo>
                    <a:lnTo>
                      <a:pt x="31" y="176"/>
                    </a:lnTo>
                    <a:lnTo>
                      <a:pt x="25" y="230"/>
                    </a:lnTo>
                    <a:lnTo>
                      <a:pt x="21" y="322"/>
                    </a:lnTo>
                    <a:lnTo>
                      <a:pt x="25" y="408"/>
                    </a:lnTo>
                    <a:lnTo>
                      <a:pt x="33" y="448"/>
                    </a:lnTo>
                    <a:lnTo>
                      <a:pt x="27" y="492"/>
                    </a:lnTo>
                    <a:lnTo>
                      <a:pt x="21" y="524"/>
                    </a:lnTo>
                    <a:lnTo>
                      <a:pt x="23" y="576"/>
                    </a:lnTo>
                    <a:lnTo>
                      <a:pt x="13" y="572"/>
                    </a:lnTo>
                    <a:lnTo>
                      <a:pt x="4" y="529"/>
                    </a:lnTo>
                    <a:lnTo>
                      <a:pt x="0" y="492"/>
                    </a:lnTo>
                    <a:lnTo>
                      <a:pt x="12" y="441"/>
                    </a:lnTo>
                    <a:lnTo>
                      <a:pt x="8" y="394"/>
                    </a:lnTo>
                    <a:lnTo>
                      <a:pt x="4" y="318"/>
                    </a:lnTo>
                    <a:lnTo>
                      <a:pt x="4" y="227"/>
                    </a:lnTo>
                    <a:lnTo>
                      <a:pt x="12" y="130"/>
                    </a:lnTo>
                    <a:lnTo>
                      <a:pt x="25" y="57"/>
                    </a:lnTo>
                    <a:lnTo>
                      <a:pt x="39" y="20"/>
                    </a:lnTo>
                    <a:lnTo>
                      <a:pt x="59" y="4"/>
                    </a:lnTo>
                    <a:close/>
                  </a:path>
                </a:pathLst>
              </a:custGeom>
              <a:solidFill>
                <a:srgbClr val="FFFF99"/>
              </a:solidFill>
              <a:ln w="9525">
                <a:solidFill>
                  <a:srgbClr val="C0C0C0"/>
                </a:solidFill>
                <a:round/>
              </a:ln>
            </p:spPr>
            <p:txBody>
              <a:bodyPr/>
              <a:lstStyle/>
              <a:p>
                <a:endParaRPr lang="zh-CN" altLang="en-US"/>
              </a:p>
            </p:txBody>
          </p:sp>
          <p:sp>
            <p:nvSpPr>
              <p:cNvPr id="91179" name="Freeform 50"/>
              <p:cNvSpPr/>
              <p:nvPr/>
            </p:nvSpPr>
            <p:spPr bwMode="auto">
              <a:xfrm>
                <a:off x="527" y="3033"/>
                <a:ext cx="27" cy="276"/>
              </a:xfrm>
              <a:custGeom>
                <a:avLst/>
                <a:gdLst>
                  <a:gd name="T0" fmla="*/ 1 w 54"/>
                  <a:gd name="T1" fmla="*/ 1 h 552"/>
                  <a:gd name="T2" fmla="*/ 1 w 54"/>
                  <a:gd name="T3" fmla="*/ 0 h 552"/>
                  <a:gd name="T4" fmla="*/ 1 w 54"/>
                  <a:gd name="T5" fmla="*/ 1 h 552"/>
                  <a:gd name="T6" fmla="*/ 1 w 54"/>
                  <a:gd name="T7" fmla="*/ 1 h 552"/>
                  <a:gd name="T8" fmla="*/ 1 w 54"/>
                  <a:gd name="T9" fmla="*/ 1 h 552"/>
                  <a:gd name="T10" fmla="*/ 1 w 54"/>
                  <a:gd name="T11" fmla="*/ 1 h 552"/>
                  <a:gd name="T12" fmla="*/ 1 w 54"/>
                  <a:gd name="T13" fmla="*/ 1 h 552"/>
                  <a:gd name="T14" fmla="*/ 1 w 54"/>
                  <a:gd name="T15" fmla="*/ 1 h 552"/>
                  <a:gd name="T16" fmla="*/ 1 w 54"/>
                  <a:gd name="T17" fmla="*/ 1 h 552"/>
                  <a:gd name="T18" fmla="*/ 1 w 54"/>
                  <a:gd name="T19" fmla="*/ 1 h 552"/>
                  <a:gd name="T20" fmla="*/ 1 w 54"/>
                  <a:gd name="T21" fmla="*/ 1 h 552"/>
                  <a:gd name="T22" fmla="*/ 1 w 54"/>
                  <a:gd name="T23" fmla="*/ 1 h 552"/>
                  <a:gd name="T24" fmla="*/ 1 w 54"/>
                  <a:gd name="T25" fmla="*/ 1 h 552"/>
                  <a:gd name="T26" fmla="*/ 1 w 54"/>
                  <a:gd name="T27" fmla="*/ 1 h 552"/>
                  <a:gd name="T28" fmla="*/ 1 w 54"/>
                  <a:gd name="T29" fmla="*/ 1 h 552"/>
                  <a:gd name="T30" fmla="*/ 1 w 54"/>
                  <a:gd name="T31" fmla="*/ 1 h 552"/>
                  <a:gd name="T32" fmla="*/ 1 w 54"/>
                  <a:gd name="T33" fmla="*/ 1 h 552"/>
                  <a:gd name="T34" fmla="*/ 0 w 54"/>
                  <a:gd name="T35" fmla="*/ 1 h 552"/>
                  <a:gd name="T36" fmla="*/ 1 w 54"/>
                  <a:gd name="T37" fmla="*/ 1 h 5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552"/>
                  <a:gd name="T59" fmla="*/ 54 w 54"/>
                  <a:gd name="T60" fmla="*/ 552 h 5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552">
                    <a:moveTo>
                      <a:pt x="1" y="2"/>
                    </a:moveTo>
                    <a:lnTo>
                      <a:pt x="23" y="0"/>
                    </a:lnTo>
                    <a:lnTo>
                      <a:pt x="38" y="43"/>
                    </a:lnTo>
                    <a:lnTo>
                      <a:pt x="54" y="163"/>
                    </a:lnTo>
                    <a:lnTo>
                      <a:pt x="54" y="301"/>
                    </a:lnTo>
                    <a:lnTo>
                      <a:pt x="46" y="419"/>
                    </a:lnTo>
                    <a:lnTo>
                      <a:pt x="54" y="459"/>
                    </a:lnTo>
                    <a:lnTo>
                      <a:pt x="54" y="513"/>
                    </a:lnTo>
                    <a:lnTo>
                      <a:pt x="46" y="552"/>
                    </a:lnTo>
                    <a:lnTo>
                      <a:pt x="36" y="517"/>
                    </a:lnTo>
                    <a:lnTo>
                      <a:pt x="31" y="464"/>
                    </a:lnTo>
                    <a:lnTo>
                      <a:pt x="19" y="425"/>
                    </a:lnTo>
                    <a:lnTo>
                      <a:pt x="32" y="388"/>
                    </a:lnTo>
                    <a:lnTo>
                      <a:pt x="40" y="301"/>
                    </a:lnTo>
                    <a:lnTo>
                      <a:pt x="40" y="220"/>
                    </a:lnTo>
                    <a:lnTo>
                      <a:pt x="32" y="138"/>
                    </a:lnTo>
                    <a:lnTo>
                      <a:pt x="17" y="78"/>
                    </a:lnTo>
                    <a:lnTo>
                      <a:pt x="0" y="49"/>
                    </a:lnTo>
                    <a:lnTo>
                      <a:pt x="1" y="2"/>
                    </a:lnTo>
                    <a:close/>
                  </a:path>
                </a:pathLst>
              </a:custGeom>
              <a:solidFill>
                <a:srgbClr val="FFFF99"/>
              </a:solidFill>
              <a:ln w="9525">
                <a:solidFill>
                  <a:srgbClr val="C0C0C0"/>
                </a:solidFill>
                <a:round/>
              </a:ln>
            </p:spPr>
            <p:txBody>
              <a:bodyPr/>
              <a:lstStyle/>
              <a:p>
                <a:endParaRPr lang="zh-CN" altLang="en-US"/>
              </a:p>
            </p:txBody>
          </p:sp>
          <p:sp>
            <p:nvSpPr>
              <p:cNvPr id="91180" name="Freeform 51"/>
              <p:cNvSpPr/>
              <p:nvPr/>
            </p:nvSpPr>
            <p:spPr bwMode="auto">
              <a:xfrm>
                <a:off x="460" y="3215"/>
                <a:ext cx="62" cy="331"/>
              </a:xfrm>
              <a:custGeom>
                <a:avLst/>
                <a:gdLst>
                  <a:gd name="T0" fmla="*/ 1 w 123"/>
                  <a:gd name="T1" fmla="*/ 0 h 661"/>
                  <a:gd name="T2" fmla="*/ 1 w 123"/>
                  <a:gd name="T3" fmla="*/ 1 h 661"/>
                  <a:gd name="T4" fmla="*/ 1 w 123"/>
                  <a:gd name="T5" fmla="*/ 1 h 661"/>
                  <a:gd name="T6" fmla="*/ 1 w 123"/>
                  <a:gd name="T7" fmla="*/ 1 h 661"/>
                  <a:gd name="T8" fmla="*/ 1 w 123"/>
                  <a:gd name="T9" fmla="*/ 1 h 661"/>
                  <a:gd name="T10" fmla="*/ 1 w 123"/>
                  <a:gd name="T11" fmla="*/ 1 h 661"/>
                  <a:gd name="T12" fmla="*/ 1 w 123"/>
                  <a:gd name="T13" fmla="*/ 1 h 661"/>
                  <a:gd name="T14" fmla="*/ 1 w 123"/>
                  <a:gd name="T15" fmla="*/ 1 h 661"/>
                  <a:gd name="T16" fmla="*/ 1 w 123"/>
                  <a:gd name="T17" fmla="*/ 1 h 661"/>
                  <a:gd name="T18" fmla="*/ 1 w 123"/>
                  <a:gd name="T19" fmla="*/ 1 h 661"/>
                  <a:gd name="T20" fmla="*/ 1 w 123"/>
                  <a:gd name="T21" fmla="*/ 1 h 661"/>
                  <a:gd name="T22" fmla="*/ 1 w 123"/>
                  <a:gd name="T23" fmla="*/ 1 h 661"/>
                  <a:gd name="T24" fmla="*/ 1 w 123"/>
                  <a:gd name="T25" fmla="*/ 1 h 661"/>
                  <a:gd name="T26" fmla="*/ 1 w 123"/>
                  <a:gd name="T27" fmla="*/ 1 h 661"/>
                  <a:gd name="T28" fmla="*/ 1 w 123"/>
                  <a:gd name="T29" fmla="*/ 1 h 661"/>
                  <a:gd name="T30" fmla="*/ 1 w 123"/>
                  <a:gd name="T31" fmla="*/ 1 h 661"/>
                  <a:gd name="T32" fmla="*/ 1 w 123"/>
                  <a:gd name="T33" fmla="*/ 1 h 661"/>
                  <a:gd name="T34" fmla="*/ 1 w 123"/>
                  <a:gd name="T35" fmla="*/ 1 h 661"/>
                  <a:gd name="T36" fmla="*/ 1 w 123"/>
                  <a:gd name="T37" fmla="*/ 1 h 661"/>
                  <a:gd name="T38" fmla="*/ 1 w 123"/>
                  <a:gd name="T39" fmla="*/ 1 h 661"/>
                  <a:gd name="T40" fmla="*/ 1 w 123"/>
                  <a:gd name="T41" fmla="*/ 1 h 661"/>
                  <a:gd name="T42" fmla="*/ 1 w 123"/>
                  <a:gd name="T43" fmla="*/ 1 h 661"/>
                  <a:gd name="T44" fmla="*/ 1 w 123"/>
                  <a:gd name="T45" fmla="*/ 1 h 661"/>
                  <a:gd name="T46" fmla="*/ 1 w 123"/>
                  <a:gd name="T47" fmla="*/ 1 h 661"/>
                  <a:gd name="T48" fmla="*/ 1 w 123"/>
                  <a:gd name="T49" fmla="*/ 1 h 661"/>
                  <a:gd name="T50" fmla="*/ 1 w 123"/>
                  <a:gd name="T51" fmla="*/ 1 h 661"/>
                  <a:gd name="T52" fmla="*/ 1 w 123"/>
                  <a:gd name="T53" fmla="*/ 1 h 661"/>
                  <a:gd name="T54" fmla="*/ 1 w 123"/>
                  <a:gd name="T55" fmla="*/ 1 h 661"/>
                  <a:gd name="T56" fmla="*/ 1 w 123"/>
                  <a:gd name="T57" fmla="*/ 1 h 661"/>
                  <a:gd name="T58" fmla="*/ 0 w 123"/>
                  <a:gd name="T59" fmla="*/ 1 h 661"/>
                  <a:gd name="T60" fmla="*/ 1 w 123"/>
                  <a:gd name="T61" fmla="*/ 1 h 661"/>
                  <a:gd name="T62" fmla="*/ 1 w 123"/>
                  <a:gd name="T63" fmla="*/ 0 h 6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3"/>
                  <a:gd name="T97" fmla="*/ 0 h 661"/>
                  <a:gd name="T98" fmla="*/ 123 w 123"/>
                  <a:gd name="T99" fmla="*/ 661 h 6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3" h="661">
                    <a:moveTo>
                      <a:pt x="13" y="0"/>
                    </a:moveTo>
                    <a:lnTo>
                      <a:pt x="27" y="27"/>
                    </a:lnTo>
                    <a:lnTo>
                      <a:pt x="32" y="55"/>
                    </a:lnTo>
                    <a:lnTo>
                      <a:pt x="38" y="151"/>
                    </a:lnTo>
                    <a:lnTo>
                      <a:pt x="41" y="216"/>
                    </a:lnTo>
                    <a:lnTo>
                      <a:pt x="41" y="326"/>
                    </a:lnTo>
                    <a:lnTo>
                      <a:pt x="40" y="429"/>
                    </a:lnTo>
                    <a:lnTo>
                      <a:pt x="34" y="512"/>
                    </a:lnTo>
                    <a:lnTo>
                      <a:pt x="29" y="537"/>
                    </a:lnTo>
                    <a:lnTo>
                      <a:pt x="59" y="551"/>
                    </a:lnTo>
                    <a:lnTo>
                      <a:pt x="85" y="567"/>
                    </a:lnTo>
                    <a:lnTo>
                      <a:pt x="119" y="601"/>
                    </a:lnTo>
                    <a:lnTo>
                      <a:pt x="123" y="616"/>
                    </a:lnTo>
                    <a:lnTo>
                      <a:pt x="120" y="641"/>
                    </a:lnTo>
                    <a:lnTo>
                      <a:pt x="103" y="661"/>
                    </a:lnTo>
                    <a:lnTo>
                      <a:pt x="96" y="650"/>
                    </a:lnTo>
                    <a:lnTo>
                      <a:pt x="91" y="623"/>
                    </a:lnTo>
                    <a:lnTo>
                      <a:pt x="74" y="599"/>
                    </a:lnTo>
                    <a:lnTo>
                      <a:pt x="46" y="574"/>
                    </a:lnTo>
                    <a:lnTo>
                      <a:pt x="28" y="567"/>
                    </a:lnTo>
                    <a:lnTo>
                      <a:pt x="6" y="567"/>
                    </a:lnTo>
                    <a:lnTo>
                      <a:pt x="6" y="547"/>
                    </a:lnTo>
                    <a:lnTo>
                      <a:pt x="17" y="523"/>
                    </a:lnTo>
                    <a:lnTo>
                      <a:pt x="27" y="450"/>
                    </a:lnTo>
                    <a:lnTo>
                      <a:pt x="29" y="372"/>
                    </a:lnTo>
                    <a:lnTo>
                      <a:pt x="28" y="303"/>
                    </a:lnTo>
                    <a:lnTo>
                      <a:pt x="27" y="216"/>
                    </a:lnTo>
                    <a:lnTo>
                      <a:pt x="21" y="140"/>
                    </a:lnTo>
                    <a:lnTo>
                      <a:pt x="8" y="85"/>
                    </a:lnTo>
                    <a:lnTo>
                      <a:pt x="0" y="34"/>
                    </a:lnTo>
                    <a:lnTo>
                      <a:pt x="2" y="16"/>
                    </a:lnTo>
                    <a:lnTo>
                      <a:pt x="13" y="0"/>
                    </a:lnTo>
                    <a:close/>
                  </a:path>
                </a:pathLst>
              </a:custGeom>
              <a:solidFill>
                <a:srgbClr val="FFFF99"/>
              </a:solidFill>
              <a:ln w="9525">
                <a:solidFill>
                  <a:srgbClr val="C0C0C0"/>
                </a:solidFill>
                <a:round/>
              </a:ln>
            </p:spPr>
            <p:txBody>
              <a:bodyPr/>
              <a:lstStyle/>
              <a:p>
                <a:endParaRPr lang="zh-CN" altLang="en-US"/>
              </a:p>
            </p:txBody>
          </p:sp>
          <p:sp>
            <p:nvSpPr>
              <p:cNvPr id="91181" name="Freeform 52"/>
              <p:cNvSpPr/>
              <p:nvPr/>
            </p:nvSpPr>
            <p:spPr bwMode="auto">
              <a:xfrm>
                <a:off x="502" y="3216"/>
                <a:ext cx="58" cy="296"/>
              </a:xfrm>
              <a:custGeom>
                <a:avLst/>
                <a:gdLst>
                  <a:gd name="T0" fmla="*/ 0 w 115"/>
                  <a:gd name="T1" fmla="*/ 1 h 592"/>
                  <a:gd name="T2" fmla="*/ 0 w 115"/>
                  <a:gd name="T3" fmla="*/ 1 h 592"/>
                  <a:gd name="T4" fmla="*/ 1 w 115"/>
                  <a:gd name="T5" fmla="*/ 0 h 592"/>
                  <a:gd name="T6" fmla="*/ 1 w 115"/>
                  <a:gd name="T7" fmla="*/ 0 h 592"/>
                  <a:gd name="T8" fmla="*/ 1 w 115"/>
                  <a:gd name="T9" fmla="*/ 1 h 592"/>
                  <a:gd name="T10" fmla="*/ 1 w 115"/>
                  <a:gd name="T11" fmla="*/ 1 h 592"/>
                  <a:gd name="T12" fmla="*/ 1 w 115"/>
                  <a:gd name="T13" fmla="*/ 1 h 592"/>
                  <a:gd name="T14" fmla="*/ 1 w 115"/>
                  <a:gd name="T15" fmla="*/ 1 h 592"/>
                  <a:gd name="T16" fmla="*/ 1 w 115"/>
                  <a:gd name="T17" fmla="*/ 1 h 592"/>
                  <a:gd name="T18" fmla="*/ 1 w 115"/>
                  <a:gd name="T19" fmla="*/ 1 h 592"/>
                  <a:gd name="T20" fmla="*/ 1 w 115"/>
                  <a:gd name="T21" fmla="*/ 1 h 592"/>
                  <a:gd name="T22" fmla="*/ 1 w 115"/>
                  <a:gd name="T23" fmla="*/ 1 h 592"/>
                  <a:gd name="T24" fmla="*/ 1 w 115"/>
                  <a:gd name="T25" fmla="*/ 1 h 592"/>
                  <a:gd name="T26" fmla="*/ 1 w 115"/>
                  <a:gd name="T27" fmla="*/ 1 h 592"/>
                  <a:gd name="T28" fmla="*/ 1 w 115"/>
                  <a:gd name="T29" fmla="*/ 1 h 592"/>
                  <a:gd name="T30" fmla="*/ 1 w 115"/>
                  <a:gd name="T31" fmla="*/ 1 h 592"/>
                  <a:gd name="T32" fmla="*/ 1 w 115"/>
                  <a:gd name="T33" fmla="*/ 1 h 592"/>
                  <a:gd name="T34" fmla="*/ 1 w 115"/>
                  <a:gd name="T35" fmla="*/ 1 h 592"/>
                  <a:gd name="T36" fmla="*/ 1 w 115"/>
                  <a:gd name="T37" fmla="*/ 1 h 592"/>
                  <a:gd name="T38" fmla="*/ 1 w 115"/>
                  <a:gd name="T39" fmla="*/ 1 h 592"/>
                  <a:gd name="T40" fmla="*/ 1 w 115"/>
                  <a:gd name="T41" fmla="*/ 1 h 592"/>
                  <a:gd name="T42" fmla="*/ 1 w 115"/>
                  <a:gd name="T43" fmla="*/ 1 h 592"/>
                  <a:gd name="T44" fmla="*/ 1 w 115"/>
                  <a:gd name="T45" fmla="*/ 1 h 592"/>
                  <a:gd name="T46" fmla="*/ 1 w 115"/>
                  <a:gd name="T47" fmla="*/ 1 h 592"/>
                  <a:gd name="T48" fmla="*/ 1 w 115"/>
                  <a:gd name="T49" fmla="*/ 1 h 592"/>
                  <a:gd name="T50" fmla="*/ 1 w 115"/>
                  <a:gd name="T51" fmla="*/ 1 h 592"/>
                  <a:gd name="T52" fmla="*/ 1 w 115"/>
                  <a:gd name="T53" fmla="*/ 1 h 592"/>
                  <a:gd name="T54" fmla="*/ 1 w 115"/>
                  <a:gd name="T55" fmla="*/ 1 h 592"/>
                  <a:gd name="T56" fmla="*/ 1 w 115"/>
                  <a:gd name="T57" fmla="*/ 1 h 592"/>
                  <a:gd name="T58" fmla="*/ 1 w 115"/>
                  <a:gd name="T59" fmla="*/ 1 h 592"/>
                  <a:gd name="T60" fmla="*/ 1 w 115"/>
                  <a:gd name="T61" fmla="*/ 1 h 592"/>
                  <a:gd name="T62" fmla="*/ 1 w 115"/>
                  <a:gd name="T63" fmla="*/ 1 h 592"/>
                  <a:gd name="T64" fmla="*/ 1 w 115"/>
                  <a:gd name="T65" fmla="*/ 1 h 592"/>
                  <a:gd name="T66" fmla="*/ 1 w 115"/>
                  <a:gd name="T67" fmla="*/ 1 h 592"/>
                  <a:gd name="T68" fmla="*/ 0 w 115"/>
                  <a:gd name="T69" fmla="*/ 1 h 59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5"/>
                  <a:gd name="T106" fmla="*/ 0 h 592"/>
                  <a:gd name="T107" fmla="*/ 115 w 115"/>
                  <a:gd name="T108" fmla="*/ 592 h 59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5" h="592">
                    <a:moveTo>
                      <a:pt x="0" y="47"/>
                    </a:moveTo>
                    <a:lnTo>
                      <a:pt x="0" y="9"/>
                    </a:lnTo>
                    <a:lnTo>
                      <a:pt x="11" y="0"/>
                    </a:lnTo>
                    <a:lnTo>
                      <a:pt x="30" y="0"/>
                    </a:lnTo>
                    <a:lnTo>
                      <a:pt x="43" y="21"/>
                    </a:lnTo>
                    <a:lnTo>
                      <a:pt x="46" y="42"/>
                    </a:lnTo>
                    <a:lnTo>
                      <a:pt x="43" y="84"/>
                    </a:lnTo>
                    <a:lnTo>
                      <a:pt x="34" y="139"/>
                    </a:lnTo>
                    <a:lnTo>
                      <a:pt x="30" y="221"/>
                    </a:lnTo>
                    <a:lnTo>
                      <a:pt x="27" y="275"/>
                    </a:lnTo>
                    <a:lnTo>
                      <a:pt x="27" y="284"/>
                    </a:lnTo>
                    <a:lnTo>
                      <a:pt x="31" y="360"/>
                    </a:lnTo>
                    <a:lnTo>
                      <a:pt x="38" y="404"/>
                    </a:lnTo>
                    <a:lnTo>
                      <a:pt x="43" y="437"/>
                    </a:lnTo>
                    <a:lnTo>
                      <a:pt x="42" y="451"/>
                    </a:lnTo>
                    <a:lnTo>
                      <a:pt x="59" y="491"/>
                    </a:lnTo>
                    <a:lnTo>
                      <a:pt x="78" y="516"/>
                    </a:lnTo>
                    <a:lnTo>
                      <a:pt x="98" y="540"/>
                    </a:lnTo>
                    <a:lnTo>
                      <a:pt x="115" y="551"/>
                    </a:lnTo>
                    <a:lnTo>
                      <a:pt x="115" y="571"/>
                    </a:lnTo>
                    <a:lnTo>
                      <a:pt x="105" y="587"/>
                    </a:lnTo>
                    <a:lnTo>
                      <a:pt x="83" y="592"/>
                    </a:lnTo>
                    <a:lnTo>
                      <a:pt x="67" y="581"/>
                    </a:lnTo>
                    <a:lnTo>
                      <a:pt x="67" y="567"/>
                    </a:lnTo>
                    <a:lnTo>
                      <a:pt x="53" y="516"/>
                    </a:lnTo>
                    <a:lnTo>
                      <a:pt x="31" y="490"/>
                    </a:lnTo>
                    <a:lnTo>
                      <a:pt x="15" y="462"/>
                    </a:lnTo>
                    <a:lnTo>
                      <a:pt x="4" y="448"/>
                    </a:lnTo>
                    <a:lnTo>
                      <a:pt x="8" y="430"/>
                    </a:lnTo>
                    <a:lnTo>
                      <a:pt x="14" y="381"/>
                    </a:lnTo>
                    <a:lnTo>
                      <a:pt x="14" y="290"/>
                    </a:lnTo>
                    <a:lnTo>
                      <a:pt x="11" y="225"/>
                    </a:lnTo>
                    <a:lnTo>
                      <a:pt x="11" y="160"/>
                    </a:lnTo>
                    <a:lnTo>
                      <a:pt x="10" y="90"/>
                    </a:lnTo>
                    <a:lnTo>
                      <a:pt x="0" y="47"/>
                    </a:lnTo>
                    <a:close/>
                  </a:path>
                </a:pathLst>
              </a:custGeom>
              <a:solidFill>
                <a:srgbClr val="FFFF99"/>
              </a:solidFill>
              <a:ln w="9525">
                <a:solidFill>
                  <a:srgbClr val="C0C0C0"/>
                </a:solidFill>
                <a:round/>
              </a:ln>
            </p:spPr>
            <p:txBody>
              <a:bodyPr/>
              <a:lstStyle/>
              <a:p>
                <a:endParaRPr lang="zh-CN" altLang="en-US"/>
              </a:p>
            </p:txBody>
          </p:sp>
        </p:grpSp>
        <p:grpSp>
          <p:nvGrpSpPr>
            <p:cNvPr id="91169" name="Group 53"/>
            <p:cNvGrpSpPr/>
            <p:nvPr/>
          </p:nvGrpSpPr>
          <p:grpSpPr bwMode="auto">
            <a:xfrm>
              <a:off x="4683" y="1440"/>
              <a:ext cx="131" cy="677"/>
              <a:chOff x="623" y="2727"/>
              <a:chExt cx="182" cy="862"/>
            </a:xfrm>
          </p:grpSpPr>
          <p:sp>
            <p:nvSpPr>
              <p:cNvPr id="91170" name="Freeform 54"/>
              <p:cNvSpPr/>
              <p:nvPr/>
            </p:nvSpPr>
            <p:spPr bwMode="auto">
              <a:xfrm>
                <a:off x="676" y="2727"/>
                <a:ext cx="119" cy="187"/>
              </a:xfrm>
              <a:custGeom>
                <a:avLst/>
                <a:gdLst>
                  <a:gd name="T0" fmla="*/ 0 w 238"/>
                  <a:gd name="T1" fmla="*/ 1 h 373"/>
                  <a:gd name="T2" fmla="*/ 1 w 238"/>
                  <a:gd name="T3" fmla="*/ 1 h 373"/>
                  <a:gd name="T4" fmla="*/ 1 w 238"/>
                  <a:gd name="T5" fmla="*/ 1 h 373"/>
                  <a:gd name="T6" fmla="*/ 1 w 238"/>
                  <a:gd name="T7" fmla="*/ 1 h 373"/>
                  <a:gd name="T8" fmla="*/ 1 w 238"/>
                  <a:gd name="T9" fmla="*/ 0 h 373"/>
                  <a:gd name="T10" fmla="*/ 1 w 238"/>
                  <a:gd name="T11" fmla="*/ 1 h 373"/>
                  <a:gd name="T12" fmla="*/ 1 w 238"/>
                  <a:gd name="T13" fmla="*/ 1 h 373"/>
                  <a:gd name="T14" fmla="*/ 1 w 238"/>
                  <a:gd name="T15" fmla="*/ 1 h 373"/>
                  <a:gd name="T16" fmla="*/ 1 w 238"/>
                  <a:gd name="T17" fmla="*/ 1 h 373"/>
                  <a:gd name="T18" fmla="*/ 1 w 238"/>
                  <a:gd name="T19" fmla="*/ 1 h 373"/>
                  <a:gd name="T20" fmla="*/ 1 w 238"/>
                  <a:gd name="T21" fmla="*/ 1 h 373"/>
                  <a:gd name="T22" fmla="*/ 1 w 238"/>
                  <a:gd name="T23" fmla="*/ 1 h 373"/>
                  <a:gd name="T24" fmla="*/ 1 w 238"/>
                  <a:gd name="T25" fmla="*/ 1 h 373"/>
                  <a:gd name="T26" fmla="*/ 1 w 238"/>
                  <a:gd name="T27" fmla="*/ 1 h 373"/>
                  <a:gd name="T28" fmla="*/ 1 w 238"/>
                  <a:gd name="T29" fmla="*/ 1 h 373"/>
                  <a:gd name="T30" fmla="*/ 1 w 238"/>
                  <a:gd name="T31" fmla="*/ 1 h 373"/>
                  <a:gd name="T32" fmla="*/ 1 w 238"/>
                  <a:gd name="T33" fmla="*/ 1 h 373"/>
                  <a:gd name="T34" fmla="*/ 1 w 238"/>
                  <a:gd name="T35" fmla="*/ 1 h 373"/>
                  <a:gd name="T36" fmla="*/ 1 w 238"/>
                  <a:gd name="T37" fmla="*/ 1 h 373"/>
                  <a:gd name="T38" fmla="*/ 1 w 238"/>
                  <a:gd name="T39" fmla="*/ 1 h 373"/>
                  <a:gd name="T40" fmla="*/ 0 w 238"/>
                  <a:gd name="T41" fmla="*/ 1 h 373"/>
                  <a:gd name="T42" fmla="*/ 0 w 238"/>
                  <a:gd name="T43" fmla="*/ 1 h 37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38"/>
                  <a:gd name="T67" fmla="*/ 0 h 373"/>
                  <a:gd name="T68" fmla="*/ 238 w 238"/>
                  <a:gd name="T69" fmla="*/ 373 h 37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38" h="373">
                    <a:moveTo>
                      <a:pt x="0" y="158"/>
                    </a:moveTo>
                    <a:lnTo>
                      <a:pt x="17" y="81"/>
                    </a:lnTo>
                    <a:lnTo>
                      <a:pt x="40" y="42"/>
                    </a:lnTo>
                    <a:lnTo>
                      <a:pt x="69" y="14"/>
                    </a:lnTo>
                    <a:lnTo>
                      <a:pt x="97" y="0"/>
                    </a:lnTo>
                    <a:lnTo>
                      <a:pt x="134" y="5"/>
                    </a:lnTo>
                    <a:lnTo>
                      <a:pt x="159" y="35"/>
                    </a:lnTo>
                    <a:lnTo>
                      <a:pt x="182" y="90"/>
                    </a:lnTo>
                    <a:lnTo>
                      <a:pt x="191" y="165"/>
                    </a:lnTo>
                    <a:lnTo>
                      <a:pt x="191" y="249"/>
                    </a:lnTo>
                    <a:lnTo>
                      <a:pt x="237" y="307"/>
                    </a:lnTo>
                    <a:lnTo>
                      <a:pt x="238" y="332"/>
                    </a:lnTo>
                    <a:lnTo>
                      <a:pt x="231" y="334"/>
                    </a:lnTo>
                    <a:lnTo>
                      <a:pt x="187" y="283"/>
                    </a:lnTo>
                    <a:lnTo>
                      <a:pt x="174" y="321"/>
                    </a:lnTo>
                    <a:lnTo>
                      <a:pt x="148" y="353"/>
                    </a:lnTo>
                    <a:lnTo>
                      <a:pt x="123" y="369"/>
                    </a:lnTo>
                    <a:lnTo>
                      <a:pt x="84" y="373"/>
                    </a:lnTo>
                    <a:lnTo>
                      <a:pt x="32" y="348"/>
                    </a:lnTo>
                    <a:lnTo>
                      <a:pt x="10" y="292"/>
                    </a:lnTo>
                    <a:lnTo>
                      <a:pt x="0" y="237"/>
                    </a:lnTo>
                    <a:lnTo>
                      <a:pt x="0" y="158"/>
                    </a:lnTo>
                    <a:close/>
                  </a:path>
                </a:pathLst>
              </a:custGeom>
              <a:solidFill>
                <a:srgbClr val="3399FF"/>
              </a:solidFill>
              <a:ln w="9525">
                <a:solidFill>
                  <a:srgbClr val="C0C0C0"/>
                </a:solidFill>
                <a:round/>
              </a:ln>
            </p:spPr>
            <p:txBody>
              <a:bodyPr/>
              <a:lstStyle/>
              <a:p>
                <a:endParaRPr lang="zh-CN" altLang="en-US"/>
              </a:p>
            </p:txBody>
          </p:sp>
          <p:sp>
            <p:nvSpPr>
              <p:cNvPr id="91171" name="Freeform 55"/>
              <p:cNvSpPr/>
              <p:nvPr/>
            </p:nvSpPr>
            <p:spPr bwMode="auto">
              <a:xfrm>
                <a:off x="666" y="2929"/>
                <a:ext cx="104" cy="299"/>
              </a:xfrm>
              <a:custGeom>
                <a:avLst/>
                <a:gdLst>
                  <a:gd name="T0" fmla="*/ 0 w 209"/>
                  <a:gd name="T1" fmla="*/ 1 h 597"/>
                  <a:gd name="T2" fmla="*/ 0 w 209"/>
                  <a:gd name="T3" fmla="*/ 1 h 597"/>
                  <a:gd name="T4" fmla="*/ 0 w 209"/>
                  <a:gd name="T5" fmla="*/ 1 h 597"/>
                  <a:gd name="T6" fmla="*/ 0 w 209"/>
                  <a:gd name="T7" fmla="*/ 0 h 597"/>
                  <a:gd name="T8" fmla="*/ 0 w 209"/>
                  <a:gd name="T9" fmla="*/ 1 h 597"/>
                  <a:gd name="T10" fmla="*/ 0 w 209"/>
                  <a:gd name="T11" fmla="*/ 1 h 597"/>
                  <a:gd name="T12" fmla="*/ 0 w 209"/>
                  <a:gd name="T13" fmla="*/ 1 h 597"/>
                  <a:gd name="T14" fmla="*/ 0 w 209"/>
                  <a:gd name="T15" fmla="*/ 1 h 597"/>
                  <a:gd name="T16" fmla="*/ 0 w 209"/>
                  <a:gd name="T17" fmla="*/ 1 h 597"/>
                  <a:gd name="T18" fmla="*/ 0 w 209"/>
                  <a:gd name="T19" fmla="*/ 1 h 597"/>
                  <a:gd name="T20" fmla="*/ 0 w 209"/>
                  <a:gd name="T21" fmla="*/ 1 h 597"/>
                  <a:gd name="T22" fmla="*/ 0 w 209"/>
                  <a:gd name="T23" fmla="*/ 1 h 597"/>
                  <a:gd name="T24" fmla="*/ 0 w 209"/>
                  <a:gd name="T25" fmla="*/ 1 h 597"/>
                  <a:gd name="T26" fmla="*/ 0 w 209"/>
                  <a:gd name="T27" fmla="*/ 1 h 597"/>
                  <a:gd name="T28" fmla="*/ 0 w 209"/>
                  <a:gd name="T29" fmla="*/ 1 h 597"/>
                  <a:gd name="T30" fmla="*/ 0 w 209"/>
                  <a:gd name="T31" fmla="*/ 1 h 597"/>
                  <a:gd name="T32" fmla="*/ 0 w 209"/>
                  <a:gd name="T33" fmla="*/ 1 h 597"/>
                  <a:gd name="T34" fmla="*/ 0 w 209"/>
                  <a:gd name="T35" fmla="*/ 1 h 597"/>
                  <a:gd name="T36" fmla="*/ 0 w 209"/>
                  <a:gd name="T37" fmla="*/ 1 h 597"/>
                  <a:gd name="T38" fmla="*/ 0 w 209"/>
                  <a:gd name="T39" fmla="*/ 1 h 597"/>
                  <a:gd name="T40" fmla="*/ 0 w 209"/>
                  <a:gd name="T41" fmla="*/ 1 h 5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09"/>
                  <a:gd name="T64" fmla="*/ 0 h 597"/>
                  <a:gd name="T65" fmla="*/ 209 w 209"/>
                  <a:gd name="T66" fmla="*/ 597 h 5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09" h="597">
                    <a:moveTo>
                      <a:pt x="30" y="38"/>
                    </a:moveTo>
                    <a:lnTo>
                      <a:pt x="56" y="13"/>
                    </a:lnTo>
                    <a:lnTo>
                      <a:pt x="86" y="4"/>
                    </a:lnTo>
                    <a:lnTo>
                      <a:pt x="114" y="0"/>
                    </a:lnTo>
                    <a:lnTo>
                      <a:pt x="151" y="6"/>
                    </a:lnTo>
                    <a:lnTo>
                      <a:pt x="192" y="38"/>
                    </a:lnTo>
                    <a:lnTo>
                      <a:pt x="209" y="96"/>
                    </a:lnTo>
                    <a:lnTo>
                      <a:pt x="209" y="183"/>
                    </a:lnTo>
                    <a:lnTo>
                      <a:pt x="207" y="266"/>
                    </a:lnTo>
                    <a:lnTo>
                      <a:pt x="187" y="392"/>
                    </a:lnTo>
                    <a:lnTo>
                      <a:pt x="170" y="496"/>
                    </a:lnTo>
                    <a:lnTo>
                      <a:pt x="151" y="563"/>
                    </a:lnTo>
                    <a:lnTo>
                      <a:pt x="112" y="597"/>
                    </a:lnTo>
                    <a:lnTo>
                      <a:pt x="56" y="590"/>
                    </a:lnTo>
                    <a:lnTo>
                      <a:pt x="29" y="537"/>
                    </a:lnTo>
                    <a:lnTo>
                      <a:pt x="11" y="459"/>
                    </a:lnTo>
                    <a:lnTo>
                      <a:pt x="2" y="371"/>
                    </a:lnTo>
                    <a:lnTo>
                      <a:pt x="0" y="240"/>
                    </a:lnTo>
                    <a:lnTo>
                      <a:pt x="7" y="149"/>
                    </a:lnTo>
                    <a:lnTo>
                      <a:pt x="19" y="66"/>
                    </a:lnTo>
                    <a:lnTo>
                      <a:pt x="30" y="38"/>
                    </a:lnTo>
                    <a:close/>
                  </a:path>
                </a:pathLst>
              </a:custGeom>
              <a:solidFill>
                <a:srgbClr val="3399FF"/>
              </a:solidFill>
              <a:ln w="9525">
                <a:solidFill>
                  <a:srgbClr val="C0C0C0"/>
                </a:solidFill>
                <a:round/>
              </a:ln>
            </p:spPr>
            <p:txBody>
              <a:bodyPr/>
              <a:lstStyle/>
              <a:p>
                <a:endParaRPr lang="zh-CN" altLang="en-US"/>
              </a:p>
            </p:txBody>
          </p:sp>
          <p:sp>
            <p:nvSpPr>
              <p:cNvPr id="91172" name="Freeform 56"/>
              <p:cNvSpPr/>
              <p:nvPr/>
            </p:nvSpPr>
            <p:spPr bwMode="auto">
              <a:xfrm>
                <a:off x="623" y="2928"/>
                <a:ext cx="62" cy="369"/>
              </a:xfrm>
              <a:custGeom>
                <a:avLst/>
                <a:gdLst>
                  <a:gd name="T0" fmla="*/ 0 w 125"/>
                  <a:gd name="T1" fmla="*/ 1 h 737"/>
                  <a:gd name="T2" fmla="*/ 0 w 125"/>
                  <a:gd name="T3" fmla="*/ 0 h 737"/>
                  <a:gd name="T4" fmla="*/ 0 w 125"/>
                  <a:gd name="T5" fmla="*/ 1 h 737"/>
                  <a:gd name="T6" fmla="*/ 0 w 125"/>
                  <a:gd name="T7" fmla="*/ 1 h 737"/>
                  <a:gd name="T8" fmla="*/ 0 w 125"/>
                  <a:gd name="T9" fmla="*/ 1 h 737"/>
                  <a:gd name="T10" fmla="*/ 0 w 125"/>
                  <a:gd name="T11" fmla="*/ 1 h 737"/>
                  <a:gd name="T12" fmla="*/ 0 w 125"/>
                  <a:gd name="T13" fmla="*/ 1 h 737"/>
                  <a:gd name="T14" fmla="*/ 0 w 125"/>
                  <a:gd name="T15" fmla="*/ 1 h 737"/>
                  <a:gd name="T16" fmla="*/ 0 w 125"/>
                  <a:gd name="T17" fmla="*/ 1 h 737"/>
                  <a:gd name="T18" fmla="*/ 0 w 125"/>
                  <a:gd name="T19" fmla="*/ 1 h 737"/>
                  <a:gd name="T20" fmla="*/ 0 w 125"/>
                  <a:gd name="T21" fmla="*/ 1 h 737"/>
                  <a:gd name="T22" fmla="*/ 0 w 125"/>
                  <a:gd name="T23" fmla="*/ 1 h 737"/>
                  <a:gd name="T24" fmla="*/ 0 w 125"/>
                  <a:gd name="T25" fmla="*/ 1 h 737"/>
                  <a:gd name="T26" fmla="*/ 0 w 125"/>
                  <a:gd name="T27" fmla="*/ 1 h 737"/>
                  <a:gd name="T28" fmla="*/ 0 w 125"/>
                  <a:gd name="T29" fmla="*/ 1 h 737"/>
                  <a:gd name="T30" fmla="*/ 0 w 125"/>
                  <a:gd name="T31" fmla="*/ 1 h 737"/>
                  <a:gd name="T32" fmla="*/ 0 w 125"/>
                  <a:gd name="T33" fmla="*/ 1 h 737"/>
                  <a:gd name="T34" fmla="*/ 0 w 125"/>
                  <a:gd name="T35" fmla="*/ 1 h 737"/>
                  <a:gd name="T36" fmla="*/ 0 w 125"/>
                  <a:gd name="T37" fmla="*/ 1 h 737"/>
                  <a:gd name="T38" fmla="*/ 0 w 125"/>
                  <a:gd name="T39" fmla="*/ 1 h 737"/>
                  <a:gd name="T40" fmla="*/ 0 w 125"/>
                  <a:gd name="T41" fmla="*/ 1 h 737"/>
                  <a:gd name="T42" fmla="*/ 0 w 125"/>
                  <a:gd name="T43" fmla="*/ 1 h 737"/>
                  <a:gd name="T44" fmla="*/ 0 w 125"/>
                  <a:gd name="T45" fmla="*/ 1 h 737"/>
                  <a:gd name="T46" fmla="*/ 0 w 125"/>
                  <a:gd name="T47" fmla="*/ 1 h 737"/>
                  <a:gd name="T48" fmla="*/ 0 w 125"/>
                  <a:gd name="T49" fmla="*/ 1 h 73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5"/>
                  <a:gd name="T76" fmla="*/ 0 h 737"/>
                  <a:gd name="T77" fmla="*/ 125 w 125"/>
                  <a:gd name="T78" fmla="*/ 737 h 73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5" h="737">
                    <a:moveTo>
                      <a:pt x="84" y="5"/>
                    </a:moveTo>
                    <a:lnTo>
                      <a:pt x="115" y="0"/>
                    </a:lnTo>
                    <a:lnTo>
                      <a:pt x="125" y="32"/>
                    </a:lnTo>
                    <a:lnTo>
                      <a:pt x="110" y="74"/>
                    </a:lnTo>
                    <a:lnTo>
                      <a:pt x="86" y="97"/>
                    </a:lnTo>
                    <a:lnTo>
                      <a:pt x="68" y="152"/>
                    </a:lnTo>
                    <a:lnTo>
                      <a:pt x="45" y="226"/>
                    </a:lnTo>
                    <a:lnTo>
                      <a:pt x="36" y="295"/>
                    </a:lnTo>
                    <a:lnTo>
                      <a:pt x="29" y="413"/>
                    </a:lnTo>
                    <a:lnTo>
                      <a:pt x="36" y="523"/>
                    </a:lnTo>
                    <a:lnTo>
                      <a:pt x="47" y="574"/>
                    </a:lnTo>
                    <a:lnTo>
                      <a:pt x="40" y="630"/>
                    </a:lnTo>
                    <a:lnTo>
                      <a:pt x="29" y="671"/>
                    </a:lnTo>
                    <a:lnTo>
                      <a:pt x="33" y="737"/>
                    </a:lnTo>
                    <a:lnTo>
                      <a:pt x="18" y="733"/>
                    </a:lnTo>
                    <a:lnTo>
                      <a:pt x="5" y="677"/>
                    </a:lnTo>
                    <a:lnTo>
                      <a:pt x="0" y="630"/>
                    </a:lnTo>
                    <a:lnTo>
                      <a:pt x="16" y="565"/>
                    </a:lnTo>
                    <a:lnTo>
                      <a:pt x="11" y="505"/>
                    </a:lnTo>
                    <a:lnTo>
                      <a:pt x="5" y="409"/>
                    </a:lnTo>
                    <a:lnTo>
                      <a:pt x="5" y="291"/>
                    </a:lnTo>
                    <a:lnTo>
                      <a:pt x="16" y="166"/>
                    </a:lnTo>
                    <a:lnTo>
                      <a:pt x="36" y="74"/>
                    </a:lnTo>
                    <a:lnTo>
                      <a:pt x="56" y="25"/>
                    </a:lnTo>
                    <a:lnTo>
                      <a:pt x="84" y="5"/>
                    </a:lnTo>
                    <a:close/>
                  </a:path>
                </a:pathLst>
              </a:custGeom>
              <a:solidFill>
                <a:srgbClr val="3399FF"/>
              </a:solidFill>
              <a:ln w="9525">
                <a:solidFill>
                  <a:srgbClr val="C0C0C0"/>
                </a:solidFill>
                <a:round/>
              </a:ln>
            </p:spPr>
            <p:txBody>
              <a:bodyPr/>
              <a:lstStyle/>
              <a:p>
                <a:endParaRPr lang="zh-CN" altLang="en-US"/>
              </a:p>
            </p:txBody>
          </p:sp>
          <p:sp>
            <p:nvSpPr>
              <p:cNvPr id="91173" name="Freeform 57"/>
              <p:cNvSpPr/>
              <p:nvPr/>
            </p:nvSpPr>
            <p:spPr bwMode="auto">
              <a:xfrm>
                <a:off x="759" y="2938"/>
                <a:ext cx="39" cy="349"/>
              </a:xfrm>
              <a:custGeom>
                <a:avLst/>
                <a:gdLst>
                  <a:gd name="T0" fmla="*/ 1 w 77"/>
                  <a:gd name="T1" fmla="*/ 1 h 698"/>
                  <a:gd name="T2" fmla="*/ 1 w 77"/>
                  <a:gd name="T3" fmla="*/ 0 h 698"/>
                  <a:gd name="T4" fmla="*/ 1 w 77"/>
                  <a:gd name="T5" fmla="*/ 1 h 698"/>
                  <a:gd name="T6" fmla="*/ 1 w 77"/>
                  <a:gd name="T7" fmla="*/ 1 h 698"/>
                  <a:gd name="T8" fmla="*/ 1 w 77"/>
                  <a:gd name="T9" fmla="*/ 1 h 698"/>
                  <a:gd name="T10" fmla="*/ 1 w 77"/>
                  <a:gd name="T11" fmla="*/ 1 h 698"/>
                  <a:gd name="T12" fmla="*/ 1 w 77"/>
                  <a:gd name="T13" fmla="*/ 1 h 698"/>
                  <a:gd name="T14" fmla="*/ 1 w 77"/>
                  <a:gd name="T15" fmla="*/ 1 h 698"/>
                  <a:gd name="T16" fmla="*/ 1 w 77"/>
                  <a:gd name="T17" fmla="*/ 1 h 698"/>
                  <a:gd name="T18" fmla="*/ 1 w 77"/>
                  <a:gd name="T19" fmla="*/ 1 h 698"/>
                  <a:gd name="T20" fmla="*/ 1 w 77"/>
                  <a:gd name="T21" fmla="*/ 1 h 698"/>
                  <a:gd name="T22" fmla="*/ 1 w 77"/>
                  <a:gd name="T23" fmla="*/ 1 h 698"/>
                  <a:gd name="T24" fmla="*/ 1 w 77"/>
                  <a:gd name="T25" fmla="*/ 1 h 698"/>
                  <a:gd name="T26" fmla="*/ 1 w 77"/>
                  <a:gd name="T27" fmla="*/ 1 h 698"/>
                  <a:gd name="T28" fmla="*/ 1 w 77"/>
                  <a:gd name="T29" fmla="*/ 1 h 698"/>
                  <a:gd name="T30" fmla="*/ 1 w 77"/>
                  <a:gd name="T31" fmla="*/ 1 h 698"/>
                  <a:gd name="T32" fmla="*/ 1 w 77"/>
                  <a:gd name="T33" fmla="*/ 1 h 698"/>
                  <a:gd name="T34" fmla="*/ 0 w 77"/>
                  <a:gd name="T35" fmla="*/ 1 h 698"/>
                  <a:gd name="T36" fmla="*/ 1 w 77"/>
                  <a:gd name="T37" fmla="*/ 1 h 6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77"/>
                  <a:gd name="T58" fmla="*/ 0 h 698"/>
                  <a:gd name="T59" fmla="*/ 77 w 77"/>
                  <a:gd name="T60" fmla="*/ 698 h 6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77" h="698">
                    <a:moveTo>
                      <a:pt x="2" y="2"/>
                    </a:moveTo>
                    <a:lnTo>
                      <a:pt x="33" y="0"/>
                    </a:lnTo>
                    <a:lnTo>
                      <a:pt x="55" y="55"/>
                    </a:lnTo>
                    <a:lnTo>
                      <a:pt x="77" y="207"/>
                    </a:lnTo>
                    <a:lnTo>
                      <a:pt x="77" y="382"/>
                    </a:lnTo>
                    <a:lnTo>
                      <a:pt x="66" y="531"/>
                    </a:lnTo>
                    <a:lnTo>
                      <a:pt x="77" y="581"/>
                    </a:lnTo>
                    <a:lnTo>
                      <a:pt x="77" y="649"/>
                    </a:lnTo>
                    <a:lnTo>
                      <a:pt x="66" y="698"/>
                    </a:lnTo>
                    <a:lnTo>
                      <a:pt x="52" y="654"/>
                    </a:lnTo>
                    <a:lnTo>
                      <a:pt x="44" y="587"/>
                    </a:lnTo>
                    <a:lnTo>
                      <a:pt x="27" y="538"/>
                    </a:lnTo>
                    <a:lnTo>
                      <a:pt x="46" y="491"/>
                    </a:lnTo>
                    <a:lnTo>
                      <a:pt x="57" y="382"/>
                    </a:lnTo>
                    <a:lnTo>
                      <a:pt x="57" y="278"/>
                    </a:lnTo>
                    <a:lnTo>
                      <a:pt x="46" y="175"/>
                    </a:lnTo>
                    <a:lnTo>
                      <a:pt x="24" y="99"/>
                    </a:lnTo>
                    <a:lnTo>
                      <a:pt x="0" y="62"/>
                    </a:lnTo>
                    <a:lnTo>
                      <a:pt x="2" y="2"/>
                    </a:lnTo>
                    <a:close/>
                  </a:path>
                </a:pathLst>
              </a:custGeom>
              <a:solidFill>
                <a:srgbClr val="3399FF"/>
              </a:solidFill>
              <a:ln w="9525">
                <a:solidFill>
                  <a:srgbClr val="C0C0C0"/>
                </a:solidFill>
                <a:round/>
              </a:ln>
            </p:spPr>
            <p:txBody>
              <a:bodyPr/>
              <a:lstStyle/>
              <a:p>
                <a:endParaRPr lang="zh-CN" altLang="en-US"/>
              </a:p>
            </p:txBody>
          </p:sp>
          <p:sp>
            <p:nvSpPr>
              <p:cNvPr id="91174" name="Freeform 58"/>
              <p:cNvSpPr/>
              <p:nvPr/>
            </p:nvSpPr>
            <p:spPr bwMode="auto">
              <a:xfrm>
                <a:off x="666" y="3168"/>
                <a:ext cx="87" cy="421"/>
              </a:xfrm>
              <a:custGeom>
                <a:avLst/>
                <a:gdLst>
                  <a:gd name="T0" fmla="*/ 0 w 176"/>
                  <a:gd name="T1" fmla="*/ 0 h 840"/>
                  <a:gd name="T2" fmla="*/ 0 w 176"/>
                  <a:gd name="T3" fmla="*/ 1 h 840"/>
                  <a:gd name="T4" fmla="*/ 0 w 176"/>
                  <a:gd name="T5" fmla="*/ 1 h 840"/>
                  <a:gd name="T6" fmla="*/ 0 w 176"/>
                  <a:gd name="T7" fmla="*/ 1 h 840"/>
                  <a:gd name="T8" fmla="*/ 0 w 176"/>
                  <a:gd name="T9" fmla="*/ 1 h 840"/>
                  <a:gd name="T10" fmla="*/ 0 w 176"/>
                  <a:gd name="T11" fmla="*/ 1 h 840"/>
                  <a:gd name="T12" fmla="*/ 0 w 176"/>
                  <a:gd name="T13" fmla="*/ 1 h 840"/>
                  <a:gd name="T14" fmla="*/ 0 w 176"/>
                  <a:gd name="T15" fmla="*/ 1 h 840"/>
                  <a:gd name="T16" fmla="*/ 0 w 176"/>
                  <a:gd name="T17" fmla="*/ 1 h 840"/>
                  <a:gd name="T18" fmla="*/ 0 w 176"/>
                  <a:gd name="T19" fmla="*/ 1 h 840"/>
                  <a:gd name="T20" fmla="*/ 0 w 176"/>
                  <a:gd name="T21" fmla="*/ 1 h 840"/>
                  <a:gd name="T22" fmla="*/ 0 w 176"/>
                  <a:gd name="T23" fmla="*/ 1 h 840"/>
                  <a:gd name="T24" fmla="*/ 0 w 176"/>
                  <a:gd name="T25" fmla="*/ 1 h 840"/>
                  <a:gd name="T26" fmla="*/ 0 w 176"/>
                  <a:gd name="T27" fmla="*/ 1 h 840"/>
                  <a:gd name="T28" fmla="*/ 0 w 176"/>
                  <a:gd name="T29" fmla="*/ 1 h 840"/>
                  <a:gd name="T30" fmla="*/ 0 w 176"/>
                  <a:gd name="T31" fmla="*/ 1 h 840"/>
                  <a:gd name="T32" fmla="*/ 0 w 176"/>
                  <a:gd name="T33" fmla="*/ 1 h 840"/>
                  <a:gd name="T34" fmla="*/ 0 w 176"/>
                  <a:gd name="T35" fmla="*/ 1 h 840"/>
                  <a:gd name="T36" fmla="*/ 0 w 176"/>
                  <a:gd name="T37" fmla="*/ 1 h 840"/>
                  <a:gd name="T38" fmla="*/ 0 w 176"/>
                  <a:gd name="T39" fmla="*/ 1 h 840"/>
                  <a:gd name="T40" fmla="*/ 0 w 176"/>
                  <a:gd name="T41" fmla="*/ 1 h 840"/>
                  <a:gd name="T42" fmla="*/ 0 w 176"/>
                  <a:gd name="T43" fmla="*/ 1 h 840"/>
                  <a:gd name="T44" fmla="*/ 0 w 176"/>
                  <a:gd name="T45" fmla="*/ 1 h 840"/>
                  <a:gd name="T46" fmla="*/ 0 w 176"/>
                  <a:gd name="T47" fmla="*/ 1 h 840"/>
                  <a:gd name="T48" fmla="*/ 0 w 176"/>
                  <a:gd name="T49" fmla="*/ 1 h 840"/>
                  <a:gd name="T50" fmla="*/ 0 w 176"/>
                  <a:gd name="T51" fmla="*/ 1 h 840"/>
                  <a:gd name="T52" fmla="*/ 0 w 176"/>
                  <a:gd name="T53" fmla="*/ 1 h 840"/>
                  <a:gd name="T54" fmla="*/ 0 w 176"/>
                  <a:gd name="T55" fmla="*/ 1 h 840"/>
                  <a:gd name="T56" fmla="*/ 0 w 176"/>
                  <a:gd name="T57" fmla="*/ 1 h 840"/>
                  <a:gd name="T58" fmla="*/ 0 w 176"/>
                  <a:gd name="T59" fmla="*/ 1 h 840"/>
                  <a:gd name="T60" fmla="*/ 0 w 176"/>
                  <a:gd name="T61" fmla="*/ 1 h 840"/>
                  <a:gd name="T62" fmla="*/ 0 w 176"/>
                  <a:gd name="T63" fmla="*/ 0 h 84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76"/>
                  <a:gd name="T97" fmla="*/ 0 h 840"/>
                  <a:gd name="T98" fmla="*/ 176 w 176"/>
                  <a:gd name="T99" fmla="*/ 840 h 84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76" h="840">
                    <a:moveTo>
                      <a:pt x="17" y="0"/>
                    </a:moveTo>
                    <a:lnTo>
                      <a:pt x="38" y="35"/>
                    </a:lnTo>
                    <a:lnTo>
                      <a:pt x="46" y="71"/>
                    </a:lnTo>
                    <a:lnTo>
                      <a:pt x="54" y="192"/>
                    </a:lnTo>
                    <a:lnTo>
                      <a:pt x="58" y="274"/>
                    </a:lnTo>
                    <a:lnTo>
                      <a:pt x="58" y="414"/>
                    </a:lnTo>
                    <a:lnTo>
                      <a:pt x="56" y="546"/>
                    </a:lnTo>
                    <a:lnTo>
                      <a:pt x="48" y="651"/>
                    </a:lnTo>
                    <a:lnTo>
                      <a:pt x="42" y="683"/>
                    </a:lnTo>
                    <a:lnTo>
                      <a:pt x="84" y="700"/>
                    </a:lnTo>
                    <a:lnTo>
                      <a:pt x="121" y="721"/>
                    </a:lnTo>
                    <a:lnTo>
                      <a:pt x="170" y="765"/>
                    </a:lnTo>
                    <a:lnTo>
                      <a:pt x="176" y="783"/>
                    </a:lnTo>
                    <a:lnTo>
                      <a:pt x="172" y="815"/>
                    </a:lnTo>
                    <a:lnTo>
                      <a:pt x="147" y="840"/>
                    </a:lnTo>
                    <a:lnTo>
                      <a:pt x="137" y="826"/>
                    </a:lnTo>
                    <a:lnTo>
                      <a:pt x="129" y="792"/>
                    </a:lnTo>
                    <a:lnTo>
                      <a:pt x="107" y="762"/>
                    </a:lnTo>
                    <a:lnTo>
                      <a:pt x="66" y="730"/>
                    </a:lnTo>
                    <a:lnTo>
                      <a:pt x="40" y="721"/>
                    </a:lnTo>
                    <a:lnTo>
                      <a:pt x="9" y="721"/>
                    </a:lnTo>
                    <a:lnTo>
                      <a:pt x="9" y="695"/>
                    </a:lnTo>
                    <a:lnTo>
                      <a:pt x="24" y="666"/>
                    </a:lnTo>
                    <a:lnTo>
                      <a:pt x="38" y="573"/>
                    </a:lnTo>
                    <a:lnTo>
                      <a:pt x="42" y="473"/>
                    </a:lnTo>
                    <a:lnTo>
                      <a:pt x="40" y="385"/>
                    </a:lnTo>
                    <a:lnTo>
                      <a:pt x="38" y="274"/>
                    </a:lnTo>
                    <a:lnTo>
                      <a:pt x="30" y="178"/>
                    </a:lnTo>
                    <a:lnTo>
                      <a:pt x="11" y="108"/>
                    </a:lnTo>
                    <a:lnTo>
                      <a:pt x="0" y="44"/>
                    </a:lnTo>
                    <a:lnTo>
                      <a:pt x="3" y="21"/>
                    </a:lnTo>
                    <a:lnTo>
                      <a:pt x="17" y="0"/>
                    </a:lnTo>
                    <a:close/>
                  </a:path>
                </a:pathLst>
              </a:custGeom>
              <a:solidFill>
                <a:srgbClr val="3399FF"/>
              </a:solidFill>
              <a:ln w="9525">
                <a:solidFill>
                  <a:srgbClr val="C0C0C0"/>
                </a:solidFill>
                <a:round/>
              </a:ln>
            </p:spPr>
            <p:txBody>
              <a:bodyPr/>
              <a:lstStyle/>
              <a:p>
                <a:endParaRPr lang="zh-CN" altLang="en-US"/>
              </a:p>
            </p:txBody>
          </p:sp>
          <p:sp>
            <p:nvSpPr>
              <p:cNvPr id="91175" name="Freeform 59"/>
              <p:cNvSpPr/>
              <p:nvPr/>
            </p:nvSpPr>
            <p:spPr bwMode="auto">
              <a:xfrm>
                <a:off x="723" y="3169"/>
                <a:ext cx="82" cy="378"/>
              </a:xfrm>
              <a:custGeom>
                <a:avLst/>
                <a:gdLst>
                  <a:gd name="T0" fmla="*/ 0 w 163"/>
                  <a:gd name="T1" fmla="*/ 1 h 754"/>
                  <a:gd name="T2" fmla="*/ 0 w 163"/>
                  <a:gd name="T3" fmla="*/ 1 h 754"/>
                  <a:gd name="T4" fmla="*/ 1 w 163"/>
                  <a:gd name="T5" fmla="*/ 0 h 754"/>
                  <a:gd name="T6" fmla="*/ 1 w 163"/>
                  <a:gd name="T7" fmla="*/ 0 h 754"/>
                  <a:gd name="T8" fmla="*/ 1 w 163"/>
                  <a:gd name="T9" fmla="*/ 1 h 754"/>
                  <a:gd name="T10" fmla="*/ 1 w 163"/>
                  <a:gd name="T11" fmla="*/ 1 h 754"/>
                  <a:gd name="T12" fmla="*/ 1 w 163"/>
                  <a:gd name="T13" fmla="*/ 1 h 754"/>
                  <a:gd name="T14" fmla="*/ 1 w 163"/>
                  <a:gd name="T15" fmla="*/ 1 h 754"/>
                  <a:gd name="T16" fmla="*/ 1 w 163"/>
                  <a:gd name="T17" fmla="*/ 1 h 754"/>
                  <a:gd name="T18" fmla="*/ 1 w 163"/>
                  <a:gd name="T19" fmla="*/ 1 h 754"/>
                  <a:gd name="T20" fmla="*/ 1 w 163"/>
                  <a:gd name="T21" fmla="*/ 1 h 754"/>
                  <a:gd name="T22" fmla="*/ 1 w 163"/>
                  <a:gd name="T23" fmla="*/ 1 h 754"/>
                  <a:gd name="T24" fmla="*/ 1 w 163"/>
                  <a:gd name="T25" fmla="*/ 1 h 754"/>
                  <a:gd name="T26" fmla="*/ 1 w 163"/>
                  <a:gd name="T27" fmla="*/ 1 h 754"/>
                  <a:gd name="T28" fmla="*/ 1 w 163"/>
                  <a:gd name="T29" fmla="*/ 1 h 754"/>
                  <a:gd name="T30" fmla="*/ 1 w 163"/>
                  <a:gd name="T31" fmla="*/ 1 h 754"/>
                  <a:gd name="T32" fmla="*/ 1 w 163"/>
                  <a:gd name="T33" fmla="*/ 1 h 754"/>
                  <a:gd name="T34" fmla="*/ 1 w 163"/>
                  <a:gd name="T35" fmla="*/ 1 h 754"/>
                  <a:gd name="T36" fmla="*/ 1 w 163"/>
                  <a:gd name="T37" fmla="*/ 1 h 754"/>
                  <a:gd name="T38" fmla="*/ 1 w 163"/>
                  <a:gd name="T39" fmla="*/ 1 h 754"/>
                  <a:gd name="T40" fmla="*/ 1 w 163"/>
                  <a:gd name="T41" fmla="*/ 1 h 754"/>
                  <a:gd name="T42" fmla="*/ 1 w 163"/>
                  <a:gd name="T43" fmla="*/ 1 h 754"/>
                  <a:gd name="T44" fmla="*/ 1 w 163"/>
                  <a:gd name="T45" fmla="*/ 1 h 754"/>
                  <a:gd name="T46" fmla="*/ 1 w 163"/>
                  <a:gd name="T47" fmla="*/ 1 h 754"/>
                  <a:gd name="T48" fmla="*/ 1 w 163"/>
                  <a:gd name="T49" fmla="*/ 1 h 754"/>
                  <a:gd name="T50" fmla="*/ 1 w 163"/>
                  <a:gd name="T51" fmla="*/ 1 h 754"/>
                  <a:gd name="T52" fmla="*/ 1 w 163"/>
                  <a:gd name="T53" fmla="*/ 1 h 754"/>
                  <a:gd name="T54" fmla="*/ 1 w 163"/>
                  <a:gd name="T55" fmla="*/ 1 h 754"/>
                  <a:gd name="T56" fmla="*/ 1 w 163"/>
                  <a:gd name="T57" fmla="*/ 1 h 754"/>
                  <a:gd name="T58" fmla="*/ 1 w 163"/>
                  <a:gd name="T59" fmla="*/ 1 h 754"/>
                  <a:gd name="T60" fmla="*/ 1 w 163"/>
                  <a:gd name="T61" fmla="*/ 1 h 754"/>
                  <a:gd name="T62" fmla="*/ 1 w 163"/>
                  <a:gd name="T63" fmla="*/ 1 h 754"/>
                  <a:gd name="T64" fmla="*/ 1 w 163"/>
                  <a:gd name="T65" fmla="*/ 1 h 754"/>
                  <a:gd name="T66" fmla="*/ 1 w 163"/>
                  <a:gd name="T67" fmla="*/ 1 h 754"/>
                  <a:gd name="T68" fmla="*/ 0 w 163"/>
                  <a:gd name="T69" fmla="*/ 1 h 75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3"/>
                  <a:gd name="T106" fmla="*/ 0 h 754"/>
                  <a:gd name="T107" fmla="*/ 163 w 163"/>
                  <a:gd name="T108" fmla="*/ 754 h 75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3" h="754">
                    <a:moveTo>
                      <a:pt x="0" y="59"/>
                    </a:moveTo>
                    <a:lnTo>
                      <a:pt x="0" y="11"/>
                    </a:lnTo>
                    <a:lnTo>
                      <a:pt x="17" y="0"/>
                    </a:lnTo>
                    <a:lnTo>
                      <a:pt x="44" y="0"/>
                    </a:lnTo>
                    <a:lnTo>
                      <a:pt x="62" y="27"/>
                    </a:lnTo>
                    <a:lnTo>
                      <a:pt x="66" y="52"/>
                    </a:lnTo>
                    <a:lnTo>
                      <a:pt x="62" y="107"/>
                    </a:lnTo>
                    <a:lnTo>
                      <a:pt x="50" y="176"/>
                    </a:lnTo>
                    <a:lnTo>
                      <a:pt x="44" y="282"/>
                    </a:lnTo>
                    <a:lnTo>
                      <a:pt x="39" y="351"/>
                    </a:lnTo>
                    <a:lnTo>
                      <a:pt x="39" y="362"/>
                    </a:lnTo>
                    <a:lnTo>
                      <a:pt x="46" y="458"/>
                    </a:lnTo>
                    <a:lnTo>
                      <a:pt x="55" y="514"/>
                    </a:lnTo>
                    <a:lnTo>
                      <a:pt x="62" y="557"/>
                    </a:lnTo>
                    <a:lnTo>
                      <a:pt x="61" y="576"/>
                    </a:lnTo>
                    <a:lnTo>
                      <a:pt x="85" y="625"/>
                    </a:lnTo>
                    <a:lnTo>
                      <a:pt x="111" y="658"/>
                    </a:lnTo>
                    <a:lnTo>
                      <a:pt x="139" y="688"/>
                    </a:lnTo>
                    <a:lnTo>
                      <a:pt x="163" y="702"/>
                    </a:lnTo>
                    <a:lnTo>
                      <a:pt x="163" y="727"/>
                    </a:lnTo>
                    <a:lnTo>
                      <a:pt x="150" y="747"/>
                    </a:lnTo>
                    <a:lnTo>
                      <a:pt x="119" y="754"/>
                    </a:lnTo>
                    <a:lnTo>
                      <a:pt x="96" y="741"/>
                    </a:lnTo>
                    <a:lnTo>
                      <a:pt x="96" y="722"/>
                    </a:lnTo>
                    <a:lnTo>
                      <a:pt x="77" y="658"/>
                    </a:lnTo>
                    <a:lnTo>
                      <a:pt x="46" y="623"/>
                    </a:lnTo>
                    <a:lnTo>
                      <a:pt x="23" y="589"/>
                    </a:lnTo>
                    <a:lnTo>
                      <a:pt x="6" y="571"/>
                    </a:lnTo>
                    <a:lnTo>
                      <a:pt x="12" y="548"/>
                    </a:lnTo>
                    <a:lnTo>
                      <a:pt x="21" y="486"/>
                    </a:lnTo>
                    <a:lnTo>
                      <a:pt x="21" y="369"/>
                    </a:lnTo>
                    <a:lnTo>
                      <a:pt x="17" y="287"/>
                    </a:lnTo>
                    <a:lnTo>
                      <a:pt x="17" y="204"/>
                    </a:lnTo>
                    <a:lnTo>
                      <a:pt x="15" y="114"/>
                    </a:lnTo>
                    <a:lnTo>
                      <a:pt x="0" y="59"/>
                    </a:lnTo>
                    <a:close/>
                  </a:path>
                </a:pathLst>
              </a:custGeom>
              <a:solidFill>
                <a:srgbClr val="3399FF"/>
              </a:solidFill>
              <a:ln w="9525">
                <a:solidFill>
                  <a:srgbClr val="C0C0C0"/>
                </a:solidFill>
                <a:round/>
              </a:ln>
            </p:spPr>
            <p:txBody>
              <a:bodyPr/>
              <a:lstStyle/>
              <a:p>
                <a:endParaRPr lang="zh-CN" altLang="en-US"/>
              </a:p>
            </p:txBody>
          </p:sp>
        </p:grpSp>
      </p:grpSp>
      <p:sp>
        <p:nvSpPr>
          <p:cNvPr id="91148" name="Text Box 60"/>
          <p:cNvSpPr txBox="1">
            <a:spLocks noChangeArrowheads="1"/>
          </p:cNvSpPr>
          <p:nvPr/>
        </p:nvSpPr>
        <p:spPr bwMode="auto">
          <a:xfrm>
            <a:off x="9858376" y="2517551"/>
            <a:ext cx="6397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a:solidFill>
                  <a:srgbClr val="009999"/>
                </a:solidFill>
                <a:ea typeface="宋体" panose="02010600030101010101" pitchFamily="2" charset="-122"/>
              </a:rPr>
              <a:t>$$$</a:t>
            </a:r>
            <a:endParaRPr lang="en-US" altLang="zh-CN" sz="2000">
              <a:solidFill>
                <a:srgbClr val="009999"/>
              </a:solidFill>
              <a:ea typeface="宋体" panose="02010600030101010101" pitchFamily="2" charset="-122"/>
            </a:endParaRPr>
          </a:p>
        </p:txBody>
      </p:sp>
      <p:sp>
        <p:nvSpPr>
          <p:cNvPr id="91149" name="Text Box 61"/>
          <p:cNvSpPr txBox="1">
            <a:spLocks noChangeArrowheads="1"/>
          </p:cNvSpPr>
          <p:nvPr/>
        </p:nvSpPr>
        <p:spPr bwMode="auto">
          <a:xfrm>
            <a:off x="9858376" y="3792313"/>
            <a:ext cx="4984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a:solidFill>
                  <a:srgbClr val="009999"/>
                </a:solidFill>
                <a:ea typeface="宋体" panose="02010600030101010101" pitchFamily="2" charset="-122"/>
              </a:rPr>
              <a:t>$$</a:t>
            </a:r>
            <a:endParaRPr lang="en-US" altLang="zh-CN" sz="2000">
              <a:solidFill>
                <a:srgbClr val="009999"/>
              </a:solidFill>
              <a:ea typeface="宋体" panose="02010600030101010101" pitchFamily="2" charset="-122"/>
            </a:endParaRPr>
          </a:p>
        </p:txBody>
      </p:sp>
      <p:sp>
        <p:nvSpPr>
          <p:cNvPr id="91150" name="Text Box 62"/>
          <p:cNvSpPr txBox="1">
            <a:spLocks noChangeArrowheads="1"/>
          </p:cNvSpPr>
          <p:nvPr/>
        </p:nvSpPr>
        <p:spPr bwMode="auto">
          <a:xfrm>
            <a:off x="9858376" y="5063901"/>
            <a:ext cx="3571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a:solidFill>
                  <a:srgbClr val="009999"/>
                </a:solidFill>
                <a:ea typeface="宋体" panose="02010600030101010101" pitchFamily="2" charset="-122"/>
              </a:rPr>
              <a:t>$</a:t>
            </a:r>
            <a:endParaRPr lang="en-US" altLang="zh-CN" sz="2000">
              <a:solidFill>
                <a:srgbClr val="009999"/>
              </a:solidFill>
              <a:ea typeface="宋体" panose="02010600030101010101" pitchFamily="2" charset="-122"/>
            </a:endParaRPr>
          </a:p>
        </p:txBody>
      </p:sp>
      <p:sp>
        <p:nvSpPr>
          <p:cNvPr id="91151" name="Text Box 64"/>
          <p:cNvSpPr txBox="1">
            <a:spLocks noChangeArrowheads="1"/>
          </p:cNvSpPr>
          <p:nvPr/>
        </p:nvSpPr>
        <p:spPr bwMode="auto">
          <a:xfrm rot="-1568791">
            <a:off x="9836866" y="1408433"/>
            <a:ext cx="836768"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a:solidFill>
                  <a:srgbClr val="EB7C1F"/>
                </a:solidFill>
                <a:latin typeface="+mn-ea"/>
              </a:rPr>
              <a:t>成本</a:t>
            </a:r>
            <a:endParaRPr lang="zh-CN" altLang="en-US" sz="2400">
              <a:solidFill>
                <a:srgbClr val="EB7C1F"/>
              </a:solidFill>
              <a:latin typeface="+mn-ea"/>
            </a:endParaRPr>
          </a:p>
        </p:txBody>
      </p:sp>
      <p:sp>
        <p:nvSpPr>
          <p:cNvPr id="91152" name="Text Box 65"/>
          <p:cNvSpPr txBox="1">
            <a:spLocks noChangeArrowheads="1"/>
          </p:cNvSpPr>
          <p:nvPr/>
        </p:nvSpPr>
        <p:spPr bwMode="auto">
          <a:xfrm rot="-1618945">
            <a:off x="8766189" y="1389383"/>
            <a:ext cx="1146148"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a:solidFill>
                  <a:srgbClr val="EB7C1F"/>
                </a:solidFill>
                <a:latin typeface="+mn-ea"/>
              </a:rPr>
              <a:t>工作量</a:t>
            </a:r>
            <a:endParaRPr lang="zh-CN" altLang="en-US" sz="2400">
              <a:solidFill>
                <a:srgbClr val="EB7C1F"/>
              </a:solidFill>
              <a:latin typeface="+mn-ea"/>
            </a:endParaRPr>
          </a:p>
        </p:txBody>
      </p:sp>
      <p:sp>
        <p:nvSpPr>
          <p:cNvPr id="91153" name="Text Box 66"/>
          <p:cNvSpPr txBox="1">
            <a:spLocks noChangeArrowheads="1"/>
          </p:cNvSpPr>
          <p:nvPr/>
        </p:nvSpPr>
        <p:spPr bwMode="auto">
          <a:xfrm rot="-1618945">
            <a:off x="5347416" y="1535433"/>
            <a:ext cx="836768"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a:solidFill>
                  <a:srgbClr val="EB7C1F"/>
                </a:solidFill>
                <a:latin typeface="+mn-ea"/>
              </a:rPr>
              <a:t>风险</a:t>
            </a:r>
            <a:endParaRPr lang="zh-CN" altLang="en-US" sz="2400">
              <a:solidFill>
                <a:srgbClr val="EB7C1F"/>
              </a:solidFill>
              <a:latin typeface="+mn-ea"/>
            </a:endParaRPr>
          </a:p>
        </p:txBody>
      </p:sp>
      <p:sp>
        <p:nvSpPr>
          <p:cNvPr id="91154" name="Text Box 67"/>
          <p:cNvSpPr txBox="1">
            <a:spLocks noChangeArrowheads="1"/>
          </p:cNvSpPr>
          <p:nvPr/>
        </p:nvSpPr>
        <p:spPr bwMode="auto">
          <a:xfrm rot="-1618945">
            <a:off x="3686891" y="1595758"/>
            <a:ext cx="836768"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a:solidFill>
                  <a:srgbClr val="EB7C1F"/>
                </a:solidFill>
                <a:latin typeface="+mn-ea"/>
              </a:rPr>
              <a:t>状态</a:t>
            </a:r>
            <a:endParaRPr lang="zh-CN" altLang="en-US" sz="2400" dirty="0">
              <a:solidFill>
                <a:srgbClr val="EB7C1F"/>
              </a:solidFill>
              <a:latin typeface="+mn-ea"/>
            </a:endParaRPr>
          </a:p>
        </p:txBody>
      </p:sp>
      <p:sp>
        <p:nvSpPr>
          <p:cNvPr id="91155" name="Text Box 68"/>
          <p:cNvSpPr txBox="1">
            <a:spLocks noChangeArrowheads="1"/>
          </p:cNvSpPr>
          <p:nvPr/>
        </p:nvSpPr>
        <p:spPr bwMode="auto">
          <a:xfrm rot="-1618945">
            <a:off x="6948501" y="1530671"/>
            <a:ext cx="1146148"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a:solidFill>
                  <a:srgbClr val="EB7C1F"/>
                </a:solidFill>
                <a:latin typeface="+mn-ea"/>
              </a:rPr>
              <a:t>重要性</a:t>
            </a:r>
            <a:endParaRPr lang="zh-CN" altLang="en-US" sz="2400">
              <a:solidFill>
                <a:srgbClr val="EB7C1F"/>
              </a:solidFill>
              <a:latin typeface="+mn-ea"/>
            </a:endParaRPr>
          </a:p>
        </p:txBody>
      </p:sp>
      <p:sp>
        <p:nvSpPr>
          <p:cNvPr id="91156" name="Line 69"/>
          <p:cNvSpPr>
            <a:spLocks noChangeShapeType="1"/>
          </p:cNvSpPr>
          <p:nvPr/>
        </p:nvSpPr>
        <p:spPr bwMode="auto">
          <a:xfrm>
            <a:off x="4981575" y="1711101"/>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91157" name="Line 70"/>
          <p:cNvSpPr>
            <a:spLocks noChangeShapeType="1"/>
          </p:cNvSpPr>
          <p:nvPr/>
        </p:nvSpPr>
        <p:spPr bwMode="auto">
          <a:xfrm>
            <a:off x="6657975" y="1711101"/>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91158" name="Line 71"/>
          <p:cNvSpPr>
            <a:spLocks noChangeShapeType="1"/>
          </p:cNvSpPr>
          <p:nvPr/>
        </p:nvSpPr>
        <p:spPr bwMode="auto">
          <a:xfrm>
            <a:off x="8562975" y="1711101"/>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91159" name="Line 72"/>
          <p:cNvSpPr>
            <a:spLocks noChangeShapeType="1"/>
          </p:cNvSpPr>
          <p:nvPr/>
        </p:nvSpPr>
        <p:spPr bwMode="auto">
          <a:xfrm>
            <a:off x="9858375" y="1711101"/>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solidFill>
                <a:srgbClr val="EB7C1F"/>
              </a:solidFill>
              <a:latin typeface="+mn-ea"/>
            </a:endParaRPr>
          </a:p>
        </p:txBody>
      </p:sp>
      <p:sp>
        <p:nvSpPr>
          <p:cNvPr id="91160" name="Line 73"/>
          <p:cNvSpPr>
            <a:spLocks noChangeShapeType="1"/>
          </p:cNvSpPr>
          <p:nvPr/>
        </p:nvSpPr>
        <p:spPr bwMode="auto">
          <a:xfrm>
            <a:off x="1781175" y="2168301"/>
            <a:ext cx="876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91161" name="Line 74"/>
          <p:cNvSpPr>
            <a:spLocks noChangeShapeType="1"/>
          </p:cNvSpPr>
          <p:nvPr/>
        </p:nvSpPr>
        <p:spPr bwMode="auto">
          <a:xfrm>
            <a:off x="3381375" y="1711101"/>
            <a:ext cx="0" cy="419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91162" name="Line 75"/>
          <p:cNvSpPr>
            <a:spLocks noChangeShapeType="1"/>
          </p:cNvSpPr>
          <p:nvPr/>
        </p:nvSpPr>
        <p:spPr bwMode="auto">
          <a:xfrm>
            <a:off x="1781175" y="3387501"/>
            <a:ext cx="876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91163" name="Line 76"/>
          <p:cNvSpPr>
            <a:spLocks noChangeShapeType="1"/>
          </p:cNvSpPr>
          <p:nvPr/>
        </p:nvSpPr>
        <p:spPr bwMode="auto">
          <a:xfrm>
            <a:off x="1781175" y="4606701"/>
            <a:ext cx="87630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792654" name="Text Box 78"/>
          <p:cNvSpPr txBox="1">
            <a:spLocks noChangeArrowheads="1"/>
          </p:cNvSpPr>
          <p:nvPr/>
        </p:nvSpPr>
        <p:spPr bwMode="auto">
          <a:xfrm>
            <a:off x="1345748" y="2163539"/>
            <a:ext cx="662041" cy="7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4400" dirty="0">
                <a:solidFill>
                  <a:schemeClr val="accent1"/>
                </a:solidFill>
                <a:latin typeface="Times New Roman" panose="02020603050405020304" pitchFamily="18" charset="0"/>
                <a:ea typeface="宋体" panose="02010600030101010101" pitchFamily="2" charset="-122"/>
                <a:sym typeface="Wingdings" panose="05000000000000000000" pitchFamily="2" charset="2"/>
              </a:rPr>
              <a:t></a:t>
            </a:r>
            <a:endParaRPr lang="zh-CN" altLang="en-US" sz="4400" dirty="0">
              <a:solidFill>
                <a:schemeClr val="accent1"/>
              </a:solidFill>
              <a:latin typeface="Times New Roman" panose="02020603050405020304" pitchFamily="18" charset="0"/>
              <a:ea typeface="宋体" panose="02010600030101010101" pitchFamily="2" charset="-122"/>
            </a:endParaRPr>
          </a:p>
        </p:txBody>
      </p:sp>
      <p:sp>
        <p:nvSpPr>
          <p:cNvPr id="792656" name="Text Box 80"/>
          <p:cNvSpPr txBox="1">
            <a:spLocks noChangeArrowheads="1"/>
          </p:cNvSpPr>
          <p:nvPr/>
        </p:nvSpPr>
        <p:spPr bwMode="auto">
          <a:xfrm>
            <a:off x="1345748" y="4611464"/>
            <a:ext cx="662041" cy="78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4400">
                <a:solidFill>
                  <a:schemeClr val="accent1"/>
                </a:solidFill>
                <a:latin typeface="Times New Roman" panose="02020603050405020304" pitchFamily="18" charset="0"/>
                <a:ea typeface="宋体" panose="02010600030101010101" pitchFamily="2" charset="-122"/>
                <a:sym typeface="Wingdings" panose="05000000000000000000" pitchFamily="2" charset="2"/>
              </a:rPr>
              <a:t></a:t>
            </a:r>
            <a:endParaRPr lang="zh-CN" altLang="en-US" sz="4400">
              <a:solidFill>
                <a:schemeClr val="accent1"/>
              </a:solidFill>
              <a:latin typeface="Times New Roman" panose="02020603050405020304" pitchFamily="18" charset="0"/>
              <a:ea typeface="宋体" panose="02010600030101010101" pitchFamily="2" charset="-122"/>
            </a:endParaRPr>
          </a:p>
        </p:txBody>
      </p:sp>
      <p:sp>
        <p:nvSpPr>
          <p:cNvPr id="91166" name="Text Box 82"/>
          <p:cNvSpPr txBox="1">
            <a:spLocks noChangeArrowheads="1"/>
          </p:cNvSpPr>
          <p:nvPr/>
        </p:nvSpPr>
        <p:spPr bwMode="auto">
          <a:xfrm>
            <a:off x="1401667" y="6261965"/>
            <a:ext cx="4858702"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dirty="0">
                <a:latin typeface="+mn-ea"/>
              </a:rPr>
              <a:t>其他属性包括稳定性、技术难度等</a:t>
            </a:r>
            <a:endParaRPr lang="zh-CN" altLang="en-US" sz="2400" b="0" dirty="0">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smtClean="0"/>
              <a:t>12</a:t>
            </a:r>
            <a:r>
              <a:rPr lang="zh-CN" altLang="en-US" smtClean="0"/>
              <a:t>）划分特性优先级 </a:t>
            </a:r>
            <a:endParaRPr lang="zh-CN" altLang="en-US" smtClean="0"/>
          </a:p>
        </p:txBody>
      </p:sp>
      <p:sp>
        <p:nvSpPr>
          <p:cNvPr id="93187" name="Rectangle 3"/>
          <p:cNvSpPr>
            <a:spLocks noGrp="1" noChangeArrowheads="1"/>
          </p:cNvSpPr>
          <p:nvPr>
            <p:ph type="body" idx="1"/>
          </p:nvPr>
        </p:nvSpPr>
        <p:spPr>
          <a:xfrm>
            <a:off x="2313441" y="1781175"/>
            <a:ext cx="7973558" cy="4895850"/>
          </a:xfrm>
          <a:ln>
            <a:solidFill>
              <a:schemeClr val="accent1"/>
            </a:solidFill>
            <a:miter lim="800000"/>
          </a:ln>
        </p:spPr>
        <p:txBody>
          <a:bodyPr/>
          <a:lstStyle/>
          <a:p>
            <a:pPr eaLnBrk="1" hangingPunct="1"/>
            <a:r>
              <a:rPr lang="en-US" altLang="zh-CN" smtClean="0"/>
              <a:t>Release 1 :</a:t>
            </a:r>
            <a:endParaRPr lang="en-US" altLang="zh-CN" smtClean="0"/>
          </a:p>
          <a:p>
            <a:pPr lvl="1" eaLnBrk="1" hangingPunct="1"/>
            <a:r>
              <a:rPr lang="en-US" altLang="zh-CN" smtClean="0"/>
              <a:t>Logon </a:t>
            </a:r>
            <a:endParaRPr lang="en-US" altLang="zh-CN" smtClean="0"/>
          </a:p>
          <a:p>
            <a:pPr lvl="1" eaLnBrk="1" hangingPunct="1"/>
            <a:r>
              <a:rPr lang="en-US" altLang="zh-CN" smtClean="0"/>
              <a:t>Register for Courses </a:t>
            </a:r>
            <a:endParaRPr lang="en-US" altLang="zh-CN" smtClean="0"/>
          </a:p>
          <a:p>
            <a:pPr lvl="1" eaLnBrk="1" hangingPunct="1"/>
            <a:r>
              <a:rPr lang="en-US" altLang="zh-CN" smtClean="0"/>
              <a:t>Interface to Course Catalog Database </a:t>
            </a:r>
            <a:endParaRPr lang="en-US" altLang="zh-CN" smtClean="0"/>
          </a:p>
          <a:p>
            <a:pPr lvl="1" eaLnBrk="1" hangingPunct="1"/>
            <a:r>
              <a:rPr lang="en-US" altLang="zh-CN" smtClean="0"/>
              <a:t>Maintain Student Information </a:t>
            </a:r>
            <a:endParaRPr lang="en-US" altLang="zh-CN" smtClean="0"/>
          </a:p>
          <a:p>
            <a:pPr lvl="1" eaLnBrk="1" hangingPunct="1"/>
            <a:r>
              <a:rPr lang="en-US" altLang="zh-CN" smtClean="0"/>
              <a:t>Maintain Professor Information </a:t>
            </a:r>
            <a:endParaRPr lang="en-US" altLang="zh-CN" smtClean="0"/>
          </a:p>
          <a:p>
            <a:pPr eaLnBrk="1" hangingPunct="1"/>
            <a:r>
              <a:rPr lang="en-US" altLang="zh-CN" smtClean="0"/>
              <a:t>Release 2 :</a:t>
            </a:r>
            <a:endParaRPr lang="en-US" altLang="zh-CN" smtClean="0"/>
          </a:p>
          <a:p>
            <a:pPr lvl="1" eaLnBrk="1" hangingPunct="1"/>
            <a:r>
              <a:rPr lang="en-US" altLang="zh-CN" smtClean="0"/>
              <a:t>Submit Student Grades </a:t>
            </a:r>
            <a:endParaRPr lang="en-US" altLang="zh-CN" smtClean="0"/>
          </a:p>
          <a:p>
            <a:pPr lvl="1" eaLnBrk="1" hangingPunct="1"/>
            <a:r>
              <a:rPr lang="en-US" altLang="zh-CN" smtClean="0"/>
              <a:t>View Grades </a:t>
            </a:r>
            <a:endParaRPr lang="en-US" altLang="zh-CN" smtClean="0"/>
          </a:p>
          <a:p>
            <a:pPr lvl="1" eaLnBrk="1" hangingPunct="1"/>
            <a:r>
              <a:rPr lang="en-US" altLang="zh-CN" smtClean="0"/>
              <a:t>Select Courses to Teach </a:t>
            </a:r>
            <a:endParaRPr lang="en-US" altLang="zh-CN" smtClean="0"/>
          </a:p>
        </p:txBody>
      </p:sp>
      <p:sp>
        <p:nvSpPr>
          <p:cNvPr id="93188" name="矩形 3"/>
          <p:cNvSpPr>
            <a:spLocks noChangeArrowheads="1"/>
          </p:cNvSpPr>
          <p:nvPr/>
        </p:nvSpPr>
        <p:spPr bwMode="auto">
          <a:xfrm>
            <a:off x="2625809" y="1187826"/>
            <a:ext cx="71143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800" b="0" dirty="0">
                <a:solidFill>
                  <a:srgbClr val="EB7C1F"/>
                </a:solidFill>
                <a:latin typeface="+mn-ea"/>
              </a:rPr>
              <a:t>举例：选课系统的特性优先级 </a:t>
            </a:r>
            <a:r>
              <a:rPr lang="en-US" altLang="zh-CN" sz="2800" b="0" dirty="0">
                <a:solidFill>
                  <a:srgbClr val="EB7C1F"/>
                </a:solidFill>
                <a:latin typeface="+mn-ea"/>
              </a:rPr>
              <a:t>@Vision</a:t>
            </a:r>
            <a:r>
              <a:rPr lang="zh-CN" altLang="en-US" sz="2800" b="0" dirty="0">
                <a:solidFill>
                  <a:srgbClr val="EB7C1F"/>
                </a:solidFill>
                <a:latin typeface="+mn-ea"/>
              </a:rPr>
              <a:t>文档</a:t>
            </a:r>
            <a:endParaRPr lang="zh-CN" altLang="en-US" sz="2800" b="0" dirty="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smtClean="0"/>
              <a:t>什么是软件需求</a:t>
            </a:r>
            <a:r>
              <a:rPr lang="en-US" altLang="zh-CN" dirty="0" smtClean="0"/>
              <a:t>?</a:t>
            </a:r>
            <a:endParaRPr lang="en-US" altLang="zh-CN" dirty="0" smtClean="0"/>
          </a:p>
        </p:txBody>
      </p:sp>
      <p:sp>
        <p:nvSpPr>
          <p:cNvPr id="11267" name="AutoShape 3"/>
          <p:cNvSpPr>
            <a:spLocks noChangeArrowheads="1"/>
          </p:cNvSpPr>
          <p:nvPr/>
        </p:nvSpPr>
        <p:spPr bwMode="auto">
          <a:xfrm>
            <a:off x="4390361" y="2015924"/>
            <a:ext cx="2311400" cy="1549400"/>
          </a:xfrm>
          <a:prstGeom prst="cube">
            <a:avLst>
              <a:gd name="adj" fmla="val 24995"/>
            </a:avLst>
          </a:prstGeom>
          <a:solidFill>
            <a:srgbClr val="DDDDDD"/>
          </a:solidFill>
          <a:ln w="25400">
            <a:solidFill>
              <a:schemeClr val="tx1"/>
            </a:solidFill>
            <a:miter lim="800000"/>
          </a:ln>
          <a:effectLst>
            <a:outerShdw dist="107763" dir="2700000" algn="ctr" rotWithShape="0">
              <a:schemeClr val="bg2"/>
            </a:outerShdw>
          </a:effec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68" name="Rectangle 4"/>
          <p:cNvSpPr>
            <a:spLocks noChangeArrowheads="1"/>
          </p:cNvSpPr>
          <p:nvPr/>
        </p:nvSpPr>
        <p:spPr bwMode="auto">
          <a:xfrm>
            <a:off x="4482436" y="2689024"/>
            <a:ext cx="1746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2800">
                <a:solidFill>
                  <a:schemeClr val="bg2"/>
                </a:solidFill>
                <a:latin typeface="+mn-ea"/>
              </a:rPr>
              <a:t>系统</a:t>
            </a:r>
            <a:endParaRPr lang="zh-CN" altLang="en-US" sz="2800">
              <a:solidFill>
                <a:schemeClr val="bg2"/>
              </a:solidFill>
              <a:latin typeface="+mn-ea"/>
            </a:endParaRPr>
          </a:p>
        </p:txBody>
      </p:sp>
      <p:sp>
        <p:nvSpPr>
          <p:cNvPr id="11269" name="Line 5"/>
          <p:cNvSpPr>
            <a:spLocks noChangeShapeType="1"/>
          </p:cNvSpPr>
          <p:nvPr/>
        </p:nvSpPr>
        <p:spPr bwMode="auto">
          <a:xfrm flipV="1">
            <a:off x="2840961" y="3209724"/>
            <a:ext cx="1143000" cy="3556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270" name="Line 6"/>
          <p:cNvSpPr>
            <a:spLocks noChangeShapeType="1"/>
          </p:cNvSpPr>
          <p:nvPr/>
        </p:nvSpPr>
        <p:spPr bwMode="auto">
          <a:xfrm flipV="1">
            <a:off x="2840961" y="2854124"/>
            <a:ext cx="1219200" cy="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271" name="Line 7"/>
          <p:cNvSpPr>
            <a:spLocks noChangeShapeType="1"/>
          </p:cNvSpPr>
          <p:nvPr/>
        </p:nvSpPr>
        <p:spPr bwMode="auto">
          <a:xfrm>
            <a:off x="2917161" y="2015924"/>
            <a:ext cx="1143000" cy="584200"/>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272" name="AutoShape 8"/>
          <p:cNvSpPr>
            <a:spLocks noChangeArrowheads="1"/>
          </p:cNvSpPr>
          <p:nvPr/>
        </p:nvSpPr>
        <p:spPr bwMode="auto">
          <a:xfrm>
            <a:off x="7031962" y="2655687"/>
            <a:ext cx="1423987" cy="396875"/>
          </a:xfrm>
          <a:prstGeom prst="rightArrow">
            <a:avLst>
              <a:gd name="adj1" fmla="val 47204"/>
              <a:gd name="adj2" fmla="val 132989"/>
            </a:avLst>
          </a:prstGeom>
          <a:solidFill>
            <a:schemeClr val="tx1"/>
          </a:solidFill>
          <a:ln w="50800">
            <a:solidFill>
              <a:schemeClr val="tx1"/>
            </a:solidFill>
            <a:miter lim="800000"/>
          </a:ln>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73" name="Rectangle 9"/>
          <p:cNvSpPr>
            <a:spLocks noChangeArrowheads="1"/>
          </p:cNvSpPr>
          <p:nvPr/>
        </p:nvSpPr>
        <p:spPr bwMode="auto">
          <a:xfrm>
            <a:off x="1723362" y="2536625"/>
            <a:ext cx="8015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latin typeface="+mn-ea"/>
              </a:rPr>
              <a:t>输入</a:t>
            </a:r>
            <a:endParaRPr lang="zh-CN" altLang="en-US" sz="2400" b="0">
              <a:latin typeface="+mn-ea"/>
            </a:endParaRPr>
          </a:p>
        </p:txBody>
      </p:sp>
      <p:sp>
        <p:nvSpPr>
          <p:cNvPr id="11274" name="Rectangle 10"/>
          <p:cNvSpPr>
            <a:spLocks noChangeArrowheads="1"/>
          </p:cNvSpPr>
          <p:nvPr/>
        </p:nvSpPr>
        <p:spPr bwMode="auto">
          <a:xfrm>
            <a:off x="8644862" y="2625525"/>
            <a:ext cx="8015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latin typeface="+mn-ea"/>
              </a:rPr>
              <a:t>输出</a:t>
            </a:r>
            <a:endParaRPr lang="zh-CN" altLang="en-US" sz="2400" b="0">
              <a:latin typeface="+mn-ea"/>
            </a:endParaRPr>
          </a:p>
        </p:txBody>
      </p:sp>
      <p:sp>
        <p:nvSpPr>
          <p:cNvPr id="11275" name="Rectangle 11"/>
          <p:cNvSpPr>
            <a:spLocks noChangeArrowheads="1"/>
          </p:cNvSpPr>
          <p:nvPr/>
        </p:nvSpPr>
        <p:spPr bwMode="auto">
          <a:xfrm>
            <a:off x="2477424" y="4374950"/>
            <a:ext cx="8015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latin typeface="+mn-ea"/>
              </a:rPr>
              <a:t>功能</a:t>
            </a:r>
            <a:endParaRPr lang="zh-CN" altLang="en-US" sz="2400" b="0">
              <a:latin typeface="+mn-ea"/>
            </a:endParaRPr>
          </a:p>
        </p:txBody>
      </p:sp>
      <p:sp>
        <p:nvSpPr>
          <p:cNvPr id="11276" name="Rectangle 12"/>
          <p:cNvSpPr>
            <a:spLocks noChangeArrowheads="1"/>
          </p:cNvSpPr>
          <p:nvPr/>
        </p:nvSpPr>
        <p:spPr bwMode="auto">
          <a:xfrm>
            <a:off x="5360324" y="4725787"/>
            <a:ext cx="8015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latin typeface="+mn-ea"/>
              </a:rPr>
              <a:t>性能</a:t>
            </a:r>
            <a:endParaRPr lang="zh-CN" altLang="en-US" sz="2400" b="0">
              <a:latin typeface="+mn-ea"/>
            </a:endParaRPr>
          </a:p>
        </p:txBody>
      </p:sp>
      <p:sp>
        <p:nvSpPr>
          <p:cNvPr id="11277" name="Arc 13"/>
          <p:cNvSpPr/>
          <p:nvPr/>
        </p:nvSpPr>
        <p:spPr bwMode="auto">
          <a:xfrm>
            <a:off x="5395248" y="3609775"/>
            <a:ext cx="381000" cy="1108075"/>
          </a:xfrm>
          <a:custGeom>
            <a:avLst/>
            <a:gdLst>
              <a:gd name="T0" fmla="*/ 2147483646 w 21600"/>
              <a:gd name="T1" fmla="*/ 2147483646 h 21600"/>
              <a:gd name="T2" fmla="*/ 0 w 21600"/>
              <a:gd name="T3" fmla="*/ 0 h 21600"/>
              <a:gd name="T4" fmla="*/ 214748364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11278" name="Rectangle 14"/>
          <p:cNvSpPr>
            <a:spLocks noChangeArrowheads="1"/>
          </p:cNvSpPr>
          <p:nvPr/>
        </p:nvSpPr>
        <p:spPr bwMode="auto">
          <a:xfrm>
            <a:off x="7257387" y="4238425"/>
            <a:ext cx="801501"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a:latin typeface="+mn-ea"/>
              </a:rPr>
              <a:t>环境</a:t>
            </a:r>
            <a:endParaRPr lang="zh-CN" altLang="en-US" sz="2400" b="0">
              <a:latin typeface="+mn-ea"/>
            </a:endParaRPr>
          </a:p>
        </p:txBody>
      </p:sp>
      <p:sp>
        <p:nvSpPr>
          <p:cNvPr id="11279" name="Rectangle 15"/>
          <p:cNvSpPr>
            <a:spLocks noChangeArrowheads="1"/>
          </p:cNvSpPr>
          <p:nvPr/>
        </p:nvSpPr>
        <p:spPr bwMode="auto">
          <a:xfrm>
            <a:off x="9586248" y="5613199"/>
            <a:ext cx="26988" cy="296862"/>
          </a:xfrm>
          <a:prstGeom prst="rect">
            <a:avLst/>
          </a:prstGeom>
          <a:solidFill>
            <a:srgbClr val="114FFB"/>
          </a:solidFill>
          <a:ln w="9525">
            <a:solidFill>
              <a:schemeClr val="accent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80" name="Rectangle 16"/>
          <p:cNvSpPr>
            <a:spLocks noChangeArrowheads="1"/>
          </p:cNvSpPr>
          <p:nvPr/>
        </p:nvSpPr>
        <p:spPr bwMode="auto">
          <a:xfrm>
            <a:off x="8517861" y="5603674"/>
            <a:ext cx="25400" cy="298450"/>
          </a:xfrm>
          <a:prstGeom prst="rect">
            <a:avLst/>
          </a:prstGeom>
          <a:solidFill>
            <a:srgbClr val="114FFB"/>
          </a:solidFill>
          <a:ln w="9525">
            <a:solidFill>
              <a:schemeClr val="accent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81" name="Rectangle 17"/>
          <p:cNvSpPr>
            <a:spLocks noChangeArrowheads="1"/>
          </p:cNvSpPr>
          <p:nvPr/>
        </p:nvSpPr>
        <p:spPr bwMode="auto">
          <a:xfrm>
            <a:off x="8455948" y="5317924"/>
            <a:ext cx="26988" cy="296862"/>
          </a:xfrm>
          <a:prstGeom prst="rect">
            <a:avLst/>
          </a:prstGeom>
          <a:solidFill>
            <a:srgbClr val="114FFB"/>
          </a:solidFill>
          <a:ln w="9525">
            <a:solidFill>
              <a:schemeClr val="accent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82" name="Rectangle 18"/>
          <p:cNvSpPr>
            <a:spLocks noChangeArrowheads="1"/>
          </p:cNvSpPr>
          <p:nvPr/>
        </p:nvSpPr>
        <p:spPr bwMode="auto">
          <a:xfrm>
            <a:off x="7489162" y="5606849"/>
            <a:ext cx="26987" cy="298450"/>
          </a:xfrm>
          <a:prstGeom prst="rect">
            <a:avLst/>
          </a:prstGeom>
          <a:solidFill>
            <a:srgbClr val="114FFB"/>
          </a:solidFill>
          <a:ln w="9525">
            <a:solidFill>
              <a:schemeClr val="accent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83" name="Rectangle 19"/>
          <p:cNvSpPr>
            <a:spLocks noChangeArrowheads="1"/>
          </p:cNvSpPr>
          <p:nvPr/>
        </p:nvSpPr>
        <p:spPr bwMode="auto">
          <a:xfrm>
            <a:off x="7349462" y="5311574"/>
            <a:ext cx="26987" cy="296862"/>
          </a:xfrm>
          <a:prstGeom prst="rect">
            <a:avLst/>
          </a:prstGeom>
          <a:solidFill>
            <a:srgbClr val="114FFB"/>
          </a:solidFill>
          <a:ln w="9525">
            <a:solidFill>
              <a:schemeClr val="accent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84" name="Rectangle 20"/>
          <p:cNvSpPr>
            <a:spLocks noChangeArrowheads="1"/>
          </p:cNvSpPr>
          <p:nvPr/>
        </p:nvSpPr>
        <p:spPr bwMode="auto">
          <a:xfrm>
            <a:off x="8581362" y="5198861"/>
            <a:ext cx="744537" cy="26988"/>
          </a:xfrm>
          <a:prstGeom prst="rect">
            <a:avLst/>
          </a:prstGeom>
          <a:solidFill>
            <a:srgbClr val="114FFB"/>
          </a:solidFill>
          <a:ln w="9525">
            <a:solidFill>
              <a:schemeClr val="accent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85" name="Rectangle 21"/>
          <p:cNvSpPr>
            <a:spLocks noChangeArrowheads="1"/>
          </p:cNvSpPr>
          <p:nvPr/>
        </p:nvSpPr>
        <p:spPr bwMode="auto">
          <a:xfrm>
            <a:off x="7231986" y="5598911"/>
            <a:ext cx="2716212" cy="26988"/>
          </a:xfrm>
          <a:prstGeom prst="rect">
            <a:avLst/>
          </a:prstGeom>
          <a:solidFill>
            <a:srgbClr val="114FFB"/>
          </a:solidFill>
          <a:ln w="9525">
            <a:solidFill>
              <a:schemeClr val="accent1"/>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nvGrpSpPr>
          <p:cNvPr id="11286" name="Group 22"/>
          <p:cNvGrpSpPr/>
          <p:nvPr/>
        </p:nvGrpSpPr>
        <p:grpSpPr bwMode="auto">
          <a:xfrm>
            <a:off x="7197062" y="5775124"/>
            <a:ext cx="655637" cy="584200"/>
            <a:chOff x="3688" y="3512"/>
            <a:chExt cx="413" cy="368"/>
          </a:xfrm>
        </p:grpSpPr>
        <p:grpSp>
          <p:nvGrpSpPr>
            <p:cNvPr id="11358" name="Group 23"/>
            <p:cNvGrpSpPr/>
            <p:nvPr/>
          </p:nvGrpSpPr>
          <p:grpSpPr bwMode="auto">
            <a:xfrm>
              <a:off x="3705" y="3742"/>
              <a:ext cx="378" cy="116"/>
              <a:chOff x="3705" y="3742"/>
              <a:chExt cx="378" cy="116"/>
            </a:xfrm>
          </p:grpSpPr>
          <p:sp>
            <p:nvSpPr>
              <p:cNvPr id="11371" name="Rectangle 24"/>
              <p:cNvSpPr>
                <a:spLocks noChangeArrowheads="1"/>
              </p:cNvSpPr>
              <p:nvPr/>
            </p:nvSpPr>
            <p:spPr bwMode="auto">
              <a:xfrm>
                <a:off x="3705" y="3742"/>
                <a:ext cx="378" cy="116"/>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72" name="Rectangle 25"/>
              <p:cNvSpPr>
                <a:spLocks noChangeArrowheads="1"/>
              </p:cNvSpPr>
              <p:nvPr/>
            </p:nvSpPr>
            <p:spPr bwMode="auto">
              <a:xfrm>
                <a:off x="3915" y="3762"/>
                <a:ext cx="131" cy="53"/>
              </a:xfrm>
              <a:prstGeom prst="rect">
                <a:avLst/>
              </a:prstGeom>
              <a:solidFill>
                <a:srgbClr val="808080"/>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grpSp>
          <p:nvGrpSpPr>
            <p:cNvPr id="11359" name="Group 26"/>
            <p:cNvGrpSpPr/>
            <p:nvPr/>
          </p:nvGrpSpPr>
          <p:grpSpPr bwMode="auto">
            <a:xfrm>
              <a:off x="3688" y="3806"/>
              <a:ext cx="413" cy="74"/>
              <a:chOff x="3688" y="3806"/>
              <a:chExt cx="413" cy="74"/>
            </a:xfrm>
          </p:grpSpPr>
          <p:sp>
            <p:nvSpPr>
              <p:cNvPr id="11368" name="Freeform 27"/>
              <p:cNvSpPr/>
              <p:nvPr/>
            </p:nvSpPr>
            <p:spPr bwMode="auto">
              <a:xfrm>
                <a:off x="3688" y="3806"/>
                <a:ext cx="413" cy="74"/>
              </a:xfrm>
              <a:custGeom>
                <a:avLst/>
                <a:gdLst>
                  <a:gd name="T0" fmla="*/ 0 w 1241"/>
                  <a:gd name="T1" fmla="*/ 0 h 223"/>
                  <a:gd name="T2" fmla="*/ 0 w 1241"/>
                  <a:gd name="T3" fmla="*/ 0 h 223"/>
                  <a:gd name="T4" fmla="*/ 0 w 1241"/>
                  <a:gd name="T5" fmla="*/ 0 h 223"/>
                  <a:gd name="T6" fmla="*/ 0 w 1241"/>
                  <a:gd name="T7" fmla="*/ 0 h 223"/>
                  <a:gd name="T8" fmla="*/ 0 w 1241"/>
                  <a:gd name="T9" fmla="*/ 0 h 223"/>
                  <a:gd name="T10" fmla="*/ 0 w 1241"/>
                  <a:gd name="T11" fmla="*/ 0 h 223"/>
                  <a:gd name="T12" fmla="*/ 0 w 1241"/>
                  <a:gd name="T13" fmla="*/ 0 h 223"/>
                  <a:gd name="T14" fmla="*/ 0 w 1241"/>
                  <a:gd name="T15" fmla="*/ 0 h 223"/>
                  <a:gd name="T16" fmla="*/ 0 w 1241"/>
                  <a:gd name="T17" fmla="*/ 0 h 223"/>
                  <a:gd name="T18" fmla="*/ 0 w 1241"/>
                  <a:gd name="T19" fmla="*/ 0 h 223"/>
                  <a:gd name="T20" fmla="*/ 0 w 1241"/>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1"/>
                  <a:gd name="T34" fmla="*/ 0 h 223"/>
                  <a:gd name="T35" fmla="*/ 1241 w 1241"/>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1" h="223">
                    <a:moveTo>
                      <a:pt x="155" y="0"/>
                    </a:moveTo>
                    <a:lnTo>
                      <a:pt x="1090" y="0"/>
                    </a:lnTo>
                    <a:lnTo>
                      <a:pt x="1238" y="201"/>
                    </a:lnTo>
                    <a:lnTo>
                      <a:pt x="1241" y="210"/>
                    </a:lnTo>
                    <a:lnTo>
                      <a:pt x="1235" y="218"/>
                    </a:lnTo>
                    <a:lnTo>
                      <a:pt x="1226" y="223"/>
                    </a:lnTo>
                    <a:lnTo>
                      <a:pt x="18" y="223"/>
                    </a:lnTo>
                    <a:lnTo>
                      <a:pt x="7" y="217"/>
                    </a:lnTo>
                    <a:lnTo>
                      <a:pt x="0" y="207"/>
                    </a:lnTo>
                    <a:lnTo>
                      <a:pt x="2" y="196"/>
                    </a:lnTo>
                    <a:lnTo>
                      <a:pt x="155" y="0"/>
                    </a:lnTo>
                    <a:close/>
                  </a:path>
                </a:pathLst>
              </a:custGeom>
              <a:solidFill>
                <a:srgbClr val="FFFFFF"/>
              </a:solidFill>
              <a:ln w="6350">
                <a:solidFill>
                  <a:srgbClr val="000000"/>
                </a:solidFill>
                <a:round/>
              </a:ln>
            </p:spPr>
            <p:txBody>
              <a:bodyPr/>
              <a:lstStyle/>
              <a:p>
                <a:endParaRPr lang="zh-CN" altLang="en-US">
                  <a:latin typeface="+mn-ea"/>
                </a:endParaRPr>
              </a:p>
            </p:txBody>
          </p:sp>
          <p:sp>
            <p:nvSpPr>
              <p:cNvPr id="11369" name="Freeform 28"/>
              <p:cNvSpPr/>
              <p:nvPr/>
            </p:nvSpPr>
            <p:spPr bwMode="auto">
              <a:xfrm>
                <a:off x="3711" y="3821"/>
                <a:ext cx="275" cy="47"/>
              </a:xfrm>
              <a:custGeom>
                <a:avLst/>
                <a:gdLst>
                  <a:gd name="T0" fmla="*/ 0 w 824"/>
                  <a:gd name="T1" fmla="*/ 0 h 141"/>
                  <a:gd name="T2" fmla="*/ 0 w 824"/>
                  <a:gd name="T3" fmla="*/ 0 h 141"/>
                  <a:gd name="T4" fmla="*/ 0 w 824"/>
                  <a:gd name="T5" fmla="*/ 0 h 141"/>
                  <a:gd name="T6" fmla="*/ 0 w 824"/>
                  <a:gd name="T7" fmla="*/ 0 h 141"/>
                  <a:gd name="T8" fmla="*/ 0 w 824"/>
                  <a:gd name="T9" fmla="*/ 0 h 141"/>
                  <a:gd name="T10" fmla="*/ 0 60000 65536"/>
                  <a:gd name="T11" fmla="*/ 0 60000 65536"/>
                  <a:gd name="T12" fmla="*/ 0 60000 65536"/>
                  <a:gd name="T13" fmla="*/ 0 60000 65536"/>
                  <a:gd name="T14" fmla="*/ 0 60000 65536"/>
                  <a:gd name="T15" fmla="*/ 0 w 824"/>
                  <a:gd name="T16" fmla="*/ 0 h 141"/>
                  <a:gd name="T17" fmla="*/ 824 w 824"/>
                  <a:gd name="T18" fmla="*/ 141 h 141"/>
                </a:gdLst>
                <a:ahLst/>
                <a:cxnLst>
                  <a:cxn ang="T10">
                    <a:pos x="T0" y="T1"/>
                  </a:cxn>
                  <a:cxn ang="T11">
                    <a:pos x="T2" y="T3"/>
                  </a:cxn>
                  <a:cxn ang="T12">
                    <a:pos x="T4" y="T5"/>
                  </a:cxn>
                  <a:cxn ang="T13">
                    <a:pos x="T6" y="T7"/>
                  </a:cxn>
                  <a:cxn ang="T14">
                    <a:pos x="T8" y="T9"/>
                  </a:cxn>
                </a:cxnLst>
                <a:rect l="T15" t="T16" r="T17" b="T18"/>
                <a:pathLst>
                  <a:path w="824" h="141">
                    <a:moveTo>
                      <a:pt x="111" y="0"/>
                    </a:moveTo>
                    <a:lnTo>
                      <a:pt x="785" y="0"/>
                    </a:lnTo>
                    <a:lnTo>
                      <a:pt x="824" y="141"/>
                    </a:lnTo>
                    <a:lnTo>
                      <a:pt x="0" y="141"/>
                    </a:lnTo>
                    <a:lnTo>
                      <a:pt x="111" y="0"/>
                    </a:lnTo>
                    <a:close/>
                  </a:path>
                </a:pathLst>
              </a:custGeom>
              <a:solidFill>
                <a:srgbClr val="FFFFFF"/>
              </a:solidFill>
              <a:ln w="6350">
                <a:solidFill>
                  <a:srgbClr val="000000"/>
                </a:solidFill>
                <a:round/>
              </a:ln>
            </p:spPr>
            <p:txBody>
              <a:bodyPr/>
              <a:lstStyle/>
              <a:p>
                <a:endParaRPr lang="zh-CN" altLang="en-US">
                  <a:latin typeface="+mn-ea"/>
                </a:endParaRPr>
              </a:p>
            </p:txBody>
          </p:sp>
          <p:sp>
            <p:nvSpPr>
              <p:cNvPr id="11370" name="Freeform 29"/>
              <p:cNvSpPr/>
              <p:nvPr/>
            </p:nvSpPr>
            <p:spPr bwMode="auto">
              <a:xfrm>
                <a:off x="3994" y="3821"/>
                <a:ext cx="84" cy="47"/>
              </a:xfrm>
              <a:custGeom>
                <a:avLst/>
                <a:gdLst>
                  <a:gd name="T0" fmla="*/ 0 w 250"/>
                  <a:gd name="T1" fmla="*/ 0 h 141"/>
                  <a:gd name="T2" fmla="*/ 0 w 250"/>
                  <a:gd name="T3" fmla="*/ 0 h 141"/>
                  <a:gd name="T4" fmla="*/ 0 w 250"/>
                  <a:gd name="T5" fmla="*/ 0 h 141"/>
                  <a:gd name="T6" fmla="*/ 0 w 250"/>
                  <a:gd name="T7" fmla="*/ 0 h 141"/>
                  <a:gd name="T8" fmla="*/ 0 w 250"/>
                  <a:gd name="T9" fmla="*/ 0 h 141"/>
                  <a:gd name="T10" fmla="*/ 0 60000 65536"/>
                  <a:gd name="T11" fmla="*/ 0 60000 65536"/>
                  <a:gd name="T12" fmla="*/ 0 60000 65536"/>
                  <a:gd name="T13" fmla="*/ 0 60000 65536"/>
                  <a:gd name="T14" fmla="*/ 0 60000 65536"/>
                  <a:gd name="T15" fmla="*/ 0 w 250"/>
                  <a:gd name="T16" fmla="*/ 0 h 141"/>
                  <a:gd name="T17" fmla="*/ 250 w 250"/>
                  <a:gd name="T18" fmla="*/ 141 h 141"/>
                </a:gdLst>
                <a:ahLst/>
                <a:cxnLst>
                  <a:cxn ang="T10">
                    <a:pos x="T0" y="T1"/>
                  </a:cxn>
                  <a:cxn ang="T11">
                    <a:pos x="T2" y="T3"/>
                  </a:cxn>
                  <a:cxn ang="T12">
                    <a:pos x="T4" y="T5"/>
                  </a:cxn>
                  <a:cxn ang="T13">
                    <a:pos x="T6" y="T7"/>
                  </a:cxn>
                  <a:cxn ang="T14">
                    <a:pos x="T8" y="T9"/>
                  </a:cxn>
                </a:cxnLst>
                <a:rect l="T15" t="T16" r="T17" b="T18"/>
                <a:pathLst>
                  <a:path w="250" h="141">
                    <a:moveTo>
                      <a:pt x="0" y="0"/>
                    </a:moveTo>
                    <a:lnTo>
                      <a:pt x="147" y="0"/>
                    </a:lnTo>
                    <a:lnTo>
                      <a:pt x="250" y="141"/>
                    </a:lnTo>
                    <a:lnTo>
                      <a:pt x="47" y="141"/>
                    </a:lnTo>
                    <a:lnTo>
                      <a:pt x="0" y="0"/>
                    </a:lnTo>
                    <a:close/>
                  </a:path>
                </a:pathLst>
              </a:custGeom>
              <a:solidFill>
                <a:srgbClr val="FFFFFF"/>
              </a:solidFill>
              <a:ln w="6350">
                <a:solidFill>
                  <a:srgbClr val="000000"/>
                </a:solidFill>
                <a:round/>
              </a:ln>
            </p:spPr>
            <p:txBody>
              <a:bodyPr/>
              <a:lstStyle/>
              <a:p>
                <a:endParaRPr lang="zh-CN" altLang="en-US">
                  <a:latin typeface="+mn-ea"/>
                </a:endParaRPr>
              </a:p>
            </p:txBody>
          </p:sp>
        </p:grpSp>
        <p:grpSp>
          <p:nvGrpSpPr>
            <p:cNvPr id="11360" name="Group 30"/>
            <p:cNvGrpSpPr/>
            <p:nvPr/>
          </p:nvGrpSpPr>
          <p:grpSpPr bwMode="auto">
            <a:xfrm>
              <a:off x="3757" y="3512"/>
              <a:ext cx="275" cy="226"/>
              <a:chOff x="3757" y="3512"/>
              <a:chExt cx="275" cy="226"/>
            </a:xfrm>
          </p:grpSpPr>
          <p:sp>
            <p:nvSpPr>
              <p:cNvPr id="11361" name="Rectangle 31"/>
              <p:cNvSpPr>
                <a:spLocks noChangeArrowheads="1"/>
              </p:cNvSpPr>
              <p:nvPr/>
            </p:nvSpPr>
            <p:spPr bwMode="auto">
              <a:xfrm>
                <a:off x="3757" y="3512"/>
                <a:ext cx="275" cy="226"/>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62" name="Rectangle 32"/>
              <p:cNvSpPr>
                <a:spLocks noChangeArrowheads="1"/>
              </p:cNvSpPr>
              <p:nvPr/>
            </p:nvSpPr>
            <p:spPr bwMode="auto">
              <a:xfrm>
                <a:off x="3775" y="3531"/>
                <a:ext cx="239" cy="191"/>
              </a:xfrm>
              <a:prstGeom prst="rect">
                <a:avLst/>
              </a:prstGeom>
              <a:solidFill>
                <a:srgbClr val="114FFB"/>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63" name="Rectangle 33"/>
              <p:cNvSpPr>
                <a:spLocks noChangeArrowheads="1"/>
              </p:cNvSpPr>
              <p:nvPr/>
            </p:nvSpPr>
            <p:spPr bwMode="auto">
              <a:xfrm>
                <a:off x="3980" y="3531"/>
                <a:ext cx="33" cy="191"/>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64" name="Rectangle 34"/>
              <p:cNvSpPr>
                <a:spLocks noChangeArrowheads="1"/>
              </p:cNvSpPr>
              <p:nvPr/>
            </p:nvSpPr>
            <p:spPr bwMode="auto">
              <a:xfrm>
                <a:off x="3989" y="3541"/>
                <a:ext cx="15" cy="12"/>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65" name="Oval 35"/>
              <p:cNvSpPr>
                <a:spLocks noChangeArrowheads="1"/>
              </p:cNvSpPr>
              <p:nvPr/>
            </p:nvSpPr>
            <p:spPr bwMode="auto">
              <a:xfrm>
                <a:off x="3990" y="3624"/>
                <a:ext cx="12" cy="12"/>
              </a:xfrm>
              <a:prstGeom prst="ellipse">
                <a:avLst/>
              </a:prstGeom>
              <a:solidFill>
                <a:srgbClr val="FFFFFF"/>
              </a:solidFill>
              <a:ln w="6350">
                <a:solidFill>
                  <a:srgbClr val="000000"/>
                </a:solidFill>
                <a:rou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66" name="Oval 36"/>
              <p:cNvSpPr>
                <a:spLocks noChangeArrowheads="1"/>
              </p:cNvSpPr>
              <p:nvPr/>
            </p:nvSpPr>
            <p:spPr bwMode="auto">
              <a:xfrm>
                <a:off x="3990" y="3659"/>
                <a:ext cx="12" cy="12"/>
              </a:xfrm>
              <a:prstGeom prst="ellipse">
                <a:avLst/>
              </a:prstGeom>
              <a:solidFill>
                <a:srgbClr val="FFFFFF"/>
              </a:solidFill>
              <a:ln w="6350">
                <a:solidFill>
                  <a:srgbClr val="000000"/>
                </a:solidFill>
                <a:rou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67" name="Oval 37"/>
              <p:cNvSpPr>
                <a:spLocks noChangeArrowheads="1"/>
              </p:cNvSpPr>
              <p:nvPr/>
            </p:nvSpPr>
            <p:spPr bwMode="auto">
              <a:xfrm>
                <a:off x="3990" y="3692"/>
                <a:ext cx="12" cy="12"/>
              </a:xfrm>
              <a:prstGeom prst="ellipse">
                <a:avLst/>
              </a:prstGeom>
              <a:solidFill>
                <a:srgbClr val="FFFFFF"/>
              </a:solidFill>
              <a:ln w="6350">
                <a:solidFill>
                  <a:srgbClr val="000000"/>
                </a:solidFill>
                <a:rou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grpSp>
      <p:grpSp>
        <p:nvGrpSpPr>
          <p:cNvPr id="11287" name="Group 38"/>
          <p:cNvGrpSpPr/>
          <p:nvPr/>
        </p:nvGrpSpPr>
        <p:grpSpPr bwMode="auto">
          <a:xfrm>
            <a:off x="8201949" y="5149649"/>
            <a:ext cx="523875" cy="190500"/>
            <a:chOff x="4321" y="3118"/>
            <a:chExt cx="330" cy="120"/>
          </a:xfrm>
        </p:grpSpPr>
        <p:sp>
          <p:nvSpPr>
            <p:cNvPr id="11350" name="Rectangle 39"/>
            <p:cNvSpPr>
              <a:spLocks noChangeArrowheads="1"/>
            </p:cNvSpPr>
            <p:nvPr/>
          </p:nvSpPr>
          <p:spPr bwMode="auto">
            <a:xfrm>
              <a:off x="4321" y="3123"/>
              <a:ext cx="330" cy="115"/>
            </a:xfrm>
            <a:prstGeom prst="rect">
              <a:avLst/>
            </a:prstGeom>
            <a:solidFill>
              <a:srgbClr val="C0C0C0"/>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51" name="Rectangle 40"/>
            <p:cNvSpPr>
              <a:spLocks noChangeArrowheads="1"/>
            </p:cNvSpPr>
            <p:nvPr/>
          </p:nvSpPr>
          <p:spPr bwMode="auto">
            <a:xfrm>
              <a:off x="4322" y="3202"/>
              <a:ext cx="328"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nvGrpSpPr>
            <p:cNvPr id="11352" name="Group 41"/>
            <p:cNvGrpSpPr/>
            <p:nvPr/>
          </p:nvGrpSpPr>
          <p:grpSpPr bwMode="auto">
            <a:xfrm>
              <a:off x="4516" y="3210"/>
              <a:ext cx="83" cy="27"/>
              <a:chOff x="4516" y="3210"/>
              <a:chExt cx="83" cy="27"/>
            </a:xfrm>
          </p:grpSpPr>
          <p:sp>
            <p:nvSpPr>
              <p:cNvPr id="11354" name="Rectangle 42"/>
              <p:cNvSpPr>
                <a:spLocks noChangeArrowheads="1"/>
              </p:cNvSpPr>
              <p:nvPr/>
            </p:nvSpPr>
            <p:spPr bwMode="auto">
              <a:xfrm>
                <a:off x="4516" y="3210"/>
                <a:ext cx="9"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55" name="Rectangle 43"/>
              <p:cNvSpPr>
                <a:spLocks noChangeArrowheads="1"/>
              </p:cNvSpPr>
              <p:nvPr/>
            </p:nvSpPr>
            <p:spPr bwMode="auto">
              <a:xfrm>
                <a:off x="4542" y="3210"/>
                <a:ext cx="9"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56" name="Rectangle 44"/>
              <p:cNvSpPr>
                <a:spLocks noChangeArrowheads="1"/>
              </p:cNvSpPr>
              <p:nvPr/>
            </p:nvSpPr>
            <p:spPr bwMode="auto">
              <a:xfrm>
                <a:off x="4567" y="3210"/>
                <a:ext cx="8"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57" name="Rectangle 45"/>
              <p:cNvSpPr>
                <a:spLocks noChangeArrowheads="1"/>
              </p:cNvSpPr>
              <p:nvPr/>
            </p:nvSpPr>
            <p:spPr bwMode="auto">
              <a:xfrm>
                <a:off x="4590" y="3210"/>
                <a:ext cx="9" cy="2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sp>
          <p:nvSpPr>
            <p:cNvPr id="11353" name="Rectangle 46"/>
            <p:cNvSpPr>
              <a:spLocks noChangeArrowheads="1"/>
            </p:cNvSpPr>
            <p:nvPr/>
          </p:nvSpPr>
          <p:spPr bwMode="auto">
            <a:xfrm>
              <a:off x="4363" y="3118"/>
              <a:ext cx="7" cy="3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grpSp>
        <p:nvGrpSpPr>
          <p:cNvPr id="11288" name="Group 47"/>
          <p:cNvGrpSpPr/>
          <p:nvPr/>
        </p:nvGrpSpPr>
        <p:grpSpPr bwMode="auto">
          <a:xfrm>
            <a:off x="9238587" y="4948037"/>
            <a:ext cx="765175" cy="392113"/>
            <a:chOff x="4974" y="2991"/>
            <a:chExt cx="482" cy="247"/>
          </a:xfrm>
        </p:grpSpPr>
        <p:grpSp>
          <p:nvGrpSpPr>
            <p:cNvPr id="11339" name="Group 48"/>
            <p:cNvGrpSpPr/>
            <p:nvPr/>
          </p:nvGrpSpPr>
          <p:grpSpPr bwMode="auto">
            <a:xfrm>
              <a:off x="4974" y="2991"/>
              <a:ext cx="482" cy="247"/>
              <a:chOff x="4974" y="2991"/>
              <a:chExt cx="482" cy="247"/>
            </a:xfrm>
          </p:grpSpPr>
          <p:sp>
            <p:nvSpPr>
              <p:cNvPr id="11343" name="Rectangle 49"/>
              <p:cNvSpPr>
                <a:spLocks noChangeArrowheads="1"/>
              </p:cNvSpPr>
              <p:nvPr/>
            </p:nvSpPr>
            <p:spPr bwMode="auto">
              <a:xfrm>
                <a:off x="4997" y="3122"/>
                <a:ext cx="379" cy="116"/>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44" name="Rectangle 50"/>
              <p:cNvSpPr>
                <a:spLocks noChangeArrowheads="1"/>
              </p:cNvSpPr>
              <p:nvPr/>
            </p:nvSpPr>
            <p:spPr bwMode="auto">
              <a:xfrm>
                <a:off x="5034" y="3196"/>
                <a:ext cx="305" cy="41"/>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45" name="Freeform 51"/>
              <p:cNvSpPr/>
              <p:nvPr/>
            </p:nvSpPr>
            <p:spPr bwMode="auto">
              <a:xfrm>
                <a:off x="4982" y="3003"/>
                <a:ext cx="418" cy="119"/>
              </a:xfrm>
              <a:custGeom>
                <a:avLst/>
                <a:gdLst>
                  <a:gd name="T0" fmla="*/ 0 w 1254"/>
                  <a:gd name="T1" fmla="*/ 0 h 357"/>
                  <a:gd name="T2" fmla="*/ 0 w 1254"/>
                  <a:gd name="T3" fmla="*/ 0 h 357"/>
                  <a:gd name="T4" fmla="*/ 0 w 1254"/>
                  <a:gd name="T5" fmla="*/ 0 h 357"/>
                  <a:gd name="T6" fmla="*/ 0 w 1254"/>
                  <a:gd name="T7" fmla="*/ 0 h 357"/>
                  <a:gd name="T8" fmla="*/ 0 w 1254"/>
                  <a:gd name="T9" fmla="*/ 0 h 357"/>
                  <a:gd name="T10" fmla="*/ 0 w 1254"/>
                  <a:gd name="T11" fmla="*/ 0 h 357"/>
                  <a:gd name="T12" fmla="*/ 0 w 1254"/>
                  <a:gd name="T13" fmla="*/ 0 h 357"/>
                  <a:gd name="T14" fmla="*/ 0 60000 65536"/>
                  <a:gd name="T15" fmla="*/ 0 60000 65536"/>
                  <a:gd name="T16" fmla="*/ 0 60000 65536"/>
                  <a:gd name="T17" fmla="*/ 0 60000 65536"/>
                  <a:gd name="T18" fmla="*/ 0 60000 65536"/>
                  <a:gd name="T19" fmla="*/ 0 60000 65536"/>
                  <a:gd name="T20" fmla="*/ 0 60000 65536"/>
                  <a:gd name="T21" fmla="*/ 0 w 1254"/>
                  <a:gd name="T22" fmla="*/ 0 h 357"/>
                  <a:gd name="T23" fmla="*/ 1254 w 1254"/>
                  <a:gd name="T24" fmla="*/ 357 h 3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4" h="357">
                    <a:moveTo>
                      <a:pt x="0" y="288"/>
                    </a:moveTo>
                    <a:lnTo>
                      <a:pt x="52" y="357"/>
                    </a:lnTo>
                    <a:lnTo>
                      <a:pt x="1180" y="357"/>
                    </a:lnTo>
                    <a:lnTo>
                      <a:pt x="1254" y="288"/>
                    </a:lnTo>
                    <a:lnTo>
                      <a:pt x="1254" y="0"/>
                    </a:lnTo>
                    <a:lnTo>
                      <a:pt x="0" y="0"/>
                    </a:lnTo>
                    <a:lnTo>
                      <a:pt x="0" y="288"/>
                    </a:lnTo>
                    <a:close/>
                  </a:path>
                </a:pathLst>
              </a:custGeom>
              <a:solidFill>
                <a:srgbClr val="FFFFFF"/>
              </a:solidFill>
              <a:ln w="6350">
                <a:solidFill>
                  <a:srgbClr val="000000"/>
                </a:solidFill>
                <a:round/>
              </a:ln>
            </p:spPr>
            <p:txBody>
              <a:bodyPr/>
              <a:lstStyle/>
              <a:p>
                <a:endParaRPr lang="zh-CN" altLang="en-US">
                  <a:latin typeface="+mn-ea"/>
                </a:endParaRPr>
              </a:p>
            </p:txBody>
          </p:sp>
          <p:sp>
            <p:nvSpPr>
              <p:cNvPr id="11346" name="Rectangle 52"/>
              <p:cNvSpPr>
                <a:spLocks noChangeArrowheads="1"/>
              </p:cNvSpPr>
              <p:nvPr/>
            </p:nvSpPr>
            <p:spPr bwMode="auto">
              <a:xfrm>
                <a:off x="4974" y="3183"/>
                <a:ext cx="24" cy="21"/>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47" name="Line 53"/>
              <p:cNvSpPr>
                <a:spLocks noChangeShapeType="1"/>
              </p:cNvSpPr>
              <p:nvPr/>
            </p:nvSpPr>
            <p:spPr bwMode="auto">
              <a:xfrm>
                <a:off x="4982" y="3021"/>
                <a:ext cx="421" cy="1"/>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348" name="Rectangle 54"/>
              <p:cNvSpPr>
                <a:spLocks noChangeArrowheads="1"/>
              </p:cNvSpPr>
              <p:nvPr/>
            </p:nvSpPr>
            <p:spPr bwMode="auto">
              <a:xfrm>
                <a:off x="5087" y="2991"/>
                <a:ext cx="302" cy="13"/>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49" name="Freeform 55"/>
              <p:cNvSpPr/>
              <p:nvPr/>
            </p:nvSpPr>
            <p:spPr bwMode="auto">
              <a:xfrm>
                <a:off x="5375" y="3140"/>
                <a:ext cx="81" cy="39"/>
              </a:xfrm>
              <a:custGeom>
                <a:avLst/>
                <a:gdLst>
                  <a:gd name="T0" fmla="*/ 0 w 244"/>
                  <a:gd name="T1" fmla="*/ 0 h 115"/>
                  <a:gd name="T2" fmla="*/ 0 w 244"/>
                  <a:gd name="T3" fmla="*/ 0 h 115"/>
                  <a:gd name="T4" fmla="*/ 0 w 244"/>
                  <a:gd name="T5" fmla="*/ 0 h 115"/>
                  <a:gd name="T6" fmla="*/ 0 w 244"/>
                  <a:gd name="T7" fmla="*/ 0 h 115"/>
                  <a:gd name="T8" fmla="*/ 0 w 244"/>
                  <a:gd name="T9" fmla="*/ 0 h 115"/>
                  <a:gd name="T10" fmla="*/ 0 60000 65536"/>
                  <a:gd name="T11" fmla="*/ 0 60000 65536"/>
                  <a:gd name="T12" fmla="*/ 0 60000 65536"/>
                  <a:gd name="T13" fmla="*/ 0 60000 65536"/>
                  <a:gd name="T14" fmla="*/ 0 60000 65536"/>
                  <a:gd name="T15" fmla="*/ 0 w 244"/>
                  <a:gd name="T16" fmla="*/ 0 h 115"/>
                  <a:gd name="T17" fmla="*/ 244 w 244"/>
                  <a:gd name="T18" fmla="*/ 115 h 115"/>
                </a:gdLst>
                <a:ahLst/>
                <a:cxnLst>
                  <a:cxn ang="T10">
                    <a:pos x="T0" y="T1"/>
                  </a:cxn>
                  <a:cxn ang="T11">
                    <a:pos x="T2" y="T3"/>
                  </a:cxn>
                  <a:cxn ang="T12">
                    <a:pos x="T4" y="T5"/>
                  </a:cxn>
                  <a:cxn ang="T13">
                    <a:pos x="T6" y="T7"/>
                  </a:cxn>
                  <a:cxn ang="T14">
                    <a:pos x="T8" y="T9"/>
                  </a:cxn>
                </a:cxnLst>
                <a:rect l="T15" t="T16" r="T17" b="T18"/>
                <a:pathLst>
                  <a:path w="244" h="115">
                    <a:moveTo>
                      <a:pt x="0" y="68"/>
                    </a:moveTo>
                    <a:lnTo>
                      <a:pt x="244" y="0"/>
                    </a:lnTo>
                    <a:lnTo>
                      <a:pt x="244" y="42"/>
                    </a:lnTo>
                    <a:lnTo>
                      <a:pt x="0" y="115"/>
                    </a:lnTo>
                    <a:lnTo>
                      <a:pt x="0" y="68"/>
                    </a:lnTo>
                    <a:close/>
                  </a:path>
                </a:pathLst>
              </a:custGeom>
              <a:solidFill>
                <a:srgbClr val="FFFFFF"/>
              </a:solidFill>
              <a:ln w="6350">
                <a:solidFill>
                  <a:srgbClr val="000000"/>
                </a:solidFill>
                <a:round/>
              </a:ln>
            </p:spPr>
            <p:txBody>
              <a:bodyPr/>
              <a:lstStyle/>
              <a:p>
                <a:endParaRPr lang="zh-CN" altLang="en-US">
                  <a:latin typeface="+mn-ea"/>
                </a:endParaRPr>
              </a:p>
            </p:txBody>
          </p:sp>
        </p:grpSp>
        <p:grpSp>
          <p:nvGrpSpPr>
            <p:cNvPr id="11340" name="Group 56"/>
            <p:cNvGrpSpPr/>
            <p:nvPr/>
          </p:nvGrpSpPr>
          <p:grpSpPr bwMode="auto">
            <a:xfrm>
              <a:off x="5018" y="3037"/>
              <a:ext cx="25" cy="27"/>
              <a:chOff x="5018" y="3037"/>
              <a:chExt cx="25" cy="27"/>
            </a:xfrm>
          </p:grpSpPr>
          <p:sp>
            <p:nvSpPr>
              <p:cNvPr id="11341" name="Rectangle 57"/>
              <p:cNvSpPr>
                <a:spLocks noChangeArrowheads="1"/>
              </p:cNvSpPr>
              <p:nvPr/>
            </p:nvSpPr>
            <p:spPr bwMode="auto">
              <a:xfrm>
                <a:off x="5019" y="3038"/>
                <a:ext cx="23" cy="26"/>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42" name="Freeform 58"/>
              <p:cNvSpPr/>
              <p:nvPr/>
            </p:nvSpPr>
            <p:spPr bwMode="auto">
              <a:xfrm>
                <a:off x="5018" y="3037"/>
                <a:ext cx="25" cy="27"/>
              </a:xfrm>
              <a:custGeom>
                <a:avLst/>
                <a:gdLst>
                  <a:gd name="T0" fmla="*/ 0 w 74"/>
                  <a:gd name="T1" fmla="*/ 0 h 81"/>
                  <a:gd name="T2" fmla="*/ 0 w 74"/>
                  <a:gd name="T3" fmla="*/ 0 h 81"/>
                  <a:gd name="T4" fmla="*/ 0 w 74"/>
                  <a:gd name="T5" fmla="*/ 0 h 81"/>
                  <a:gd name="T6" fmla="*/ 0 w 74"/>
                  <a:gd name="T7" fmla="*/ 0 h 81"/>
                  <a:gd name="T8" fmla="*/ 0 w 74"/>
                  <a:gd name="T9" fmla="*/ 0 h 81"/>
                  <a:gd name="T10" fmla="*/ 0 w 74"/>
                  <a:gd name="T11" fmla="*/ 0 h 81"/>
                  <a:gd name="T12" fmla="*/ 0 w 74"/>
                  <a:gd name="T13" fmla="*/ 0 h 81"/>
                  <a:gd name="T14" fmla="*/ 0 60000 65536"/>
                  <a:gd name="T15" fmla="*/ 0 60000 65536"/>
                  <a:gd name="T16" fmla="*/ 0 60000 65536"/>
                  <a:gd name="T17" fmla="*/ 0 60000 65536"/>
                  <a:gd name="T18" fmla="*/ 0 60000 65536"/>
                  <a:gd name="T19" fmla="*/ 0 60000 65536"/>
                  <a:gd name="T20" fmla="*/ 0 60000 65536"/>
                  <a:gd name="T21" fmla="*/ 0 w 74"/>
                  <a:gd name="T22" fmla="*/ 0 h 81"/>
                  <a:gd name="T23" fmla="*/ 74 w 74"/>
                  <a:gd name="T24" fmla="*/ 81 h 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 h="81">
                    <a:moveTo>
                      <a:pt x="72" y="15"/>
                    </a:moveTo>
                    <a:lnTo>
                      <a:pt x="10" y="15"/>
                    </a:lnTo>
                    <a:lnTo>
                      <a:pt x="10" y="81"/>
                    </a:lnTo>
                    <a:lnTo>
                      <a:pt x="0" y="81"/>
                    </a:lnTo>
                    <a:lnTo>
                      <a:pt x="0" y="0"/>
                    </a:lnTo>
                    <a:lnTo>
                      <a:pt x="74" y="0"/>
                    </a:lnTo>
                    <a:lnTo>
                      <a:pt x="72" y="1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grpSp>
      </p:grpSp>
      <p:grpSp>
        <p:nvGrpSpPr>
          <p:cNvPr id="11289" name="Group 59"/>
          <p:cNvGrpSpPr/>
          <p:nvPr/>
        </p:nvGrpSpPr>
        <p:grpSpPr bwMode="auto">
          <a:xfrm>
            <a:off x="6993861" y="4751187"/>
            <a:ext cx="842962" cy="588963"/>
            <a:chOff x="3560" y="2867"/>
            <a:chExt cx="531" cy="371"/>
          </a:xfrm>
        </p:grpSpPr>
        <p:sp>
          <p:nvSpPr>
            <p:cNvPr id="11323" name="Freeform 60"/>
            <p:cNvSpPr/>
            <p:nvPr/>
          </p:nvSpPr>
          <p:spPr bwMode="auto">
            <a:xfrm>
              <a:off x="3872" y="3103"/>
              <a:ext cx="113" cy="54"/>
            </a:xfrm>
            <a:custGeom>
              <a:avLst/>
              <a:gdLst>
                <a:gd name="T0" fmla="*/ 0 w 340"/>
                <a:gd name="T1" fmla="*/ 0 h 160"/>
                <a:gd name="T2" fmla="*/ 0 w 340"/>
                <a:gd name="T3" fmla="*/ 0 h 160"/>
                <a:gd name="T4" fmla="*/ 0 w 340"/>
                <a:gd name="T5" fmla="*/ 0 h 160"/>
                <a:gd name="T6" fmla="*/ 0 w 340"/>
                <a:gd name="T7" fmla="*/ 0 h 160"/>
                <a:gd name="T8" fmla="*/ 0 w 340"/>
                <a:gd name="T9" fmla="*/ 0 h 160"/>
                <a:gd name="T10" fmla="*/ 0 w 340"/>
                <a:gd name="T11" fmla="*/ 0 h 160"/>
                <a:gd name="T12" fmla="*/ 0 w 340"/>
                <a:gd name="T13" fmla="*/ 0 h 160"/>
                <a:gd name="T14" fmla="*/ 0 w 340"/>
                <a:gd name="T15" fmla="*/ 0 h 160"/>
                <a:gd name="T16" fmla="*/ 0 w 340"/>
                <a:gd name="T17" fmla="*/ 0 h 160"/>
                <a:gd name="T18" fmla="*/ 0 w 340"/>
                <a:gd name="T19" fmla="*/ 0 h 1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0"/>
                <a:gd name="T31" fmla="*/ 0 h 160"/>
                <a:gd name="T32" fmla="*/ 340 w 340"/>
                <a:gd name="T33" fmla="*/ 160 h 1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0" h="160">
                  <a:moveTo>
                    <a:pt x="0" y="16"/>
                  </a:moveTo>
                  <a:lnTo>
                    <a:pt x="127" y="0"/>
                  </a:lnTo>
                  <a:lnTo>
                    <a:pt x="155" y="5"/>
                  </a:lnTo>
                  <a:lnTo>
                    <a:pt x="177" y="20"/>
                  </a:lnTo>
                  <a:lnTo>
                    <a:pt x="207" y="98"/>
                  </a:lnTo>
                  <a:lnTo>
                    <a:pt x="227" y="129"/>
                  </a:lnTo>
                  <a:lnTo>
                    <a:pt x="243" y="144"/>
                  </a:lnTo>
                  <a:lnTo>
                    <a:pt x="261" y="151"/>
                  </a:lnTo>
                  <a:lnTo>
                    <a:pt x="287" y="156"/>
                  </a:lnTo>
                  <a:lnTo>
                    <a:pt x="340" y="160"/>
                  </a:lnTo>
                </a:path>
              </a:pathLst>
            </a:custGeom>
            <a:noFill/>
            <a:ln w="11113">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nvGrpSpPr>
            <p:cNvPr id="11324" name="Group 61"/>
            <p:cNvGrpSpPr/>
            <p:nvPr/>
          </p:nvGrpSpPr>
          <p:grpSpPr bwMode="auto">
            <a:xfrm>
              <a:off x="3560" y="2983"/>
              <a:ext cx="413" cy="255"/>
              <a:chOff x="3560" y="2983"/>
              <a:chExt cx="413" cy="255"/>
            </a:xfrm>
          </p:grpSpPr>
          <p:grpSp>
            <p:nvGrpSpPr>
              <p:cNvPr id="11332" name="Group 62"/>
              <p:cNvGrpSpPr/>
              <p:nvPr/>
            </p:nvGrpSpPr>
            <p:grpSpPr bwMode="auto">
              <a:xfrm>
                <a:off x="3560" y="3164"/>
                <a:ext cx="413" cy="74"/>
                <a:chOff x="3560" y="3164"/>
                <a:chExt cx="413" cy="74"/>
              </a:xfrm>
            </p:grpSpPr>
            <p:sp>
              <p:nvSpPr>
                <p:cNvPr id="11336" name="Freeform 63"/>
                <p:cNvSpPr/>
                <p:nvPr/>
              </p:nvSpPr>
              <p:spPr bwMode="auto">
                <a:xfrm>
                  <a:off x="3560" y="3164"/>
                  <a:ext cx="413" cy="74"/>
                </a:xfrm>
                <a:custGeom>
                  <a:avLst/>
                  <a:gdLst>
                    <a:gd name="T0" fmla="*/ 0 w 1240"/>
                    <a:gd name="T1" fmla="*/ 0 h 222"/>
                    <a:gd name="T2" fmla="*/ 0 w 1240"/>
                    <a:gd name="T3" fmla="*/ 0 h 222"/>
                    <a:gd name="T4" fmla="*/ 0 w 1240"/>
                    <a:gd name="T5" fmla="*/ 0 h 222"/>
                    <a:gd name="T6" fmla="*/ 0 w 1240"/>
                    <a:gd name="T7" fmla="*/ 0 h 222"/>
                    <a:gd name="T8" fmla="*/ 0 w 1240"/>
                    <a:gd name="T9" fmla="*/ 0 h 222"/>
                    <a:gd name="T10" fmla="*/ 0 w 1240"/>
                    <a:gd name="T11" fmla="*/ 0 h 222"/>
                    <a:gd name="T12" fmla="*/ 0 w 1240"/>
                    <a:gd name="T13" fmla="*/ 0 h 222"/>
                    <a:gd name="T14" fmla="*/ 0 w 1240"/>
                    <a:gd name="T15" fmla="*/ 0 h 222"/>
                    <a:gd name="T16" fmla="*/ 0 w 1240"/>
                    <a:gd name="T17" fmla="*/ 0 h 222"/>
                    <a:gd name="T18" fmla="*/ 0 w 1240"/>
                    <a:gd name="T19" fmla="*/ 0 h 222"/>
                    <a:gd name="T20" fmla="*/ 0 w 1240"/>
                    <a:gd name="T21" fmla="*/ 0 h 2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0"/>
                    <a:gd name="T34" fmla="*/ 0 h 222"/>
                    <a:gd name="T35" fmla="*/ 1240 w 1240"/>
                    <a:gd name="T36" fmla="*/ 222 h 2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0" h="222">
                      <a:moveTo>
                        <a:pt x="154" y="0"/>
                      </a:moveTo>
                      <a:lnTo>
                        <a:pt x="1090" y="0"/>
                      </a:lnTo>
                      <a:lnTo>
                        <a:pt x="1238" y="201"/>
                      </a:lnTo>
                      <a:lnTo>
                        <a:pt x="1240" y="211"/>
                      </a:lnTo>
                      <a:lnTo>
                        <a:pt x="1234" y="219"/>
                      </a:lnTo>
                      <a:lnTo>
                        <a:pt x="1225" y="222"/>
                      </a:lnTo>
                      <a:lnTo>
                        <a:pt x="18" y="222"/>
                      </a:lnTo>
                      <a:lnTo>
                        <a:pt x="6" y="218"/>
                      </a:lnTo>
                      <a:lnTo>
                        <a:pt x="0" y="208"/>
                      </a:lnTo>
                      <a:lnTo>
                        <a:pt x="3" y="197"/>
                      </a:lnTo>
                      <a:lnTo>
                        <a:pt x="154" y="0"/>
                      </a:lnTo>
                      <a:close/>
                    </a:path>
                  </a:pathLst>
                </a:custGeom>
                <a:solidFill>
                  <a:srgbClr val="FFFFFF"/>
                </a:solidFill>
                <a:ln w="6350">
                  <a:solidFill>
                    <a:srgbClr val="000000"/>
                  </a:solidFill>
                  <a:round/>
                </a:ln>
              </p:spPr>
              <p:txBody>
                <a:bodyPr/>
                <a:lstStyle/>
                <a:p>
                  <a:endParaRPr lang="zh-CN" altLang="en-US">
                    <a:latin typeface="+mn-ea"/>
                  </a:endParaRPr>
                </a:p>
              </p:txBody>
            </p:sp>
            <p:sp>
              <p:nvSpPr>
                <p:cNvPr id="11337" name="Freeform 64"/>
                <p:cNvSpPr/>
                <p:nvPr/>
              </p:nvSpPr>
              <p:spPr bwMode="auto">
                <a:xfrm>
                  <a:off x="3583" y="3180"/>
                  <a:ext cx="275" cy="47"/>
                </a:xfrm>
                <a:custGeom>
                  <a:avLst/>
                  <a:gdLst>
                    <a:gd name="T0" fmla="*/ 0 w 824"/>
                    <a:gd name="T1" fmla="*/ 0 h 142"/>
                    <a:gd name="T2" fmla="*/ 0 w 824"/>
                    <a:gd name="T3" fmla="*/ 0 h 142"/>
                    <a:gd name="T4" fmla="*/ 0 w 824"/>
                    <a:gd name="T5" fmla="*/ 0 h 142"/>
                    <a:gd name="T6" fmla="*/ 0 w 824"/>
                    <a:gd name="T7" fmla="*/ 0 h 142"/>
                    <a:gd name="T8" fmla="*/ 0 w 824"/>
                    <a:gd name="T9" fmla="*/ 0 h 142"/>
                    <a:gd name="T10" fmla="*/ 0 60000 65536"/>
                    <a:gd name="T11" fmla="*/ 0 60000 65536"/>
                    <a:gd name="T12" fmla="*/ 0 60000 65536"/>
                    <a:gd name="T13" fmla="*/ 0 60000 65536"/>
                    <a:gd name="T14" fmla="*/ 0 60000 65536"/>
                    <a:gd name="T15" fmla="*/ 0 w 824"/>
                    <a:gd name="T16" fmla="*/ 0 h 142"/>
                    <a:gd name="T17" fmla="*/ 824 w 824"/>
                    <a:gd name="T18" fmla="*/ 142 h 142"/>
                  </a:gdLst>
                  <a:ahLst/>
                  <a:cxnLst>
                    <a:cxn ang="T10">
                      <a:pos x="T0" y="T1"/>
                    </a:cxn>
                    <a:cxn ang="T11">
                      <a:pos x="T2" y="T3"/>
                    </a:cxn>
                    <a:cxn ang="T12">
                      <a:pos x="T4" y="T5"/>
                    </a:cxn>
                    <a:cxn ang="T13">
                      <a:pos x="T6" y="T7"/>
                    </a:cxn>
                    <a:cxn ang="T14">
                      <a:pos x="T8" y="T9"/>
                    </a:cxn>
                  </a:cxnLst>
                  <a:rect l="T15" t="T16" r="T17" b="T18"/>
                  <a:pathLst>
                    <a:path w="824" h="142">
                      <a:moveTo>
                        <a:pt x="111" y="0"/>
                      </a:moveTo>
                      <a:lnTo>
                        <a:pt x="785" y="0"/>
                      </a:lnTo>
                      <a:lnTo>
                        <a:pt x="824" y="142"/>
                      </a:lnTo>
                      <a:lnTo>
                        <a:pt x="0" y="142"/>
                      </a:lnTo>
                      <a:lnTo>
                        <a:pt x="111" y="0"/>
                      </a:lnTo>
                      <a:close/>
                    </a:path>
                  </a:pathLst>
                </a:custGeom>
                <a:solidFill>
                  <a:srgbClr val="FFFFFF"/>
                </a:solidFill>
                <a:ln w="6350">
                  <a:solidFill>
                    <a:srgbClr val="000000"/>
                  </a:solidFill>
                  <a:round/>
                </a:ln>
              </p:spPr>
              <p:txBody>
                <a:bodyPr/>
                <a:lstStyle/>
                <a:p>
                  <a:endParaRPr lang="zh-CN" altLang="en-US">
                    <a:latin typeface="+mn-ea"/>
                  </a:endParaRPr>
                </a:p>
              </p:txBody>
            </p:sp>
            <p:sp>
              <p:nvSpPr>
                <p:cNvPr id="11338" name="Freeform 65"/>
                <p:cNvSpPr/>
                <p:nvPr/>
              </p:nvSpPr>
              <p:spPr bwMode="auto">
                <a:xfrm>
                  <a:off x="3866" y="3180"/>
                  <a:ext cx="84" cy="47"/>
                </a:xfrm>
                <a:custGeom>
                  <a:avLst/>
                  <a:gdLst>
                    <a:gd name="T0" fmla="*/ 0 w 250"/>
                    <a:gd name="T1" fmla="*/ 0 h 142"/>
                    <a:gd name="T2" fmla="*/ 0 w 250"/>
                    <a:gd name="T3" fmla="*/ 0 h 142"/>
                    <a:gd name="T4" fmla="*/ 0 w 250"/>
                    <a:gd name="T5" fmla="*/ 0 h 142"/>
                    <a:gd name="T6" fmla="*/ 0 w 250"/>
                    <a:gd name="T7" fmla="*/ 0 h 142"/>
                    <a:gd name="T8" fmla="*/ 0 w 250"/>
                    <a:gd name="T9" fmla="*/ 0 h 142"/>
                    <a:gd name="T10" fmla="*/ 0 60000 65536"/>
                    <a:gd name="T11" fmla="*/ 0 60000 65536"/>
                    <a:gd name="T12" fmla="*/ 0 60000 65536"/>
                    <a:gd name="T13" fmla="*/ 0 60000 65536"/>
                    <a:gd name="T14" fmla="*/ 0 60000 65536"/>
                    <a:gd name="T15" fmla="*/ 0 w 250"/>
                    <a:gd name="T16" fmla="*/ 0 h 142"/>
                    <a:gd name="T17" fmla="*/ 250 w 250"/>
                    <a:gd name="T18" fmla="*/ 142 h 142"/>
                  </a:gdLst>
                  <a:ahLst/>
                  <a:cxnLst>
                    <a:cxn ang="T10">
                      <a:pos x="T0" y="T1"/>
                    </a:cxn>
                    <a:cxn ang="T11">
                      <a:pos x="T2" y="T3"/>
                    </a:cxn>
                    <a:cxn ang="T12">
                      <a:pos x="T4" y="T5"/>
                    </a:cxn>
                    <a:cxn ang="T13">
                      <a:pos x="T6" y="T7"/>
                    </a:cxn>
                    <a:cxn ang="T14">
                      <a:pos x="T8" y="T9"/>
                    </a:cxn>
                  </a:cxnLst>
                  <a:rect l="T15" t="T16" r="T17" b="T18"/>
                  <a:pathLst>
                    <a:path w="250" h="142">
                      <a:moveTo>
                        <a:pt x="0" y="0"/>
                      </a:moveTo>
                      <a:lnTo>
                        <a:pt x="148" y="0"/>
                      </a:lnTo>
                      <a:lnTo>
                        <a:pt x="250" y="142"/>
                      </a:lnTo>
                      <a:lnTo>
                        <a:pt x="47" y="142"/>
                      </a:lnTo>
                      <a:lnTo>
                        <a:pt x="0" y="0"/>
                      </a:lnTo>
                      <a:close/>
                    </a:path>
                  </a:pathLst>
                </a:custGeom>
                <a:solidFill>
                  <a:srgbClr val="FFFFFF"/>
                </a:solidFill>
                <a:ln w="6350">
                  <a:solidFill>
                    <a:srgbClr val="000000"/>
                  </a:solidFill>
                  <a:round/>
                </a:ln>
              </p:spPr>
              <p:txBody>
                <a:bodyPr/>
                <a:lstStyle/>
                <a:p>
                  <a:endParaRPr lang="zh-CN" altLang="en-US">
                    <a:latin typeface="+mn-ea"/>
                  </a:endParaRPr>
                </a:p>
              </p:txBody>
            </p:sp>
          </p:grpSp>
          <p:sp>
            <p:nvSpPr>
              <p:cNvPr id="11333" name="Rectangle 66"/>
              <p:cNvSpPr>
                <a:spLocks noChangeArrowheads="1"/>
              </p:cNvSpPr>
              <p:nvPr/>
            </p:nvSpPr>
            <p:spPr bwMode="auto">
              <a:xfrm>
                <a:off x="3654" y="2983"/>
                <a:ext cx="224" cy="178"/>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34" name="Rectangle 67"/>
              <p:cNvSpPr>
                <a:spLocks noChangeArrowheads="1"/>
              </p:cNvSpPr>
              <p:nvPr/>
            </p:nvSpPr>
            <p:spPr bwMode="auto">
              <a:xfrm>
                <a:off x="3685" y="3007"/>
                <a:ext cx="162" cy="123"/>
              </a:xfrm>
              <a:prstGeom prst="rect">
                <a:avLst/>
              </a:prstGeom>
              <a:solidFill>
                <a:srgbClr val="114FFB"/>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35" name="Rectangle 68"/>
              <p:cNvSpPr>
                <a:spLocks noChangeArrowheads="1"/>
              </p:cNvSpPr>
              <p:nvPr/>
            </p:nvSpPr>
            <p:spPr bwMode="auto">
              <a:xfrm>
                <a:off x="3828" y="3141"/>
                <a:ext cx="2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sp>
          <p:nvSpPr>
            <p:cNvPr id="11325" name="Rectangle 69"/>
            <p:cNvSpPr>
              <a:spLocks noChangeArrowheads="1"/>
            </p:cNvSpPr>
            <p:nvPr/>
          </p:nvSpPr>
          <p:spPr bwMode="auto">
            <a:xfrm>
              <a:off x="3977" y="2867"/>
              <a:ext cx="114" cy="354"/>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26" name="Rectangle 70"/>
            <p:cNvSpPr>
              <a:spLocks noChangeArrowheads="1"/>
            </p:cNvSpPr>
            <p:nvPr/>
          </p:nvSpPr>
          <p:spPr bwMode="auto">
            <a:xfrm>
              <a:off x="4007" y="2898"/>
              <a:ext cx="68" cy="101"/>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27" name="Rectangle 71"/>
            <p:cNvSpPr>
              <a:spLocks noChangeArrowheads="1"/>
            </p:cNvSpPr>
            <p:nvPr/>
          </p:nvSpPr>
          <p:spPr bwMode="auto">
            <a:xfrm>
              <a:off x="4074" y="2998"/>
              <a:ext cx="4" cy="22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28" name="Rectangle 72"/>
            <p:cNvSpPr>
              <a:spLocks noChangeArrowheads="1"/>
            </p:cNvSpPr>
            <p:nvPr/>
          </p:nvSpPr>
          <p:spPr bwMode="auto">
            <a:xfrm>
              <a:off x="4014" y="2926"/>
              <a:ext cx="20" cy="4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29" name="Rectangle 73"/>
            <p:cNvSpPr>
              <a:spLocks noChangeArrowheads="1"/>
            </p:cNvSpPr>
            <p:nvPr/>
          </p:nvSpPr>
          <p:spPr bwMode="auto">
            <a:xfrm>
              <a:off x="4022" y="2898"/>
              <a:ext cx="5" cy="1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30" name="Rectangle 74"/>
            <p:cNvSpPr>
              <a:spLocks noChangeArrowheads="1"/>
            </p:cNvSpPr>
            <p:nvPr/>
          </p:nvSpPr>
          <p:spPr bwMode="auto">
            <a:xfrm>
              <a:off x="4062" y="2918"/>
              <a:ext cx="12" cy="2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31" name="Rectangle 75"/>
            <p:cNvSpPr>
              <a:spLocks noChangeArrowheads="1"/>
            </p:cNvSpPr>
            <p:nvPr/>
          </p:nvSpPr>
          <p:spPr bwMode="auto">
            <a:xfrm>
              <a:off x="4062" y="2957"/>
              <a:ext cx="11" cy="23"/>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grpSp>
        <p:nvGrpSpPr>
          <p:cNvPr id="11290" name="Group 76"/>
          <p:cNvGrpSpPr/>
          <p:nvPr/>
        </p:nvGrpSpPr>
        <p:grpSpPr bwMode="auto">
          <a:xfrm>
            <a:off x="8214648" y="5775124"/>
            <a:ext cx="655638" cy="584200"/>
            <a:chOff x="4329" y="3512"/>
            <a:chExt cx="413" cy="368"/>
          </a:xfrm>
        </p:grpSpPr>
        <p:grpSp>
          <p:nvGrpSpPr>
            <p:cNvPr id="11308" name="Group 77"/>
            <p:cNvGrpSpPr/>
            <p:nvPr/>
          </p:nvGrpSpPr>
          <p:grpSpPr bwMode="auto">
            <a:xfrm>
              <a:off x="4346" y="3742"/>
              <a:ext cx="379" cy="116"/>
              <a:chOff x="4346" y="3742"/>
              <a:chExt cx="379" cy="116"/>
            </a:xfrm>
          </p:grpSpPr>
          <p:sp>
            <p:nvSpPr>
              <p:cNvPr id="11321" name="Rectangle 78"/>
              <p:cNvSpPr>
                <a:spLocks noChangeArrowheads="1"/>
              </p:cNvSpPr>
              <p:nvPr/>
            </p:nvSpPr>
            <p:spPr bwMode="auto">
              <a:xfrm>
                <a:off x="4346" y="3742"/>
                <a:ext cx="379" cy="116"/>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22" name="Rectangle 79"/>
              <p:cNvSpPr>
                <a:spLocks noChangeArrowheads="1"/>
              </p:cNvSpPr>
              <p:nvPr/>
            </p:nvSpPr>
            <p:spPr bwMode="auto">
              <a:xfrm>
                <a:off x="4557" y="3762"/>
                <a:ext cx="130" cy="53"/>
              </a:xfrm>
              <a:prstGeom prst="rect">
                <a:avLst/>
              </a:prstGeom>
              <a:solidFill>
                <a:srgbClr val="808080"/>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grpSp>
          <p:nvGrpSpPr>
            <p:cNvPr id="11309" name="Group 80"/>
            <p:cNvGrpSpPr/>
            <p:nvPr/>
          </p:nvGrpSpPr>
          <p:grpSpPr bwMode="auto">
            <a:xfrm>
              <a:off x="4329" y="3806"/>
              <a:ext cx="413" cy="74"/>
              <a:chOff x="4329" y="3806"/>
              <a:chExt cx="413" cy="74"/>
            </a:xfrm>
          </p:grpSpPr>
          <p:sp>
            <p:nvSpPr>
              <p:cNvPr id="11318" name="Freeform 81"/>
              <p:cNvSpPr/>
              <p:nvPr/>
            </p:nvSpPr>
            <p:spPr bwMode="auto">
              <a:xfrm>
                <a:off x="4329" y="3806"/>
                <a:ext cx="413" cy="74"/>
              </a:xfrm>
              <a:custGeom>
                <a:avLst/>
                <a:gdLst>
                  <a:gd name="T0" fmla="*/ 0 w 1240"/>
                  <a:gd name="T1" fmla="*/ 0 h 223"/>
                  <a:gd name="T2" fmla="*/ 0 w 1240"/>
                  <a:gd name="T3" fmla="*/ 0 h 223"/>
                  <a:gd name="T4" fmla="*/ 0 w 1240"/>
                  <a:gd name="T5" fmla="*/ 0 h 223"/>
                  <a:gd name="T6" fmla="*/ 0 w 1240"/>
                  <a:gd name="T7" fmla="*/ 0 h 223"/>
                  <a:gd name="T8" fmla="*/ 0 w 1240"/>
                  <a:gd name="T9" fmla="*/ 0 h 223"/>
                  <a:gd name="T10" fmla="*/ 0 w 1240"/>
                  <a:gd name="T11" fmla="*/ 0 h 223"/>
                  <a:gd name="T12" fmla="*/ 0 w 1240"/>
                  <a:gd name="T13" fmla="*/ 0 h 223"/>
                  <a:gd name="T14" fmla="*/ 0 w 1240"/>
                  <a:gd name="T15" fmla="*/ 0 h 223"/>
                  <a:gd name="T16" fmla="*/ 0 w 1240"/>
                  <a:gd name="T17" fmla="*/ 0 h 223"/>
                  <a:gd name="T18" fmla="*/ 0 w 1240"/>
                  <a:gd name="T19" fmla="*/ 0 h 223"/>
                  <a:gd name="T20" fmla="*/ 0 w 124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0"/>
                  <a:gd name="T34" fmla="*/ 0 h 223"/>
                  <a:gd name="T35" fmla="*/ 1240 w 124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0" h="223">
                    <a:moveTo>
                      <a:pt x="155" y="0"/>
                    </a:moveTo>
                    <a:lnTo>
                      <a:pt x="1090" y="0"/>
                    </a:lnTo>
                    <a:lnTo>
                      <a:pt x="1237" y="201"/>
                    </a:lnTo>
                    <a:lnTo>
                      <a:pt x="1240" y="210"/>
                    </a:lnTo>
                    <a:lnTo>
                      <a:pt x="1234" y="218"/>
                    </a:lnTo>
                    <a:lnTo>
                      <a:pt x="1224" y="223"/>
                    </a:lnTo>
                    <a:lnTo>
                      <a:pt x="16" y="223"/>
                    </a:lnTo>
                    <a:lnTo>
                      <a:pt x="7" y="217"/>
                    </a:lnTo>
                    <a:lnTo>
                      <a:pt x="0" y="207"/>
                    </a:lnTo>
                    <a:lnTo>
                      <a:pt x="1" y="196"/>
                    </a:lnTo>
                    <a:lnTo>
                      <a:pt x="155" y="0"/>
                    </a:lnTo>
                    <a:close/>
                  </a:path>
                </a:pathLst>
              </a:custGeom>
              <a:solidFill>
                <a:srgbClr val="FFFFFF"/>
              </a:solidFill>
              <a:ln w="6350">
                <a:solidFill>
                  <a:srgbClr val="000000"/>
                </a:solidFill>
                <a:round/>
              </a:ln>
            </p:spPr>
            <p:txBody>
              <a:bodyPr/>
              <a:lstStyle/>
              <a:p>
                <a:endParaRPr lang="zh-CN" altLang="en-US">
                  <a:latin typeface="+mn-ea"/>
                </a:endParaRPr>
              </a:p>
            </p:txBody>
          </p:sp>
          <p:sp>
            <p:nvSpPr>
              <p:cNvPr id="11319" name="Freeform 82"/>
              <p:cNvSpPr/>
              <p:nvPr/>
            </p:nvSpPr>
            <p:spPr bwMode="auto">
              <a:xfrm>
                <a:off x="4352" y="3821"/>
                <a:ext cx="275" cy="47"/>
              </a:xfrm>
              <a:custGeom>
                <a:avLst/>
                <a:gdLst>
                  <a:gd name="T0" fmla="*/ 0 w 825"/>
                  <a:gd name="T1" fmla="*/ 0 h 141"/>
                  <a:gd name="T2" fmla="*/ 0 w 825"/>
                  <a:gd name="T3" fmla="*/ 0 h 141"/>
                  <a:gd name="T4" fmla="*/ 0 w 825"/>
                  <a:gd name="T5" fmla="*/ 0 h 141"/>
                  <a:gd name="T6" fmla="*/ 0 w 825"/>
                  <a:gd name="T7" fmla="*/ 0 h 141"/>
                  <a:gd name="T8" fmla="*/ 0 w 825"/>
                  <a:gd name="T9" fmla="*/ 0 h 141"/>
                  <a:gd name="T10" fmla="*/ 0 60000 65536"/>
                  <a:gd name="T11" fmla="*/ 0 60000 65536"/>
                  <a:gd name="T12" fmla="*/ 0 60000 65536"/>
                  <a:gd name="T13" fmla="*/ 0 60000 65536"/>
                  <a:gd name="T14" fmla="*/ 0 60000 65536"/>
                  <a:gd name="T15" fmla="*/ 0 w 825"/>
                  <a:gd name="T16" fmla="*/ 0 h 141"/>
                  <a:gd name="T17" fmla="*/ 825 w 825"/>
                  <a:gd name="T18" fmla="*/ 141 h 141"/>
                </a:gdLst>
                <a:ahLst/>
                <a:cxnLst>
                  <a:cxn ang="T10">
                    <a:pos x="T0" y="T1"/>
                  </a:cxn>
                  <a:cxn ang="T11">
                    <a:pos x="T2" y="T3"/>
                  </a:cxn>
                  <a:cxn ang="T12">
                    <a:pos x="T4" y="T5"/>
                  </a:cxn>
                  <a:cxn ang="T13">
                    <a:pos x="T6" y="T7"/>
                  </a:cxn>
                  <a:cxn ang="T14">
                    <a:pos x="T8" y="T9"/>
                  </a:cxn>
                </a:cxnLst>
                <a:rect l="T15" t="T16" r="T17" b="T18"/>
                <a:pathLst>
                  <a:path w="825" h="141">
                    <a:moveTo>
                      <a:pt x="111" y="0"/>
                    </a:moveTo>
                    <a:lnTo>
                      <a:pt x="786" y="0"/>
                    </a:lnTo>
                    <a:lnTo>
                      <a:pt x="825" y="141"/>
                    </a:lnTo>
                    <a:lnTo>
                      <a:pt x="0" y="141"/>
                    </a:lnTo>
                    <a:lnTo>
                      <a:pt x="111" y="0"/>
                    </a:lnTo>
                    <a:close/>
                  </a:path>
                </a:pathLst>
              </a:custGeom>
              <a:solidFill>
                <a:srgbClr val="FFFFFF"/>
              </a:solidFill>
              <a:ln w="6350">
                <a:solidFill>
                  <a:srgbClr val="000000"/>
                </a:solidFill>
                <a:round/>
              </a:ln>
            </p:spPr>
            <p:txBody>
              <a:bodyPr/>
              <a:lstStyle/>
              <a:p>
                <a:endParaRPr lang="zh-CN" altLang="en-US">
                  <a:latin typeface="+mn-ea"/>
                </a:endParaRPr>
              </a:p>
            </p:txBody>
          </p:sp>
          <p:sp>
            <p:nvSpPr>
              <p:cNvPr id="11320" name="Freeform 83"/>
              <p:cNvSpPr/>
              <p:nvPr/>
            </p:nvSpPr>
            <p:spPr bwMode="auto">
              <a:xfrm>
                <a:off x="4635" y="3821"/>
                <a:ext cx="84" cy="47"/>
              </a:xfrm>
              <a:custGeom>
                <a:avLst/>
                <a:gdLst>
                  <a:gd name="T0" fmla="*/ 0 w 251"/>
                  <a:gd name="T1" fmla="*/ 0 h 141"/>
                  <a:gd name="T2" fmla="*/ 0 w 251"/>
                  <a:gd name="T3" fmla="*/ 0 h 141"/>
                  <a:gd name="T4" fmla="*/ 0 w 251"/>
                  <a:gd name="T5" fmla="*/ 0 h 141"/>
                  <a:gd name="T6" fmla="*/ 0 w 251"/>
                  <a:gd name="T7" fmla="*/ 0 h 141"/>
                  <a:gd name="T8" fmla="*/ 0 w 251"/>
                  <a:gd name="T9" fmla="*/ 0 h 141"/>
                  <a:gd name="T10" fmla="*/ 0 60000 65536"/>
                  <a:gd name="T11" fmla="*/ 0 60000 65536"/>
                  <a:gd name="T12" fmla="*/ 0 60000 65536"/>
                  <a:gd name="T13" fmla="*/ 0 60000 65536"/>
                  <a:gd name="T14" fmla="*/ 0 60000 65536"/>
                  <a:gd name="T15" fmla="*/ 0 w 251"/>
                  <a:gd name="T16" fmla="*/ 0 h 141"/>
                  <a:gd name="T17" fmla="*/ 251 w 251"/>
                  <a:gd name="T18" fmla="*/ 141 h 141"/>
                </a:gdLst>
                <a:ahLst/>
                <a:cxnLst>
                  <a:cxn ang="T10">
                    <a:pos x="T0" y="T1"/>
                  </a:cxn>
                  <a:cxn ang="T11">
                    <a:pos x="T2" y="T3"/>
                  </a:cxn>
                  <a:cxn ang="T12">
                    <a:pos x="T4" y="T5"/>
                  </a:cxn>
                  <a:cxn ang="T13">
                    <a:pos x="T6" y="T7"/>
                  </a:cxn>
                  <a:cxn ang="T14">
                    <a:pos x="T8" y="T9"/>
                  </a:cxn>
                </a:cxnLst>
                <a:rect l="T15" t="T16" r="T17" b="T18"/>
                <a:pathLst>
                  <a:path w="251" h="141">
                    <a:moveTo>
                      <a:pt x="0" y="0"/>
                    </a:moveTo>
                    <a:lnTo>
                      <a:pt x="148" y="0"/>
                    </a:lnTo>
                    <a:lnTo>
                      <a:pt x="251" y="141"/>
                    </a:lnTo>
                    <a:lnTo>
                      <a:pt x="46" y="141"/>
                    </a:lnTo>
                    <a:lnTo>
                      <a:pt x="0" y="0"/>
                    </a:lnTo>
                    <a:close/>
                  </a:path>
                </a:pathLst>
              </a:custGeom>
              <a:solidFill>
                <a:srgbClr val="FFFFFF"/>
              </a:solidFill>
              <a:ln w="6350">
                <a:solidFill>
                  <a:srgbClr val="000000"/>
                </a:solidFill>
                <a:round/>
              </a:ln>
            </p:spPr>
            <p:txBody>
              <a:bodyPr/>
              <a:lstStyle/>
              <a:p>
                <a:endParaRPr lang="zh-CN" altLang="en-US">
                  <a:latin typeface="+mn-ea"/>
                </a:endParaRPr>
              </a:p>
            </p:txBody>
          </p:sp>
        </p:grpSp>
        <p:grpSp>
          <p:nvGrpSpPr>
            <p:cNvPr id="11310" name="Group 84"/>
            <p:cNvGrpSpPr/>
            <p:nvPr/>
          </p:nvGrpSpPr>
          <p:grpSpPr bwMode="auto">
            <a:xfrm>
              <a:off x="4399" y="3512"/>
              <a:ext cx="274" cy="226"/>
              <a:chOff x="4399" y="3512"/>
              <a:chExt cx="274" cy="226"/>
            </a:xfrm>
          </p:grpSpPr>
          <p:sp>
            <p:nvSpPr>
              <p:cNvPr id="11311" name="Rectangle 85"/>
              <p:cNvSpPr>
                <a:spLocks noChangeArrowheads="1"/>
              </p:cNvSpPr>
              <p:nvPr/>
            </p:nvSpPr>
            <p:spPr bwMode="auto">
              <a:xfrm>
                <a:off x="4399" y="3512"/>
                <a:ext cx="274" cy="226"/>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12" name="Rectangle 86"/>
              <p:cNvSpPr>
                <a:spLocks noChangeArrowheads="1"/>
              </p:cNvSpPr>
              <p:nvPr/>
            </p:nvSpPr>
            <p:spPr bwMode="auto">
              <a:xfrm>
                <a:off x="4416" y="3531"/>
                <a:ext cx="239" cy="191"/>
              </a:xfrm>
              <a:prstGeom prst="rect">
                <a:avLst/>
              </a:prstGeom>
              <a:solidFill>
                <a:srgbClr val="114FFB"/>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13" name="Rectangle 87"/>
              <p:cNvSpPr>
                <a:spLocks noChangeArrowheads="1"/>
              </p:cNvSpPr>
              <p:nvPr/>
            </p:nvSpPr>
            <p:spPr bwMode="auto">
              <a:xfrm>
                <a:off x="4621" y="3531"/>
                <a:ext cx="34" cy="191"/>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14" name="Rectangle 88"/>
              <p:cNvSpPr>
                <a:spLocks noChangeArrowheads="1"/>
              </p:cNvSpPr>
              <p:nvPr/>
            </p:nvSpPr>
            <p:spPr bwMode="auto">
              <a:xfrm>
                <a:off x="4629" y="3541"/>
                <a:ext cx="17" cy="12"/>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15" name="Oval 89"/>
              <p:cNvSpPr>
                <a:spLocks noChangeArrowheads="1"/>
              </p:cNvSpPr>
              <p:nvPr/>
            </p:nvSpPr>
            <p:spPr bwMode="auto">
              <a:xfrm>
                <a:off x="4631" y="3624"/>
                <a:ext cx="12" cy="12"/>
              </a:xfrm>
              <a:prstGeom prst="ellipse">
                <a:avLst/>
              </a:prstGeom>
              <a:solidFill>
                <a:srgbClr val="FFFFFF"/>
              </a:solidFill>
              <a:ln w="6350">
                <a:solidFill>
                  <a:srgbClr val="000000"/>
                </a:solidFill>
                <a:rou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16" name="Oval 90"/>
              <p:cNvSpPr>
                <a:spLocks noChangeArrowheads="1"/>
              </p:cNvSpPr>
              <p:nvPr/>
            </p:nvSpPr>
            <p:spPr bwMode="auto">
              <a:xfrm>
                <a:off x="4631" y="3659"/>
                <a:ext cx="12" cy="12"/>
              </a:xfrm>
              <a:prstGeom prst="ellipse">
                <a:avLst/>
              </a:prstGeom>
              <a:solidFill>
                <a:srgbClr val="FFFFFF"/>
              </a:solidFill>
              <a:ln w="6350">
                <a:solidFill>
                  <a:srgbClr val="000000"/>
                </a:solidFill>
                <a:rou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17" name="Oval 91"/>
              <p:cNvSpPr>
                <a:spLocks noChangeArrowheads="1"/>
              </p:cNvSpPr>
              <p:nvPr/>
            </p:nvSpPr>
            <p:spPr bwMode="auto">
              <a:xfrm>
                <a:off x="4631" y="3692"/>
                <a:ext cx="12" cy="12"/>
              </a:xfrm>
              <a:prstGeom prst="ellipse">
                <a:avLst/>
              </a:prstGeom>
              <a:solidFill>
                <a:srgbClr val="FFFFFF"/>
              </a:solidFill>
              <a:ln w="6350">
                <a:solidFill>
                  <a:srgbClr val="000000"/>
                </a:solidFill>
                <a:rou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grpSp>
      <p:grpSp>
        <p:nvGrpSpPr>
          <p:cNvPr id="11291" name="Group 92"/>
          <p:cNvGrpSpPr/>
          <p:nvPr/>
        </p:nvGrpSpPr>
        <p:grpSpPr bwMode="auto">
          <a:xfrm>
            <a:off x="9279862" y="5775124"/>
            <a:ext cx="655637" cy="584200"/>
            <a:chOff x="5000" y="3512"/>
            <a:chExt cx="413" cy="368"/>
          </a:xfrm>
        </p:grpSpPr>
        <p:grpSp>
          <p:nvGrpSpPr>
            <p:cNvPr id="11293" name="Group 93"/>
            <p:cNvGrpSpPr/>
            <p:nvPr/>
          </p:nvGrpSpPr>
          <p:grpSpPr bwMode="auto">
            <a:xfrm>
              <a:off x="5017" y="3742"/>
              <a:ext cx="379" cy="116"/>
              <a:chOff x="5017" y="3742"/>
              <a:chExt cx="379" cy="116"/>
            </a:xfrm>
          </p:grpSpPr>
          <p:sp>
            <p:nvSpPr>
              <p:cNvPr id="11306" name="Rectangle 94"/>
              <p:cNvSpPr>
                <a:spLocks noChangeArrowheads="1"/>
              </p:cNvSpPr>
              <p:nvPr/>
            </p:nvSpPr>
            <p:spPr bwMode="auto">
              <a:xfrm>
                <a:off x="5017" y="3742"/>
                <a:ext cx="379" cy="116"/>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07" name="Rectangle 95"/>
              <p:cNvSpPr>
                <a:spLocks noChangeArrowheads="1"/>
              </p:cNvSpPr>
              <p:nvPr/>
            </p:nvSpPr>
            <p:spPr bwMode="auto">
              <a:xfrm>
                <a:off x="5228" y="3762"/>
                <a:ext cx="131" cy="53"/>
              </a:xfrm>
              <a:prstGeom prst="rect">
                <a:avLst/>
              </a:prstGeom>
              <a:solidFill>
                <a:srgbClr val="808080"/>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grpSp>
          <p:nvGrpSpPr>
            <p:cNvPr id="11294" name="Group 96"/>
            <p:cNvGrpSpPr/>
            <p:nvPr/>
          </p:nvGrpSpPr>
          <p:grpSpPr bwMode="auto">
            <a:xfrm>
              <a:off x="5000" y="3806"/>
              <a:ext cx="413" cy="74"/>
              <a:chOff x="5000" y="3806"/>
              <a:chExt cx="413" cy="74"/>
            </a:xfrm>
          </p:grpSpPr>
          <p:sp>
            <p:nvSpPr>
              <p:cNvPr id="11303" name="Freeform 97"/>
              <p:cNvSpPr/>
              <p:nvPr/>
            </p:nvSpPr>
            <p:spPr bwMode="auto">
              <a:xfrm>
                <a:off x="5000" y="3806"/>
                <a:ext cx="413" cy="74"/>
              </a:xfrm>
              <a:custGeom>
                <a:avLst/>
                <a:gdLst>
                  <a:gd name="T0" fmla="*/ 0 w 1240"/>
                  <a:gd name="T1" fmla="*/ 0 h 223"/>
                  <a:gd name="T2" fmla="*/ 0 w 1240"/>
                  <a:gd name="T3" fmla="*/ 0 h 223"/>
                  <a:gd name="T4" fmla="*/ 0 w 1240"/>
                  <a:gd name="T5" fmla="*/ 0 h 223"/>
                  <a:gd name="T6" fmla="*/ 0 w 1240"/>
                  <a:gd name="T7" fmla="*/ 0 h 223"/>
                  <a:gd name="T8" fmla="*/ 0 w 1240"/>
                  <a:gd name="T9" fmla="*/ 0 h 223"/>
                  <a:gd name="T10" fmla="*/ 0 w 1240"/>
                  <a:gd name="T11" fmla="*/ 0 h 223"/>
                  <a:gd name="T12" fmla="*/ 0 w 1240"/>
                  <a:gd name="T13" fmla="*/ 0 h 223"/>
                  <a:gd name="T14" fmla="*/ 0 w 1240"/>
                  <a:gd name="T15" fmla="*/ 0 h 223"/>
                  <a:gd name="T16" fmla="*/ 0 w 1240"/>
                  <a:gd name="T17" fmla="*/ 0 h 223"/>
                  <a:gd name="T18" fmla="*/ 0 w 1240"/>
                  <a:gd name="T19" fmla="*/ 0 h 223"/>
                  <a:gd name="T20" fmla="*/ 0 w 1240"/>
                  <a:gd name="T21" fmla="*/ 0 h 2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40"/>
                  <a:gd name="T34" fmla="*/ 0 h 223"/>
                  <a:gd name="T35" fmla="*/ 1240 w 1240"/>
                  <a:gd name="T36" fmla="*/ 223 h 2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40" h="223">
                    <a:moveTo>
                      <a:pt x="155" y="0"/>
                    </a:moveTo>
                    <a:lnTo>
                      <a:pt x="1090" y="0"/>
                    </a:lnTo>
                    <a:lnTo>
                      <a:pt x="1238" y="201"/>
                    </a:lnTo>
                    <a:lnTo>
                      <a:pt x="1240" y="210"/>
                    </a:lnTo>
                    <a:lnTo>
                      <a:pt x="1236" y="218"/>
                    </a:lnTo>
                    <a:lnTo>
                      <a:pt x="1226" y="223"/>
                    </a:lnTo>
                    <a:lnTo>
                      <a:pt x="16" y="223"/>
                    </a:lnTo>
                    <a:lnTo>
                      <a:pt x="7" y="217"/>
                    </a:lnTo>
                    <a:lnTo>
                      <a:pt x="0" y="207"/>
                    </a:lnTo>
                    <a:lnTo>
                      <a:pt x="3" y="196"/>
                    </a:lnTo>
                    <a:lnTo>
                      <a:pt x="155" y="0"/>
                    </a:lnTo>
                    <a:close/>
                  </a:path>
                </a:pathLst>
              </a:custGeom>
              <a:solidFill>
                <a:srgbClr val="FFFFFF"/>
              </a:solidFill>
              <a:ln w="6350">
                <a:solidFill>
                  <a:srgbClr val="000000"/>
                </a:solidFill>
                <a:round/>
              </a:ln>
            </p:spPr>
            <p:txBody>
              <a:bodyPr/>
              <a:lstStyle/>
              <a:p>
                <a:endParaRPr lang="zh-CN" altLang="en-US">
                  <a:latin typeface="+mn-ea"/>
                </a:endParaRPr>
              </a:p>
            </p:txBody>
          </p:sp>
          <p:sp>
            <p:nvSpPr>
              <p:cNvPr id="11304" name="Freeform 98"/>
              <p:cNvSpPr/>
              <p:nvPr/>
            </p:nvSpPr>
            <p:spPr bwMode="auto">
              <a:xfrm>
                <a:off x="5023" y="3821"/>
                <a:ext cx="275" cy="47"/>
              </a:xfrm>
              <a:custGeom>
                <a:avLst/>
                <a:gdLst>
                  <a:gd name="T0" fmla="*/ 0 w 825"/>
                  <a:gd name="T1" fmla="*/ 0 h 141"/>
                  <a:gd name="T2" fmla="*/ 0 w 825"/>
                  <a:gd name="T3" fmla="*/ 0 h 141"/>
                  <a:gd name="T4" fmla="*/ 0 w 825"/>
                  <a:gd name="T5" fmla="*/ 0 h 141"/>
                  <a:gd name="T6" fmla="*/ 0 w 825"/>
                  <a:gd name="T7" fmla="*/ 0 h 141"/>
                  <a:gd name="T8" fmla="*/ 0 w 825"/>
                  <a:gd name="T9" fmla="*/ 0 h 141"/>
                  <a:gd name="T10" fmla="*/ 0 60000 65536"/>
                  <a:gd name="T11" fmla="*/ 0 60000 65536"/>
                  <a:gd name="T12" fmla="*/ 0 60000 65536"/>
                  <a:gd name="T13" fmla="*/ 0 60000 65536"/>
                  <a:gd name="T14" fmla="*/ 0 60000 65536"/>
                  <a:gd name="T15" fmla="*/ 0 w 825"/>
                  <a:gd name="T16" fmla="*/ 0 h 141"/>
                  <a:gd name="T17" fmla="*/ 825 w 825"/>
                  <a:gd name="T18" fmla="*/ 141 h 141"/>
                </a:gdLst>
                <a:ahLst/>
                <a:cxnLst>
                  <a:cxn ang="T10">
                    <a:pos x="T0" y="T1"/>
                  </a:cxn>
                  <a:cxn ang="T11">
                    <a:pos x="T2" y="T3"/>
                  </a:cxn>
                  <a:cxn ang="T12">
                    <a:pos x="T4" y="T5"/>
                  </a:cxn>
                  <a:cxn ang="T13">
                    <a:pos x="T6" y="T7"/>
                  </a:cxn>
                  <a:cxn ang="T14">
                    <a:pos x="T8" y="T9"/>
                  </a:cxn>
                </a:cxnLst>
                <a:rect l="T15" t="T16" r="T17" b="T18"/>
                <a:pathLst>
                  <a:path w="825" h="141">
                    <a:moveTo>
                      <a:pt x="111" y="0"/>
                    </a:moveTo>
                    <a:lnTo>
                      <a:pt x="785" y="0"/>
                    </a:lnTo>
                    <a:lnTo>
                      <a:pt x="825" y="141"/>
                    </a:lnTo>
                    <a:lnTo>
                      <a:pt x="0" y="141"/>
                    </a:lnTo>
                    <a:lnTo>
                      <a:pt x="111" y="0"/>
                    </a:lnTo>
                    <a:close/>
                  </a:path>
                </a:pathLst>
              </a:custGeom>
              <a:solidFill>
                <a:srgbClr val="FFFFFF"/>
              </a:solidFill>
              <a:ln w="6350">
                <a:solidFill>
                  <a:srgbClr val="000000"/>
                </a:solidFill>
                <a:round/>
              </a:ln>
            </p:spPr>
            <p:txBody>
              <a:bodyPr/>
              <a:lstStyle/>
              <a:p>
                <a:endParaRPr lang="zh-CN" altLang="en-US">
                  <a:latin typeface="+mn-ea"/>
                </a:endParaRPr>
              </a:p>
            </p:txBody>
          </p:sp>
          <p:sp>
            <p:nvSpPr>
              <p:cNvPr id="11305" name="Freeform 99"/>
              <p:cNvSpPr/>
              <p:nvPr/>
            </p:nvSpPr>
            <p:spPr bwMode="auto">
              <a:xfrm>
                <a:off x="5306" y="3821"/>
                <a:ext cx="84" cy="47"/>
              </a:xfrm>
              <a:custGeom>
                <a:avLst/>
                <a:gdLst>
                  <a:gd name="T0" fmla="*/ 0 w 251"/>
                  <a:gd name="T1" fmla="*/ 0 h 141"/>
                  <a:gd name="T2" fmla="*/ 0 w 251"/>
                  <a:gd name="T3" fmla="*/ 0 h 141"/>
                  <a:gd name="T4" fmla="*/ 0 w 251"/>
                  <a:gd name="T5" fmla="*/ 0 h 141"/>
                  <a:gd name="T6" fmla="*/ 0 w 251"/>
                  <a:gd name="T7" fmla="*/ 0 h 141"/>
                  <a:gd name="T8" fmla="*/ 0 w 251"/>
                  <a:gd name="T9" fmla="*/ 0 h 141"/>
                  <a:gd name="T10" fmla="*/ 0 60000 65536"/>
                  <a:gd name="T11" fmla="*/ 0 60000 65536"/>
                  <a:gd name="T12" fmla="*/ 0 60000 65536"/>
                  <a:gd name="T13" fmla="*/ 0 60000 65536"/>
                  <a:gd name="T14" fmla="*/ 0 60000 65536"/>
                  <a:gd name="T15" fmla="*/ 0 w 251"/>
                  <a:gd name="T16" fmla="*/ 0 h 141"/>
                  <a:gd name="T17" fmla="*/ 251 w 251"/>
                  <a:gd name="T18" fmla="*/ 141 h 141"/>
                </a:gdLst>
                <a:ahLst/>
                <a:cxnLst>
                  <a:cxn ang="T10">
                    <a:pos x="T0" y="T1"/>
                  </a:cxn>
                  <a:cxn ang="T11">
                    <a:pos x="T2" y="T3"/>
                  </a:cxn>
                  <a:cxn ang="T12">
                    <a:pos x="T4" y="T5"/>
                  </a:cxn>
                  <a:cxn ang="T13">
                    <a:pos x="T6" y="T7"/>
                  </a:cxn>
                  <a:cxn ang="T14">
                    <a:pos x="T8" y="T9"/>
                  </a:cxn>
                </a:cxnLst>
                <a:rect l="T15" t="T16" r="T17" b="T18"/>
                <a:pathLst>
                  <a:path w="251" h="141">
                    <a:moveTo>
                      <a:pt x="0" y="0"/>
                    </a:moveTo>
                    <a:lnTo>
                      <a:pt x="148" y="0"/>
                    </a:lnTo>
                    <a:lnTo>
                      <a:pt x="251" y="141"/>
                    </a:lnTo>
                    <a:lnTo>
                      <a:pt x="46" y="141"/>
                    </a:lnTo>
                    <a:lnTo>
                      <a:pt x="0" y="0"/>
                    </a:lnTo>
                    <a:close/>
                  </a:path>
                </a:pathLst>
              </a:custGeom>
              <a:solidFill>
                <a:srgbClr val="FFFFFF"/>
              </a:solidFill>
              <a:ln w="6350">
                <a:solidFill>
                  <a:srgbClr val="000000"/>
                </a:solidFill>
                <a:round/>
              </a:ln>
            </p:spPr>
            <p:txBody>
              <a:bodyPr/>
              <a:lstStyle/>
              <a:p>
                <a:endParaRPr lang="zh-CN" altLang="en-US">
                  <a:latin typeface="+mn-ea"/>
                </a:endParaRPr>
              </a:p>
            </p:txBody>
          </p:sp>
        </p:grpSp>
        <p:grpSp>
          <p:nvGrpSpPr>
            <p:cNvPr id="11295" name="Group 100"/>
            <p:cNvGrpSpPr/>
            <p:nvPr/>
          </p:nvGrpSpPr>
          <p:grpSpPr bwMode="auto">
            <a:xfrm>
              <a:off x="5070" y="3512"/>
              <a:ext cx="275" cy="226"/>
              <a:chOff x="5070" y="3512"/>
              <a:chExt cx="275" cy="226"/>
            </a:xfrm>
          </p:grpSpPr>
          <p:sp>
            <p:nvSpPr>
              <p:cNvPr id="11296" name="Rectangle 101"/>
              <p:cNvSpPr>
                <a:spLocks noChangeArrowheads="1"/>
              </p:cNvSpPr>
              <p:nvPr/>
            </p:nvSpPr>
            <p:spPr bwMode="auto">
              <a:xfrm>
                <a:off x="5070" y="3512"/>
                <a:ext cx="275" cy="226"/>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97" name="Rectangle 102"/>
              <p:cNvSpPr>
                <a:spLocks noChangeArrowheads="1"/>
              </p:cNvSpPr>
              <p:nvPr/>
            </p:nvSpPr>
            <p:spPr bwMode="auto">
              <a:xfrm>
                <a:off x="5087" y="3531"/>
                <a:ext cx="240" cy="191"/>
              </a:xfrm>
              <a:prstGeom prst="rect">
                <a:avLst/>
              </a:prstGeom>
              <a:solidFill>
                <a:srgbClr val="114FFB"/>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98" name="Rectangle 103"/>
              <p:cNvSpPr>
                <a:spLocks noChangeArrowheads="1"/>
              </p:cNvSpPr>
              <p:nvPr/>
            </p:nvSpPr>
            <p:spPr bwMode="auto">
              <a:xfrm>
                <a:off x="5293" y="3531"/>
                <a:ext cx="33" cy="191"/>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299" name="Rectangle 104"/>
              <p:cNvSpPr>
                <a:spLocks noChangeArrowheads="1"/>
              </p:cNvSpPr>
              <p:nvPr/>
            </p:nvSpPr>
            <p:spPr bwMode="auto">
              <a:xfrm>
                <a:off x="5301" y="3541"/>
                <a:ext cx="16" cy="12"/>
              </a:xfrm>
              <a:prstGeom prst="rect">
                <a:avLst/>
              </a:prstGeom>
              <a:solidFill>
                <a:srgbClr val="FFFFFF"/>
              </a:solidFill>
              <a:ln w="6350">
                <a:solidFill>
                  <a:srgbClr val="000000"/>
                </a:solidFill>
                <a:miter lim="800000"/>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00" name="Oval 105"/>
              <p:cNvSpPr>
                <a:spLocks noChangeArrowheads="1"/>
              </p:cNvSpPr>
              <p:nvPr/>
            </p:nvSpPr>
            <p:spPr bwMode="auto">
              <a:xfrm>
                <a:off x="5302" y="3624"/>
                <a:ext cx="12" cy="12"/>
              </a:xfrm>
              <a:prstGeom prst="ellipse">
                <a:avLst/>
              </a:prstGeom>
              <a:solidFill>
                <a:srgbClr val="FFFFFF"/>
              </a:solidFill>
              <a:ln w="6350">
                <a:solidFill>
                  <a:srgbClr val="000000"/>
                </a:solidFill>
                <a:rou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01" name="Oval 106"/>
              <p:cNvSpPr>
                <a:spLocks noChangeArrowheads="1"/>
              </p:cNvSpPr>
              <p:nvPr/>
            </p:nvSpPr>
            <p:spPr bwMode="auto">
              <a:xfrm>
                <a:off x="5302" y="3659"/>
                <a:ext cx="12" cy="12"/>
              </a:xfrm>
              <a:prstGeom prst="ellipse">
                <a:avLst/>
              </a:prstGeom>
              <a:solidFill>
                <a:srgbClr val="FFFFFF"/>
              </a:solidFill>
              <a:ln w="6350">
                <a:solidFill>
                  <a:srgbClr val="000000"/>
                </a:solidFill>
                <a:rou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sp>
            <p:nvSpPr>
              <p:cNvPr id="11302" name="Oval 107"/>
              <p:cNvSpPr>
                <a:spLocks noChangeArrowheads="1"/>
              </p:cNvSpPr>
              <p:nvPr/>
            </p:nvSpPr>
            <p:spPr bwMode="auto">
              <a:xfrm>
                <a:off x="5302" y="3692"/>
                <a:ext cx="12" cy="12"/>
              </a:xfrm>
              <a:prstGeom prst="ellipse">
                <a:avLst/>
              </a:prstGeom>
              <a:solidFill>
                <a:srgbClr val="FFFFFF"/>
              </a:solidFill>
              <a:ln w="6350">
                <a:solidFill>
                  <a:srgbClr val="000000"/>
                </a:solidFill>
                <a:round/>
              </a:ln>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latin typeface="+mn-ea"/>
                </a:endParaRPr>
              </a:p>
            </p:txBody>
          </p:sp>
        </p:grpSp>
      </p:grpSp>
      <p:sp>
        <p:nvSpPr>
          <p:cNvPr id="11292" name="Arc 108"/>
          <p:cNvSpPr/>
          <p:nvPr/>
        </p:nvSpPr>
        <p:spPr bwMode="auto">
          <a:xfrm rot="-7243434">
            <a:off x="4087942" y="3475630"/>
            <a:ext cx="381000" cy="1103312"/>
          </a:xfrm>
          <a:custGeom>
            <a:avLst/>
            <a:gdLst>
              <a:gd name="T0" fmla="*/ 2147483646 w 21600"/>
              <a:gd name="T1" fmla="*/ 2147483646 h 34758"/>
              <a:gd name="T2" fmla="*/ 2147483646 w 21600"/>
              <a:gd name="T3" fmla="*/ 0 h 34758"/>
              <a:gd name="T4" fmla="*/ 2147483646 w 21600"/>
              <a:gd name="T5" fmla="*/ 2147483646 h 34758"/>
              <a:gd name="T6" fmla="*/ 0 60000 65536"/>
              <a:gd name="T7" fmla="*/ 0 60000 65536"/>
              <a:gd name="T8" fmla="*/ 0 60000 65536"/>
              <a:gd name="T9" fmla="*/ 0 w 21600"/>
              <a:gd name="T10" fmla="*/ 0 h 34758"/>
              <a:gd name="T11" fmla="*/ 21600 w 21600"/>
              <a:gd name="T12" fmla="*/ 34758 h 34758"/>
            </a:gdLst>
            <a:ahLst/>
            <a:cxnLst>
              <a:cxn ang="T6">
                <a:pos x="T0" y="T1"/>
              </a:cxn>
              <a:cxn ang="T7">
                <a:pos x="T2" y="T3"/>
              </a:cxn>
              <a:cxn ang="T8">
                <a:pos x="T4" y="T5"/>
              </a:cxn>
            </a:cxnLst>
            <a:rect l="T9" t="T10" r="T11" b="T12"/>
            <a:pathLst>
              <a:path w="21600" h="34758" fill="none" extrusionOk="0">
                <a:moveTo>
                  <a:pt x="21600" y="34758"/>
                </a:moveTo>
                <a:cubicBezTo>
                  <a:pt x="9670" y="34758"/>
                  <a:pt x="0" y="25087"/>
                  <a:pt x="0" y="13158"/>
                </a:cubicBezTo>
                <a:cubicBezTo>
                  <a:pt x="-1" y="8399"/>
                  <a:pt x="1571" y="3773"/>
                  <a:pt x="4470" y="0"/>
                </a:cubicBezTo>
              </a:path>
              <a:path w="21600" h="34758" stroke="0" extrusionOk="0">
                <a:moveTo>
                  <a:pt x="21600" y="34758"/>
                </a:moveTo>
                <a:cubicBezTo>
                  <a:pt x="9670" y="34758"/>
                  <a:pt x="0" y="25087"/>
                  <a:pt x="0" y="13158"/>
                </a:cubicBezTo>
                <a:cubicBezTo>
                  <a:pt x="-1" y="8399"/>
                  <a:pt x="1571" y="3773"/>
                  <a:pt x="4470" y="0"/>
                </a:cubicBezTo>
                <a:lnTo>
                  <a:pt x="21600" y="13158"/>
                </a:lnTo>
                <a:lnTo>
                  <a:pt x="21600" y="34758"/>
                </a:lnTo>
                <a:close/>
              </a:path>
            </a:pathLst>
          </a:custGeom>
          <a:noFill/>
          <a:ln w="50800" cap="rnd">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828916"/>
            <a:ext cx="54635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需求获取</a:t>
            </a:r>
            <a:endParaRPr lang="zh-CN" altLang="en-US"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软件需求概述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69995" y="2708341"/>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需求分析和</a:t>
            </a:r>
            <a:r>
              <a:rPr lang="zh-CN" altLang="en-US" sz="3000" dirty="0" smtClean="0"/>
              <a:t>建模</a:t>
            </a:r>
            <a:endParaRPr lang="zh-CN" altLang="en-US" sz="3000" dirty="0"/>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2752976"/>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 name="Object 205"/>
          <p:cNvSpPr txBox="1"/>
          <p:nvPr/>
        </p:nvSpPr>
        <p:spPr>
          <a:xfrm>
            <a:off x="4969994" y="3587766"/>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a:t>需求定义和验证</a:t>
            </a:r>
            <a:endParaRPr lang="zh-CN" altLang="en-US" sz="3000" dirty="0"/>
          </a:p>
        </p:txBody>
      </p:sp>
      <p:sp>
        <p:nvSpPr>
          <p:cNvPr id="16" name="Object 205"/>
          <p:cNvSpPr txBox="1"/>
          <p:nvPr/>
        </p:nvSpPr>
        <p:spPr>
          <a:xfrm>
            <a:off x="4976346" y="4467190"/>
            <a:ext cx="5438189" cy="457200"/>
          </a:xfrm>
          <a:prstGeom prst="rect">
            <a:avLst/>
          </a:prstGeom>
        </p:spPr>
        <p:txBody>
          <a:bodyPr vert="horz" rtlCol="0" anchor="ctr" anchorCtr="0">
            <a:noAutofit/>
          </a:bodyPr>
          <a:lstStyle/>
          <a:p>
            <a:r>
              <a:rPr lang="en-US" altLang="zh-CN" sz="3000" spc="300" dirty="0" smtClean="0">
                <a:solidFill>
                  <a:srgbClr val="E0CFBD"/>
                </a:solidFill>
                <a:latin typeface="微软雅黑" panose="020B0503020204020204" pitchFamily="34" charset="-122"/>
                <a:ea typeface="微软雅黑" panose="020B0503020204020204" pitchFamily="34" charset="-122"/>
              </a:rPr>
              <a:t>05</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需求</a:t>
            </a:r>
            <a:r>
              <a:rPr lang="zh-CN" altLang="en-US" sz="3000" dirty="0"/>
              <a:t>管理</a:t>
            </a:r>
            <a:endParaRPr lang="zh-CN" altLang="en-US" sz="3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dirty="0" smtClean="0"/>
              <a:t>需求工程</a:t>
            </a:r>
            <a:endParaRPr lang="zh-CN" altLang="en-US" dirty="0" smtClean="0"/>
          </a:p>
        </p:txBody>
      </p:sp>
      <p:sp>
        <p:nvSpPr>
          <p:cNvPr id="49155" name="Text Box 25"/>
          <p:cNvSpPr txBox="1">
            <a:spLocks noChangeArrowheads="1"/>
          </p:cNvSpPr>
          <p:nvPr/>
        </p:nvSpPr>
        <p:spPr bwMode="auto">
          <a:xfrm>
            <a:off x="0" y="6125388"/>
            <a:ext cx="11955009"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a:solidFill>
                  <a:srgbClr val="EB7C1F"/>
                </a:solidFill>
                <a:latin typeface="+mn-ea"/>
              </a:rPr>
              <a:t>发现、获取、组织、 分析、编写和管理需求的系统方法，让客户和项目组之间达成共识。</a:t>
            </a:r>
            <a:endParaRPr lang="zh-CN" altLang="en-US" sz="2400" dirty="0">
              <a:solidFill>
                <a:srgbClr val="EB7C1F"/>
              </a:solidFill>
              <a:latin typeface="+mn-ea"/>
            </a:endParaRPr>
          </a:p>
        </p:txBody>
      </p:sp>
      <p:sp>
        <p:nvSpPr>
          <p:cNvPr id="49156" name="AutoShape 26"/>
          <p:cNvSpPr>
            <a:spLocks noChangeArrowheads="1"/>
          </p:cNvSpPr>
          <p:nvPr/>
        </p:nvSpPr>
        <p:spPr bwMode="auto">
          <a:xfrm>
            <a:off x="6034088" y="14102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a:solidFill>
                  <a:srgbClr val="000000"/>
                </a:solidFill>
                <a:latin typeface="+mn-ea"/>
              </a:rPr>
              <a:t>项目前景文档</a:t>
            </a:r>
            <a:endParaRPr kumimoji="1" lang="zh-CN" altLang="en-US" sz="2000" dirty="0">
              <a:solidFill>
                <a:srgbClr val="000000"/>
              </a:solidFill>
              <a:latin typeface="+mn-ea"/>
            </a:endParaRPr>
          </a:p>
        </p:txBody>
      </p:sp>
      <p:sp>
        <p:nvSpPr>
          <p:cNvPr id="456731" name="Rectangle 27"/>
          <p:cNvSpPr>
            <a:spLocks noChangeArrowheads="1"/>
          </p:cNvSpPr>
          <p:nvPr/>
        </p:nvSpPr>
        <p:spPr bwMode="auto">
          <a:xfrm>
            <a:off x="2662238" y="1591193"/>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需求获取</a:t>
            </a:r>
            <a:endParaRPr kumimoji="1" lang="zh-CN" altLang="en-US" sz="2000" dirty="0">
              <a:solidFill>
                <a:srgbClr val="000000"/>
              </a:solidFill>
              <a:latin typeface="+mn-ea"/>
            </a:endParaRPr>
          </a:p>
        </p:txBody>
      </p:sp>
      <p:sp>
        <p:nvSpPr>
          <p:cNvPr id="49158" name="Line 28"/>
          <p:cNvSpPr>
            <a:spLocks noChangeShapeType="1"/>
          </p:cNvSpPr>
          <p:nvPr/>
        </p:nvSpPr>
        <p:spPr bwMode="auto">
          <a:xfrm flipV="1">
            <a:off x="5254625" y="303105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59" name="AutoShape 29"/>
          <p:cNvSpPr>
            <a:spLocks noChangeArrowheads="1"/>
          </p:cNvSpPr>
          <p:nvPr/>
        </p:nvSpPr>
        <p:spPr bwMode="auto">
          <a:xfrm>
            <a:off x="8423275" y="1418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dirty="0" smtClean="0">
                <a:solidFill>
                  <a:srgbClr val="000000"/>
                </a:solidFill>
                <a:latin typeface="+mn-ea"/>
              </a:rPr>
              <a:t>项目干系人需求</a:t>
            </a:r>
            <a:endParaRPr kumimoji="1" lang="zh-CN" altLang="en-US" sz="2000" dirty="0">
              <a:solidFill>
                <a:srgbClr val="000000"/>
              </a:solidFill>
              <a:latin typeface="+mn-ea"/>
            </a:endParaRPr>
          </a:p>
        </p:txBody>
      </p:sp>
      <p:sp>
        <p:nvSpPr>
          <p:cNvPr id="456734" name="Rectangle 30"/>
          <p:cNvSpPr>
            <a:spLocks noChangeArrowheads="1"/>
          </p:cNvSpPr>
          <p:nvPr/>
        </p:nvSpPr>
        <p:spPr bwMode="auto">
          <a:xfrm>
            <a:off x="2681288" y="4020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需求定义</a:t>
            </a:r>
            <a:endParaRPr kumimoji="1" lang="zh-CN" altLang="en-US" sz="2000" dirty="0">
              <a:solidFill>
                <a:srgbClr val="000000"/>
              </a:solidFill>
              <a:latin typeface="+mn-ea"/>
            </a:endParaRPr>
          </a:p>
        </p:txBody>
      </p:sp>
      <p:sp>
        <p:nvSpPr>
          <p:cNvPr id="49161" name="AutoShape 31"/>
          <p:cNvSpPr>
            <a:spLocks noChangeArrowheads="1"/>
          </p:cNvSpPr>
          <p:nvPr/>
        </p:nvSpPr>
        <p:spPr bwMode="auto">
          <a:xfrm>
            <a:off x="6046788" y="4039118"/>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软件需求规约</a:t>
            </a:r>
            <a:endParaRPr kumimoji="1" lang="zh-CN" altLang="en-US" sz="2000">
              <a:solidFill>
                <a:srgbClr val="000000"/>
              </a:solidFill>
              <a:latin typeface="+mn-ea"/>
            </a:endParaRPr>
          </a:p>
        </p:txBody>
      </p:sp>
      <p:sp>
        <p:nvSpPr>
          <p:cNvPr id="456736" name="Rectangle 32"/>
          <p:cNvSpPr>
            <a:spLocks noChangeArrowheads="1"/>
          </p:cNvSpPr>
          <p:nvPr/>
        </p:nvSpPr>
        <p:spPr bwMode="auto">
          <a:xfrm>
            <a:off x="2681288" y="5163068"/>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需求验证</a:t>
            </a:r>
            <a:endParaRPr kumimoji="1" lang="zh-CN" altLang="en-US" sz="2000" dirty="0">
              <a:solidFill>
                <a:srgbClr val="000000"/>
              </a:solidFill>
              <a:latin typeface="+mn-ea"/>
            </a:endParaRPr>
          </a:p>
        </p:txBody>
      </p:sp>
      <p:sp>
        <p:nvSpPr>
          <p:cNvPr id="49163" name="AutoShape 33"/>
          <p:cNvSpPr>
            <a:spLocks noChangeArrowheads="1"/>
          </p:cNvSpPr>
          <p:nvPr/>
        </p:nvSpPr>
        <p:spPr bwMode="auto">
          <a:xfrm>
            <a:off x="6034088" y="509004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软件需求基线</a:t>
            </a:r>
            <a:endParaRPr kumimoji="1" lang="zh-CN" altLang="en-US" sz="2000">
              <a:solidFill>
                <a:srgbClr val="000000"/>
              </a:solidFill>
              <a:latin typeface="+mn-ea"/>
            </a:endParaRPr>
          </a:p>
        </p:txBody>
      </p:sp>
      <p:sp>
        <p:nvSpPr>
          <p:cNvPr id="49164" name="Line 34"/>
          <p:cNvSpPr>
            <a:spLocks noChangeShapeType="1"/>
          </p:cNvSpPr>
          <p:nvPr/>
        </p:nvSpPr>
        <p:spPr bwMode="auto">
          <a:xfrm>
            <a:off x="3824288" y="3334268"/>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5" name="Line 35"/>
          <p:cNvSpPr>
            <a:spLocks noChangeShapeType="1"/>
          </p:cNvSpPr>
          <p:nvPr/>
        </p:nvSpPr>
        <p:spPr bwMode="auto">
          <a:xfrm>
            <a:off x="3824288" y="4553468"/>
            <a:ext cx="0" cy="5334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66" name="AutoShape 36"/>
          <p:cNvSpPr>
            <a:spLocks noChangeArrowheads="1"/>
          </p:cNvSpPr>
          <p:nvPr/>
        </p:nvSpPr>
        <p:spPr bwMode="auto">
          <a:xfrm>
            <a:off x="6046788" y="2022993"/>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术语表</a:t>
            </a:r>
            <a:endParaRPr kumimoji="1" lang="zh-CN" altLang="en-US" sz="2000">
              <a:solidFill>
                <a:srgbClr val="000000"/>
              </a:solidFill>
              <a:latin typeface="+mn-ea"/>
            </a:endParaRPr>
          </a:p>
        </p:txBody>
      </p:sp>
      <p:sp>
        <p:nvSpPr>
          <p:cNvPr id="456741" name="Rectangle 37"/>
          <p:cNvSpPr>
            <a:spLocks noChangeArrowheads="1"/>
          </p:cNvSpPr>
          <p:nvPr/>
        </p:nvSpPr>
        <p:spPr bwMode="auto">
          <a:xfrm>
            <a:off x="2662238" y="2815155"/>
            <a:ext cx="2514600" cy="533400"/>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38100">
            <a:solidFill>
              <a:srgbClr val="FF000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需求分析</a:t>
            </a:r>
            <a:endParaRPr kumimoji="1" lang="zh-CN" altLang="en-US" sz="2000" dirty="0">
              <a:solidFill>
                <a:srgbClr val="000000"/>
              </a:solidFill>
              <a:latin typeface="+mn-ea"/>
            </a:endParaRPr>
          </a:p>
        </p:txBody>
      </p:sp>
      <p:sp>
        <p:nvSpPr>
          <p:cNvPr id="49168" name="AutoShape 38"/>
          <p:cNvSpPr>
            <a:spLocks noChangeArrowheads="1"/>
          </p:cNvSpPr>
          <p:nvPr/>
        </p:nvSpPr>
        <p:spPr bwMode="auto">
          <a:xfrm>
            <a:off x="6046788" y="2815155"/>
            <a:ext cx="2133600" cy="533400"/>
          </a:xfrm>
          <a:prstGeom prst="flowChartMultidocument">
            <a:avLst/>
          </a:prstGeom>
          <a:gradFill rotWithShape="0">
            <a:gsLst>
              <a:gs pos="0">
                <a:srgbClr val="FFFFFF"/>
              </a:gs>
              <a:gs pos="50000">
                <a:srgbClr val="FFCC99"/>
              </a:gs>
              <a:gs pos="100000">
                <a:srgbClr val="FFFFFF"/>
              </a:gs>
            </a:gsLst>
            <a:lin ang="2700000" scaled="1"/>
          </a:gradFill>
          <a:ln w="9525">
            <a:solidFill>
              <a:srgbClr val="000080"/>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kumimoji="1" lang="zh-CN" altLang="en-US" sz="2000">
                <a:solidFill>
                  <a:srgbClr val="000000"/>
                </a:solidFill>
                <a:latin typeface="+mn-ea"/>
              </a:rPr>
              <a:t>分析模型</a:t>
            </a:r>
            <a:endParaRPr kumimoji="1" lang="zh-CN" altLang="en-US" sz="2000">
              <a:solidFill>
                <a:srgbClr val="000000"/>
              </a:solidFill>
              <a:latin typeface="+mn-ea"/>
            </a:endParaRPr>
          </a:p>
        </p:txBody>
      </p:sp>
      <p:sp>
        <p:nvSpPr>
          <p:cNvPr id="49169" name="Line 39"/>
          <p:cNvSpPr>
            <a:spLocks noChangeShapeType="1"/>
          </p:cNvSpPr>
          <p:nvPr/>
        </p:nvSpPr>
        <p:spPr bwMode="auto">
          <a:xfrm>
            <a:off x="3814763" y="2167455"/>
            <a:ext cx="0" cy="68580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56744" name="Rectangle 40"/>
          <p:cNvSpPr>
            <a:spLocks noChangeArrowheads="1"/>
          </p:cNvSpPr>
          <p:nvPr/>
        </p:nvSpPr>
        <p:spPr bwMode="auto">
          <a:xfrm>
            <a:off x="1627188" y="1541980"/>
            <a:ext cx="576262" cy="4154488"/>
          </a:xfrm>
          <a:prstGeom prst="rect">
            <a:avLst/>
          </a:prstGeom>
          <a:gradFill rotWithShape="0">
            <a:gsLst>
              <a:gs pos="0">
                <a:schemeClr val="bg1"/>
              </a:gs>
              <a:gs pos="50000">
                <a:schemeClr val="accent3">
                  <a:lumMod val="20000"/>
                  <a:lumOff val="80000"/>
                </a:schemeClr>
              </a:gs>
              <a:gs pos="100000">
                <a:schemeClr val="accent3">
                  <a:lumMod val="40000"/>
                  <a:lumOff val="60000"/>
                </a:schemeClr>
              </a:gs>
            </a:gsLst>
            <a:lin ang="2700000" scaled="1"/>
          </a:gradFill>
          <a:ln w="12700">
            <a:solidFill>
              <a:srgbClr val="000080"/>
            </a:solidFill>
            <a:miter lim="800000"/>
            <a:headEnd type="none" w="sm" len="sm"/>
            <a:tailEnd type="none" w="sm" len="sm"/>
          </a:ln>
          <a:effectLst/>
        </p:spPr>
        <p:txBody>
          <a:bodyPr wrap="none" lIns="107950" tIns="53975" rIns="107950" bIns="53975" anchor="ctr"/>
          <a:lstStyle/>
          <a:p>
            <a:pPr algn="ctr"/>
            <a:r>
              <a:rPr kumimoji="1" lang="zh-CN" altLang="en-US" sz="2000" dirty="0">
                <a:solidFill>
                  <a:srgbClr val="000000"/>
                </a:solidFill>
                <a:latin typeface="+mn-ea"/>
              </a:rPr>
              <a:t>需</a:t>
            </a:r>
            <a:endParaRPr kumimoji="1" lang="en-US" altLang="zh-CN" sz="2000" dirty="0">
              <a:solidFill>
                <a:srgbClr val="000000"/>
              </a:solidFill>
              <a:latin typeface="+mn-ea"/>
            </a:endParaRPr>
          </a:p>
          <a:p>
            <a:pPr algn="ctr"/>
            <a:r>
              <a:rPr kumimoji="1" lang="zh-CN" altLang="en-US" sz="2000" dirty="0">
                <a:solidFill>
                  <a:srgbClr val="000000"/>
                </a:solidFill>
                <a:latin typeface="+mn-ea"/>
              </a:rPr>
              <a:t>求</a:t>
            </a:r>
            <a:endParaRPr kumimoji="1" lang="en-US" altLang="zh-CN" sz="2000" dirty="0">
              <a:solidFill>
                <a:srgbClr val="000000"/>
              </a:solidFill>
              <a:latin typeface="+mn-ea"/>
            </a:endParaRPr>
          </a:p>
          <a:p>
            <a:pPr algn="ctr"/>
            <a:r>
              <a:rPr kumimoji="1" lang="zh-CN" altLang="en-US" sz="2000" dirty="0">
                <a:solidFill>
                  <a:srgbClr val="000000"/>
                </a:solidFill>
                <a:latin typeface="+mn-ea"/>
              </a:rPr>
              <a:t>管</a:t>
            </a:r>
            <a:endParaRPr kumimoji="1" lang="en-US" altLang="zh-CN" sz="2000" dirty="0">
              <a:solidFill>
                <a:srgbClr val="000000"/>
              </a:solidFill>
              <a:latin typeface="+mn-ea"/>
            </a:endParaRPr>
          </a:p>
          <a:p>
            <a:pPr algn="ctr"/>
            <a:r>
              <a:rPr kumimoji="1" lang="zh-CN" altLang="en-US" sz="2000" dirty="0">
                <a:solidFill>
                  <a:srgbClr val="000000"/>
                </a:solidFill>
                <a:latin typeface="+mn-ea"/>
              </a:rPr>
              <a:t>理</a:t>
            </a:r>
            <a:endParaRPr kumimoji="1" lang="en-US" altLang="zh-CN" sz="2000" dirty="0">
              <a:solidFill>
                <a:srgbClr val="000000"/>
              </a:solidFill>
              <a:latin typeface="+mn-ea"/>
            </a:endParaRPr>
          </a:p>
        </p:txBody>
      </p:sp>
      <p:sp>
        <p:nvSpPr>
          <p:cNvPr id="49171" name="Line 42"/>
          <p:cNvSpPr>
            <a:spLocks noChangeShapeType="1"/>
          </p:cNvSpPr>
          <p:nvPr/>
        </p:nvSpPr>
        <p:spPr bwMode="auto">
          <a:xfrm flipV="1">
            <a:off x="5254625" y="1808680"/>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2" name="Line 43"/>
          <p:cNvSpPr>
            <a:spLocks noChangeShapeType="1"/>
          </p:cNvSpPr>
          <p:nvPr/>
        </p:nvSpPr>
        <p:spPr bwMode="auto">
          <a:xfrm flipV="1">
            <a:off x="5254625" y="4256605"/>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3" name="Line 44"/>
          <p:cNvSpPr>
            <a:spLocks noChangeShapeType="1"/>
          </p:cNvSpPr>
          <p:nvPr/>
        </p:nvSpPr>
        <p:spPr bwMode="auto">
          <a:xfrm flipV="1">
            <a:off x="5254625" y="5480568"/>
            <a:ext cx="647700" cy="0"/>
          </a:xfrm>
          <a:prstGeom prst="line">
            <a:avLst/>
          </a:prstGeom>
          <a:noFill/>
          <a:ln w="25400">
            <a:solidFill>
              <a:schemeClr val="accent2"/>
            </a:solidFill>
            <a:prstDash val="sysDot"/>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4" name="Line 39"/>
          <p:cNvSpPr>
            <a:spLocks noChangeShapeType="1"/>
          </p:cNvSpPr>
          <p:nvPr/>
        </p:nvSpPr>
        <p:spPr bwMode="auto">
          <a:xfrm>
            <a:off x="2203450" y="180868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5" name="Line 39"/>
          <p:cNvSpPr>
            <a:spLocks noChangeShapeType="1"/>
          </p:cNvSpPr>
          <p:nvPr/>
        </p:nvSpPr>
        <p:spPr bwMode="auto">
          <a:xfrm>
            <a:off x="2184400" y="3110430"/>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6" name="Line 39"/>
          <p:cNvSpPr>
            <a:spLocks noChangeShapeType="1"/>
          </p:cNvSpPr>
          <p:nvPr/>
        </p:nvSpPr>
        <p:spPr bwMode="auto">
          <a:xfrm>
            <a:off x="2184400" y="4305818"/>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49177" name="Line 39"/>
          <p:cNvSpPr>
            <a:spLocks noChangeShapeType="1"/>
          </p:cNvSpPr>
          <p:nvPr/>
        </p:nvSpPr>
        <p:spPr bwMode="auto">
          <a:xfrm>
            <a:off x="2184400" y="5399605"/>
            <a:ext cx="47783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zh-CN" altLang="en-US" smtClean="0"/>
              <a:t>分析建模准则</a:t>
            </a:r>
            <a:endParaRPr lang="en-US" altLang="zh-CN" smtClean="0"/>
          </a:p>
        </p:txBody>
      </p:sp>
      <p:sp>
        <p:nvSpPr>
          <p:cNvPr id="97283" name="Rectangle 3"/>
          <p:cNvSpPr>
            <a:spLocks noGrp="1" noChangeArrowheads="1"/>
          </p:cNvSpPr>
          <p:nvPr>
            <p:ph type="body" idx="1"/>
          </p:nvPr>
        </p:nvSpPr>
        <p:spPr/>
        <p:txBody>
          <a:bodyPr/>
          <a:lstStyle/>
          <a:p>
            <a:r>
              <a:rPr lang="en-US" altLang="zh-CN" smtClean="0"/>
              <a:t>Represent the information domain</a:t>
            </a:r>
            <a:endParaRPr lang="en-US" altLang="zh-CN" smtClean="0"/>
          </a:p>
          <a:p>
            <a:r>
              <a:rPr lang="en-US" altLang="zh-CN" smtClean="0"/>
              <a:t>Represent software functions</a:t>
            </a:r>
            <a:endParaRPr lang="en-US" altLang="zh-CN" smtClean="0"/>
          </a:p>
          <a:p>
            <a:r>
              <a:rPr lang="en-US" altLang="zh-CN" smtClean="0"/>
              <a:t>Represent software behavior</a:t>
            </a:r>
            <a:endParaRPr lang="en-US" altLang="zh-CN" smtClean="0"/>
          </a:p>
          <a:p>
            <a:r>
              <a:rPr lang="en-US" altLang="zh-CN" smtClean="0"/>
              <a:t>Partition these representations</a:t>
            </a:r>
            <a:endParaRPr lang="en-US" altLang="zh-CN" smtClean="0"/>
          </a:p>
          <a:p>
            <a:r>
              <a:rPr lang="en-US" altLang="zh-CN" smtClean="0"/>
              <a:t>Move from essence toward implementation</a:t>
            </a:r>
            <a:endParaRPr lang="en-US" altLang="zh-CN" smtClean="0"/>
          </a:p>
          <a:p>
            <a:pPr lvl="1"/>
            <a:endParaRPr lang="zh-CN" altLang="en-US"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zh-CN" altLang="en-US" smtClean="0"/>
              <a:t>分析模型</a:t>
            </a:r>
            <a:endParaRPr lang="zh-CN" altLang="en-US" smtClean="0"/>
          </a:p>
        </p:txBody>
      </p:sp>
      <p:sp>
        <p:nvSpPr>
          <p:cNvPr id="98307" name="Rectangle 3"/>
          <p:cNvSpPr>
            <a:spLocks noGrp="1" noChangeArrowheads="1"/>
          </p:cNvSpPr>
          <p:nvPr>
            <p:ph type="body" idx="1"/>
          </p:nvPr>
        </p:nvSpPr>
        <p:spPr>
          <a:xfrm>
            <a:off x="579342" y="1353458"/>
            <a:ext cx="11656200" cy="801913"/>
          </a:xfrm>
        </p:spPr>
        <p:txBody>
          <a:bodyPr/>
          <a:lstStyle/>
          <a:p>
            <a:r>
              <a:rPr lang="zh-CN" altLang="en-US" sz="2800" dirty="0" smtClean="0"/>
              <a:t>对需求进行分析，并进行图形建模，形成分析模型</a:t>
            </a:r>
            <a:r>
              <a:rPr lang="en-US" altLang="zh-CN" sz="2800" dirty="0" smtClean="0"/>
              <a:t>(</a:t>
            </a:r>
            <a:r>
              <a:rPr lang="zh-CN" altLang="en-US" sz="2800" dirty="0" smtClean="0"/>
              <a:t>平台无关模型</a:t>
            </a:r>
            <a:r>
              <a:rPr lang="en-US" altLang="zh-CN" sz="2800" dirty="0" smtClean="0"/>
              <a:t>PIM)</a:t>
            </a:r>
            <a:endParaRPr lang="zh-CN" altLang="en-US" dirty="0" smtClean="0"/>
          </a:p>
        </p:txBody>
      </p:sp>
      <p:sp>
        <p:nvSpPr>
          <p:cNvPr id="9" name="内容占位符 3"/>
          <p:cNvSpPr txBox="1"/>
          <p:nvPr/>
        </p:nvSpPr>
        <p:spPr>
          <a:xfrm>
            <a:off x="3659631" y="2407732"/>
            <a:ext cx="4672691" cy="4177219"/>
          </a:xfrm>
          <a:prstGeom prst="rect">
            <a:avLst/>
          </a:prstGeom>
          <a:solidFill>
            <a:schemeClr val="accent6">
              <a:lumMod val="20000"/>
              <a:lumOff val="80000"/>
            </a:schemeClr>
          </a:solidFill>
          <a:ln>
            <a:solidFill>
              <a:schemeClr val="accent2">
                <a:lumMod val="40000"/>
                <a:lumOff val="60000"/>
              </a:schemeClr>
            </a:solidFill>
          </a:ln>
        </p:spPr>
        <p:txBody>
          <a:bodyPr/>
          <a:lstStyle>
            <a:lvl1pPr marL="339725" indent="-339725">
              <a:defRPr sz="1000" b="1">
                <a:solidFill>
                  <a:schemeClr val="tx1"/>
                </a:solidFill>
                <a:latin typeface="Arial" panose="020B0604020202020204" pitchFamily="34" charset="0"/>
              </a:defRPr>
            </a:lvl1pPr>
            <a:lvl2pPr marL="682625" indent="-22860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spcBef>
                <a:spcPts val="900"/>
              </a:spcBef>
              <a:spcAft>
                <a:spcPts val="1200"/>
              </a:spcAft>
              <a:buClr>
                <a:srgbClr val="92D050"/>
              </a:buClr>
              <a:buFont typeface="Wingdings" panose="05000000000000000000" pitchFamily="2" charset="2"/>
              <a:buChar char="w"/>
              <a:defRPr/>
            </a:pPr>
            <a:r>
              <a:rPr lang="zh-CN" altLang="zh-CN" sz="2800" dirty="0">
                <a:solidFill>
                  <a:srgbClr val="175F8B"/>
                </a:solidFill>
                <a:latin typeface="+mn-ea"/>
              </a:rPr>
              <a:t>面向对象分析模型</a:t>
            </a:r>
            <a:endParaRPr lang="zh-CN" altLang="zh-CN" sz="2800" dirty="0">
              <a:solidFill>
                <a:srgbClr val="175F8B"/>
              </a:solidFill>
              <a:latin typeface="+mn-ea"/>
            </a:endParaRPr>
          </a:p>
          <a:p>
            <a:pPr lvl="1">
              <a:spcBef>
                <a:spcPts val="900"/>
              </a:spcBef>
              <a:buClr>
                <a:srgbClr val="92D050"/>
              </a:buClr>
              <a:buFont typeface="Wingdings" panose="05000000000000000000" pitchFamily="2" charset="2"/>
              <a:buChar char="§"/>
              <a:defRPr/>
            </a:pPr>
            <a:r>
              <a:rPr lang="zh-CN" altLang="zh-CN" sz="2400" b="0" dirty="0">
                <a:latin typeface="+mn-ea"/>
              </a:rPr>
              <a:t>用例图</a:t>
            </a:r>
            <a:endParaRPr lang="en-US" altLang="zh-CN" sz="2400" b="0" dirty="0">
              <a:latin typeface="+mn-ea"/>
            </a:endParaRPr>
          </a:p>
          <a:p>
            <a:pPr lvl="1">
              <a:spcBef>
                <a:spcPts val="900"/>
              </a:spcBef>
              <a:buClr>
                <a:srgbClr val="92D050"/>
              </a:buClr>
              <a:buFont typeface="Wingdings" panose="05000000000000000000" pitchFamily="2" charset="2"/>
              <a:buChar char="§"/>
              <a:defRPr/>
            </a:pPr>
            <a:r>
              <a:rPr lang="zh-CN" altLang="zh-CN" sz="2400" b="0" dirty="0">
                <a:latin typeface="+mn-ea"/>
              </a:rPr>
              <a:t>活动图</a:t>
            </a:r>
            <a:endParaRPr lang="en-US" altLang="zh-CN" sz="2400" b="0" dirty="0">
              <a:latin typeface="+mn-ea"/>
            </a:endParaRPr>
          </a:p>
          <a:p>
            <a:pPr lvl="1">
              <a:spcBef>
                <a:spcPts val="900"/>
              </a:spcBef>
              <a:buClr>
                <a:srgbClr val="92D050"/>
              </a:buClr>
              <a:buFont typeface="Wingdings" panose="05000000000000000000" pitchFamily="2" charset="2"/>
              <a:buChar char="§"/>
              <a:defRPr/>
            </a:pPr>
            <a:r>
              <a:rPr lang="zh-CN" altLang="zh-CN" sz="2400" b="0" dirty="0">
                <a:latin typeface="+mn-ea"/>
              </a:rPr>
              <a:t>类图</a:t>
            </a:r>
            <a:endParaRPr lang="en-US" altLang="zh-CN" sz="2400" b="0" dirty="0">
              <a:latin typeface="+mn-ea"/>
            </a:endParaRPr>
          </a:p>
          <a:p>
            <a:pPr lvl="1">
              <a:spcBef>
                <a:spcPts val="900"/>
              </a:spcBef>
              <a:buClr>
                <a:srgbClr val="92D050"/>
              </a:buClr>
              <a:buFont typeface="Wingdings" panose="05000000000000000000" pitchFamily="2" charset="2"/>
              <a:buChar char="§"/>
              <a:defRPr/>
            </a:pPr>
            <a:r>
              <a:rPr lang="zh-CN" altLang="zh-CN" sz="2400" b="0" dirty="0">
                <a:latin typeface="+mn-ea"/>
              </a:rPr>
              <a:t>时序图</a:t>
            </a:r>
            <a:endParaRPr lang="en-US" altLang="zh-CN" sz="2400" b="0" dirty="0">
              <a:latin typeface="+mn-ea"/>
            </a:endParaRPr>
          </a:p>
          <a:p>
            <a:pPr lvl="1">
              <a:spcBef>
                <a:spcPts val="900"/>
              </a:spcBef>
              <a:buClr>
                <a:srgbClr val="92D050"/>
              </a:buClr>
              <a:buFont typeface="Wingdings" panose="05000000000000000000" pitchFamily="2" charset="2"/>
              <a:buChar char="§"/>
              <a:defRPr/>
            </a:pPr>
            <a:r>
              <a:rPr lang="zh-CN" altLang="zh-CN" sz="2400" b="0" dirty="0">
                <a:latin typeface="+mn-ea"/>
              </a:rPr>
              <a:t>通信图</a:t>
            </a:r>
            <a:endParaRPr lang="en-US" altLang="zh-CN" sz="2400" b="0" dirty="0">
              <a:latin typeface="+mn-ea"/>
            </a:endParaRPr>
          </a:p>
          <a:p>
            <a:pPr lvl="1">
              <a:spcBef>
                <a:spcPts val="900"/>
              </a:spcBef>
              <a:buClr>
                <a:srgbClr val="92D050"/>
              </a:buClr>
              <a:buFont typeface="Wingdings" panose="05000000000000000000" pitchFamily="2" charset="2"/>
              <a:buChar char="§"/>
              <a:defRPr/>
            </a:pPr>
            <a:r>
              <a:rPr lang="zh-CN" altLang="zh-CN" sz="2400" b="0" dirty="0">
                <a:latin typeface="+mn-ea"/>
              </a:rPr>
              <a:t>状态机图</a:t>
            </a:r>
            <a:endParaRPr lang="zh-CN" altLang="en-US" sz="2400" b="0" dirty="0">
              <a:latin typeface="+mn-ea"/>
            </a:endParaRPr>
          </a:p>
          <a:p>
            <a:pPr>
              <a:spcBef>
                <a:spcPts val="900"/>
              </a:spcBef>
              <a:buClr>
                <a:srgbClr val="FFFF99"/>
              </a:buClr>
              <a:buFont typeface="Wingdings" panose="05000000000000000000" pitchFamily="2" charset="2"/>
              <a:buChar char="w"/>
              <a:defRPr/>
            </a:pPr>
            <a:endParaRPr lang="zh-CN" altLang="en-US" sz="3200" b="0" dirty="0">
              <a:latin typeface="+mn-ea"/>
            </a:endParaRPr>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742214" y="1670957"/>
            <a:ext cx="5240110" cy="1242837"/>
          </a:xfrm>
          <a:prstGeom prst="accentCallout2">
            <a:avLst>
              <a:gd name="adj1" fmla="val 18312"/>
              <a:gd name="adj2" fmla="val -1062"/>
              <a:gd name="adj3" fmla="val 18750"/>
              <a:gd name="adj4" fmla="val -16667"/>
              <a:gd name="adj5" fmla="val 85004"/>
              <a:gd name="adj6" fmla="val -32880"/>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b="1" dirty="0">
                <a:solidFill>
                  <a:srgbClr val="990074"/>
                </a:solidFill>
                <a:latin typeface="+mn-ea"/>
              </a:rPr>
              <a:t>1.1</a:t>
            </a:r>
            <a:r>
              <a:rPr lang="zh-CN" altLang="en-US" sz="2000" b="1" dirty="0">
                <a:solidFill>
                  <a:srgbClr val="990074"/>
                </a:solidFill>
                <a:latin typeface="+mn-ea"/>
              </a:rPr>
              <a:t>识别</a:t>
            </a:r>
            <a:r>
              <a:rPr lang="en-US" altLang="zh-CN" sz="2000" b="1" dirty="0">
                <a:solidFill>
                  <a:srgbClr val="990074"/>
                </a:solidFill>
                <a:latin typeface="+mn-ea"/>
              </a:rPr>
              <a:t>actor</a:t>
            </a:r>
            <a:r>
              <a:rPr lang="zh-CN" altLang="en-US" sz="2000" b="1" dirty="0">
                <a:solidFill>
                  <a:srgbClr val="990074"/>
                </a:solidFill>
                <a:latin typeface="+mn-ea"/>
              </a:rPr>
              <a:t>和</a:t>
            </a:r>
            <a:r>
              <a:rPr lang="en-US" altLang="zh-CN" sz="2000" b="1" dirty="0">
                <a:solidFill>
                  <a:srgbClr val="990074"/>
                </a:solidFill>
                <a:latin typeface="+mn-ea"/>
              </a:rPr>
              <a:t>use case</a:t>
            </a:r>
            <a:r>
              <a:rPr lang="zh-CN" altLang="en-US" sz="2000" b="1" dirty="0">
                <a:solidFill>
                  <a:srgbClr val="990074"/>
                </a:solidFill>
                <a:latin typeface="+mn-ea"/>
              </a:rPr>
              <a:t>，画</a:t>
            </a:r>
            <a:r>
              <a:rPr lang="en-US" altLang="zh-CN" sz="2000" b="1" dirty="0">
                <a:solidFill>
                  <a:srgbClr val="990074"/>
                </a:solidFill>
                <a:latin typeface="+mn-ea"/>
              </a:rPr>
              <a:t>Use-Case</a:t>
            </a:r>
            <a:r>
              <a:rPr lang="zh-CN" altLang="en-US" sz="2000" b="1" dirty="0">
                <a:solidFill>
                  <a:srgbClr val="990074"/>
                </a:solidFill>
                <a:latin typeface="+mn-ea"/>
              </a:rPr>
              <a:t>图</a:t>
            </a:r>
            <a:endParaRPr lang="zh-CN" altLang="en-US" sz="2000" b="1" dirty="0">
              <a:solidFill>
                <a:srgbClr val="990074"/>
              </a:solidFill>
              <a:latin typeface="+mn-ea"/>
            </a:endParaRPr>
          </a:p>
          <a:p>
            <a:pPr marL="0" lvl="1">
              <a:lnSpc>
                <a:spcPct val="150000"/>
              </a:lnSpc>
            </a:pPr>
            <a:r>
              <a:rPr lang="en-US" altLang="zh-CN" sz="2000" dirty="0">
                <a:solidFill>
                  <a:schemeClr val="tx1"/>
                </a:solidFill>
                <a:latin typeface="+mn-ea"/>
              </a:rPr>
              <a:t>1.2 </a:t>
            </a:r>
            <a:r>
              <a:rPr lang="zh-CN" altLang="en-US" sz="2000" dirty="0">
                <a:solidFill>
                  <a:schemeClr val="tx1"/>
                </a:solidFill>
                <a:latin typeface="+mn-ea"/>
              </a:rPr>
              <a:t>编写</a:t>
            </a:r>
            <a:r>
              <a:rPr lang="en-US" altLang="zh-CN" sz="2000" dirty="0">
                <a:solidFill>
                  <a:schemeClr val="tx1"/>
                </a:solidFill>
                <a:latin typeface="+mn-ea"/>
              </a:rPr>
              <a:t>Use-Case Spec.</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1.3 </a:t>
            </a:r>
            <a:r>
              <a:rPr lang="zh-CN" altLang="en-US" sz="2000" dirty="0">
                <a:solidFill>
                  <a:schemeClr val="tx1"/>
                </a:solidFill>
                <a:latin typeface="+mn-ea"/>
              </a:rPr>
              <a:t>优化</a:t>
            </a:r>
            <a:r>
              <a:rPr lang="en-US" altLang="zh-CN" sz="2000" dirty="0">
                <a:solidFill>
                  <a:schemeClr val="tx1"/>
                </a:solidFill>
                <a:latin typeface="+mn-ea"/>
              </a:rPr>
              <a:t>Use-Case</a:t>
            </a:r>
            <a:r>
              <a:rPr lang="zh-CN" altLang="en-US" sz="2000" dirty="0">
                <a:solidFill>
                  <a:schemeClr val="tx1"/>
                </a:solidFill>
                <a:latin typeface="+mn-ea"/>
              </a:rPr>
              <a:t>图的</a:t>
            </a:r>
            <a:r>
              <a:rPr lang="zh-CN" altLang="en-US" sz="2000" dirty="0" smtClean="0">
                <a:solidFill>
                  <a:schemeClr val="tx1"/>
                </a:solidFill>
                <a:latin typeface="+mn-ea"/>
              </a:rPr>
              <a:t>结构</a:t>
            </a:r>
            <a:endParaRPr lang="zh-CN" altLang="en-US" sz="2000" dirty="0">
              <a:solidFill>
                <a:schemeClr val="tx1"/>
              </a:solidFill>
              <a:latin typeface="+mn-ea"/>
            </a:endParaRPr>
          </a:p>
        </p:txBody>
      </p:sp>
      <p:sp>
        <p:nvSpPr>
          <p:cNvPr id="7" name="Rectangle 6"/>
          <p:cNvSpPr>
            <a:spLocks noChangeArrowheads="1"/>
          </p:cNvSpPr>
          <p:nvPr/>
        </p:nvSpPr>
        <p:spPr bwMode="auto">
          <a:xfrm>
            <a:off x="13814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814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814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 </a:t>
            </a:r>
            <a:r>
              <a:rPr lang="zh-CN" altLang="en-US" sz="2400" dirty="0" smtClean="0">
                <a:solidFill>
                  <a:schemeClr val="bg1"/>
                </a:solidFill>
              </a:rPr>
              <a:t>建立分析模型</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6120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6120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612000" y="3484117"/>
            <a:ext cx="1098550" cy="771525"/>
          </a:xfrm>
          <a:prstGeom prst="rect">
            <a:avLst/>
          </a:prstGeom>
          <a:noFill/>
          <a:ln w="9525">
            <a:noFill/>
            <a:miter lim="800000"/>
            <a:headEnd/>
            <a:tailEnd/>
          </a:ln>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
        <p:nvSpPr>
          <p:cNvPr id="13" name="Text Box 25"/>
          <p:cNvSpPr txBox="1">
            <a:spLocks noChangeArrowheads="1"/>
          </p:cNvSpPr>
          <p:nvPr/>
        </p:nvSpPr>
        <p:spPr bwMode="auto">
          <a:xfrm>
            <a:off x="5544254" y="478330"/>
            <a:ext cx="5636029"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zh-CN" altLang="en-US" sz="2400" dirty="0" smtClean="0">
                <a:solidFill>
                  <a:srgbClr val="EB7C1F"/>
                </a:solidFill>
                <a:latin typeface="+mn-ea"/>
              </a:rPr>
              <a:t>用例驱动的软件需求分析方法</a:t>
            </a:r>
            <a:endParaRPr lang="zh-CN" altLang="en-US" sz="2400" dirty="0">
              <a:solidFill>
                <a:srgbClr val="EB7C1F"/>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zh-CN" smtClean="0"/>
              <a:t>Use Case</a:t>
            </a:r>
            <a:r>
              <a:rPr lang="zh-CN" altLang="en-US" smtClean="0"/>
              <a:t>技术</a:t>
            </a:r>
            <a:endParaRPr lang="zh-CN" altLang="en-US" smtClean="0"/>
          </a:p>
        </p:txBody>
      </p:sp>
      <p:sp>
        <p:nvSpPr>
          <p:cNvPr id="58371" name="Rectangle 3"/>
          <p:cNvSpPr>
            <a:spLocks noGrp="1" noChangeArrowheads="1"/>
          </p:cNvSpPr>
          <p:nvPr>
            <p:ph type="body" idx="1"/>
          </p:nvPr>
        </p:nvSpPr>
        <p:spPr/>
        <p:txBody>
          <a:bodyPr/>
          <a:lstStyle/>
          <a:p>
            <a:r>
              <a:rPr lang="zh-CN" altLang="en-US" dirty="0" smtClean="0"/>
              <a:t>提供干系人的观点 </a:t>
            </a:r>
            <a:endParaRPr lang="zh-CN" altLang="en-US" dirty="0" smtClean="0"/>
          </a:p>
          <a:p>
            <a:r>
              <a:rPr lang="zh-CN" altLang="en-US" dirty="0" smtClean="0"/>
              <a:t>定义功能需求</a:t>
            </a:r>
            <a:endParaRPr lang="zh-CN" altLang="en-US" dirty="0" smtClean="0"/>
          </a:p>
          <a:p>
            <a:r>
              <a:rPr lang="zh-CN" altLang="en-US" dirty="0" smtClean="0"/>
              <a:t>促进理解和讨论 </a:t>
            </a:r>
            <a:endParaRPr lang="zh-CN" altLang="en-US" dirty="0" smtClean="0"/>
          </a:p>
          <a:p>
            <a:pPr lvl="1"/>
            <a:r>
              <a:rPr lang="zh-CN" altLang="en-US" dirty="0" smtClean="0"/>
              <a:t>为什么需要系统</a:t>
            </a:r>
            <a:r>
              <a:rPr lang="en-US" altLang="zh-CN" dirty="0" smtClean="0"/>
              <a:t>?</a:t>
            </a:r>
            <a:endParaRPr lang="en-US" altLang="zh-CN" dirty="0" smtClean="0"/>
          </a:p>
          <a:p>
            <a:pPr lvl="1"/>
            <a:r>
              <a:rPr lang="zh-CN" altLang="en-US" dirty="0" smtClean="0"/>
              <a:t>谁和系统交互 </a:t>
            </a:r>
            <a:r>
              <a:rPr lang="en-US" altLang="zh-CN" dirty="0" smtClean="0"/>
              <a:t>(actors)?</a:t>
            </a:r>
            <a:endParaRPr lang="en-US" altLang="zh-CN" dirty="0" smtClean="0"/>
          </a:p>
          <a:p>
            <a:pPr lvl="1"/>
            <a:r>
              <a:rPr lang="zh-CN" altLang="en-US" dirty="0" smtClean="0"/>
              <a:t>用户希望如何使用系统 </a:t>
            </a:r>
            <a:r>
              <a:rPr lang="en-US" altLang="zh-CN" dirty="0" smtClean="0"/>
              <a:t>(use cases)?</a:t>
            </a:r>
            <a:endParaRPr lang="en-US" altLang="zh-CN" dirty="0" smtClean="0"/>
          </a:p>
          <a:p>
            <a:pPr lvl="1"/>
            <a:r>
              <a:rPr lang="zh-CN" altLang="en-US" dirty="0" smtClean="0"/>
              <a:t>系统应该有什么接口</a:t>
            </a:r>
            <a:r>
              <a:rPr lang="en-US" altLang="zh-CN" dirty="0" smtClean="0"/>
              <a:t>?</a:t>
            </a:r>
            <a:endParaRPr lang="en-US" altLang="zh-CN" dirty="0" smtClean="0"/>
          </a:p>
          <a:p>
            <a:endParaRPr lang="zh-CN" altLang="en-US" dirty="0"/>
          </a:p>
        </p:txBody>
      </p:sp>
      <p:grpSp>
        <p:nvGrpSpPr>
          <p:cNvPr id="58373" name="Group 5"/>
          <p:cNvGrpSpPr/>
          <p:nvPr/>
        </p:nvGrpSpPr>
        <p:grpSpPr bwMode="auto">
          <a:xfrm>
            <a:off x="7200900" y="1743076"/>
            <a:ext cx="508000" cy="639763"/>
            <a:chOff x="7654" y="3380"/>
            <a:chExt cx="554" cy="754"/>
          </a:xfrm>
        </p:grpSpPr>
        <p:sp>
          <p:nvSpPr>
            <p:cNvPr id="58385" name="Oval 6"/>
            <p:cNvSpPr>
              <a:spLocks noChangeArrowheads="1"/>
            </p:cNvSpPr>
            <p:nvPr/>
          </p:nvSpPr>
          <p:spPr bwMode="auto">
            <a:xfrm>
              <a:off x="7805" y="3380"/>
              <a:ext cx="253" cy="248"/>
            </a:xfrm>
            <a:prstGeom prst="ellipse">
              <a:avLst/>
            </a:prstGeom>
            <a:noFill/>
            <a:ln w="28575">
              <a:solidFill>
                <a:srgbClr val="00206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386" name="Line 7"/>
            <p:cNvSpPr>
              <a:spLocks noChangeShapeType="1"/>
            </p:cNvSpPr>
            <p:nvPr/>
          </p:nvSpPr>
          <p:spPr bwMode="auto">
            <a:xfrm>
              <a:off x="7931" y="3630"/>
              <a:ext cx="1" cy="232"/>
            </a:xfrm>
            <a:prstGeom prst="line">
              <a:avLst/>
            </a:prstGeom>
            <a:noFill/>
            <a:ln w="28575">
              <a:solidFill>
                <a:srgbClr val="00206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7" name="Line 8"/>
            <p:cNvSpPr>
              <a:spLocks noChangeShapeType="1"/>
            </p:cNvSpPr>
            <p:nvPr/>
          </p:nvSpPr>
          <p:spPr bwMode="auto">
            <a:xfrm>
              <a:off x="7731" y="3695"/>
              <a:ext cx="401" cy="1"/>
            </a:xfrm>
            <a:prstGeom prst="line">
              <a:avLst/>
            </a:prstGeom>
            <a:noFill/>
            <a:ln w="28575">
              <a:solidFill>
                <a:srgbClr val="00206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8" name="Freeform 9"/>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rgbClr val="00206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8374" name="Oval 10"/>
          <p:cNvSpPr>
            <a:spLocks noChangeArrowheads="1"/>
          </p:cNvSpPr>
          <p:nvPr/>
        </p:nvSpPr>
        <p:spPr bwMode="auto">
          <a:xfrm>
            <a:off x="8466138" y="1879601"/>
            <a:ext cx="792163" cy="365125"/>
          </a:xfrm>
          <a:prstGeom prst="ellipse">
            <a:avLst/>
          </a:prstGeom>
          <a:noFill/>
          <a:ln w="28575">
            <a:solidFill>
              <a:srgbClr val="00206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375" name="Oval 11"/>
          <p:cNvSpPr>
            <a:spLocks noChangeArrowheads="1"/>
          </p:cNvSpPr>
          <p:nvPr/>
        </p:nvSpPr>
        <p:spPr bwMode="auto">
          <a:xfrm>
            <a:off x="8237538" y="2581276"/>
            <a:ext cx="792163" cy="365125"/>
          </a:xfrm>
          <a:prstGeom prst="ellipse">
            <a:avLst/>
          </a:prstGeom>
          <a:noFill/>
          <a:ln w="28575">
            <a:solidFill>
              <a:srgbClr val="00206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376" name="Line 12"/>
          <p:cNvSpPr>
            <a:spLocks noChangeShapeType="1"/>
          </p:cNvSpPr>
          <p:nvPr/>
        </p:nvSpPr>
        <p:spPr bwMode="auto">
          <a:xfrm>
            <a:off x="7621588" y="2062164"/>
            <a:ext cx="744538" cy="0"/>
          </a:xfrm>
          <a:prstGeom prst="line">
            <a:avLst/>
          </a:prstGeom>
          <a:noFill/>
          <a:ln w="28575">
            <a:solidFill>
              <a:srgbClr val="00206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7" name="Text Box 13"/>
          <p:cNvSpPr txBox="1">
            <a:spLocks noChangeArrowheads="1"/>
          </p:cNvSpPr>
          <p:nvPr/>
        </p:nvSpPr>
        <p:spPr bwMode="auto">
          <a:xfrm>
            <a:off x="8204200" y="3314501"/>
            <a:ext cx="1892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solidFill>
                  <a:srgbClr val="002060"/>
                </a:solidFill>
                <a:ea typeface="宋体" panose="02010600030101010101" pitchFamily="2" charset="-122"/>
              </a:rPr>
              <a:t>Use-Case </a:t>
            </a:r>
            <a:r>
              <a:rPr lang="zh-CN" altLang="en-US" sz="2000">
                <a:solidFill>
                  <a:srgbClr val="002060"/>
                </a:solidFill>
                <a:ea typeface="宋体" panose="02010600030101010101" pitchFamily="2" charset="-122"/>
              </a:rPr>
              <a:t>模型</a:t>
            </a:r>
            <a:endParaRPr lang="zh-CN" altLang="en-US" sz="2000">
              <a:solidFill>
                <a:srgbClr val="002060"/>
              </a:solidFill>
              <a:ea typeface="宋体" panose="02010600030101010101" pitchFamily="2" charset="-122"/>
            </a:endParaRPr>
          </a:p>
        </p:txBody>
      </p:sp>
      <p:grpSp>
        <p:nvGrpSpPr>
          <p:cNvPr id="58378" name="Group 14"/>
          <p:cNvGrpSpPr/>
          <p:nvPr/>
        </p:nvGrpSpPr>
        <p:grpSpPr bwMode="auto">
          <a:xfrm>
            <a:off x="10096500" y="1666876"/>
            <a:ext cx="508000" cy="639763"/>
            <a:chOff x="7654" y="3380"/>
            <a:chExt cx="554" cy="754"/>
          </a:xfrm>
        </p:grpSpPr>
        <p:sp>
          <p:nvSpPr>
            <p:cNvPr id="58381" name="Oval 15"/>
            <p:cNvSpPr>
              <a:spLocks noChangeArrowheads="1"/>
            </p:cNvSpPr>
            <p:nvPr/>
          </p:nvSpPr>
          <p:spPr bwMode="auto">
            <a:xfrm>
              <a:off x="7805" y="3380"/>
              <a:ext cx="253" cy="248"/>
            </a:xfrm>
            <a:prstGeom prst="ellipse">
              <a:avLst/>
            </a:prstGeom>
            <a:noFill/>
            <a:ln w="28575">
              <a:solidFill>
                <a:srgbClr val="002060"/>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8382" name="Line 16"/>
            <p:cNvSpPr>
              <a:spLocks noChangeShapeType="1"/>
            </p:cNvSpPr>
            <p:nvPr/>
          </p:nvSpPr>
          <p:spPr bwMode="auto">
            <a:xfrm>
              <a:off x="7931" y="3630"/>
              <a:ext cx="1" cy="232"/>
            </a:xfrm>
            <a:prstGeom prst="line">
              <a:avLst/>
            </a:prstGeom>
            <a:noFill/>
            <a:ln w="28575">
              <a:solidFill>
                <a:srgbClr val="00206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3" name="Line 17"/>
            <p:cNvSpPr>
              <a:spLocks noChangeShapeType="1"/>
            </p:cNvSpPr>
            <p:nvPr/>
          </p:nvSpPr>
          <p:spPr bwMode="auto">
            <a:xfrm>
              <a:off x="7731" y="3695"/>
              <a:ext cx="401" cy="1"/>
            </a:xfrm>
            <a:prstGeom prst="line">
              <a:avLst/>
            </a:prstGeom>
            <a:noFill/>
            <a:ln w="28575">
              <a:solidFill>
                <a:srgbClr val="00206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84" name="Freeform 18"/>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rgbClr val="00206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8379" name="Line 19"/>
          <p:cNvSpPr>
            <a:spLocks noChangeShapeType="1"/>
          </p:cNvSpPr>
          <p:nvPr/>
        </p:nvSpPr>
        <p:spPr bwMode="auto">
          <a:xfrm rot="10800000" flipV="1">
            <a:off x="9105900" y="2276476"/>
            <a:ext cx="838200" cy="381000"/>
          </a:xfrm>
          <a:prstGeom prst="line">
            <a:avLst/>
          </a:prstGeom>
          <a:noFill/>
          <a:ln w="28575">
            <a:solidFill>
              <a:srgbClr val="002060"/>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0" name="Line 20"/>
          <p:cNvSpPr>
            <a:spLocks noChangeShapeType="1"/>
          </p:cNvSpPr>
          <p:nvPr/>
        </p:nvSpPr>
        <p:spPr bwMode="auto">
          <a:xfrm>
            <a:off x="9334500" y="2047876"/>
            <a:ext cx="762000" cy="0"/>
          </a:xfrm>
          <a:prstGeom prst="line">
            <a:avLst/>
          </a:prstGeom>
          <a:noFill/>
          <a:ln w="28575">
            <a:solidFill>
              <a:srgbClr val="002060"/>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latin typeface="+mn-ea"/>
                <a:ea typeface="+mn-ea"/>
              </a:rPr>
              <a:t>Use-Case </a:t>
            </a:r>
            <a:r>
              <a:rPr lang="zh-CN" altLang="en-US" smtClean="0">
                <a:latin typeface="+mn-ea"/>
                <a:ea typeface="+mn-ea"/>
              </a:rPr>
              <a:t>模型的组成</a:t>
            </a:r>
            <a:endParaRPr lang="zh-CN" altLang="en-US" smtClean="0">
              <a:latin typeface="+mn-ea"/>
              <a:ea typeface="+mn-ea"/>
            </a:endParaRPr>
          </a:p>
        </p:txBody>
      </p:sp>
      <p:grpSp>
        <p:nvGrpSpPr>
          <p:cNvPr id="60419" name="Group 3"/>
          <p:cNvGrpSpPr/>
          <p:nvPr/>
        </p:nvGrpSpPr>
        <p:grpSpPr bwMode="auto">
          <a:xfrm>
            <a:off x="4413251" y="4598988"/>
            <a:ext cx="1924050" cy="1892300"/>
            <a:chOff x="1820" y="2897"/>
            <a:chExt cx="1212" cy="1192"/>
          </a:xfrm>
        </p:grpSpPr>
        <p:sp>
          <p:nvSpPr>
            <p:cNvPr id="60462" name="Rectangle 4"/>
            <p:cNvSpPr>
              <a:spLocks noChangeArrowheads="1"/>
            </p:cNvSpPr>
            <p:nvPr/>
          </p:nvSpPr>
          <p:spPr bwMode="auto">
            <a:xfrm>
              <a:off x="1820" y="3341"/>
              <a:ext cx="12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defTabSz="662305">
                <a:defRPr sz="1000">
                  <a:solidFill>
                    <a:schemeClr val="tx1"/>
                  </a:solidFill>
                  <a:latin typeface="Arial" panose="020B0604020202020204" pitchFamily="34" charset="0"/>
                </a:defRPr>
              </a:lvl1pPr>
              <a:lvl2pPr marL="742950" indent="-285750" defTabSz="662305">
                <a:defRPr sz="1000">
                  <a:solidFill>
                    <a:schemeClr val="tx1"/>
                  </a:solidFill>
                  <a:latin typeface="Arial" panose="020B0604020202020204" pitchFamily="34" charset="0"/>
                </a:defRPr>
              </a:lvl2pPr>
              <a:lvl3pPr marL="1143000" indent="-228600" defTabSz="662305">
                <a:defRPr sz="1000">
                  <a:solidFill>
                    <a:schemeClr val="tx1"/>
                  </a:solidFill>
                  <a:latin typeface="Arial" panose="020B0604020202020204" pitchFamily="34" charset="0"/>
                </a:defRPr>
              </a:lvl3pPr>
              <a:lvl4pPr marL="1600200" indent="-228600" defTabSz="662305">
                <a:defRPr sz="1000">
                  <a:solidFill>
                    <a:schemeClr val="tx1"/>
                  </a:solidFill>
                  <a:latin typeface="Arial" panose="020B0604020202020204" pitchFamily="34" charset="0"/>
                </a:defRPr>
              </a:lvl4pPr>
              <a:lvl5pPr marL="2057400" indent="-228600" defTabSz="662305">
                <a:defRPr sz="1000">
                  <a:solidFill>
                    <a:schemeClr val="tx1"/>
                  </a:solidFill>
                  <a:latin typeface="Arial" panose="020B0604020202020204" pitchFamily="34" charset="0"/>
                </a:defRPr>
              </a:lvl5pPr>
              <a:lvl6pPr marL="2514600" indent="-228600" defTabSz="66230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66230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66230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662305"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solidFill>
                    <a:srgbClr val="EB7C11"/>
                  </a:solidFill>
                  <a:latin typeface="+mn-ea"/>
                </a:rPr>
                <a:t>Use-Case 2 </a:t>
              </a:r>
              <a:r>
                <a:rPr lang="zh-CN" altLang="en-US" sz="1800" dirty="0">
                  <a:solidFill>
                    <a:srgbClr val="EB7C11"/>
                  </a:solidFill>
                  <a:latin typeface="+mn-ea"/>
                </a:rPr>
                <a:t>规约</a:t>
              </a:r>
              <a:endParaRPr lang="zh-CN" altLang="en-US" sz="1800" dirty="0">
                <a:solidFill>
                  <a:srgbClr val="EB7C11"/>
                </a:solidFill>
                <a:latin typeface="+mn-ea"/>
              </a:endParaRPr>
            </a:p>
            <a:p>
              <a:r>
                <a:rPr lang="en-US" altLang="zh-CN" sz="1800" dirty="0">
                  <a:latin typeface="+mn-ea"/>
                </a:rPr>
                <a:t>- </a:t>
              </a:r>
              <a:r>
                <a:rPr lang="zh-CN" altLang="en-US" sz="1800" dirty="0">
                  <a:latin typeface="+mn-ea"/>
                </a:rPr>
                <a:t>简要描述 </a:t>
              </a:r>
              <a:endParaRPr lang="zh-CN" altLang="en-US" sz="1800" dirty="0">
                <a:latin typeface="+mn-ea"/>
              </a:endParaRPr>
            </a:p>
            <a:p>
              <a:r>
                <a:rPr lang="en-US" altLang="zh-CN" sz="1800" dirty="0">
                  <a:latin typeface="+mn-ea"/>
                </a:rPr>
                <a:t>- </a:t>
              </a:r>
              <a:r>
                <a:rPr lang="zh-CN" altLang="en-US" sz="1800" dirty="0">
                  <a:latin typeface="+mn-ea"/>
                </a:rPr>
                <a:t>事件流</a:t>
              </a:r>
              <a:endParaRPr lang="zh-CN" altLang="en-US" sz="1800" dirty="0">
                <a:latin typeface="+mn-ea"/>
              </a:endParaRPr>
            </a:p>
            <a:p>
              <a:endParaRPr lang="zh-CN" altLang="en-US" sz="1800" dirty="0">
                <a:latin typeface="+mn-ea"/>
              </a:endParaRPr>
            </a:p>
          </p:txBody>
        </p:sp>
        <p:graphicFrame>
          <p:nvGraphicFramePr>
            <p:cNvPr id="60463" name="Object 5"/>
            <p:cNvGraphicFramePr/>
            <p:nvPr/>
          </p:nvGraphicFramePr>
          <p:xfrm>
            <a:off x="2194" y="2897"/>
            <a:ext cx="336" cy="432"/>
          </p:xfrm>
          <a:graphic>
            <a:graphicData uri="http://schemas.openxmlformats.org/presentationml/2006/ole">
              <mc:AlternateContent xmlns:mc="http://schemas.openxmlformats.org/markup-compatibility/2006">
                <mc:Choice xmlns:v="urn:schemas-microsoft-com:vml" Requires="v">
                  <p:oleObj spid="_x0000_s22650" name="CorelDRAW 6.0" r:id="rId1" imgW="457200" imgH="457200" progId="CorelDRAW.Graphic.6">
                    <p:embed/>
                  </p:oleObj>
                </mc:Choice>
                <mc:Fallback>
                  <p:oleObj name="CorelDRAW 6.0" r:id="rId1" imgW="457200" imgH="457200" progId="CorelDRAW.Graphic.6">
                    <p:embed/>
                    <p:pic>
                      <p:nvPicPr>
                        <p:cNvPr id="0" name="图片 2264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 y="2897"/>
                          <a:ext cx="33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0420" name="Group 6"/>
          <p:cNvGrpSpPr/>
          <p:nvPr/>
        </p:nvGrpSpPr>
        <p:grpSpPr bwMode="auto">
          <a:xfrm>
            <a:off x="6729414" y="4575175"/>
            <a:ext cx="1924050" cy="1949450"/>
            <a:chOff x="3327" y="3072"/>
            <a:chExt cx="1212" cy="1228"/>
          </a:xfrm>
        </p:grpSpPr>
        <p:sp>
          <p:nvSpPr>
            <p:cNvPr id="60460" name="Rectangle 7"/>
            <p:cNvSpPr>
              <a:spLocks noChangeArrowheads="1"/>
            </p:cNvSpPr>
            <p:nvPr/>
          </p:nvSpPr>
          <p:spPr bwMode="auto">
            <a:xfrm>
              <a:off x="3327" y="3552"/>
              <a:ext cx="1212"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defTabSz="662305">
                <a:defRPr sz="1000">
                  <a:solidFill>
                    <a:schemeClr val="tx1"/>
                  </a:solidFill>
                  <a:latin typeface="Arial" panose="020B0604020202020204" pitchFamily="34" charset="0"/>
                </a:defRPr>
              </a:lvl1pPr>
              <a:lvl2pPr marL="742950" indent="-285750" defTabSz="662305">
                <a:defRPr sz="1000">
                  <a:solidFill>
                    <a:schemeClr val="tx1"/>
                  </a:solidFill>
                  <a:latin typeface="Arial" panose="020B0604020202020204" pitchFamily="34" charset="0"/>
                </a:defRPr>
              </a:lvl2pPr>
              <a:lvl3pPr marL="1143000" indent="-228600" defTabSz="662305">
                <a:defRPr sz="1000">
                  <a:solidFill>
                    <a:schemeClr val="tx1"/>
                  </a:solidFill>
                  <a:latin typeface="Arial" panose="020B0604020202020204" pitchFamily="34" charset="0"/>
                </a:defRPr>
              </a:lvl3pPr>
              <a:lvl4pPr marL="1600200" indent="-228600" defTabSz="662305">
                <a:defRPr sz="1000">
                  <a:solidFill>
                    <a:schemeClr val="tx1"/>
                  </a:solidFill>
                  <a:latin typeface="Arial" panose="020B0604020202020204" pitchFamily="34" charset="0"/>
                </a:defRPr>
              </a:lvl4pPr>
              <a:lvl5pPr marL="2057400" indent="-228600" defTabSz="662305">
                <a:defRPr sz="1000">
                  <a:solidFill>
                    <a:schemeClr val="tx1"/>
                  </a:solidFill>
                  <a:latin typeface="Arial" panose="020B0604020202020204" pitchFamily="34" charset="0"/>
                </a:defRPr>
              </a:lvl5pPr>
              <a:lvl6pPr marL="2514600" indent="-228600" defTabSz="66230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66230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66230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662305"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solidFill>
                    <a:srgbClr val="EB7C11"/>
                  </a:solidFill>
                  <a:latin typeface="+mn-ea"/>
                </a:rPr>
                <a:t>Use-Case 3 </a:t>
              </a:r>
              <a:r>
                <a:rPr lang="zh-CN" altLang="en-US" sz="1800" dirty="0">
                  <a:solidFill>
                    <a:srgbClr val="EB7C11"/>
                  </a:solidFill>
                  <a:latin typeface="+mn-ea"/>
                </a:rPr>
                <a:t>规约</a:t>
              </a:r>
              <a:endParaRPr lang="zh-CN" altLang="en-US" sz="1800" dirty="0">
                <a:solidFill>
                  <a:srgbClr val="EB7C11"/>
                </a:solidFill>
                <a:latin typeface="+mn-ea"/>
              </a:endParaRPr>
            </a:p>
            <a:p>
              <a:r>
                <a:rPr lang="en-US" altLang="zh-CN" sz="1800" dirty="0">
                  <a:latin typeface="+mn-ea"/>
                </a:rPr>
                <a:t>- </a:t>
              </a:r>
              <a:r>
                <a:rPr lang="zh-CN" altLang="en-US" sz="1800" dirty="0">
                  <a:latin typeface="+mn-ea"/>
                </a:rPr>
                <a:t>简要描述 </a:t>
              </a:r>
              <a:endParaRPr lang="zh-CN" altLang="en-US" sz="1800" dirty="0">
                <a:latin typeface="+mn-ea"/>
              </a:endParaRPr>
            </a:p>
            <a:p>
              <a:r>
                <a:rPr lang="en-US" altLang="zh-CN" sz="1800" dirty="0">
                  <a:latin typeface="+mn-ea"/>
                </a:rPr>
                <a:t>- </a:t>
              </a:r>
              <a:r>
                <a:rPr lang="zh-CN" altLang="en-US" sz="1800" dirty="0">
                  <a:latin typeface="+mn-ea"/>
                </a:rPr>
                <a:t>事件流</a:t>
              </a:r>
              <a:endParaRPr lang="zh-CN" altLang="en-US" sz="1800" dirty="0">
                <a:latin typeface="+mn-ea"/>
              </a:endParaRPr>
            </a:p>
            <a:p>
              <a:endParaRPr lang="zh-CN" altLang="en-US" sz="1800" dirty="0">
                <a:latin typeface="+mn-ea"/>
              </a:endParaRPr>
            </a:p>
          </p:txBody>
        </p:sp>
        <p:graphicFrame>
          <p:nvGraphicFramePr>
            <p:cNvPr id="60461" name="Object 8"/>
            <p:cNvGraphicFramePr/>
            <p:nvPr/>
          </p:nvGraphicFramePr>
          <p:xfrm>
            <a:off x="3696" y="3072"/>
            <a:ext cx="336" cy="432"/>
          </p:xfrm>
          <a:graphic>
            <a:graphicData uri="http://schemas.openxmlformats.org/presentationml/2006/ole">
              <mc:AlternateContent xmlns:mc="http://schemas.openxmlformats.org/markup-compatibility/2006">
                <mc:Choice xmlns:v="urn:schemas-microsoft-com:vml" Requires="v">
                  <p:oleObj spid="_x0000_s22651" name="CorelDRAW 6.0" r:id="rId3" imgW="457200" imgH="457200" progId="CorelDRAW.Graphic.6">
                    <p:embed/>
                  </p:oleObj>
                </mc:Choice>
                <mc:Fallback>
                  <p:oleObj name="CorelDRAW 6.0" r:id="rId3" imgW="457200" imgH="457200" progId="CorelDRAW.Graphic.6">
                    <p:embed/>
                    <p:pic>
                      <p:nvPicPr>
                        <p:cNvPr id="0" name="图片 2265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 y="3072"/>
                          <a:ext cx="33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60421" name="Rectangle 9"/>
          <p:cNvSpPr>
            <a:spLocks noChangeArrowheads="1"/>
          </p:cNvSpPr>
          <p:nvPr/>
        </p:nvSpPr>
        <p:spPr bwMode="auto">
          <a:xfrm>
            <a:off x="6269038" y="1412876"/>
            <a:ext cx="2627312" cy="2854325"/>
          </a:xfrm>
          <a:prstGeom prst="rect">
            <a:avLst/>
          </a:prstGeom>
          <a:solidFill>
            <a:srgbClr val="EAEAEA"/>
          </a:solidFill>
          <a:ln w="28575">
            <a:solidFill>
              <a:schemeClr val="bg2"/>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grpSp>
        <p:nvGrpSpPr>
          <p:cNvPr id="60422" name="Group 10"/>
          <p:cNvGrpSpPr/>
          <p:nvPr/>
        </p:nvGrpSpPr>
        <p:grpSpPr bwMode="auto">
          <a:xfrm>
            <a:off x="4783139" y="1484312"/>
            <a:ext cx="936626" cy="844549"/>
            <a:chOff x="1687" y="1008"/>
            <a:chExt cx="590" cy="532"/>
          </a:xfrm>
        </p:grpSpPr>
        <p:grpSp>
          <p:nvGrpSpPr>
            <p:cNvPr id="60454" name="Group 11"/>
            <p:cNvGrpSpPr>
              <a:grpSpLocks noChangeAspect="1"/>
            </p:cNvGrpSpPr>
            <p:nvPr/>
          </p:nvGrpSpPr>
          <p:grpSpPr bwMode="auto">
            <a:xfrm>
              <a:off x="1847" y="1008"/>
              <a:ext cx="264" cy="333"/>
              <a:chOff x="7654" y="3380"/>
              <a:chExt cx="554" cy="754"/>
            </a:xfrm>
          </p:grpSpPr>
          <p:sp>
            <p:nvSpPr>
              <p:cNvPr id="60456" name="Oval 12"/>
              <p:cNvSpPr>
                <a:spLocks noChangeAspect="1"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60457" name="Line 13"/>
              <p:cNvSpPr>
                <a:spLocks noChangeAspect="1"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60458" name="Line 14"/>
              <p:cNvSpPr>
                <a:spLocks noChangeAspect="1"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60459" name="Freeform 15"/>
              <p:cNvSpPr>
                <a:spLocks noChangeAspect="1"/>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sp>
          <p:nvSpPr>
            <p:cNvPr id="60455" name="Text Box 16"/>
            <p:cNvSpPr txBox="1">
              <a:spLocks noChangeAspect="1" noChangeArrowheads="1"/>
            </p:cNvSpPr>
            <p:nvPr/>
          </p:nvSpPr>
          <p:spPr bwMode="auto">
            <a:xfrm>
              <a:off x="1687" y="1327"/>
              <a:ext cx="5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b="1">
                  <a:latin typeface="+mn-ea"/>
                </a:rPr>
                <a:t>Actor 1</a:t>
              </a:r>
              <a:endParaRPr lang="en-US" altLang="zh-CN" sz="1600">
                <a:latin typeface="+mn-ea"/>
              </a:endParaRPr>
            </a:p>
          </p:txBody>
        </p:sp>
      </p:grpSp>
      <p:sp>
        <p:nvSpPr>
          <p:cNvPr id="60423" name="Rectangle 17"/>
          <p:cNvSpPr>
            <a:spLocks noChangeArrowheads="1"/>
          </p:cNvSpPr>
          <p:nvPr/>
        </p:nvSpPr>
        <p:spPr bwMode="auto">
          <a:xfrm>
            <a:off x="7059614" y="2787651"/>
            <a:ext cx="1112485" cy="29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b="1" dirty="0">
                <a:latin typeface="+mn-ea"/>
              </a:rPr>
              <a:t>Use Case 2</a:t>
            </a:r>
            <a:endParaRPr lang="en-US" altLang="zh-CN" sz="1400" b="1" dirty="0">
              <a:latin typeface="+mn-ea"/>
            </a:endParaRPr>
          </a:p>
        </p:txBody>
      </p:sp>
      <p:sp>
        <p:nvSpPr>
          <p:cNvPr id="60424" name="Line 18"/>
          <p:cNvSpPr>
            <a:spLocks noChangeShapeType="1"/>
          </p:cNvSpPr>
          <p:nvPr/>
        </p:nvSpPr>
        <p:spPr bwMode="auto">
          <a:xfrm flipV="1">
            <a:off x="8001000" y="2295526"/>
            <a:ext cx="1462088" cy="269875"/>
          </a:xfrm>
          <a:prstGeom prst="line">
            <a:avLst/>
          </a:prstGeom>
          <a:noFill/>
          <a:ln w="28575">
            <a:solidFill>
              <a:schemeClr val="tx1"/>
            </a:solidFill>
            <a:round/>
            <a:headEnd type="arrow"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0425" name="Rectangle 19"/>
          <p:cNvSpPr>
            <a:spLocks noChangeArrowheads="1"/>
          </p:cNvSpPr>
          <p:nvPr/>
        </p:nvSpPr>
        <p:spPr bwMode="auto">
          <a:xfrm>
            <a:off x="7105651" y="3638551"/>
            <a:ext cx="1112485" cy="29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b="1">
                <a:latin typeface="+mn-ea"/>
              </a:rPr>
              <a:t>Use Case 3</a:t>
            </a:r>
            <a:endParaRPr lang="en-US" altLang="zh-CN" sz="1400" b="1">
              <a:latin typeface="+mn-ea"/>
            </a:endParaRPr>
          </a:p>
        </p:txBody>
      </p:sp>
      <p:sp>
        <p:nvSpPr>
          <p:cNvPr id="60426" name="Line 20"/>
          <p:cNvSpPr>
            <a:spLocks noChangeShapeType="1"/>
          </p:cNvSpPr>
          <p:nvPr/>
        </p:nvSpPr>
        <p:spPr bwMode="auto">
          <a:xfrm>
            <a:off x="7985126" y="3446464"/>
            <a:ext cx="1477963" cy="319087"/>
          </a:xfrm>
          <a:prstGeom prst="line">
            <a:avLst/>
          </a:prstGeom>
          <a:noFill/>
          <a:ln w="28575">
            <a:solidFill>
              <a:schemeClr val="tx1"/>
            </a:solidFill>
            <a:round/>
            <a:headEnd type="arrow"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0427" name="Line 21"/>
          <p:cNvSpPr>
            <a:spLocks noChangeShapeType="1"/>
          </p:cNvSpPr>
          <p:nvPr/>
        </p:nvSpPr>
        <p:spPr bwMode="auto">
          <a:xfrm>
            <a:off x="5649913" y="1758951"/>
            <a:ext cx="1397000" cy="36513"/>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0428" name="Line 22"/>
          <p:cNvSpPr>
            <a:spLocks noChangeShapeType="1"/>
          </p:cNvSpPr>
          <p:nvPr/>
        </p:nvSpPr>
        <p:spPr bwMode="auto">
          <a:xfrm>
            <a:off x="8113713" y="1873251"/>
            <a:ext cx="1365250" cy="269875"/>
          </a:xfrm>
          <a:prstGeom prst="line">
            <a:avLst/>
          </a:prstGeom>
          <a:noFill/>
          <a:ln w="28575">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60429" name="Oval 23"/>
          <p:cNvSpPr>
            <a:spLocks noChangeAspect="1" noChangeArrowheads="1"/>
          </p:cNvSpPr>
          <p:nvPr/>
        </p:nvSpPr>
        <p:spPr bwMode="auto">
          <a:xfrm>
            <a:off x="7213600" y="1651001"/>
            <a:ext cx="738188" cy="341313"/>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60430" name="Text Box 24"/>
          <p:cNvSpPr txBox="1">
            <a:spLocks noChangeAspect="1" noChangeArrowheads="1"/>
          </p:cNvSpPr>
          <p:nvPr/>
        </p:nvSpPr>
        <p:spPr bwMode="auto">
          <a:xfrm>
            <a:off x="7010238" y="1949450"/>
            <a:ext cx="11496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400" b="1">
                <a:latin typeface="+mn-ea"/>
              </a:rPr>
              <a:t>Use Case 1</a:t>
            </a:r>
            <a:endParaRPr lang="en-US" altLang="zh-CN" sz="1800">
              <a:latin typeface="+mn-ea"/>
            </a:endParaRPr>
          </a:p>
        </p:txBody>
      </p:sp>
      <p:sp>
        <p:nvSpPr>
          <p:cNvPr id="60431" name="Oval 25"/>
          <p:cNvSpPr>
            <a:spLocks noChangeAspect="1" noChangeArrowheads="1"/>
          </p:cNvSpPr>
          <p:nvPr/>
        </p:nvSpPr>
        <p:spPr bwMode="auto">
          <a:xfrm>
            <a:off x="7200900" y="2439988"/>
            <a:ext cx="738188" cy="341312"/>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60432" name="Oval 26"/>
          <p:cNvSpPr>
            <a:spLocks noChangeAspect="1" noChangeArrowheads="1"/>
          </p:cNvSpPr>
          <p:nvPr/>
        </p:nvSpPr>
        <p:spPr bwMode="auto">
          <a:xfrm>
            <a:off x="7213600" y="3244851"/>
            <a:ext cx="738188" cy="341313"/>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grpSp>
        <p:nvGrpSpPr>
          <p:cNvPr id="60433" name="Group 27"/>
          <p:cNvGrpSpPr/>
          <p:nvPr/>
        </p:nvGrpSpPr>
        <p:grpSpPr bwMode="auto">
          <a:xfrm>
            <a:off x="9286875" y="1873252"/>
            <a:ext cx="1119188" cy="844551"/>
            <a:chOff x="1632" y="1008"/>
            <a:chExt cx="705" cy="532"/>
          </a:xfrm>
        </p:grpSpPr>
        <p:grpSp>
          <p:nvGrpSpPr>
            <p:cNvPr id="60448" name="Group 28"/>
            <p:cNvGrpSpPr>
              <a:grpSpLocks noChangeAspect="1"/>
            </p:cNvGrpSpPr>
            <p:nvPr/>
          </p:nvGrpSpPr>
          <p:grpSpPr bwMode="auto">
            <a:xfrm>
              <a:off x="1847" y="1008"/>
              <a:ext cx="264" cy="333"/>
              <a:chOff x="7654" y="3380"/>
              <a:chExt cx="554" cy="754"/>
            </a:xfrm>
          </p:grpSpPr>
          <p:sp>
            <p:nvSpPr>
              <p:cNvPr id="60450" name="Oval 29"/>
              <p:cNvSpPr>
                <a:spLocks noChangeAspect="1"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60451" name="Line 30"/>
              <p:cNvSpPr>
                <a:spLocks noChangeAspect="1"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60452" name="Line 31"/>
              <p:cNvSpPr>
                <a:spLocks noChangeAspect="1"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60453" name="Freeform 32"/>
              <p:cNvSpPr>
                <a:spLocks noChangeAspect="1"/>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sp>
          <p:nvSpPr>
            <p:cNvPr id="60449" name="Text Box 33"/>
            <p:cNvSpPr txBox="1">
              <a:spLocks noChangeAspect="1" noChangeArrowheads="1"/>
            </p:cNvSpPr>
            <p:nvPr/>
          </p:nvSpPr>
          <p:spPr bwMode="auto">
            <a:xfrm>
              <a:off x="1632" y="1327"/>
              <a:ext cx="70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600" b="1">
                  <a:latin typeface="+mn-ea"/>
                </a:rPr>
                <a:t>   </a:t>
              </a:r>
              <a:r>
                <a:rPr lang="en-US" altLang="zh-CN" sz="1600" b="1">
                  <a:latin typeface="+mn-ea"/>
                </a:rPr>
                <a:t>Actor 2</a:t>
              </a:r>
              <a:endParaRPr lang="en-US" altLang="zh-CN" sz="1600" b="1">
                <a:latin typeface="+mn-ea"/>
              </a:endParaRPr>
            </a:p>
          </p:txBody>
        </p:sp>
      </p:grpSp>
      <p:grpSp>
        <p:nvGrpSpPr>
          <p:cNvPr id="60434" name="Group 34"/>
          <p:cNvGrpSpPr/>
          <p:nvPr/>
        </p:nvGrpSpPr>
        <p:grpSpPr bwMode="auto">
          <a:xfrm>
            <a:off x="9380539" y="3498852"/>
            <a:ext cx="936626" cy="844551"/>
            <a:chOff x="1686" y="1008"/>
            <a:chExt cx="590" cy="532"/>
          </a:xfrm>
        </p:grpSpPr>
        <p:grpSp>
          <p:nvGrpSpPr>
            <p:cNvPr id="60442" name="Group 35"/>
            <p:cNvGrpSpPr>
              <a:grpSpLocks noChangeAspect="1"/>
            </p:cNvGrpSpPr>
            <p:nvPr/>
          </p:nvGrpSpPr>
          <p:grpSpPr bwMode="auto">
            <a:xfrm>
              <a:off x="1847" y="1008"/>
              <a:ext cx="264" cy="333"/>
              <a:chOff x="7654" y="3380"/>
              <a:chExt cx="554" cy="754"/>
            </a:xfrm>
          </p:grpSpPr>
          <p:sp>
            <p:nvSpPr>
              <p:cNvPr id="60444" name="Oval 36"/>
              <p:cNvSpPr>
                <a:spLocks noChangeAspect="1"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60445" name="Line 37"/>
              <p:cNvSpPr>
                <a:spLocks noChangeAspect="1"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60446" name="Line 38"/>
              <p:cNvSpPr>
                <a:spLocks noChangeAspect="1"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60447" name="Freeform 39"/>
              <p:cNvSpPr>
                <a:spLocks noChangeAspect="1"/>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sp>
          <p:nvSpPr>
            <p:cNvPr id="60443" name="Text Box 40"/>
            <p:cNvSpPr txBox="1">
              <a:spLocks noChangeAspect="1" noChangeArrowheads="1"/>
            </p:cNvSpPr>
            <p:nvPr/>
          </p:nvSpPr>
          <p:spPr bwMode="auto">
            <a:xfrm>
              <a:off x="1686" y="1327"/>
              <a:ext cx="59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600" b="1">
                  <a:latin typeface="+mn-ea"/>
                </a:rPr>
                <a:t>Actor 3</a:t>
              </a:r>
              <a:endParaRPr lang="en-US" altLang="zh-CN" sz="1600" b="1">
                <a:latin typeface="+mn-ea"/>
              </a:endParaRPr>
            </a:p>
          </p:txBody>
        </p:sp>
      </p:grpSp>
      <p:cxnSp>
        <p:nvCxnSpPr>
          <p:cNvPr id="60435" name="AutoShape 41"/>
          <p:cNvCxnSpPr>
            <a:cxnSpLocks noChangeShapeType="1"/>
            <a:endCxn id="60430" idx="1"/>
          </p:cNvCxnSpPr>
          <p:nvPr/>
        </p:nvCxnSpPr>
        <p:spPr bwMode="auto">
          <a:xfrm flipV="1">
            <a:off x="3054351" y="2103339"/>
            <a:ext cx="3955887" cy="2803626"/>
          </a:xfrm>
          <a:prstGeom prst="curvedConnector3">
            <a:avLst>
              <a:gd name="adj1" fmla="val 50000"/>
            </a:avLst>
          </a:prstGeom>
          <a:noFill/>
          <a:ln w="28575">
            <a:solidFill>
              <a:schemeClr val="folHlink"/>
            </a:solidFill>
            <a:prstDash val="dash"/>
            <a:round/>
          </a:ln>
          <a:extLst>
            <a:ext uri="{909E8E84-426E-40DD-AFC4-6F175D3DCCD1}">
              <a14:hiddenFill xmlns:a14="http://schemas.microsoft.com/office/drawing/2010/main">
                <a:noFill/>
              </a14:hiddenFill>
            </a:ext>
          </a:extLst>
        </p:spPr>
      </p:cxnSp>
      <p:cxnSp>
        <p:nvCxnSpPr>
          <p:cNvPr id="60436" name="AutoShape 42"/>
          <p:cNvCxnSpPr>
            <a:cxnSpLocks noChangeShapeType="1"/>
            <a:endCxn id="60431" idx="2"/>
          </p:cNvCxnSpPr>
          <p:nvPr/>
        </p:nvCxnSpPr>
        <p:spPr bwMode="auto">
          <a:xfrm flipV="1">
            <a:off x="5540375" y="2611438"/>
            <a:ext cx="1646238" cy="2330450"/>
          </a:xfrm>
          <a:prstGeom prst="curvedConnector3">
            <a:avLst>
              <a:gd name="adj1" fmla="val 50435"/>
            </a:avLst>
          </a:prstGeom>
          <a:noFill/>
          <a:ln w="28575">
            <a:solidFill>
              <a:schemeClr val="folHlink"/>
            </a:solidFill>
            <a:prstDash val="dash"/>
            <a:round/>
          </a:ln>
          <a:extLst>
            <a:ext uri="{909E8E84-426E-40DD-AFC4-6F175D3DCCD1}">
              <a14:hiddenFill xmlns:a14="http://schemas.microsoft.com/office/drawing/2010/main">
                <a:noFill/>
              </a14:hiddenFill>
            </a:ext>
          </a:extLst>
        </p:spPr>
      </p:cxnSp>
      <p:cxnSp>
        <p:nvCxnSpPr>
          <p:cNvPr id="60437" name="AutoShape 43"/>
          <p:cNvCxnSpPr>
            <a:cxnSpLocks noChangeShapeType="1"/>
          </p:cNvCxnSpPr>
          <p:nvPr/>
        </p:nvCxnSpPr>
        <p:spPr bwMode="auto">
          <a:xfrm flipH="1" flipV="1">
            <a:off x="7656514" y="3930651"/>
            <a:ext cx="192087" cy="987425"/>
          </a:xfrm>
          <a:prstGeom prst="curvedConnector4">
            <a:avLst>
              <a:gd name="adj1" fmla="val -119009"/>
              <a:gd name="adj2" fmla="val 67361"/>
            </a:avLst>
          </a:prstGeom>
          <a:noFill/>
          <a:ln w="28575">
            <a:solidFill>
              <a:schemeClr val="folHlink"/>
            </a:solidFill>
            <a:prstDash val="dash"/>
            <a:round/>
          </a:ln>
          <a:extLst>
            <a:ext uri="{909E8E84-426E-40DD-AFC4-6F175D3DCCD1}">
              <a14:hiddenFill xmlns:a14="http://schemas.microsoft.com/office/drawing/2010/main">
                <a:noFill/>
              </a14:hiddenFill>
            </a:ext>
          </a:extLst>
        </p:spPr>
      </p:cxnSp>
      <p:grpSp>
        <p:nvGrpSpPr>
          <p:cNvPr id="60438" name="Group 44"/>
          <p:cNvGrpSpPr/>
          <p:nvPr/>
        </p:nvGrpSpPr>
        <p:grpSpPr bwMode="auto">
          <a:xfrm>
            <a:off x="2128839" y="4564063"/>
            <a:ext cx="1924050" cy="1625599"/>
            <a:chOff x="316" y="1722"/>
            <a:chExt cx="1212" cy="1024"/>
          </a:xfrm>
        </p:grpSpPr>
        <p:graphicFrame>
          <p:nvGraphicFramePr>
            <p:cNvPr id="60440" name="Object 45"/>
            <p:cNvGraphicFramePr/>
            <p:nvPr/>
          </p:nvGraphicFramePr>
          <p:xfrm>
            <a:off x="563" y="1722"/>
            <a:ext cx="336" cy="432"/>
          </p:xfrm>
          <a:graphic>
            <a:graphicData uri="http://schemas.openxmlformats.org/presentationml/2006/ole">
              <mc:AlternateContent xmlns:mc="http://schemas.openxmlformats.org/markup-compatibility/2006">
                <mc:Choice xmlns:v="urn:schemas-microsoft-com:vml" Requires="v">
                  <p:oleObj spid="_x0000_s22652" name="CorelDRAW 6.0" r:id="rId4" imgW="457200" imgH="457200" progId="CorelDRAW.Graphic.6">
                    <p:embed/>
                  </p:oleObj>
                </mc:Choice>
                <mc:Fallback>
                  <p:oleObj name="CorelDRAW 6.0" r:id="rId4" imgW="457200" imgH="457200" progId="CorelDRAW.Graphic.6">
                    <p:embed/>
                    <p:pic>
                      <p:nvPicPr>
                        <p:cNvPr id="0" name="图片 2265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 y="1722"/>
                          <a:ext cx="33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41" name="Rectangle 46"/>
            <p:cNvSpPr>
              <a:spLocks noChangeArrowheads="1"/>
            </p:cNvSpPr>
            <p:nvPr/>
          </p:nvSpPr>
          <p:spPr bwMode="auto">
            <a:xfrm>
              <a:off x="316" y="2172"/>
              <a:ext cx="1212"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defTabSz="662305">
                <a:defRPr sz="1000">
                  <a:solidFill>
                    <a:schemeClr val="tx1"/>
                  </a:solidFill>
                  <a:latin typeface="Arial" panose="020B0604020202020204" pitchFamily="34" charset="0"/>
                </a:defRPr>
              </a:lvl1pPr>
              <a:lvl2pPr marL="742950" indent="-285750" defTabSz="662305">
                <a:defRPr sz="1000">
                  <a:solidFill>
                    <a:schemeClr val="tx1"/>
                  </a:solidFill>
                  <a:latin typeface="Arial" panose="020B0604020202020204" pitchFamily="34" charset="0"/>
                </a:defRPr>
              </a:lvl2pPr>
              <a:lvl3pPr marL="1143000" indent="-228600" defTabSz="662305">
                <a:defRPr sz="1000">
                  <a:solidFill>
                    <a:schemeClr val="tx1"/>
                  </a:solidFill>
                  <a:latin typeface="Arial" panose="020B0604020202020204" pitchFamily="34" charset="0"/>
                </a:defRPr>
              </a:lvl3pPr>
              <a:lvl4pPr marL="1600200" indent="-228600" defTabSz="662305">
                <a:defRPr sz="1000">
                  <a:solidFill>
                    <a:schemeClr val="tx1"/>
                  </a:solidFill>
                  <a:latin typeface="Arial" panose="020B0604020202020204" pitchFamily="34" charset="0"/>
                </a:defRPr>
              </a:lvl4pPr>
              <a:lvl5pPr marL="2057400" indent="-228600" defTabSz="662305">
                <a:defRPr sz="1000">
                  <a:solidFill>
                    <a:schemeClr val="tx1"/>
                  </a:solidFill>
                  <a:latin typeface="Arial" panose="020B0604020202020204" pitchFamily="34" charset="0"/>
                </a:defRPr>
              </a:lvl5pPr>
              <a:lvl6pPr marL="2514600" indent="-228600" defTabSz="66230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66230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66230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662305"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a:solidFill>
                    <a:srgbClr val="EB7C11"/>
                  </a:solidFill>
                  <a:latin typeface="+mn-ea"/>
                </a:rPr>
                <a:t>Use-Case 1 </a:t>
              </a:r>
              <a:r>
                <a:rPr lang="zh-CN" altLang="en-US" sz="1800" dirty="0">
                  <a:solidFill>
                    <a:srgbClr val="EB7C11"/>
                  </a:solidFill>
                  <a:latin typeface="+mn-ea"/>
                </a:rPr>
                <a:t>规约</a:t>
              </a:r>
              <a:endParaRPr lang="zh-CN" altLang="en-US" sz="1800" dirty="0">
                <a:solidFill>
                  <a:srgbClr val="EB7C11"/>
                </a:solidFill>
                <a:latin typeface="+mn-ea"/>
              </a:endParaRPr>
            </a:p>
            <a:p>
              <a:r>
                <a:rPr lang="en-US" altLang="zh-CN" sz="1800" dirty="0">
                  <a:latin typeface="+mn-ea"/>
                </a:rPr>
                <a:t>- </a:t>
              </a:r>
              <a:r>
                <a:rPr lang="zh-CN" altLang="en-US" sz="1800" dirty="0">
                  <a:latin typeface="+mn-ea"/>
                </a:rPr>
                <a:t>简要描述 </a:t>
              </a:r>
              <a:endParaRPr lang="zh-CN" altLang="en-US" sz="1800" dirty="0">
                <a:latin typeface="+mn-ea"/>
              </a:endParaRPr>
            </a:p>
            <a:p>
              <a:r>
                <a:rPr lang="en-US" altLang="zh-CN" sz="1800" dirty="0">
                  <a:latin typeface="+mn-ea"/>
                </a:rPr>
                <a:t>- </a:t>
              </a:r>
              <a:r>
                <a:rPr lang="zh-CN" altLang="en-US" sz="1800" dirty="0">
                  <a:latin typeface="+mn-ea"/>
                </a:rPr>
                <a:t>事件流</a:t>
              </a:r>
              <a:endParaRPr lang="zh-CN" altLang="en-US" sz="1800" dirty="0">
                <a:latin typeface="+mn-ea"/>
              </a:endParaRPr>
            </a:p>
          </p:txBody>
        </p:sp>
      </p:grpSp>
      <p:sp>
        <p:nvSpPr>
          <p:cNvPr id="60439" name="Rectangle 47"/>
          <p:cNvSpPr>
            <a:spLocks noChangeArrowheads="1"/>
          </p:cNvSpPr>
          <p:nvPr/>
        </p:nvSpPr>
        <p:spPr bwMode="auto">
          <a:xfrm>
            <a:off x="7162800" y="914400"/>
            <a:ext cx="670056" cy="387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a:latin typeface="+mn-ea"/>
              </a:rPr>
              <a:t>系统</a:t>
            </a:r>
            <a:endParaRPr lang="zh-CN" altLang="en-US" sz="2000">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Actor </a:t>
            </a:r>
            <a:r>
              <a:rPr lang="zh-CN" altLang="en-US" smtClean="0"/>
              <a:t>和 </a:t>
            </a:r>
            <a:r>
              <a:rPr lang="en-US" altLang="zh-CN" smtClean="0"/>
              <a:t>Use Case</a:t>
            </a:r>
            <a:endParaRPr lang="en-US" altLang="zh-CN" smtClean="0"/>
          </a:p>
        </p:txBody>
      </p:sp>
      <p:sp>
        <p:nvSpPr>
          <p:cNvPr id="63491" name="Rectangle 3"/>
          <p:cNvSpPr>
            <a:spLocks noChangeArrowheads="1"/>
          </p:cNvSpPr>
          <p:nvPr/>
        </p:nvSpPr>
        <p:spPr bwMode="auto">
          <a:xfrm>
            <a:off x="6459539" y="1243014"/>
            <a:ext cx="4427537"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defRPr sz="1000">
                <a:solidFill>
                  <a:schemeClr val="tx1"/>
                </a:solidFill>
                <a:latin typeface="Arial" panose="020B0604020202020204" pitchFamily="34" charset="0"/>
              </a:defRPr>
            </a:lvl1pPr>
            <a:lvl2pPr marL="685800" indent="-22860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ct val="130000"/>
              </a:lnSpc>
            </a:pPr>
            <a:r>
              <a:rPr lang="en-US" altLang="zh-CN" sz="2800" b="1" i="1" dirty="0">
                <a:solidFill>
                  <a:srgbClr val="EB7C11"/>
                </a:solidFill>
                <a:latin typeface="+mn-ea"/>
              </a:rPr>
              <a:t>Actor</a:t>
            </a:r>
            <a:endParaRPr lang="en-US" altLang="zh-CN" sz="2800" b="1" i="1" dirty="0">
              <a:solidFill>
                <a:srgbClr val="EB7C11"/>
              </a:solidFill>
              <a:latin typeface="+mn-ea"/>
            </a:endParaRPr>
          </a:p>
          <a:p>
            <a:pPr>
              <a:lnSpc>
                <a:spcPct val="130000"/>
              </a:lnSpc>
            </a:pPr>
            <a:r>
              <a:rPr lang="zh-CN" altLang="en-US" sz="2400" dirty="0">
                <a:latin typeface="+mn-ea"/>
              </a:rPr>
              <a:t>和系统交互的系统外的某些人或某些东西：</a:t>
            </a:r>
            <a:endParaRPr lang="zh-CN" altLang="en-US" sz="2400" dirty="0">
              <a:latin typeface="+mn-ea"/>
            </a:endParaRPr>
          </a:p>
          <a:p>
            <a:pPr lvl="1">
              <a:lnSpc>
                <a:spcPct val="130000"/>
              </a:lnSpc>
              <a:buFontTx/>
              <a:buChar char="•"/>
            </a:pPr>
            <a:r>
              <a:rPr lang="zh-CN" altLang="en-US" sz="2400" dirty="0">
                <a:latin typeface="+mn-ea"/>
              </a:rPr>
              <a:t>最终用户</a:t>
            </a:r>
            <a:endParaRPr lang="zh-CN" altLang="en-US" sz="2400" dirty="0">
              <a:latin typeface="+mn-ea"/>
            </a:endParaRPr>
          </a:p>
          <a:p>
            <a:pPr lvl="1">
              <a:lnSpc>
                <a:spcPct val="130000"/>
              </a:lnSpc>
              <a:buFontTx/>
              <a:buChar char="•"/>
            </a:pPr>
            <a:r>
              <a:rPr lang="zh-CN" altLang="en-US" sz="2400" dirty="0">
                <a:latin typeface="+mn-ea"/>
              </a:rPr>
              <a:t>外界软件系统</a:t>
            </a:r>
            <a:endParaRPr lang="zh-CN" altLang="en-US" sz="2400" dirty="0">
              <a:latin typeface="+mn-ea"/>
            </a:endParaRPr>
          </a:p>
          <a:p>
            <a:pPr lvl="1">
              <a:lnSpc>
                <a:spcPct val="130000"/>
              </a:lnSpc>
              <a:buFontTx/>
              <a:buChar char="•"/>
            </a:pPr>
            <a:r>
              <a:rPr lang="zh-CN" altLang="en-US" sz="2400" dirty="0">
                <a:latin typeface="+mn-ea"/>
              </a:rPr>
              <a:t>外界硬件设备</a:t>
            </a:r>
            <a:endParaRPr lang="zh-CN" altLang="en-US" sz="2400" dirty="0">
              <a:latin typeface="+mn-ea"/>
            </a:endParaRPr>
          </a:p>
          <a:p>
            <a:pPr>
              <a:lnSpc>
                <a:spcPct val="130000"/>
              </a:lnSpc>
            </a:pPr>
            <a:endParaRPr lang="zh-CN" altLang="en-US" sz="2400" dirty="0">
              <a:latin typeface="+mn-ea"/>
            </a:endParaRPr>
          </a:p>
          <a:p>
            <a:pPr>
              <a:lnSpc>
                <a:spcPct val="130000"/>
              </a:lnSpc>
            </a:pPr>
            <a:r>
              <a:rPr lang="en-US" altLang="zh-CN" sz="2800" b="1" i="1" dirty="0" smtClean="0">
                <a:solidFill>
                  <a:srgbClr val="EB7C11"/>
                </a:solidFill>
                <a:latin typeface="+mn-ea"/>
              </a:rPr>
              <a:t>Use </a:t>
            </a:r>
            <a:r>
              <a:rPr lang="en-US" altLang="zh-CN" sz="2800" b="1" i="1" dirty="0">
                <a:solidFill>
                  <a:srgbClr val="EB7C11"/>
                </a:solidFill>
                <a:latin typeface="+mn-ea"/>
              </a:rPr>
              <a:t>case</a:t>
            </a:r>
            <a:endParaRPr lang="en-US" altLang="zh-CN" sz="2800" b="1" i="1" dirty="0">
              <a:solidFill>
                <a:srgbClr val="EB7C11"/>
              </a:solidFill>
              <a:latin typeface="+mn-ea"/>
            </a:endParaRPr>
          </a:p>
          <a:p>
            <a:pPr>
              <a:lnSpc>
                <a:spcPct val="130000"/>
              </a:lnSpc>
            </a:pPr>
            <a:r>
              <a:rPr lang="en-US" altLang="zh-CN" sz="2400" dirty="0">
                <a:latin typeface="+mn-ea"/>
              </a:rPr>
              <a:t>Actor</a:t>
            </a:r>
            <a:r>
              <a:rPr lang="zh-CN" altLang="en-US" sz="2400" dirty="0">
                <a:latin typeface="+mn-ea"/>
              </a:rPr>
              <a:t>想使用系统去做的事</a:t>
            </a:r>
            <a:endParaRPr lang="zh-CN" altLang="en-US" sz="2400" dirty="0">
              <a:latin typeface="+mn-ea"/>
            </a:endParaRPr>
          </a:p>
        </p:txBody>
      </p:sp>
      <p:sp>
        <p:nvSpPr>
          <p:cNvPr id="63492" name="Rectangle 4"/>
          <p:cNvSpPr>
            <a:spLocks noChangeArrowheads="1"/>
          </p:cNvSpPr>
          <p:nvPr/>
        </p:nvSpPr>
        <p:spPr bwMode="auto">
          <a:xfrm>
            <a:off x="3143251" y="2565401"/>
            <a:ext cx="123031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400">
                <a:ea typeface="宋体" panose="02010600030101010101" pitchFamily="2" charset="-122"/>
              </a:rPr>
              <a:t>Actor</a:t>
            </a:r>
            <a:endParaRPr lang="en-US" altLang="zh-CN" sz="2400">
              <a:ea typeface="宋体" panose="02010600030101010101" pitchFamily="2" charset="-122"/>
            </a:endParaRPr>
          </a:p>
        </p:txBody>
      </p:sp>
      <p:sp>
        <p:nvSpPr>
          <p:cNvPr id="63493" name="Rectangle 5"/>
          <p:cNvSpPr>
            <a:spLocks noChangeArrowheads="1"/>
          </p:cNvSpPr>
          <p:nvPr/>
        </p:nvSpPr>
        <p:spPr bwMode="auto">
          <a:xfrm>
            <a:off x="3071814" y="5132389"/>
            <a:ext cx="15388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a:ea typeface="宋体" panose="02010600030101010101" pitchFamily="2" charset="-122"/>
              </a:rPr>
              <a:t>Use Case</a:t>
            </a:r>
            <a:endParaRPr lang="en-US" altLang="zh-CN" sz="2400">
              <a:ea typeface="宋体" panose="02010600030101010101" pitchFamily="2" charset="-122"/>
            </a:endParaRPr>
          </a:p>
        </p:txBody>
      </p:sp>
      <p:sp>
        <p:nvSpPr>
          <p:cNvPr id="63494" name="Freeform 6"/>
          <p:cNvSpPr/>
          <p:nvPr/>
        </p:nvSpPr>
        <p:spPr bwMode="auto">
          <a:xfrm>
            <a:off x="3648076" y="1773239"/>
            <a:ext cx="322263" cy="250825"/>
          </a:xfrm>
          <a:custGeom>
            <a:avLst/>
            <a:gdLst>
              <a:gd name="T0" fmla="*/ 2147483646 w 203"/>
              <a:gd name="T1" fmla="*/ 0 h 158"/>
              <a:gd name="T2" fmla="*/ 2147483646 w 203"/>
              <a:gd name="T3" fmla="*/ 0 h 158"/>
              <a:gd name="T4" fmla="*/ 2147483646 w 203"/>
              <a:gd name="T5" fmla="*/ 2147483646 h 158"/>
              <a:gd name="T6" fmla="*/ 2147483646 w 203"/>
              <a:gd name="T7" fmla="*/ 2147483646 h 158"/>
              <a:gd name="T8" fmla="*/ 2147483646 w 203"/>
              <a:gd name="T9" fmla="*/ 2147483646 h 158"/>
              <a:gd name="T10" fmla="*/ 2147483646 w 203"/>
              <a:gd name="T11" fmla="*/ 2147483646 h 158"/>
              <a:gd name="T12" fmla="*/ 2147483646 w 203"/>
              <a:gd name="T13" fmla="*/ 2147483646 h 158"/>
              <a:gd name="T14" fmla="*/ 2147483646 w 203"/>
              <a:gd name="T15" fmla="*/ 2147483646 h 158"/>
              <a:gd name="T16" fmla="*/ 2147483646 w 203"/>
              <a:gd name="T17" fmla="*/ 2147483646 h 158"/>
              <a:gd name="T18" fmla="*/ 2147483646 w 203"/>
              <a:gd name="T19" fmla="*/ 2147483646 h 158"/>
              <a:gd name="T20" fmla="*/ 2147483646 w 203"/>
              <a:gd name="T21" fmla="*/ 2147483646 h 158"/>
              <a:gd name="T22" fmla="*/ 2147483646 w 203"/>
              <a:gd name="T23" fmla="*/ 2147483646 h 158"/>
              <a:gd name="T24" fmla="*/ 2147483646 w 203"/>
              <a:gd name="T25" fmla="*/ 2147483646 h 158"/>
              <a:gd name="T26" fmla="*/ 2147483646 w 203"/>
              <a:gd name="T27" fmla="*/ 2147483646 h 158"/>
              <a:gd name="T28" fmla="*/ 2147483646 w 203"/>
              <a:gd name="T29" fmla="*/ 2147483646 h 158"/>
              <a:gd name="T30" fmla="*/ 2147483646 w 203"/>
              <a:gd name="T31" fmla="*/ 2147483646 h 158"/>
              <a:gd name="T32" fmla="*/ 2147483646 w 203"/>
              <a:gd name="T33" fmla="*/ 2147483646 h 158"/>
              <a:gd name="T34" fmla="*/ 2147483646 w 203"/>
              <a:gd name="T35" fmla="*/ 2147483646 h 158"/>
              <a:gd name="T36" fmla="*/ 2147483646 w 203"/>
              <a:gd name="T37" fmla="*/ 2147483646 h 158"/>
              <a:gd name="T38" fmla="*/ 2147483646 w 203"/>
              <a:gd name="T39" fmla="*/ 2147483646 h 158"/>
              <a:gd name="T40" fmla="*/ 2147483646 w 203"/>
              <a:gd name="T41" fmla="*/ 2147483646 h 158"/>
              <a:gd name="T42" fmla="*/ 2147483646 w 203"/>
              <a:gd name="T43" fmla="*/ 2147483646 h 158"/>
              <a:gd name="T44" fmla="*/ 2147483646 w 203"/>
              <a:gd name="T45" fmla="*/ 2147483646 h 158"/>
              <a:gd name="T46" fmla="*/ 0 w 203"/>
              <a:gd name="T47" fmla="*/ 2147483646 h 158"/>
              <a:gd name="T48" fmla="*/ 0 w 203"/>
              <a:gd name="T49" fmla="*/ 2147483646 h 158"/>
              <a:gd name="T50" fmla="*/ 0 w 203"/>
              <a:gd name="T51" fmla="*/ 2147483646 h 158"/>
              <a:gd name="T52" fmla="*/ 2147483646 w 203"/>
              <a:gd name="T53" fmla="*/ 2147483646 h 158"/>
              <a:gd name="T54" fmla="*/ 2147483646 w 203"/>
              <a:gd name="T55" fmla="*/ 2147483646 h 158"/>
              <a:gd name="T56" fmla="*/ 2147483646 w 203"/>
              <a:gd name="T57" fmla="*/ 2147483646 h 158"/>
              <a:gd name="T58" fmla="*/ 2147483646 w 203"/>
              <a:gd name="T59" fmla="*/ 2147483646 h 158"/>
              <a:gd name="T60" fmla="*/ 2147483646 w 203"/>
              <a:gd name="T61" fmla="*/ 2147483646 h 158"/>
              <a:gd name="T62" fmla="*/ 2147483646 w 203"/>
              <a:gd name="T63" fmla="*/ 0 h 158"/>
              <a:gd name="T64" fmla="*/ 2147483646 w 203"/>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3"/>
              <a:gd name="T100" fmla="*/ 0 h 158"/>
              <a:gd name="T101" fmla="*/ 203 w 203"/>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3" h="158">
                <a:moveTo>
                  <a:pt x="101" y="0"/>
                </a:moveTo>
                <a:lnTo>
                  <a:pt x="121" y="0"/>
                </a:lnTo>
                <a:lnTo>
                  <a:pt x="140" y="4"/>
                </a:lnTo>
                <a:lnTo>
                  <a:pt x="155" y="12"/>
                </a:lnTo>
                <a:lnTo>
                  <a:pt x="169" y="23"/>
                </a:lnTo>
                <a:lnTo>
                  <a:pt x="183" y="35"/>
                </a:lnTo>
                <a:lnTo>
                  <a:pt x="193" y="47"/>
                </a:lnTo>
                <a:lnTo>
                  <a:pt x="198" y="62"/>
                </a:lnTo>
                <a:lnTo>
                  <a:pt x="203" y="81"/>
                </a:lnTo>
                <a:lnTo>
                  <a:pt x="198" y="97"/>
                </a:lnTo>
                <a:lnTo>
                  <a:pt x="193" y="112"/>
                </a:lnTo>
                <a:lnTo>
                  <a:pt x="183" y="124"/>
                </a:lnTo>
                <a:lnTo>
                  <a:pt x="169" y="135"/>
                </a:lnTo>
                <a:lnTo>
                  <a:pt x="155" y="147"/>
                </a:lnTo>
                <a:lnTo>
                  <a:pt x="140" y="154"/>
                </a:lnTo>
                <a:lnTo>
                  <a:pt x="121" y="158"/>
                </a:lnTo>
                <a:lnTo>
                  <a:pt x="101" y="158"/>
                </a:lnTo>
                <a:lnTo>
                  <a:pt x="77" y="158"/>
                </a:lnTo>
                <a:lnTo>
                  <a:pt x="58" y="154"/>
                </a:lnTo>
                <a:lnTo>
                  <a:pt x="43" y="147"/>
                </a:lnTo>
                <a:lnTo>
                  <a:pt x="29" y="135"/>
                </a:lnTo>
                <a:lnTo>
                  <a:pt x="14" y="124"/>
                </a:lnTo>
                <a:lnTo>
                  <a:pt x="5" y="112"/>
                </a:lnTo>
                <a:lnTo>
                  <a:pt x="0" y="97"/>
                </a:lnTo>
                <a:lnTo>
                  <a:pt x="0" y="81"/>
                </a:lnTo>
                <a:lnTo>
                  <a:pt x="0" y="62"/>
                </a:lnTo>
                <a:lnTo>
                  <a:pt x="5" y="47"/>
                </a:lnTo>
                <a:lnTo>
                  <a:pt x="14" y="35"/>
                </a:lnTo>
                <a:lnTo>
                  <a:pt x="29" y="23"/>
                </a:lnTo>
                <a:lnTo>
                  <a:pt x="43" y="12"/>
                </a:lnTo>
                <a:lnTo>
                  <a:pt x="58" y="4"/>
                </a:lnTo>
                <a:lnTo>
                  <a:pt x="77" y="0"/>
                </a:lnTo>
                <a:lnTo>
                  <a:pt x="101" y="0"/>
                </a:lnTo>
                <a:close/>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95" name="Freeform 7"/>
          <p:cNvSpPr/>
          <p:nvPr/>
        </p:nvSpPr>
        <p:spPr bwMode="auto">
          <a:xfrm>
            <a:off x="3648076" y="1773239"/>
            <a:ext cx="322263" cy="250825"/>
          </a:xfrm>
          <a:custGeom>
            <a:avLst/>
            <a:gdLst>
              <a:gd name="T0" fmla="*/ 2147483646 w 203"/>
              <a:gd name="T1" fmla="*/ 0 h 158"/>
              <a:gd name="T2" fmla="*/ 2147483646 w 203"/>
              <a:gd name="T3" fmla="*/ 0 h 158"/>
              <a:gd name="T4" fmla="*/ 2147483646 w 203"/>
              <a:gd name="T5" fmla="*/ 2147483646 h 158"/>
              <a:gd name="T6" fmla="*/ 2147483646 w 203"/>
              <a:gd name="T7" fmla="*/ 2147483646 h 158"/>
              <a:gd name="T8" fmla="*/ 2147483646 w 203"/>
              <a:gd name="T9" fmla="*/ 2147483646 h 158"/>
              <a:gd name="T10" fmla="*/ 2147483646 w 203"/>
              <a:gd name="T11" fmla="*/ 2147483646 h 158"/>
              <a:gd name="T12" fmla="*/ 2147483646 w 203"/>
              <a:gd name="T13" fmla="*/ 2147483646 h 158"/>
              <a:gd name="T14" fmla="*/ 2147483646 w 203"/>
              <a:gd name="T15" fmla="*/ 2147483646 h 158"/>
              <a:gd name="T16" fmla="*/ 2147483646 w 203"/>
              <a:gd name="T17" fmla="*/ 2147483646 h 158"/>
              <a:gd name="T18" fmla="*/ 2147483646 w 203"/>
              <a:gd name="T19" fmla="*/ 2147483646 h 158"/>
              <a:gd name="T20" fmla="*/ 2147483646 w 203"/>
              <a:gd name="T21" fmla="*/ 2147483646 h 158"/>
              <a:gd name="T22" fmla="*/ 2147483646 w 203"/>
              <a:gd name="T23" fmla="*/ 2147483646 h 158"/>
              <a:gd name="T24" fmla="*/ 2147483646 w 203"/>
              <a:gd name="T25" fmla="*/ 2147483646 h 158"/>
              <a:gd name="T26" fmla="*/ 2147483646 w 203"/>
              <a:gd name="T27" fmla="*/ 2147483646 h 158"/>
              <a:gd name="T28" fmla="*/ 2147483646 w 203"/>
              <a:gd name="T29" fmla="*/ 2147483646 h 158"/>
              <a:gd name="T30" fmla="*/ 2147483646 w 203"/>
              <a:gd name="T31" fmla="*/ 2147483646 h 158"/>
              <a:gd name="T32" fmla="*/ 2147483646 w 203"/>
              <a:gd name="T33" fmla="*/ 2147483646 h 158"/>
              <a:gd name="T34" fmla="*/ 2147483646 w 203"/>
              <a:gd name="T35" fmla="*/ 2147483646 h 158"/>
              <a:gd name="T36" fmla="*/ 2147483646 w 203"/>
              <a:gd name="T37" fmla="*/ 2147483646 h 158"/>
              <a:gd name="T38" fmla="*/ 2147483646 w 203"/>
              <a:gd name="T39" fmla="*/ 2147483646 h 158"/>
              <a:gd name="T40" fmla="*/ 2147483646 w 203"/>
              <a:gd name="T41" fmla="*/ 2147483646 h 158"/>
              <a:gd name="T42" fmla="*/ 2147483646 w 203"/>
              <a:gd name="T43" fmla="*/ 2147483646 h 158"/>
              <a:gd name="T44" fmla="*/ 2147483646 w 203"/>
              <a:gd name="T45" fmla="*/ 2147483646 h 158"/>
              <a:gd name="T46" fmla="*/ 0 w 203"/>
              <a:gd name="T47" fmla="*/ 2147483646 h 158"/>
              <a:gd name="T48" fmla="*/ 0 w 203"/>
              <a:gd name="T49" fmla="*/ 2147483646 h 158"/>
              <a:gd name="T50" fmla="*/ 0 w 203"/>
              <a:gd name="T51" fmla="*/ 2147483646 h 158"/>
              <a:gd name="T52" fmla="*/ 2147483646 w 203"/>
              <a:gd name="T53" fmla="*/ 2147483646 h 158"/>
              <a:gd name="T54" fmla="*/ 2147483646 w 203"/>
              <a:gd name="T55" fmla="*/ 2147483646 h 158"/>
              <a:gd name="T56" fmla="*/ 2147483646 w 203"/>
              <a:gd name="T57" fmla="*/ 2147483646 h 158"/>
              <a:gd name="T58" fmla="*/ 2147483646 w 203"/>
              <a:gd name="T59" fmla="*/ 2147483646 h 158"/>
              <a:gd name="T60" fmla="*/ 2147483646 w 203"/>
              <a:gd name="T61" fmla="*/ 2147483646 h 158"/>
              <a:gd name="T62" fmla="*/ 2147483646 w 203"/>
              <a:gd name="T63" fmla="*/ 0 h 158"/>
              <a:gd name="T64" fmla="*/ 2147483646 w 203"/>
              <a:gd name="T65" fmla="*/ 0 h 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3"/>
              <a:gd name="T100" fmla="*/ 0 h 158"/>
              <a:gd name="T101" fmla="*/ 203 w 203"/>
              <a:gd name="T102" fmla="*/ 158 h 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3" h="158">
                <a:moveTo>
                  <a:pt x="101" y="0"/>
                </a:moveTo>
                <a:lnTo>
                  <a:pt x="121" y="0"/>
                </a:lnTo>
                <a:lnTo>
                  <a:pt x="140" y="4"/>
                </a:lnTo>
                <a:lnTo>
                  <a:pt x="155" y="12"/>
                </a:lnTo>
                <a:lnTo>
                  <a:pt x="169" y="23"/>
                </a:lnTo>
                <a:lnTo>
                  <a:pt x="183" y="35"/>
                </a:lnTo>
                <a:lnTo>
                  <a:pt x="193" y="47"/>
                </a:lnTo>
                <a:lnTo>
                  <a:pt x="198" y="62"/>
                </a:lnTo>
                <a:lnTo>
                  <a:pt x="203" y="81"/>
                </a:lnTo>
                <a:lnTo>
                  <a:pt x="198" y="97"/>
                </a:lnTo>
                <a:lnTo>
                  <a:pt x="193" y="112"/>
                </a:lnTo>
                <a:lnTo>
                  <a:pt x="183" y="124"/>
                </a:lnTo>
                <a:lnTo>
                  <a:pt x="169" y="135"/>
                </a:lnTo>
                <a:lnTo>
                  <a:pt x="155" y="147"/>
                </a:lnTo>
                <a:lnTo>
                  <a:pt x="140" y="154"/>
                </a:lnTo>
                <a:lnTo>
                  <a:pt x="121" y="158"/>
                </a:lnTo>
                <a:lnTo>
                  <a:pt x="101" y="158"/>
                </a:lnTo>
                <a:lnTo>
                  <a:pt x="77" y="158"/>
                </a:lnTo>
                <a:lnTo>
                  <a:pt x="58" y="154"/>
                </a:lnTo>
                <a:lnTo>
                  <a:pt x="43" y="147"/>
                </a:lnTo>
                <a:lnTo>
                  <a:pt x="29" y="135"/>
                </a:lnTo>
                <a:lnTo>
                  <a:pt x="14" y="124"/>
                </a:lnTo>
                <a:lnTo>
                  <a:pt x="5" y="112"/>
                </a:lnTo>
                <a:lnTo>
                  <a:pt x="0" y="97"/>
                </a:lnTo>
                <a:lnTo>
                  <a:pt x="0" y="81"/>
                </a:lnTo>
                <a:lnTo>
                  <a:pt x="0" y="62"/>
                </a:lnTo>
                <a:lnTo>
                  <a:pt x="5" y="47"/>
                </a:lnTo>
                <a:lnTo>
                  <a:pt x="14" y="35"/>
                </a:lnTo>
                <a:lnTo>
                  <a:pt x="29" y="23"/>
                </a:lnTo>
                <a:lnTo>
                  <a:pt x="43" y="12"/>
                </a:lnTo>
                <a:lnTo>
                  <a:pt x="58" y="4"/>
                </a:lnTo>
                <a:lnTo>
                  <a:pt x="77" y="0"/>
                </a:lnTo>
                <a:lnTo>
                  <a:pt x="101" y="0"/>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96" name="Line 8"/>
          <p:cNvSpPr>
            <a:spLocks noChangeShapeType="1"/>
          </p:cNvSpPr>
          <p:nvPr/>
        </p:nvSpPr>
        <p:spPr bwMode="auto">
          <a:xfrm>
            <a:off x="3586163" y="2098675"/>
            <a:ext cx="444500" cy="158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497" name="Freeform 9"/>
          <p:cNvSpPr/>
          <p:nvPr/>
        </p:nvSpPr>
        <p:spPr bwMode="auto">
          <a:xfrm>
            <a:off x="3463925" y="2030414"/>
            <a:ext cx="338138" cy="490537"/>
          </a:xfrm>
          <a:custGeom>
            <a:avLst/>
            <a:gdLst>
              <a:gd name="T0" fmla="*/ 2147483646 w 213"/>
              <a:gd name="T1" fmla="*/ 0 h 309"/>
              <a:gd name="T2" fmla="*/ 2147483646 w 213"/>
              <a:gd name="T3" fmla="*/ 2147483646 h 309"/>
              <a:gd name="T4" fmla="*/ 0 w 213"/>
              <a:gd name="T5" fmla="*/ 2147483646 h 309"/>
              <a:gd name="T6" fmla="*/ 0 60000 65536"/>
              <a:gd name="T7" fmla="*/ 0 60000 65536"/>
              <a:gd name="T8" fmla="*/ 0 60000 65536"/>
              <a:gd name="T9" fmla="*/ 0 w 213"/>
              <a:gd name="T10" fmla="*/ 0 h 309"/>
              <a:gd name="T11" fmla="*/ 213 w 213"/>
              <a:gd name="T12" fmla="*/ 309 h 309"/>
            </a:gdLst>
            <a:ahLst/>
            <a:cxnLst>
              <a:cxn ang="T6">
                <a:pos x="T0" y="T1"/>
              </a:cxn>
              <a:cxn ang="T7">
                <a:pos x="T2" y="T3"/>
              </a:cxn>
              <a:cxn ang="T8">
                <a:pos x="T4" y="T5"/>
              </a:cxn>
            </a:cxnLst>
            <a:rect l="T9" t="T10" r="T11" b="T12"/>
            <a:pathLst>
              <a:path w="213" h="309">
                <a:moveTo>
                  <a:pt x="213" y="0"/>
                </a:moveTo>
                <a:lnTo>
                  <a:pt x="213" y="143"/>
                </a:lnTo>
                <a:lnTo>
                  <a:pt x="0" y="309"/>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98" name="Line 10"/>
          <p:cNvSpPr>
            <a:spLocks noChangeShapeType="1"/>
          </p:cNvSpPr>
          <p:nvPr/>
        </p:nvSpPr>
        <p:spPr bwMode="auto">
          <a:xfrm>
            <a:off x="3802063" y="2251075"/>
            <a:ext cx="336550" cy="274638"/>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499" name="Freeform 11"/>
          <p:cNvSpPr/>
          <p:nvPr/>
        </p:nvSpPr>
        <p:spPr bwMode="auto">
          <a:xfrm>
            <a:off x="3106739" y="4652964"/>
            <a:ext cx="1438275" cy="446087"/>
          </a:xfrm>
          <a:custGeom>
            <a:avLst/>
            <a:gdLst>
              <a:gd name="T0" fmla="*/ 2147483646 w 906"/>
              <a:gd name="T1" fmla="*/ 0 h 281"/>
              <a:gd name="T2" fmla="*/ 2147483646 w 906"/>
              <a:gd name="T3" fmla="*/ 2147483646 h 281"/>
              <a:gd name="T4" fmla="*/ 2147483646 w 906"/>
              <a:gd name="T5" fmla="*/ 2147483646 h 281"/>
              <a:gd name="T6" fmla="*/ 2147483646 w 906"/>
              <a:gd name="T7" fmla="*/ 2147483646 h 281"/>
              <a:gd name="T8" fmla="*/ 2147483646 w 906"/>
              <a:gd name="T9" fmla="*/ 2147483646 h 281"/>
              <a:gd name="T10" fmla="*/ 2147483646 w 906"/>
              <a:gd name="T11" fmla="*/ 2147483646 h 281"/>
              <a:gd name="T12" fmla="*/ 2147483646 w 906"/>
              <a:gd name="T13" fmla="*/ 2147483646 h 281"/>
              <a:gd name="T14" fmla="*/ 2147483646 w 906"/>
              <a:gd name="T15" fmla="*/ 2147483646 h 281"/>
              <a:gd name="T16" fmla="*/ 2147483646 w 906"/>
              <a:gd name="T17" fmla="*/ 2147483646 h 281"/>
              <a:gd name="T18" fmla="*/ 2147483646 w 906"/>
              <a:gd name="T19" fmla="*/ 2147483646 h 281"/>
              <a:gd name="T20" fmla="*/ 2147483646 w 906"/>
              <a:gd name="T21" fmla="*/ 2147483646 h 281"/>
              <a:gd name="T22" fmla="*/ 2147483646 w 906"/>
              <a:gd name="T23" fmla="*/ 2147483646 h 281"/>
              <a:gd name="T24" fmla="*/ 2147483646 w 906"/>
              <a:gd name="T25" fmla="*/ 2147483646 h 281"/>
              <a:gd name="T26" fmla="*/ 2147483646 w 906"/>
              <a:gd name="T27" fmla="*/ 2147483646 h 281"/>
              <a:gd name="T28" fmla="*/ 2147483646 w 906"/>
              <a:gd name="T29" fmla="*/ 2147483646 h 281"/>
              <a:gd name="T30" fmla="*/ 2147483646 w 906"/>
              <a:gd name="T31" fmla="*/ 2147483646 h 281"/>
              <a:gd name="T32" fmla="*/ 2147483646 w 906"/>
              <a:gd name="T33" fmla="*/ 2147483646 h 281"/>
              <a:gd name="T34" fmla="*/ 2147483646 w 906"/>
              <a:gd name="T35" fmla="*/ 2147483646 h 281"/>
              <a:gd name="T36" fmla="*/ 2147483646 w 906"/>
              <a:gd name="T37" fmla="*/ 2147483646 h 281"/>
              <a:gd name="T38" fmla="*/ 2147483646 w 906"/>
              <a:gd name="T39" fmla="*/ 2147483646 h 281"/>
              <a:gd name="T40" fmla="*/ 2147483646 w 906"/>
              <a:gd name="T41" fmla="*/ 2147483646 h 281"/>
              <a:gd name="T42" fmla="*/ 2147483646 w 906"/>
              <a:gd name="T43" fmla="*/ 2147483646 h 281"/>
              <a:gd name="T44" fmla="*/ 2147483646 w 906"/>
              <a:gd name="T45" fmla="*/ 2147483646 h 281"/>
              <a:gd name="T46" fmla="*/ 2147483646 w 906"/>
              <a:gd name="T47" fmla="*/ 2147483646 h 281"/>
              <a:gd name="T48" fmla="*/ 2147483646 w 906"/>
              <a:gd name="T49" fmla="*/ 2147483646 h 281"/>
              <a:gd name="T50" fmla="*/ 2147483646 w 906"/>
              <a:gd name="T51" fmla="*/ 2147483646 h 281"/>
              <a:gd name="T52" fmla="*/ 2147483646 w 906"/>
              <a:gd name="T53" fmla="*/ 2147483646 h 281"/>
              <a:gd name="T54" fmla="*/ 2147483646 w 906"/>
              <a:gd name="T55" fmla="*/ 2147483646 h 281"/>
              <a:gd name="T56" fmla="*/ 2147483646 w 906"/>
              <a:gd name="T57" fmla="*/ 2147483646 h 281"/>
              <a:gd name="T58" fmla="*/ 2147483646 w 906"/>
              <a:gd name="T59" fmla="*/ 2147483646 h 281"/>
              <a:gd name="T60" fmla="*/ 2147483646 w 906"/>
              <a:gd name="T61" fmla="*/ 2147483646 h 281"/>
              <a:gd name="T62" fmla="*/ 2147483646 w 906"/>
              <a:gd name="T63" fmla="*/ 0 h 2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6"/>
              <a:gd name="T97" fmla="*/ 0 h 281"/>
              <a:gd name="T98" fmla="*/ 906 w 906"/>
              <a:gd name="T99" fmla="*/ 281 h 2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6" h="281">
                <a:moveTo>
                  <a:pt x="455" y="0"/>
                </a:moveTo>
                <a:lnTo>
                  <a:pt x="498" y="0"/>
                </a:lnTo>
                <a:lnTo>
                  <a:pt x="546" y="3"/>
                </a:lnTo>
                <a:lnTo>
                  <a:pt x="589" y="5"/>
                </a:lnTo>
                <a:lnTo>
                  <a:pt x="629" y="11"/>
                </a:lnTo>
                <a:lnTo>
                  <a:pt x="669" y="17"/>
                </a:lnTo>
                <a:lnTo>
                  <a:pt x="706" y="25"/>
                </a:lnTo>
                <a:lnTo>
                  <a:pt x="742" y="33"/>
                </a:lnTo>
                <a:lnTo>
                  <a:pt x="775" y="42"/>
                </a:lnTo>
                <a:lnTo>
                  <a:pt x="804" y="50"/>
                </a:lnTo>
                <a:lnTo>
                  <a:pt x="829" y="62"/>
                </a:lnTo>
                <a:lnTo>
                  <a:pt x="851" y="73"/>
                </a:lnTo>
                <a:lnTo>
                  <a:pt x="869" y="87"/>
                </a:lnTo>
                <a:lnTo>
                  <a:pt x="884" y="98"/>
                </a:lnTo>
                <a:lnTo>
                  <a:pt x="899" y="112"/>
                </a:lnTo>
                <a:lnTo>
                  <a:pt x="902" y="126"/>
                </a:lnTo>
                <a:lnTo>
                  <a:pt x="906" y="140"/>
                </a:lnTo>
                <a:lnTo>
                  <a:pt x="902" y="154"/>
                </a:lnTo>
                <a:lnTo>
                  <a:pt x="899" y="168"/>
                </a:lnTo>
                <a:lnTo>
                  <a:pt x="884" y="183"/>
                </a:lnTo>
                <a:lnTo>
                  <a:pt x="869" y="194"/>
                </a:lnTo>
                <a:lnTo>
                  <a:pt x="851" y="208"/>
                </a:lnTo>
                <a:lnTo>
                  <a:pt x="829" y="219"/>
                </a:lnTo>
                <a:lnTo>
                  <a:pt x="804" y="230"/>
                </a:lnTo>
                <a:lnTo>
                  <a:pt x="775" y="239"/>
                </a:lnTo>
                <a:lnTo>
                  <a:pt x="742" y="250"/>
                </a:lnTo>
                <a:lnTo>
                  <a:pt x="706" y="258"/>
                </a:lnTo>
                <a:lnTo>
                  <a:pt x="669" y="264"/>
                </a:lnTo>
                <a:lnTo>
                  <a:pt x="629" y="270"/>
                </a:lnTo>
                <a:lnTo>
                  <a:pt x="589" y="275"/>
                </a:lnTo>
                <a:lnTo>
                  <a:pt x="546" y="278"/>
                </a:lnTo>
                <a:lnTo>
                  <a:pt x="498" y="281"/>
                </a:lnTo>
                <a:lnTo>
                  <a:pt x="455" y="281"/>
                </a:lnTo>
                <a:lnTo>
                  <a:pt x="407" y="281"/>
                </a:lnTo>
                <a:lnTo>
                  <a:pt x="364" y="278"/>
                </a:lnTo>
                <a:lnTo>
                  <a:pt x="320" y="275"/>
                </a:lnTo>
                <a:lnTo>
                  <a:pt x="276" y="270"/>
                </a:lnTo>
                <a:lnTo>
                  <a:pt x="236" y="264"/>
                </a:lnTo>
                <a:lnTo>
                  <a:pt x="200" y="258"/>
                </a:lnTo>
                <a:lnTo>
                  <a:pt x="163" y="250"/>
                </a:lnTo>
                <a:lnTo>
                  <a:pt x="134" y="239"/>
                </a:lnTo>
                <a:lnTo>
                  <a:pt x="105" y="230"/>
                </a:lnTo>
                <a:lnTo>
                  <a:pt x="76" y="219"/>
                </a:lnTo>
                <a:lnTo>
                  <a:pt x="54" y="208"/>
                </a:lnTo>
                <a:lnTo>
                  <a:pt x="36" y="194"/>
                </a:lnTo>
                <a:lnTo>
                  <a:pt x="22" y="183"/>
                </a:lnTo>
                <a:lnTo>
                  <a:pt x="11" y="168"/>
                </a:lnTo>
                <a:lnTo>
                  <a:pt x="3" y="154"/>
                </a:lnTo>
                <a:lnTo>
                  <a:pt x="0" y="140"/>
                </a:lnTo>
                <a:lnTo>
                  <a:pt x="3" y="126"/>
                </a:lnTo>
                <a:lnTo>
                  <a:pt x="11" y="112"/>
                </a:lnTo>
                <a:lnTo>
                  <a:pt x="22" y="98"/>
                </a:lnTo>
                <a:lnTo>
                  <a:pt x="36" y="87"/>
                </a:lnTo>
                <a:lnTo>
                  <a:pt x="54" y="73"/>
                </a:lnTo>
                <a:lnTo>
                  <a:pt x="76" y="62"/>
                </a:lnTo>
                <a:lnTo>
                  <a:pt x="105" y="50"/>
                </a:lnTo>
                <a:lnTo>
                  <a:pt x="134" y="42"/>
                </a:lnTo>
                <a:lnTo>
                  <a:pt x="163" y="33"/>
                </a:lnTo>
                <a:lnTo>
                  <a:pt x="200" y="25"/>
                </a:lnTo>
                <a:lnTo>
                  <a:pt x="236" y="17"/>
                </a:lnTo>
                <a:lnTo>
                  <a:pt x="276" y="11"/>
                </a:lnTo>
                <a:lnTo>
                  <a:pt x="320" y="5"/>
                </a:lnTo>
                <a:lnTo>
                  <a:pt x="364" y="3"/>
                </a:lnTo>
                <a:lnTo>
                  <a:pt x="407" y="0"/>
                </a:lnTo>
                <a:lnTo>
                  <a:pt x="455" y="0"/>
                </a:lnTo>
                <a:close/>
              </a:path>
            </a:pathLst>
          </a:cu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0" name="Freeform 12"/>
          <p:cNvSpPr/>
          <p:nvPr/>
        </p:nvSpPr>
        <p:spPr bwMode="auto">
          <a:xfrm>
            <a:off x="3106739" y="4652964"/>
            <a:ext cx="1438275" cy="446087"/>
          </a:xfrm>
          <a:custGeom>
            <a:avLst/>
            <a:gdLst>
              <a:gd name="T0" fmla="*/ 2147483646 w 906"/>
              <a:gd name="T1" fmla="*/ 0 h 281"/>
              <a:gd name="T2" fmla="*/ 2147483646 w 906"/>
              <a:gd name="T3" fmla="*/ 2147483646 h 281"/>
              <a:gd name="T4" fmla="*/ 2147483646 w 906"/>
              <a:gd name="T5" fmla="*/ 2147483646 h 281"/>
              <a:gd name="T6" fmla="*/ 2147483646 w 906"/>
              <a:gd name="T7" fmla="*/ 2147483646 h 281"/>
              <a:gd name="T8" fmla="*/ 2147483646 w 906"/>
              <a:gd name="T9" fmla="*/ 2147483646 h 281"/>
              <a:gd name="T10" fmla="*/ 2147483646 w 906"/>
              <a:gd name="T11" fmla="*/ 2147483646 h 281"/>
              <a:gd name="T12" fmla="*/ 2147483646 w 906"/>
              <a:gd name="T13" fmla="*/ 2147483646 h 281"/>
              <a:gd name="T14" fmla="*/ 2147483646 w 906"/>
              <a:gd name="T15" fmla="*/ 2147483646 h 281"/>
              <a:gd name="T16" fmla="*/ 2147483646 w 906"/>
              <a:gd name="T17" fmla="*/ 2147483646 h 281"/>
              <a:gd name="T18" fmla="*/ 2147483646 w 906"/>
              <a:gd name="T19" fmla="*/ 2147483646 h 281"/>
              <a:gd name="T20" fmla="*/ 2147483646 w 906"/>
              <a:gd name="T21" fmla="*/ 2147483646 h 281"/>
              <a:gd name="T22" fmla="*/ 2147483646 w 906"/>
              <a:gd name="T23" fmla="*/ 2147483646 h 281"/>
              <a:gd name="T24" fmla="*/ 2147483646 w 906"/>
              <a:gd name="T25" fmla="*/ 2147483646 h 281"/>
              <a:gd name="T26" fmla="*/ 2147483646 w 906"/>
              <a:gd name="T27" fmla="*/ 2147483646 h 281"/>
              <a:gd name="T28" fmla="*/ 2147483646 w 906"/>
              <a:gd name="T29" fmla="*/ 2147483646 h 281"/>
              <a:gd name="T30" fmla="*/ 2147483646 w 906"/>
              <a:gd name="T31" fmla="*/ 2147483646 h 281"/>
              <a:gd name="T32" fmla="*/ 2147483646 w 906"/>
              <a:gd name="T33" fmla="*/ 2147483646 h 281"/>
              <a:gd name="T34" fmla="*/ 2147483646 w 906"/>
              <a:gd name="T35" fmla="*/ 2147483646 h 281"/>
              <a:gd name="T36" fmla="*/ 2147483646 w 906"/>
              <a:gd name="T37" fmla="*/ 2147483646 h 281"/>
              <a:gd name="T38" fmla="*/ 2147483646 w 906"/>
              <a:gd name="T39" fmla="*/ 2147483646 h 281"/>
              <a:gd name="T40" fmla="*/ 2147483646 w 906"/>
              <a:gd name="T41" fmla="*/ 2147483646 h 281"/>
              <a:gd name="T42" fmla="*/ 2147483646 w 906"/>
              <a:gd name="T43" fmla="*/ 2147483646 h 281"/>
              <a:gd name="T44" fmla="*/ 2147483646 w 906"/>
              <a:gd name="T45" fmla="*/ 2147483646 h 281"/>
              <a:gd name="T46" fmla="*/ 2147483646 w 906"/>
              <a:gd name="T47" fmla="*/ 2147483646 h 281"/>
              <a:gd name="T48" fmla="*/ 2147483646 w 906"/>
              <a:gd name="T49" fmla="*/ 2147483646 h 281"/>
              <a:gd name="T50" fmla="*/ 2147483646 w 906"/>
              <a:gd name="T51" fmla="*/ 2147483646 h 281"/>
              <a:gd name="T52" fmla="*/ 2147483646 w 906"/>
              <a:gd name="T53" fmla="*/ 2147483646 h 281"/>
              <a:gd name="T54" fmla="*/ 2147483646 w 906"/>
              <a:gd name="T55" fmla="*/ 2147483646 h 281"/>
              <a:gd name="T56" fmla="*/ 2147483646 w 906"/>
              <a:gd name="T57" fmla="*/ 2147483646 h 281"/>
              <a:gd name="T58" fmla="*/ 2147483646 w 906"/>
              <a:gd name="T59" fmla="*/ 2147483646 h 281"/>
              <a:gd name="T60" fmla="*/ 2147483646 w 906"/>
              <a:gd name="T61" fmla="*/ 2147483646 h 281"/>
              <a:gd name="T62" fmla="*/ 2147483646 w 906"/>
              <a:gd name="T63" fmla="*/ 0 h 2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6"/>
              <a:gd name="T97" fmla="*/ 0 h 281"/>
              <a:gd name="T98" fmla="*/ 906 w 906"/>
              <a:gd name="T99" fmla="*/ 281 h 2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6" h="281">
                <a:moveTo>
                  <a:pt x="455" y="0"/>
                </a:moveTo>
                <a:lnTo>
                  <a:pt x="498" y="0"/>
                </a:lnTo>
                <a:lnTo>
                  <a:pt x="546" y="3"/>
                </a:lnTo>
                <a:lnTo>
                  <a:pt x="589" y="5"/>
                </a:lnTo>
                <a:lnTo>
                  <a:pt x="629" y="11"/>
                </a:lnTo>
                <a:lnTo>
                  <a:pt x="669" y="17"/>
                </a:lnTo>
                <a:lnTo>
                  <a:pt x="706" y="25"/>
                </a:lnTo>
                <a:lnTo>
                  <a:pt x="742" y="33"/>
                </a:lnTo>
                <a:lnTo>
                  <a:pt x="775" y="42"/>
                </a:lnTo>
                <a:lnTo>
                  <a:pt x="804" y="50"/>
                </a:lnTo>
                <a:lnTo>
                  <a:pt x="829" y="62"/>
                </a:lnTo>
                <a:lnTo>
                  <a:pt x="851" y="73"/>
                </a:lnTo>
                <a:lnTo>
                  <a:pt x="869" y="87"/>
                </a:lnTo>
                <a:lnTo>
                  <a:pt x="884" y="98"/>
                </a:lnTo>
                <a:lnTo>
                  <a:pt x="899" y="112"/>
                </a:lnTo>
                <a:lnTo>
                  <a:pt x="902" y="126"/>
                </a:lnTo>
                <a:lnTo>
                  <a:pt x="906" y="140"/>
                </a:lnTo>
                <a:lnTo>
                  <a:pt x="902" y="154"/>
                </a:lnTo>
                <a:lnTo>
                  <a:pt x="899" y="168"/>
                </a:lnTo>
                <a:lnTo>
                  <a:pt x="884" y="183"/>
                </a:lnTo>
                <a:lnTo>
                  <a:pt x="869" y="194"/>
                </a:lnTo>
                <a:lnTo>
                  <a:pt x="851" y="208"/>
                </a:lnTo>
                <a:lnTo>
                  <a:pt x="829" y="219"/>
                </a:lnTo>
                <a:lnTo>
                  <a:pt x="804" y="230"/>
                </a:lnTo>
                <a:lnTo>
                  <a:pt x="775" y="239"/>
                </a:lnTo>
                <a:lnTo>
                  <a:pt x="742" y="250"/>
                </a:lnTo>
                <a:lnTo>
                  <a:pt x="706" y="258"/>
                </a:lnTo>
                <a:lnTo>
                  <a:pt x="669" y="264"/>
                </a:lnTo>
                <a:lnTo>
                  <a:pt x="629" y="270"/>
                </a:lnTo>
                <a:lnTo>
                  <a:pt x="589" y="275"/>
                </a:lnTo>
                <a:lnTo>
                  <a:pt x="546" y="278"/>
                </a:lnTo>
                <a:lnTo>
                  <a:pt x="498" y="281"/>
                </a:lnTo>
                <a:lnTo>
                  <a:pt x="455" y="281"/>
                </a:lnTo>
                <a:lnTo>
                  <a:pt x="407" y="281"/>
                </a:lnTo>
                <a:lnTo>
                  <a:pt x="364" y="278"/>
                </a:lnTo>
                <a:lnTo>
                  <a:pt x="320" y="275"/>
                </a:lnTo>
                <a:lnTo>
                  <a:pt x="276" y="270"/>
                </a:lnTo>
                <a:lnTo>
                  <a:pt x="236" y="264"/>
                </a:lnTo>
                <a:lnTo>
                  <a:pt x="200" y="258"/>
                </a:lnTo>
                <a:lnTo>
                  <a:pt x="163" y="250"/>
                </a:lnTo>
                <a:lnTo>
                  <a:pt x="134" y="239"/>
                </a:lnTo>
                <a:lnTo>
                  <a:pt x="105" y="230"/>
                </a:lnTo>
                <a:lnTo>
                  <a:pt x="76" y="219"/>
                </a:lnTo>
                <a:lnTo>
                  <a:pt x="54" y="208"/>
                </a:lnTo>
                <a:lnTo>
                  <a:pt x="36" y="194"/>
                </a:lnTo>
                <a:lnTo>
                  <a:pt x="22" y="183"/>
                </a:lnTo>
                <a:lnTo>
                  <a:pt x="11" y="168"/>
                </a:lnTo>
                <a:lnTo>
                  <a:pt x="3" y="154"/>
                </a:lnTo>
                <a:lnTo>
                  <a:pt x="0" y="140"/>
                </a:lnTo>
                <a:lnTo>
                  <a:pt x="3" y="126"/>
                </a:lnTo>
                <a:lnTo>
                  <a:pt x="11" y="112"/>
                </a:lnTo>
                <a:lnTo>
                  <a:pt x="22" y="98"/>
                </a:lnTo>
                <a:lnTo>
                  <a:pt x="36" y="87"/>
                </a:lnTo>
                <a:lnTo>
                  <a:pt x="54" y="73"/>
                </a:lnTo>
                <a:lnTo>
                  <a:pt x="76" y="62"/>
                </a:lnTo>
                <a:lnTo>
                  <a:pt x="105" y="50"/>
                </a:lnTo>
                <a:lnTo>
                  <a:pt x="134" y="42"/>
                </a:lnTo>
                <a:lnTo>
                  <a:pt x="163" y="33"/>
                </a:lnTo>
                <a:lnTo>
                  <a:pt x="200" y="25"/>
                </a:lnTo>
                <a:lnTo>
                  <a:pt x="236" y="17"/>
                </a:lnTo>
                <a:lnTo>
                  <a:pt x="276" y="11"/>
                </a:lnTo>
                <a:lnTo>
                  <a:pt x="320" y="5"/>
                </a:lnTo>
                <a:lnTo>
                  <a:pt x="364" y="3"/>
                </a:lnTo>
                <a:lnTo>
                  <a:pt x="407" y="0"/>
                </a:lnTo>
                <a:lnTo>
                  <a:pt x="455" y="0"/>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5539"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65540" name="Rectangle 4"/>
          <p:cNvSpPr>
            <a:spLocks noGrp="1" noChangeArrowheads="1"/>
          </p:cNvSpPr>
          <p:nvPr>
            <p:ph type="title"/>
          </p:nvPr>
        </p:nvSpPr>
        <p:spPr/>
        <p:txBody>
          <a:bodyPr/>
          <a:lstStyle/>
          <a:p>
            <a:r>
              <a:rPr lang="zh-CN" altLang="en-US" smtClean="0"/>
              <a:t>如何识别</a:t>
            </a:r>
            <a:r>
              <a:rPr lang="en-US" altLang="zh-CN" smtClean="0"/>
              <a:t>Actor</a:t>
            </a:r>
            <a:endParaRPr lang="en-US" altLang="zh-CN" smtClean="0"/>
          </a:p>
        </p:txBody>
      </p:sp>
      <p:sp>
        <p:nvSpPr>
          <p:cNvPr id="65541" name="Rectangle 5"/>
          <p:cNvSpPr>
            <a:spLocks noGrp="1" noChangeArrowheads="1"/>
          </p:cNvSpPr>
          <p:nvPr>
            <p:ph type="body" idx="1"/>
          </p:nvPr>
        </p:nvSpPr>
        <p:spPr/>
        <p:txBody>
          <a:bodyPr/>
          <a:lstStyle/>
          <a:p>
            <a:r>
              <a:rPr lang="zh-CN" altLang="zh-CN" smtClean="0"/>
              <a:t>谁需要在系统的帮助下完成自己的任务？</a:t>
            </a:r>
            <a:endParaRPr lang="zh-CN" altLang="zh-CN" smtClean="0"/>
          </a:p>
          <a:p>
            <a:r>
              <a:rPr lang="zh-CN" altLang="zh-CN" smtClean="0"/>
              <a:t>需要谁去执行系统的核心功能？</a:t>
            </a:r>
            <a:endParaRPr lang="zh-CN" altLang="zh-CN" smtClean="0"/>
          </a:p>
          <a:p>
            <a:r>
              <a:rPr lang="zh-CN" altLang="zh-CN" smtClean="0"/>
              <a:t>需要谁去完成系统的管理和维护？</a:t>
            </a:r>
            <a:endParaRPr lang="zh-CN" altLang="zh-CN" smtClean="0"/>
          </a:p>
          <a:p>
            <a:r>
              <a:rPr lang="zh-CN" altLang="zh-CN" smtClean="0"/>
              <a:t>系统是否需要和外界的硬件或软件系统进行交互？ </a:t>
            </a:r>
            <a:endParaRPr lang="zh-CN" altLang="zh-CN"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mtClean="0"/>
              <a:t>如何识别</a:t>
            </a:r>
            <a:r>
              <a:rPr lang="en-US" altLang="zh-CN" smtClean="0"/>
              <a:t>Use Case</a:t>
            </a:r>
            <a:endParaRPr lang="en-US" altLang="zh-CN" smtClean="0"/>
          </a:p>
        </p:txBody>
      </p:sp>
      <p:sp>
        <p:nvSpPr>
          <p:cNvPr id="67587" name="Rectangle 3"/>
          <p:cNvSpPr>
            <a:spLocks noGrp="1" noChangeArrowheads="1"/>
          </p:cNvSpPr>
          <p:nvPr>
            <p:ph type="body" idx="1"/>
          </p:nvPr>
        </p:nvSpPr>
        <p:spPr/>
        <p:txBody>
          <a:bodyPr/>
          <a:lstStyle/>
          <a:p>
            <a:r>
              <a:rPr lang="zh-CN" altLang="en-US" smtClean="0"/>
              <a:t>每个</a:t>
            </a:r>
            <a:r>
              <a:rPr lang="en-US" altLang="zh-CN" smtClean="0"/>
              <a:t>actor</a:t>
            </a:r>
            <a:r>
              <a:rPr lang="zh-CN" altLang="en-US" smtClean="0"/>
              <a:t>的目标和需求是什么</a:t>
            </a:r>
            <a:r>
              <a:rPr lang="en-US" altLang="zh-CN" smtClean="0"/>
              <a:t>?</a:t>
            </a:r>
            <a:endParaRPr lang="en-US" altLang="zh-CN" smtClean="0"/>
          </a:p>
          <a:p>
            <a:pPr lvl="1"/>
            <a:r>
              <a:rPr lang="en-US" altLang="zh-CN" smtClean="0"/>
              <a:t>actor</a:t>
            </a:r>
            <a:r>
              <a:rPr lang="zh-CN" altLang="zh-CN" smtClean="0"/>
              <a:t>希望系统提供什么功能？</a:t>
            </a:r>
            <a:endParaRPr lang="en-US" altLang="zh-CN" smtClean="0"/>
          </a:p>
          <a:p>
            <a:pPr lvl="1"/>
            <a:r>
              <a:rPr lang="en-US" altLang="zh-CN" smtClean="0"/>
              <a:t>actor </a:t>
            </a:r>
            <a:r>
              <a:rPr lang="zh-CN" altLang="en-US" smtClean="0"/>
              <a:t>将创建、存取、修改和删除数据吗？</a:t>
            </a:r>
            <a:endParaRPr lang="en-US" altLang="zh-CN" smtClean="0"/>
          </a:p>
          <a:p>
            <a:pPr lvl="1"/>
            <a:r>
              <a:rPr lang="en-US" altLang="zh-CN" smtClean="0"/>
              <a:t>actor</a:t>
            </a:r>
            <a:r>
              <a:rPr lang="zh-CN" altLang="zh-CN" smtClean="0"/>
              <a:t>是否要告诉系统外界的事件？</a:t>
            </a:r>
            <a:endParaRPr lang="en-US" altLang="zh-CN" smtClean="0"/>
          </a:p>
          <a:p>
            <a:pPr lvl="1"/>
            <a:r>
              <a:rPr lang="en-US" altLang="zh-CN" smtClean="0"/>
              <a:t>actor </a:t>
            </a:r>
            <a:r>
              <a:rPr lang="zh-CN" altLang="en-US" smtClean="0"/>
              <a:t>需要被告知系统中的发生事件吗?</a:t>
            </a:r>
            <a:endParaRPr lang="zh-CN" altLang="en-US"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定义</a:t>
            </a:r>
            <a:endParaRPr lang="zh-CN" altLang="en-US" smtClean="0"/>
          </a:p>
        </p:txBody>
      </p:sp>
      <p:sp>
        <p:nvSpPr>
          <p:cNvPr id="13315" name="Rectangle 3"/>
          <p:cNvSpPr>
            <a:spLocks noGrp="1" noChangeArrowheads="1"/>
          </p:cNvSpPr>
          <p:nvPr>
            <p:ph type="body" idx="1"/>
          </p:nvPr>
        </p:nvSpPr>
        <p:spPr/>
        <p:txBody>
          <a:bodyPr/>
          <a:lstStyle/>
          <a:p>
            <a:pPr eaLnBrk="1" hangingPunct="1"/>
            <a:r>
              <a:rPr lang="zh-CN" altLang="en-US" smtClean="0"/>
              <a:t>需求</a:t>
            </a:r>
            <a:endParaRPr lang="zh-CN" altLang="en-US" smtClean="0"/>
          </a:p>
          <a:p>
            <a:pPr lvl="1" eaLnBrk="1" hangingPunct="1"/>
            <a:r>
              <a:rPr lang="zh-CN" altLang="en-US" smtClean="0"/>
              <a:t>系统必须符合的条件或能力</a:t>
            </a:r>
            <a:endParaRPr lang="zh-CN" altLang="en-US" smtClean="0"/>
          </a:p>
          <a:p>
            <a:pPr eaLnBrk="1" hangingPunct="1"/>
            <a:r>
              <a:rPr lang="zh-CN" altLang="en-US" smtClean="0"/>
              <a:t>软件需求</a:t>
            </a:r>
            <a:endParaRPr lang="zh-CN" altLang="en-US" smtClean="0"/>
          </a:p>
          <a:p>
            <a:pPr lvl="1" eaLnBrk="1" hangingPunct="1"/>
            <a:r>
              <a:rPr lang="zh-CN" altLang="en-US" smtClean="0"/>
              <a:t>用户对目标软件系统在功能、行为、性能、设计约束等方面的期望。</a:t>
            </a:r>
            <a:endParaRPr lang="zh-CN" altLang="en-US" smtClean="0"/>
          </a:p>
          <a:p>
            <a:pPr lvl="1" eaLnBrk="1" hangingPunct="1"/>
            <a:r>
              <a:rPr lang="zh-CN" altLang="en-US" smtClean="0"/>
              <a:t>内容包括：</a:t>
            </a:r>
            <a:r>
              <a:rPr lang="en-US" altLang="zh-CN" smtClean="0"/>
              <a:t>FURPS +</a:t>
            </a:r>
            <a:endParaRPr lang="zh-CN" altLang="en-US" smtClean="0"/>
          </a:p>
        </p:txBody>
      </p:sp>
      <p:sp>
        <p:nvSpPr>
          <p:cNvPr id="13316" name="Text Box 4"/>
          <p:cNvSpPr txBox="1">
            <a:spLocks noChangeArrowheads="1"/>
          </p:cNvSpPr>
          <p:nvPr/>
        </p:nvSpPr>
        <p:spPr bwMode="auto">
          <a:xfrm>
            <a:off x="4656138" y="5416551"/>
            <a:ext cx="2180084" cy="60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3200" dirty="0">
                <a:solidFill>
                  <a:srgbClr val="EB7C1F"/>
                </a:solidFill>
                <a:ea typeface="宋体" panose="02010600030101010101" pitchFamily="2" charset="-122"/>
              </a:rPr>
              <a:t>关注</a:t>
            </a:r>
            <a:r>
              <a:rPr lang="en-US" altLang="zh-CN" sz="3200" dirty="0">
                <a:solidFill>
                  <a:srgbClr val="EB7C1F"/>
                </a:solidFill>
                <a:ea typeface="宋体" panose="02010600030101010101" pitchFamily="2" charset="-122"/>
              </a:rPr>
              <a:t>What!</a:t>
            </a:r>
            <a:endParaRPr lang="en-US" altLang="zh-CN" sz="3200" dirty="0">
              <a:solidFill>
                <a:srgbClr val="EB7C1F"/>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zh-CN" altLang="en-US" smtClean="0"/>
              <a:t>避免功能分解</a:t>
            </a:r>
            <a:endParaRPr lang="zh-CN" altLang="en-US" smtClean="0"/>
          </a:p>
        </p:txBody>
      </p:sp>
      <p:sp>
        <p:nvSpPr>
          <p:cNvPr id="69635" name="Rectangle 3"/>
          <p:cNvSpPr>
            <a:spLocks noGrp="1" noChangeArrowheads="1"/>
          </p:cNvSpPr>
          <p:nvPr>
            <p:ph type="body" sz="half" idx="4294967295"/>
          </p:nvPr>
        </p:nvSpPr>
        <p:spPr>
          <a:xfrm>
            <a:off x="688200" y="1370013"/>
            <a:ext cx="4683900" cy="4525461"/>
          </a:xfrm>
          <a:prstGeom prst="rect">
            <a:avLst/>
          </a:prstGeom>
          <a:solidFill>
            <a:schemeClr val="accent6">
              <a:lumMod val="20000"/>
              <a:lumOff val="80000"/>
            </a:schemeClr>
          </a:solidFill>
        </p:spPr>
        <p:txBody>
          <a:bodyPr/>
          <a:lstStyle/>
          <a:p>
            <a:pPr eaLnBrk="1" hangingPunct="1">
              <a:lnSpc>
                <a:spcPct val="130000"/>
              </a:lnSpc>
              <a:spcBef>
                <a:spcPts val="0"/>
              </a:spcBef>
              <a:buFont typeface="Wingdings" panose="05000000000000000000" pitchFamily="2" charset="2"/>
              <a:buNone/>
            </a:pPr>
            <a:r>
              <a:rPr lang="zh-CN" altLang="en-US" b="1" dirty="0" smtClean="0">
                <a:solidFill>
                  <a:srgbClr val="EB7C11"/>
                </a:solidFill>
                <a:latin typeface="+mn-ea"/>
              </a:rPr>
              <a:t>现象</a:t>
            </a:r>
            <a:endParaRPr lang="en-US" altLang="zh-CN" sz="3200" b="1" dirty="0">
              <a:solidFill>
                <a:srgbClr val="EB7C11"/>
              </a:solidFill>
              <a:latin typeface="+mn-ea"/>
            </a:endParaRPr>
          </a:p>
          <a:p>
            <a:pPr lvl="1" eaLnBrk="1" hangingPunct="1">
              <a:lnSpc>
                <a:spcPct val="130000"/>
              </a:lnSpc>
              <a:spcBef>
                <a:spcPts val="0"/>
              </a:spcBef>
            </a:pPr>
            <a:r>
              <a:rPr lang="en-US" altLang="zh-CN" dirty="0" smtClean="0">
                <a:latin typeface="+mn-ea"/>
              </a:rPr>
              <a:t>use case</a:t>
            </a:r>
            <a:r>
              <a:rPr lang="zh-CN" altLang="en-US" dirty="0" smtClean="0">
                <a:latin typeface="+mn-ea"/>
              </a:rPr>
              <a:t>太小</a:t>
            </a:r>
            <a:endParaRPr lang="zh-CN" altLang="en-US" dirty="0" smtClean="0">
              <a:latin typeface="+mn-ea"/>
            </a:endParaRPr>
          </a:p>
          <a:p>
            <a:pPr lvl="1" eaLnBrk="1" hangingPunct="1">
              <a:lnSpc>
                <a:spcPct val="130000"/>
              </a:lnSpc>
              <a:spcBef>
                <a:spcPts val="0"/>
              </a:spcBef>
            </a:pPr>
            <a:r>
              <a:rPr lang="en-US" altLang="zh-CN" dirty="0" smtClean="0">
                <a:latin typeface="+mn-ea"/>
              </a:rPr>
              <a:t>use cases</a:t>
            </a:r>
            <a:r>
              <a:rPr lang="zh-CN" altLang="en-US" dirty="0" smtClean="0">
                <a:latin typeface="+mn-ea"/>
              </a:rPr>
              <a:t>太多</a:t>
            </a:r>
            <a:endParaRPr lang="zh-CN" altLang="en-US" dirty="0" smtClean="0">
              <a:latin typeface="+mn-ea"/>
            </a:endParaRPr>
          </a:p>
          <a:p>
            <a:pPr lvl="1" eaLnBrk="1" hangingPunct="1">
              <a:lnSpc>
                <a:spcPct val="130000"/>
              </a:lnSpc>
              <a:spcBef>
                <a:spcPts val="0"/>
              </a:spcBef>
            </a:pPr>
            <a:r>
              <a:rPr lang="en-US" altLang="zh-CN" dirty="0">
                <a:latin typeface="+mn-ea"/>
              </a:rPr>
              <a:t>u</a:t>
            </a:r>
            <a:r>
              <a:rPr lang="en-US" altLang="zh-CN" dirty="0" smtClean="0">
                <a:latin typeface="+mn-ea"/>
              </a:rPr>
              <a:t>ses case</a:t>
            </a:r>
            <a:r>
              <a:rPr lang="zh-CN" altLang="en-US" dirty="0" smtClean="0">
                <a:latin typeface="+mn-ea"/>
              </a:rPr>
              <a:t>没有价值回报</a:t>
            </a:r>
            <a:endParaRPr lang="en-US" altLang="zh-CN" dirty="0" smtClean="0">
              <a:latin typeface="+mn-ea"/>
            </a:endParaRPr>
          </a:p>
          <a:p>
            <a:pPr lvl="1" eaLnBrk="1" hangingPunct="1">
              <a:lnSpc>
                <a:spcPct val="130000"/>
              </a:lnSpc>
              <a:spcBef>
                <a:spcPts val="0"/>
              </a:spcBef>
            </a:pPr>
            <a:r>
              <a:rPr lang="zh-CN" altLang="en-US" dirty="0" smtClean="0">
                <a:latin typeface="+mn-ea"/>
              </a:rPr>
              <a:t>命名以低层次的操作</a:t>
            </a:r>
            <a:endParaRPr lang="en-US" altLang="zh-CN" dirty="0" smtClean="0">
              <a:latin typeface="+mn-ea"/>
            </a:endParaRPr>
          </a:p>
          <a:p>
            <a:pPr lvl="2" eaLnBrk="1" hangingPunct="1">
              <a:lnSpc>
                <a:spcPct val="130000"/>
              </a:lnSpc>
              <a:spcBef>
                <a:spcPts val="0"/>
              </a:spcBef>
            </a:pPr>
            <a:r>
              <a:rPr lang="en-US" altLang="zh-CN" dirty="0" smtClean="0">
                <a:solidFill>
                  <a:srgbClr val="175F8B"/>
                </a:solidFill>
                <a:latin typeface="+mn-ea"/>
              </a:rPr>
              <a:t>“Operation” + “object” </a:t>
            </a:r>
            <a:endParaRPr lang="en-US" altLang="zh-CN" dirty="0" smtClean="0">
              <a:solidFill>
                <a:srgbClr val="175F8B"/>
              </a:solidFill>
              <a:latin typeface="+mn-ea"/>
            </a:endParaRPr>
          </a:p>
          <a:p>
            <a:pPr lvl="2" eaLnBrk="1" hangingPunct="1">
              <a:lnSpc>
                <a:spcPct val="130000"/>
              </a:lnSpc>
              <a:spcBef>
                <a:spcPts val="0"/>
              </a:spcBef>
            </a:pPr>
            <a:r>
              <a:rPr lang="en-US" altLang="zh-CN" dirty="0" smtClean="0">
                <a:solidFill>
                  <a:srgbClr val="175F8B"/>
                </a:solidFill>
                <a:latin typeface="+mn-ea"/>
              </a:rPr>
              <a:t>“Function” + “data” </a:t>
            </a:r>
            <a:endParaRPr lang="en-US" altLang="zh-CN" dirty="0" smtClean="0">
              <a:solidFill>
                <a:srgbClr val="175F8B"/>
              </a:solidFill>
              <a:latin typeface="+mn-ea"/>
            </a:endParaRPr>
          </a:p>
          <a:p>
            <a:pPr lvl="2" eaLnBrk="1" hangingPunct="1">
              <a:lnSpc>
                <a:spcPct val="130000"/>
              </a:lnSpc>
              <a:spcBef>
                <a:spcPts val="0"/>
              </a:spcBef>
            </a:pPr>
            <a:r>
              <a:rPr lang="en-US" altLang="zh-CN" dirty="0" smtClean="0">
                <a:solidFill>
                  <a:srgbClr val="175F8B"/>
                </a:solidFill>
                <a:latin typeface="+mn-ea"/>
              </a:rPr>
              <a:t>Example: “Insert Card”</a:t>
            </a:r>
            <a:endParaRPr lang="en-US" altLang="zh-CN" dirty="0" smtClean="0">
              <a:solidFill>
                <a:srgbClr val="175F8B"/>
              </a:solidFill>
              <a:latin typeface="+mn-ea"/>
            </a:endParaRPr>
          </a:p>
          <a:p>
            <a:pPr lvl="1" eaLnBrk="1" hangingPunct="1">
              <a:lnSpc>
                <a:spcPct val="130000"/>
              </a:lnSpc>
              <a:spcBef>
                <a:spcPts val="0"/>
              </a:spcBef>
            </a:pPr>
            <a:r>
              <a:rPr lang="zh-CN" altLang="en-US" dirty="0" smtClean="0">
                <a:latin typeface="+mn-ea"/>
              </a:rPr>
              <a:t>很难理解整个模型</a:t>
            </a:r>
            <a:endParaRPr lang="en-US" altLang="zh-CN" dirty="0" smtClean="0">
              <a:latin typeface="+mn-ea"/>
            </a:endParaRPr>
          </a:p>
        </p:txBody>
      </p:sp>
      <p:sp>
        <p:nvSpPr>
          <p:cNvPr id="69636" name="Rectangle 4"/>
          <p:cNvSpPr>
            <a:spLocks noGrp="1" noChangeArrowheads="1"/>
          </p:cNvSpPr>
          <p:nvPr>
            <p:ph type="body" sz="half" idx="4294967295"/>
          </p:nvPr>
        </p:nvSpPr>
        <p:spPr>
          <a:xfrm>
            <a:off x="5898210" y="1370013"/>
            <a:ext cx="5933910" cy="4525461"/>
          </a:xfrm>
          <a:prstGeom prst="rect">
            <a:avLst/>
          </a:prstGeom>
          <a:solidFill>
            <a:schemeClr val="accent6">
              <a:lumMod val="20000"/>
              <a:lumOff val="80000"/>
            </a:schemeClr>
          </a:solidFill>
        </p:spPr>
        <p:txBody>
          <a:bodyPr/>
          <a:lstStyle/>
          <a:p>
            <a:pPr>
              <a:lnSpc>
                <a:spcPct val="130000"/>
              </a:lnSpc>
              <a:spcBef>
                <a:spcPts val="0"/>
              </a:spcBef>
              <a:buClrTx/>
              <a:buFontTx/>
              <a:buNone/>
            </a:pPr>
            <a:r>
              <a:rPr lang="zh-CN" altLang="en-US" b="1" dirty="0" smtClean="0">
                <a:solidFill>
                  <a:srgbClr val="EB7C11"/>
                </a:solidFill>
                <a:latin typeface="+mn-ea"/>
              </a:rPr>
              <a:t>纠正措施   </a:t>
            </a:r>
            <a:endParaRPr lang="zh-CN" altLang="en-US" sz="2000" b="1" dirty="0">
              <a:solidFill>
                <a:srgbClr val="EB7C11"/>
              </a:solidFill>
              <a:latin typeface="+mn-ea"/>
            </a:endParaRPr>
          </a:p>
          <a:p>
            <a:pPr lvl="1">
              <a:lnSpc>
                <a:spcPct val="130000"/>
              </a:lnSpc>
              <a:spcBef>
                <a:spcPts val="0"/>
              </a:spcBef>
            </a:pPr>
            <a:r>
              <a:rPr lang="zh-CN" altLang="en-US" dirty="0" smtClean="0">
                <a:latin typeface="+mn-ea"/>
              </a:rPr>
              <a:t>寻找更大的上下文</a:t>
            </a:r>
            <a:r>
              <a:rPr lang="en-US" altLang="zh-CN" dirty="0" smtClean="0">
                <a:latin typeface="+mn-ea"/>
              </a:rPr>
              <a:t> </a:t>
            </a:r>
            <a:endParaRPr lang="en-US" altLang="zh-CN" dirty="0" smtClean="0">
              <a:latin typeface="+mn-ea"/>
            </a:endParaRPr>
          </a:p>
          <a:p>
            <a:pPr marL="909955" lvl="2" indent="-113030">
              <a:lnSpc>
                <a:spcPct val="130000"/>
              </a:lnSpc>
              <a:spcBef>
                <a:spcPts val="0"/>
              </a:spcBef>
            </a:pPr>
            <a:r>
              <a:rPr lang="en-US" altLang="zh-CN" sz="2400" dirty="0">
                <a:solidFill>
                  <a:srgbClr val="175F8B"/>
                </a:solidFill>
                <a:latin typeface="+mn-ea"/>
              </a:rPr>
              <a:t>“</a:t>
            </a:r>
            <a:r>
              <a:rPr lang="zh-CN" altLang="en-US" sz="2400" dirty="0">
                <a:solidFill>
                  <a:srgbClr val="175F8B"/>
                </a:solidFill>
                <a:latin typeface="+mn-ea"/>
              </a:rPr>
              <a:t>为什么你要构建本系统</a:t>
            </a:r>
            <a:r>
              <a:rPr lang="en-US" altLang="zh-CN" sz="2400" dirty="0">
                <a:solidFill>
                  <a:srgbClr val="175F8B"/>
                </a:solidFill>
                <a:latin typeface="+mn-ea"/>
              </a:rPr>
              <a:t>?”</a:t>
            </a:r>
            <a:endParaRPr lang="en-US" altLang="zh-CN" sz="2400" dirty="0">
              <a:solidFill>
                <a:srgbClr val="175F8B"/>
              </a:solidFill>
              <a:latin typeface="+mn-ea"/>
            </a:endParaRPr>
          </a:p>
          <a:p>
            <a:pPr lvl="1">
              <a:lnSpc>
                <a:spcPct val="130000"/>
              </a:lnSpc>
              <a:spcBef>
                <a:spcPts val="0"/>
              </a:spcBef>
            </a:pPr>
            <a:r>
              <a:rPr lang="zh-CN" altLang="en-US" dirty="0" smtClean="0">
                <a:latin typeface="+mn-ea"/>
              </a:rPr>
              <a:t>让自己站在用户的角度</a:t>
            </a:r>
            <a:endParaRPr lang="en-US" altLang="zh-CN" dirty="0" smtClean="0">
              <a:latin typeface="+mn-ea"/>
            </a:endParaRPr>
          </a:p>
          <a:p>
            <a:pPr marL="909955" lvl="2" indent="-113030">
              <a:lnSpc>
                <a:spcPct val="130000"/>
              </a:lnSpc>
              <a:spcBef>
                <a:spcPts val="0"/>
              </a:spcBef>
              <a:buNone/>
            </a:pPr>
            <a:r>
              <a:rPr lang="en-US" altLang="zh-CN" sz="2400" dirty="0">
                <a:solidFill>
                  <a:srgbClr val="175F8B"/>
                </a:solidFill>
                <a:latin typeface="+mn-ea"/>
              </a:rPr>
              <a:t>“</a:t>
            </a:r>
            <a:r>
              <a:rPr lang="zh-CN" altLang="en-US" sz="2400" dirty="0">
                <a:solidFill>
                  <a:srgbClr val="175F8B"/>
                </a:solidFill>
                <a:latin typeface="+mn-ea"/>
              </a:rPr>
              <a:t>用户想得到什么</a:t>
            </a:r>
            <a:r>
              <a:rPr lang="en-US" altLang="zh-CN" sz="2400" dirty="0">
                <a:solidFill>
                  <a:srgbClr val="175F8B"/>
                </a:solidFill>
                <a:latin typeface="+mn-ea"/>
              </a:rPr>
              <a:t>”</a:t>
            </a:r>
            <a:endParaRPr lang="en-US" altLang="zh-CN" sz="2400" dirty="0">
              <a:solidFill>
                <a:srgbClr val="175F8B"/>
              </a:solidFill>
              <a:latin typeface="+mn-ea"/>
            </a:endParaRPr>
          </a:p>
          <a:p>
            <a:pPr marL="909955" lvl="2" indent="-113030">
              <a:lnSpc>
                <a:spcPct val="130000"/>
              </a:lnSpc>
              <a:spcBef>
                <a:spcPts val="0"/>
              </a:spcBef>
              <a:buNone/>
            </a:pPr>
            <a:r>
              <a:rPr lang="en-US" altLang="zh-CN" sz="2400" dirty="0">
                <a:solidFill>
                  <a:srgbClr val="175F8B"/>
                </a:solidFill>
                <a:latin typeface="+mn-ea"/>
              </a:rPr>
              <a:t>“</a:t>
            </a:r>
            <a:r>
              <a:rPr lang="zh-CN" altLang="en-US" sz="2400" dirty="0">
                <a:solidFill>
                  <a:srgbClr val="175F8B"/>
                </a:solidFill>
                <a:latin typeface="+mn-ea"/>
              </a:rPr>
              <a:t>这个</a:t>
            </a:r>
            <a:r>
              <a:rPr lang="en-US" altLang="zh-CN" sz="2400" dirty="0">
                <a:solidFill>
                  <a:srgbClr val="175F8B"/>
                </a:solidFill>
                <a:latin typeface="+mn-ea"/>
              </a:rPr>
              <a:t> use case </a:t>
            </a:r>
            <a:r>
              <a:rPr lang="zh-CN" altLang="en-US" sz="2400" dirty="0">
                <a:solidFill>
                  <a:srgbClr val="175F8B"/>
                </a:solidFill>
                <a:latin typeface="+mn-ea"/>
              </a:rPr>
              <a:t>能满足谁的要求</a:t>
            </a:r>
            <a:r>
              <a:rPr lang="en-US" altLang="zh-CN" sz="2400" dirty="0">
                <a:solidFill>
                  <a:srgbClr val="175F8B"/>
                </a:solidFill>
                <a:latin typeface="+mn-ea"/>
              </a:rPr>
              <a:t>?”</a:t>
            </a:r>
            <a:endParaRPr lang="en-US" altLang="zh-CN" sz="2400" dirty="0">
              <a:solidFill>
                <a:srgbClr val="175F8B"/>
              </a:solidFill>
              <a:latin typeface="+mn-ea"/>
            </a:endParaRPr>
          </a:p>
          <a:p>
            <a:pPr marL="909955" lvl="2" indent="-113030">
              <a:lnSpc>
                <a:spcPct val="130000"/>
              </a:lnSpc>
              <a:spcBef>
                <a:spcPts val="0"/>
              </a:spcBef>
              <a:buNone/>
            </a:pPr>
            <a:r>
              <a:rPr lang="en-US" altLang="zh-CN" sz="2400" dirty="0">
                <a:solidFill>
                  <a:srgbClr val="175F8B"/>
                </a:solidFill>
                <a:latin typeface="+mn-ea"/>
              </a:rPr>
              <a:t>“</a:t>
            </a:r>
            <a:r>
              <a:rPr lang="zh-CN" altLang="en-US" sz="2400" dirty="0">
                <a:solidFill>
                  <a:srgbClr val="175F8B"/>
                </a:solidFill>
                <a:latin typeface="+mn-ea"/>
              </a:rPr>
              <a:t>这个</a:t>
            </a:r>
            <a:r>
              <a:rPr lang="en-US" altLang="zh-CN" sz="2400" dirty="0">
                <a:solidFill>
                  <a:srgbClr val="175F8B"/>
                </a:solidFill>
                <a:latin typeface="+mn-ea"/>
              </a:rPr>
              <a:t>use case </a:t>
            </a:r>
            <a:r>
              <a:rPr lang="zh-CN" altLang="en-US" sz="2400" dirty="0">
                <a:solidFill>
                  <a:srgbClr val="175F8B"/>
                </a:solidFill>
                <a:latin typeface="+mn-ea"/>
              </a:rPr>
              <a:t>能增值什么</a:t>
            </a:r>
            <a:r>
              <a:rPr lang="en-US" altLang="zh-CN" sz="2400" dirty="0">
                <a:solidFill>
                  <a:srgbClr val="175F8B"/>
                </a:solidFill>
                <a:latin typeface="+mn-ea"/>
              </a:rPr>
              <a:t>?”</a:t>
            </a:r>
            <a:endParaRPr lang="en-US" altLang="zh-CN" sz="2400" dirty="0">
              <a:solidFill>
                <a:srgbClr val="175F8B"/>
              </a:solidFill>
              <a:latin typeface="+mn-ea"/>
            </a:endParaRPr>
          </a:p>
          <a:p>
            <a:pPr marL="909955" lvl="2" indent="-113030">
              <a:lnSpc>
                <a:spcPct val="130000"/>
              </a:lnSpc>
              <a:spcBef>
                <a:spcPts val="0"/>
              </a:spcBef>
              <a:buNone/>
            </a:pPr>
            <a:r>
              <a:rPr lang="en-US" altLang="zh-CN" sz="2400" dirty="0">
                <a:solidFill>
                  <a:srgbClr val="175F8B"/>
                </a:solidFill>
                <a:latin typeface="+mn-ea"/>
              </a:rPr>
              <a:t>“</a:t>
            </a:r>
            <a:r>
              <a:rPr lang="zh-CN" altLang="en-US" sz="2400" dirty="0">
                <a:solidFill>
                  <a:srgbClr val="175F8B"/>
                </a:solidFill>
                <a:latin typeface="+mn-ea"/>
              </a:rPr>
              <a:t>这个</a:t>
            </a:r>
            <a:r>
              <a:rPr lang="en-US" altLang="zh-CN" sz="2400" dirty="0">
                <a:solidFill>
                  <a:srgbClr val="175F8B"/>
                </a:solidFill>
                <a:latin typeface="+mn-ea"/>
              </a:rPr>
              <a:t>use case</a:t>
            </a:r>
            <a:r>
              <a:rPr lang="zh-CN" altLang="en-US" sz="2400" dirty="0">
                <a:solidFill>
                  <a:srgbClr val="175F8B"/>
                </a:solidFill>
                <a:latin typeface="+mn-ea"/>
              </a:rPr>
              <a:t> 背后有什么故事</a:t>
            </a:r>
            <a:r>
              <a:rPr lang="en-US" altLang="zh-CN" sz="2400" dirty="0">
                <a:solidFill>
                  <a:srgbClr val="175F8B"/>
                </a:solidFill>
                <a:latin typeface="+mn-ea"/>
              </a:rPr>
              <a:t>?”</a:t>
            </a:r>
            <a:endParaRPr lang="en-US" altLang="zh-CN" sz="2400" dirty="0">
              <a:solidFill>
                <a:srgbClr val="175F8B"/>
              </a:solidFill>
              <a:latin typeface="+mn-ea"/>
            </a:endParaRPr>
          </a:p>
        </p:txBody>
      </p:sp>
      <p:sp>
        <p:nvSpPr>
          <p:cNvPr id="69637" name="Text Box 5"/>
          <p:cNvSpPr txBox="1">
            <a:spLocks noChangeArrowheads="1"/>
          </p:cNvSpPr>
          <p:nvPr/>
        </p:nvSpPr>
        <p:spPr bwMode="auto">
          <a:xfrm>
            <a:off x="2571751" y="6105525"/>
            <a:ext cx="7555210" cy="5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800" dirty="0">
                <a:solidFill>
                  <a:srgbClr val="EB7C11"/>
                </a:solidFill>
                <a:latin typeface="+mn-ea"/>
              </a:rPr>
              <a:t>一个用例定义了和</a:t>
            </a:r>
            <a:r>
              <a:rPr lang="en-US" altLang="zh-CN" sz="2800" dirty="0">
                <a:solidFill>
                  <a:srgbClr val="EB7C11"/>
                </a:solidFill>
                <a:latin typeface="+mn-ea"/>
              </a:rPr>
              <a:t>actor</a:t>
            </a:r>
            <a:r>
              <a:rPr lang="zh-CN" altLang="en-US" sz="2800" dirty="0">
                <a:solidFill>
                  <a:srgbClr val="EB7C11"/>
                </a:solidFill>
                <a:latin typeface="+mn-ea"/>
              </a:rPr>
              <a:t>之间的一次完整对话。</a:t>
            </a:r>
            <a:endParaRPr lang="zh-CN" altLang="en-US" sz="2800" dirty="0">
              <a:solidFill>
                <a:srgbClr val="EB7C11"/>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通信-关联 </a:t>
            </a:r>
            <a:r>
              <a:rPr lang="en-US" altLang="zh-CN" smtClean="0"/>
              <a:t>Communicates-Association</a:t>
            </a:r>
            <a:endParaRPr lang="en-US" altLang="zh-CN" smtClean="0"/>
          </a:p>
        </p:txBody>
      </p:sp>
      <p:sp>
        <p:nvSpPr>
          <p:cNvPr id="71683" name="Rectangle 3"/>
          <p:cNvSpPr>
            <a:spLocks noGrp="1" noChangeArrowheads="1"/>
          </p:cNvSpPr>
          <p:nvPr>
            <p:ph type="body" sz="half" idx="4294967295"/>
          </p:nvPr>
        </p:nvSpPr>
        <p:spPr>
          <a:xfrm>
            <a:off x="5351463" y="2024063"/>
            <a:ext cx="5821362" cy="2987675"/>
          </a:xfrm>
          <a:prstGeom prst="rect">
            <a:avLst/>
          </a:prstGeom>
        </p:spPr>
        <p:txBody>
          <a:bodyPr/>
          <a:lstStyle/>
          <a:p>
            <a:pPr eaLnBrk="1" hangingPunct="1">
              <a:lnSpc>
                <a:spcPct val="150000"/>
              </a:lnSpc>
            </a:pPr>
            <a:r>
              <a:rPr lang="en-US" altLang="zh-CN" dirty="0">
                <a:latin typeface="+mn-ea"/>
              </a:rPr>
              <a:t>Actor</a:t>
            </a:r>
            <a:r>
              <a:rPr lang="zh-CN" altLang="en-US" dirty="0">
                <a:latin typeface="+mn-ea"/>
              </a:rPr>
              <a:t>和</a:t>
            </a:r>
            <a:r>
              <a:rPr lang="en-US" altLang="zh-CN" dirty="0">
                <a:latin typeface="+mn-ea"/>
              </a:rPr>
              <a:t>use case </a:t>
            </a:r>
            <a:r>
              <a:rPr lang="zh-CN" altLang="en-US" dirty="0">
                <a:latin typeface="+mn-ea"/>
              </a:rPr>
              <a:t>间的通信渠道</a:t>
            </a:r>
            <a:endParaRPr lang="en-US" altLang="zh-CN" dirty="0">
              <a:latin typeface="+mn-ea"/>
            </a:endParaRPr>
          </a:p>
          <a:p>
            <a:pPr eaLnBrk="1" hangingPunct="1">
              <a:lnSpc>
                <a:spcPct val="150000"/>
              </a:lnSpc>
            </a:pPr>
            <a:r>
              <a:rPr lang="zh-CN" altLang="en-US" dirty="0">
                <a:latin typeface="+mn-ea"/>
              </a:rPr>
              <a:t>用一条线表示</a:t>
            </a:r>
            <a:endParaRPr lang="zh-CN" altLang="en-US" dirty="0">
              <a:latin typeface="+mn-ea"/>
            </a:endParaRPr>
          </a:p>
          <a:p>
            <a:pPr eaLnBrk="1" hangingPunct="1">
              <a:lnSpc>
                <a:spcPct val="150000"/>
              </a:lnSpc>
            </a:pPr>
            <a:r>
              <a:rPr lang="zh-CN" altLang="en-US" dirty="0">
                <a:latin typeface="+mn-ea"/>
              </a:rPr>
              <a:t>箭头表示谁启动通信</a:t>
            </a:r>
            <a:endParaRPr lang="en-US" altLang="zh-CN" dirty="0">
              <a:latin typeface="+mn-ea"/>
            </a:endParaRPr>
          </a:p>
        </p:txBody>
      </p:sp>
      <p:sp>
        <p:nvSpPr>
          <p:cNvPr id="71684" name="Freeform 4"/>
          <p:cNvSpPr/>
          <p:nvPr/>
        </p:nvSpPr>
        <p:spPr bwMode="auto">
          <a:xfrm>
            <a:off x="2474914" y="3506789"/>
            <a:ext cx="998537" cy="403225"/>
          </a:xfrm>
          <a:custGeom>
            <a:avLst/>
            <a:gdLst>
              <a:gd name="T0" fmla="*/ 2147483646 w 629"/>
              <a:gd name="T1" fmla="*/ 2147483646 h 254"/>
              <a:gd name="T2" fmla="*/ 2147483646 w 629"/>
              <a:gd name="T3" fmla="*/ 2147483646 h 254"/>
              <a:gd name="T4" fmla="*/ 2147483646 w 629"/>
              <a:gd name="T5" fmla="*/ 2147483646 h 254"/>
              <a:gd name="T6" fmla="*/ 2147483646 w 629"/>
              <a:gd name="T7" fmla="*/ 2147483646 h 254"/>
              <a:gd name="T8" fmla="*/ 2147483646 w 629"/>
              <a:gd name="T9" fmla="*/ 2147483646 h 254"/>
              <a:gd name="T10" fmla="*/ 2147483646 w 629"/>
              <a:gd name="T11" fmla="*/ 2147483646 h 254"/>
              <a:gd name="T12" fmla="*/ 2147483646 w 629"/>
              <a:gd name="T13" fmla="*/ 2147483646 h 254"/>
              <a:gd name="T14" fmla="*/ 2147483646 w 629"/>
              <a:gd name="T15" fmla="*/ 2147483646 h 254"/>
              <a:gd name="T16" fmla="*/ 2147483646 w 629"/>
              <a:gd name="T17" fmla="*/ 2147483646 h 254"/>
              <a:gd name="T18" fmla="*/ 2147483646 w 629"/>
              <a:gd name="T19" fmla="*/ 2147483646 h 254"/>
              <a:gd name="T20" fmla="*/ 2147483646 w 629"/>
              <a:gd name="T21" fmla="*/ 2147483646 h 254"/>
              <a:gd name="T22" fmla="*/ 2147483646 w 629"/>
              <a:gd name="T23" fmla="*/ 2147483646 h 254"/>
              <a:gd name="T24" fmla="*/ 2147483646 w 629"/>
              <a:gd name="T25" fmla="*/ 2147483646 h 254"/>
              <a:gd name="T26" fmla="*/ 2147483646 w 629"/>
              <a:gd name="T27" fmla="*/ 2147483646 h 254"/>
              <a:gd name="T28" fmla="*/ 2147483646 w 629"/>
              <a:gd name="T29" fmla="*/ 2147483646 h 254"/>
              <a:gd name="T30" fmla="*/ 2147483646 w 629"/>
              <a:gd name="T31" fmla="*/ 2147483646 h 254"/>
              <a:gd name="T32" fmla="*/ 2147483646 w 629"/>
              <a:gd name="T33" fmla="*/ 2147483646 h 254"/>
              <a:gd name="T34" fmla="*/ 2147483646 w 629"/>
              <a:gd name="T35" fmla="*/ 2147483646 h 254"/>
              <a:gd name="T36" fmla="*/ 2147483646 w 629"/>
              <a:gd name="T37" fmla="*/ 2147483646 h 254"/>
              <a:gd name="T38" fmla="*/ 2147483646 w 629"/>
              <a:gd name="T39" fmla="*/ 2147483646 h 254"/>
              <a:gd name="T40" fmla="*/ 2147483646 w 629"/>
              <a:gd name="T41" fmla="*/ 2147483646 h 254"/>
              <a:gd name="T42" fmla="*/ 2147483646 w 629"/>
              <a:gd name="T43" fmla="*/ 2147483646 h 254"/>
              <a:gd name="T44" fmla="*/ 2147483646 w 629"/>
              <a:gd name="T45" fmla="*/ 2147483646 h 254"/>
              <a:gd name="T46" fmla="*/ 2147483646 w 629"/>
              <a:gd name="T47" fmla="*/ 2147483646 h 254"/>
              <a:gd name="T48" fmla="*/ 2147483646 w 629"/>
              <a:gd name="T49" fmla="*/ 2147483646 h 254"/>
              <a:gd name="T50" fmla="*/ 2147483646 w 629"/>
              <a:gd name="T51" fmla="*/ 2147483646 h 254"/>
              <a:gd name="T52" fmla="*/ 2147483646 w 629"/>
              <a:gd name="T53" fmla="*/ 2147483646 h 254"/>
              <a:gd name="T54" fmla="*/ 2147483646 w 629"/>
              <a:gd name="T55" fmla="*/ 2147483646 h 254"/>
              <a:gd name="T56" fmla="*/ 2147483646 w 629"/>
              <a:gd name="T57" fmla="*/ 2147483646 h 254"/>
              <a:gd name="T58" fmla="*/ 2147483646 w 629"/>
              <a:gd name="T59" fmla="*/ 2147483646 h 254"/>
              <a:gd name="T60" fmla="*/ 2147483646 w 629"/>
              <a:gd name="T61" fmla="*/ 2147483646 h 254"/>
              <a:gd name="T62" fmla="*/ 2147483646 w 629"/>
              <a:gd name="T63" fmla="*/ 2147483646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29"/>
              <a:gd name="T97" fmla="*/ 0 h 254"/>
              <a:gd name="T98" fmla="*/ 629 w 629"/>
              <a:gd name="T99" fmla="*/ 254 h 2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29" h="254">
                <a:moveTo>
                  <a:pt x="315" y="0"/>
                </a:moveTo>
                <a:lnTo>
                  <a:pt x="348" y="2"/>
                </a:lnTo>
                <a:lnTo>
                  <a:pt x="379" y="2"/>
                </a:lnTo>
                <a:lnTo>
                  <a:pt x="409" y="7"/>
                </a:lnTo>
                <a:lnTo>
                  <a:pt x="437" y="10"/>
                </a:lnTo>
                <a:lnTo>
                  <a:pt x="464" y="15"/>
                </a:lnTo>
                <a:lnTo>
                  <a:pt x="490" y="23"/>
                </a:lnTo>
                <a:lnTo>
                  <a:pt x="515" y="30"/>
                </a:lnTo>
                <a:lnTo>
                  <a:pt x="538" y="38"/>
                </a:lnTo>
                <a:lnTo>
                  <a:pt x="558" y="48"/>
                </a:lnTo>
                <a:lnTo>
                  <a:pt x="576" y="56"/>
                </a:lnTo>
                <a:lnTo>
                  <a:pt x="591" y="68"/>
                </a:lnTo>
                <a:lnTo>
                  <a:pt x="606" y="78"/>
                </a:lnTo>
                <a:lnTo>
                  <a:pt x="616" y="91"/>
                </a:lnTo>
                <a:lnTo>
                  <a:pt x="624" y="101"/>
                </a:lnTo>
                <a:lnTo>
                  <a:pt x="629" y="114"/>
                </a:lnTo>
                <a:lnTo>
                  <a:pt x="629" y="127"/>
                </a:lnTo>
                <a:lnTo>
                  <a:pt x="629" y="139"/>
                </a:lnTo>
                <a:lnTo>
                  <a:pt x="624" y="152"/>
                </a:lnTo>
                <a:lnTo>
                  <a:pt x="616" y="165"/>
                </a:lnTo>
                <a:lnTo>
                  <a:pt x="606" y="177"/>
                </a:lnTo>
                <a:lnTo>
                  <a:pt x="591" y="188"/>
                </a:lnTo>
                <a:lnTo>
                  <a:pt x="576" y="198"/>
                </a:lnTo>
                <a:lnTo>
                  <a:pt x="558" y="208"/>
                </a:lnTo>
                <a:lnTo>
                  <a:pt x="538" y="218"/>
                </a:lnTo>
                <a:lnTo>
                  <a:pt x="515" y="226"/>
                </a:lnTo>
                <a:lnTo>
                  <a:pt x="490" y="233"/>
                </a:lnTo>
                <a:lnTo>
                  <a:pt x="464" y="238"/>
                </a:lnTo>
                <a:lnTo>
                  <a:pt x="437" y="243"/>
                </a:lnTo>
                <a:lnTo>
                  <a:pt x="409" y="248"/>
                </a:lnTo>
                <a:lnTo>
                  <a:pt x="379" y="251"/>
                </a:lnTo>
                <a:lnTo>
                  <a:pt x="348" y="254"/>
                </a:lnTo>
                <a:lnTo>
                  <a:pt x="315" y="254"/>
                </a:lnTo>
                <a:lnTo>
                  <a:pt x="283" y="254"/>
                </a:lnTo>
                <a:lnTo>
                  <a:pt x="252" y="251"/>
                </a:lnTo>
                <a:lnTo>
                  <a:pt x="222" y="248"/>
                </a:lnTo>
                <a:lnTo>
                  <a:pt x="192" y="243"/>
                </a:lnTo>
                <a:lnTo>
                  <a:pt x="166" y="238"/>
                </a:lnTo>
                <a:lnTo>
                  <a:pt x="139" y="233"/>
                </a:lnTo>
                <a:lnTo>
                  <a:pt x="116" y="226"/>
                </a:lnTo>
                <a:lnTo>
                  <a:pt x="93" y="218"/>
                </a:lnTo>
                <a:lnTo>
                  <a:pt x="73" y="208"/>
                </a:lnTo>
                <a:lnTo>
                  <a:pt x="55" y="198"/>
                </a:lnTo>
                <a:lnTo>
                  <a:pt x="38" y="188"/>
                </a:lnTo>
                <a:lnTo>
                  <a:pt x="25" y="177"/>
                </a:lnTo>
                <a:lnTo>
                  <a:pt x="15" y="165"/>
                </a:lnTo>
                <a:lnTo>
                  <a:pt x="7" y="152"/>
                </a:lnTo>
                <a:lnTo>
                  <a:pt x="2" y="139"/>
                </a:lnTo>
                <a:lnTo>
                  <a:pt x="0" y="127"/>
                </a:lnTo>
                <a:lnTo>
                  <a:pt x="2" y="114"/>
                </a:lnTo>
                <a:lnTo>
                  <a:pt x="7" y="101"/>
                </a:lnTo>
                <a:lnTo>
                  <a:pt x="15" y="91"/>
                </a:lnTo>
                <a:lnTo>
                  <a:pt x="25" y="78"/>
                </a:lnTo>
                <a:lnTo>
                  <a:pt x="38" y="68"/>
                </a:lnTo>
                <a:lnTo>
                  <a:pt x="55" y="56"/>
                </a:lnTo>
                <a:lnTo>
                  <a:pt x="73" y="48"/>
                </a:lnTo>
                <a:lnTo>
                  <a:pt x="93" y="38"/>
                </a:lnTo>
                <a:lnTo>
                  <a:pt x="116" y="30"/>
                </a:lnTo>
                <a:lnTo>
                  <a:pt x="139" y="23"/>
                </a:lnTo>
                <a:lnTo>
                  <a:pt x="166" y="15"/>
                </a:lnTo>
                <a:lnTo>
                  <a:pt x="192" y="10"/>
                </a:lnTo>
                <a:lnTo>
                  <a:pt x="222" y="7"/>
                </a:lnTo>
                <a:lnTo>
                  <a:pt x="252" y="2"/>
                </a:lnTo>
                <a:lnTo>
                  <a:pt x="283" y="2"/>
                </a:lnTo>
                <a:lnTo>
                  <a:pt x="315"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71685" name="Group 5"/>
          <p:cNvGrpSpPr/>
          <p:nvPr/>
        </p:nvGrpSpPr>
        <p:grpSpPr bwMode="auto">
          <a:xfrm>
            <a:off x="2054225" y="1490663"/>
            <a:ext cx="2019300" cy="5029200"/>
            <a:chOff x="344" y="672"/>
            <a:chExt cx="1272" cy="3168"/>
          </a:xfrm>
        </p:grpSpPr>
        <p:sp>
          <p:nvSpPr>
            <p:cNvPr id="71688" name="Rectangle 6"/>
            <p:cNvSpPr>
              <a:spLocks noChangeArrowheads="1"/>
            </p:cNvSpPr>
            <p:nvPr/>
          </p:nvSpPr>
          <p:spPr bwMode="auto">
            <a:xfrm>
              <a:off x="344" y="672"/>
              <a:ext cx="1272" cy="3168"/>
            </a:xfrm>
            <a:prstGeom prst="rect">
              <a:avLst/>
            </a:prstGeom>
            <a:solidFill>
              <a:srgbClr val="EAEAEA"/>
            </a:solidFill>
            <a:ln w="9525">
              <a:solidFill>
                <a:schemeClr val="bg2"/>
              </a:solidFill>
              <a:miter lim="800000"/>
            </a:ln>
            <a:effectLst>
              <a:outerShdw dist="35921" dir="2700000" algn="ctr" rotWithShape="0">
                <a:schemeClr val="bg2"/>
              </a:outerShdw>
            </a:effec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1689" name="Rectangle 7"/>
            <p:cNvSpPr>
              <a:spLocks noChangeArrowheads="1"/>
            </p:cNvSpPr>
            <p:nvPr/>
          </p:nvSpPr>
          <p:spPr bwMode="auto">
            <a:xfrm>
              <a:off x="464" y="1200"/>
              <a:ext cx="9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dirty="0">
                  <a:ea typeface="宋体" panose="02010600030101010101" pitchFamily="2" charset="-122"/>
                </a:rPr>
                <a:t>Actor 1</a:t>
              </a:r>
              <a:endParaRPr lang="en-US" altLang="zh-CN" sz="2000" dirty="0">
                <a:ea typeface="宋体" panose="02010600030101010101" pitchFamily="2" charset="-122"/>
              </a:endParaRPr>
            </a:p>
          </p:txBody>
        </p:sp>
        <p:sp>
          <p:nvSpPr>
            <p:cNvPr id="71690" name="Rectangle 8"/>
            <p:cNvSpPr>
              <a:spLocks noChangeArrowheads="1"/>
            </p:cNvSpPr>
            <p:nvPr/>
          </p:nvSpPr>
          <p:spPr bwMode="auto">
            <a:xfrm>
              <a:off x="544" y="2208"/>
              <a:ext cx="82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dirty="0">
                  <a:ea typeface="宋体" panose="02010600030101010101" pitchFamily="2" charset="-122"/>
                </a:rPr>
                <a:t>Use Case</a:t>
              </a:r>
              <a:endParaRPr lang="en-US" altLang="zh-CN" sz="2000" dirty="0">
                <a:ea typeface="宋体" panose="02010600030101010101" pitchFamily="2" charset="-122"/>
              </a:endParaRPr>
            </a:p>
          </p:txBody>
        </p:sp>
        <p:graphicFrame>
          <p:nvGraphicFramePr>
            <p:cNvPr id="71691" name="Object 9"/>
            <p:cNvGraphicFramePr>
              <a:graphicFrameLocks noChangeAspect="1"/>
            </p:cNvGraphicFramePr>
            <p:nvPr/>
          </p:nvGraphicFramePr>
          <p:xfrm>
            <a:off x="752" y="768"/>
            <a:ext cx="352" cy="480"/>
          </p:xfrm>
          <a:graphic>
            <a:graphicData uri="http://schemas.openxmlformats.org/presentationml/2006/ole">
              <mc:AlternateContent xmlns:mc="http://schemas.openxmlformats.org/markup-compatibility/2006">
                <mc:Choice xmlns:v="urn:schemas-microsoft-com:vml" Requires="v">
                  <p:oleObj spid="_x0000_s23634" name="CorelDRAW" r:id="rId1" imgW="457200" imgH="457200" progId="CorelDraw.Graphic.7">
                    <p:embed/>
                  </p:oleObj>
                </mc:Choice>
                <mc:Fallback>
                  <p:oleObj name="CorelDRAW" r:id="rId1" imgW="457200" imgH="457200" progId="CorelDraw.Graphic.7">
                    <p:embed/>
                    <p:pic>
                      <p:nvPicPr>
                        <p:cNvPr id="0" name="图片 236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 y="768"/>
                          <a:ext cx="352" cy="48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692" name="Object 10"/>
            <p:cNvGraphicFramePr>
              <a:graphicFrameLocks noChangeAspect="1"/>
            </p:cNvGraphicFramePr>
            <p:nvPr/>
          </p:nvGraphicFramePr>
          <p:xfrm>
            <a:off x="752" y="2976"/>
            <a:ext cx="352" cy="480"/>
          </p:xfrm>
          <a:graphic>
            <a:graphicData uri="http://schemas.openxmlformats.org/presentationml/2006/ole">
              <mc:AlternateContent xmlns:mc="http://schemas.openxmlformats.org/markup-compatibility/2006">
                <mc:Choice xmlns:v="urn:schemas-microsoft-com:vml" Requires="v">
                  <p:oleObj spid="_x0000_s23635" name="CorelDRAW" r:id="rId3" imgW="457200" imgH="457200" progId="CorelDraw.Graphic.7">
                    <p:embed/>
                  </p:oleObj>
                </mc:Choice>
                <mc:Fallback>
                  <p:oleObj name="CorelDRAW" r:id="rId3" imgW="457200" imgH="457200" progId="CorelDraw.Graphic.7">
                    <p:embed/>
                    <p:pic>
                      <p:nvPicPr>
                        <p:cNvPr id="0" name="图片 236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 y="2976"/>
                          <a:ext cx="352" cy="48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93" name="Line 11"/>
            <p:cNvSpPr>
              <a:spLocks noChangeShapeType="1"/>
            </p:cNvSpPr>
            <p:nvPr/>
          </p:nvSpPr>
          <p:spPr bwMode="auto">
            <a:xfrm>
              <a:off x="912" y="1440"/>
              <a:ext cx="0" cy="384"/>
            </a:xfrm>
            <a:prstGeom prst="line">
              <a:avLst/>
            </a:prstGeom>
            <a:noFill/>
            <a:ln w="38100">
              <a:solidFill>
                <a:schemeClr val="tx1"/>
              </a:solidFill>
              <a:rou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71694" name="Rectangle 12"/>
            <p:cNvSpPr>
              <a:spLocks noChangeArrowheads="1"/>
            </p:cNvSpPr>
            <p:nvPr/>
          </p:nvSpPr>
          <p:spPr bwMode="auto">
            <a:xfrm>
              <a:off x="464" y="3504"/>
              <a:ext cx="96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dirty="0">
                  <a:ea typeface="宋体" panose="02010600030101010101" pitchFamily="2" charset="-122"/>
                </a:rPr>
                <a:t>Actor 2</a:t>
              </a:r>
              <a:endParaRPr lang="en-US" altLang="zh-CN" sz="2000" dirty="0">
                <a:ea typeface="宋体" panose="02010600030101010101" pitchFamily="2" charset="-122"/>
              </a:endParaRPr>
            </a:p>
          </p:txBody>
        </p:sp>
      </p:grpSp>
      <p:sp>
        <p:nvSpPr>
          <p:cNvPr id="71686" name="Line 13"/>
          <p:cNvSpPr>
            <a:spLocks noChangeShapeType="1"/>
          </p:cNvSpPr>
          <p:nvPr/>
        </p:nvSpPr>
        <p:spPr bwMode="auto">
          <a:xfrm>
            <a:off x="2971800" y="4402138"/>
            <a:ext cx="0" cy="609600"/>
          </a:xfrm>
          <a:prstGeom prst="line">
            <a:avLst/>
          </a:prstGeom>
          <a:noFill/>
          <a:ln w="38100">
            <a:solidFill>
              <a:schemeClr val="tx1"/>
            </a:solidFill>
            <a:rou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71687" name="Freeform 14"/>
          <p:cNvSpPr/>
          <p:nvPr/>
        </p:nvSpPr>
        <p:spPr bwMode="auto">
          <a:xfrm>
            <a:off x="2474914" y="3506789"/>
            <a:ext cx="998537" cy="403225"/>
          </a:xfrm>
          <a:custGeom>
            <a:avLst/>
            <a:gdLst>
              <a:gd name="T0" fmla="*/ 2147483646 w 629"/>
              <a:gd name="T1" fmla="*/ 2147483646 h 254"/>
              <a:gd name="T2" fmla="*/ 2147483646 w 629"/>
              <a:gd name="T3" fmla="*/ 2147483646 h 254"/>
              <a:gd name="T4" fmla="*/ 2147483646 w 629"/>
              <a:gd name="T5" fmla="*/ 2147483646 h 254"/>
              <a:gd name="T6" fmla="*/ 2147483646 w 629"/>
              <a:gd name="T7" fmla="*/ 2147483646 h 254"/>
              <a:gd name="T8" fmla="*/ 2147483646 w 629"/>
              <a:gd name="T9" fmla="*/ 2147483646 h 254"/>
              <a:gd name="T10" fmla="*/ 2147483646 w 629"/>
              <a:gd name="T11" fmla="*/ 2147483646 h 254"/>
              <a:gd name="T12" fmla="*/ 2147483646 w 629"/>
              <a:gd name="T13" fmla="*/ 2147483646 h 254"/>
              <a:gd name="T14" fmla="*/ 2147483646 w 629"/>
              <a:gd name="T15" fmla="*/ 2147483646 h 254"/>
              <a:gd name="T16" fmla="*/ 2147483646 w 629"/>
              <a:gd name="T17" fmla="*/ 2147483646 h 254"/>
              <a:gd name="T18" fmla="*/ 2147483646 w 629"/>
              <a:gd name="T19" fmla="*/ 2147483646 h 254"/>
              <a:gd name="T20" fmla="*/ 2147483646 w 629"/>
              <a:gd name="T21" fmla="*/ 2147483646 h 254"/>
              <a:gd name="T22" fmla="*/ 2147483646 w 629"/>
              <a:gd name="T23" fmla="*/ 2147483646 h 254"/>
              <a:gd name="T24" fmla="*/ 2147483646 w 629"/>
              <a:gd name="T25" fmla="*/ 2147483646 h 254"/>
              <a:gd name="T26" fmla="*/ 2147483646 w 629"/>
              <a:gd name="T27" fmla="*/ 2147483646 h 254"/>
              <a:gd name="T28" fmla="*/ 2147483646 w 629"/>
              <a:gd name="T29" fmla="*/ 2147483646 h 254"/>
              <a:gd name="T30" fmla="*/ 2147483646 w 629"/>
              <a:gd name="T31" fmla="*/ 2147483646 h 254"/>
              <a:gd name="T32" fmla="*/ 2147483646 w 629"/>
              <a:gd name="T33" fmla="*/ 2147483646 h 254"/>
              <a:gd name="T34" fmla="*/ 2147483646 w 629"/>
              <a:gd name="T35" fmla="*/ 2147483646 h 254"/>
              <a:gd name="T36" fmla="*/ 2147483646 w 629"/>
              <a:gd name="T37" fmla="*/ 2147483646 h 254"/>
              <a:gd name="T38" fmla="*/ 2147483646 w 629"/>
              <a:gd name="T39" fmla="*/ 2147483646 h 254"/>
              <a:gd name="T40" fmla="*/ 2147483646 w 629"/>
              <a:gd name="T41" fmla="*/ 2147483646 h 254"/>
              <a:gd name="T42" fmla="*/ 2147483646 w 629"/>
              <a:gd name="T43" fmla="*/ 2147483646 h 254"/>
              <a:gd name="T44" fmla="*/ 2147483646 w 629"/>
              <a:gd name="T45" fmla="*/ 2147483646 h 254"/>
              <a:gd name="T46" fmla="*/ 2147483646 w 629"/>
              <a:gd name="T47" fmla="*/ 2147483646 h 254"/>
              <a:gd name="T48" fmla="*/ 2147483646 w 629"/>
              <a:gd name="T49" fmla="*/ 2147483646 h 254"/>
              <a:gd name="T50" fmla="*/ 2147483646 w 629"/>
              <a:gd name="T51" fmla="*/ 2147483646 h 254"/>
              <a:gd name="T52" fmla="*/ 2147483646 w 629"/>
              <a:gd name="T53" fmla="*/ 2147483646 h 254"/>
              <a:gd name="T54" fmla="*/ 2147483646 w 629"/>
              <a:gd name="T55" fmla="*/ 2147483646 h 254"/>
              <a:gd name="T56" fmla="*/ 2147483646 w 629"/>
              <a:gd name="T57" fmla="*/ 2147483646 h 254"/>
              <a:gd name="T58" fmla="*/ 2147483646 w 629"/>
              <a:gd name="T59" fmla="*/ 2147483646 h 254"/>
              <a:gd name="T60" fmla="*/ 2147483646 w 629"/>
              <a:gd name="T61" fmla="*/ 2147483646 h 254"/>
              <a:gd name="T62" fmla="*/ 2147483646 w 629"/>
              <a:gd name="T63" fmla="*/ 2147483646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29"/>
              <a:gd name="T97" fmla="*/ 0 h 254"/>
              <a:gd name="T98" fmla="*/ 629 w 629"/>
              <a:gd name="T99" fmla="*/ 254 h 2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29" h="254">
                <a:moveTo>
                  <a:pt x="315" y="0"/>
                </a:moveTo>
                <a:lnTo>
                  <a:pt x="348" y="2"/>
                </a:lnTo>
                <a:lnTo>
                  <a:pt x="379" y="2"/>
                </a:lnTo>
                <a:lnTo>
                  <a:pt x="409" y="7"/>
                </a:lnTo>
                <a:lnTo>
                  <a:pt x="437" y="10"/>
                </a:lnTo>
                <a:lnTo>
                  <a:pt x="464" y="15"/>
                </a:lnTo>
                <a:lnTo>
                  <a:pt x="490" y="23"/>
                </a:lnTo>
                <a:lnTo>
                  <a:pt x="515" y="30"/>
                </a:lnTo>
                <a:lnTo>
                  <a:pt x="538" y="38"/>
                </a:lnTo>
                <a:lnTo>
                  <a:pt x="558" y="48"/>
                </a:lnTo>
                <a:lnTo>
                  <a:pt x="576" y="56"/>
                </a:lnTo>
                <a:lnTo>
                  <a:pt x="591" y="68"/>
                </a:lnTo>
                <a:lnTo>
                  <a:pt x="606" y="78"/>
                </a:lnTo>
                <a:lnTo>
                  <a:pt x="616" y="91"/>
                </a:lnTo>
                <a:lnTo>
                  <a:pt x="624" y="101"/>
                </a:lnTo>
                <a:lnTo>
                  <a:pt x="629" y="114"/>
                </a:lnTo>
                <a:lnTo>
                  <a:pt x="629" y="127"/>
                </a:lnTo>
                <a:lnTo>
                  <a:pt x="629" y="139"/>
                </a:lnTo>
                <a:lnTo>
                  <a:pt x="624" y="152"/>
                </a:lnTo>
                <a:lnTo>
                  <a:pt x="616" y="165"/>
                </a:lnTo>
                <a:lnTo>
                  <a:pt x="606" y="177"/>
                </a:lnTo>
                <a:lnTo>
                  <a:pt x="591" y="188"/>
                </a:lnTo>
                <a:lnTo>
                  <a:pt x="576" y="198"/>
                </a:lnTo>
                <a:lnTo>
                  <a:pt x="558" y="208"/>
                </a:lnTo>
                <a:lnTo>
                  <a:pt x="538" y="218"/>
                </a:lnTo>
                <a:lnTo>
                  <a:pt x="515" y="226"/>
                </a:lnTo>
                <a:lnTo>
                  <a:pt x="490" y="233"/>
                </a:lnTo>
                <a:lnTo>
                  <a:pt x="464" y="238"/>
                </a:lnTo>
                <a:lnTo>
                  <a:pt x="437" y="243"/>
                </a:lnTo>
                <a:lnTo>
                  <a:pt x="409" y="248"/>
                </a:lnTo>
                <a:lnTo>
                  <a:pt x="379" y="251"/>
                </a:lnTo>
                <a:lnTo>
                  <a:pt x="348" y="254"/>
                </a:lnTo>
                <a:lnTo>
                  <a:pt x="315" y="254"/>
                </a:lnTo>
                <a:lnTo>
                  <a:pt x="283" y="254"/>
                </a:lnTo>
                <a:lnTo>
                  <a:pt x="252" y="251"/>
                </a:lnTo>
                <a:lnTo>
                  <a:pt x="222" y="248"/>
                </a:lnTo>
                <a:lnTo>
                  <a:pt x="192" y="243"/>
                </a:lnTo>
                <a:lnTo>
                  <a:pt x="166" y="238"/>
                </a:lnTo>
                <a:lnTo>
                  <a:pt x="139" y="233"/>
                </a:lnTo>
                <a:lnTo>
                  <a:pt x="116" y="226"/>
                </a:lnTo>
                <a:lnTo>
                  <a:pt x="93" y="218"/>
                </a:lnTo>
                <a:lnTo>
                  <a:pt x="73" y="208"/>
                </a:lnTo>
                <a:lnTo>
                  <a:pt x="55" y="198"/>
                </a:lnTo>
                <a:lnTo>
                  <a:pt x="38" y="188"/>
                </a:lnTo>
                <a:lnTo>
                  <a:pt x="25" y="177"/>
                </a:lnTo>
                <a:lnTo>
                  <a:pt x="15" y="165"/>
                </a:lnTo>
                <a:lnTo>
                  <a:pt x="7" y="152"/>
                </a:lnTo>
                <a:lnTo>
                  <a:pt x="2" y="139"/>
                </a:lnTo>
                <a:lnTo>
                  <a:pt x="0" y="127"/>
                </a:lnTo>
                <a:lnTo>
                  <a:pt x="2" y="114"/>
                </a:lnTo>
                <a:lnTo>
                  <a:pt x="7" y="101"/>
                </a:lnTo>
                <a:lnTo>
                  <a:pt x="15" y="91"/>
                </a:lnTo>
                <a:lnTo>
                  <a:pt x="25" y="78"/>
                </a:lnTo>
                <a:lnTo>
                  <a:pt x="38" y="68"/>
                </a:lnTo>
                <a:lnTo>
                  <a:pt x="55" y="56"/>
                </a:lnTo>
                <a:lnTo>
                  <a:pt x="73" y="48"/>
                </a:lnTo>
                <a:lnTo>
                  <a:pt x="93" y="38"/>
                </a:lnTo>
                <a:lnTo>
                  <a:pt x="116" y="30"/>
                </a:lnTo>
                <a:lnTo>
                  <a:pt x="139" y="23"/>
                </a:lnTo>
                <a:lnTo>
                  <a:pt x="166" y="15"/>
                </a:lnTo>
                <a:lnTo>
                  <a:pt x="192" y="10"/>
                </a:lnTo>
                <a:lnTo>
                  <a:pt x="222" y="7"/>
                </a:lnTo>
                <a:lnTo>
                  <a:pt x="252" y="2"/>
                </a:lnTo>
                <a:lnTo>
                  <a:pt x="283" y="2"/>
                </a:lnTo>
                <a:lnTo>
                  <a:pt x="315"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9983788" y="5589588"/>
            <a:ext cx="8763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3731" name="Rectangle 3"/>
          <p:cNvSpPr>
            <a:spLocks noGrp="1" noChangeArrowheads="1"/>
          </p:cNvSpPr>
          <p:nvPr>
            <p:ph type="title"/>
          </p:nvPr>
        </p:nvSpPr>
        <p:spPr>
          <a:prstGeom prst="rect">
            <a:avLst/>
          </a:prstGeom>
        </p:spPr>
        <p:txBody>
          <a:bodyPr/>
          <a:lstStyle/>
          <a:p>
            <a:pPr eaLnBrk="1" hangingPunct="1"/>
            <a:r>
              <a:rPr lang="en-US" altLang="zh-CN" smtClean="0"/>
              <a:t>Course Registration System</a:t>
            </a:r>
            <a:r>
              <a:rPr lang="zh-CN" altLang="en-US" smtClean="0"/>
              <a:t>的用例图</a:t>
            </a:r>
            <a:endParaRPr lang="zh-CN" altLang="en-US" smtClean="0"/>
          </a:p>
        </p:txBody>
      </p:sp>
      <p:sp>
        <p:nvSpPr>
          <p:cNvPr id="73732" name="Rectangle 4"/>
          <p:cNvSpPr>
            <a:spLocks noChangeArrowheads="1"/>
          </p:cNvSpPr>
          <p:nvPr/>
        </p:nvSpPr>
        <p:spPr bwMode="auto">
          <a:xfrm>
            <a:off x="3794126" y="3146425"/>
            <a:ext cx="18601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1800">
              <a:latin typeface="Helvetica" panose="020B0604020202020204" pitchFamily="34" charset="0"/>
              <a:ea typeface="宋体" panose="02010600030101010101" pitchFamily="2" charset="-122"/>
            </a:endParaRPr>
          </a:p>
        </p:txBody>
      </p:sp>
      <p:sp>
        <p:nvSpPr>
          <p:cNvPr id="73733" name="Line 5"/>
          <p:cNvSpPr>
            <a:spLocks noChangeShapeType="1"/>
          </p:cNvSpPr>
          <p:nvPr/>
        </p:nvSpPr>
        <p:spPr bwMode="auto">
          <a:xfrm flipV="1">
            <a:off x="3124201" y="1544638"/>
            <a:ext cx="1146175" cy="1016000"/>
          </a:xfrm>
          <a:prstGeom prst="line">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4" name="Line 6"/>
          <p:cNvSpPr>
            <a:spLocks noChangeShapeType="1"/>
          </p:cNvSpPr>
          <p:nvPr/>
        </p:nvSpPr>
        <p:spPr bwMode="auto">
          <a:xfrm>
            <a:off x="3200401" y="2692400"/>
            <a:ext cx="2282825" cy="560388"/>
          </a:xfrm>
          <a:prstGeom prst="line">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5" name="Line 7"/>
          <p:cNvSpPr>
            <a:spLocks noChangeShapeType="1"/>
          </p:cNvSpPr>
          <p:nvPr/>
        </p:nvSpPr>
        <p:spPr bwMode="auto">
          <a:xfrm flipH="1" flipV="1">
            <a:off x="6356350" y="3446464"/>
            <a:ext cx="2135188" cy="31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6" name="Line 8"/>
          <p:cNvSpPr>
            <a:spLocks noChangeShapeType="1"/>
          </p:cNvSpPr>
          <p:nvPr/>
        </p:nvSpPr>
        <p:spPr bwMode="auto">
          <a:xfrm flipH="1">
            <a:off x="6337300" y="2338389"/>
            <a:ext cx="2547938" cy="93662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7" name="Line 9"/>
          <p:cNvSpPr>
            <a:spLocks noChangeShapeType="1"/>
          </p:cNvSpPr>
          <p:nvPr/>
        </p:nvSpPr>
        <p:spPr bwMode="auto">
          <a:xfrm flipH="1">
            <a:off x="5032376" y="3797301"/>
            <a:ext cx="3205163" cy="9572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8" name="Line 10"/>
          <p:cNvSpPr>
            <a:spLocks noChangeShapeType="1"/>
          </p:cNvSpPr>
          <p:nvPr/>
        </p:nvSpPr>
        <p:spPr bwMode="auto">
          <a:xfrm>
            <a:off x="3143251" y="2870200"/>
            <a:ext cx="936625" cy="503238"/>
          </a:xfrm>
          <a:prstGeom prst="line">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9" name="Line 11"/>
          <p:cNvSpPr>
            <a:spLocks noChangeShapeType="1"/>
          </p:cNvSpPr>
          <p:nvPr/>
        </p:nvSpPr>
        <p:spPr bwMode="auto">
          <a:xfrm>
            <a:off x="5422900" y="1439864"/>
            <a:ext cx="3322638" cy="257175"/>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0" name="Line 12"/>
          <p:cNvSpPr>
            <a:spLocks noChangeShapeType="1"/>
          </p:cNvSpPr>
          <p:nvPr/>
        </p:nvSpPr>
        <p:spPr bwMode="auto">
          <a:xfrm flipH="1">
            <a:off x="6657976" y="4699001"/>
            <a:ext cx="1685925" cy="892175"/>
          </a:xfrm>
          <a:prstGeom prst="line">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13"/>
          <p:cNvSpPr>
            <a:spLocks noChangeShapeType="1"/>
          </p:cNvSpPr>
          <p:nvPr/>
        </p:nvSpPr>
        <p:spPr bwMode="auto">
          <a:xfrm>
            <a:off x="9123364" y="4911725"/>
            <a:ext cx="71437" cy="831850"/>
          </a:xfrm>
          <a:prstGeom prst="line">
            <a:avLst/>
          </a:prstGeom>
          <a:noFill/>
          <a:ln w="254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Line 14"/>
          <p:cNvSpPr>
            <a:spLocks noChangeShapeType="1"/>
          </p:cNvSpPr>
          <p:nvPr/>
        </p:nvSpPr>
        <p:spPr bwMode="auto">
          <a:xfrm flipH="1">
            <a:off x="8266113" y="4818064"/>
            <a:ext cx="493712" cy="477837"/>
          </a:xfrm>
          <a:prstGeom prst="line">
            <a:avLst/>
          </a:prstGeom>
          <a:noFill/>
          <a:ln w="25400">
            <a:solidFill>
              <a:schemeClr val="tx1"/>
            </a:solidFill>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3743" name="Group 15"/>
          <p:cNvGrpSpPr/>
          <p:nvPr/>
        </p:nvGrpSpPr>
        <p:grpSpPr bwMode="auto">
          <a:xfrm>
            <a:off x="5440363" y="5695950"/>
            <a:ext cx="1797050" cy="896938"/>
            <a:chOff x="356" y="2784"/>
            <a:chExt cx="1132" cy="675"/>
          </a:xfrm>
        </p:grpSpPr>
        <p:sp>
          <p:nvSpPr>
            <p:cNvPr id="73783" name="Rectangle 16"/>
            <p:cNvSpPr>
              <a:spLocks noChangeArrowheads="1"/>
            </p:cNvSpPr>
            <p:nvPr/>
          </p:nvSpPr>
          <p:spPr bwMode="auto">
            <a:xfrm>
              <a:off x="356" y="2976"/>
              <a:ext cx="113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Select Courses </a:t>
              </a:r>
              <a:endParaRPr lang="en-US" altLang="zh-CN" sz="1800">
                <a:ea typeface="宋体" panose="02010600030101010101" pitchFamily="2" charset="-122"/>
              </a:endParaRPr>
            </a:p>
            <a:p>
              <a:pPr algn="ctr"/>
              <a:r>
                <a:rPr lang="en-US" altLang="zh-CN" sz="1800">
                  <a:ea typeface="宋体" panose="02010600030101010101" pitchFamily="2" charset="-122"/>
                </a:rPr>
                <a:t>to Teach</a:t>
              </a:r>
              <a:endParaRPr lang="en-US" altLang="zh-CN" sz="1800">
                <a:ea typeface="宋体" panose="02010600030101010101" pitchFamily="2" charset="-122"/>
              </a:endParaRPr>
            </a:p>
          </p:txBody>
        </p:sp>
        <p:graphicFrame>
          <p:nvGraphicFramePr>
            <p:cNvPr id="73784" name="Object 17"/>
            <p:cNvGraphicFramePr/>
            <p:nvPr/>
          </p:nvGraphicFramePr>
          <p:xfrm>
            <a:off x="672" y="2784"/>
            <a:ext cx="498" cy="213"/>
          </p:xfrm>
          <a:graphic>
            <a:graphicData uri="http://schemas.openxmlformats.org/presentationml/2006/ole">
              <mc:AlternateContent xmlns:mc="http://schemas.openxmlformats.org/markup-compatibility/2006">
                <mc:Choice xmlns:v="urn:schemas-microsoft-com:vml" Requires="v">
                  <p:oleObj spid="_x0000_s25098" name="CorelDRAW 6.0" r:id="rId1" imgW="457200" imgH="457200" progId="CorelDRAW.Graphic.6">
                    <p:embed/>
                  </p:oleObj>
                </mc:Choice>
                <mc:Fallback>
                  <p:oleObj name="CorelDRAW 6.0" r:id="rId1" imgW="457200" imgH="457200" progId="CorelDRAW.Graphic.6">
                    <p:embed/>
                    <p:pic>
                      <p:nvPicPr>
                        <p:cNvPr id="0" name="图片 2509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2784"/>
                          <a:ext cx="4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44" name="Group 18"/>
          <p:cNvGrpSpPr/>
          <p:nvPr/>
        </p:nvGrpSpPr>
        <p:grpSpPr bwMode="auto">
          <a:xfrm>
            <a:off x="8469313" y="4117976"/>
            <a:ext cx="1162050" cy="747713"/>
            <a:chOff x="2352" y="2976"/>
            <a:chExt cx="732" cy="471"/>
          </a:xfrm>
        </p:grpSpPr>
        <p:sp>
          <p:nvSpPr>
            <p:cNvPr id="73781" name="Rectangle 19"/>
            <p:cNvSpPr>
              <a:spLocks noChangeArrowheads="1"/>
            </p:cNvSpPr>
            <p:nvPr/>
          </p:nvSpPr>
          <p:spPr bwMode="auto">
            <a:xfrm>
              <a:off x="2352" y="3216"/>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Professor</a:t>
              </a:r>
              <a:endParaRPr lang="en-US" altLang="zh-CN" sz="1800">
                <a:ea typeface="宋体" panose="02010600030101010101" pitchFamily="2" charset="-122"/>
              </a:endParaRPr>
            </a:p>
          </p:txBody>
        </p:sp>
        <p:graphicFrame>
          <p:nvGraphicFramePr>
            <p:cNvPr id="73782" name="Object 20"/>
            <p:cNvGraphicFramePr/>
            <p:nvPr/>
          </p:nvGraphicFramePr>
          <p:xfrm>
            <a:off x="2592" y="2976"/>
            <a:ext cx="188" cy="260"/>
          </p:xfrm>
          <a:graphic>
            <a:graphicData uri="http://schemas.openxmlformats.org/presentationml/2006/ole">
              <mc:AlternateContent xmlns:mc="http://schemas.openxmlformats.org/markup-compatibility/2006">
                <mc:Choice xmlns:v="urn:schemas-microsoft-com:vml" Requires="v">
                  <p:oleObj spid="_x0000_s25099" name="CorelDRAW 6.0" r:id="rId3" imgW="457200" imgH="457200" progId="CorelDRAW.Graphic.6">
                    <p:embed/>
                  </p:oleObj>
                </mc:Choice>
                <mc:Fallback>
                  <p:oleObj name="CorelDRAW 6.0" r:id="rId3" imgW="457200" imgH="457200" progId="CorelDRAW.Graphic.6">
                    <p:embed/>
                    <p:pic>
                      <p:nvPicPr>
                        <p:cNvPr id="0" name="图片 2509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 y="2976"/>
                          <a:ext cx="1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45" name="Group 21"/>
          <p:cNvGrpSpPr/>
          <p:nvPr/>
        </p:nvGrpSpPr>
        <p:grpSpPr bwMode="auto">
          <a:xfrm>
            <a:off x="2018977" y="2365375"/>
            <a:ext cx="981723" cy="811719"/>
            <a:chOff x="448" y="1392"/>
            <a:chExt cx="579" cy="441"/>
          </a:xfrm>
        </p:grpSpPr>
        <p:sp>
          <p:nvSpPr>
            <p:cNvPr id="73779" name="Rectangle 22"/>
            <p:cNvSpPr>
              <a:spLocks noChangeArrowheads="1"/>
            </p:cNvSpPr>
            <p:nvPr/>
          </p:nvSpPr>
          <p:spPr bwMode="auto">
            <a:xfrm>
              <a:off x="448" y="1632"/>
              <a:ext cx="57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Student</a:t>
              </a:r>
              <a:endParaRPr lang="en-US" altLang="zh-CN" sz="1800">
                <a:ea typeface="宋体" panose="02010600030101010101" pitchFamily="2" charset="-122"/>
              </a:endParaRPr>
            </a:p>
          </p:txBody>
        </p:sp>
        <p:graphicFrame>
          <p:nvGraphicFramePr>
            <p:cNvPr id="73780" name="Object 23"/>
            <p:cNvGraphicFramePr/>
            <p:nvPr/>
          </p:nvGraphicFramePr>
          <p:xfrm>
            <a:off x="624" y="1392"/>
            <a:ext cx="188" cy="260"/>
          </p:xfrm>
          <a:graphic>
            <a:graphicData uri="http://schemas.openxmlformats.org/presentationml/2006/ole">
              <mc:AlternateContent xmlns:mc="http://schemas.openxmlformats.org/markup-compatibility/2006">
                <mc:Choice xmlns:v="urn:schemas-microsoft-com:vml" Requires="v">
                  <p:oleObj spid="_x0000_s25100" name="CorelDRAW 6.0" r:id="rId5" imgW="457200" imgH="457200" progId="CorelDRAW.Graphic.6">
                    <p:embed/>
                  </p:oleObj>
                </mc:Choice>
                <mc:Fallback>
                  <p:oleObj name="CorelDRAW 6.0" r:id="rId5" imgW="457200" imgH="457200" progId="CorelDRAW.Graphic.6">
                    <p:embed/>
                    <p:pic>
                      <p:nvPicPr>
                        <p:cNvPr id="0" name="图片 2509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1392"/>
                          <a:ext cx="1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46" name="Group 24"/>
          <p:cNvGrpSpPr/>
          <p:nvPr/>
        </p:nvGrpSpPr>
        <p:grpSpPr bwMode="auto">
          <a:xfrm>
            <a:off x="8558213" y="2789239"/>
            <a:ext cx="946150" cy="1100137"/>
            <a:chOff x="4398" y="1477"/>
            <a:chExt cx="596" cy="693"/>
          </a:xfrm>
        </p:grpSpPr>
        <p:sp>
          <p:nvSpPr>
            <p:cNvPr id="73777" name="Rectangle 25"/>
            <p:cNvSpPr>
              <a:spLocks noChangeArrowheads="1"/>
            </p:cNvSpPr>
            <p:nvPr/>
          </p:nvSpPr>
          <p:spPr bwMode="auto">
            <a:xfrm>
              <a:off x="4398" y="1766"/>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Billing </a:t>
              </a:r>
              <a:endParaRPr lang="en-US" altLang="zh-CN" sz="1800">
                <a:ea typeface="宋体" panose="02010600030101010101" pitchFamily="2" charset="-122"/>
              </a:endParaRPr>
            </a:p>
            <a:p>
              <a:pPr algn="ctr"/>
              <a:r>
                <a:rPr lang="en-US" altLang="zh-CN" sz="1800">
                  <a:ea typeface="宋体" panose="02010600030101010101" pitchFamily="2" charset="-122"/>
                </a:rPr>
                <a:t>System</a:t>
              </a:r>
              <a:endParaRPr lang="en-US" altLang="zh-CN" sz="1800">
                <a:ea typeface="宋体" panose="02010600030101010101" pitchFamily="2" charset="-122"/>
              </a:endParaRPr>
            </a:p>
          </p:txBody>
        </p:sp>
        <p:graphicFrame>
          <p:nvGraphicFramePr>
            <p:cNvPr id="73778" name="Object 26"/>
            <p:cNvGraphicFramePr/>
            <p:nvPr/>
          </p:nvGraphicFramePr>
          <p:xfrm>
            <a:off x="4550" y="1477"/>
            <a:ext cx="188" cy="260"/>
          </p:xfrm>
          <a:graphic>
            <a:graphicData uri="http://schemas.openxmlformats.org/presentationml/2006/ole">
              <mc:AlternateContent xmlns:mc="http://schemas.openxmlformats.org/markup-compatibility/2006">
                <mc:Choice xmlns:v="urn:schemas-microsoft-com:vml" Requires="v">
                  <p:oleObj spid="_x0000_s25101" name="CorelDRAW 6.0" r:id="rId6" imgW="457200" imgH="457200" progId="CorelDRAW.Graphic.6">
                    <p:embed/>
                  </p:oleObj>
                </mc:Choice>
                <mc:Fallback>
                  <p:oleObj name="CorelDRAW 6.0" r:id="rId6" imgW="457200" imgH="457200" progId="CorelDRAW.Graphic.6">
                    <p:embed/>
                    <p:pic>
                      <p:nvPicPr>
                        <p:cNvPr id="0" name="图片 251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 y="1477"/>
                          <a:ext cx="1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47" name="Group 27"/>
          <p:cNvGrpSpPr/>
          <p:nvPr/>
        </p:nvGrpSpPr>
        <p:grpSpPr bwMode="auto">
          <a:xfrm>
            <a:off x="1865313" y="4662489"/>
            <a:ext cx="1111250" cy="796925"/>
            <a:chOff x="4355" y="2660"/>
            <a:chExt cx="700" cy="502"/>
          </a:xfrm>
        </p:grpSpPr>
        <p:sp>
          <p:nvSpPr>
            <p:cNvPr id="73775" name="Rectangle 28"/>
            <p:cNvSpPr>
              <a:spLocks noChangeArrowheads="1"/>
            </p:cNvSpPr>
            <p:nvPr/>
          </p:nvSpPr>
          <p:spPr bwMode="auto">
            <a:xfrm>
              <a:off x="4355" y="2931"/>
              <a:ext cx="7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Registrar</a:t>
              </a:r>
              <a:endParaRPr lang="en-US" altLang="zh-CN" sz="1800">
                <a:ea typeface="宋体" panose="02010600030101010101" pitchFamily="2" charset="-122"/>
              </a:endParaRPr>
            </a:p>
          </p:txBody>
        </p:sp>
        <p:graphicFrame>
          <p:nvGraphicFramePr>
            <p:cNvPr id="73776" name="Object 29"/>
            <p:cNvGraphicFramePr/>
            <p:nvPr/>
          </p:nvGraphicFramePr>
          <p:xfrm>
            <a:off x="4579" y="2660"/>
            <a:ext cx="188" cy="260"/>
          </p:xfrm>
          <a:graphic>
            <a:graphicData uri="http://schemas.openxmlformats.org/presentationml/2006/ole">
              <mc:AlternateContent xmlns:mc="http://schemas.openxmlformats.org/markup-compatibility/2006">
                <mc:Choice xmlns:v="urn:schemas-microsoft-com:vml" Requires="v">
                  <p:oleObj spid="_x0000_s25102" name="CorelDRAW 6.0" r:id="rId7" imgW="457200" imgH="457200" progId="CorelDRAW.Graphic.6">
                    <p:embed/>
                  </p:oleObj>
                </mc:Choice>
                <mc:Fallback>
                  <p:oleObj name="CorelDRAW 6.0" r:id="rId7" imgW="457200" imgH="457200" progId="CorelDRAW.Graphic.6">
                    <p:embed/>
                    <p:pic>
                      <p:nvPicPr>
                        <p:cNvPr id="0" name="图片 2510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9" y="2660"/>
                          <a:ext cx="1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48" name="Group 30"/>
          <p:cNvGrpSpPr/>
          <p:nvPr/>
        </p:nvGrpSpPr>
        <p:grpSpPr bwMode="auto">
          <a:xfrm>
            <a:off x="3736975" y="3316289"/>
            <a:ext cx="1492250" cy="708025"/>
            <a:chOff x="369" y="2208"/>
            <a:chExt cx="940" cy="446"/>
          </a:xfrm>
        </p:grpSpPr>
        <p:sp>
          <p:nvSpPr>
            <p:cNvPr id="73773" name="Rectangle 31"/>
            <p:cNvSpPr>
              <a:spLocks noChangeArrowheads="1"/>
            </p:cNvSpPr>
            <p:nvPr/>
          </p:nvSpPr>
          <p:spPr bwMode="auto">
            <a:xfrm>
              <a:off x="369" y="2423"/>
              <a:ext cx="9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View Grades</a:t>
              </a:r>
              <a:endParaRPr lang="en-US" altLang="zh-CN" sz="1800">
                <a:ea typeface="宋体" panose="02010600030101010101" pitchFamily="2" charset="-122"/>
              </a:endParaRPr>
            </a:p>
          </p:txBody>
        </p:sp>
        <p:graphicFrame>
          <p:nvGraphicFramePr>
            <p:cNvPr id="73774" name="Object 32"/>
            <p:cNvGraphicFramePr/>
            <p:nvPr/>
          </p:nvGraphicFramePr>
          <p:xfrm>
            <a:off x="576" y="2208"/>
            <a:ext cx="498" cy="213"/>
          </p:xfrm>
          <a:graphic>
            <a:graphicData uri="http://schemas.openxmlformats.org/presentationml/2006/ole">
              <mc:AlternateContent xmlns:mc="http://schemas.openxmlformats.org/markup-compatibility/2006">
                <mc:Choice xmlns:v="urn:schemas-microsoft-com:vml" Requires="v">
                  <p:oleObj spid="_x0000_s25103" name="CorelDRAW" r:id="rId8" imgW="457200" imgH="457200" progId="CorelDraw.Graphic.7">
                    <p:embed/>
                  </p:oleObj>
                </mc:Choice>
                <mc:Fallback>
                  <p:oleObj name="CorelDRAW" r:id="rId8" imgW="457200" imgH="457200" progId="CorelDraw.Graphic.7">
                    <p:embed/>
                    <p:pic>
                      <p:nvPicPr>
                        <p:cNvPr id="0" name="图片 2510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 y="2208"/>
                          <a:ext cx="4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49" name="Group 33"/>
          <p:cNvGrpSpPr/>
          <p:nvPr/>
        </p:nvGrpSpPr>
        <p:grpSpPr bwMode="auto">
          <a:xfrm>
            <a:off x="5232400" y="3314700"/>
            <a:ext cx="1517650" cy="996950"/>
            <a:chOff x="1359" y="1515"/>
            <a:chExt cx="956" cy="628"/>
          </a:xfrm>
        </p:grpSpPr>
        <p:sp>
          <p:nvSpPr>
            <p:cNvPr id="73771" name="Rectangle 34"/>
            <p:cNvSpPr>
              <a:spLocks noChangeArrowheads="1"/>
            </p:cNvSpPr>
            <p:nvPr/>
          </p:nvSpPr>
          <p:spPr bwMode="auto">
            <a:xfrm>
              <a:off x="1359" y="1739"/>
              <a:ext cx="9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Alter Course </a:t>
              </a:r>
              <a:endParaRPr lang="en-US" altLang="zh-CN" sz="1800">
                <a:ea typeface="宋体" panose="02010600030101010101" pitchFamily="2" charset="-122"/>
              </a:endParaRPr>
            </a:p>
            <a:p>
              <a:pPr algn="ctr"/>
              <a:r>
                <a:rPr lang="en-US" altLang="zh-CN" sz="1800">
                  <a:ea typeface="宋体" panose="02010600030101010101" pitchFamily="2" charset="-122"/>
                </a:rPr>
                <a:t>Selections</a:t>
              </a:r>
              <a:endParaRPr lang="en-US" altLang="zh-CN" sz="1800">
                <a:ea typeface="宋体" panose="02010600030101010101" pitchFamily="2" charset="-122"/>
              </a:endParaRPr>
            </a:p>
          </p:txBody>
        </p:sp>
        <p:graphicFrame>
          <p:nvGraphicFramePr>
            <p:cNvPr id="73772" name="Object 35"/>
            <p:cNvGraphicFramePr/>
            <p:nvPr/>
          </p:nvGraphicFramePr>
          <p:xfrm>
            <a:off x="1537" y="1515"/>
            <a:ext cx="498" cy="213"/>
          </p:xfrm>
          <a:graphic>
            <a:graphicData uri="http://schemas.openxmlformats.org/presentationml/2006/ole">
              <mc:AlternateContent xmlns:mc="http://schemas.openxmlformats.org/markup-compatibility/2006">
                <mc:Choice xmlns:v="urn:schemas-microsoft-com:vml" Requires="v">
                  <p:oleObj spid="_x0000_s25104" name="CorelDRAW 6.0" r:id="rId10" imgW="457200" imgH="457200" progId="CorelDRAW.Graphic.6">
                    <p:embed/>
                  </p:oleObj>
                </mc:Choice>
                <mc:Fallback>
                  <p:oleObj name="CorelDRAW 6.0" r:id="rId10" imgW="457200" imgH="457200" progId="CorelDRAW.Graphic.6">
                    <p:embed/>
                    <p:pic>
                      <p:nvPicPr>
                        <p:cNvPr id="0" name="图片 2510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 y="1515"/>
                          <a:ext cx="4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50" name="Group 36"/>
          <p:cNvGrpSpPr/>
          <p:nvPr/>
        </p:nvGrpSpPr>
        <p:grpSpPr bwMode="auto">
          <a:xfrm>
            <a:off x="8345488" y="5783264"/>
            <a:ext cx="1670050" cy="922337"/>
            <a:chOff x="1966" y="2160"/>
            <a:chExt cx="1052" cy="581"/>
          </a:xfrm>
        </p:grpSpPr>
        <p:sp>
          <p:nvSpPr>
            <p:cNvPr id="73769" name="Rectangle 37"/>
            <p:cNvSpPr>
              <a:spLocks noChangeArrowheads="1"/>
            </p:cNvSpPr>
            <p:nvPr/>
          </p:nvSpPr>
          <p:spPr bwMode="auto">
            <a:xfrm>
              <a:off x="1966" y="2337"/>
              <a:ext cx="105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Get Class List </a:t>
              </a:r>
              <a:endParaRPr lang="en-US" altLang="zh-CN" sz="1800">
                <a:ea typeface="宋体" panose="02010600030101010101" pitchFamily="2" charset="-122"/>
              </a:endParaRPr>
            </a:p>
            <a:p>
              <a:pPr algn="ctr"/>
              <a:r>
                <a:rPr lang="en-US" altLang="zh-CN" sz="1800">
                  <a:ea typeface="宋体" panose="02010600030101010101" pitchFamily="2" charset="-122"/>
                </a:rPr>
                <a:t>for a Course</a:t>
              </a:r>
              <a:endParaRPr lang="en-US" altLang="zh-CN" sz="1800">
                <a:ea typeface="宋体" panose="02010600030101010101" pitchFamily="2" charset="-122"/>
              </a:endParaRPr>
            </a:p>
          </p:txBody>
        </p:sp>
        <p:graphicFrame>
          <p:nvGraphicFramePr>
            <p:cNvPr id="73770" name="Object 38"/>
            <p:cNvGraphicFramePr/>
            <p:nvPr/>
          </p:nvGraphicFramePr>
          <p:xfrm>
            <a:off x="2208" y="2160"/>
            <a:ext cx="498" cy="213"/>
          </p:xfrm>
          <a:graphic>
            <a:graphicData uri="http://schemas.openxmlformats.org/presentationml/2006/ole">
              <mc:AlternateContent xmlns:mc="http://schemas.openxmlformats.org/markup-compatibility/2006">
                <mc:Choice xmlns:v="urn:schemas-microsoft-com:vml" Requires="v">
                  <p:oleObj spid="_x0000_s25105" name="CorelDRAW 6.0" r:id="rId11" imgW="457200" imgH="457200" progId="CorelDRAW.Graphic.6">
                    <p:embed/>
                  </p:oleObj>
                </mc:Choice>
                <mc:Fallback>
                  <p:oleObj name="CorelDRAW 6.0" r:id="rId11" imgW="457200" imgH="457200" progId="CorelDRAW.Graphic.6">
                    <p:embed/>
                    <p:pic>
                      <p:nvPicPr>
                        <p:cNvPr id="0" name="图片 2510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 y="2160"/>
                          <a:ext cx="4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51" name="Group 39"/>
          <p:cNvGrpSpPr/>
          <p:nvPr/>
        </p:nvGrpSpPr>
        <p:grpSpPr bwMode="auto">
          <a:xfrm>
            <a:off x="3676650" y="4830763"/>
            <a:ext cx="2051050" cy="671512"/>
            <a:chOff x="2900" y="1728"/>
            <a:chExt cx="1292" cy="423"/>
          </a:xfrm>
        </p:grpSpPr>
        <p:sp>
          <p:nvSpPr>
            <p:cNvPr id="73767" name="Rectangle 40"/>
            <p:cNvSpPr>
              <a:spLocks noChangeArrowheads="1"/>
            </p:cNvSpPr>
            <p:nvPr/>
          </p:nvSpPr>
          <p:spPr bwMode="auto">
            <a:xfrm>
              <a:off x="2900" y="1920"/>
              <a:ext cx="1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Close Registration</a:t>
              </a:r>
              <a:endParaRPr lang="en-US" altLang="zh-CN" sz="1800">
                <a:ea typeface="宋体" panose="02010600030101010101" pitchFamily="2" charset="-122"/>
              </a:endParaRPr>
            </a:p>
          </p:txBody>
        </p:sp>
        <p:graphicFrame>
          <p:nvGraphicFramePr>
            <p:cNvPr id="73768" name="Object 41"/>
            <p:cNvGraphicFramePr/>
            <p:nvPr/>
          </p:nvGraphicFramePr>
          <p:xfrm>
            <a:off x="3264" y="1728"/>
            <a:ext cx="498" cy="213"/>
          </p:xfrm>
          <a:graphic>
            <a:graphicData uri="http://schemas.openxmlformats.org/presentationml/2006/ole">
              <mc:AlternateContent xmlns:mc="http://schemas.openxmlformats.org/markup-compatibility/2006">
                <mc:Choice xmlns:v="urn:schemas-microsoft-com:vml" Requires="v">
                  <p:oleObj spid="_x0000_s25106" name="CorelDRAW 6.0" r:id="rId12" imgW="457200" imgH="457200" progId="CorelDRAW.Graphic.6">
                    <p:embed/>
                  </p:oleObj>
                </mc:Choice>
                <mc:Fallback>
                  <p:oleObj name="CorelDRAW 6.0" r:id="rId12" imgW="457200" imgH="457200" progId="CorelDRAW.Graphic.6">
                    <p:embed/>
                    <p:pic>
                      <p:nvPicPr>
                        <p:cNvPr id="0" name="图片 2510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1728"/>
                          <a:ext cx="4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52" name="Group 42"/>
          <p:cNvGrpSpPr/>
          <p:nvPr/>
        </p:nvGrpSpPr>
        <p:grpSpPr bwMode="auto">
          <a:xfrm>
            <a:off x="6980239" y="5291138"/>
            <a:ext cx="2014537" cy="977900"/>
            <a:chOff x="3136" y="3264"/>
            <a:chExt cx="1269" cy="616"/>
          </a:xfrm>
        </p:grpSpPr>
        <p:sp>
          <p:nvSpPr>
            <p:cNvPr id="73765" name="Rectangle 43"/>
            <p:cNvSpPr>
              <a:spLocks noChangeArrowheads="1"/>
            </p:cNvSpPr>
            <p:nvPr/>
          </p:nvSpPr>
          <p:spPr bwMode="auto">
            <a:xfrm>
              <a:off x="3136" y="3476"/>
              <a:ext cx="126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Submit </a:t>
              </a:r>
              <a:endParaRPr lang="en-US" altLang="zh-CN" sz="1800">
                <a:ea typeface="宋体" panose="02010600030101010101" pitchFamily="2" charset="-122"/>
              </a:endParaRPr>
            </a:p>
            <a:p>
              <a:pPr algn="ctr"/>
              <a:r>
                <a:rPr lang="en-US" altLang="zh-CN" sz="1800">
                  <a:ea typeface="宋体" panose="02010600030101010101" pitchFamily="2" charset="-122"/>
                </a:rPr>
                <a:t>Grades</a:t>
              </a:r>
              <a:endParaRPr lang="en-US" altLang="zh-CN" sz="1800">
                <a:ea typeface="宋体" panose="02010600030101010101" pitchFamily="2" charset="-122"/>
              </a:endParaRPr>
            </a:p>
          </p:txBody>
        </p:sp>
        <p:graphicFrame>
          <p:nvGraphicFramePr>
            <p:cNvPr id="73766" name="Object 44"/>
            <p:cNvGraphicFramePr/>
            <p:nvPr/>
          </p:nvGraphicFramePr>
          <p:xfrm>
            <a:off x="3508" y="3264"/>
            <a:ext cx="498" cy="213"/>
          </p:xfrm>
          <a:graphic>
            <a:graphicData uri="http://schemas.openxmlformats.org/presentationml/2006/ole">
              <mc:AlternateContent xmlns:mc="http://schemas.openxmlformats.org/markup-compatibility/2006">
                <mc:Choice xmlns:v="urn:schemas-microsoft-com:vml" Requires="v">
                  <p:oleObj spid="_x0000_s25107" name="CorelDRAW 6.0" r:id="rId13" imgW="457200" imgH="457200" progId="CorelDRAW.Graphic.6">
                    <p:embed/>
                  </p:oleObj>
                </mc:Choice>
                <mc:Fallback>
                  <p:oleObj name="CorelDRAW 6.0" r:id="rId13" imgW="457200" imgH="457200" progId="CorelDRAW.Graphic.6">
                    <p:embed/>
                    <p:pic>
                      <p:nvPicPr>
                        <p:cNvPr id="0" name="图片 2510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8" y="3264"/>
                          <a:ext cx="4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53" name="Group 45"/>
          <p:cNvGrpSpPr/>
          <p:nvPr/>
        </p:nvGrpSpPr>
        <p:grpSpPr bwMode="auto">
          <a:xfrm>
            <a:off x="4156075" y="1247775"/>
            <a:ext cx="1365250" cy="1035050"/>
            <a:chOff x="1325" y="595"/>
            <a:chExt cx="860" cy="652"/>
          </a:xfrm>
        </p:grpSpPr>
        <p:sp>
          <p:nvSpPr>
            <p:cNvPr id="73763" name="Rectangle 46"/>
            <p:cNvSpPr>
              <a:spLocks noChangeArrowheads="1"/>
            </p:cNvSpPr>
            <p:nvPr/>
          </p:nvSpPr>
          <p:spPr bwMode="auto">
            <a:xfrm>
              <a:off x="1325" y="843"/>
              <a:ext cx="8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Register </a:t>
              </a:r>
              <a:endParaRPr lang="en-US" altLang="zh-CN" sz="1800">
                <a:ea typeface="宋体" panose="02010600030101010101" pitchFamily="2" charset="-122"/>
              </a:endParaRPr>
            </a:p>
            <a:p>
              <a:pPr algn="ctr"/>
              <a:r>
                <a:rPr lang="en-US" altLang="zh-CN" sz="1800">
                  <a:ea typeface="宋体" panose="02010600030101010101" pitchFamily="2" charset="-122"/>
                </a:rPr>
                <a:t>for Courses</a:t>
              </a:r>
              <a:endParaRPr lang="en-US" altLang="zh-CN" sz="1800">
                <a:ea typeface="宋体" panose="02010600030101010101" pitchFamily="2" charset="-122"/>
              </a:endParaRPr>
            </a:p>
          </p:txBody>
        </p:sp>
        <p:graphicFrame>
          <p:nvGraphicFramePr>
            <p:cNvPr id="73764" name="Object 47"/>
            <p:cNvGraphicFramePr/>
            <p:nvPr/>
          </p:nvGraphicFramePr>
          <p:xfrm>
            <a:off x="1470" y="595"/>
            <a:ext cx="498" cy="213"/>
          </p:xfrm>
          <a:graphic>
            <a:graphicData uri="http://schemas.openxmlformats.org/presentationml/2006/ole">
              <mc:AlternateContent xmlns:mc="http://schemas.openxmlformats.org/markup-compatibility/2006">
                <mc:Choice xmlns:v="urn:schemas-microsoft-com:vml" Requires="v">
                  <p:oleObj spid="_x0000_s25108" name="CorelDRAW 6.0" r:id="rId14" imgW="457200" imgH="457200" progId="CorelDRAW.Graphic.6">
                    <p:embed/>
                  </p:oleObj>
                </mc:Choice>
                <mc:Fallback>
                  <p:oleObj name="CorelDRAW 6.0" r:id="rId14" imgW="457200" imgH="457200" progId="CorelDRAW.Graphic.6">
                    <p:embed/>
                    <p:pic>
                      <p:nvPicPr>
                        <p:cNvPr id="0" name="图片 2510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 y="595"/>
                          <a:ext cx="4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73754" name="Group 48"/>
          <p:cNvGrpSpPr/>
          <p:nvPr/>
        </p:nvGrpSpPr>
        <p:grpSpPr bwMode="auto">
          <a:xfrm>
            <a:off x="8610600" y="1493838"/>
            <a:ext cx="1835150" cy="1035050"/>
            <a:chOff x="3473" y="580"/>
            <a:chExt cx="1156" cy="652"/>
          </a:xfrm>
        </p:grpSpPr>
        <p:graphicFrame>
          <p:nvGraphicFramePr>
            <p:cNvPr id="73761" name="Object 49"/>
            <p:cNvGraphicFramePr/>
            <p:nvPr/>
          </p:nvGraphicFramePr>
          <p:xfrm>
            <a:off x="3897" y="580"/>
            <a:ext cx="188" cy="260"/>
          </p:xfrm>
          <a:graphic>
            <a:graphicData uri="http://schemas.openxmlformats.org/presentationml/2006/ole">
              <mc:AlternateContent xmlns:mc="http://schemas.openxmlformats.org/markup-compatibility/2006">
                <mc:Choice xmlns:v="urn:schemas-microsoft-com:vml" Requires="v">
                  <p:oleObj spid="_x0000_s25109" name="CorelDRAW 6.0" r:id="rId15" imgW="457200" imgH="457200" progId="CorelDRAW.Graphic.6">
                    <p:embed/>
                  </p:oleObj>
                </mc:Choice>
                <mc:Fallback>
                  <p:oleObj name="CorelDRAW 6.0" r:id="rId15" imgW="457200" imgH="457200" progId="CorelDRAW.Graphic.6">
                    <p:embed/>
                    <p:pic>
                      <p:nvPicPr>
                        <p:cNvPr id="0" name="图片 2510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 y="580"/>
                          <a:ext cx="188"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62" name="Rectangle 50"/>
            <p:cNvSpPr>
              <a:spLocks noChangeArrowheads="1"/>
            </p:cNvSpPr>
            <p:nvPr/>
          </p:nvSpPr>
          <p:spPr bwMode="auto">
            <a:xfrm>
              <a:off x="3473" y="828"/>
              <a:ext cx="11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Course Catalog </a:t>
              </a:r>
              <a:endParaRPr lang="en-US" altLang="zh-CN" sz="1800">
                <a:ea typeface="宋体" panose="02010600030101010101" pitchFamily="2" charset="-122"/>
              </a:endParaRPr>
            </a:p>
            <a:p>
              <a:pPr algn="ctr"/>
              <a:r>
                <a:rPr lang="en-US" altLang="zh-CN" sz="1800">
                  <a:ea typeface="宋体" panose="02010600030101010101" pitchFamily="2" charset="-122"/>
                </a:rPr>
                <a:t>System</a:t>
              </a:r>
              <a:endParaRPr lang="en-US" altLang="zh-CN" sz="1800">
                <a:ea typeface="宋体" panose="02010600030101010101" pitchFamily="2" charset="-122"/>
              </a:endParaRPr>
            </a:p>
          </p:txBody>
        </p:sp>
      </p:grpSp>
      <p:grpSp>
        <p:nvGrpSpPr>
          <p:cNvPr id="73755" name="Group 51"/>
          <p:cNvGrpSpPr/>
          <p:nvPr/>
        </p:nvGrpSpPr>
        <p:grpSpPr bwMode="auto">
          <a:xfrm>
            <a:off x="5513388" y="1998663"/>
            <a:ext cx="1898650" cy="996950"/>
            <a:chOff x="1239" y="1515"/>
            <a:chExt cx="1196" cy="628"/>
          </a:xfrm>
        </p:grpSpPr>
        <p:sp>
          <p:nvSpPr>
            <p:cNvPr id="73759" name="Rectangle 52"/>
            <p:cNvSpPr>
              <a:spLocks noChangeArrowheads="1"/>
            </p:cNvSpPr>
            <p:nvPr/>
          </p:nvSpPr>
          <p:spPr bwMode="auto">
            <a:xfrm>
              <a:off x="1239" y="1739"/>
              <a:ext cx="1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Request Course </a:t>
              </a:r>
              <a:endParaRPr lang="en-US" altLang="zh-CN" sz="1800">
                <a:ea typeface="宋体" panose="02010600030101010101" pitchFamily="2" charset="-122"/>
              </a:endParaRPr>
            </a:p>
            <a:p>
              <a:pPr algn="ctr"/>
              <a:r>
                <a:rPr lang="en-US" altLang="zh-CN" sz="1800">
                  <a:ea typeface="宋体" panose="02010600030101010101" pitchFamily="2" charset="-122"/>
                </a:rPr>
                <a:t>Catalog</a:t>
              </a:r>
              <a:endParaRPr lang="en-US" altLang="zh-CN" sz="1800">
                <a:ea typeface="宋体" panose="02010600030101010101" pitchFamily="2" charset="-122"/>
              </a:endParaRPr>
            </a:p>
          </p:txBody>
        </p:sp>
        <p:graphicFrame>
          <p:nvGraphicFramePr>
            <p:cNvPr id="73760" name="Object 53"/>
            <p:cNvGraphicFramePr/>
            <p:nvPr/>
          </p:nvGraphicFramePr>
          <p:xfrm>
            <a:off x="1537" y="1515"/>
            <a:ext cx="498" cy="213"/>
          </p:xfrm>
          <a:graphic>
            <a:graphicData uri="http://schemas.openxmlformats.org/presentationml/2006/ole">
              <mc:AlternateContent xmlns:mc="http://schemas.openxmlformats.org/markup-compatibility/2006">
                <mc:Choice xmlns:v="urn:schemas-microsoft-com:vml" Requires="v">
                  <p:oleObj spid="_x0000_s25110" name="CorelDRAW 6.0" r:id="rId16" imgW="457200" imgH="457200" progId="CorelDRAW.Graphic.6">
                    <p:embed/>
                  </p:oleObj>
                </mc:Choice>
                <mc:Fallback>
                  <p:oleObj name="CorelDRAW 6.0" r:id="rId16" imgW="457200" imgH="457200" progId="CorelDRAW.Graphic.6">
                    <p:embed/>
                    <p:pic>
                      <p:nvPicPr>
                        <p:cNvPr id="0" name="图片 2510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 y="1515"/>
                          <a:ext cx="498"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3756" name="Line 54"/>
          <p:cNvSpPr>
            <a:spLocks noChangeShapeType="1"/>
          </p:cNvSpPr>
          <p:nvPr/>
        </p:nvSpPr>
        <p:spPr bwMode="auto">
          <a:xfrm flipV="1">
            <a:off x="3182938" y="2298700"/>
            <a:ext cx="2678112" cy="319088"/>
          </a:xfrm>
          <a:prstGeom prst="line">
            <a:avLst/>
          </a:prstGeom>
          <a:noFill/>
          <a:ln w="25400">
            <a:solidFill>
              <a:schemeClr val="tx1"/>
            </a:solidFill>
            <a:rou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73757" name="Line 55"/>
          <p:cNvSpPr>
            <a:spLocks noChangeShapeType="1"/>
          </p:cNvSpPr>
          <p:nvPr/>
        </p:nvSpPr>
        <p:spPr bwMode="auto">
          <a:xfrm>
            <a:off x="2684464" y="4940300"/>
            <a:ext cx="1393825" cy="0"/>
          </a:xfrm>
          <a:prstGeom prst="line">
            <a:avLst/>
          </a:prstGeom>
          <a:noFill/>
          <a:ln w="25400">
            <a:solidFill>
              <a:schemeClr val="tx1"/>
            </a:solidFill>
            <a:rou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73758" name="Line 56"/>
          <p:cNvSpPr>
            <a:spLocks noChangeShapeType="1"/>
          </p:cNvSpPr>
          <p:nvPr/>
        </p:nvSpPr>
        <p:spPr bwMode="auto">
          <a:xfrm flipH="1">
            <a:off x="6894513" y="2009776"/>
            <a:ext cx="1682750" cy="1444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742214" y="1670957"/>
            <a:ext cx="5240110" cy="1242837"/>
          </a:xfrm>
          <a:prstGeom prst="accentCallout2">
            <a:avLst>
              <a:gd name="adj1" fmla="val 18312"/>
              <a:gd name="adj2" fmla="val -1062"/>
              <a:gd name="adj3" fmla="val 18750"/>
              <a:gd name="adj4" fmla="val -16667"/>
              <a:gd name="adj5" fmla="val 85004"/>
              <a:gd name="adj6" fmla="val -32880"/>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a:solidFill>
                  <a:schemeClr val="tx1"/>
                </a:solidFill>
                <a:latin typeface="+mn-ea"/>
              </a:rPr>
              <a:t>1.1</a:t>
            </a:r>
            <a:r>
              <a:rPr lang="zh-CN" altLang="en-US" sz="2000" dirty="0">
                <a:solidFill>
                  <a:schemeClr val="tx1"/>
                </a:solidFill>
                <a:latin typeface="+mn-ea"/>
              </a:rPr>
              <a:t>识别</a:t>
            </a:r>
            <a:r>
              <a:rPr lang="en-US" altLang="zh-CN" sz="2000" dirty="0">
                <a:solidFill>
                  <a:schemeClr val="tx1"/>
                </a:solidFill>
                <a:latin typeface="+mn-ea"/>
              </a:rPr>
              <a:t>actor</a:t>
            </a:r>
            <a:r>
              <a:rPr lang="zh-CN" altLang="en-US" sz="2000" dirty="0">
                <a:solidFill>
                  <a:schemeClr val="tx1"/>
                </a:solidFill>
                <a:latin typeface="+mn-ea"/>
              </a:rPr>
              <a:t>和</a:t>
            </a:r>
            <a:r>
              <a:rPr lang="en-US" altLang="zh-CN" sz="2000" dirty="0">
                <a:solidFill>
                  <a:schemeClr val="tx1"/>
                </a:solidFill>
                <a:latin typeface="+mn-ea"/>
              </a:rPr>
              <a:t>use case</a:t>
            </a:r>
            <a:r>
              <a:rPr lang="zh-CN" altLang="en-US" sz="2000" dirty="0">
                <a:solidFill>
                  <a:schemeClr val="tx1"/>
                </a:solidFill>
                <a:latin typeface="+mn-ea"/>
              </a:rPr>
              <a:t>，画</a:t>
            </a:r>
            <a:r>
              <a:rPr lang="en-US" altLang="zh-CN" sz="2000" dirty="0">
                <a:solidFill>
                  <a:schemeClr val="tx1"/>
                </a:solidFill>
                <a:latin typeface="+mn-ea"/>
              </a:rPr>
              <a:t>Use-Case</a:t>
            </a:r>
            <a:r>
              <a:rPr lang="zh-CN" altLang="en-US" sz="2000" dirty="0">
                <a:solidFill>
                  <a:schemeClr val="tx1"/>
                </a:solidFill>
                <a:latin typeface="+mn-ea"/>
              </a:rPr>
              <a:t>图</a:t>
            </a:r>
            <a:endParaRPr lang="zh-CN" altLang="en-US" sz="2000" dirty="0">
              <a:solidFill>
                <a:schemeClr val="tx1"/>
              </a:solidFill>
              <a:latin typeface="+mn-ea"/>
            </a:endParaRPr>
          </a:p>
          <a:p>
            <a:pPr marL="0" lvl="1">
              <a:lnSpc>
                <a:spcPct val="150000"/>
              </a:lnSpc>
            </a:pPr>
            <a:r>
              <a:rPr lang="en-US" altLang="zh-CN" sz="2000" b="1" dirty="0">
                <a:solidFill>
                  <a:srgbClr val="990074"/>
                </a:solidFill>
                <a:latin typeface="+mn-ea"/>
              </a:rPr>
              <a:t>1.2 </a:t>
            </a:r>
            <a:r>
              <a:rPr lang="zh-CN" altLang="en-US" sz="2000" b="1" dirty="0">
                <a:solidFill>
                  <a:srgbClr val="990074"/>
                </a:solidFill>
                <a:latin typeface="+mn-ea"/>
              </a:rPr>
              <a:t>编写</a:t>
            </a:r>
            <a:r>
              <a:rPr lang="en-US" altLang="zh-CN" sz="2000" b="1" dirty="0">
                <a:solidFill>
                  <a:srgbClr val="990074"/>
                </a:solidFill>
                <a:latin typeface="+mn-ea"/>
              </a:rPr>
              <a:t>Use-Case Spec.</a:t>
            </a:r>
            <a:endParaRPr lang="en-US" altLang="zh-CN" sz="2000" b="1" dirty="0">
              <a:solidFill>
                <a:srgbClr val="990074"/>
              </a:solidFill>
              <a:latin typeface="+mn-ea"/>
            </a:endParaRPr>
          </a:p>
          <a:p>
            <a:pPr marL="0" lvl="1">
              <a:lnSpc>
                <a:spcPct val="150000"/>
              </a:lnSpc>
            </a:pPr>
            <a:r>
              <a:rPr lang="en-US" altLang="zh-CN" sz="2000" dirty="0">
                <a:solidFill>
                  <a:schemeClr val="tx1"/>
                </a:solidFill>
                <a:latin typeface="+mn-ea"/>
              </a:rPr>
              <a:t>1.3 </a:t>
            </a:r>
            <a:r>
              <a:rPr lang="zh-CN" altLang="en-US" sz="2000" dirty="0">
                <a:solidFill>
                  <a:schemeClr val="tx1"/>
                </a:solidFill>
                <a:latin typeface="+mn-ea"/>
              </a:rPr>
              <a:t>优化</a:t>
            </a:r>
            <a:r>
              <a:rPr lang="en-US" altLang="zh-CN" sz="2000" dirty="0">
                <a:solidFill>
                  <a:schemeClr val="tx1"/>
                </a:solidFill>
                <a:latin typeface="+mn-ea"/>
              </a:rPr>
              <a:t>Use-Case</a:t>
            </a:r>
            <a:r>
              <a:rPr lang="zh-CN" altLang="en-US" sz="2000" dirty="0">
                <a:solidFill>
                  <a:schemeClr val="tx1"/>
                </a:solidFill>
                <a:latin typeface="+mn-ea"/>
              </a:rPr>
              <a:t>图的</a:t>
            </a:r>
            <a:r>
              <a:rPr lang="zh-CN" altLang="en-US" sz="2000" dirty="0" smtClean="0">
                <a:solidFill>
                  <a:schemeClr val="tx1"/>
                </a:solidFill>
                <a:latin typeface="+mn-ea"/>
              </a:rPr>
              <a:t>结构</a:t>
            </a:r>
            <a:endParaRPr lang="zh-CN" altLang="en-US" sz="2000" dirty="0">
              <a:solidFill>
                <a:schemeClr val="tx1"/>
              </a:solidFill>
              <a:latin typeface="+mn-ea"/>
            </a:endParaRPr>
          </a:p>
        </p:txBody>
      </p:sp>
      <p:sp>
        <p:nvSpPr>
          <p:cNvPr id="7" name="Rectangle 6"/>
          <p:cNvSpPr>
            <a:spLocks noChangeArrowheads="1"/>
          </p:cNvSpPr>
          <p:nvPr/>
        </p:nvSpPr>
        <p:spPr bwMode="auto">
          <a:xfrm>
            <a:off x="13814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814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814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a:t>
            </a:r>
            <a:r>
              <a:rPr lang="en-US" altLang="zh-CN" sz="2400" dirty="0">
                <a:solidFill>
                  <a:schemeClr val="bg1"/>
                </a:solidFill>
              </a:rPr>
              <a:t>. </a:t>
            </a:r>
            <a:r>
              <a:rPr lang="zh-CN" altLang="en-US" sz="2400" dirty="0">
                <a:solidFill>
                  <a:schemeClr val="bg1"/>
                </a:solidFill>
              </a:rPr>
              <a:t>用例分析</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6120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6120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612000" y="3484117"/>
            <a:ext cx="1098550" cy="771525"/>
          </a:xfrm>
          <a:prstGeom prst="rect">
            <a:avLst/>
          </a:prstGeom>
          <a:noFill/>
          <a:ln w="9525">
            <a:noFill/>
            <a:miter lim="800000"/>
            <a:headEnd/>
            <a:tailEnd/>
          </a:ln>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smtClean="0"/>
              <a:t>Use-Case Specifications</a:t>
            </a:r>
            <a:endParaRPr lang="en-US" altLang="zh-CN" smtClean="0"/>
          </a:p>
        </p:txBody>
      </p:sp>
      <p:sp>
        <p:nvSpPr>
          <p:cNvPr id="76803" name="Rectangle 3"/>
          <p:cNvSpPr>
            <a:spLocks noGrp="1" noChangeArrowheads="1"/>
          </p:cNvSpPr>
          <p:nvPr>
            <p:ph type="body" idx="1"/>
          </p:nvPr>
        </p:nvSpPr>
        <p:spPr/>
        <p:txBody>
          <a:bodyPr/>
          <a:lstStyle/>
          <a:p>
            <a:r>
              <a:rPr lang="en-US" altLang="zh-CN" smtClean="0"/>
              <a:t>Name</a:t>
            </a:r>
            <a:endParaRPr lang="en-US" altLang="zh-CN" smtClean="0"/>
          </a:p>
          <a:p>
            <a:r>
              <a:rPr lang="en-US" altLang="zh-CN" smtClean="0"/>
              <a:t>Brief description</a:t>
            </a:r>
            <a:endParaRPr lang="en-US" altLang="zh-CN" smtClean="0"/>
          </a:p>
          <a:p>
            <a:r>
              <a:rPr lang="en-GB" altLang="zh-CN" smtClean="0"/>
              <a:t>Flow of Events</a:t>
            </a:r>
            <a:endParaRPr lang="en-GB" altLang="zh-CN" smtClean="0"/>
          </a:p>
          <a:p>
            <a:r>
              <a:rPr lang="en-GB" altLang="zh-CN" smtClean="0"/>
              <a:t>Relationships</a:t>
            </a:r>
            <a:endParaRPr lang="en-GB" altLang="zh-CN" smtClean="0"/>
          </a:p>
          <a:p>
            <a:r>
              <a:rPr lang="en-GB" altLang="zh-CN" smtClean="0"/>
              <a:t>Activity diagrams</a:t>
            </a:r>
            <a:endParaRPr lang="en-GB" altLang="zh-CN" smtClean="0"/>
          </a:p>
          <a:p>
            <a:r>
              <a:rPr lang="en-GB" altLang="zh-CN" smtClean="0"/>
              <a:t>Use-Case diagrams</a:t>
            </a:r>
            <a:endParaRPr lang="en-GB" altLang="zh-CN" smtClean="0"/>
          </a:p>
          <a:p>
            <a:r>
              <a:rPr lang="en-GB" altLang="zh-CN" smtClean="0"/>
              <a:t>Special requirements</a:t>
            </a:r>
            <a:endParaRPr lang="en-GB" altLang="zh-CN" smtClean="0"/>
          </a:p>
          <a:p>
            <a:r>
              <a:rPr lang="en-GB" altLang="zh-CN" smtClean="0"/>
              <a:t>Pre-conditions</a:t>
            </a:r>
            <a:endParaRPr lang="en-GB" altLang="zh-CN" smtClean="0"/>
          </a:p>
          <a:p>
            <a:r>
              <a:rPr lang="en-GB" altLang="zh-CN" smtClean="0"/>
              <a:t>Post-conditions</a:t>
            </a:r>
            <a:endParaRPr lang="en-GB" altLang="zh-CN" smtClean="0"/>
          </a:p>
          <a:p>
            <a:r>
              <a:rPr lang="en-GB" altLang="zh-CN" smtClean="0"/>
              <a:t>Other diagrams</a:t>
            </a:r>
            <a:endParaRPr lang="en-US" altLang="zh-CN"/>
          </a:p>
        </p:txBody>
      </p:sp>
      <p:sp>
        <p:nvSpPr>
          <p:cNvPr id="76804" name="Rectangle 4"/>
          <p:cNvSpPr>
            <a:spLocks noChangeArrowheads="1"/>
          </p:cNvSpPr>
          <p:nvPr/>
        </p:nvSpPr>
        <p:spPr bwMode="auto">
          <a:xfrm>
            <a:off x="5905500" y="1143001"/>
            <a:ext cx="4343400" cy="4816475"/>
          </a:xfrm>
          <a:prstGeom prst="rect">
            <a:avLst/>
          </a:prstGeom>
          <a:noFill/>
          <a:ln w="28575">
            <a:solidFill>
              <a:srgbClr val="DDDDDD"/>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76805" name="Group 5"/>
          <p:cNvGrpSpPr/>
          <p:nvPr/>
        </p:nvGrpSpPr>
        <p:grpSpPr bwMode="auto">
          <a:xfrm>
            <a:off x="6858000" y="3746500"/>
            <a:ext cx="1162050" cy="1600200"/>
            <a:chOff x="365" y="2533"/>
            <a:chExt cx="754" cy="1008"/>
          </a:xfrm>
        </p:grpSpPr>
        <p:sp>
          <p:nvSpPr>
            <p:cNvPr id="76849" name="Oval 6"/>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50" name="Rectangle 7"/>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51" name="Line 8"/>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2" name="Line 9"/>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3" name="Line 10"/>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4" name="Line 11"/>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5" name="Line 12"/>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6" name="Line 13"/>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7" name="Line 14"/>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8" name="Line 15"/>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9" name="Line 16"/>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0" name="Line 17"/>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1" name="Line 18"/>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2" name="Line 19"/>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3" name="Line 20"/>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4" name="Line 21"/>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5" name="Line 22"/>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6" name="Line 23"/>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7" name="Line 24"/>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806" name="Text Box 25"/>
          <p:cNvSpPr txBox="1">
            <a:spLocks noChangeArrowheads="1"/>
          </p:cNvSpPr>
          <p:nvPr/>
        </p:nvSpPr>
        <p:spPr bwMode="auto">
          <a:xfrm>
            <a:off x="6753225" y="5422901"/>
            <a:ext cx="283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Use-Case Specifications</a:t>
            </a:r>
            <a:endParaRPr lang="en-US" altLang="zh-CN" sz="1800" b="1">
              <a:ea typeface="宋体" panose="02010600030101010101" pitchFamily="2" charset="-122"/>
            </a:endParaRPr>
          </a:p>
        </p:txBody>
      </p:sp>
      <p:grpSp>
        <p:nvGrpSpPr>
          <p:cNvPr id="76807" name="Group 26"/>
          <p:cNvGrpSpPr/>
          <p:nvPr/>
        </p:nvGrpSpPr>
        <p:grpSpPr bwMode="auto">
          <a:xfrm>
            <a:off x="8115301" y="3746500"/>
            <a:ext cx="1160463" cy="1600200"/>
            <a:chOff x="365" y="2533"/>
            <a:chExt cx="754" cy="1008"/>
          </a:xfrm>
        </p:grpSpPr>
        <p:sp>
          <p:nvSpPr>
            <p:cNvPr id="76830" name="Oval 27"/>
            <p:cNvSpPr>
              <a:spLocks noChangeArrowheads="1"/>
            </p:cNvSpPr>
            <p:nvPr/>
          </p:nvSpPr>
          <p:spPr bwMode="auto">
            <a:xfrm>
              <a:off x="365" y="2533"/>
              <a:ext cx="624" cy="288"/>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31" name="Rectangle 28"/>
            <p:cNvSpPr>
              <a:spLocks noChangeArrowheads="1"/>
            </p:cNvSpPr>
            <p:nvPr/>
          </p:nvSpPr>
          <p:spPr bwMode="auto">
            <a:xfrm>
              <a:off x="687" y="2821"/>
              <a:ext cx="432" cy="72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32" name="Line 29"/>
            <p:cNvSpPr>
              <a:spLocks noChangeShapeType="1"/>
            </p:cNvSpPr>
            <p:nvPr/>
          </p:nvSpPr>
          <p:spPr bwMode="auto">
            <a:xfrm>
              <a:off x="975" y="2821"/>
              <a:ext cx="144"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3" name="Line 30"/>
            <p:cNvSpPr>
              <a:spLocks noChangeShapeType="1"/>
            </p:cNvSpPr>
            <p:nvPr/>
          </p:nvSpPr>
          <p:spPr bwMode="auto">
            <a:xfrm>
              <a:off x="975" y="2821"/>
              <a:ext cx="0" cy="144"/>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4" name="Line 31"/>
            <p:cNvSpPr>
              <a:spLocks noChangeShapeType="1"/>
            </p:cNvSpPr>
            <p:nvPr/>
          </p:nvSpPr>
          <p:spPr bwMode="auto">
            <a:xfrm flipH="1">
              <a:off x="975" y="2965"/>
              <a:ext cx="144"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5" name="Line 32"/>
            <p:cNvSpPr>
              <a:spLocks noChangeShapeType="1"/>
            </p:cNvSpPr>
            <p:nvPr/>
          </p:nvSpPr>
          <p:spPr bwMode="auto">
            <a:xfrm>
              <a:off x="735" y="306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6" name="Line 33"/>
            <p:cNvSpPr>
              <a:spLocks noChangeShapeType="1"/>
            </p:cNvSpPr>
            <p:nvPr/>
          </p:nvSpPr>
          <p:spPr bwMode="auto">
            <a:xfrm>
              <a:off x="735" y="310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7" name="Line 34"/>
            <p:cNvSpPr>
              <a:spLocks noChangeShapeType="1"/>
            </p:cNvSpPr>
            <p:nvPr/>
          </p:nvSpPr>
          <p:spPr bwMode="auto">
            <a:xfrm>
              <a:off x="735" y="315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8" name="Line 35"/>
            <p:cNvSpPr>
              <a:spLocks noChangeShapeType="1"/>
            </p:cNvSpPr>
            <p:nvPr/>
          </p:nvSpPr>
          <p:spPr bwMode="auto">
            <a:xfrm>
              <a:off x="735" y="325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9" name="Line 36"/>
            <p:cNvSpPr>
              <a:spLocks noChangeShapeType="1"/>
            </p:cNvSpPr>
            <p:nvPr/>
          </p:nvSpPr>
          <p:spPr bwMode="auto">
            <a:xfrm>
              <a:off x="735" y="320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0" name="Line 37"/>
            <p:cNvSpPr>
              <a:spLocks noChangeShapeType="1"/>
            </p:cNvSpPr>
            <p:nvPr/>
          </p:nvSpPr>
          <p:spPr bwMode="auto">
            <a:xfrm>
              <a:off x="735" y="3301"/>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1" name="Line 38"/>
            <p:cNvSpPr>
              <a:spLocks noChangeShapeType="1"/>
            </p:cNvSpPr>
            <p:nvPr/>
          </p:nvSpPr>
          <p:spPr bwMode="auto">
            <a:xfrm>
              <a:off x="735" y="3349"/>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2" name="Line 39"/>
            <p:cNvSpPr>
              <a:spLocks noChangeShapeType="1"/>
            </p:cNvSpPr>
            <p:nvPr/>
          </p:nvSpPr>
          <p:spPr bwMode="auto">
            <a:xfrm>
              <a:off x="735" y="3397"/>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3" name="Line 40"/>
            <p:cNvSpPr>
              <a:spLocks noChangeShapeType="1"/>
            </p:cNvSpPr>
            <p:nvPr/>
          </p:nvSpPr>
          <p:spPr bwMode="auto">
            <a:xfrm>
              <a:off x="735" y="3445"/>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4" name="Line 41"/>
            <p:cNvSpPr>
              <a:spLocks noChangeShapeType="1"/>
            </p:cNvSpPr>
            <p:nvPr/>
          </p:nvSpPr>
          <p:spPr bwMode="auto">
            <a:xfrm>
              <a:off x="735" y="349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5" name="Line 42"/>
            <p:cNvSpPr>
              <a:spLocks noChangeShapeType="1"/>
            </p:cNvSpPr>
            <p:nvPr/>
          </p:nvSpPr>
          <p:spPr bwMode="auto">
            <a:xfrm>
              <a:off x="735" y="3013"/>
              <a:ext cx="336"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6" name="Line 43"/>
            <p:cNvSpPr>
              <a:spLocks noChangeShapeType="1"/>
            </p:cNvSpPr>
            <p:nvPr/>
          </p:nvSpPr>
          <p:spPr bwMode="auto">
            <a:xfrm>
              <a:off x="735" y="2917"/>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7" name="Line 44"/>
            <p:cNvSpPr>
              <a:spLocks noChangeShapeType="1"/>
            </p:cNvSpPr>
            <p:nvPr/>
          </p:nvSpPr>
          <p:spPr bwMode="auto">
            <a:xfrm>
              <a:off x="735" y="2869"/>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8" name="Line 45"/>
            <p:cNvSpPr>
              <a:spLocks noChangeShapeType="1"/>
            </p:cNvSpPr>
            <p:nvPr/>
          </p:nvSpPr>
          <p:spPr bwMode="auto">
            <a:xfrm>
              <a:off x="735" y="2965"/>
              <a:ext cx="209"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6808" name="Text Box 46"/>
          <p:cNvSpPr txBox="1">
            <a:spLocks noChangeArrowheads="1"/>
          </p:cNvSpPr>
          <p:nvPr/>
        </p:nvSpPr>
        <p:spPr bwMode="auto">
          <a:xfrm>
            <a:off x="8115301" y="4660900"/>
            <a:ext cx="442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zh-CN" altLang="en-US" sz="2400" b="1">
                <a:ea typeface="宋体" panose="02010600030101010101" pitchFamily="2" charset="-122"/>
              </a:rPr>
              <a:t>...</a:t>
            </a:r>
            <a:endParaRPr lang="zh-CN" altLang="en-US" sz="2400" b="1">
              <a:ea typeface="宋体" panose="02010600030101010101" pitchFamily="2" charset="-122"/>
            </a:endParaRPr>
          </a:p>
        </p:txBody>
      </p:sp>
      <p:grpSp>
        <p:nvGrpSpPr>
          <p:cNvPr id="76809" name="Group 47"/>
          <p:cNvGrpSpPr/>
          <p:nvPr/>
        </p:nvGrpSpPr>
        <p:grpSpPr bwMode="auto">
          <a:xfrm>
            <a:off x="6156325" y="1778000"/>
            <a:ext cx="681038" cy="801688"/>
            <a:chOff x="7654" y="3380"/>
            <a:chExt cx="554" cy="754"/>
          </a:xfrm>
        </p:grpSpPr>
        <p:sp>
          <p:nvSpPr>
            <p:cNvPr id="76826" name="Oval 48"/>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27" name="Line 49"/>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828" name="Line 50"/>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829" name="Freeform 51"/>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6810" name="Oval 52"/>
          <p:cNvSpPr>
            <a:spLocks noChangeArrowheads="1"/>
          </p:cNvSpPr>
          <p:nvPr/>
        </p:nvSpPr>
        <p:spPr bwMode="auto">
          <a:xfrm>
            <a:off x="7634289" y="1625600"/>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11" name="Oval 53"/>
          <p:cNvSpPr>
            <a:spLocks noChangeArrowheads="1"/>
          </p:cNvSpPr>
          <p:nvPr/>
        </p:nvSpPr>
        <p:spPr bwMode="auto">
          <a:xfrm>
            <a:off x="7078664" y="2540000"/>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12" name="Line 54"/>
          <p:cNvSpPr>
            <a:spLocks noChangeShapeType="1"/>
          </p:cNvSpPr>
          <p:nvPr/>
        </p:nvSpPr>
        <p:spPr bwMode="auto">
          <a:xfrm flipV="1">
            <a:off x="6969126" y="1854200"/>
            <a:ext cx="665163" cy="3048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3" name="Line 55"/>
          <p:cNvSpPr>
            <a:spLocks noChangeShapeType="1"/>
          </p:cNvSpPr>
          <p:nvPr/>
        </p:nvSpPr>
        <p:spPr bwMode="auto">
          <a:xfrm>
            <a:off x="6867525" y="2311400"/>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4" name="Text Box 56"/>
          <p:cNvSpPr txBox="1">
            <a:spLocks noChangeArrowheads="1"/>
          </p:cNvSpPr>
          <p:nvPr/>
        </p:nvSpPr>
        <p:spPr bwMode="auto">
          <a:xfrm>
            <a:off x="6780214" y="1143001"/>
            <a:ext cx="2701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000" b="1" dirty="0">
                <a:solidFill>
                  <a:srgbClr val="175F8B"/>
                </a:solidFill>
                <a:ea typeface="宋体" panose="02010600030101010101" pitchFamily="2" charset="-122"/>
              </a:rPr>
              <a:t>Use-Case Model</a:t>
            </a:r>
            <a:endParaRPr lang="en-US" altLang="zh-CN" sz="2000" b="1" dirty="0">
              <a:solidFill>
                <a:srgbClr val="175F8B"/>
              </a:solidFill>
              <a:ea typeface="宋体" panose="02010600030101010101" pitchFamily="2" charset="-122"/>
            </a:endParaRPr>
          </a:p>
        </p:txBody>
      </p:sp>
      <p:sp>
        <p:nvSpPr>
          <p:cNvPr id="76815" name="Text Box 57"/>
          <p:cNvSpPr txBox="1">
            <a:spLocks noChangeArrowheads="1"/>
          </p:cNvSpPr>
          <p:nvPr/>
        </p:nvSpPr>
        <p:spPr bwMode="auto">
          <a:xfrm>
            <a:off x="6027738" y="2590801"/>
            <a:ext cx="9318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b="1">
                <a:ea typeface="宋体" panose="02010600030101010101" pitchFamily="2" charset="-122"/>
              </a:rPr>
              <a:t>Actors</a:t>
            </a:r>
            <a:endParaRPr lang="en-US" altLang="zh-CN" sz="1800" b="1">
              <a:ea typeface="宋体" panose="02010600030101010101" pitchFamily="2" charset="-122"/>
            </a:endParaRPr>
          </a:p>
        </p:txBody>
      </p:sp>
      <p:sp>
        <p:nvSpPr>
          <p:cNvPr id="76816" name="Text Box 58"/>
          <p:cNvSpPr txBox="1">
            <a:spLocks noChangeArrowheads="1"/>
          </p:cNvSpPr>
          <p:nvPr/>
        </p:nvSpPr>
        <p:spPr bwMode="auto">
          <a:xfrm>
            <a:off x="7383464" y="3098801"/>
            <a:ext cx="1404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800" b="1">
                <a:ea typeface="宋体" panose="02010600030101010101" pitchFamily="2" charset="-122"/>
              </a:rPr>
              <a:t>Use Cases</a:t>
            </a:r>
            <a:endParaRPr lang="en-US" altLang="zh-CN" sz="1800" b="1">
              <a:ea typeface="宋体" panose="02010600030101010101" pitchFamily="2" charset="-122"/>
            </a:endParaRPr>
          </a:p>
        </p:txBody>
      </p:sp>
      <p:sp>
        <p:nvSpPr>
          <p:cNvPr id="76817" name="AutoShape 59"/>
          <p:cNvSpPr>
            <a:spLocks noChangeArrowheads="1"/>
          </p:cNvSpPr>
          <p:nvPr/>
        </p:nvSpPr>
        <p:spPr bwMode="auto">
          <a:xfrm>
            <a:off x="6302375" y="3632200"/>
            <a:ext cx="3563938" cy="2171700"/>
          </a:xfrm>
          <a:prstGeom prst="roundRect">
            <a:avLst>
              <a:gd name="adj" fmla="val 16667"/>
            </a:avLst>
          </a:prstGeom>
          <a:noFill/>
          <a:ln w="28575">
            <a:solidFill>
              <a:srgbClr val="00CC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18" name="AutoShape 60"/>
          <p:cNvSpPr>
            <a:spLocks noChangeArrowheads="1"/>
          </p:cNvSpPr>
          <p:nvPr/>
        </p:nvSpPr>
        <p:spPr bwMode="auto">
          <a:xfrm>
            <a:off x="7010401" y="2436814"/>
            <a:ext cx="1090613" cy="661987"/>
          </a:xfrm>
          <a:prstGeom prst="roundRect">
            <a:avLst>
              <a:gd name="adj" fmla="val 16667"/>
            </a:avLst>
          </a:prstGeom>
          <a:noFill/>
          <a:ln w="28575">
            <a:solidFill>
              <a:srgbClr val="00CC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19" name="Oval 61"/>
          <p:cNvSpPr>
            <a:spLocks noChangeArrowheads="1"/>
          </p:cNvSpPr>
          <p:nvPr/>
        </p:nvSpPr>
        <p:spPr bwMode="auto">
          <a:xfrm flipH="1">
            <a:off x="8162926" y="2540000"/>
            <a:ext cx="962025"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20" name="Line 62"/>
          <p:cNvSpPr>
            <a:spLocks noChangeShapeType="1"/>
          </p:cNvSpPr>
          <p:nvPr/>
        </p:nvSpPr>
        <p:spPr bwMode="auto">
          <a:xfrm flipH="1">
            <a:off x="8743950" y="2311400"/>
            <a:ext cx="592138" cy="2286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6821" name="Group 63"/>
          <p:cNvGrpSpPr/>
          <p:nvPr/>
        </p:nvGrpSpPr>
        <p:grpSpPr bwMode="auto">
          <a:xfrm>
            <a:off x="9344025" y="1778000"/>
            <a:ext cx="681038" cy="801688"/>
            <a:chOff x="7654" y="3380"/>
            <a:chExt cx="554" cy="754"/>
          </a:xfrm>
        </p:grpSpPr>
        <p:sp>
          <p:nvSpPr>
            <p:cNvPr id="76822" name="Oval 64"/>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823" name="Line 65"/>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824" name="Line 66"/>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6825" name="Freeform 67"/>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mtClean="0"/>
              <a:t>事件流（基本流和备选流）</a:t>
            </a:r>
            <a:endParaRPr lang="zh-CN" altLang="en-US" smtClean="0"/>
          </a:p>
        </p:txBody>
      </p:sp>
      <p:sp>
        <p:nvSpPr>
          <p:cNvPr id="78851" name="Rectangle 3"/>
          <p:cNvSpPr>
            <a:spLocks noGrp="1" noChangeArrowheads="1"/>
          </p:cNvSpPr>
          <p:nvPr>
            <p:ph type="body" idx="1"/>
          </p:nvPr>
        </p:nvSpPr>
        <p:spPr/>
        <p:txBody>
          <a:bodyPr/>
          <a:lstStyle/>
          <a:p>
            <a:r>
              <a:rPr lang="zh-CN" altLang="en-US" smtClean="0"/>
              <a:t>一个基本流</a:t>
            </a:r>
            <a:endParaRPr lang="zh-CN" altLang="en-US" smtClean="0"/>
          </a:p>
          <a:p>
            <a:pPr lvl="1"/>
            <a:r>
              <a:rPr lang="en-US" altLang="zh-CN" smtClean="0"/>
              <a:t>Happy day scenario</a:t>
            </a:r>
            <a:endParaRPr lang="en-US" altLang="zh-CN" smtClean="0"/>
          </a:p>
          <a:p>
            <a:pPr lvl="1"/>
            <a:r>
              <a:rPr lang="en-US" altLang="zh-CN" smtClean="0"/>
              <a:t>Successful scenario from start to finish</a:t>
            </a:r>
            <a:endParaRPr lang="en-US" altLang="zh-CN" smtClean="0"/>
          </a:p>
          <a:p>
            <a:r>
              <a:rPr lang="zh-CN" altLang="en-US" smtClean="0"/>
              <a:t>多个备选流</a:t>
            </a:r>
            <a:endParaRPr lang="zh-CN" altLang="en-US" smtClean="0"/>
          </a:p>
          <a:p>
            <a:pPr lvl="1"/>
            <a:r>
              <a:rPr lang="en-US" altLang="zh-CN" smtClean="0"/>
              <a:t>Regular variant</a:t>
            </a:r>
            <a:endParaRPr lang="en-US" altLang="zh-CN" smtClean="0"/>
          </a:p>
          <a:p>
            <a:pPr lvl="1"/>
            <a:r>
              <a:rPr lang="en-US" altLang="zh-CN" smtClean="0"/>
              <a:t>Odd cases</a:t>
            </a:r>
            <a:endParaRPr lang="en-US" altLang="zh-CN" smtClean="0"/>
          </a:p>
          <a:p>
            <a:pPr lvl="1"/>
            <a:r>
              <a:rPr lang="en-US" altLang="zh-CN" smtClean="0"/>
              <a:t>Exceptional (error) flows</a:t>
            </a:r>
            <a:endParaRPr lang="en-US" altLang="zh-CN" smtClean="0"/>
          </a:p>
        </p:txBody>
      </p:sp>
      <p:grpSp>
        <p:nvGrpSpPr>
          <p:cNvPr id="78852" name="Group 4"/>
          <p:cNvGrpSpPr/>
          <p:nvPr/>
        </p:nvGrpSpPr>
        <p:grpSpPr bwMode="auto">
          <a:xfrm>
            <a:off x="7543800" y="2751138"/>
            <a:ext cx="2819400" cy="2590800"/>
            <a:chOff x="3264" y="1200"/>
            <a:chExt cx="1776" cy="1632"/>
          </a:xfrm>
        </p:grpSpPr>
        <p:sp>
          <p:nvSpPr>
            <p:cNvPr id="78853" name="Line 5"/>
            <p:cNvSpPr>
              <a:spLocks noChangeShapeType="1"/>
            </p:cNvSpPr>
            <p:nvPr/>
          </p:nvSpPr>
          <p:spPr bwMode="auto">
            <a:xfrm>
              <a:off x="4176" y="1200"/>
              <a:ext cx="0" cy="1632"/>
            </a:xfrm>
            <a:prstGeom prst="line">
              <a:avLst/>
            </a:prstGeom>
            <a:noFill/>
            <a:ln w="762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8854" name="Group 6"/>
            <p:cNvGrpSpPr/>
            <p:nvPr/>
          </p:nvGrpSpPr>
          <p:grpSpPr bwMode="auto">
            <a:xfrm>
              <a:off x="4176" y="1537"/>
              <a:ext cx="337" cy="336"/>
              <a:chOff x="4176" y="1537"/>
              <a:chExt cx="337" cy="336"/>
            </a:xfrm>
          </p:grpSpPr>
          <p:sp>
            <p:nvSpPr>
              <p:cNvPr id="78873" name="Arc 7"/>
              <p:cNvSpPr/>
              <p:nvPr/>
            </p:nvSpPr>
            <p:spPr bwMode="auto">
              <a:xfrm>
                <a:off x="4176" y="1537"/>
                <a:ext cx="337" cy="192"/>
              </a:xfrm>
              <a:custGeom>
                <a:avLst/>
                <a:gdLst>
                  <a:gd name="T0" fmla="*/ 0 w 21664"/>
                  <a:gd name="T1" fmla="*/ 0 h 21600"/>
                  <a:gd name="T2" fmla="*/ 0 w 21664"/>
                  <a:gd name="T3" fmla="*/ 0 h 21600"/>
                  <a:gd name="T4" fmla="*/ 0 w 21664"/>
                  <a:gd name="T5" fmla="*/ 0 h 21600"/>
                  <a:gd name="T6" fmla="*/ 0 60000 65536"/>
                  <a:gd name="T7" fmla="*/ 0 60000 65536"/>
                  <a:gd name="T8" fmla="*/ 0 60000 65536"/>
                  <a:gd name="T9" fmla="*/ 0 w 21664"/>
                  <a:gd name="T10" fmla="*/ 0 h 21600"/>
                  <a:gd name="T11" fmla="*/ 21664 w 21664"/>
                  <a:gd name="T12" fmla="*/ 21600 h 21600"/>
                </a:gdLst>
                <a:ahLst/>
                <a:cxnLst>
                  <a:cxn ang="T6">
                    <a:pos x="T0" y="T1"/>
                  </a:cxn>
                  <a:cxn ang="T7">
                    <a:pos x="T2" y="T3"/>
                  </a:cxn>
                  <a:cxn ang="T8">
                    <a:pos x="T4" y="T5"/>
                  </a:cxn>
                </a:cxnLst>
                <a:rect l="T9" t="T10" r="T11" b="T12"/>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a:solidFill>
                  <a:srgbClr val="00B0F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74" name="Arc 8"/>
              <p:cNvSpPr/>
              <p:nvPr/>
            </p:nvSpPr>
            <p:spPr bwMode="auto">
              <a:xfrm rot="10800000">
                <a:off x="4177" y="1682"/>
                <a:ext cx="336" cy="191"/>
              </a:xfrm>
              <a:custGeom>
                <a:avLst/>
                <a:gdLst>
                  <a:gd name="T0" fmla="*/ 0 w 21600"/>
                  <a:gd name="T1" fmla="*/ 0 h 21497"/>
                  <a:gd name="T2" fmla="*/ 0 w 21600"/>
                  <a:gd name="T3" fmla="*/ 0 h 21497"/>
                  <a:gd name="T4" fmla="*/ 0 w 21600"/>
                  <a:gd name="T5" fmla="*/ 0 h 21497"/>
                  <a:gd name="T6" fmla="*/ 0 60000 65536"/>
                  <a:gd name="T7" fmla="*/ 0 60000 65536"/>
                  <a:gd name="T8" fmla="*/ 0 60000 65536"/>
                  <a:gd name="T9" fmla="*/ 0 w 21600"/>
                  <a:gd name="T10" fmla="*/ 0 h 21497"/>
                  <a:gd name="T11" fmla="*/ 21600 w 21600"/>
                  <a:gd name="T12" fmla="*/ 21497 h 21497"/>
                </a:gdLst>
                <a:ahLst/>
                <a:cxnLst>
                  <a:cxn ang="T6">
                    <a:pos x="T0" y="T1"/>
                  </a:cxn>
                  <a:cxn ang="T7">
                    <a:pos x="T2" y="T3"/>
                  </a:cxn>
                  <a:cxn ang="T8">
                    <a:pos x="T4" y="T5"/>
                  </a:cxn>
                </a:cxnLst>
                <a:rect l="T9" t="T10" r="T11" b="T12"/>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lnTo>
                      <a:pt x="0" y="21497"/>
                    </a:lnTo>
                    <a:close/>
                  </a:path>
                </a:pathLst>
              </a:custGeom>
              <a:noFill/>
              <a:ln w="50800" cap="rnd">
                <a:solidFill>
                  <a:srgbClr val="00B0F0"/>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8855" name="Group 9"/>
            <p:cNvGrpSpPr/>
            <p:nvPr/>
          </p:nvGrpSpPr>
          <p:grpSpPr bwMode="auto">
            <a:xfrm>
              <a:off x="3793" y="1345"/>
              <a:ext cx="336" cy="411"/>
              <a:chOff x="3793" y="1345"/>
              <a:chExt cx="336" cy="411"/>
            </a:xfrm>
          </p:grpSpPr>
          <p:sp>
            <p:nvSpPr>
              <p:cNvPr id="78871" name="Arc 10"/>
              <p:cNvSpPr/>
              <p:nvPr/>
            </p:nvSpPr>
            <p:spPr bwMode="auto">
              <a:xfrm rot="10800000">
                <a:off x="3793" y="1537"/>
                <a:ext cx="336" cy="21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cap="rnd">
                <a:solidFill>
                  <a:schemeClr val="accent3">
                    <a:lumMod val="60000"/>
                    <a:lumOff val="40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72" name="Arc 11"/>
              <p:cNvSpPr/>
              <p:nvPr/>
            </p:nvSpPr>
            <p:spPr bwMode="auto">
              <a:xfrm>
                <a:off x="3793" y="1345"/>
                <a:ext cx="336" cy="218"/>
              </a:xfrm>
              <a:custGeom>
                <a:avLst/>
                <a:gdLst>
                  <a:gd name="T0" fmla="*/ 0 w 21600"/>
                  <a:gd name="T1" fmla="*/ 0 h 21496"/>
                  <a:gd name="T2" fmla="*/ 0 w 21600"/>
                  <a:gd name="T3" fmla="*/ 0 h 21496"/>
                  <a:gd name="T4" fmla="*/ 0 w 21600"/>
                  <a:gd name="T5" fmla="*/ 0 h 21496"/>
                  <a:gd name="T6" fmla="*/ 0 60000 65536"/>
                  <a:gd name="T7" fmla="*/ 0 60000 65536"/>
                  <a:gd name="T8" fmla="*/ 0 60000 65536"/>
                  <a:gd name="T9" fmla="*/ 0 w 21600"/>
                  <a:gd name="T10" fmla="*/ 0 h 21496"/>
                  <a:gd name="T11" fmla="*/ 21600 w 21600"/>
                  <a:gd name="T12" fmla="*/ 21496 h 21496"/>
                </a:gdLst>
                <a:ahLst/>
                <a:cxnLst>
                  <a:cxn ang="T6">
                    <a:pos x="T0" y="T1"/>
                  </a:cxn>
                  <a:cxn ang="T7">
                    <a:pos x="T2" y="T3"/>
                  </a:cxn>
                  <a:cxn ang="T8">
                    <a:pos x="T4" y="T5"/>
                  </a:cxn>
                </a:cxnLst>
                <a:rect l="T9" t="T10" r="T11" b="T12"/>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lnTo>
                      <a:pt x="0" y="21496"/>
                    </a:lnTo>
                    <a:close/>
                  </a:path>
                </a:pathLst>
              </a:custGeom>
              <a:noFill/>
              <a:ln w="50800" cap="rnd">
                <a:solidFill>
                  <a:schemeClr val="accent3">
                    <a:lumMod val="60000"/>
                    <a:lumOff val="4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8856" name="Group 12"/>
            <p:cNvGrpSpPr/>
            <p:nvPr/>
          </p:nvGrpSpPr>
          <p:grpSpPr bwMode="auto">
            <a:xfrm>
              <a:off x="4512" y="1729"/>
              <a:ext cx="528" cy="479"/>
              <a:chOff x="4512" y="1729"/>
              <a:chExt cx="528" cy="479"/>
            </a:xfrm>
          </p:grpSpPr>
          <p:sp>
            <p:nvSpPr>
              <p:cNvPr id="78867" name="Arc 13"/>
              <p:cNvSpPr/>
              <p:nvPr/>
            </p:nvSpPr>
            <p:spPr bwMode="auto">
              <a:xfrm>
                <a:off x="4512" y="1729"/>
                <a:ext cx="433" cy="384"/>
              </a:xfrm>
              <a:custGeom>
                <a:avLst/>
                <a:gdLst>
                  <a:gd name="T0" fmla="*/ 0 w 21650"/>
                  <a:gd name="T1" fmla="*/ 0 h 21600"/>
                  <a:gd name="T2" fmla="*/ 0 w 21650"/>
                  <a:gd name="T3" fmla="*/ 0 h 21600"/>
                  <a:gd name="T4" fmla="*/ 0 w 21650"/>
                  <a:gd name="T5" fmla="*/ 0 h 21600"/>
                  <a:gd name="T6" fmla="*/ 0 60000 65536"/>
                  <a:gd name="T7" fmla="*/ 0 60000 65536"/>
                  <a:gd name="T8" fmla="*/ 0 60000 65536"/>
                  <a:gd name="T9" fmla="*/ 0 w 21650"/>
                  <a:gd name="T10" fmla="*/ 0 h 21600"/>
                  <a:gd name="T11" fmla="*/ 21650 w 21650"/>
                  <a:gd name="T12" fmla="*/ 21600 h 21600"/>
                </a:gdLst>
                <a:ahLst/>
                <a:cxnLst>
                  <a:cxn ang="T6">
                    <a:pos x="T0" y="T1"/>
                  </a:cxn>
                  <a:cxn ang="T7">
                    <a:pos x="T2" y="T3"/>
                  </a:cxn>
                  <a:cxn ang="T8">
                    <a:pos x="T4" y="T5"/>
                  </a:cxn>
                </a:cxnLst>
                <a:rect l="T9" t="T10" r="T11" b="T12"/>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68" name="Line 14"/>
              <p:cNvSpPr>
                <a:spLocks noChangeShapeType="1"/>
              </p:cNvSpPr>
              <p:nvPr/>
            </p:nvSpPr>
            <p:spPr bwMode="auto">
              <a:xfrm>
                <a:off x="4800" y="2112"/>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9" name="Line 15"/>
              <p:cNvSpPr>
                <a:spLocks noChangeShapeType="1"/>
              </p:cNvSpPr>
              <p:nvPr/>
            </p:nvSpPr>
            <p:spPr bwMode="auto">
              <a:xfrm>
                <a:off x="4848" y="2160"/>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70" name="Line 16"/>
              <p:cNvSpPr>
                <a:spLocks noChangeShapeType="1"/>
              </p:cNvSpPr>
              <p:nvPr/>
            </p:nvSpPr>
            <p:spPr bwMode="auto">
              <a:xfrm>
                <a:off x="4896" y="2208"/>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8857" name="Group 17"/>
            <p:cNvGrpSpPr/>
            <p:nvPr/>
          </p:nvGrpSpPr>
          <p:grpSpPr bwMode="auto">
            <a:xfrm>
              <a:off x="3600" y="1969"/>
              <a:ext cx="529" cy="479"/>
              <a:chOff x="3600" y="1969"/>
              <a:chExt cx="529" cy="479"/>
            </a:xfrm>
          </p:grpSpPr>
          <p:sp>
            <p:nvSpPr>
              <p:cNvPr id="78863" name="Arc 18"/>
              <p:cNvSpPr/>
              <p:nvPr/>
            </p:nvSpPr>
            <p:spPr bwMode="auto">
              <a:xfrm>
                <a:off x="3697" y="1969"/>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rgbClr val="009999"/>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64" name="Line 19"/>
              <p:cNvSpPr>
                <a:spLocks noChangeShapeType="1"/>
              </p:cNvSpPr>
              <p:nvPr/>
            </p:nvSpPr>
            <p:spPr bwMode="auto">
              <a:xfrm flipH="1">
                <a:off x="3600" y="2352"/>
                <a:ext cx="24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5" name="Line 20"/>
              <p:cNvSpPr>
                <a:spLocks noChangeShapeType="1"/>
              </p:cNvSpPr>
              <p:nvPr/>
            </p:nvSpPr>
            <p:spPr bwMode="auto">
              <a:xfrm flipH="1">
                <a:off x="3648" y="2400"/>
                <a:ext cx="144" cy="0"/>
              </a:xfrm>
              <a:prstGeom prst="line">
                <a:avLst/>
              </a:prstGeom>
              <a:noFill/>
              <a:ln w="50800">
                <a:solidFill>
                  <a:srgbClr val="0099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6" name="Line 21"/>
              <p:cNvSpPr>
                <a:spLocks noChangeShapeType="1"/>
              </p:cNvSpPr>
              <p:nvPr/>
            </p:nvSpPr>
            <p:spPr bwMode="auto">
              <a:xfrm flipH="1">
                <a:off x="3696" y="2448"/>
                <a:ext cx="48"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8858" name="Group 22"/>
            <p:cNvGrpSpPr/>
            <p:nvPr/>
          </p:nvGrpSpPr>
          <p:grpSpPr bwMode="auto">
            <a:xfrm>
              <a:off x="3264" y="1537"/>
              <a:ext cx="529" cy="479"/>
              <a:chOff x="3264" y="1537"/>
              <a:chExt cx="529" cy="479"/>
            </a:xfrm>
          </p:grpSpPr>
          <p:sp>
            <p:nvSpPr>
              <p:cNvPr id="78859" name="Arc 23"/>
              <p:cNvSpPr/>
              <p:nvPr/>
            </p:nvSpPr>
            <p:spPr bwMode="auto">
              <a:xfrm>
                <a:off x="3361" y="1537"/>
                <a:ext cx="432"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rgbClr val="FF99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8860" name="Line 24"/>
              <p:cNvSpPr>
                <a:spLocks noChangeShapeType="1"/>
              </p:cNvSpPr>
              <p:nvPr/>
            </p:nvSpPr>
            <p:spPr bwMode="auto">
              <a:xfrm flipH="1">
                <a:off x="3264" y="1920"/>
                <a:ext cx="240"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1" name="Line 25"/>
              <p:cNvSpPr>
                <a:spLocks noChangeShapeType="1"/>
              </p:cNvSpPr>
              <p:nvPr/>
            </p:nvSpPr>
            <p:spPr bwMode="auto">
              <a:xfrm flipH="1">
                <a:off x="3312" y="1968"/>
                <a:ext cx="144"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2" name="Line 26"/>
              <p:cNvSpPr>
                <a:spLocks noChangeShapeType="1"/>
              </p:cNvSpPr>
              <p:nvPr/>
            </p:nvSpPr>
            <p:spPr bwMode="auto">
              <a:xfrm flipH="1">
                <a:off x="3360" y="2016"/>
                <a:ext cx="48" cy="0"/>
              </a:xfrm>
              <a:prstGeom prst="line">
                <a:avLst/>
              </a:prstGeom>
              <a:noFill/>
              <a:ln w="50800">
                <a:solidFill>
                  <a:srgbClr val="FF99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1397001" y="1457326"/>
            <a:ext cx="7870824" cy="5192711"/>
          </a:xfrm>
          <a:prstGeom prst="rect">
            <a:avLst/>
          </a:prstGeom>
          <a:solidFill>
            <a:srgbClr val="DDDDDD"/>
          </a:solidFill>
          <a:ln w="9525">
            <a:solidFill>
              <a:schemeClr val="tx1"/>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0899" name="Rectangle 3"/>
          <p:cNvSpPr>
            <a:spLocks noGrp="1" noChangeArrowheads="1"/>
          </p:cNvSpPr>
          <p:nvPr>
            <p:ph type="title"/>
          </p:nvPr>
        </p:nvSpPr>
        <p:spPr/>
        <p:txBody>
          <a:bodyPr/>
          <a:lstStyle/>
          <a:p>
            <a:pPr eaLnBrk="1" hangingPunct="1"/>
            <a:r>
              <a:rPr lang="zh-CN" altLang="en-US" smtClean="0">
                <a:latin typeface="华文新魏" panose="02010800040101010101" pitchFamily="2" charset="-122"/>
              </a:rPr>
              <a:t>事件流举例</a:t>
            </a:r>
            <a:r>
              <a:rPr lang="en-US" altLang="zh-CN" smtClean="0">
                <a:latin typeface="华文新魏" panose="02010800040101010101" pitchFamily="2" charset="-122"/>
              </a:rPr>
              <a:t>:</a:t>
            </a:r>
            <a:r>
              <a:rPr lang="en-US" altLang="zh-CN" smtClean="0"/>
              <a:t> Get Quote</a:t>
            </a:r>
            <a:endParaRPr lang="en-US" altLang="zh-CN" smtClean="0"/>
          </a:p>
        </p:txBody>
      </p:sp>
      <p:sp>
        <p:nvSpPr>
          <p:cNvPr id="80900" name="Rectangle 4"/>
          <p:cNvSpPr>
            <a:spLocks noGrp="1" noChangeArrowheads="1"/>
          </p:cNvSpPr>
          <p:nvPr>
            <p:ph type="body" idx="1"/>
          </p:nvPr>
        </p:nvSpPr>
        <p:spPr>
          <a:xfrm>
            <a:off x="1568452" y="1562101"/>
            <a:ext cx="7261223" cy="4754562"/>
          </a:xfrm>
        </p:spPr>
        <p:txBody>
          <a:bodyPr/>
          <a:lstStyle/>
          <a:p>
            <a:pPr marL="609600" indent="-609600">
              <a:lnSpc>
                <a:spcPct val="100000"/>
              </a:lnSpc>
              <a:buNone/>
            </a:pPr>
            <a:r>
              <a:rPr lang="zh-CN" altLang="en-US" sz="2800" dirty="0">
                <a:latin typeface="+mn-ea"/>
              </a:rPr>
              <a:t>基本流 </a:t>
            </a:r>
            <a:r>
              <a:rPr lang="en-US" altLang="zh-CN" sz="2800" dirty="0">
                <a:latin typeface="+mn-ea"/>
              </a:rPr>
              <a:t>Basic Flow</a:t>
            </a:r>
            <a:endParaRPr lang="en-US" altLang="zh-CN" sz="2800" dirty="0">
              <a:latin typeface="+mn-ea"/>
            </a:endParaRPr>
          </a:p>
          <a:p>
            <a:pPr marL="987425" lvl="1" indent="-533400">
              <a:lnSpc>
                <a:spcPct val="100000"/>
              </a:lnSpc>
              <a:buClrTx/>
              <a:buFont typeface="Wingdings" panose="05000000000000000000" pitchFamily="2" charset="2"/>
              <a:buAutoNum type="arabicPeriod"/>
            </a:pPr>
            <a:r>
              <a:rPr lang="en-US" altLang="zh-CN" sz="2400" dirty="0">
                <a:latin typeface="+mn-ea"/>
              </a:rPr>
              <a:t>Customer logs on</a:t>
            </a:r>
            <a:endParaRPr lang="en-US" altLang="zh-CN" sz="2400" dirty="0">
              <a:latin typeface="+mn-ea"/>
            </a:endParaRPr>
          </a:p>
          <a:p>
            <a:pPr marL="987425" lvl="1" indent="-533400">
              <a:lnSpc>
                <a:spcPct val="100000"/>
              </a:lnSpc>
              <a:buClrTx/>
              <a:buFont typeface="Wingdings" panose="05000000000000000000" pitchFamily="2" charset="2"/>
              <a:buAutoNum type="arabicPeriod"/>
            </a:pPr>
            <a:r>
              <a:rPr lang="en-US" altLang="zh-CN" sz="2400" dirty="0">
                <a:latin typeface="+mn-ea"/>
              </a:rPr>
              <a:t>Customer selects ‘Get Quote’ function</a:t>
            </a:r>
            <a:endParaRPr lang="en-US" altLang="zh-CN" sz="2400" dirty="0">
              <a:latin typeface="+mn-ea"/>
            </a:endParaRPr>
          </a:p>
          <a:p>
            <a:pPr marL="987425" lvl="1" indent="-533400">
              <a:lnSpc>
                <a:spcPct val="100000"/>
              </a:lnSpc>
              <a:buClrTx/>
              <a:buFont typeface="Wingdings" panose="05000000000000000000" pitchFamily="2" charset="2"/>
              <a:buAutoNum type="arabicPeriod"/>
            </a:pPr>
            <a:r>
              <a:rPr lang="en-US" altLang="zh-CN" sz="2400" dirty="0">
                <a:latin typeface="+mn-ea"/>
              </a:rPr>
              <a:t>Customer selects stock trading symbol</a:t>
            </a:r>
            <a:endParaRPr lang="en-US" altLang="zh-CN" sz="2400" dirty="0">
              <a:latin typeface="+mn-ea"/>
            </a:endParaRPr>
          </a:p>
          <a:p>
            <a:pPr marL="987425" lvl="1" indent="-533400">
              <a:lnSpc>
                <a:spcPct val="100000"/>
              </a:lnSpc>
              <a:buClrTx/>
              <a:buFont typeface="Wingdings" panose="05000000000000000000" pitchFamily="2" charset="2"/>
              <a:buAutoNum type="arabicPeriod"/>
            </a:pPr>
            <a:r>
              <a:rPr lang="en-US" altLang="zh-CN" sz="2400" dirty="0">
                <a:latin typeface="+mn-ea"/>
              </a:rPr>
              <a:t>Get desired quote from Quote System</a:t>
            </a:r>
            <a:endParaRPr lang="en-US" altLang="zh-CN" sz="2400" dirty="0">
              <a:latin typeface="+mn-ea"/>
            </a:endParaRPr>
          </a:p>
          <a:p>
            <a:pPr marL="987425" lvl="1" indent="-533400">
              <a:lnSpc>
                <a:spcPct val="100000"/>
              </a:lnSpc>
              <a:buClrTx/>
              <a:buFont typeface="Wingdings" panose="05000000000000000000" pitchFamily="2" charset="2"/>
              <a:buAutoNum type="arabicPeriod"/>
            </a:pPr>
            <a:r>
              <a:rPr lang="en-US" altLang="zh-CN" sz="2400" dirty="0">
                <a:latin typeface="+mn-ea"/>
              </a:rPr>
              <a:t>Display quote</a:t>
            </a:r>
            <a:endParaRPr lang="en-US" altLang="zh-CN" sz="2400" dirty="0">
              <a:latin typeface="+mn-ea"/>
            </a:endParaRPr>
          </a:p>
          <a:p>
            <a:pPr marL="987425" lvl="1" indent="-533400">
              <a:lnSpc>
                <a:spcPct val="100000"/>
              </a:lnSpc>
              <a:buClrTx/>
              <a:buFont typeface="Wingdings" panose="05000000000000000000" pitchFamily="2" charset="2"/>
              <a:buAutoNum type="arabicPeriod"/>
            </a:pPr>
            <a:r>
              <a:rPr lang="en-US" altLang="zh-CN" sz="2400" dirty="0">
                <a:latin typeface="+mn-ea"/>
              </a:rPr>
              <a:t>Customer gets other quotes</a:t>
            </a:r>
            <a:endParaRPr lang="en-US" altLang="zh-CN" sz="2400" dirty="0">
              <a:latin typeface="+mn-ea"/>
            </a:endParaRPr>
          </a:p>
          <a:p>
            <a:pPr marL="987425" lvl="1" indent="-533400">
              <a:lnSpc>
                <a:spcPct val="100000"/>
              </a:lnSpc>
              <a:buClrTx/>
              <a:buFont typeface="Wingdings" panose="05000000000000000000" pitchFamily="2" charset="2"/>
              <a:buAutoNum type="arabicPeriod"/>
            </a:pPr>
            <a:r>
              <a:rPr lang="en-US" altLang="zh-CN" sz="2400" dirty="0">
                <a:latin typeface="+mn-ea"/>
              </a:rPr>
              <a:t>Customer logs off</a:t>
            </a:r>
            <a:endParaRPr lang="en-US" altLang="zh-CN" sz="2400" dirty="0">
              <a:latin typeface="+mn-ea"/>
            </a:endParaRPr>
          </a:p>
          <a:p>
            <a:pPr marL="609600" indent="-609600">
              <a:lnSpc>
                <a:spcPct val="100000"/>
              </a:lnSpc>
              <a:buNone/>
            </a:pPr>
            <a:r>
              <a:rPr lang="zh-CN" altLang="en-US" sz="2800" dirty="0">
                <a:latin typeface="+mn-ea"/>
              </a:rPr>
              <a:t>备选流 </a:t>
            </a:r>
            <a:r>
              <a:rPr lang="en-US" altLang="zh-CN" sz="2800" dirty="0">
                <a:latin typeface="+mn-ea"/>
              </a:rPr>
              <a:t>Alternative Flows</a:t>
            </a:r>
            <a:endParaRPr lang="en-US" altLang="zh-CN" sz="2800" dirty="0">
              <a:latin typeface="+mn-ea"/>
            </a:endParaRPr>
          </a:p>
          <a:p>
            <a:pPr marL="987425" lvl="1" indent="-533400">
              <a:lnSpc>
                <a:spcPct val="100000"/>
              </a:lnSpc>
              <a:buNone/>
            </a:pPr>
            <a:r>
              <a:rPr lang="en-US" altLang="zh-CN" sz="2400" dirty="0">
                <a:latin typeface="+mn-ea"/>
              </a:rPr>
              <a:t>A1. Unidentified Trading Customer </a:t>
            </a:r>
            <a:endParaRPr lang="en-US" altLang="zh-CN" sz="2400" dirty="0">
              <a:latin typeface="+mn-ea"/>
            </a:endParaRPr>
          </a:p>
          <a:p>
            <a:pPr marL="987425" lvl="1" indent="-533400">
              <a:lnSpc>
                <a:spcPct val="100000"/>
              </a:lnSpc>
              <a:buNone/>
            </a:pPr>
            <a:r>
              <a:rPr lang="en-US" altLang="zh-CN" sz="2400" dirty="0">
                <a:latin typeface="+mn-ea"/>
              </a:rPr>
              <a:t>A2. Quote System Unavailable </a:t>
            </a:r>
            <a:endParaRPr lang="en-US" altLang="zh-CN" sz="2400" dirty="0">
              <a:latin typeface="+mn-ea"/>
            </a:endParaRPr>
          </a:p>
          <a:p>
            <a:pPr marL="987425" lvl="1" indent="-533400">
              <a:lnSpc>
                <a:spcPct val="100000"/>
              </a:lnSpc>
              <a:buNone/>
            </a:pPr>
            <a:r>
              <a:rPr lang="en-US" altLang="zh-CN" sz="2400" dirty="0">
                <a:latin typeface="+mn-ea"/>
              </a:rPr>
              <a:t>A3. Quit</a:t>
            </a:r>
            <a:endParaRPr lang="en-US" altLang="zh-CN" sz="2400" dirty="0">
              <a:latin typeface="+mn-ea"/>
            </a:endParaRPr>
          </a:p>
        </p:txBody>
      </p:sp>
      <p:sp>
        <p:nvSpPr>
          <p:cNvPr id="80901" name="Text Box 5"/>
          <p:cNvSpPr txBox="1">
            <a:spLocks noChangeArrowheads="1"/>
          </p:cNvSpPr>
          <p:nvPr/>
        </p:nvSpPr>
        <p:spPr bwMode="auto">
          <a:xfrm>
            <a:off x="9458325" y="3140075"/>
            <a:ext cx="2001838" cy="121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dirty="0">
                <a:solidFill>
                  <a:srgbClr val="175F8B"/>
                </a:solidFill>
                <a:ea typeface="宋体" panose="02010600030101010101" pitchFamily="2" charset="-122"/>
              </a:rPr>
              <a:t>What are other alternatives?</a:t>
            </a:r>
            <a:endParaRPr lang="en-US" altLang="zh-CN" sz="2400" dirty="0">
              <a:solidFill>
                <a:srgbClr val="175F8B"/>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smtClean="0"/>
              <a:t>Scenario </a:t>
            </a:r>
            <a:r>
              <a:rPr lang="zh-CN" altLang="en-US" smtClean="0"/>
              <a:t>是</a:t>
            </a:r>
            <a:r>
              <a:rPr lang="en-US" altLang="zh-CN" smtClean="0"/>
              <a:t>Use-Case </a:t>
            </a:r>
            <a:r>
              <a:rPr lang="zh-CN" altLang="en-US" smtClean="0"/>
              <a:t>的实例</a:t>
            </a:r>
            <a:endParaRPr lang="zh-CN" altLang="en-US"/>
          </a:p>
        </p:txBody>
      </p:sp>
      <p:sp>
        <p:nvSpPr>
          <p:cNvPr id="82947" name="Rectangle 3"/>
          <p:cNvSpPr>
            <a:spLocks noChangeArrowheads="1"/>
          </p:cNvSpPr>
          <p:nvPr/>
        </p:nvSpPr>
        <p:spPr bwMode="auto">
          <a:xfrm>
            <a:off x="6211112" y="2106615"/>
            <a:ext cx="2819400" cy="3124200"/>
          </a:xfrm>
          <a:prstGeom prst="rect">
            <a:avLst/>
          </a:prstGeom>
          <a:solidFill>
            <a:srgbClr val="FFFFCC"/>
          </a:solidFill>
          <a:ln w="9525">
            <a:solidFill>
              <a:schemeClr val="bg2"/>
            </a:solidFill>
            <a:miter lim="800000"/>
          </a:ln>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ts val="1000"/>
              </a:spcBef>
            </a:pPr>
            <a:r>
              <a:rPr lang="en-US" altLang="zh-CN" sz="2000" u="sng" dirty="0">
                <a:ea typeface="宋体" panose="02010600030101010101" pitchFamily="2" charset="-122"/>
              </a:rPr>
              <a:t>Scenario 1</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Log on to system</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Approve log on</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Enter subject in search</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Get course list</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Display course list</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Select courses</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Confirm availability</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Display final schedule</a:t>
            </a:r>
            <a:endParaRPr lang="en-US" altLang="zh-CN" sz="2000" dirty="0">
              <a:ea typeface="宋体" panose="02010600030101010101" pitchFamily="2" charset="-122"/>
            </a:endParaRPr>
          </a:p>
        </p:txBody>
      </p:sp>
      <p:sp>
        <p:nvSpPr>
          <p:cNvPr id="82948" name="Rectangle 4"/>
          <p:cNvSpPr>
            <a:spLocks noChangeArrowheads="1"/>
          </p:cNvSpPr>
          <p:nvPr/>
        </p:nvSpPr>
        <p:spPr bwMode="auto">
          <a:xfrm>
            <a:off x="9159100" y="2118521"/>
            <a:ext cx="2819400" cy="3842143"/>
          </a:xfrm>
          <a:prstGeom prst="rect">
            <a:avLst/>
          </a:prstGeom>
          <a:solidFill>
            <a:srgbClr val="FFFFCC"/>
          </a:solidFill>
          <a:ln w="9525">
            <a:solidFill>
              <a:schemeClr val="bg2"/>
            </a:solidFill>
            <a:miter lim="800000"/>
          </a:ln>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ts val="1000"/>
              </a:spcBef>
            </a:pPr>
            <a:r>
              <a:rPr lang="en-US" altLang="zh-CN" sz="2000" u="sng" dirty="0">
                <a:ea typeface="宋体" panose="02010600030101010101" pitchFamily="2" charset="-122"/>
              </a:rPr>
              <a:t>Scenario 2</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Log on to system</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Approve log on</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Enter subject in search</a:t>
            </a:r>
            <a:endParaRPr lang="en-US" altLang="zh-CN" sz="2000" dirty="0">
              <a:ea typeface="宋体" panose="02010600030101010101" pitchFamily="2" charset="-122"/>
            </a:endParaRPr>
          </a:p>
          <a:p>
            <a:pPr>
              <a:lnSpc>
                <a:spcPct val="70000"/>
              </a:lnSpc>
              <a:spcBef>
                <a:spcPts val="1000"/>
              </a:spcBef>
            </a:pPr>
            <a:r>
              <a:rPr lang="en-US" altLang="zh-CN" sz="2000" dirty="0">
                <a:solidFill>
                  <a:srgbClr val="009999"/>
                </a:solidFill>
                <a:ea typeface="宋体" panose="02010600030101010101" pitchFamily="2" charset="-122"/>
              </a:rPr>
              <a:t>Invalid subject</a:t>
            </a:r>
            <a:endParaRPr lang="en-US" altLang="zh-CN" sz="2000" dirty="0">
              <a:solidFill>
                <a:srgbClr val="009999"/>
              </a:solidFill>
              <a:ea typeface="宋体" panose="02010600030101010101" pitchFamily="2" charset="-122"/>
            </a:endParaRPr>
          </a:p>
          <a:p>
            <a:pPr>
              <a:lnSpc>
                <a:spcPct val="70000"/>
              </a:lnSpc>
              <a:spcBef>
                <a:spcPts val="1000"/>
              </a:spcBef>
            </a:pPr>
            <a:r>
              <a:rPr lang="en-US" altLang="zh-CN" sz="2000" dirty="0">
                <a:solidFill>
                  <a:srgbClr val="009999"/>
                </a:solidFill>
                <a:ea typeface="宋体" panose="02010600030101010101" pitchFamily="2" charset="-122"/>
              </a:rPr>
              <a:t>Re-enter subject </a:t>
            </a:r>
            <a:endParaRPr lang="en-US" altLang="zh-CN" sz="2000" dirty="0">
              <a:solidFill>
                <a:srgbClr val="009999"/>
              </a:solidFill>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Get course list</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Display course list</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Select courses</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Confirm availability</a:t>
            </a:r>
            <a:endParaRPr lang="en-US" altLang="zh-CN" sz="2000" dirty="0">
              <a:ea typeface="宋体" panose="02010600030101010101" pitchFamily="2" charset="-122"/>
            </a:endParaRPr>
          </a:p>
          <a:p>
            <a:pPr>
              <a:lnSpc>
                <a:spcPct val="70000"/>
              </a:lnSpc>
              <a:spcBef>
                <a:spcPts val="1000"/>
              </a:spcBef>
            </a:pPr>
            <a:r>
              <a:rPr lang="en-US" altLang="zh-CN" sz="2000" dirty="0">
                <a:ea typeface="宋体" panose="02010600030101010101" pitchFamily="2" charset="-122"/>
              </a:rPr>
              <a:t>Display final schedule</a:t>
            </a:r>
            <a:endParaRPr lang="en-US" altLang="zh-CN" sz="2000" dirty="0">
              <a:ea typeface="宋体" panose="02010600030101010101" pitchFamily="2" charset="-122"/>
            </a:endParaRPr>
          </a:p>
        </p:txBody>
      </p:sp>
      <p:grpSp>
        <p:nvGrpSpPr>
          <p:cNvPr id="3" name="组合 2"/>
          <p:cNvGrpSpPr/>
          <p:nvPr/>
        </p:nvGrpSpPr>
        <p:grpSpPr>
          <a:xfrm>
            <a:off x="612000" y="2106615"/>
            <a:ext cx="5202238" cy="1970087"/>
            <a:chOff x="636625" y="1698628"/>
            <a:chExt cx="5202238" cy="1970087"/>
          </a:xfrm>
        </p:grpSpPr>
        <p:sp>
          <p:nvSpPr>
            <p:cNvPr id="82950" name="Rectangle 6"/>
            <p:cNvSpPr>
              <a:spLocks noChangeArrowheads="1"/>
            </p:cNvSpPr>
            <p:nvPr/>
          </p:nvSpPr>
          <p:spPr bwMode="auto">
            <a:xfrm>
              <a:off x="636625" y="1698628"/>
              <a:ext cx="5202238" cy="1970087"/>
            </a:xfrm>
            <a:prstGeom prst="rect">
              <a:avLst/>
            </a:prstGeom>
            <a:solidFill>
              <a:srgbClr val="CCFFFF"/>
            </a:solidFill>
            <a:ln w="25400">
              <a:solidFill>
                <a:schemeClr val="tx1"/>
              </a:solidFill>
              <a:miter lim="800000"/>
            </a:ln>
            <a:effectLst>
              <a:outerShdw dist="107763" dir="2700000" algn="ctr" rotWithShape="0">
                <a:schemeClr val="bg2"/>
              </a:outerShdw>
            </a:effec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sz="1200">
                <a:latin typeface="ZapfHumnst BT" pitchFamily="34" charset="0"/>
                <a:ea typeface="宋体" panose="02010600030101010101" pitchFamily="2" charset="-122"/>
              </a:endParaRPr>
            </a:p>
            <a:p>
              <a:pPr algn="ctr"/>
              <a:endParaRPr lang="zh-CN" altLang="en-US" sz="1200">
                <a:latin typeface="ZapfHumnst BT" pitchFamily="34" charset="0"/>
                <a:ea typeface="宋体" panose="02010600030101010101" pitchFamily="2" charset="-122"/>
              </a:endParaRPr>
            </a:p>
            <a:p>
              <a:pPr algn="ctr"/>
              <a:endParaRPr lang="zh-CN" altLang="en-US" sz="2000" b="1">
                <a:latin typeface="ZapfHumnst BT" pitchFamily="34" charset="0"/>
                <a:ea typeface="宋体" panose="02010600030101010101" pitchFamily="2" charset="-122"/>
              </a:endParaRPr>
            </a:p>
          </p:txBody>
        </p:sp>
        <p:sp>
          <p:nvSpPr>
            <p:cNvPr id="82951" name="Freeform 7"/>
            <p:cNvSpPr>
              <a:spLocks noEditPoints="1"/>
            </p:cNvSpPr>
            <p:nvPr/>
          </p:nvSpPr>
          <p:spPr bwMode="auto">
            <a:xfrm>
              <a:off x="2617825" y="2192340"/>
              <a:ext cx="966788" cy="520700"/>
            </a:xfrm>
            <a:custGeom>
              <a:avLst/>
              <a:gdLst>
                <a:gd name="T0" fmla="*/ 269694 w 413"/>
                <a:gd name="T1" fmla="*/ 5474 h 212"/>
                <a:gd name="T2" fmla="*/ 315139 w 413"/>
                <a:gd name="T3" fmla="*/ 25423 h 212"/>
                <a:gd name="T4" fmla="*/ 356920 w 413"/>
                <a:gd name="T5" fmla="*/ 53594 h 212"/>
                <a:gd name="T6" fmla="*/ 393103 w 413"/>
                <a:gd name="T7" fmla="*/ 94155 h 212"/>
                <a:gd name="T8" fmla="*/ 422653 w 413"/>
                <a:gd name="T9" fmla="*/ 142402 h 212"/>
                <a:gd name="T10" fmla="*/ 441192 w 413"/>
                <a:gd name="T11" fmla="*/ 198486 h 212"/>
                <a:gd name="T12" fmla="*/ 448271 w 413"/>
                <a:gd name="T13" fmla="*/ 255843 h 212"/>
                <a:gd name="T14" fmla="*/ 445539 w 413"/>
                <a:gd name="T15" fmla="*/ 325593 h 212"/>
                <a:gd name="T16" fmla="*/ 432716 w 413"/>
                <a:gd name="T17" fmla="*/ 381933 h 212"/>
                <a:gd name="T18" fmla="*/ 407229 w 413"/>
                <a:gd name="T19" fmla="*/ 435524 h 212"/>
                <a:gd name="T20" fmla="*/ 375032 w 413"/>
                <a:gd name="T21" fmla="*/ 476480 h 212"/>
                <a:gd name="T22" fmla="*/ 335611 w 413"/>
                <a:gd name="T23" fmla="*/ 510218 h 212"/>
                <a:gd name="T24" fmla="*/ 290551 w 413"/>
                <a:gd name="T25" fmla="*/ 532409 h 212"/>
                <a:gd name="T26" fmla="*/ 240745 w 413"/>
                <a:gd name="T27" fmla="*/ 542198 h 212"/>
                <a:gd name="T28" fmla="*/ 189347 w 413"/>
                <a:gd name="T29" fmla="*/ 542198 h 212"/>
                <a:gd name="T30" fmla="*/ 142249 w 413"/>
                <a:gd name="T31" fmla="*/ 527387 h 212"/>
                <a:gd name="T32" fmla="*/ 100849 w 413"/>
                <a:gd name="T33" fmla="*/ 503748 h 212"/>
                <a:gd name="T34" fmla="*/ 62068 w 413"/>
                <a:gd name="T35" fmla="*/ 463345 h 212"/>
                <a:gd name="T36" fmla="*/ 32497 w 413"/>
                <a:gd name="T37" fmla="*/ 414982 h 212"/>
                <a:gd name="T38" fmla="*/ 12065 w 413"/>
                <a:gd name="T39" fmla="*/ 362845 h 212"/>
                <a:gd name="T40" fmla="*/ 1 w 413"/>
                <a:gd name="T41" fmla="*/ 305345 h 212"/>
                <a:gd name="T42" fmla="*/ 1 w 413"/>
                <a:gd name="T43" fmla="*/ 236855 h 212"/>
                <a:gd name="T44" fmla="*/ 13749 w 413"/>
                <a:gd name="T45" fmla="*/ 179729 h 212"/>
                <a:gd name="T46" fmla="*/ 34437 w 413"/>
                <a:gd name="T47" fmla="*/ 127560 h 212"/>
                <a:gd name="T48" fmla="*/ 65005 w 413"/>
                <a:gd name="T49" fmla="*/ 76605 h 212"/>
                <a:gd name="T50" fmla="*/ 104194 w 413"/>
                <a:gd name="T51" fmla="*/ 43372 h 212"/>
                <a:gd name="T52" fmla="*/ 147710 w 413"/>
                <a:gd name="T53" fmla="*/ 15396 h 212"/>
                <a:gd name="T54" fmla="*/ 195589 w 413"/>
                <a:gd name="T55" fmla="*/ 5474 h 212"/>
                <a:gd name="T56" fmla="*/ 207796 w 413"/>
                <a:gd name="T57" fmla="*/ 25423 h 212"/>
                <a:gd name="T58" fmla="*/ 160186 w 413"/>
                <a:gd name="T59" fmla="*/ 36854 h 212"/>
                <a:gd name="T60" fmla="*/ 116968 w 413"/>
                <a:gd name="T61" fmla="*/ 60856 h 212"/>
                <a:gd name="T62" fmla="*/ 80208 w 413"/>
                <a:gd name="T63" fmla="*/ 88218 h 212"/>
                <a:gd name="T64" fmla="*/ 46381 w 413"/>
                <a:gd name="T65" fmla="*/ 131426 h 212"/>
                <a:gd name="T66" fmla="*/ 26234 w 413"/>
                <a:gd name="T67" fmla="*/ 179729 h 212"/>
                <a:gd name="T68" fmla="*/ 13749 w 413"/>
                <a:gd name="T69" fmla="*/ 226507 h 212"/>
                <a:gd name="T70" fmla="*/ 9324 w 413"/>
                <a:gd name="T71" fmla="*/ 287119 h 212"/>
                <a:gd name="T72" fmla="*/ 18463 w 413"/>
                <a:gd name="T73" fmla="*/ 344118 h 212"/>
                <a:gd name="T74" fmla="*/ 34437 w 413"/>
                <a:gd name="T75" fmla="*/ 392416 h 212"/>
                <a:gd name="T76" fmla="*/ 62068 w 413"/>
                <a:gd name="T77" fmla="*/ 435524 h 212"/>
                <a:gd name="T78" fmla="*/ 94444 w 413"/>
                <a:gd name="T79" fmla="*/ 475123 h 212"/>
                <a:gd name="T80" fmla="*/ 135601 w 413"/>
                <a:gd name="T81" fmla="*/ 503748 h 212"/>
                <a:gd name="T82" fmla="*/ 181265 w 413"/>
                <a:gd name="T83" fmla="*/ 515806 h 212"/>
                <a:gd name="T84" fmla="*/ 230652 w 413"/>
                <a:gd name="T85" fmla="*/ 521843 h 212"/>
                <a:gd name="T86" fmla="*/ 277863 w 413"/>
                <a:gd name="T87" fmla="*/ 510218 h 212"/>
                <a:gd name="T88" fmla="*/ 323351 w 413"/>
                <a:gd name="T89" fmla="*/ 494067 h 212"/>
                <a:gd name="T90" fmla="*/ 363247 w 413"/>
                <a:gd name="T91" fmla="*/ 463345 h 212"/>
                <a:gd name="T92" fmla="*/ 395697 w 413"/>
                <a:gd name="T93" fmla="*/ 425563 h 212"/>
                <a:gd name="T94" fmla="*/ 418898 w 413"/>
                <a:gd name="T95" fmla="*/ 381933 h 212"/>
                <a:gd name="T96" fmla="*/ 432716 w 413"/>
                <a:gd name="T97" fmla="*/ 326716 h 212"/>
                <a:gd name="T98" fmla="*/ 439152 w 413"/>
                <a:gd name="T99" fmla="*/ 277364 h 212"/>
                <a:gd name="T100" fmla="*/ 432716 w 413"/>
                <a:gd name="T101" fmla="*/ 220320 h 212"/>
                <a:gd name="T102" fmla="*/ 418898 w 413"/>
                <a:gd name="T103" fmla="*/ 165362 h 212"/>
                <a:gd name="T104" fmla="*/ 395697 w 413"/>
                <a:gd name="T105" fmla="*/ 121980 h 212"/>
                <a:gd name="T106" fmla="*/ 363247 w 413"/>
                <a:gd name="T107" fmla="*/ 82919 h 212"/>
                <a:gd name="T108" fmla="*/ 323351 w 413"/>
                <a:gd name="T109" fmla="*/ 53594 h 212"/>
                <a:gd name="T110" fmla="*/ 277863 w 413"/>
                <a:gd name="T111" fmla="*/ 36854 h 212"/>
                <a:gd name="T112" fmla="*/ 230652 w 413"/>
                <a:gd name="T113" fmla="*/ 25423 h 21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3"/>
                <a:gd name="T172" fmla="*/ 0 h 212"/>
                <a:gd name="T173" fmla="*/ 413 w 413"/>
                <a:gd name="T174" fmla="*/ 212 h 21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3" h="212">
                  <a:moveTo>
                    <a:pt x="207" y="0"/>
                  </a:moveTo>
                  <a:lnTo>
                    <a:pt x="212" y="2"/>
                  </a:lnTo>
                  <a:lnTo>
                    <a:pt x="218" y="2"/>
                  </a:lnTo>
                  <a:lnTo>
                    <a:pt x="222" y="2"/>
                  </a:lnTo>
                  <a:lnTo>
                    <a:pt x="227" y="2"/>
                  </a:lnTo>
                  <a:lnTo>
                    <a:pt x="233" y="2"/>
                  </a:lnTo>
                  <a:lnTo>
                    <a:pt x="239" y="2"/>
                  </a:lnTo>
                  <a:lnTo>
                    <a:pt x="243" y="2"/>
                  </a:lnTo>
                  <a:lnTo>
                    <a:pt x="248" y="2"/>
                  </a:lnTo>
                  <a:lnTo>
                    <a:pt x="254" y="4"/>
                  </a:lnTo>
                  <a:lnTo>
                    <a:pt x="258" y="4"/>
                  </a:lnTo>
                  <a:lnTo>
                    <a:pt x="263" y="4"/>
                  </a:lnTo>
                  <a:lnTo>
                    <a:pt x="267" y="6"/>
                  </a:lnTo>
                  <a:lnTo>
                    <a:pt x="273" y="6"/>
                  </a:lnTo>
                  <a:lnTo>
                    <a:pt x="277" y="6"/>
                  </a:lnTo>
                  <a:lnTo>
                    <a:pt x="282" y="8"/>
                  </a:lnTo>
                  <a:lnTo>
                    <a:pt x="286" y="8"/>
                  </a:lnTo>
                  <a:lnTo>
                    <a:pt x="290" y="10"/>
                  </a:lnTo>
                  <a:lnTo>
                    <a:pt x="296" y="10"/>
                  </a:lnTo>
                  <a:lnTo>
                    <a:pt x="300" y="12"/>
                  </a:lnTo>
                  <a:lnTo>
                    <a:pt x="303" y="14"/>
                  </a:lnTo>
                  <a:lnTo>
                    <a:pt x="309" y="14"/>
                  </a:lnTo>
                  <a:lnTo>
                    <a:pt x="313" y="15"/>
                  </a:lnTo>
                  <a:lnTo>
                    <a:pt x="317" y="17"/>
                  </a:lnTo>
                  <a:lnTo>
                    <a:pt x="320" y="17"/>
                  </a:lnTo>
                  <a:lnTo>
                    <a:pt x="324" y="19"/>
                  </a:lnTo>
                  <a:lnTo>
                    <a:pt x="328" y="21"/>
                  </a:lnTo>
                  <a:lnTo>
                    <a:pt x="334" y="23"/>
                  </a:lnTo>
                  <a:lnTo>
                    <a:pt x="337" y="23"/>
                  </a:lnTo>
                  <a:lnTo>
                    <a:pt x="341" y="25"/>
                  </a:lnTo>
                  <a:lnTo>
                    <a:pt x="345" y="27"/>
                  </a:lnTo>
                  <a:lnTo>
                    <a:pt x="349" y="28"/>
                  </a:lnTo>
                  <a:lnTo>
                    <a:pt x="353" y="30"/>
                  </a:lnTo>
                  <a:lnTo>
                    <a:pt x="356" y="32"/>
                  </a:lnTo>
                  <a:lnTo>
                    <a:pt x="358" y="34"/>
                  </a:lnTo>
                  <a:lnTo>
                    <a:pt x="362" y="36"/>
                  </a:lnTo>
                  <a:lnTo>
                    <a:pt x="366" y="38"/>
                  </a:lnTo>
                  <a:lnTo>
                    <a:pt x="370" y="40"/>
                  </a:lnTo>
                  <a:lnTo>
                    <a:pt x="372" y="42"/>
                  </a:lnTo>
                  <a:lnTo>
                    <a:pt x="375" y="43"/>
                  </a:lnTo>
                  <a:lnTo>
                    <a:pt x="379" y="45"/>
                  </a:lnTo>
                  <a:lnTo>
                    <a:pt x="381" y="49"/>
                  </a:lnTo>
                  <a:lnTo>
                    <a:pt x="383" y="51"/>
                  </a:lnTo>
                  <a:lnTo>
                    <a:pt x="387" y="53"/>
                  </a:lnTo>
                  <a:lnTo>
                    <a:pt x="389" y="55"/>
                  </a:lnTo>
                  <a:lnTo>
                    <a:pt x="391" y="57"/>
                  </a:lnTo>
                  <a:lnTo>
                    <a:pt x="393" y="60"/>
                  </a:lnTo>
                  <a:lnTo>
                    <a:pt x="396" y="62"/>
                  </a:lnTo>
                  <a:lnTo>
                    <a:pt x="398" y="64"/>
                  </a:lnTo>
                  <a:lnTo>
                    <a:pt x="398" y="66"/>
                  </a:lnTo>
                  <a:lnTo>
                    <a:pt x="400" y="70"/>
                  </a:lnTo>
                  <a:lnTo>
                    <a:pt x="402" y="71"/>
                  </a:lnTo>
                  <a:lnTo>
                    <a:pt x="404" y="73"/>
                  </a:lnTo>
                  <a:lnTo>
                    <a:pt x="406" y="77"/>
                  </a:lnTo>
                  <a:lnTo>
                    <a:pt x="406" y="79"/>
                  </a:lnTo>
                  <a:lnTo>
                    <a:pt x="408" y="81"/>
                  </a:lnTo>
                  <a:lnTo>
                    <a:pt x="410" y="85"/>
                  </a:lnTo>
                  <a:lnTo>
                    <a:pt x="410" y="86"/>
                  </a:lnTo>
                  <a:lnTo>
                    <a:pt x="410" y="90"/>
                  </a:lnTo>
                  <a:lnTo>
                    <a:pt x="412" y="92"/>
                  </a:lnTo>
                  <a:lnTo>
                    <a:pt x="412" y="94"/>
                  </a:lnTo>
                  <a:lnTo>
                    <a:pt x="412" y="98"/>
                  </a:lnTo>
                  <a:lnTo>
                    <a:pt x="412" y="99"/>
                  </a:lnTo>
                  <a:lnTo>
                    <a:pt x="412" y="103"/>
                  </a:lnTo>
                  <a:lnTo>
                    <a:pt x="413" y="105"/>
                  </a:lnTo>
                  <a:lnTo>
                    <a:pt x="412" y="109"/>
                  </a:lnTo>
                  <a:lnTo>
                    <a:pt x="412" y="113"/>
                  </a:lnTo>
                  <a:lnTo>
                    <a:pt x="412" y="114"/>
                  </a:lnTo>
                  <a:lnTo>
                    <a:pt x="412" y="118"/>
                  </a:lnTo>
                  <a:lnTo>
                    <a:pt x="412" y="120"/>
                  </a:lnTo>
                  <a:lnTo>
                    <a:pt x="410" y="122"/>
                  </a:lnTo>
                  <a:lnTo>
                    <a:pt x="410" y="126"/>
                  </a:lnTo>
                  <a:lnTo>
                    <a:pt x="410" y="127"/>
                  </a:lnTo>
                  <a:lnTo>
                    <a:pt x="408" y="131"/>
                  </a:lnTo>
                  <a:lnTo>
                    <a:pt x="406" y="133"/>
                  </a:lnTo>
                  <a:lnTo>
                    <a:pt x="406" y="135"/>
                  </a:lnTo>
                  <a:lnTo>
                    <a:pt x="404" y="139"/>
                  </a:lnTo>
                  <a:lnTo>
                    <a:pt x="402" y="141"/>
                  </a:lnTo>
                  <a:lnTo>
                    <a:pt x="400" y="142"/>
                  </a:lnTo>
                  <a:lnTo>
                    <a:pt x="398" y="146"/>
                  </a:lnTo>
                  <a:lnTo>
                    <a:pt x="398" y="148"/>
                  </a:lnTo>
                  <a:lnTo>
                    <a:pt x="396" y="150"/>
                  </a:lnTo>
                  <a:lnTo>
                    <a:pt x="393" y="152"/>
                  </a:lnTo>
                  <a:lnTo>
                    <a:pt x="391" y="155"/>
                  </a:lnTo>
                  <a:lnTo>
                    <a:pt x="389" y="157"/>
                  </a:lnTo>
                  <a:lnTo>
                    <a:pt x="387" y="159"/>
                  </a:lnTo>
                  <a:lnTo>
                    <a:pt x="383" y="161"/>
                  </a:lnTo>
                  <a:lnTo>
                    <a:pt x="381" y="163"/>
                  </a:lnTo>
                  <a:lnTo>
                    <a:pt x="379" y="167"/>
                  </a:lnTo>
                  <a:lnTo>
                    <a:pt x="375" y="169"/>
                  </a:lnTo>
                  <a:lnTo>
                    <a:pt x="372" y="170"/>
                  </a:lnTo>
                  <a:lnTo>
                    <a:pt x="370" y="172"/>
                  </a:lnTo>
                  <a:lnTo>
                    <a:pt x="366" y="174"/>
                  </a:lnTo>
                  <a:lnTo>
                    <a:pt x="362" y="176"/>
                  </a:lnTo>
                  <a:lnTo>
                    <a:pt x="358" y="178"/>
                  </a:lnTo>
                  <a:lnTo>
                    <a:pt x="356" y="180"/>
                  </a:lnTo>
                  <a:lnTo>
                    <a:pt x="353" y="182"/>
                  </a:lnTo>
                  <a:lnTo>
                    <a:pt x="349" y="184"/>
                  </a:lnTo>
                  <a:lnTo>
                    <a:pt x="345" y="185"/>
                  </a:lnTo>
                  <a:lnTo>
                    <a:pt x="341" y="187"/>
                  </a:lnTo>
                  <a:lnTo>
                    <a:pt x="337" y="189"/>
                  </a:lnTo>
                  <a:lnTo>
                    <a:pt x="334" y="189"/>
                  </a:lnTo>
                  <a:lnTo>
                    <a:pt x="328" y="191"/>
                  </a:lnTo>
                  <a:lnTo>
                    <a:pt x="324" y="193"/>
                  </a:lnTo>
                  <a:lnTo>
                    <a:pt x="320" y="195"/>
                  </a:lnTo>
                  <a:lnTo>
                    <a:pt x="317" y="195"/>
                  </a:lnTo>
                  <a:lnTo>
                    <a:pt x="313" y="197"/>
                  </a:lnTo>
                  <a:lnTo>
                    <a:pt x="309" y="198"/>
                  </a:lnTo>
                  <a:lnTo>
                    <a:pt x="303" y="198"/>
                  </a:lnTo>
                  <a:lnTo>
                    <a:pt x="300" y="200"/>
                  </a:lnTo>
                  <a:lnTo>
                    <a:pt x="296" y="202"/>
                  </a:lnTo>
                  <a:lnTo>
                    <a:pt x="290" y="202"/>
                  </a:lnTo>
                  <a:lnTo>
                    <a:pt x="286" y="204"/>
                  </a:lnTo>
                  <a:lnTo>
                    <a:pt x="282" y="204"/>
                  </a:lnTo>
                  <a:lnTo>
                    <a:pt x="277" y="206"/>
                  </a:lnTo>
                  <a:lnTo>
                    <a:pt x="273" y="206"/>
                  </a:lnTo>
                  <a:lnTo>
                    <a:pt x="267" y="206"/>
                  </a:lnTo>
                  <a:lnTo>
                    <a:pt x="263" y="208"/>
                  </a:lnTo>
                  <a:lnTo>
                    <a:pt x="258" y="208"/>
                  </a:lnTo>
                  <a:lnTo>
                    <a:pt x="254" y="208"/>
                  </a:lnTo>
                  <a:lnTo>
                    <a:pt x="248" y="210"/>
                  </a:lnTo>
                  <a:lnTo>
                    <a:pt x="243" y="210"/>
                  </a:lnTo>
                  <a:lnTo>
                    <a:pt x="239" y="210"/>
                  </a:lnTo>
                  <a:lnTo>
                    <a:pt x="233" y="210"/>
                  </a:lnTo>
                  <a:lnTo>
                    <a:pt x="227" y="210"/>
                  </a:lnTo>
                  <a:lnTo>
                    <a:pt x="222" y="210"/>
                  </a:lnTo>
                  <a:lnTo>
                    <a:pt x="218" y="210"/>
                  </a:lnTo>
                  <a:lnTo>
                    <a:pt x="212" y="210"/>
                  </a:lnTo>
                  <a:lnTo>
                    <a:pt x="207" y="212"/>
                  </a:lnTo>
                  <a:lnTo>
                    <a:pt x="201" y="210"/>
                  </a:lnTo>
                  <a:lnTo>
                    <a:pt x="195" y="210"/>
                  </a:lnTo>
                  <a:lnTo>
                    <a:pt x="191" y="210"/>
                  </a:lnTo>
                  <a:lnTo>
                    <a:pt x="186" y="210"/>
                  </a:lnTo>
                  <a:lnTo>
                    <a:pt x="180" y="210"/>
                  </a:lnTo>
                  <a:lnTo>
                    <a:pt x="174" y="210"/>
                  </a:lnTo>
                  <a:lnTo>
                    <a:pt x="170" y="210"/>
                  </a:lnTo>
                  <a:lnTo>
                    <a:pt x="165" y="210"/>
                  </a:lnTo>
                  <a:lnTo>
                    <a:pt x="159" y="208"/>
                  </a:lnTo>
                  <a:lnTo>
                    <a:pt x="155" y="208"/>
                  </a:lnTo>
                  <a:lnTo>
                    <a:pt x="150" y="208"/>
                  </a:lnTo>
                  <a:lnTo>
                    <a:pt x="146" y="206"/>
                  </a:lnTo>
                  <a:lnTo>
                    <a:pt x="140" y="206"/>
                  </a:lnTo>
                  <a:lnTo>
                    <a:pt x="136" y="206"/>
                  </a:lnTo>
                  <a:lnTo>
                    <a:pt x="131" y="204"/>
                  </a:lnTo>
                  <a:lnTo>
                    <a:pt x="127" y="204"/>
                  </a:lnTo>
                  <a:lnTo>
                    <a:pt x="123" y="202"/>
                  </a:lnTo>
                  <a:lnTo>
                    <a:pt x="117" y="202"/>
                  </a:lnTo>
                  <a:lnTo>
                    <a:pt x="113" y="200"/>
                  </a:lnTo>
                  <a:lnTo>
                    <a:pt x="110" y="198"/>
                  </a:lnTo>
                  <a:lnTo>
                    <a:pt x="104" y="198"/>
                  </a:lnTo>
                  <a:lnTo>
                    <a:pt x="100" y="197"/>
                  </a:lnTo>
                  <a:lnTo>
                    <a:pt x="96" y="195"/>
                  </a:lnTo>
                  <a:lnTo>
                    <a:pt x="93" y="195"/>
                  </a:lnTo>
                  <a:lnTo>
                    <a:pt x="89" y="193"/>
                  </a:lnTo>
                  <a:lnTo>
                    <a:pt x="85" y="191"/>
                  </a:lnTo>
                  <a:lnTo>
                    <a:pt x="79" y="189"/>
                  </a:lnTo>
                  <a:lnTo>
                    <a:pt x="76" y="189"/>
                  </a:lnTo>
                  <a:lnTo>
                    <a:pt x="72" y="187"/>
                  </a:lnTo>
                  <a:lnTo>
                    <a:pt x="68" y="185"/>
                  </a:lnTo>
                  <a:lnTo>
                    <a:pt x="64" y="184"/>
                  </a:lnTo>
                  <a:lnTo>
                    <a:pt x="60" y="182"/>
                  </a:lnTo>
                  <a:lnTo>
                    <a:pt x="57" y="180"/>
                  </a:lnTo>
                  <a:lnTo>
                    <a:pt x="55" y="178"/>
                  </a:lnTo>
                  <a:lnTo>
                    <a:pt x="51" y="176"/>
                  </a:lnTo>
                  <a:lnTo>
                    <a:pt x="47" y="174"/>
                  </a:lnTo>
                  <a:lnTo>
                    <a:pt x="43" y="172"/>
                  </a:lnTo>
                  <a:lnTo>
                    <a:pt x="41" y="170"/>
                  </a:lnTo>
                  <a:lnTo>
                    <a:pt x="38" y="169"/>
                  </a:lnTo>
                  <a:lnTo>
                    <a:pt x="34" y="167"/>
                  </a:lnTo>
                  <a:lnTo>
                    <a:pt x="32" y="163"/>
                  </a:lnTo>
                  <a:lnTo>
                    <a:pt x="30" y="161"/>
                  </a:lnTo>
                  <a:lnTo>
                    <a:pt x="26" y="159"/>
                  </a:lnTo>
                  <a:lnTo>
                    <a:pt x="24" y="157"/>
                  </a:lnTo>
                  <a:lnTo>
                    <a:pt x="22" y="155"/>
                  </a:lnTo>
                  <a:lnTo>
                    <a:pt x="20" y="152"/>
                  </a:lnTo>
                  <a:lnTo>
                    <a:pt x="17" y="150"/>
                  </a:lnTo>
                  <a:lnTo>
                    <a:pt x="15" y="148"/>
                  </a:lnTo>
                  <a:lnTo>
                    <a:pt x="13" y="146"/>
                  </a:lnTo>
                  <a:lnTo>
                    <a:pt x="13" y="142"/>
                  </a:lnTo>
                  <a:lnTo>
                    <a:pt x="11" y="141"/>
                  </a:lnTo>
                  <a:lnTo>
                    <a:pt x="9" y="139"/>
                  </a:lnTo>
                  <a:lnTo>
                    <a:pt x="7" y="135"/>
                  </a:lnTo>
                  <a:lnTo>
                    <a:pt x="7" y="133"/>
                  </a:lnTo>
                  <a:lnTo>
                    <a:pt x="5" y="131"/>
                  </a:lnTo>
                  <a:lnTo>
                    <a:pt x="3" y="127"/>
                  </a:lnTo>
                  <a:lnTo>
                    <a:pt x="3" y="126"/>
                  </a:lnTo>
                  <a:lnTo>
                    <a:pt x="3" y="122"/>
                  </a:lnTo>
                  <a:lnTo>
                    <a:pt x="1" y="120"/>
                  </a:lnTo>
                  <a:lnTo>
                    <a:pt x="1" y="118"/>
                  </a:lnTo>
                  <a:lnTo>
                    <a:pt x="1" y="114"/>
                  </a:lnTo>
                  <a:lnTo>
                    <a:pt x="1" y="113"/>
                  </a:lnTo>
                  <a:lnTo>
                    <a:pt x="1" y="109"/>
                  </a:lnTo>
                  <a:lnTo>
                    <a:pt x="0" y="105"/>
                  </a:lnTo>
                  <a:lnTo>
                    <a:pt x="1" y="103"/>
                  </a:lnTo>
                  <a:lnTo>
                    <a:pt x="1" y="99"/>
                  </a:lnTo>
                  <a:lnTo>
                    <a:pt x="1" y="98"/>
                  </a:lnTo>
                  <a:lnTo>
                    <a:pt x="1" y="94"/>
                  </a:lnTo>
                  <a:lnTo>
                    <a:pt x="1" y="92"/>
                  </a:lnTo>
                  <a:lnTo>
                    <a:pt x="3" y="90"/>
                  </a:lnTo>
                  <a:lnTo>
                    <a:pt x="3" y="86"/>
                  </a:lnTo>
                  <a:lnTo>
                    <a:pt x="3" y="85"/>
                  </a:lnTo>
                  <a:lnTo>
                    <a:pt x="5" y="81"/>
                  </a:lnTo>
                  <a:lnTo>
                    <a:pt x="7" y="79"/>
                  </a:lnTo>
                  <a:lnTo>
                    <a:pt x="7" y="77"/>
                  </a:lnTo>
                  <a:lnTo>
                    <a:pt x="9" y="73"/>
                  </a:lnTo>
                  <a:lnTo>
                    <a:pt x="11" y="71"/>
                  </a:lnTo>
                  <a:lnTo>
                    <a:pt x="13" y="70"/>
                  </a:lnTo>
                  <a:lnTo>
                    <a:pt x="13" y="66"/>
                  </a:lnTo>
                  <a:lnTo>
                    <a:pt x="15" y="64"/>
                  </a:lnTo>
                  <a:lnTo>
                    <a:pt x="17" y="62"/>
                  </a:lnTo>
                  <a:lnTo>
                    <a:pt x="20" y="60"/>
                  </a:lnTo>
                  <a:lnTo>
                    <a:pt x="22" y="57"/>
                  </a:lnTo>
                  <a:lnTo>
                    <a:pt x="24" y="55"/>
                  </a:lnTo>
                  <a:lnTo>
                    <a:pt x="26" y="53"/>
                  </a:lnTo>
                  <a:lnTo>
                    <a:pt x="30" y="51"/>
                  </a:lnTo>
                  <a:lnTo>
                    <a:pt x="32" y="49"/>
                  </a:lnTo>
                  <a:lnTo>
                    <a:pt x="34" y="45"/>
                  </a:lnTo>
                  <a:lnTo>
                    <a:pt x="38" y="43"/>
                  </a:lnTo>
                  <a:lnTo>
                    <a:pt x="41" y="42"/>
                  </a:lnTo>
                  <a:lnTo>
                    <a:pt x="43" y="40"/>
                  </a:lnTo>
                  <a:lnTo>
                    <a:pt x="47" y="38"/>
                  </a:lnTo>
                  <a:lnTo>
                    <a:pt x="51" y="36"/>
                  </a:lnTo>
                  <a:lnTo>
                    <a:pt x="55" y="34"/>
                  </a:lnTo>
                  <a:lnTo>
                    <a:pt x="57" y="32"/>
                  </a:lnTo>
                  <a:lnTo>
                    <a:pt x="60" y="30"/>
                  </a:lnTo>
                  <a:lnTo>
                    <a:pt x="64" y="28"/>
                  </a:lnTo>
                  <a:lnTo>
                    <a:pt x="68" y="27"/>
                  </a:lnTo>
                  <a:lnTo>
                    <a:pt x="72" y="25"/>
                  </a:lnTo>
                  <a:lnTo>
                    <a:pt x="76" y="23"/>
                  </a:lnTo>
                  <a:lnTo>
                    <a:pt x="79" y="23"/>
                  </a:lnTo>
                  <a:lnTo>
                    <a:pt x="85" y="21"/>
                  </a:lnTo>
                  <a:lnTo>
                    <a:pt x="89" y="19"/>
                  </a:lnTo>
                  <a:lnTo>
                    <a:pt x="93" y="17"/>
                  </a:lnTo>
                  <a:lnTo>
                    <a:pt x="96" y="17"/>
                  </a:lnTo>
                  <a:lnTo>
                    <a:pt x="100" y="15"/>
                  </a:lnTo>
                  <a:lnTo>
                    <a:pt x="104" y="14"/>
                  </a:lnTo>
                  <a:lnTo>
                    <a:pt x="110" y="14"/>
                  </a:lnTo>
                  <a:lnTo>
                    <a:pt x="113" y="12"/>
                  </a:lnTo>
                  <a:lnTo>
                    <a:pt x="117" y="10"/>
                  </a:lnTo>
                  <a:lnTo>
                    <a:pt x="123" y="10"/>
                  </a:lnTo>
                  <a:lnTo>
                    <a:pt x="127" y="8"/>
                  </a:lnTo>
                  <a:lnTo>
                    <a:pt x="131" y="8"/>
                  </a:lnTo>
                  <a:lnTo>
                    <a:pt x="136" y="6"/>
                  </a:lnTo>
                  <a:lnTo>
                    <a:pt x="140" y="6"/>
                  </a:lnTo>
                  <a:lnTo>
                    <a:pt x="146" y="6"/>
                  </a:lnTo>
                  <a:lnTo>
                    <a:pt x="150" y="4"/>
                  </a:lnTo>
                  <a:lnTo>
                    <a:pt x="155" y="4"/>
                  </a:lnTo>
                  <a:lnTo>
                    <a:pt x="159" y="4"/>
                  </a:lnTo>
                  <a:lnTo>
                    <a:pt x="165" y="2"/>
                  </a:lnTo>
                  <a:lnTo>
                    <a:pt x="170" y="2"/>
                  </a:lnTo>
                  <a:lnTo>
                    <a:pt x="174" y="2"/>
                  </a:lnTo>
                  <a:lnTo>
                    <a:pt x="180" y="2"/>
                  </a:lnTo>
                  <a:lnTo>
                    <a:pt x="186" y="2"/>
                  </a:lnTo>
                  <a:lnTo>
                    <a:pt x="191" y="2"/>
                  </a:lnTo>
                  <a:lnTo>
                    <a:pt x="195" y="2"/>
                  </a:lnTo>
                  <a:lnTo>
                    <a:pt x="201" y="2"/>
                  </a:lnTo>
                  <a:lnTo>
                    <a:pt x="207" y="0"/>
                  </a:lnTo>
                  <a:close/>
                  <a:moveTo>
                    <a:pt x="207" y="10"/>
                  </a:moveTo>
                  <a:lnTo>
                    <a:pt x="201" y="10"/>
                  </a:lnTo>
                  <a:lnTo>
                    <a:pt x="195" y="10"/>
                  </a:lnTo>
                  <a:lnTo>
                    <a:pt x="191" y="10"/>
                  </a:lnTo>
                  <a:lnTo>
                    <a:pt x="186" y="12"/>
                  </a:lnTo>
                  <a:lnTo>
                    <a:pt x="180" y="12"/>
                  </a:lnTo>
                  <a:lnTo>
                    <a:pt x="176" y="12"/>
                  </a:lnTo>
                  <a:lnTo>
                    <a:pt x="170" y="12"/>
                  </a:lnTo>
                  <a:lnTo>
                    <a:pt x="167" y="12"/>
                  </a:lnTo>
                  <a:lnTo>
                    <a:pt x="161" y="12"/>
                  </a:lnTo>
                  <a:lnTo>
                    <a:pt x="157" y="14"/>
                  </a:lnTo>
                  <a:lnTo>
                    <a:pt x="151" y="14"/>
                  </a:lnTo>
                  <a:lnTo>
                    <a:pt x="148" y="14"/>
                  </a:lnTo>
                  <a:lnTo>
                    <a:pt x="142" y="15"/>
                  </a:lnTo>
                  <a:lnTo>
                    <a:pt x="138" y="15"/>
                  </a:lnTo>
                  <a:lnTo>
                    <a:pt x="132" y="17"/>
                  </a:lnTo>
                  <a:lnTo>
                    <a:pt x="129" y="17"/>
                  </a:lnTo>
                  <a:lnTo>
                    <a:pt x="125" y="17"/>
                  </a:lnTo>
                  <a:lnTo>
                    <a:pt x="121" y="19"/>
                  </a:lnTo>
                  <a:lnTo>
                    <a:pt x="115" y="21"/>
                  </a:lnTo>
                  <a:lnTo>
                    <a:pt x="112" y="21"/>
                  </a:lnTo>
                  <a:lnTo>
                    <a:pt x="108" y="23"/>
                  </a:lnTo>
                  <a:lnTo>
                    <a:pt x="104" y="23"/>
                  </a:lnTo>
                  <a:lnTo>
                    <a:pt x="100" y="25"/>
                  </a:lnTo>
                  <a:lnTo>
                    <a:pt x="95" y="27"/>
                  </a:lnTo>
                  <a:lnTo>
                    <a:pt x="91" y="27"/>
                  </a:lnTo>
                  <a:lnTo>
                    <a:pt x="87" y="28"/>
                  </a:lnTo>
                  <a:lnTo>
                    <a:pt x="83" y="30"/>
                  </a:lnTo>
                  <a:lnTo>
                    <a:pt x="79" y="32"/>
                  </a:lnTo>
                  <a:lnTo>
                    <a:pt x="76" y="32"/>
                  </a:lnTo>
                  <a:lnTo>
                    <a:pt x="74" y="34"/>
                  </a:lnTo>
                  <a:lnTo>
                    <a:pt x="70" y="36"/>
                  </a:lnTo>
                  <a:lnTo>
                    <a:pt x="66" y="38"/>
                  </a:lnTo>
                  <a:lnTo>
                    <a:pt x="62" y="40"/>
                  </a:lnTo>
                  <a:lnTo>
                    <a:pt x="58" y="42"/>
                  </a:lnTo>
                  <a:lnTo>
                    <a:pt x="57" y="43"/>
                  </a:lnTo>
                  <a:lnTo>
                    <a:pt x="53" y="45"/>
                  </a:lnTo>
                  <a:lnTo>
                    <a:pt x="49" y="47"/>
                  </a:lnTo>
                  <a:lnTo>
                    <a:pt x="47" y="49"/>
                  </a:lnTo>
                  <a:lnTo>
                    <a:pt x="43" y="51"/>
                  </a:lnTo>
                  <a:lnTo>
                    <a:pt x="41" y="53"/>
                  </a:lnTo>
                  <a:lnTo>
                    <a:pt x="39" y="55"/>
                  </a:lnTo>
                  <a:lnTo>
                    <a:pt x="36" y="57"/>
                  </a:lnTo>
                  <a:lnTo>
                    <a:pt x="34" y="58"/>
                  </a:lnTo>
                  <a:lnTo>
                    <a:pt x="32" y="60"/>
                  </a:lnTo>
                  <a:lnTo>
                    <a:pt x="30" y="62"/>
                  </a:lnTo>
                  <a:lnTo>
                    <a:pt x="28" y="64"/>
                  </a:lnTo>
                  <a:lnTo>
                    <a:pt x="26" y="66"/>
                  </a:lnTo>
                  <a:lnTo>
                    <a:pt x="24" y="70"/>
                  </a:lnTo>
                  <a:lnTo>
                    <a:pt x="22" y="71"/>
                  </a:lnTo>
                  <a:lnTo>
                    <a:pt x="20" y="73"/>
                  </a:lnTo>
                  <a:lnTo>
                    <a:pt x="19" y="75"/>
                  </a:lnTo>
                  <a:lnTo>
                    <a:pt x="17" y="77"/>
                  </a:lnTo>
                  <a:lnTo>
                    <a:pt x="17" y="79"/>
                  </a:lnTo>
                  <a:lnTo>
                    <a:pt x="15" y="83"/>
                  </a:lnTo>
                  <a:lnTo>
                    <a:pt x="15" y="85"/>
                  </a:lnTo>
                  <a:lnTo>
                    <a:pt x="13" y="86"/>
                  </a:lnTo>
                  <a:lnTo>
                    <a:pt x="13" y="88"/>
                  </a:lnTo>
                  <a:lnTo>
                    <a:pt x="11" y="92"/>
                  </a:lnTo>
                  <a:lnTo>
                    <a:pt x="11" y="94"/>
                  </a:lnTo>
                  <a:lnTo>
                    <a:pt x="11" y="96"/>
                  </a:lnTo>
                  <a:lnTo>
                    <a:pt x="11" y="99"/>
                  </a:lnTo>
                  <a:lnTo>
                    <a:pt x="9" y="101"/>
                  </a:lnTo>
                  <a:lnTo>
                    <a:pt x="9" y="103"/>
                  </a:lnTo>
                  <a:lnTo>
                    <a:pt x="9" y="107"/>
                  </a:lnTo>
                  <a:lnTo>
                    <a:pt x="9" y="109"/>
                  </a:lnTo>
                  <a:lnTo>
                    <a:pt x="9" y="111"/>
                  </a:lnTo>
                  <a:lnTo>
                    <a:pt x="11" y="114"/>
                  </a:lnTo>
                  <a:lnTo>
                    <a:pt x="11" y="116"/>
                  </a:lnTo>
                  <a:lnTo>
                    <a:pt x="11" y="118"/>
                  </a:lnTo>
                  <a:lnTo>
                    <a:pt x="11" y="120"/>
                  </a:lnTo>
                  <a:lnTo>
                    <a:pt x="13" y="124"/>
                  </a:lnTo>
                  <a:lnTo>
                    <a:pt x="13" y="126"/>
                  </a:lnTo>
                  <a:lnTo>
                    <a:pt x="15" y="127"/>
                  </a:lnTo>
                  <a:lnTo>
                    <a:pt x="15" y="129"/>
                  </a:lnTo>
                  <a:lnTo>
                    <a:pt x="17" y="133"/>
                  </a:lnTo>
                  <a:lnTo>
                    <a:pt x="17" y="135"/>
                  </a:lnTo>
                  <a:lnTo>
                    <a:pt x="19" y="137"/>
                  </a:lnTo>
                  <a:lnTo>
                    <a:pt x="20" y="139"/>
                  </a:lnTo>
                  <a:lnTo>
                    <a:pt x="22" y="141"/>
                  </a:lnTo>
                  <a:lnTo>
                    <a:pt x="24" y="142"/>
                  </a:lnTo>
                  <a:lnTo>
                    <a:pt x="26" y="146"/>
                  </a:lnTo>
                  <a:lnTo>
                    <a:pt x="28" y="148"/>
                  </a:lnTo>
                  <a:lnTo>
                    <a:pt x="30" y="150"/>
                  </a:lnTo>
                  <a:lnTo>
                    <a:pt x="32" y="152"/>
                  </a:lnTo>
                  <a:lnTo>
                    <a:pt x="34" y="154"/>
                  </a:lnTo>
                  <a:lnTo>
                    <a:pt x="36" y="155"/>
                  </a:lnTo>
                  <a:lnTo>
                    <a:pt x="39" y="157"/>
                  </a:lnTo>
                  <a:lnTo>
                    <a:pt x="41" y="159"/>
                  </a:lnTo>
                  <a:lnTo>
                    <a:pt x="43" y="161"/>
                  </a:lnTo>
                  <a:lnTo>
                    <a:pt x="47" y="163"/>
                  </a:lnTo>
                  <a:lnTo>
                    <a:pt x="49" y="165"/>
                  </a:lnTo>
                  <a:lnTo>
                    <a:pt x="53" y="167"/>
                  </a:lnTo>
                  <a:lnTo>
                    <a:pt x="57" y="169"/>
                  </a:lnTo>
                  <a:lnTo>
                    <a:pt x="58" y="170"/>
                  </a:lnTo>
                  <a:lnTo>
                    <a:pt x="62" y="172"/>
                  </a:lnTo>
                  <a:lnTo>
                    <a:pt x="66" y="174"/>
                  </a:lnTo>
                  <a:lnTo>
                    <a:pt x="70" y="176"/>
                  </a:lnTo>
                  <a:lnTo>
                    <a:pt x="74" y="178"/>
                  </a:lnTo>
                  <a:lnTo>
                    <a:pt x="76" y="180"/>
                  </a:lnTo>
                  <a:lnTo>
                    <a:pt x="79" y="180"/>
                  </a:lnTo>
                  <a:lnTo>
                    <a:pt x="83" y="182"/>
                  </a:lnTo>
                  <a:lnTo>
                    <a:pt x="87" y="184"/>
                  </a:lnTo>
                  <a:lnTo>
                    <a:pt x="91" y="185"/>
                  </a:lnTo>
                  <a:lnTo>
                    <a:pt x="95" y="185"/>
                  </a:lnTo>
                  <a:lnTo>
                    <a:pt x="100" y="187"/>
                  </a:lnTo>
                  <a:lnTo>
                    <a:pt x="104" y="189"/>
                  </a:lnTo>
                  <a:lnTo>
                    <a:pt x="108" y="189"/>
                  </a:lnTo>
                  <a:lnTo>
                    <a:pt x="112" y="191"/>
                  </a:lnTo>
                  <a:lnTo>
                    <a:pt x="115" y="191"/>
                  </a:lnTo>
                  <a:lnTo>
                    <a:pt x="121" y="193"/>
                  </a:lnTo>
                  <a:lnTo>
                    <a:pt x="125" y="195"/>
                  </a:lnTo>
                  <a:lnTo>
                    <a:pt x="129" y="195"/>
                  </a:lnTo>
                  <a:lnTo>
                    <a:pt x="132" y="195"/>
                  </a:lnTo>
                  <a:lnTo>
                    <a:pt x="138" y="197"/>
                  </a:lnTo>
                  <a:lnTo>
                    <a:pt x="142" y="197"/>
                  </a:lnTo>
                  <a:lnTo>
                    <a:pt x="148" y="198"/>
                  </a:lnTo>
                  <a:lnTo>
                    <a:pt x="151" y="198"/>
                  </a:lnTo>
                  <a:lnTo>
                    <a:pt x="157" y="198"/>
                  </a:lnTo>
                  <a:lnTo>
                    <a:pt x="161" y="200"/>
                  </a:lnTo>
                  <a:lnTo>
                    <a:pt x="167" y="200"/>
                  </a:lnTo>
                  <a:lnTo>
                    <a:pt x="170" y="200"/>
                  </a:lnTo>
                  <a:lnTo>
                    <a:pt x="176" y="200"/>
                  </a:lnTo>
                  <a:lnTo>
                    <a:pt x="180" y="200"/>
                  </a:lnTo>
                  <a:lnTo>
                    <a:pt x="186" y="200"/>
                  </a:lnTo>
                  <a:lnTo>
                    <a:pt x="191" y="202"/>
                  </a:lnTo>
                  <a:lnTo>
                    <a:pt x="195" y="202"/>
                  </a:lnTo>
                  <a:lnTo>
                    <a:pt x="201" y="202"/>
                  </a:lnTo>
                  <a:lnTo>
                    <a:pt x="207" y="202"/>
                  </a:lnTo>
                  <a:lnTo>
                    <a:pt x="212" y="202"/>
                  </a:lnTo>
                  <a:lnTo>
                    <a:pt x="218" y="202"/>
                  </a:lnTo>
                  <a:lnTo>
                    <a:pt x="222" y="202"/>
                  </a:lnTo>
                  <a:lnTo>
                    <a:pt x="227" y="200"/>
                  </a:lnTo>
                  <a:lnTo>
                    <a:pt x="233" y="200"/>
                  </a:lnTo>
                  <a:lnTo>
                    <a:pt x="237" y="200"/>
                  </a:lnTo>
                  <a:lnTo>
                    <a:pt x="243" y="200"/>
                  </a:lnTo>
                  <a:lnTo>
                    <a:pt x="246" y="200"/>
                  </a:lnTo>
                  <a:lnTo>
                    <a:pt x="252" y="200"/>
                  </a:lnTo>
                  <a:lnTo>
                    <a:pt x="256" y="198"/>
                  </a:lnTo>
                  <a:lnTo>
                    <a:pt x="262" y="198"/>
                  </a:lnTo>
                  <a:lnTo>
                    <a:pt x="265" y="198"/>
                  </a:lnTo>
                  <a:lnTo>
                    <a:pt x="271" y="197"/>
                  </a:lnTo>
                  <a:lnTo>
                    <a:pt x="275" y="197"/>
                  </a:lnTo>
                  <a:lnTo>
                    <a:pt x="281" y="195"/>
                  </a:lnTo>
                  <a:lnTo>
                    <a:pt x="284" y="195"/>
                  </a:lnTo>
                  <a:lnTo>
                    <a:pt x="288" y="195"/>
                  </a:lnTo>
                  <a:lnTo>
                    <a:pt x="292" y="193"/>
                  </a:lnTo>
                  <a:lnTo>
                    <a:pt x="298" y="191"/>
                  </a:lnTo>
                  <a:lnTo>
                    <a:pt x="301" y="191"/>
                  </a:lnTo>
                  <a:lnTo>
                    <a:pt x="305" y="189"/>
                  </a:lnTo>
                  <a:lnTo>
                    <a:pt x="309" y="189"/>
                  </a:lnTo>
                  <a:lnTo>
                    <a:pt x="313" y="187"/>
                  </a:lnTo>
                  <a:lnTo>
                    <a:pt x="318" y="185"/>
                  </a:lnTo>
                  <a:lnTo>
                    <a:pt x="322" y="185"/>
                  </a:lnTo>
                  <a:lnTo>
                    <a:pt x="326" y="184"/>
                  </a:lnTo>
                  <a:lnTo>
                    <a:pt x="330" y="182"/>
                  </a:lnTo>
                  <a:lnTo>
                    <a:pt x="334" y="180"/>
                  </a:lnTo>
                  <a:lnTo>
                    <a:pt x="337" y="180"/>
                  </a:lnTo>
                  <a:lnTo>
                    <a:pt x="339" y="178"/>
                  </a:lnTo>
                  <a:lnTo>
                    <a:pt x="343" y="176"/>
                  </a:lnTo>
                  <a:lnTo>
                    <a:pt x="347" y="174"/>
                  </a:lnTo>
                  <a:lnTo>
                    <a:pt x="351" y="172"/>
                  </a:lnTo>
                  <a:lnTo>
                    <a:pt x="355" y="170"/>
                  </a:lnTo>
                  <a:lnTo>
                    <a:pt x="356" y="169"/>
                  </a:lnTo>
                  <a:lnTo>
                    <a:pt x="360" y="167"/>
                  </a:lnTo>
                  <a:lnTo>
                    <a:pt x="364" y="165"/>
                  </a:lnTo>
                  <a:lnTo>
                    <a:pt x="366" y="163"/>
                  </a:lnTo>
                  <a:lnTo>
                    <a:pt x="370" y="161"/>
                  </a:lnTo>
                  <a:lnTo>
                    <a:pt x="372" y="159"/>
                  </a:lnTo>
                  <a:lnTo>
                    <a:pt x="374" y="157"/>
                  </a:lnTo>
                  <a:lnTo>
                    <a:pt x="377" y="155"/>
                  </a:lnTo>
                  <a:lnTo>
                    <a:pt x="379" y="154"/>
                  </a:lnTo>
                  <a:lnTo>
                    <a:pt x="381" y="152"/>
                  </a:lnTo>
                  <a:lnTo>
                    <a:pt x="383" y="150"/>
                  </a:lnTo>
                  <a:lnTo>
                    <a:pt x="385" y="148"/>
                  </a:lnTo>
                  <a:lnTo>
                    <a:pt x="387" y="146"/>
                  </a:lnTo>
                  <a:lnTo>
                    <a:pt x="389" y="142"/>
                  </a:lnTo>
                  <a:lnTo>
                    <a:pt x="391" y="141"/>
                  </a:lnTo>
                  <a:lnTo>
                    <a:pt x="393" y="139"/>
                  </a:lnTo>
                  <a:lnTo>
                    <a:pt x="394" y="137"/>
                  </a:lnTo>
                  <a:lnTo>
                    <a:pt x="396" y="135"/>
                  </a:lnTo>
                  <a:lnTo>
                    <a:pt x="396" y="133"/>
                  </a:lnTo>
                  <a:lnTo>
                    <a:pt x="398" y="129"/>
                  </a:lnTo>
                  <a:lnTo>
                    <a:pt x="398" y="127"/>
                  </a:lnTo>
                  <a:lnTo>
                    <a:pt x="400" y="126"/>
                  </a:lnTo>
                  <a:lnTo>
                    <a:pt x="400" y="124"/>
                  </a:lnTo>
                  <a:lnTo>
                    <a:pt x="402" y="120"/>
                  </a:lnTo>
                  <a:lnTo>
                    <a:pt x="402" y="118"/>
                  </a:lnTo>
                  <a:lnTo>
                    <a:pt x="402" y="116"/>
                  </a:lnTo>
                  <a:lnTo>
                    <a:pt x="402" y="114"/>
                  </a:lnTo>
                  <a:lnTo>
                    <a:pt x="404" y="111"/>
                  </a:lnTo>
                  <a:lnTo>
                    <a:pt x="404" y="109"/>
                  </a:lnTo>
                  <a:lnTo>
                    <a:pt x="404" y="107"/>
                  </a:lnTo>
                  <a:lnTo>
                    <a:pt x="404" y="103"/>
                  </a:lnTo>
                  <a:lnTo>
                    <a:pt x="404" y="101"/>
                  </a:lnTo>
                  <a:lnTo>
                    <a:pt x="402" y="99"/>
                  </a:lnTo>
                  <a:lnTo>
                    <a:pt x="402" y="96"/>
                  </a:lnTo>
                  <a:lnTo>
                    <a:pt x="402" y="94"/>
                  </a:lnTo>
                  <a:lnTo>
                    <a:pt x="402" y="92"/>
                  </a:lnTo>
                  <a:lnTo>
                    <a:pt x="400" y="88"/>
                  </a:lnTo>
                  <a:lnTo>
                    <a:pt x="400" y="86"/>
                  </a:lnTo>
                  <a:lnTo>
                    <a:pt x="398" y="85"/>
                  </a:lnTo>
                  <a:lnTo>
                    <a:pt x="398" y="83"/>
                  </a:lnTo>
                  <a:lnTo>
                    <a:pt x="396" y="79"/>
                  </a:lnTo>
                  <a:lnTo>
                    <a:pt x="396" y="77"/>
                  </a:lnTo>
                  <a:lnTo>
                    <a:pt x="394" y="75"/>
                  </a:lnTo>
                  <a:lnTo>
                    <a:pt x="393" y="73"/>
                  </a:lnTo>
                  <a:lnTo>
                    <a:pt x="391" y="71"/>
                  </a:lnTo>
                  <a:lnTo>
                    <a:pt x="389" y="70"/>
                  </a:lnTo>
                  <a:lnTo>
                    <a:pt x="387" y="66"/>
                  </a:lnTo>
                  <a:lnTo>
                    <a:pt x="385" y="64"/>
                  </a:lnTo>
                  <a:lnTo>
                    <a:pt x="383" y="62"/>
                  </a:lnTo>
                  <a:lnTo>
                    <a:pt x="381" y="60"/>
                  </a:lnTo>
                  <a:lnTo>
                    <a:pt x="379" y="58"/>
                  </a:lnTo>
                  <a:lnTo>
                    <a:pt x="377" y="57"/>
                  </a:lnTo>
                  <a:lnTo>
                    <a:pt x="374" y="55"/>
                  </a:lnTo>
                  <a:lnTo>
                    <a:pt x="372" y="53"/>
                  </a:lnTo>
                  <a:lnTo>
                    <a:pt x="370" y="51"/>
                  </a:lnTo>
                  <a:lnTo>
                    <a:pt x="366" y="49"/>
                  </a:lnTo>
                  <a:lnTo>
                    <a:pt x="364" y="47"/>
                  </a:lnTo>
                  <a:lnTo>
                    <a:pt x="360" y="45"/>
                  </a:lnTo>
                  <a:lnTo>
                    <a:pt x="356" y="43"/>
                  </a:lnTo>
                  <a:lnTo>
                    <a:pt x="355" y="42"/>
                  </a:lnTo>
                  <a:lnTo>
                    <a:pt x="351" y="40"/>
                  </a:lnTo>
                  <a:lnTo>
                    <a:pt x="347" y="38"/>
                  </a:lnTo>
                  <a:lnTo>
                    <a:pt x="343" y="36"/>
                  </a:lnTo>
                  <a:lnTo>
                    <a:pt x="339" y="34"/>
                  </a:lnTo>
                  <a:lnTo>
                    <a:pt x="337" y="32"/>
                  </a:lnTo>
                  <a:lnTo>
                    <a:pt x="334" y="32"/>
                  </a:lnTo>
                  <a:lnTo>
                    <a:pt x="330" y="30"/>
                  </a:lnTo>
                  <a:lnTo>
                    <a:pt x="326" y="28"/>
                  </a:lnTo>
                  <a:lnTo>
                    <a:pt x="322" y="27"/>
                  </a:lnTo>
                  <a:lnTo>
                    <a:pt x="318" y="27"/>
                  </a:lnTo>
                  <a:lnTo>
                    <a:pt x="313" y="25"/>
                  </a:lnTo>
                  <a:lnTo>
                    <a:pt x="309" y="23"/>
                  </a:lnTo>
                  <a:lnTo>
                    <a:pt x="305" y="23"/>
                  </a:lnTo>
                  <a:lnTo>
                    <a:pt x="301" y="21"/>
                  </a:lnTo>
                  <a:lnTo>
                    <a:pt x="298" y="21"/>
                  </a:lnTo>
                  <a:lnTo>
                    <a:pt x="292" y="19"/>
                  </a:lnTo>
                  <a:lnTo>
                    <a:pt x="288" y="19"/>
                  </a:lnTo>
                  <a:lnTo>
                    <a:pt x="284" y="17"/>
                  </a:lnTo>
                  <a:lnTo>
                    <a:pt x="281" y="17"/>
                  </a:lnTo>
                  <a:lnTo>
                    <a:pt x="275" y="15"/>
                  </a:lnTo>
                  <a:lnTo>
                    <a:pt x="271" y="15"/>
                  </a:lnTo>
                  <a:lnTo>
                    <a:pt x="265" y="14"/>
                  </a:lnTo>
                  <a:lnTo>
                    <a:pt x="262" y="14"/>
                  </a:lnTo>
                  <a:lnTo>
                    <a:pt x="256" y="14"/>
                  </a:lnTo>
                  <a:lnTo>
                    <a:pt x="252" y="12"/>
                  </a:lnTo>
                  <a:lnTo>
                    <a:pt x="246" y="12"/>
                  </a:lnTo>
                  <a:lnTo>
                    <a:pt x="243" y="12"/>
                  </a:lnTo>
                  <a:lnTo>
                    <a:pt x="237" y="12"/>
                  </a:lnTo>
                  <a:lnTo>
                    <a:pt x="233" y="12"/>
                  </a:lnTo>
                  <a:lnTo>
                    <a:pt x="227" y="12"/>
                  </a:lnTo>
                  <a:lnTo>
                    <a:pt x="222" y="10"/>
                  </a:lnTo>
                  <a:lnTo>
                    <a:pt x="218" y="10"/>
                  </a:lnTo>
                  <a:lnTo>
                    <a:pt x="212" y="10"/>
                  </a:lnTo>
                  <a:lnTo>
                    <a:pt x="207" y="10"/>
                  </a:lnTo>
                  <a:close/>
                </a:path>
              </a:pathLst>
            </a:custGeom>
            <a:solidFill>
              <a:srgbClr val="000000"/>
            </a:solidFill>
            <a:ln w="9525">
              <a:solidFill>
                <a:srgbClr val="000000"/>
              </a:solidFill>
              <a:round/>
            </a:ln>
          </p:spPr>
          <p:txBody>
            <a:bodyPr/>
            <a:lstStyle/>
            <a:p>
              <a:endParaRPr lang="zh-CN" altLang="en-US"/>
            </a:p>
          </p:txBody>
        </p:sp>
        <p:sp>
          <p:nvSpPr>
            <p:cNvPr id="82952" name="Line 8"/>
            <p:cNvSpPr>
              <a:spLocks noChangeShapeType="1"/>
            </p:cNvSpPr>
            <p:nvPr/>
          </p:nvSpPr>
          <p:spPr bwMode="auto">
            <a:xfrm flipH="1">
              <a:off x="3608425" y="2455865"/>
              <a:ext cx="811213" cy="1587"/>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82964" name="Oval 10"/>
            <p:cNvSpPr>
              <a:spLocks noChangeArrowheads="1"/>
            </p:cNvSpPr>
            <p:nvPr/>
          </p:nvSpPr>
          <p:spPr bwMode="auto">
            <a:xfrm>
              <a:off x="1319251" y="2209803"/>
              <a:ext cx="119063" cy="11588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65" name="Line 11"/>
            <p:cNvSpPr>
              <a:spLocks noChangeShapeType="1"/>
            </p:cNvSpPr>
            <p:nvPr/>
          </p:nvSpPr>
          <p:spPr bwMode="auto">
            <a:xfrm>
              <a:off x="1381163" y="2324103"/>
              <a:ext cx="0" cy="1539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6" name="Line 12"/>
            <p:cNvSpPr>
              <a:spLocks noChangeShapeType="1"/>
            </p:cNvSpPr>
            <p:nvPr/>
          </p:nvSpPr>
          <p:spPr bwMode="auto">
            <a:xfrm>
              <a:off x="1279563" y="2378078"/>
              <a:ext cx="20161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7" name="Line 13"/>
            <p:cNvSpPr>
              <a:spLocks noChangeShapeType="1"/>
            </p:cNvSpPr>
            <p:nvPr/>
          </p:nvSpPr>
          <p:spPr bwMode="auto">
            <a:xfrm flipH="1" flipV="1">
              <a:off x="1374813" y="2478091"/>
              <a:ext cx="120650" cy="1158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8" name="Line 14"/>
            <p:cNvSpPr>
              <a:spLocks noChangeShapeType="1"/>
            </p:cNvSpPr>
            <p:nvPr/>
          </p:nvSpPr>
          <p:spPr bwMode="auto">
            <a:xfrm flipV="1">
              <a:off x="1252576" y="2478091"/>
              <a:ext cx="122238" cy="1158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9" name="Rectangle 15"/>
            <p:cNvSpPr>
              <a:spLocks noChangeArrowheads="1"/>
            </p:cNvSpPr>
            <p:nvPr/>
          </p:nvSpPr>
          <p:spPr bwMode="auto">
            <a:xfrm>
              <a:off x="854113" y="2667003"/>
              <a:ext cx="11128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defTabSz="662305">
                <a:defRPr sz="1000">
                  <a:solidFill>
                    <a:schemeClr val="tx1"/>
                  </a:solidFill>
                  <a:latin typeface="Arial" panose="020B0604020202020204" pitchFamily="34" charset="0"/>
                </a:defRPr>
              </a:lvl1pPr>
              <a:lvl2pPr marL="742950" indent="-285750" defTabSz="662305">
                <a:defRPr sz="1000">
                  <a:solidFill>
                    <a:schemeClr val="tx1"/>
                  </a:solidFill>
                  <a:latin typeface="Arial" panose="020B0604020202020204" pitchFamily="34" charset="0"/>
                </a:defRPr>
              </a:lvl2pPr>
              <a:lvl3pPr marL="1143000" indent="-228600" defTabSz="662305">
                <a:defRPr sz="1000">
                  <a:solidFill>
                    <a:schemeClr val="tx1"/>
                  </a:solidFill>
                  <a:latin typeface="Arial" panose="020B0604020202020204" pitchFamily="34" charset="0"/>
                </a:defRPr>
              </a:lvl3pPr>
              <a:lvl4pPr marL="1600200" indent="-228600" defTabSz="662305">
                <a:defRPr sz="1000">
                  <a:solidFill>
                    <a:schemeClr val="tx1"/>
                  </a:solidFill>
                  <a:latin typeface="Arial" panose="020B0604020202020204" pitchFamily="34" charset="0"/>
                </a:defRPr>
              </a:lvl4pPr>
              <a:lvl5pPr marL="2057400" indent="-228600" defTabSz="662305">
                <a:defRPr sz="1000">
                  <a:solidFill>
                    <a:schemeClr val="tx1"/>
                  </a:solidFill>
                  <a:latin typeface="Arial" panose="020B0604020202020204" pitchFamily="34" charset="0"/>
                </a:defRPr>
              </a:lvl5pPr>
              <a:lvl6pPr marL="2514600" indent="-228600" defTabSz="66230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66230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66230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662305"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b="1" dirty="0">
                  <a:ea typeface="宋体" panose="02010600030101010101" pitchFamily="2" charset="-122"/>
                </a:rPr>
                <a:t>Student</a:t>
              </a:r>
              <a:endParaRPr lang="en-US" altLang="zh-CN" sz="2000" b="1" dirty="0">
                <a:ea typeface="宋体" panose="02010600030101010101" pitchFamily="2" charset="-122"/>
              </a:endParaRPr>
            </a:p>
          </p:txBody>
        </p:sp>
        <p:grpSp>
          <p:nvGrpSpPr>
            <p:cNvPr id="82957" name="Group 17"/>
            <p:cNvGrpSpPr/>
            <p:nvPr/>
          </p:nvGrpSpPr>
          <p:grpSpPr bwMode="auto">
            <a:xfrm>
              <a:off x="4737138" y="2163765"/>
              <a:ext cx="242888" cy="384175"/>
              <a:chOff x="4560" y="1110"/>
              <a:chExt cx="153" cy="242"/>
            </a:xfrm>
          </p:grpSpPr>
          <p:sp>
            <p:nvSpPr>
              <p:cNvPr id="82959" name="Oval 18"/>
              <p:cNvSpPr>
                <a:spLocks noChangeArrowheads="1"/>
              </p:cNvSpPr>
              <p:nvPr/>
            </p:nvSpPr>
            <p:spPr bwMode="auto">
              <a:xfrm>
                <a:off x="4602" y="1110"/>
                <a:ext cx="75" cy="72"/>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2960" name="Line 19"/>
              <p:cNvSpPr>
                <a:spLocks noChangeShapeType="1"/>
              </p:cNvSpPr>
              <p:nvPr/>
            </p:nvSpPr>
            <p:spPr bwMode="auto">
              <a:xfrm>
                <a:off x="4641" y="1183"/>
                <a:ext cx="0"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1" name="Line 20"/>
              <p:cNvSpPr>
                <a:spLocks noChangeShapeType="1"/>
              </p:cNvSpPr>
              <p:nvPr/>
            </p:nvSpPr>
            <p:spPr bwMode="auto">
              <a:xfrm>
                <a:off x="4577" y="1216"/>
                <a:ext cx="12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2" name="Line 21"/>
              <p:cNvSpPr>
                <a:spLocks noChangeShapeType="1"/>
              </p:cNvSpPr>
              <p:nvPr/>
            </p:nvSpPr>
            <p:spPr bwMode="auto">
              <a:xfrm flipH="1" flipV="1">
                <a:off x="4637" y="1279"/>
                <a:ext cx="76" cy="7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3" name="Line 22"/>
              <p:cNvSpPr>
                <a:spLocks noChangeShapeType="1"/>
              </p:cNvSpPr>
              <p:nvPr/>
            </p:nvSpPr>
            <p:spPr bwMode="auto">
              <a:xfrm flipV="1">
                <a:off x="4560" y="1279"/>
                <a:ext cx="77" cy="7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2958" name="Rectangle 23"/>
            <p:cNvSpPr>
              <a:spLocks noChangeArrowheads="1"/>
            </p:cNvSpPr>
            <p:nvPr/>
          </p:nvSpPr>
          <p:spPr bwMode="auto">
            <a:xfrm>
              <a:off x="4325975" y="2570165"/>
              <a:ext cx="11684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defTabSz="662305">
                <a:defRPr sz="1000">
                  <a:solidFill>
                    <a:schemeClr val="tx1"/>
                  </a:solidFill>
                  <a:latin typeface="Arial" panose="020B0604020202020204" pitchFamily="34" charset="0"/>
                </a:defRPr>
              </a:lvl1pPr>
              <a:lvl2pPr marL="742950" indent="-285750" defTabSz="662305">
                <a:defRPr sz="1000">
                  <a:solidFill>
                    <a:schemeClr val="tx1"/>
                  </a:solidFill>
                  <a:latin typeface="Arial" panose="020B0604020202020204" pitchFamily="34" charset="0"/>
                </a:defRPr>
              </a:lvl2pPr>
              <a:lvl3pPr marL="1143000" indent="-228600" defTabSz="662305">
                <a:defRPr sz="1000">
                  <a:solidFill>
                    <a:schemeClr val="tx1"/>
                  </a:solidFill>
                  <a:latin typeface="Arial" panose="020B0604020202020204" pitchFamily="34" charset="0"/>
                </a:defRPr>
              </a:lvl3pPr>
              <a:lvl4pPr marL="1600200" indent="-228600" defTabSz="662305">
                <a:defRPr sz="1000">
                  <a:solidFill>
                    <a:schemeClr val="tx1"/>
                  </a:solidFill>
                  <a:latin typeface="Arial" panose="020B0604020202020204" pitchFamily="34" charset="0"/>
                </a:defRPr>
              </a:lvl4pPr>
              <a:lvl5pPr marL="2057400" indent="-228600" defTabSz="662305">
                <a:defRPr sz="1000">
                  <a:solidFill>
                    <a:schemeClr val="tx1"/>
                  </a:solidFill>
                  <a:latin typeface="Arial" panose="020B0604020202020204" pitchFamily="34" charset="0"/>
                </a:defRPr>
              </a:lvl5pPr>
              <a:lvl6pPr marL="2514600" indent="-228600" defTabSz="66230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66230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66230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662305"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b="1" dirty="0">
                  <a:ea typeface="宋体" panose="02010600030101010101" pitchFamily="2" charset="-122"/>
                </a:rPr>
                <a:t>Course </a:t>
              </a:r>
              <a:endParaRPr lang="en-US" altLang="zh-CN" sz="2000" b="1" dirty="0">
                <a:ea typeface="宋体" panose="02010600030101010101" pitchFamily="2" charset="-122"/>
              </a:endParaRPr>
            </a:p>
            <a:p>
              <a:pPr algn="ctr"/>
              <a:r>
                <a:rPr lang="en-US" altLang="zh-CN" sz="2000" b="1" dirty="0">
                  <a:ea typeface="宋体" panose="02010600030101010101" pitchFamily="2" charset="-122"/>
                </a:rPr>
                <a:t>Catalog </a:t>
              </a:r>
              <a:endParaRPr lang="en-US" altLang="zh-CN" sz="2000" b="1" dirty="0">
                <a:ea typeface="宋体" panose="02010600030101010101" pitchFamily="2" charset="-122"/>
              </a:endParaRPr>
            </a:p>
            <a:p>
              <a:pPr algn="ctr"/>
              <a:r>
                <a:rPr lang="en-US" altLang="zh-CN" sz="2000" b="1" dirty="0">
                  <a:ea typeface="宋体" panose="02010600030101010101" pitchFamily="2" charset="-122"/>
                </a:rPr>
                <a:t>System</a:t>
              </a:r>
              <a:endParaRPr lang="en-US" altLang="zh-CN" sz="2000" b="1" dirty="0">
                <a:ea typeface="宋体" panose="02010600030101010101" pitchFamily="2" charset="-122"/>
              </a:endParaRPr>
            </a:p>
          </p:txBody>
        </p:sp>
        <p:sp>
          <p:nvSpPr>
            <p:cNvPr id="82955" name="Rectangle 24"/>
            <p:cNvSpPr>
              <a:spLocks noChangeArrowheads="1"/>
            </p:cNvSpPr>
            <p:nvPr/>
          </p:nvSpPr>
          <p:spPr bwMode="auto">
            <a:xfrm>
              <a:off x="2111413" y="2835278"/>
              <a:ext cx="20113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000" b="1">
                  <a:ea typeface="宋体" panose="02010600030101010101" pitchFamily="2" charset="-122"/>
                </a:rPr>
                <a:t>Register </a:t>
              </a:r>
              <a:r>
                <a:rPr lang="en-US" altLang="zh-CN" sz="1600" b="1">
                  <a:ea typeface="宋体" panose="02010600030101010101" pitchFamily="2" charset="-122"/>
                </a:rPr>
                <a:t> </a:t>
              </a:r>
              <a:r>
                <a:rPr lang="en-US" altLang="zh-CN" sz="2000" b="1">
                  <a:ea typeface="宋体" panose="02010600030101010101" pitchFamily="2" charset="-122"/>
                </a:rPr>
                <a:t>for Courses</a:t>
              </a:r>
              <a:endParaRPr lang="en-US" altLang="zh-CN" sz="2000" b="1">
                <a:ea typeface="宋体" panose="02010600030101010101" pitchFamily="2" charset="-122"/>
              </a:endParaRPr>
            </a:p>
          </p:txBody>
        </p:sp>
        <p:sp>
          <p:nvSpPr>
            <p:cNvPr id="82956" name="Line 25"/>
            <p:cNvSpPr>
              <a:spLocks noChangeShapeType="1"/>
            </p:cNvSpPr>
            <p:nvPr/>
          </p:nvSpPr>
          <p:spPr bwMode="auto">
            <a:xfrm flipH="1">
              <a:off x="1779625" y="2455865"/>
              <a:ext cx="811213" cy="1587"/>
            </a:xfrm>
            <a:prstGeom prst="line">
              <a:avLst/>
            </a:prstGeom>
            <a:noFill/>
            <a:ln w="28575">
              <a:solidFill>
                <a:srgbClr val="000000"/>
              </a:solidFill>
              <a:round/>
              <a:head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p:spPr>
        <p:txBody>
          <a:bodyPr/>
          <a:lstStyle/>
          <a:p>
            <a:pPr eaLnBrk="1" hangingPunct="1"/>
            <a:r>
              <a:rPr lang="zh-CN" altLang="en-US" dirty="0" smtClean="0"/>
              <a:t>细化基本事件流</a:t>
            </a:r>
            <a:endParaRPr lang="zh-CN" altLang="en-US" dirty="0" smtClean="0"/>
          </a:p>
        </p:txBody>
      </p:sp>
      <p:sp>
        <p:nvSpPr>
          <p:cNvPr id="766979" name="Text Box 3"/>
          <p:cNvSpPr txBox="1">
            <a:spLocks noChangeArrowheads="1"/>
          </p:cNvSpPr>
          <p:nvPr/>
        </p:nvSpPr>
        <p:spPr bwMode="auto">
          <a:xfrm>
            <a:off x="8494714" y="1954213"/>
            <a:ext cx="20478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dirty="0">
                <a:solidFill>
                  <a:srgbClr val="175F8B"/>
                </a:solidFill>
                <a:ea typeface="宋体" panose="02010600030101010101" pitchFamily="2" charset="-122"/>
              </a:rPr>
              <a:t>将流分成几步</a:t>
            </a:r>
            <a:endParaRPr lang="zh-CN" altLang="en-US" sz="2000" b="1" dirty="0">
              <a:solidFill>
                <a:srgbClr val="175F8B"/>
              </a:solidFill>
              <a:ea typeface="宋体" panose="02010600030101010101" pitchFamily="2" charset="-122"/>
            </a:endParaRPr>
          </a:p>
        </p:txBody>
      </p:sp>
      <p:sp>
        <p:nvSpPr>
          <p:cNvPr id="766980" name="Text Box 4"/>
          <p:cNvSpPr txBox="1">
            <a:spLocks noChangeArrowheads="1"/>
          </p:cNvSpPr>
          <p:nvPr/>
        </p:nvSpPr>
        <p:spPr bwMode="auto">
          <a:xfrm>
            <a:off x="8537576" y="3016250"/>
            <a:ext cx="17494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dirty="0">
                <a:solidFill>
                  <a:srgbClr val="175F8B"/>
                </a:solidFill>
                <a:ea typeface="宋体" panose="02010600030101010101" pitchFamily="2" charset="-122"/>
              </a:rPr>
              <a:t>每步标识编号</a:t>
            </a:r>
            <a:endParaRPr lang="zh-CN" altLang="en-US" sz="2000" b="1" dirty="0">
              <a:solidFill>
                <a:srgbClr val="175F8B"/>
              </a:solidFill>
              <a:ea typeface="宋体" panose="02010600030101010101" pitchFamily="2" charset="-122"/>
            </a:endParaRPr>
          </a:p>
          <a:p>
            <a:r>
              <a:rPr lang="zh-CN" altLang="en-US" sz="2000" b="1" dirty="0">
                <a:solidFill>
                  <a:srgbClr val="175F8B"/>
                </a:solidFill>
                <a:ea typeface="宋体" panose="02010600030101010101" pitchFamily="2" charset="-122"/>
              </a:rPr>
              <a:t>和名字</a:t>
            </a:r>
            <a:endParaRPr lang="zh-CN" altLang="en-US" sz="2000" b="1" dirty="0">
              <a:solidFill>
                <a:srgbClr val="175F8B"/>
              </a:solidFill>
              <a:ea typeface="宋体" panose="02010600030101010101" pitchFamily="2" charset="-122"/>
            </a:endParaRPr>
          </a:p>
        </p:txBody>
      </p:sp>
      <p:sp>
        <p:nvSpPr>
          <p:cNvPr id="766981" name="Text Box 5"/>
          <p:cNvSpPr txBox="1">
            <a:spLocks noChangeArrowheads="1"/>
          </p:cNvSpPr>
          <p:nvPr/>
        </p:nvSpPr>
        <p:spPr bwMode="auto">
          <a:xfrm>
            <a:off x="8466138" y="4235450"/>
            <a:ext cx="13081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a:solidFill>
                  <a:srgbClr val="175F8B"/>
                </a:solidFill>
                <a:ea typeface="宋体" panose="02010600030101010101" pitchFamily="2" charset="-122"/>
              </a:rPr>
              <a:t>描述每步 </a:t>
            </a:r>
            <a:endParaRPr lang="zh-CN" altLang="en-US" sz="2000" b="1">
              <a:solidFill>
                <a:srgbClr val="175F8B"/>
              </a:solidFill>
              <a:ea typeface="宋体" panose="02010600030101010101" pitchFamily="2" charset="-122"/>
            </a:endParaRPr>
          </a:p>
          <a:p>
            <a:r>
              <a:rPr lang="en-US" altLang="zh-CN" sz="2000" b="1">
                <a:solidFill>
                  <a:srgbClr val="175F8B"/>
                </a:solidFill>
                <a:ea typeface="宋体" panose="02010600030101010101" pitchFamily="2" charset="-122"/>
              </a:rPr>
              <a:t>(1-3 </a:t>
            </a:r>
            <a:r>
              <a:rPr lang="zh-CN" altLang="en-US" sz="2000" b="1">
                <a:solidFill>
                  <a:srgbClr val="175F8B"/>
                </a:solidFill>
                <a:ea typeface="宋体" panose="02010600030101010101" pitchFamily="2" charset="-122"/>
              </a:rPr>
              <a:t>句</a:t>
            </a:r>
            <a:r>
              <a:rPr lang="en-US" altLang="zh-CN" sz="2000" b="1">
                <a:solidFill>
                  <a:srgbClr val="175F8B"/>
                </a:solidFill>
                <a:ea typeface="宋体" panose="02010600030101010101" pitchFamily="2" charset="-122"/>
              </a:rPr>
              <a:t>)</a:t>
            </a:r>
            <a:endParaRPr lang="en-US" altLang="zh-CN" sz="2000" b="1">
              <a:solidFill>
                <a:srgbClr val="175F8B"/>
              </a:solidFill>
              <a:ea typeface="宋体" panose="02010600030101010101" pitchFamily="2" charset="-122"/>
            </a:endParaRPr>
          </a:p>
        </p:txBody>
      </p:sp>
      <p:sp>
        <p:nvSpPr>
          <p:cNvPr id="766982" name="Text Box 6"/>
          <p:cNvSpPr txBox="1">
            <a:spLocks noChangeArrowheads="1"/>
          </p:cNvSpPr>
          <p:nvPr/>
        </p:nvSpPr>
        <p:spPr bwMode="auto">
          <a:xfrm>
            <a:off x="8493126" y="5243513"/>
            <a:ext cx="20288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a:solidFill>
                  <a:srgbClr val="175F8B"/>
                </a:solidFill>
                <a:ea typeface="宋体" panose="02010600030101010101" pitchFamily="2" charset="-122"/>
              </a:rPr>
              <a:t>每步是一个来</a:t>
            </a:r>
            <a:endParaRPr lang="zh-CN" altLang="en-US" sz="2000" b="1">
              <a:solidFill>
                <a:srgbClr val="175F8B"/>
              </a:solidFill>
              <a:ea typeface="宋体" panose="02010600030101010101" pitchFamily="2" charset="-122"/>
            </a:endParaRPr>
          </a:p>
          <a:p>
            <a:r>
              <a:rPr lang="zh-CN" altLang="en-US" sz="2000" b="1">
                <a:solidFill>
                  <a:srgbClr val="175F8B"/>
                </a:solidFill>
                <a:ea typeface="宋体" panose="02010600030101010101" pitchFamily="2" charset="-122"/>
              </a:rPr>
              <a:t>回的事件</a:t>
            </a:r>
            <a:endParaRPr lang="zh-CN" altLang="en-US" sz="2000" b="1">
              <a:solidFill>
                <a:srgbClr val="175F8B"/>
              </a:solidFill>
              <a:ea typeface="宋体" panose="02010600030101010101" pitchFamily="2" charset="-122"/>
            </a:endParaRPr>
          </a:p>
        </p:txBody>
      </p:sp>
      <p:sp>
        <p:nvSpPr>
          <p:cNvPr id="766983" name="AutoShape 7"/>
          <p:cNvSpPr/>
          <p:nvPr/>
        </p:nvSpPr>
        <p:spPr bwMode="auto">
          <a:xfrm>
            <a:off x="7985125" y="4302126"/>
            <a:ext cx="300038" cy="779463"/>
          </a:xfrm>
          <a:prstGeom prst="rightBracket">
            <a:avLst>
              <a:gd name="adj" fmla="val 21649"/>
            </a:avLst>
          </a:prstGeom>
          <a:noFill/>
          <a:ln w="44450">
            <a:solidFill>
              <a:schemeClr val="accent1"/>
            </a:solidFill>
            <a:rou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66984" name="AutoShape 8"/>
          <p:cNvSpPr/>
          <p:nvPr/>
        </p:nvSpPr>
        <p:spPr bwMode="auto">
          <a:xfrm>
            <a:off x="1724026" y="2484439"/>
            <a:ext cx="257175" cy="3678237"/>
          </a:xfrm>
          <a:prstGeom prst="leftBracket">
            <a:avLst>
              <a:gd name="adj" fmla="val 119187"/>
            </a:avLst>
          </a:prstGeom>
          <a:noFill/>
          <a:ln w="44450">
            <a:solidFill>
              <a:schemeClr val="accent1"/>
            </a:solidFill>
            <a:rou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01" name="Rectangle 9"/>
          <p:cNvSpPr>
            <a:spLocks noChangeArrowheads="1"/>
          </p:cNvSpPr>
          <p:nvPr/>
        </p:nvSpPr>
        <p:spPr bwMode="auto">
          <a:xfrm>
            <a:off x="1981200" y="1757364"/>
            <a:ext cx="5989638" cy="4783137"/>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76176" rIns="0" bIns="38088">
            <a:spAutoFit/>
          </a:bodyPr>
          <a:lstStyle>
            <a:lvl1pPr marL="342900" indent="-119380">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dirty="0">
                <a:latin typeface="Arial Narrow" panose="020B0606020202030204" pitchFamily="34" charset="0"/>
                <a:ea typeface="宋体" panose="02010600030101010101" pitchFamily="2" charset="-122"/>
              </a:rPr>
              <a:t>Get Quote</a:t>
            </a:r>
            <a:endParaRPr lang="en-US" altLang="zh-CN" sz="1800" b="1" dirty="0">
              <a:latin typeface="Arial Narrow" panose="020B0606020202030204" pitchFamily="34" charset="0"/>
              <a:ea typeface="宋体" panose="02010600030101010101" pitchFamily="2" charset="-122"/>
            </a:endParaRPr>
          </a:p>
          <a:p>
            <a:r>
              <a:rPr lang="en-US" altLang="zh-CN" sz="1800" b="1" i="1" dirty="0">
                <a:solidFill>
                  <a:srgbClr val="EB7C11"/>
                </a:solidFill>
                <a:latin typeface="Arial Narrow" panose="020B0606020202030204" pitchFamily="34" charset="0"/>
                <a:ea typeface="宋体" panose="02010600030101010101" pitchFamily="2" charset="-122"/>
                <a:cs typeface="Times New Roman" panose="02020603050405020304" pitchFamily="18" charset="0"/>
              </a:rPr>
              <a:t>Basic Flow </a:t>
            </a:r>
            <a:endParaRPr lang="en-US" altLang="zh-CN" sz="1800" b="1" i="1" dirty="0">
              <a:solidFill>
                <a:srgbClr val="EB7C11"/>
              </a:solidFill>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1. Customer Logs On</a:t>
            </a:r>
            <a:endParaRPr lang="en-US" altLang="zh-CN" sz="1800" b="1"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dirty="0">
                <a:latin typeface="Arial Narrow" panose="020B0606020202030204" pitchFamily="34" charset="0"/>
                <a:ea typeface="宋体" panose="02010600030101010101" pitchFamily="2" charset="-122"/>
                <a:cs typeface="Times New Roman" panose="02020603050405020304" pitchFamily="18" charset="0"/>
              </a:rPr>
              <a:t>The use case starts when the Trading Customer logs on. The system validates the customer id and password. …</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2. Customer Selects “Get Quote” Function</a:t>
            </a:r>
            <a:endParaRPr lang="en-US" altLang="zh-CN" sz="1800" b="1"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dirty="0">
                <a:latin typeface="Arial Narrow" panose="020B0606020202030204" pitchFamily="34" charset="0"/>
                <a:ea typeface="宋体" panose="02010600030101010101" pitchFamily="2" charset="-122"/>
                <a:cs typeface="Times New Roman" panose="02020603050405020304" pitchFamily="18" charset="0"/>
              </a:rPr>
              <a:t>The Trading Customer chooses to “Get Quote.” The system displays the list of securities on which it has quotes. </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3. Customer Gets Quote</a:t>
            </a:r>
            <a:endParaRPr lang="en-US" altLang="zh-CN" sz="1800" b="1"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dirty="0">
                <a:latin typeface="Arial Narrow" panose="020B0606020202030204" pitchFamily="34" charset="0"/>
                <a:ea typeface="宋体" panose="02010600030101010101" pitchFamily="2" charset="-122"/>
                <a:cs typeface="Times New Roman" panose="02020603050405020304" pitchFamily="18" charset="0"/>
              </a:rPr>
              <a:t>The Trading Customer selects from the list of securities or enters the trading symbol for a security. The system sends the trading symbol to the Quote System, and receives the Quote System Response.</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4. Customer Gets Other Quotes </a:t>
            </a:r>
            <a:endParaRPr lang="en-US" altLang="zh-CN" sz="1800" b="1"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dirty="0">
                <a:latin typeface="Arial Narrow" panose="020B0606020202030204" pitchFamily="34" charset="0"/>
                <a:ea typeface="宋体" panose="02010600030101010101" pitchFamily="2" charset="-122"/>
                <a:cs typeface="Times New Roman" panose="02020603050405020304" pitchFamily="18" charset="0"/>
              </a:rPr>
              <a:t>If the Trading Customer wishes to get additional quotes, the use case resumes at Step 3. </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5. Customer Logs Off </a:t>
            </a:r>
            <a:endParaRPr lang="en-US" altLang="zh-CN" sz="1800" b="1"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dirty="0">
                <a:latin typeface="Arial Narrow" panose="020B0606020202030204" pitchFamily="34" charset="0"/>
                <a:ea typeface="宋体" panose="02010600030101010101" pitchFamily="2" charset="-122"/>
                <a:cs typeface="Times New Roman" panose="02020603050405020304" pitchFamily="18" charset="0"/>
              </a:rPr>
              <a:t>The Trading Customer logs off the system. The use case ends.</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p:txBody>
      </p:sp>
      <p:sp>
        <p:nvSpPr>
          <p:cNvPr id="766986" name="AutoShape 10"/>
          <p:cNvSpPr/>
          <p:nvPr/>
        </p:nvSpPr>
        <p:spPr bwMode="auto">
          <a:xfrm>
            <a:off x="8013701" y="5227638"/>
            <a:ext cx="314325" cy="690562"/>
          </a:xfrm>
          <a:prstGeom prst="rightBracket">
            <a:avLst>
              <a:gd name="adj" fmla="val 18308"/>
            </a:avLst>
          </a:prstGeom>
          <a:noFill/>
          <a:ln w="44450">
            <a:solidFill>
              <a:schemeClr val="accent1"/>
            </a:solidFill>
            <a:rou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66979"/>
                                        </p:tgtEl>
                                        <p:attrNameLst>
                                          <p:attrName>style.visibility</p:attrName>
                                        </p:attrNameLst>
                                      </p:cBhvr>
                                      <p:to>
                                        <p:strVal val="visible"/>
                                      </p:to>
                                    </p:set>
                                    <p:animEffect transition="in" filter="slide(fromLeft)">
                                      <p:cBhvr>
                                        <p:cTn id="7" dur="500"/>
                                        <p:tgtEl>
                                          <p:spTgt spid="76697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66980"/>
                                        </p:tgtEl>
                                        <p:attrNameLst>
                                          <p:attrName>style.visibility</p:attrName>
                                        </p:attrNameLst>
                                      </p:cBhvr>
                                      <p:to>
                                        <p:strVal val="visible"/>
                                      </p:to>
                                    </p:set>
                                    <p:animEffect transition="in" filter="slide(fromLeft)">
                                      <p:cBhvr>
                                        <p:cTn id="12" dur="500"/>
                                        <p:tgtEl>
                                          <p:spTgt spid="766980"/>
                                        </p:tgtEl>
                                      </p:cBhvr>
                                    </p:animEffect>
                                  </p:childTnLst>
                                </p:cTn>
                              </p:par>
                              <p:par>
                                <p:cTn id="13" presetID="16" presetClass="entr" presetSubtype="42" fill="hold" grpId="0" nodeType="withEffect">
                                  <p:stCondLst>
                                    <p:cond delay="0"/>
                                  </p:stCondLst>
                                  <p:childTnLst>
                                    <p:set>
                                      <p:cBhvr>
                                        <p:cTn id="14" dur="1" fill="hold">
                                          <p:stCondLst>
                                            <p:cond delay="0"/>
                                          </p:stCondLst>
                                        </p:cTn>
                                        <p:tgtEl>
                                          <p:spTgt spid="766984"/>
                                        </p:tgtEl>
                                        <p:attrNameLst>
                                          <p:attrName>style.visibility</p:attrName>
                                        </p:attrNameLst>
                                      </p:cBhvr>
                                      <p:to>
                                        <p:strVal val="visible"/>
                                      </p:to>
                                    </p:set>
                                    <p:animEffect transition="in" filter="barn(outHorizontal)">
                                      <p:cBhvr>
                                        <p:cTn id="15" dur="500"/>
                                        <p:tgtEl>
                                          <p:spTgt spid="766984"/>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766981"/>
                                        </p:tgtEl>
                                        <p:attrNameLst>
                                          <p:attrName>style.visibility</p:attrName>
                                        </p:attrNameLst>
                                      </p:cBhvr>
                                      <p:to>
                                        <p:strVal val="visible"/>
                                      </p:to>
                                    </p:set>
                                    <p:animEffect transition="in" filter="slide(fromLeft)">
                                      <p:cBhvr>
                                        <p:cTn id="20" dur="500"/>
                                        <p:tgtEl>
                                          <p:spTgt spid="766981"/>
                                        </p:tgtEl>
                                      </p:cBhvr>
                                    </p:animEffect>
                                  </p:childTnLst>
                                </p:cTn>
                              </p:par>
                              <p:par>
                                <p:cTn id="21" presetID="16" presetClass="entr" presetSubtype="42" fill="hold" grpId="0" nodeType="withEffect">
                                  <p:stCondLst>
                                    <p:cond delay="0"/>
                                  </p:stCondLst>
                                  <p:childTnLst>
                                    <p:set>
                                      <p:cBhvr>
                                        <p:cTn id="22" dur="1" fill="hold">
                                          <p:stCondLst>
                                            <p:cond delay="0"/>
                                          </p:stCondLst>
                                        </p:cTn>
                                        <p:tgtEl>
                                          <p:spTgt spid="766983"/>
                                        </p:tgtEl>
                                        <p:attrNameLst>
                                          <p:attrName>style.visibility</p:attrName>
                                        </p:attrNameLst>
                                      </p:cBhvr>
                                      <p:to>
                                        <p:strVal val="visible"/>
                                      </p:to>
                                    </p:set>
                                    <p:animEffect transition="in" filter="barn(outHorizontal)">
                                      <p:cBhvr>
                                        <p:cTn id="23" dur="500"/>
                                        <p:tgtEl>
                                          <p:spTgt spid="766983"/>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766982"/>
                                        </p:tgtEl>
                                        <p:attrNameLst>
                                          <p:attrName>style.visibility</p:attrName>
                                        </p:attrNameLst>
                                      </p:cBhvr>
                                      <p:to>
                                        <p:strVal val="visible"/>
                                      </p:to>
                                    </p:set>
                                    <p:animEffect transition="in" filter="slide(fromLeft)">
                                      <p:cBhvr>
                                        <p:cTn id="28" dur="500"/>
                                        <p:tgtEl>
                                          <p:spTgt spid="766982"/>
                                        </p:tgtEl>
                                      </p:cBhvr>
                                    </p:animEffect>
                                  </p:childTnLst>
                                </p:cTn>
                              </p:par>
                              <p:par>
                                <p:cTn id="29" presetID="16" presetClass="entr" presetSubtype="42" fill="hold" grpId="0" nodeType="withEffect">
                                  <p:stCondLst>
                                    <p:cond delay="0"/>
                                  </p:stCondLst>
                                  <p:childTnLst>
                                    <p:set>
                                      <p:cBhvr>
                                        <p:cTn id="30" dur="1" fill="hold">
                                          <p:stCondLst>
                                            <p:cond delay="0"/>
                                          </p:stCondLst>
                                        </p:cTn>
                                        <p:tgtEl>
                                          <p:spTgt spid="766986"/>
                                        </p:tgtEl>
                                        <p:attrNameLst>
                                          <p:attrName>style.visibility</p:attrName>
                                        </p:attrNameLst>
                                      </p:cBhvr>
                                      <p:to>
                                        <p:strVal val="visible"/>
                                      </p:to>
                                    </p:set>
                                    <p:animEffect transition="in" filter="barn(outHorizontal)">
                                      <p:cBhvr>
                                        <p:cTn id="31" dur="500"/>
                                        <p:tgtEl>
                                          <p:spTgt spid="766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autoUpdateAnimBg="0"/>
      <p:bldP spid="766980" grpId="0" autoUpdateAnimBg="0"/>
      <p:bldP spid="766981" grpId="0" autoUpdateAnimBg="0"/>
      <p:bldP spid="766982" grpId="0" autoUpdateAnimBg="0"/>
      <p:bldP spid="766983" grpId="0" animBg="1"/>
      <p:bldP spid="766984" grpId="0" animBg="1"/>
      <p:bldP spid="76698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细化通用备选流</a:t>
            </a:r>
            <a:endParaRPr lang="zh-CN" altLang="en-US" smtClean="0"/>
          </a:p>
        </p:txBody>
      </p:sp>
      <p:sp>
        <p:nvSpPr>
          <p:cNvPr id="87043" name="Text Box 3"/>
          <p:cNvSpPr txBox="1">
            <a:spLocks noChangeArrowheads="1"/>
          </p:cNvSpPr>
          <p:nvPr/>
        </p:nvSpPr>
        <p:spPr bwMode="auto">
          <a:xfrm>
            <a:off x="1765301" y="1135063"/>
            <a:ext cx="6448425" cy="5586412"/>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marL="282575" indent="-224155">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400" b="1" dirty="0">
                <a:latin typeface="Arial Narrow" panose="020B0606020202030204" pitchFamily="34" charset="0"/>
                <a:ea typeface="宋体" panose="02010600030101010101" pitchFamily="2" charset="-122"/>
                <a:cs typeface="Times New Roman" panose="02020603050405020304" pitchFamily="18" charset="0"/>
              </a:rPr>
              <a:t>Identify Customer</a:t>
            </a:r>
            <a:endParaRPr lang="en-US" altLang="zh-CN" sz="2400" b="1" dirty="0">
              <a:latin typeface="Arial Narrow" panose="020B0606020202030204" pitchFamily="34" charset="0"/>
              <a:ea typeface="宋体" panose="02010600030101010101" pitchFamily="2" charset="-122"/>
              <a:cs typeface="Times New Roman" panose="02020603050405020304" pitchFamily="18" charset="0"/>
            </a:endParaRPr>
          </a:p>
          <a:p>
            <a:endParaRPr lang="en-US" altLang="zh-CN" sz="2000" b="1"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2000" i="1" dirty="0">
                <a:solidFill>
                  <a:srgbClr val="EB7C11"/>
                </a:solidFill>
                <a:latin typeface="Arial Narrow" panose="020B0606020202030204" pitchFamily="34" charset="0"/>
                <a:ea typeface="宋体" panose="02010600030101010101" pitchFamily="2" charset="-122"/>
                <a:cs typeface="Times New Roman" panose="02020603050405020304" pitchFamily="18" charset="0"/>
              </a:rPr>
              <a:t>Alternative Flows</a:t>
            </a:r>
            <a:endParaRPr lang="en-US" altLang="zh-CN" sz="2000" dirty="0">
              <a:solidFill>
                <a:srgbClr val="EB7C11"/>
              </a:solidFill>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A1. Unidentified Trading Customer</a:t>
            </a:r>
            <a:endParaRPr lang="en-US" altLang="zh-CN" sz="1800" b="1" dirty="0">
              <a:latin typeface="Arial Narrow" panose="020B0606020202030204" pitchFamily="34" charset="0"/>
              <a:ea typeface="宋体" panose="02010600030101010101" pitchFamily="2" charset="-122"/>
              <a:cs typeface="Times New Roman" panose="02020603050405020304" pitchFamily="18" charset="0"/>
            </a:endParaRPr>
          </a:p>
          <a:p>
            <a:pPr>
              <a:lnSpc>
                <a:spcPct val="85000"/>
              </a:lnSpc>
            </a:pPr>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     </a:t>
            </a:r>
            <a:r>
              <a:rPr lang="en-US" altLang="zh-CN" sz="1800" dirty="0">
                <a:latin typeface="Arial Narrow" panose="020B0606020202030204" pitchFamily="34" charset="0"/>
                <a:ea typeface="宋体" panose="02010600030101010101" pitchFamily="2" charset="-122"/>
                <a:cs typeface="Times New Roman" panose="02020603050405020304" pitchFamily="18" charset="0"/>
              </a:rPr>
              <a:t>In Step 1 of the Basic Flow, if the system determines that the customer password is not valid, the system displays a “Sorry, not a valid customer….” message. The use case ends. </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pPr>
              <a:lnSpc>
                <a:spcPct val="85000"/>
              </a:lnSpc>
            </a:pPr>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A2. Wrong Password</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dirty="0">
                <a:latin typeface="Arial Narrow" panose="020B0606020202030204" pitchFamily="34" charset="0"/>
                <a:ea typeface="宋体" panose="02010600030101010101" pitchFamily="2" charset="-122"/>
                <a:cs typeface="Times New Roman" panose="02020603050405020304" pitchFamily="18" charset="0"/>
              </a:rPr>
              <a:t>	In Step 1 of the Basic Flow, if the system determines that the customer password id is not valid, the system displays a “Sorry, not….”   </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A3. Suspect Theft</a:t>
            </a:r>
            <a:endParaRPr lang="en-US" altLang="zh-CN" sz="1800" b="1"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	</a:t>
            </a:r>
            <a:r>
              <a:rPr lang="en-US" altLang="zh-CN" sz="1800" dirty="0">
                <a:latin typeface="Arial Narrow" panose="020B0606020202030204" pitchFamily="34" charset="0"/>
                <a:ea typeface="宋体" panose="02010600030101010101" pitchFamily="2" charset="-122"/>
                <a:cs typeface="Times New Roman" panose="02020603050405020304" pitchFamily="18" charset="0"/>
              </a:rPr>
              <a:t>In step 1 of the Basic Flow, if the customer id is on the system’s list of stolen identification, the system displays a “Sorry, not …” message. The system also records the date, time. And computer address…</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A4. Quit</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dirty="0">
                <a:latin typeface="Arial Narrow" panose="020B0606020202030204" pitchFamily="34" charset="0"/>
                <a:ea typeface="宋体" panose="02010600030101010101" pitchFamily="2" charset="-122"/>
                <a:cs typeface="Times New Roman" panose="02020603050405020304" pitchFamily="18" charset="0"/>
              </a:rPr>
              <a:t>	The RU e-</a:t>
            </a:r>
            <a:r>
              <a:rPr lang="en-US" altLang="zh-CN" sz="1800" dirty="0" err="1">
                <a:latin typeface="Arial Narrow" panose="020B0606020202030204" pitchFamily="34" charset="0"/>
                <a:ea typeface="宋体" panose="02010600030101010101" pitchFamily="2" charset="-122"/>
                <a:cs typeface="Times New Roman" panose="02020603050405020304" pitchFamily="18" charset="0"/>
              </a:rPr>
              <a:t>st</a:t>
            </a:r>
            <a:r>
              <a:rPr lang="en-US" altLang="zh-CN" sz="1800" dirty="0">
                <a:latin typeface="Arial Narrow" panose="020B0606020202030204" pitchFamily="34" charset="0"/>
                <a:ea typeface="宋体" panose="02010600030101010101" pitchFamily="2" charset="-122"/>
                <a:cs typeface="Times New Roman" panose="02020603050405020304" pitchFamily="18" charset="0"/>
              </a:rPr>
              <a:t> System allows the Trading Customer to quit at any time during the use case. The use case ends.</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b="1" dirty="0">
                <a:latin typeface="Arial Narrow" panose="020B0606020202030204" pitchFamily="34" charset="0"/>
                <a:ea typeface="宋体" panose="02010600030101010101" pitchFamily="2" charset="-122"/>
                <a:cs typeface="Times New Roman" panose="02020603050405020304" pitchFamily="18" charset="0"/>
              </a:rPr>
              <a:t>A5. No Reply From User</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a:p>
            <a:r>
              <a:rPr lang="en-US" altLang="zh-CN" sz="1800" dirty="0">
                <a:latin typeface="Arial Narrow" panose="020B0606020202030204" pitchFamily="34" charset="0"/>
                <a:ea typeface="宋体" panose="02010600030101010101" pitchFamily="2" charset="-122"/>
                <a:cs typeface="Times New Roman" panose="02020603050405020304" pitchFamily="18" charset="0"/>
              </a:rPr>
              <a:t>	At any time during the use case, if the system asks for input from the Trading Customer….</a:t>
            </a:r>
            <a:endParaRPr lang="en-US" altLang="zh-CN" sz="1800" dirty="0">
              <a:latin typeface="Arial Narrow" panose="020B0606020202030204" pitchFamily="34" charset="0"/>
              <a:ea typeface="宋体" panose="02010600030101010101" pitchFamily="2" charset="-122"/>
              <a:cs typeface="Times New Roman" panose="02020603050405020304" pitchFamily="18" charset="0"/>
            </a:endParaRPr>
          </a:p>
        </p:txBody>
      </p:sp>
      <p:sp>
        <p:nvSpPr>
          <p:cNvPr id="769028" name="AutoShape 4"/>
          <p:cNvSpPr/>
          <p:nvPr/>
        </p:nvSpPr>
        <p:spPr bwMode="auto">
          <a:xfrm>
            <a:off x="8229601" y="5083176"/>
            <a:ext cx="403225" cy="892175"/>
          </a:xfrm>
          <a:prstGeom prst="rightBracket">
            <a:avLst>
              <a:gd name="adj" fmla="val 18438"/>
            </a:avLst>
          </a:prstGeom>
          <a:noFill/>
          <a:ln w="44450">
            <a:solidFill>
              <a:schemeClr val="accent1"/>
            </a:solidFill>
            <a:rou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7045" name="Text Box 5"/>
          <p:cNvSpPr txBox="1">
            <a:spLocks noChangeArrowheads="1"/>
          </p:cNvSpPr>
          <p:nvPr/>
        </p:nvSpPr>
        <p:spPr bwMode="auto">
          <a:xfrm>
            <a:off x="8820150" y="5010150"/>
            <a:ext cx="2190750"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b="1" dirty="0">
                <a:solidFill>
                  <a:srgbClr val="175F8B"/>
                </a:solidFill>
                <a:ea typeface="宋体" panose="02010600030101010101" pitchFamily="2" charset="-122"/>
              </a:rPr>
              <a:t>在</a:t>
            </a:r>
            <a:r>
              <a:rPr lang="zh-CN" altLang="en-US" sz="2400" b="1" dirty="0" smtClean="0">
                <a:solidFill>
                  <a:srgbClr val="175F8B"/>
                </a:solidFill>
                <a:ea typeface="宋体" panose="02010600030101010101" pitchFamily="2" charset="-122"/>
              </a:rPr>
              <a:t>任何步骤</a:t>
            </a:r>
            <a:endParaRPr lang="en-US" altLang="zh-CN" sz="2400" b="1" dirty="0" smtClean="0">
              <a:solidFill>
                <a:srgbClr val="175F8B"/>
              </a:solidFill>
              <a:ea typeface="宋体" panose="02010600030101010101" pitchFamily="2" charset="-122"/>
            </a:endParaRPr>
          </a:p>
          <a:p>
            <a:r>
              <a:rPr lang="zh-CN" altLang="en-US" sz="2400" b="1" dirty="0" smtClean="0">
                <a:solidFill>
                  <a:srgbClr val="175F8B"/>
                </a:solidFill>
                <a:ea typeface="宋体" panose="02010600030101010101" pitchFamily="2" charset="-122"/>
              </a:rPr>
              <a:t>都可能发生</a:t>
            </a:r>
            <a:endParaRPr lang="zh-CN" altLang="en-US" sz="2400" b="1" dirty="0">
              <a:solidFill>
                <a:srgbClr val="175F8B"/>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1000"/>
                                  </p:stCondLst>
                                  <p:childTnLst>
                                    <p:set>
                                      <p:cBhvr>
                                        <p:cTn id="6" dur="1" fill="hold">
                                          <p:stCondLst>
                                            <p:cond delay="0"/>
                                          </p:stCondLst>
                                        </p:cTn>
                                        <p:tgtEl>
                                          <p:spTgt spid="769028"/>
                                        </p:tgtEl>
                                        <p:attrNameLst>
                                          <p:attrName>style.visibility</p:attrName>
                                        </p:attrNameLst>
                                      </p:cBhvr>
                                      <p:to>
                                        <p:strVal val="visible"/>
                                      </p:to>
                                    </p:set>
                                    <p:animEffect transition="in" filter="barn(outHorizontal)">
                                      <p:cBhvr>
                                        <p:cTn id="7" dur="500"/>
                                        <p:tgtEl>
                                          <p:spTgt spid="76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mtClean="0"/>
              <a:t>FURPS</a:t>
            </a:r>
            <a:endParaRPr lang="en-US" altLang="zh-CN" smtClean="0"/>
          </a:p>
        </p:txBody>
      </p:sp>
      <p:sp>
        <p:nvSpPr>
          <p:cNvPr id="15363" name="Rectangle 3"/>
          <p:cNvSpPr>
            <a:spLocks noChangeArrowheads="1"/>
          </p:cNvSpPr>
          <p:nvPr/>
        </p:nvSpPr>
        <p:spPr bwMode="auto">
          <a:xfrm>
            <a:off x="2566988" y="1739900"/>
            <a:ext cx="6019800" cy="4343400"/>
          </a:xfrm>
          <a:prstGeom prst="rect">
            <a:avLst/>
          </a:prstGeom>
          <a:solidFill>
            <a:srgbClr val="DDDDDD"/>
          </a:solidFill>
          <a:ln w="19050">
            <a:solidFill>
              <a:schemeClr val="bg2"/>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solidFill>
                <a:srgbClr val="FFFFFF"/>
              </a:solidFill>
              <a:ea typeface="宋体" panose="02010600030101010101" pitchFamily="2" charset="-122"/>
            </a:endParaRPr>
          </a:p>
        </p:txBody>
      </p:sp>
      <p:sp>
        <p:nvSpPr>
          <p:cNvPr id="15364" name="Rectangle 4"/>
          <p:cNvSpPr>
            <a:spLocks noChangeArrowheads="1"/>
          </p:cNvSpPr>
          <p:nvPr/>
        </p:nvSpPr>
        <p:spPr bwMode="auto">
          <a:xfrm>
            <a:off x="2566988" y="2349500"/>
            <a:ext cx="6019800" cy="609600"/>
          </a:xfrm>
          <a:prstGeom prst="rect">
            <a:avLst/>
          </a:prstGeom>
          <a:solidFill>
            <a:srgbClr val="CCFFFF"/>
          </a:solidFill>
          <a:ln w="19050">
            <a:solidFill>
              <a:schemeClr val="bg2"/>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solidFill>
                <a:srgbClr val="FFFFFF"/>
              </a:solidFill>
              <a:ea typeface="宋体" panose="02010600030101010101" pitchFamily="2" charset="-122"/>
            </a:endParaRPr>
          </a:p>
        </p:txBody>
      </p:sp>
      <p:sp>
        <p:nvSpPr>
          <p:cNvPr id="15365" name="Rectangle 5"/>
          <p:cNvSpPr>
            <a:spLocks noChangeArrowheads="1"/>
          </p:cNvSpPr>
          <p:nvPr/>
        </p:nvSpPr>
        <p:spPr bwMode="auto">
          <a:xfrm>
            <a:off x="2566988" y="3797300"/>
            <a:ext cx="6019800" cy="838200"/>
          </a:xfrm>
          <a:prstGeom prst="rect">
            <a:avLst/>
          </a:prstGeom>
          <a:solidFill>
            <a:srgbClr val="CCFFFF"/>
          </a:solidFill>
          <a:ln w="19050">
            <a:solidFill>
              <a:schemeClr val="bg2"/>
            </a:solidFill>
            <a:miter lim="800000"/>
          </a:ln>
        </p:spPr>
        <p:txBody>
          <a:bodyPr wrap="none" lIns="107950" tIns="53975" rIns="107950" bIns="53975"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solidFill>
                <a:srgbClr val="FFFFFF"/>
              </a:solidFill>
              <a:ea typeface="宋体" panose="02010600030101010101" pitchFamily="2" charset="-122"/>
            </a:endParaRPr>
          </a:p>
        </p:txBody>
      </p:sp>
      <p:sp>
        <p:nvSpPr>
          <p:cNvPr id="15366" name="Rectangle 6"/>
          <p:cNvSpPr>
            <a:spLocks noChangeArrowheads="1"/>
          </p:cNvSpPr>
          <p:nvPr/>
        </p:nvSpPr>
        <p:spPr bwMode="auto">
          <a:xfrm>
            <a:off x="2722564" y="1670050"/>
            <a:ext cx="7937" cy="1588"/>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solidFill>
                <a:srgbClr val="FFFFFF"/>
              </a:solidFill>
              <a:ea typeface="宋体" panose="02010600030101010101" pitchFamily="2" charset="-122"/>
            </a:endParaRPr>
          </a:p>
        </p:txBody>
      </p:sp>
      <p:sp>
        <p:nvSpPr>
          <p:cNvPr id="15367" name="Rectangle 7"/>
          <p:cNvSpPr>
            <a:spLocks noChangeArrowheads="1"/>
          </p:cNvSpPr>
          <p:nvPr/>
        </p:nvSpPr>
        <p:spPr bwMode="auto">
          <a:xfrm>
            <a:off x="8647114" y="1670050"/>
            <a:ext cx="9525" cy="1588"/>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solidFill>
                <a:srgbClr val="FFFFFF"/>
              </a:solidFill>
              <a:ea typeface="宋体" panose="02010600030101010101" pitchFamily="2" charset="-122"/>
            </a:endParaRPr>
          </a:p>
        </p:txBody>
      </p:sp>
      <p:sp>
        <p:nvSpPr>
          <p:cNvPr id="15368" name="Rectangle 8"/>
          <p:cNvSpPr>
            <a:spLocks noChangeArrowheads="1"/>
          </p:cNvSpPr>
          <p:nvPr/>
        </p:nvSpPr>
        <p:spPr bwMode="auto">
          <a:xfrm>
            <a:off x="2794000" y="1836738"/>
            <a:ext cx="1875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00000"/>
                </a:solidFill>
                <a:ea typeface="宋体" panose="02010600030101010101" pitchFamily="2" charset="-122"/>
              </a:rPr>
              <a:t>F</a:t>
            </a:r>
            <a:endParaRPr lang="en-US" altLang="zh-CN" sz="1200" b="0">
              <a:solidFill>
                <a:srgbClr val="FFFFFF"/>
              </a:solidFill>
              <a:latin typeface="ZapfHumnst BT" pitchFamily="34" charset="0"/>
              <a:ea typeface="宋体" panose="02010600030101010101" pitchFamily="2" charset="-122"/>
            </a:endParaRPr>
          </a:p>
        </p:txBody>
      </p:sp>
      <p:sp>
        <p:nvSpPr>
          <p:cNvPr id="15369" name="Rectangle 9"/>
          <p:cNvSpPr>
            <a:spLocks noChangeArrowheads="1"/>
          </p:cNvSpPr>
          <p:nvPr/>
        </p:nvSpPr>
        <p:spPr bwMode="auto">
          <a:xfrm>
            <a:off x="2976564" y="1836738"/>
            <a:ext cx="1542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00000"/>
                </a:solidFill>
                <a:ea typeface="宋体" panose="02010600030101010101" pitchFamily="2" charset="-122"/>
              </a:rPr>
              <a:t>unctionality</a:t>
            </a:r>
            <a:endParaRPr lang="en-US" altLang="zh-CN" sz="1200" b="0">
              <a:solidFill>
                <a:srgbClr val="FFFFFF"/>
              </a:solidFill>
              <a:latin typeface="ZapfHumnst BT" pitchFamily="34" charset="0"/>
              <a:ea typeface="宋体" panose="02010600030101010101" pitchFamily="2" charset="-122"/>
            </a:endParaRPr>
          </a:p>
        </p:txBody>
      </p:sp>
      <p:sp>
        <p:nvSpPr>
          <p:cNvPr id="15370" name="Rectangle 10"/>
          <p:cNvSpPr>
            <a:spLocks noChangeArrowheads="1"/>
          </p:cNvSpPr>
          <p:nvPr/>
        </p:nvSpPr>
        <p:spPr bwMode="auto">
          <a:xfrm>
            <a:off x="2794000" y="1836738"/>
            <a:ext cx="169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u="sng">
                <a:solidFill>
                  <a:srgbClr val="000000"/>
                </a:solidFill>
                <a:ea typeface="宋体" panose="02010600030101010101" pitchFamily="2" charset="-122"/>
              </a:rPr>
              <a:t>  </a:t>
            </a:r>
            <a:endParaRPr lang="zh-CN" altLang="en-US" sz="1200" b="0">
              <a:solidFill>
                <a:srgbClr val="FFFFFF"/>
              </a:solidFill>
              <a:latin typeface="ZapfHumnst BT" pitchFamily="34" charset="0"/>
              <a:ea typeface="宋体" panose="02010600030101010101" pitchFamily="2" charset="-122"/>
            </a:endParaRPr>
          </a:p>
        </p:txBody>
      </p:sp>
      <p:sp>
        <p:nvSpPr>
          <p:cNvPr id="15371" name="Rectangle 11"/>
          <p:cNvSpPr>
            <a:spLocks noChangeArrowheads="1"/>
          </p:cNvSpPr>
          <p:nvPr/>
        </p:nvSpPr>
        <p:spPr bwMode="auto">
          <a:xfrm>
            <a:off x="4791075" y="1836739"/>
            <a:ext cx="11064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Feature Set</a:t>
            </a:r>
            <a:endParaRPr lang="en-US" altLang="zh-CN" sz="1200" b="0">
              <a:solidFill>
                <a:srgbClr val="FFFFFF"/>
              </a:solidFill>
              <a:latin typeface="ZapfHumnst BT" pitchFamily="34" charset="0"/>
              <a:ea typeface="宋体" panose="02010600030101010101" pitchFamily="2" charset="-122"/>
            </a:endParaRPr>
          </a:p>
        </p:txBody>
      </p:sp>
      <p:sp>
        <p:nvSpPr>
          <p:cNvPr id="15372" name="Rectangle 12"/>
          <p:cNvSpPr>
            <a:spLocks noChangeArrowheads="1"/>
          </p:cNvSpPr>
          <p:nvPr/>
        </p:nvSpPr>
        <p:spPr bwMode="auto">
          <a:xfrm>
            <a:off x="4791076" y="2066926"/>
            <a:ext cx="11414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Capabilities</a:t>
            </a:r>
            <a:endParaRPr lang="en-US" altLang="zh-CN" sz="1200" b="0">
              <a:solidFill>
                <a:srgbClr val="FFFFFF"/>
              </a:solidFill>
              <a:latin typeface="ZapfHumnst BT" pitchFamily="34" charset="0"/>
              <a:ea typeface="宋体" panose="02010600030101010101" pitchFamily="2" charset="-122"/>
            </a:endParaRPr>
          </a:p>
        </p:txBody>
      </p:sp>
      <p:sp>
        <p:nvSpPr>
          <p:cNvPr id="15373" name="Rectangle 13"/>
          <p:cNvSpPr>
            <a:spLocks noChangeArrowheads="1"/>
          </p:cNvSpPr>
          <p:nvPr/>
        </p:nvSpPr>
        <p:spPr bwMode="auto">
          <a:xfrm>
            <a:off x="6811964" y="1836739"/>
            <a:ext cx="100508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Generality</a:t>
            </a:r>
            <a:endParaRPr lang="en-US" altLang="zh-CN" sz="1200" b="0">
              <a:solidFill>
                <a:srgbClr val="FFFFFF"/>
              </a:solidFill>
              <a:latin typeface="ZapfHumnst BT" pitchFamily="34" charset="0"/>
              <a:ea typeface="宋体" panose="02010600030101010101" pitchFamily="2" charset="-122"/>
            </a:endParaRPr>
          </a:p>
        </p:txBody>
      </p:sp>
      <p:sp>
        <p:nvSpPr>
          <p:cNvPr id="15374" name="Rectangle 14"/>
          <p:cNvSpPr>
            <a:spLocks noChangeArrowheads="1"/>
          </p:cNvSpPr>
          <p:nvPr/>
        </p:nvSpPr>
        <p:spPr bwMode="auto">
          <a:xfrm>
            <a:off x="6811964" y="2066926"/>
            <a:ext cx="80951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Security</a:t>
            </a:r>
            <a:endParaRPr lang="en-US" altLang="zh-CN" sz="1200" b="0">
              <a:solidFill>
                <a:srgbClr val="FFFFFF"/>
              </a:solidFill>
              <a:latin typeface="ZapfHumnst BT" pitchFamily="34" charset="0"/>
              <a:ea typeface="宋体" panose="02010600030101010101" pitchFamily="2" charset="-122"/>
            </a:endParaRPr>
          </a:p>
        </p:txBody>
      </p:sp>
      <p:sp>
        <p:nvSpPr>
          <p:cNvPr id="15375" name="Rectangle 15"/>
          <p:cNvSpPr>
            <a:spLocks noChangeArrowheads="1"/>
          </p:cNvSpPr>
          <p:nvPr/>
        </p:nvSpPr>
        <p:spPr bwMode="auto">
          <a:xfrm>
            <a:off x="2722564" y="1816101"/>
            <a:ext cx="7937" cy="17463"/>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solidFill>
                <a:srgbClr val="FFFFFF"/>
              </a:solidFill>
              <a:ea typeface="宋体" panose="02010600030101010101" pitchFamily="2" charset="-122"/>
            </a:endParaRPr>
          </a:p>
        </p:txBody>
      </p:sp>
      <p:sp>
        <p:nvSpPr>
          <p:cNvPr id="15376" name="Rectangle 16"/>
          <p:cNvSpPr>
            <a:spLocks noChangeArrowheads="1"/>
          </p:cNvSpPr>
          <p:nvPr/>
        </p:nvSpPr>
        <p:spPr bwMode="auto">
          <a:xfrm>
            <a:off x="2794000" y="2432050"/>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10000"/>
                </a:solidFill>
                <a:ea typeface="宋体" panose="02010600030101010101" pitchFamily="2" charset="-122"/>
              </a:rPr>
              <a:t>U</a:t>
            </a:r>
            <a:endParaRPr lang="en-US" altLang="zh-CN" sz="1200" b="0">
              <a:solidFill>
                <a:srgbClr val="FFFFFF"/>
              </a:solidFill>
              <a:latin typeface="ZapfHumnst BT" pitchFamily="34" charset="0"/>
              <a:ea typeface="宋体" panose="02010600030101010101" pitchFamily="2" charset="-122"/>
            </a:endParaRPr>
          </a:p>
        </p:txBody>
      </p:sp>
      <p:sp>
        <p:nvSpPr>
          <p:cNvPr id="15377" name="Rectangle 17"/>
          <p:cNvSpPr>
            <a:spLocks noChangeArrowheads="1"/>
          </p:cNvSpPr>
          <p:nvPr/>
        </p:nvSpPr>
        <p:spPr bwMode="auto">
          <a:xfrm>
            <a:off x="3009900" y="2432050"/>
            <a:ext cx="9425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10000"/>
                </a:solidFill>
                <a:ea typeface="宋体" panose="02010600030101010101" pitchFamily="2" charset="-122"/>
              </a:rPr>
              <a:t>sability</a:t>
            </a:r>
            <a:endParaRPr lang="en-US" altLang="zh-CN" sz="1200" b="0">
              <a:solidFill>
                <a:srgbClr val="FFFFFF"/>
              </a:solidFill>
              <a:latin typeface="ZapfHumnst BT" pitchFamily="34" charset="0"/>
              <a:ea typeface="宋体" panose="02010600030101010101" pitchFamily="2" charset="-122"/>
            </a:endParaRPr>
          </a:p>
        </p:txBody>
      </p:sp>
      <p:sp>
        <p:nvSpPr>
          <p:cNvPr id="15378" name="Rectangle 18"/>
          <p:cNvSpPr>
            <a:spLocks noChangeArrowheads="1"/>
          </p:cNvSpPr>
          <p:nvPr/>
        </p:nvSpPr>
        <p:spPr bwMode="auto">
          <a:xfrm>
            <a:off x="2794000" y="2432050"/>
            <a:ext cx="169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u="sng">
                <a:solidFill>
                  <a:srgbClr val="010000"/>
                </a:solidFill>
                <a:ea typeface="宋体" panose="02010600030101010101" pitchFamily="2" charset="-122"/>
              </a:rPr>
              <a:t>  </a:t>
            </a:r>
            <a:endParaRPr lang="zh-CN" altLang="en-US" sz="1200" b="0">
              <a:solidFill>
                <a:srgbClr val="FFFFFF"/>
              </a:solidFill>
              <a:latin typeface="ZapfHumnst BT" pitchFamily="34" charset="0"/>
              <a:ea typeface="宋体" panose="02010600030101010101" pitchFamily="2" charset="-122"/>
            </a:endParaRPr>
          </a:p>
        </p:txBody>
      </p:sp>
      <p:sp>
        <p:nvSpPr>
          <p:cNvPr id="15379" name="Rectangle 19"/>
          <p:cNvSpPr>
            <a:spLocks noChangeArrowheads="1"/>
          </p:cNvSpPr>
          <p:nvPr/>
        </p:nvSpPr>
        <p:spPr bwMode="auto">
          <a:xfrm>
            <a:off x="4791076" y="2433639"/>
            <a:ext cx="14779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Human Factors</a:t>
            </a:r>
            <a:endParaRPr lang="en-US" altLang="zh-CN" sz="1200" b="0">
              <a:solidFill>
                <a:srgbClr val="FFFFFF"/>
              </a:solidFill>
              <a:latin typeface="ZapfHumnst BT" pitchFamily="34" charset="0"/>
              <a:ea typeface="宋体" panose="02010600030101010101" pitchFamily="2" charset="-122"/>
            </a:endParaRPr>
          </a:p>
        </p:txBody>
      </p:sp>
      <p:sp>
        <p:nvSpPr>
          <p:cNvPr id="15380" name="Rectangle 20"/>
          <p:cNvSpPr>
            <a:spLocks noChangeArrowheads="1"/>
          </p:cNvSpPr>
          <p:nvPr/>
        </p:nvSpPr>
        <p:spPr bwMode="auto">
          <a:xfrm>
            <a:off x="4791076" y="2662239"/>
            <a:ext cx="10271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Aesthetics</a:t>
            </a:r>
            <a:endParaRPr lang="en-US" altLang="zh-CN" sz="1200" b="0">
              <a:solidFill>
                <a:srgbClr val="FFFFFF"/>
              </a:solidFill>
              <a:latin typeface="ZapfHumnst BT" pitchFamily="34" charset="0"/>
              <a:ea typeface="宋体" panose="02010600030101010101" pitchFamily="2" charset="-122"/>
            </a:endParaRPr>
          </a:p>
        </p:txBody>
      </p:sp>
      <p:sp>
        <p:nvSpPr>
          <p:cNvPr id="15381" name="Rectangle 21"/>
          <p:cNvSpPr>
            <a:spLocks noChangeArrowheads="1"/>
          </p:cNvSpPr>
          <p:nvPr/>
        </p:nvSpPr>
        <p:spPr bwMode="auto">
          <a:xfrm>
            <a:off x="6811963" y="2433639"/>
            <a:ext cx="12065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Consistency</a:t>
            </a:r>
            <a:endParaRPr lang="en-US" altLang="zh-CN" sz="1200" b="0">
              <a:solidFill>
                <a:srgbClr val="FFFFFF"/>
              </a:solidFill>
              <a:latin typeface="ZapfHumnst BT" pitchFamily="34" charset="0"/>
              <a:ea typeface="宋体" panose="02010600030101010101" pitchFamily="2" charset="-122"/>
            </a:endParaRPr>
          </a:p>
        </p:txBody>
      </p:sp>
      <p:sp>
        <p:nvSpPr>
          <p:cNvPr id="15382" name="Rectangle 22"/>
          <p:cNvSpPr>
            <a:spLocks noChangeArrowheads="1"/>
          </p:cNvSpPr>
          <p:nvPr/>
        </p:nvSpPr>
        <p:spPr bwMode="auto">
          <a:xfrm>
            <a:off x="6811963" y="2662239"/>
            <a:ext cx="14923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Documentation</a:t>
            </a:r>
            <a:endParaRPr lang="en-US" altLang="zh-CN" sz="1200" b="0">
              <a:solidFill>
                <a:srgbClr val="FFFFFF"/>
              </a:solidFill>
              <a:latin typeface="ZapfHumnst BT" pitchFamily="34" charset="0"/>
              <a:ea typeface="宋体" panose="02010600030101010101" pitchFamily="2" charset="-122"/>
            </a:endParaRPr>
          </a:p>
        </p:txBody>
      </p:sp>
      <p:sp>
        <p:nvSpPr>
          <p:cNvPr id="15383" name="Rectangle 23"/>
          <p:cNvSpPr>
            <a:spLocks noChangeArrowheads="1"/>
          </p:cNvSpPr>
          <p:nvPr/>
        </p:nvSpPr>
        <p:spPr bwMode="auto">
          <a:xfrm>
            <a:off x="2794000" y="3049588"/>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10000"/>
                </a:solidFill>
                <a:ea typeface="宋体" panose="02010600030101010101" pitchFamily="2" charset="-122"/>
              </a:rPr>
              <a:t>R</a:t>
            </a:r>
            <a:endParaRPr lang="en-US" altLang="zh-CN" sz="1200" b="0">
              <a:solidFill>
                <a:srgbClr val="FFFFFF"/>
              </a:solidFill>
              <a:latin typeface="ZapfHumnst BT" pitchFamily="34" charset="0"/>
              <a:ea typeface="宋体" panose="02010600030101010101" pitchFamily="2" charset="-122"/>
            </a:endParaRPr>
          </a:p>
        </p:txBody>
      </p:sp>
      <p:sp>
        <p:nvSpPr>
          <p:cNvPr id="15384" name="Rectangle 24"/>
          <p:cNvSpPr>
            <a:spLocks noChangeArrowheads="1"/>
          </p:cNvSpPr>
          <p:nvPr/>
        </p:nvSpPr>
        <p:spPr bwMode="auto">
          <a:xfrm>
            <a:off x="3009900" y="3049588"/>
            <a:ext cx="10980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10000"/>
                </a:solidFill>
                <a:ea typeface="宋体" panose="02010600030101010101" pitchFamily="2" charset="-122"/>
              </a:rPr>
              <a:t>eliability</a:t>
            </a:r>
            <a:endParaRPr lang="en-US" altLang="zh-CN" sz="1200" b="0">
              <a:solidFill>
                <a:srgbClr val="FFFFFF"/>
              </a:solidFill>
              <a:latin typeface="ZapfHumnst BT" pitchFamily="34" charset="0"/>
              <a:ea typeface="宋体" panose="02010600030101010101" pitchFamily="2" charset="-122"/>
            </a:endParaRPr>
          </a:p>
        </p:txBody>
      </p:sp>
      <p:sp>
        <p:nvSpPr>
          <p:cNvPr id="15385" name="Rectangle 25"/>
          <p:cNvSpPr>
            <a:spLocks noChangeArrowheads="1"/>
          </p:cNvSpPr>
          <p:nvPr/>
        </p:nvSpPr>
        <p:spPr bwMode="auto">
          <a:xfrm>
            <a:off x="2794000" y="3049588"/>
            <a:ext cx="169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u="sng">
                <a:solidFill>
                  <a:srgbClr val="010000"/>
                </a:solidFill>
                <a:ea typeface="宋体" panose="02010600030101010101" pitchFamily="2" charset="-122"/>
              </a:rPr>
              <a:t>  </a:t>
            </a:r>
            <a:endParaRPr lang="zh-CN" altLang="en-US" sz="1200" b="0">
              <a:solidFill>
                <a:srgbClr val="FFFFFF"/>
              </a:solidFill>
              <a:latin typeface="ZapfHumnst BT" pitchFamily="34" charset="0"/>
              <a:ea typeface="宋体" panose="02010600030101010101" pitchFamily="2" charset="-122"/>
            </a:endParaRPr>
          </a:p>
        </p:txBody>
      </p:sp>
      <p:sp>
        <p:nvSpPr>
          <p:cNvPr id="15386" name="Rectangle 26"/>
          <p:cNvSpPr>
            <a:spLocks noChangeArrowheads="1"/>
          </p:cNvSpPr>
          <p:nvPr/>
        </p:nvSpPr>
        <p:spPr bwMode="auto">
          <a:xfrm>
            <a:off x="4791075" y="3049589"/>
            <a:ext cx="18732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Frequency/Severity</a:t>
            </a:r>
            <a:endParaRPr lang="en-US" altLang="zh-CN" sz="1200" b="0">
              <a:solidFill>
                <a:srgbClr val="FFFFFF"/>
              </a:solidFill>
              <a:latin typeface="ZapfHumnst BT" pitchFamily="34" charset="0"/>
              <a:ea typeface="宋体" panose="02010600030101010101" pitchFamily="2" charset="-122"/>
            </a:endParaRPr>
          </a:p>
        </p:txBody>
      </p:sp>
      <p:sp>
        <p:nvSpPr>
          <p:cNvPr id="15387" name="Rectangle 27"/>
          <p:cNvSpPr>
            <a:spLocks noChangeArrowheads="1"/>
          </p:cNvSpPr>
          <p:nvPr/>
        </p:nvSpPr>
        <p:spPr bwMode="auto">
          <a:xfrm>
            <a:off x="4805364" y="3278189"/>
            <a:ext cx="92493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of Failure</a:t>
            </a:r>
            <a:endParaRPr lang="en-US" altLang="zh-CN" sz="1200" b="0">
              <a:solidFill>
                <a:srgbClr val="FFFFFF"/>
              </a:solidFill>
              <a:latin typeface="ZapfHumnst BT" pitchFamily="34" charset="0"/>
              <a:ea typeface="宋体" panose="02010600030101010101" pitchFamily="2" charset="-122"/>
            </a:endParaRPr>
          </a:p>
        </p:txBody>
      </p:sp>
      <p:sp>
        <p:nvSpPr>
          <p:cNvPr id="15388" name="Rectangle 28"/>
          <p:cNvSpPr>
            <a:spLocks noChangeArrowheads="1"/>
          </p:cNvSpPr>
          <p:nvPr/>
        </p:nvSpPr>
        <p:spPr bwMode="auto">
          <a:xfrm>
            <a:off x="4805363" y="3506789"/>
            <a:ext cx="14026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Recoverability</a:t>
            </a:r>
            <a:endParaRPr lang="en-US" altLang="zh-CN" sz="1200" b="0">
              <a:solidFill>
                <a:srgbClr val="FFFFFF"/>
              </a:solidFill>
              <a:latin typeface="ZapfHumnst BT" pitchFamily="34" charset="0"/>
              <a:ea typeface="宋体" panose="02010600030101010101" pitchFamily="2" charset="-122"/>
            </a:endParaRPr>
          </a:p>
        </p:txBody>
      </p:sp>
      <p:sp>
        <p:nvSpPr>
          <p:cNvPr id="15389" name="Rectangle 29"/>
          <p:cNvSpPr>
            <a:spLocks noChangeArrowheads="1"/>
          </p:cNvSpPr>
          <p:nvPr/>
        </p:nvSpPr>
        <p:spPr bwMode="auto">
          <a:xfrm>
            <a:off x="6811963" y="3049589"/>
            <a:ext cx="12904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Predictability</a:t>
            </a:r>
            <a:endParaRPr lang="en-US" altLang="zh-CN" sz="1200" b="0">
              <a:solidFill>
                <a:srgbClr val="FFFFFF"/>
              </a:solidFill>
              <a:latin typeface="ZapfHumnst BT" pitchFamily="34" charset="0"/>
              <a:ea typeface="宋体" panose="02010600030101010101" pitchFamily="2" charset="-122"/>
            </a:endParaRPr>
          </a:p>
        </p:txBody>
      </p:sp>
      <p:sp>
        <p:nvSpPr>
          <p:cNvPr id="15390" name="Rectangle 30"/>
          <p:cNvSpPr>
            <a:spLocks noChangeArrowheads="1"/>
          </p:cNvSpPr>
          <p:nvPr/>
        </p:nvSpPr>
        <p:spPr bwMode="auto">
          <a:xfrm>
            <a:off x="6811964" y="3278189"/>
            <a:ext cx="9217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Accuracy</a:t>
            </a:r>
            <a:endParaRPr lang="en-US" altLang="zh-CN" sz="1200" b="0">
              <a:solidFill>
                <a:srgbClr val="FFFFFF"/>
              </a:solidFill>
              <a:latin typeface="ZapfHumnst BT" pitchFamily="34" charset="0"/>
              <a:ea typeface="宋体" panose="02010600030101010101" pitchFamily="2" charset="-122"/>
            </a:endParaRPr>
          </a:p>
        </p:txBody>
      </p:sp>
      <p:sp>
        <p:nvSpPr>
          <p:cNvPr id="15391" name="Rectangle 31"/>
          <p:cNvSpPr>
            <a:spLocks noChangeArrowheads="1"/>
          </p:cNvSpPr>
          <p:nvPr/>
        </p:nvSpPr>
        <p:spPr bwMode="auto">
          <a:xfrm>
            <a:off x="6811964" y="3506789"/>
            <a:ext cx="56906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MTBF</a:t>
            </a:r>
            <a:endParaRPr lang="en-US" altLang="zh-CN" sz="1200" b="0">
              <a:solidFill>
                <a:srgbClr val="FFFFFF"/>
              </a:solidFill>
              <a:latin typeface="ZapfHumnst BT" pitchFamily="34" charset="0"/>
              <a:ea typeface="宋体" panose="02010600030101010101" pitchFamily="2" charset="-122"/>
            </a:endParaRPr>
          </a:p>
        </p:txBody>
      </p:sp>
      <p:sp>
        <p:nvSpPr>
          <p:cNvPr id="15392" name="Rectangle 32"/>
          <p:cNvSpPr>
            <a:spLocks noChangeArrowheads="1"/>
          </p:cNvSpPr>
          <p:nvPr/>
        </p:nvSpPr>
        <p:spPr bwMode="auto">
          <a:xfrm>
            <a:off x="2794000" y="3887788"/>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10000"/>
                </a:solidFill>
                <a:ea typeface="宋体" panose="02010600030101010101" pitchFamily="2" charset="-122"/>
              </a:rPr>
              <a:t>P</a:t>
            </a:r>
            <a:endParaRPr lang="en-US" altLang="zh-CN" sz="1200" b="0">
              <a:solidFill>
                <a:srgbClr val="FFFFFF"/>
              </a:solidFill>
              <a:latin typeface="ZapfHumnst BT" pitchFamily="34" charset="0"/>
              <a:ea typeface="宋体" panose="02010600030101010101" pitchFamily="2" charset="-122"/>
            </a:endParaRPr>
          </a:p>
        </p:txBody>
      </p:sp>
      <p:sp>
        <p:nvSpPr>
          <p:cNvPr id="15393" name="Rectangle 33"/>
          <p:cNvSpPr>
            <a:spLocks noChangeArrowheads="1"/>
          </p:cNvSpPr>
          <p:nvPr/>
        </p:nvSpPr>
        <p:spPr bwMode="auto">
          <a:xfrm>
            <a:off x="2992439" y="3887788"/>
            <a:ext cx="15581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10000"/>
                </a:solidFill>
                <a:ea typeface="宋体" panose="02010600030101010101" pitchFamily="2" charset="-122"/>
              </a:rPr>
              <a:t>erformance</a:t>
            </a:r>
            <a:endParaRPr lang="en-US" altLang="zh-CN" sz="1200" b="0">
              <a:solidFill>
                <a:srgbClr val="FFFFFF"/>
              </a:solidFill>
              <a:latin typeface="ZapfHumnst BT" pitchFamily="34" charset="0"/>
              <a:ea typeface="宋体" panose="02010600030101010101" pitchFamily="2" charset="-122"/>
            </a:endParaRPr>
          </a:p>
        </p:txBody>
      </p:sp>
      <p:sp>
        <p:nvSpPr>
          <p:cNvPr id="15394" name="Rectangle 34"/>
          <p:cNvSpPr>
            <a:spLocks noChangeArrowheads="1"/>
          </p:cNvSpPr>
          <p:nvPr/>
        </p:nvSpPr>
        <p:spPr bwMode="auto">
          <a:xfrm>
            <a:off x="2794000" y="3887788"/>
            <a:ext cx="169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u="sng">
                <a:solidFill>
                  <a:srgbClr val="010000"/>
                </a:solidFill>
                <a:ea typeface="宋体" panose="02010600030101010101" pitchFamily="2" charset="-122"/>
              </a:rPr>
              <a:t>  </a:t>
            </a:r>
            <a:endParaRPr lang="zh-CN" altLang="en-US" sz="1200" b="0">
              <a:solidFill>
                <a:srgbClr val="FFFFFF"/>
              </a:solidFill>
              <a:latin typeface="ZapfHumnst BT" pitchFamily="34" charset="0"/>
              <a:ea typeface="宋体" panose="02010600030101010101" pitchFamily="2" charset="-122"/>
            </a:endParaRPr>
          </a:p>
        </p:txBody>
      </p:sp>
      <p:sp>
        <p:nvSpPr>
          <p:cNvPr id="15395" name="Rectangle 35"/>
          <p:cNvSpPr>
            <a:spLocks noChangeArrowheads="1"/>
          </p:cNvSpPr>
          <p:nvPr/>
        </p:nvSpPr>
        <p:spPr bwMode="auto">
          <a:xfrm>
            <a:off x="4791076" y="3889376"/>
            <a:ext cx="60801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Speed</a:t>
            </a:r>
            <a:endParaRPr lang="en-US" altLang="zh-CN" sz="1200" b="0">
              <a:solidFill>
                <a:srgbClr val="FFFFFF"/>
              </a:solidFill>
              <a:latin typeface="ZapfHumnst BT" pitchFamily="34" charset="0"/>
              <a:ea typeface="宋体" panose="02010600030101010101" pitchFamily="2" charset="-122"/>
            </a:endParaRPr>
          </a:p>
        </p:txBody>
      </p:sp>
      <p:sp>
        <p:nvSpPr>
          <p:cNvPr id="15396" name="Rectangle 36"/>
          <p:cNvSpPr>
            <a:spLocks noChangeArrowheads="1"/>
          </p:cNvSpPr>
          <p:nvPr/>
        </p:nvSpPr>
        <p:spPr bwMode="auto">
          <a:xfrm>
            <a:off x="4791075" y="4117976"/>
            <a:ext cx="9604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Efficiency</a:t>
            </a:r>
            <a:endParaRPr lang="en-US" altLang="zh-CN" sz="1200" b="0">
              <a:solidFill>
                <a:srgbClr val="FFFFFF"/>
              </a:solidFill>
              <a:latin typeface="ZapfHumnst BT" pitchFamily="34" charset="0"/>
              <a:ea typeface="宋体" panose="02010600030101010101" pitchFamily="2" charset="-122"/>
            </a:endParaRPr>
          </a:p>
        </p:txBody>
      </p:sp>
      <p:sp>
        <p:nvSpPr>
          <p:cNvPr id="15397" name="Rectangle 37"/>
          <p:cNvSpPr>
            <a:spLocks noChangeArrowheads="1"/>
          </p:cNvSpPr>
          <p:nvPr/>
        </p:nvSpPr>
        <p:spPr bwMode="auto">
          <a:xfrm>
            <a:off x="4791075" y="4346576"/>
            <a:ext cx="1589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Resource Usage</a:t>
            </a:r>
            <a:endParaRPr lang="en-US" altLang="zh-CN" sz="1200" b="0">
              <a:solidFill>
                <a:srgbClr val="FFFFFF"/>
              </a:solidFill>
              <a:latin typeface="ZapfHumnst BT" pitchFamily="34" charset="0"/>
              <a:ea typeface="宋体" panose="02010600030101010101" pitchFamily="2" charset="-122"/>
            </a:endParaRPr>
          </a:p>
        </p:txBody>
      </p:sp>
      <p:sp>
        <p:nvSpPr>
          <p:cNvPr id="15398" name="Rectangle 38"/>
          <p:cNvSpPr>
            <a:spLocks noChangeArrowheads="1"/>
          </p:cNvSpPr>
          <p:nvPr/>
        </p:nvSpPr>
        <p:spPr bwMode="auto">
          <a:xfrm>
            <a:off x="6811963" y="3889376"/>
            <a:ext cx="114935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Throughput</a:t>
            </a:r>
            <a:endParaRPr lang="en-US" altLang="zh-CN" sz="1200" b="0">
              <a:solidFill>
                <a:srgbClr val="FFFFFF"/>
              </a:solidFill>
              <a:latin typeface="ZapfHumnst BT" pitchFamily="34" charset="0"/>
              <a:ea typeface="宋体" panose="02010600030101010101" pitchFamily="2" charset="-122"/>
            </a:endParaRPr>
          </a:p>
        </p:txBody>
      </p:sp>
      <p:sp>
        <p:nvSpPr>
          <p:cNvPr id="15399" name="Rectangle 39"/>
          <p:cNvSpPr>
            <a:spLocks noChangeArrowheads="1"/>
          </p:cNvSpPr>
          <p:nvPr/>
        </p:nvSpPr>
        <p:spPr bwMode="auto">
          <a:xfrm>
            <a:off x="6811964" y="4117976"/>
            <a:ext cx="15001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Response Time</a:t>
            </a:r>
            <a:endParaRPr lang="en-US" altLang="zh-CN" sz="1200" b="0">
              <a:solidFill>
                <a:srgbClr val="FFFFFF"/>
              </a:solidFill>
              <a:latin typeface="ZapfHumnst BT" pitchFamily="34" charset="0"/>
              <a:ea typeface="宋体" panose="02010600030101010101" pitchFamily="2" charset="-122"/>
            </a:endParaRPr>
          </a:p>
        </p:txBody>
      </p:sp>
      <p:sp>
        <p:nvSpPr>
          <p:cNvPr id="15400" name="Rectangle 40"/>
          <p:cNvSpPr>
            <a:spLocks noChangeArrowheads="1"/>
          </p:cNvSpPr>
          <p:nvPr/>
        </p:nvSpPr>
        <p:spPr bwMode="auto">
          <a:xfrm>
            <a:off x="2794000" y="4727575"/>
            <a:ext cx="205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10000"/>
                </a:solidFill>
                <a:ea typeface="宋体" panose="02010600030101010101" pitchFamily="2" charset="-122"/>
              </a:rPr>
              <a:t>S</a:t>
            </a:r>
            <a:endParaRPr lang="en-US" altLang="zh-CN" sz="1200" b="0">
              <a:solidFill>
                <a:srgbClr val="FFFFFF"/>
              </a:solidFill>
              <a:latin typeface="ZapfHumnst BT" pitchFamily="34" charset="0"/>
              <a:ea typeface="宋体" panose="02010600030101010101" pitchFamily="2" charset="-122"/>
            </a:endParaRPr>
          </a:p>
        </p:txBody>
      </p:sp>
      <p:sp>
        <p:nvSpPr>
          <p:cNvPr id="15401" name="Rectangle 41"/>
          <p:cNvSpPr>
            <a:spLocks noChangeArrowheads="1"/>
          </p:cNvSpPr>
          <p:nvPr/>
        </p:nvSpPr>
        <p:spPr bwMode="auto">
          <a:xfrm>
            <a:off x="2992439" y="4727575"/>
            <a:ext cx="16623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400" b="0">
                <a:solidFill>
                  <a:srgbClr val="010000"/>
                </a:solidFill>
                <a:ea typeface="宋体" panose="02010600030101010101" pitchFamily="2" charset="-122"/>
              </a:rPr>
              <a:t>upportability</a:t>
            </a:r>
            <a:endParaRPr lang="en-US" altLang="zh-CN" sz="1200" b="0">
              <a:solidFill>
                <a:srgbClr val="FFFFFF"/>
              </a:solidFill>
              <a:latin typeface="ZapfHumnst BT" pitchFamily="34" charset="0"/>
              <a:ea typeface="宋体" panose="02010600030101010101" pitchFamily="2" charset="-122"/>
            </a:endParaRPr>
          </a:p>
        </p:txBody>
      </p:sp>
      <p:sp>
        <p:nvSpPr>
          <p:cNvPr id="15402" name="Rectangle 42"/>
          <p:cNvSpPr>
            <a:spLocks noChangeArrowheads="1"/>
          </p:cNvSpPr>
          <p:nvPr/>
        </p:nvSpPr>
        <p:spPr bwMode="auto">
          <a:xfrm>
            <a:off x="2794000" y="4727575"/>
            <a:ext cx="169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u="sng">
                <a:solidFill>
                  <a:srgbClr val="010000"/>
                </a:solidFill>
                <a:ea typeface="宋体" panose="02010600030101010101" pitchFamily="2" charset="-122"/>
              </a:rPr>
              <a:t>  </a:t>
            </a:r>
            <a:endParaRPr lang="zh-CN" altLang="en-US" sz="1200" b="0">
              <a:solidFill>
                <a:srgbClr val="FFFFFF"/>
              </a:solidFill>
              <a:latin typeface="ZapfHumnst BT" pitchFamily="34" charset="0"/>
              <a:ea typeface="宋体" panose="02010600030101010101" pitchFamily="2" charset="-122"/>
            </a:endParaRPr>
          </a:p>
        </p:txBody>
      </p:sp>
      <p:sp>
        <p:nvSpPr>
          <p:cNvPr id="15403" name="Rectangle 43"/>
          <p:cNvSpPr>
            <a:spLocks noChangeArrowheads="1"/>
          </p:cNvSpPr>
          <p:nvPr/>
        </p:nvSpPr>
        <p:spPr bwMode="auto">
          <a:xfrm>
            <a:off x="4791076" y="4727576"/>
            <a:ext cx="10064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Testability</a:t>
            </a:r>
            <a:endParaRPr lang="en-US" altLang="zh-CN" sz="1200" b="0">
              <a:solidFill>
                <a:srgbClr val="FFFFFF"/>
              </a:solidFill>
              <a:latin typeface="ZapfHumnst BT" pitchFamily="34" charset="0"/>
              <a:ea typeface="宋体" panose="02010600030101010101" pitchFamily="2" charset="-122"/>
            </a:endParaRPr>
          </a:p>
        </p:txBody>
      </p:sp>
      <p:sp>
        <p:nvSpPr>
          <p:cNvPr id="15404" name="Rectangle 44"/>
          <p:cNvSpPr>
            <a:spLocks noChangeArrowheads="1"/>
          </p:cNvSpPr>
          <p:nvPr/>
        </p:nvSpPr>
        <p:spPr bwMode="auto">
          <a:xfrm>
            <a:off x="4791076" y="4957764"/>
            <a:ext cx="11985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Extensibility</a:t>
            </a:r>
            <a:endParaRPr lang="en-US" altLang="zh-CN" sz="1200" b="0">
              <a:solidFill>
                <a:srgbClr val="FFFFFF"/>
              </a:solidFill>
              <a:latin typeface="ZapfHumnst BT" pitchFamily="34" charset="0"/>
              <a:ea typeface="宋体" panose="02010600030101010101" pitchFamily="2" charset="-122"/>
            </a:endParaRPr>
          </a:p>
        </p:txBody>
      </p:sp>
      <p:sp>
        <p:nvSpPr>
          <p:cNvPr id="15405" name="Rectangle 45"/>
          <p:cNvSpPr>
            <a:spLocks noChangeArrowheads="1"/>
          </p:cNvSpPr>
          <p:nvPr/>
        </p:nvSpPr>
        <p:spPr bwMode="auto">
          <a:xfrm>
            <a:off x="4791075" y="5186364"/>
            <a:ext cx="11636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Adaptability</a:t>
            </a:r>
            <a:endParaRPr lang="en-US" altLang="zh-CN" sz="1200" b="0">
              <a:solidFill>
                <a:srgbClr val="FFFFFF"/>
              </a:solidFill>
              <a:latin typeface="ZapfHumnst BT" pitchFamily="34" charset="0"/>
              <a:ea typeface="宋体" panose="02010600030101010101" pitchFamily="2" charset="-122"/>
            </a:endParaRPr>
          </a:p>
        </p:txBody>
      </p:sp>
      <p:sp>
        <p:nvSpPr>
          <p:cNvPr id="15406" name="Rectangle 46"/>
          <p:cNvSpPr>
            <a:spLocks noChangeArrowheads="1"/>
          </p:cNvSpPr>
          <p:nvPr/>
        </p:nvSpPr>
        <p:spPr bwMode="auto">
          <a:xfrm>
            <a:off x="4791076" y="5414964"/>
            <a:ext cx="1414463"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Maintainability</a:t>
            </a:r>
            <a:endParaRPr lang="en-US" altLang="zh-CN" sz="1200" b="0">
              <a:solidFill>
                <a:srgbClr val="FFFFFF"/>
              </a:solidFill>
              <a:latin typeface="ZapfHumnst BT" pitchFamily="34" charset="0"/>
              <a:ea typeface="宋体" panose="02010600030101010101" pitchFamily="2" charset="-122"/>
            </a:endParaRPr>
          </a:p>
        </p:txBody>
      </p:sp>
      <p:sp>
        <p:nvSpPr>
          <p:cNvPr id="15407" name="Rectangle 47"/>
          <p:cNvSpPr>
            <a:spLocks noChangeArrowheads="1"/>
          </p:cNvSpPr>
          <p:nvPr/>
        </p:nvSpPr>
        <p:spPr bwMode="auto">
          <a:xfrm>
            <a:off x="4791075" y="5645151"/>
            <a:ext cx="12890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Compatibility</a:t>
            </a:r>
            <a:endParaRPr lang="en-US" altLang="zh-CN" sz="1200" b="0">
              <a:solidFill>
                <a:srgbClr val="FFFFFF"/>
              </a:solidFill>
              <a:latin typeface="ZapfHumnst BT" pitchFamily="34" charset="0"/>
              <a:ea typeface="宋体" panose="02010600030101010101" pitchFamily="2" charset="-122"/>
            </a:endParaRPr>
          </a:p>
        </p:txBody>
      </p:sp>
      <p:sp>
        <p:nvSpPr>
          <p:cNvPr id="15408" name="Rectangle 48"/>
          <p:cNvSpPr>
            <a:spLocks noChangeArrowheads="1"/>
          </p:cNvSpPr>
          <p:nvPr/>
        </p:nvSpPr>
        <p:spPr bwMode="auto">
          <a:xfrm>
            <a:off x="6811963" y="4727576"/>
            <a:ext cx="14351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Configurability</a:t>
            </a:r>
            <a:endParaRPr lang="en-US" altLang="zh-CN" sz="1200" b="0">
              <a:solidFill>
                <a:srgbClr val="FFFFFF"/>
              </a:solidFill>
              <a:latin typeface="ZapfHumnst BT" pitchFamily="34" charset="0"/>
              <a:ea typeface="宋体" panose="02010600030101010101" pitchFamily="2" charset="-122"/>
            </a:endParaRPr>
          </a:p>
        </p:txBody>
      </p:sp>
      <p:sp>
        <p:nvSpPr>
          <p:cNvPr id="15409" name="Rectangle 49"/>
          <p:cNvSpPr>
            <a:spLocks noChangeArrowheads="1"/>
          </p:cNvSpPr>
          <p:nvPr/>
        </p:nvSpPr>
        <p:spPr bwMode="auto">
          <a:xfrm>
            <a:off x="6811964" y="4957764"/>
            <a:ext cx="1311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Serviceability</a:t>
            </a:r>
            <a:endParaRPr lang="en-US" altLang="zh-CN" sz="1200" b="0">
              <a:solidFill>
                <a:srgbClr val="FFFFFF"/>
              </a:solidFill>
              <a:latin typeface="ZapfHumnst BT" pitchFamily="34" charset="0"/>
              <a:ea typeface="宋体" panose="02010600030101010101" pitchFamily="2" charset="-122"/>
            </a:endParaRPr>
          </a:p>
        </p:txBody>
      </p:sp>
      <p:sp>
        <p:nvSpPr>
          <p:cNvPr id="15410" name="Rectangle 50"/>
          <p:cNvSpPr>
            <a:spLocks noChangeArrowheads="1"/>
          </p:cNvSpPr>
          <p:nvPr/>
        </p:nvSpPr>
        <p:spPr bwMode="auto">
          <a:xfrm>
            <a:off x="6811964" y="5186364"/>
            <a:ext cx="117792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Installability</a:t>
            </a:r>
            <a:endParaRPr lang="en-US" altLang="zh-CN" sz="1200" b="0">
              <a:solidFill>
                <a:srgbClr val="FFFFFF"/>
              </a:solidFill>
              <a:latin typeface="ZapfHumnst BT" pitchFamily="34" charset="0"/>
              <a:ea typeface="宋体" panose="02010600030101010101" pitchFamily="2" charset="-122"/>
            </a:endParaRPr>
          </a:p>
        </p:txBody>
      </p:sp>
      <p:sp>
        <p:nvSpPr>
          <p:cNvPr id="15411" name="Rectangle 51"/>
          <p:cNvSpPr>
            <a:spLocks noChangeArrowheads="1"/>
          </p:cNvSpPr>
          <p:nvPr/>
        </p:nvSpPr>
        <p:spPr bwMode="auto">
          <a:xfrm>
            <a:off x="6811963" y="5414964"/>
            <a:ext cx="12904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Localizability</a:t>
            </a:r>
            <a:endParaRPr lang="en-US" altLang="zh-CN" sz="1200" b="0">
              <a:solidFill>
                <a:srgbClr val="FFFFFF"/>
              </a:solidFill>
              <a:latin typeface="ZapfHumnst BT" pitchFamily="34" charset="0"/>
              <a:ea typeface="宋体" panose="02010600030101010101" pitchFamily="2" charset="-122"/>
            </a:endParaRPr>
          </a:p>
        </p:txBody>
      </p:sp>
      <p:sp>
        <p:nvSpPr>
          <p:cNvPr id="15412" name="Rectangle 52"/>
          <p:cNvSpPr>
            <a:spLocks noChangeArrowheads="1"/>
          </p:cNvSpPr>
          <p:nvPr/>
        </p:nvSpPr>
        <p:spPr bwMode="auto">
          <a:xfrm>
            <a:off x="6811963" y="5645151"/>
            <a:ext cx="11717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solidFill>
                  <a:srgbClr val="010000"/>
                </a:solidFill>
                <a:ea typeface="宋体" panose="02010600030101010101" pitchFamily="2" charset="-122"/>
              </a:rPr>
              <a:t>Robustness</a:t>
            </a:r>
            <a:endParaRPr lang="en-US" altLang="zh-CN" sz="1200" b="0">
              <a:solidFill>
                <a:srgbClr val="FFFFFF"/>
              </a:solidFill>
              <a:latin typeface="ZapfHumnst BT" pitchFamily="34" charset="0"/>
              <a:ea typeface="宋体" panose="02010600030101010101" pitchFamily="2" charset="-122"/>
            </a:endParaRPr>
          </a:p>
        </p:txBody>
      </p:sp>
      <p:sp>
        <p:nvSpPr>
          <p:cNvPr id="15413" name="Line 53"/>
          <p:cNvSpPr>
            <a:spLocks noChangeShapeType="1"/>
          </p:cNvSpPr>
          <p:nvPr/>
        </p:nvSpPr>
        <p:spPr bwMode="auto">
          <a:xfrm>
            <a:off x="4702175" y="1739900"/>
            <a:ext cx="0" cy="4343400"/>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14" name="Line 54"/>
          <p:cNvSpPr>
            <a:spLocks noChangeShapeType="1"/>
          </p:cNvSpPr>
          <p:nvPr/>
        </p:nvSpPr>
        <p:spPr bwMode="auto">
          <a:xfrm>
            <a:off x="6721475" y="1752600"/>
            <a:ext cx="0" cy="4343400"/>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415" name="TextBox 1"/>
          <p:cNvSpPr txBox="1">
            <a:spLocks noChangeArrowheads="1"/>
          </p:cNvSpPr>
          <p:nvPr/>
        </p:nvSpPr>
        <p:spPr bwMode="auto">
          <a:xfrm>
            <a:off x="8801100" y="1851026"/>
            <a:ext cx="1422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a:solidFill>
                  <a:srgbClr val="EB7C1F"/>
                </a:solidFill>
                <a:latin typeface="+mn-ea"/>
              </a:rPr>
              <a:t>功能需求</a:t>
            </a:r>
            <a:endParaRPr lang="zh-CN" altLang="en-US" sz="2400" dirty="0">
              <a:solidFill>
                <a:srgbClr val="EB7C1F"/>
              </a:solidFill>
              <a:latin typeface="+mn-ea"/>
            </a:endParaRPr>
          </a:p>
        </p:txBody>
      </p:sp>
      <p:sp>
        <p:nvSpPr>
          <p:cNvPr id="4" name="右大括号 3"/>
          <p:cNvSpPr/>
          <p:nvPr/>
        </p:nvSpPr>
        <p:spPr bwMode="auto">
          <a:xfrm>
            <a:off x="8693150" y="2555875"/>
            <a:ext cx="266700" cy="2959100"/>
          </a:xfrm>
          <a:prstGeom prst="rightBrace">
            <a:avLst>
              <a:gd name="adj1" fmla="val 97904"/>
              <a:gd name="adj2" fmla="val 56416"/>
            </a:avLst>
          </a:prstGeom>
          <a:noFill/>
          <a:ln w="9525" cap="flat" cmpd="sng" algn="ctr">
            <a:solidFill>
              <a:schemeClr val="accent1">
                <a:lumMod val="40000"/>
                <a:lumOff val="60000"/>
              </a:schemeClr>
            </a:solidFill>
            <a:prstDash val="solid"/>
            <a:round/>
            <a:headEnd type="none" w="med" len="med"/>
            <a:tailEnd type="none" w="med" len="med"/>
          </a:ln>
          <a:effectLst/>
        </p:spPr>
        <p:txBody>
          <a:bodyPr lIns="107950" tIns="53975" rIns="107950" bIns="53975"/>
          <a:lstStyle/>
          <a:p>
            <a:pPr>
              <a:defRPr/>
            </a:pPr>
            <a:endParaRPr lang="zh-CN" altLang="en-US">
              <a:ea typeface="宋体" panose="02010600030101010101" pitchFamily="2" charset="-122"/>
            </a:endParaRPr>
          </a:p>
        </p:txBody>
      </p:sp>
      <p:sp>
        <p:nvSpPr>
          <p:cNvPr id="15417" name="TextBox 58"/>
          <p:cNvSpPr txBox="1">
            <a:spLocks noChangeArrowheads="1"/>
          </p:cNvSpPr>
          <p:nvPr/>
        </p:nvSpPr>
        <p:spPr bwMode="auto">
          <a:xfrm>
            <a:off x="8904288" y="3975101"/>
            <a:ext cx="17319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a:solidFill>
                  <a:srgbClr val="EB7C1F"/>
                </a:solidFill>
                <a:latin typeface="+mn-ea"/>
              </a:rPr>
              <a:t>非功能需求</a:t>
            </a:r>
            <a:endParaRPr lang="zh-CN" altLang="en-US" sz="2400" dirty="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3"/>
          <p:cNvSpPr>
            <a:spLocks noGrp="1" noChangeArrowheads="1"/>
          </p:cNvSpPr>
          <p:nvPr>
            <p:ph type="title"/>
          </p:nvPr>
        </p:nvSpPr>
        <p:spPr/>
        <p:txBody>
          <a:bodyPr/>
          <a:lstStyle/>
          <a:p>
            <a:pPr eaLnBrk="1" hangingPunct="1"/>
            <a:r>
              <a:rPr lang="zh-CN" altLang="en-US" smtClean="0"/>
              <a:t>细化特殊备选流</a:t>
            </a:r>
            <a:endParaRPr lang="zh-CN" altLang="en-US" smtClean="0"/>
          </a:p>
        </p:txBody>
      </p:sp>
      <p:sp>
        <p:nvSpPr>
          <p:cNvPr id="771076" name="Text Box 4"/>
          <p:cNvSpPr txBox="1">
            <a:spLocks noChangeArrowheads="1"/>
          </p:cNvSpPr>
          <p:nvPr/>
        </p:nvSpPr>
        <p:spPr bwMode="auto">
          <a:xfrm>
            <a:off x="8710614" y="3070225"/>
            <a:ext cx="942975"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b="1">
                <a:solidFill>
                  <a:srgbClr val="175F8B"/>
                </a:solidFill>
                <a:ea typeface="宋体" panose="02010600030101010101" pitchFamily="2" charset="-122"/>
              </a:rPr>
              <a:t>开始 </a:t>
            </a:r>
            <a:endParaRPr lang="zh-CN" altLang="en-US" sz="2400" b="1">
              <a:solidFill>
                <a:srgbClr val="175F8B"/>
              </a:solidFill>
              <a:ea typeface="宋体" panose="02010600030101010101" pitchFamily="2" charset="-122"/>
            </a:endParaRPr>
          </a:p>
        </p:txBody>
      </p:sp>
      <p:sp>
        <p:nvSpPr>
          <p:cNvPr id="771077" name="Text Box 5"/>
          <p:cNvSpPr txBox="1">
            <a:spLocks noChangeArrowheads="1"/>
          </p:cNvSpPr>
          <p:nvPr/>
        </p:nvSpPr>
        <p:spPr bwMode="auto">
          <a:xfrm>
            <a:off x="8710614" y="3843338"/>
            <a:ext cx="1597025"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b="1">
                <a:solidFill>
                  <a:srgbClr val="175F8B"/>
                </a:solidFill>
                <a:ea typeface="宋体" panose="02010600030101010101" pitchFamily="2" charset="-122"/>
              </a:rPr>
              <a:t>条件</a:t>
            </a:r>
            <a:endParaRPr lang="zh-CN" altLang="en-US" sz="2400" b="1">
              <a:solidFill>
                <a:srgbClr val="175F8B"/>
              </a:solidFill>
              <a:ea typeface="宋体" panose="02010600030101010101" pitchFamily="2" charset="-122"/>
            </a:endParaRPr>
          </a:p>
        </p:txBody>
      </p:sp>
      <p:sp>
        <p:nvSpPr>
          <p:cNvPr id="771078" name="Text Box 6"/>
          <p:cNvSpPr txBox="1">
            <a:spLocks noChangeArrowheads="1"/>
          </p:cNvSpPr>
          <p:nvPr/>
        </p:nvSpPr>
        <p:spPr bwMode="auto">
          <a:xfrm>
            <a:off x="8710613" y="4597400"/>
            <a:ext cx="833562"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b="1">
                <a:solidFill>
                  <a:srgbClr val="175F8B"/>
                </a:solidFill>
                <a:ea typeface="宋体" panose="02010600030101010101" pitchFamily="2" charset="-122"/>
              </a:rPr>
              <a:t>动作</a:t>
            </a:r>
            <a:endParaRPr lang="zh-CN" altLang="en-US" sz="2400" b="1">
              <a:solidFill>
                <a:srgbClr val="175F8B"/>
              </a:solidFill>
              <a:ea typeface="宋体" panose="02010600030101010101" pitchFamily="2" charset="-122"/>
            </a:endParaRPr>
          </a:p>
        </p:txBody>
      </p:sp>
      <p:sp>
        <p:nvSpPr>
          <p:cNvPr id="771079" name="Text Box 7"/>
          <p:cNvSpPr txBox="1">
            <a:spLocks noChangeArrowheads="1"/>
          </p:cNvSpPr>
          <p:nvPr/>
        </p:nvSpPr>
        <p:spPr bwMode="auto">
          <a:xfrm>
            <a:off x="8710614" y="5389563"/>
            <a:ext cx="918521"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b="1">
                <a:solidFill>
                  <a:srgbClr val="175F8B"/>
                </a:solidFill>
                <a:ea typeface="宋体" panose="02010600030101010101" pitchFamily="2" charset="-122"/>
              </a:rPr>
              <a:t>继续 </a:t>
            </a:r>
            <a:endParaRPr lang="zh-CN" altLang="en-US" sz="2400" b="1">
              <a:solidFill>
                <a:srgbClr val="175F8B"/>
              </a:solidFill>
              <a:ea typeface="宋体" panose="02010600030101010101" pitchFamily="2" charset="-122"/>
            </a:endParaRPr>
          </a:p>
        </p:txBody>
      </p:sp>
      <p:sp>
        <p:nvSpPr>
          <p:cNvPr id="89096" name="Text Box 8"/>
          <p:cNvSpPr txBox="1">
            <a:spLocks noChangeArrowheads="1"/>
          </p:cNvSpPr>
          <p:nvPr/>
        </p:nvSpPr>
        <p:spPr bwMode="auto">
          <a:xfrm>
            <a:off x="8703607" y="1647825"/>
            <a:ext cx="1449115"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2400">
                <a:ea typeface="宋体" panose="02010600030101010101" pitchFamily="2" charset="-122"/>
              </a:rPr>
              <a:t>描述发生</a:t>
            </a:r>
            <a:endParaRPr lang="zh-CN" altLang="en-US" sz="2400">
              <a:ea typeface="宋体" panose="02010600030101010101" pitchFamily="2" charset="-122"/>
            </a:endParaRPr>
          </a:p>
          <a:p>
            <a:pPr algn="ctr"/>
            <a:r>
              <a:rPr lang="zh-CN" altLang="en-US" sz="2400">
                <a:ea typeface="宋体" panose="02010600030101010101" pitchFamily="2" charset="-122"/>
              </a:rPr>
              <a:t>了什么</a:t>
            </a:r>
            <a:endParaRPr lang="zh-CN" altLang="en-US" sz="2400">
              <a:ea typeface="宋体" panose="02010600030101010101" pitchFamily="2" charset="-122"/>
            </a:endParaRPr>
          </a:p>
        </p:txBody>
      </p:sp>
      <p:sp>
        <p:nvSpPr>
          <p:cNvPr id="89097" name="Rectangle 9"/>
          <p:cNvSpPr>
            <a:spLocks noChangeArrowheads="1"/>
          </p:cNvSpPr>
          <p:nvPr/>
        </p:nvSpPr>
        <p:spPr bwMode="auto">
          <a:xfrm>
            <a:off x="1703388" y="1214438"/>
            <a:ext cx="6913562" cy="5389562"/>
          </a:xfrm>
          <a:prstGeom prst="rect">
            <a:avLst/>
          </a:prstGeom>
          <a:solidFill>
            <a:srgbClr val="DDDDDD"/>
          </a:solidFill>
          <a:ln w="9525">
            <a:solidFill>
              <a:schemeClr val="bg2"/>
            </a:solidFill>
            <a:miter lim="800000"/>
          </a:ln>
        </p:spPr>
        <p:txBody>
          <a:bodyPr lIns="0" tIns="76176" rIns="0" bIns="38088">
            <a:spAutoFit/>
          </a:bodyPr>
          <a:lstStyle>
            <a:lvl1pPr marL="450850" indent="-297180">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21082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lvl="2"/>
            <a:r>
              <a:rPr lang="zh-CN" altLang="en-US" sz="2400" b="1" dirty="0">
                <a:latin typeface="Arial Narrow" panose="020B0606020202030204" pitchFamily="34" charset="0"/>
                <a:ea typeface="宋体" panose="02010600030101010101" pitchFamily="2" charset="-122"/>
              </a:rPr>
              <a:t>	</a:t>
            </a:r>
            <a:r>
              <a:rPr lang="en-US" altLang="zh-CN" sz="2400" b="1" dirty="0">
                <a:latin typeface="Arial Narrow" panose="020B0606020202030204" pitchFamily="34" charset="0"/>
                <a:ea typeface="宋体" panose="02010600030101010101" pitchFamily="2" charset="-122"/>
              </a:rPr>
              <a:t>Get Quote</a:t>
            </a:r>
            <a:endParaRPr lang="en-US" altLang="zh-CN" sz="2400" b="1" dirty="0">
              <a:latin typeface="Arial Narrow" panose="020B0606020202030204" pitchFamily="34" charset="0"/>
              <a:ea typeface="宋体" panose="02010600030101010101" pitchFamily="2" charset="-122"/>
            </a:endParaRPr>
          </a:p>
          <a:p>
            <a:r>
              <a:rPr lang="en-US" altLang="zh-CN" sz="2000" b="1" i="1" dirty="0">
                <a:solidFill>
                  <a:srgbClr val="EB7C11"/>
                </a:solidFill>
                <a:latin typeface="Arial Narrow" panose="020B0606020202030204" pitchFamily="34" charset="0"/>
                <a:ea typeface="宋体" panose="02010600030101010101" pitchFamily="2" charset="-122"/>
              </a:rPr>
              <a:t>Alternative Flows</a:t>
            </a:r>
            <a:endParaRPr lang="en-US" altLang="zh-CN" sz="2000" b="1" i="1" dirty="0">
              <a:solidFill>
                <a:srgbClr val="EB7C11"/>
              </a:solidFill>
              <a:latin typeface="Arial Narrow" panose="020B0606020202030204" pitchFamily="34" charset="0"/>
              <a:ea typeface="宋体" panose="02010600030101010101" pitchFamily="2" charset="-122"/>
            </a:endParaRPr>
          </a:p>
          <a:p>
            <a:pPr>
              <a:lnSpc>
                <a:spcPct val="90000"/>
              </a:lnSpc>
            </a:pPr>
            <a:r>
              <a:rPr lang="en-US" altLang="zh-CN" sz="2000" b="1" dirty="0">
                <a:latin typeface="Arial Narrow" panose="020B0606020202030204" pitchFamily="34" charset="0"/>
                <a:ea typeface="宋体" panose="02010600030101010101" pitchFamily="2" charset="-122"/>
              </a:rPr>
              <a:t>A1 Unidentified Trading Customer</a:t>
            </a:r>
            <a:endParaRPr lang="en-US" altLang="zh-CN" sz="2000" b="1" dirty="0">
              <a:latin typeface="Arial Narrow" panose="020B0606020202030204" pitchFamily="34" charset="0"/>
              <a:ea typeface="宋体" panose="02010600030101010101" pitchFamily="2" charset="-122"/>
            </a:endParaRPr>
          </a:p>
          <a:p>
            <a:pPr>
              <a:lnSpc>
                <a:spcPct val="90000"/>
              </a:lnSpc>
            </a:pPr>
            <a:r>
              <a:rPr lang="en-US" altLang="zh-CN" sz="2000" b="1" dirty="0">
                <a:latin typeface="Arial Narrow" panose="020B0606020202030204" pitchFamily="34" charset="0"/>
                <a:ea typeface="宋体" panose="02010600030101010101" pitchFamily="2" charset="-122"/>
              </a:rPr>
              <a:t>	</a:t>
            </a:r>
            <a:r>
              <a:rPr lang="en-US" altLang="zh-CN" sz="2000" dirty="0">
                <a:latin typeface="Arial Narrow" panose="020B0606020202030204" pitchFamily="34" charset="0"/>
                <a:ea typeface="宋体" panose="02010600030101010101" pitchFamily="2" charset="-122"/>
              </a:rPr>
              <a:t>In Step 1, Customer Logs On, in the Basic flow, if the system determines that the customer id  and/or password are not valid,…</a:t>
            </a:r>
            <a:endParaRPr lang="en-US" altLang="zh-CN" sz="2000" b="1" dirty="0">
              <a:latin typeface="Arial Narrow" panose="020B0606020202030204" pitchFamily="34" charset="0"/>
              <a:ea typeface="宋体" panose="02010600030101010101" pitchFamily="2" charset="-122"/>
            </a:endParaRPr>
          </a:p>
          <a:p>
            <a:pPr>
              <a:lnSpc>
                <a:spcPct val="90000"/>
              </a:lnSpc>
            </a:pPr>
            <a:r>
              <a:rPr lang="en-US" altLang="zh-CN" sz="2000" b="1" dirty="0">
                <a:latin typeface="Arial Narrow" panose="020B0606020202030204" pitchFamily="34" charset="0"/>
                <a:ea typeface="宋体" panose="02010600030101010101" pitchFamily="2" charset="-122"/>
              </a:rPr>
              <a:t>A2 Quote System Unavailable</a:t>
            </a:r>
            <a:endParaRPr lang="en-US" altLang="zh-CN" sz="2000" b="1" dirty="0">
              <a:latin typeface="Arial Narrow" panose="020B0606020202030204" pitchFamily="34" charset="0"/>
              <a:ea typeface="宋体" panose="02010600030101010101" pitchFamily="2" charset="-122"/>
            </a:endParaRPr>
          </a:p>
          <a:p>
            <a:pPr>
              <a:lnSpc>
                <a:spcPct val="90000"/>
              </a:lnSpc>
            </a:pPr>
            <a:r>
              <a:rPr lang="en-US" altLang="zh-CN" sz="2000" b="1" dirty="0">
                <a:latin typeface="Arial Narrow" panose="020B0606020202030204" pitchFamily="34" charset="0"/>
                <a:ea typeface="宋体" panose="02010600030101010101" pitchFamily="2" charset="-122"/>
              </a:rPr>
              <a:t>	</a:t>
            </a:r>
            <a:r>
              <a:rPr lang="en-US" altLang="zh-CN" sz="2000" dirty="0">
                <a:latin typeface="Arial Narrow" panose="020B0606020202030204" pitchFamily="34" charset="0"/>
                <a:ea typeface="宋体" panose="02010600030101010101" pitchFamily="2" charset="-122"/>
              </a:rPr>
              <a:t>In Step 3, Customer Gets Quote, in the basic flow, if the system is unable to communicate with the Quote System, the system…</a:t>
            </a:r>
            <a:endParaRPr lang="en-US" altLang="zh-CN" sz="2000" b="1" dirty="0">
              <a:latin typeface="Arial Narrow" panose="020B0606020202030204" pitchFamily="34" charset="0"/>
              <a:ea typeface="宋体" panose="02010600030101010101" pitchFamily="2" charset="-122"/>
            </a:endParaRPr>
          </a:p>
          <a:p>
            <a:pPr>
              <a:lnSpc>
                <a:spcPct val="90000"/>
              </a:lnSpc>
            </a:pPr>
            <a:r>
              <a:rPr lang="en-US" altLang="zh-CN" sz="2000" b="1" dirty="0">
                <a:latin typeface="Arial Narrow" panose="020B0606020202030204" pitchFamily="34" charset="0"/>
                <a:ea typeface="宋体" panose="02010600030101010101" pitchFamily="2" charset="-122"/>
              </a:rPr>
              <a:t>A3 Quit</a:t>
            </a:r>
            <a:endParaRPr lang="en-US" altLang="zh-CN" sz="2000" b="1" dirty="0">
              <a:latin typeface="Arial Narrow" panose="020B0606020202030204" pitchFamily="34" charset="0"/>
              <a:ea typeface="宋体" panose="02010600030101010101" pitchFamily="2" charset="-122"/>
            </a:endParaRPr>
          </a:p>
          <a:p>
            <a:pPr>
              <a:lnSpc>
                <a:spcPct val="90000"/>
              </a:lnSpc>
            </a:pPr>
            <a:r>
              <a:rPr lang="en-US" altLang="zh-CN" sz="2000" b="1" dirty="0">
                <a:latin typeface="Arial Narrow" panose="020B0606020202030204" pitchFamily="34" charset="0"/>
                <a:ea typeface="宋体" panose="02010600030101010101" pitchFamily="2" charset="-122"/>
              </a:rPr>
              <a:t>	</a:t>
            </a:r>
            <a:r>
              <a:rPr lang="en-US" altLang="zh-CN" sz="2000" dirty="0">
                <a:latin typeface="Arial Narrow" panose="020B0606020202030204" pitchFamily="34" charset="0"/>
                <a:ea typeface="宋体" panose="02010600030101010101" pitchFamily="2" charset="-122"/>
              </a:rPr>
              <a:t>The RU e-</a:t>
            </a:r>
            <a:r>
              <a:rPr lang="en-US" altLang="zh-CN" sz="2000" dirty="0" err="1">
                <a:latin typeface="Arial Narrow" panose="020B0606020202030204" pitchFamily="34" charset="0"/>
                <a:ea typeface="宋体" panose="02010600030101010101" pitchFamily="2" charset="-122"/>
              </a:rPr>
              <a:t>st</a:t>
            </a:r>
            <a:r>
              <a:rPr lang="en-US" altLang="zh-CN" sz="2000" dirty="0">
                <a:latin typeface="Arial Narrow" panose="020B0606020202030204" pitchFamily="34" charset="0"/>
                <a:ea typeface="宋体" panose="02010600030101010101" pitchFamily="2" charset="-122"/>
              </a:rPr>
              <a:t> System allows the Trading Customer to quit at any time during the use case. The use case ends.</a:t>
            </a:r>
            <a:r>
              <a:rPr lang="en-US" altLang="zh-CN" sz="2400" dirty="0">
                <a:latin typeface="Arial Narrow" panose="020B0606020202030204" pitchFamily="34" charset="0"/>
                <a:ea typeface="宋体" panose="02010600030101010101" pitchFamily="2" charset="-122"/>
              </a:rPr>
              <a:t> 	</a:t>
            </a:r>
            <a:endParaRPr lang="en-US" altLang="zh-CN" sz="2400" dirty="0">
              <a:latin typeface="Arial Narrow" panose="020B0606020202030204" pitchFamily="34" charset="0"/>
              <a:ea typeface="宋体" panose="02010600030101010101" pitchFamily="2" charset="-122"/>
            </a:endParaRPr>
          </a:p>
          <a:p>
            <a:pPr>
              <a:lnSpc>
                <a:spcPct val="85000"/>
              </a:lnSpc>
            </a:pPr>
            <a:r>
              <a:rPr lang="en-US" altLang="zh-CN" sz="2000" b="1" dirty="0">
                <a:latin typeface="Arial Narrow" panose="020B0606020202030204" pitchFamily="34" charset="0"/>
                <a:ea typeface="宋体" panose="02010600030101010101" pitchFamily="2" charset="-122"/>
                <a:cs typeface="Times New Roman" panose="02020603050405020304" pitchFamily="18" charset="0"/>
              </a:rPr>
              <a:t>A4 Unknown Trading Symbol</a:t>
            </a:r>
            <a:endParaRPr lang="en-US" altLang="zh-CN" sz="2000" b="1" dirty="0">
              <a:latin typeface="Arial Narrow" panose="020B0606020202030204" pitchFamily="34" charset="0"/>
              <a:ea typeface="宋体" panose="02010600030101010101" pitchFamily="2" charset="-122"/>
              <a:cs typeface="Times New Roman" panose="02020603050405020304" pitchFamily="18" charset="0"/>
            </a:endParaRPr>
          </a:p>
          <a:p>
            <a:pPr>
              <a:lnSpc>
                <a:spcPct val="85000"/>
              </a:lnSpc>
            </a:pPr>
            <a:r>
              <a:rPr lang="en-US" altLang="zh-CN" sz="2000" b="1" dirty="0">
                <a:latin typeface="Arial Narrow" panose="020B0606020202030204" pitchFamily="34" charset="0"/>
                <a:ea typeface="宋体" panose="02010600030101010101" pitchFamily="2" charset="-122"/>
                <a:cs typeface="Times New Roman" panose="02020603050405020304" pitchFamily="18" charset="0"/>
              </a:rPr>
              <a:t>	</a:t>
            </a:r>
            <a:r>
              <a:rPr lang="en-US" altLang="zh-CN" sz="2000" dirty="0">
                <a:latin typeface="Arial Narrow" panose="020B0606020202030204" pitchFamily="34" charset="0"/>
                <a:ea typeface="宋体" panose="02010600030101010101" pitchFamily="2" charset="-122"/>
                <a:cs typeface="Times New Roman" panose="02020603050405020304" pitchFamily="18" charset="0"/>
              </a:rPr>
              <a:t>In Step 3, Customer Gets Quote, in the Basic Flow, if the system cannot recognize the trading symbol, the system notifies the Trading Customer that the trading symbol is not recognizable. The use case continues at the beginning of Step 3...</a:t>
            </a:r>
            <a:endParaRPr lang="en-US" altLang="zh-CN" sz="2000" dirty="0">
              <a:latin typeface="Arial Narrow" panose="020B0606020202030204" pitchFamily="34" charset="0"/>
              <a:ea typeface="宋体" panose="02010600030101010101" pitchFamily="2" charset="-122"/>
              <a:cs typeface="Times New Roman" panose="02020603050405020304" pitchFamily="18" charset="0"/>
            </a:endParaRPr>
          </a:p>
          <a:p>
            <a:pPr>
              <a:lnSpc>
                <a:spcPct val="85000"/>
              </a:lnSpc>
            </a:pPr>
            <a:r>
              <a:rPr lang="en-US" altLang="zh-CN" sz="2000" b="1" dirty="0">
                <a:latin typeface="Arial Narrow" panose="020B0606020202030204" pitchFamily="34" charset="0"/>
                <a:ea typeface="宋体" panose="02010600030101010101" pitchFamily="2" charset="-122"/>
                <a:cs typeface="Times New Roman" panose="02020603050405020304" pitchFamily="18" charset="0"/>
              </a:rPr>
              <a:t>A5  Quote System Cannot Locate Information</a:t>
            </a:r>
            <a:endParaRPr lang="en-US" altLang="zh-CN" sz="2000" b="1" dirty="0">
              <a:latin typeface="Arial Narrow" panose="020B0606020202030204" pitchFamily="34" charset="0"/>
              <a:ea typeface="宋体" panose="02010600030101010101" pitchFamily="2" charset="-122"/>
              <a:cs typeface="Times New Roman" panose="02020603050405020304" pitchFamily="18" charset="0"/>
            </a:endParaRPr>
          </a:p>
          <a:p>
            <a:pPr>
              <a:lnSpc>
                <a:spcPct val="85000"/>
              </a:lnSpc>
            </a:pPr>
            <a:r>
              <a:rPr lang="en-US" altLang="zh-CN" sz="2000" b="1" dirty="0">
                <a:latin typeface="Arial Narrow" panose="020B0606020202030204" pitchFamily="34" charset="0"/>
                <a:ea typeface="宋体" panose="02010600030101010101" pitchFamily="2" charset="-122"/>
                <a:cs typeface="Times New Roman" panose="02020603050405020304" pitchFamily="18" charset="0"/>
              </a:rPr>
              <a:t>	</a:t>
            </a:r>
            <a:r>
              <a:rPr lang="en-US" altLang="zh-CN" sz="2000" dirty="0">
                <a:latin typeface="Arial Narrow" panose="020B0606020202030204" pitchFamily="34" charset="0"/>
                <a:ea typeface="宋体" panose="02010600030101010101" pitchFamily="2" charset="-122"/>
                <a:cs typeface="Times New Roman" panose="02020603050405020304" pitchFamily="18" charset="0"/>
              </a:rPr>
              <a:t>In Step 3, Customer Gets Quote, in the Basic Flow, if the Quote System responds that it does not have the requested information…</a:t>
            </a:r>
            <a:endParaRPr lang="en-US" altLang="zh-CN" sz="2000" dirty="0">
              <a:latin typeface="Arial Narrow" panose="020B0606020202030204" pitchFamily="34" charset="0"/>
              <a:ea typeface="宋体" panose="02010600030101010101" pitchFamily="2" charset="-122"/>
              <a:cs typeface="Times New Roman" panose="02020603050405020304" pitchFamily="18" charset="0"/>
            </a:endParaRPr>
          </a:p>
        </p:txBody>
      </p:sp>
      <p:sp>
        <p:nvSpPr>
          <p:cNvPr id="771082" name="Text Box 10"/>
          <p:cNvSpPr txBox="1">
            <a:spLocks noChangeArrowheads="1"/>
          </p:cNvSpPr>
          <p:nvPr/>
        </p:nvSpPr>
        <p:spPr bwMode="auto">
          <a:xfrm>
            <a:off x="2089412" y="4676776"/>
            <a:ext cx="4749377" cy="307777"/>
          </a:xfrm>
          <a:prstGeom prst="rect">
            <a:avLst/>
          </a:prstGeom>
          <a:solidFill>
            <a:srgbClr val="DDDDDD"/>
          </a:solidFill>
          <a:ln>
            <a:noFill/>
          </a:ln>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dirty="0">
                <a:solidFill>
                  <a:srgbClr val="0000FF"/>
                </a:solidFill>
                <a:latin typeface="Arial Narrow" panose="020B0606020202030204" pitchFamily="34" charset="0"/>
                <a:ea typeface="宋体" panose="02010600030101010101" pitchFamily="2" charset="-122"/>
                <a:cs typeface="Times New Roman" panose="02020603050405020304" pitchFamily="18" charset="0"/>
              </a:rPr>
              <a:t>In Step 3, Customer Gets Quote, in the Basic Flow,</a:t>
            </a:r>
            <a:endParaRPr lang="en-US" altLang="zh-CN" sz="2000" dirty="0">
              <a:solidFill>
                <a:srgbClr val="0000FF"/>
              </a:solidFill>
              <a:latin typeface="Arial Narrow" panose="020B0606020202030204" pitchFamily="34" charset="0"/>
              <a:ea typeface="宋体" panose="02010600030101010101" pitchFamily="2" charset="-122"/>
              <a:cs typeface="Times New Roman" panose="02020603050405020304" pitchFamily="18" charset="0"/>
            </a:endParaRPr>
          </a:p>
        </p:txBody>
      </p:sp>
      <p:grpSp>
        <p:nvGrpSpPr>
          <p:cNvPr id="2" name="Group 11"/>
          <p:cNvGrpSpPr/>
          <p:nvPr/>
        </p:nvGrpSpPr>
        <p:grpSpPr bwMode="auto">
          <a:xfrm>
            <a:off x="2144715" y="4645027"/>
            <a:ext cx="6022975" cy="642938"/>
            <a:chOff x="392" y="2704"/>
            <a:chExt cx="3794" cy="405"/>
          </a:xfrm>
        </p:grpSpPr>
        <p:sp>
          <p:nvSpPr>
            <p:cNvPr id="89106" name="Text Box 12"/>
            <p:cNvSpPr txBox="1">
              <a:spLocks noChangeArrowheads="1"/>
            </p:cNvSpPr>
            <p:nvPr/>
          </p:nvSpPr>
          <p:spPr bwMode="auto">
            <a:xfrm>
              <a:off x="3335" y="2704"/>
              <a:ext cx="851" cy="250"/>
            </a:xfrm>
            <a:prstGeom prst="rect">
              <a:avLst/>
            </a:prstGeom>
            <a:solidFill>
              <a:schemeClr val="bg1">
                <a:lumMod val="8500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dirty="0">
                  <a:solidFill>
                    <a:srgbClr val="CC0099"/>
                  </a:solidFill>
                  <a:latin typeface="Arial Narrow" panose="020B0606020202030204" pitchFamily="34" charset="0"/>
                  <a:ea typeface="宋体" panose="02010600030101010101" pitchFamily="2" charset="-122"/>
                  <a:cs typeface="Times New Roman" panose="02020603050405020304" pitchFamily="18" charset="0"/>
                </a:rPr>
                <a:t>if the system</a:t>
              </a:r>
              <a:endParaRPr lang="en-US" altLang="zh-CN" sz="2000" dirty="0">
                <a:solidFill>
                  <a:srgbClr val="CC0099"/>
                </a:solidFill>
                <a:latin typeface="Arial Narrow" panose="020B0606020202030204" pitchFamily="34" charset="0"/>
                <a:ea typeface="宋体" panose="02010600030101010101" pitchFamily="2" charset="-122"/>
                <a:cs typeface="Times New Roman" panose="02020603050405020304" pitchFamily="18" charset="0"/>
              </a:endParaRPr>
            </a:p>
          </p:txBody>
        </p:sp>
        <p:sp>
          <p:nvSpPr>
            <p:cNvPr id="89107" name="Text Box 13"/>
            <p:cNvSpPr txBox="1">
              <a:spLocks noChangeArrowheads="1"/>
            </p:cNvSpPr>
            <p:nvPr/>
          </p:nvSpPr>
          <p:spPr bwMode="auto">
            <a:xfrm>
              <a:off x="392" y="2915"/>
              <a:ext cx="2164" cy="194"/>
            </a:xfrm>
            <a:prstGeom prst="rect">
              <a:avLst/>
            </a:prstGeom>
            <a:solidFill>
              <a:schemeClr val="bg1">
                <a:lumMod val="85000"/>
              </a:scheme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dirty="0">
                  <a:solidFill>
                    <a:srgbClr val="CC0099"/>
                  </a:solidFill>
                  <a:latin typeface="Arial Narrow" panose="020B0606020202030204" pitchFamily="34" charset="0"/>
                  <a:ea typeface="宋体" panose="02010600030101010101" pitchFamily="2" charset="-122"/>
                  <a:cs typeface="Times New Roman" panose="02020603050405020304" pitchFamily="18" charset="0"/>
                </a:rPr>
                <a:t>cannot recognize the trading symbol,</a:t>
              </a:r>
              <a:endParaRPr lang="en-US" altLang="zh-CN" sz="2000" dirty="0">
                <a:solidFill>
                  <a:srgbClr val="CC0099"/>
                </a:solidFill>
                <a:latin typeface="Arial Narrow" panose="020B0606020202030204" pitchFamily="34" charset="0"/>
                <a:ea typeface="宋体" panose="02010600030101010101" pitchFamily="2" charset="-122"/>
                <a:cs typeface="Times New Roman" panose="02020603050405020304" pitchFamily="18" charset="0"/>
              </a:endParaRPr>
            </a:p>
          </p:txBody>
        </p:sp>
      </p:grpSp>
      <p:grpSp>
        <p:nvGrpSpPr>
          <p:cNvPr id="3" name="Group 14"/>
          <p:cNvGrpSpPr/>
          <p:nvPr/>
        </p:nvGrpSpPr>
        <p:grpSpPr bwMode="auto">
          <a:xfrm>
            <a:off x="2100263" y="4986343"/>
            <a:ext cx="6443662" cy="569913"/>
            <a:chOff x="363" y="2919"/>
            <a:chExt cx="4059" cy="359"/>
          </a:xfrm>
        </p:grpSpPr>
        <p:sp>
          <p:nvSpPr>
            <p:cNvPr id="89104" name="Text Box 15"/>
            <p:cNvSpPr txBox="1">
              <a:spLocks noChangeArrowheads="1"/>
            </p:cNvSpPr>
            <p:nvPr/>
          </p:nvSpPr>
          <p:spPr bwMode="auto">
            <a:xfrm>
              <a:off x="2517" y="2919"/>
              <a:ext cx="1905" cy="194"/>
            </a:xfrm>
            <a:prstGeom prst="rect">
              <a:avLst/>
            </a:prstGeom>
            <a:solidFill>
              <a:srgbClr val="DDDDDD"/>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solidFill>
                    <a:srgbClr val="0000FF"/>
                  </a:solidFill>
                  <a:latin typeface="Arial Narrow" panose="020B0606020202030204" pitchFamily="34" charset="0"/>
                  <a:ea typeface="宋体" panose="02010600030101010101" pitchFamily="2" charset="-122"/>
                  <a:cs typeface="Times New Roman" panose="02020603050405020304" pitchFamily="18" charset="0"/>
                </a:rPr>
                <a:t>the system notifies the Trading</a:t>
              </a:r>
              <a:endParaRPr lang="en-US" altLang="zh-CN" sz="2000">
                <a:solidFill>
                  <a:srgbClr val="0000FF"/>
                </a:solidFill>
                <a:latin typeface="Arial Narrow" panose="020B0606020202030204" pitchFamily="34" charset="0"/>
                <a:ea typeface="宋体" panose="02010600030101010101" pitchFamily="2" charset="-122"/>
                <a:cs typeface="Times New Roman" panose="02020603050405020304" pitchFamily="18" charset="0"/>
              </a:endParaRPr>
            </a:p>
          </p:txBody>
        </p:sp>
        <p:sp>
          <p:nvSpPr>
            <p:cNvPr id="89105" name="Text Box 16"/>
            <p:cNvSpPr txBox="1">
              <a:spLocks noChangeArrowheads="1"/>
            </p:cNvSpPr>
            <p:nvPr/>
          </p:nvSpPr>
          <p:spPr bwMode="auto">
            <a:xfrm>
              <a:off x="363" y="3084"/>
              <a:ext cx="3126" cy="194"/>
            </a:xfrm>
            <a:prstGeom prst="rect">
              <a:avLst/>
            </a:prstGeom>
            <a:solidFill>
              <a:srgbClr val="DDDDDD"/>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dirty="0">
                  <a:solidFill>
                    <a:srgbClr val="0000FF"/>
                  </a:solidFill>
                  <a:latin typeface="Arial Narrow" panose="020B0606020202030204" pitchFamily="34" charset="0"/>
                  <a:ea typeface="宋体" panose="02010600030101010101" pitchFamily="2" charset="-122"/>
                  <a:cs typeface="Times New Roman" panose="02020603050405020304" pitchFamily="18" charset="0"/>
                </a:rPr>
                <a:t>Customer that the trading symbol is not recognizable.</a:t>
              </a:r>
              <a:endParaRPr lang="en-US" altLang="zh-CN" sz="2000" dirty="0">
                <a:solidFill>
                  <a:srgbClr val="0000FF"/>
                </a:solidFill>
                <a:latin typeface="Arial Narrow" panose="020B0606020202030204" pitchFamily="34" charset="0"/>
                <a:ea typeface="宋体" panose="02010600030101010101" pitchFamily="2" charset="-122"/>
                <a:cs typeface="Times New Roman" panose="02020603050405020304" pitchFamily="18" charset="0"/>
              </a:endParaRPr>
            </a:p>
          </p:txBody>
        </p:sp>
      </p:grpSp>
      <p:grpSp>
        <p:nvGrpSpPr>
          <p:cNvPr id="4" name="Group 17"/>
          <p:cNvGrpSpPr/>
          <p:nvPr/>
        </p:nvGrpSpPr>
        <p:grpSpPr bwMode="auto">
          <a:xfrm>
            <a:off x="2063754" y="5246737"/>
            <a:ext cx="6334125" cy="550863"/>
            <a:chOff x="344" y="3054"/>
            <a:chExt cx="3990" cy="347"/>
          </a:xfrm>
        </p:grpSpPr>
        <p:sp>
          <p:nvSpPr>
            <p:cNvPr id="89102" name="Text Box 18"/>
            <p:cNvSpPr txBox="1">
              <a:spLocks noChangeArrowheads="1"/>
            </p:cNvSpPr>
            <p:nvPr/>
          </p:nvSpPr>
          <p:spPr bwMode="auto">
            <a:xfrm>
              <a:off x="3538" y="3054"/>
              <a:ext cx="796" cy="194"/>
            </a:xfrm>
            <a:prstGeom prst="rect">
              <a:avLst/>
            </a:prstGeom>
            <a:solidFill>
              <a:srgbClr val="DDDDDD"/>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dirty="0">
                  <a:solidFill>
                    <a:srgbClr val="CC0099"/>
                  </a:solidFill>
                  <a:latin typeface="Arial Narrow" panose="020B0606020202030204" pitchFamily="34" charset="0"/>
                  <a:ea typeface="宋体" panose="02010600030101010101" pitchFamily="2" charset="-122"/>
                  <a:cs typeface="Times New Roman" panose="02020603050405020304" pitchFamily="18" charset="0"/>
                </a:rPr>
                <a:t>The use case</a:t>
              </a:r>
              <a:endParaRPr lang="en-US" altLang="zh-CN" sz="2000" dirty="0">
                <a:solidFill>
                  <a:srgbClr val="CC0099"/>
                </a:solidFill>
                <a:latin typeface="Arial Narrow" panose="020B0606020202030204" pitchFamily="34" charset="0"/>
                <a:ea typeface="宋体" panose="02010600030101010101" pitchFamily="2" charset="-122"/>
                <a:cs typeface="Times New Roman" panose="02020603050405020304" pitchFamily="18" charset="0"/>
              </a:endParaRPr>
            </a:p>
          </p:txBody>
        </p:sp>
        <p:sp>
          <p:nvSpPr>
            <p:cNvPr id="89103" name="Text Box 19"/>
            <p:cNvSpPr txBox="1">
              <a:spLocks noChangeArrowheads="1"/>
            </p:cNvSpPr>
            <p:nvPr/>
          </p:nvSpPr>
          <p:spPr bwMode="auto">
            <a:xfrm>
              <a:off x="344" y="3242"/>
              <a:ext cx="2314" cy="159"/>
            </a:xfrm>
            <a:prstGeom prst="rect">
              <a:avLst/>
            </a:prstGeom>
            <a:solidFill>
              <a:srgbClr val="DDDDDD"/>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ct val="85000"/>
                </a:lnSpc>
              </a:pPr>
              <a:r>
                <a:rPr lang="en-US" altLang="zh-CN" sz="2000" dirty="0">
                  <a:solidFill>
                    <a:srgbClr val="CC0099"/>
                  </a:solidFill>
                  <a:latin typeface="Arial Narrow" panose="020B0606020202030204" pitchFamily="34" charset="0"/>
                  <a:ea typeface="宋体" panose="02010600030101010101" pitchFamily="2" charset="-122"/>
                  <a:cs typeface="Times New Roman" panose="02020603050405020304" pitchFamily="18" charset="0"/>
                </a:rPr>
                <a:t>continues at the beginning of Step 3...</a:t>
              </a:r>
              <a:endParaRPr lang="en-US" altLang="zh-CN" sz="2000" dirty="0">
                <a:solidFill>
                  <a:srgbClr val="CC0099"/>
                </a:solidFill>
                <a:latin typeface="Arial Narrow" panose="020B0606020202030204" pitchFamily="34" charset="0"/>
                <a:ea typeface="宋体" panose="02010600030101010101" pitchFamily="2" charset="-122"/>
                <a:cs typeface="Times New Roman" panose="02020603050405020304" pitchFamily="18" charset="0"/>
              </a:endParaRPr>
            </a:p>
            <a:p>
              <a:pPr algn="ctr"/>
              <a:endParaRPr lang="zh-CN" altLang="en-US" dirty="0">
                <a:solidFill>
                  <a:srgbClr val="CC0099"/>
                </a:solidFill>
                <a:ea typeface="宋体" panose="02010600030101010101" pitchFamily="2" charset="-122"/>
                <a:cs typeface="Times New Roman" panose="02020603050405020304" pitchFamily="18" charset="0"/>
              </a:endParaRPr>
            </a:p>
          </p:txBody>
        </p:sp>
      </p:grpSp>
      <p:sp>
        <p:nvSpPr>
          <p:cNvPr id="5" name="灯片编号占位符 4"/>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71076"/>
                                        </p:tgtEl>
                                        <p:attrNameLst>
                                          <p:attrName>style.visibility</p:attrName>
                                        </p:attrNameLst>
                                      </p:cBhvr>
                                      <p:to>
                                        <p:strVal val="visible"/>
                                      </p:to>
                                    </p:set>
                                    <p:animEffect transition="in" filter="wipe(up)">
                                      <p:cBhvr>
                                        <p:cTn id="7" dur="500"/>
                                        <p:tgtEl>
                                          <p:spTgt spid="77107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71082"/>
                                        </p:tgtEl>
                                        <p:attrNameLst>
                                          <p:attrName>style.visibility</p:attrName>
                                        </p:attrNameLst>
                                      </p:cBhvr>
                                      <p:to>
                                        <p:strVal val="visible"/>
                                      </p:to>
                                    </p:set>
                                    <p:animEffect transition="in" filter="dissolve">
                                      <p:cBhvr>
                                        <p:cTn id="11" dur="500"/>
                                        <p:tgtEl>
                                          <p:spTgt spid="77108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771077"/>
                                        </p:tgtEl>
                                        <p:attrNameLst>
                                          <p:attrName>style.visibility</p:attrName>
                                        </p:attrNameLst>
                                      </p:cBhvr>
                                      <p:to>
                                        <p:strVal val="visible"/>
                                      </p:to>
                                    </p:se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771078"/>
                                        </p:tgtEl>
                                        <p:attrNameLst>
                                          <p:attrName>style.visibility</p:attrName>
                                        </p:attrNameLst>
                                      </p:cBhvr>
                                      <p:to>
                                        <p:strVal val="visible"/>
                                      </p:to>
                                    </p:se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dissolv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71079"/>
                                        </p:tgtEl>
                                        <p:attrNameLst>
                                          <p:attrName>style.visibility</p:attrName>
                                        </p:attrNameLst>
                                      </p:cBhvr>
                                      <p:to>
                                        <p:strVal val="visible"/>
                                      </p:to>
                                    </p:se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dissolv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076" grpId="0" autoUpdateAnimBg="0"/>
      <p:bldP spid="771077" grpId="0" autoUpdateAnimBg="0"/>
      <p:bldP spid="771078" grpId="0" autoUpdateAnimBg="0"/>
      <p:bldP spid="771079" grpId="0" autoUpdateAnimBg="0"/>
      <p:bldP spid="771082"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title"/>
          </p:nvPr>
        </p:nvSpPr>
        <p:spPr/>
        <p:txBody>
          <a:bodyPr/>
          <a:lstStyle/>
          <a:p>
            <a:pPr eaLnBrk="1" hangingPunct="1"/>
            <a:r>
              <a:rPr lang="zh-CN" altLang="en-US" smtClean="0">
                <a:latin typeface="华文新魏" panose="02010800040101010101" pitchFamily="2" charset="-122"/>
              </a:rPr>
              <a:t>举例：备选流的另一种编号方法</a:t>
            </a:r>
            <a:endParaRPr lang="en-US" altLang="zh-CN" smtClean="0"/>
          </a:p>
        </p:txBody>
      </p:sp>
      <p:sp>
        <p:nvSpPr>
          <p:cNvPr id="91139" name="Rectangle 4"/>
          <p:cNvSpPr>
            <a:spLocks noGrp="1" noChangeArrowheads="1"/>
          </p:cNvSpPr>
          <p:nvPr>
            <p:ph type="body" idx="1"/>
          </p:nvPr>
        </p:nvSpPr>
        <p:spPr>
          <a:xfrm>
            <a:off x="1579563" y="1173163"/>
            <a:ext cx="9726612" cy="5545138"/>
          </a:xfrm>
          <a:solidFill>
            <a:schemeClr val="accent6">
              <a:lumMod val="20000"/>
              <a:lumOff val="80000"/>
            </a:schemeClr>
          </a:solidFill>
        </p:spPr>
        <p:txBody>
          <a:bodyPr/>
          <a:lstStyle/>
          <a:p>
            <a:pPr marL="895350" indent="-628650">
              <a:lnSpc>
                <a:spcPct val="80000"/>
              </a:lnSpc>
              <a:spcAft>
                <a:spcPts val="0"/>
              </a:spcAft>
              <a:buNone/>
            </a:pPr>
            <a:r>
              <a:rPr lang="zh-CN" altLang="en-US" sz="2000" dirty="0">
                <a:solidFill>
                  <a:srgbClr val="EB7C11"/>
                </a:solidFill>
                <a:latin typeface="+mn-ea"/>
              </a:rPr>
              <a:t>基本流 </a:t>
            </a:r>
            <a:r>
              <a:rPr lang="en-US" altLang="zh-CN" sz="2000" dirty="0">
                <a:solidFill>
                  <a:srgbClr val="EB7C11"/>
                </a:solidFill>
                <a:latin typeface="+mn-ea"/>
              </a:rPr>
              <a:t>Basic Flow</a:t>
            </a:r>
            <a:endParaRPr lang="en-US" altLang="zh-CN" sz="2000" dirty="0">
              <a:solidFill>
                <a:srgbClr val="EB7C11"/>
              </a:solidFill>
              <a:latin typeface="+mn-ea"/>
            </a:endParaRPr>
          </a:p>
          <a:p>
            <a:pPr marL="895350" indent="-628650">
              <a:spcAft>
                <a:spcPts val="0"/>
              </a:spcAft>
              <a:buNone/>
            </a:pPr>
            <a:r>
              <a:rPr lang="en-US" altLang="zh-CN" sz="2000" dirty="0">
                <a:latin typeface="+mn-ea"/>
              </a:rPr>
              <a:t>1. </a:t>
            </a:r>
            <a:r>
              <a:rPr lang="zh-CN" altLang="en-US" sz="2000" dirty="0">
                <a:latin typeface="+mn-ea"/>
              </a:rPr>
              <a:t>采购员在初始申购单中添加申购子项。</a:t>
            </a:r>
            <a:endParaRPr lang="zh-CN" altLang="en-US" sz="2000" dirty="0">
              <a:latin typeface="+mn-ea"/>
            </a:endParaRPr>
          </a:p>
          <a:p>
            <a:pPr marL="895350" indent="-628650">
              <a:spcAft>
                <a:spcPts val="0"/>
              </a:spcAft>
              <a:buNone/>
            </a:pPr>
            <a:r>
              <a:rPr lang="en-US" altLang="zh-CN" sz="2000" dirty="0">
                <a:latin typeface="+mn-ea"/>
              </a:rPr>
              <a:t>2. </a:t>
            </a:r>
            <a:r>
              <a:rPr lang="zh-CN" altLang="en-US" sz="2000" dirty="0">
                <a:latin typeface="+mn-ea"/>
              </a:rPr>
              <a:t>采购员输入供应商、交货地点、最终价格、返利、加价和费用明细。</a:t>
            </a:r>
            <a:endParaRPr lang="zh-CN" altLang="en-US" sz="2000" dirty="0">
              <a:latin typeface="+mn-ea"/>
            </a:endParaRPr>
          </a:p>
          <a:p>
            <a:pPr marL="895350" indent="-628650">
              <a:spcAft>
                <a:spcPts val="0"/>
              </a:spcAft>
              <a:buNone/>
            </a:pPr>
            <a:r>
              <a:rPr lang="en-US" altLang="zh-CN" sz="2000" dirty="0">
                <a:latin typeface="+mn-ea"/>
              </a:rPr>
              <a:t>3. </a:t>
            </a:r>
            <a:r>
              <a:rPr lang="zh-CN" altLang="en-US" sz="2000" dirty="0">
                <a:latin typeface="+mn-ea"/>
              </a:rPr>
              <a:t>采购员增加、删除和修改申购单（包括第</a:t>
            </a:r>
            <a:r>
              <a:rPr lang="en-US" altLang="zh-CN" sz="2000" dirty="0">
                <a:latin typeface="+mn-ea"/>
              </a:rPr>
              <a:t>1</a:t>
            </a:r>
            <a:r>
              <a:rPr lang="zh-CN" altLang="en-US" sz="2000" dirty="0">
                <a:latin typeface="+mn-ea"/>
              </a:rPr>
              <a:t>、</a:t>
            </a:r>
            <a:r>
              <a:rPr lang="en-US" altLang="zh-CN" sz="2000" dirty="0">
                <a:latin typeface="+mn-ea"/>
              </a:rPr>
              <a:t>2</a:t>
            </a:r>
            <a:r>
              <a:rPr lang="zh-CN" altLang="en-US" sz="2000" dirty="0">
                <a:latin typeface="+mn-ea"/>
              </a:rPr>
              <a:t>步）直到满意为止。</a:t>
            </a:r>
            <a:endParaRPr lang="zh-CN" altLang="en-US" sz="2000" dirty="0">
              <a:latin typeface="+mn-ea"/>
            </a:endParaRPr>
          </a:p>
          <a:p>
            <a:pPr marL="895350" indent="-628650">
              <a:spcAft>
                <a:spcPts val="0"/>
              </a:spcAft>
              <a:buNone/>
            </a:pPr>
            <a:r>
              <a:rPr lang="en-US" altLang="zh-CN" sz="2000" dirty="0">
                <a:latin typeface="+mn-ea"/>
              </a:rPr>
              <a:t>4. </a:t>
            </a:r>
            <a:r>
              <a:rPr lang="zh-CN" altLang="en-US" sz="2000" dirty="0">
                <a:latin typeface="+mn-ea"/>
              </a:rPr>
              <a:t>采购员在输入所有必要信息后，保存并完成申购单。</a:t>
            </a:r>
            <a:endParaRPr lang="zh-CN" altLang="en-US" sz="2000" dirty="0">
              <a:latin typeface="+mn-ea"/>
            </a:endParaRPr>
          </a:p>
          <a:p>
            <a:pPr marL="895350" indent="-628650">
              <a:spcAft>
                <a:spcPts val="0"/>
              </a:spcAft>
              <a:buNone/>
            </a:pPr>
            <a:r>
              <a:rPr lang="en-US" altLang="zh-CN" sz="2000" dirty="0">
                <a:latin typeface="+mn-ea"/>
              </a:rPr>
              <a:t>5. </a:t>
            </a:r>
            <a:r>
              <a:rPr lang="zh-CN" altLang="en-US" sz="2000" dirty="0">
                <a:latin typeface="+mn-ea"/>
              </a:rPr>
              <a:t>系统检验申购单，分配申购单号，设置申购单和申购单子项状态</a:t>
            </a:r>
            <a:r>
              <a:rPr lang="zh-CN" altLang="en-US" sz="2000">
                <a:latin typeface="+mn-ea"/>
              </a:rPr>
              <a:t>为</a:t>
            </a:r>
            <a:r>
              <a:rPr lang="zh-CN" altLang="en-US" sz="2000" smtClean="0">
                <a:latin typeface="+mn-ea"/>
              </a:rPr>
              <a:t>“未提交”</a:t>
            </a:r>
            <a:r>
              <a:rPr lang="zh-CN" altLang="en-US" sz="2000">
                <a:latin typeface="+mn-ea"/>
              </a:rPr>
              <a:t>。</a:t>
            </a:r>
            <a:endParaRPr lang="zh-CN" altLang="en-US" sz="2000" dirty="0">
              <a:latin typeface="+mn-ea"/>
            </a:endParaRPr>
          </a:p>
          <a:p>
            <a:pPr marL="895350" indent="-628650">
              <a:spcAft>
                <a:spcPts val="0"/>
              </a:spcAft>
              <a:buNone/>
            </a:pPr>
            <a:r>
              <a:rPr lang="en-US" altLang="zh-CN" sz="2000" dirty="0">
                <a:latin typeface="+mn-ea"/>
              </a:rPr>
              <a:t>6. </a:t>
            </a:r>
            <a:r>
              <a:rPr lang="zh-CN" altLang="en-US" sz="2000" dirty="0">
                <a:latin typeface="+mn-ea"/>
              </a:rPr>
              <a:t>采购员提交申购单。</a:t>
            </a:r>
            <a:endParaRPr lang="zh-CN" altLang="en-US" sz="2000" dirty="0">
              <a:latin typeface="+mn-ea"/>
            </a:endParaRPr>
          </a:p>
          <a:p>
            <a:pPr marL="895350" indent="-628650">
              <a:spcAft>
                <a:spcPts val="0"/>
              </a:spcAft>
              <a:buNone/>
            </a:pPr>
            <a:r>
              <a:rPr lang="en-US" altLang="zh-CN" sz="2000" dirty="0">
                <a:latin typeface="+mn-ea"/>
              </a:rPr>
              <a:t>7. </a:t>
            </a:r>
            <a:r>
              <a:rPr lang="zh-CN" altLang="en-US" sz="2000" dirty="0">
                <a:latin typeface="+mn-ea"/>
              </a:rPr>
              <a:t>系统设置申购单状态为“待审批”，通知采购经理审批申购单。</a:t>
            </a:r>
            <a:endParaRPr lang="en-US" altLang="zh-CN" sz="2000" dirty="0">
              <a:latin typeface="+mn-ea"/>
            </a:endParaRPr>
          </a:p>
          <a:p>
            <a:pPr marL="895350" indent="-628650">
              <a:spcAft>
                <a:spcPts val="0"/>
              </a:spcAft>
              <a:buNone/>
            </a:pPr>
            <a:endParaRPr lang="zh-CN" altLang="en-US" sz="800" dirty="0">
              <a:latin typeface="+mn-ea"/>
            </a:endParaRPr>
          </a:p>
          <a:p>
            <a:pPr marL="895350" indent="-628650">
              <a:lnSpc>
                <a:spcPct val="80000"/>
              </a:lnSpc>
              <a:spcAft>
                <a:spcPts val="0"/>
              </a:spcAft>
              <a:buNone/>
            </a:pPr>
            <a:r>
              <a:rPr lang="zh-CN" altLang="en-US" sz="2000" dirty="0">
                <a:solidFill>
                  <a:srgbClr val="EB7C11"/>
                </a:solidFill>
                <a:latin typeface="+mn-ea"/>
              </a:rPr>
              <a:t>备选流 </a:t>
            </a:r>
            <a:r>
              <a:rPr lang="en-US" altLang="zh-CN" sz="2000" dirty="0">
                <a:solidFill>
                  <a:srgbClr val="EB7C11"/>
                </a:solidFill>
                <a:latin typeface="+mn-ea"/>
              </a:rPr>
              <a:t>Alternative Flows</a:t>
            </a:r>
            <a:endParaRPr lang="en-US" altLang="zh-CN" sz="2000" dirty="0">
              <a:solidFill>
                <a:srgbClr val="EB7C11"/>
              </a:solidFill>
              <a:latin typeface="+mn-ea"/>
            </a:endParaRPr>
          </a:p>
          <a:p>
            <a:pPr marL="895350" indent="-628650">
              <a:spcAft>
                <a:spcPts val="0"/>
              </a:spcAft>
              <a:buNone/>
            </a:pPr>
            <a:r>
              <a:rPr lang="en-US" altLang="en-US" sz="2000" dirty="0">
                <a:latin typeface="+mn-ea"/>
              </a:rPr>
              <a:t>1-3a </a:t>
            </a:r>
            <a:r>
              <a:rPr lang="zh-CN" altLang="en-US" sz="2000" dirty="0">
                <a:latin typeface="+mn-ea"/>
              </a:rPr>
              <a:t>退出：</a:t>
            </a:r>
            <a:endParaRPr lang="zh-CN" altLang="en-US" sz="2000" dirty="0">
              <a:latin typeface="+mn-ea"/>
            </a:endParaRPr>
          </a:p>
          <a:p>
            <a:pPr marL="895350" indent="-628650">
              <a:spcAft>
                <a:spcPts val="0"/>
              </a:spcAft>
              <a:buNone/>
            </a:pPr>
            <a:r>
              <a:rPr lang="en-US" altLang="en-US" sz="2000" dirty="0">
                <a:latin typeface="+mn-ea"/>
              </a:rPr>
              <a:t>   1) </a:t>
            </a:r>
            <a:r>
              <a:rPr lang="zh-CN" altLang="en-US" sz="2000" dirty="0">
                <a:latin typeface="+mn-ea"/>
              </a:rPr>
              <a:t>系统提示用户保存。</a:t>
            </a:r>
            <a:endParaRPr lang="zh-CN" altLang="en-US" sz="2000" dirty="0">
              <a:latin typeface="+mn-ea"/>
            </a:endParaRPr>
          </a:p>
          <a:p>
            <a:pPr marL="895350" indent="-628650">
              <a:spcAft>
                <a:spcPts val="0"/>
              </a:spcAft>
              <a:buNone/>
            </a:pPr>
            <a:r>
              <a:rPr lang="en-US" altLang="en-US" sz="2000" dirty="0">
                <a:latin typeface="+mn-ea"/>
              </a:rPr>
              <a:t>   2) </a:t>
            </a:r>
            <a:r>
              <a:rPr lang="zh-CN" altLang="en-US" sz="2000" dirty="0">
                <a:latin typeface="+mn-ea"/>
              </a:rPr>
              <a:t>用户选择不保存，系统放弃临时信息，申购单状态不变。</a:t>
            </a:r>
            <a:endParaRPr lang="zh-CN" altLang="en-US" sz="2000" dirty="0">
              <a:latin typeface="+mn-ea"/>
            </a:endParaRPr>
          </a:p>
          <a:p>
            <a:pPr marL="895350" indent="-628650">
              <a:spcAft>
                <a:spcPts val="0"/>
              </a:spcAft>
              <a:buNone/>
            </a:pPr>
            <a:r>
              <a:rPr lang="en-US" altLang="en-US" sz="2000" dirty="0">
                <a:latin typeface="+mn-ea"/>
              </a:rPr>
              <a:t>4a. </a:t>
            </a:r>
            <a:r>
              <a:rPr lang="zh-CN" altLang="en-US" sz="2000" dirty="0">
                <a:latin typeface="+mn-ea"/>
              </a:rPr>
              <a:t>申购单信息不完整：</a:t>
            </a:r>
            <a:endParaRPr lang="zh-CN" altLang="en-US" sz="2000" dirty="0">
              <a:latin typeface="+mn-ea"/>
            </a:endParaRPr>
          </a:p>
          <a:p>
            <a:pPr marL="895350" indent="-628650">
              <a:spcAft>
                <a:spcPts val="0"/>
              </a:spcAft>
              <a:buNone/>
            </a:pPr>
            <a:r>
              <a:rPr lang="zh-CN" altLang="en-US" sz="2000" dirty="0">
                <a:latin typeface="+mn-ea"/>
              </a:rPr>
              <a:t>      系统提示不能保存，回到步骤</a:t>
            </a:r>
            <a:r>
              <a:rPr lang="en-US" altLang="en-US" sz="2000" dirty="0">
                <a:latin typeface="+mn-ea"/>
              </a:rPr>
              <a:t>3</a:t>
            </a:r>
            <a:r>
              <a:rPr lang="zh-CN" altLang="en-US" sz="2000" dirty="0">
                <a:latin typeface="+mn-ea"/>
              </a:rPr>
              <a:t>。</a:t>
            </a:r>
            <a:endParaRPr lang="en-US" altLang="zh-CN" sz="2000" dirty="0">
              <a:latin typeface="+mn-ea"/>
            </a:endParaRPr>
          </a:p>
          <a:p>
            <a:pPr marL="609600" indent="-609600">
              <a:lnSpc>
                <a:spcPct val="80000"/>
              </a:lnSpc>
              <a:spcAft>
                <a:spcPts val="0"/>
              </a:spcAft>
              <a:buNone/>
            </a:pPr>
            <a:endParaRPr lang="en-US" altLang="zh-CN" sz="2000" dirty="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reeform 2"/>
          <p:cNvSpPr/>
          <p:nvPr/>
        </p:nvSpPr>
        <p:spPr bwMode="auto">
          <a:xfrm>
            <a:off x="8234364" y="4511675"/>
            <a:ext cx="649287" cy="795338"/>
          </a:xfrm>
          <a:custGeom>
            <a:avLst/>
            <a:gdLst>
              <a:gd name="T0" fmla="*/ 0 w 274"/>
              <a:gd name="T1" fmla="*/ 2147483646 h 501"/>
              <a:gd name="T2" fmla="*/ 0 w 274"/>
              <a:gd name="T3" fmla="*/ 0 h 501"/>
              <a:gd name="T4" fmla="*/ 2147483646 w 274"/>
              <a:gd name="T5" fmla="*/ 0 h 501"/>
              <a:gd name="T6" fmla="*/ 0 60000 65536"/>
              <a:gd name="T7" fmla="*/ 0 60000 65536"/>
              <a:gd name="T8" fmla="*/ 0 60000 65536"/>
              <a:gd name="T9" fmla="*/ 0 w 274"/>
              <a:gd name="T10" fmla="*/ 0 h 501"/>
              <a:gd name="T11" fmla="*/ 274 w 274"/>
              <a:gd name="T12" fmla="*/ 501 h 501"/>
            </a:gdLst>
            <a:ahLst/>
            <a:cxnLst>
              <a:cxn ang="T6">
                <a:pos x="T0" y="T1"/>
              </a:cxn>
              <a:cxn ang="T7">
                <a:pos x="T2" y="T3"/>
              </a:cxn>
              <a:cxn ang="T8">
                <a:pos x="T4" y="T5"/>
              </a:cxn>
            </a:cxnLst>
            <a:rect l="T9" t="T10" r="T11" b="T12"/>
            <a:pathLst>
              <a:path w="274" h="501">
                <a:moveTo>
                  <a:pt x="0" y="501"/>
                </a:moveTo>
                <a:lnTo>
                  <a:pt x="0" y="0"/>
                </a:lnTo>
                <a:lnTo>
                  <a:pt x="274" y="0"/>
                </a:lnTo>
              </a:path>
            </a:pathLst>
          </a:custGeom>
          <a:noFill/>
          <a:ln w="127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87" name="Freeform 3"/>
          <p:cNvSpPr/>
          <p:nvPr/>
        </p:nvSpPr>
        <p:spPr bwMode="auto">
          <a:xfrm>
            <a:off x="6881814" y="4754564"/>
            <a:ext cx="1587" cy="460375"/>
          </a:xfrm>
          <a:custGeom>
            <a:avLst/>
            <a:gdLst>
              <a:gd name="T0" fmla="*/ 0 w 1"/>
              <a:gd name="T1" fmla="*/ 0 h 290"/>
              <a:gd name="T2" fmla="*/ 0 w 1"/>
              <a:gd name="T3" fmla="*/ 2147483646 h 290"/>
              <a:gd name="T4" fmla="*/ 0 60000 65536"/>
              <a:gd name="T5" fmla="*/ 0 60000 65536"/>
              <a:gd name="T6" fmla="*/ 0 w 1"/>
              <a:gd name="T7" fmla="*/ 0 h 290"/>
              <a:gd name="T8" fmla="*/ 1 w 1"/>
              <a:gd name="T9" fmla="*/ 290 h 290"/>
            </a:gdLst>
            <a:ahLst/>
            <a:cxnLst>
              <a:cxn ang="T4">
                <a:pos x="T0" y="T1"/>
              </a:cxn>
              <a:cxn ang="T5">
                <a:pos x="T2" y="T3"/>
              </a:cxn>
            </a:cxnLst>
            <a:rect l="T6" t="T7" r="T8" b="T9"/>
            <a:pathLst>
              <a:path w="1" h="290">
                <a:moveTo>
                  <a:pt x="0" y="0"/>
                </a:moveTo>
                <a:lnTo>
                  <a:pt x="0" y="290"/>
                </a:lnTo>
              </a:path>
            </a:pathLst>
          </a:custGeom>
          <a:noFill/>
          <a:ln w="127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88" name="Rectangle 4"/>
          <p:cNvSpPr>
            <a:spLocks noGrp="1" noChangeArrowheads="1"/>
          </p:cNvSpPr>
          <p:nvPr>
            <p:ph type="title"/>
          </p:nvPr>
        </p:nvSpPr>
        <p:spPr/>
        <p:txBody>
          <a:bodyPr/>
          <a:lstStyle/>
          <a:p>
            <a:pPr eaLnBrk="1" hangingPunct="1"/>
            <a:r>
              <a:rPr lang="en-US" altLang="zh-CN" smtClean="0"/>
              <a:t>What Is an Activity Diagram?</a:t>
            </a:r>
            <a:endParaRPr lang="en-US" altLang="zh-CN" smtClean="0"/>
          </a:p>
        </p:txBody>
      </p:sp>
      <p:sp>
        <p:nvSpPr>
          <p:cNvPr id="93189" name="Rectangle 5"/>
          <p:cNvSpPr>
            <a:spLocks noGrp="1" noChangeArrowheads="1"/>
          </p:cNvSpPr>
          <p:nvPr>
            <p:ph idx="1"/>
          </p:nvPr>
        </p:nvSpPr>
        <p:spPr/>
        <p:txBody>
          <a:bodyPr/>
          <a:lstStyle/>
          <a:p>
            <a:pPr eaLnBrk="1" hangingPunct="1"/>
            <a:r>
              <a:rPr lang="en-US" altLang="zh-CN" sz="2400">
                <a:ea typeface="宋体" panose="02010600030101010101" pitchFamily="2" charset="-122"/>
              </a:rPr>
              <a:t>An activity diagram in the Use-Case Model can be used to capture the activities in a use case.</a:t>
            </a:r>
            <a:endParaRPr lang="en-US" altLang="zh-CN" sz="2400">
              <a:ea typeface="宋体" panose="02010600030101010101" pitchFamily="2" charset="-122"/>
            </a:endParaRPr>
          </a:p>
          <a:p>
            <a:pPr eaLnBrk="1" hangingPunct="1"/>
            <a:r>
              <a:rPr lang="en-US" altLang="zh-CN" sz="2400">
                <a:ea typeface="宋体" panose="02010600030101010101" pitchFamily="2" charset="-122"/>
              </a:rPr>
              <a:t>It is essentially a flow chart, showing flow of control from activity to activity.</a:t>
            </a:r>
            <a:endParaRPr lang="en-US" altLang="zh-CN" sz="2400">
              <a:ea typeface="宋体" panose="02010600030101010101" pitchFamily="2" charset="-122"/>
            </a:endParaRPr>
          </a:p>
          <a:p>
            <a:pPr eaLnBrk="1" hangingPunct="1"/>
            <a:endParaRPr lang="zh-CN" altLang="en-US" sz="2400">
              <a:ea typeface="宋体" panose="02010600030101010101" pitchFamily="2" charset="-122"/>
            </a:endParaRPr>
          </a:p>
        </p:txBody>
      </p:sp>
      <p:sp>
        <p:nvSpPr>
          <p:cNvPr id="93190" name="Rectangle 6"/>
          <p:cNvSpPr>
            <a:spLocks noChangeArrowheads="1"/>
          </p:cNvSpPr>
          <p:nvPr/>
        </p:nvSpPr>
        <p:spPr bwMode="auto">
          <a:xfrm>
            <a:off x="1828800" y="3562350"/>
            <a:ext cx="3632200" cy="29400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ts val="1200"/>
              </a:spcBef>
              <a:spcAft>
                <a:spcPts val="300"/>
              </a:spcAft>
            </a:pPr>
            <a:r>
              <a:rPr lang="en-GB" altLang="zh-CN" sz="1400" b="1" i="1">
                <a:latin typeface="Arial Narrow" panose="020B0606020202030204" pitchFamily="34" charset="0"/>
                <a:ea typeface="宋体" panose="02010600030101010101" pitchFamily="2" charset="-122"/>
              </a:rPr>
              <a:t>Flow of Events</a:t>
            </a:r>
            <a:endParaRPr lang="en-GB" altLang="zh-CN" sz="1400" b="1" i="1">
              <a:latin typeface="Arial Narrow" panose="020B0606020202030204" pitchFamily="34" charset="0"/>
              <a:ea typeface="宋体" panose="02010600030101010101" pitchFamily="2" charset="-122"/>
            </a:endParaRPr>
          </a:p>
          <a:p>
            <a:pPr>
              <a:spcBef>
                <a:spcPts val="1200"/>
              </a:spcBef>
              <a:spcAft>
                <a:spcPts val="300"/>
              </a:spcAft>
            </a:pPr>
            <a:r>
              <a:rPr lang="en-US" altLang="zh-CN" sz="1200">
                <a:latin typeface="Arial Narrow" panose="020B0606020202030204" pitchFamily="34" charset="0"/>
                <a:ea typeface="宋体" panose="02010600030101010101" pitchFamily="2" charset="-122"/>
              </a:rPr>
              <a:t>This use case starts when the Registrar requests that the system close registration.</a:t>
            </a:r>
            <a:endParaRPr lang="en-US" altLang="zh-CN" sz="1200">
              <a:latin typeface="Arial Narrow" panose="020B0606020202030204" pitchFamily="34" charset="0"/>
              <a:ea typeface="宋体" panose="02010600030101010101" pitchFamily="2" charset="-122"/>
            </a:endParaRPr>
          </a:p>
          <a:p>
            <a:pPr>
              <a:spcBef>
                <a:spcPts val="1200"/>
              </a:spcBef>
              <a:spcAft>
                <a:spcPts val="300"/>
              </a:spcAft>
            </a:pPr>
            <a:r>
              <a:rPr lang="en-US" altLang="zh-CN" sz="1200">
                <a:latin typeface="Arial Narrow" panose="020B0606020202030204" pitchFamily="34" charset="0"/>
                <a:ea typeface="宋体" panose="02010600030101010101" pitchFamily="2" charset="-122"/>
              </a:rPr>
              <a:t>1.</a:t>
            </a:r>
            <a:r>
              <a:rPr lang="en-US" altLang="zh-CN" sz="1200">
                <a:latin typeface="Times New Roman" panose="02020603050405020304" pitchFamily="18" charset="0"/>
                <a:ea typeface="宋体" panose="02010600030101010101" pitchFamily="2" charset="-122"/>
              </a:rPr>
              <a:t> </a:t>
            </a:r>
            <a:r>
              <a:rPr lang="en-US" altLang="zh-CN" sz="1200">
                <a:latin typeface="Arial Narrow" panose="020B0606020202030204" pitchFamily="34" charset="0"/>
                <a:ea typeface="宋体" panose="02010600030101010101" pitchFamily="2" charset="-122"/>
              </a:rPr>
              <a:t>The system checks to see if registration is in progress.  If it is, then a message is displayed to the Registrar and the use case terminates.  The Close Registration processing cannot be performed if registration is in progress.</a:t>
            </a:r>
            <a:endParaRPr lang="en-US" altLang="zh-CN" sz="1200">
              <a:latin typeface="Arial Narrow" panose="020B0606020202030204" pitchFamily="34" charset="0"/>
              <a:ea typeface="宋体" panose="02010600030101010101" pitchFamily="2" charset="-122"/>
            </a:endParaRPr>
          </a:p>
          <a:p>
            <a:pPr>
              <a:spcBef>
                <a:spcPts val="1200"/>
              </a:spcBef>
              <a:spcAft>
                <a:spcPts val="300"/>
              </a:spcAft>
            </a:pPr>
            <a:r>
              <a:rPr lang="en-US" altLang="zh-CN" sz="1200">
                <a:latin typeface="Arial Narrow" panose="020B0606020202030204" pitchFamily="34" charset="0"/>
                <a:ea typeface="宋体" panose="02010600030101010101" pitchFamily="2" charset="-122"/>
              </a:rPr>
              <a:t>2. For each course offering, the system checks if a professor has signed up to teach the course offering and at least three students have registered.  If so, the system commits the course offering for each schedule that contains it.</a:t>
            </a:r>
            <a:br>
              <a:rPr lang="en-US" altLang="zh-CN" sz="1200">
                <a:latin typeface="Arial Narrow" panose="020B0606020202030204" pitchFamily="34" charset="0"/>
                <a:ea typeface="宋体" panose="02010600030101010101" pitchFamily="2" charset="-122"/>
              </a:rPr>
            </a:br>
            <a:endParaRPr lang="en-US" altLang="zh-CN" sz="1400">
              <a:latin typeface="Arial Narrow" panose="020B0606020202030204" pitchFamily="34" charset="0"/>
              <a:ea typeface="宋体" panose="02010600030101010101" pitchFamily="2" charset="-122"/>
            </a:endParaRPr>
          </a:p>
        </p:txBody>
      </p:sp>
      <p:sp>
        <p:nvSpPr>
          <p:cNvPr id="93191" name="AutoShape 7"/>
          <p:cNvSpPr>
            <a:spLocks noChangeArrowheads="1"/>
          </p:cNvSpPr>
          <p:nvPr/>
        </p:nvSpPr>
        <p:spPr bwMode="auto">
          <a:xfrm>
            <a:off x="5603876" y="4654551"/>
            <a:ext cx="569913" cy="485775"/>
          </a:xfrm>
          <a:prstGeom prst="rightArrow">
            <a:avLst>
              <a:gd name="adj1" fmla="val 56861"/>
              <a:gd name="adj2" fmla="val 50654"/>
            </a:avLst>
          </a:prstGeom>
          <a:solidFill>
            <a:schemeClr val="hlink"/>
          </a:solidFill>
          <a:ln w="9525">
            <a:solidFill>
              <a:schemeClr val="hlink"/>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192" name="Freeform 8"/>
          <p:cNvSpPr/>
          <p:nvPr/>
        </p:nvSpPr>
        <p:spPr bwMode="auto">
          <a:xfrm>
            <a:off x="7961314" y="5307014"/>
            <a:ext cx="522287" cy="249237"/>
          </a:xfrm>
          <a:custGeom>
            <a:avLst/>
            <a:gdLst>
              <a:gd name="T0" fmla="*/ 0 w 329"/>
              <a:gd name="T1" fmla="*/ 2147483646 h 157"/>
              <a:gd name="T2" fmla="*/ 2147483646 w 329"/>
              <a:gd name="T3" fmla="*/ 0 h 157"/>
              <a:gd name="T4" fmla="*/ 2147483646 w 329"/>
              <a:gd name="T5" fmla="*/ 2147483646 h 157"/>
              <a:gd name="T6" fmla="*/ 2147483646 w 329"/>
              <a:gd name="T7" fmla="*/ 2147483646 h 157"/>
              <a:gd name="T8" fmla="*/ 0 w 329"/>
              <a:gd name="T9" fmla="*/ 2147483646 h 157"/>
              <a:gd name="T10" fmla="*/ 0 60000 65536"/>
              <a:gd name="T11" fmla="*/ 0 60000 65536"/>
              <a:gd name="T12" fmla="*/ 0 60000 65536"/>
              <a:gd name="T13" fmla="*/ 0 60000 65536"/>
              <a:gd name="T14" fmla="*/ 0 60000 65536"/>
              <a:gd name="T15" fmla="*/ 0 w 329"/>
              <a:gd name="T16" fmla="*/ 0 h 157"/>
              <a:gd name="T17" fmla="*/ 329 w 329"/>
              <a:gd name="T18" fmla="*/ 157 h 157"/>
            </a:gdLst>
            <a:ahLst/>
            <a:cxnLst>
              <a:cxn ang="T10">
                <a:pos x="T0" y="T1"/>
              </a:cxn>
              <a:cxn ang="T11">
                <a:pos x="T2" y="T3"/>
              </a:cxn>
              <a:cxn ang="T12">
                <a:pos x="T4" y="T5"/>
              </a:cxn>
              <a:cxn ang="T13">
                <a:pos x="T6" y="T7"/>
              </a:cxn>
              <a:cxn ang="T14">
                <a:pos x="T8" y="T9"/>
              </a:cxn>
            </a:cxnLst>
            <a:rect l="T15" t="T16" r="T17" b="T18"/>
            <a:pathLst>
              <a:path w="329" h="157">
                <a:moveTo>
                  <a:pt x="0" y="86"/>
                </a:moveTo>
                <a:lnTo>
                  <a:pt x="172" y="0"/>
                </a:lnTo>
                <a:lnTo>
                  <a:pt x="329" y="86"/>
                </a:lnTo>
                <a:lnTo>
                  <a:pt x="172" y="157"/>
                </a:lnTo>
                <a:lnTo>
                  <a:pt x="0" y="86"/>
                </a:lnTo>
                <a:close/>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3" name="Freeform 9"/>
          <p:cNvSpPr/>
          <p:nvPr/>
        </p:nvSpPr>
        <p:spPr bwMode="auto">
          <a:xfrm>
            <a:off x="7473950" y="5443538"/>
            <a:ext cx="482600" cy="42862"/>
          </a:xfrm>
          <a:custGeom>
            <a:avLst/>
            <a:gdLst>
              <a:gd name="T0" fmla="*/ 0 w 166"/>
              <a:gd name="T1" fmla="*/ 0 h 1"/>
              <a:gd name="T2" fmla="*/ 2147483646 w 166"/>
              <a:gd name="T3" fmla="*/ 0 h 1"/>
              <a:gd name="T4" fmla="*/ 0 60000 65536"/>
              <a:gd name="T5" fmla="*/ 0 60000 65536"/>
              <a:gd name="T6" fmla="*/ 0 w 166"/>
              <a:gd name="T7" fmla="*/ 0 h 1"/>
              <a:gd name="T8" fmla="*/ 166 w 166"/>
              <a:gd name="T9" fmla="*/ 1 h 1"/>
            </a:gdLst>
            <a:ahLst/>
            <a:cxnLst>
              <a:cxn ang="T4">
                <a:pos x="T0" y="T1"/>
              </a:cxn>
              <a:cxn ang="T5">
                <a:pos x="T2" y="T3"/>
              </a:cxn>
            </a:cxnLst>
            <a:rect l="T6" t="T7" r="T8" b="T9"/>
            <a:pathLst>
              <a:path w="166" h="1">
                <a:moveTo>
                  <a:pt x="0" y="0"/>
                </a:moveTo>
                <a:lnTo>
                  <a:pt x="166" y="0"/>
                </a:lnTo>
              </a:path>
            </a:pathLst>
          </a:custGeom>
          <a:noFill/>
          <a:ln w="127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194" name="Oval 10"/>
          <p:cNvSpPr>
            <a:spLocks noChangeArrowheads="1"/>
          </p:cNvSpPr>
          <p:nvPr/>
        </p:nvSpPr>
        <p:spPr bwMode="auto">
          <a:xfrm>
            <a:off x="6740525" y="4524375"/>
            <a:ext cx="261938" cy="261938"/>
          </a:xfrm>
          <a:prstGeom prst="ellipse">
            <a:avLst/>
          </a:prstGeom>
          <a:solidFill>
            <a:srgbClr val="990033"/>
          </a:solidFill>
          <a:ln w="12700">
            <a:solidFill>
              <a:schemeClr val="tx1"/>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195" name="AutoShape 11"/>
          <p:cNvSpPr>
            <a:spLocks noChangeArrowheads="1"/>
          </p:cNvSpPr>
          <p:nvPr/>
        </p:nvSpPr>
        <p:spPr bwMode="auto">
          <a:xfrm>
            <a:off x="6203950" y="5238750"/>
            <a:ext cx="1358900" cy="406400"/>
          </a:xfrm>
          <a:prstGeom prst="flowChartTerminator">
            <a:avLst/>
          </a:prstGeom>
          <a:solidFill>
            <a:srgbClr val="FFFFCC"/>
          </a:solidFill>
          <a:ln w="127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196" name="AutoShape 12"/>
          <p:cNvSpPr>
            <a:spLocks noChangeArrowheads="1"/>
          </p:cNvSpPr>
          <p:nvPr/>
        </p:nvSpPr>
        <p:spPr bwMode="auto">
          <a:xfrm>
            <a:off x="8907463" y="4310063"/>
            <a:ext cx="1358900" cy="406400"/>
          </a:xfrm>
          <a:prstGeom prst="flowChartTerminator">
            <a:avLst/>
          </a:prstGeom>
          <a:solidFill>
            <a:srgbClr val="FFFFCC"/>
          </a:solidFill>
          <a:ln w="127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197" name="AutoShape 13"/>
          <p:cNvSpPr>
            <a:spLocks noChangeArrowheads="1"/>
          </p:cNvSpPr>
          <p:nvPr/>
        </p:nvSpPr>
        <p:spPr bwMode="auto">
          <a:xfrm>
            <a:off x="8907463" y="5243513"/>
            <a:ext cx="1358900" cy="406400"/>
          </a:xfrm>
          <a:prstGeom prst="flowChartTerminator">
            <a:avLst/>
          </a:prstGeom>
          <a:solidFill>
            <a:srgbClr val="FFFFCC"/>
          </a:solidFill>
          <a:ln w="127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3198" name="Text Box 14"/>
          <p:cNvSpPr txBox="1">
            <a:spLocks noChangeArrowheads="1"/>
          </p:cNvSpPr>
          <p:nvPr/>
        </p:nvSpPr>
        <p:spPr bwMode="auto">
          <a:xfrm>
            <a:off x="6405564" y="5257801"/>
            <a:ext cx="98583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600">
                <a:ea typeface="宋体" panose="02010600030101010101" pitchFamily="2" charset="-122"/>
              </a:rPr>
              <a:t>Activity1</a:t>
            </a:r>
            <a:endParaRPr lang="en-US" altLang="zh-CN" sz="1600">
              <a:ea typeface="宋体" panose="02010600030101010101" pitchFamily="2" charset="-122"/>
            </a:endParaRPr>
          </a:p>
        </p:txBody>
      </p:sp>
      <p:sp>
        <p:nvSpPr>
          <p:cNvPr id="93199" name="Text Box 15"/>
          <p:cNvSpPr txBox="1">
            <a:spLocks noChangeArrowheads="1"/>
          </p:cNvSpPr>
          <p:nvPr/>
        </p:nvSpPr>
        <p:spPr bwMode="auto">
          <a:xfrm>
            <a:off x="9096375" y="4333876"/>
            <a:ext cx="9858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600" dirty="0">
                <a:ea typeface="宋体" panose="02010600030101010101" pitchFamily="2" charset="-122"/>
              </a:rPr>
              <a:t>Activity2</a:t>
            </a:r>
            <a:endParaRPr lang="en-US" altLang="zh-CN" sz="1600" dirty="0">
              <a:ea typeface="宋体" panose="02010600030101010101" pitchFamily="2" charset="-122"/>
            </a:endParaRPr>
          </a:p>
        </p:txBody>
      </p:sp>
      <p:sp>
        <p:nvSpPr>
          <p:cNvPr id="93200" name="Text Box 16"/>
          <p:cNvSpPr txBox="1">
            <a:spLocks noChangeArrowheads="1"/>
          </p:cNvSpPr>
          <p:nvPr/>
        </p:nvSpPr>
        <p:spPr bwMode="auto">
          <a:xfrm>
            <a:off x="9096375" y="5267326"/>
            <a:ext cx="98583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600" dirty="0">
                <a:ea typeface="宋体" panose="02010600030101010101" pitchFamily="2" charset="-122"/>
              </a:rPr>
              <a:t>Activity3</a:t>
            </a:r>
            <a:endParaRPr lang="en-US" altLang="zh-CN" sz="1600" dirty="0">
              <a:ea typeface="宋体" panose="02010600030101010101" pitchFamily="2" charset="-122"/>
            </a:endParaRPr>
          </a:p>
        </p:txBody>
      </p:sp>
      <p:sp>
        <p:nvSpPr>
          <p:cNvPr id="93201" name="Freeform 17"/>
          <p:cNvSpPr/>
          <p:nvPr/>
        </p:nvSpPr>
        <p:spPr bwMode="auto">
          <a:xfrm>
            <a:off x="8483601" y="5443538"/>
            <a:ext cx="396875" cy="42862"/>
          </a:xfrm>
          <a:custGeom>
            <a:avLst/>
            <a:gdLst>
              <a:gd name="T0" fmla="*/ 0 w 166"/>
              <a:gd name="T1" fmla="*/ 0 h 1"/>
              <a:gd name="T2" fmla="*/ 2147483646 w 166"/>
              <a:gd name="T3" fmla="*/ 0 h 1"/>
              <a:gd name="T4" fmla="*/ 0 60000 65536"/>
              <a:gd name="T5" fmla="*/ 0 60000 65536"/>
              <a:gd name="T6" fmla="*/ 0 w 166"/>
              <a:gd name="T7" fmla="*/ 0 h 1"/>
              <a:gd name="T8" fmla="*/ 166 w 166"/>
              <a:gd name="T9" fmla="*/ 1 h 1"/>
            </a:gdLst>
            <a:ahLst/>
            <a:cxnLst>
              <a:cxn ang="T4">
                <a:pos x="T0" y="T1"/>
              </a:cxn>
              <a:cxn ang="T5">
                <a:pos x="T2" y="T3"/>
              </a:cxn>
            </a:cxnLst>
            <a:rect l="T6" t="T7" r="T8" b="T9"/>
            <a:pathLst>
              <a:path w="166" h="1">
                <a:moveTo>
                  <a:pt x="0" y="0"/>
                </a:moveTo>
                <a:lnTo>
                  <a:pt x="166" y="0"/>
                </a:lnTo>
              </a:path>
            </a:pathLst>
          </a:custGeom>
          <a:noFill/>
          <a:ln w="127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reeform 2"/>
          <p:cNvSpPr/>
          <p:nvPr/>
        </p:nvSpPr>
        <p:spPr bwMode="auto">
          <a:xfrm>
            <a:off x="5346700" y="2174876"/>
            <a:ext cx="1588" cy="282575"/>
          </a:xfrm>
          <a:custGeom>
            <a:avLst/>
            <a:gdLst>
              <a:gd name="T0" fmla="*/ 0 w 1"/>
              <a:gd name="T1" fmla="*/ 0 h 178"/>
              <a:gd name="T2" fmla="*/ 0 w 1"/>
              <a:gd name="T3" fmla="*/ 2147483646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35" name="Freeform 3"/>
          <p:cNvSpPr/>
          <p:nvPr/>
        </p:nvSpPr>
        <p:spPr bwMode="auto">
          <a:xfrm>
            <a:off x="5578475" y="2590800"/>
            <a:ext cx="1498600" cy="1588"/>
          </a:xfrm>
          <a:custGeom>
            <a:avLst/>
            <a:gdLst>
              <a:gd name="T0" fmla="*/ 0 w 944"/>
              <a:gd name="T1" fmla="*/ 0 h 1"/>
              <a:gd name="T2" fmla="*/ 2147483646 w 944"/>
              <a:gd name="T3" fmla="*/ 0 h 1"/>
              <a:gd name="T4" fmla="*/ 0 60000 65536"/>
              <a:gd name="T5" fmla="*/ 0 60000 65536"/>
              <a:gd name="T6" fmla="*/ 0 w 944"/>
              <a:gd name="T7" fmla="*/ 0 h 1"/>
              <a:gd name="T8" fmla="*/ 944 w 944"/>
              <a:gd name="T9" fmla="*/ 1 h 1"/>
            </a:gdLst>
            <a:ahLst/>
            <a:cxnLst>
              <a:cxn ang="T4">
                <a:pos x="T0" y="T1"/>
              </a:cxn>
              <a:cxn ang="T5">
                <a:pos x="T2" y="T3"/>
              </a:cxn>
            </a:cxnLst>
            <a:rect l="T6" t="T7" r="T8" b="T9"/>
            <a:pathLst>
              <a:path w="944" h="1">
                <a:moveTo>
                  <a:pt x="0" y="0"/>
                </a:moveTo>
                <a:lnTo>
                  <a:pt x="944" y="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36" name="Freeform 4"/>
          <p:cNvSpPr/>
          <p:nvPr/>
        </p:nvSpPr>
        <p:spPr bwMode="auto">
          <a:xfrm flipH="1">
            <a:off x="4827589" y="3795713"/>
            <a:ext cx="325437" cy="334962"/>
          </a:xfrm>
          <a:custGeom>
            <a:avLst/>
            <a:gdLst>
              <a:gd name="T0" fmla="*/ 2147483646 w 316"/>
              <a:gd name="T1" fmla="*/ 0 h 211"/>
              <a:gd name="T2" fmla="*/ 0 w 316"/>
              <a:gd name="T3" fmla="*/ 2147483646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37" name="Freeform 5"/>
          <p:cNvSpPr/>
          <p:nvPr/>
        </p:nvSpPr>
        <p:spPr bwMode="auto">
          <a:xfrm>
            <a:off x="4732338" y="6051550"/>
            <a:ext cx="533400" cy="312738"/>
          </a:xfrm>
          <a:custGeom>
            <a:avLst/>
            <a:gdLst>
              <a:gd name="T0" fmla="*/ 0 w 303"/>
              <a:gd name="T1" fmla="*/ 0 h 178"/>
              <a:gd name="T2" fmla="*/ 2147483646 w 303"/>
              <a:gd name="T3" fmla="*/ 2147483646 h 178"/>
              <a:gd name="T4" fmla="*/ 0 60000 65536"/>
              <a:gd name="T5" fmla="*/ 0 60000 65536"/>
              <a:gd name="T6" fmla="*/ 0 w 303"/>
              <a:gd name="T7" fmla="*/ 0 h 178"/>
              <a:gd name="T8" fmla="*/ 303 w 303"/>
              <a:gd name="T9" fmla="*/ 178 h 178"/>
            </a:gdLst>
            <a:ahLst/>
            <a:cxnLst>
              <a:cxn ang="T4">
                <a:pos x="T0" y="T1"/>
              </a:cxn>
              <a:cxn ang="T5">
                <a:pos x="T2" y="T3"/>
              </a:cxn>
            </a:cxnLst>
            <a:rect l="T6" t="T7" r="T8" b="T9"/>
            <a:pathLst>
              <a:path w="303" h="178">
                <a:moveTo>
                  <a:pt x="0" y="0"/>
                </a:moveTo>
                <a:lnTo>
                  <a:pt x="303" y="178"/>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38" name="Freeform 6"/>
          <p:cNvSpPr/>
          <p:nvPr/>
        </p:nvSpPr>
        <p:spPr bwMode="auto">
          <a:xfrm>
            <a:off x="5526089" y="5464176"/>
            <a:ext cx="892175" cy="887413"/>
          </a:xfrm>
          <a:custGeom>
            <a:avLst/>
            <a:gdLst>
              <a:gd name="T0" fmla="*/ 2147483646 w 490"/>
              <a:gd name="T1" fmla="*/ 0 h 529"/>
              <a:gd name="T2" fmla="*/ 0 w 490"/>
              <a:gd name="T3" fmla="*/ 2147483646 h 529"/>
              <a:gd name="T4" fmla="*/ 0 60000 65536"/>
              <a:gd name="T5" fmla="*/ 0 60000 65536"/>
              <a:gd name="T6" fmla="*/ 0 w 490"/>
              <a:gd name="T7" fmla="*/ 0 h 529"/>
              <a:gd name="T8" fmla="*/ 490 w 490"/>
              <a:gd name="T9" fmla="*/ 529 h 529"/>
            </a:gdLst>
            <a:ahLst/>
            <a:cxnLst>
              <a:cxn ang="T4">
                <a:pos x="T0" y="T1"/>
              </a:cxn>
              <a:cxn ang="T5">
                <a:pos x="T2" y="T3"/>
              </a:cxn>
            </a:cxnLst>
            <a:rect l="T6" t="T7" r="T8" b="T9"/>
            <a:pathLst>
              <a:path w="490" h="529">
                <a:moveTo>
                  <a:pt x="490" y="0"/>
                </a:moveTo>
                <a:lnTo>
                  <a:pt x="0" y="529"/>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39" name="Freeform 7"/>
          <p:cNvSpPr/>
          <p:nvPr/>
        </p:nvSpPr>
        <p:spPr bwMode="auto">
          <a:xfrm>
            <a:off x="5559425" y="2781301"/>
            <a:ext cx="2139950" cy="3681413"/>
          </a:xfrm>
          <a:custGeom>
            <a:avLst/>
            <a:gdLst>
              <a:gd name="T0" fmla="*/ 2147483646 w 1366"/>
              <a:gd name="T1" fmla="*/ 0 h 2319"/>
              <a:gd name="T2" fmla="*/ 2147483646 w 1366"/>
              <a:gd name="T3" fmla="*/ 2147483646 h 2319"/>
              <a:gd name="T4" fmla="*/ 0 w 1366"/>
              <a:gd name="T5" fmla="*/ 2147483646 h 2319"/>
              <a:gd name="T6" fmla="*/ 0 60000 65536"/>
              <a:gd name="T7" fmla="*/ 0 60000 65536"/>
              <a:gd name="T8" fmla="*/ 0 60000 65536"/>
              <a:gd name="T9" fmla="*/ 0 w 1366"/>
              <a:gd name="T10" fmla="*/ 0 h 2319"/>
              <a:gd name="T11" fmla="*/ 1366 w 1366"/>
              <a:gd name="T12" fmla="*/ 2319 h 2319"/>
            </a:gdLst>
            <a:ahLst/>
            <a:cxnLst>
              <a:cxn ang="T6">
                <a:pos x="T0" y="T1"/>
              </a:cxn>
              <a:cxn ang="T7">
                <a:pos x="T2" y="T3"/>
              </a:cxn>
              <a:cxn ang="T8">
                <a:pos x="T4" y="T5"/>
              </a:cxn>
            </a:cxnLst>
            <a:rect l="T9" t="T10" r="T11" b="T12"/>
            <a:pathLst>
              <a:path w="1366" h="2319">
                <a:moveTo>
                  <a:pt x="1366" y="0"/>
                </a:moveTo>
                <a:lnTo>
                  <a:pt x="1366" y="2319"/>
                </a:lnTo>
                <a:lnTo>
                  <a:pt x="0" y="2319"/>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0" name="AutoShape 8"/>
          <p:cNvSpPr>
            <a:spLocks noChangeArrowheads="1"/>
          </p:cNvSpPr>
          <p:nvPr/>
        </p:nvSpPr>
        <p:spPr bwMode="auto">
          <a:xfrm>
            <a:off x="5764214" y="5076825"/>
            <a:ext cx="1247775" cy="381000"/>
          </a:xfrm>
          <a:prstGeom prst="flowChartTerminator">
            <a:avLst/>
          </a:prstGeom>
          <a:solidFill>
            <a:srgbClr val="FFFFCC"/>
          </a:solidFill>
          <a:ln w="254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41" name="AutoShape 9"/>
          <p:cNvSpPr>
            <a:spLocks noChangeArrowheads="1"/>
          </p:cNvSpPr>
          <p:nvPr/>
        </p:nvSpPr>
        <p:spPr bwMode="auto">
          <a:xfrm>
            <a:off x="3844926" y="5695950"/>
            <a:ext cx="1247775" cy="381000"/>
          </a:xfrm>
          <a:prstGeom prst="flowChartTerminator">
            <a:avLst/>
          </a:prstGeom>
          <a:solidFill>
            <a:srgbClr val="FFFFCC"/>
          </a:solidFill>
          <a:ln w="254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42" name="AutoShape 10"/>
          <p:cNvSpPr>
            <a:spLocks noChangeArrowheads="1"/>
          </p:cNvSpPr>
          <p:nvPr/>
        </p:nvSpPr>
        <p:spPr bwMode="auto">
          <a:xfrm>
            <a:off x="5616576" y="3429000"/>
            <a:ext cx="1247775" cy="381000"/>
          </a:xfrm>
          <a:prstGeom prst="flowChartTerminator">
            <a:avLst/>
          </a:prstGeom>
          <a:solidFill>
            <a:srgbClr val="FFFFCC"/>
          </a:solidFill>
          <a:ln w="254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43" name="AutoShape 11"/>
          <p:cNvSpPr>
            <a:spLocks noChangeArrowheads="1"/>
          </p:cNvSpPr>
          <p:nvPr/>
        </p:nvSpPr>
        <p:spPr bwMode="auto">
          <a:xfrm>
            <a:off x="3892551" y="3429000"/>
            <a:ext cx="1247775" cy="381000"/>
          </a:xfrm>
          <a:prstGeom prst="flowChartTerminator">
            <a:avLst/>
          </a:prstGeom>
          <a:solidFill>
            <a:srgbClr val="FFFFCC"/>
          </a:solidFill>
          <a:ln w="254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44" name="AutoShape 12"/>
          <p:cNvSpPr>
            <a:spLocks noChangeArrowheads="1"/>
          </p:cNvSpPr>
          <p:nvPr/>
        </p:nvSpPr>
        <p:spPr bwMode="auto">
          <a:xfrm>
            <a:off x="4702176" y="1800225"/>
            <a:ext cx="1247775" cy="381000"/>
          </a:xfrm>
          <a:prstGeom prst="flowChartTerminator">
            <a:avLst/>
          </a:prstGeom>
          <a:solidFill>
            <a:srgbClr val="FFFFCC"/>
          </a:solidFill>
          <a:ln w="254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45" name="AutoShape 13"/>
          <p:cNvSpPr>
            <a:spLocks noChangeArrowheads="1"/>
          </p:cNvSpPr>
          <p:nvPr/>
        </p:nvSpPr>
        <p:spPr bwMode="auto">
          <a:xfrm>
            <a:off x="7092951" y="2400300"/>
            <a:ext cx="1247775" cy="381000"/>
          </a:xfrm>
          <a:prstGeom prst="flowChartTerminator">
            <a:avLst/>
          </a:prstGeom>
          <a:solidFill>
            <a:srgbClr val="FFFFCC"/>
          </a:solidFill>
          <a:ln w="254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46" name="AutoShape 14"/>
          <p:cNvSpPr>
            <a:spLocks noChangeArrowheads="1"/>
          </p:cNvSpPr>
          <p:nvPr/>
        </p:nvSpPr>
        <p:spPr bwMode="auto">
          <a:xfrm>
            <a:off x="3835401" y="5076825"/>
            <a:ext cx="1247775" cy="381000"/>
          </a:xfrm>
          <a:prstGeom prst="flowChartTerminator">
            <a:avLst/>
          </a:prstGeom>
          <a:solidFill>
            <a:srgbClr val="FFFFCC"/>
          </a:solidFill>
          <a:ln w="25400">
            <a:solidFill>
              <a:srgbClr val="990033"/>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47" name="Freeform 15"/>
          <p:cNvSpPr/>
          <p:nvPr/>
        </p:nvSpPr>
        <p:spPr bwMode="auto">
          <a:xfrm flipH="1">
            <a:off x="4867275" y="3006725"/>
            <a:ext cx="400050" cy="400050"/>
          </a:xfrm>
          <a:custGeom>
            <a:avLst/>
            <a:gdLst>
              <a:gd name="T0" fmla="*/ 0 w 270"/>
              <a:gd name="T1" fmla="*/ 0 h 140"/>
              <a:gd name="T2" fmla="*/ 2147483646 w 270"/>
              <a:gd name="T3" fmla="*/ 2147483646 h 140"/>
              <a:gd name="T4" fmla="*/ 0 60000 65536"/>
              <a:gd name="T5" fmla="*/ 0 60000 65536"/>
              <a:gd name="T6" fmla="*/ 0 w 270"/>
              <a:gd name="T7" fmla="*/ 0 h 140"/>
              <a:gd name="T8" fmla="*/ 270 w 270"/>
              <a:gd name="T9" fmla="*/ 140 h 140"/>
            </a:gdLst>
            <a:ahLst/>
            <a:cxnLst>
              <a:cxn ang="T4">
                <a:pos x="T0" y="T1"/>
              </a:cxn>
              <a:cxn ang="T5">
                <a:pos x="T2" y="T3"/>
              </a:cxn>
            </a:cxnLst>
            <a:rect l="T6" t="T7" r="T8" b="T9"/>
            <a:pathLst>
              <a:path w="270" h="140">
                <a:moveTo>
                  <a:pt x="0" y="0"/>
                </a:moveTo>
                <a:lnTo>
                  <a:pt x="270" y="14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8" name="Freeform 16"/>
          <p:cNvSpPr/>
          <p:nvPr/>
        </p:nvSpPr>
        <p:spPr bwMode="auto">
          <a:xfrm>
            <a:off x="5440364" y="3019425"/>
            <a:ext cx="395287" cy="387350"/>
          </a:xfrm>
          <a:custGeom>
            <a:avLst/>
            <a:gdLst>
              <a:gd name="T0" fmla="*/ 0 w 270"/>
              <a:gd name="T1" fmla="*/ 0 h 140"/>
              <a:gd name="T2" fmla="*/ 2147483646 w 270"/>
              <a:gd name="T3" fmla="*/ 2147483646 h 140"/>
              <a:gd name="T4" fmla="*/ 0 60000 65536"/>
              <a:gd name="T5" fmla="*/ 0 60000 65536"/>
              <a:gd name="T6" fmla="*/ 0 w 270"/>
              <a:gd name="T7" fmla="*/ 0 h 140"/>
              <a:gd name="T8" fmla="*/ 270 w 270"/>
              <a:gd name="T9" fmla="*/ 140 h 140"/>
            </a:gdLst>
            <a:ahLst/>
            <a:cxnLst>
              <a:cxn ang="T4">
                <a:pos x="T0" y="T1"/>
              </a:cxn>
              <a:cxn ang="T5">
                <a:pos x="T2" y="T3"/>
              </a:cxn>
            </a:cxnLst>
            <a:rect l="T6" t="T7" r="T8" b="T9"/>
            <a:pathLst>
              <a:path w="270" h="140">
                <a:moveTo>
                  <a:pt x="0" y="0"/>
                </a:moveTo>
                <a:lnTo>
                  <a:pt x="270" y="14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49" name="Rectangle 17"/>
          <p:cNvSpPr>
            <a:spLocks noGrp="1" noChangeArrowheads="1"/>
          </p:cNvSpPr>
          <p:nvPr>
            <p:ph type="title"/>
          </p:nvPr>
        </p:nvSpPr>
        <p:spPr/>
        <p:txBody>
          <a:bodyPr/>
          <a:lstStyle/>
          <a:p>
            <a:pPr eaLnBrk="1" hangingPunct="1"/>
            <a:r>
              <a:rPr lang="en-US" altLang="zh-CN" smtClean="0"/>
              <a:t>Example: Activity Diagram</a:t>
            </a:r>
            <a:endParaRPr lang="en-US" altLang="zh-CN" smtClean="0"/>
          </a:p>
        </p:txBody>
      </p:sp>
      <p:sp>
        <p:nvSpPr>
          <p:cNvPr id="95250" name="Freeform 18"/>
          <p:cNvSpPr/>
          <p:nvPr/>
        </p:nvSpPr>
        <p:spPr bwMode="auto">
          <a:xfrm>
            <a:off x="5397500" y="4186239"/>
            <a:ext cx="1588" cy="319087"/>
          </a:xfrm>
          <a:custGeom>
            <a:avLst/>
            <a:gdLst>
              <a:gd name="T0" fmla="*/ 0 w 1"/>
              <a:gd name="T1" fmla="*/ 0 h 201"/>
              <a:gd name="T2" fmla="*/ 2147483646 w 1"/>
              <a:gd name="T3" fmla="*/ 2147483646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0"/>
                </a:moveTo>
                <a:lnTo>
                  <a:pt x="1" y="201"/>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51" name="Freeform 19"/>
          <p:cNvSpPr/>
          <p:nvPr/>
        </p:nvSpPr>
        <p:spPr bwMode="auto">
          <a:xfrm>
            <a:off x="5343525" y="2676526"/>
            <a:ext cx="1588" cy="282575"/>
          </a:xfrm>
          <a:custGeom>
            <a:avLst/>
            <a:gdLst>
              <a:gd name="T0" fmla="*/ 0 w 1"/>
              <a:gd name="T1" fmla="*/ 0 h 178"/>
              <a:gd name="T2" fmla="*/ 0 w 1"/>
              <a:gd name="T3" fmla="*/ 2147483646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52" name="Line 20"/>
          <p:cNvSpPr>
            <a:spLocks noChangeShapeType="1"/>
          </p:cNvSpPr>
          <p:nvPr/>
        </p:nvSpPr>
        <p:spPr bwMode="auto">
          <a:xfrm flipV="1">
            <a:off x="8356600" y="1911350"/>
            <a:ext cx="584200" cy="584200"/>
          </a:xfrm>
          <a:prstGeom prst="line">
            <a:avLst/>
          </a:prstGeom>
          <a:noFill/>
          <a:ln w="25400">
            <a:solidFill>
              <a:schemeClr val="hlink"/>
            </a:solidFill>
            <a:round/>
            <a:head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5253" name="Text Box 21"/>
          <p:cNvSpPr txBox="1">
            <a:spLocks noChangeArrowheads="1"/>
          </p:cNvSpPr>
          <p:nvPr/>
        </p:nvSpPr>
        <p:spPr bwMode="auto">
          <a:xfrm>
            <a:off x="8874126" y="1371601"/>
            <a:ext cx="9556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Activity</a:t>
            </a:r>
            <a:r>
              <a:rPr lang="fr-FR" altLang="zh-CN" sz="1800">
                <a:ea typeface="宋体" panose="02010600030101010101" pitchFamily="2" charset="-122"/>
              </a:rPr>
              <a:t> State</a:t>
            </a:r>
            <a:endParaRPr lang="en-US" altLang="zh-CN" sz="1800">
              <a:ea typeface="宋体" panose="02010600030101010101" pitchFamily="2" charset="-122"/>
            </a:endParaRPr>
          </a:p>
        </p:txBody>
      </p:sp>
      <p:sp>
        <p:nvSpPr>
          <p:cNvPr id="95254" name="Line 22"/>
          <p:cNvSpPr>
            <a:spLocks noChangeShapeType="1"/>
          </p:cNvSpPr>
          <p:nvPr/>
        </p:nvSpPr>
        <p:spPr bwMode="auto">
          <a:xfrm flipV="1">
            <a:off x="5949950" y="2998788"/>
            <a:ext cx="2419350" cy="0"/>
          </a:xfrm>
          <a:prstGeom prst="line">
            <a:avLst/>
          </a:prstGeom>
          <a:noFill/>
          <a:ln w="25400">
            <a:solidFill>
              <a:schemeClr val="hlink"/>
            </a:solidFill>
            <a:round/>
            <a:head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5255" name="Text Box 23"/>
          <p:cNvSpPr txBox="1">
            <a:spLocks noChangeArrowheads="1"/>
          </p:cNvSpPr>
          <p:nvPr/>
        </p:nvSpPr>
        <p:spPr bwMode="auto">
          <a:xfrm>
            <a:off x="8324850" y="2824164"/>
            <a:ext cx="1873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Synchronization</a:t>
            </a:r>
            <a:endParaRPr lang="fr-FR" altLang="zh-CN" sz="1800">
              <a:ea typeface="宋体" panose="02010600030101010101" pitchFamily="2" charset="-122"/>
            </a:endParaRPr>
          </a:p>
          <a:p>
            <a:r>
              <a:rPr lang="en-US" altLang="zh-CN" sz="1800">
                <a:ea typeface="宋体" panose="02010600030101010101" pitchFamily="2" charset="-122"/>
              </a:rPr>
              <a:t>Bar (Fork)</a:t>
            </a:r>
            <a:endParaRPr lang="en-US" altLang="zh-CN" sz="1800">
              <a:ea typeface="宋体" panose="02010600030101010101" pitchFamily="2" charset="-122"/>
            </a:endParaRPr>
          </a:p>
        </p:txBody>
      </p:sp>
      <p:sp>
        <p:nvSpPr>
          <p:cNvPr id="95256" name="Line 24"/>
          <p:cNvSpPr>
            <a:spLocks noChangeShapeType="1"/>
          </p:cNvSpPr>
          <p:nvPr/>
        </p:nvSpPr>
        <p:spPr bwMode="auto">
          <a:xfrm flipH="1" flipV="1">
            <a:off x="3295651" y="3951289"/>
            <a:ext cx="449263" cy="454025"/>
          </a:xfrm>
          <a:prstGeom prst="line">
            <a:avLst/>
          </a:prstGeom>
          <a:noFill/>
          <a:ln w="25400">
            <a:solidFill>
              <a:schemeClr val="hlink"/>
            </a:solidFill>
            <a:round/>
            <a:head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5257" name="Text Box 25"/>
          <p:cNvSpPr txBox="1">
            <a:spLocks noChangeArrowheads="1"/>
          </p:cNvSpPr>
          <p:nvPr/>
        </p:nvSpPr>
        <p:spPr bwMode="auto">
          <a:xfrm>
            <a:off x="2168526" y="3414714"/>
            <a:ext cx="119856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Guard</a:t>
            </a:r>
            <a:endParaRPr lang="en-US" altLang="zh-CN" sz="1800">
              <a:ea typeface="宋体" panose="02010600030101010101" pitchFamily="2" charset="-122"/>
            </a:endParaRPr>
          </a:p>
          <a:p>
            <a:r>
              <a:rPr lang="en-US" altLang="zh-CN" sz="1800">
                <a:ea typeface="宋体" panose="02010600030101010101" pitchFamily="2" charset="-122"/>
              </a:rPr>
              <a:t>Condition</a:t>
            </a:r>
            <a:endParaRPr lang="en-US" altLang="zh-CN" sz="1800">
              <a:ea typeface="宋体" panose="02010600030101010101" pitchFamily="2" charset="-122"/>
            </a:endParaRPr>
          </a:p>
        </p:txBody>
      </p:sp>
      <p:sp>
        <p:nvSpPr>
          <p:cNvPr id="95258" name="Text Box 26"/>
          <p:cNvSpPr txBox="1">
            <a:spLocks noChangeArrowheads="1"/>
          </p:cNvSpPr>
          <p:nvPr/>
        </p:nvSpPr>
        <p:spPr bwMode="auto">
          <a:xfrm>
            <a:off x="8324850" y="3886201"/>
            <a:ext cx="1873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Synchronization</a:t>
            </a:r>
            <a:endParaRPr lang="fr-FR" altLang="zh-CN" sz="1800">
              <a:ea typeface="宋体" panose="02010600030101010101" pitchFamily="2" charset="-122"/>
            </a:endParaRPr>
          </a:p>
          <a:p>
            <a:r>
              <a:rPr lang="en-US" altLang="zh-CN" sz="1800">
                <a:ea typeface="宋体" panose="02010600030101010101" pitchFamily="2" charset="-122"/>
              </a:rPr>
              <a:t>Bar (Join)</a:t>
            </a:r>
            <a:endParaRPr lang="en-US" altLang="zh-CN" sz="1800">
              <a:ea typeface="宋体" panose="02010600030101010101" pitchFamily="2" charset="-122"/>
            </a:endParaRPr>
          </a:p>
        </p:txBody>
      </p:sp>
      <p:sp>
        <p:nvSpPr>
          <p:cNvPr id="95259" name="Line 27"/>
          <p:cNvSpPr>
            <a:spLocks noChangeShapeType="1"/>
          </p:cNvSpPr>
          <p:nvPr/>
        </p:nvSpPr>
        <p:spPr bwMode="auto">
          <a:xfrm flipV="1">
            <a:off x="5511800" y="1752600"/>
            <a:ext cx="1079500" cy="762000"/>
          </a:xfrm>
          <a:prstGeom prst="line">
            <a:avLst/>
          </a:prstGeom>
          <a:noFill/>
          <a:ln w="25400">
            <a:solidFill>
              <a:schemeClr val="hlink"/>
            </a:solidFill>
            <a:round/>
            <a:head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5260" name="Text Box 28"/>
          <p:cNvSpPr txBox="1">
            <a:spLocks noChangeArrowheads="1"/>
          </p:cNvSpPr>
          <p:nvPr/>
        </p:nvSpPr>
        <p:spPr bwMode="auto">
          <a:xfrm>
            <a:off x="6438900" y="1371600"/>
            <a:ext cx="11112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Decision</a:t>
            </a:r>
            <a:endParaRPr lang="en-US" altLang="zh-CN" sz="1800">
              <a:ea typeface="宋体" panose="02010600030101010101" pitchFamily="2" charset="-122"/>
            </a:endParaRPr>
          </a:p>
        </p:txBody>
      </p:sp>
      <p:sp>
        <p:nvSpPr>
          <p:cNvPr id="95261" name="Text Box 29"/>
          <p:cNvSpPr txBox="1">
            <a:spLocks noChangeArrowheads="1"/>
          </p:cNvSpPr>
          <p:nvPr/>
        </p:nvSpPr>
        <p:spPr bwMode="auto">
          <a:xfrm>
            <a:off x="2006600" y="1933576"/>
            <a:ext cx="1524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r"/>
            <a:r>
              <a:rPr lang="en-US" altLang="zh-CN" sz="1800">
                <a:ea typeface="宋体" panose="02010600030101010101" pitchFamily="2" charset="-122"/>
              </a:rPr>
              <a:t>Concurrent Threads</a:t>
            </a:r>
            <a:endParaRPr lang="en-US" altLang="zh-CN" sz="1800">
              <a:ea typeface="宋体" panose="02010600030101010101" pitchFamily="2" charset="-122"/>
            </a:endParaRPr>
          </a:p>
        </p:txBody>
      </p:sp>
      <p:sp>
        <p:nvSpPr>
          <p:cNvPr id="95262" name="Line 30"/>
          <p:cNvSpPr>
            <a:spLocks noChangeShapeType="1"/>
          </p:cNvSpPr>
          <p:nvPr/>
        </p:nvSpPr>
        <p:spPr bwMode="auto">
          <a:xfrm flipV="1">
            <a:off x="7721600" y="5226050"/>
            <a:ext cx="1219200" cy="0"/>
          </a:xfrm>
          <a:prstGeom prst="line">
            <a:avLst/>
          </a:prstGeom>
          <a:noFill/>
          <a:ln w="25400">
            <a:solidFill>
              <a:schemeClr val="hlink"/>
            </a:solidFill>
            <a:round/>
            <a:head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5263" name="Text Box 31"/>
          <p:cNvSpPr txBox="1">
            <a:spLocks noChangeArrowheads="1"/>
          </p:cNvSpPr>
          <p:nvPr/>
        </p:nvSpPr>
        <p:spPr bwMode="auto">
          <a:xfrm>
            <a:off x="8902700" y="5029200"/>
            <a:ext cx="12954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Transition</a:t>
            </a:r>
            <a:endParaRPr lang="en-US" altLang="zh-CN" sz="1800">
              <a:ea typeface="宋体" panose="02010600030101010101" pitchFamily="2" charset="-122"/>
            </a:endParaRPr>
          </a:p>
        </p:txBody>
      </p:sp>
      <p:sp>
        <p:nvSpPr>
          <p:cNvPr id="95264" name="Oval 32"/>
          <p:cNvSpPr>
            <a:spLocks noChangeArrowheads="1"/>
          </p:cNvSpPr>
          <p:nvPr/>
        </p:nvSpPr>
        <p:spPr bwMode="auto">
          <a:xfrm>
            <a:off x="5245100" y="1295400"/>
            <a:ext cx="204788" cy="192088"/>
          </a:xfrm>
          <a:prstGeom prst="ellipse">
            <a:avLst/>
          </a:prstGeom>
          <a:solidFill>
            <a:srgbClr val="990033"/>
          </a:solidFill>
          <a:ln w="25400">
            <a:solidFill>
              <a:schemeClr val="tx1"/>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65" name="Freeform 33"/>
          <p:cNvSpPr/>
          <p:nvPr/>
        </p:nvSpPr>
        <p:spPr bwMode="auto">
          <a:xfrm>
            <a:off x="5346700" y="1487488"/>
            <a:ext cx="52388" cy="303212"/>
          </a:xfrm>
          <a:custGeom>
            <a:avLst/>
            <a:gdLst>
              <a:gd name="T0" fmla="*/ 0 w 5"/>
              <a:gd name="T1" fmla="*/ 0 h 30"/>
              <a:gd name="T2" fmla="*/ 0 w 5"/>
              <a:gd name="T3" fmla="*/ 2147483646 h 30"/>
              <a:gd name="T4" fmla="*/ 2147483646 w 5"/>
              <a:gd name="T5" fmla="*/ 2147483646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66" name="Line 34"/>
          <p:cNvSpPr>
            <a:spLocks noChangeShapeType="1"/>
          </p:cNvSpPr>
          <p:nvPr/>
        </p:nvSpPr>
        <p:spPr bwMode="auto">
          <a:xfrm flipH="1" flipV="1">
            <a:off x="5295900" y="1670050"/>
            <a:ext cx="50800" cy="120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67" name="Freeform 35"/>
          <p:cNvSpPr/>
          <p:nvPr/>
        </p:nvSpPr>
        <p:spPr bwMode="auto">
          <a:xfrm>
            <a:off x="5102225" y="2476501"/>
            <a:ext cx="469900" cy="212725"/>
          </a:xfrm>
          <a:custGeom>
            <a:avLst/>
            <a:gdLst>
              <a:gd name="T0" fmla="*/ 0 w 326"/>
              <a:gd name="T1" fmla="*/ 2147483646 h 149"/>
              <a:gd name="T2" fmla="*/ 2147483646 w 326"/>
              <a:gd name="T3" fmla="*/ 0 h 149"/>
              <a:gd name="T4" fmla="*/ 2147483646 w 326"/>
              <a:gd name="T5" fmla="*/ 2147483646 h 149"/>
              <a:gd name="T6" fmla="*/ 2147483646 w 326"/>
              <a:gd name="T7" fmla="*/ 2147483646 h 149"/>
              <a:gd name="T8" fmla="*/ 0 w 326"/>
              <a:gd name="T9" fmla="*/ 2147483646 h 149"/>
              <a:gd name="T10" fmla="*/ 0 60000 65536"/>
              <a:gd name="T11" fmla="*/ 0 60000 65536"/>
              <a:gd name="T12" fmla="*/ 0 60000 65536"/>
              <a:gd name="T13" fmla="*/ 0 60000 65536"/>
              <a:gd name="T14" fmla="*/ 0 60000 65536"/>
              <a:gd name="T15" fmla="*/ 0 w 326"/>
              <a:gd name="T16" fmla="*/ 0 h 149"/>
              <a:gd name="T17" fmla="*/ 326 w 326"/>
              <a:gd name="T18" fmla="*/ 149 h 149"/>
            </a:gdLst>
            <a:ahLst/>
            <a:cxnLst>
              <a:cxn ang="T10">
                <a:pos x="T0" y="T1"/>
              </a:cxn>
              <a:cxn ang="T11">
                <a:pos x="T2" y="T3"/>
              </a:cxn>
              <a:cxn ang="T12">
                <a:pos x="T4" y="T5"/>
              </a:cxn>
              <a:cxn ang="T13">
                <a:pos x="T6" y="T7"/>
              </a:cxn>
              <a:cxn ang="T14">
                <a:pos x="T8" y="T9"/>
              </a:cxn>
            </a:cxnLst>
            <a:rect l="T15" t="T16" r="T17" b="T18"/>
            <a:pathLst>
              <a:path w="326" h="149">
                <a:moveTo>
                  <a:pt x="0" y="78"/>
                </a:moveTo>
                <a:lnTo>
                  <a:pt x="170" y="0"/>
                </a:lnTo>
                <a:lnTo>
                  <a:pt x="326" y="78"/>
                </a:lnTo>
                <a:lnTo>
                  <a:pt x="170" y="149"/>
                </a:lnTo>
                <a:lnTo>
                  <a:pt x="0" y="78"/>
                </a:lnTo>
                <a:close/>
              </a:path>
            </a:pathLst>
          </a:custGeom>
          <a:solidFill>
            <a:srgbClr val="FFFFCC"/>
          </a:solidFill>
          <a:ln w="25400">
            <a:solidFill>
              <a:srgbClr val="990033"/>
            </a:solidFill>
            <a:round/>
          </a:ln>
        </p:spPr>
        <p:txBody>
          <a:bodyPr/>
          <a:lstStyle/>
          <a:p>
            <a:endParaRPr lang="zh-CN" altLang="en-US"/>
          </a:p>
        </p:txBody>
      </p:sp>
      <p:sp>
        <p:nvSpPr>
          <p:cNvPr id="95268" name="Freeform 36"/>
          <p:cNvSpPr/>
          <p:nvPr/>
        </p:nvSpPr>
        <p:spPr bwMode="auto">
          <a:xfrm>
            <a:off x="5346700" y="1487488"/>
            <a:ext cx="52388" cy="303212"/>
          </a:xfrm>
          <a:custGeom>
            <a:avLst/>
            <a:gdLst>
              <a:gd name="T0" fmla="*/ 0 w 5"/>
              <a:gd name="T1" fmla="*/ 0 h 30"/>
              <a:gd name="T2" fmla="*/ 0 w 5"/>
              <a:gd name="T3" fmla="*/ 2147483646 h 30"/>
              <a:gd name="T4" fmla="*/ 2147483646 w 5"/>
              <a:gd name="T5" fmla="*/ 2147483646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69" name="Line 37"/>
          <p:cNvSpPr>
            <a:spLocks noChangeShapeType="1"/>
          </p:cNvSpPr>
          <p:nvPr/>
        </p:nvSpPr>
        <p:spPr bwMode="auto">
          <a:xfrm flipH="1" flipV="1">
            <a:off x="5295900" y="1670050"/>
            <a:ext cx="50800" cy="120650"/>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70" name="Rectangle 38"/>
          <p:cNvSpPr>
            <a:spLocks noChangeArrowheads="1"/>
          </p:cNvSpPr>
          <p:nvPr/>
        </p:nvSpPr>
        <p:spPr bwMode="auto">
          <a:xfrm>
            <a:off x="4868968" y="1835150"/>
            <a:ext cx="96340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200">
                <a:solidFill>
                  <a:srgbClr val="000000"/>
                </a:solidFill>
                <a:ea typeface="宋体" panose="02010600030101010101" pitchFamily="2" charset="-122"/>
              </a:rPr>
              <a:t>Select Course</a:t>
            </a:r>
            <a:endParaRPr lang="en-US" altLang="zh-CN">
              <a:ea typeface="宋体" panose="02010600030101010101" pitchFamily="2" charset="-122"/>
            </a:endParaRPr>
          </a:p>
        </p:txBody>
      </p:sp>
      <p:sp>
        <p:nvSpPr>
          <p:cNvPr id="95271" name="Rectangle 39"/>
          <p:cNvSpPr>
            <a:spLocks noChangeArrowheads="1"/>
          </p:cNvSpPr>
          <p:nvPr/>
        </p:nvSpPr>
        <p:spPr bwMode="auto">
          <a:xfrm>
            <a:off x="4959351" y="2646363"/>
            <a:ext cx="10179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a:ea typeface="宋体" panose="02010600030101010101" pitchFamily="2" charset="-122"/>
              </a:rPr>
              <a:t>[ </a:t>
            </a:r>
            <a:r>
              <a:rPr lang="en-US" altLang="zh-CN" sz="1200">
                <a:ea typeface="宋体" panose="02010600030101010101" pitchFamily="2" charset="-122"/>
              </a:rPr>
              <a:t>add  course ] </a:t>
            </a:r>
            <a:endParaRPr lang="en-US" altLang="zh-CN">
              <a:ea typeface="宋体" panose="02010600030101010101" pitchFamily="2" charset="-122"/>
            </a:endParaRPr>
          </a:p>
        </p:txBody>
      </p:sp>
      <p:sp>
        <p:nvSpPr>
          <p:cNvPr id="95272" name="Rectangle 40"/>
          <p:cNvSpPr>
            <a:spLocks noChangeArrowheads="1"/>
          </p:cNvSpPr>
          <p:nvPr/>
        </p:nvSpPr>
        <p:spPr bwMode="auto">
          <a:xfrm>
            <a:off x="4305301" y="3430588"/>
            <a:ext cx="4776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Check </a:t>
            </a:r>
            <a:endParaRPr lang="en-US" altLang="zh-CN">
              <a:ea typeface="宋体" panose="02010600030101010101" pitchFamily="2" charset="-122"/>
            </a:endParaRPr>
          </a:p>
        </p:txBody>
      </p:sp>
      <p:sp>
        <p:nvSpPr>
          <p:cNvPr id="95273" name="Rectangle 41"/>
          <p:cNvSpPr>
            <a:spLocks noChangeArrowheads="1"/>
          </p:cNvSpPr>
          <p:nvPr/>
        </p:nvSpPr>
        <p:spPr bwMode="auto">
          <a:xfrm>
            <a:off x="4233864" y="3592513"/>
            <a:ext cx="6379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Schedule</a:t>
            </a:r>
            <a:endParaRPr lang="en-US" altLang="zh-CN">
              <a:ea typeface="宋体" panose="02010600030101010101" pitchFamily="2" charset="-122"/>
            </a:endParaRPr>
          </a:p>
        </p:txBody>
      </p:sp>
      <p:sp>
        <p:nvSpPr>
          <p:cNvPr id="95274" name="Rectangle 42"/>
          <p:cNvSpPr>
            <a:spLocks noChangeArrowheads="1"/>
          </p:cNvSpPr>
          <p:nvPr/>
        </p:nvSpPr>
        <p:spPr bwMode="auto">
          <a:xfrm>
            <a:off x="6021389" y="3430588"/>
            <a:ext cx="4776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Check </a:t>
            </a:r>
            <a:endParaRPr lang="en-US" altLang="zh-CN">
              <a:ea typeface="宋体" panose="02010600030101010101" pitchFamily="2" charset="-122"/>
            </a:endParaRPr>
          </a:p>
        </p:txBody>
      </p:sp>
      <p:sp>
        <p:nvSpPr>
          <p:cNvPr id="95275" name="Rectangle 43"/>
          <p:cNvSpPr>
            <a:spLocks noChangeArrowheads="1"/>
          </p:cNvSpPr>
          <p:nvPr/>
        </p:nvSpPr>
        <p:spPr bwMode="auto">
          <a:xfrm>
            <a:off x="5827713" y="3592513"/>
            <a:ext cx="94577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Pre-requisites</a:t>
            </a:r>
            <a:endParaRPr lang="en-US" altLang="zh-CN">
              <a:ea typeface="宋体" panose="02010600030101010101" pitchFamily="2" charset="-122"/>
            </a:endParaRPr>
          </a:p>
        </p:txBody>
      </p:sp>
      <p:sp>
        <p:nvSpPr>
          <p:cNvPr id="95276" name="Rectangle 44"/>
          <p:cNvSpPr>
            <a:spLocks noChangeArrowheads="1"/>
          </p:cNvSpPr>
          <p:nvPr/>
        </p:nvSpPr>
        <p:spPr bwMode="auto">
          <a:xfrm>
            <a:off x="4160839" y="5078413"/>
            <a:ext cx="6748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Assign to </a:t>
            </a:r>
            <a:endParaRPr lang="en-US" altLang="zh-CN">
              <a:ea typeface="宋体" panose="02010600030101010101" pitchFamily="2" charset="-122"/>
            </a:endParaRPr>
          </a:p>
        </p:txBody>
      </p:sp>
      <p:sp>
        <p:nvSpPr>
          <p:cNvPr id="95277" name="Rectangle 45"/>
          <p:cNvSpPr>
            <a:spLocks noChangeArrowheads="1"/>
          </p:cNvSpPr>
          <p:nvPr/>
        </p:nvSpPr>
        <p:spPr bwMode="auto">
          <a:xfrm>
            <a:off x="4243389" y="5241925"/>
            <a:ext cx="4937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Course</a:t>
            </a:r>
            <a:endParaRPr lang="en-US" altLang="zh-CN">
              <a:ea typeface="宋体" panose="02010600030101010101" pitchFamily="2" charset="-122"/>
            </a:endParaRPr>
          </a:p>
        </p:txBody>
      </p:sp>
      <p:sp>
        <p:nvSpPr>
          <p:cNvPr id="95278" name="Freeform 46"/>
          <p:cNvSpPr/>
          <p:nvPr/>
        </p:nvSpPr>
        <p:spPr bwMode="auto">
          <a:xfrm>
            <a:off x="4457700" y="5464175"/>
            <a:ext cx="1588" cy="222250"/>
          </a:xfrm>
          <a:custGeom>
            <a:avLst/>
            <a:gdLst>
              <a:gd name="T0" fmla="*/ 0 w 1"/>
              <a:gd name="T1" fmla="*/ 0 h 140"/>
              <a:gd name="T2" fmla="*/ 0 w 1"/>
              <a:gd name="T3" fmla="*/ 2147483646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79" name="Freeform 47"/>
          <p:cNvSpPr/>
          <p:nvPr/>
        </p:nvSpPr>
        <p:spPr bwMode="auto">
          <a:xfrm>
            <a:off x="4467225" y="4645026"/>
            <a:ext cx="687388" cy="423863"/>
          </a:xfrm>
          <a:custGeom>
            <a:avLst/>
            <a:gdLst>
              <a:gd name="T0" fmla="*/ 2147483646 w 433"/>
              <a:gd name="T1" fmla="*/ 0 h 267"/>
              <a:gd name="T2" fmla="*/ 0 w 433"/>
              <a:gd name="T3" fmla="*/ 0 h 267"/>
              <a:gd name="T4" fmla="*/ 0 w 433"/>
              <a:gd name="T5" fmla="*/ 2147483646 h 267"/>
              <a:gd name="T6" fmla="*/ 0 60000 65536"/>
              <a:gd name="T7" fmla="*/ 0 60000 65536"/>
              <a:gd name="T8" fmla="*/ 0 60000 65536"/>
              <a:gd name="T9" fmla="*/ 0 w 433"/>
              <a:gd name="T10" fmla="*/ 0 h 267"/>
              <a:gd name="T11" fmla="*/ 433 w 433"/>
              <a:gd name="T12" fmla="*/ 267 h 267"/>
            </a:gdLst>
            <a:ahLst/>
            <a:cxnLst>
              <a:cxn ang="T6">
                <a:pos x="T0" y="T1"/>
              </a:cxn>
              <a:cxn ang="T7">
                <a:pos x="T2" y="T3"/>
              </a:cxn>
              <a:cxn ang="T8">
                <a:pos x="T4" y="T5"/>
              </a:cxn>
            </a:cxnLst>
            <a:rect l="T9" t="T10" r="T11" b="T12"/>
            <a:pathLst>
              <a:path w="433" h="267">
                <a:moveTo>
                  <a:pt x="433" y="0"/>
                </a:moveTo>
                <a:lnTo>
                  <a:pt x="0" y="0"/>
                </a:lnTo>
                <a:lnTo>
                  <a:pt x="0" y="267"/>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80" name="Rectangle 48"/>
          <p:cNvSpPr>
            <a:spLocks noChangeArrowheads="1"/>
          </p:cNvSpPr>
          <p:nvPr/>
        </p:nvSpPr>
        <p:spPr bwMode="auto">
          <a:xfrm>
            <a:off x="6108701" y="5078413"/>
            <a:ext cx="5963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Resolve </a:t>
            </a:r>
            <a:endParaRPr lang="en-US" altLang="zh-CN">
              <a:ea typeface="宋体" panose="02010600030101010101" pitchFamily="2" charset="-122"/>
            </a:endParaRPr>
          </a:p>
        </p:txBody>
      </p:sp>
      <p:sp>
        <p:nvSpPr>
          <p:cNvPr id="95281" name="Rectangle 49"/>
          <p:cNvSpPr>
            <a:spLocks noChangeArrowheads="1"/>
          </p:cNvSpPr>
          <p:nvPr/>
        </p:nvSpPr>
        <p:spPr bwMode="auto">
          <a:xfrm>
            <a:off x="6108701" y="5241925"/>
            <a:ext cx="5883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Conflicts</a:t>
            </a:r>
            <a:endParaRPr lang="en-US" altLang="zh-CN">
              <a:ea typeface="宋体" panose="02010600030101010101" pitchFamily="2" charset="-122"/>
            </a:endParaRPr>
          </a:p>
        </p:txBody>
      </p:sp>
      <p:sp>
        <p:nvSpPr>
          <p:cNvPr id="95282" name="Freeform 50"/>
          <p:cNvSpPr/>
          <p:nvPr/>
        </p:nvSpPr>
        <p:spPr bwMode="auto">
          <a:xfrm>
            <a:off x="5643563" y="4645026"/>
            <a:ext cx="755650" cy="423863"/>
          </a:xfrm>
          <a:custGeom>
            <a:avLst/>
            <a:gdLst>
              <a:gd name="T0" fmla="*/ 0 w 476"/>
              <a:gd name="T1" fmla="*/ 0 h 267"/>
              <a:gd name="T2" fmla="*/ 2147483646 w 476"/>
              <a:gd name="T3" fmla="*/ 0 h 267"/>
              <a:gd name="T4" fmla="*/ 2147483646 w 476"/>
              <a:gd name="T5" fmla="*/ 2147483646 h 267"/>
              <a:gd name="T6" fmla="*/ 0 60000 65536"/>
              <a:gd name="T7" fmla="*/ 0 60000 65536"/>
              <a:gd name="T8" fmla="*/ 0 60000 65536"/>
              <a:gd name="T9" fmla="*/ 0 w 476"/>
              <a:gd name="T10" fmla="*/ 0 h 267"/>
              <a:gd name="T11" fmla="*/ 476 w 476"/>
              <a:gd name="T12" fmla="*/ 267 h 267"/>
            </a:gdLst>
            <a:ahLst/>
            <a:cxnLst>
              <a:cxn ang="T6">
                <a:pos x="T0" y="T1"/>
              </a:cxn>
              <a:cxn ang="T7">
                <a:pos x="T2" y="T3"/>
              </a:cxn>
              <a:cxn ang="T8">
                <a:pos x="T4" y="T5"/>
              </a:cxn>
            </a:cxnLst>
            <a:rect l="T9" t="T10" r="T11" b="T12"/>
            <a:pathLst>
              <a:path w="476" h="267">
                <a:moveTo>
                  <a:pt x="0" y="0"/>
                </a:moveTo>
                <a:lnTo>
                  <a:pt x="476" y="0"/>
                </a:lnTo>
                <a:lnTo>
                  <a:pt x="476" y="267"/>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83" name="Rectangle 51"/>
          <p:cNvSpPr>
            <a:spLocks noChangeArrowheads="1"/>
          </p:cNvSpPr>
          <p:nvPr/>
        </p:nvSpPr>
        <p:spPr bwMode="auto">
          <a:xfrm>
            <a:off x="4233863" y="5707063"/>
            <a:ext cx="537006"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Update </a:t>
            </a:r>
            <a:endParaRPr lang="en-US" altLang="zh-CN">
              <a:ea typeface="宋体" panose="02010600030101010101" pitchFamily="2" charset="-122"/>
            </a:endParaRPr>
          </a:p>
        </p:txBody>
      </p:sp>
      <p:sp>
        <p:nvSpPr>
          <p:cNvPr id="95284" name="Rectangle 52"/>
          <p:cNvSpPr>
            <a:spLocks noChangeArrowheads="1"/>
          </p:cNvSpPr>
          <p:nvPr/>
        </p:nvSpPr>
        <p:spPr bwMode="auto">
          <a:xfrm>
            <a:off x="4183064" y="5868988"/>
            <a:ext cx="63799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Schedule</a:t>
            </a:r>
            <a:endParaRPr lang="en-US" altLang="zh-CN">
              <a:ea typeface="宋体" panose="02010600030101010101" pitchFamily="2" charset="-122"/>
            </a:endParaRPr>
          </a:p>
        </p:txBody>
      </p:sp>
      <p:sp>
        <p:nvSpPr>
          <p:cNvPr id="95285" name="Rectangle 53"/>
          <p:cNvSpPr>
            <a:spLocks noChangeArrowheads="1"/>
          </p:cNvSpPr>
          <p:nvPr/>
        </p:nvSpPr>
        <p:spPr bwMode="auto">
          <a:xfrm>
            <a:off x="7213601" y="2444750"/>
            <a:ext cx="97943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solidFill>
                  <a:srgbClr val="000000"/>
                </a:solidFill>
                <a:ea typeface="宋体" panose="02010600030101010101" pitchFamily="2" charset="-122"/>
              </a:rPr>
              <a:t>Delete Course</a:t>
            </a:r>
            <a:endParaRPr lang="en-US" altLang="zh-CN">
              <a:ea typeface="宋体" panose="02010600030101010101" pitchFamily="2" charset="-122"/>
            </a:endParaRPr>
          </a:p>
        </p:txBody>
      </p:sp>
      <p:sp>
        <p:nvSpPr>
          <p:cNvPr id="95286" name="Oval 54"/>
          <p:cNvSpPr>
            <a:spLocks noChangeArrowheads="1"/>
          </p:cNvSpPr>
          <p:nvPr/>
        </p:nvSpPr>
        <p:spPr bwMode="auto">
          <a:xfrm>
            <a:off x="5265738" y="6324600"/>
            <a:ext cx="265112" cy="261938"/>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87" name="Oval 55"/>
          <p:cNvSpPr>
            <a:spLocks noChangeArrowheads="1"/>
          </p:cNvSpPr>
          <p:nvPr/>
        </p:nvSpPr>
        <p:spPr bwMode="auto">
          <a:xfrm>
            <a:off x="5295900" y="6353175"/>
            <a:ext cx="204788" cy="203200"/>
          </a:xfrm>
          <a:prstGeom prst="ellipse">
            <a:avLst/>
          </a:prstGeom>
          <a:solidFill>
            <a:srgbClr val="990033"/>
          </a:solidFill>
          <a:ln w="25400">
            <a:solidFill>
              <a:schemeClr val="tx1"/>
            </a:solidFill>
            <a:round/>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88" name="Freeform 56"/>
          <p:cNvSpPr/>
          <p:nvPr/>
        </p:nvSpPr>
        <p:spPr bwMode="auto">
          <a:xfrm>
            <a:off x="5154613" y="4522789"/>
            <a:ext cx="468312" cy="223837"/>
          </a:xfrm>
          <a:custGeom>
            <a:avLst/>
            <a:gdLst>
              <a:gd name="T0" fmla="*/ 0 w 326"/>
              <a:gd name="T1" fmla="*/ 2147483646 h 156"/>
              <a:gd name="T2" fmla="*/ 2147483646 w 326"/>
              <a:gd name="T3" fmla="*/ 0 h 156"/>
              <a:gd name="T4" fmla="*/ 2147483646 w 326"/>
              <a:gd name="T5" fmla="*/ 2147483646 h 156"/>
              <a:gd name="T6" fmla="*/ 2147483646 w 326"/>
              <a:gd name="T7" fmla="*/ 2147483646 h 156"/>
              <a:gd name="T8" fmla="*/ 0 w 326"/>
              <a:gd name="T9" fmla="*/ 2147483646 h 156"/>
              <a:gd name="T10" fmla="*/ 0 60000 65536"/>
              <a:gd name="T11" fmla="*/ 0 60000 65536"/>
              <a:gd name="T12" fmla="*/ 0 60000 65536"/>
              <a:gd name="T13" fmla="*/ 0 60000 65536"/>
              <a:gd name="T14" fmla="*/ 0 60000 65536"/>
              <a:gd name="T15" fmla="*/ 0 w 326"/>
              <a:gd name="T16" fmla="*/ 0 h 156"/>
              <a:gd name="T17" fmla="*/ 326 w 326"/>
              <a:gd name="T18" fmla="*/ 156 h 156"/>
            </a:gdLst>
            <a:ahLst/>
            <a:cxnLst>
              <a:cxn ang="T10">
                <a:pos x="T0" y="T1"/>
              </a:cxn>
              <a:cxn ang="T11">
                <a:pos x="T2" y="T3"/>
              </a:cxn>
              <a:cxn ang="T12">
                <a:pos x="T4" y="T5"/>
              </a:cxn>
              <a:cxn ang="T13">
                <a:pos x="T6" y="T7"/>
              </a:cxn>
              <a:cxn ang="T14">
                <a:pos x="T8" y="T9"/>
              </a:cxn>
            </a:cxnLst>
            <a:rect l="T15" t="T16" r="T17" b="T18"/>
            <a:pathLst>
              <a:path w="326" h="156">
                <a:moveTo>
                  <a:pt x="0" y="85"/>
                </a:moveTo>
                <a:lnTo>
                  <a:pt x="170" y="0"/>
                </a:lnTo>
                <a:lnTo>
                  <a:pt x="326" y="85"/>
                </a:lnTo>
                <a:lnTo>
                  <a:pt x="170" y="156"/>
                </a:lnTo>
                <a:lnTo>
                  <a:pt x="0" y="85"/>
                </a:lnTo>
                <a:close/>
              </a:path>
            </a:pathLst>
          </a:custGeom>
          <a:solidFill>
            <a:srgbClr val="FFFFCC"/>
          </a:solidFill>
          <a:ln w="25400">
            <a:solidFill>
              <a:srgbClr val="990033"/>
            </a:solidFill>
            <a:round/>
          </a:ln>
        </p:spPr>
        <p:txBody>
          <a:bodyPr/>
          <a:lstStyle/>
          <a:p>
            <a:endParaRPr lang="zh-CN" altLang="en-US"/>
          </a:p>
        </p:txBody>
      </p:sp>
      <p:sp>
        <p:nvSpPr>
          <p:cNvPr id="95289" name="Rectangle 57"/>
          <p:cNvSpPr>
            <a:spLocks noChangeArrowheads="1"/>
          </p:cNvSpPr>
          <p:nvPr/>
        </p:nvSpPr>
        <p:spPr bwMode="auto">
          <a:xfrm>
            <a:off x="4867276" y="2974976"/>
            <a:ext cx="981075" cy="60325"/>
          </a:xfrm>
          <a:prstGeom prst="rect">
            <a:avLst/>
          </a:prstGeom>
          <a:solidFill>
            <a:srgbClr val="990033"/>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90" name="Rectangle 58"/>
          <p:cNvSpPr>
            <a:spLocks noChangeArrowheads="1"/>
          </p:cNvSpPr>
          <p:nvPr/>
        </p:nvSpPr>
        <p:spPr bwMode="auto">
          <a:xfrm>
            <a:off x="4906964" y="4149725"/>
            <a:ext cx="981075" cy="58738"/>
          </a:xfrm>
          <a:prstGeom prst="rect">
            <a:avLst/>
          </a:prstGeom>
          <a:solidFill>
            <a:srgbClr val="990033"/>
          </a:solidFill>
          <a:ln w="2540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5291" name="Rectangle 59"/>
          <p:cNvSpPr>
            <a:spLocks noChangeArrowheads="1"/>
          </p:cNvSpPr>
          <p:nvPr/>
        </p:nvSpPr>
        <p:spPr bwMode="auto">
          <a:xfrm>
            <a:off x="3792539" y="4414838"/>
            <a:ext cx="14010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a:ea typeface="宋体" panose="02010600030101010101" pitchFamily="2" charset="-122"/>
              </a:rPr>
              <a:t>[ </a:t>
            </a:r>
            <a:r>
              <a:rPr lang="en-US" altLang="zh-CN" sz="1200">
                <a:ea typeface="宋体" panose="02010600030101010101" pitchFamily="2" charset="-122"/>
              </a:rPr>
              <a:t>checks completed ]</a:t>
            </a:r>
            <a:endParaRPr lang="en-US" altLang="zh-CN">
              <a:ea typeface="宋体" panose="02010600030101010101" pitchFamily="2" charset="-122"/>
            </a:endParaRPr>
          </a:p>
        </p:txBody>
      </p:sp>
      <p:sp>
        <p:nvSpPr>
          <p:cNvPr id="95292" name="Rectangle 60"/>
          <p:cNvSpPr>
            <a:spLocks noChangeArrowheads="1"/>
          </p:cNvSpPr>
          <p:nvPr/>
        </p:nvSpPr>
        <p:spPr bwMode="auto">
          <a:xfrm>
            <a:off x="5632451" y="4414838"/>
            <a:ext cx="105958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a:ea typeface="宋体" panose="02010600030101010101" pitchFamily="2" charset="-122"/>
              </a:rPr>
              <a:t>[ </a:t>
            </a:r>
            <a:r>
              <a:rPr lang="en-US" altLang="zh-CN" sz="1200">
                <a:ea typeface="宋体" panose="02010600030101010101" pitchFamily="2" charset="-122"/>
              </a:rPr>
              <a:t>checks failed ]</a:t>
            </a:r>
            <a:endParaRPr lang="en-US" altLang="zh-CN">
              <a:ea typeface="宋体" panose="02010600030101010101" pitchFamily="2" charset="-122"/>
            </a:endParaRPr>
          </a:p>
        </p:txBody>
      </p:sp>
      <p:sp>
        <p:nvSpPr>
          <p:cNvPr id="95293" name="Rectangle 61"/>
          <p:cNvSpPr>
            <a:spLocks noChangeArrowheads="1"/>
          </p:cNvSpPr>
          <p:nvPr/>
        </p:nvSpPr>
        <p:spPr bwMode="auto">
          <a:xfrm>
            <a:off x="5949950" y="2346325"/>
            <a:ext cx="10932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a:ea typeface="宋体" panose="02010600030101010101" pitchFamily="2" charset="-122"/>
              </a:rPr>
              <a:t>[ </a:t>
            </a:r>
            <a:r>
              <a:rPr lang="en-US" altLang="zh-CN" sz="1200">
                <a:ea typeface="宋体" panose="02010600030101010101" pitchFamily="2" charset="-122"/>
              </a:rPr>
              <a:t>delete course ]</a:t>
            </a:r>
            <a:endParaRPr lang="en-US" altLang="zh-CN">
              <a:ea typeface="宋体" panose="02010600030101010101" pitchFamily="2" charset="-122"/>
            </a:endParaRPr>
          </a:p>
        </p:txBody>
      </p:sp>
      <p:sp>
        <p:nvSpPr>
          <p:cNvPr id="95294" name="Line 62"/>
          <p:cNvSpPr>
            <a:spLocks noChangeShapeType="1"/>
          </p:cNvSpPr>
          <p:nvPr/>
        </p:nvSpPr>
        <p:spPr bwMode="auto">
          <a:xfrm flipH="1" flipV="1">
            <a:off x="3470275" y="2416175"/>
            <a:ext cx="1589088" cy="808038"/>
          </a:xfrm>
          <a:prstGeom prst="line">
            <a:avLst/>
          </a:prstGeom>
          <a:noFill/>
          <a:ln w="25400">
            <a:solidFill>
              <a:schemeClr val="hlink"/>
            </a:solidFill>
            <a:round/>
            <a:headEnd type="oval"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5295" name="Line 63"/>
          <p:cNvSpPr>
            <a:spLocks noChangeShapeType="1"/>
          </p:cNvSpPr>
          <p:nvPr/>
        </p:nvSpPr>
        <p:spPr bwMode="auto">
          <a:xfrm flipH="1" flipV="1">
            <a:off x="3467101" y="2413001"/>
            <a:ext cx="2149475" cy="792163"/>
          </a:xfrm>
          <a:prstGeom prst="line">
            <a:avLst/>
          </a:prstGeom>
          <a:noFill/>
          <a:ln w="25400">
            <a:solidFill>
              <a:schemeClr val="hlink"/>
            </a:solidFill>
            <a:round/>
            <a:headEnd type="oval"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5296" name="Line 64"/>
          <p:cNvSpPr>
            <a:spLocks noChangeShapeType="1"/>
          </p:cNvSpPr>
          <p:nvPr/>
        </p:nvSpPr>
        <p:spPr bwMode="auto">
          <a:xfrm>
            <a:off x="5994401" y="4191001"/>
            <a:ext cx="2352675" cy="3175"/>
          </a:xfrm>
          <a:prstGeom prst="line">
            <a:avLst/>
          </a:prstGeom>
          <a:noFill/>
          <a:ln w="25400">
            <a:solidFill>
              <a:schemeClr val="hlink"/>
            </a:solidFill>
            <a:round/>
            <a:head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5297" name="Freeform 65"/>
          <p:cNvSpPr/>
          <p:nvPr/>
        </p:nvSpPr>
        <p:spPr bwMode="auto">
          <a:xfrm>
            <a:off x="5641975" y="3795713"/>
            <a:ext cx="325438" cy="334962"/>
          </a:xfrm>
          <a:custGeom>
            <a:avLst/>
            <a:gdLst>
              <a:gd name="T0" fmla="*/ 2147483646 w 316"/>
              <a:gd name="T1" fmla="*/ 0 h 211"/>
              <a:gd name="T2" fmla="*/ 0 w 316"/>
              <a:gd name="T3" fmla="*/ 2147483646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25400">
            <a:solidFill>
              <a:schemeClr val="tx1"/>
            </a:solidFill>
            <a:rou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en-US" altLang="zh-CN" smtClean="0"/>
              <a:t>Partitions</a:t>
            </a:r>
            <a:endParaRPr lang="en-US" altLang="zh-CN" smtClean="0"/>
          </a:p>
        </p:txBody>
      </p:sp>
      <p:pic>
        <p:nvPicPr>
          <p:cNvPr id="97283" name="Picture 48"/>
          <p:cNvPicPr>
            <a:picLocks noChangeAspect="1" noChangeArrowheads="1"/>
          </p:cNvPicPr>
          <p:nvPr/>
        </p:nvPicPr>
        <p:blipFill>
          <a:blip r:embed="rId1">
            <a:extLst>
              <a:ext uri="{28A0092B-C50C-407E-A947-70E740481C1C}">
                <a14:useLocalDpi xmlns:a14="http://schemas.microsoft.com/office/drawing/2010/main" val="0"/>
              </a:ext>
            </a:extLst>
          </a:blip>
          <a:srcRect l="4913" t="5518" r="4913" b="2759"/>
          <a:stretch>
            <a:fillRect/>
          </a:stretch>
        </p:blipFill>
        <p:spPr bwMode="auto">
          <a:xfrm>
            <a:off x="3300413" y="635001"/>
            <a:ext cx="7829550" cy="6094413"/>
          </a:xfrm>
          <a:prstGeom prst="rect">
            <a:avLst/>
          </a:prstGeom>
          <a:noFill/>
          <a:ln>
            <a:noFill/>
          </a:ln>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zh-CN" altLang="en-US" smtClean="0"/>
              <a:t>前置条件</a:t>
            </a:r>
            <a:endParaRPr lang="zh-CN" altLang="en-US" smtClean="0"/>
          </a:p>
        </p:txBody>
      </p:sp>
      <p:sp>
        <p:nvSpPr>
          <p:cNvPr id="99331" name="Rectangle 3"/>
          <p:cNvSpPr>
            <a:spLocks noGrp="1" noChangeArrowheads="1"/>
          </p:cNvSpPr>
          <p:nvPr>
            <p:ph type="body" idx="1"/>
          </p:nvPr>
        </p:nvSpPr>
        <p:spPr/>
        <p:txBody>
          <a:bodyPr/>
          <a:lstStyle/>
          <a:p>
            <a:r>
              <a:rPr lang="zh-CN" altLang="en-US" dirty="0" smtClean="0"/>
              <a:t> </a:t>
            </a:r>
            <a:r>
              <a:rPr lang="en-US" altLang="zh-CN" dirty="0" smtClean="0"/>
              <a:t>Use-case </a:t>
            </a:r>
            <a:r>
              <a:rPr lang="zh-CN" altLang="en-US" dirty="0" smtClean="0"/>
              <a:t>启动的约束条件 </a:t>
            </a:r>
            <a:endParaRPr lang="zh-CN" altLang="en-US" dirty="0" smtClean="0"/>
          </a:p>
          <a:p>
            <a:r>
              <a:rPr lang="zh-CN" altLang="en-US" dirty="0" smtClean="0"/>
              <a:t> 不是触发</a:t>
            </a:r>
            <a:r>
              <a:rPr lang="en-US" altLang="zh-CN" dirty="0" smtClean="0"/>
              <a:t>Use-case </a:t>
            </a:r>
            <a:r>
              <a:rPr lang="zh-CN" altLang="en-US" dirty="0" smtClean="0"/>
              <a:t>的事件</a:t>
            </a:r>
            <a:endParaRPr lang="zh-CN" altLang="en-US" dirty="0" smtClean="0"/>
          </a:p>
          <a:p>
            <a:r>
              <a:rPr lang="zh-CN" altLang="en-US" dirty="0" smtClean="0"/>
              <a:t> 可选的</a:t>
            </a:r>
            <a:r>
              <a:rPr lang="en-US" altLang="zh-CN" dirty="0" smtClean="0"/>
              <a:t>: </a:t>
            </a:r>
            <a:r>
              <a:rPr lang="zh-CN" altLang="en-US" dirty="0" smtClean="0"/>
              <a:t>仅当需要时才用</a:t>
            </a:r>
            <a:endParaRPr lang="zh-CN" altLang="en-US" dirty="0" smtClean="0"/>
          </a:p>
          <a:p>
            <a:endParaRPr lang="zh-CN" altLang="en-US" dirty="0" smtClean="0"/>
          </a:p>
          <a:p>
            <a:pPr marL="0" indent="0">
              <a:buNone/>
            </a:pPr>
            <a:r>
              <a:rPr lang="zh-CN" altLang="en-US" dirty="0" smtClean="0"/>
              <a:t>示例：</a:t>
            </a:r>
            <a:endParaRPr lang="zh-CN" altLang="en-US" dirty="0" smtClean="0"/>
          </a:p>
          <a:p>
            <a:r>
              <a:rPr lang="zh-CN" altLang="en-US" dirty="0" smtClean="0"/>
              <a:t>必须满足下面的前置条件，</a:t>
            </a:r>
            <a:r>
              <a:rPr lang="en-US" altLang="zh-CN" dirty="0" smtClean="0"/>
              <a:t>ATM </a:t>
            </a:r>
            <a:r>
              <a:rPr lang="zh-CN" altLang="en-US" dirty="0" smtClean="0"/>
              <a:t>系统才能出钞：</a:t>
            </a:r>
            <a:endParaRPr lang="zh-CN" altLang="en-US" dirty="0" smtClean="0"/>
          </a:p>
          <a:p>
            <a:pPr lvl="1"/>
            <a:r>
              <a:rPr lang="zh-CN" altLang="en-US" dirty="0" smtClean="0"/>
              <a:t>必须能进入 </a:t>
            </a:r>
            <a:r>
              <a:rPr lang="en-US" altLang="zh-CN" dirty="0" smtClean="0"/>
              <a:t>ATM </a:t>
            </a:r>
            <a:r>
              <a:rPr lang="zh-CN" altLang="en-US" dirty="0" smtClean="0"/>
              <a:t>网络。 </a:t>
            </a:r>
            <a:endParaRPr lang="zh-CN" altLang="en-US" dirty="0" smtClean="0"/>
          </a:p>
          <a:p>
            <a:pPr lvl="1"/>
            <a:r>
              <a:rPr lang="en-US" altLang="zh-CN" dirty="0" smtClean="0"/>
              <a:t>ATM </a:t>
            </a:r>
            <a:r>
              <a:rPr lang="zh-CN" altLang="en-US" dirty="0" smtClean="0"/>
              <a:t>必须处于准备接受交易的状态。 </a:t>
            </a:r>
            <a:endParaRPr lang="zh-CN" altLang="en-US" dirty="0" smtClean="0"/>
          </a:p>
          <a:p>
            <a:pPr lvl="1"/>
            <a:r>
              <a:rPr lang="en-US" altLang="zh-CN" dirty="0" smtClean="0"/>
              <a:t>ATM </a:t>
            </a:r>
            <a:r>
              <a:rPr lang="zh-CN" altLang="en-US" dirty="0" smtClean="0"/>
              <a:t>中必须备有一些现金可供出钞。 </a:t>
            </a:r>
            <a:endParaRPr lang="zh-CN" altLang="en-US" dirty="0" smtClean="0"/>
          </a:p>
          <a:p>
            <a:pPr lvl="1"/>
            <a:r>
              <a:rPr lang="en-US" altLang="zh-CN" dirty="0" smtClean="0"/>
              <a:t>ATM </a:t>
            </a:r>
            <a:r>
              <a:rPr lang="zh-CN" altLang="en-US" dirty="0" smtClean="0"/>
              <a:t>必须备有足够的纸张打印至少一次交易的收据</a:t>
            </a:r>
            <a:endParaRPr lang="zh-CN" altLang="en-US" dirty="0"/>
          </a:p>
        </p:txBody>
      </p:sp>
      <p:sp>
        <p:nvSpPr>
          <p:cNvPr id="99332" name="Rectangle 4"/>
          <p:cNvSpPr>
            <a:spLocks noChangeArrowheads="1"/>
          </p:cNvSpPr>
          <p:nvPr/>
        </p:nvSpPr>
        <p:spPr bwMode="auto">
          <a:xfrm>
            <a:off x="2209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33" name="Rectangle 5"/>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smtClean="0"/>
              <a:t>后置条件</a:t>
            </a:r>
            <a:endParaRPr lang="zh-CN" altLang="en-US" smtClean="0"/>
          </a:p>
        </p:txBody>
      </p:sp>
      <p:sp>
        <p:nvSpPr>
          <p:cNvPr id="101379" name="Rectangle 3"/>
          <p:cNvSpPr>
            <a:spLocks noGrp="1" noChangeArrowheads="1"/>
          </p:cNvSpPr>
          <p:nvPr>
            <p:ph type="body" idx="1"/>
          </p:nvPr>
        </p:nvSpPr>
        <p:spPr/>
        <p:txBody>
          <a:bodyPr/>
          <a:lstStyle/>
          <a:p>
            <a:r>
              <a:rPr lang="zh-CN" altLang="en-US" dirty="0" smtClean="0"/>
              <a:t>当</a:t>
            </a:r>
            <a:r>
              <a:rPr lang="en-US" altLang="zh-CN" dirty="0" smtClean="0"/>
              <a:t>use case</a:t>
            </a:r>
            <a:r>
              <a:rPr lang="zh-CN" altLang="en-US" dirty="0" smtClean="0"/>
              <a:t>结束时</a:t>
            </a:r>
            <a:r>
              <a:rPr lang="en-US" altLang="zh-CN" dirty="0" smtClean="0"/>
              <a:t>,</a:t>
            </a:r>
            <a:r>
              <a:rPr lang="zh-CN" altLang="en-US" dirty="0" smtClean="0"/>
              <a:t>后置条件一定为真</a:t>
            </a:r>
            <a:endParaRPr lang="zh-CN" altLang="en-US" dirty="0" smtClean="0"/>
          </a:p>
          <a:p>
            <a:r>
              <a:rPr lang="zh-CN" altLang="en-US" dirty="0" smtClean="0"/>
              <a:t>用于降低用例事件流的复杂性并提高其可读性</a:t>
            </a:r>
            <a:endParaRPr lang="zh-CN" altLang="en-US" dirty="0" smtClean="0"/>
          </a:p>
          <a:p>
            <a:r>
              <a:rPr lang="zh-CN" altLang="en-US" dirty="0" smtClean="0"/>
              <a:t>还可用来陈述在用例结束时系统执行的动作</a:t>
            </a:r>
            <a:endParaRPr lang="zh-CN" altLang="en-US" dirty="0" smtClean="0"/>
          </a:p>
          <a:p>
            <a:r>
              <a:rPr lang="zh-CN" altLang="en-US" dirty="0" smtClean="0"/>
              <a:t>可选的</a:t>
            </a:r>
            <a:r>
              <a:rPr lang="en-US" altLang="zh-CN" dirty="0" smtClean="0"/>
              <a:t>: </a:t>
            </a:r>
            <a:r>
              <a:rPr lang="zh-CN" altLang="en-US" dirty="0" smtClean="0"/>
              <a:t>仅当需要时才用</a:t>
            </a:r>
            <a:endParaRPr lang="zh-CN" altLang="en-US" dirty="0" smtClean="0"/>
          </a:p>
          <a:p>
            <a:endParaRPr lang="zh-CN" altLang="en-US" dirty="0" smtClean="0"/>
          </a:p>
          <a:p>
            <a:pPr marL="0" indent="0">
              <a:buNone/>
            </a:pPr>
            <a:r>
              <a:rPr lang="zh-CN" altLang="en-US" dirty="0" smtClean="0"/>
              <a:t>示例：</a:t>
            </a:r>
            <a:endParaRPr lang="zh-CN" altLang="en-US" dirty="0" smtClean="0"/>
          </a:p>
          <a:p>
            <a:pPr lvl="1"/>
            <a:r>
              <a:rPr lang="en-US" altLang="zh-CN" dirty="0" smtClean="0"/>
              <a:t>ATM </a:t>
            </a:r>
            <a:r>
              <a:rPr lang="zh-CN" altLang="en-US" dirty="0" smtClean="0"/>
              <a:t>在用例结束时总是显示“欢迎使用”消息，可将此消息记录在用例后置条件中。</a:t>
            </a:r>
            <a:endParaRPr lang="zh-CN" altLang="en-US" dirty="0" smtClean="0"/>
          </a:p>
          <a:p>
            <a:pPr lvl="1"/>
            <a:r>
              <a:rPr lang="zh-CN" altLang="en-US" dirty="0" smtClean="0"/>
              <a:t>与此类似，如果 </a:t>
            </a:r>
            <a:r>
              <a:rPr lang="en-US" altLang="zh-CN" dirty="0" smtClean="0"/>
              <a:t>ATM </a:t>
            </a:r>
            <a:r>
              <a:rPr lang="zh-CN" altLang="en-US" dirty="0" smtClean="0"/>
              <a:t>在如提取现金这样的用例结束时总会停止客户交易，则不管事件进程如何，将这种情况记录为用例后置条件。</a:t>
            </a:r>
            <a:endParaRPr lang="zh-CN" altLang="en-US"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zh-CN" altLang="en-US" smtClean="0"/>
              <a:t>其它</a:t>
            </a:r>
            <a:r>
              <a:rPr lang="en-US" altLang="zh-CN" smtClean="0"/>
              <a:t>Use Case</a:t>
            </a:r>
            <a:r>
              <a:rPr lang="zh-CN" altLang="en-US" smtClean="0"/>
              <a:t>属性</a:t>
            </a:r>
            <a:endParaRPr lang="zh-CN" altLang="en-US" smtClean="0"/>
          </a:p>
        </p:txBody>
      </p:sp>
      <p:sp>
        <p:nvSpPr>
          <p:cNvPr id="103427" name="Rectangle 3"/>
          <p:cNvSpPr>
            <a:spLocks noGrp="1" noChangeArrowheads="1"/>
          </p:cNvSpPr>
          <p:nvPr>
            <p:ph type="body" idx="1"/>
          </p:nvPr>
        </p:nvSpPr>
        <p:spPr/>
        <p:txBody>
          <a:bodyPr/>
          <a:lstStyle/>
          <a:p>
            <a:pPr>
              <a:spcAft>
                <a:spcPts val="0"/>
              </a:spcAft>
            </a:pPr>
            <a:r>
              <a:rPr lang="zh-CN" altLang="en-US" sz="2000" dirty="0" smtClean="0"/>
              <a:t>非功能需求</a:t>
            </a:r>
            <a:endParaRPr lang="en-US" altLang="zh-CN" sz="2000" dirty="0" smtClean="0"/>
          </a:p>
          <a:p>
            <a:pPr lvl="1">
              <a:spcAft>
                <a:spcPts val="0"/>
              </a:spcAft>
            </a:pPr>
            <a:r>
              <a:rPr lang="zh-CN" altLang="en-US" sz="2000" dirty="0" smtClean="0"/>
              <a:t>有关本</a:t>
            </a:r>
            <a:r>
              <a:rPr lang="en-US" altLang="zh-CN" sz="2000" dirty="0" smtClean="0"/>
              <a:t>use-case</a:t>
            </a:r>
            <a:r>
              <a:rPr lang="zh-CN" altLang="en-US" sz="2000" dirty="0" smtClean="0"/>
              <a:t>的</a:t>
            </a:r>
            <a:r>
              <a:rPr lang="en-US" altLang="zh-CN" sz="2000" dirty="0" smtClean="0"/>
              <a:t>URPS+</a:t>
            </a:r>
            <a:endParaRPr lang="en-US" altLang="zh-CN" sz="2000" dirty="0" smtClean="0"/>
          </a:p>
          <a:p>
            <a:pPr>
              <a:spcAft>
                <a:spcPts val="0"/>
              </a:spcAft>
            </a:pPr>
            <a:r>
              <a:rPr lang="zh-CN" altLang="en-US" sz="2000" dirty="0" smtClean="0"/>
              <a:t>业务规则</a:t>
            </a:r>
            <a:endParaRPr lang="en-US" altLang="zh-CN" sz="2000" dirty="0" smtClean="0"/>
          </a:p>
          <a:p>
            <a:pPr lvl="1">
              <a:spcAft>
                <a:spcPts val="0"/>
              </a:spcAft>
            </a:pPr>
            <a:r>
              <a:rPr lang="zh-CN" altLang="zh-CN" sz="2000" dirty="0" smtClean="0"/>
              <a:t>在执行事件流时，</a:t>
            </a:r>
            <a:r>
              <a:rPr lang="zh-CN" altLang="en-US" sz="2000" dirty="0" smtClean="0"/>
              <a:t>使用</a:t>
            </a:r>
            <a:r>
              <a:rPr lang="zh-CN" altLang="zh-CN" sz="2000" dirty="0" smtClean="0"/>
              <a:t>到</a:t>
            </a:r>
            <a:r>
              <a:rPr lang="zh-CN" altLang="en-US" sz="2000" dirty="0" smtClean="0"/>
              <a:t>的</a:t>
            </a:r>
            <a:r>
              <a:rPr lang="zh-CN" altLang="zh-CN" sz="2000" dirty="0" smtClean="0"/>
              <a:t>重要业务规则或计算公式</a:t>
            </a:r>
            <a:endParaRPr lang="en-US" altLang="zh-CN" sz="2000" dirty="0" smtClean="0"/>
          </a:p>
          <a:p>
            <a:pPr>
              <a:spcAft>
                <a:spcPts val="0"/>
              </a:spcAft>
            </a:pPr>
            <a:r>
              <a:rPr lang="zh-CN" altLang="en-US" sz="2000" dirty="0" smtClean="0"/>
              <a:t>扩展点</a:t>
            </a:r>
            <a:endParaRPr lang="zh-CN" altLang="en-US" sz="2000" dirty="0" smtClean="0"/>
          </a:p>
          <a:p>
            <a:pPr lvl="1">
              <a:spcAft>
                <a:spcPts val="0"/>
              </a:spcAft>
            </a:pPr>
            <a:r>
              <a:rPr lang="en-US" altLang="zh-CN" sz="2000" dirty="0" smtClean="0"/>
              <a:t>use-case</a:t>
            </a:r>
            <a:r>
              <a:rPr lang="zh-CN" altLang="en-US" sz="2000" dirty="0" smtClean="0"/>
              <a:t>可以通过另一</a:t>
            </a:r>
            <a:r>
              <a:rPr lang="en-US" altLang="zh-CN" sz="2000" dirty="0" smtClean="0"/>
              <a:t>use-case</a:t>
            </a:r>
            <a:r>
              <a:rPr lang="zh-CN" altLang="en-US" sz="2000" dirty="0" smtClean="0"/>
              <a:t>进行扩展</a:t>
            </a:r>
            <a:endParaRPr lang="zh-CN" altLang="en-US" sz="2000" dirty="0" smtClean="0"/>
          </a:p>
          <a:p>
            <a:pPr>
              <a:spcAft>
                <a:spcPts val="0"/>
              </a:spcAft>
            </a:pPr>
            <a:r>
              <a:rPr lang="zh-CN" altLang="en-US" sz="2000" dirty="0" smtClean="0"/>
              <a:t>关系</a:t>
            </a:r>
            <a:endParaRPr lang="zh-CN" altLang="en-US" sz="2000" dirty="0" smtClean="0"/>
          </a:p>
          <a:p>
            <a:pPr lvl="1">
              <a:spcAft>
                <a:spcPts val="0"/>
              </a:spcAft>
            </a:pPr>
            <a:r>
              <a:rPr lang="zh-CN" altLang="en-US" sz="2000" dirty="0" smtClean="0"/>
              <a:t>和</a:t>
            </a:r>
            <a:r>
              <a:rPr lang="en-US" altLang="zh-CN" sz="2000" dirty="0" smtClean="0"/>
              <a:t>actors</a:t>
            </a:r>
            <a:r>
              <a:rPr lang="zh-CN" altLang="en-US" sz="2000" dirty="0" smtClean="0"/>
              <a:t>及</a:t>
            </a:r>
            <a:r>
              <a:rPr lang="en-US" altLang="zh-CN" sz="2000" dirty="0" smtClean="0"/>
              <a:t>use-case</a:t>
            </a:r>
            <a:r>
              <a:rPr lang="zh-CN" altLang="en-US" sz="2000" dirty="0" smtClean="0"/>
              <a:t>的关联</a:t>
            </a:r>
            <a:endParaRPr lang="zh-CN" altLang="en-US" sz="2000" dirty="0" smtClean="0"/>
          </a:p>
          <a:p>
            <a:pPr>
              <a:spcAft>
                <a:spcPts val="0"/>
              </a:spcAft>
            </a:pPr>
            <a:r>
              <a:rPr lang="en-US" altLang="zh-CN" sz="2000" dirty="0" smtClean="0"/>
              <a:t>Use-case </a:t>
            </a:r>
            <a:r>
              <a:rPr lang="zh-CN" altLang="en-US" sz="2000" dirty="0" smtClean="0"/>
              <a:t>图	</a:t>
            </a:r>
            <a:endParaRPr lang="zh-CN" altLang="en-US" sz="2000" dirty="0" smtClean="0"/>
          </a:p>
          <a:p>
            <a:pPr lvl="1">
              <a:spcAft>
                <a:spcPts val="0"/>
              </a:spcAft>
            </a:pPr>
            <a:r>
              <a:rPr lang="zh-CN" altLang="en-US" sz="2000" dirty="0" smtClean="0"/>
              <a:t>涉及本</a:t>
            </a:r>
            <a:r>
              <a:rPr lang="en-US" altLang="zh-CN" sz="2000" dirty="0" smtClean="0"/>
              <a:t>use-case</a:t>
            </a:r>
            <a:r>
              <a:rPr lang="zh-CN" altLang="en-US" sz="2000" dirty="0" smtClean="0"/>
              <a:t>的关系的可视化模型</a:t>
            </a:r>
            <a:endParaRPr lang="zh-CN" altLang="en-US" sz="2000" dirty="0" smtClean="0"/>
          </a:p>
          <a:p>
            <a:pPr>
              <a:spcAft>
                <a:spcPts val="0"/>
              </a:spcAft>
            </a:pPr>
            <a:r>
              <a:rPr lang="en-US" altLang="zh-CN" sz="2000" dirty="0" smtClean="0"/>
              <a:t>Other diagrams or enclosures	</a:t>
            </a:r>
            <a:endParaRPr lang="en-US" altLang="zh-CN" sz="2000" dirty="0" smtClean="0"/>
          </a:p>
          <a:p>
            <a:pPr lvl="1">
              <a:spcAft>
                <a:spcPts val="0"/>
              </a:spcAft>
            </a:pPr>
            <a:r>
              <a:rPr lang="zh-CN" altLang="en-US" sz="2000" dirty="0" smtClean="0"/>
              <a:t>交互、活动或其它图 </a:t>
            </a:r>
            <a:endParaRPr lang="zh-CN" altLang="en-US" sz="2000" dirty="0" smtClean="0"/>
          </a:p>
          <a:p>
            <a:pPr lvl="1">
              <a:spcAft>
                <a:spcPts val="0"/>
              </a:spcAft>
            </a:pPr>
            <a:r>
              <a:rPr lang="zh-CN" altLang="en-US" sz="2000" dirty="0" smtClean="0"/>
              <a:t>用户界面框图</a:t>
            </a:r>
            <a:endParaRPr lang="zh-CN" altLang="en-US" sz="2000"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742214" y="1670957"/>
            <a:ext cx="5240110" cy="1242837"/>
          </a:xfrm>
          <a:prstGeom prst="accentCallout2">
            <a:avLst>
              <a:gd name="adj1" fmla="val 18312"/>
              <a:gd name="adj2" fmla="val -1062"/>
              <a:gd name="adj3" fmla="val 18750"/>
              <a:gd name="adj4" fmla="val -16667"/>
              <a:gd name="adj5" fmla="val 85004"/>
              <a:gd name="adj6" fmla="val -32880"/>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a:solidFill>
                  <a:schemeClr val="tx1"/>
                </a:solidFill>
                <a:latin typeface="+mn-ea"/>
              </a:rPr>
              <a:t>1.1</a:t>
            </a:r>
            <a:r>
              <a:rPr lang="zh-CN" altLang="en-US" sz="2000" dirty="0">
                <a:solidFill>
                  <a:schemeClr val="tx1"/>
                </a:solidFill>
                <a:latin typeface="+mn-ea"/>
              </a:rPr>
              <a:t>识别</a:t>
            </a:r>
            <a:r>
              <a:rPr lang="en-US" altLang="zh-CN" sz="2000" dirty="0">
                <a:solidFill>
                  <a:schemeClr val="tx1"/>
                </a:solidFill>
                <a:latin typeface="+mn-ea"/>
              </a:rPr>
              <a:t>actor</a:t>
            </a:r>
            <a:r>
              <a:rPr lang="zh-CN" altLang="en-US" sz="2000" dirty="0">
                <a:solidFill>
                  <a:schemeClr val="tx1"/>
                </a:solidFill>
                <a:latin typeface="+mn-ea"/>
              </a:rPr>
              <a:t>和</a:t>
            </a:r>
            <a:r>
              <a:rPr lang="en-US" altLang="zh-CN" sz="2000" dirty="0">
                <a:solidFill>
                  <a:schemeClr val="tx1"/>
                </a:solidFill>
                <a:latin typeface="+mn-ea"/>
              </a:rPr>
              <a:t>use case</a:t>
            </a:r>
            <a:r>
              <a:rPr lang="zh-CN" altLang="en-US" sz="2000" dirty="0">
                <a:solidFill>
                  <a:schemeClr val="tx1"/>
                </a:solidFill>
                <a:latin typeface="+mn-ea"/>
              </a:rPr>
              <a:t>，画</a:t>
            </a:r>
            <a:r>
              <a:rPr lang="en-US" altLang="zh-CN" sz="2000" dirty="0">
                <a:solidFill>
                  <a:schemeClr val="tx1"/>
                </a:solidFill>
                <a:latin typeface="+mn-ea"/>
              </a:rPr>
              <a:t>Use-Case</a:t>
            </a:r>
            <a:r>
              <a:rPr lang="zh-CN" altLang="en-US" sz="2000" dirty="0">
                <a:solidFill>
                  <a:schemeClr val="tx1"/>
                </a:solidFill>
                <a:latin typeface="+mn-ea"/>
              </a:rPr>
              <a:t>图</a:t>
            </a:r>
            <a:endParaRPr lang="zh-CN" altLang="en-US" sz="2000" dirty="0">
              <a:solidFill>
                <a:schemeClr val="tx1"/>
              </a:solidFill>
              <a:latin typeface="+mn-ea"/>
            </a:endParaRPr>
          </a:p>
          <a:p>
            <a:pPr marL="0" lvl="1">
              <a:lnSpc>
                <a:spcPct val="150000"/>
              </a:lnSpc>
            </a:pPr>
            <a:r>
              <a:rPr lang="en-US" altLang="zh-CN" sz="2000" dirty="0">
                <a:solidFill>
                  <a:schemeClr val="tx1"/>
                </a:solidFill>
                <a:latin typeface="+mn-ea"/>
              </a:rPr>
              <a:t>1.2 </a:t>
            </a:r>
            <a:r>
              <a:rPr lang="zh-CN" altLang="en-US" sz="2000" dirty="0">
                <a:solidFill>
                  <a:schemeClr val="tx1"/>
                </a:solidFill>
                <a:latin typeface="+mn-ea"/>
              </a:rPr>
              <a:t>编写</a:t>
            </a:r>
            <a:r>
              <a:rPr lang="en-US" altLang="zh-CN" sz="2000" dirty="0">
                <a:solidFill>
                  <a:schemeClr val="tx1"/>
                </a:solidFill>
                <a:latin typeface="+mn-ea"/>
              </a:rPr>
              <a:t>Use-Case Spec.</a:t>
            </a:r>
            <a:endParaRPr lang="en-US" altLang="zh-CN" sz="2000" dirty="0">
              <a:solidFill>
                <a:schemeClr val="tx1"/>
              </a:solidFill>
              <a:latin typeface="+mn-ea"/>
            </a:endParaRPr>
          </a:p>
          <a:p>
            <a:pPr marL="0" lvl="1">
              <a:lnSpc>
                <a:spcPct val="150000"/>
              </a:lnSpc>
            </a:pPr>
            <a:r>
              <a:rPr lang="en-US" altLang="zh-CN" sz="2000" b="1" dirty="0">
                <a:solidFill>
                  <a:srgbClr val="990074"/>
                </a:solidFill>
                <a:latin typeface="+mn-ea"/>
              </a:rPr>
              <a:t>1.3 </a:t>
            </a:r>
            <a:r>
              <a:rPr lang="zh-CN" altLang="en-US" sz="2000" b="1" dirty="0">
                <a:solidFill>
                  <a:srgbClr val="990074"/>
                </a:solidFill>
                <a:latin typeface="+mn-ea"/>
              </a:rPr>
              <a:t>优化</a:t>
            </a:r>
            <a:r>
              <a:rPr lang="en-US" altLang="zh-CN" sz="2000" b="1" dirty="0">
                <a:solidFill>
                  <a:srgbClr val="990074"/>
                </a:solidFill>
                <a:latin typeface="+mn-ea"/>
              </a:rPr>
              <a:t>Use-Case</a:t>
            </a:r>
            <a:r>
              <a:rPr lang="zh-CN" altLang="en-US" sz="2000" b="1" dirty="0">
                <a:solidFill>
                  <a:srgbClr val="990074"/>
                </a:solidFill>
                <a:latin typeface="+mn-ea"/>
              </a:rPr>
              <a:t>图的结构</a:t>
            </a:r>
            <a:endParaRPr lang="zh-CN" altLang="en-US" sz="2000" b="1" dirty="0">
              <a:solidFill>
                <a:srgbClr val="990074"/>
              </a:solidFill>
              <a:latin typeface="+mn-ea"/>
            </a:endParaRPr>
          </a:p>
        </p:txBody>
      </p:sp>
      <p:sp>
        <p:nvSpPr>
          <p:cNvPr id="7" name="Rectangle 6"/>
          <p:cNvSpPr>
            <a:spLocks noChangeArrowheads="1"/>
          </p:cNvSpPr>
          <p:nvPr/>
        </p:nvSpPr>
        <p:spPr bwMode="auto">
          <a:xfrm>
            <a:off x="13814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814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814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 </a:t>
            </a:r>
            <a:r>
              <a:rPr lang="zh-CN" altLang="en-US" sz="2400" dirty="0" smtClean="0">
                <a:solidFill>
                  <a:schemeClr val="bg1"/>
                </a:solidFill>
              </a:rPr>
              <a:t>建立分析模型</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6120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6120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612000" y="3484117"/>
            <a:ext cx="1098550" cy="771525"/>
          </a:xfrm>
          <a:prstGeom prst="rect">
            <a:avLst/>
          </a:prstGeom>
          <a:noFill/>
          <a:ln w="9525">
            <a:noFill/>
            <a:miter lim="800000"/>
            <a:headEnd/>
            <a:tailEnd/>
          </a:ln>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smtClean="0"/>
              <a:t>Use Case</a:t>
            </a:r>
            <a:r>
              <a:rPr lang="zh-CN" altLang="en-US" smtClean="0"/>
              <a:t>间的关系</a:t>
            </a:r>
            <a:endParaRPr lang="zh-CN" altLang="en-US" smtClean="0"/>
          </a:p>
        </p:txBody>
      </p:sp>
      <p:sp>
        <p:nvSpPr>
          <p:cNvPr id="106499" name="Rectangle 3"/>
          <p:cNvSpPr>
            <a:spLocks noGrp="1" noChangeArrowheads="1"/>
          </p:cNvSpPr>
          <p:nvPr>
            <p:ph idx="1"/>
          </p:nvPr>
        </p:nvSpPr>
        <p:spPr/>
        <p:txBody>
          <a:bodyPr/>
          <a:lstStyle/>
          <a:p>
            <a:endParaRPr lang="zh-CN" altLang="en-US" smtClean="0"/>
          </a:p>
          <a:p>
            <a:r>
              <a:rPr lang="en-US" altLang="zh-CN" smtClean="0"/>
              <a:t>Include </a:t>
            </a:r>
            <a:r>
              <a:rPr lang="zh-CN" altLang="en-US" smtClean="0"/>
              <a:t>包含</a:t>
            </a:r>
            <a:endParaRPr lang="zh-CN" altLang="en-US" smtClean="0"/>
          </a:p>
          <a:p>
            <a:pPr lvl="1"/>
            <a:endParaRPr lang="zh-CN" altLang="en-US" smtClean="0"/>
          </a:p>
          <a:p>
            <a:r>
              <a:rPr lang="en-US" altLang="zh-CN" smtClean="0"/>
              <a:t>Extend </a:t>
            </a:r>
            <a:r>
              <a:rPr lang="zh-CN" altLang="en-US" smtClean="0"/>
              <a:t>扩展</a:t>
            </a:r>
            <a:endParaRPr lang="zh-CN" altLang="en-US" smtClean="0"/>
          </a:p>
          <a:p>
            <a:pPr lvl="1"/>
            <a:endParaRPr lang="zh-CN" altLang="en-US" smtClean="0"/>
          </a:p>
          <a:p>
            <a:r>
              <a:rPr lang="en-US" altLang="zh-CN" smtClean="0"/>
              <a:t>Generalization </a:t>
            </a:r>
            <a:r>
              <a:rPr lang="zh-CN" altLang="en-US" smtClean="0"/>
              <a:t>泛化</a:t>
            </a:r>
            <a:endParaRPr lang="zh-CN" altLang="en-US" smtClean="0"/>
          </a:p>
          <a:p>
            <a:pPr lvl="1"/>
            <a:endParaRPr lang="zh-CN" altLang="en-US" smtClean="0"/>
          </a:p>
        </p:txBody>
      </p:sp>
      <p:sp>
        <p:nvSpPr>
          <p:cNvPr id="106500" name="Oval 4"/>
          <p:cNvSpPr>
            <a:spLocks noChangeArrowheads="1"/>
          </p:cNvSpPr>
          <p:nvPr/>
        </p:nvSpPr>
        <p:spPr bwMode="auto">
          <a:xfrm>
            <a:off x="6662739" y="3500438"/>
            <a:ext cx="1487487" cy="601662"/>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01" name="Oval 5"/>
          <p:cNvSpPr>
            <a:spLocks noChangeArrowheads="1"/>
          </p:cNvSpPr>
          <p:nvPr/>
        </p:nvSpPr>
        <p:spPr bwMode="auto">
          <a:xfrm>
            <a:off x="5903914" y="4991101"/>
            <a:ext cx="1500187" cy="601663"/>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b="1">
              <a:solidFill>
                <a:srgbClr val="FFFF99"/>
              </a:solidFill>
              <a:ea typeface="宋体" panose="02010600030101010101" pitchFamily="2" charset="-122"/>
            </a:endParaRPr>
          </a:p>
        </p:txBody>
      </p:sp>
      <p:sp>
        <p:nvSpPr>
          <p:cNvPr id="106502" name="Oval 6"/>
          <p:cNvSpPr>
            <a:spLocks noChangeArrowheads="1"/>
          </p:cNvSpPr>
          <p:nvPr/>
        </p:nvSpPr>
        <p:spPr bwMode="auto">
          <a:xfrm>
            <a:off x="7564438" y="2032001"/>
            <a:ext cx="1458912" cy="601663"/>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03" name="Oval 7"/>
          <p:cNvSpPr>
            <a:spLocks noChangeArrowheads="1"/>
          </p:cNvSpPr>
          <p:nvPr/>
        </p:nvSpPr>
        <p:spPr bwMode="auto">
          <a:xfrm>
            <a:off x="7624763" y="5003801"/>
            <a:ext cx="1566862" cy="601663"/>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b="1">
              <a:solidFill>
                <a:srgbClr val="FFFF99"/>
              </a:solidFill>
              <a:ea typeface="宋体" panose="02010600030101010101" pitchFamily="2" charset="-122"/>
            </a:endParaRPr>
          </a:p>
        </p:txBody>
      </p:sp>
      <p:sp>
        <p:nvSpPr>
          <p:cNvPr id="106504" name="Line 8"/>
          <p:cNvSpPr>
            <a:spLocks noChangeShapeType="1"/>
          </p:cNvSpPr>
          <p:nvPr/>
        </p:nvSpPr>
        <p:spPr bwMode="auto">
          <a:xfrm rot="-2132460">
            <a:off x="7772401" y="4054475"/>
            <a:ext cx="15875" cy="1022350"/>
          </a:xfrm>
          <a:prstGeom prst="line">
            <a:avLst/>
          </a:prstGeom>
          <a:noFill/>
          <a:ln w="28575">
            <a:solidFill>
              <a:srgbClr val="EB7C11"/>
            </a:solidFill>
            <a:prstDash val="dash"/>
            <a:round/>
            <a:headEnd type="arrow"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05" name="Line 9"/>
          <p:cNvSpPr>
            <a:spLocks noChangeShapeType="1"/>
          </p:cNvSpPr>
          <p:nvPr/>
        </p:nvSpPr>
        <p:spPr bwMode="auto">
          <a:xfrm rot="19467540" flipH="1">
            <a:off x="7223125" y="2951164"/>
            <a:ext cx="1036638" cy="211137"/>
          </a:xfrm>
          <a:prstGeom prst="line">
            <a:avLst/>
          </a:prstGeom>
          <a:noFill/>
          <a:ln w="28575">
            <a:solidFill>
              <a:srgbClr val="EB7C11"/>
            </a:solidFill>
            <a:prstDash val="dash"/>
            <a:round/>
            <a:headEnd type="arrow"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06" name="Text Box 10"/>
          <p:cNvSpPr txBox="1">
            <a:spLocks noChangeArrowheads="1"/>
          </p:cNvSpPr>
          <p:nvPr/>
        </p:nvSpPr>
        <p:spPr bwMode="auto">
          <a:xfrm>
            <a:off x="7662863" y="2951163"/>
            <a:ext cx="16129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dirty="0">
                <a:solidFill>
                  <a:srgbClr val="EB7C11"/>
                </a:solidFill>
                <a:ea typeface="宋体" panose="02010600030101010101" pitchFamily="2" charset="-122"/>
              </a:rPr>
              <a:t>&lt;&lt;include&gt;&gt;</a:t>
            </a:r>
            <a:endParaRPr lang="en-US" altLang="zh-CN" sz="2000" dirty="0">
              <a:solidFill>
                <a:srgbClr val="EB7C11"/>
              </a:solidFill>
              <a:ea typeface="宋体" panose="02010600030101010101" pitchFamily="2" charset="-122"/>
            </a:endParaRPr>
          </a:p>
        </p:txBody>
      </p:sp>
      <p:sp>
        <p:nvSpPr>
          <p:cNvPr id="106507" name="Text Box 11"/>
          <p:cNvSpPr txBox="1">
            <a:spLocks noChangeArrowheads="1"/>
          </p:cNvSpPr>
          <p:nvPr/>
        </p:nvSpPr>
        <p:spPr bwMode="auto">
          <a:xfrm>
            <a:off x="7769225" y="4308475"/>
            <a:ext cx="15684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dirty="0">
                <a:solidFill>
                  <a:srgbClr val="EB7C11"/>
                </a:solidFill>
                <a:ea typeface="宋体" panose="02010600030101010101" pitchFamily="2" charset="-122"/>
              </a:rPr>
              <a:t>&lt;&lt;extend&gt;&gt;</a:t>
            </a:r>
            <a:endParaRPr lang="en-US" altLang="zh-CN" sz="2000" dirty="0">
              <a:solidFill>
                <a:srgbClr val="EB7C11"/>
              </a:solidFill>
              <a:ea typeface="宋体" panose="02010600030101010101" pitchFamily="2" charset="-122"/>
            </a:endParaRPr>
          </a:p>
        </p:txBody>
      </p:sp>
      <p:grpSp>
        <p:nvGrpSpPr>
          <p:cNvPr id="106508" name="Group 12"/>
          <p:cNvGrpSpPr/>
          <p:nvPr/>
        </p:nvGrpSpPr>
        <p:grpSpPr bwMode="auto">
          <a:xfrm rot="2132460">
            <a:off x="6878638" y="4035425"/>
            <a:ext cx="184150" cy="1009650"/>
            <a:chOff x="1084" y="2148"/>
            <a:chExt cx="116" cy="636"/>
          </a:xfrm>
        </p:grpSpPr>
        <p:sp>
          <p:nvSpPr>
            <p:cNvPr id="106509" name="Line 13"/>
            <p:cNvSpPr>
              <a:spLocks noChangeShapeType="1"/>
            </p:cNvSpPr>
            <p:nvPr/>
          </p:nvSpPr>
          <p:spPr bwMode="auto">
            <a:xfrm>
              <a:off x="1142" y="2304"/>
              <a:ext cx="0" cy="480"/>
            </a:xfrm>
            <a:prstGeom prst="line">
              <a:avLst/>
            </a:prstGeom>
            <a:noFill/>
            <a:ln w="28575">
              <a:solidFill>
                <a:srgbClr val="EB7C1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0" name="AutoShape 14"/>
            <p:cNvSpPr>
              <a:spLocks noChangeArrowheads="1"/>
            </p:cNvSpPr>
            <p:nvPr/>
          </p:nvSpPr>
          <p:spPr bwMode="auto">
            <a:xfrm>
              <a:off x="1084" y="2148"/>
              <a:ext cx="116" cy="156"/>
            </a:xfrm>
            <a:prstGeom prst="triangle">
              <a:avLst>
                <a:gd name="adj" fmla="val 49995"/>
              </a:avLst>
            </a:prstGeom>
            <a:noFill/>
            <a:ln w="28575">
              <a:solidFill>
                <a:srgbClr val="EB7C1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zh-CN" altLang="en-US" dirty="0" smtClean="0"/>
              <a:t>定义 </a:t>
            </a:r>
            <a:r>
              <a:rPr lang="en-US" altLang="zh-CN" dirty="0" smtClean="0"/>
              <a:t>Functionality </a:t>
            </a:r>
            <a:r>
              <a:rPr lang="zh-CN" altLang="en-US" dirty="0" smtClean="0"/>
              <a:t>需求</a:t>
            </a:r>
            <a:endParaRPr lang="zh-CN" altLang="en-US" dirty="0" smtClean="0"/>
          </a:p>
        </p:txBody>
      </p:sp>
      <p:sp>
        <p:nvSpPr>
          <p:cNvPr id="17411" name="Freeform 3"/>
          <p:cNvSpPr/>
          <p:nvPr/>
        </p:nvSpPr>
        <p:spPr bwMode="auto">
          <a:xfrm>
            <a:off x="3910014" y="3573685"/>
            <a:ext cx="3360737" cy="2116138"/>
          </a:xfrm>
          <a:custGeom>
            <a:avLst/>
            <a:gdLst>
              <a:gd name="T0" fmla="*/ 0 w 2117"/>
              <a:gd name="T1" fmla="*/ 2147483646 h 3100"/>
              <a:gd name="T2" fmla="*/ 2147483646 w 2117"/>
              <a:gd name="T3" fmla="*/ 2147483646 h 3100"/>
              <a:gd name="T4" fmla="*/ 2147483646 w 2117"/>
              <a:gd name="T5" fmla="*/ 2147483646 h 3100"/>
              <a:gd name="T6" fmla="*/ 2147483646 w 2117"/>
              <a:gd name="T7" fmla="*/ 0 h 3100"/>
              <a:gd name="T8" fmla="*/ 2147483646 w 2117"/>
              <a:gd name="T9" fmla="*/ 0 h 3100"/>
              <a:gd name="T10" fmla="*/ 2147483646 w 2117"/>
              <a:gd name="T11" fmla="*/ 2147483646 h 3100"/>
              <a:gd name="T12" fmla="*/ 2147483646 w 2117"/>
              <a:gd name="T13" fmla="*/ 2147483646 h 3100"/>
              <a:gd name="T14" fmla="*/ 2147483646 w 2117"/>
              <a:gd name="T15" fmla="*/ 2147483646 h 3100"/>
              <a:gd name="T16" fmla="*/ 2147483646 w 2117"/>
              <a:gd name="T17" fmla="*/ 2147483646 h 3100"/>
              <a:gd name="T18" fmla="*/ 2147483646 w 2117"/>
              <a:gd name="T19" fmla="*/ 2147483646 h 3100"/>
              <a:gd name="T20" fmla="*/ 2147483646 w 2117"/>
              <a:gd name="T21" fmla="*/ 2147483646 h 3100"/>
              <a:gd name="T22" fmla="*/ 2147483646 w 2117"/>
              <a:gd name="T23" fmla="*/ 2147483646 h 3100"/>
              <a:gd name="T24" fmla="*/ 2147483646 w 2117"/>
              <a:gd name="T25" fmla="*/ 2147483646 h 3100"/>
              <a:gd name="T26" fmla="*/ 2147483646 w 2117"/>
              <a:gd name="T27" fmla="*/ 2147483646 h 3100"/>
              <a:gd name="T28" fmla="*/ 2147483646 w 2117"/>
              <a:gd name="T29" fmla="*/ 2147483646 h 3100"/>
              <a:gd name="T30" fmla="*/ 2147483646 w 2117"/>
              <a:gd name="T31" fmla="*/ 2147483646 h 3100"/>
              <a:gd name="T32" fmla="*/ 2147483646 w 2117"/>
              <a:gd name="T33" fmla="*/ 2147483646 h 3100"/>
              <a:gd name="T34" fmla="*/ 2147483646 w 2117"/>
              <a:gd name="T35" fmla="*/ 2147483646 h 3100"/>
              <a:gd name="T36" fmla="*/ 2147483646 w 2117"/>
              <a:gd name="T37" fmla="*/ 2147483646 h 3100"/>
              <a:gd name="T38" fmla="*/ 2147483646 w 2117"/>
              <a:gd name="T39" fmla="*/ 2147483646 h 3100"/>
              <a:gd name="T40" fmla="*/ 2147483646 w 2117"/>
              <a:gd name="T41" fmla="*/ 2147483646 h 3100"/>
              <a:gd name="T42" fmla="*/ 2147483646 w 2117"/>
              <a:gd name="T43" fmla="*/ 2147483646 h 3100"/>
              <a:gd name="T44" fmla="*/ 0 w 2117"/>
              <a:gd name="T45" fmla="*/ 2147483646 h 3100"/>
              <a:gd name="T46" fmla="*/ 0 w 2117"/>
              <a:gd name="T47" fmla="*/ 2147483646 h 310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117"/>
              <a:gd name="T73" fmla="*/ 0 h 3100"/>
              <a:gd name="T74" fmla="*/ 2117 w 2117"/>
              <a:gd name="T75" fmla="*/ 3100 h 3100"/>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117" h="3100">
                <a:moveTo>
                  <a:pt x="0" y="586"/>
                </a:moveTo>
                <a:lnTo>
                  <a:pt x="927" y="586"/>
                </a:lnTo>
                <a:lnTo>
                  <a:pt x="1235" y="234"/>
                </a:lnTo>
                <a:lnTo>
                  <a:pt x="1060" y="0"/>
                </a:lnTo>
                <a:lnTo>
                  <a:pt x="1676" y="0"/>
                </a:lnTo>
                <a:lnTo>
                  <a:pt x="1676" y="816"/>
                </a:lnTo>
                <a:lnTo>
                  <a:pt x="1501" y="586"/>
                </a:lnTo>
                <a:lnTo>
                  <a:pt x="1235" y="875"/>
                </a:lnTo>
                <a:lnTo>
                  <a:pt x="1235" y="1344"/>
                </a:lnTo>
                <a:lnTo>
                  <a:pt x="1676" y="1344"/>
                </a:lnTo>
                <a:lnTo>
                  <a:pt x="1676" y="992"/>
                </a:lnTo>
                <a:lnTo>
                  <a:pt x="2117" y="1580"/>
                </a:lnTo>
                <a:lnTo>
                  <a:pt x="1676" y="2166"/>
                </a:lnTo>
                <a:lnTo>
                  <a:pt x="1676" y="1812"/>
                </a:lnTo>
                <a:lnTo>
                  <a:pt x="1235" y="1812"/>
                </a:lnTo>
                <a:lnTo>
                  <a:pt x="1235" y="2224"/>
                </a:lnTo>
                <a:lnTo>
                  <a:pt x="1501" y="2572"/>
                </a:lnTo>
                <a:lnTo>
                  <a:pt x="1676" y="2338"/>
                </a:lnTo>
                <a:lnTo>
                  <a:pt x="1676" y="3100"/>
                </a:lnTo>
                <a:lnTo>
                  <a:pt x="1015" y="3100"/>
                </a:lnTo>
                <a:lnTo>
                  <a:pt x="1235" y="2865"/>
                </a:lnTo>
                <a:lnTo>
                  <a:pt x="927" y="2455"/>
                </a:lnTo>
                <a:lnTo>
                  <a:pt x="0" y="2455"/>
                </a:lnTo>
                <a:lnTo>
                  <a:pt x="0" y="586"/>
                </a:lnTo>
                <a:close/>
              </a:path>
            </a:pathLst>
          </a:custGeom>
          <a:solidFill>
            <a:srgbClr val="175F8B"/>
          </a:solidFill>
          <a:ln w="9525">
            <a:solidFill>
              <a:schemeClr val="bg2"/>
            </a:solidFill>
            <a:round/>
          </a:ln>
        </p:spPr>
        <p:txBody>
          <a:bodyPr/>
          <a:lstStyle/>
          <a:p>
            <a:endParaRPr lang="zh-CN" altLang="en-US"/>
          </a:p>
        </p:txBody>
      </p:sp>
      <p:sp>
        <p:nvSpPr>
          <p:cNvPr id="17412" name="Rectangle 4"/>
          <p:cNvSpPr>
            <a:spLocks noChangeArrowheads="1"/>
          </p:cNvSpPr>
          <p:nvPr/>
        </p:nvSpPr>
        <p:spPr bwMode="auto">
          <a:xfrm>
            <a:off x="7010400" y="2286223"/>
            <a:ext cx="3284538" cy="1939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dirty="0">
                <a:ea typeface="宋体" panose="02010600030101010101" pitchFamily="2" charset="-122"/>
              </a:rPr>
              <a:t>Trending information will be charted with a line graph showing time on the x axis, and number of defects found on the y axis.</a:t>
            </a:r>
            <a:endParaRPr lang="en-US" altLang="zh-CN" sz="2000" dirty="0">
              <a:ea typeface="宋体" panose="02010600030101010101" pitchFamily="2" charset="-122"/>
            </a:endParaRPr>
          </a:p>
        </p:txBody>
      </p:sp>
      <p:graphicFrame>
        <p:nvGraphicFramePr>
          <p:cNvPr id="17413" name="Object 5"/>
          <p:cNvGraphicFramePr/>
          <p:nvPr/>
        </p:nvGraphicFramePr>
        <p:xfrm>
          <a:off x="7175501" y="5426299"/>
          <a:ext cx="1890713" cy="1050925"/>
        </p:xfrm>
        <a:graphic>
          <a:graphicData uri="http://schemas.openxmlformats.org/presentationml/2006/ole">
            <mc:AlternateContent xmlns:mc="http://schemas.openxmlformats.org/markup-compatibility/2006">
              <mc:Choice xmlns:v="urn:schemas-microsoft-com:vml" Requires="v">
                <p:oleObj spid="_x0000_s12338" name="Clip" r:id="rId1" imgW="3657600" imgH="2037080" progId="MS_ClipArt_Gallery.2">
                  <p:embed/>
                </p:oleObj>
              </mc:Choice>
              <mc:Fallback>
                <p:oleObj name="Clip" r:id="rId1" imgW="3657600" imgH="2037080" progId="MS_ClipArt_Gallery.2">
                  <p:embed/>
                  <p:pic>
                    <p:nvPicPr>
                      <p:cNvPr id="0" name="图片 1233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501" y="5426299"/>
                        <a:ext cx="1890713"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Rectangle 6"/>
          <p:cNvSpPr>
            <a:spLocks noChangeArrowheads="1"/>
          </p:cNvSpPr>
          <p:nvPr/>
        </p:nvSpPr>
        <p:spPr bwMode="auto">
          <a:xfrm>
            <a:off x="8147068" y="4676998"/>
            <a:ext cx="1309655" cy="572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7788" tIns="39688" rIns="77788" bIns="3968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1600" i="1">
                <a:ea typeface="宋体" panose="02010600030101010101" pitchFamily="2" charset="-122"/>
              </a:rPr>
              <a:t>Print Status</a:t>
            </a:r>
            <a:br>
              <a:rPr lang="en-US" altLang="zh-CN" sz="1600" i="1">
                <a:ea typeface="宋体" panose="02010600030101010101" pitchFamily="2" charset="-122"/>
              </a:rPr>
            </a:br>
            <a:r>
              <a:rPr lang="en-US" altLang="zh-CN" sz="1600" i="1">
                <a:ea typeface="宋体" panose="02010600030101010101" pitchFamily="2" charset="-122"/>
              </a:rPr>
              <a:t>Report</a:t>
            </a:r>
            <a:endParaRPr lang="en-US" altLang="zh-CN" sz="1400">
              <a:ea typeface="宋体" panose="02010600030101010101" pitchFamily="2" charset="-122"/>
            </a:endParaRPr>
          </a:p>
        </p:txBody>
      </p:sp>
      <p:sp>
        <p:nvSpPr>
          <p:cNvPr id="17415" name="Line 7"/>
          <p:cNvSpPr>
            <a:spLocks noChangeShapeType="1"/>
          </p:cNvSpPr>
          <p:nvPr/>
        </p:nvSpPr>
        <p:spPr bwMode="auto">
          <a:xfrm flipV="1">
            <a:off x="7837488" y="4496024"/>
            <a:ext cx="392112" cy="24923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6" name="Line 8"/>
          <p:cNvSpPr>
            <a:spLocks noChangeShapeType="1"/>
          </p:cNvSpPr>
          <p:nvPr/>
        </p:nvSpPr>
        <p:spPr bwMode="auto">
          <a:xfrm>
            <a:off x="9372601" y="4419824"/>
            <a:ext cx="379413" cy="179387"/>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417" name="Group 9"/>
          <p:cNvGrpSpPr/>
          <p:nvPr/>
        </p:nvGrpSpPr>
        <p:grpSpPr bwMode="auto">
          <a:xfrm>
            <a:off x="7086600" y="4419824"/>
            <a:ext cx="1042988" cy="949325"/>
            <a:chOff x="2508" y="1554"/>
            <a:chExt cx="1136" cy="1028"/>
          </a:xfrm>
        </p:grpSpPr>
        <p:grpSp>
          <p:nvGrpSpPr>
            <p:cNvPr id="17431" name="Group 10"/>
            <p:cNvGrpSpPr/>
            <p:nvPr/>
          </p:nvGrpSpPr>
          <p:grpSpPr bwMode="auto">
            <a:xfrm>
              <a:off x="2839" y="1554"/>
              <a:ext cx="472" cy="595"/>
              <a:chOff x="7654" y="3380"/>
              <a:chExt cx="554" cy="754"/>
            </a:xfrm>
          </p:grpSpPr>
          <p:sp>
            <p:nvSpPr>
              <p:cNvPr id="17433" name="Oval 11"/>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34" name="Line 12"/>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5" name="Line 13"/>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6" name="Freeform 14"/>
              <p:cNvSpPr/>
              <p:nvPr/>
            </p:nvSpPr>
            <p:spPr bwMode="auto">
              <a:xfrm>
                <a:off x="7654" y="3862"/>
                <a:ext cx="554" cy="272"/>
              </a:xfrm>
              <a:custGeom>
                <a:avLst/>
                <a:gdLst>
                  <a:gd name="T0" fmla="*/ 0 w 108"/>
                  <a:gd name="T1" fmla="*/ 112711174 h 54"/>
                  <a:gd name="T2" fmla="*/ 132796324 w 108"/>
                  <a:gd name="T3" fmla="*/ 0 h 54"/>
                  <a:gd name="T4" fmla="*/ 265592514 w 108"/>
                  <a:gd name="T5" fmla="*/ 11271117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32" name="Text Box 15"/>
            <p:cNvSpPr txBox="1">
              <a:spLocks noChangeArrowheads="1"/>
            </p:cNvSpPr>
            <p:nvPr/>
          </p:nvSpPr>
          <p:spPr bwMode="auto">
            <a:xfrm>
              <a:off x="2508" y="2218"/>
              <a:ext cx="1136"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1600" i="1">
                  <a:ea typeface="宋体" panose="02010600030101010101" pitchFamily="2" charset="-122"/>
                </a:rPr>
                <a:t>Operator</a:t>
              </a:r>
              <a:endParaRPr lang="en-US" altLang="zh-CN" sz="1600" i="1">
                <a:ea typeface="宋体" panose="02010600030101010101" pitchFamily="2" charset="-122"/>
              </a:endParaRPr>
            </a:p>
          </p:txBody>
        </p:sp>
      </p:grpSp>
      <p:grpSp>
        <p:nvGrpSpPr>
          <p:cNvPr id="17418" name="Group 16"/>
          <p:cNvGrpSpPr/>
          <p:nvPr/>
        </p:nvGrpSpPr>
        <p:grpSpPr bwMode="auto">
          <a:xfrm>
            <a:off x="9448801" y="4343623"/>
            <a:ext cx="1019175" cy="1193800"/>
            <a:chOff x="2520" y="1554"/>
            <a:chExt cx="1110" cy="1293"/>
          </a:xfrm>
        </p:grpSpPr>
        <p:grpSp>
          <p:nvGrpSpPr>
            <p:cNvPr id="17425" name="Group 17"/>
            <p:cNvGrpSpPr/>
            <p:nvPr/>
          </p:nvGrpSpPr>
          <p:grpSpPr bwMode="auto">
            <a:xfrm>
              <a:off x="2839" y="1554"/>
              <a:ext cx="472" cy="595"/>
              <a:chOff x="7654" y="3380"/>
              <a:chExt cx="554" cy="754"/>
            </a:xfrm>
          </p:grpSpPr>
          <p:sp>
            <p:nvSpPr>
              <p:cNvPr id="17427" name="Oval 18"/>
              <p:cNvSpPr>
                <a:spLocks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28" name="Line 19"/>
              <p:cNvSpPr>
                <a:spLocks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29" name="Line 20"/>
              <p:cNvSpPr>
                <a:spLocks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430" name="Freeform 21"/>
              <p:cNvSpPr/>
              <p:nvPr/>
            </p:nvSpPr>
            <p:spPr bwMode="auto">
              <a:xfrm>
                <a:off x="7654" y="3862"/>
                <a:ext cx="554" cy="272"/>
              </a:xfrm>
              <a:custGeom>
                <a:avLst/>
                <a:gdLst>
                  <a:gd name="T0" fmla="*/ 0 w 108"/>
                  <a:gd name="T1" fmla="*/ 112711174 h 54"/>
                  <a:gd name="T2" fmla="*/ 132796324 w 108"/>
                  <a:gd name="T3" fmla="*/ 0 h 54"/>
                  <a:gd name="T4" fmla="*/ 265592514 w 108"/>
                  <a:gd name="T5" fmla="*/ 112711174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26" name="Text Box 22"/>
            <p:cNvSpPr txBox="1">
              <a:spLocks noChangeArrowheads="1"/>
            </p:cNvSpPr>
            <p:nvPr/>
          </p:nvSpPr>
          <p:spPr bwMode="auto">
            <a:xfrm>
              <a:off x="2520" y="2218"/>
              <a:ext cx="1110" cy="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pPr algn="ctr"/>
              <a:r>
                <a:rPr lang="en-US" altLang="zh-CN" sz="1600" i="1">
                  <a:ea typeface="宋体" panose="02010600030101010101" pitchFamily="2" charset="-122"/>
                </a:rPr>
                <a:t>Project</a:t>
              </a:r>
              <a:br>
                <a:rPr lang="en-US" altLang="zh-CN" sz="1600" i="1">
                  <a:ea typeface="宋体" panose="02010600030101010101" pitchFamily="2" charset="-122"/>
                </a:rPr>
              </a:br>
              <a:r>
                <a:rPr lang="en-US" altLang="zh-CN" sz="1600" i="1">
                  <a:ea typeface="宋体" panose="02010600030101010101" pitchFamily="2" charset="-122"/>
                </a:rPr>
                <a:t>Manager</a:t>
              </a:r>
              <a:endParaRPr lang="en-US" altLang="zh-CN" sz="1600" i="1">
                <a:ea typeface="宋体" panose="02010600030101010101" pitchFamily="2" charset="-122"/>
              </a:endParaRPr>
            </a:p>
          </p:txBody>
        </p:sp>
      </p:grpSp>
      <p:sp>
        <p:nvSpPr>
          <p:cNvPr id="17419" name="Oval 23"/>
          <p:cNvSpPr>
            <a:spLocks noChangeArrowheads="1"/>
          </p:cNvSpPr>
          <p:nvPr/>
        </p:nvSpPr>
        <p:spPr bwMode="auto">
          <a:xfrm>
            <a:off x="8305800" y="4115023"/>
            <a:ext cx="990600" cy="457200"/>
          </a:xfrm>
          <a:prstGeom prst="ellipse">
            <a:avLst/>
          </a:prstGeom>
          <a:noFill/>
          <a:ln w="28575">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20" name="Text Box 24"/>
          <p:cNvSpPr txBox="1">
            <a:spLocks noChangeArrowheads="1"/>
          </p:cNvSpPr>
          <p:nvPr/>
        </p:nvSpPr>
        <p:spPr bwMode="auto">
          <a:xfrm>
            <a:off x="1919288" y="3251423"/>
            <a:ext cx="2074286"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dirty="0">
                <a:solidFill>
                  <a:srgbClr val="EB7C1F"/>
                </a:solidFill>
                <a:latin typeface="+mn-ea"/>
              </a:rPr>
              <a:t>概要功能需求</a:t>
            </a:r>
            <a:endParaRPr lang="zh-CN" altLang="en-US" sz="2400" b="0" dirty="0">
              <a:solidFill>
                <a:srgbClr val="EB7C1F"/>
              </a:solidFill>
              <a:latin typeface="+mn-ea"/>
            </a:endParaRPr>
          </a:p>
        </p:txBody>
      </p:sp>
      <p:sp>
        <p:nvSpPr>
          <p:cNvPr id="17421" name="Text Box 25"/>
          <p:cNvSpPr txBox="1">
            <a:spLocks noChangeArrowheads="1"/>
          </p:cNvSpPr>
          <p:nvPr/>
        </p:nvSpPr>
        <p:spPr bwMode="auto">
          <a:xfrm>
            <a:off x="7824788" y="1667098"/>
            <a:ext cx="2074286"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b="0" dirty="0">
                <a:solidFill>
                  <a:srgbClr val="EB7C1F"/>
                </a:solidFill>
                <a:latin typeface="+mn-ea"/>
              </a:rPr>
              <a:t>详细功能需求</a:t>
            </a:r>
            <a:endParaRPr lang="zh-CN" altLang="en-US" sz="2400" b="0" dirty="0">
              <a:solidFill>
                <a:srgbClr val="EB7C1F"/>
              </a:solidFill>
              <a:latin typeface="+mn-ea"/>
            </a:endParaRPr>
          </a:p>
        </p:txBody>
      </p:sp>
      <p:grpSp>
        <p:nvGrpSpPr>
          <p:cNvPr id="17422" name="Group 26"/>
          <p:cNvGrpSpPr/>
          <p:nvPr/>
        </p:nvGrpSpPr>
        <p:grpSpPr bwMode="auto">
          <a:xfrm>
            <a:off x="1525588" y="3353024"/>
            <a:ext cx="4037012" cy="2465387"/>
            <a:chOff x="1" y="1680"/>
            <a:chExt cx="2543" cy="1553"/>
          </a:xfrm>
        </p:grpSpPr>
        <p:sp>
          <p:nvSpPr>
            <p:cNvPr id="17423" name="Freeform 27"/>
            <p:cNvSpPr/>
            <p:nvPr/>
          </p:nvSpPr>
          <p:spPr bwMode="auto">
            <a:xfrm>
              <a:off x="1" y="1680"/>
              <a:ext cx="2543" cy="1553"/>
            </a:xfrm>
            <a:custGeom>
              <a:avLst/>
              <a:gdLst>
                <a:gd name="T0" fmla="*/ 3667 w 2295"/>
                <a:gd name="T1" fmla="*/ 2 h 2983"/>
                <a:gd name="T2" fmla="*/ 0 w 2295"/>
                <a:gd name="T3" fmla="*/ 2 h 2983"/>
                <a:gd name="T4" fmla="*/ 0 w 2295"/>
                <a:gd name="T5" fmla="*/ 6 h 2983"/>
                <a:gd name="T6" fmla="*/ 3781 w 2295"/>
                <a:gd name="T7" fmla="*/ 6 h 2983"/>
                <a:gd name="T8" fmla="*/ 3781 w 2295"/>
                <a:gd name="T9" fmla="*/ 8 h 2983"/>
                <a:gd name="T10" fmla="*/ 5780 w 2295"/>
                <a:gd name="T11" fmla="*/ 4 h 2983"/>
                <a:gd name="T12" fmla="*/ 3667 w 2295"/>
                <a:gd name="T13" fmla="*/ 0 h 2983"/>
                <a:gd name="T14" fmla="*/ 3667 w 2295"/>
                <a:gd name="T15" fmla="*/ 2 h 2983"/>
                <a:gd name="T16" fmla="*/ 0 60000 65536"/>
                <a:gd name="T17" fmla="*/ 0 60000 65536"/>
                <a:gd name="T18" fmla="*/ 0 60000 65536"/>
                <a:gd name="T19" fmla="*/ 0 60000 65536"/>
                <a:gd name="T20" fmla="*/ 0 60000 65536"/>
                <a:gd name="T21" fmla="*/ 0 60000 65536"/>
                <a:gd name="T22" fmla="*/ 0 60000 65536"/>
                <a:gd name="T23" fmla="*/ 0 60000 65536"/>
                <a:gd name="T24" fmla="*/ 0 w 2295"/>
                <a:gd name="T25" fmla="*/ 0 h 2983"/>
                <a:gd name="T26" fmla="*/ 2295 w 2295"/>
                <a:gd name="T27" fmla="*/ 2983 h 29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95" h="2983">
                  <a:moveTo>
                    <a:pt x="1457" y="703"/>
                  </a:moveTo>
                  <a:lnTo>
                    <a:pt x="0" y="703"/>
                  </a:lnTo>
                  <a:lnTo>
                    <a:pt x="0" y="2280"/>
                  </a:lnTo>
                  <a:lnTo>
                    <a:pt x="1501" y="2280"/>
                  </a:lnTo>
                  <a:lnTo>
                    <a:pt x="1501" y="2983"/>
                  </a:lnTo>
                  <a:lnTo>
                    <a:pt x="2295" y="1522"/>
                  </a:lnTo>
                  <a:lnTo>
                    <a:pt x="1457" y="0"/>
                  </a:lnTo>
                  <a:lnTo>
                    <a:pt x="1457" y="703"/>
                  </a:lnTo>
                  <a:close/>
                </a:path>
              </a:pathLst>
            </a:custGeom>
            <a:solidFill>
              <a:srgbClr val="DDDDDD"/>
            </a:solidFill>
            <a:ln w="12700">
              <a:solidFill>
                <a:schemeClr val="bg2"/>
              </a:solidFill>
              <a:round/>
            </a:ln>
          </p:spPr>
          <p:txBody>
            <a:bodyPr/>
            <a:lstStyle/>
            <a:p>
              <a:endParaRPr lang="zh-CN" altLang="en-US"/>
            </a:p>
          </p:txBody>
        </p:sp>
        <p:sp>
          <p:nvSpPr>
            <p:cNvPr id="17424" name="Rectangle 28"/>
            <p:cNvSpPr>
              <a:spLocks noChangeArrowheads="1"/>
            </p:cNvSpPr>
            <p:nvPr/>
          </p:nvSpPr>
          <p:spPr bwMode="auto">
            <a:xfrm>
              <a:off x="12" y="2064"/>
              <a:ext cx="238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800" i="1" dirty="0">
                  <a:ea typeface="宋体" panose="02010600030101010101" pitchFamily="2" charset="-122"/>
                </a:rPr>
                <a:t>Feat 63 - the defect tracking system will provide trending information to help the project manager assess project status</a:t>
              </a:r>
              <a:endParaRPr lang="en-US" altLang="zh-CN" sz="1800" i="1" dirty="0">
                <a:ea typeface="宋体" panose="02010600030101010101" pitchFamily="2" charset="-122"/>
              </a:endParaRPr>
            </a:p>
          </p:txBody>
        </p:sp>
      </p:grpSp>
      <p:sp>
        <p:nvSpPr>
          <p:cNvPr id="2" name="灯片编号占位符 1"/>
          <p:cNvSpPr>
            <a:spLocks noGrp="1"/>
          </p:cNvSpPr>
          <p:nvPr>
            <p:ph type="sldNum" sz="quarter" idx="4"/>
          </p:nvPr>
        </p:nvSpPr>
        <p:spPr>
          <a:xfrm>
            <a:off x="11078570" y="6250211"/>
            <a:ext cx="1037230" cy="342900"/>
          </a:xfrm>
        </p:spPr>
        <p:txBody>
          <a:bodyPr/>
          <a:lstStyle/>
          <a:p>
            <a:fld id="{548644C6-89F0-466C-949F-E70AD72679A8}" type="slidenum">
              <a:rPr lang="zh-CN" altLang="en-US" smtClean="0"/>
            </a:fld>
            <a:endParaRPr lang="zh-CN" altLang="en-US"/>
          </a:p>
        </p:txBody>
      </p:sp>
      <p:sp>
        <p:nvSpPr>
          <p:cNvPr id="30" name="Text Box 25"/>
          <p:cNvSpPr txBox="1">
            <a:spLocks noChangeArrowheads="1"/>
          </p:cNvSpPr>
          <p:nvPr/>
        </p:nvSpPr>
        <p:spPr bwMode="auto">
          <a:xfrm>
            <a:off x="8737012" y="567331"/>
            <a:ext cx="2369238"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smtClean="0">
                <a:solidFill>
                  <a:schemeClr val="accent1">
                    <a:lumMod val="75000"/>
                  </a:schemeClr>
                </a:solidFill>
                <a:latin typeface="+mn-ea"/>
              </a:rPr>
              <a:t>软件的必备需求</a:t>
            </a:r>
            <a:endParaRPr lang="zh-CN" altLang="en-US" sz="2400" dirty="0">
              <a:solidFill>
                <a:schemeClr val="accent1">
                  <a:lumMod val="7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什么是</a:t>
            </a:r>
            <a:r>
              <a:rPr lang="en-US" altLang="zh-CN" smtClean="0"/>
              <a:t>Include </a:t>
            </a:r>
            <a:r>
              <a:rPr lang="zh-CN" altLang="en-US" smtClean="0"/>
              <a:t>关系</a:t>
            </a:r>
            <a:r>
              <a:rPr lang="en-US" altLang="zh-CN" smtClean="0"/>
              <a:t>?</a:t>
            </a:r>
            <a:endParaRPr lang="en-US" altLang="zh-CN" smtClean="0"/>
          </a:p>
        </p:txBody>
      </p:sp>
      <p:sp>
        <p:nvSpPr>
          <p:cNvPr id="108547" name="Rectangle 3"/>
          <p:cNvSpPr>
            <a:spLocks noGrp="1" noChangeArrowheads="1"/>
          </p:cNvSpPr>
          <p:nvPr>
            <p:ph idx="1"/>
          </p:nvPr>
        </p:nvSpPr>
        <p:spPr/>
        <p:txBody>
          <a:bodyPr/>
          <a:lstStyle/>
          <a:p>
            <a:pPr fontAlgn="t">
              <a:spcBef>
                <a:spcPts val="500"/>
              </a:spcBef>
              <a:spcAft>
                <a:spcPts val="500"/>
              </a:spcAft>
            </a:pPr>
            <a:r>
              <a:rPr lang="zh-CN" altLang="en-US">
                <a:ea typeface="宋体" panose="02010600030101010101" pitchFamily="2" charset="-122"/>
              </a:rPr>
              <a:t>基本用例包含某个包含用例</a:t>
            </a:r>
            <a:endParaRPr lang="zh-CN" altLang="en-US">
              <a:ea typeface="宋体" panose="02010600030101010101" pitchFamily="2" charset="-122"/>
            </a:endParaRPr>
          </a:p>
          <a:p>
            <a:pPr>
              <a:spcBef>
                <a:spcPts val="500"/>
              </a:spcBef>
              <a:spcAft>
                <a:spcPts val="500"/>
              </a:spcAft>
            </a:pPr>
            <a:r>
              <a:rPr lang="zh-CN" altLang="en-US">
                <a:ea typeface="宋体" panose="02010600030101010101" pitchFamily="2" charset="-122"/>
              </a:rPr>
              <a:t>包含用例定义的行为将显式插入基本用例</a:t>
            </a:r>
            <a:endParaRPr lang="zh-CN" altLang="en-US">
              <a:ea typeface="宋体" panose="02010600030101010101" pitchFamily="2" charset="-122"/>
            </a:endParaRPr>
          </a:p>
        </p:txBody>
      </p:sp>
      <p:sp>
        <p:nvSpPr>
          <p:cNvPr id="108548" name="Oval 4"/>
          <p:cNvSpPr>
            <a:spLocks noChangeArrowheads="1"/>
          </p:cNvSpPr>
          <p:nvPr/>
        </p:nvSpPr>
        <p:spPr bwMode="auto">
          <a:xfrm>
            <a:off x="3125789" y="4884738"/>
            <a:ext cx="2003425" cy="601662"/>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8549" name="Oval 5"/>
          <p:cNvSpPr>
            <a:spLocks noChangeArrowheads="1"/>
          </p:cNvSpPr>
          <p:nvPr/>
        </p:nvSpPr>
        <p:spPr bwMode="auto">
          <a:xfrm>
            <a:off x="4135439" y="3267076"/>
            <a:ext cx="2003425" cy="601663"/>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solidFill>
                <a:srgbClr val="EB7C11"/>
              </a:solidFill>
              <a:ea typeface="宋体" panose="02010600030101010101" pitchFamily="2" charset="-122"/>
            </a:endParaRPr>
          </a:p>
        </p:txBody>
      </p:sp>
      <p:sp>
        <p:nvSpPr>
          <p:cNvPr id="108550" name="Line 6"/>
          <p:cNvSpPr>
            <a:spLocks noChangeShapeType="1"/>
          </p:cNvSpPr>
          <p:nvPr/>
        </p:nvSpPr>
        <p:spPr bwMode="auto">
          <a:xfrm rot="19467540" flipH="1">
            <a:off x="4011614" y="4273550"/>
            <a:ext cx="1203325" cy="260350"/>
          </a:xfrm>
          <a:prstGeom prst="line">
            <a:avLst/>
          </a:prstGeom>
          <a:noFill/>
          <a:ln w="28575">
            <a:solidFill>
              <a:srgbClr val="EB7C11"/>
            </a:solidFill>
            <a:prstDash val="dash"/>
            <a:round/>
            <a:headEnd type="arrow"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51" name="Text Box 7"/>
          <p:cNvSpPr txBox="1">
            <a:spLocks noChangeArrowheads="1"/>
          </p:cNvSpPr>
          <p:nvPr/>
        </p:nvSpPr>
        <p:spPr bwMode="auto">
          <a:xfrm>
            <a:off x="4575175" y="4235450"/>
            <a:ext cx="16129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ea typeface="宋体" panose="02010600030101010101" pitchFamily="2" charset="-122"/>
              </a:rPr>
              <a:t>&lt;&lt;include&gt;&gt;</a:t>
            </a:r>
            <a:endParaRPr lang="en-US" altLang="zh-CN" sz="2000">
              <a:ea typeface="宋体" panose="02010600030101010101" pitchFamily="2" charset="-122"/>
            </a:endParaRPr>
          </a:p>
        </p:txBody>
      </p:sp>
      <p:sp>
        <p:nvSpPr>
          <p:cNvPr id="108552" name="Text Box 8"/>
          <p:cNvSpPr txBox="1">
            <a:spLocks noChangeArrowheads="1"/>
          </p:cNvSpPr>
          <p:nvPr/>
        </p:nvSpPr>
        <p:spPr bwMode="auto">
          <a:xfrm>
            <a:off x="3741738" y="5002214"/>
            <a:ext cx="7620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a:solidFill>
                  <a:srgbClr val="EB7C11"/>
                </a:solidFill>
                <a:ea typeface="宋体" panose="02010600030101010101" pitchFamily="2" charset="-122"/>
              </a:rPr>
              <a:t>Base</a:t>
            </a:r>
            <a:endParaRPr lang="en-US" altLang="zh-CN" sz="1800" b="1" i="1">
              <a:solidFill>
                <a:srgbClr val="EB7C11"/>
              </a:solidFill>
              <a:ea typeface="宋体" panose="02010600030101010101" pitchFamily="2" charset="-122"/>
            </a:endParaRPr>
          </a:p>
        </p:txBody>
      </p:sp>
      <p:sp>
        <p:nvSpPr>
          <p:cNvPr id="108553" name="Text Box 9"/>
          <p:cNvSpPr txBox="1">
            <a:spLocks noChangeArrowheads="1"/>
          </p:cNvSpPr>
          <p:nvPr/>
        </p:nvSpPr>
        <p:spPr bwMode="auto">
          <a:xfrm>
            <a:off x="4521200" y="3384550"/>
            <a:ext cx="12192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dirty="0">
                <a:solidFill>
                  <a:srgbClr val="EB7C11"/>
                </a:solidFill>
                <a:ea typeface="宋体" panose="02010600030101010101" pitchFamily="2" charset="-122"/>
              </a:rPr>
              <a:t>Inclusion</a:t>
            </a:r>
            <a:endParaRPr lang="en-US" altLang="zh-CN" sz="1800" b="1" i="1" dirty="0">
              <a:solidFill>
                <a:srgbClr val="EB7C11"/>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zh-CN" smtClean="0"/>
              <a:t>Include </a:t>
            </a:r>
            <a:r>
              <a:rPr lang="zh-CN" altLang="en-US" smtClean="0"/>
              <a:t>关系示例</a:t>
            </a:r>
            <a:endParaRPr lang="zh-CN" altLang="en-US" smtClean="0"/>
          </a:p>
        </p:txBody>
      </p:sp>
      <p:sp>
        <p:nvSpPr>
          <p:cNvPr id="110595" name="Text Box 3"/>
          <p:cNvSpPr txBox="1">
            <a:spLocks noChangeArrowheads="1"/>
          </p:cNvSpPr>
          <p:nvPr/>
        </p:nvSpPr>
        <p:spPr bwMode="auto">
          <a:xfrm>
            <a:off x="6667500" y="4152901"/>
            <a:ext cx="3429000" cy="25558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u="sng">
                <a:ea typeface="宋体" panose="02010600030101010101" pitchFamily="2" charset="-122"/>
              </a:rPr>
              <a:t>Identify Customer Use Case</a:t>
            </a:r>
            <a:endParaRPr lang="en-US" altLang="zh-CN" sz="2000">
              <a:ea typeface="宋体" panose="02010600030101010101" pitchFamily="2" charset="-122"/>
            </a:endParaRPr>
          </a:p>
          <a:p>
            <a:r>
              <a:rPr lang="en-US" altLang="zh-CN" sz="2000">
                <a:ea typeface="宋体" panose="02010600030101010101" pitchFamily="2" charset="-122"/>
              </a:rPr>
              <a:t>1. Log on</a:t>
            </a:r>
            <a:endParaRPr lang="en-US" altLang="zh-CN" sz="2000">
              <a:ea typeface="宋体" panose="02010600030101010101" pitchFamily="2" charset="-122"/>
            </a:endParaRPr>
          </a:p>
          <a:p>
            <a:r>
              <a:rPr lang="en-US" altLang="zh-CN" sz="2000">
                <a:ea typeface="宋体" panose="02010600030101010101" pitchFamily="2" charset="-122"/>
              </a:rPr>
              <a:t>2. Validate logon</a:t>
            </a:r>
            <a:endParaRPr lang="en-US" altLang="zh-CN" sz="2000">
              <a:ea typeface="宋体" panose="02010600030101010101" pitchFamily="2" charset="-122"/>
            </a:endParaRPr>
          </a:p>
          <a:p>
            <a:r>
              <a:rPr lang="en-US" altLang="zh-CN" sz="2000">
                <a:ea typeface="宋体" panose="02010600030101010101" pitchFamily="2" charset="-122"/>
              </a:rPr>
              <a:t>3. Enter password</a:t>
            </a:r>
            <a:endParaRPr lang="en-US" altLang="zh-CN" sz="2000">
              <a:ea typeface="宋体" panose="02010600030101010101" pitchFamily="2" charset="-122"/>
            </a:endParaRPr>
          </a:p>
          <a:p>
            <a:r>
              <a:rPr lang="en-US" altLang="zh-CN" sz="2000">
                <a:ea typeface="宋体" panose="02010600030101010101" pitchFamily="2" charset="-122"/>
              </a:rPr>
              <a:t>4. Verify password</a:t>
            </a:r>
            <a:endParaRPr lang="en-US" altLang="zh-CN" sz="2000">
              <a:ea typeface="宋体" panose="02010600030101010101" pitchFamily="2" charset="-122"/>
            </a:endParaRPr>
          </a:p>
          <a:p>
            <a:r>
              <a:rPr lang="en-US" altLang="zh-CN" sz="2000">
                <a:ea typeface="宋体" panose="02010600030101010101" pitchFamily="2" charset="-122"/>
              </a:rPr>
              <a:t>A1: Not valid logon</a:t>
            </a:r>
            <a:endParaRPr lang="en-US" altLang="zh-CN" sz="2000">
              <a:ea typeface="宋体" panose="02010600030101010101" pitchFamily="2" charset="-122"/>
            </a:endParaRPr>
          </a:p>
          <a:p>
            <a:r>
              <a:rPr lang="en-US" altLang="zh-CN" sz="2000">
                <a:ea typeface="宋体" panose="02010600030101010101" pitchFamily="2" charset="-122"/>
              </a:rPr>
              <a:t>A2: Wrong password</a:t>
            </a:r>
            <a:endParaRPr lang="en-US" altLang="zh-CN" sz="2000">
              <a:ea typeface="宋体" panose="02010600030101010101" pitchFamily="2" charset="-122"/>
            </a:endParaRPr>
          </a:p>
          <a:p>
            <a:r>
              <a:rPr lang="en-US" altLang="zh-CN" sz="2000">
                <a:ea typeface="宋体" panose="02010600030101010101" pitchFamily="2" charset="-122"/>
              </a:rPr>
              <a:t>A3:    ...</a:t>
            </a:r>
            <a:endParaRPr lang="en-US" altLang="zh-CN" sz="2000">
              <a:latin typeface="ZapfHumnst BT" pitchFamily="34" charset="0"/>
              <a:ea typeface="宋体" panose="02010600030101010101" pitchFamily="2" charset="-122"/>
            </a:endParaRPr>
          </a:p>
        </p:txBody>
      </p:sp>
      <p:sp>
        <p:nvSpPr>
          <p:cNvPr id="110596" name="Text Box 4"/>
          <p:cNvSpPr txBox="1">
            <a:spLocks noChangeArrowheads="1"/>
          </p:cNvSpPr>
          <p:nvPr/>
        </p:nvSpPr>
        <p:spPr bwMode="auto">
          <a:xfrm>
            <a:off x="2057400" y="4495801"/>
            <a:ext cx="3810000" cy="19462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07950" tIns="53975" rIns="107950" bIns="53975">
            <a:spAutoFit/>
          </a:bodyPr>
          <a:lstStyle>
            <a:lvl1pPr marL="231775" indent="-231775">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u="sng" dirty="0">
                <a:ea typeface="宋体" panose="02010600030101010101" pitchFamily="2" charset="-122"/>
              </a:rPr>
              <a:t>Get Quote Use Case</a:t>
            </a:r>
            <a:endParaRPr lang="en-US" altLang="zh-CN" sz="2000" dirty="0">
              <a:ea typeface="宋体" panose="02010600030101010101" pitchFamily="2" charset="-122"/>
            </a:endParaRPr>
          </a:p>
          <a:p>
            <a:r>
              <a:rPr lang="en-US" altLang="zh-CN" sz="2000" dirty="0">
                <a:ea typeface="宋体" panose="02010600030101010101" pitchFamily="2" charset="-122"/>
              </a:rPr>
              <a:t>1. </a:t>
            </a:r>
            <a:r>
              <a:rPr lang="en-US" altLang="zh-CN" sz="2000" dirty="0">
                <a:solidFill>
                  <a:srgbClr val="EB7C11"/>
                </a:solidFill>
                <a:ea typeface="宋体" panose="02010600030101010101" pitchFamily="2" charset="-122"/>
              </a:rPr>
              <a:t>Include “Identify Customer”     </a:t>
            </a:r>
            <a:r>
              <a:rPr lang="en-US" altLang="zh-CN" sz="2000" dirty="0">
                <a:ea typeface="宋体" panose="02010600030101010101" pitchFamily="2" charset="-122"/>
              </a:rPr>
              <a:t>to verify customer’s identity</a:t>
            </a:r>
            <a:endParaRPr lang="en-US" altLang="zh-CN" sz="2000" dirty="0">
              <a:ea typeface="宋体" panose="02010600030101010101" pitchFamily="2" charset="-122"/>
            </a:endParaRPr>
          </a:p>
          <a:p>
            <a:r>
              <a:rPr lang="en-US" altLang="zh-CN" sz="2000" dirty="0">
                <a:ea typeface="宋体" panose="02010600030101010101" pitchFamily="2" charset="-122"/>
              </a:rPr>
              <a:t>2. Display options. Customer selects “Get Quote”</a:t>
            </a:r>
            <a:endParaRPr lang="en-US" altLang="zh-CN" sz="2000" dirty="0">
              <a:ea typeface="宋体" panose="02010600030101010101" pitchFamily="2" charset="-122"/>
            </a:endParaRPr>
          </a:p>
          <a:p>
            <a:r>
              <a:rPr lang="en-US" altLang="zh-CN" sz="2000" dirty="0">
                <a:ea typeface="宋体" panose="02010600030101010101" pitchFamily="2" charset="-122"/>
              </a:rPr>
              <a:t>3. ...</a:t>
            </a:r>
            <a:endParaRPr lang="en-US" altLang="zh-CN" sz="2000" dirty="0">
              <a:ea typeface="宋体" panose="02010600030101010101" pitchFamily="2" charset="-122"/>
            </a:endParaRPr>
          </a:p>
        </p:txBody>
      </p:sp>
      <p:sp>
        <p:nvSpPr>
          <p:cNvPr id="110597" name="Line 5"/>
          <p:cNvSpPr>
            <a:spLocks noChangeShapeType="1"/>
          </p:cNvSpPr>
          <p:nvPr/>
        </p:nvSpPr>
        <p:spPr bwMode="auto">
          <a:xfrm rot="-2132460">
            <a:off x="5608637" y="1295609"/>
            <a:ext cx="1184275" cy="1655763"/>
          </a:xfrm>
          <a:prstGeom prst="line">
            <a:avLst/>
          </a:prstGeom>
          <a:noFill/>
          <a:ln w="28575">
            <a:solidFill>
              <a:schemeClr val="tx1"/>
            </a:solidFill>
            <a:prstDash val="dash"/>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0598" name="Group 6"/>
          <p:cNvGrpSpPr/>
          <p:nvPr/>
        </p:nvGrpSpPr>
        <p:grpSpPr bwMode="auto">
          <a:xfrm>
            <a:off x="3824288" y="2390775"/>
            <a:ext cx="1701800" cy="685800"/>
            <a:chOff x="3844" y="1618"/>
            <a:chExt cx="998" cy="369"/>
          </a:xfrm>
        </p:grpSpPr>
        <p:sp>
          <p:nvSpPr>
            <p:cNvPr id="110622" name="Oval 7"/>
            <p:cNvSpPr>
              <a:spLocks noChangeArrowheads="1"/>
            </p:cNvSpPr>
            <p:nvPr/>
          </p:nvSpPr>
          <p:spPr bwMode="auto">
            <a:xfrm>
              <a:off x="3846" y="1618"/>
              <a:ext cx="979" cy="369"/>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623" name="Text Box 8"/>
            <p:cNvSpPr txBox="1">
              <a:spLocks noChangeArrowheads="1"/>
            </p:cNvSpPr>
            <p:nvPr/>
          </p:nvSpPr>
          <p:spPr bwMode="auto">
            <a:xfrm>
              <a:off x="3844" y="1683"/>
              <a:ext cx="998"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Execute Trade</a:t>
              </a:r>
              <a:endParaRPr lang="en-US" altLang="zh-CN" sz="1800">
                <a:ea typeface="宋体" panose="02010600030101010101" pitchFamily="2" charset="-122"/>
              </a:endParaRPr>
            </a:p>
          </p:txBody>
        </p:sp>
      </p:grpSp>
      <p:grpSp>
        <p:nvGrpSpPr>
          <p:cNvPr id="110599" name="Group 9"/>
          <p:cNvGrpSpPr/>
          <p:nvPr/>
        </p:nvGrpSpPr>
        <p:grpSpPr bwMode="auto">
          <a:xfrm>
            <a:off x="3581400" y="1450975"/>
            <a:ext cx="1487488" cy="585788"/>
            <a:chOff x="1199" y="1603"/>
            <a:chExt cx="937" cy="369"/>
          </a:xfrm>
        </p:grpSpPr>
        <p:sp>
          <p:nvSpPr>
            <p:cNvPr id="110620" name="Oval 10"/>
            <p:cNvSpPr>
              <a:spLocks noChangeArrowheads="1"/>
            </p:cNvSpPr>
            <p:nvPr/>
          </p:nvSpPr>
          <p:spPr bwMode="auto">
            <a:xfrm>
              <a:off x="1199" y="1603"/>
              <a:ext cx="937" cy="369"/>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sz="1800">
                <a:ea typeface="宋体" panose="02010600030101010101" pitchFamily="2" charset="-122"/>
              </a:endParaRPr>
            </a:p>
          </p:txBody>
        </p:sp>
        <p:sp>
          <p:nvSpPr>
            <p:cNvPr id="110621" name="Text Box 11"/>
            <p:cNvSpPr txBox="1">
              <a:spLocks noChangeArrowheads="1"/>
            </p:cNvSpPr>
            <p:nvPr/>
          </p:nvSpPr>
          <p:spPr bwMode="auto">
            <a:xfrm>
              <a:off x="1284" y="1660"/>
              <a:ext cx="8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Get Quote</a:t>
              </a:r>
              <a:endParaRPr lang="en-US" altLang="zh-CN" sz="1800">
                <a:ea typeface="宋体" panose="02010600030101010101" pitchFamily="2" charset="-122"/>
              </a:endParaRPr>
            </a:p>
          </p:txBody>
        </p:sp>
      </p:grpSp>
      <p:sp>
        <p:nvSpPr>
          <p:cNvPr id="110600" name="Text Box 12"/>
          <p:cNvSpPr txBox="1">
            <a:spLocks noChangeArrowheads="1"/>
          </p:cNvSpPr>
          <p:nvPr/>
        </p:nvSpPr>
        <p:spPr bwMode="auto">
          <a:xfrm>
            <a:off x="7000875" y="2465389"/>
            <a:ext cx="20066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Identify Customer</a:t>
            </a:r>
            <a:endParaRPr lang="en-US" altLang="zh-CN" sz="1800">
              <a:ea typeface="宋体" panose="02010600030101010101" pitchFamily="2" charset="-122"/>
            </a:endParaRPr>
          </a:p>
        </p:txBody>
      </p:sp>
      <p:sp>
        <p:nvSpPr>
          <p:cNvPr id="110601" name="Oval 13"/>
          <p:cNvSpPr>
            <a:spLocks noChangeArrowheads="1"/>
          </p:cNvSpPr>
          <p:nvPr/>
        </p:nvSpPr>
        <p:spPr bwMode="auto">
          <a:xfrm>
            <a:off x="6975476" y="2378075"/>
            <a:ext cx="2054225" cy="64770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10602" name="Group 14"/>
          <p:cNvGrpSpPr/>
          <p:nvPr/>
        </p:nvGrpSpPr>
        <p:grpSpPr bwMode="auto">
          <a:xfrm>
            <a:off x="3663950" y="3343275"/>
            <a:ext cx="2101850" cy="609600"/>
            <a:chOff x="2516" y="1560"/>
            <a:chExt cx="979" cy="369"/>
          </a:xfrm>
        </p:grpSpPr>
        <p:sp>
          <p:nvSpPr>
            <p:cNvPr id="110618" name="Text Box 15"/>
            <p:cNvSpPr txBox="1">
              <a:spLocks noChangeArrowheads="1"/>
            </p:cNvSpPr>
            <p:nvPr/>
          </p:nvSpPr>
          <p:spPr bwMode="auto">
            <a:xfrm>
              <a:off x="2616" y="1615"/>
              <a:ext cx="87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Other Use Case</a:t>
              </a:r>
              <a:endParaRPr lang="en-US" altLang="zh-CN" sz="1800">
                <a:ea typeface="宋体" panose="02010600030101010101" pitchFamily="2" charset="-122"/>
              </a:endParaRPr>
            </a:p>
          </p:txBody>
        </p:sp>
        <p:sp>
          <p:nvSpPr>
            <p:cNvPr id="110619" name="Oval 16"/>
            <p:cNvSpPr>
              <a:spLocks noChangeArrowheads="1"/>
            </p:cNvSpPr>
            <p:nvPr/>
          </p:nvSpPr>
          <p:spPr bwMode="auto">
            <a:xfrm>
              <a:off x="2516" y="1560"/>
              <a:ext cx="979" cy="369"/>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10603" name="Text Box 17"/>
          <p:cNvSpPr txBox="1">
            <a:spLocks noChangeArrowheads="1"/>
          </p:cNvSpPr>
          <p:nvPr/>
        </p:nvSpPr>
        <p:spPr bwMode="auto">
          <a:xfrm>
            <a:off x="5711793" y="3470275"/>
            <a:ext cx="16129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solidFill>
                  <a:srgbClr val="EB7C11"/>
                </a:solidFill>
                <a:ea typeface="宋体" panose="02010600030101010101" pitchFamily="2" charset="-122"/>
              </a:rPr>
              <a:t>&lt;&lt;include&gt;&gt;</a:t>
            </a:r>
            <a:endParaRPr lang="en-US" altLang="zh-CN" sz="2000">
              <a:solidFill>
                <a:srgbClr val="EB7C11"/>
              </a:solidFill>
              <a:ea typeface="宋体" panose="02010600030101010101" pitchFamily="2" charset="-122"/>
            </a:endParaRPr>
          </a:p>
        </p:txBody>
      </p:sp>
      <p:sp>
        <p:nvSpPr>
          <p:cNvPr id="110604" name="Line 18"/>
          <p:cNvSpPr>
            <a:spLocks noChangeShapeType="1"/>
          </p:cNvSpPr>
          <p:nvPr/>
        </p:nvSpPr>
        <p:spPr bwMode="auto">
          <a:xfrm rot="12932460" flipH="1">
            <a:off x="6003925" y="2586038"/>
            <a:ext cx="985838" cy="1344612"/>
          </a:xfrm>
          <a:prstGeom prst="line">
            <a:avLst/>
          </a:prstGeom>
          <a:noFill/>
          <a:ln w="28575">
            <a:solidFill>
              <a:schemeClr val="tx1"/>
            </a:solidFill>
            <a:prstDash val="dash"/>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05" name="Line 19"/>
          <p:cNvSpPr>
            <a:spLocks noChangeShapeType="1"/>
          </p:cNvSpPr>
          <p:nvPr/>
        </p:nvSpPr>
        <p:spPr bwMode="auto">
          <a:xfrm rot="14067540" flipH="1">
            <a:off x="5815807" y="2215357"/>
            <a:ext cx="769937" cy="1098550"/>
          </a:xfrm>
          <a:prstGeom prst="line">
            <a:avLst/>
          </a:prstGeom>
          <a:noFill/>
          <a:ln w="28575">
            <a:solidFill>
              <a:schemeClr val="tx1"/>
            </a:solidFill>
            <a:prstDash val="dash"/>
            <a:rou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06" name="Text Box 20"/>
          <p:cNvSpPr txBox="1">
            <a:spLocks noChangeArrowheads="1"/>
          </p:cNvSpPr>
          <p:nvPr/>
        </p:nvSpPr>
        <p:spPr bwMode="auto">
          <a:xfrm>
            <a:off x="5419693" y="2365375"/>
            <a:ext cx="16129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solidFill>
                  <a:srgbClr val="EB7C11"/>
                </a:solidFill>
                <a:ea typeface="宋体" panose="02010600030101010101" pitchFamily="2" charset="-122"/>
              </a:rPr>
              <a:t>&lt;&lt;include&gt;&gt;</a:t>
            </a:r>
            <a:endParaRPr lang="en-US" altLang="zh-CN" sz="2000">
              <a:solidFill>
                <a:srgbClr val="EB7C11"/>
              </a:solidFill>
              <a:ea typeface="宋体" panose="02010600030101010101" pitchFamily="2" charset="-122"/>
            </a:endParaRPr>
          </a:p>
        </p:txBody>
      </p:sp>
      <p:sp>
        <p:nvSpPr>
          <p:cNvPr id="110607" name="Text Box 21"/>
          <p:cNvSpPr txBox="1">
            <a:spLocks noChangeArrowheads="1"/>
          </p:cNvSpPr>
          <p:nvPr/>
        </p:nvSpPr>
        <p:spPr bwMode="auto">
          <a:xfrm>
            <a:off x="5495893" y="1603375"/>
            <a:ext cx="16129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dirty="0">
                <a:solidFill>
                  <a:srgbClr val="EB7C11"/>
                </a:solidFill>
                <a:ea typeface="宋体" panose="02010600030101010101" pitchFamily="2" charset="-122"/>
              </a:rPr>
              <a:t>&lt;&lt;include&gt;&gt;</a:t>
            </a:r>
            <a:endParaRPr lang="en-US" altLang="zh-CN" sz="2000" dirty="0">
              <a:solidFill>
                <a:srgbClr val="EB7C11"/>
              </a:solidFill>
              <a:ea typeface="宋体" panose="02010600030101010101" pitchFamily="2" charset="-122"/>
            </a:endParaRPr>
          </a:p>
        </p:txBody>
      </p:sp>
      <p:sp>
        <p:nvSpPr>
          <p:cNvPr id="110608" name="Line 22"/>
          <p:cNvSpPr>
            <a:spLocks noChangeShapeType="1"/>
          </p:cNvSpPr>
          <p:nvPr/>
        </p:nvSpPr>
        <p:spPr bwMode="auto">
          <a:xfrm rot="2132460" flipH="1">
            <a:off x="3001963" y="1658938"/>
            <a:ext cx="285750" cy="995362"/>
          </a:xfrm>
          <a:prstGeom prst="line">
            <a:avLst/>
          </a:prstGeom>
          <a:noFill/>
          <a:ln w="28575">
            <a:solidFill>
              <a:schemeClr val="tx1"/>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0609" name="Group 23"/>
          <p:cNvGrpSpPr/>
          <p:nvPr/>
        </p:nvGrpSpPr>
        <p:grpSpPr bwMode="auto">
          <a:xfrm>
            <a:off x="1628775" y="2365376"/>
            <a:ext cx="1270000" cy="1198563"/>
            <a:chOff x="196" y="2109"/>
            <a:chExt cx="800" cy="755"/>
          </a:xfrm>
        </p:grpSpPr>
        <p:sp>
          <p:nvSpPr>
            <p:cNvPr id="110612" name="Text Box 24"/>
            <p:cNvSpPr txBox="1">
              <a:spLocks noChangeArrowheads="1"/>
            </p:cNvSpPr>
            <p:nvPr/>
          </p:nvSpPr>
          <p:spPr bwMode="auto">
            <a:xfrm>
              <a:off x="196" y="2450"/>
              <a:ext cx="800"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a:ea typeface="宋体" panose="02010600030101010101" pitchFamily="2" charset="-122"/>
                </a:rPr>
                <a:t>Trading</a:t>
              </a:r>
              <a:endParaRPr lang="en-US" altLang="zh-CN" sz="1800">
                <a:ea typeface="宋体" panose="02010600030101010101" pitchFamily="2" charset="-122"/>
              </a:endParaRPr>
            </a:p>
            <a:p>
              <a:pPr algn="ctr"/>
              <a:r>
                <a:rPr lang="en-US" altLang="zh-CN" sz="1800">
                  <a:ea typeface="宋体" panose="02010600030101010101" pitchFamily="2" charset="-122"/>
                </a:rPr>
                <a:t> Customer</a:t>
              </a:r>
              <a:endParaRPr lang="en-US" altLang="zh-CN" sz="1800">
                <a:ea typeface="宋体" panose="02010600030101010101" pitchFamily="2" charset="-122"/>
              </a:endParaRPr>
            </a:p>
          </p:txBody>
        </p:sp>
        <p:grpSp>
          <p:nvGrpSpPr>
            <p:cNvPr id="110613" name="Group 25"/>
            <p:cNvGrpSpPr>
              <a:grpSpLocks noChangeAspect="1"/>
            </p:cNvGrpSpPr>
            <p:nvPr/>
          </p:nvGrpSpPr>
          <p:grpSpPr bwMode="auto">
            <a:xfrm>
              <a:off x="414" y="2109"/>
              <a:ext cx="278" cy="341"/>
              <a:chOff x="7654" y="3380"/>
              <a:chExt cx="554" cy="754"/>
            </a:xfrm>
          </p:grpSpPr>
          <p:sp>
            <p:nvSpPr>
              <p:cNvPr id="110614" name="Oval 26"/>
              <p:cNvSpPr>
                <a:spLocks noChangeAspect="1" noChangeArrowheads="1"/>
              </p:cNvSpPr>
              <p:nvPr/>
            </p:nvSpPr>
            <p:spPr bwMode="auto">
              <a:xfrm>
                <a:off x="7805" y="3380"/>
                <a:ext cx="253" cy="248"/>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0615" name="Line 27"/>
              <p:cNvSpPr>
                <a:spLocks noChangeAspect="1" noChangeShapeType="1"/>
              </p:cNvSpPr>
              <p:nvPr/>
            </p:nvSpPr>
            <p:spPr bwMode="auto">
              <a:xfrm>
                <a:off x="7931" y="3630"/>
                <a:ext cx="1" cy="23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16" name="Line 28"/>
              <p:cNvSpPr>
                <a:spLocks noChangeAspect="1" noChangeShapeType="1"/>
              </p:cNvSpPr>
              <p:nvPr/>
            </p:nvSpPr>
            <p:spPr bwMode="auto">
              <a:xfrm>
                <a:off x="7731" y="3695"/>
                <a:ext cx="401"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0617" name="Freeform 29"/>
              <p:cNvSpPr>
                <a:spLocks noChangeAspect="1"/>
              </p:cNvSpPr>
              <p:nvPr/>
            </p:nvSpPr>
            <p:spPr bwMode="auto">
              <a:xfrm>
                <a:off x="7654" y="3862"/>
                <a:ext cx="554" cy="272"/>
              </a:xfrm>
              <a:custGeom>
                <a:avLst/>
                <a:gdLst>
                  <a:gd name="T0" fmla="*/ 0 w 108"/>
                  <a:gd name="T1" fmla="*/ 2147483646 h 54"/>
                  <a:gd name="T2" fmla="*/ 2147483646 w 108"/>
                  <a:gd name="T3" fmla="*/ 0 h 54"/>
                  <a:gd name="T4" fmla="*/ 2147483646 w 108"/>
                  <a:gd name="T5" fmla="*/ 2147483646 h 54"/>
                  <a:gd name="T6" fmla="*/ 0 60000 65536"/>
                  <a:gd name="T7" fmla="*/ 0 60000 65536"/>
                  <a:gd name="T8" fmla="*/ 0 60000 65536"/>
                  <a:gd name="T9" fmla="*/ 0 w 108"/>
                  <a:gd name="T10" fmla="*/ 0 h 54"/>
                  <a:gd name="T11" fmla="*/ 108 w 108"/>
                  <a:gd name="T12" fmla="*/ 54 h 54"/>
                </a:gdLst>
                <a:ahLst/>
                <a:cxnLst>
                  <a:cxn ang="T6">
                    <a:pos x="T0" y="T1"/>
                  </a:cxn>
                  <a:cxn ang="T7">
                    <a:pos x="T2" y="T3"/>
                  </a:cxn>
                  <a:cxn ang="T8">
                    <a:pos x="T4" y="T5"/>
                  </a:cxn>
                </a:cxnLst>
                <a:rect l="T9" t="T10" r="T11" b="T12"/>
                <a:pathLst>
                  <a:path w="108" h="54">
                    <a:moveTo>
                      <a:pt x="0" y="54"/>
                    </a:moveTo>
                    <a:lnTo>
                      <a:pt x="54" y="0"/>
                    </a:lnTo>
                    <a:lnTo>
                      <a:pt x="108" y="54"/>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110610" name="Line 30"/>
          <p:cNvSpPr>
            <a:spLocks noChangeShapeType="1"/>
          </p:cNvSpPr>
          <p:nvPr/>
        </p:nvSpPr>
        <p:spPr bwMode="auto">
          <a:xfrm rot="2132460" flipH="1">
            <a:off x="2660650" y="3078164"/>
            <a:ext cx="1214438" cy="134937"/>
          </a:xfrm>
          <a:prstGeom prst="line">
            <a:avLst/>
          </a:prstGeom>
          <a:noFill/>
          <a:ln w="28575">
            <a:solidFill>
              <a:schemeClr val="tx1"/>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611" name="Line 31"/>
          <p:cNvSpPr>
            <a:spLocks noChangeShapeType="1"/>
          </p:cNvSpPr>
          <p:nvPr/>
        </p:nvSpPr>
        <p:spPr bwMode="auto">
          <a:xfrm rot="2132460" flipH="1">
            <a:off x="2751138" y="2417764"/>
            <a:ext cx="887412" cy="600075"/>
          </a:xfrm>
          <a:prstGeom prst="line">
            <a:avLst/>
          </a:prstGeom>
          <a:noFill/>
          <a:ln w="28575">
            <a:solidFill>
              <a:schemeClr val="tx1"/>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1925638" y="2159001"/>
            <a:ext cx="8202612" cy="4391025"/>
          </a:xfrm>
          <a:prstGeom prst="rect">
            <a:avLst/>
          </a:prstGeom>
          <a:noFill/>
          <a:ln w="9525">
            <a:no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112643" name="Rectangle 3"/>
          <p:cNvSpPr>
            <a:spLocks noGrp="1" noChangeArrowheads="1"/>
          </p:cNvSpPr>
          <p:nvPr>
            <p:ph type="title"/>
          </p:nvPr>
        </p:nvSpPr>
        <p:spPr/>
        <p:txBody>
          <a:bodyPr/>
          <a:lstStyle/>
          <a:p>
            <a:r>
              <a:rPr lang="zh-CN" altLang="en-US" smtClean="0"/>
              <a:t>执行</a:t>
            </a:r>
            <a:r>
              <a:rPr lang="en-US" altLang="zh-CN" smtClean="0"/>
              <a:t>Include</a:t>
            </a:r>
            <a:endParaRPr lang="en-US" altLang="zh-CN" smtClean="0"/>
          </a:p>
        </p:txBody>
      </p:sp>
      <p:sp>
        <p:nvSpPr>
          <p:cNvPr id="112644" name="Rectangle 4"/>
          <p:cNvSpPr>
            <a:spLocks noGrp="1" noChangeArrowheads="1"/>
          </p:cNvSpPr>
          <p:nvPr>
            <p:ph type="body" idx="1"/>
          </p:nvPr>
        </p:nvSpPr>
        <p:spPr/>
        <p:txBody>
          <a:bodyPr/>
          <a:lstStyle/>
          <a:p>
            <a:r>
              <a:rPr lang="zh-CN" altLang="en-US" smtClean="0"/>
              <a:t>到达插入点时执行包含用例</a:t>
            </a:r>
            <a:endParaRPr lang="zh-CN" altLang="en-US" smtClean="0"/>
          </a:p>
        </p:txBody>
      </p:sp>
      <p:sp>
        <p:nvSpPr>
          <p:cNvPr id="112645" name="Text Box 5"/>
          <p:cNvSpPr txBox="1">
            <a:spLocks noChangeArrowheads="1"/>
          </p:cNvSpPr>
          <p:nvPr/>
        </p:nvSpPr>
        <p:spPr bwMode="auto">
          <a:xfrm>
            <a:off x="2971800" y="2428875"/>
            <a:ext cx="1238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dirty="0">
                <a:latin typeface="+mn-ea"/>
              </a:rPr>
              <a:t>用例实例</a:t>
            </a:r>
            <a:endParaRPr lang="zh-CN" altLang="en-US" sz="2000" b="1" dirty="0">
              <a:latin typeface="+mn-ea"/>
            </a:endParaRPr>
          </a:p>
        </p:txBody>
      </p:sp>
      <p:sp>
        <p:nvSpPr>
          <p:cNvPr id="112646" name="Text Box 6"/>
          <p:cNvSpPr txBox="1">
            <a:spLocks noChangeArrowheads="1"/>
          </p:cNvSpPr>
          <p:nvPr/>
        </p:nvSpPr>
        <p:spPr bwMode="auto">
          <a:xfrm>
            <a:off x="7716838" y="2478088"/>
            <a:ext cx="1238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a:latin typeface="+mn-ea"/>
              </a:rPr>
              <a:t>基本用例</a:t>
            </a:r>
            <a:endParaRPr lang="zh-CN" altLang="en-US" sz="2000" b="1">
              <a:latin typeface="+mn-ea"/>
            </a:endParaRPr>
          </a:p>
        </p:txBody>
      </p:sp>
      <p:sp>
        <p:nvSpPr>
          <p:cNvPr id="112647" name="Oval 7"/>
          <p:cNvSpPr>
            <a:spLocks noChangeArrowheads="1"/>
          </p:cNvSpPr>
          <p:nvPr/>
        </p:nvSpPr>
        <p:spPr bwMode="auto">
          <a:xfrm>
            <a:off x="4862514" y="2601914"/>
            <a:ext cx="2452687" cy="858837"/>
          </a:xfrm>
          <a:prstGeom prst="ellipse">
            <a:avLst/>
          </a:prstGeom>
          <a:solidFill>
            <a:schemeClr val="bg1"/>
          </a:solidFill>
          <a:ln w="28575">
            <a:solidFill>
              <a:schemeClr val="tx1"/>
            </a:solidFill>
            <a:round/>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112648" name="Oval 8"/>
          <p:cNvSpPr>
            <a:spLocks noChangeArrowheads="1"/>
          </p:cNvSpPr>
          <p:nvPr/>
        </p:nvSpPr>
        <p:spPr bwMode="auto">
          <a:xfrm>
            <a:off x="6096000" y="4602164"/>
            <a:ext cx="2370138" cy="858837"/>
          </a:xfrm>
          <a:prstGeom prst="ellipse">
            <a:avLst/>
          </a:prstGeom>
          <a:solidFill>
            <a:schemeClr val="bg1"/>
          </a:solidFill>
          <a:ln w="38100">
            <a:solidFill>
              <a:schemeClr val="tx1"/>
            </a:solidFill>
            <a:round/>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112649" name="Oval 9"/>
          <p:cNvSpPr>
            <a:spLocks noChangeArrowheads="1"/>
          </p:cNvSpPr>
          <p:nvPr/>
        </p:nvSpPr>
        <p:spPr bwMode="auto">
          <a:xfrm>
            <a:off x="4791076" y="2947988"/>
            <a:ext cx="180975" cy="207962"/>
          </a:xfrm>
          <a:prstGeom prst="ellipse">
            <a:avLst/>
          </a:prstGeom>
          <a:solidFill>
            <a:srgbClr val="3399FF"/>
          </a:solidFill>
          <a:ln w="9525">
            <a:solidFill>
              <a:schemeClr val="bg2"/>
            </a:solidFill>
            <a:round/>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112650" name="Freeform 10"/>
          <p:cNvSpPr/>
          <p:nvPr/>
        </p:nvSpPr>
        <p:spPr bwMode="auto">
          <a:xfrm>
            <a:off x="4929188" y="2679701"/>
            <a:ext cx="3916362" cy="2638425"/>
          </a:xfrm>
          <a:custGeom>
            <a:avLst/>
            <a:gdLst>
              <a:gd name="T0" fmla="*/ 0 w 2361"/>
              <a:gd name="T1" fmla="*/ 2147483646 h 1618"/>
              <a:gd name="T2" fmla="*/ 2147483646 w 2361"/>
              <a:gd name="T3" fmla="*/ 2147483646 h 1618"/>
              <a:gd name="T4" fmla="*/ 2147483646 w 2361"/>
              <a:gd name="T5" fmla="*/ 2147483646 h 1618"/>
              <a:gd name="T6" fmla="*/ 2147483646 w 2361"/>
              <a:gd name="T7" fmla="*/ 2147483646 h 1618"/>
              <a:gd name="T8" fmla="*/ 2147483646 w 2361"/>
              <a:gd name="T9" fmla="*/ 2147483646 h 1618"/>
              <a:gd name="T10" fmla="*/ 2147483646 w 2361"/>
              <a:gd name="T11" fmla="*/ 2147483646 h 1618"/>
              <a:gd name="T12" fmla="*/ 2147483646 w 2361"/>
              <a:gd name="T13" fmla="*/ 2147483646 h 1618"/>
              <a:gd name="T14" fmla="*/ 2147483646 w 2361"/>
              <a:gd name="T15" fmla="*/ 2147483646 h 1618"/>
              <a:gd name="T16" fmla="*/ 2147483646 w 2361"/>
              <a:gd name="T17" fmla="*/ 2147483646 h 1618"/>
              <a:gd name="T18" fmla="*/ 2147483646 w 2361"/>
              <a:gd name="T19" fmla="*/ 2147483646 h 1618"/>
              <a:gd name="T20" fmla="*/ 2147483646 w 2361"/>
              <a:gd name="T21" fmla="*/ 2147483646 h 1618"/>
              <a:gd name="T22" fmla="*/ 2147483646 w 2361"/>
              <a:gd name="T23" fmla="*/ 2147483646 h 1618"/>
              <a:gd name="T24" fmla="*/ 2147483646 w 2361"/>
              <a:gd name="T25" fmla="*/ 2147483646 h 1618"/>
              <a:gd name="T26" fmla="*/ 2147483646 w 2361"/>
              <a:gd name="T27" fmla="*/ 2147483646 h 1618"/>
              <a:gd name="T28" fmla="*/ 2147483646 w 2361"/>
              <a:gd name="T29" fmla="*/ 2147483646 h 1618"/>
              <a:gd name="T30" fmla="*/ 2147483646 w 2361"/>
              <a:gd name="T31" fmla="*/ 2147483646 h 1618"/>
              <a:gd name="T32" fmla="*/ 2147483646 w 2361"/>
              <a:gd name="T33" fmla="*/ 2147483646 h 1618"/>
              <a:gd name="T34" fmla="*/ 2147483646 w 2361"/>
              <a:gd name="T35" fmla="*/ 2147483646 h 1618"/>
              <a:gd name="T36" fmla="*/ 2147483646 w 2361"/>
              <a:gd name="T37" fmla="*/ 2147483646 h 1618"/>
              <a:gd name="T38" fmla="*/ 2147483646 w 2361"/>
              <a:gd name="T39" fmla="*/ 2147483646 h 1618"/>
              <a:gd name="T40" fmla="*/ 2147483646 w 2361"/>
              <a:gd name="T41" fmla="*/ 2147483646 h 1618"/>
              <a:gd name="T42" fmla="*/ 2147483646 w 2361"/>
              <a:gd name="T43" fmla="*/ 2147483646 h 1618"/>
              <a:gd name="T44" fmla="*/ 2147483646 w 2361"/>
              <a:gd name="T45" fmla="*/ 2147483646 h 1618"/>
              <a:gd name="T46" fmla="*/ 2147483646 w 2361"/>
              <a:gd name="T47" fmla="*/ 2147483646 h 1618"/>
              <a:gd name="T48" fmla="*/ 2147483646 w 2361"/>
              <a:gd name="T49" fmla="*/ 2147483646 h 16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61"/>
              <a:gd name="T76" fmla="*/ 0 h 1618"/>
              <a:gd name="T77" fmla="*/ 2361 w 2361"/>
              <a:gd name="T78" fmla="*/ 1618 h 16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61" h="1618">
                <a:moveTo>
                  <a:pt x="0" y="195"/>
                </a:moveTo>
                <a:cubicBezTo>
                  <a:pt x="70" y="167"/>
                  <a:pt x="140" y="140"/>
                  <a:pt x="192" y="108"/>
                </a:cubicBezTo>
                <a:cubicBezTo>
                  <a:pt x="244" y="76"/>
                  <a:pt x="288" y="6"/>
                  <a:pt x="314" y="3"/>
                </a:cubicBezTo>
                <a:cubicBezTo>
                  <a:pt x="340" y="0"/>
                  <a:pt x="349" y="54"/>
                  <a:pt x="349" y="90"/>
                </a:cubicBezTo>
                <a:cubicBezTo>
                  <a:pt x="349" y="126"/>
                  <a:pt x="295" y="211"/>
                  <a:pt x="314" y="221"/>
                </a:cubicBezTo>
                <a:cubicBezTo>
                  <a:pt x="333" y="231"/>
                  <a:pt x="418" y="161"/>
                  <a:pt x="463" y="151"/>
                </a:cubicBezTo>
                <a:cubicBezTo>
                  <a:pt x="508" y="141"/>
                  <a:pt x="585" y="134"/>
                  <a:pt x="585" y="160"/>
                </a:cubicBezTo>
                <a:cubicBezTo>
                  <a:pt x="585" y="186"/>
                  <a:pt x="453" y="279"/>
                  <a:pt x="463" y="309"/>
                </a:cubicBezTo>
                <a:cubicBezTo>
                  <a:pt x="473" y="339"/>
                  <a:pt x="604" y="152"/>
                  <a:pt x="646" y="343"/>
                </a:cubicBezTo>
                <a:cubicBezTo>
                  <a:pt x="688" y="534"/>
                  <a:pt x="683" y="1288"/>
                  <a:pt x="716" y="1452"/>
                </a:cubicBezTo>
                <a:cubicBezTo>
                  <a:pt x="749" y="1616"/>
                  <a:pt x="815" y="1333"/>
                  <a:pt x="847" y="1330"/>
                </a:cubicBezTo>
                <a:cubicBezTo>
                  <a:pt x="879" y="1327"/>
                  <a:pt x="865" y="1401"/>
                  <a:pt x="908" y="1434"/>
                </a:cubicBezTo>
                <a:cubicBezTo>
                  <a:pt x="951" y="1467"/>
                  <a:pt x="1048" y="1539"/>
                  <a:pt x="1108" y="1530"/>
                </a:cubicBezTo>
                <a:cubicBezTo>
                  <a:pt x="1168" y="1521"/>
                  <a:pt x="1198" y="1369"/>
                  <a:pt x="1266" y="1382"/>
                </a:cubicBezTo>
                <a:cubicBezTo>
                  <a:pt x="1334" y="1395"/>
                  <a:pt x="1432" y="1618"/>
                  <a:pt x="1519" y="1609"/>
                </a:cubicBezTo>
                <a:cubicBezTo>
                  <a:pt x="1606" y="1600"/>
                  <a:pt x="1716" y="1358"/>
                  <a:pt x="1789" y="1330"/>
                </a:cubicBezTo>
                <a:cubicBezTo>
                  <a:pt x="1862" y="1302"/>
                  <a:pt x="1894" y="1426"/>
                  <a:pt x="1955" y="1443"/>
                </a:cubicBezTo>
                <a:cubicBezTo>
                  <a:pt x="2016" y="1460"/>
                  <a:pt x="2126" y="1531"/>
                  <a:pt x="2156" y="1434"/>
                </a:cubicBezTo>
                <a:cubicBezTo>
                  <a:pt x="2186" y="1337"/>
                  <a:pt x="2361" y="1041"/>
                  <a:pt x="2138" y="858"/>
                </a:cubicBezTo>
                <a:cubicBezTo>
                  <a:pt x="1915" y="675"/>
                  <a:pt x="1027" y="451"/>
                  <a:pt x="820" y="335"/>
                </a:cubicBezTo>
                <a:cubicBezTo>
                  <a:pt x="613" y="219"/>
                  <a:pt x="860" y="177"/>
                  <a:pt x="899" y="160"/>
                </a:cubicBezTo>
                <a:cubicBezTo>
                  <a:pt x="938" y="143"/>
                  <a:pt x="1012" y="243"/>
                  <a:pt x="1056" y="230"/>
                </a:cubicBezTo>
                <a:cubicBezTo>
                  <a:pt x="1100" y="217"/>
                  <a:pt x="1128" y="81"/>
                  <a:pt x="1161" y="82"/>
                </a:cubicBezTo>
                <a:cubicBezTo>
                  <a:pt x="1194" y="83"/>
                  <a:pt x="1219" y="217"/>
                  <a:pt x="1257" y="239"/>
                </a:cubicBezTo>
                <a:cubicBezTo>
                  <a:pt x="1295" y="261"/>
                  <a:pt x="1341" y="237"/>
                  <a:pt x="1388" y="213"/>
                </a:cubicBezTo>
              </a:path>
            </a:pathLst>
          </a:custGeom>
          <a:noFill/>
          <a:ln w="38100">
            <a:solidFill>
              <a:srgbClr val="3399FF"/>
            </a:solidFill>
            <a:roun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latin typeface="+mn-ea"/>
            </a:endParaRPr>
          </a:p>
        </p:txBody>
      </p:sp>
      <p:sp>
        <p:nvSpPr>
          <p:cNvPr id="112651" name="Line 11"/>
          <p:cNvSpPr>
            <a:spLocks noChangeShapeType="1"/>
          </p:cNvSpPr>
          <p:nvPr/>
        </p:nvSpPr>
        <p:spPr bwMode="auto">
          <a:xfrm flipH="1">
            <a:off x="7134225" y="2684463"/>
            <a:ext cx="636588" cy="1254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latin typeface="+mn-ea"/>
            </a:endParaRPr>
          </a:p>
        </p:txBody>
      </p:sp>
      <p:sp>
        <p:nvSpPr>
          <p:cNvPr id="112652" name="Line 12"/>
          <p:cNvSpPr>
            <a:spLocks noChangeShapeType="1"/>
          </p:cNvSpPr>
          <p:nvPr/>
        </p:nvSpPr>
        <p:spPr bwMode="auto">
          <a:xfrm>
            <a:off x="4279900" y="2647950"/>
            <a:ext cx="884238" cy="1793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latin typeface="+mn-ea"/>
            </a:endParaRPr>
          </a:p>
        </p:txBody>
      </p:sp>
      <p:sp>
        <p:nvSpPr>
          <p:cNvPr id="112653" name="Line 13"/>
          <p:cNvSpPr>
            <a:spLocks noChangeShapeType="1"/>
          </p:cNvSpPr>
          <p:nvPr/>
        </p:nvSpPr>
        <p:spPr bwMode="auto">
          <a:xfrm>
            <a:off x="7939088" y="5414963"/>
            <a:ext cx="844550" cy="5270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latin typeface="+mn-ea"/>
            </a:endParaRPr>
          </a:p>
        </p:txBody>
      </p:sp>
      <p:sp>
        <p:nvSpPr>
          <p:cNvPr id="112654" name="Text Box 14"/>
          <p:cNvSpPr txBox="1">
            <a:spLocks noChangeArrowheads="1"/>
          </p:cNvSpPr>
          <p:nvPr/>
        </p:nvSpPr>
        <p:spPr bwMode="auto">
          <a:xfrm>
            <a:off x="7688263" y="5956300"/>
            <a:ext cx="1238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a:latin typeface="+mn-ea"/>
              </a:rPr>
              <a:t>包含用例</a:t>
            </a:r>
            <a:endParaRPr lang="zh-CN" altLang="en-US" sz="2000" b="1">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zh-CN" altLang="en-US" smtClean="0"/>
              <a:t>什么是</a:t>
            </a:r>
            <a:r>
              <a:rPr lang="en-US" altLang="zh-CN" smtClean="0"/>
              <a:t>Extend</a:t>
            </a:r>
            <a:r>
              <a:rPr lang="zh-CN" altLang="en-US" smtClean="0"/>
              <a:t>关系</a:t>
            </a:r>
            <a:r>
              <a:rPr lang="en-US" altLang="zh-CN" smtClean="0"/>
              <a:t>?</a:t>
            </a:r>
            <a:endParaRPr lang="en-US" altLang="zh-CN" smtClean="0"/>
          </a:p>
        </p:txBody>
      </p:sp>
      <p:sp>
        <p:nvSpPr>
          <p:cNvPr id="114691" name="Rectangle 3"/>
          <p:cNvSpPr>
            <a:spLocks noGrp="1" noChangeArrowheads="1"/>
          </p:cNvSpPr>
          <p:nvPr>
            <p:ph type="body" idx="1"/>
          </p:nvPr>
        </p:nvSpPr>
        <p:spPr/>
        <p:txBody>
          <a:bodyPr/>
          <a:lstStyle/>
          <a:p>
            <a:r>
              <a:rPr lang="zh-CN" altLang="en-US" smtClean="0"/>
              <a:t>从基本用例到扩展用例的联接</a:t>
            </a:r>
            <a:endParaRPr lang="zh-CN" altLang="en-US" smtClean="0"/>
          </a:p>
          <a:p>
            <a:pPr lvl="1"/>
            <a:r>
              <a:rPr lang="zh-CN" altLang="en-US" smtClean="0"/>
              <a:t>将扩展用例的行为插入基本用例</a:t>
            </a:r>
            <a:endParaRPr lang="zh-CN" altLang="en-US" smtClean="0"/>
          </a:p>
          <a:p>
            <a:pPr lvl="1"/>
            <a:r>
              <a:rPr lang="zh-CN" altLang="en-US" smtClean="0"/>
              <a:t>只有当扩展条件为真是才进行插入</a:t>
            </a:r>
            <a:endParaRPr lang="zh-CN" altLang="en-US" smtClean="0"/>
          </a:p>
          <a:p>
            <a:pPr lvl="1"/>
            <a:r>
              <a:rPr lang="zh-CN" altLang="en-US" smtClean="0"/>
              <a:t>在一个命名的扩展点插入基本用例</a:t>
            </a:r>
            <a:endParaRPr lang="zh-CN" altLang="en-US" smtClean="0"/>
          </a:p>
        </p:txBody>
      </p:sp>
      <p:sp>
        <p:nvSpPr>
          <p:cNvPr id="114692" name="Oval 4"/>
          <p:cNvSpPr>
            <a:spLocks noChangeArrowheads="1"/>
          </p:cNvSpPr>
          <p:nvPr/>
        </p:nvSpPr>
        <p:spPr bwMode="auto">
          <a:xfrm>
            <a:off x="4311651" y="5591176"/>
            <a:ext cx="2003425" cy="601663"/>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693" name="Oval 5"/>
          <p:cNvSpPr>
            <a:spLocks noChangeArrowheads="1"/>
          </p:cNvSpPr>
          <p:nvPr/>
        </p:nvSpPr>
        <p:spPr bwMode="auto">
          <a:xfrm>
            <a:off x="5321301" y="3973513"/>
            <a:ext cx="2003425" cy="601662"/>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4694" name="Line 6"/>
          <p:cNvSpPr>
            <a:spLocks noChangeShapeType="1"/>
          </p:cNvSpPr>
          <p:nvPr/>
        </p:nvSpPr>
        <p:spPr bwMode="auto">
          <a:xfrm rot="19467540" flipH="1">
            <a:off x="5197476" y="4979988"/>
            <a:ext cx="1203325" cy="260350"/>
          </a:xfrm>
          <a:prstGeom prst="line">
            <a:avLst/>
          </a:prstGeom>
          <a:noFill/>
          <a:ln w="28575">
            <a:solidFill>
              <a:srgbClr val="EB7C11"/>
            </a:solidFill>
            <a:prstDash val="dash"/>
            <a:round/>
            <a:headEnd type="arrow"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4695" name="Text Box 7"/>
          <p:cNvSpPr txBox="1">
            <a:spLocks noChangeArrowheads="1"/>
          </p:cNvSpPr>
          <p:nvPr/>
        </p:nvSpPr>
        <p:spPr bwMode="auto">
          <a:xfrm>
            <a:off x="5761038" y="4941888"/>
            <a:ext cx="15684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ea typeface="宋体" panose="02010600030101010101" pitchFamily="2" charset="-122"/>
              </a:rPr>
              <a:t>&lt;&lt;extend&gt;&gt;</a:t>
            </a:r>
            <a:endParaRPr lang="en-US" altLang="zh-CN" sz="1400" b="1">
              <a:solidFill>
                <a:schemeClr val="tx2"/>
              </a:solidFill>
              <a:ea typeface="宋体" panose="02010600030101010101" pitchFamily="2" charset="-122"/>
            </a:endParaRPr>
          </a:p>
        </p:txBody>
      </p:sp>
      <p:sp>
        <p:nvSpPr>
          <p:cNvPr id="114696" name="Text Box 8"/>
          <p:cNvSpPr txBox="1">
            <a:spLocks noChangeArrowheads="1"/>
          </p:cNvSpPr>
          <p:nvPr/>
        </p:nvSpPr>
        <p:spPr bwMode="auto">
          <a:xfrm>
            <a:off x="4654550" y="5708650"/>
            <a:ext cx="13081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dirty="0">
                <a:solidFill>
                  <a:srgbClr val="EB7C11"/>
                </a:solidFill>
                <a:ea typeface="宋体" panose="02010600030101010101" pitchFamily="2" charset="-122"/>
              </a:rPr>
              <a:t>Extension</a:t>
            </a:r>
            <a:endParaRPr lang="en-US" altLang="zh-CN" sz="1600" b="1" dirty="0">
              <a:solidFill>
                <a:srgbClr val="EB7C11"/>
              </a:solidFill>
              <a:ea typeface="宋体" panose="02010600030101010101" pitchFamily="2" charset="-122"/>
            </a:endParaRPr>
          </a:p>
        </p:txBody>
      </p:sp>
      <p:sp>
        <p:nvSpPr>
          <p:cNvPr id="114697" name="Text Box 9"/>
          <p:cNvSpPr txBox="1">
            <a:spLocks noChangeArrowheads="1"/>
          </p:cNvSpPr>
          <p:nvPr/>
        </p:nvSpPr>
        <p:spPr bwMode="auto">
          <a:xfrm>
            <a:off x="5935663" y="4090989"/>
            <a:ext cx="7620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dirty="0">
                <a:solidFill>
                  <a:srgbClr val="EB7C11"/>
                </a:solidFill>
                <a:ea typeface="宋体" panose="02010600030101010101" pitchFamily="2" charset="-122"/>
              </a:rPr>
              <a:t>Base</a:t>
            </a:r>
            <a:endParaRPr lang="en-US" altLang="zh-CN" sz="1800" b="1" i="1" dirty="0">
              <a:solidFill>
                <a:srgbClr val="EB7C11"/>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altLang="zh-CN" smtClean="0"/>
              <a:t>Extend </a:t>
            </a:r>
            <a:r>
              <a:rPr lang="zh-CN" altLang="en-US" smtClean="0"/>
              <a:t>关系示例</a:t>
            </a:r>
            <a:endParaRPr lang="zh-CN" altLang="en-US" smtClean="0"/>
          </a:p>
        </p:txBody>
      </p:sp>
      <p:grpSp>
        <p:nvGrpSpPr>
          <p:cNvPr id="116739" name="Group 3"/>
          <p:cNvGrpSpPr/>
          <p:nvPr/>
        </p:nvGrpSpPr>
        <p:grpSpPr bwMode="auto">
          <a:xfrm>
            <a:off x="1524000" y="2041525"/>
            <a:ext cx="9144000" cy="4122738"/>
            <a:chOff x="0" y="1286"/>
            <a:chExt cx="5760" cy="2597"/>
          </a:xfrm>
        </p:grpSpPr>
        <p:sp>
          <p:nvSpPr>
            <p:cNvPr id="116740" name="Line 4"/>
            <p:cNvSpPr>
              <a:spLocks noChangeShapeType="1"/>
            </p:cNvSpPr>
            <p:nvPr/>
          </p:nvSpPr>
          <p:spPr bwMode="auto">
            <a:xfrm rot="-2132460">
              <a:off x="2977" y="1839"/>
              <a:ext cx="79" cy="890"/>
            </a:xfrm>
            <a:prstGeom prst="line">
              <a:avLst/>
            </a:prstGeom>
            <a:noFill/>
            <a:ln w="28575">
              <a:solidFill>
                <a:schemeClr val="tx1"/>
              </a:solidFill>
              <a:prstDash val="dash"/>
              <a:round/>
              <a:headEnd type="arrow"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1" name="Oval 5"/>
            <p:cNvSpPr>
              <a:spLocks noChangeArrowheads="1"/>
            </p:cNvSpPr>
            <p:nvPr/>
          </p:nvSpPr>
          <p:spPr bwMode="auto">
            <a:xfrm>
              <a:off x="2762" y="2590"/>
              <a:ext cx="1139" cy="599"/>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6742" name="Text Box 6"/>
            <p:cNvSpPr txBox="1">
              <a:spLocks noChangeArrowheads="1"/>
            </p:cNvSpPr>
            <p:nvPr/>
          </p:nvSpPr>
          <p:spPr bwMode="auto">
            <a:xfrm>
              <a:off x="2825" y="2663"/>
              <a:ext cx="928"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ea typeface="宋体" panose="02010600030101010101" pitchFamily="2" charset="-122"/>
                </a:rPr>
                <a:t>Get Expert</a:t>
              </a:r>
              <a:endParaRPr lang="en-US" altLang="zh-CN" sz="2000">
                <a:ea typeface="宋体" panose="02010600030101010101" pitchFamily="2" charset="-122"/>
              </a:endParaRPr>
            </a:p>
            <a:p>
              <a:pPr algn="ctr"/>
              <a:r>
                <a:rPr lang="en-US" altLang="zh-CN" sz="2000">
                  <a:ea typeface="宋体" panose="02010600030101010101" pitchFamily="2" charset="-122"/>
                </a:rPr>
                <a:t>Predictions</a:t>
              </a:r>
              <a:endParaRPr lang="en-US" altLang="zh-CN" sz="2000">
                <a:ea typeface="宋体" panose="02010600030101010101" pitchFamily="2" charset="-122"/>
              </a:endParaRPr>
            </a:p>
          </p:txBody>
        </p:sp>
        <p:grpSp>
          <p:nvGrpSpPr>
            <p:cNvPr id="116743" name="Group 7"/>
            <p:cNvGrpSpPr/>
            <p:nvPr/>
          </p:nvGrpSpPr>
          <p:grpSpPr bwMode="auto">
            <a:xfrm>
              <a:off x="1250" y="2573"/>
              <a:ext cx="967" cy="470"/>
              <a:chOff x="1872" y="2535"/>
              <a:chExt cx="967" cy="470"/>
            </a:xfrm>
          </p:grpSpPr>
          <p:sp>
            <p:nvSpPr>
              <p:cNvPr id="116774" name="Oval 8"/>
              <p:cNvSpPr>
                <a:spLocks noChangeArrowheads="1"/>
              </p:cNvSpPr>
              <p:nvPr/>
            </p:nvSpPr>
            <p:spPr bwMode="auto">
              <a:xfrm>
                <a:off x="1872" y="2535"/>
                <a:ext cx="967" cy="470"/>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sz="2000">
                  <a:ea typeface="宋体" panose="02010600030101010101" pitchFamily="2" charset="-122"/>
                </a:endParaRPr>
              </a:p>
            </p:txBody>
          </p:sp>
          <p:sp>
            <p:nvSpPr>
              <p:cNvPr id="116775" name="Text Box 9"/>
              <p:cNvSpPr txBox="1">
                <a:spLocks noChangeArrowheads="1"/>
              </p:cNvSpPr>
              <p:nvPr/>
            </p:nvSpPr>
            <p:spPr bwMode="auto">
              <a:xfrm>
                <a:off x="1963" y="2648"/>
                <a:ext cx="83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ea typeface="宋体" panose="02010600030101010101" pitchFamily="2" charset="-122"/>
                  </a:rPr>
                  <a:t>Get News</a:t>
                </a:r>
                <a:endParaRPr lang="en-US" altLang="zh-CN" sz="2000">
                  <a:ea typeface="宋体" panose="02010600030101010101" pitchFamily="2" charset="-122"/>
                </a:endParaRPr>
              </a:p>
            </p:txBody>
          </p:sp>
        </p:grpSp>
        <p:grpSp>
          <p:nvGrpSpPr>
            <p:cNvPr id="116744" name="Group 10"/>
            <p:cNvGrpSpPr/>
            <p:nvPr/>
          </p:nvGrpSpPr>
          <p:grpSpPr bwMode="auto">
            <a:xfrm>
              <a:off x="2018" y="1478"/>
              <a:ext cx="1011" cy="447"/>
              <a:chOff x="2640" y="1440"/>
              <a:chExt cx="1011" cy="447"/>
            </a:xfrm>
          </p:grpSpPr>
          <p:sp>
            <p:nvSpPr>
              <p:cNvPr id="116772" name="Text Box 11"/>
              <p:cNvSpPr txBox="1">
                <a:spLocks noChangeArrowheads="1"/>
              </p:cNvSpPr>
              <p:nvPr/>
            </p:nvSpPr>
            <p:spPr bwMode="auto">
              <a:xfrm>
                <a:off x="2728" y="1515"/>
                <a:ext cx="915"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ea typeface="宋体" panose="02010600030101010101" pitchFamily="2" charset="-122"/>
                  </a:rPr>
                  <a:t>Get Quote</a:t>
                </a:r>
                <a:endParaRPr lang="en-US" altLang="zh-CN" sz="2000">
                  <a:ea typeface="宋体" panose="02010600030101010101" pitchFamily="2" charset="-122"/>
                </a:endParaRPr>
              </a:p>
            </p:txBody>
          </p:sp>
          <p:sp>
            <p:nvSpPr>
              <p:cNvPr id="116773" name="Oval 12"/>
              <p:cNvSpPr>
                <a:spLocks noChangeArrowheads="1"/>
              </p:cNvSpPr>
              <p:nvPr/>
            </p:nvSpPr>
            <p:spPr bwMode="auto">
              <a:xfrm>
                <a:off x="2640" y="1440"/>
                <a:ext cx="1011" cy="447"/>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16745" name="Text Box 13"/>
            <p:cNvSpPr txBox="1">
              <a:spLocks noChangeArrowheads="1"/>
            </p:cNvSpPr>
            <p:nvPr/>
          </p:nvSpPr>
          <p:spPr bwMode="auto">
            <a:xfrm>
              <a:off x="1102" y="2102"/>
              <a:ext cx="9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dirty="0">
                  <a:solidFill>
                    <a:srgbClr val="EB7C11"/>
                  </a:solidFill>
                  <a:ea typeface="宋体" panose="02010600030101010101" pitchFamily="2" charset="-122"/>
                </a:rPr>
                <a:t>&lt;&lt;extend&gt;&gt;</a:t>
              </a:r>
              <a:endParaRPr lang="en-US" altLang="zh-CN" sz="2000" dirty="0">
                <a:solidFill>
                  <a:srgbClr val="EB7C11"/>
                </a:solidFill>
                <a:ea typeface="宋体" panose="02010600030101010101" pitchFamily="2" charset="-122"/>
              </a:endParaRPr>
            </a:p>
          </p:txBody>
        </p:sp>
        <p:sp>
          <p:nvSpPr>
            <p:cNvPr id="116746" name="Line 14"/>
            <p:cNvSpPr>
              <a:spLocks noChangeShapeType="1"/>
            </p:cNvSpPr>
            <p:nvPr/>
          </p:nvSpPr>
          <p:spPr bwMode="auto">
            <a:xfrm rot="2132460" flipH="1">
              <a:off x="1970" y="1833"/>
              <a:ext cx="72" cy="889"/>
            </a:xfrm>
            <a:prstGeom prst="line">
              <a:avLst/>
            </a:prstGeom>
            <a:noFill/>
            <a:ln w="28575">
              <a:solidFill>
                <a:schemeClr val="tx1"/>
              </a:solidFill>
              <a:prstDash val="dash"/>
              <a:round/>
              <a:headEnd type="arrow"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6747" name="Text Box 15"/>
            <p:cNvSpPr txBox="1">
              <a:spLocks noChangeArrowheads="1"/>
            </p:cNvSpPr>
            <p:nvPr/>
          </p:nvSpPr>
          <p:spPr bwMode="auto">
            <a:xfrm>
              <a:off x="2958" y="2102"/>
              <a:ext cx="988"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solidFill>
                    <a:srgbClr val="EB7C11"/>
                  </a:solidFill>
                  <a:ea typeface="宋体" panose="02010600030101010101" pitchFamily="2" charset="-122"/>
                </a:rPr>
                <a:t>&lt;&lt;extend&gt;&gt;</a:t>
              </a:r>
              <a:endParaRPr lang="en-US" altLang="zh-CN" sz="2000">
                <a:solidFill>
                  <a:srgbClr val="EB7C11"/>
                </a:solidFill>
                <a:ea typeface="宋体" panose="02010600030101010101" pitchFamily="2" charset="-122"/>
              </a:endParaRPr>
            </a:p>
          </p:txBody>
        </p:sp>
        <p:sp>
          <p:nvSpPr>
            <p:cNvPr id="116748" name="Line 16"/>
            <p:cNvSpPr>
              <a:spLocks noChangeShapeType="1"/>
            </p:cNvSpPr>
            <p:nvPr/>
          </p:nvSpPr>
          <p:spPr bwMode="auto">
            <a:xfrm rot="2132460" flipH="1">
              <a:off x="1007" y="1365"/>
              <a:ext cx="952" cy="480"/>
            </a:xfrm>
            <a:prstGeom prst="line">
              <a:avLst/>
            </a:prstGeom>
            <a:noFill/>
            <a:ln w="28575">
              <a:solidFill>
                <a:schemeClr val="tx1"/>
              </a:solidFill>
              <a:round/>
              <a:head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6749" name="Group 17"/>
            <p:cNvGrpSpPr/>
            <p:nvPr/>
          </p:nvGrpSpPr>
          <p:grpSpPr bwMode="auto">
            <a:xfrm>
              <a:off x="0" y="1286"/>
              <a:ext cx="1416" cy="844"/>
              <a:chOff x="543" y="918"/>
              <a:chExt cx="1416" cy="844"/>
            </a:xfrm>
          </p:grpSpPr>
          <p:grpSp>
            <p:nvGrpSpPr>
              <p:cNvPr id="116766" name="Group 18"/>
              <p:cNvGrpSpPr/>
              <p:nvPr/>
            </p:nvGrpSpPr>
            <p:grpSpPr bwMode="auto">
              <a:xfrm>
                <a:off x="1065" y="918"/>
                <a:ext cx="339" cy="520"/>
                <a:chOff x="1193" y="1785"/>
                <a:chExt cx="189" cy="234"/>
              </a:xfrm>
            </p:grpSpPr>
            <p:sp>
              <p:nvSpPr>
                <p:cNvPr id="116768" name="Freeform 19"/>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9" name="Line 20"/>
                <p:cNvSpPr>
                  <a:spLocks noChangeShapeType="1"/>
                </p:cNvSpPr>
                <p:nvPr/>
              </p:nvSpPr>
              <p:spPr bwMode="auto">
                <a:xfrm>
                  <a:off x="1219" y="1877"/>
                  <a:ext cx="138"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70" name="Line 21"/>
                <p:cNvSpPr>
                  <a:spLocks noChangeShapeType="1"/>
                </p:cNvSpPr>
                <p:nvPr/>
              </p:nvSpPr>
              <p:spPr bwMode="auto">
                <a:xfrm>
                  <a:off x="1286" y="1858"/>
                  <a:ext cx="1" cy="7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71" name="Freeform 22"/>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767" name="Text Box 23"/>
              <p:cNvSpPr txBox="1">
                <a:spLocks noChangeArrowheads="1"/>
              </p:cNvSpPr>
              <p:nvPr/>
            </p:nvSpPr>
            <p:spPr bwMode="auto">
              <a:xfrm>
                <a:off x="543" y="1502"/>
                <a:ext cx="141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ea typeface="宋体" panose="02010600030101010101" pitchFamily="2" charset="-122"/>
                  </a:rPr>
                  <a:t>Trading Customer</a:t>
                </a:r>
                <a:endParaRPr lang="en-US" altLang="zh-CN" sz="2000">
                  <a:ea typeface="宋体" panose="02010600030101010101" pitchFamily="2" charset="-122"/>
                </a:endParaRPr>
              </a:p>
            </p:txBody>
          </p:sp>
        </p:grpSp>
        <p:grpSp>
          <p:nvGrpSpPr>
            <p:cNvPr id="116750" name="Group 24"/>
            <p:cNvGrpSpPr/>
            <p:nvPr/>
          </p:nvGrpSpPr>
          <p:grpSpPr bwMode="auto">
            <a:xfrm>
              <a:off x="4683" y="2584"/>
              <a:ext cx="1077" cy="1036"/>
              <a:chOff x="4517" y="2797"/>
              <a:chExt cx="1077" cy="1036"/>
            </a:xfrm>
          </p:grpSpPr>
          <p:grpSp>
            <p:nvGrpSpPr>
              <p:cNvPr id="116760" name="Group 25"/>
              <p:cNvGrpSpPr/>
              <p:nvPr/>
            </p:nvGrpSpPr>
            <p:grpSpPr bwMode="auto">
              <a:xfrm>
                <a:off x="4866" y="2797"/>
                <a:ext cx="339" cy="520"/>
                <a:chOff x="1193" y="1785"/>
                <a:chExt cx="189" cy="234"/>
              </a:xfrm>
            </p:grpSpPr>
            <p:sp>
              <p:nvSpPr>
                <p:cNvPr id="116762" name="Freeform 26"/>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63" name="Line 27"/>
                <p:cNvSpPr>
                  <a:spLocks noChangeShapeType="1"/>
                </p:cNvSpPr>
                <p:nvPr/>
              </p:nvSpPr>
              <p:spPr bwMode="auto">
                <a:xfrm>
                  <a:off x="1219" y="1877"/>
                  <a:ext cx="138"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64" name="Line 28"/>
                <p:cNvSpPr>
                  <a:spLocks noChangeShapeType="1"/>
                </p:cNvSpPr>
                <p:nvPr/>
              </p:nvSpPr>
              <p:spPr bwMode="auto">
                <a:xfrm>
                  <a:off x="1286" y="1858"/>
                  <a:ext cx="1" cy="7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65" name="Freeform 29"/>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761" name="Text Box 30"/>
              <p:cNvSpPr txBox="1">
                <a:spLocks noChangeArrowheads="1"/>
              </p:cNvSpPr>
              <p:nvPr/>
            </p:nvSpPr>
            <p:spPr bwMode="auto">
              <a:xfrm>
                <a:off x="4517" y="3381"/>
                <a:ext cx="1077"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ea typeface="宋体" panose="02010600030101010101" pitchFamily="2" charset="-122"/>
                  </a:rPr>
                  <a:t>Expert Quote</a:t>
                </a:r>
                <a:endParaRPr lang="en-US" altLang="zh-CN" sz="2000">
                  <a:ea typeface="宋体" panose="02010600030101010101" pitchFamily="2" charset="-122"/>
                </a:endParaRPr>
              </a:p>
              <a:p>
                <a:pPr algn="ctr"/>
                <a:r>
                  <a:rPr lang="en-US" altLang="zh-CN" sz="2000">
                    <a:ea typeface="宋体" panose="02010600030101010101" pitchFamily="2" charset="-122"/>
                  </a:rPr>
                  <a:t>System</a:t>
                </a:r>
                <a:endParaRPr lang="en-US" altLang="zh-CN" sz="2000">
                  <a:ea typeface="宋体" panose="02010600030101010101" pitchFamily="2" charset="-122"/>
                </a:endParaRPr>
              </a:p>
            </p:txBody>
          </p:sp>
        </p:grpSp>
        <p:sp>
          <p:nvSpPr>
            <p:cNvPr id="116751" name="Line 31"/>
            <p:cNvSpPr>
              <a:spLocks noChangeShapeType="1"/>
            </p:cNvSpPr>
            <p:nvPr/>
          </p:nvSpPr>
          <p:spPr bwMode="auto">
            <a:xfrm>
              <a:off x="4032" y="2905"/>
              <a:ext cx="81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116752" name="Group 32"/>
            <p:cNvGrpSpPr/>
            <p:nvPr/>
          </p:nvGrpSpPr>
          <p:grpSpPr bwMode="auto">
            <a:xfrm>
              <a:off x="0" y="3039"/>
              <a:ext cx="1114" cy="844"/>
              <a:chOff x="153" y="2964"/>
              <a:chExt cx="1114" cy="844"/>
            </a:xfrm>
          </p:grpSpPr>
          <p:grpSp>
            <p:nvGrpSpPr>
              <p:cNvPr id="116754" name="Group 33"/>
              <p:cNvGrpSpPr/>
              <p:nvPr/>
            </p:nvGrpSpPr>
            <p:grpSpPr bwMode="auto">
              <a:xfrm>
                <a:off x="522" y="2964"/>
                <a:ext cx="339" cy="520"/>
                <a:chOff x="1193" y="1785"/>
                <a:chExt cx="189" cy="234"/>
              </a:xfrm>
            </p:grpSpPr>
            <p:sp>
              <p:nvSpPr>
                <p:cNvPr id="116756" name="Freeform 34"/>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6757" name="Line 35"/>
                <p:cNvSpPr>
                  <a:spLocks noChangeShapeType="1"/>
                </p:cNvSpPr>
                <p:nvPr/>
              </p:nvSpPr>
              <p:spPr bwMode="auto">
                <a:xfrm>
                  <a:off x="1219" y="1877"/>
                  <a:ext cx="138"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58" name="Line 36"/>
                <p:cNvSpPr>
                  <a:spLocks noChangeShapeType="1"/>
                </p:cNvSpPr>
                <p:nvPr/>
              </p:nvSpPr>
              <p:spPr bwMode="auto">
                <a:xfrm>
                  <a:off x="1286" y="1858"/>
                  <a:ext cx="1" cy="7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6759" name="Freeform 37"/>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6755" name="Text Box 38"/>
              <p:cNvSpPr txBox="1">
                <a:spLocks noChangeArrowheads="1"/>
              </p:cNvSpPr>
              <p:nvPr/>
            </p:nvSpPr>
            <p:spPr bwMode="auto">
              <a:xfrm>
                <a:off x="153" y="3548"/>
                <a:ext cx="111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2000">
                    <a:ea typeface="宋体" panose="02010600030101010101" pitchFamily="2" charset="-122"/>
                  </a:rPr>
                  <a:t>News System</a:t>
                </a:r>
                <a:endParaRPr lang="en-US" altLang="zh-CN" sz="2000">
                  <a:ea typeface="宋体" panose="02010600030101010101" pitchFamily="2" charset="-122"/>
                </a:endParaRPr>
              </a:p>
            </p:txBody>
          </p:sp>
        </p:grpSp>
        <p:sp>
          <p:nvSpPr>
            <p:cNvPr id="116753" name="Line 39"/>
            <p:cNvSpPr>
              <a:spLocks noChangeShapeType="1"/>
            </p:cNvSpPr>
            <p:nvPr/>
          </p:nvSpPr>
          <p:spPr bwMode="auto">
            <a:xfrm flipH="1">
              <a:off x="701" y="2893"/>
              <a:ext cx="514" cy="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altLang="zh-CN" smtClean="0"/>
              <a:t>Extend </a:t>
            </a:r>
            <a:r>
              <a:rPr lang="zh-CN" altLang="en-US" smtClean="0"/>
              <a:t>关系示例</a:t>
            </a:r>
            <a:r>
              <a:rPr lang="en-US" altLang="zh-CN" smtClean="0"/>
              <a:t>(</a:t>
            </a:r>
            <a:r>
              <a:rPr lang="zh-CN" altLang="en-US" smtClean="0"/>
              <a:t>续</a:t>
            </a:r>
            <a:r>
              <a:rPr lang="en-US" altLang="zh-CN" smtClean="0"/>
              <a:t>)</a:t>
            </a:r>
            <a:endParaRPr lang="en-US" altLang="zh-CN" smtClean="0"/>
          </a:p>
        </p:txBody>
      </p:sp>
      <p:sp>
        <p:nvSpPr>
          <p:cNvPr id="118787" name="Text Box 3"/>
          <p:cNvSpPr txBox="1">
            <a:spLocks noChangeArrowheads="1"/>
          </p:cNvSpPr>
          <p:nvPr/>
        </p:nvSpPr>
        <p:spPr bwMode="auto">
          <a:xfrm>
            <a:off x="1704975" y="1514475"/>
            <a:ext cx="3759200" cy="47561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07950" tIns="53975" rIns="107950" bIns="53975">
            <a:spAutoFit/>
          </a:bodyPr>
          <a:lstStyle>
            <a:lvl1pPr>
              <a:defRPr sz="1000">
                <a:solidFill>
                  <a:schemeClr val="tx1"/>
                </a:solidFill>
                <a:latin typeface="Arial" panose="020B0604020202020204" pitchFamily="34" charset="0"/>
              </a:defRPr>
            </a:lvl1pPr>
            <a:lvl2pPr marL="403225" indent="-288925">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u="sng" dirty="0">
                <a:ea typeface="宋体" panose="02010600030101010101" pitchFamily="2" charset="-122"/>
              </a:rPr>
              <a:t>Get Quote Use Case</a:t>
            </a:r>
            <a:endParaRPr lang="en-US" altLang="zh-CN" sz="1800" b="1" dirty="0">
              <a:ea typeface="宋体" panose="02010600030101010101" pitchFamily="2" charset="-122"/>
            </a:endParaRPr>
          </a:p>
          <a:p>
            <a:r>
              <a:rPr lang="en-US" altLang="zh-CN" sz="1800" b="1" dirty="0">
                <a:ea typeface="宋体" panose="02010600030101010101" pitchFamily="2" charset="-122"/>
              </a:rPr>
              <a:t>Basic Flow:</a:t>
            </a:r>
            <a:endParaRPr lang="en-US" altLang="zh-CN" sz="1800" b="1" dirty="0">
              <a:ea typeface="宋体" panose="02010600030101010101" pitchFamily="2" charset="-122"/>
            </a:endParaRPr>
          </a:p>
          <a:p>
            <a:pPr lvl="1"/>
            <a:r>
              <a:rPr lang="en-US" altLang="zh-CN" sz="1800" b="1" dirty="0">
                <a:ea typeface="宋体" panose="02010600030101010101" pitchFamily="2" charset="-122"/>
              </a:rPr>
              <a:t>1. Include “Identify Customer” to verify customer’s identity.</a:t>
            </a:r>
            <a:endParaRPr lang="en-US" altLang="zh-CN" sz="1800" b="1" dirty="0">
              <a:ea typeface="宋体" panose="02010600030101010101" pitchFamily="2" charset="-122"/>
            </a:endParaRPr>
          </a:p>
          <a:p>
            <a:pPr lvl="1"/>
            <a:r>
              <a:rPr lang="en-US" altLang="zh-CN" sz="1800" b="1" dirty="0">
                <a:ea typeface="宋体" panose="02010600030101010101" pitchFamily="2" charset="-122"/>
              </a:rPr>
              <a:t>2. Display options. </a:t>
            </a:r>
            <a:endParaRPr lang="en-US" altLang="zh-CN" sz="1800" b="1" dirty="0">
              <a:ea typeface="宋体" panose="02010600030101010101" pitchFamily="2" charset="-122"/>
            </a:endParaRPr>
          </a:p>
          <a:p>
            <a:pPr lvl="1"/>
            <a:r>
              <a:rPr lang="en-US" altLang="zh-CN" sz="1800" b="1" dirty="0">
                <a:ea typeface="宋体" panose="02010600030101010101" pitchFamily="2" charset="-122"/>
              </a:rPr>
              <a:t>3. Customer selects “Get Quote.”</a:t>
            </a:r>
            <a:endParaRPr lang="en-US" altLang="zh-CN" sz="1800" b="1" dirty="0">
              <a:ea typeface="宋体" panose="02010600030101010101" pitchFamily="2" charset="-122"/>
            </a:endParaRPr>
          </a:p>
          <a:p>
            <a:pPr lvl="1"/>
            <a:r>
              <a:rPr lang="en-US" altLang="zh-CN" sz="1800" b="1" dirty="0">
                <a:ea typeface="宋体" panose="02010600030101010101" pitchFamily="2" charset="-122"/>
              </a:rPr>
              <a:t>4. Customer gets quote.</a:t>
            </a:r>
            <a:endParaRPr lang="en-US" altLang="zh-CN" sz="1800" b="1" dirty="0">
              <a:ea typeface="宋体" panose="02010600030101010101" pitchFamily="2" charset="-122"/>
            </a:endParaRPr>
          </a:p>
          <a:p>
            <a:pPr lvl="1"/>
            <a:r>
              <a:rPr lang="en-US" altLang="zh-CN" sz="1800" b="1" dirty="0">
                <a:ea typeface="宋体" panose="02010600030101010101" pitchFamily="2" charset="-122"/>
              </a:rPr>
              <a:t>5. Customer gets other quotes.</a:t>
            </a:r>
            <a:endParaRPr lang="en-US" altLang="zh-CN" sz="1800" b="1" dirty="0">
              <a:ea typeface="宋体" panose="02010600030101010101" pitchFamily="2" charset="-122"/>
            </a:endParaRPr>
          </a:p>
          <a:p>
            <a:pPr lvl="1"/>
            <a:r>
              <a:rPr lang="en-US" altLang="zh-CN" sz="1800" b="1" dirty="0">
                <a:ea typeface="宋体" panose="02010600030101010101" pitchFamily="2" charset="-122"/>
              </a:rPr>
              <a:t>6. Customer logs off.</a:t>
            </a:r>
            <a:endParaRPr lang="en-US" altLang="zh-CN" sz="1800" b="1" dirty="0">
              <a:ea typeface="宋体" panose="02010600030101010101" pitchFamily="2" charset="-122"/>
            </a:endParaRPr>
          </a:p>
          <a:p>
            <a:pPr lvl="1"/>
            <a:r>
              <a:rPr lang="en-US" altLang="zh-CN" sz="1800" b="1" dirty="0">
                <a:ea typeface="宋体" panose="02010600030101010101" pitchFamily="2" charset="-122"/>
              </a:rPr>
              <a:t>A1. Quote System unavailable</a:t>
            </a:r>
            <a:endParaRPr lang="en-US" altLang="zh-CN" sz="1800" b="1" dirty="0">
              <a:ea typeface="宋体" panose="02010600030101010101" pitchFamily="2" charset="-122"/>
            </a:endParaRPr>
          </a:p>
          <a:p>
            <a:pPr lvl="1"/>
            <a:r>
              <a:rPr lang="en-US" altLang="zh-CN" sz="1800" b="1" dirty="0">
                <a:ea typeface="宋体" panose="02010600030101010101" pitchFamily="2" charset="-122"/>
              </a:rPr>
              <a:t>…</a:t>
            </a:r>
            <a:endParaRPr lang="en-US" altLang="zh-CN" sz="1800" b="1" dirty="0">
              <a:ea typeface="宋体" panose="02010600030101010101" pitchFamily="2" charset="-122"/>
            </a:endParaRPr>
          </a:p>
          <a:p>
            <a:endParaRPr lang="en-US" altLang="zh-CN" sz="1800" b="1" dirty="0">
              <a:solidFill>
                <a:srgbClr val="EB7C11"/>
              </a:solidFill>
              <a:ea typeface="宋体" panose="02010600030101010101" pitchFamily="2" charset="-122"/>
            </a:endParaRPr>
          </a:p>
          <a:p>
            <a:pPr>
              <a:lnSpc>
                <a:spcPct val="80000"/>
              </a:lnSpc>
            </a:pPr>
            <a:r>
              <a:rPr lang="en-US" altLang="zh-CN" sz="1800" b="1" dirty="0">
                <a:solidFill>
                  <a:srgbClr val="EB7C11"/>
                </a:solidFill>
                <a:ea typeface="宋体" panose="02010600030101010101" pitchFamily="2" charset="-122"/>
              </a:rPr>
              <a:t>Extension Points:</a:t>
            </a:r>
            <a:endParaRPr lang="en-US" altLang="zh-CN" sz="1800" b="1" dirty="0">
              <a:solidFill>
                <a:srgbClr val="EB7C11"/>
              </a:solidFill>
              <a:ea typeface="宋体" panose="02010600030101010101" pitchFamily="2" charset="-122"/>
            </a:endParaRPr>
          </a:p>
          <a:p>
            <a:pPr>
              <a:lnSpc>
                <a:spcPct val="40000"/>
              </a:lnSpc>
              <a:spcBef>
                <a:spcPts val="1200"/>
              </a:spcBef>
              <a:spcAft>
                <a:spcPts val="300"/>
              </a:spcAft>
            </a:pPr>
            <a:r>
              <a:rPr lang="en-US" altLang="zh-CN" sz="1800" b="1" dirty="0">
                <a:solidFill>
                  <a:srgbClr val="EB7C11"/>
                </a:solidFill>
                <a:ea typeface="宋体" panose="02010600030101010101" pitchFamily="2" charset="-122"/>
              </a:rPr>
              <a:t>The “Optional Services”</a:t>
            </a:r>
            <a:endParaRPr lang="en-US" altLang="zh-CN" sz="1800" b="1" i="1" dirty="0">
              <a:solidFill>
                <a:srgbClr val="EB7C11"/>
              </a:solidFill>
              <a:ea typeface="宋体" panose="02010600030101010101" pitchFamily="2" charset="-122"/>
            </a:endParaRPr>
          </a:p>
          <a:p>
            <a:r>
              <a:rPr lang="en-US" altLang="zh-CN" sz="1800" b="1" dirty="0">
                <a:solidFill>
                  <a:srgbClr val="EB7C11"/>
                </a:solidFill>
                <a:ea typeface="宋体" panose="02010600030101010101" pitchFamily="2" charset="-122"/>
              </a:rPr>
              <a:t>extension point occurs at Step 3 in the Basic Flow.</a:t>
            </a:r>
            <a:endParaRPr lang="en-US" altLang="zh-CN" sz="1800" b="1" dirty="0">
              <a:solidFill>
                <a:srgbClr val="EB7C11"/>
              </a:solidFill>
              <a:ea typeface="宋体" panose="02010600030101010101" pitchFamily="2" charset="-122"/>
            </a:endParaRPr>
          </a:p>
        </p:txBody>
      </p:sp>
      <p:sp>
        <p:nvSpPr>
          <p:cNvPr id="118788" name="Text Box 4"/>
          <p:cNvSpPr txBox="1">
            <a:spLocks noChangeArrowheads="1"/>
          </p:cNvSpPr>
          <p:nvPr/>
        </p:nvSpPr>
        <p:spPr bwMode="auto">
          <a:xfrm>
            <a:off x="5684838" y="1514476"/>
            <a:ext cx="4608512" cy="507682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07950" tIns="53975" rIns="107950" bIns="53975">
            <a:spAutoFit/>
          </a:bodyPr>
          <a:lstStyle>
            <a:lvl1pPr marL="457200" indent="-457200">
              <a:defRPr sz="1000">
                <a:solidFill>
                  <a:schemeClr val="tx1"/>
                </a:solidFill>
                <a:latin typeface="Arial" panose="020B0604020202020204" pitchFamily="34" charset="0"/>
              </a:defRPr>
            </a:lvl1pPr>
            <a:lvl2pPr marL="573405" indent="-45720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u="sng" dirty="0">
                <a:ea typeface="宋体" panose="02010600030101010101" pitchFamily="2" charset="-122"/>
              </a:rPr>
              <a:t>Get News Use Case</a:t>
            </a:r>
            <a:endParaRPr lang="en-US" altLang="zh-CN" sz="1800" b="1" dirty="0">
              <a:ea typeface="宋体" panose="02010600030101010101" pitchFamily="2" charset="-122"/>
            </a:endParaRPr>
          </a:p>
          <a:p>
            <a:pPr>
              <a:spcAft>
                <a:spcPts val="600"/>
              </a:spcAft>
            </a:pPr>
            <a:r>
              <a:rPr lang="en-US" altLang="zh-CN" sz="1800" b="1" dirty="0">
                <a:ea typeface="宋体" panose="02010600030101010101" pitchFamily="2" charset="-122"/>
              </a:rPr>
              <a:t>This use case extends the Get Quote Use Case, </a:t>
            </a:r>
            <a:r>
              <a:rPr lang="en-US" altLang="zh-CN" sz="1800" b="1" dirty="0">
                <a:solidFill>
                  <a:srgbClr val="EB7C11"/>
                </a:solidFill>
                <a:ea typeface="宋体" panose="02010600030101010101" pitchFamily="2" charset="-122"/>
              </a:rPr>
              <a:t>at extension point “Optional Services</a:t>
            </a:r>
            <a:r>
              <a:rPr lang="en-US" altLang="zh-CN" sz="1800" b="1" dirty="0">
                <a:solidFill>
                  <a:srgbClr val="FFFF99"/>
                </a:solidFill>
                <a:ea typeface="宋体" panose="02010600030101010101" pitchFamily="2" charset="-122"/>
              </a:rPr>
              <a:t>.”</a:t>
            </a:r>
            <a:endParaRPr lang="en-US" altLang="zh-CN" sz="1800" b="1" dirty="0">
              <a:solidFill>
                <a:srgbClr val="FFFF99"/>
              </a:solidFill>
              <a:ea typeface="宋体" panose="02010600030101010101" pitchFamily="2" charset="-122"/>
            </a:endParaRPr>
          </a:p>
          <a:p>
            <a:pPr>
              <a:spcAft>
                <a:spcPts val="600"/>
              </a:spcAft>
            </a:pPr>
            <a:r>
              <a:rPr lang="en-US" altLang="zh-CN" sz="1800" b="1" dirty="0">
                <a:ea typeface="宋体" panose="02010600030101010101" pitchFamily="2" charset="-122"/>
              </a:rPr>
              <a:t>Basic Flow:</a:t>
            </a:r>
            <a:endParaRPr lang="en-US" altLang="zh-CN" sz="1800" b="1" dirty="0">
              <a:ea typeface="宋体" panose="02010600030101010101" pitchFamily="2" charset="-122"/>
            </a:endParaRPr>
          </a:p>
          <a:p>
            <a:pPr lvl="1">
              <a:lnSpc>
                <a:spcPct val="90000"/>
              </a:lnSpc>
              <a:spcAft>
                <a:spcPts val="600"/>
              </a:spcAft>
            </a:pPr>
            <a:r>
              <a:rPr lang="en-US" altLang="zh-CN" sz="1800" b="1" dirty="0">
                <a:ea typeface="宋体" panose="02010600030101010101" pitchFamily="2" charset="-122"/>
              </a:rPr>
              <a:t>1. </a:t>
            </a:r>
            <a:r>
              <a:rPr lang="en-US" altLang="zh-CN" sz="1800" b="1" dirty="0">
                <a:solidFill>
                  <a:srgbClr val="EB7C11"/>
                </a:solidFill>
                <a:ea typeface="宋体" panose="02010600030101010101" pitchFamily="2" charset="-122"/>
              </a:rPr>
              <a:t>If Customer selects “Get News,” </a:t>
            </a:r>
            <a:r>
              <a:rPr lang="en-US" altLang="zh-CN" sz="1800" b="1" dirty="0">
                <a:ea typeface="宋体" panose="02010600030101010101" pitchFamily="2" charset="-122"/>
              </a:rPr>
              <a:t>the system asks customer for time period and number of news items.</a:t>
            </a:r>
            <a:endParaRPr lang="en-US" altLang="zh-CN" sz="1800" b="1" dirty="0">
              <a:ea typeface="宋体" panose="02010600030101010101" pitchFamily="2" charset="-122"/>
            </a:endParaRPr>
          </a:p>
          <a:p>
            <a:pPr lvl="1">
              <a:lnSpc>
                <a:spcPct val="90000"/>
              </a:lnSpc>
              <a:spcAft>
                <a:spcPts val="600"/>
              </a:spcAft>
            </a:pPr>
            <a:r>
              <a:rPr lang="en-US" altLang="zh-CN" sz="1800" b="1" dirty="0">
                <a:ea typeface="宋体" panose="02010600030101010101" pitchFamily="2" charset="-122"/>
              </a:rPr>
              <a:t>2. Customer enters time period and number of items. The system sends stock trading symbol to News System, receives reply, and  displays the news to the customer. </a:t>
            </a:r>
            <a:endParaRPr lang="en-US" altLang="zh-CN" sz="1800" b="1" dirty="0">
              <a:ea typeface="宋体" panose="02010600030101010101" pitchFamily="2" charset="-122"/>
            </a:endParaRPr>
          </a:p>
          <a:p>
            <a:pPr lvl="1">
              <a:lnSpc>
                <a:spcPct val="90000"/>
              </a:lnSpc>
              <a:spcAft>
                <a:spcPts val="600"/>
              </a:spcAft>
            </a:pPr>
            <a:r>
              <a:rPr lang="en-US" altLang="zh-CN" sz="1800" b="1" dirty="0">
                <a:ea typeface="宋体" panose="02010600030101010101" pitchFamily="2" charset="-122"/>
              </a:rPr>
              <a:t>3. The Get Quote Use Case continues.</a:t>
            </a:r>
            <a:endParaRPr lang="en-US" altLang="zh-CN" sz="1800" b="1" dirty="0">
              <a:ea typeface="宋体" panose="02010600030101010101" pitchFamily="2" charset="-122"/>
            </a:endParaRPr>
          </a:p>
          <a:p>
            <a:endParaRPr lang="en-US" altLang="zh-CN" b="1" dirty="0">
              <a:ea typeface="宋体" panose="02010600030101010101" pitchFamily="2" charset="-122"/>
            </a:endParaRPr>
          </a:p>
          <a:p>
            <a:r>
              <a:rPr lang="en-US" altLang="zh-CN" sz="1800" b="1" dirty="0">
                <a:ea typeface="宋体" panose="02010600030101010101" pitchFamily="2" charset="-122"/>
              </a:rPr>
              <a:t>A1: News System Unavailable</a:t>
            </a:r>
            <a:endParaRPr lang="en-US" altLang="zh-CN" sz="1800" b="1" dirty="0">
              <a:ea typeface="宋体" panose="02010600030101010101" pitchFamily="2" charset="-122"/>
            </a:endParaRPr>
          </a:p>
          <a:p>
            <a:r>
              <a:rPr lang="en-US" altLang="zh-CN" sz="1800" b="1" dirty="0">
                <a:ea typeface="宋体" panose="02010600030101010101" pitchFamily="2" charset="-122"/>
              </a:rPr>
              <a:t>A2: No News About This Stock  </a:t>
            </a:r>
            <a:endParaRPr lang="en-US" altLang="zh-CN" sz="1800" b="1" dirty="0">
              <a:ea typeface="宋体" panose="02010600030101010101" pitchFamily="2" charset="-122"/>
            </a:endParaRPr>
          </a:p>
          <a:p>
            <a:r>
              <a:rPr lang="en-US" altLang="zh-CN" sz="1800" b="1" dirty="0">
                <a:ea typeface="宋体" panose="02010600030101010101" pitchFamily="2" charset="-122"/>
              </a:rPr>
              <a:t> …</a:t>
            </a:r>
            <a:endParaRPr lang="en-US" altLang="zh-CN" sz="1800" dirty="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2057400" y="2133600"/>
            <a:ext cx="8174038" cy="4294188"/>
          </a:xfrm>
          <a:prstGeom prst="rect">
            <a:avLst/>
          </a:prstGeom>
          <a:noFill/>
          <a:ln w="9525">
            <a:no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0835" name="Rectangle 3"/>
          <p:cNvSpPr>
            <a:spLocks noGrp="1" noChangeArrowheads="1"/>
          </p:cNvSpPr>
          <p:nvPr>
            <p:ph type="title"/>
          </p:nvPr>
        </p:nvSpPr>
        <p:spPr/>
        <p:txBody>
          <a:bodyPr/>
          <a:lstStyle/>
          <a:p>
            <a:r>
              <a:rPr lang="zh-CN" altLang="en-US" smtClean="0"/>
              <a:t>执行</a:t>
            </a:r>
            <a:r>
              <a:rPr lang="en-US" altLang="zh-CN" smtClean="0"/>
              <a:t>Extend</a:t>
            </a:r>
            <a:endParaRPr lang="en-US" altLang="zh-CN" smtClean="0"/>
          </a:p>
        </p:txBody>
      </p:sp>
      <p:sp>
        <p:nvSpPr>
          <p:cNvPr id="120836" name="Rectangle 4"/>
          <p:cNvSpPr>
            <a:spLocks noGrp="1" noChangeArrowheads="1"/>
          </p:cNvSpPr>
          <p:nvPr>
            <p:ph type="body" idx="1"/>
          </p:nvPr>
        </p:nvSpPr>
        <p:spPr/>
        <p:txBody>
          <a:bodyPr/>
          <a:lstStyle/>
          <a:p>
            <a:r>
              <a:rPr lang="zh-CN" altLang="en-US" smtClean="0"/>
              <a:t>当到达扩展点并且扩展条件为真时执行</a:t>
            </a:r>
            <a:endParaRPr lang="zh-CN" altLang="en-US" smtClean="0"/>
          </a:p>
        </p:txBody>
      </p:sp>
      <p:sp>
        <p:nvSpPr>
          <p:cNvPr id="120837" name="Text Box 5"/>
          <p:cNvSpPr txBox="1">
            <a:spLocks noChangeArrowheads="1"/>
          </p:cNvSpPr>
          <p:nvPr/>
        </p:nvSpPr>
        <p:spPr bwMode="auto">
          <a:xfrm>
            <a:off x="3352800" y="2686050"/>
            <a:ext cx="1238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a:latin typeface="+mn-ea"/>
              </a:rPr>
              <a:t>用例实例</a:t>
            </a:r>
            <a:endParaRPr lang="zh-CN" altLang="en-US" sz="2000" b="1">
              <a:latin typeface="+mn-ea"/>
            </a:endParaRPr>
          </a:p>
        </p:txBody>
      </p:sp>
      <p:sp>
        <p:nvSpPr>
          <p:cNvPr id="120838" name="Text Box 6"/>
          <p:cNvSpPr txBox="1">
            <a:spLocks noChangeArrowheads="1"/>
          </p:cNvSpPr>
          <p:nvPr/>
        </p:nvSpPr>
        <p:spPr bwMode="auto">
          <a:xfrm>
            <a:off x="8215313" y="2471738"/>
            <a:ext cx="1238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a:latin typeface="+mn-ea"/>
              </a:rPr>
              <a:t>基本实例</a:t>
            </a:r>
            <a:endParaRPr lang="zh-CN" altLang="en-US" sz="2000" b="1">
              <a:latin typeface="+mn-ea"/>
            </a:endParaRPr>
          </a:p>
        </p:txBody>
      </p:sp>
      <p:sp>
        <p:nvSpPr>
          <p:cNvPr id="120839" name="Oval 7"/>
          <p:cNvSpPr>
            <a:spLocks noChangeArrowheads="1"/>
          </p:cNvSpPr>
          <p:nvPr/>
        </p:nvSpPr>
        <p:spPr bwMode="auto">
          <a:xfrm>
            <a:off x="4862514" y="2706689"/>
            <a:ext cx="2452687" cy="858837"/>
          </a:xfrm>
          <a:prstGeom prst="ellipse">
            <a:avLst/>
          </a:prstGeom>
          <a:solidFill>
            <a:schemeClr val="bg1"/>
          </a:solidFill>
          <a:ln w="28575">
            <a:solidFill>
              <a:schemeClr val="tx1"/>
            </a:solidFill>
            <a:round/>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120840" name="Oval 8"/>
          <p:cNvSpPr>
            <a:spLocks noChangeArrowheads="1"/>
          </p:cNvSpPr>
          <p:nvPr/>
        </p:nvSpPr>
        <p:spPr bwMode="auto">
          <a:xfrm>
            <a:off x="5859464" y="4714875"/>
            <a:ext cx="2370137" cy="858838"/>
          </a:xfrm>
          <a:prstGeom prst="ellipse">
            <a:avLst/>
          </a:prstGeom>
          <a:solidFill>
            <a:schemeClr val="bg1"/>
          </a:solidFill>
          <a:ln w="38100">
            <a:solidFill>
              <a:schemeClr val="tx1"/>
            </a:solidFill>
            <a:round/>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120841" name="Oval 9"/>
          <p:cNvSpPr>
            <a:spLocks noChangeArrowheads="1"/>
          </p:cNvSpPr>
          <p:nvPr/>
        </p:nvSpPr>
        <p:spPr bwMode="auto">
          <a:xfrm>
            <a:off x="4791076" y="3052763"/>
            <a:ext cx="180975" cy="207962"/>
          </a:xfrm>
          <a:prstGeom prst="ellipse">
            <a:avLst/>
          </a:prstGeom>
          <a:solidFill>
            <a:srgbClr val="3399FF"/>
          </a:solidFill>
          <a:ln w="9525">
            <a:solidFill>
              <a:schemeClr val="bg2"/>
            </a:solidFill>
            <a:round/>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120842" name="Line 10"/>
          <p:cNvSpPr>
            <a:spLocks noChangeShapeType="1"/>
          </p:cNvSpPr>
          <p:nvPr/>
        </p:nvSpPr>
        <p:spPr bwMode="auto">
          <a:xfrm flipH="1">
            <a:off x="7204075" y="2747964"/>
            <a:ext cx="928688" cy="1793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latin typeface="+mn-ea"/>
            </a:endParaRPr>
          </a:p>
        </p:txBody>
      </p:sp>
      <p:sp>
        <p:nvSpPr>
          <p:cNvPr id="120843" name="Line 11"/>
          <p:cNvSpPr>
            <a:spLocks noChangeShapeType="1"/>
          </p:cNvSpPr>
          <p:nvPr/>
        </p:nvSpPr>
        <p:spPr bwMode="auto">
          <a:xfrm>
            <a:off x="4625975" y="2849564"/>
            <a:ext cx="742950" cy="1111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latin typeface="+mn-ea"/>
            </a:endParaRPr>
          </a:p>
        </p:txBody>
      </p:sp>
      <p:sp>
        <p:nvSpPr>
          <p:cNvPr id="120844" name="Text Box 12"/>
          <p:cNvSpPr txBox="1">
            <a:spLocks noChangeArrowheads="1"/>
          </p:cNvSpPr>
          <p:nvPr/>
        </p:nvSpPr>
        <p:spPr bwMode="auto">
          <a:xfrm>
            <a:off x="7688263" y="6061075"/>
            <a:ext cx="123825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a:latin typeface="+mn-ea"/>
              </a:rPr>
              <a:t>扩展用例</a:t>
            </a:r>
            <a:endParaRPr lang="zh-CN" altLang="en-US" sz="2000" b="1">
              <a:latin typeface="+mn-ea"/>
            </a:endParaRPr>
          </a:p>
        </p:txBody>
      </p:sp>
      <p:sp>
        <p:nvSpPr>
          <p:cNvPr id="120845" name="Freeform 13"/>
          <p:cNvSpPr/>
          <p:nvPr/>
        </p:nvSpPr>
        <p:spPr bwMode="auto">
          <a:xfrm>
            <a:off x="4932364" y="2832101"/>
            <a:ext cx="2312987" cy="555625"/>
          </a:xfrm>
          <a:custGeom>
            <a:avLst/>
            <a:gdLst>
              <a:gd name="T0" fmla="*/ 0 w 1457"/>
              <a:gd name="T1" fmla="*/ 2147483646 h 350"/>
              <a:gd name="T2" fmla="*/ 2147483646 w 1457"/>
              <a:gd name="T3" fmla="*/ 2147483646 h 350"/>
              <a:gd name="T4" fmla="*/ 2147483646 w 1457"/>
              <a:gd name="T5" fmla="*/ 2147483646 h 350"/>
              <a:gd name="T6" fmla="*/ 2147483646 w 1457"/>
              <a:gd name="T7" fmla="*/ 2147483646 h 350"/>
              <a:gd name="T8" fmla="*/ 2147483646 w 1457"/>
              <a:gd name="T9" fmla="*/ 2147483646 h 350"/>
              <a:gd name="T10" fmla="*/ 2147483646 w 1457"/>
              <a:gd name="T11" fmla="*/ 2147483646 h 350"/>
              <a:gd name="T12" fmla="*/ 2147483646 w 1457"/>
              <a:gd name="T13" fmla="*/ 2147483646 h 350"/>
              <a:gd name="T14" fmla="*/ 2147483646 w 1457"/>
              <a:gd name="T15" fmla="*/ 2147483646 h 350"/>
              <a:gd name="T16" fmla="*/ 2147483646 w 1457"/>
              <a:gd name="T17" fmla="*/ 2147483646 h 350"/>
              <a:gd name="T18" fmla="*/ 2147483646 w 1457"/>
              <a:gd name="T19" fmla="*/ 2147483646 h 3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57"/>
              <a:gd name="T31" fmla="*/ 0 h 350"/>
              <a:gd name="T32" fmla="*/ 1457 w 1457"/>
              <a:gd name="T33" fmla="*/ 350 h 3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57" h="350">
                <a:moveTo>
                  <a:pt x="0" y="227"/>
                </a:moveTo>
                <a:cubicBezTo>
                  <a:pt x="83" y="235"/>
                  <a:pt x="166" y="244"/>
                  <a:pt x="218" y="218"/>
                </a:cubicBezTo>
                <a:cubicBezTo>
                  <a:pt x="270" y="192"/>
                  <a:pt x="279" y="100"/>
                  <a:pt x="314" y="69"/>
                </a:cubicBezTo>
                <a:cubicBezTo>
                  <a:pt x="349" y="38"/>
                  <a:pt x="397" y="0"/>
                  <a:pt x="428" y="35"/>
                </a:cubicBezTo>
                <a:cubicBezTo>
                  <a:pt x="459" y="70"/>
                  <a:pt x="458" y="234"/>
                  <a:pt x="497" y="279"/>
                </a:cubicBezTo>
                <a:cubicBezTo>
                  <a:pt x="536" y="324"/>
                  <a:pt x="605" y="347"/>
                  <a:pt x="663" y="305"/>
                </a:cubicBezTo>
                <a:cubicBezTo>
                  <a:pt x="721" y="263"/>
                  <a:pt x="810" y="52"/>
                  <a:pt x="846" y="26"/>
                </a:cubicBezTo>
                <a:cubicBezTo>
                  <a:pt x="882" y="0"/>
                  <a:pt x="845" y="96"/>
                  <a:pt x="881" y="148"/>
                </a:cubicBezTo>
                <a:cubicBezTo>
                  <a:pt x="917" y="200"/>
                  <a:pt x="969" y="330"/>
                  <a:pt x="1065" y="340"/>
                </a:cubicBezTo>
                <a:cubicBezTo>
                  <a:pt x="1161" y="350"/>
                  <a:pt x="1309" y="279"/>
                  <a:pt x="1457" y="209"/>
                </a:cubicBezTo>
              </a:path>
            </a:pathLst>
          </a:custGeom>
          <a:noFill/>
          <a:ln w="28575">
            <a:solidFill>
              <a:srgbClr val="3399FF"/>
            </a:solidFill>
            <a:roun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latin typeface="+mn-ea"/>
            </a:endParaRPr>
          </a:p>
        </p:txBody>
      </p:sp>
      <p:sp>
        <p:nvSpPr>
          <p:cNvPr id="120846" name="Oval 14"/>
          <p:cNvSpPr>
            <a:spLocks noChangeArrowheads="1"/>
          </p:cNvSpPr>
          <p:nvPr/>
        </p:nvSpPr>
        <p:spPr bwMode="auto">
          <a:xfrm>
            <a:off x="5830889" y="3219451"/>
            <a:ext cx="180975" cy="207963"/>
          </a:xfrm>
          <a:prstGeom prst="ellipse">
            <a:avLst/>
          </a:prstGeom>
          <a:solidFill>
            <a:srgbClr val="3399FF"/>
          </a:solidFill>
          <a:ln w="9525">
            <a:solidFill>
              <a:schemeClr val="bg2"/>
            </a:solidFill>
            <a:round/>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120847" name="Text Box 15"/>
          <p:cNvSpPr txBox="1">
            <a:spLocks noChangeArrowheads="1"/>
          </p:cNvSpPr>
          <p:nvPr/>
        </p:nvSpPr>
        <p:spPr bwMode="auto">
          <a:xfrm>
            <a:off x="2895601" y="4591050"/>
            <a:ext cx="98266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a:latin typeface="+mn-ea"/>
              </a:rPr>
              <a:t>扩展点</a:t>
            </a:r>
            <a:endParaRPr lang="zh-CN" altLang="en-US" sz="2000" b="1">
              <a:latin typeface="+mn-ea"/>
            </a:endParaRPr>
          </a:p>
        </p:txBody>
      </p:sp>
      <p:sp>
        <p:nvSpPr>
          <p:cNvPr id="120848" name="Line 16"/>
          <p:cNvSpPr>
            <a:spLocks noChangeShapeType="1"/>
          </p:cNvSpPr>
          <p:nvPr/>
        </p:nvSpPr>
        <p:spPr bwMode="auto">
          <a:xfrm flipV="1">
            <a:off x="3768725" y="3441701"/>
            <a:ext cx="2008188" cy="11080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latin typeface="+mn-ea"/>
            </a:endParaRPr>
          </a:p>
        </p:txBody>
      </p:sp>
      <p:sp>
        <p:nvSpPr>
          <p:cNvPr id="120849" name="Freeform 17"/>
          <p:cNvSpPr/>
          <p:nvPr/>
        </p:nvSpPr>
        <p:spPr bwMode="auto">
          <a:xfrm>
            <a:off x="5837239" y="3398839"/>
            <a:ext cx="2547937" cy="2001837"/>
          </a:xfrm>
          <a:custGeom>
            <a:avLst/>
            <a:gdLst>
              <a:gd name="T0" fmla="*/ 2147483646 w 1719"/>
              <a:gd name="T1" fmla="*/ 0 h 1330"/>
              <a:gd name="T2" fmla="*/ 2147483646 w 1719"/>
              <a:gd name="T3" fmla="*/ 2147483646 h 1330"/>
              <a:gd name="T4" fmla="*/ 2147483646 w 1719"/>
              <a:gd name="T5" fmla="*/ 2147483646 h 1330"/>
              <a:gd name="T6" fmla="*/ 2147483646 w 1719"/>
              <a:gd name="T7" fmla="*/ 2147483646 h 1330"/>
              <a:gd name="T8" fmla="*/ 2147483646 w 1719"/>
              <a:gd name="T9" fmla="*/ 2147483646 h 1330"/>
              <a:gd name="T10" fmla="*/ 2147483646 w 1719"/>
              <a:gd name="T11" fmla="*/ 2147483646 h 1330"/>
              <a:gd name="T12" fmla="*/ 2147483646 w 1719"/>
              <a:gd name="T13" fmla="*/ 2147483646 h 1330"/>
              <a:gd name="T14" fmla="*/ 2147483646 w 1719"/>
              <a:gd name="T15" fmla="*/ 2147483646 h 1330"/>
              <a:gd name="T16" fmla="*/ 2147483646 w 1719"/>
              <a:gd name="T17" fmla="*/ 2147483646 h 1330"/>
              <a:gd name="T18" fmla="*/ 2147483646 w 1719"/>
              <a:gd name="T19" fmla="*/ 2147483646 h 1330"/>
              <a:gd name="T20" fmla="*/ 2147483646 w 1719"/>
              <a:gd name="T21" fmla="*/ 2147483646 h 133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9"/>
              <a:gd name="T34" fmla="*/ 0 h 1330"/>
              <a:gd name="T35" fmla="*/ 1719 w 1719"/>
              <a:gd name="T36" fmla="*/ 1330 h 133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9" h="1330">
                <a:moveTo>
                  <a:pt x="84" y="0"/>
                </a:moveTo>
                <a:cubicBezTo>
                  <a:pt x="42" y="457"/>
                  <a:pt x="0" y="914"/>
                  <a:pt x="32" y="1091"/>
                </a:cubicBezTo>
                <a:cubicBezTo>
                  <a:pt x="64" y="1268"/>
                  <a:pt x="208" y="1085"/>
                  <a:pt x="276" y="1065"/>
                </a:cubicBezTo>
                <a:cubicBezTo>
                  <a:pt x="344" y="1045"/>
                  <a:pt x="419" y="949"/>
                  <a:pt x="442" y="969"/>
                </a:cubicBezTo>
                <a:cubicBezTo>
                  <a:pt x="465" y="989"/>
                  <a:pt x="403" y="1127"/>
                  <a:pt x="416" y="1187"/>
                </a:cubicBezTo>
                <a:cubicBezTo>
                  <a:pt x="429" y="1247"/>
                  <a:pt x="469" y="1330"/>
                  <a:pt x="521" y="1327"/>
                </a:cubicBezTo>
                <a:cubicBezTo>
                  <a:pt x="573" y="1324"/>
                  <a:pt x="660" y="1240"/>
                  <a:pt x="730" y="1170"/>
                </a:cubicBezTo>
                <a:cubicBezTo>
                  <a:pt x="800" y="1100"/>
                  <a:pt x="818" y="917"/>
                  <a:pt x="940" y="908"/>
                </a:cubicBezTo>
                <a:cubicBezTo>
                  <a:pt x="1062" y="899"/>
                  <a:pt x="1370" y="1099"/>
                  <a:pt x="1463" y="1118"/>
                </a:cubicBezTo>
                <a:cubicBezTo>
                  <a:pt x="1556" y="1137"/>
                  <a:pt x="1719" y="1207"/>
                  <a:pt x="1498" y="1022"/>
                </a:cubicBezTo>
                <a:cubicBezTo>
                  <a:pt x="1277" y="837"/>
                  <a:pt x="707" y="423"/>
                  <a:pt x="137" y="9"/>
                </a:cubicBezTo>
              </a:path>
            </a:pathLst>
          </a:custGeom>
          <a:noFill/>
          <a:ln w="28575">
            <a:solidFill>
              <a:srgbClr val="3399FF"/>
            </a:solidFill>
            <a:round/>
            <a:tailEnd type="arrow" w="med" len="me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latin typeface="+mn-ea"/>
            </a:endParaRPr>
          </a:p>
        </p:txBody>
      </p:sp>
      <p:sp>
        <p:nvSpPr>
          <p:cNvPr id="120850" name="Line 18"/>
          <p:cNvSpPr>
            <a:spLocks noChangeShapeType="1"/>
          </p:cNvSpPr>
          <p:nvPr/>
        </p:nvSpPr>
        <p:spPr bwMode="auto">
          <a:xfrm>
            <a:off x="7464426" y="5578476"/>
            <a:ext cx="606425" cy="5826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smtClean="0"/>
              <a:t>什么是 </a:t>
            </a:r>
            <a:r>
              <a:rPr lang="en-US" altLang="zh-CN" smtClean="0"/>
              <a:t>Use-Case Generalization?</a:t>
            </a:r>
            <a:endParaRPr lang="en-US" altLang="zh-CN" smtClean="0"/>
          </a:p>
        </p:txBody>
      </p:sp>
      <p:sp>
        <p:nvSpPr>
          <p:cNvPr id="122883" name="Rectangle 3"/>
          <p:cNvSpPr>
            <a:spLocks noGrp="1" noChangeArrowheads="1"/>
          </p:cNvSpPr>
          <p:nvPr>
            <p:ph type="body" idx="1"/>
          </p:nvPr>
        </p:nvSpPr>
        <p:spPr/>
        <p:txBody>
          <a:bodyPr/>
          <a:lstStyle/>
          <a:p>
            <a:r>
              <a:rPr lang="zh-CN" altLang="en-US" smtClean="0"/>
              <a:t>从子用例到父用例的关系</a:t>
            </a:r>
            <a:endParaRPr lang="zh-CN" altLang="en-US" smtClean="0"/>
          </a:p>
          <a:p>
            <a:pPr lvl="1"/>
            <a:r>
              <a:rPr lang="zh-CN" altLang="en-US" smtClean="0"/>
              <a:t>在父用例中描述通用的共享的行为</a:t>
            </a:r>
            <a:endParaRPr lang="zh-CN" altLang="en-US" smtClean="0"/>
          </a:p>
          <a:p>
            <a:pPr lvl="1"/>
            <a:r>
              <a:rPr lang="zh-CN" altLang="en-US" smtClean="0"/>
              <a:t>在子用例中描述特殊的行为 </a:t>
            </a:r>
            <a:endParaRPr lang="zh-CN" altLang="en-US" smtClean="0"/>
          </a:p>
          <a:p>
            <a:pPr lvl="1"/>
            <a:r>
              <a:rPr lang="zh-CN" altLang="en-US" smtClean="0"/>
              <a:t>共享共同的目标</a:t>
            </a:r>
            <a:endParaRPr lang="zh-CN" altLang="en-US" smtClean="0"/>
          </a:p>
          <a:p>
            <a:endParaRPr lang="zh-CN" altLang="en-US" dirty="0" smtClean="0"/>
          </a:p>
        </p:txBody>
      </p:sp>
      <p:sp>
        <p:nvSpPr>
          <p:cNvPr id="122885" name="Oval 5"/>
          <p:cNvSpPr>
            <a:spLocks noChangeArrowheads="1"/>
          </p:cNvSpPr>
          <p:nvPr/>
        </p:nvSpPr>
        <p:spPr bwMode="auto">
          <a:xfrm>
            <a:off x="5118100" y="4105275"/>
            <a:ext cx="2003425" cy="601663"/>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solidFill>
                <a:srgbClr val="EB7C11"/>
              </a:solidFill>
              <a:ea typeface="宋体" panose="02010600030101010101" pitchFamily="2" charset="-122"/>
            </a:endParaRPr>
          </a:p>
        </p:txBody>
      </p:sp>
      <p:sp>
        <p:nvSpPr>
          <p:cNvPr id="122886" name="Oval 6"/>
          <p:cNvSpPr>
            <a:spLocks noChangeArrowheads="1"/>
          </p:cNvSpPr>
          <p:nvPr/>
        </p:nvSpPr>
        <p:spPr bwMode="auto">
          <a:xfrm>
            <a:off x="3935413" y="5632450"/>
            <a:ext cx="2003425" cy="601663"/>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b="1">
              <a:solidFill>
                <a:srgbClr val="EB7C11"/>
              </a:solidFill>
              <a:ea typeface="宋体" panose="02010600030101010101" pitchFamily="2" charset="-122"/>
            </a:endParaRPr>
          </a:p>
        </p:txBody>
      </p:sp>
      <p:sp>
        <p:nvSpPr>
          <p:cNvPr id="122887" name="Text Box 7"/>
          <p:cNvSpPr txBox="1">
            <a:spLocks noChangeArrowheads="1"/>
          </p:cNvSpPr>
          <p:nvPr/>
        </p:nvSpPr>
        <p:spPr bwMode="auto">
          <a:xfrm>
            <a:off x="5656263" y="4227513"/>
            <a:ext cx="9271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dirty="0">
                <a:solidFill>
                  <a:srgbClr val="EB7C11"/>
                </a:solidFill>
                <a:ea typeface="宋体" panose="02010600030101010101" pitchFamily="2" charset="-122"/>
              </a:rPr>
              <a:t>Parent</a:t>
            </a:r>
            <a:endParaRPr lang="en-US" altLang="zh-CN" sz="1800" b="1" i="1" dirty="0">
              <a:solidFill>
                <a:srgbClr val="EB7C11"/>
              </a:solidFill>
              <a:ea typeface="宋体" panose="02010600030101010101" pitchFamily="2" charset="-122"/>
            </a:endParaRPr>
          </a:p>
        </p:txBody>
      </p:sp>
      <p:sp>
        <p:nvSpPr>
          <p:cNvPr id="122888" name="Oval 8"/>
          <p:cNvSpPr>
            <a:spLocks noChangeArrowheads="1"/>
          </p:cNvSpPr>
          <p:nvPr/>
        </p:nvSpPr>
        <p:spPr bwMode="auto">
          <a:xfrm>
            <a:off x="6210300" y="5632450"/>
            <a:ext cx="2003425" cy="601663"/>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b="1">
              <a:solidFill>
                <a:srgbClr val="EB7C11"/>
              </a:solidFill>
              <a:ea typeface="宋体" panose="02010600030101010101" pitchFamily="2" charset="-122"/>
            </a:endParaRPr>
          </a:p>
        </p:txBody>
      </p:sp>
      <p:sp>
        <p:nvSpPr>
          <p:cNvPr id="122889" name="Text Box 9"/>
          <p:cNvSpPr txBox="1">
            <a:spLocks noChangeArrowheads="1"/>
          </p:cNvSpPr>
          <p:nvPr/>
        </p:nvSpPr>
        <p:spPr bwMode="auto">
          <a:xfrm>
            <a:off x="4448175" y="5741988"/>
            <a:ext cx="9779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dirty="0">
                <a:solidFill>
                  <a:srgbClr val="EB7C11"/>
                </a:solidFill>
                <a:ea typeface="宋体" panose="02010600030101010101" pitchFamily="2" charset="-122"/>
              </a:rPr>
              <a:t>Child 1</a:t>
            </a:r>
            <a:endParaRPr lang="en-US" altLang="zh-CN" sz="1800" b="1" i="1" dirty="0">
              <a:solidFill>
                <a:srgbClr val="EB7C11"/>
              </a:solidFill>
              <a:ea typeface="宋体" panose="02010600030101010101" pitchFamily="2" charset="-122"/>
            </a:endParaRPr>
          </a:p>
        </p:txBody>
      </p:sp>
      <p:sp>
        <p:nvSpPr>
          <p:cNvPr id="122890" name="Text Box 10"/>
          <p:cNvSpPr txBox="1">
            <a:spLocks noChangeArrowheads="1"/>
          </p:cNvSpPr>
          <p:nvPr/>
        </p:nvSpPr>
        <p:spPr bwMode="auto">
          <a:xfrm>
            <a:off x="6723063" y="5741988"/>
            <a:ext cx="9779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dirty="0">
                <a:solidFill>
                  <a:srgbClr val="EB7C11"/>
                </a:solidFill>
                <a:ea typeface="宋体" panose="02010600030101010101" pitchFamily="2" charset="-122"/>
              </a:rPr>
              <a:t>Child 2</a:t>
            </a:r>
            <a:endParaRPr lang="en-US" altLang="zh-CN" sz="1800" b="1" i="1" dirty="0">
              <a:solidFill>
                <a:srgbClr val="EB7C11"/>
              </a:solidFill>
              <a:ea typeface="宋体" panose="02010600030101010101" pitchFamily="2" charset="-122"/>
            </a:endParaRPr>
          </a:p>
        </p:txBody>
      </p:sp>
      <p:grpSp>
        <p:nvGrpSpPr>
          <p:cNvPr id="122891" name="Group 11"/>
          <p:cNvGrpSpPr/>
          <p:nvPr/>
        </p:nvGrpSpPr>
        <p:grpSpPr bwMode="auto">
          <a:xfrm rot="19401292">
            <a:off x="6867525" y="4637088"/>
            <a:ext cx="184150" cy="1009650"/>
            <a:chOff x="1084" y="2148"/>
            <a:chExt cx="116" cy="636"/>
          </a:xfrm>
        </p:grpSpPr>
        <p:sp>
          <p:nvSpPr>
            <p:cNvPr id="122895" name="Line 12"/>
            <p:cNvSpPr>
              <a:spLocks noChangeShapeType="1"/>
            </p:cNvSpPr>
            <p:nvPr/>
          </p:nvSpPr>
          <p:spPr bwMode="auto">
            <a:xfrm>
              <a:off x="1142" y="2304"/>
              <a:ext cx="0" cy="480"/>
            </a:xfrm>
            <a:prstGeom prst="line">
              <a:avLst/>
            </a:prstGeom>
            <a:noFill/>
            <a:ln w="28575">
              <a:solidFill>
                <a:srgbClr val="EB7C1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rgbClr val="EB7C11"/>
                </a:solidFill>
              </a:endParaRPr>
            </a:p>
          </p:txBody>
        </p:sp>
        <p:sp>
          <p:nvSpPr>
            <p:cNvPr id="122896" name="AutoShape 13"/>
            <p:cNvSpPr>
              <a:spLocks noChangeArrowheads="1"/>
            </p:cNvSpPr>
            <p:nvPr/>
          </p:nvSpPr>
          <p:spPr bwMode="auto">
            <a:xfrm>
              <a:off x="1084" y="2148"/>
              <a:ext cx="116" cy="156"/>
            </a:xfrm>
            <a:prstGeom prst="triangle">
              <a:avLst>
                <a:gd name="adj" fmla="val 49995"/>
              </a:avLst>
            </a:prstGeom>
            <a:noFill/>
            <a:ln w="28575">
              <a:solidFill>
                <a:srgbClr val="EB7C1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solidFill>
                  <a:srgbClr val="EB7C11"/>
                </a:solidFill>
                <a:ea typeface="宋体" panose="02010600030101010101" pitchFamily="2" charset="-122"/>
              </a:endParaRPr>
            </a:p>
          </p:txBody>
        </p:sp>
      </p:grpSp>
      <p:grpSp>
        <p:nvGrpSpPr>
          <p:cNvPr id="122892" name="Group 14"/>
          <p:cNvGrpSpPr/>
          <p:nvPr/>
        </p:nvGrpSpPr>
        <p:grpSpPr bwMode="auto">
          <a:xfrm rot="2132460">
            <a:off x="5324475" y="4667250"/>
            <a:ext cx="184150" cy="1009650"/>
            <a:chOff x="1084" y="2148"/>
            <a:chExt cx="116" cy="636"/>
          </a:xfrm>
        </p:grpSpPr>
        <p:sp>
          <p:nvSpPr>
            <p:cNvPr id="122893" name="Line 15"/>
            <p:cNvSpPr>
              <a:spLocks noChangeShapeType="1"/>
            </p:cNvSpPr>
            <p:nvPr/>
          </p:nvSpPr>
          <p:spPr bwMode="auto">
            <a:xfrm>
              <a:off x="1142" y="2304"/>
              <a:ext cx="0" cy="480"/>
            </a:xfrm>
            <a:prstGeom prst="line">
              <a:avLst/>
            </a:prstGeom>
            <a:noFill/>
            <a:ln w="28575">
              <a:solidFill>
                <a:srgbClr val="EB7C1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solidFill>
                  <a:srgbClr val="EB7C11"/>
                </a:solidFill>
              </a:endParaRPr>
            </a:p>
          </p:txBody>
        </p:sp>
        <p:sp>
          <p:nvSpPr>
            <p:cNvPr id="122894" name="AutoShape 16"/>
            <p:cNvSpPr>
              <a:spLocks noChangeArrowheads="1"/>
            </p:cNvSpPr>
            <p:nvPr/>
          </p:nvSpPr>
          <p:spPr bwMode="auto">
            <a:xfrm>
              <a:off x="1084" y="2148"/>
              <a:ext cx="116" cy="156"/>
            </a:xfrm>
            <a:prstGeom prst="triangle">
              <a:avLst>
                <a:gd name="adj" fmla="val 49995"/>
              </a:avLst>
            </a:prstGeom>
            <a:noFill/>
            <a:ln w="28575">
              <a:solidFill>
                <a:srgbClr val="EB7C1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solidFill>
                  <a:srgbClr val="EB7C11"/>
                </a:solidFill>
                <a:ea typeface="宋体" panose="02010600030101010101" pitchFamily="2" charset="-122"/>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smtClean="0"/>
              <a:t>Generalization</a:t>
            </a:r>
            <a:r>
              <a:rPr lang="zh-CN" altLang="en-US" smtClean="0"/>
              <a:t>示例</a:t>
            </a:r>
            <a:endParaRPr lang="zh-CN" altLang="en-US" smtClean="0"/>
          </a:p>
        </p:txBody>
      </p:sp>
      <p:sp>
        <p:nvSpPr>
          <p:cNvPr id="124931" name="Oval 3"/>
          <p:cNvSpPr>
            <a:spLocks noChangeArrowheads="1"/>
          </p:cNvSpPr>
          <p:nvPr/>
        </p:nvSpPr>
        <p:spPr bwMode="auto">
          <a:xfrm>
            <a:off x="4772026" y="2057400"/>
            <a:ext cx="2830513" cy="819150"/>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4932" name="Oval 4"/>
          <p:cNvSpPr>
            <a:spLocks noChangeArrowheads="1"/>
          </p:cNvSpPr>
          <p:nvPr/>
        </p:nvSpPr>
        <p:spPr bwMode="auto">
          <a:xfrm>
            <a:off x="3657601" y="4133850"/>
            <a:ext cx="2284413" cy="819150"/>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b="1">
              <a:solidFill>
                <a:schemeClr val="tx2"/>
              </a:solidFill>
              <a:ea typeface="宋体" panose="02010600030101010101" pitchFamily="2" charset="-122"/>
            </a:endParaRPr>
          </a:p>
        </p:txBody>
      </p:sp>
      <p:grpSp>
        <p:nvGrpSpPr>
          <p:cNvPr id="124933" name="Group 5"/>
          <p:cNvGrpSpPr/>
          <p:nvPr/>
        </p:nvGrpSpPr>
        <p:grpSpPr bwMode="auto">
          <a:xfrm rot="2132460">
            <a:off x="5092700" y="2813050"/>
            <a:ext cx="209550" cy="1373188"/>
            <a:chOff x="1084" y="2148"/>
            <a:chExt cx="116" cy="636"/>
          </a:xfrm>
        </p:grpSpPr>
        <p:sp>
          <p:nvSpPr>
            <p:cNvPr id="124941" name="Line 6"/>
            <p:cNvSpPr>
              <a:spLocks noChangeShapeType="1"/>
            </p:cNvSpPr>
            <p:nvPr/>
          </p:nvSpPr>
          <p:spPr bwMode="auto">
            <a:xfrm>
              <a:off x="1142" y="2304"/>
              <a:ext cx="0" cy="480"/>
            </a:xfrm>
            <a:prstGeom prst="line">
              <a:avLst/>
            </a:prstGeom>
            <a:noFill/>
            <a:ln w="28575">
              <a:solidFill>
                <a:srgbClr val="EB7C1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2" name="AutoShape 7"/>
            <p:cNvSpPr>
              <a:spLocks noChangeArrowheads="1"/>
            </p:cNvSpPr>
            <p:nvPr/>
          </p:nvSpPr>
          <p:spPr bwMode="auto">
            <a:xfrm>
              <a:off x="1084" y="2148"/>
              <a:ext cx="116" cy="156"/>
            </a:xfrm>
            <a:prstGeom prst="triangle">
              <a:avLst>
                <a:gd name="adj" fmla="val 49995"/>
              </a:avLst>
            </a:prstGeom>
            <a:noFill/>
            <a:ln w="28575">
              <a:solidFill>
                <a:srgbClr val="EB7C1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24934" name="Text Box 8"/>
          <p:cNvSpPr txBox="1">
            <a:spLocks noChangeArrowheads="1"/>
          </p:cNvSpPr>
          <p:nvPr/>
        </p:nvSpPr>
        <p:spPr bwMode="auto">
          <a:xfrm>
            <a:off x="5257800" y="2224089"/>
            <a:ext cx="17780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dirty="0">
                <a:solidFill>
                  <a:srgbClr val="EB7C11"/>
                </a:solidFill>
                <a:ea typeface="宋体" panose="02010600030101010101" pitchFamily="2" charset="-122"/>
              </a:rPr>
              <a:t>Execute Trade</a:t>
            </a:r>
            <a:endParaRPr lang="en-US" altLang="zh-CN" sz="1600" b="1" dirty="0">
              <a:solidFill>
                <a:srgbClr val="EB7C11"/>
              </a:solidFill>
              <a:ea typeface="宋体" panose="02010600030101010101" pitchFamily="2" charset="-122"/>
            </a:endParaRPr>
          </a:p>
        </p:txBody>
      </p:sp>
      <p:sp>
        <p:nvSpPr>
          <p:cNvPr id="124935" name="Oval 9"/>
          <p:cNvSpPr>
            <a:spLocks noChangeArrowheads="1"/>
          </p:cNvSpPr>
          <p:nvPr/>
        </p:nvSpPr>
        <p:spPr bwMode="auto">
          <a:xfrm>
            <a:off x="6251576" y="4133850"/>
            <a:ext cx="2284413" cy="819150"/>
          </a:xfrm>
          <a:prstGeom prst="ellipse">
            <a:avLst/>
          </a:prstGeom>
          <a:noFill/>
          <a:ln w="38100">
            <a:solidFill>
              <a:srgbClr val="EB7C1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b="1">
              <a:solidFill>
                <a:schemeClr val="tx2"/>
              </a:solidFill>
              <a:ea typeface="宋体" panose="02010600030101010101" pitchFamily="2" charset="-122"/>
            </a:endParaRPr>
          </a:p>
        </p:txBody>
      </p:sp>
      <p:grpSp>
        <p:nvGrpSpPr>
          <p:cNvPr id="124936" name="Group 10"/>
          <p:cNvGrpSpPr/>
          <p:nvPr/>
        </p:nvGrpSpPr>
        <p:grpSpPr bwMode="auto">
          <a:xfrm rot="19467540" flipH="1">
            <a:off x="6908800" y="2813050"/>
            <a:ext cx="209550" cy="1373188"/>
            <a:chOff x="1084" y="2148"/>
            <a:chExt cx="116" cy="636"/>
          </a:xfrm>
        </p:grpSpPr>
        <p:sp>
          <p:nvSpPr>
            <p:cNvPr id="124939" name="Line 11"/>
            <p:cNvSpPr>
              <a:spLocks noChangeShapeType="1"/>
            </p:cNvSpPr>
            <p:nvPr/>
          </p:nvSpPr>
          <p:spPr bwMode="auto">
            <a:xfrm>
              <a:off x="1142" y="2304"/>
              <a:ext cx="0" cy="480"/>
            </a:xfrm>
            <a:prstGeom prst="line">
              <a:avLst/>
            </a:prstGeom>
            <a:noFill/>
            <a:ln w="28575">
              <a:solidFill>
                <a:srgbClr val="EB7C1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940" name="AutoShape 12"/>
            <p:cNvSpPr>
              <a:spLocks noChangeArrowheads="1"/>
            </p:cNvSpPr>
            <p:nvPr/>
          </p:nvSpPr>
          <p:spPr bwMode="auto">
            <a:xfrm>
              <a:off x="1084" y="2148"/>
              <a:ext cx="116" cy="156"/>
            </a:xfrm>
            <a:prstGeom prst="triangle">
              <a:avLst>
                <a:gd name="adj" fmla="val 49995"/>
              </a:avLst>
            </a:prstGeom>
            <a:noFill/>
            <a:ln w="28575">
              <a:solidFill>
                <a:srgbClr val="EB7C1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24937" name="Text Box 13"/>
          <p:cNvSpPr txBox="1">
            <a:spLocks noChangeArrowheads="1"/>
          </p:cNvSpPr>
          <p:nvPr/>
        </p:nvSpPr>
        <p:spPr bwMode="auto">
          <a:xfrm>
            <a:off x="6383338" y="4181476"/>
            <a:ext cx="19939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dirty="0">
                <a:solidFill>
                  <a:srgbClr val="EB7C11"/>
                </a:solidFill>
                <a:ea typeface="宋体" panose="02010600030101010101" pitchFamily="2" charset="-122"/>
              </a:rPr>
              <a:t>Execute</a:t>
            </a:r>
            <a:endParaRPr lang="en-US" altLang="zh-CN" sz="1800" b="1" i="1" dirty="0">
              <a:solidFill>
                <a:srgbClr val="EB7C11"/>
              </a:solidFill>
              <a:ea typeface="宋体" panose="02010600030101010101" pitchFamily="2" charset="-122"/>
            </a:endParaRPr>
          </a:p>
          <a:p>
            <a:pPr algn="ctr"/>
            <a:r>
              <a:rPr lang="en-US" altLang="zh-CN" sz="1800" b="1" i="1" dirty="0">
                <a:solidFill>
                  <a:srgbClr val="EB7C11"/>
                </a:solidFill>
                <a:ea typeface="宋体" panose="02010600030101010101" pitchFamily="2" charset="-122"/>
              </a:rPr>
              <a:t>Securities Trade</a:t>
            </a:r>
            <a:endParaRPr lang="en-US" altLang="zh-CN" sz="1600" b="1" dirty="0">
              <a:solidFill>
                <a:srgbClr val="EB7C11"/>
              </a:solidFill>
              <a:ea typeface="宋体" panose="02010600030101010101" pitchFamily="2" charset="-122"/>
            </a:endParaRPr>
          </a:p>
        </p:txBody>
      </p:sp>
      <p:sp>
        <p:nvSpPr>
          <p:cNvPr id="124938" name="Text Box 14"/>
          <p:cNvSpPr txBox="1">
            <a:spLocks noChangeArrowheads="1"/>
          </p:cNvSpPr>
          <p:nvPr/>
        </p:nvSpPr>
        <p:spPr bwMode="auto">
          <a:xfrm>
            <a:off x="3735388" y="4206876"/>
            <a:ext cx="21336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dirty="0">
                <a:solidFill>
                  <a:srgbClr val="EB7C11"/>
                </a:solidFill>
                <a:ea typeface="宋体" panose="02010600030101010101" pitchFamily="2" charset="-122"/>
              </a:rPr>
              <a:t>Execute</a:t>
            </a:r>
            <a:endParaRPr lang="en-US" altLang="zh-CN" sz="1800" b="1" i="1" dirty="0">
              <a:solidFill>
                <a:srgbClr val="EB7C11"/>
              </a:solidFill>
              <a:ea typeface="宋体" panose="02010600030101010101" pitchFamily="2" charset="-122"/>
            </a:endParaRPr>
          </a:p>
          <a:p>
            <a:pPr algn="ctr"/>
            <a:r>
              <a:rPr lang="en-US" altLang="zh-CN" sz="1800" b="1" i="1" dirty="0">
                <a:solidFill>
                  <a:srgbClr val="EB7C11"/>
                </a:solidFill>
                <a:ea typeface="宋体" panose="02010600030101010101" pitchFamily="2" charset="-122"/>
              </a:rPr>
              <a:t>Real Estate Trade</a:t>
            </a:r>
            <a:endParaRPr lang="en-US" altLang="zh-CN" sz="1600" b="1" dirty="0">
              <a:solidFill>
                <a:srgbClr val="EB7C11"/>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smtClean="0"/>
              <a:t>Generalization </a:t>
            </a:r>
            <a:r>
              <a:rPr lang="zh-CN" altLang="en-US" smtClean="0"/>
              <a:t>关系示例</a:t>
            </a:r>
            <a:endParaRPr lang="zh-CN" altLang="en-US" smtClean="0"/>
          </a:p>
        </p:txBody>
      </p:sp>
      <p:sp>
        <p:nvSpPr>
          <p:cNvPr id="126979" name="Text Box 3"/>
          <p:cNvSpPr txBox="1">
            <a:spLocks noChangeArrowheads="1"/>
          </p:cNvSpPr>
          <p:nvPr/>
        </p:nvSpPr>
        <p:spPr bwMode="auto">
          <a:xfrm>
            <a:off x="1905000" y="1238250"/>
            <a:ext cx="3759200" cy="53355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07950" tIns="53975" rIns="107950" bIns="53975">
            <a:spAutoFit/>
          </a:bodyPr>
          <a:lstStyle>
            <a:lvl1pPr marL="457200" indent="-457200">
              <a:defRPr sz="1000">
                <a:solidFill>
                  <a:schemeClr val="tx1"/>
                </a:solidFill>
                <a:latin typeface="Arial" panose="020B0604020202020204" pitchFamily="34" charset="0"/>
              </a:defRPr>
            </a:lvl1pPr>
            <a:lvl2pPr marL="571500" indent="-45720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u="sng" dirty="0">
                <a:ea typeface="宋体" panose="02010600030101010101" pitchFamily="2" charset="-122"/>
              </a:rPr>
              <a:t>Execute Trade Use Case</a:t>
            </a:r>
            <a:endParaRPr lang="en-US" altLang="zh-CN" sz="1800" dirty="0">
              <a:ea typeface="宋体" panose="02010600030101010101" pitchFamily="2" charset="-122"/>
            </a:endParaRPr>
          </a:p>
          <a:p>
            <a:r>
              <a:rPr lang="en-US" altLang="zh-CN" sz="1800" dirty="0">
                <a:ea typeface="宋体" panose="02010600030101010101" pitchFamily="2" charset="-122"/>
              </a:rPr>
              <a:t>Basic Flow:</a:t>
            </a:r>
            <a:endParaRPr lang="en-US" altLang="zh-CN" sz="1800" dirty="0">
              <a:ea typeface="宋体" panose="02010600030101010101" pitchFamily="2" charset="-122"/>
            </a:endParaRPr>
          </a:p>
          <a:p>
            <a:pPr lvl="1"/>
            <a:r>
              <a:rPr lang="en-US" altLang="zh-CN" sz="1800" dirty="0">
                <a:ea typeface="宋体" panose="02010600030101010101" pitchFamily="2" charset="-122"/>
              </a:rPr>
              <a:t>1. Customer Logs On</a:t>
            </a:r>
            <a:endParaRPr lang="en-US" altLang="zh-CN" sz="1800" dirty="0">
              <a:ea typeface="宋体" panose="02010600030101010101" pitchFamily="2" charset="-122"/>
            </a:endParaRPr>
          </a:p>
          <a:p>
            <a:pPr lvl="1"/>
            <a:r>
              <a:rPr lang="en-US" altLang="zh-CN" sz="1800" dirty="0">
                <a:ea typeface="宋体" panose="02010600030101010101" pitchFamily="2" charset="-122"/>
              </a:rPr>
              <a:t>	Include “Identify Customer” to verify customer identity …</a:t>
            </a:r>
            <a:endParaRPr lang="en-US" altLang="zh-CN" sz="1800" dirty="0">
              <a:ea typeface="宋体" panose="02010600030101010101" pitchFamily="2" charset="-122"/>
            </a:endParaRPr>
          </a:p>
          <a:p>
            <a:pPr lvl="1"/>
            <a:r>
              <a:rPr lang="en-US" altLang="zh-CN" sz="1800" dirty="0">
                <a:ea typeface="宋体" panose="02010600030101010101" pitchFamily="2" charset="-122"/>
              </a:rPr>
              <a:t>2. Customer Selects “Trade.”</a:t>
            </a:r>
            <a:endParaRPr lang="en-US" altLang="zh-CN" sz="1800" dirty="0">
              <a:ea typeface="宋体" panose="02010600030101010101" pitchFamily="2" charset="-122"/>
            </a:endParaRPr>
          </a:p>
          <a:p>
            <a:pPr lvl="1"/>
            <a:r>
              <a:rPr lang="en-US" altLang="zh-CN" sz="1800" dirty="0">
                <a:ea typeface="宋体" panose="02010600030101010101" pitchFamily="2" charset="-122"/>
              </a:rPr>
              <a:t>	Customer chooses trade …</a:t>
            </a:r>
            <a:endParaRPr lang="en-US" altLang="zh-CN" sz="1800" dirty="0">
              <a:ea typeface="宋体" panose="02010600030101010101" pitchFamily="2" charset="-122"/>
            </a:endParaRPr>
          </a:p>
          <a:p>
            <a:pPr lvl="1"/>
            <a:r>
              <a:rPr lang="en-US" altLang="zh-CN" sz="1800" dirty="0">
                <a:ea typeface="宋体" panose="02010600030101010101" pitchFamily="2" charset="-122"/>
              </a:rPr>
              <a:t>3. Customer Selects Account</a:t>
            </a:r>
            <a:endParaRPr lang="en-US" altLang="zh-CN" sz="1800" dirty="0">
              <a:ea typeface="宋体" panose="02010600030101010101" pitchFamily="2" charset="-122"/>
            </a:endParaRPr>
          </a:p>
          <a:p>
            <a:pPr lvl="1"/>
            <a:r>
              <a:rPr lang="en-US" altLang="zh-CN" sz="1800" dirty="0">
                <a:ea typeface="宋体" panose="02010600030101010101" pitchFamily="2" charset="-122"/>
              </a:rPr>
              <a:t>       Customer selects account. System displays account …</a:t>
            </a:r>
            <a:endParaRPr lang="en-US" altLang="zh-CN" sz="1800" dirty="0">
              <a:ea typeface="宋体" panose="02010600030101010101" pitchFamily="2" charset="-122"/>
            </a:endParaRPr>
          </a:p>
          <a:p>
            <a:pPr lvl="1"/>
            <a:r>
              <a:rPr lang="en-US" altLang="zh-CN" sz="1800" dirty="0">
                <a:ea typeface="宋体" panose="02010600030101010101" pitchFamily="2" charset="-122"/>
              </a:rPr>
              <a:t>4</a:t>
            </a:r>
            <a:r>
              <a:rPr lang="en-US" altLang="zh-CN" sz="1800" dirty="0">
                <a:solidFill>
                  <a:srgbClr val="EB7C11"/>
                </a:solidFill>
                <a:ea typeface="宋体" panose="02010600030101010101" pitchFamily="2" charset="-122"/>
              </a:rPr>
              <a:t>. </a:t>
            </a:r>
            <a:r>
              <a:rPr lang="en-US" altLang="zh-CN" sz="1800" i="1" dirty="0">
                <a:solidFill>
                  <a:srgbClr val="EB7C11"/>
                </a:solidFill>
                <a:ea typeface="宋体" panose="02010600030101010101" pitchFamily="2" charset="-122"/>
              </a:rPr>
              <a:t>Perform Trade</a:t>
            </a:r>
            <a:endParaRPr lang="en-US" altLang="zh-CN" sz="1800" i="1" dirty="0">
              <a:solidFill>
                <a:srgbClr val="EB7C11"/>
              </a:solidFill>
              <a:ea typeface="宋体" panose="02010600030101010101" pitchFamily="2" charset="-122"/>
            </a:endParaRPr>
          </a:p>
          <a:p>
            <a:pPr lvl="1"/>
            <a:endParaRPr lang="en-US" altLang="zh-CN" sz="1800" i="1" dirty="0">
              <a:ea typeface="宋体" panose="02010600030101010101" pitchFamily="2" charset="-122"/>
            </a:endParaRPr>
          </a:p>
          <a:p>
            <a:pPr lvl="1"/>
            <a:r>
              <a:rPr lang="en-US" altLang="zh-CN" sz="1800" dirty="0">
                <a:ea typeface="宋体" panose="02010600030101010101" pitchFamily="2" charset="-122"/>
              </a:rPr>
              <a:t>5. Customer Begins New Trade</a:t>
            </a:r>
            <a:endParaRPr lang="en-US" altLang="zh-CN" sz="1800" dirty="0">
              <a:ea typeface="宋体" panose="02010600030101010101" pitchFamily="2" charset="-122"/>
            </a:endParaRPr>
          </a:p>
          <a:p>
            <a:pPr lvl="1"/>
            <a:r>
              <a:rPr lang="en-US" altLang="zh-CN" sz="1800" dirty="0">
                <a:ea typeface="宋体" panose="02010600030101010101" pitchFamily="2" charset="-122"/>
              </a:rPr>
              <a:t>	If customer wants other trades, repeat from Step 3 …</a:t>
            </a:r>
            <a:endParaRPr lang="en-US" altLang="zh-CN" sz="1800" dirty="0">
              <a:ea typeface="宋体" panose="02010600030101010101" pitchFamily="2" charset="-122"/>
            </a:endParaRPr>
          </a:p>
          <a:p>
            <a:pPr lvl="1"/>
            <a:r>
              <a:rPr lang="en-US" altLang="zh-CN" sz="1800" dirty="0">
                <a:ea typeface="宋体" panose="02010600030101010101" pitchFamily="2" charset="-122"/>
              </a:rPr>
              <a:t>6. Display Summary</a:t>
            </a:r>
            <a:endParaRPr lang="en-US" altLang="zh-CN" sz="1800" dirty="0">
              <a:ea typeface="宋体" panose="02010600030101010101" pitchFamily="2" charset="-122"/>
            </a:endParaRPr>
          </a:p>
          <a:p>
            <a:pPr lvl="1"/>
            <a:r>
              <a:rPr lang="en-US" altLang="zh-CN" sz="1800" dirty="0">
                <a:ea typeface="宋体" panose="02010600030101010101" pitchFamily="2" charset="-122"/>
              </a:rPr>
              <a:t>	System displays summary …</a:t>
            </a:r>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r>
              <a:rPr lang="en-US" altLang="zh-CN" sz="1800" dirty="0">
                <a:ea typeface="宋体" panose="02010600030101010101" pitchFamily="2" charset="-122"/>
              </a:rPr>
              <a:t>A1. Account Not Operational…</a:t>
            </a:r>
            <a:endParaRPr lang="en-US" altLang="zh-CN" sz="1800" dirty="0">
              <a:ea typeface="宋体" panose="02010600030101010101" pitchFamily="2" charset="-122"/>
            </a:endParaRPr>
          </a:p>
        </p:txBody>
      </p:sp>
      <p:sp>
        <p:nvSpPr>
          <p:cNvPr id="126980" name="Text Box 4"/>
          <p:cNvSpPr txBox="1">
            <a:spLocks noChangeArrowheads="1"/>
          </p:cNvSpPr>
          <p:nvPr/>
        </p:nvSpPr>
        <p:spPr bwMode="auto">
          <a:xfrm>
            <a:off x="5884863" y="1238251"/>
            <a:ext cx="4608512" cy="5430461"/>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lIns="107950" tIns="53975" rIns="107950" bIns="53975">
            <a:spAutoFit/>
          </a:bodyPr>
          <a:lstStyle>
            <a:lvl1pPr marL="457200" indent="-457200">
              <a:defRPr sz="1000">
                <a:solidFill>
                  <a:schemeClr val="tx1"/>
                </a:solidFill>
                <a:latin typeface="Arial" panose="020B0604020202020204" pitchFamily="34" charset="0"/>
              </a:defRPr>
            </a:lvl1pPr>
            <a:lvl2pPr marL="573405" indent="-45720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u="sng" dirty="0">
                <a:ea typeface="宋体" panose="02010600030101010101" pitchFamily="2" charset="-122"/>
              </a:rPr>
              <a:t>Execute Securities Trade Use Case</a:t>
            </a:r>
            <a:endParaRPr lang="en-US" altLang="zh-CN" sz="1800" dirty="0">
              <a:ea typeface="宋体" panose="02010600030101010101" pitchFamily="2" charset="-122"/>
            </a:endParaRPr>
          </a:p>
          <a:p>
            <a:pPr>
              <a:spcAft>
                <a:spcPts val="600"/>
              </a:spcAft>
            </a:pPr>
            <a:r>
              <a:rPr lang="en-US" altLang="zh-CN" sz="1800" dirty="0">
                <a:ea typeface="宋体" panose="02010600030101010101" pitchFamily="2" charset="-122"/>
              </a:rPr>
              <a:t>This use case is a </a:t>
            </a:r>
            <a:r>
              <a:rPr lang="en-US" altLang="zh-CN" sz="1800" dirty="0">
                <a:solidFill>
                  <a:srgbClr val="EB7C11"/>
                </a:solidFill>
                <a:ea typeface="宋体" panose="02010600030101010101" pitchFamily="2" charset="-122"/>
              </a:rPr>
              <a:t>child </a:t>
            </a:r>
            <a:r>
              <a:rPr lang="en-US" altLang="zh-CN" sz="1800" dirty="0">
                <a:ea typeface="宋体" panose="02010600030101010101" pitchFamily="2" charset="-122"/>
              </a:rPr>
              <a:t>of the Execute Trade Use Case.</a:t>
            </a:r>
            <a:r>
              <a:rPr lang="en-US" altLang="zh-CN" sz="1800" dirty="0">
                <a:solidFill>
                  <a:srgbClr val="FFFF99"/>
                </a:solidFill>
                <a:ea typeface="宋体" panose="02010600030101010101" pitchFamily="2" charset="-122"/>
              </a:rPr>
              <a:t> </a:t>
            </a:r>
            <a:endParaRPr lang="en-US" altLang="zh-CN" sz="1800" dirty="0">
              <a:solidFill>
                <a:srgbClr val="FFFF99"/>
              </a:solidFill>
              <a:ea typeface="宋体" panose="02010600030101010101" pitchFamily="2" charset="-122"/>
            </a:endParaRPr>
          </a:p>
          <a:p>
            <a:pPr>
              <a:spcAft>
                <a:spcPts val="600"/>
              </a:spcAft>
            </a:pPr>
            <a:r>
              <a:rPr lang="en-US" altLang="zh-CN" sz="1800" dirty="0">
                <a:ea typeface="宋体" panose="02010600030101010101" pitchFamily="2" charset="-122"/>
              </a:rPr>
              <a:t>Basic Flow:</a:t>
            </a:r>
            <a:endParaRPr lang="en-US" altLang="zh-CN" sz="1800" dirty="0">
              <a:ea typeface="宋体" panose="02010600030101010101" pitchFamily="2" charset="-122"/>
            </a:endParaRPr>
          </a:p>
          <a:p>
            <a:pPr lvl="1">
              <a:lnSpc>
                <a:spcPct val="90000"/>
              </a:lnSpc>
              <a:spcAft>
                <a:spcPts val="600"/>
              </a:spcAft>
            </a:pPr>
            <a:r>
              <a:rPr lang="en-US" altLang="zh-CN" sz="1800" dirty="0">
                <a:ea typeface="宋体" panose="02010600030101010101" pitchFamily="2" charset="-122"/>
              </a:rPr>
              <a:t>1. Customer Logs On</a:t>
            </a:r>
            <a:endParaRPr lang="en-US" altLang="zh-CN" sz="1800" dirty="0">
              <a:ea typeface="宋体" panose="02010600030101010101" pitchFamily="2" charset="-122"/>
            </a:endParaRPr>
          </a:p>
          <a:p>
            <a:pPr lvl="1">
              <a:lnSpc>
                <a:spcPct val="90000"/>
              </a:lnSpc>
              <a:spcAft>
                <a:spcPts val="600"/>
              </a:spcAft>
            </a:pPr>
            <a:endParaRPr lang="en-US" altLang="zh-CN" dirty="0">
              <a:ea typeface="宋体" panose="02010600030101010101" pitchFamily="2" charset="-122"/>
            </a:endParaRPr>
          </a:p>
          <a:p>
            <a:pPr lvl="1">
              <a:lnSpc>
                <a:spcPct val="90000"/>
              </a:lnSpc>
              <a:spcAft>
                <a:spcPts val="600"/>
              </a:spcAft>
            </a:pPr>
            <a:r>
              <a:rPr lang="en-US" altLang="zh-CN" sz="1800" dirty="0">
                <a:ea typeface="宋体" panose="02010600030101010101" pitchFamily="2" charset="-122"/>
              </a:rPr>
              <a:t>2. Customer Selects “Trade”</a:t>
            </a:r>
            <a:endParaRPr lang="en-US" altLang="zh-CN" sz="1800" dirty="0">
              <a:ea typeface="宋体" panose="02010600030101010101" pitchFamily="2" charset="-122"/>
            </a:endParaRPr>
          </a:p>
          <a:p>
            <a:pPr lvl="1">
              <a:lnSpc>
                <a:spcPct val="90000"/>
              </a:lnSpc>
              <a:spcAft>
                <a:spcPts val="600"/>
              </a:spcAft>
            </a:pPr>
            <a:endParaRPr lang="en-US" altLang="zh-CN" dirty="0">
              <a:ea typeface="宋体" panose="02010600030101010101" pitchFamily="2" charset="-122"/>
            </a:endParaRPr>
          </a:p>
          <a:p>
            <a:pPr lvl="1">
              <a:lnSpc>
                <a:spcPct val="90000"/>
              </a:lnSpc>
              <a:spcAft>
                <a:spcPts val="600"/>
              </a:spcAft>
            </a:pPr>
            <a:r>
              <a:rPr lang="en-US" altLang="zh-CN" sz="1800" dirty="0">
                <a:ea typeface="宋体" panose="02010600030101010101" pitchFamily="2" charset="-122"/>
              </a:rPr>
              <a:t>3. Customer Selects Account</a:t>
            </a:r>
            <a:endParaRPr lang="en-US" altLang="zh-CN" sz="1800" dirty="0">
              <a:ea typeface="宋体" panose="02010600030101010101" pitchFamily="2" charset="-122"/>
            </a:endParaRPr>
          </a:p>
          <a:p>
            <a:pPr lvl="1">
              <a:lnSpc>
                <a:spcPct val="90000"/>
              </a:lnSpc>
              <a:spcAft>
                <a:spcPts val="600"/>
              </a:spcAft>
            </a:pPr>
            <a:endParaRPr lang="en-US" altLang="zh-CN" dirty="0">
              <a:ea typeface="宋体" panose="02010600030101010101" pitchFamily="2" charset="-122"/>
            </a:endParaRPr>
          </a:p>
          <a:p>
            <a:pPr lvl="1">
              <a:lnSpc>
                <a:spcPct val="90000"/>
              </a:lnSpc>
              <a:spcAft>
                <a:spcPts val="600"/>
              </a:spcAft>
            </a:pPr>
            <a:r>
              <a:rPr lang="en-US" altLang="zh-CN" sz="1800" dirty="0">
                <a:ea typeface="宋体" panose="02010600030101010101" pitchFamily="2" charset="-122"/>
              </a:rPr>
              <a:t>4. </a:t>
            </a:r>
            <a:r>
              <a:rPr lang="en-US" altLang="zh-CN" sz="1800" dirty="0">
                <a:solidFill>
                  <a:srgbClr val="EB7C11"/>
                </a:solidFill>
                <a:ea typeface="宋体" panose="02010600030101010101" pitchFamily="2" charset="-122"/>
              </a:rPr>
              <a:t>Perform Trade</a:t>
            </a:r>
            <a:endParaRPr lang="en-US" altLang="zh-CN" sz="1800" dirty="0">
              <a:solidFill>
                <a:srgbClr val="EB7C11"/>
              </a:solidFill>
              <a:ea typeface="宋体" panose="02010600030101010101" pitchFamily="2" charset="-122"/>
            </a:endParaRPr>
          </a:p>
          <a:p>
            <a:pPr lvl="1">
              <a:spcAft>
                <a:spcPts val="600"/>
              </a:spcAft>
            </a:pPr>
            <a:r>
              <a:rPr lang="en-US" altLang="zh-CN" sz="1800" dirty="0">
                <a:solidFill>
                  <a:srgbClr val="EB7C11"/>
                </a:solidFill>
                <a:ea typeface="宋体" panose="02010600030101010101" pitchFamily="2" charset="-122"/>
              </a:rPr>
              <a:t>	</a:t>
            </a:r>
            <a:r>
              <a:rPr lang="en-US" altLang="zh-CN" sz="1600" dirty="0">
                <a:solidFill>
                  <a:srgbClr val="EB7C11"/>
                </a:solidFill>
                <a:ea typeface="宋体" panose="02010600030101010101" pitchFamily="2" charset="-122"/>
              </a:rPr>
              <a:t>If customer selects trade order type. The system performs…Limit Sell, Limit Buy, ... The system sends…</a:t>
            </a:r>
            <a:endParaRPr lang="en-US" altLang="zh-CN" sz="1600" dirty="0">
              <a:solidFill>
                <a:srgbClr val="EB7C11"/>
              </a:solidFill>
              <a:ea typeface="宋体" panose="02010600030101010101" pitchFamily="2" charset="-122"/>
            </a:endParaRPr>
          </a:p>
          <a:p>
            <a:r>
              <a:rPr lang="en-US" altLang="zh-CN" sz="1800" dirty="0">
                <a:ea typeface="宋体" panose="02010600030101010101" pitchFamily="2" charset="-122"/>
              </a:rPr>
              <a:t>  5. Customer Begins New Trade</a:t>
            </a:r>
            <a:endParaRPr lang="en-US" altLang="zh-CN" sz="1800" dirty="0">
              <a:ea typeface="宋体" panose="02010600030101010101" pitchFamily="2" charset="-122"/>
            </a:endParaRPr>
          </a:p>
          <a:p>
            <a:pPr lvl="1">
              <a:lnSpc>
                <a:spcPct val="90000"/>
              </a:lnSpc>
              <a:spcAft>
                <a:spcPts val="600"/>
              </a:spcAft>
            </a:pPr>
            <a:endParaRPr lang="en-US" altLang="zh-CN" dirty="0">
              <a:ea typeface="宋体" panose="02010600030101010101" pitchFamily="2" charset="-122"/>
            </a:endParaRPr>
          </a:p>
          <a:p>
            <a:pPr lvl="1"/>
            <a:r>
              <a:rPr lang="en-US" altLang="zh-CN" sz="1800" dirty="0">
                <a:ea typeface="宋体" panose="02010600030101010101" pitchFamily="2" charset="-122"/>
              </a:rPr>
              <a:t>6. Display Summary</a:t>
            </a:r>
            <a:endParaRPr lang="en-US" altLang="zh-CN" sz="1800" dirty="0">
              <a:ea typeface="宋体" panose="02010600030101010101" pitchFamily="2" charset="-122"/>
            </a:endParaRPr>
          </a:p>
          <a:p>
            <a:pPr lvl="1">
              <a:lnSpc>
                <a:spcPct val="90000"/>
              </a:lnSpc>
              <a:spcAft>
                <a:spcPts val="600"/>
              </a:spcAft>
            </a:pPr>
            <a:endParaRPr lang="en-US" altLang="zh-CN" sz="1200" dirty="0">
              <a:ea typeface="宋体" panose="02010600030101010101" pitchFamily="2" charset="-122"/>
            </a:endParaRPr>
          </a:p>
          <a:p>
            <a:pPr>
              <a:lnSpc>
                <a:spcPct val="90000"/>
              </a:lnSpc>
            </a:pPr>
            <a:r>
              <a:rPr lang="en-US" altLang="zh-CN" sz="1800" dirty="0">
                <a:ea typeface="宋体" panose="02010600030101010101" pitchFamily="2" charset="-122"/>
              </a:rPr>
              <a:t>A1: Limit Sell Order …</a:t>
            </a:r>
            <a:endParaRPr lang="en-US" altLang="zh-CN" sz="1800" dirty="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mtClean="0"/>
              <a:t>定义 </a:t>
            </a:r>
            <a:r>
              <a:rPr lang="en-US" altLang="zh-CN" smtClean="0"/>
              <a:t>Usability </a:t>
            </a:r>
            <a:r>
              <a:rPr lang="zh-CN" altLang="en-US" smtClean="0"/>
              <a:t>需求 </a:t>
            </a:r>
            <a:endParaRPr lang="zh-CN" altLang="en-US" smtClean="0"/>
          </a:p>
        </p:txBody>
      </p:sp>
      <p:sp>
        <p:nvSpPr>
          <p:cNvPr id="25603" name="Rectangle 3"/>
          <p:cNvSpPr>
            <a:spLocks noGrp="1" noChangeArrowheads="1"/>
          </p:cNvSpPr>
          <p:nvPr>
            <p:ph type="body" idx="1"/>
          </p:nvPr>
        </p:nvSpPr>
        <p:spPr/>
        <p:txBody>
          <a:bodyPr/>
          <a:lstStyle/>
          <a:p>
            <a:r>
              <a:rPr lang="zh-CN" altLang="en-US" dirty="0" smtClean="0"/>
              <a:t>“</a:t>
            </a:r>
            <a:r>
              <a:rPr lang="en-US" altLang="zh-CN" dirty="0" smtClean="0"/>
              <a:t>usability”</a:t>
            </a:r>
            <a:r>
              <a:rPr lang="zh-CN" altLang="en-US" dirty="0" smtClean="0"/>
              <a:t>易用性</a:t>
            </a:r>
            <a:endParaRPr lang="zh-CN" altLang="en-US" dirty="0" smtClean="0"/>
          </a:p>
          <a:p>
            <a:pPr lvl="1"/>
            <a:r>
              <a:rPr lang="en-US" altLang="zh-CN" dirty="0" smtClean="0"/>
              <a:t>The ease with which software can be learned and operated by the intended users</a:t>
            </a:r>
            <a:endParaRPr lang="en-US" altLang="zh-CN" dirty="0" smtClean="0"/>
          </a:p>
          <a:p>
            <a:r>
              <a:rPr lang="zh-CN" altLang="en-US" dirty="0" smtClean="0"/>
              <a:t>易用性需求</a:t>
            </a:r>
            <a:endParaRPr lang="zh-CN" altLang="en-US" dirty="0" smtClean="0"/>
          </a:p>
          <a:p>
            <a:pPr lvl="1"/>
            <a:r>
              <a:rPr lang="en-US" altLang="zh-CN" dirty="0" smtClean="0"/>
              <a:t>Training time requirements, measurable task times</a:t>
            </a:r>
            <a:endParaRPr lang="en-US" altLang="zh-CN" dirty="0" smtClean="0"/>
          </a:p>
          <a:p>
            <a:pPr lvl="1"/>
            <a:r>
              <a:rPr lang="en-US" altLang="zh-CN" dirty="0" smtClean="0"/>
              <a:t>User abilities (beginner/advanced)</a:t>
            </a:r>
            <a:endParaRPr lang="en-US" altLang="zh-CN" dirty="0" smtClean="0"/>
          </a:p>
          <a:p>
            <a:pPr lvl="1"/>
            <a:r>
              <a:rPr lang="en-US" altLang="zh-CN" dirty="0" smtClean="0"/>
              <a:t>Comparison to other systems that users know and like</a:t>
            </a:r>
            <a:endParaRPr lang="en-US" altLang="zh-CN" dirty="0" smtClean="0"/>
          </a:p>
          <a:p>
            <a:pPr lvl="1"/>
            <a:r>
              <a:rPr lang="en-US" altLang="zh-CN" dirty="0" smtClean="0"/>
              <a:t>Online help systems, tool tips, documentation needs</a:t>
            </a:r>
            <a:endParaRPr lang="en-US" altLang="zh-CN" dirty="0" smtClean="0"/>
          </a:p>
          <a:p>
            <a:pPr lvl="1"/>
            <a:r>
              <a:rPr lang="en-US" altLang="zh-CN" dirty="0" smtClean="0"/>
              <a:t>Conformity with standards</a:t>
            </a:r>
            <a:endParaRPr lang="en-US" altLang="zh-CN" dirty="0" smtClean="0"/>
          </a:p>
          <a:p>
            <a:pPr lvl="2"/>
            <a:r>
              <a:rPr lang="en-US" altLang="zh-CN" dirty="0" smtClean="0"/>
              <a:t>Examples: Windows, style guides, GUI Standards</a:t>
            </a:r>
            <a:endParaRPr lang="en-US" altLang="zh-CN"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6" name="Text Box 25"/>
          <p:cNvSpPr txBox="1">
            <a:spLocks noChangeArrowheads="1"/>
          </p:cNvSpPr>
          <p:nvPr/>
        </p:nvSpPr>
        <p:spPr bwMode="auto">
          <a:xfrm>
            <a:off x="4392385" y="5981546"/>
            <a:ext cx="3295774"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zh-CN" altLang="en-US" sz="2400" dirty="0" smtClean="0">
                <a:solidFill>
                  <a:schemeClr val="accent1">
                    <a:lumMod val="75000"/>
                  </a:schemeClr>
                </a:solidFill>
                <a:latin typeface="+mn-ea"/>
              </a:rPr>
              <a:t>游戏软件的最关键需求</a:t>
            </a:r>
            <a:endParaRPr lang="zh-CN" altLang="en-US" sz="2400" dirty="0">
              <a:solidFill>
                <a:schemeClr val="accent1">
                  <a:lumMod val="75000"/>
                </a:schemeClr>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title"/>
          </p:nvPr>
        </p:nvSpPr>
        <p:spPr/>
        <p:txBody>
          <a:bodyPr/>
          <a:lstStyle/>
          <a:p>
            <a:r>
              <a:rPr lang="zh-CN" altLang="en-US" smtClean="0"/>
              <a:t>什么是</a:t>
            </a:r>
            <a:r>
              <a:rPr lang="en-US" altLang="zh-CN" smtClean="0"/>
              <a:t>Actor Generalization?</a:t>
            </a:r>
            <a:endParaRPr lang="en-US" altLang="zh-CN" smtClean="0"/>
          </a:p>
        </p:txBody>
      </p:sp>
      <p:sp>
        <p:nvSpPr>
          <p:cNvPr id="129026" name="Rectangle 2"/>
          <p:cNvSpPr>
            <a:spLocks noGrp="1" noChangeArrowheads="1"/>
          </p:cNvSpPr>
          <p:nvPr>
            <p:ph type="body" idx="1"/>
          </p:nvPr>
        </p:nvSpPr>
        <p:spPr/>
        <p:txBody>
          <a:bodyPr/>
          <a:lstStyle/>
          <a:p>
            <a:r>
              <a:rPr lang="en-US" altLang="zh-CN" smtClean="0"/>
              <a:t>Actors </a:t>
            </a:r>
            <a:r>
              <a:rPr lang="zh-CN" altLang="en-US" smtClean="0"/>
              <a:t>可能有公共的属性 </a:t>
            </a:r>
            <a:endParaRPr lang="zh-CN" altLang="en-US" smtClean="0"/>
          </a:p>
          <a:p>
            <a:r>
              <a:rPr lang="zh-CN" altLang="en-US" smtClean="0"/>
              <a:t>多个</a:t>
            </a:r>
            <a:r>
              <a:rPr lang="en-US" altLang="zh-CN" smtClean="0"/>
              <a:t>actors </a:t>
            </a:r>
            <a:r>
              <a:rPr lang="zh-CN" altLang="en-US" smtClean="0"/>
              <a:t>和</a:t>
            </a:r>
            <a:r>
              <a:rPr lang="en-US" altLang="zh-CN" smtClean="0"/>
              <a:t>Use-Case</a:t>
            </a:r>
            <a:r>
              <a:rPr lang="zh-CN" altLang="en-US" smtClean="0"/>
              <a:t>交互时可能有公共的角色或目的</a:t>
            </a:r>
            <a:endParaRPr lang="zh-CN" altLang="en-US"/>
          </a:p>
        </p:txBody>
      </p:sp>
      <p:sp>
        <p:nvSpPr>
          <p:cNvPr id="129036" name="Rectangle 6"/>
          <p:cNvSpPr>
            <a:spLocks noChangeArrowheads="1"/>
          </p:cNvSpPr>
          <p:nvPr/>
        </p:nvSpPr>
        <p:spPr bwMode="auto">
          <a:xfrm>
            <a:off x="4816476" y="2924175"/>
            <a:ext cx="2913063" cy="3238500"/>
          </a:xfrm>
          <a:prstGeom prst="rect">
            <a:avLst/>
          </a:prstGeom>
          <a:noFill/>
          <a:ln w="9525">
            <a:no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29037" name="Text Box 7"/>
          <p:cNvSpPr txBox="1">
            <a:spLocks noChangeArrowheads="1"/>
          </p:cNvSpPr>
          <p:nvPr/>
        </p:nvSpPr>
        <p:spPr bwMode="auto">
          <a:xfrm>
            <a:off x="4891089" y="5419725"/>
            <a:ext cx="9779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dirty="0">
                <a:solidFill>
                  <a:srgbClr val="EB7C11"/>
                </a:solidFill>
                <a:ea typeface="宋体" panose="02010600030101010101" pitchFamily="2" charset="-122"/>
              </a:rPr>
              <a:t>Child 1</a:t>
            </a:r>
            <a:endParaRPr lang="en-US" altLang="zh-CN" sz="1600" b="1" dirty="0">
              <a:solidFill>
                <a:srgbClr val="EB7C11"/>
              </a:solidFill>
              <a:ea typeface="宋体" panose="02010600030101010101" pitchFamily="2" charset="-122"/>
            </a:endParaRPr>
          </a:p>
        </p:txBody>
      </p:sp>
      <p:sp>
        <p:nvSpPr>
          <p:cNvPr id="129038" name="Text Box 8"/>
          <p:cNvSpPr txBox="1">
            <a:spLocks noChangeArrowheads="1"/>
          </p:cNvSpPr>
          <p:nvPr/>
        </p:nvSpPr>
        <p:spPr bwMode="auto">
          <a:xfrm>
            <a:off x="6613526" y="5419725"/>
            <a:ext cx="10922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solidFill>
                  <a:srgbClr val="EB7C11"/>
                </a:solidFill>
                <a:ea typeface="宋体" panose="02010600030101010101" pitchFamily="2" charset="-122"/>
              </a:rPr>
              <a:t>Child 2</a:t>
            </a:r>
            <a:endParaRPr lang="en-US" altLang="zh-CN" sz="1600" b="1">
              <a:solidFill>
                <a:srgbClr val="EB7C11"/>
              </a:solidFill>
              <a:ea typeface="宋体" panose="02010600030101010101" pitchFamily="2" charset="-122"/>
            </a:endParaRPr>
          </a:p>
        </p:txBody>
      </p:sp>
      <p:sp>
        <p:nvSpPr>
          <p:cNvPr id="129039" name="Text Box 9"/>
          <p:cNvSpPr txBox="1">
            <a:spLocks noChangeArrowheads="1"/>
          </p:cNvSpPr>
          <p:nvPr/>
        </p:nvSpPr>
        <p:spPr bwMode="auto">
          <a:xfrm>
            <a:off x="5791201" y="3843338"/>
            <a:ext cx="9271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solidFill>
                  <a:srgbClr val="EB7C11"/>
                </a:solidFill>
                <a:ea typeface="宋体" panose="02010600030101010101" pitchFamily="2" charset="-122"/>
              </a:rPr>
              <a:t>Parent</a:t>
            </a:r>
            <a:endParaRPr lang="en-US" altLang="zh-CN" sz="1600" b="1">
              <a:solidFill>
                <a:srgbClr val="EB7C11"/>
              </a:solidFill>
              <a:ea typeface="宋体" panose="02010600030101010101" pitchFamily="2" charset="-122"/>
            </a:endParaRPr>
          </a:p>
        </p:txBody>
      </p:sp>
      <p:grpSp>
        <p:nvGrpSpPr>
          <p:cNvPr id="129040" name="Group 10"/>
          <p:cNvGrpSpPr/>
          <p:nvPr/>
        </p:nvGrpSpPr>
        <p:grpSpPr bwMode="auto">
          <a:xfrm>
            <a:off x="5189539" y="4710113"/>
            <a:ext cx="409575" cy="714375"/>
            <a:chOff x="1193" y="1785"/>
            <a:chExt cx="189" cy="234"/>
          </a:xfrm>
          <a:noFill/>
        </p:grpSpPr>
        <p:sp>
          <p:nvSpPr>
            <p:cNvPr id="129051" name="Freeform 11"/>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grpFill/>
            <a:ln w="28575">
              <a:solidFill>
                <a:schemeClr val="tx1"/>
              </a:solidFill>
              <a:round/>
            </a:ln>
          </p:spPr>
          <p:txBody>
            <a:bodyPr/>
            <a:lstStyle/>
            <a:p>
              <a:endParaRPr lang="zh-CN" altLang="en-US"/>
            </a:p>
          </p:txBody>
        </p:sp>
        <p:sp>
          <p:nvSpPr>
            <p:cNvPr id="129052" name="Line 12"/>
            <p:cNvSpPr>
              <a:spLocks noChangeShapeType="1"/>
            </p:cNvSpPr>
            <p:nvPr/>
          </p:nvSpPr>
          <p:spPr bwMode="auto">
            <a:xfrm>
              <a:off x="1219" y="1877"/>
              <a:ext cx="138" cy="1"/>
            </a:xfrm>
            <a:prstGeom prst="line">
              <a:avLst/>
            </a:prstGeom>
            <a:grpFill/>
            <a:ln w="28575">
              <a:solidFill>
                <a:schemeClr val="tx1"/>
              </a:solidFill>
              <a:round/>
            </a:ln>
          </p:spPr>
          <p:txBody>
            <a:bodyPr/>
            <a:lstStyle/>
            <a:p>
              <a:endParaRPr lang="zh-CN" altLang="en-US"/>
            </a:p>
          </p:txBody>
        </p:sp>
        <p:sp>
          <p:nvSpPr>
            <p:cNvPr id="129053" name="Line 13"/>
            <p:cNvSpPr>
              <a:spLocks noChangeShapeType="1"/>
            </p:cNvSpPr>
            <p:nvPr/>
          </p:nvSpPr>
          <p:spPr bwMode="auto">
            <a:xfrm>
              <a:off x="1286" y="1858"/>
              <a:ext cx="1" cy="76"/>
            </a:xfrm>
            <a:prstGeom prst="line">
              <a:avLst/>
            </a:prstGeom>
            <a:grpFill/>
            <a:ln w="28575">
              <a:solidFill>
                <a:schemeClr val="tx1"/>
              </a:solidFill>
              <a:round/>
            </a:ln>
          </p:spPr>
          <p:txBody>
            <a:bodyPr/>
            <a:lstStyle/>
            <a:p>
              <a:endParaRPr lang="zh-CN" altLang="en-US"/>
            </a:p>
          </p:txBody>
        </p:sp>
        <p:sp>
          <p:nvSpPr>
            <p:cNvPr id="129054" name="Freeform 14"/>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grpFill/>
            <a:ln w="28575">
              <a:solidFill>
                <a:schemeClr val="tx1"/>
              </a:solidFill>
              <a:round/>
            </a:ln>
          </p:spPr>
          <p:txBody>
            <a:bodyPr/>
            <a:lstStyle/>
            <a:p>
              <a:endParaRPr lang="zh-CN" altLang="en-US"/>
            </a:p>
          </p:txBody>
        </p:sp>
      </p:grpSp>
      <p:grpSp>
        <p:nvGrpSpPr>
          <p:cNvPr id="129041" name="Group 15"/>
          <p:cNvGrpSpPr/>
          <p:nvPr/>
        </p:nvGrpSpPr>
        <p:grpSpPr bwMode="auto">
          <a:xfrm>
            <a:off x="6064251" y="3141663"/>
            <a:ext cx="409575" cy="714375"/>
            <a:chOff x="1193" y="1785"/>
            <a:chExt cx="189" cy="234"/>
          </a:xfrm>
          <a:noFill/>
        </p:grpSpPr>
        <p:sp>
          <p:nvSpPr>
            <p:cNvPr id="129047" name="Freeform 16"/>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grpFill/>
            <a:ln w="28575">
              <a:solidFill>
                <a:schemeClr val="tx1"/>
              </a:solidFill>
              <a:round/>
            </a:ln>
          </p:spPr>
          <p:txBody>
            <a:bodyPr/>
            <a:lstStyle/>
            <a:p>
              <a:endParaRPr lang="zh-CN" altLang="en-US"/>
            </a:p>
          </p:txBody>
        </p:sp>
        <p:sp>
          <p:nvSpPr>
            <p:cNvPr id="129048" name="Line 17"/>
            <p:cNvSpPr>
              <a:spLocks noChangeShapeType="1"/>
            </p:cNvSpPr>
            <p:nvPr/>
          </p:nvSpPr>
          <p:spPr bwMode="auto">
            <a:xfrm>
              <a:off x="1219" y="1877"/>
              <a:ext cx="138" cy="1"/>
            </a:xfrm>
            <a:prstGeom prst="line">
              <a:avLst/>
            </a:prstGeom>
            <a:grpFill/>
            <a:ln w="28575">
              <a:solidFill>
                <a:schemeClr val="tx1"/>
              </a:solidFill>
              <a:round/>
            </a:ln>
          </p:spPr>
          <p:txBody>
            <a:bodyPr/>
            <a:lstStyle/>
            <a:p>
              <a:endParaRPr lang="zh-CN" altLang="en-US"/>
            </a:p>
          </p:txBody>
        </p:sp>
        <p:sp>
          <p:nvSpPr>
            <p:cNvPr id="129049" name="Line 18"/>
            <p:cNvSpPr>
              <a:spLocks noChangeShapeType="1"/>
            </p:cNvSpPr>
            <p:nvPr/>
          </p:nvSpPr>
          <p:spPr bwMode="auto">
            <a:xfrm>
              <a:off x="1286" y="1858"/>
              <a:ext cx="1" cy="76"/>
            </a:xfrm>
            <a:prstGeom prst="line">
              <a:avLst/>
            </a:prstGeom>
            <a:grpFill/>
            <a:ln w="28575">
              <a:solidFill>
                <a:schemeClr val="tx1"/>
              </a:solidFill>
              <a:round/>
            </a:ln>
          </p:spPr>
          <p:txBody>
            <a:bodyPr/>
            <a:lstStyle/>
            <a:p>
              <a:endParaRPr lang="zh-CN" altLang="en-US"/>
            </a:p>
          </p:txBody>
        </p:sp>
        <p:sp>
          <p:nvSpPr>
            <p:cNvPr id="129050" name="Freeform 19"/>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grpFill/>
            <a:ln w="28575">
              <a:solidFill>
                <a:schemeClr val="tx1"/>
              </a:solidFill>
              <a:round/>
            </a:ln>
          </p:spPr>
          <p:txBody>
            <a:bodyPr/>
            <a:lstStyle/>
            <a:p>
              <a:endParaRPr lang="zh-CN" altLang="en-US"/>
            </a:p>
          </p:txBody>
        </p:sp>
      </p:grpSp>
      <p:grpSp>
        <p:nvGrpSpPr>
          <p:cNvPr id="129042" name="Group 20"/>
          <p:cNvGrpSpPr/>
          <p:nvPr/>
        </p:nvGrpSpPr>
        <p:grpSpPr bwMode="auto">
          <a:xfrm>
            <a:off x="6921501" y="4710113"/>
            <a:ext cx="409575" cy="714375"/>
            <a:chOff x="1193" y="1785"/>
            <a:chExt cx="189" cy="234"/>
          </a:xfrm>
          <a:noFill/>
        </p:grpSpPr>
        <p:sp>
          <p:nvSpPr>
            <p:cNvPr id="129043" name="Freeform 21"/>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grpFill/>
            <a:ln w="28575">
              <a:solidFill>
                <a:schemeClr val="tx1"/>
              </a:solidFill>
              <a:round/>
            </a:ln>
          </p:spPr>
          <p:txBody>
            <a:bodyPr/>
            <a:lstStyle/>
            <a:p>
              <a:endParaRPr lang="zh-CN" altLang="en-US"/>
            </a:p>
          </p:txBody>
        </p:sp>
        <p:sp>
          <p:nvSpPr>
            <p:cNvPr id="129044" name="Line 22"/>
            <p:cNvSpPr>
              <a:spLocks noChangeShapeType="1"/>
            </p:cNvSpPr>
            <p:nvPr/>
          </p:nvSpPr>
          <p:spPr bwMode="auto">
            <a:xfrm>
              <a:off x="1219" y="1877"/>
              <a:ext cx="138" cy="1"/>
            </a:xfrm>
            <a:prstGeom prst="line">
              <a:avLst/>
            </a:prstGeom>
            <a:grpFill/>
            <a:ln w="28575">
              <a:solidFill>
                <a:schemeClr val="tx1"/>
              </a:solidFill>
              <a:round/>
            </a:ln>
          </p:spPr>
          <p:txBody>
            <a:bodyPr/>
            <a:lstStyle/>
            <a:p>
              <a:endParaRPr lang="zh-CN" altLang="en-US"/>
            </a:p>
          </p:txBody>
        </p:sp>
        <p:sp>
          <p:nvSpPr>
            <p:cNvPr id="129045" name="Line 23"/>
            <p:cNvSpPr>
              <a:spLocks noChangeShapeType="1"/>
            </p:cNvSpPr>
            <p:nvPr/>
          </p:nvSpPr>
          <p:spPr bwMode="auto">
            <a:xfrm>
              <a:off x="1286" y="1858"/>
              <a:ext cx="1" cy="76"/>
            </a:xfrm>
            <a:prstGeom prst="line">
              <a:avLst/>
            </a:prstGeom>
            <a:grpFill/>
            <a:ln w="28575">
              <a:solidFill>
                <a:schemeClr val="tx1"/>
              </a:solidFill>
              <a:round/>
            </a:ln>
          </p:spPr>
          <p:txBody>
            <a:bodyPr/>
            <a:lstStyle/>
            <a:p>
              <a:endParaRPr lang="zh-CN" altLang="en-US"/>
            </a:p>
          </p:txBody>
        </p:sp>
        <p:sp>
          <p:nvSpPr>
            <p:cNvPr id="129046" name="Freeform 24"/>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grpFill/>
            <a:ln w="28575">
              <a:solidFill>
                <a:schemeClr val="tx1"/>
              </a:solidFill>
              <a:round/>
            </a:ln>
          </p:spPr>
          <p:txBody>
            <a:bodyPr/>
            <a:lstStyle/>
            <a:p>
              <a:endParaRPr lang="zh-CN" altLang="en-US"/>
            </a:p>
          </p:txBody>
        </p:sp>
      </p:grpSp>
      <p:grpSp>
        <p:nvGrpSpPr>
          <p:cNvPr id="129030" name="Group 25"/>
          <p:cNvGrpSpPr/>
          <p:nvPr/>
        </p:nvGrpSpPr>
        <p:grpSpPr bwMode="auto">
          <a:xfrm rot="2132460">
            <a:off x="5783264" y="4122738"/>
            <a:ext cx="95250" cy="638175"/>
            <a:chOff x="1084" y="2148"/>
            <a:chExt cx="116" cy="636"/>
          </a:xfrm>
          <a:noFill/>
        </p:grpSpPr>
        <p:sp>
          <p:nvSpPr>
            <p:cNvPr id="129034" name="Line 26"/>
            <p:cNvSpPr>
              <a:spLocks noChangeShapeType="1"/>
            </p:cNvSpPr>
            <p:nvPr/>
          </p:nvSpPr>
          <p:spPr bwMode="auto">
            <a:xfrm>
              <a:off x="1142" y="2304"/>
              <a:ext cx="0" cy="480"/>
            </a:xfrm>
            <a:prstGeom prst="line">
              <a:avLst/>
            </a:prstGeom>
            <a:grpFill/>
            <a:ln w="28575">
              <a:solidFill>
                <a:schemeClr val="tx1"/>
              </a:solidFill>
              <a:round/>
              <a:headEnd type="none" w="sm" len="sm"/>
              <a:tailEnd type="none" w="sm" len="sm"/>
            </a:ln>
          </p:spPr>
          <p:txBody>
            <a:bodyPr wrap="none" anchor="ctr"/>
            <a:lstStyle/>
            <a:p>
              <a:endParaRPr lang="zh-CN" altLang="en-US"/>
            </a:p>
          </p:txBody>
        </p:sp>
        <p:sp>
          <p:nvSpPr>
            <p:cNvPr id="129035" name="AutoShape 27"/>
            <p:cNvSpPr>
              <a:spLocks noChangeArrowheads="1"/>
            </p:cNvSpPr>
            <p:nvPr/>
          </p:nvSpPr>
          <p:spPr bwMode="auto">
            <a:xfrm>
              <a:off x="1084" y="2148"/>
              <a:ext cx="116" cy="156"/>
            </a:xfrm>
            <a:prstGeom prst="triangle">
              <a:avLst>
                <a:gd name="adj" fmla="val 49995"/>
              </a:avLst>
            </a:prstGeom>
            <a:grpFill/>
            <a:ln w="28575">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29031" name="Group 28"/>
          <p:cNvGrpSpPr/>
          <p:nvPr/>
        </p:nvGrpSpPr>
        <p:grpSpPr bwMode="auto">
          <a:xfrm rot="19963982">
            <a:off x="6637339" y="4164013"/>
            <a:ext cx="95250" cy="638175"/>
            <a:chOff x="1084" y="2148"/>
            <a:chExt cx="116" cy="636"/>
          </a:xfrm>
          <a:noFill/>
        </p:grpSpPr>
        <p:sp>
          <p:nvSpPr>
            <p:cNvPr id="129032" name="Line 29"/>
            <p:cNvSpPr>
              <a:spLocks noChangeShapeType="1"/>
            </p:cNvSpPr>
            <p:nvPr/>
          </p:nvSpPr>
          <p:spPr bwMode="auto">
            <a:xfrm>
              <a:off x="1142" y="2304"/>
              <a:ext cx="0" cy="480"/>
            </a:xfrm>
            <a:prstGeom prst="line">
              <a:avLst/>
            </a:prstGeom>
            <a:grpFill/>
            <a:ln w="28575">
              <a:solidFill>
                <a:schemeClr val="tx1"/>
              </a:solidFill>
              <a:round/>
              <a:headEnd type="none" w="sm" len="sm"/>
              <a:tailEnd type="none" w="sm" len="sm"/>
            </a:ln>
          </p:spPr>
          <p:txBody>
            <a:bodyPr wrap="none" anchor="ctr"/>
            <a:lstStyle/>
            <a:p>
              <a:endParaRPr lang="zh-CN" altLang="en-US"/>
            </a:p>
          </p:txBody>
        </p:sp>
        <p:sp>
          <p:nvSpPr>
            <p:cNvPr id="129033" name="AutoShape 30"/>
            <p:cNvSpPr>
              <a:spLocks noChangeArrowheads="1"/>
            </p:cNvSpPr>
            <p:nvPr/>
          </p:nvSpPr>
          <p:spPr bwMode="auto">
            <a:xfrm>
              <a:off x="1084" y="2148"/>
              <a:ext cx="116" cy="156"/>
            </a:xfrm>
            <a:prstGeom prst="triangle">
              <a:avLst>
                <a:gd name="adj" fmla="val 49995"/>
              </a:avLst>
            </a:prstGeom>
            <a:grpFill/>
            <a:ln w="28575">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title"/>
          </p:nvPr>
        </p:nvSpPr>
        <p:spPr/>
        <p:txBody>
          <a:bodyPr/>
          <a:lstStyle/>
          <a:p>
            <a:pPr eaLnBrk="1" hangingPunct="1"/>
            <a:r>
              <a:rPr lang="en-US" altLang="zh-CN" smtClean="0"/>
              <a:t>Actor Generalization</a:t>
            </a:r>
            <a:r>
              <a:rPr lang="zh-CN" altLang="en-US" smtClean="0"/>
              <a:t>示例</a:t>
            </a:r>
            <a:endParaRPr lang="zh-CN" altLang="en-US" smtClean="0"/>
          </a:p>
        </p:txBody>
      </p:sp>
      <p:sp>
        <p:nvSpPr>
          <p:cNvPr id="131074" name="Rectangle 2"/>
          <p:cNvSpPr>
            <a:spLocks noGrp="1" noChangeArrowheads="1"/>
          </p:cNvSpPr>
          <p:nvPr>
            <p:ph type="body" sz="half" idx="4294967295"/>
          </p:nvPr>
        </p:nvSpPr>
        <p:spPr>
          <a:xfrm>
            <a:off x="5674547" y="1571625"/>
            <a:ext cx="6517454" cy="4448175"/>
          </a:xfrm>
          <a:prstGeom prst="rect">
            <a:avLst/>
          </a:prstGeom>
        </p:spPr>
        <p:txBody>
          <a:bodyPr/>
          <a:lstStyle/>
          <a:p>
            <a:pPr eaLnBrk="1" hangingPunct="1"/>
            <a:r>
              <a:rPr lang="en-US" altLang="zh-CN" dirty="0">
                <a:ea typeface="宋体" panose="02010600030101010101" pitchFamily="2" charset="-122"/>
              </a:rPr>
              <a:t>Parent: Medical Worker</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Medical Worker can read charts</a:t>
            </a:r>
            <a:endParaRPr lang="en-US" altLang="zh-CN" dirty="0">
              <a:ea typeface="宋体" panose="02010600030101010101" pitchFamily="2" charset="-122"/>
            </a:endParaRPr>
          </a:p>
          <a:p>
            <a:pPr eaLnBrk="1" hangingPunct="1"/>
            <a:r>
              <a:rPr lang="en-US" altLang="zh-CN" dirty="0">
                <a:ea typeface="宋体" panose="02010600030101010101" pitchFamily="2" charset="-122"/>
              </a:rPr>
              <a:t>Children: Doctor, Nurse, Aide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Doctor, Nurse, and Aide can read charts </a:t>
            </a:r>
            <a:endParaRPr lang="en-US" altLang="zh-CN" dirty="0">
              <a:ea typeface="宋体" panose="02010600030101010101" pitchFamily="2" charset="-122"/>
            </a:endParaRPr>
          </a:p>
        </p:txBody>
      </p:sp>
      <p:sp>
        <p:nvSpPr>
          <p:cNvPr id="131076" name="Oval 4"/>
          <p:cNvSpPr>
            <a:spLocks noChangeArrowheads="1"/>
          </p:cNvSpPr>
          <p:nvPr/>
        </p:nvSpPr>
        <p:spPr bwMode="auto">
          <a:xfrm>
            <a:off x="6429376" y="4451402"/>
            <a:ext cx="2003425" cy="601663"/>
          </a:xfrm>
          <a:prstGeom prst="ellipse">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1077" name="Text Box 5"/>
          <p:cNvSpPr txBox="1">
            <a:spLocks noChangeArrowheads="1"/>
          </p:cNvSpPr>
          <p:nvPr/>
        </p:nvSpPr>
        <p:spPr bwMode="auto">
          <a:xfrm>
            <a:off x="6677025" y="4521251"/>
            <a:ext cx="14351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i="1">
                <a:ea typeface="宋体" panose="02010600030101010101" pitchFamily="2" charset="-122"/>
              </a:rPr>
              <a:t>Read Chart</a:t>
            </a:r>
            <a:endParaRPr lang="en-US" altLang="zh-CN" sz="1600" b="1">
              <a:ea typeface="宋体" panose="02010600030101010101" pitchFamily="2" charset="-122"/>
            </a:endParaRPr>
          </a:p>
        </p:txBody>
      </p:sp>
      <p:sp>
        <p:nvSpPr>
          <p:cNvPr id="131078" name="Text Box 6"/>
          <p:cNvSpPr txBox="1">
            <a:spLocks noChangeArrowheads="1"/>
          </p:cNvSpPr>
          <p:nvPr/>
        </p:nvSpPr>
        <p:spPr bwMode="auto">
          <a:xfrm>
            <a:off x="1870075" y="4553001"/>
            <a:ext cx="9525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dirty="0">
                <a:solidFill>
                  <a:srgbClr val="EB7C11"/>
                </a:solidFill>
                <a:ea typeface="宋体" panose="02010600030101010101" pitchFamily="2" charset="-122"/>
              </a:rPr>
              <a:t>Nurse</a:t>
            </a:r>
            <a:endParaRPr lang="en-US" altLang="zh-CN" sz="1600" b="1" dirty="0">
              <a:solidFill>
                <a:srgbClr val="EB7C11"/>
              </a:solidFill>
              <a:ea typeface="宋体" panose="02010600030101010101" pitchFamily="2" charset="-122"/>
            </a:endParaRPr>
          </a:p>
        </p:txBody>
      </p:sp>
      <p:grpSp>
        <p:nvGrpSpPr>
          <p:cNvPr id="131079" name="Group 7"/>
          <p:cNvGrpSpPr/>
          <p:nvPr/>
        </p:nvGrpSpPr>
        <p:grpSpPr bwMode="auto">
          <a:xfrm>
            <a:off x="2124076" y="3814814"/>
            <a:ext cx="479425" cy="671512"/>
            <a:chOff x="1193" y="1785"/>
            <a:chExt cx="189" cy="234"/>
          </a:xfrm>
        </p:grpSpPr>
        <p:sp>
          <p:nvSpPr>
            <p:cNvPr id="131108" name="Freeform 8"/>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noFill/>
            <a:ln w="28575">
              <a:solidFill>
                <a:srgbClr val="EB7C1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09" name="Line 9"/>
            <p:cNvSpPr>
              <a:spLocks noChangeShapeType="1"/>
            </p:cNvSpPr>
            <p:nvPr/>
          </p:nvSpPr>
          <p:spPr bwMode="auto">
            <a:xfrm>
              <a:off x="1219" y="1877"/>
              <a:ext cx="138" cy="1"/>
            </a:xfrm>
            <a:prstGeom prst="line">
              <a:avLst/>
            </a:prstGeom>
            <a:noFill/>
            <a:ln w="28575">
              <a:solidFill>
                <a:srgbClr val="EB7C1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0" name="Line 10"/>
            <p:cNvSpPr>
              <a:spLocks noChangeShapeType="1"/>
            </p:cNvSpPr>
            <p:nvPr/>
          </p:nvSpPr>
          <p:spPr bwMode="auto">
            <a:xfrm>
              <a:off x="1286" y="1858"/>
              <a:ext cx="1" cy="76"/>
            </a:xfrm>
            <a:prstGeom prst="line">
              <a:avLst/>
            </a:prstGeom>
            <a:noFill/>
            <a:ln w="28575">
              <a:solidFill>
                <a:srgbClr val="EB7C1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11" name="Freeform 11"/>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noFill/>
            <a:ln w="28575">
              <a:solidFill>
                <a:srgbClr val="EB7C1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1080" name="Group 12"/>
          <p:cNvGrpSpPr/>
          <p:nvPr/>
        </p:nvGrpSpPr>
        <p:grpSpPr bwMode="auto">
          <a:xfrm>
            <a:off x="2154239" y="2317802"/>
            <a:ext cx="479425" cy="671513"/>
            <a:chOff x="1193" y="1785"/>
            <a:chExt cx="189" cy="234"/>
          </a:xfrm>
        </p:grpSpPr>
        <p:sp>
          <p:nvSpPr>
            <p:cNvPr id="131104" name="Freeform 13"/>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noFill/>
            <a:ln w="28575">
              <a:solidFill>
                <a:srgbClr val="EB7C1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05" name="Line 14"/>
            <p:cNvSpPr>
              <a:spLocks noChangeShapeType="1"/>
            </p:cNvSpPr>
            <p:nvPr/>
          </p:nvSpPr>
          <p:spPr bwMode="auto">
            <a:xfrm>
              <a:off x="1219" y="1877"/>
              <a:ext cx="138" cy="1"/>
            </a:xfrm>
            <a:prstGeom prst="line">
              <a:avLst/>
            </a:prstGeom>
            <a:noFill/>
            <a:ln w="28575">
              <a:solidFill>
                <a:srgbClr val="EB7C1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06" name="Line 15"/>
            <p:cNvSpPr>
              <a:spLocks noChangeShapeType="1"/>
            </p:cNvSpPr>
            <p:nvPr/>
          </p:nvSpPr>
          <p:spPr bwMode="auto">
            <a:xfrm>
              <a:off x="1286" y="1858"/>
              <a:ext cx="1" cy="76"/>
            </a:xfrm>
            <a:prstGeom prst="line">
              <a:avLst/>
            </a:prstGeom>
            <a:noFill/>
            <a:ln w="28575">
              <a:solidFill>
                <a:srgbClr val="EB7C1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07" name="Freeform 16"/>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noFill/>
            <a:ln w="28575">
              <a:solidFill>
                <a:srgbClr val="EB7C1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1081" name="Group 17"/>
          <p:cNvGrpSpPr/>
          <p:nvPr/>
        </p:nvGrpSpPr>
        <p:grpSpPr bwMode="auto">
          <a:xfrm>
            <a:off x="2103439" y="5424539"/>
            <a:ext cx="479425" cy="671512"/>
            <a:chOff x="1193" y="1785"/>
            <a:chExt cx="189" cy="234"/>
          </a:xfrm>
        </p:grpSpPr>
        <p:sp>
          <p:nvSpPr>
            <p:cNvPr id="131100" name="Freeform 18"/>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noFill/>
            <a:ln w="28575">
              <a:solidFill>
                <a:srgbClr val="EB7C1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101" name="Line 19"/>
            <p:cNvSpPr>
              <a:spLocks noChangeShapeType="1"/>
            </p:cNvSpPr>
            <p:nvPr/>
          </p:nvSpPr>
          <p:spPr bwMode="auto">
            <a:xfrm>
              <a:off x="1219" y="1877"/>
              <a:ext cx="138" cy="1"/>
            </a:xfrm>
            <a:prstGeom prst="line">
              <a:avLst/>
            </a:prstGeom>
            <a:noFill/>
            <a:ln w="28575">
              <a:solidFill>
                <a:srgbClr val="EB7C1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02" name="Line 20"/>
            <p:cNvSpPr>
              <a:spLocks noChangeShapeType="1"/>
            </p:cNvSpPr>
            <p:nvPr/>
          </p:nvSpPr>
          <p:spPr bwMode="auto">
            <a:xfrm>
              <a:off x="1286" y="1858"/>
              <a:ext cx="1" cy="76"/>
            </a:xfrm>
            <a:prstGeom prst="line">
              <a:avLst/>
            </a:prstGeom>
            <a:noFill/>
            <a:ln w="28575">
              <a:solidFill>
                <a:srgbClr val="EB7C1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103" name="Freeform 21"/>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noFill/>
            <a:ln w="28575">
              <a:solidFill>
                <a:srgbClr val="EB7C1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31082" name="Group 22"/>
          <p:cNvGrpSpPr/>
          <p:nvPr/>
        </p:nvGrpSpPr>
        <p:grpSpPr bwMode="auto">
          <a:xfrm>
            <a:off x="4160839" y="3711627"/>
            <a:ext cx="479425" cy="671513"/>
            <a:chOff x="1193" y="1785"/>
            <a:chExt cx="189" cy="234"/>
          </a:xfrm>
        </p:grpSpPr>
        <p:sp>
          <p:nvSpPr>
            <p:cNvPr id="131096" name="Freeform 23"/>
            <p:cNvSpPr/>
            <p:nvPr/>
          </p:nvSpPr>
          <p:spPr bwMode="auto">
            <a:xfrm>
              <a:off x="1245" y="1785"/>
              <a:ext cx="82" cy="71"/>
            </a:xfrm>
            <a:custGeom>
              <a:avLst/>
              <a:gdLst>
                <a:gd name="T0" fmla="*/ 41 w 82"/>
                <a:gd name="T1" fmla="*/ 0 h 71"/>
                <a:gd name="T2" fmla="*/ 58 w 82"/>
                <a:gd name="T3" fmla="*/ 2 h 71"/>
                <a:gd name="T4" fmla="*/ 71 w 82"/>
                <a:gd name="T5" fmla="*/ 11 h 71"/>
                <a:gd name="T6" fmla="*/ 81 w 82"/>
                <a:gd name="T7" fmla="*/ 21 h 71"/>
                <a:gd name="T8" fmla="*/ 82 w 82"/>
                <a:gd name="T9" fmla="*/ 35 h 71"/>
                <a:gd name="T10" fmla="*/ 81 w 82"/>
                <a:gd name="T11" fmla="*/ 49 h 71"/>
                <a:gd name="T12" fmla="*/ 71 w 82"/>
                <a:gd name="T13" fmla="*/ 61 h 71"/>
                <a:gd name="T14" fmla="*/ 58 w 82"/>
                <a:gd name="T15" fmla="*/ 68 h 71"/>
                <a:gd name="T16" fmla="*/ 41 w 82"/>
                <a:gd name="T17" fmla="*/ 71 h 71"/>
                <a:gd name="T18" fmla="*/ 26 w 82"/>
                <a:gd name="T19" fmla="*/ 68 h 71"/>
                <a:gd name="T20" fmla="*/ 13 w 82"/>
                <a:gd name="T21" fmla="*/ 61 h 71"/>
                <a:gd name="T22" fmla="*/ 4 w 82"/>
                <a:gd name="T23" fmla="*/ 49 h 71"/>
                <a:gd name="T24" fmla="*/ 0 w 82"/>
                <a:gd name="T25" fmla="*/ 35 h 71"/>
                <a:gd name="T26" fmla="*/ 4 w 82"/>
                <a:gd name="T27" fmla="*/ 21 h 71"/>
                <a:gd name="T28" fmla="*/ 13 w 82"/>
                <a:gd name="T29" fmla="*/ 11 h 71"/>
                <a:gd name="T30" fmla="*/ 26 w 82"/>
                <a:gd name="T31" fmla="*/ 2 h 71"/>
                <a:gd name="T32" fmla="*/ 41 w 82"/>
                <a:gd name="T33" fmla="*/ 0 h 7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71"/>
                <a:gd name="T53" fmla="*/ 82 w 82"/>
                <a:gd name="T54" fmla="*/ 71 h 7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71">
                  <a:moveTo>
                    <a:pt x="41" y="0"/>
                  </a:moveTo>
                  <a:lnTo>
                    <a:pt x="58" y="2"/>
                  </a:lnTo>
                  <a:lnTo>
                    <a:pt x="71" y="11"/>
                  </a:lnTo>
                  <a:lnTo>
                    <a:pt x="81" y="21"/>
                  </a:lnTo>
                  <a:lnTo>
                    <a:pt x="82" y="35"/>
                  </a:lnTo>
                  <a:lnTo>
                    <a:pt x="81" y="49"/>
                  </a:lnTo>
                  <a:lnTo>
                    <a:pt x="71" y="61"/>
                  </a:lnTo>
                  <a:lnTo>
                    <a:pt x="58" y="68"/>
                  </a:lnTo>
                  <a:lnTo>
                    <a:pt x="41" y="71"/>
                  </a:lnTo>
                  <a:lnTo>
                    <a:pt x="26" y="68"/>
                  </a:lnTo>
                  <a:lnTo>
                    <a:pt x="13" y="61"/>
                  </a:lnTo>
                  <a:lnTo>
                    <a:pt x="4" y="49"/>
                  </a:lnTo>
                  <a:lnTo>
                    <a:pt x="0" y="35"/>
                  </a:lnTo>
                  <a:lnTo>
                    <a:pt x="4" y="21"/>
                  </a:lnTo>
                  <a:lnTo>
                    <a:pt x="13" y="11"/>
                  </a:lnTo>
                  <a:lnTo>
                    <a:pt x="26" y="2"/>
                  </a:lnTo>
                  <a:lnTo>
                    <a:pt x="41" y="0"/>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1097" name="Line 24"/>
            <p:cNvSpPr>
              <a:spLocks noChangeShapeType="1"/>
            </p:cNvSpPr>
            <p:nvPr/>
          </p:nvSpPr>
          <p:spPr bwMode="auto">
            <a:xfrm>
              <a:off x="1219" y="1877"/>
              <a:ext cx="138"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098" name="Line 25"/>
            <p:cNvSpPr>
              <a:spLocks noChangeShapeType="1"/>
            </p:cNvSpPr>
            <p:nvPr/>
          </p:nvSpPr>
          <p:spPr bwMode="auto">
            <a:xfrm>
              <a:off x="1286" y="1858"/>
              <a:ext cx="1" cy="7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099" name="Freeform 26"/>
            <p:cNvSpPr/>
            <p:nvPr/>
          </p:nvSpPr>
          <p:spPr bwMode="auto">
            <a:xfrm>
              <a:off x="1193" y="1931"/>
              <a:ext cx="189" cy="88"/>
            </a:xfrm>
            <a:custGeom>
              <a:avLst/>
              <a:gdLst>
                <a:gd name="T0" fmla="*/ 0 w 189"/>
                <a:gd name="T1" fmla="*/ 88 h 88"/>
                <a:gd name="T2" fmla="*/ 93 w 189"/>
                <a:gd name="T3" fmla="*/ 0 h 88"/>
                <a:gd name="T4" fmla="*/ 189 w 189"/>
                <a:gd name="T5" fmla="*/ 88 h 88"/>
                <a:gd name="T6" fmla="*/ 0 60000 65536"/>
                <a:gd name="T7" fmla="*/ 0 60000 65536"/>
                <a:gd name="T8" fmla="*/ 0 60000 65536"/>
                <a:gd name="T9" fmla="*/ 0 w 189"/>
                <a:gd name="T10" fmla="*/ 0 h 88"/>
                <a:gd name="T11" fmla="*/ 189 w 189"/>
                <a:gd name="T12" fmla="*/ 88 h 88"/>
              </a:gdLst>
              <a:ahLst/>
              <a:cxnLst>
                <a:cxn ang="T6">
                  <a:pos x="T0" y="T1"/>
                </a:cxn>
                <a:cxn ang="T7">
                  <a:pos x="T2" y="T3"/>
                </a:cxn>
                <a:cxn ang="T8">
                  <a:pos x="T4" y="T5"/>
                </a:cxn>
              </a:cxnLst>
              <a:rect l="T9" t="T10" r="T11" b="T12"/>
              <a:pathLst>
                <a:path w="189" h="88">
                  <a:moveTo>
                    <a:pt x="0" y="88"/>
                  </a:moveTo>
                  <a:lnTo>
                    <a:pt x="93" y="0"/>
                  </a:lnTo>
                  <a:lnTo>
                    <a:pt x="189" y="88"/>
                  </a:lnTo>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1083" name="Text Box 27"/>
          <p:cNvSpPr txBox="1">
            <a:spLocks noChangeArrowheads="1"/>
          </p:cNvSpPr>
          <p:nvPr/>
        </p:nvSpPr>
        <p:spPr bwMode="auto">
          <a:xfrm>
            <a:off x="1973263" y="6146851"/>
            <a:ext cx="7112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solidFill>
                  <a:srgbClr val="EB7C11"/>
                </a:solidFill>
                <a:ea typeface="宋体" panose="02010600030101010101" pitchFamily="2" charset="-122"/>
              </a:rPr>
              <a:t>Aide</a:t>
            </a:r>
            <a:endParaRPr lang="en-US" altLang="zh-CN" sz="1600" b="1">
              <a:solidFill>
                <a:srgbClr val="EB7C11"/>
              </a:solidFill>
              <a:ea typeface="宋体" panose="02010600030101010101" pitchFamily="2" charset="-122"/>
            </a:endParaRPr>
          </a:p>
        </p:txBody>
      </p:sp>
      <p:sp>
        <p:nvSpPr>
          <p:cNvPr id="131084" name="Text Box 28"/>
          <p:cNvSpPr txBox="1">
            <a:spLocks noChangeArrowheads="1"/>
          </p:cNvSpPr>
          <p:nvPr/>
        </p:nvSpPr>
        <p:spPr bwMode="auto">
          <a:xfrm>
            <a:off x="3821114" y="4449815"/>
            <a:ext cx="11969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Medical Worker</a:t>
            </a:r>
            <a:endParaRPr lang="en-US" altLang="zh-CN" sz="1600" b="1">
              <a:ea typeface="宋体" panose="02010600030101010101" pitchFamily="2" charset="-122"/>
            </a:endParaRPr>
          </a:p>
        </p:txBody>
      </p:sp>
      <p:sp>
        <p:nvSpPr>
          <p:cNvPr id="131085" name="Text Box 29"/>
          <p:cNvSpPr txBox="1">
            <a:spLocks noChangeArrowheads="1"/>
          </p:cNvSpPr>
          <p:nvPr/>
        </p:nvSpPr>
        <p:spPr bwMode="auto">
          <a:xfrm>
            <a:off x="1895475" y="3087740"/>
            <a:ext cx="9525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dirty="0">
                <a:solidFill>
                  <a:srgbClr val="EB7C11"/>
                </a:solidFill>
                <a:ea typeface="宋体" panose="02010600030101010101" pitchFamily="2" charset="-122"/>
              </a:rPr>
              <a:t>Doctor</a:t>
            </a:r>
            <a:endParaRPr lang="en-US" altLang="zh-CN" sz="1600" b="1" dirty="0">
              <a:solidFill>
                <a:srgbClr val="EB7C11"/>
              </a:solidFill>
              <a:ea typeface="宋体" panose="02010600030101010101" pitchFamily="2" charset="-122"/>
            </a:endParaRPr>
          </a:p>
        </p:txBody>
      </p:sp>
      <p:sp>
        <p:nvSpPr>
          <p:cNvPr id="131086" name="Line 30"/>
          <p:cNvSpPr>
            <a:spLocks noChangeShapeType="1"/>
          </p:cNvSpPr>
          <p:nvPr/>
        </p:nvSpPr>
        <p:spPr bwMode="auto">
          <a:xfrm>
            <a:off x="5003800" y="4399014"/>
            <a:ext cx="1322388" cy="304800"/>
          </a:xfrm>
          <a:prstGeom prst="line">
            <a:avLst/>
          </a:prstGeom>
          <a:noFill/>
          <a:ln w="28575">
            <a:solidFill>
              <a:schemeClr val="tx1"/>
            </a:solidFill>
            <a:rou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grpSp>
        <p:nvGrpSpPr>
          <p:cNvPr id="131087" name="Group 31"/>
          <p:cNvGrpSpPr/>
          <p:nvPr/>
        </p:nvGrpSpPr>
        <p:grpSpPr bwMode="auto">
          <a:xfrm rot="7725060">
            <a:off x="3278188" y="2759127"/>
            <a:ext cx="225425" cy="1041400"/>
            <a:chOff x="1084" y="2148"/>
            <a:chExt cx="116" cy="636"/>
          </a:xfrm>
        </p:grpSpPr>
        <p:sp>
          <p:nvSpPr>
            <p:cNvPr id="131094" name="Line 32"/>
            <p:cNvSpPr>
              <a:spLocks noChangeShapeType="1"/>
            </p:cNvSpPr>
            <p:nvPr/>
          </p:nvSpPr>
          <p:spPr bwMode="auto">
            <a:xfrm>
              <a:off x="1142" y="2304"/>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5" name="AutoShape 33"/>
            <p:cNvSpPr>
              <a:spLocks noChangeArrowheads="1"/>
            </p:cNvSpPr>
            <p:nvPr/>
          </p:nvSpPr>
          <p:spPr bwMode="auto">
            <a:xfrm>
              <a:off x="1084" y="2148"/>
              <a:ext cx="116" cy="156"/>
            </a:xfrm>
            <a:prstGeom prst="triangle">
              <a:avLst>
                <a:gd name="adj" fmla="val 49995"/>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31088" name="Group 34"/>
          <p:cNvGrpSpPr/>
          <p:nvPr/>
        </p:nvGrpSpPr>
        <p:grpSpPr bwMode="auto">
          <a:xfrm rot="5366302">
            <a:off x="3181351" y="3840214"/>
            <a:ext cx="225425" cy="1041400"/>
            <a:chOff x="1084" y="2148"/>
            <a:chExt cx="116" cy="636"/>
          </a:xfrm>
        </p:grpSpPr>
        <p:sp>
          <p:nvSpPr>
            <p:cNvPr id="131092" name="Line 35"/>
            <p:cNvSpPr>
              <a:spLocks noChangeShapeType="1"/>
            </p:cNvSpPr>
            <p:nvPr/>
          </p:nvSpPr>
          <p:spPr bwMode="auto">
            <a:xfrm>
              <a:off x="1142" y="2304"/>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3" name="AutoShape 36"/>
            <p:cNvSpPr>
              <a:spLocks noChangeArrowheads="1"/>
            </p:cNvSpPr>
            <p:nvPr/>
          </p:nvSpPr>
          <p:spPr bwMode="auto">
            <a:xfrm>
              <a:off x="1084" y="2148"/>
              <a:ext cx="116" cy="156"/>
            </a:xfrm>
            <a:prstGeom prst="triangle">
              <a:avLst>
                <a:gd name="adj" fmla="val 49995"/>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31089" name="Group 37"/>
          <p:cNvGrpSpPr/>
          <p:nvPr/>
        </p:nvGrpSpPr>
        <p:grpSpPr bwMode="auto">
          <a:xfrm rot="3704240">
            <a:off x="3167063" y="4846689"/>
            <a:ext cx="225425" cy="1041400"/>
            <a:chOff x="1084" y="2148"/>
            <a:chExt cx="116" cy="636"/>
          </a:xfrm>
        </p:grpSpPr>
        <p:sp>
          <p:nvSpPr>
            <p:cNvPr id="131090" name="Line 38"/>
            <p:cNvSpPr>
              <a:spLocks noChangeShapeType="1"/>
            </p:cNvSpPr>
            <p:nvPr/>
          </p:nvSpPr>
          <p:spPr bwMode="auto">
            <a:xfrm>
              <a:off x="1142" y="2304"/>
              <a:ext cx="0" cy="48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1091" name="AutoShape 39"/>
            <p:cNvSpPr>
              <a:spLocks noChangeArrowheads="1"/>
            </p:cNvSpPr>
            <p:nvPr/>
          </p:nvSpPr>
          <p:spPr bwMode="auto">
            <a:xfrm>
              <a:off x="1084" y="2148"/>
              <a:ext cx="116" cy="156"/>
            </a:xfrm>
            <a:prstGeom prst="triangle">
              <a:avLst>
                <a:gd name="adj" fmla="val 49995"/>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742214" y="1670957"/>
            <a:ext cx="5240110" cy="1242837"/>
          </a:xfrm>
          <a:prstGeom prst="accentCallout2">
            <a:avLst>
              <a:gd name="adj1" fmla="val 18312"/>
              <a:gd name="adj2" fmla="val -1062"/>
              <a:gd name="adj3" fmla="val 18750"/>
              <a:gd name="adj4" fmla="val -16667"/>
              <a:gd name="adj5" fmla="val 85004"/>
              <a:gd name="adj6" fmla="val -32880"/>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a:solidFill>
                  <a:schemeClr val="tx1"/>
                </a:solidFill>
                <a:latin typeface="+mn-ea"/>
              </a:rPr>
              <a:t>1.1</a:t>
            </a:r>
            <a:r>
              <a:rPr lang="zh-CN" altLang="en-US" sz="2000" dirty="0">
                <a:solidFill>
                  <a:schemeClr val="tx1"/>
                </a:solidFill>
                <a:latin typeface="+mn-ea"/>
              </a:rPr>
              <a:t>识别</a:t>
            </a:r>
            <a:r>
              <a:rPr lang="en-US" altLang="zh-CN" sz="2000" dirty="0">
                <a:solidFill>
                  <a:schemeClr val="tx1"/>
                </a:solidFill>
                <a:latin typeface="+mn-ea"/>
              </a:rPr>
              <a:t>actor</a:t>
            </a:r>
            <a:r>
              <a:rPr lang="zh-CN" altLang="en-US" sz="2000" dirty="0">
                <a:solidFill>
                  <a:schemeClr val="tx1"/>
                </a:solidFill>
                <a:latin typeface="+mn-ea"/>
              </a:rPr>
              <a:t>和</a:t>
            </a:r>
            <a:r>
              <a:rPr lang="en-US" altLang="zh-CN" sz="2000" dirty="0">
                <a:solidFill>
                  <a:schemeClr val="tx1"/>
                </a:solidFill>
                <a:latin typeface="+mn-ea"/>
              </a:rPr>
              <a:t>use case</a:t>
            </a:r>
            <a:r>
              <a:rPr lang="zh-CN" altLang="en-US" sz="2000" dirty="0">
                <a:solidFill>
                  <a:schemeClr val="tx1"/>
                </a:solidFill>
                <a:latin typeface="+mn-ea"/>
              </a:rPr>
              <a:t>，画</a:t>
            </a:r>
            <a:r>
              <a:rPr lang="en-US" altLang="zh-CN" sz="2000" dirty="0">
                <a:solidFill>
                  <a:schemeClr val="tx1"/>
                </a:solidFill>
                <a:latin typeface="+mn-ea"/>
              </a:rPr>
              <a:t>Use-Case</a:t>
            </a:r>
            <a:r>
              <a:rPr lang="zh-CN" altLang="en-US" sz="2000" dirty="0">
                <a:solidFill>
                  <a:schemeClr val="tx1"/>
                </a:solidFill>
                <a:latin typeface="+mn-ea"/>
              </a:rPr>
              <a:t>图</a:t>
            </a:r>
            <a:endParaRPr lang="zh-CN" altLang="en-US" sz="2000" dirty="0">
              <a:solidFill>
                <a:schemeClr val="tx1"/>
              </a:solidFill>
              <a:latin typeface="+mn-ea"/>
            </a:endParaRPr>
          </a:p>
          <a:p>
            <a:pPr marL="0" lvl="1">
              <a:lnSpc>
                <a:spcPct val="150000"/>
              </a:lnSpc>
            </a:pPr>
            <a:r>
              <a:rPr lang="en-US" altLang="zh-CN" sz="2000" dirty="0">
                <a:solidFill>
                  <a:schemeClr val="tx1"/>
                </a:solidFill>
                <a:latin typeface="+mn-ea"/>
              </a:rPr>
              <a:t>1.2 </a:t>
            </a:r>
            <a:r>
              <a:rPr lang="zh-CN" altLang="en-US" sz="2000" dirty="0">
                <a:solidFill>
                  <a:schemeClr val="tx1"/>
                </a:solidFill>
                <a:latin typeface="+mn-ea"/>
              </a:rPr>
              <a:t>编写</a:t>
            </a:r>
            <a:r>
              <a:rPr lang="en-US" altLang="zh-CN" sz="2000" dirty="0">
                <a:solidFill>
                  <a:schemeClr val="tx1"/>
                </a:solidFill>
                <a:latin typeface="+mn-ea"/>
              </a:rPr>
              <a:t>Use-Case Spec.</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1.3 </a:t>
            </a:r>
            <a:r>
              <a:rPr lang="zh-CN" altLang="en-US" sz="2000" dirty="0">
                <a:solidFill>
                  <a:schemeClr val="tx1"/>
                </a:solidFill>
                <a:latin typeface="+mn-ea"/>
              </a:rPr>
              <a:t>优化</a:t>
            </a:r>
            <a:r>
              <a:rPr lang="en-US" altLang="zh-CN" sz="2000" dirty="0">
                <a:solidFill>
                  <a:schemeClr val="tx1"/>
                </a:solidFill>
                <a:latin typeface="+mn-ea"/>
              </a:rPr>
              <a:t>Use-Case</a:t>
            </a:r>
            <a:r>
              <a:rPr lang="zh-CN" altLang="en-US" sz="2000" dirty="0">
                <a:solidFill>
                  <a:schemeClr val="tx1"/>
                </a:solidFill>
                <a:latin typeface="+mn-ea"/>
              </a:rPr>
              <a:t>图的结构</a:t>
            </a:r>
            <a:endParaRPr lang="zh-CN" altLang="en-US" sz="2000" dirty="0">
              <a:solidFill>
                <a:schemeClr val="tx1"/>
              </a:solidFill>
              <a:latin typeface="+mn-ea"/>
            </a:endParaRPr>
          </a:p>
        </p:txBody>
      </p:sp>
      <p:sp>
        <p:nvSpPr>
          <p:cNvPr id="7" name="Rectangle 6"/>
          <p:cNvSpPr>
            <a:spLocks noChangeArrowheads="1"/>
          </p:cNvSpPr>
          <p:nvPr/>
        </p:nvSpPr>
        <p:spPr bwMode="auto">
          <a:xfrm>
            <a:off x="13814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814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814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 </a:t>
            </a:r>
            <a:r>
              <a:rPr lang="zh-CN" altLang="en-US" sz="2400" dirty="0" smtClean="0">
                <a:solidFill>
                  <a:schemeClr val="bg1"/>
                </a:solidFill>
              </a:rPr>
              <a:t>建立分析模型</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6120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6120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564375" y="3484117"/>
            <a:ext cx="1098550" cy="771525"/>
          </a:xfrm>
          <a:prstGeom prst="rect">
            <a:avLst/>
          </a:prstGeom>
          <a:noFill/>
          <a:ln w="9525">
            <a:noFill/>
            <a:miter lim="800000"/>
            <a:headEnd/>
            <a:tailEnd/>
          </a:ln>
        </p:spPr>
      </p:pic>
      <p:sp>
        <p:nvSpPr>
          <p:cNvPr id="13" name="线形标注 2(带强调线) 12"/>
          <p:cNvSpPr/>
          <p:nvPr/>
        </p:nvSpPr>
        <p:spPr>
          <a:xfrm>
            <a:off x="5742214" y="3217411"/>
            <a:ext cx="5903686" cy="1242837"/>
          </a:xfrm>
          <a:prstGeom prst="accentCallout2">
            <a:avLst>
              <a:gd name="adj1" fmla="val 18312"/>
              <a:gd name="adj2" fmla="val -1062"/>
              <a:gd name="adj3" fmla="val 18750"/>
              <a:gd name="adj4" fmla="val -16667"/>
              <a:gd name="adj5" fmla="val 50261"/>
              <a:gd name="adj6" fmla="val -29950"/>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b="1" dirty="0" smtClean="0">
                <a:solidFill>
                  <a:srgbClr val="990074"/>
                </a:solidFill>
                <a:latin typeface="+mn-ea"/>
              </a:rPr>
              <a:t>2.1 </a:t>
            </a:r>
            <a:r>
              <a:rPr lang="zh-CN" altLang="en-US" sz="2000" b="1" dirty="0">
                <a:solidFill>
                  <a:srgbClr val="990074"/>
                </a:solidFill>
                <a:latin typeface="+mn-ea"/>
              </a:rPr>
              <a:t>识别</a:t>
            </a:r>
            <a:r>
              <a:rPr lang="en-US" altLang="zh-CN" sz="2000" b="1" dirty="0">
                <a:solidFill>
                  <a:srgbClr val="990074"/>
                </a:solidFill>
                <a:latin typeface="+mn-ea"/>
              </a:rPr>
              <a:t>Conceptual Class</a:t>
            </a:r>
            <a:endParaRPr lang="en-US" altLang="zh-CN" sz="2000" b="1" dirty="0">
              <a:solidFill>
                <a:srgbClr val="990074"/>
              </a:solidFill>
              <a:latin typeface="+mn-ea"/>
            </a:endParaRPr>
          </a:p>
          <a:p>
            <a:pPr marL="0" lvl="1">
              <a:lnSpc>
                <a:spcPct val="150000"/>
              </a:lnSpc>
            </a:pPr>
            <a:r>
              <a:rPr lang="en-US" altLang="zh-CN" sz="2000" dirty="0" smtClean="0">
                <a:solidFill>
                  <a:schemeClr val="tx1"/>
                </a:solidFill>
                <a:latin typeface="+mn-ea"/>
              </a:rPr>
              <a:t>2.2  </a:t>
            </a:r>
            <a:r>
              <a:rPr lang="zh-CN" altLang="en-US" sz="2000" dirty="0">
                <a:solidFill>
                  <a:schemeClr val="tx1"/>
                </a:solidFill>
                <a:latin typeface="+mn-ea"/>
              </a:rPr>
              <a:t>建立</a:t>
            </a:r>
            <a:r>
              <a:rPr lang="en-US" altLang="zh-CN" sz="2000" dirty="0">
                <a:solidFill>
                  <a:schemeClr val="tx1"/>
                </a:solidFill>
                <a:latin typeface="+mn-ea"/>
              </a:rPr>
              <a:t>Conceptual Class</a:t>
            </a:r>
            <a:r>
              <a:rPr lang="zh-CN" altLang="en-US" sz="2000" dirty="0">
                <a:solidFill>
                  <a:schemeClr val="tx1"/>
                </a:solidFill>
                <a:latin typeface="+mn-ea"/>
              </a:rPr>
              <a:t>之间的关系</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2.3  </a:t>
            </a:r>
            <a:r>
              <a:rPr lang="zh-CN" altLang="en-US" sz="2000" dirty="0">
                <a:solidFill>
                  <a:schemeClr val="tx1"/>
                </a:solidFill>
                <a:latin typeface="+mn-ea"/>
              </a:rPr>
              <a:t>增加</a:t>
            </a:r>
            <a:r>
              <a:rPr lang="en-US" altLang="zh-CN" sz="2000" dirty="0">
                <a:solidFill>
                  <a:schemeClr val="tx1"/>
                </a:solidFill>
                <a:latin typeface="+mn-ea"/>
              </a:rPr>
              <a:t> Conceptual Class</a:t>
            </a:r>
            <a:r>
              <a:rPr lang="zh-CN" altLang="en-US" sz="2000" dirty="0">
                <a:solidFill>
                  <a:schemeClr val="tx1"/>
                </a:solidFill>
                <a:latin typeface="+mn-ea"/>
              </a:rPr>
              <a:t>的属性，画</a:t>
            </a:r>
            <a:r>
              <a:rPr lang="zh-CN" altLang="en-US" sz="2000" dirty="0" smtClean="0">
                <a:solidFill>
                  <a:schemeClr val="tx1"/>
                </a:solidFill>
                <a:latin typeface="+mn-ea"/>
              </a:rPr>
              <a:t>状态图</a:t>
            </a:r>
            <a:endParaRPr lang="zh-CN" altLang="en-US" sz="2000" b="1" dirty="0">
              <a:solidFill>
                <a:srgbClr val="990074"/>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zh-CN" altLang="en-US" smtClean="0"/>
              <a:t>概念类图的作用</a:t>
            </a:r>
            <a:endParaRPr lang="en-US" altLang="zh-CN" smtClean="0"/>
          </a:p>
        </p:txBody>
      </p:sp>
      <p:sp>
        <p:nvSpPr>
          <p:cNvPr id="135171"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When modeling the static view of a system, class diagrams are typically used in one of three ways, to model:</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The vocabulary of a system</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Collaborations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A logical database schema</a:t>
            </a:r>
            <a:endParaRPr lang="en-US" altLang="zh-CN"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en-US" altLang="zh-CN" smtClean="0"/>
              <a:t>Identify Conceptual Class </a:t>
            </a:r>
            <a:endParaRPr lang="zh-CN" altLang="en-US" smtClean="0"/>
          </a:p>
        </p:txBody>
      </p:sp>
      <p:sp>
        <p:nvSpPr>
          <p:cNvPr id="138243" name="内容占位符 2"/>
          <p:cNvSpPr>
            <a:spLocks noGrp="1"/>
          </p:cNvSpPr>
          <p:nvPr>
            <p:ph idx="1"/>
          </p:nvPr>
        </p:nvSpPr>
        <p:spPr/>
        <p:txBody>
          <a:bodyPr/>
          <a:lstStyle/>
          <a:p>
            <a:r>
              <a:rPr lang="en-US" altLang="zh-CN" smtClean="0">
                <a:ea typeface="宋体" panose="02010600030101010101" pitchFamily="2" charset="-122"/>
              </a:rPr>
              <a:t>Strategies to Identify Conceptual Classes</a:t>
            </a:r>
            <a:endParaRPr lang="en-US" altLang="zh-CN" smtClean="0">
              <a:ea typeface="宋体" panose="02010600030101010101" pitchFamily="2" charset="-122"/>
            </a:endParaRPr>
          </a:p>
          <a:p>
            <a:pPr lvl="1"/>
            <a:r>
              <a:rPr lang="en-US" altLang="zh-CN" smtClean="0">
                <a:ea typeface="宋体" panose="02010600030101010101" pitchFamily="2" charset="-122"/>
              </a:rPr>
              <a:t>Use a conceptual class category list</a:t>
            </a:r>
            <a:endParaRPr lang="en-US" altLang="zh-CN" smtClean="0">
              <a:ea typeface="宋体" panose="02010600030101010101" pitchFamily="2" charset="-122"/>
            </a:endParaRPr>
          </a:p>
          <a:p>
            <a:pPr lvl="1"/>
            <a:r>
              <a:rPr lang="en-US" altLang="zh-CN" smtClean="0">
                <a:ea typeface="宋体" panose="02010600030101010101" pitchFamily="2" charset="-122"/>
              </a:rPr>
              <a:t>Finding conceptual classes with Noun Phrase</a:t>
            </a:r>
            <a:endParaRPr lang="en-US" altLang="zh-CN" smtClean="0">
              <a:ea typeface="宋体" panose="02010600030101010101" pitchFamily="2" charset="-122"/>
            </a:endParaRPr>
          </a:p>
          <a:p>
            <a:pPr lvl="1"/>
            <a:r>
              <a:rPr lang="en-US" altLang="zh-CN" smtClean="0">
                <a:ea typeface="宋体" panose="02010600030101010101" pitchFamily="2" charset="-122"/>
              </a:rPr>
              <a:t>Use analysis patterns, which are existing conceptual models created by experts</a:t>
            </a:r>
            <a:endParaRPr lang="en-US" altLang="zh-CN" smtClean="0">
              <a:ea typeface="宋体" panose="02010600030101010101" pitchFamily="2" charset="-122"/>
            </a:endParaRPr>
          </a:p>
          <a:p>
            <a:pPr lvl="2"/>
            <a:r>
              <a:rPr lang="en-US" altLang="zh-CN" smtClean="0">
                <a:ea typeface="宋体" panose="02010600030101010101" pitchFamily="2" charset="-122"/>
              </a:rPr>
              <a:t>using published resources such as Analysis Patterns [Fowler96] and Data Model Patterns [Hay96].</a:t>
            </a:r>
            <a:endParaRPr lang="zh-CN" altLang="en-US"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r>
              <a:rPr lang="en-US" altLang="zh-CN" smtClean="0"/>
              <a:t>Use a conceptual class category list</a:t>
            </a:r>
            <a:endParaRPr lang="zh-CN" altLang="en-US" smtClean="0"/>
          </a:p>
        </p:txBody>
      </p:sp>
      <p:graphicFrame>
        <p:nvGraphicFramePr>
          <p:cNvPr id="4" name="表格 3"/>
          <p:cNvGraphicFramePr>
            <a:graphicFrameLocks noGrp="1"/>
          </p:cNvGraphicFramePr>
          <p:nvPr/>
        </p:nvGraphicFramePr>
        <p:xfrm>
          <a:off x="1609725" y="1949450"/>
          <a:ext cx="8750301" cy="4252913"/>
        </p:xfrm>
        <a:graphic>
          <a:graphicData uri="http://schemas.openxmlformats.org/drawingml/2006/table">
            <a:tbl>
              <a:tblPr/>
              <a:tblGrid>
                <a:gridCol w="4848382"/>
                <a:gridCol w="3901919"/>
              </a:tblGrid>
              <a:tr h="573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Category</a:t>
                      </a:r>
                      <a:endParaRPr kumimoji="0" lang="zh-CN" altLang="en-US" sz="24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Conceptual Classes</a:t>
                      </a:r>
                      <a:endParaRPr kumimoji="0" lang="zh-CN" altLang="en-US" sz="24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solidFill>
                  </a:tcPr>
                </a:tc>
              </a:tr>
              <a:tr h="1763712">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physical or tangible objects</a:t>
                      </a:r>
                      <a:endParaRPr kumimoji="0" lang="zh-CN" altLang="en-US" sz="2400" b="0" i="0" u="none" strike="noStrike" cap="none" normalizeH="0" baseline="0" dirty="0" smtClean="0">
                        <a:ln>
                          <a:noFill/>
                        </a:ln>
                        <a:solidFill>
                          <a:schemeClr val="bg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F"/>
                    </a:solidFill>
                  </a:tcPr>
                </a:tc>
                <a:tc>
                  <a:txBody>
                    <a:bodyPr/>
                    <a:lstStyle/>
                    <a:p>
                      <a:pPr marL="0" marR="0" lvl="0" indent="0" algn="l" defTabSz="914400" rtl="0" eaLnBrk="1" fontAlgn="base" latinLnBrk="0" hangingPunct="1">
                        <a:lnSpc>
                          <a:spcPct val="100000"/>
                        </a:lnSpc>
                        <a:spcBef>
                          <a:spcPts val="3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Student</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ts val="3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Professor</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ts val="300"/>
                        </a:spcBef>
                        <a:spcAft>
                          <a:spcPct val="0"/>
                        </a:spcAft>
                        <a:buClrTx/>
                        <a:buSzTx/>
                        <a:buFontTx/>
                        <a:buNone/>
                      </a:pPr>
                      <a:r>
                        <a:rPr kumimoji="0" lang="en-US" altLang="zh-CN" sz="24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FulltimeStudent</a:t>
                      </a: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 </a:t>
                      </a:r>
                      <a:r>
                        <a:rPr kumimoji="0" lang="en-US" altLang="zh-CN" sz="24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ParttimeStudent</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F"/>
                    </a:solidFill>
                  </a:tcPr>
                </a:tc>
              </a:tr>
              <a:tr h="134302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rgbClr val="000000"/>
                          </a:solidFill>
                          <a:effectLst/>
                          <a:latin typeface="Arial" panose="020B0604020202020204" pitchFamily="34" charset="0"/>
                          <a:ea typeface="宋体" panose="02010600030101010101" pitchFamily="2" charset="-122"/>
                        </a:rPr>
                        <a:t>form or abstract noun concepts</a:t>
                      </a:r>
                      <a:endParaRPr kumimoji="0" lang="zh-CN" altLang="en-US" sz="2400" b="0" i="0" u="none" strike="noStrike" cap="none" normalizeH="0" baseline="0" dirty="0" smtClean="0">
                        <a:ln>
                          <a:noFill/>
                        </a:ln>
                        <a:solidFill>
                          <a:schemeClr val="bg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ts val="3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Course</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ts val="3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Course Offering</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ts val="300"/>
                        </a:spcBef>
                        <a:spcAft>
                          <a:spcPct val="0"/>
                        </a:spcAft>
                        <a:buClrTx/>
                        <a:buSzTx/>
                        <a:buFontTx/>
                        <a:buNone/>
                      </a:pPr>
                      <a:r>
                        <a:rPr kumimoji="0" lang="en-US" altLang="zh-CN"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Schedule</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FFFF"/>
                    </a:solidFill>
                  </a:tcPr>
                </a:tc>
              </a:tr>
              <a:tr h="5730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smtClean="0">
                          <a:ln>
                            <a:noFill/>
                          </a:ln>
                          <a:solidFill>
                            <a:srgbClr val="000000"/>
                          </a:solidFill>
                          <a:effectLst/>
                          <a:latin typeface="Arial" panose="020B0604020202020204" pitchFamily="34" charset="0"/>
                          <a:ea typeface="宋体" panose="02010600030101010101" pitchFamily="2" charset="-122"/>
                        </a:rPr>
                        <a:t>organizations</a:t>
                      </a:r>
                      <a:endParaRPr kumimoji="0" lang="zh-CN" altLang="en-US" sz="2400" b="0" i="0" u="none" strike="noStrike" cap="none" normalizeH="0" baseline="0" smtClean="0">
                        <a:ln>
                          <a:noFill/>
                        </a:ln>
                        <a:solidFill>
                          <a:schemeClr val="bg2"/>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err="1" smtClean="0">
                          <a:ln>
                            <a:noFill/>
                          </a:ln>
                          <a:solidFill>
                            <a:schemeClr val="tx1"/>
                          </a:solidFill>
                          <a:effectLst/>
                          <a:latin typeface="Arial" panose="020B0604020202020204" pitchFamily="34" charset="0"/>
                          <a:ea typeface="宋体" panose="02010600030101010101" pitchFamily="2" charset="-122"/>
                        </a:rPr>
                        <a:t>Dept</a:t>
                      </a:r>
                      <a:endParaRPr kumimoji="0" lang="zh-CN" altLang="en-US" sz="24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FFFF"/>
                    </a:solidFill>
                  </a:tcPr>
                </a:tc>
              </a:tr>
            </a:tbl>
          </a:graphicData>
        </a:graphic>
      </p:graphicFrame>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marL="342900" indent="-342900"/>
            <a:r>
              <a:rPr lang="en-US" altLang="zh-CN" smtClean="0"/>
              <a:t>Finding conceptual classes with Noun Phrase</a:t>
            </a:r>
            <a:endParaRPr lang="en-US" altLang="zh-CN" smtClean="0"/>
          </a:p>
        </p:txBody>
      </p:sp>
      <p:sp>
        <p:nvSpPr>
          <p:cNvPr id="140291" name="Rectangle 3"/>
          <p:cNvSpPr>
            <a:spLocks noGrp="1" noChangeArrowheads="1"/>
          </p:cNvSpPr>
          <p:nvPr>
            <p:ph type="body" idx="1"/>
          </p:nvPr>
        </p:nvSpPr>
        <p:spPr/>
        <p:txBody>
          <a:bodyPr/>
          <a:lstStyle/>
          <a:p>
            <a:pPr eaLnBrk="1" hangingPunct="1">
              <a:lnSpc>
                <a:spcPct val="105000"/>
              </a:lnSpc>
            </a:pPr>
            <a:r>
              <a:rPr lang="en-US" altLang="zh-CN" smtClean="0">
                <a:ea typeface="宋体" panose="02010600030101010101" pitchFamily="2" charset="-122"/>
              </a:rPr>
              <a:t>Use use-case flow of events as input </a:t>
            </a:r>
            <a:endParaRPr lang="en-US" altLang="zh-CN" smtClean="0">
              <a:ea typeface="宋体" panose="02010600030101010101" pitchFamily="2" charset="-122"/>
            </a:endParaRPr>
          </a:p>
          <a:p>
            <a:pPr eaLnBrk="1" hangingPunct="1">
              <a:lnSpc>
                <a:spcPct val="105000"/>
              </a:lnSpc>
            </a:pPr>
            <a:r>
              <a:rPr lang="en-US" altLang="zh-CN" smtClean="0">
                <a:ea typeface="宋体" panose="02010600030101010101" pitchFamily="2" charset="-122"/>
              </a:rPr>
              <a:t>Underline noun clauses in the use-case flow of events</a:t>
            </a:r>
            <a:endParaRPr lang="en-US" altLang="zh-CN" smtClean="0">
              <a:ea typeface="宋体" panose="02010600030101010101" pitchFamily="2" charset="-122"/>
            </a:endParaRPr>
          </a:p>
          <a:p>
            <a:pPr eaLnBrk="1" hangingPunct="1">
              <a:lnSpc>
                <a:spcPct val="105000"/>
              </a:lnSpc>
            </a:pPr>
            <a:r>
              <a:rPr lang="en-US" altLang="zh-CN" smtClean="0">
                <a:ea typeface="宋体" panose="02010600030101010101" pitchFamily="2" charset="-122"/>
              </a:rPr>
              <a:t>Remove redundant candidates</a:t>
            </a:r>
            <a:endParaRPr lang="en-US" altLang="zh-CN" smtClean="0">
              <a:ea typeface="宋体" panose="02010600030101010101" pitchFamily="2" charset="-122"/>
            </a:endParaRPr>
          </a:p>
          <a:p>
            <a:pPr eaLnBrk="1" hangingPunct="1">
              <a:lnSpc>
                <a:spcPct val="105000"/>
              </a:lnSpc>
            </a:pPr>
            <a:r>
              <a:rPr lang="en-US" altLang="zh-CN" smtClean="0">
                <a:ea typeface="宋体" panose="02010600030101010101" pitchFamily="2" charset="-122"/>
              </a:rPr>
              <a:t>Remove vague candidates</a:t>
            </a:r>
            <a:endParaRPr lang="en-US" altLang="zh-CN" smtClean="0">
              <a:ea typeface="宋体" panose="02010600030101010101" pitchFamily="2" charset="-122"/>
            </a:endParaRPr>
          </a:p>
          <a:p>
            <a:pPr eaLnBrk="1" hangingPunct="1">
              <a:lnSpc>
                <a:spcPct val="105000"/>
              </a:lnSpc>
            </a:pPr>
            <a:r>
              <a:rPr lang="en-US" altLang="zh-CN" smtClean="0">
                <a:ea typeface="宋体" panose="02010600030101010101" pitchFamily="2" charset="-122"/>
              </a:rPr>
              <a:t>Remove actors (out of scope)</a:t>
            </a:r>
            <a:endParaRPr lang="en-US" altLang="zh-CN" smtClean="0">
              <a:ea typeface="宋体" panose="02010600030101010101" pitchFamily="2" charset="-122"/>
            </a:endParaRPr>
          </a:p>
          <a:p>
            <a:pPr eaLnBrk="1" hangingPunct="1">
              <a:lnSpc>
                <a:spcPct val="105000"/>
              </a:lnSpc>
            </a:pPr>
            <a:r>
              <a:rPr lang="en-US" altLang="zh-CN" smtClean="0">
                <a:ea typeface="宋体" panose="02010600030101010101" pitchFamily="2" charset="-122"/>
              </a:rPr>
              <a:t>Remove implementation constructs</a:t>
            </a:r>
            <a:endParaRPr lang="en-US" altLang="zh-CN" smtClean="0">
              <a:ea typeface="宋体" panose="02010600030101010101" pitchFamily="2" charset="-122"/>
            </a:endParaRPr>
          </a:p>
          <a:p>
            <a:pPr eaLnBrk="1" hangingPunct="1">
              <a:lnSpc>
                <a:spcPct val="105000"/>
              </a:lnSpc>
            </a:pPr>
            <a:r>
              <a:rPr lang="en-US" altLang="zh-CN" smtClean="0">
                <a:ea typeface="宋体" panose="02010600030101010101" pitchFamily="2" charset="-122"/>
              </a:rPr>
              <a:t>Remove attributes (save for later)</a:t>
            </a:r>
            <a:endParaRPr lang="en-US" altLang="zh-CN" smtClean="0">
              <a:ea typeface="宋体" panose="02010600030101010101" pitchFamily="2" charset="-122"/>
            </a:endParaRPr>
          </a:p>
          <a:p>
            <a:pPr eaLnBrk="1" hangingPunct="1">
              <a:lnSpc>
                <a:spcPct val="105000"/>
              </a:lnSpc>
            </a:pPr>
            <a:r>
              <a:rPr lang="en-US" altLang="zh-CN" smtClean="0">
                <a:ea typeface="宋体" panose="02010600030101010101" pitchFamily="2" charset="-122"/>
              </a:rPr>
              <a:t>Remove operations</a:t>
            </a:r>
            <a:endParaRPr lang="en-US" altLang="zh-CN"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smtClean="0"/>
              <a:t>Example: Candidate Conceptual Classes</a:t>
            </a:r>
            <a:endParaRPr lang="en-US" altLang="zh-CN" smtClean="0"/>
          </a:p>
        </p:txBody>
      </p:sp>
      <p:sp>
        <p:nvSpPr>
          <p:cNvPr id="142339" name="Rectangle 3"/>
          <p:cNvSpPr>
            <a:spLocks noGrp="1" noChangeArrowheads="1"/>
          </p:cNvSpPr>
          <p:nvPr>
            <p:ph type="body" idx="1"/>
          </p:nvPr>
        </p:nvSpPr>
        <p:spPr/>
        <p:txBody>
          <a:bodyPr/>
          <a:lstStyle/>
          <a:p>
            <a:r>
              <a:rPr lang="en-US" altLang="zh-CN" smtClean="0"/>
              <a:t>Register for Courses (Create Schedule)</a:t>
            </a:r>
            <a:endParaRPr lang="en-US" altLang="zh-CN" smtClean="0"/>
          </a:p>
        </p:txBody>
      </p:sp>
      <p:sp>
        <p:nvSpPr>
          <p:cNvPr id="21" name="Rectangle 4"/>
          <p:cNvSpPr>
            <a:spLocks noChangeArrowheads="1"/>
          </p:cNvSpPr>
          <p:nvPr/>
        </p:nvSpPr>
        <p:spPr bwMode="auto">
          <a:xfrm>
            <a:off x="5646738" y="4889500"/>
            <a:ext cx="787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Student</a:t>
            </a:r>
            <a:endParaRPr lang="en-US" altLang="zh-CN" sz="1800">
              <a:ea typeface="宋体" panose="02010600030101010101" pitchFamily="2" charset="-122"/>
            </a:endParaRPr>
          </a:p>
        </p:txBody>
      </p:sp>
      <p:sp>
        <p:nvSpPr>
          <p:cNvPr id="22" name="Rectangle 8"/>
          <p:cNvSpPr>
            <a:spLocks noChangeArrowheads="1"/>
          </p:cNvSpPr>
          <p:nvPr/>
        </p:nvSpPr>
        <p:spPr bwMode="auto">
          <a:xfrm>
            <a:off x="6904038" y="2957513"/>
            <a:ext cx="952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a:ea typeface="宋体" panose="02010600030101010101" pitchFamily="2" charset="-122"/>
              </a:rPr>
              <a:t>Schedule</a:t>
            </a:r>
            <a:endParaRPr lang="en-US" altLang="zh-CN" sz="1800">
              <a:ea typeface="宋体" panose="02010600030101010101" pitchFamily="2" charset="-122"/>
            </a:endParaRPr>
          </a:p>
        </p:txBody>
      </p:sp>
      <p:sp>
        <p:nvSpPr>
          <p:cNvPr id="23" name="Rectangle 12"/>
          <p:cNvSpPr>
            <a:spLocks noChangeArrowheads="1"/>
          </p:cNvSpPr>
          <p:nvPr/>
        </p:nvSpPr>
        <p:spPr bwMode="auto">
          <a:xfrm>
            <a:off x="3876675" y="2957513"/>
            <a:ext cx="1549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dirty="0" err="1">
                <a:ea typeface="宋体" panose="02010600030101010101" pitchFamily="2" charset="-122"/>
              </a:rPr>
              <a:t>CourseOffering</a:t>
            </a:r>
            <a:endParaRPr lang="en-US" altLang="zh-CN" sz="1800" dirty="0">
              <a:ea typeface="宋体" panose="02010600030101010101" pitchFamily="2" charset="-122"/>
            </a:endParaRPr>
          </a:p>
        </p:txBody>
      </p:sp>
      <p:grpSp>
        <p:nvGrpSpPr>
          <p:cNvPr id="24" name="Group 36"/>
          <p:cNvGrpSpPr/>
          <p:nvPr/>
        </p:nvGrpSpPr>
        <p:grpSpPr bwMode="auto">
          <a:xfrm>
            <a:off x="3697288" y="2728913"/>
            <a:ext cx="1944687" cy="1368425"/>
            <a:chOff x="144" y="1440"/>
            <a:chExt cx="881" cy="510"/>
          </a:xfrm>
        </p:grpSpPr>
        <p:sp>
          <p:nvSpPr>
            <p:cNvPr id="25"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27"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28" name="Group 36"/>
          <p:cNvGrpSpPr/>
          <p:nvPr/>
        </p:nvGrpSpPr>
        <p:grpSpPr bwMode="auto">
          <a:xfrm>
            <a:off x="6362700" y="2728913"/>
            <a:ext cx="1943100" cy="1368425"/>
            <a:chOff x="144" y="1440"/>
            <a:chExt cx="881" cy="510"/>
          </a:xfrm>
        </p:grpSpPr>
        <p:sp>
          <p:nvSpPr>
            <p:cNvPr id="29"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31"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32" name="Group 36"/>
          <p:cNvGrpSpPr/>
          <p:nvPr/>
        </p:nvGrpSpPr>
        <p:grpSpPr bwMode="auto">
          <a:xfrm>
            <a:off x="5065713" y="4745038"/>
            <a:ext cx="1944687" cy="1368425"/>
            <a:chOff x="144" y="1440"/>
            <a:chExt cx="881" cy="510"/>
          </a:xfrm>
        </p:grpSpPr>
        <p:sp>
          <p:nvSpPr>
            <p:cNvPr id="33" name="Rectangle 3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 name="Line 3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35" name="Line 3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en-US" altLang="zh-CN" smtClean="0"/>
              <a:t>A Common Mistake in Identifying Conceptual Classes</a:t>
            </a:r>
            <a:endParaRPr lang="zh-CN" altLang="en-US"/>
          </a:p>
        </p:txBody>
      </p:sp>
      <p:sp>
        <p:nvSpPr>
          <p:cNvPr id="144387" name="内容占位符 2"/>
          <p:cNvSpPr>
            <a:spLocks noGrp="1"/>
          </p:cNvSpPr>
          <p:nvPr>
            <p:ph idx="1"/>
          </p:nvPr>
        </p:nvSpPr>
        <p:spPr/>
        <p:txBody>
          <a:bodyPr/>
          <a:lstStyle/>
          <a:p>
            <a:r>
              <a:rPr lang="en-US" altLang="zh-CN" smtClean="0"/>
              <a:t>Perhaps the most common mistake when creating a domain model is to represent something as an attribute when it should have been a concept.</a:t>
            </a:r>
            <a:endParaRPr lang="en-US" altLang="zh-CN" smtClean="0"/>
          </a:p>
          <a:p>
            <a:r>
              <a:rPr lang="en-US" altLang="zh-CN" smtClean="0"/>
              <a:t>A rule of thumb to help prevent this mistake:</a:t>
            </a:r>
            <a:endParaRPr lang="en-US" altLang="zh-CN" smtClean="0"/>
          </a:p>
          <a:p>
            <a:pPr lvl="1"/>
            <a:r>
              <a:rPr lang="en-US" altLang="zh-CN" smtClean="0"/>
              <a:t>If we do not think of some conceptual class X as a number or text in the real world, X is probably a conceptual class, not an attribute.</a:t>
            </a:r>
            <a:endParaRPr lang="en-US" altLang="zh-CN" smtClean="0"/>
          </a:p>
          <a:p>
            <a:r>
              <a:rPr lang="en-US" altLang="zh-CN" smtClean="0"/>
              <a:t>Example</a:t>
            </a:r>
            <a:endParaRPr lang="en-US" altLang="zh-CN" smtClean="0"/>
          </a:p>
          <a:p>
            <a:pPr lvl="1"/>
            <a:r>
              <a:rPr lang="en-US" altLang="zh-CN" smtClean="0"/>
              <a:t>Should store be an attribute of Sale, or a separate conceptual class Store?</a:t>
            </a:r>
            <a:endParaRPr lang="en-US" altLang="zh-CN" smtClean="0"/>
          </a:p>
          <a:p>
            <a:pPr lvl="1"/>
            <a:r>
              <a:rPr lang="en-US" altLang="zh-CN" smtClean="0"/>
              <a:t>In the real world, a store is not considered a number or text - the term suggests a legal entity, an organization, and something occupies space.</a:t>
            </a:r>
            <a:endParaRPr lang="en-US" altLang="zh-CN" smtClean="0"/>
          </a:p>
          <a:p>
            <a:pPr lvl="1"/>
            <a:r>
              <a:rPr lang="en-US" altLang="zh-CN" smtClean="0"/>
              <a:t>Therefore, Store should be a concept.</a:t>
            </a:r>
            <a:endParaRPr lang="en-US" altLang="zh-CN"/>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r>
              <a:rPr lang="zh-CN" altLang="en-US" smtClean="0"/>
              <a:t>面向对象分析的步骤</a:t>
            </a:r>
            <a:endParaRPr lang="zh-CN" altLang="en-US" smtClean="0"/>
          </a:p>
        </p:txBody>
      </p:sp>
      <p:sp>
        <p:nvSpPr>
          <p:cNvPr id="4" name="线形标注 2(带强调线) 3"/>
          <p:cNvSpPr/>
          <p:nvPr/>
        </p:nvSpPr>
        <p:spPr>
          <a:xfrm>
            <a:off x="5742214" y="1670957"/>
            <a:ext cx="5240110" cy="1242837"/>
          </a:xfrm>
          <a:prstGeom prst="accentCallout2">
            <a:avLst>
              <a:gd name="adj1" fmla="val 18312"/>
              <a:gd name="adj2" fmla="val -1062"/>
              <a:gd name="adj3" fmla="val 18750"/>
              <a:gd name="adj4" fmla="val -16667"/>
              <a:gd name="adj5" fmla="val 85004"/>
              <a:gd name="adj6" fmla="val -32880"/>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a:solidFill>
                  <a:schemeClr val="tx1"/>
                </a:solidFill>
                <a:latin typeface="+mn-ea"/>
              </a:rPr>
              <a:t>1.1</a:t>
            </a:r>
            <a:r>
              <a:rPr lang="zh-CN" altLang="en-US" sz="2000" dirty="0">
                <a:solidFill>
                  <a:schemeClr val="tx1"/>
                </a:solidFill>
                <a:latin typeface="+mn-ea"/>
              </a:rPr>
              <a:t>识别</a:t>
            </a:r>
            <a:r>
              <a:rPr lang="en-US" altLang="zh-CN" sz="2000" dirty="0">
                <a:solidFill>
                  <a:schemeClr val="tx1"/>
                </a:solidFill>
                <a:latin typeface="+mn-ea"/>
              </a:rPr>
              <a:t>actor</a:t>
            </a:r>
            <a:r>
              <a:rPr lang="zh-CN" altLang="en-US" sz="2000" dirty="0">
                <a:solidFill>
                  <a:schemeClr val="tx1"/>
                </a:solidFill>
                <a:latin typeface="+mn-ea"/>
              </a:rPr>
              <a:t>和</a:t>
            </a:r>
            <a:r>
              <a:rPr lang="en-US" altLang="zh-CN" sz="2000" dirty="0">
                <a:solidFill>
                  <a:schemeClr val="tx1"/>
                </a:solidFill>
                <a:latin typeface="+mn-ea"/>
              </a:rPr>
              <a:t>use case</a:t>
            </a:r>
            <a:r>
              <a:rPr lang="zh-CN" altLang="en-US" sz="2000" dirty="0">
                <a:solidFill>
                  <a:schemeClr val="tx1"/>
                </a:solidFill>
                <a:latin typeface="+mn-ea"/>
              </a:rPr>
              <a:t>，画</a:t>
            </a:r>
            <a:r>
              <a:rPr lang="en-US" altLang="zh-CN" sz="2000" dirty="0">
                <a:solidFill>
                  <a:schemeClr val="tx1"/>
                </a:solidFill>
                <a:latin typeface="+mn-ea"/>
              </a:rPr>
              <a:t>Use-Case</a:t>
            </a:r>
            <a:r>
              <a:rPr lang="zh-CN" altLang="en-US" sz="2000" dirty="0">
                <a:solidFill>
                  <a:schemeClr val="tx1"/>
                </a:solidFill>
                <a:latin typeface="+mn-ea"/>
              </a:rPr>
              <a:t>图</a:t>
            </a:r>
            <a:endParaRPr lang="zh-CN" altLang="en-US" sz="2000" dirty="0">
              <a:solidFill>
                <a:schemeClr val="tx1"/>
              </a:solidFill>
              <a:latin typeface="+mn-ea"/>
            </a:endParaRPr>
          </a:p>
          <a:p>
            <a:pPr marL="0" lvl="1">
              <a:lnSpc>
                <a:spcPct val="150000"/>
              </a:lnSpc>
            </a:pPr>
            <a:r>
              <a:rPr lang="en-US" altLang="zh-CN" sz="2000" dirty="0">
                <a:solidFill>
                  <a:schemeClr val="tx1"/>
                </a:solidFill>
                <a:latin typeface="+mn-ea"/>
              </a:rPr>
              <a:t>1.2 </a:t>
            </a:r>
            <a:r>
              <a:rPr lang="zh-CN" altLang="en-US" sz="2000" dirty="0">
                <a:solidFill>
                  <a:schemeClr val="tx1"/>
                </a:solidFill>
                <a:latin typeface="+mn-ea"/>
              </a:rPr>
              <a:t>编写</a:t>
            </a:r>
            <a:r>
              <a:rPr lang="en-US" altLang="zh-CN" sz="2000" dirty="0">
                <a:solidFill>
                  <a:schemeClr val="tx1"/>
                </a:solidFill>
                <a:latin typeface="+mn-ea"/>
              </a:rPr>
              <a:t>Use-Case Spec.</a:t>
            </a:r>
            <a:endParaRPr lang="en-US" altLang="zh-CN" sz="2000" dirty="0">
              <a:solidFill>
                <a:schemeClr val="tx1"/>
              </a:solidFill>
              <a:latin typeface="+mn-ea"/>
            </a:endParaRPr>
          </a:p>
          <a:p>
            <a:pPr marL="0" lvl="1">
              <a:lnSpc>
                <a:spcPct val="150000"/>
              </a:lnSpc>
            </a:pPr>
            <a:r>
              <a:rPr lang="en-US" altLang="zh-CN" sz="2000" dirty="0">
                <a:solidFill>
                  <a:schemeClr val="tx1"/>
                </a:solidFill>
                <a:latin typeface="+mn-ea"/>
              </a:rPr>
              <a:t>1.3 </a:t>
            </a:r>
            <a:r>
              <a:rPr lang="zh-CN" altLang="en-US" sz="2000" dirty="0">
                <a:solidFill>
                  <a:schemeClr val="tx1"/>
                </a:solidFill>
                <a:latin typeface="+mn-ea"/>
              </a:rPr>
              <a:t>优化</a:t>
            </a:r>
            <a:r>
              <a:rPr lang="en-US" altLang="zh-CN" sz="2000" dirty="0">
                <a:solidFill>
                  <a:schemeClr val="tx1"/>
                </a:solidFill>
                <a:latin typeface="+mn-ea"/>
              </a:rPr>
              <a:t>Use-Case</a:t>
            </a:r>
            <a:r>
              <a:rPr lang="zh-CN" altLang="en-US" sz="2000" dirty="0">
                <a:solidFill>
                  <a:schemeClr val="tx1"/>
                </a:solidFill>
                <a:latin typeface="+mn-ea"/>
              </a:rPr>
              <a:t>图的结构</a:t>
            </a:r>
            <a:endParaRPr lang="zh-CN" altLang="en-US" sz="2000" dirty="0">
              <a:solidFill>
                <a:schemeClr val="tx1"/>
              </a:solidFill>
              <a:latin typeface="+mn-ea"/>
            </a:endParaRPr>
          </a:p>
        </p:txBody>
      </p:sp>
      <p:sp>
        <p:nvSpPr>
          <p:cNvPr id="7" name="Rectangle 6"/>
          <p:cNvSpPr>
            <a:spLocks noChangeArrowheads="1"/>
          </p:cNvSpPr>
          <p:nvPr/>
        </p:nvSpPr>
        <p:spPr bwMode="auto">
          <a:xfrm>
            <a:off x="1381481" y="2380525"/>
            <a:ext cx="2616668" cy="561975"/>
          </a:xfrm>
          <a:prstGeom prst="rect">
            <a:avLst/>
          </a:prstGeom>
          <a:solidFill>
            <a:srgbClr val="990074"/>
          </a:solidFill>
          <a:ln w="9525" algn="ctr">
            <a:noFill/>
            <a:miter lim="800000"/>
          </a:ln>
        </p:spPr>
        <p:txBody>
          <a:bodyPr anchor="ctr"/>
          <a:lstStyle/>
          <a:p>
            <a:r>
              <a:rPr lang="en-US" altLang="zh-CN" sz="2400" dirty="0" smtClean="0">
                <a:solidFill>
                  <a:schemeClr val="bg1"/>
                </a:solidFill>
              </a:rPr>
              <a:t>  1. </a:t>
            </a:r>
            <a:r>
              <a:rPr lang="zh-CN" altLang="en-US" sz="2400" dirty="0" smtClean="0">
                <a:solidFill>
                  <a:schemeClr val="bg1"/>
                </a:solidFill>
              </a:rPr>
              <a:t>建立用例模型</a:t>
            </a:r>
            <a:endParaRPr lang="zh-CN" altLang="en-US" sz="2400" dirty="0">
              <a:solidFill>
                <a:schemeClr val="bg1"/>
              </a:solidFill>
            </a:endParaRPr>
          </a:p>
        </p:txBody>
      </p:sp>
      <p:sp>
        <p:nvSpPr>
          <p:cNvPr id="8" name="Rectangle 14"/>
          <p:cNvSpPr>
            <a:spLocks noChangeArrowheads="1"/>
          </p:cNvSpPr>
          <p:nvPr/>
        </p:nvSpPr>
        <p:spPr bwMode="auto">
          <a:xfrm>
            <a:off x="1381481" y="3560224"/>
            <a:ext cx="2616668" cy="557212"/>
          </a:xfrm>
          <a:prstGeom prst="rect">
            <a:avLst/>
          </a:prstGeom>
          <a:solidFill>
            <a:srgbClr val="990074"/>
          </a:solidFill>
          <a:ln w="9525" algn="ctr">
            <a:noFill/>
            <a:miter lim="800000"/>
          </a:ln>
        </p:spPr>
        <p:txBody>
          <a:bodyPr anchor="ctr"/>
          <a:lstStyle/>
          <a:p>
            <a:r>
              <a:rPr lang="en-US" altLang="zh-CN" sz="2400" dirty="0" smtClean="0">
                <a:solidFill>
                  <a:schemeClr val="bg1"/>
                </a:solidFill>
              </a:rPr>
              <a:t>  2</a:t>
            </a:r>
            <a:r>
              <a:rPr lang="en-US" altLang="zh-CN" sz="2400" dirty="0">
                <a:solidFill>
                  <a:schemeClr val="bg1"/>
                </a:solidFill>
              </a:rPr>
              <a:t>. </a:t>
            </a:r>
            <a:r>
              <a:rPr lang="zh-CN" altLang="en-US" sz="2400" dirty="0">
                <a:solidFill>
                  <a:schemeClr val="bg1"/>
                </a:solidFill>
              </a:rPr>
              <a:t>建立概念模型</a:t>
            </a:r>
            <a:endParaRPr lang="zh-CN" altLang="en-US" sz="2400" dirty="0">
              <a:solidFill>
                <a:schemeClr val="bg1"/>
              </a:solidFill>
            </a:endParaRPr>
          </a:p>
        </p:txBody>
      </p:sp>
      <p:sp>
        <p:nvSpPr>
          <p:cNvPr id="9" name="Rectangle 17"/>
          <p:cNvSpPr>
            <a:spLocks noChangeArrowheads="1"/>
          </p:cNvSpPr>
          <p:nvPr/>
        </p:nvSpPr>
        <p:spPr bwMode="auto">
          <a:xfrm>
            <a:off x="1381481" y="4765603"/>
            <a:ext cx="2616668" cy="557213"/>
          </a:xfrm>
          <a:prstGeom prst="rect">
            <a:avLst/>
          </a:prstGeom>
          <a:solidFill>
            <a:srgbClr val="990074"/>
          </a:solidFill>
          <a:ln w="9525" algn="ctr">
            <a:noFill/>
            <a:miter lim="800000"/>
          </a:ln>
        </p:spPr>
        <p:txBody>
          <a:bodyPr anchor="ctr"/>
          <a:lstStyle/>
          <a:p>
            <a:r>
              <a:rPr lang="en-US" altLang="zh-CN" sz="2400" dirty="0" smtClean="0">
                <a:solidFill>
                  <a:schemeClr val="bg1"/>
                </a:solidFill>
              </a:rPr>
              <a:t>  3. </a:t>
            </a:r>
            <a:r>
              <a:rPr lang="zh-CN" altLang="en-US" sz="2400" dirty="0" smtClean="0">
                <a:solidFill>
                  <a:schemeClr val="bg1"/>
                </a:solidFill>
              </a:rPr>
              <a:t>建立分析模型</a:t>
            </a:r>
            <a:endParaRPr lang="en-US" altLang="zh-CN" sz="2400" dirty="0">
              <a:solidFill>
                <a:schemeClr val="bg1"/>
              </a:solidFill>
            </a:endParaRPr>
          </a:p>
        </p:txBody>
      </p:sp>
      <p:pic>
        <p:nvPicPr>
          <p:cNvPr id="10" name="Picture 18" descr="Icons_coIns copy"/>
          <p:cNvPicPr>
            <a:picLocks noChangeAspect="1" noChangeArrowheads="1"/>
          </p:cNvPicPr>
          <p:nvPr/>
        </p:nvPicPr>
        <p:blipFill>
          <a:blip r:embed="rId1"/>
          <a:srcRect r="51883" b="47939"/>
          <a:stretch>
            <a:fillRect/>
          </a:stretch>
        </p:blipFill>
        <p:spPr bwMode="auto">
          <a:xfrm>
            <a:off x="612000" y="2291905"/>
            <a:ext cx="1033462" cy="809625"/>
          </a:xfrm>
          <a:prstGeom prst="rect">
            <a:avLst/>
          </a:prstGeom>
          <a:noFill/>
          <a:ln w="9525">
            <a:noFill/>
            <a:miter lim="800000"/>
            <a:headEnd/>
            <a:tailEnd/>
          </a:ln>
        </p:spPr>
      </p:pic>
      <p:pic>
        <p:nvPicPr>
          <p:cNvPr id="11" name="Picture 20" descr="Icons_coIns copy"/>
          <p:cNvPicPr>
            <a:picLocks noChangeAspect="1" noChangeArrowheads="1"/>
          </p:cNvPicPr>
          <p:nvPr/>
        </p:nvPicPr>
        <p:blipFill>
          <a:blip r:embed="rId1"/>
          <a:srcRect l="47295" t="48959" r="-92"/>
          <a:stretch>
            <a:fillRect/>
          </a:stretch>
        </p:blipFill>
        <p:spPr bwMode="auto">
          <a:xfrm>
            <a:off x="612000" y="4601717"/>
            <a:ext cx="1133475" cy="793750"/>
          </a:xfrm>
          <a:prstGeom prst="rect">
            <a:avLst/>
          </a:prstGeom>
          <a:noFill/>
          <a:ln w="9525">
            <a:noFill/>
            <a:miter lim="800000"/>
            <a:headEnd/>
            <a:tailEnd/>
          </a:ln>
        </p:spPr>
      </p:pic>
      <p:pic>
        <p:nvPicPr>
          <p:cNvPr id="12" name="Picture 23" descr="Icons_coIns copy"/>
          <p:cNvPicPr>
            <a:picLocks noChangeAspect="1" noChangeArrowheads="1"/>
          </p:cNvPicPr>
          <p:nvPr/>
        </p:nvPicPr>
        <p:blipFill>
          <a:blip r:embed="rId2"/>
          <a:srcRect r="-49" b="-73"/>
          <a:stretch>
            <a:fillRect/>
          </a:stretch>
        </p:blipFill>
        <p:spPr bwMode="auto">
          <a:xfrm>
            <a:off x="612000" y="3484117"/>
            <a:ext cx="1098550" cy="771525"/>
          </a:xfrm>
          <a:prstGeom prst="rect">
            <a:avLst/>
          </a:prstGeom>
          <a:noFill/>
          <a:ln w="9525">
            <a:noFill/>
            <a:miter lim="800000"/>
            <a:headEnd/>
            <a:tailEnd/>
          </a:ln>
        </p:spPr>
      </p:pic>
      <p:sp>
        <p:nvSpPr>
          <p:cNvPr id="13" name="线形标注 2(带强调线) 12"/>
          <p:cNvSpPr/>
          <p:nvPr/>
        </p:nvSpPr>
        <p:spPr>
          <a:xfrm>
            <a:off x="5742214" y="3217411"/>
            <a:ext cx="5903686" cy="1242837"/>
          </a:xfrm>
          <a:prstGeom prst="accentCallout2">
            <a:avLst>
              <a:gd name="adj1" fmla="val 18312"/>
              <a:gd name="adj2" fmla="val -1062"/>
              <a:gd name="adj3" fmla="val 18750"/>
              <a:gd name="adj4" fmla="val -16667"/>
              <a:gd name="adj5" fmla="val 50261"/>
              <a:gd name="adj6" fmla="val -29950"/>
            </a:avLst>
          </a:prstGeom>
          <a:noFill/>
          <a:ln>
            <a:solidFill>
              <a:srgbClr val="175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nSpc>
                <a:spcPct val="150000"/>
              </a:lnSpc>
            </a:pPr>
            <a:r>
              <a:rPr lang="en-US" altLang="zh-CN" sz="2000" dirty="0" smtClean="0">
                <a:solidFill>
                  <a:schemeClr val="tx1"/>
                </a:solidFill>
                <a:latin typeface="+mn-ea"/>
              </a:rPr>
              <a:t>2.1 </a:t>
            </a:r>
            <a:r>
              <a:rPr lang="zh-CN" altLang="en-US" sz="2000" dirty="0" smtClean="0">
                <a:solidFill>
                  <a:schemeClr val="tx1"/>
                </a:solidFill>
                <a:latin typeface="+mn-ea"/>
              </a:rPr>
              <a:t>识别</a:t>
            </a:r>
            <a:r>
              <a:rPr lang="en-US" altLang="zh-CN" sz="2000" dirty="0" smtClean="0">
                <a:solidFill>
                  <a:schemeClr val="tx1"/>
                </a:solidFill>
                <a:latin typeface="+mn-ea"/>
              </a:rPr>
              <a:t>Conceptual </a:t>
            </a:r>
            <a:r>
              <a:rPr lang="en-US" altLang="zh-CN" sz="2000" dirty="0">
                <a:solidFill>
                  <a:schemeClr val="tx1"/>
                </a:solidFill>
                <a:latin typeface="+mn-ea"/>
              </a:rPr>
              <a:t>Class</a:t>
            </a:r>
            <a:endParaRPr lang="en-US" altLang="zh-CN" sz="2000" dirty="0">
              <a:solidFill>
                <a:schemeClr val="tx1"/>
              </a:solidFill>
              <a:latin typeface="+mn-ea"/>
            </a:endParaRPr>
          </a:p>
          <a:p>
            <a:pPr marL="0" lvl="1">
              <a:lnSpc>
                <a:spcPct val="150000"/>
              </a:lnSpc>
            </a:pPr>
            <a:r>
              <a:rPr lang="en-US" altLang="zh-CN" sz="2000" b="1" dirty="0">
                <a:solidFill>
                  <a:srgbClr val="990074"/>
                </a:solidFill>
                <a:latin typeface="+mn-ea"/>
              </a:rPr>
              <a:t>2.2  </a:t>
            </a:r>
            <a:r>
              <a:rPr lang="zh-CN" altLang="en-US" sz="2000" b="1" dirty="0">
                <a:solidFill>
                  <a:srgbClr val="990074"/>
                </a:solidFill>
                <a:latin typeface="+mn-ea"/>
              </a:rPr>
              <a:t>建立</a:t>
            </a:r>
            <a:r>
              <a:rPr lang="en-US" altLang="zh-CN" sz="2000" b="1" dirty="0">
                <a:solidFill>
                  <a:srgbClr val="990074"/>
                </a:solidFill>
                <a:latin typeface="+mn-ea"/>
              </a:rPr>
              <a:t>Conceptual Class</a:t>
            </a:r>
            <a:r>
              <a:rPr lang="zh-CN" altLang="en-US" sz="2000" b="1" dirty="0">
                <a:solidFill>
                  <a:srgbClr val="990074"/>
                </a:solidFill>
                <a:latin typeface="+mn-ea"/>
              </a:rPr>
              <a:t>之间的关系</a:t>
            </a:r>
            <a:endParaRPr lang="en-US" altLang="zh-CN" sz="2000" b="1" dirty="0">
              <a:solidFill>
                <a:srgbClr val="990074"/>
              </a:solidFill>
              <a:latin typeface="+mn-ea"/>
            </a:endParaRPr>
          </a:p>
          <a:p>
            <a:pPr marL="0" lvl="1">
              <a:lnSpc>
                <a:spcPct val="150000"/>
              </a:lnSpc>
            </a:pPr>
            <a:r>
              <a:rPr lang="en-US" altLang="zh-CN" sz="2000" dirty="0">
                <a:solidFill>
                  <a:schemeClr val="tx1"/>
                </a:solidFill>
                <a:latin typeface="+mn-ea"/>
              </a:rPr>
              <a:t>2.3  </a:t>
            </a:r>
            <a:r>
              <a:rPr lang="zh-CN" altLang="en-US" sz="2000" dirty="0">
                <a:solidFill>
                  <a:schemeClr val="tx1"/>
                </a:solidFill>
                <a:latin typeface="+mn-ea"/>
              </a:rPr>
              <a:t>增加</a:t>
            </a:r>
            <a:r>
              <a:rPr lang="en-US" altLang="zh-CN" sz="2000" dirty="0">
                <a:solidFill>
                  <a:schemeClr val="tx1"/>
                </a:solidFill>
                <a:latin typeface="+mn-ea"/>
              </a:rPr>
              <a:t> Conceptual Class</a:t>
            </a:r>
            <a:r>
              <a:rPr lang="zh-CN" altLang="en-US" sz="2000" dirty="0">
                <a:solidFill>
                  <a:schemeClr val="tx1"/>
                </a:solidFill>
                <a:latin typeface="+mn-ea"/>
              </a:rPr>
              <a:t>的属性，画</a:t>
            </a:r>
            <a:r>
              <a:rPr lang="zh-CN" altLang="en-US" sz="2000" dirty="0" smtClean="0">
                <a:solidFill>
                  <a:schemeClr val="tx1"/>
                </a:solidFill>
                <a:latin typeface="+mn-ea"/>
              </a:rPr>
              <a:t>状态图</a:t>
            </a:r>
            <a:endParaRPr lang="zh-CN" altLang="en-US" sz="2000" b="1" dirty="0">
              <a:solidFill>
                <a:srgbClr val="990074"/>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ISLIDE.GUIDESSETTING" val="{&quot;Id&quot;:&quot;GuidesStyle_Narrow&quot;,&quot;Name&quot;:&quot;窄&quot;,&quot;HeaderHeight&quot;:10.0,&quot;FooterHeight&quot;:5.0,&quot;SideMargin&quot;:2.5,&quot;TopMargin&quot;:0.0,&quot;BottomMargin&quot;:0.0,&quot;IntervalMargin&quot;:1.0,&quot;SettingType&quot;:&quot;System&quot;}"/>
</p:tagLst>
</file>

<file path=ppt/theme/theme1.xml><?xml version="1.0" encoding="utf-8"?>
<a:theme xmlns:a="http://schemas.openxmlformats.org/drawingml/2006/main" name="赤霞朱主题​​">
  <a:themeElements>
    <a:clrScheme name="SJTU-2019">
      <a:dk1>
        <a:srgbClr val="000000"/>
      </a:dk1>
      <a:lt1>
        <a:srgbClr val="FFFFFF"/>
      </a:lt1>
      <a:dk2>
        <a:srgbClr val="1B1C21"/>
      </a:dk2>
      <a:lt2>
        <a:srgbClr val="DBDBDB"/>
      </a:lt2>
      <a:accent1>
        <a:srgbClr val="C8161E"/>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外宣普适">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39252</Words>
  <Application>WPS 演示</Application>
  <PresentationFormat>宽屏</PresentationFormat>
  <Paragraphs>3761</Paragraphs>
  <Slides>186</Slides>
  <Notes>186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44</vt:i4>
      </vt:variant>
      <vt:variant>
        <vt:lpstr>幻灯片标题</vt:lpstr>
      </vt:variant>
      <vt:variant>
        <vt:i4>186</vt:i4>
      </vt:variant>
    </vt:vector>
  </HeadingPairs>
  <TitlesOfParts>
    <vt:vector size="247" baseType="lpstr">
      <vt:lpstr>Arial</vt:lpstr>
      <vt:lpstr>宋体</vt:lpstr>
      <vt:lpstr>Wingdings</vt:lpstr>
      <vt:lpstr>微软雅黑</vt:lpstr>
      <vt:lpstr>Castellar</vt:lpstr>
      <vt:lpstr>HGB6_CNKI</vt:lpstr>
      <vt:lpstr>华文行楷</vt:lpstr>
      <vt:lpstr>Arial Narrow</vt:lpstr>
      <vt:lpstr>ZapfHumnst BT</vt:lpstr>
      <vt:lpstr>Segoe Print</vt:lpstr>
      <vt:lpstr>Times New Roman</vt:lpstr>
      <vt:lpstr>Arial Unicode MS</vt:lpstr>
      <vt:lpstr>等线</vt:lpstr>
      <vt:lpstr>PingFang SC</vt:lpstr>
      <vt:lpstr>华文新魏</vt:lpstr>
      <vt:lpstr>Helvetica</vt:lpstr>
      <vt:lpstr>赤霞朱主题​​</vt:lpstr>
      <vt:lpstr>MS_ClipArt_Gallery.2</vt:lpstr>
      <vt:lpstr>MS_ClipArt_Gallery.2</vt:lpstr>
      <vt:lpstr>MS_ClipArt_Gallery.2</vt:lpstr>
      <vt:lpstr>CorelDRAW.Graphic.6</vt:lpstr>
      <vt:lpstr>MS_ClipArt_Gallery.2</vt:lpstr>
      <vt:lpstr>MS_ClipArt_Gallery.2</vt:lpstr>
      <vt:lpstr>MS_ClipArt_Gallery.2</vt:lpstr>
      <vt:lpstr>MS_ClipArt_Gallery.2</vt:lpstr>
      <vt:lpstr>MS_ClipArt_Gallery.2</vt:lpstr>
      <vt:lpstr>CorelDRAW.Graphic.6</vt:lpstr>
      <vt:lpstr>CorelDRAW.Graphic.6</vt:lpstr>
      <vt:lpstr>CorelDRAW.Graphic.6</vt:lpstr>
      <vt:lpstr>CorelDRAW.Graphic.6</vt:lpstr>
      <vt:lpstr>CorelDraw.Graphic.7</vt:lpstr>
      <vt:lpstr>CorelDraw.Graphic.7</vt:lpstr>
      <vt:lpstr>CorelDRAW.Graphic.6</vt:lpstr>
      <vt:lpstr>CorelDRAW.Graphic.6</vt:lpstr>
      <vt:lpstr>CorelDRAW.Graphic.6</vt:lpstr>
      <vt:lpstr>CorelDRAW.Graphic.6</vt:lpstr>
      <vt:lpstr>CorelDRAW.Graphic.6</vt:lpstr>
      <vt:lpstr>CorelDraw.Graphic.7</vt:lpstr>
      <vt:lpstr>CorelDRAW.Graphic.6</vt:lpstr>
      <vt:lpstr>CorelDRAW.Graphic.6</vt:lpstr>
      <vt:lpstr>CorelDRAW.Graphic.6</vt:lpstr>
      <vt:lpstr>CorelDRAW.Graphic.6</vt:lpstr>
      <vt:lpstr>CorelDRAW.Graphic.6</vt:lpstr>
      <vt:lpstr>CorelDRAW.Graphic.6</vt:lpstr>
      <vt:lpstr>CorelDRAW.Graphic.6</vt:lpstr>
      <vt:lpstr>CorelDRAW.Graphic.6</vt:lpstr>
      <vt:lpstr>MS_ClipArt_Gallery.2</vt:lpstr>
      <vt:lpstr>CorelDRAW.Graphic.6</vt:lpstr>
      <vt:lpstr>MS_ClipArt_Gallery.2</vt:lpstr>
      <vt:lpstr>MS_ClipArt_Gallery.2</vt:lpstr>
      <vt:lpstr>CorelDRAW.Graphic.6</vt:lpstr>
      <vt:lpstr>MS_ClipArt_Gallery.2</vt:lpstr>
      <vt:lpstr>MS_ClipArt_Gallery.2</vt:lpstr>
      <vt:lpstr>MS_ClipArt_Gallery</vt:lpstr>
      <vt:lpstr>MS_ClipArt_Gallery</vt:lpstr>
      <vt:lpstr>Visio.Drawing.15</vt:lpstr>
      <vt:lpstr>MS_ClipArt_Gallery.2</vt:lpstr>
      <vt:lpstr>MS_ClipArt_Gallery.2</vt:lpstr>
      <vt:lpstr>MS_ClipArt_Gallery.2</vt:lpstr>
      <vt:lpstr>MS_ClipArt_Gallery.2</vt:lpstr>
      <vt:lpstr>MS_ClipArt_Gallery.2</vt:lpstr>
      <vt:lpstr>软件工程原理与实践Software Engineering</vt:lpstr>
      <vt:lpstr>需求挑战</vt:lpstr>
      <vt:lpstr>程序员的愤怒</vt:lpstr>
      <vt:lpstr>PowerPoint 演示文稿</vt:lpstr>
      <vt:lpstr>什么是软件需求?</vt:lpstr>
      <vt:lpstr>定义</vt:lpstr>
      <vt:lpstr>FURPS</vt:lpstr>
      <vt:lpstr>定义 Functionality 需求</vt:lpstr>
      <vt:lpstr>定义 Usability 需求 </vt:lpstr>
      <vt:lpstr>定义 Reliability 需求</vt:lpstr>
      <vt:lpstr>定义 Performance 需求 </vt:lpstr>
      <vt:lpstr>定义 Supportability 需求 </vt:lpstr>
      <vt:lpstr>FURPS + </vt:lpstr>
      <vt:lpstr>设计约束</vt:lpstr>
      <vt:lpstr>社会、健康、安全、法律及文化对软件的约束</vt:lpstr>
      <vt:lpstr>软件对社会、健康、安全、法律及文化的影响</vt:lpstr>
      <vt:lpstr>讨论：需求</vt:lpstr>
      <vt:lpstr>软件需求的层次</vt:lpstr>
      <vt:lpstr>需求驱动开发</vt:lpstr>
      <vt:lpstr>谁看需求?</vt:lpstr>
      <vt:lpstr>优秀需求具有的特性</vt:lpstr>
      <vt:lpstr>无二义性</vt:lpstr>
      <vt:lpstr>二义性练习</vt:lpstr>
      <vt:lpstr>二义性与可理解性的关系</vt:lpstr>
      <vt:lpstr>可验证性</vt:lpstr>
      <vt:lpstr>需求出错的高成本</vt:lpstr>
      <vt:lpstr>需求工程</vt:lpstr>
      <vt:lpstr>PowerPoint 演示文稿</vt:lpstr>
      <vt:lpstr>需求工程</vt:lpstr>
      <vt:lpstr>前景文档（Vision）</vt:lpstr>
      <vt:lpstr>1）分析问题及根源</vt:lpstr>
      <vt:lpstr>识别业务解决方案</vt:lpstr>
      <vt:lpstr>案例研究: Course Registration System</vt:lpstr>
      <vt:lpstr>举例：选课系统的问题陈述 @Vision文档</vt:lpstr>
      <vt:lpstr>2）识别项目干系人</vt:lpstr>
      <vt:lpstr>举例：选课系统的Stakeholder @Vision文档</vt:lpstr>
      <vt:lpstr>3）识别项目的约束</vt:lpstr>
      <vt:lpstr>举例：选课系统的约束条件 @Vision文档</vt:lpstr>
      <vt:lpstr>4）获取常用术语</vt:lpstr>
      <vt:lpstr>举例：选课系统的术语表 @Glossary文档</vt:lpstr>
      <vt:lpstr>5）识别需求的来源</vt:lpstr>
      <vt:lpstr>6）收集需求</vt:lpstr>
      <vt:lpstr>7）产品定位</vt:lpstr>
      <vt:lpstr>8）撰写产品特性</vt:lpstr>
      <vt:lpstr>9）定义质量范围</vt:lpstr>
      <vt:lpstr>10）定义文档需求 </vt:lpstr>
      <vt:lpstr>11）建立项目范围</vt:lpstr>
      <vt:lpstr>使用需求属性排列特性的优先级</vt:lpstr>
      <vt:lpstr>12）划分特性优先级 </vt:lpstr>
      <vt:lpstr>PowerPoint 演示文稿</vt:lpstr>
      <vt:lpstr>需求工程</vt:lpstr>
      <vt:lpstr>分析建模准则</vt:lpstr>
      <vt:lpstr>分析模型</vt:lpstr>
      <vt:lpstr>面向对象分析的步骤</vt:lpstr>
      <vt:lpstr>Use Case技术</vt:lpstr>
      <vt:lpstr>Use-Case 模型的组成</vt:lpstr>
      <vt:lpstr>Actor 和 Use Case</vt:lpstr>
      <vt:lpstr>如何识别Actor</vt:lpstr>
      <vt:lpstr>如何识别Use Case</vt:lpstr>
      <vt:lpstr>避免功能分解</vt:lpstr>
      <vt:lpstr>通信-关联 Communicates-Association</vt:lpstr>
      <vt:lpstr>Course Registration System的用例图</vt:lpstr>
      <vt:lpstr>面向对象分析的步骤</vt:lpstr>
      <vt:lpstr>Use-Case Specifications</vt:lpstr>
      <vt:lpstr>事件流（基本流和备选流）</vt:lpstr>
      <vt:lpstr>事件流举例: Get Quote</vt:lpstr>
      <vt:lpstr>Scenario 是Use-Case 的实例</vt:lpstr>
      <vt:lpstr>细化基本事件流</vt:lpstr>
      <vt:lpstr>细化通用备选流</vt:lpstr>
      <vt:lpstr>细化特殊备选流</vt:lpstr>
      <vt:lpstr>举例：备选流的另一种编号方法</vt:lpstr>
      <vt:lpstr>What Is an Activity Diagram?</vt:lpstr>
      <vt:lpstr>Example: Activity Diagram</vt:lpstr>
      <vt:lpstr>Partitions</vt:lpstr>
      <vt:lpstr>前置条件</vt:lpstr>
      <vt:lpstr>后置条件</vt:lpstr>
      <vt:lpstr>其它Use Case属性</vt:lpstr>
      <vt:lpstr>面向对象分析的步骤</vt:lpstr>
      <vt:lpstr>Use Case间的关系</vt:lpstr>
      <vt:lpstr>什么是Include 关系?</vt:lpstr>
      <vt:lpstr>Include 关系示例</vt:lpstr>
      <vt:lpstr>执行Include</vt:lpstr>
      <vt:lpstr>什么是Extend关系?</vt:lpstr>
      <vt:lpstr>Extend 关系示例</vt:lpstr>
      <vt:lpstr>Extend 关系示例(续)</vt:lpstr>
      <vt:lpstr>执行Extend</vt:lpstr>
      <vt:lpstr>什么是 Use-Case Generalization?</vt:lpstr>
      <vt:lpstr>Generalization示例</vt:lpstr>
      <vt:lpstr>Generalization 关系示例</vt:lpstr>
      <vt:lpstr>什么是Actor Generalization?</vt:lpstr>
      <vt:lpstr>Actor Generalization示例</vt:lpstr>
      <vt:lpstr>面向对象分析的步骤</vt:lpstr>
      <vt:lpstr>概念类图的作用</vt:lpstr>
      <vt:lpstr>Identify Conceptual Class </vt:lpstr>
      <vt:lpstr>Use a conceptual class category list</vt:lpstr>
      <vt:lpstr>Finding conceptual classes with Noun Phrase</vt:lpstr>
      <vt:lpstr>Example: Candidate Conceptual Classes</vt:lpstr>
      <vt:lpstr>A Common Mistake in Identifying Conceptual Classes</vt:lpstr>
      <vt:lpstr>面向对象分析的步骤</vt:lpstr>
      <vt:lpstr>Class relationships</vt:lpstr>
      <vt:lpstr>Relationships: Association</vt:lpstr>
      <vt:lpstr>What Is Multiplicity?</vt:lpstr>
      <vt:lpstr>Multiplicity Indicators</vt:lpstr>
      <vt:lpstr>举例</vt:lpstr>
      <vt:lpstr>Example: Multiplicity</vt:lpstr>
      <vt:lpstr>What Are Roles?</vt:lpstr>
      <vt:lpstr>What Is Navigability?</vt:lpstr>
      <vt:lpstr>两个类之间关联同时可以有多条</vt:lpstr>
      <vt:lpstr>What Is an Aggregation?</vt:lpstr>
      <vt:lpstr>Example: Aggregation</vt:lpstr>
      <vt:lpstr>What Is Composition?</vt:lpstr>
      <vt:lpstr>Aggregation Vs. Composition</vt:lpstr>
      <vt:lpstr>举例</vt:lpstr>
      <vt:lpstr>练习</vt:lpstr>
      <vt:lpstr>Relationships: Generalization</vt:lpstr>
      <vt:lpstr>Example: Single Inheritance</vt:lpstr>
      <vt:lpstr>Example: Multiple Inheritance</vt:lpstr>
      <vt:lpstr>What Is Inherited?</vt:lpstr>
      <vt:lpstr>Example: What Gets Inherited</vt:lpstr>
      <vt:lpstr>Generalization vs. Aggregation</vt:lpstr>
      <vt:lpstr>Generalization vs. Aggregation</vt:lpstr>
      <vt:lpstr>Liskov替换原则 ⼀⼀ LSP</vt:lpstr>
      <vt:lpstr>子类能替换超类吗？</vt:lpstr>
      <vt:lpstr>Relationships: Dependency</vt:lpstr>
      <vt:lpstr>Dependencies vs. Associations</vt:lpstr>
      <vt:lpstr>Local Variable Visibility</vt:lpstr>
      <vt:lpstr>Parameter Visibility</vt:lpstr>
      <vt:lpstr>Global Visibility</vt:lpstr>
      <vt:lpstr>Example: Conceptual Model </vt:lpstr>
      <vt:lpstr>面向对象分析的步骤</vt:lpstr>
      <vt:lpstr>增加 Conceptual Class的属性</vt:lpstr>
      <vt:lpstr>What Are State Machine Diagrams?</vt:lpstr>
      <vt:lpstr>Special States</vt:lpstr>
      <vt:lpstr>Example:  State Machine</vt:lpstr>
      <vt:lpstr>唱片播放器的状态图</vt:lpstr>
      <vt:lpstr>Activities and Actions</vt:lpstr>
      <vt:lpstr>Example: State Machine</vt:lpstr>
      <vt:lpstr>Example: State Machine with Nested States and History</vt:lpstr>
      <vt:lpstr>Which Objects Have Significant State?</vt:lpstr>
      <vt:lpstr>讨论</vt:lpstr>
      <vt:lpstr>面向对象分析的步骤</vt:lpstr>
      <vt:lpstr>What is a Use-Case Realization?</vt:lpstr>
      <vt:lpstr>面向对象分析的步骤</vt:lpstr>
      <vt:lpstr>三种Analysis Class</vt:lpstr>
      <vt:lpstr>Find Analysis Classes</vt:lpstr>
      <vt:lpstr>What Is an Entity Class?</vt:lpstr>
      <vt:lpstr>The Role of an Entity Class</vt:lpstr>
      <vt:lpstr>Example: Candidate Entity Classes</vt:lpstr>
      <vt:lpstr>What Is a Boundary Class?</vt:lpstr>
      <vt:lpstr>The Role of a Boundary Class</vt:lpstr>
      <vt:lpstr>Example: Finding Boundary Classes</vt:lpstr>
      <vt:lpstr>What Is a Control Class?</vt:lpstr>
      <vt:lpstr>The Role of a Control Class</vt:lpstr>
      <vt:lpstr>Example: Finding Control Classes</vt:lpstr>
      <vt:lpstr>Example: Summary: Analysis Classes</vt:lpstr>
      <vt:lpstr>面向对象分析的步骤</vt:lpstr>
      <vt:lpstr>Objects Need to Collaborate</vt:lpstr>
      <vt:lpstr>Objects Interact with Messages</vt:lpstr>
      <vt:lpstr>What is an Interaction Diagram?</vt:lpstr>
      <vt:lpstr>Create Sequence Diagrams</vt:lpstr>
      <vt:lpstr>The Anatomy of Sequence Diagrams</vt:lpstr>
      <vt:lpstr>Example: Sequence Diagram</vt:lpstr>
      <vt:lpstr>Generate Communication Diagrams</vt:lpstr>
      <vt:lpstr>The Anatomy of Communication Diagrams</vt:lpstr>
      <vt:lpstr>Example: Communication Diagram</vt:lpstr>
      <vt:lpstr>面向对象分析的步骤</vt:lpstr>
      <vt:lpstr>Finding Relationships and Operations</vt:lpstr>
      <vt:lpstr>Example: VOPC: Finding Relationships</vt:lpstr>
      <vt:lpstr>完成用例分析</vt:lpstr>
      <vt:lpstr>PowerPoint 演示文稿</vt:lpstr>
      <vt:lpstr>需求工程</vt:lpstr>
      <vt:lpstr>需求定义的任务</vt:lpstr>
      <vt:lpstr>成果：软件需求规约</vt:lpstr>
      <vt:lpstr>细化需求</vt:lpstr>
      <vt:lpstr>设计用户界面和接口</vt:lpstr>
      <vt:lpstr>如何描述用户界面</vt:lpstr>
      <vt:lpstr>SRS模板  </vt:lpstr>
      <vt:lpstr>需求验证</vt:lpstr>
      <vt:lpstr>需求评审方法</vt:lpstr>
      <vt:lpstr>需求评审的输入和输出</vt:lpstr>
      <vt:lpstr>PowerPoint 演示文稿</vt:lpstr>
      <vt:lpstr>需求工程</vt:lpstr>
      <vt:lpstr>需求管理</vt:lpstr>
      <vt:lpstr>1）建立需求基线</vt:lpstr>
      <vt:lpstr>2）需求变更控制</vt:lpstr>
      <vt:lpstr>3）需求跟踪</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徐臻</dc:creator>
  <cp:keywords>2021模板</cp:keywords>
  <cp:lastModifiedBy>杨柳</cp:lastModifiedBy>
  <cp:revision>456</cp:revision>
  <cp:lastPrinted>2022-02-07T02:42:00Z</cp:lastPrinted>
  <dcterms:created xsi:type="dcterms:W3CDTF">2019-01-23T14:14:00Z</dcterms:created>
  <dcterms:modified xsi:type="dcterms:W3CDTF">2024-09-05T03:59:29Z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2019-04-13T04:31:50.2944312Z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7b149082-93e1-4519-a220-b561cf239821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2052-11.1.0.10214</vt:lpwstr>
  </property>
</Properties>
</file>