
<file path=[Content_Types].xml><?xml version="1.0" encoding="utf-8"?>
<Types xmlns="http://schemas.openxmlformats.org/package/2006/content-types">
  <Default Extension="jpeg" ContentType="image/jpe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1"/>
  </p:handoutMasterIdLst>
  <p:sldIdLst>
    <p:sldId id="1936" r:id="rId3"/>
    <p:sldId id="2024" r:id="rId5"/>
    <p:sldId id="2025" r:id="rId6"/>
    <p:sldId id="1937" r:id="rId7"/>
    <p:sldId id="2059" r:id="rId8"/>
    <p:sldId id="2027" r:id="rId9"/>
    <p:sldId id="2099" r:id="rId10"/>
    <p:sldId id="2028" r:id="rId11"/>
    <p:sldId id="2029" r:id="rId12"/>
    <p:sldId id="2030" r:id="rId13"/>
    <p:sldId id="2031" r:id="rId14"/>
    <p:sldId id="2033" r:id="rId15"/>
    <p:sldId id="2036" r:id="rId16"/>
    <p:sldId id="2093" r:id="rId17"/>
    <p:sldId id="2094" r:id="rId18"/>
    <p:sldId id="2037" r:id="rId19"/>
    <p:sldId id="2089" r:id="rId20"/>
    <p:sldId id="2090" r:id="rId21"/>
    <p:sldId id="2091" r:id="rId22"/>
    <p:sldId id="2092" r:id="rId23"/>
    <p:sldId id="2060" r:id="rId24"/>
    <p:sldId id="2061" r:id="rId25"/>
    <p:sldId id="2038" r:id="rId26"/>
    <p:sldId id="2097" r:id="rId27"/>
    <p:sldId id="2098" r:id="rId28"/>
    <p:sldId id="2039" r:id="rId29"/>
    <p:sldId id="2066" r:id="rId30"/>
    <p:sldId id="2067" r:id="rId31"/>
    <p:sldId id="2100" r:id="rId32"/>
    <p:sldId id="2041" r:id="rId33"/>
    <p:sldId id="2042" r:id="rId34"/>
    <p:sldId id="2102" r:id="rId35"/>
    <p:sldId id="2064" r:id="rId36"/>
    <p:sldId id="2065" r:id="rId37"/>
    <p:sldId id="2056" r:id="rId38"/>
    <p:sldId id="2058" r:id="rId39"/>
    <p:sldId id="2104" r:id="rId40"/>
  </p:sldIdLst>
  <p:sldSz cx="12192000" cy="6858000"/>
  <p:notesSz cx="7099300" cy="10234295"/>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B7C1F"/>
    <a:srgbClr val="175F8B"/>
    <a:srgbClr val="CCFFFF"/>
    <a:srgbClr val="EB7C11"/>
    <a:srgbClr val="0000FF"/>
    <a:srgbClr val="C0504D"/>
    <a:srgbClr val="4681BD"/>
    <a:srgbClr val="E0CFBD"/>
    <a:srgbClr val="8064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8" autoAdjust="0"/>
    <p:restoredTop sz="93719" autoAdjust="0"/>
  </p:normalViewPr>
  <p:slideViewPr>
    <p:cSldViewPr snapToGrid="0" showGuides="1">
      <p:cViewPr varScale="1">
        <p:scale>
          <a:sx n="51" d="100"/>
          <a:sy n="51" d="100"/>
        </p:scale>
        <p:origin x="29" y="221"/>
      </p:cViewPr>
      <p:guideLst>
        <p:guide pos="3863"/>
        <p:guide orient="horz" pos="1003"/>
        <p:guide orient="horz" pos="1502"/>
        <p:guide orient="horz" pos="3113"/>
        <p:guide pos="2128"/>
        <p:guide pos="4067"/>
        <p:guide pos="5972"/>
        <p:guide pos="5292"/>
        <p:guide pos="227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358"/>
    </p:cViewPr>
  </p:sorterViewPr>
  <p:notesViewPr>
    <p:cSldViewPr snapToGrid="0">
      <p:cViewPr varScale="1">
        <p:scale>
          <a:sx n="43" d="100"/>
          <a:sy n="43" d="100"/>
        </p:scale>
        <p:origin x="2208" y="3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512A60F-63B3-4D54-AA63-B159FADA9F31}" type="datetimeFigureOut">
              <a:rPr lang="zh-CN" altLang="en-US" smtClean="0"/>
            </a:fld>
            <a:endParaRPr lang="zh-CN" altLang="en-US"/>
          </a:p>
        </p:txBody>
      </p:sp>
      <p:sp>
        <p:nvSpPr>
          <p:cNvPr id="4" name="页脚占位符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9494E6C1-322F-4AF4-A541-6A7DCE3853A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48513A3C-D0C5-45C0-BD52-194E76396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6E0D5545-95D4-489F-B8ED-7EAFA774B5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self-documenting </a:t>
            </a:r>
            <a:r>
              <a:rPr lang="zh-CN" altLang="en-US" dirty="0" smtClean="0"/>
              <a:t>自解释</a:t>
            </a:r>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trike="noStrike"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NL2Code</a:t>
            </a:r>
            <a:r>
              <a:rPr lang="zh-CN" altLang="en-US" dirty="0" smtClean="0"/>
              <a:t>：</a:t>
            </a:r>
            <a:r>
              <a:rPr kumimoji="1" lang="zh-CN" altLang="en-US" sz="1300" dirty="0">
                <a:latin typeface="Times New Roman" panose="02020603050405020304" pitchFamily="18" charset="0"/>
                <a:ea typeface="宋体" panose="02010600030101010101" pitchFamily="2" charset="-122"/>
              </a:rPr>
              <a:t>利用机器学习模型（如统计机器翻译、神经网络等）将自然语言翻译成对应的代码要素，如关键词、</a:t>
            </a:r>
            <a:r>
              <a:rPr kumimoji="1" lang="en-US" altLang="zh-CN" sz="1300" dirty="0">
                <a:latin typeface="Times New Roman" panose="02020603050405020304" pitchFamily="18" charset="0"/>
                <a:ea typeface="宋体" panose="02010600030101010101" pitchFamily="2" charset="-122"/>
              </a:rPr>
              <a:t>API</a:t>
            </a:r>
            <a:r>
              <a:rPr kumimoji="1" lang="zh-CN" altLang="en-US" sz="1300" dirty="0">
                <a:latin typeface="Times New Roman" panose="02020603050405020304" pitchFamily="18" charset="0"/>
                <a:ea typeface="宋体" panose="02010600030101010101" pitchFamily="2" charset="-122"/>
              </a:rPr>
              <a:t>、控制流等，在此基础上合成相应的程序代码</a:t>
            </a:r>
            <a:endParaRPr lang="en-US" altLang="zh-CN" dirty="0" smtClean="0"/>
          </a:p>
          <a:p>
            <a:r>
              <a:rPr lang="en-US" altLang="zh-CN" dirty="0" smtClean="0"/>
              <a:t>UI2Code </a:t>
            </a:r>
            <a:r>
              <a:rPr lang="zh-CN" altLang="en-US" dirty="0" smtClean="0"/>
              <a:t>：</a:t>
            </a:r>
            <a:r>
              <a:rPr kumimoji="1" lang="en-US" altLang="zh-CN" sz="1300" dirty="0">
                <a:latin typeface="Times New Roman" panose="02020603050405020304" pitchFamily="18" charset="0"/>
                <a:ea typeface="宋体" panose="02010600030101010101" pitchFamily="2" charset="-122"/>
              </a:rPr>
              <a:t>Encoder: CNN + RNN</a:t>
            </a:r>
            <a:r>
              <a:rPr kumimoji="1" lang="zh-CN" altLang="en-US" sz="1300" dirty="0">
                <a:latin typeface="Times New Roman" panose="02020603050405020304" pitchFamily="18" charset="0"/>
                <a:ea typeface="宋体" panose="02010600030101010101" pitchFamily="2" charset="-122"/>
              </a:rPr>
              <a:t>；</a:t>
            </a:r>
            <a:r>
              <a:rPr kumimoji="1" lang="de-DE" altLang="zh-CN" sz="1300" dirty="0">
                <a:latin typeface="Times New Roman" panose="02020603050405020304" pitchFamily="18" charset="0"/>
                <a:ea typeface="宋体" panose="02010600030101010101" pitchFamily="2" charset="-122"/>
              </a:rPr>
              <a:t>Decoder: RNN + Beam Search</a:t>
            </a:r>
            <a:endParaRPr lang="zh-CN" altLang="en-US" dirty="0"/>
          </a:p>
        </p:txBody>
      </p:sp>
      <p:sp>
        <p:nvSpPr>
          <p:cNvPr id="4" name="灯片编号占位符 3"/>
          <p:cNvSpPr>
            <a:spLocks noGrp="1"/>
          </p:cNvSpPr>
          <p:nvPr>
            <p:ph type="sldNum" sz="quarter" idx="10"/>
          </p:nvPr>
        </p:nvSpPr>
        <p:spPr/>
        <p:txBody>
          <a:bodyPr/>
          <a:lstStyle/>
          <a:p>
            <a:fld id="{4C12BFFB-A25E-489A-84E9-B8134F02B260}"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Jenkins </a:t>
            </a:r>
            <a:r>
              <a:rPr lang="zh-CN" altLang="en-US" dirty="0" smtClean="0"/>
              <a:t>持续集成工具</a:t>
            </a:r>
            <a:endParaRPr lang="en-US" altLang="zh-CN" dirty="0" smtClean="0"/>
          </a:p>
          <a:p>
            <a:r>
              <a:rPr lang="en-US" altLang="zh-CN" dirty="0" smtClean="0"/>
              <a:t>Maven </a:t>
            </a:r>
            <a:r>
              <a:rPr lang="zh-CN" altLang="en-US" dirty="0" smtClean="0"/>
              <a:t>构建工具</a:t>
            </a:r>
            <a:endParaRPr lang="en-US" altLang="zh-CN" dirty="0" smtClean="0"/>
          </a:p>
          <a:p>
            <a:r>
              <a:rPr lang="en-US" altLang="zh-CN" dirty="0" smtClean="0"/>
              <a:t>Sonar </a:t>
            </a:r>
            <a:r>
              <a:rPr lang="zh-CN" altLang="en-US" dirty="0" smtClean="0"/>
              <a:t>代码质量管理工具，可</a:t>
            </a:r>
            <a:r>
              <a:rPr lang="en-US" altLang="zh-CN" dirty="0" smtClean="0"/>
              <a:t>plugin </a:t>
            </a:r>
            <a:r>
              <a:rPr lang="zh-CN" altLang="en-US" dirty="0" smtClean="0"/>
              <a:t>测试工具，代码分析工具，能支持人工代码评审，生成各类报表</a:t>
            </a:r>
            <a:endParaRPr lang="zh-CN" altLang="en-US" dirty="0" smtClean="0"/>
          </a:p>
        </p:txBody>
      </p:sp>
      <p:sp>
        <p:nvSpPr>
          <p:cNvPr id="47108" name="灯片编号占位符 3"/>
          <p:cNvSpPr>
            <a:spLocks noGrp="1"/>
          </p:cNvSpPr>
          <p:nvPr>
            <p:ph type="sldNum" sz="quarter" idx="4294967295"/>
          </p:nvPr>
        </p:nvSpPr>
        <p:spPr bwMode="auto">
          <a:xfrm>
            <a:off x="4021294" y="9721106"/>
            <a:ext cx="3076363" cy="511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panose="020B0604020202020204" pitchFamily="34" charset="0"/>
              </a:defRPr>
            </a:lvl1pPr>
            <a:lvl2pPr marL="804545" indent="-309245">
              <a:defRPr sz="1100">
                <a:solidFill>
                  <a:schemeClr val="tx1"/>
                </a:solidFill>
                <a:latin typeface="Arial" panose="020B0604020202020204" pitchFamily="34" charset="0"/>
              </a:defRPr>
            </a:lvl2pPr>
            <a:lvl3pPr marL="1238250" indent="-247650">
              <a:defRPr sz="1100">
                <a:solidFill>
                  <a:schemeClr val="tx1"/>
                </a:solidFill>
                <a:latin typeface="Arial" panose="020B0604020202020204" pitchFamily="34" charset="0"/>
              </a:defRPr>
            </a:lvl3pPr>
            <a:lvl4pPr marL="1733550" indent="-247650">
              <a:defRPr sz="1100">
                <a:solidFill>
                  <a:schemeClr val="tx1"/>
                </a:solidFill>
                <a:latin typeface="Arial" panose="020B0604020202020204" pitchFamily="34" charset="0"/>
              </a:defRPr>
            </a:lvl4pPr>
            <a:lvl5pPr marL="2228850" indent="-247650">
              <a:defRPr sz="1100">
                <a:solidFill>
                  <a:schemeClr val="tx1"/>
                </a:solidFill>
                <a:latin typeface="Arial" panose="020B0604020202020204" pitchFamily="34" charset="0"/>
              </a:defRPr>
            </a:lvl5pPr>
            <a:lvl6pPr marL="2723515" indent="-247650" eaLnBrk="0" fontAlgn="base" hangingPunct="0">
              <a:spcBef>
                <a:spcPct val="0"/>
              </a:spcBef>
              <a:spcAft>
                <a:spcPct val="0"/>
              </a:spcAft>
              <a:defRPr sz="1100">
                <a:solidFill>
                  <a:schemeClr val="tx1"/>
                </a:solidFill>
                <a:latin typeface="Arial" panose="020B0604020202020204" pitchFamily="34" charset="0"/>
              </a:defRPr>
            </a:lvl6pPr>
            <a:lvl7pPr marL="3218815" indent="-247650" eaLnBrk="0" fontAlgn="base" hangingPunct="0">
              <a:spcBef>
                <a:spcPct val="0"/>
              </a:spcBef>
              <a:spcAft>
                <a:spcPct val="0"/>
              </a:spcAft>
              <a:defRPr sz="1100">
                <a:solidFill>
                  <a:schemeClr val="tx1"/>
                </a:solidFill>
                <a:latin typeface="Arial" panose="020B0604020202020204" pitchFamily="34" charset="0"/>
              </a:defRPr>
            </a:lvl7pPr>
            <a:lvl8pPr marL="3714115" indent="-247650" eaLnBrk="0" fontAlgn="base" hangingPunct="0">
              <a:spcBef>
                <a:spcPct val="0"/>
              </a:spcBef>
              <a:spcAft>
                <a:spcPct val="0"/>
              </a:spcAft>
              <a:defRPr sz="1100">
                <a:solidFill>
                  <a:schemeClr val="tx1"/>
                </a:solidFill>
                <a:latin typeface="Arial" panose="020B0604020202020204" pitchFamily="34" charset="0"/>
              </a:defRPr>
            </a:lvl8pPr>
            <a:lvl9pPr marL="4209415" indent="-247650" eaLnBrk="0" fontAlgn="base" hangingPunct="0">
              <a:spcBef>
                <a:spcPct val="0"/>
              </a:spcBef>
              <a:spcAft>
                <a:spcPct val="0"/>
              </a:spcAft>
              <a:defRPr sz="1100">
                <a:solidFill>
                  <a:schemeClr val="tx1"/>
                </a:solidFill>
                <a:latin typeface="Arial" panose="020B0604020202020204" pitchFamily="34" charset="0"/>
              </a:defRPr>
            </a:lvl9pPr>
          </a:lstStyle>
          <a:p>
            <a:fld id="{13006FB1-77F7-4AE1-A044-696FD000513A}"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7275">
              <a:defRPr sz="1100">
                <a:solidFill>
                  <a:schemeClr val="tx1"/>
                </a:solidFill>
                <a:latin typeface="Arial" panose="020B0604020202020204" pitchFamily="34" charset="0"/>
              </a:defRPr>
            </a:lvl1pPr>
            <a:lvl2pPr marL="804545" indent="-309245" defTabSz="1057275">
              <a:defRPr sz="1100">
                <a:solidFill>
                  <a:schemeClr val="tx1"/>
                </a:solidFill>
                <a:latin typeface="Arial" panose="020B0604020202020204" pitchFamily="34" charset="0"/>
              </a:defRPr>
            </a:lvl2pPr>
            <a:lvl3pPr marL="1238250" indent="-247650" defTabSz="1057275">
              <a:defRPr sz="1100">
                <a:solidFill>
                  <a:schemeClr val="tx1"/>
                </a:solidFill>
                <a:latin typeface="Arial" panose="020B0604020202020204" pitchFamily="34" charset="0"/>
              </a:defRPr>
            </a:lvl3pPr>
            <a:lvl4pPr marL="1733550" indent="-247650" defTabSz="1057275">
              <a:defRPr sz="1100">
                <a:solidFill>
                  <a:schemeClr val="tx1"/>
                </a:solidFill>
                <a:latin typeface="Arial" panose="020B0604020202020204" pitchFamily="34" charset="0"/>
              </a:defRPr>
            </a:lvl4pPr>
            <a:lvl5pPr marL="2228850" indent="-247650" defTabSz="1057275">
              <a:defRPr sz="1100">
                <a:solidFill>
                  <a:schemeClr val="tx1"/>
                </a:solidFill>
                <a:latin typeface="Arial" panose="020B0604020202020204" pitchFamily="34" charset="0"/>
              </a:defRPr>
            </a:lvl5pPr>
            <a:lvl6pPr marL="2723515" indent="-247650" defTabSz="1057275" eaLnBrk="0" fontAlgn="base" hangingPunct="0">
              <a:spcBef>
                <a:spcPct val="0"/>
              </a:spcBef>
              <a:spcAft>
                <a:spcPct val="0"/>
              </a:spcAft>
              <a:defRPr sz="1100">
                <a:solidFill>
                  <a:schemeClr val="tx1"/>
                </a:solidFill>
                <a:latin typeface="Arial" panose="020B0604020202020204" pitchFamily="34" charset="0"/>
              </a:defRPr>
            </a:lvl6pPr>
            <a:lvl7pPr marL="3218815" indent="-247650" defTabSz="1057275" eaLnBrk="0" fontAlgn="base" hangingPunct="0">
              <a:spcBef>
                <a:spcPct val="0"/>
              </a:spcBef>
              <a:spcAft>
                <a:spcPct val="0"/>
              </a:spcAft>
              <a:defRPr sz="1100">
                <a:solidFill>
                  <a:schemeClr val="tx1"/>
                </a:solidFill>
                <a:latin typeface="Arial" panose="020B0604020202020204" pitchFamily="34" charset="0"/>
              </a:defRPr>
            </a:lvl7pPr>
            <a:lvl8pPr marL="3714115" indent="-247650" defTabSz="1057275" eaLnBrk="0" fontAlgn="base" hangingPunct="0">
              <a:spcBef>
                <a:spcPct val="0"/>
              </a:spcBef>
              <a:spcAft>
                <a:spcPct val="0"/>
              </a:spcAft>
              <a:defRPr sz="1100">
                <a:solidFill>
                  <a:schemeClr val="tx1"/>
                </a:solidFill>
                <a:latin typeface="Arial" panose="020B0604020202020204" pitchFamily="34" charset="0"/>
              </a:defRPr>
            </a:lvl8pPr>
            <a:lvl9pPr marL="4209415" indent="-247650" defTabSz="1057275" eaLnBrk="0" fontAlgn="base" hangingPunct="0">
              <a:spcBef>
                <a:spcPct val="0"/>
              </a:spcBef>
              <a:spcAft>
                <a:spcPct val="0"/>
              </a:spcAft>
              <a:defRPr sz="1100">
                <a:solidFill>
                  <a:schemeClr val="tx1"/>
                </a:solidFill>
                <a:latin typeface="Arial" panose="020B0604020202020204" pitchFamily="34" charset="0"/>
              </a:defRPr>
            </a:lvl9pPr>
          </a:lstStyle>
          <a:p>
            <a:endParaRPr lang="zh-CN" altLang="en-US" sz="1200" i="1" dirty="0"/>
          </a:p>
        </p:txBody>
      </p:sp>
      <p:sp>
        <p:nvSpPr>
          <p:cNvPr id="717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7275">
              <a:defRPr sz="1100">
                <a:solidFill>
                  <a:schemeClr val="tx1"/>
                </a:solidFill>
                <a:latin typeface="Arial" panose="020B0604020202020204" pitchFamily="34" charset="0"/>
              </a:defRPr>
            </a:lvl1pPr>
            <a:lvl2pPr marL="804545" indent="-309245" defTabSz="1057275">
              <a:defRPr sz="1100">
                <a:solidFill>
                  <a:schemeClr val="tx1"/>
                </a:solidFill>
                <a:latin typeface="Arial" panose="020B0604020202020204" pitchFamily="34" charset="0"/>
              </a:defRPr>
            </a:lvl2pPr>
            <a:lvl3pPr marL="1238250" indent="-247650" defTabSz="1057275">
              <a:defRPr sz="1100">
                <a:solidFill>
                  <a:schemeClr val="tx1"/>
                </a:solidFill>
                <a:latin typeface="Arial" panose="020B0604020202020204" pitchFamily="34" charset="0"/>
              </a:defRPr>
            </a:lvl3pPr>
            <a:lvl4pPr marL="1733550" indent="-247650" defTabSz="1057275">
              <a:defRPr sz="1100">
                <a:solidFill>
                  <a:schemeClr val="tx1"/>
                </a:solidFill>
                <a:latin typeface="Arial" panose="020B0604020202020204" pitchFamily="34" charset="0"/>
              </a:defRPr>
            </a:lvl4pPr>
            <a:lvl5pPr marL="2228850" indent="-247650" defTabSz="1057275">
              <a:defRPr sz="1100">
                <a:solidFill>
                  <a:schemeClr val="tx1"/>
                </a:solidFill>
                <a:latin typeface="Arial" panose="020B0604020202020204" pitchFamily="34" charset="0"/>
              </a:defRPr>
            </a:lvl5pPr>
            <a:lvl6pPr marL="2723515" indent="-247650" defTabSz="1057275" eaLnBrk="0" fontAlgn="base" hangingPunct="0">
              <a:spcBef>
                <a:spcPct val="0"/>
              </a:spcBef>
              <a:spcAft>
                <a:spcPct val="0"/>
              </a:spcAft>
              <a:defRPr sz="1100">
                <a:solidFill>
                  <a:schemeClr val="tx1"/>
                </a:solidFill>
                <a:latin typeface="Arial" panose="020B0604020202020204" pitchFamily="34" charset="0"/>
              </a:defRPr>
            </a:lvl6pPr>
            <a:lvl7pPr marL="3218815" indent="-247650" defTabSz="1057275" eaLnBrk="0" fontAlgn="base" hangingPunct="0">
              <a:spcBef>
                <a:spcPct val="0"/>
              </a:spcBef>
              <a:spcAft>
                <a:spcPct val="0"/>
              </a:spcAft>
              <a:defRPr sz="1100">
                <a:solidFill>
                  <a:schemeClr val="tx1"/>
                </a:solidFill>
                <a:latin typeface="Arial" panose="020B0604020202020204" pitchFamily="34" charset="0"/>
              </a:defRPr>
            </a:lvl7pPr>
            <a:lvl8pPr marL="3714115" indent="-247650" defTabSz="1057275" eaLnBrk="0" fontAlgn="base" hangingPunct="0">
              <a:spcBef>
                <a:spcPct val="0"/>
              </a:spcBef>
              <a:spcAft>
                <a:spcPct val="0"/>
              </a:spcAft>
              <a:defRPr sz="1100">
                <a:solidFill>
                  <a:schemeClr val="tx1"/>
                </a:solidFill>
                <a:latin typeface="Arial" panose="020B0604020202020204" pitchFamily="34" charset="0"/>
              </a:defRPr>
            </a:lvl8pPr>
            <a:lvl9pPr marL="4209415" indent="-247650" defTabSz="1057275" eaLnBrk="0" fontAlgn="base" hangingPunct="0">
              <a:spcBef>
                <a:spcPct val="0"/>
              </a:spcBef>
              <a:spcAft>
                <a:spcPct val="0"/>
              </a:spcAft>
              <a:defRPr sz="1100">
                <a:solidFill>
                  <a:schemeClr val="tx1"/>
                </a:solidFill>
                <a:latin typeface="Arial" panose="020B0604020202020204" pitchFamily="34" charset="0"/>
              </a:defRPr>
            </a:lvl9pPr>
          </a:lstStyle>
          <a:p>
            <a:endParaRPr lang="en-US" altLang="zh-CN" sz="1200" dirty="0">
              <a:latin typeface="ZapfHumnst BT" pitchFamily="34" charset="0"/>
            </a:endParaRPr>
          </a:p>
        </p:txBody>
      </p:sp>
      <p:sp>
        <p:nvSpPr>
          <p:cNvPr id="7172" name="Rectangle 2"/>
          <p:cNvSpPr>
            <a:spLocks noGrp="1" noRot="1" noChangeAspect="1" noChangeArrowheads="1" noTextEdit="1"/>
          </p:cNvSpPr>
          <p:nvPr>
            <p:ph type="sldImg"/>
          </p:nvPr>
        </p:nvSpPr>
        <p:spPr/>
      </p:sp>
      <p:sp>
        <p:nvSpPr>
          <p:cNvPr id="717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设计和代码要保持一致性</a:t>
            </a:r>
            <a:endParaRPr lang="zh-CN" altLang="en-US" smtClean="0"/>
          </a:p>
          <a:p>
            <a:pPr eaLnBrk="1" hangingPunct="1"/>
            <a:r>
              <a:rPr lang="zh-CN" altLang="en-US" smtClean="0"/>
              <a:t>需求和设计要保持一致性</a:t>
            </a:r>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7275">
              <a:defRPr sz="1100">
                <a:solidFill>
                  <a:schemeClr val="tx1"/>
                </a:solidFill>
                <a:latin typeface="Arial" panose="020B0604020202020204" pitchFamily="34" charset="0"/>
              </a:defRPr>
            </a:lvl1pPr>
            <a:lvl2pPr marL="804545" indent="-309245" defTabSz="1057275">
              <a:defRPr sz="1100">
                <a:solidFill>
                  <a:schemeClr val="tx1"/>
                </a:solidFill>
                <a:latin typeface="Arial" panose="020B0604020202020204" pitchFamily="34" charset="0"/>
              </a:defRPr>
            </a:lvl2pPr>
            <a:lvl3pPr marL="1238250" indent="-247650" defTabSz="1057275">
              <a:defRPr sz="1100">
                <a:solidFill>
                  <a:schemeClr val="tx1"/>
                </a:solidFill>
                <a:latin typeface="Arial" panose="020B0604020202020204" pitchFamily="34" charset="0"/>
              </a:defRPr>
            </a:lvl3pPr>
            <a:lvl4pPr marL="1733550" indent="-247650" defTabSz="1057275">
              <a:defRPr sz="1100">
                <a:solidFill>
                  <a:schemeClr val="tx1"/>
                </a:solidFill>
                <a:latin typeface="Arial" panose="020B0604020202020204" pitchFamily="34" charset="0"/>
              </a:defRPr>
            </a:lvl4pPr>
            <a:lvl5pPr marL="2228850" indent="-247650" defTabSz="1057275">
              <a:defRPr sz="1100">
                <a:solidFill>
                  <a:schemeClr val="tx1"/>
                </a:solidFill>
                <a:latin typeface="Arial" panose="020B0604020202020204" pitchFamily="34" charset="0"/>
              </a:defRPr>
            </a:lvl5pPr>
            <a:lvl6pPr marL="2723515" indent="-247650" defTabSz="1057275" eaLnBrk="0" fontAlgn="base" hangingPunct="0">
              <a:spcBef>
                <a:spcPct val="0"/>
              </a:spcBef>
              <a:spcAft>
                <a:spcPct val="0"/>
              </a:spcAft>
              <a:defRPr sz="1100">
                <a:solidFill>
                  <a:schemeClr val="tx1"/>
                </a:solidFill>
                <a:latin typeface="Arial" panose="020B0604020202020204" pitchFamily="34" charset="0"/>
              </a:defRPr>
            </a:lvl6pPr>
            <a:lvl7pPr marL="3218815" indent="-247650" defTabSz="1057275" eaLnBrk="0" fontAlgn="base" hangingPunct="0">
              <a:spcBef>
                <a:spcPct val="0"/>
              </a:spcBef>
              <a:spcAft>
                <a:spcPct val="0"/>
              </a:spcAft>
              <a:defRPr sz="1100">
                <a:solidFill>
                  <a:schemeClr val="tx1"/>
                </a:solidFill>
                <a:latin typeface="Arial" panose="020B0604020202020204" pitchFamily="34" charset="0"/>
              </a:defRPr>
            </a:lvl7pPr>
            <a:lvl8pPr marL="3714115" indent="-247650" defTabSz="1057275" eaLnBrk="0" fontAlgn="base" hangingPunct="0">
              <a:spcBef>
                <a:spcPct val="0"/>
              </a:spcBef>
              <a:spcAft>
                <a:spcPct val="0"/>
              </a:spcAft>
              <a:defRPr sz="1100">
                <a:solidFill>
                  <a:schemeClr val="tx1"/>
                </a:solidFill>
                <a:latin typeface="Arial" panose="020B0604020202020204" pitchFamily="34" charset="0"/>
              </a:defRPr>
            </a:lvl8pPr>
            <a:lvl9pPr marL="4209415" indent="-247650" defTabSz="1057275" eaLnBrk="0" fontAlgn="base" hangingPunct="0">
              <a:spcBef>
                <a:spcPct val="0"/>
              </a:spcBef>
              <a:spcAft>
                <a:spcPct val="0"/>
              </a:spcAft>
              <a:defRPr sz="1100">
                <a:solidFill>
                  <a:schemeClr val="tx1"/>
                </a:solidFill>
                <a:latin typeface="Arial" panose="020B0604020202020204" pitchFamily="34" charset="0"/>
              </a:defRPr>
            </a:lvl9pPr>
          </a:lstStyle>
          <a:p>
            <a:endParaRPr lang="zh-CN" altLang="en-US" sz="1200" i="1" dirty="0"/>
          </a:p>
        </p:txBody>
      </p:sp>
      <p:sp>
        <p:nvSpPr>
          <p:cNvPr id="1126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7275">
              <a:defRPr sz="1100">
                <a:solidFill>
                  <a:schemeClr val="tx1"/>
                </a:solidFill>
                <a:latin typeface="Arial" panose="020B0604020202020204" pitchFamily="34" charset="0"/>
              </a:defRPr>
            </a:lvl1pPr>
            <a:lvl2pPr marL="804545" indent="-309245" defTabSz="1057275">
              <a:defRPr sz="1100">
                <a:solidFill>
                  <a:schemeClr val="tx1"/>
                </a:solidFill>
                <a:latin typeface="Arial" panose="020B0604020202020204" pitchFamily="34" charset="0"/>
              </a:defRPr>
            </a:lvl2pPr>
            <a:lvl3pPr marL="1238250" indent="-247650" defTabSz="1057275">
              <a:defRPr sz="1100">
                <a:solidFill>
                  <a:schemeClr val="tx1"/>
                </a:solidFill>
                <a:latin typeface="Arial" panose="020B0604020202020204" pitchFamily="34" charset="0"/>
              </a:defRPr>
            </a:lvl3pPr>
            <a:lvl4pPr marL="1733550" indent="-247650" defTabSz="1057275">
              <a:defRPr sz="1100">
                <a:solidFill>
                  <a:schemeClr val="tx1"/>
                </a:solidFill>
                <a:latin typeface="Arial" panose="020B0604020202020204" pitchFamily="34" charset="0"/>
              </a:defRPr>
            </a:lvl4pPr>
            <a:lvl5pPr marL="2228850" indent="-247650" defTabSz="1057275">
              <a:defRPr sz="1100">
                <a:solidFill>
                  <a:schemeClr val="tx1"/>
                </a:solidFill>
                <a:latin typeface="Arial" panose="020B0604020202020204" pitchFamily="34" charset="0"/>
              </a:defRPr>
            </a:lvl5pPr>
            <a:lvl6pPr marL="2723515" indent="-247650" defTabSz="1057275" eaLnBrk="0" fontAlgn="base" hangingPunct="0">
              <a:spcBef>
                <a:spcPct val="0"/>
              </a:spcBef>
              <a:spcAft>
                <a:spcPct val="0"/>
              </a:spcAft>
              <a:defRPr sz="1100">
                <a:solidFill>
                  <a:schemeClr val="tx1"/>
                </a:solidFill>
                <a:latin typeface="Arial" panose="020B0604020202020204" pitchFamily="34" charset="0"/>
              </a:defRPr>
            </a:lvl6pPr>
            <a:lvl7pPr marL="3218815" indent="-247650" defTabSz="1057275" eaLnBrk="0" fontAlgn="base" hangingPunct="0">
              <a:spcBef>
                <a:spcPct val="0"/>
              </a:spcBef>
              <a:spcAft>
                <a:spcPct val="0"/>
              </a:spcAft>
              <a:defRPr sz="1100">
                <a:solidFill>
                  <a:schemeClr val="tx1"/>
                </a:solidFill>
                <a:latin typeface="Arial" panose="020B0604020202020204" pitchFamily="34" charset="0"/>
              </a:defRPr>
            </a:lvl7pPr>
            <a:lvl8pPr marL="3714115" indent="-247650" defTabSz="1057275" eaLnBrk="0" fontAlgn="base" hangingPunct="0">
              <a:spcBef>
                <a:spcPct val="0"/>
              </a:spcBef>
              <a:spcAft>
                <a:spcPct val="0"/>
              </a:spcAft>
              <a:defRPr sz="1100">
                <a:solidFill>
                  <a:schemeClr val="tx1"/>
                </a:solidFill>
                <a:latin typeface="Arial" panose="020B0604020202020204" pitchFamily="34" charset="0"/>
              </a:defRPr>
            </a:lvl8pPr>
            <a:lvl9pPr marL="4209415" indent="-247650" defTabSz="1057275" eaLnBrk="0" fontAlgn="base" hangingPunct="0">
              <a:spcBef>
                <a:spcPct val="0"/>
              </a:spcBef>
              <a:spcAft>
                <a:spcPct val="0"/>
              </a:spcAft>
              <a:defRPr sz="1100">
                <a:solidFill>
                  <a:schemeClr val="tx1"/>
                </a:solidFill>
                <a:latin typeface="Arial" panose="020B0604020202020204" pitchFamily="34" charset="0"/>
              </a:defRPr>
            </a:lvl9pPr>
          </a:lstStyle>
          <a:p>
            <a:endParaRPr lang="en-US" altLang="zh-CN" sz="1200" dirty="0">
              <a:latin typeface="ZapfHumnst BT" pitchFamily="34" charset="0"/>
            </a:endParaRPr>
          </a:p>
        </p:txBody>
      </p:sp>
      <p:sp>
        <p:nvSpPr>
          <p:cNvPr id="11268" name="Rectangle 2"/>
          <p:cNvSpPr>
            <a:spLocks noGrp="1" noRot="1" noChangeAspect="1" noChangeArrowheads="1" noTextEdit="1"/>
          </p:cNvSpPr>
          <p:nvPr>
            <p:ph type="sldImg"/>
          </p:nvPr>
        </p:nvSpPr>
        <p:spPr/>
      </p:sp>
      <p:sp>
        <p:nvSpPr>
          <p:cNvPr id="1126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67000"/>
              </a:lnSpc>
            </a:pPr>
            <a:r>
              <a:rPr lang="zh-CN" altLang="en-US" sz="1100" dirty="0"/>
              <a:t>函数式（</a:t>
            </a:r>
            <a:r>
              <a:rPr lang="en-US" altLang="zh-CN" sz="1100" i="1" dirty="0"/>
              <a:t>Functional</a:t>
            </a:r>
            <a:r>
              <a:rPr lang="zh-CN" altLang="en-US" sz="1100" dirty="0"/>
              <a:t>）语言采用一种基于函数的递归定义的计算模型。它们的灵感来自</a:t>
            </a:r>
            <a:r>
              <a:rPr lang="en-US" altLang="zh-CN" sz="1100" dirty="0"/>
              <a:t>λ</a:t>
            </a:r>
            <a:r>
              <a:rPr lang="zh-CN" altLang="en-US" sz="1100" dirty="0"/>
              <a:t>演算（</a:t>
            </a:r>
            <a:r>
              <a:rPr lang="en-US" altLang="zh-CN" sz="1100" i="1" dirty="0"/>
              <a:t>lambda calculus</a:t>
            </a:r>
            <a:r>
              <a:rPr lang="zh-CN" altLang="en-US" sz="1100" dirty="0"/>
              <a:t>），这是由阿罗索</a:t>
            </a:r>
            <a:r>
              <a:rPr lang="en-US" altLang="zh-CN" sz="1100" dirty="0">
                <a:latin typeface="Arial" panose="020B0604020202020204" pitchFamily="34" charset="0"/>
              </a:rPr>
              <a:t>·</a:t>
            </a:r>
            <a:r>
              <a:rPr lang="zh-CN" altLang="en-US" sz="1100" dirty="0"/>
              <a:t>丘奇在</a:t>
            </a:r>
            <a:r>
              <a:rPr lang="en-US" altLang="zh-CN" sz="1100" dirty="0"/>
              <a:t>20</a:t>
            </a:r>
            <a:r>
              <a:rPr lang="zh-CN" altLang="en-US" sz="1100" dirty="0"/>
              <a:t>世纪</a:t>
            </a:r>
            <a:r>
              <a:rPr lang="en-US" altLang="zh-CN" sz="1100" dirty="0"/>
              <a:t>30</a:t>
            </a:r>
            <a:r>
              <a:rPr lang="zh-CN" altLang="en-US" sz="1100" dirty="0"/>
              <a:t>年代开发的一种形式化的计算模型。在本质上，程序被看作是一种从输入到输出的函数，基于一些更简单的函数，通过一种逐步精化的过程定义。</a:t>
            </a:r>
            <a:endParaRPr lang="zh-CN" altLang="en-US" sz="1100" dirty="0"/>
          </a:p>
          <a:p>
            <a:pPr eaLnBrk="1" hangingPunct="1">
              <a:lnSpc>
                <a:spcPct val="67000"/>
              </a:lnSpc>
            </a:pPr>
            <a:r>
              <a:rPr lang="zh-CN" altLang="en-US" sz="1100" dirty="0"/>
              <a:t>数据流（</a:t>
            </a:r>
            <a:r>
              <a:rPr lang="en-US" altLang="zh-CN" sz="1100" i="1" dirty="0"/>
              <a:t>Dataflow</a:t>
            </a:r>
            <a:r>
              <a:rPr lang="zh-CN" altLang="en-US" sz="1100" dirty="0"/>
              <a:t>）语言将计算看成在一些基本的功能结点之间流动的信息（单词）流。这些语言提供了一种具有内在并行性的模型：结点由输入单词的到达触发，能够并发操作。</a:t>
            </a:r>
            <a:endParaRPr lang="zh-CN" altLang="en-US" sz="1100" dirty="0"/>
          </a:p>
          <a:p>
            <a:pPr eaLnBrk="1" hangingPunct="1">
              <a:lnSpc>
                <a:spcPct val="67000"/>
              </a:lnSpc>
            </a:pPr>
            <a:r>
              <a:rPr lang="zh-CN" altLang="en-US" sz="1100" dirty="0"/>
              <a:t>逻辑式（</a:t>
            </a:r>
            <a:r>
              <a:rPr lang="en-US" altLang="zh-CN" sz="1100" i="1" dirty="0"/>
              <a:t>Logic</a:t>
            </a:r>
            <a:r>
              <a:rPr lang="zh-CN" altLang="en-US" sz="1100" dirty="0"/>
              <a:t>）或基于约束的（</a:t>
            </a:r>
            <a:r>
              <a:rPr lang="en-US" altLang="zh-CN" sz="1100" i="1" dirty="0"/>
              <a:t>constraint-based</a:t>
            </a:r>
            <a:r>
              <a:rPr lang="zh-CN" altLang="en-US" sz="1100" dirty="0"/>
              <a:t>）语言由命题逻辑得到灵感，它们把计算看作是一种目标制导的搜索过程，设法根据一集逻辑规则找出满足某些特定关系的值。</a:t>
            </a:r>
            <a:r>
              <a:rPr lang="en-US" altLang="zh-CN" sz="1100" dirty="0"/>
              <a:t>Prolog</a:t>
            </a:r>
            <a:r>
              <a:rPr lang="zh-CN" altLang="en-US" sz="1100" dirty="0"/>
              <a:t>是最有名的逻辑式语言，电子表格系统（如</a:t>
            </a:r>
            <a:r>
              <a:rPr lang="en-US" altLang="zh-CN" sz="1100" dirty="0"/>
              <a:t>VisiCalc</a:t>
            </a:r>
            <a:r>
              <a:rPr lang="zh-CN" altLang="en-US" sz="1100" dirty="0"/>
              <a:t>、</a:t>
            </a:r>
            <a:r>
              <a:rPr lang="en-US" altLang="zh-CN" sz="1100" dirty="0"/>
              <a:t>Excel</a:t>
            </a:r>
            <a:r>
              <a:rPr lang="zh-CN" altLang="en-US" sz="1100" dirty="0"/>
              <a:t>和</a:t>
            </a:r>
            <a:r>
              <a:rPr lang="en-US" altLang="zh-CN" sz="1100" dirty="0"/>
              <a:t>Lotus 1-2-3</a:t>
            </a:r>
            <a:r>
              <a:rPr lang="zh-CN" altLang="en-US" sz="1100" dirty="0"/>
              <a:t>）里的可编程功能也可以看作是这一类东西。</a:t>
            </a:r>
            <a:endParaRPr lang="zh-CN" altLang="en-US" sz="1100" dirty="0"/>
          </a:p>
          <a:p>
            <a:pPr eaLnBrk="1" hangingPunct="1">
              <a:lnSpc>
                <a:spcPct val="67000"/>
              </a:lnSpc>
            </a:pPr>
            <a:r>
              <a:rPr lang="zh-CN" altLang="en-US" sz="1100" dirty="0"/>
              <a:t>冯</a:t>
            </a:r>
            <a:r>
              <a:rPr lang="en-US" altLang="zh-CN" sz="1100" dirty="0">
                <a:latin typeface="Arial" panose="020B0604020202020204" pitchFamily="34" charset="0"/>
              </a:rPr>
              <a:t>·</a:t>
            </a:r>
            <a:r>
              <a:rPr lang="zh-CN" altLang="en-US" sz="1100" dirty="0"/>
              <a:t>诺伊曼语言是我们最熟悉的，也是最成功的。这类语言包括了</a:t>
            </a:r>
            <a:r>
              <a:rPr lang="en-US" altLang="zh-CN" sz="1100" dirty="0"/>
              <a:t>Fortran</a:t>
            </a:r>
            <a:r>
              <a:rPr lang="zh-CN" altLang="en-US" sz="1100" dirty="0"/>
              <a:t>、</a:t>
            </a:r>
            <a:r>
              <a:rPr lang="en-US" altLang="zh-CN" sz="1100" dirty="0"/>
              <a:t>Ada 83</a:t>
            </a:r>
            <a:r>
              <a:rPr lang="zh-CN" altLang="en-US" sz="1100" dirty="0"/>
              <a:t>、</a:t>
            </a:r>
            <a:r>
              <a:rPr lang="en-US" altLang="zh-CN" sz="1100" dirty="0"/>
              <a:t>C</a:t>
            </a:r>
            <a:r>
              <a:rPr lang="zh-CN" altLang="en-US" sz="1100" dirty="0"/>
              <a:t>等，以及所有那些把修改变量的值当作最基本计算方式的语言。</a:t>
            </a:r>
            <a:endParaRPr lang="zh-CN" altLang="en-US" sz="1100" dirty="0"/>
          </a:p>
          <a:p>
            <a:pPr eaLnBrk="1" hangingPunct="1">
              <a:lnSpc>
                <a:spcPct val="67000"/>
              </a:lnSpc>
            </a:pPr>
            <a:r>
              <a:rPr lang="zh-CN" altLang="en-US" sz="1100" dirty="0"/>
              <a:t>函数式语言的基础是具有值的表达式，而冯</a:t>
            </a:r>
            <a:r>
              <a:rPr lang="en-US" altLang="zh-CN" sz="1100" dirty="0">
                <a:latin typeface="Arial" panose="020B0604020202020204" pitchFamily="34" charset="0"/>
              </a:rPr>
              <a:t>·</a:t>
            </a:r>
            <a:r>
              <a:rPr lang="zh-CN" altLang="en-US" sz="1100" dirty="0"/>
              <a:t>诺伊曼语言的基础是语句（特别是赋值），它们通过修改存储器里的值而产生副作用（</a:t>
            </a:r>
            <a:r>
              <a:rPr lang="en-US" altLang="zh-CN" sz="1100" i="1" dirty="0"/>
              <a:t>side effect</a:t>
            </a:r>
            <a:r>
              <a:rPr lang="zh-CN" altLang="en-US" sz="1100" dirty="0"/>
              <a:t>）的方式去影响后续计算的进行。</a:t>
            </a:r>
            <a:endParaRPr lang="zh-CN" altLang="en-US" sz="1100" dirty="0"/>
          </a:p>
          <a:p>
            <a:pPr eaLnBrk="1" hangingPunct="1">
              <a:lnSpc>
                <a:spcPct val="67000"/>
              </a:lnSpc>
            </a:pPr>
            <a:r>
              <a:rPr lang="zh-CN" altLang="en-US" sz="1100" dirty="0"/>
              <a:t>脚本（</a:t>
            </a:r>
            <a:r>
              <a:rPr lang="en-US" altLang="zh-CN" sz="1100" i="1" dirty="0"/>
              <a:t>Scripting</a:t>
            </a:r>
            <a:r>
              <a:rPr lang="zh-CN" altLang="en-US" sz="1100" dirty="0"/>
              <a:t>）语言是冯</a:t>
            </a:r>
            <a:r>
              <a:rPr lang="en-US" altLang="zh-CN" sz="1100" dirty="0">
                <a:latin typeface="Arial" panose="020B0604020202020204" pitchFamily="34" charset="0"/>
              </a:rPr>
              <a:t>·</a:t>
            </a:r>
            <a:r>
              <a:rPr lang="zh-CN" altLang="en-US" sz="1100" dirty="0"/>
              <a:t>诺伊曼语言的一个子类，特点在于强调其主要用途是把用其他语言开发的独立程序作为部件</a:t>
            </a:r>
            <a:r>
              <a:rPr lang="zh-CN" altLang="en-US" sz="1100" dirty="0">
                <a:latin typeface="Arial" panose="020B0604020202020204" pitchFamily="34" charset="0"/>
              </a:rPr>
              <a:t>“</a:t>
            </a:r>
            <a:r>
              <a:rPr lang="zh-CN" altLang="en-US" sz="1100" dirty="0"/>
              <a:t>粘到一起</a:t>
            </a:r>
            <a:r>
              <a:rPr lang="zh-CN" altLang="en-US" sz="1100" dirty="0">
                <a:latin typeface="Arial" panose="020B0604020202020204" pitchFamily="34" charset="0"/>
              </a:rPr>
              <a:t>”</a:t>
            </a:r>
            <a:r>
              <a:rPr lang="zh-CN" altLang="en-US" sz="1100" dirty="0"/>
              <a:t>。一些脚本语言的开发有特定目的：例如</a:t>
            </a:r>
            <a:r>
              <a:rPr lang="en-US" altLang="zh-CN" sz="1100" dirty="0" err="1"/>
              <a:t>csh</a:t>
            </a:r>
            <a:r>
              <a:rPr lang="zh-CN" altLang="en-US" sz="1100" dirty="0"/>
              <a:t>和</a:t>
            </a:r>
            <a:r>
              <a:rPr lang="en-US" altLang="zh-CN" sz="1100" dirty="0"/>
              <a:t>bash</a:t>
            </a:r>
            <a:r>
              <a:rPr lang="zh-CN" altLang="en-US" sz="1100" dirty="0"/>
              <a:t>是作为作业控制程序（外壳程序）的输入语言；</a:t>
            </a:r>
            <a:r>
              <a:rPr lang="en-US" altLang="zh-CN" sz="1100" dirty="0" err="1"/>
              <a:t>Awk</a:t>
            </a:r>
            <a:r>
              <a:rPr lang="zh-CN" altLang="en-US" sz="1100" dirty="0"/>
              <a:t>是为了做文本处理；</a:t>
            </a:r>
            <a:r>
              <a:rPr lang="en-US" altLang="zh-CN" sz="1100" dirty="0"/>
              <a:t>PHP</a:t>
            </a:r>
            <a:r>
              <a:rPr lang="zh-CN" altLang="en-US" sz="1100" dirty="0"/>
              <a:t>和</a:t>
            </a:r>
            <a:r>
              <a:rPr lang="en-US" altLang="zh-CN" sz="1100" dirty="0"/>
              <a:t>JavaScript</a:t>
            </a:r>
            <a:r>
              <a:rPr lang="zh-CN" altLang="en-US" sz="1100" dirty="0"/>
              <a:t>基本上是为了生成包含动态内容的网页（分别在服务器端和客户端执行）。另一些语言，包括</a:t>
            </a:r>
            <a:r>
              <a:rPr lang="en-US" altLang="zh-CN" sz="1100" dirty="0"/>
              <a:t>Perl</a:t>
            </a:r>
            <a:r>
              <a:rPr lang="zh-CN" altLang="en-US" sz="1100" dirty="0"/>
              <a:t>、</a:t>
            </a:r>
            <a:r>
              <a:rPr lang="en-US" altLang="zh-CN" sz="1100" dirty="0"/>
              <a:t>Python</a:t>
            </a:r>
            <a:r>
              <a:rPr lang="zh-CN" altLang="en-US" sz="1100" dirty="0"/>
              <a:t>、</a:t>
            </a:r>
            <a:r>
              <a:rPr lang="en-US" altLang="zh-CN" sz="1100" dirty="0"/>
              <a:t>Ruby</a:t>
            </a:r>
            <a:r>
              <a:rPr lang="zh-CN" altLang="en-US" sz="1100" dirty="0"/>
              <a:t>和</a:t>
            </a:r>
            <a:r>
              <a:rPr lang="en-US" altLang="zh-CN" sz="1100" dirty="0" err="1"/>
              <a:t>Tcl</a:t>
            </a:r>
            <a:r>
              <a:rPr lang="zh-CN" altLang="en-US" sz="1100" dirty="0"/>
              <a:t>，则是希望作为通用语言。这里最强调的是快速原型，更重视的是表达方便而不是执行速度。</a:t>
            </a:r>
            <a:endParaRPr lang="zh-CN" altLang="en-US" sz="1100" dirty="0"/>
          </a:p>
          <a:p>
            <a:pPr eaLnBrk="1" hangingPunct="1">
              <a:lnSpc>
                <a:spcPct val="67000"/>
              </a:lnSpc>
            </a:pPr>
            <a:r>
              <a:rPr lang="zh-CN" altLang="en-US" sz="1100" dirty="0"/>
              <a:t>面向对象（</a:t>
            </a:r>
            <a:r>
              <a:rPr lang="en-US" altLang="zh-CN" sz="1100" i="1" dirty="0"/>
              <a:t>Object-oriented</a:t>
            </a:r>
            <a:r>
              <a:rPr lang="zh-CN" altLang="en-US" sz="1100" dirty="0"/>
              <a:t>）语言相对而言更新一些，虽然它们的历史也可以追溯到</a:t>
            </a:r>
            <a:r>
              <a:rPr lang="en-US" altLang="zh-CN" sz="1100" dirty="0" err="1"/>
              <a:t>Simula</a:t>
            </a:r>
            <a:r>
              <a:rPr lang="en-US" altLang="zh-CN" sz="1100" dirty="0"/>
              <a:t> 67</a:t>
            </a:r>
            <a:r>
              <a:rPr lang="zh-CN" altLang="en-US" sz="1100" dirty="0"/>
              <a:t>。大部分面向对象语言都与冯</a:t>
            </a:r>
            <a:r>
              <a:rPr lang="en-US" altLang="zh-CN" sz="1100" dirty="0">
                <a:latin typeface="Arial" panose="020B0604020202020204" pitchFamily="34" charset="0"/>
              </a:rPr>
              <a:t>·</a:t>
            </a:r>
            <a:r>
              <a:rPr lang="zh-CN" altLang="en-US" sz="1100" dirty="0"/>
              <a:t>诺伊曼语言有很深的渊源，但在存储和计算两方面都采纳了一种更加结构化和分布式的模型。面向对象的语言不是把计算描绘为单一的处理器在一个存储区上操作，而是把它看作一些比较独立的对象之间的相互作用。每个对象有其自身的内部状态，以及一些管理这种状态的可执行的子程序。</a:t>
            </a:r>
            <a:r>
              <a:rPr lang="en-US" altLang="zh-CN" sz="1100" dirty="0"/>
              <a:t>Smalltalk</a:t>
            </a:r>
            <a:r>
              <a:rPr lang="zh-CN" altLang="en-US" sz="1100" dirty="0"/>
              <a:t>是一种最纯的面向对象语言，</a:t>
            </a:r>
            <a:r>
              <a:rPr lang="en-US" altLang="zh-CN" sz="1100" dirty="0"/>
              <a:t>C++</a:t>
            </a:r>
            <a:r>
              <a:rPr lang="zh-CN" altLang="en-US" sz="1100" dirty="0"/>
              <a:t>和</a:t>
            </a:r>
            <a:r>
              <a:rPr lang="en-US" altLang="zh-CN" sz="1100" dirty="0"/>
              <a:t>Java</a:t>
            </a:r>
            <a:r>
              <a:rPr lang="zh-CN" altLang="en-US" sz="1100" dirty="0"/>
              <a:t>的使用最为广泛。同样可能设计出面向对象的函数式语言（其中最有名的是</a:t>
            </a:r>
            <a:r>
              <a:rPr lang="en-US" altLang="zh-CN" sz="1100" dirty="0"/>
              <a:t>Common Lisp</a:t>
            </a:r>
            <a:r>
              <a:rPr lang="zh-CN" altLang="en-US" sz="1100" dirty="0"/>
              <a:t>的一种扩充，称为</a:t>
            </a:r>
            <a:r>
              <a:rPr lang="en-US" altLang="zh-CN" sz="1100" dirty="0"/>
              <a:t>CLOS [Kee89]</a:t>
            </a:r>
            <a:r>
              <a:rPr lang="zh-CN" altLang="en-US" sz="1100" dirty="0"/>
              <a:t>），但它们都倾向于具有很强的命令式味道。</a:t>
            </a:r>
            <a:endParaRPr lang="en-US" altLang="zh-CN" sz="1100" dirty="0"/>
          </a:p>
          <a:p>
            <a:pPr>
              <a:spcBef>
                <a:spcPts val="1300"/>
              </a:spcBef>
            </a:pPr>
            <a:r>
              <a:rPr lang="en-US" altLang="zh-CN" sz="1100" dirty="0" smtClean="0"/>
              <a:t>Q#</a:t>
            </a:r>
            <a:r>
              <a:rPr lang="zh-CN" altLang="en-US" sz="1100" dirty="0" smtClean="0"/>
              <a:t>：</a:t>
            </a:r>
            <a:r>
              <a:rPr lang="zh-CN" altLang="en-US" sz="1100" dirty="0"/>
              <a:t>这是由微软开发的量子编程语言，能够编写并执行量子代码。这是微软的量子开发工具包（</a:t>
            </a:r>
            <a:r>
              <a:rPr lang="en-US" altLang="zh-CN" sz="1100" dirty="0"/>
              <a:t>QDK</a:t>
            </a:r>
            <a:r>
              <a:rPr lang="zh-CN" altLang="en-US" sz="1100" dirty="0"/>
              <a:t>）的一部分。这份量子开发工具包包括单独的模拟器和电路优化器。</a:t>
            </a:r>
            <a:endParaRPr lang="zh-CN" altLang="en-US" sz="1100" dirty="0"/>
          </a:p>
          <a:p>
            <a:pPr>
              <a:spcBef>
                <a:spcPts val="1300"/>
              </a:spcBef>
            </a:pPr>
            <a:r>
              <a:rPr lang="en-US" altLang="zh-CN" sz="1100" dirty="0"/>
              <a:t>Quipper:</a:t>
            </a:r>
            <a:r>
              <a:rPr lang="zh-CN" altLang="en-US" sz="1100" dirty="0"/>
              <a:t> 这是个嵌入式的量子编程语言，它支持功能性量子编程，相比汇编语言，使得程序员能在更高层级上描述算法。在当前的理论研究中，</a:t>
            </a:r>
            <a:r>
              <a:rPr lang="en-US" altLang="zh-CN" sz="1100" dirty="0"/>
              <a:t>Quipper</a:t>
            </a:r>
            <a:r>
              <a:rPr lang="zh-CN" altLang="en-US" sz="1100" dirty="0"/>
              <a:t>还包括了七种应用量子算法。</a:t>
            </a:r>
            <a:endParaRPr lang="zh-CN" altLang="en-US" sz="1100" dirty="0"/>
          </a:p>
          <a:p>
            <a:pPr>
              <a:spcBef>
                <a:spcPts val="1300"/>
              </a:spcBef>
            </a:pPr>
            <a:r>
              <a:rPr lang="en-US" altLang="zh-CN" sz="1100" dirty="0"/>
              <a:t>Sliq</a:t>
            </a:r>
            <a:endParaRPr lang="zh-CN" altLang="en-US" sz="11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01">
    <p:spTree>
      <p:nvGrpSpPr>
        <p:cNvPr id="1" name=""/>
        <p:cNvGrpSpPr/>
        <p:nvPr/>
      </p:nvGrpSpPr>
      <p:grpSpPr>
        <a:xfrm>
          <a:off x="0" y="0"/>
          <a:ext cx="0" cy="0"/>
          <a:chOff x="0" y="0"/>
          <a:chExt cx="0" cy="0"/>
        </a:xfrm>
      </p:grpSpPr>
      <p:sp>
        <p:nvSpPr>
          <p:cNvPr id="15" name="任意多边形: 形状 14"/>
          <p:cNvSpPr/>
          <p:nvPr userDrawn="1"/>
        </p:nvSpPr>
        <p:spPr>
          <a:xfrm>
            <a:off x="1" y="-13844"/>
            <a:ext cx="9051317" cy="68718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1317" h="6871844">
                <a:moveTo>
                  <a:pt x="0" y="0"/>
                </a:moveTo>
                <a:lnTo>
                  <a:pt x="8724495" y="0"/>
                </a:lnTo>
                <a:lnTo>
                  <a:pt x="8832115" y="466295"/>
                </a:lnTo>
                <a:cubicBezTo>
                  <a:pt x="8975839" y="1168657"/>
                  <a:pt x="9051317" y="1895878"/>
                  <a:pt x="9051317" y="2640728"/>
                </a:cubicBezTo>
                <a:cubicBezTo>
                  <a:pt x="9051317" y="4130428"/>
                  <a:pt x="8749407" y="5549614"/>
                  <a:pt x="8203435" y="6840435"/>
                </a:cubicBezTo>
                <a:lnTo>
                  <a:pt x="8189236" y="6871844"/>
                </a:lnTo>
                <a:lnTo>
                  <a:pt x="0" y="6871844"/>
                </a:lnTo>
                <a:lnTo>
                  <a:pt x="0"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a:spLocks noGrp="1"/>
          </p:cNvSpPr>
          <p:nvPr>
            <p:ph type="title" hasCustomPrompt="1"/>
          </p:nvPr>
        </p:nvSpPr>
        <p:spPr>
          <a:xfrm>
            <a:off x="1069561" y="1742554"/>
            <a:ext cx="7525799" cy="1789918"/>
          </a:xfrm>
          <a:prstGeom prst="rect">
            <a:avLst/>
          </a:prstGeom>
        </p:spPr>
        <p:txBody>
          <a:bodyPr anchor="t">
            <a:noAutofit/>
          </a:bodyPr>
          <a:lstStyle>
            <a:lvl1pPr algn="l">
              <a:lnSpc>
                <a:spcPct val="100000"/>
              </a:lnSpc>
              <a:defRPr sz="5400" b="1" spc="300">
                <a:solidFill>
                  <a:schemeClr val="bg1"/>
                </a:solidFill>
              </a:defRPr>
            </a:lvl1pPr>
          </a:lstStyle>
          <a:p>
            <a:r>
              <a:rPr lang="zh-CN" altLang="en-US" dirty="0"/>
              <a:t>单击此处编辑标题样式</a:t>
            </a:r>
            <a:endParaRPr lang="zh-CN" altLang="en-US" dirty="0"/>
          </a:p>
        </p:txBody>
      </p:sp>
      <p:sp>
        <p:nvSpPr>
          <p:cNvPr id="32" name="文本占位符 31"/>
          <p:cNvSpPr>
            <a:spLocks noGrp="1"/>
          </p:cNvSpPr>
          <p:nvPr>
            <p:ph type="body" sz="quarter" idx="11"/>
          </p:nvPr>
        </p:nvSpPr>
        <p:spPr>
          <a:xfrm>
            <a:off x="1069561" y="3748822"/>
            <a:ext cx="6933903" cy="598488"/>
          </a:xfrm>
          <a:prstGeom prst="rect">
            <a:avLst/>
          </a:prstGeom>
        </p:spPr>
        <p:txBody>
          <a:bodyPr anchor="ctr"/>
          <a:lstStyle>
            <a:lvl1pPr marL="0" indent="0" algn="l">
              <a:lnSpc>
                <a:spcPct val="100000"/>
              </a:lnSpc>
              <a:buNone/>
              <a:defRPr sz="1800" b="0" spc="300">
                <a:solidFill>
                  <a:schemeClr val="bg1"/>
                </a:solidFill>
              </a:defRPr>
            </a:lvl1pPr>
          </a:lstStyle>
          <a:p>
            <a:pPr lvl="0"/>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220120"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矩形: 圆顶角 8"/>
          <p:cNvSpPr/>
          <p:nvPr userDrawn="1"/>
        </p:nvSpPr>
        <p:spPr>
          <a:xfrm flipV="1">
            <a:off x="648000" y="1054726"/>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18" name="Content Placeholder 17"/>
          <p:cNvSpPr>
            <a:spLocks noGrp="1"/>
          </p:cNvSpPr>
          <p:nvPr>
            <p:ph sz="quarter" idx="14" hasCustomPrompt="1"/>
          </p:nvPr>
        </p:nvSpPr>
        <p:spPr bwMode="gray">
          <a:xfrm>
            <a:off x="1" y="1600201"/>
            <a:ext cx="5867888" cy="4572000"/>
          </a:xfrm>
          <a:prstGeom prst="rect">
            <a:avLst/>
          </a:prstGeom>
          <a:solidFill>
            <a:schemeClr val="bg2"/>
          </a:solidFill>
        </p:spPr>
        <p:txBody>
          <a:bodyPr lIns="594360" tIns="1371600" rIns="548640"/>
          <a:lstStyle>
            <a:lvl1pPr>
              <a:lnSpc>
                <a:spcPct val="130000"/>
              </a:lnSpc>
              <a:spcBef>
                <a:spcPts val="2395"/>
              </a:spcBef>
              <a:defRPr sz="2000">
                <a:latin typeface="+mn-ea"/>
                <a:ea typeface="+mn-ea"/>
              </a:defRPr>
            </a:lvl1pPr>
            <a:lvl2pPr>
              <a:lnSpc>
                <a:spcPct val="130000"/>
              </a:lnSpc>
              <a:defRPr sz="1800">
                <a:latin typeface="+mn-ea"/>
                <a:ea typeface="+mn-ea"/>
              </a:defRPr>
            </a:lvl2pPr>
            <a:lvl3pPr>
              <a:lnSpc>
                <a:spcPct val="130000"/>
              </a:lnSpc>
              <a:defRPr sz="1600">
                <a:latin typeface="+mn-ea"/>
                <a:ea typeface="+mn-ea"/>
              </a:defRPr>
            </a:lvl3pPr>
            <a:lvl4pPr>
              <a:lnSpc>
                <a:spcPct val="130000"/>
              </a:lnSpc>
              <a:defRPr sz="1200">
                <a:latin typeface="+mn-ea"/>
                <a:ea typeface="+mn-ea"/>
              </a:defRPr>
            </a:lvl4pPr>
            <a:lvl5pPr>
              <a:lnSpc>
                <a:spcPct val="130000"/>
              </a:lnSpc>
              <a:defRPr sz="1200">
                <a:latin typeface="+mn-ea"/>
                <a:ea typeface="+mn-ea"/>
              </a:defRPr>
            </a:lvl5pPr>
            <a:lvl6pPr>
              <a:defRPr sz="1795"/>
            </a:lvl6pPr>
            <a:lvl7pPr>
              <a:defRPr sz="1400"/>
            </a:lvl7pPr>
            <a:lvl8pPr>
              <a:defRPr sz="1200"/>
            </a:lvl8pPr>
            <a:lvl9pPr>
              <a:defRPr sz="1795"/>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a:t>
            </a:r>
            <a:r>
              <a:rPr lang="en-US" dirty="0" smtClean="0"/>
              <a:t>level</a:t>
            </a:r>
            <a:endParaRPr lang="en-US" dirty="0"/>
          </a:p>
        </p:txBody>
      </p:sp>
      <p:sp>
        <p:nvSpPr>
          <p:cNvPr id="72" name="Content Placeholder 17"/>
          <p:cNvSpPr>
            <a:spLocks noGrp="1"/>
          </p:cNvSpPr>
          <p:nvPr>
            <p:ph sz="quarter" idx="16" hasCustomPrompt="1"/>
          </p:nvPr>
        </p:nvSpPr>
        <p:spPr bwMode="gray">
          <a:xfrm>
            <a:off x="6325028" y="1600201"/>
            <a:ext cx="5866973" cy="4572000"/>
          </a:xfrm>
          <a:prstGeom prst="rect">
            <a:avLst/>
          </a:prstGeom>
          <a:solidFill>
            <a:schemeClr val="bg2"/>
          </a:solidFill>
        </p:spPr>
        <p:txBody>
          <a:bodyPr lIns="548640" tIns="1371600" rIns="548640"/>
          <a:lstStyle>
            <a:lvl1pPr>
              <a:lnSpc>
                <a:spcPct val="130000"/>
              </a:lnSpc>
              <a:spcBef>
                <a:spcPts val="2395"/>
              </a:spcBef>
              <a:defRPr sz="2000">
                <a:latin typeface="+mn-ea"/>
                <a:ea typeface="+mn-ea"/>
              </a:defRPr>
            </a:lvl1pPr>
            <a:lvl2pPr>
              <a:lnSpc>
                <a:spcPct val="130000"/>
              </a:lnSpc>
              <a:defRPr sz="1800">
                <a:latin typeface="+mn-ea"/>
                <a:ea typeface="+mn-ea"/>
              </a:defRPr>
            </a:lvl2pPr>
            <a:lvl3pPr>
              <a:lnSpc>
                <a:spcPct val="130000"/>
              </a:lnSpc>
              <a:defRPr sz="1600">
                <a:latin typeface="+mn-ea"/>
                <a:ea typeface="+mn-ea"/>
              </a:defRPr>
            </a:lvl3pPr>
            <a:lvl4pPr>
              <a:lnSpc>
                <a:spcPct val="130000"/>
              </a:lnSpc>
              <a:defRPr sz="1200">
                <a:latin typeface="+mn-ea"/>
                <a:ea typeface="+mn-ea"/>
              </a:defRPr>
            </a:lvl4pPr>
            <a:lvl5pPr>
              <a:lnSpc>
                <a:spcPct val="130000"/>
              </a:lnSpc>
              <a:defRPr sz="1200">
                <a:latin typeface="+mn-ea"/>
                <a:ea typeface="+mn-ea"/>
              </a:defRPr>
            </a:lvl5pPr>
            <a:lvl6pPr>
              <a:defRPr sz="1795"/>
            </a:lvl6pPr>
            <a:lvl7pPr>
              <a:defRPr sz="1400"/>
            </a:lvl7pPr>
            <a:lvl8pPr>
              <a:defRPr sz="1200"/>
            </a:lvl8pPr>
            <a:lvl9pPr>
              <a:defRPr sz="1795"/>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a:t>
            </a:r>
            <a:r>
              <a:rPr lang="en-US" dirty="0" smtClean="0"/>
              <a:t>level</a:t>
            </a:r>
            <a:endParaRPr lang="en-US" dirty="0"/>
          </a:p>
        </p:txBody>
      </p:sp>
      <p:sp>
        <p:nvSpPr>
          <p:cNvPr id="5" name="Text Placeholder 4"/>
          <p:cNvSpPr>
            <a:spLocks noGrp="1"/>
          </p:cNvSpPr>
          <p:nvPr>
            <p:ph type="body" sz="quarter" idx="17" hasCustomPrompt="1"/>
          </p:nvPr>
        </p:nvSpPr>
        <p:spPr bwMode="gray">
          <a:xfrm>
            <a:off x="1" y="1806124"/>
            <a:ext cx="5638681" cy="911225"/>
          </a:xfrm>
          <a:prstGeom prst="rect">
            <a:avLst/>
          </a:prstGeom>
          <a:solidFill>
            <a:srgbClr val="8064A2"/>
          </a:solidFill>
          <a:ln w="9525">
            <a:noFill/>
            <a:miter lim="800000"/>
          </a:ln>
        </p:spPr>
        <p:txBody>
          <a:bodyPr vert="horz" wrap="square" lIns="594360" tIns="91440" rIns="457200" bIns="91440" numCol="1" rtlCol="0" anchor="ctr" anchorCtr="0" compatLnSpc="1">
            <a:noAutofit/>
          </a:bodyPr>
          <a:lstStyle>
            <a:lvl1pPr>
              <a:defRPr lang="en-US" sz="2400" dirty="0">
                <a:solidFill>
                  <a:schemeClr val="bg1"/>
                </a:solidFill>
                <a:latin typeface="+mn-ea"/>
                <a:ea typeface="+mn-ea"/>
              </a:defRPr>
            </a:lvl1pPr>
          </a:lstStyle>
          <a:p>
            <a:pPr marL="455930" lvl="0" indent="-455930" defTabSz="608330" eaLnBrk="0" fontAlgn="base" hangingPunct="0">
              <a:spcBef>
                <a:spcPct val="20000"/>
              </a:spcBef>
              <a:spcAft>
                <a:spcPct val="0"/>
              </a:spcAft>
              <a:buFont typeface="Arial" panose="020B0604020202020204" pitchFamily="34" charset="0"/>
            </a:pPr>
            <a:r>
              <a:rPr lang="en-US" dirty="0"/>
              <a:t>Click to add header </a:t>
            </a:r>
            <a:endParaRPr lang="en-US" dirty="0"/>
          </a:p>
        </p:txBody>
      </p:sp>
      <p:sp>
        <p:nvSpPr>
          <p:cNvPr id="21" name="Text Placeholder 4"/>
          <p:cNvSpPr>
            <a:spLocks noGrp="1"/>
          </p:cNvSpPr>
          <p:nvPr>
            <p:ph type="body" sz="quarter" idx="18" hasCustomPrompt="1"/>
          </p:nvPr>
        </p:nvSpPr>
        <p:spPr bwMode="gray">
          <a:xfrm>
            <a:off x="6553320" y="1806124"/>
            <a:ext cx="5638680" cy="911225"/>
          </a:xfrm>
          <a:prstGeom prst="rect">
            <a:avLst/>
          </a:prstGeom>
          <a:solidFill>
            <a:srgbClr val="4681BD"/>
          </a:solidFill>
        </p:spPr>
        <p:txBody>
          <a:bodyPr vert="horz" lIns="338328" tIns="91440" rIns="612648" bIns="91440" rtlCol="0" anchor="ctr">
            <a:noAutofit/>
          </a:bodyPr>
          <a:lstStyle>
            <a:lvl1pPr>
              <a:defRPr lang="en-US" sz="2400">
                <a:solidFill>
                  <a:schemeClr val="bg1"/>
                </a:solidFill>
                <a:latin typeface="+mn-ea"/>
                <a:ea typeface="+mn-ea"/>
              </a:defRPr>
            </a:lvl1pPr>
          </a:lstStyle>
          <a:p>
            <a:pPr lvl="0"/>
            <a:r>
              <a:rPr lang="en-US" dirty="0"/>
              <a:t>Click to add header</a:t>
            </a:r>
            <a:endParaRPr lang="en-US" dirty="0"/>
          </a:p>
        </p:txBody>
      </p:sp>
      <p:sp>
        <p:nvSpPr>
          <p:cNvPr id="12" name="TextBox 11"/>
          <p:cNvSpPr txBox="1"/>
          <p:nvPr userDrawn="1"/>
        </p:nvSpPr>
        <p:spPr>
          <a:xfrm>
            <a:off x="11493935" y="6388101"/>
            <a:ext cx="438105" cy="365125"/>
          </a:xfrm>
          <a:prstGeom prst="rect">
            <a:avLst/>
          </a:prstGeom>
          <a:noFill/>
        </p:spPr>
        <p:txBody>
          <a:bodyPr wrap="square" lIns="0" tIns="0" rIns="0" bIns="0" rtlCol="0" anchor="ctr">
            <a:noAutofit/>
          </a:bodyPr>
          <a:lstStyle/>
          <a:p>
            <a:pPr algn="r">
              <a:lnSpc>
                <a:spcPct val="90000"/>
              </a:lnSpc>
            </a:pPr>
            <a:fld id="{7A51DB15-7364-4F0B-A3A0-1309F8830053}" type="slidenum">
              <a:rPr lang="en-US" sz="800" smtClean="0">
                <a:latin typeface="+mj-ea"/>
                <a:ea typeface="+mj-ea"/>
              </a:rPr>
            </a:fld>
            <a:endParaRPr lang="en-US" sz="2395" dirty="0">
              <a:latin typeface="+mj-ea"/>
              <a:ea typeface="+mj-ea"/>
            </a:endParaRPr>
          </a:p>
        </p:txBody>
      </p:sp>
      <p:sp>
        <p:nvSpPr>
          <p:cNvPr id="3" name="Title 2"/>
          <p:cNvSpPr>
            <a:spLocks noGrp="1"/>
          </p:cNvSpPr>
          <p:nvPr>
            <p:ph type="title" hasCustomPrompt="1"/>
          </p:nvPr>
        </p:nvSpPr>
        <p:spPr>
          <a:xfrm>
            <a:off x="612000" y="374399"/>
            <a:ext cx="10611074" cy="687600"/>
          </a:xfrm>
          <a:prstGeom prst="rect">
            <a:avLst/>
          </a:prstGeom>
        </p:spPr>
        <p:txBody>
          <a:bodyPr/>
          <a:lstStyle>
            <a:lvl1pPr>
              <a:defRPr lang="en-US"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en-US" dirty="0"/>
              <a:t>Click to Add One Line Title</a:t>
            </a:r>
            <a:endParaRPr lang="en-US" dirty="0"/>
          </a:p>
        </p:txBody>
      </p:sp>
      <p:sp>
        <p:nvSpPr>
          <p:cNvPr id="11"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latin typeface="+mj-ea"/>
                <a:ea typeface="+mj-ea"/>
              </a:defRPr>
            </a:lvl1pPr>
          </a:lstStyle>
          <a:p>
            <a:fld id="{548644C6-89F0-466C-949F-E70AD72679A8}" type="slidenum">
              <a:rPr lang="zh-CN" altLang="en-US" smtClean="0"/>
            </a:fld>
            <a:endParaRPr lang="zh-CN" altLang="en-US"/>
          </a:p>
        </p:txBody>
      </p:sp>
      <p:sp>
        <p:nvSpPr>
          <p:cNvPr id="15" name="矩形: 圆顶角 8"/>
          <p:cNvSpPr/>
          <p:nvPr userDrawn="1"/>
        </p:nvSpPr>
        <p:spPr>
          <a:xfrm flipV="1">
            <a:off x="648000" y="1030236"/>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1">
    <p:spTree>
      <p:nvGrpSpPr>
        <p:cNvPr id="1" name=""/>
        <p:cNvGrpSpPr/>
        <p:nvPr/>
      </p:nvGrpSpPr>
      <p:grpSpPr>
        <a:xfrm>
          <a:off x="0" y="0"/>
          <a:ext cx="0" cy="0"/>
          <a:chOff x="0" y="0"/>
          <a:chExt cx="0" cy="0"/>
        </a:xfrm>
      </p:grpSpPr>
      <p:sp>
        <p:nvSpPr>
          <p:cNvPr id="17" name="Object 2010"/>
          <p:cNvSpPr txBox="1"/>
          <p:nvPr userDrawn="1"/>
        </p:nvSpPr>
        <p:spPr>
          <a:xfrm>
            <a:off x="921270" y="2093253"/>
            <a:ext cx="2282428" cy="781050"/>
          </a:xfrm>
          <a:prstGeom prst="rect">
            <a:avLst/>
          </a:prstGeom>
        </p:spPr>
        <p:txBody>
          <a:bodyPr vert="horz" rtlCol="0" anchor="t" anchorCtr="0">
            <a:noAutofit/>
          </a:bodyPr>
          <a:lstStyle/>
          <a:p>
            <a:pPr defTabSz="457200">
              <a:lnSpc>
                <a:spcPct val="83000"/>
              </a:lnSpc>
            </a:pPr>
            <a:r>
              <a:rPr lang="zh-CN" altLang="en-US" sz="6125" spc="-123" dirty="0">
                <a:solidFill>
                  <a:srgbClr val="FFFFFF"/>
                </a:solidFill>
                <a:latin typeface="微软雅黑" panose="020B0503020204020204" pitchFamily="34" charset="-122"/>
                <a:ea typeface="微软雅黑" panose="020B0503020204020204" pitchFamily="34" charset="-122"/>
              </a:rPr>
              <a:t>目录</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0" name="Object 2011"/>
          <p:cNvSpPr txBox="1"/>
          <p:nvPr userDrawn="1"/>
        </p:nvSpPr>
        <p:spPr>
          <a:xfrm>
            <a:off x="771525" y="3213440"/>
            <a:ext cx="2781300" cy="457200"/>
          </a:xfrm>
          <a:prstGeom prst="rect">
            <a:avLst/>
          </a:prstGeom>
        </p:spPr>
        <p:txBody>
          <a:bodyPr vert="horz" rtlCol="0" anchor="t" anchorCtr="0">
            <a:noAutofit/>
          </a:bodyPr>
          <a:lstStyle/>
          <a:p>
            <a:pPr defTabSz="457200"/>
            <a:r>
              <a:rPr lang="en-US" altLang="zh-CN" sz="3000" spc="120" dirty="0">
                <a:solidFill>
                  <a:srgbClr val="FFFFFF"/>
                </a:solidFill>
                <a:latin typeface="微软雅黑" panose="020B0503020204020204" pitchFamily="34" charset="-122"/>
                <a:ea typeface="微软雅黑" panose="020B0503020204020204" pitchFamily="34" charset="-122"/>
              </a:rPr>
              <a:t>CONTENTS</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1" name="任意多边形: 形状 20"/>
          <p:cNvSpPr/>
          <p:nvPr userDrawn="1"/>
        </p:nvSpPr>
        <p:spPr>
          <a:xfrm>
            <a:off x="-21616" y="-26544"/>
            <a:ext cx="3958617" cy="68845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 name="connsiteX0-1" fmla="*/ 5092700 w 9051317"/>
              <a:gd name="connsiteY0-2" fmla="*/ 0 h 6884544"/>
              <a:gd name="connsiteX1-3" fmla="*/ 8724495 w 9051317"/>
              <a:gd name="connsiteY1-4" fmla="*/ 12700 h 6884544"/>
              <a:gd name="connsiteX2-5" fmla="*/ 8832115 w 9051317"/>
              <a:gd name="connsiteY2-6" fmla="*/ 478995 h 6884544"/>
              <a:gd name="connsiteX3-7" fmla="*/ 9051317 w 9051317"/>
              <a:gd name="connsiteY3-8" fmla="*/ 2653428 h 6884544"/>
              <a:gd name="connsiteX4-9" fmla="*/ 8203435 w 9051317"/>
              <a:gd name="connsiteY4-10" fmla="*/ 6853135 h 6884544"/>
              <a:gd name="connsiteX5-11" fmla="*/ 8189236 w 9051317"/>
              <a:gd name="connsiteY5-12" fmla="*/ 6884544 h 6884544"/>
              <a:gd name="connsiteX6-13" fmla="*/ 0 w 9051317"/>
              <a:gd name="connsiteY6-14" fmla="*/ 6884544 h 6884544"/>
              <a:gd name="connsiteX7-15" fmla="*/ 5092700 w 9051317"/>
              <a:gd name="connsiteY7-16" fmla="*/ 0 h 6884544"/>
              <a:gd name="connsiteX0-17" fmla="*/ 0 w 3958617"/>
              <a:gd name="connsiteY0-18" fmla="*/ 0 h 6884544"/>
              <a:gd name="connsiteX1-19" fmla="*/ 3631795 w 3958617"/>
              <a:gd name="connsiteY1-20" fmla="*/ 12700 h 6884544"/>
              <a:gd name="connsiteX2-21" fmla="*/ 3739415 w 3958617"/>
              <a:gd name="connsiteY2-22" fmla="*/ 478995 h 6884544"/>
              <a:gd name="connsiteX3-23" fmla="*/ 3958617 w 3958617"/>
              <a:gd name="connsiteY3-24" fmla="*/ 2653428 h 6884544"/>
              <a:gd name="connsiteX4-25" fmla="*/ 3110735 w 3958617"/>
              <a:gd name="connsiteY4-26" fmla="*/ 6853135 h 6884544"/>
              <a:gd name="connsiteX5-27" fmla="*/ 3096536 w 3958617"/>
              <a:gd name="connsiteY5-28" fmla="*/ 6884544 h 6884544"/>
              <a:gd name="connsiteX6-29" fmla="*/ 0 w 3958617"/>
              <a:gd name="connsiteY6-30" fmla="*/ 6884544 h 6884544"/>
              <a:gd name="connsiteX7-31" fmla="*/ 0 w 3958617"/>
              <a:gd name="connsiteY7-32" fmla="*/ 0 h 68845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958617" h="6884544">
                <a:moveTo>
                  <a:pt x="0" y="0"/>
                </a:moveTo>
                <a:lnTo>
                  <a:pt x="3631795" y="12700"/>
                </a:lnTo>
                <a:lnTo>
                  <a:pt x="3739415" y="478995"/>
                </a:lnTo>
                <a:cubicBezTo>
                  <a:pt x="3883139" y="1181357"/>
                  <a:pt x="3958617" y="1908578"/>
                  <a:pt x="3958617" y="2653428"/>
                </a:cubicBezTo>
                <a:cubicBezTo>
                  <a:pt x="3958617" y="4143128"/>
                  <a:pt x="3656707" y="5562314"/>
                  <a:pt x="3110735" y="6853135"/>
                </a:cubicBezTo>
                <a:lnTo>
                  <a:pt x="3096536" y="6884544"/>
                </a:lnTo>
                <a:lnTo>
                  <a:pt x="0" y="6884544"/>
                </a:lnTo>
                <a:lnTo>
                  <a:pt x="0"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nvSpPr>
        <p:spPr>
          <a:xfrm>
            <a:off x="-8917" y="-26544"/>
            <a:ext cx="3670300" cy="68845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 name="connsiteX0-1" fmla="*/ 4523504 w 7775476"/>
              <a:gd name="connsiteY0-2" fmla="*/ 0 h 6870674"/>
              <a:gd name="connsiteX1-3" fmla="*/ 7326808 w 7775476"/>
              <a:gd name="connsiteY1-4" fmla="*/ 12674 h 6870674"/>
              <a:gd name="connsiteX2-5" fmla="*/ 7370317 w 7775476"/>
              <a:gd name="connsiteY2-6" fmla="*/ 119746 h 6870674"/>
              <a:gd name="connsiteX3-7" fmla="*/ 7775476 w 7775476"/>
              <a:gd name="connsiteY3-8" fmla="*/ 2347313 h 6870674"/>
              <a:gd name="connsiteX4-9" fmla="*/ 6040912 w 7775476"/>
              <a:gd name="connsiteY4-10" fmla="*/ 6703392 h 6870674"/>
              <a:gd name="connsiteX5-11" fmla="*/ 5876541 w 7775476"/>
              <a:gd name="connsiteY5-12" fmla="*/ 6870674 h 6870674"/>
              <a:gd name="connsiteX6-13" fmla="*/ 0 w 7775476"/>
              <a:gd name="connsiteY6-14" fmla="*/ 6870674 h 6870674"/>
              <a:gd name="connsiteX7-15" fmla="*/ 4523504 w 7775476"/>
              <a:gd name="connsiteY7-16" fmla="*/ 0 h 6870674"/>
              <a:gd name="connsiteX0-17" fmla="*/ 0 w 3251972"/>
              <a:gd name="connsiteY0-18" fmla="*/ 0 h 6870674"/>
              <a:gd name="connsiteX1-19" fmla="*/ 2803304 w 3251972"/>
              <a:gd name="connsiteY1-20" fmla="*/ 12674 h 6870674"/>
              <a:gd name="connsiteX2-21" fmla="*/ 2846813 w 3251972"/>
              <a:gd name="connsiteY2-22" fmla="*/ 119746 h 6870674"/>
              <a:gd name="connsiteX3-23" fmla="*/ 3251972 w 3251972"/>
              <a:gd name="connsiteY3-24" fmla="*/ 2347313 h 6870674"/>
              <a:gd name="connsiteX4-25" fmla="*/ 1517408 w 3251972"/>
              <a:gd name="connsiteY4-26" fmla="*/ 6703392 h 6870674"/>
              <a:gd name="connsiteX5-27" fmla="*/ 1353037 w 3251972"/>
              <a:gd name="connsiteY5-28" fmla="*/ 6870674 h 6870674"/>
              <a:gd name="connsiteX6-29" fmla="*/ 0 w 3251972"/>
              <a:gd name="connsiteY6-30" fmla="*/ 6858000 h 6870674"/>
              <a:gd name="connsiteX7-31" fmla="*/ 0 w 3251972"/>
              <a:gd name="connsiteY7-32" fmla="*/ 0 h 68706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251972" h="6870674">
                <a:moveTo>
                  <a:pt x="0" y="0"/>
                </a:moveTo>
                <a:lnTo>
                  <a:pt x="2803304" y="12674"/>
                </a:lnTo>
                <a:lnTo>
                  <a:pt x="2846813" y="119746"/>
                </a:lnTo>
                <a:cubicBezTo>
                  <a:pt x="3108925" y="814337"/>
                  <a:pt x="3251972" y="1564616"/>
                  <a:pt x="3251972" y="2347313"/>
                </a:cubicBezTo>
                <a:cubicBezTo>
                  <a:pt x="3251972" y="4024521"/>
                  <a:pt x="2595123" y="5552872"/>
                  <a:pt x="1517408" y="6703392"/>
                </a:cubicBezTo>
                <a:lnTo>
                  <a:pt x="1353037" y="6870674"/>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bject 109"/>
          <p:cNvSpPr txBox="1"/>
          <p:nvPr userDrawn="1"/>
        </p:nvSpPr>
        <p:spPr>
          <a:xfrm>
            <a:off x="662967" y="1546526"/>
            <a:ext cx="2146653" cy="877385"/>
          </a:xfrm>
          <a:prstGeom prst="rect">
            <a:avLst/>
          </a:prstGeom>
        </p:spPr>
        <p:txBody>
          <a:bodyPr vert="horz" rtlCol="0" anchor="t" anchorCtr="0">
            <a:noAutofit/>
          </a:bodyPr>
          <a:lstStyle/>
          <a:p>
            <a:pPr algn="ctr" defTabSz="457200">
              <a:lnSpc>
                <a:spcPct val="105000"/>
              </a:lnSpc>
            </a:pPr>
            <a:r>
              <a:rPr lang="zh-CN" altLang="en-US" sz="4400" b="1" spc="600" dirty="0" smtClean="0">
                <a:solidFill>
                  <a:srgbClr val="FFFFFF"/>
                </a:solidFill>
                <a:latin typeface="微软雅黑" panose="020B0503020204020204" pitchFamily="34" charset="-122"/>
                <a:ea typeface="微软雅黑" panose="020B0503020204020204" pitchFamily="34" charset="-122"/>
              </a:rPr>
              <a:t>大</a:t>
            </a:r>
            <a:r>
              <a:rPr lang="zh-CN" altLang="en-US" sz="4400" b="1" spc="600" baseline="0" dirty="0" smtClean="0">
                <a:solidFill>
                  <a:srgbClr val="FFFFFF"/>
                </a:solidFill>
                <a:latin typeface="微软雅黑" panose="020B0503020204020204" pitchFamily="34" charset="-122"/>
                <a:ea typeface="微软雅黑" panose="020B0503020204020204" pitchFamily="34" charset="-122"/>
              </a:rPr>
              <a:t> </a:t>
            </a:r>
            <a:r>
              <a:rPr lang="zh-CN" altLang="en-US" sz="4400" b="1" spc="600" dirty="0" smtClean="0">
                <a:solidFill>
                  <a:srgbClr val="FFFFFF"/>
                </a:solidFill>
                <a:latin typeface="微软雅黑" panose="020B0503020204020204" pitchFamily="34" charset="-122"/>
                <a:ea typeface="微软雅黑" panose="020B0503020204020204" pitchFamily="34" charset="-122"/>
              </a:rPr>
              <a:t>纲</a:t>
            </a:r>
            <a:endParaRPr lang="en-US" altLang="zh-CN" sz="4400" b="1" spc="600" dirty="0">
              <a:solidFill>
                <a:srgbClr val="FFFFFF"/>
              </a:solidFill>
              <a:latin typeface="微软雅黑" panose="020B0503020204020204" pitchFamily="34" charset="-122"/>
              <a:ea typeface="微软雅黑" panose="020B0503020204020204" pitchFamily="34" charset="-122"/>
            </a:endParaRPr>
          </a:p>
        </p:txBody>
      </p:sp>
      <p:cxnSp>
        <p:nvCxnSpPr>
          <p:cNvPr id="24" name="直接连接符 23"/>
          <p:cNvCxnSpPr/>
          <p:nvPr userDrawn="1"/>
        </p:nvCxnSpPr>
        <p:spPr>
          <a:xfrm>
            <a:off x="978420" y="2566566"/>
            <a:ext cx="148582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050587" y="3066615"/>
            <a:ext cx="10272409" cy="724770"/>
          </a:xfrm>
          <a:prstGeom prst="rect">
            <a:avLst/>
          </a:prstGeom>
          <a:noFill/>
          <a:effectLst/>
        </p:spPr>
        <p:txBody>
          <a:bodyPr anchor="b"/>
          <a:lstStyle>
            <a:lvl1pPr algn="ctr">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054966"/>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31" name="矩形: 剪去单角 30"/>
          <p:cNvSpPr/>
          <p:nvPr userDrawn="1"/>
        </p:nvSpPr>
        <p:spPr>
          <a:xfrm rot="5400000" flipV="1">
            <a:off x="6070791" y="736789"/>
            <a:ext cx="45719" cy="12196703"/>
          </a:xfrm>
          <a:prstGeom prst="snip1Rect">
            <a:avLst>
              <a:gd name="adj" fmla="val 0"/>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圆顶角 9"/>
          <p:cNvSpPr/>
          <p:nvPr userDrawn="1"/>
        </p:nvSpPr>
        <p:spPr>
          <a:xfrm flipV="1">
            <a:off x="0" y="-1"/>
            <a:ext cx="12192000" cy="2411846"/>
          </a:xfrm>
          <a:prstGeom prst="round2SameRect">
            <a:avLst>
              <a:gd name="adj1" fmla="val 38659"/>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矩形: 圆顶角 6"/>
          <p:cNvSpPr/>
          <p:nvPr userDrawn="1"/>
        </p:nvSpPr>
        <p:spPr>
          <a:xfrm rot="16200000" flipV="1">
            <a:off x="4364979" y="-859726"/>
            <a:ext cx="1164073" cy="9911481"/>
          </a:xfrm>
          <a:prstGeom prst="round2SameRect">
            <a:avLst>
              <a:gd name="adj1" fmla="val 50000"/>
              <a:gd name="adj2" fmla="val 0"/>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顶角 9"/>
          <p:cNvSpPr/>
          <p:nvPr userDrawn="1"/>
        </p:nvSpPr>
        <p:spPr>
          <a:xfrm rot="16200000" flipV="1">
            <a:off x="4698772" y="-2328498"/>
            <a:ext cx="1681026" cy="11078572"/>
          </a:xfrm>
          <a:prstGeom prst="round2SameRect">
            <a:avLst>
              <a:gd name="adj1" fmla="val 50000"/>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标题 13"/>
          <p:cNvSpPr>
            <a:spLocks noGrp="1"/>
          </p:cNvSpPr>
          <p:nvPr>
            <p:ph type="title"/>
          </p:nvPr>
        </p:nvSpPr>
        <p:spPr>
          <a:xfrm>
            <a:off x="1050587" y="2848403"/>
            <a:ext cx="10272409" cy="724770"/>
          </a:xfrm>
          <a:prstGeom prst="rect">
            <a:avLst/>
          </a:prstGeom>
          <a:noFill/>
          <a:effectLst/>
        </p:spPr>
        <p:txBody>
          <a:bodyPr anchor="t"/>
          <a:lstStyle>
            <a:lvl1pPr algn="l">
              <a:defRPr sz="4400" b="1" spc="300">
                <a:solidFill>
                  <a:schemeClr val="bg1"/>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125798"/>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chemeClr val="bg1">
                    <a:lumMod val="75000"/>
                  </a:schemeClr>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418471" y="1216448"/>
            <a:ext cx="10468729" cy="775349"/>
          </a:xfrm>
          <a:prstGeom prst="rect">
            <a:avLst/>
          </a:prstGeom>
          <a:noFill/>
          <a:effectLst/>
        </p:spPr>
        <p:txBody>
          <a:bodyPr anchor="ctr"/>
          <a:lstStyle>
            <a:lvl1pPr algn="l">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418471" y="2746674"/>
            <a:ext cx="9845113" cy="1534265"/>
          </a:xfrm>
          <a:prstGeom prst="rect">
            <a:avLst/>
          </a:prstGeom>
          <a:noFill/>
        </p:spPr>
        <p:txBody>
          <a:bodyPr/>
          <a:lstStyle>
            <a:lvl1pPr marL="0" indent="0" algn="l">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cxnSp>
        <p:nvCxnSpPr>
          <p:cNvPr id="11" name="直接连接符 10"/>
          <p:cNvCxnSpPr/>
          <p:nvPr userDrawn="1"/>
        </p:nvCxnSpPr>
        <p:spPr>
          <a:xfrm>
            <a:off x="1418471" y="2344233"/>
            <a:ext cx="9554329"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矩形: 圆顶角 11"/>
          <p:cNvSpPr/>
          <p:nvPr userDrawn="1"/>
        </p:nvSpPr>
        <p:spPr>
          <a:xfrm rot="16200000" flipV="1">
            <a:off x="-2540271" y="3174998"/>
            <a:ext cx="5817139" cy="736601"/>
          </a:xfrm>
          <a:prstGeom prst="round2SameRect">
            <a:avLst>
              <a:gd name="adj1" fmla="val 50000"/>
              <a:gd name="adj2" fmla="val 0"/>
            </a:avLst>
          </a:prstGeom>
          <a:solidFill>
            <a:srgbClr val="175F8B"/>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pic>
        <p:nvPicPr>
          <p:cNvPr id="9" name="图片 8"/>
          <p:cNvPicPr>
            <a:picLocks noChangeAspect="1"/>
          </p:cNvPicPr>
          <p:nvPr userDrawn="1"/>
        </p:nvPicPr>
        <p:blipFill rotWithShape="1">
          <a:blip r:embed="rId2" cstate="hq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100000"/>
                    </a14:imgEffect>
                    <a14:imgEffect>
                      <a14:saturation sat="0"/>
                    </a14:imgEffect>
                  </a14:imgLayer>
                </a14:imgProps>
              </a:ext>
              <a:ext uri="{28A0092B-C50C-407E-A947-70E740481C1C}">
                <a14:useLocalDpi xmlns:a14="http://schemas.microsoft.com/office/drawing/2010/main" val="0"/>
              </a:ext>
            </a:extLst>
          </a:blip>
          <a:srcRect l="2346" r="68249"/>
          <a:stretch>
            <a:fillRect/>
          </a:stretch>
        </p:blipFill>
        <p:spPr>
          <a:xfrm>
            <a:off x="86033" y="748756"/>
            <a:ext cx="564529" cy="63113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一般样式）">
    <p:spTree>
      <p:nvGrpSpPr>
        <p:cNvPr id="1" name=""/>
        <p:cNvGrpSpPr/>
        <p:nvPr/>
      </p:nvGrpSpPr>
      <p:grpSpPr>
        <a:xfrm>
          <a:off x="0" y="0"/>
          <a:ext cx="0" cy="0"/>
          <a:chOff x="0" y="0"/>
          <a:chExt cx="0" cy="0"/>
        </a:xfrm>
      </p:grpSpPr>
      <p:sp>
        <p:nvSpPr>
          <p:cNvPr id="8" name="文本占位符 31"/>
          <p:cNvSpPr>
            <a:spLocks noGrp="1"/>
          </p:cNvSpPr>
          <p:nvPr>
            <p:ph type="body" sz="quarter" idx="11"/>
          </p:nvPr>
        </p:nvSpPr>
        <p:spPr>
          <a:xfrm>
            <a:off x="612000" y="381074"/>
            <a:ext cx="10836000" cy="687600"/>
          </a:xfrm>
          <a:prstGeom prst="rect">
            <a:avLst/>
          </a:prstGeom>
        </p:spPr>
        <p:txBody>
          <a:bodyPr anchor="ctr"/>
          <a:lstStyle>
            <a:lvl1pPr marL="0" indent="0" algn="l">
              <a:lnSpc>
                <a:spcPct val="100000"/>
              </a:lnSpc>
              <a:buNone/>
              <a:defRPr sz="3200" b="1">
                <a:solidFill>
                  <a:srgbClr val="175F8B"/>
                </a:solidFill>
              </a:defRPr>
            </a:lvl1pPr>
          </a:lstStyle>
          <a:p>
            <a:pPr lvl="0"/>
            <a:endParaRPr lang="zh-CN" altLang="en-US" dirty="0"/>
          </a:p>
        </p:txBody>
      </p:sp>
      <p:sp>
        <p:nvSpPr>
          <p:cNvPr id="17" name="文本占位符 16"/>
          <p:cNvSpPr>
            <a:spLocks noGrp="1"/>
          </p:cNvSpPr>
          <p:nvPr>
            <p:ph type="body" sz="quarter" idx="14" hasCustomPrompt="1"/>
          </p:nvPr>
        </p:nvSpPr>
        <p:spPr>
          <a:xfrm>
            <a:off x="611680" y="1353600"/>
            <a:ext cx="10836320" cy="4977794"/>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b="1" spc="300">
                <a:solidFill>
                  <a:schemeClr val="tx1">
                    <a:lumMod val="75000"/>
                    <a:lumOff val="25000"/>
                  </a:schemeClr>
                </a:solidFill>
              </a:defRPr>
            </a:lvl1pPr>
            <a:lvl2pPr marL="892175" indent="-434975">
              <a:lnSpc>
                <a:spcPct val="130000"/>
              </a:lnSpc>
              <a:spcBef>
                <a:spcPts val="0"/>
              </a:spcBef>
              <a:spcAft>
                <a:spcPts val="300"/>
              </a:spcAft>
              <a:buClr>
                <a:srgbClr val="92D050"/>
              </a:buClr>
              <a:buFont typeface="Wingdings" panose="05000000000000000000" pitchFamily="2" charset="2"/>
              <a:buChar char="n"/>
              <a:defRPr sz="2200" spc="300">
                <a:solidFill>
                  <a:schemeClr val="bg2">
                    <a:lumMod val="25000"/>
                  </a:schemeClr>
                </a:solidFill>
              </a:defRPr>
            </a:lvl2pPr>
            <a:lvl3pPr marL="1252855" indent="-338455">
              <a:lnSpc>
                <a:spcPct val="130000"/>
              </a:lnSpc>
              <a:spcBef>
                <a:spcPts val="0"/>
              </a:spcBef>
              <a:spcAft>
                <a:spcPts val="300"/>
              </a:spcAft>
              <a:buClr>
                <a:srgbClr val="92D050"/>
              </a:buClr>
              <a:buFont typeface="Arial" panose="020B0604020202020204" pitchFamily="34" charset="0"/>
              <a:buChar char="•"/>
              <a:defRPr sz="1800" spc="300">
                <a:solidFill>
                  <a:schemeClr val="tx1"/>
                </a:solidFill>
              </a:defRPr>
            </a:lvl3pPr>
            <a:lvl4pPr marL="1698625" indent="-327025">
              <a:lnSpc>
                <a:spcPct val="130000"/>
              </a:lnSpc>
              <a:spcBef>
                <a:spcPts val="0"/>
              </a:spcBef>
              <a:spcAft>
                <a:spcPts val="300"/>
              </a:spcAft>
              <a:buClr>
                <a:srgbClr val="92D050"/>
              </a:buClr>
              <a:buFont typeface="Arial" panose="020B0604020202020204" pitchFamily="34" charset="0"/>
              <a:buChar char="•"/>
              <a:defRPr sz="1600" spc="300">
                <a:solidFill>
                  <a:schemeClr val="tx1"/>
                </a:solidFill>
              </a:defRPr>
            </a:lvl4pPr>
            <a:lvl5pPr marL="2155825" indent="-327025">
              <a:lnSpc>
                <a:spcPct val="130000"/>
              </a:lnSpc>
              <a:spcBef>
                <a:spcPts val="0"/>
              </a:spcBef>
              <a:spcAft>
                <a:spcPts val="300"/>
              </a:spcAft>
              <a:buClr>
                <a:srgbClr val="92D050"/>
              </a:buClr>
              <a:buFont typeface="Arial" panose="020B0604020202020204" pitchFamily="34" charset="0"/>
              <a:buChar char="•"/>
              <a:defRPr sz="1400" spc="300">
                <a:solidFill>
                  <a:schemeClr val="tx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圆顶角 8"/>
          <p:cNvSpPr/>
          <p:nvPr userDrawn="1"/>
        </p:nvSpPr>
        <p:spPr>
          <a:xfrm flipV="1">
            <a:off x="648000" y="107846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01">
    <p:bg>
      <p:bgPr>
        <a:solidFill>
          <a:srgbClr val="175F8B"/>
        </a:solidFill>
        <a:effectLst/>
      </p:bgPr>
    </p:bg>
    <p:spTree>
      <p:nvGrpSpPr>
        <p:cNvPr id="1" name=""/>
        <p:cNvGrpSpPr/>
        <p:nvPr/>
      </p:nvGrpSpPr>
      <p:grpSpPr>
        <a:xfrm>
          <a:off x="0" y="0"/>
          <a:ext cx="0" cy="0"/>
          <a:chOff x="0" y="0"/>
          <a:chExt cx="0" cy="0"/>
        </a:xfrm>
      </p:grpSpPr>
      <p:sp>
        <p:nvSpPr>
          <p:cNvPr id="15" name="任意多边形: 形状 14"/>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2346" r="68249"/>
          <a:stretch>
            <a:fillRect/>
          </a:stretch>
        </p:blipFill>
        <p:spPr>
          <a:xfrm>
            <a:off x="8850159" y="-2897899"/>
            <a:ext cx="1181100" cy="1320452"/>
          </a:xfrm>
          <a:prstGeom prst="rect">
            <a:avLst/>
          </a:prstGeom>
        </p:spPr>
      </p:pic>
      <p:sp>
        <p:nvSpPr>
          <p:cNvPr id="20" name="文本占位符 31"/>
          <p:cNvSpPr>
            <a:spLocks noGrp="1"/>
          </p:cNvSpPr>
          <p:nvPr>
            <p:ph type="body" sz="quarter" idx="11"/>
          </p:nvPr>
        </p:nvSpPr>
        <p:spPr>
          <a:xfrm>
            <a:off x="860403" y="2140703"/>
            <a:ext cx="7054894" cy="1066800"/>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带底边)">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142002"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12000" y="1353458"/>
            <a:ext cx="11157857" cy="5288241"/>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a:lvl1pPr>
            <a:lvl2pPr marL="805180" indent="-347980">
              <a:lnSpc>
                <a:spcPct val="130000"/>
              </a:lnSpc>
              <a:spcBef>
                <a:spcPts val="0"/>
              </a:spcBef>
              <a:spcAft>
                <a:spcPts val="300"/>
              </a:spcAft>
              <a:buClr>
                <a:srgbClr val="92D050"/>
              </a:buClr>
              <a:buFont typeface="Wingdings" panose="05000000000000000000" pitchFamily="2" charset="2"/>
              <a:buChar char="n"/>
              <a:defRPr sz="2200"/>
            </a:lvl2pPr>
            <a:lvl3pPr marL="1252855" indent="-338455">
              <a:lnSpc>
                <a:spcPct val="130000"/>
              </a:lnSpc>
              <a:spcBef>
                <a:spcPts val="0"/>
              </a:spcBef>
              <a:spcAft>
                <a:spcPts val="300"/>
              </a:spcAft>
              <a:buClr>
                <a:srgbClr val="92D050"/>
              </a:buClr>
              <a:defRPr sz="1800"/>
            </a:lvl3pPr>
            <a:lvl4pPr marL="1698625" indent="-327025">
              <a:lnSpc>
                <a:spcPct val="130000"/>
              </a:lnSpc>
              <a:spcBef>
                <a:spcPts val="0"/>
              </a:spcBef>
              <a:spcAft>
                <a:spcPts val="300"/>
              </a:spcAft>
              <a:buClr>
                <a:srgbClr val="92D050"/>
              </a:buClr>
              <a:defRPr sz="1600"/>
            </a:lvl4pPr>
            <a:lvl5pPr marL="2155825" indent="-327025">
              <a:lnSpc>
                <a:spcPct val="130000"/>
              </a:lnSpc>
              <a:spcBef>
                <a:spcPts val="0"/>
              </a:spcBef>
              <a:spcAft>
                <a:spcPts val="300"/>
              </a:spcAft>
              <a:buClr>
                <a:srgbClr val="92D050"/>
              </a:buClr>
              <a:defRPr sz="14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8" name="矩形: 圆顶角 8"/>
          <p:cNvSpPr/>
          <p:nvPr userDrawn="1"/>
        </p:nvSpPr>
        <p:spPr>
          <a:xfrm flipV="1">
            <a:off x="648000" y="106561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hyperlink" Target="https://www.tiobe.com/tiobe-inde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9.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9" Type="http://schemas.openxmlformats.org/officeDocument/2006/relationships/image" Target="../media/image21.emf"/><Relationship Id="rId8" Type="http://schemas.openxmlformats.org/officeDocument/2006/relationships/image" Target="../media/image20.emf"/><Relationship Id="rId7" Type="http://schemas.openxmlformats.org/officeDocument/2006/relationships/image" Target="../media/image19.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6" Type="http://schemas.openxmlformats.org/officeDocument/2006/relationships/notesSlide" Target="../notesSlides/notesSlide30.xml"/><Relationship Id="rId15" Type="http://schemas.openxmlformats.org/officeDocument/2006/relationships/slideLayout" Target="../slideLayouts/slideLayout10.xml"/><Relationship Id="rId14" Type="http://schemas.openxmlformats.org/officeDocument/2006/relationships/image" Target="../media/image26.emf"/><Relationship Id="rId13" Type="http://schemas.openxmlformats.org/officeDocument/2006/relationships/image" Target="../media/image25.emf"/><Relationship Id="rId12" Type="http://schemas.openxmlformats.org/officeDocument/2006/relationships/image" Target="../media/image24.emf"/><Relationship Id="rId11" Type="http://schemas.openxmlformats.org/officeDocument/2006/relationships/image" Target="../media/image23.emf"/><Relationship Id="rId10" Type="http://schemas.openxmlformats.org/officeDocument/2006/relationships/image" Target="../media/image22.emf"/><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9" Type="http://schemas.openxmlformats.org/officeDocument/2006/relationships/image" Target="../media/image22.emf"/><Relationship Id="rId8" Type="http://schemas.openxmlformats.org/officeDocument/2006/relationships/image" Target="../media/image21.emf"/><Relationship Id="rId7" Type="http://schemas.openxmlformats.org/officeDocument/2006/relationships/image" Target="../media/image20.emf"/><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5" Type="http://schemas.openxmlformats.org/officeDocument/2006/relationships/notesSlide" Target="../notesSlides/notesSlide31.xml"/><Relationship Id="rId14" Type="http://schemas.openxmlformats.org/officeDocument/2006/relationships/slideLayout" Target="../slideLayouts/slideLayout9.xml"/><Relationship Id="rId13" Type="http://schemas.openxmlformats.org/officeDocument/2006/relationships/image" Target="../media/image26.emf"/><Relationship Id="rId12" Type="http://schemas.openxmlformats.org/officeDocument/2006/relationships/image" Target="../media/image25.emf"/><Relationship Id="rId11" Type="http://schemas.openxmlformats.org/officeDocument/2006/relationships/image" Target="../media/image24.emf"/><Relationship Id="rId10" Type="http://schemas.openxmlformats.org/officeDocument/2006/relationships/image" Target="../media/image23.emf"/><Relationship Id="rId1" Type="http://schemas.openxmlformats.org/officeDocument/2006/relationships/image" Target="../media/image14.em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hyperlink" Target="https://github.com/features/copilot/"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9.xml"/><Relationship Id="rId2" Type="http://schemas.openxmlformats.org/officeDocument/2006/relationships/image" Target="../media/image30.png"/><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pc="600" dirty="0" smtClean="0"/>
              <a:t>软件工程原理与实践</a:t>
            </a:r>
            <a:r>
              <a:rPr lang="en-US" altLang="zh-CN" sz="2800" b="0" spc="600" dirty="0" smtClean="0">
                <a:latin typeface="Castellar" panose="020A0402060406010301" pitchFamily="18" charset="0"/>
                <a:ea typeface="HGB6_CNKI" panose="02000500000000000000" pitchFamily="2" charset="-122"/>
              </a:rPr>
              <a:t>Software Engineering</a:t>
            </a:r>
            <a:endParaRPr lang="zh-CN" altLang="en-US" sz="2800" b="0" spc="600" dirty="0">
              <a:latin typeface="Castellar" panose="020A0402060406010301" pitchFamily="18" charset="0"/>
              <a:ea typeface="HGB6_CNKI" panose="02000500000000000000" pitchFamily="2" charset="-122"/>
            </a:endParaRPr>
          </a:p>
        </p:txBody>
      </p:sp>
      <p:sp>
        <p:nvSpPr>
          <p:cNvPr id="10" name="文本占位符 9"/>
          <p:cNvSpPr>
            <a:spLocks noGrp="1"/>
          </p:cNvSpPr>
          <p:nvPr>
            <p:ph type="body" sz="quarter" idx="11"/>
          </p:nvPr>
        </p:nvSpPr>
        <p:spPr>
          <a:xfrm>
            <a:off x="1069561" y="3748822"/>
            <a:ext cx="6933903" cy="1696014"/>
          </a:xfrm>
        </p:spPr>
        <p:txBody>
          <a:bodyPr/>
          <a:lstStyle/>
          <a:p>
            <a:r>
              <a:rPr lang="zh-CN" altLang="en-US" sz="4000" spc="600" dirty="0" smtClean="0">
                <a:latin typeface="华文行楷" panose="02010800040101010101" pitchFamily="2" charset="-122"/>
                <a:ea typeface="华文行楷" panose="02010800040101010101" pitchFamily="2" charset="-122"/>
              </a:rPr>
              <a:t>编码</a:t>
            </a:r>
            <a:endParaRPr lang="zh-CN" altLang="en-US" sz="4000" spc="6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语言的选择</a:t>
            </a:r>
            <a:endParaRPr lang="zh-CN" altLang="en-US" smtClean="0"/>
          </a:p>
        </p:txBody>
      </p:sp>
      <p:sp>
        <p:nvSpPr>
          <p:cNvPr id="12291" name="Rectangle 3"/>
          <p:cNvSpPr>
            <a:spLocks noGrp="1" noChangeArrowheads="1"/>
          </p:cNvSpPr>
          <p:nvPr>
            <p:ph type="body" idx="1"/>
          </p:nvPr>
        </p:nvSpPr>
        <p:spPr/>
        <p:txBody>
          <a:bodyPr/>
          <a:lstStyle/>
          <a:p>
            <a:r>
              <a:rPr lang="zh-CN" altLang="en-US" dirty="0" smtClean="0"/>
              <a:t>选择编码语言的标准 </a:t>
            </a:r>
            <a:endParaRPr lang="zh-CN" altLang="en-US" dirty="0" smtClean="0"/>
          </a:p>
          <a:p>
            <a:pPr lvl="1"/>
            <a:r>
              <a:rPr lang="zh-CN" altLang="en-US" dirty="0" smtClean="0"/>
              <a:t>应用领域 </a:t>
            </a:r>
            <a:endParaRPr lang="zh-CN" altLang="en-US" dirty="0" smtClean="0"/>
          </a:p>
          <a:p>
            <a:pPr lvl="1"/>
            <a:r>
              <a:rPr lang="zh-CN" altLang="en-US" dirty="0" smtClean="0"/>
              <a:t>算法、计算、数据结构的复杂性 </a:t>
            </a:r>
            <a:endParaRPr lang="zh-CN" altLang="en-US" dirty="0" smtClean="0"/>
          </a:p>
          <a:p>
            <a:pPr lvl="1"/>
            <a:r>
              <a:rPr lang="zh-CN" altLang="en-US" dirty="0" smtClean="0"/>
              <a:t>运行效率、开发效率、可移植性、安全性等考虑</a:t>
            </a:r>
            <a:endParaRPr lang="en-US" altLang="zh-CN" dirty="0" smtClean="0"/>
          </a:p>
          <a:p>
            <a:pPr lvl="1"/>
            <a:r>
              <a:rPr lang="zh-CN" altLang="en-US" dirty="0" smtClean="0"/>
              <a:t>库 </a:t>
            </a:r>
            <a:endParaRPr lang="en-US" altLang="zh-CN" dirty="0" smtClean="0"/>
          </a:p>
          <a:p>
            <a:pPr lvl="1"/>
            <a:r>
              <a:rPr lang="zh-CN" altLang="en-US" dirty="0" smtClean="0"/>
              <a:t>生态、大厂的支持</a:t>
            </a:r>
            <a:endParaRPr lang="zh-CN" altLang="en-US"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2" name="矩形 1"/>
          <p:cNvSpPr/>
          <p:nvPr/>
        </p:nvSpPr>
        <p:spPr>
          <a:xfrm>
            <a:off x="920235" y="4928937"/>
            <a:ext cx="10158335" cy="1384995"/>
          </a:xfrm>
          <a:prstGeom prst="rect">
            <a:avLst/>
          </a:prstGeom>
        </p:spPr>
        <p:txBody>
          <a:bodyPr wrap="square">
            <a:spAutoFit/>
          </a:bodyPr>
          <a:lstStyle/>
          <a:p>
            <a:pPr algn="ctr">
              <a:lnSpc>
                <a:spcPct val="150000"/>
              </a:lnSpc>
              <a:spcAft>
                <a:spcPts val="360"/>
              </a:spcAft>
            </a:pPr>
            <a:r>
              <a:rPr lang="en-US" altLang="zh-CN" sz="3600" b="1" kern="1800" dirty="0">
                <a:solidFill>
                  <a:srgbClr val="00579A"/>
                </a:solidFill>
                <a:latin typeface="Arial" panose="020B0604020202020204" pitchFamily="34" charset="0"/>
                <a:ea typeface="宋体" panose="02010600030101010101" pitchFamily="2" charset="-122"/>
              </a:rPr>
              <a:t>TIOBE Programming Community Index</a:t>
            </a:r>
            <a:r>
              <a:rPr lang="zh-CN" altLang="zh-CN" sz="2000" b="1" kern="1800" dirty="0" smtClean="0">
                <a:solidFill>
                  <a:srgbClr val="00579A"/>
                </a:solidFill>
                <a:latin typeface="Arial" panose="020B0604020202020204" pitchFamily="34" charset="0"/>
                <a:ea typeface="宋体" panose="02010600030101010101" pitchFamily="2" charset="-122"/>
                <a:cs typeface="Arial" panose="020B0604020202020204" pitchFamily="34" charset="0"/>
              </a:rPr>
              <a:t>（</a:t>
            </a:r>
            <a:r>
              <a:rPr lang="en-US" altLang="zh-CN" sz="2000" b="1" kern="1800" dirty="0">
                <a:solidFill>
                  <a:srgbClr val="00579A"/>
                </a:solidFill>
                <a:latin typeface="Arial" panose="020B0604020202020204" pitchFamily="34" charset="0"/>
                <a:ea typeface="宋体" panose="02010600030101010101" pitchFamily="2" charset="-122"/>
                <a:hlinkClick r:id="rId1"/>
              </a:rPr>
              <a:t>https://www.tiobe.com/tiobe-index</a:t>
            </a:r>
            <a:r>
              <a:rPr lang="en-US" altLang="zh-CN" sz="2000" b="1" kern="1800" dirty="0" smtClean="0">
                <a:solidFill>
                  <a:srgbClr val="00579A"/>
                </a:solidFill>
                <a:latin typeface="Arial" panose="020B0604020202020204" pitchFamily="34" charset="0"/>
                <a:ea typeface="宋体" panose="02010600030101010101" pitchFamily="2" charset="-122"/>
                <a:hlinkClick r:id="rId1"/>
              </a:rPr>
              <a:t>/</a:t>
            </a:r>
            <a:r>
              <a:rPr lang="en-US" altLang="zh-CN" sz="2000" b="1" kern="1800" dirty="0" smtClean="0">
                <a:solidFill>
                  <a:srgbClr val="00579A"/>
                </a:solidFill>
                <a:latin typeface="Arial" panose="020B0604020202020204" pitchFamily="34" charset="0"/>
                <a:ea typeface="宋体" panose="02010600030101010101" pitchFamily="2" charset="-122"/>
              </a:rPr>
              <a:t> </a:t>
            </a:r>
            <a:r>
              <a:rPr lang="zh-CN" altLang="zh-CN" sz="2000" b="1" kern="1800" dirty="0" smtClean="0">
                <a:solidFill>
                  <a:srgbClr val="00579A"/>
                </a:solidFill>
                <a:latin typeface="Arial" panose="020B0604020202020204" pitchFamily="34" charset="0"/>
                <a:ea typeface="宋体" panose="02010600030101010101" pitchFamily="2" charset="-122"/>
                <a:cs typeface="Arial" panose="020B0604020202020204" pitchFamily="34" charset="0"/>
              </a:rPr>
              <a:t>）</a:t>
            </a:r>
            <a:endParaRPr lang="zh-CN" altLang="zh-CN" sz="2000" kern="100" dirty="0">
              <a:effectLst/>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zh-CN" altLang="en-US" smtClean="0"/>
              <a:t>语言选择举例 </a:t>
            </a:r>
            <a:endParaRPr lang="zh-CN" altLang="en-US" dirty="0" smtClean="0"/>
          </a:p>
        </p:txBody>
      </p:sp>
      <p:sp>
        <p:nvSpPr>
          <p:cNvPr id="13315" name="Rectangle 5"/>
          <p:cNvSpPr>
            <a:spLocks noGrp="1" noChangeArrowheads="1"/>
          </p:cNvSpPr>
          <p:nvPr>
            <p:ph type="body" idx="1"/>
          </p:nvPr>
        </p:nvSpPr>
        <p:spPr/>
        <p:txBody>
          <a:bodyPr/>
          <a:lstStyle/>
          <a:p>
            <a:r>
              <a:rPr lang="zh-CN" altLang="en-US" sz="2200" dirty="0" smtClean="0"/>
              <a:t>如果编写对性能要求苛刻，或和操作系统结合紧密的程序，必然选择</a:t>
            </a:r>
            <a:r>
              <a:rPr lang="en-US" altLang="zh-CN" sz="2200" dirty="0" smtClean="0"/>
              <a:t>c</a:t>
            </a:r>
            <a:r>
              <a:rPr lang="zh-CN" altLang="en-US" sz="2200" dirty="0" smtClean="0"/>
              <a:t>。</a:t>
            </a:r>
            <a:endParaRPr lang="zh-CN" altLang="en-US" sz="2200" dirty="0" smtClean="0"/>
          </a:p>
          <a:p>
            <a:r>
              <a:rPr lang="zh-CN" altLang="en-US" sz="2200" dirty="0" smtClean="0"/>
              <a:t>如果需要跨平台，又要广泛的支持的话，选择</a:t>
            </a:r>
            <a:r>
              <a:rPr lang="en-US" altLang="zh-CN" sz="2200" dirty="0" smtClean="0"/>
              <a:t>java</a:t>
            </a:r>
            <a:r>
              <a:rPr lang="zh-CN" altLang="en-US" sz="2200" dirty="0" smtClean="0"/>
              <a:t>。 </a:t>
            </a:r>
            <a:endParaRPr lang="zh-CN" altLang="en-US" sz="2200" dirty="0" smtClean="0"/>
          </a:p>
          <a:p>
            <a:r>
              <a:rPr lang="zh-CN" altLang="en-US" sz="2200" dirty="0" smtClean="0"/>
              <a:t>编写服务器端程序，用</a:t>
            </a:r>
            <a:r>
              <a:rPr lang="en-US" altLang="zh-CN" sz="2200" dirty="0" smtClean="0"/>
              <a:t>Java</a:t>
            </a:r>
            <a:r>
              <a:rPr lang="zh-CN" altLang="en-US" sz="2200" dirty="0" smtClean="0"/>
              <a:t> 、</a:t>
            </a:r>
            <a:r>
              <a:rPr lang="en-US" altLang="zh-CN" sz="2200" dirty="0" smtClean="0"/>
              <a:t>JavaScript </a:t>
            </a:r>
            <a:r>
              <a:rPr lang="zh-CN" altLang="en-US" sz="2200" dirty="0" smtClean="0"/>
              <a:t>、</a:t>
            </a:r>
            <a:r>
              <a:rPr lang="en-US" altLang="zh-CN" sz="2200" dirty="0" err="1" smtClean="0"/>
              <a:t>php</a:t>
            </a:r>
            <a:r>
              <a:rPr lang="zh-CN" altLang="en-US" sz="2200" dirty="0" smtClean="0"/>
              <a:t>、</a:t>
            </a:r>
            <a:r>
              <a:rPr lang="en-US" altLang="zh-CN" sz="2200" dirty="0" err="1" smtClean="0"/>
              <a:t>perl</a:t>
            </a:r>
            <a:r>
              <a:rPr lang="zh-CN" altLang="en-US" sz="2200" dirty="0" smtClean="0"/>
              <a:t>、</a:t>
            </a:r>
            <a:r>
              <a:rPr lang="en-US" altLang="zh-CN" sz="2200" dirty="0" smtClean="0"/>
              <a:t>python</a:t>
            </a:r>
            <a:r>
              <a:rPr lang="zh-CN" altLang="en-US" sz="2200" dirty="0" smtClean="0"/>
              <a:t>、</a:t>
            </a:r>
            <a:r>
              <a:rPr lang="en-US" altLang="zh-CN" sz="2200" dirty="0" smtClean="0"/>
              <a:t>asp</a:t>
            </a:r>
            <a:r>
              <a:rPr lang="zh-CN" altLang="en-US" sz="2200" dirty="0" smtClean="0"/>
              <a:t>。</a:t>
            </a:r>
            <a:endParaRPr lang="en-US" altLang="zh-CN" sz="2200" dirty="0" smtClean="0"/>
          </a:p>
          <a:p>
            <a:r>
              <a:rPr lang="zh-CN" altLang="en-US" sz="2200" dirty="0" smtClean="0"/>
              <a:t>编写客户端程序，最常用的是</a:t>
            </a:r>
            <a:r>
              <a:rPr lang="en-US" altLang="zh-CN" sz="2200" dirty="0" smtClean="0"/>
              <a:t>JavaScript</a:t>
            </a:r>
            <a:r>
              <a:rPr lang="zh-CN" altLang="en-US" sz="2200" dirty="0" smtClean="0"/>
              <a:t>。</a:t>
            </a:r>
            <a:endParaRPr lang="zh-CN" altLang="en-US" sz="2200" dirty="0" smtClean="0"/>
          </a:p>
          <a:p>
            <a:r>
              <a:rPr lang="zh-CN" altLang="en-US" sz="2200" dirty="0" smtClean="0"/>
              <a:t>编写机器学习软件采用</a:t>
            </a:r>
            <a:r>
              <a:rPr lang="en-US" altLang="zh-CN" sz="2200" dirty="0" smtClean="0"/>
              <a:t>python</a:t>
            </a:r>
            <a:r>
              <a:rPr lang="zh-CN" altLang="en-US" sz="2200" dirty="0" smtClean="0"/>
              <a:t>、</a:t>
            </a:r>
            <a:r>
              <a:rPr lang="en-US" altLang="zh-CN" sz="2200" dirty="0" smtClean="0"/>
              <a:t>R</a:t>
            </a:r>
            <a:r>
              <a:rPr lang="zh-CN" altLang="en-US" sz="2200" dirty="0" smtClean="0"/>
              <a:t>、</a:t>
            </a:r>
            <a:r>
              <a:rPr lang="en-US" altLang="zh-CN" sz="2200" dirty="0" smtClean="0"/>
              <a:t>Java</a:t>
            </a:r>
            <a:endParaRPr lang="zh-CN" altLang="en-US" sz="2200" dirty="0" smtClean="0"/>
          </a:p>
          <a:p>
            <a:r>
              <a:rPr lang="zh-CN" altLang="en-US" sz="2200" dirty="0" smtClean="0"/>
              <a:t>编写数据库程序最简单的语言是</a:t>
            </a:r>
            <a:r>
              <a:rPr lang="en-US" altLang="zh-CN" sz="2200" dirty="0" err="1" smtClean="0"/>
              <a:t>vb</a:t>
            </a:r>
            <a:r>
              <a:rPr lang="zh-CN" altLang="en-US" sz="2200" dirty="0" smtClean="0"/>
              <a:t>或</a:t>
            </a:r>
            <a:r>
              <a:rPr lang="en-US" altLang="zh-CN" sz="2200" dirty="0" err="1" smtClean="0"/>
              <a:t>delphi</a:t>
            </a:r>
            <a:r>
              <a:rPr lang="zh-CN" altLang="en-US" sz="2200" dirty="0" smtClean="0"/>
              <a:t>。</a:t>
            </a:r>
            <a:endParaRPr lang="en-US" altLang="zh-CN" sz="2200" dirty="0" smtClean="0"/>
          </a:p>
          <a:p>
            <a:r>
              <a:rPr lang="zh-CN" altLang="en-US" sz="2200" dirty="0" smtClean="0"/>
              <a:t>编写知识的处理程序用</a:t>
            </a:r>
            <a:r>
              <a:rPr lang="en-US" altLang="zh-CN" sz="2200" dirty="0" smtClean="0"/>
              <a:t>prolog</a:t>
            </a:r>
            <a:r>
              <a:rPr lang="zh-CN" altLang="en-US" sz="2200" dirty="0" smtClean="0"/>
              <a:t>。</a:t>
            </a:r>
            <a:endParaRPr lang="zh-CN" altLang="en-US" sz="2200" dirty="0" smtClean="0"/>
          </a:p>
          <a:p>
            <a:r>
              <a:rPr lang="zh-CN" altLang="en-US" sz="2200" dirty="0" smtClean="0"/>
              <a:t>编写最灵活，最模糊的程序用</a:t>
            </a:r>
            <a:r>
              <a:rPr lang="en-US" altLang="zh-CN" sz="2200" dirty="0" smtClean="0"/>
              <a:t>lisp</a:t>
            </a:r>
            <a:r>
              <a:rPr lang="zh-CN" altLang="en-US" sz="2200" dirty="0" smtClean="0"/>
              <a:t>。</a:t>
            </a:r>
            <a:endParaRPr lang="zh-CN" altLang="en-US" sz="2200" dirty="0" smtClean="0"/>
          </a:p>
          <a:p>
            <a:r>
              <a:rPr lang="zh-CN" altLang="en-US" sz="2200" dirty="0" smtClean="0"/>
              <a:t>编写</a:t>
            </a:r>
            <a:r>
              <a:rPr lang="en-US" altLang="zh-CN" sz="2200" dirty="0" smtClean="0"/>
              <a:t>office</a:t>
            </a:r>
            <a:r>
              <a:rPr lang="zh-CN" altLang="en-US" sz="2200" dirty="0" smtClean="0"/>
              <a:t>程序用</a:t>
            </a:r>
            <a:r>
              <a:rPr lang="en-US" altLang="zh-CN" sz="2200" dirty="0" err="1" smtClean="0"/>
              <a:t>vba</a:t>
            </a:r>
            <a:r>
              <a:rPr lang="zh-CN" altLang="en-US" sz="2200" dirty="0" smtClean="0"/>
              <a:t>。</a:t>
            </a:r>
            <a:endParaRPr lang="zh-CN" altLang="en-US" sz="2200" dirty="0" smtClean="0"/>
          </a:p>
          <a:p>
            <a:r>
              <a:rPr lang="zh-CN" altLang="en-US" sz="2200" dirty="0" smtClean="0"/>
              <a:t>如果只作为简单应用的工具语言，</a:t>
            </a:r>
            <a:r>
              <a:rPr lang="en-US" altLang="zh-CN" sz="2200" dirty="0" smtClean="0"/>
              <a:t>python</a:t>
            </a:r>
            <a:r>
              <a:rPr lang="zh-CN" altLang="en-US" sz="2200" dirty="0" smtClean="0"/>
              <a:t>和</a:t>
            </a:r>
            <a:r>
              <a:rPr lang="en-US" altLang="zh-CN" sz="2200" dirty="0" smtClean="0"/>
              <a:t>ruby</a:t>
            </a:r>
            <a:r>
              <a:rPr lang="zh-CN" altLang="en-US" sz="2200" dirty="0" smtClean="0"/>
              <a:t>是更好的选择，他们的跨平台移植性好，应用也比较广泛，语言简单，生产率高。</a:t>
            </a:r>
            <a:endParaRPr lang="zh-CN" altLang="en-US" sz="2200"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smtClean="0"/>
              <a:t>编码准则</a:t>
            </a:r>
            <a:endParaRPr lang="en-US" altLang="zh-CN" dirty="0" smtClean="0"/>
          </a:p>
        </p:txBody>
      </p:sp>
      <p:sp>
        <p:nvSpPr>
          <p:cNvPr id="16387" name="Rectangle 3"/>
          <p:cNvSpPr>
            <a:spLocks noGrp="1" noChangeArrowheads="1"/>
          </p:cNvSpPr>
          <p:nvPr>
            <p:ph type="body" idx="1"/>
          </p:nvPr>
        </p:nvSpPr>
        <p:spPr>
          <a:xfrm>
            <a:off x="612000" y="1226041"/>
            <a:ext cx="11157857" cy="5288241"/>
          </a:xfrm>
        </p:spPr>
        <p:txBody>
          <a:bodyPr/>
          <a:lstStyle/>
          <a:p>
            <a:r>
              <a:rPr lang="zh-CN" altLang="zh-CN" dirty="0"/>
              <a:t>降低</a:t>
            </a:r>
            <a:r>
              <a:rPr lang="zh-CN" altLang="zh-CN" dirty="0" smtClean="0"/>
              <a:t>复杂性</a:t>
            </a:r>
            <a:endParaRPr lang="en-US" altLang="zh-CN" dirty="0" smtClean="0"/>
          </a:p>
          <a:p>
            <a:pPr lvl="1"/>
            <a:r>
              <a:rPr lang="zh-CN" altLang="zh-CN" dirty="0" smtClean="0"/>
              <a:t>好的</a:t>
            </a:r>
            <a:r>
              <a:rPr lang="zh-CN" altLang="zh-CN" dirty="0"/>
              <a:t>代码应是简单、整洁（</a:t>
            </a:r>
            <a:r>
              <a:rPr lang="en-US" altLang="zh-CN" dirty="0"/>
              <a:t>clean</a:t>
            </a:r>
            <a:r>
              <a:rPr lang="zh-CN" altLang="zh-CN" dirty="0"/>
              <a:t>）的代码，容易理解、测试和</a:t>
            </a:r>
            <a:r>
              <a:rPr lang="zh-CN" altLang="zh-CN" dirty="0" smtClean="0"/>
              <a:t>维护</a:t>
            </a:r>
            <a:endParaRPr lang="en-US" altLang="zh-CN" dirty="0" smtClean="0"/>
          </a:p>
          <a:p>
            <a:r>
              <a:rPr lang="zh-CN" altLang="zh-CN" dirty="0"/>
              <a:t>预测并拥抱</a:t>
            </a:r>
            <a:r>
              <a:rPr lang="zh-CN" altLang="zh-CN" dirty="0" smtClean="0"/>
              <a:t>变化</a:t>
            </a:r>
            <a:endParaRPr lang="en-US" altLang="zh-CN" dirty="0" smtClean="0"/>
          </a:p>
          <a:p>
            <a:pPr lvl="1"/>
            <a:r>
              <a:rPr lang="zh-CN" altLang="zh-CN" dirty="0" smtClean="0"/>
              <a:t>预测变化，</a:t>
            </a:r>
            <a:r>
              <a:rPr lang="zh-CN" altLang="zh-CN" dirty="0"/>
              <a:t>将灵活性和适应性构建到软件中，实现可维护的、可扩展的软件，从而能在不破坏架构的情况下修改</a:t>
            </a:r>
            <a:r>
              <a:rPr lang="zh-CN" altLang="zh-CN" dirty="0" smtClean="0"/>
              <a:t>软件</a:t>
            </a:r>
            <a:endParaRPr lang="en-US" altLang="zh-CN" dirty="0" smtClean="0"/>
          </a:p>
          <a:p>
            <a:r>
              <a:rPr lang="zh-CN" altLang="zh-CN" dirty="0"/>
              <a:t>为验证而</a:t>
            </a:r>
            <a:r>
              <a:rPr lang="zh-CN" altLang="zh-CN" dirty="0" smtClean="0"/>
              <a:t>编码</a:t>
            </a:r>
            <a:endParaRPr lang="en-US" altLang="zh-CN" dirty="0" smtClean="0"/>
          </a:p>
          <a:p>
            <a:pPr lvl="1"/>
            <a:r>
              <a:rPr lang="zh-CN" altLang="zh-CN" dirty="0" smtClean="0"/>
              <a:t>更</a:t>
            </a:r>
            <a:r>
              <a:rPr lang="zh-CN" altLang="zh-CN" dirty="0"/>
              <a:t>容易地发现软件中的错误</a:t>
            </a:r>
            <a:r>
              <a:rPr lang="zh-CN" altLang="zh-CN" dirty="0" smtClean="0"/>
              <a:t>。</a:t>
            </a:r>
            <a:endParaRPr lang="en-US" altLang="zh-CN" dirty="0" smtClean="0"/>
          </a:p>
          <a:p>
            <a:r>
              <a:rPr lang="zh-CN" altLang="zh-CN" dirty="0"/>
              <a:t>代码</a:t>
            </a:r>
            <a:r>
              <a:rPr lang="zh-CN" altLang="zh-CN" dirty="0" smtClean="0"/>
              <a:t>复用</a:t>
            </a:r>
            <a:endParaRPr lang="en-US" altLang="zh-CN" dirty="0" smtClean="0"/>
          </a:p>
          <a:p>
            <a:pPr lvl="1"/>
            <a:r>
              <a:rPr lang="zh-CN" altLang="zh-CN" dirty="0" smtClean="0"/>
              <a:t>框架、库、模块、构件、源代码和商业现货（</a:t>
            </a:r>
            <a:r>
              <a:rPr lang="en-US" altLang="zh-CN" dirty="0" smtClean="0"/>
              <a:t>COTS</a:t>
            </a:r>
            <a:r>
              <a:rPr lang="zh-CN" altLang="zh-CN" dirty="0" smtClean="0"/>
              <a:t>）资产</a:t>
            </a:r>
            <a:r>
              <a:rPr lang="zh-CN" altLang="en-US" dirty="0" smtClean="0"/>
              <a:t>的</a:t>
            </a:r>
            <a:r>
              <a:rPr lang="zh-CN" altLang="zh-CN" dirty="0" smtClean="0"/>
              <a:t>复用</a:t>
            </a:r>
            <a:endParaRPr lang="en-US" altLang="zh-CN" dirty="0" smtClean="0"/>
          </a:p>
          <a:p>
            <a:r>
              <a:rPr lang="zh-CN" altLang="zh-CN" dirty="0"/>
              <a:t>采用开发</a:t>
            </a:r>
            <a:r>
              <a:rPr lang="zh-CN" altLang="zh-CN" dirty="0" smtClean="0"/>
              <a:t>标准</a:t>
            </a:r>
            <a:endParaRPr lang="en-US" altLang="zh-CN" dirty="0"/>
          </a:p>
          <a:p>
            <a:pPr lvl="1"/>
            <a:r>
              <a:rPr lang="zh-CN" altLang="en-US" dirty="0"/>
              <a:t>遵循</a:t>
            </a:r>
            <a:r>
              <a:rPr lang="zh-CN" altLang="zh-CN" dirty="0" smtClean="0"/>
              <a:t>文档</a:t>
            </a:r>
            <a:r>
              <a:rPr lang="zh-CN" altLang="zh-CN" dirty="0"/>
              <a:t>模板、编码</a:t>
            </a:r>
            <a:r>
              <a:rPr lang="zh-CN" altLang="zh-CN" dirty="0" smtClean="0"/>
              <a:t>规范</a:t>
            </a:r>
            <a:r>
              <a:rPr lang="zh-CN" altLang="zh-CN" dirty="0"/>
              <a:t>、接口标准、模型标准等</a:t>
            </a:r>
            <a:endParaRPr lang="en-US" altLang="zh-CN"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altLang="zh-CN" dirty="0" smtClean="0"/>
              <a:t>Clean Code</a:t>
            </a:r>
            <a:endParaRPr lang="zh-CN" altLang="en-US" dirty="0" smtClean="0"/>
          </a:p>
        </p:txBody>
      </p:sp>
      <p:sp>
        <p:nvSpPr>
          <p:cNvPr id="18435" name="Rectangle 5"/>
          <p:cNvSpPr>
            <a:spLocks noGrp="1" noChangeArrowheads="1"/>
          </p:cNvSpPr>
          <p:nvPr>
            <p:ph type="body" idx="1"/>
          </p:nvPr>
        </p:nvSpPr>
        <p:spPr/>
        <p:txBody>
          <a:bodyPr/>
          <a:lstStyle/>
          <a:p>
            <a:r>
              <a:rPr lang="zh-CN" altLang="en-US" dirty="0" smtClean="0"/>
              <a:t>追求“聪明”和“技巧”</a:t>
            </a:r>
            <a:r>
              <a:rPr lang="en-US" altLang="zh-CN" dirty="0" smtClean="0"/>
              <a:t>          </a:t>
            </a:r>
            <a:r>
              <a:rPr lang="zh-CN" altLang="en-US" dirty="0" smtClean="0"/>
              <a:t>提倡“简明”和“直接” </a:t>
            </a:r>
            <a:endParaRPr lang="zh-CN" altLang="en-US" dirty="0" smtClean="0"/>
          </a:p>
          <a:p>
            <a:r>
              <a:rPr lang="zh-CN" altLang="en-US" dirty="0" smtClean="0"/>
              <a:t>清晰的前提下求取效率 </a:t>
            </a:r>
            <a:endParaRPr lang="zh-CN" altLang="en-US" dirty="0" smtClean="0"/>
          </a:p>
          <a:p>
            <a:pPr lvl="1"/>
            <a:r>
              <a:rPr lang="en-US" altLang="zh-CN" dirty="0" smtClean="0"/>
              <a:t>Make it right before you make it faster.</a:t>
            </a:r>
            <a:endParaRPr lang="en-US" altLang="zh-CN" dirty="0" smtClean="0"/>
          </a:p>
          <a:p>
            <a:pPr lvl="1"/>
            <a:r>
              <a:rPr lang="en-US" altLang="zh-CN" dirty="0" smtClean="0"/>
              <a:t>Make it clear before you make it faster.</a:t>
            </a:r>
            <a:endParaRPr lang="en-US" altLang="zh-CN" dirty="0" smtClean="0"/>
          </a:p>
          <a:p>
            <a:pPr lvl="1"/>
            <a:r>
              <a:rPr lang="en-US" altLang="zh-CN" dirty="0" smtClean="0"/>
              <a:t>Keep it right when you make it faster.</a:t>
            </a:r>
            <a:endParaRPr lang="en-US" altLang="zh-CN" dirty="0" smtClean="0"/>
          </a:p>
          <a:p>
            <a:pPr marL="457200" lvl="1" indent="0">
              <a:buNone/>
            </a:pPr>
            <a:r>
              <a:rPr lang="zh-CN" altLang="en-US" dirty="0" smtClean="0"/>
              <a:t>　　　　（求快不忘保持程序正确）</a:t>
            </a:r>
            <a:endParaRPr lang="zh-CN" altLang="en-US" dirty="0" smtClean="0"/>
          </a:p>
          <a:p>
            <a:pPr lvl="1"/>
            <a:r>
              <a:rPr lang="en-US" altLang="zh-CN" dirty="0" smtClean="0"/>
              <a:t>Keep it simple to make it faster.</a:t>
            </a:r>
            <a:endParaRPr lang="en-US" altLang="zh-CN" dirty="0" smtClean="0"/>
          </a:p>
          <a:p>
            <a:pPr marL="457200" lvl="1" indent="0">
              <a:buNone/>
            </a:pPr>
            <a:r>
              <a:rPr lang="zh-CN" altLang="en-US" dirty="0" smtClean="0"/>
              <a:t>　　　　（保持程序简单以求快）</a:t>
            </a:r>
            <a:endParaRPr lang="zh-CN" altLang="en-US" dirty="0" smtClean="0"/>
          </a:p>
          <a:p>
            <a:pPr lvl="1"/>
            <a:r>
              <a:rPr lang="en-US" altLang="zh-CN" dirty="0" smtClean="0"/>
              <a:t>Don’t sacrifice clarity for “efficiency”.</a:t>
            </a:r>
            <a:endParaRPr lang="en-US" altLang="zh-CN" dirty="0" smtClean="0"/>
          </a:p>
          <a:p>
            <a:pPr marL="457200" lvl="1" indent="0">
              <a:buNone/>
            </a:pPr>
            <a:r>
              <a:rPr lang="zh-CN" altLang="en-US" dirty="0" smtClean="0"/>
              <a:t>　　　　（书写清楚，不要为“效率”牺牲清楚）</a:t>
            </a:r>
            <a:endParaRPr lang="zh-CN" altLang="en-US" dirty="0"/>
          </a:p>
        </p:txBody>
      </p:sp>
      <p:sp>
        <p:nvSpPr>
          <p:cNvPr id="18436" name="Line 6"/>
          <p:cNvSpPr>
            <a:spLocks noChangeShapeType="1"/>
          </p:cNvSpPr>
          <p:nvPr/>
        </p:nvSpPr>
        <p:spPr bwMode="auto">
          <a:xfrm>
            <a:off x="4528831" y="1648849"/>
            <a:ext cx="719137" cy="0"/>
          </a:xfrm>
          <a:prstGeom prst="line">
            <a:avLst/>
          </a:prstGeom>
          <a:noFill/>
          <a:ln w="31750">
            <a:solidFill>
              <a:srgbClr val="EB7C11"/>
            </a:solidFill>
            <a:round/>
            <a:tailEnd type="triangl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符合编码规范</a:t>
            </a:r>
            <a:endParaRPr lang="zh-CN" altLang="en-US" dirty="0"/>
          </a:p>
        </p:txBody>
      </p:sp>
      <p:sp>
        <p:nvSpPr>
          <p:cNvPr id="23555" name="Rectangle 3"/>
          <p:cNvSpPr>
            <a:spLocks noGrp="1" noChangeArrowheads="1"/>
          </p:cNvSpPr>
          <p:nvPr>
            <p:ph type="body" idx="1"/>
          </p:nvPr>
        </p:nvSpPr>
        <p:spPr/>
        <p:txBody>
          <a:bodyPr/>
          <a:lstStyle/>
          <a:p>
            <a:r>
              <a:rPr lang="zh-CN" altLang="en-US" dirty="0" smtClean="0"/>
              <a:t>目的：编写</a:t>
            </a:r>
            <a:r>
              <a:rPr lang="zh-CN" altLang="en-US" dirty="0"/>
              <a:t>出简洁、可维护、可靠、可测试、高效、可移植的</a:t>
            </a:r>
            <a:r>
              <a:rPr lang="zh-CN" altLang="en-US" dirty="0" smtClean="0"/>
              <a:t>代码</a:t>
            </a:r>
            <a:endParaRPr lang="en-US" altLang="zh-CN" dirty="0" smtClean="0"/>
          </a:p>
          <a:p>
            <a:r>
              <a:rPr lang="en-US" altLang="zh-CN" dirty="0" smtClean="0"/>
              <a:t>Google</a:t>
            </a:r>
            <a:r>
              <a:rPr lang="zh-CN" altLang="en-US" dirty="0" smtClean="0"/>
              <a:t>编码规范</a:t>
            </a:r>
            <a:endParaRPr lang="en-US" altLang="zh-CN" dirty="0" smtClean="0"/>
          </a:p>
          <a:p>
            <a:pPr marL="452755" indent="0">
              <a:buNone/>
            </a:pPr>
            <a:r>
              <a:rPr lang="zh-CN" altLang="en-US" dirty="0" smtClean="0"/>
              <a:t>英文：</a:t>
            </a:r>
            <a:r>
              <a:rPr lang="en-US" altLang="zh-CN" dirty="0" smtClean="0"/>
              <a:t>https://github.com/google/styleguide</a:t>
            </a:r>
            <a:endParaRPr lang="en-US" altLang="zh-CN" dirty="0" smtClean="0"/>
          </a:p>
          <a:p>
            <a:pPr marL="452755" indent="0">
              <a:buNone/>
            </a:pPr>
            <a:r>
              <a:rPr lang="zh-CN" altLang="en-US" dirty="0" smtClean="0"/>
              <a:t>中文：</a:t>
            </a:r>
            <a:r>
              <a:rPr lang="en-US" altLang="zh-CN" dirty="0" smtClean="0"/>
              <a:t>https://github.com/zh-google-styleguide/zh-google-styleguide</a:t>
            </a:r>
            <a:endParaRPr lang="en-US" altLang="zh-CN" dirty="0" smtClean="0"/>
          </a:p>
          <a:p>
            <a:endParaRPr lang="en-US" altLang="zh-CN" dirty="0" smtClean="0"/>
          </a:p>
          <a:p>
            <a:endParaRPr lang="zh-CN" altLang="en-US" dirty="0" smtClean="0"/>
          </a:p>
          <a:p>
            <a:endParaRPr lang="en-US" altLang="zh-CN"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0" y="1284514"/>
            <a:ext cx="4789714" cy="5290457"/>
          </a:xfrm>
        </p:spPr>
        <p:txBody>
          <a:bodyPr/>
          <a:lstStyle/>
          <a:p>
            <a:pPr marL="0" indent="0">
              <a:spcBef>
                <a:spcPts val="0"/>
              </a:spcBef>
              <a:buNone/>
            </a:pPr>
            <a:r>
              <a:rPr lang="en-US" altLang="zh-CN" dirty="0"/>
              <a:t>1. </a:t>
            </a:r>
            <a:r>
              <a:rPr lang="zh-CN" altLang="en-US" dirty="0" smtClean="0"/>
              <a:t>头文件</a:t>
            </a:r>
            <a:endParaRPr lang="en-US" altLang="zh-CN" dirty="0" smtClean="0"/>
          </a:p>
          <a:p>
            <a:pPr marL="0" indent="0">
              <a:spcBef>
                <a:spcPts val="0"/>
              </a:spcBef>
              <a:buNone/>
            </a:pPr>
            <a:r>
              <a:rPr lang="en-US" altLang="zh-CN" dirty="0"/>
              <a:t>2. </a:t>
            </a:r>
            <a:r>
              <a:rPr lang="zh-CN" altLang="en-US" dirty="0" smtClean="0"/>
              <a:t>作用域</a:t>
            </a:r>
            <a:endParaRPr lang="en-US" altLang="zh-CN" dirty="0" smtClean="0"/>
          </a:p>
          <a:p>
            <a:pPr marL="0" indent="0">
              <a:spcBef>
                <a:spcPts val="0"/>
              </a:spcBef>
              <a:buNone/>
            </a:pPr>
            <a:r>
              <a:rPr lang="en-US" altLang="zh-CN" dirty="0" smtClean="0"/>
              <a:t>3. </a:t>
            </a:r>
            <a:r>
              <a:rPr lang="zh-CN" altLang="en-US" dirty="0" smtClean="0"/>
              <a:t>类</a:t>
            </a:r>
            <a:endParaRPr lang="en-US" altLang="zh-CN" dirty="0" smtClean="0"/>
          </a:p>
          <a:p>
            <a:pPr marL="0" indent="0">
              <a:spcBef>
                <a:spcPts val="0"/>
              </a:spcBef>
              <a:buNone/>
            </a:pPr>
            <a:r>
              <a:rPr lang="en-US" altLang="zh-CN" dirty="0" smtClean="0"/>
              <a:t>4</a:t>
            </a:r>
            <a:r>
              <a:rPr lang="en-US" altLang="zh-CN" dirty="0"/>
              <a:t>. </a:t>
            </a:r>
            <a:r>
              <a:rPr lang="zh-CN" altLang="en-US" dirty="0" smtClean="0"/>
              <a:t>函数</a:t>
            </a:r>
            <a:endParaRPr lang="en-US" altLang="zh-CN" dirty="0" smtClean="0"/>
          </a:p>
          <a:p>
            <a:pPr marL="0" indent="0">
              <a:spcBef>
                <a:spcPts val="0"/>
              </a:spcBef>
              <a:buNone/>
            </a:pPr>
            <a:r>
              <a:rPr lang="en-US" altLang="zh-CN" dirty="0"/>
              <a:t>5. </a:t>
            </a:r>
            <a:r>
              <a:rPr lang="zh-CN" altLang="en-US" dirty="0"/>
              <a:t>来自 </a:t>
            </a:r>
            <a:r>
              <a:rPr lang="en-US" altLang="zh-CN" dirty="0"/>
              <a:t>Google </a:t>
            </a:r>
            <a:r>
              <a:rPr lang="zh-CN" altLang="en-US" dirty="0"/>
              <a:t>的奇</a:t>
            </a:r>
            <a:r>
              <a:rPr lang="zh-CN" altLang="en-US" dirty="0" smtClean="0"/>
              <a:t>技</a:t>
            </a:r>
            <a:endParaRPr lang="en-US" altLang="zh-CN" dirty="0" smtClean="0"/>
          </a:p>
          <a:p>
            <a:pPr marL="0" indent="0">
              <a:spcBef>
                <a:spcPts val="0"/>
              </a:spcBef>
              <a:buNone/>
            </a:pPr>
            <a:r>
              <a:rPr lang="en-US" altLang="zh-CN" dirty="0"/>
              <a:t>6. </a:t>
            </a:r>
            <a:r>
              <a:rPr lang="zh-CN" altLang="en-US" dirty="0"/>
              <a:t>其他 </a:t>
            </a:r>
            <a:r>
              <a:rPr lang="en-US" altLang="zh-CN" dirty="0"/>
              <a:t>C++ </a:t>
            </a:r>
            <a:r>
              <a:rPr lang="zh-CN" altLang="en-US" dirty="0" smtClean="0"/>
              <a:t>特性</a:t>
            </a:r>
            <a:endParaRPr lang="en-US" altLang="zh-CN" dirty="0" smtClean="0"/>
          </a:p>
          <a:p>
            <a:pPr marL="0" indent="0">
              <a:spcBef>
                <a:spcPts val="0"/>
              </a:spcBef>
              <a:buNone/>
            </a:pPr>
            <a:r>
              <a:rPr lang="en-US" altLang="zh-CN" dirty="0"/>
              <a:t>7. </a:t>
            </a:r>
            <a:r>
              <a:rPr lang="zh-CN" altLang="en-US" dirty="0"/>
              <a:t>命名</a:t>
            </a:r>
            <a:r>
              <a:rPr lang="zh-CN" altLang="en-US" dirty="0" smtClean="0"/>
              <a:t>约定</a:t>
            </a:r>
            <a:endParaRPr lang="en-US" altLang="zh-CN" dirty="0" smtClean="0"/>
          </a:p>
          <a:p>
            <a:pPr marL="0" indent="0">
              <a:spcBef>
                <a:spcPts val="0"/>
              </a:spcBef>
              <a:buNone/>
            </a:pPr>
            <a:r>
              <a:rPr lang="en-US" altLang="zh-CN" dirty="0"/>
              <a:t>8. </a:t>
            </a:r>
            <a:r>
              <a:rPr lang="zh-CN" altLang="en-US" dirty="0" smtClean="0"/>
              <a:t>注释</a:t>
            </a:r>
            <a:endParaRPr lang="en-US" altLang="zh-CN" dirty="0" smtClean="0"/>
          </a:p>
          <a:p>
            <a:pPr marL="0" indent="0">
              <a:spcBef>
                <a:spcPts val="0"/>
              </a:spcBef>
              <a:buNone/>
            </a:pPr>
            <a:r>
              <a:rPr lang="en-US" altLang="zh-CN" dirty="0" smtClean="0"/>
              <a:t>9. </a:t>
            </a:r>
            <a:r>
              <a:rPr lang="zh-CN" altLang="en-US" dirty="0" smtClean="0"/>
              <a:t>格式</a:t>
            </a:r>
            <a:endParaRPr lang="zh-CN" altLang="en-US" dirty="0"/>
          </a:p>
        </p:txBody>
      </p:sp>
      <p:sp>
        <p:nvSpPr>
          <p:cNvPr id="14" name="Content Placeholder 13"/>
          <p:cNvSpPr>
            <a:spLocks noGrp="1"/>
          </p:cNvSpPr>
          <p:nvPr>
            <p:ph sz="quarter" idx="16"/>
          </p:nvPr>
        </p:nvSpPr>
        <p:spPr>
          <a:xfrm>
            <a:off x="5323115" y="1284514"/>
            <a:ext cx="6868886" cy="5290457"/>
          </a:xfrm>
        </p:spPr>
        <p:txBody>
          <a:bodyPr rIns="324000"/>
          <a:lstStyle/>
          <a:p>
            <a:pPr>
              <a:spcBef>
                <a:spcPts val="300"/>
              </a:spcBef>
            </a:pPr>
            <a:r>
              <a:rPr lang="zh-CN" altLang="en-US" dirty="0"/>
              <a:t>除少数特定环境外</a:t>
            </a:r>
            <a:r>
              <a:rPr lang="en-US" altLang="zh-CN" dirty="0"/>
              <a:t>, </a:t>
            </a:r>
            <a:r>
              <a:rPr lang="zh-CN" altLang="en-US" dirty="0"/>
              <a:t>不要重载运算符</a:t>
            </a:r>
            <a:r>
              <a:rPr lang="en-US" altLang="zh-CN"/>
              <a:t>. </a:t>
            </a:r>
            <a:endParaRPr lang="en-US" altLang="zh-CN" dirty="0" smtClean="0"/>
          </a:p>
          <a:p>
            <a:pPr>
              <a:spcBef>
                <a:spcPts val="300"/>
              </a:spcBef>
            </a:pPr>
            <a:r>
              <a:rPr lang="zh-CN" altLang="en-US" dirty="0" smtClean="0"/>
              <a:t>将数据</a:t>
            </a:r>
            <a:r>
              <a:rPr lang="zh-CN" altLang="en-US" dirty="0"/>
              <a:t>成员声明为 </a:t>
            </a:r>
            <a:r>
              <a:rPr lang="en-US" altLang="zh-CN" dirty="0"/>
              <a:t>private, </a:t>
            </a:r>
            <a:r>
              <a:rPr lang="zh-CN" altLang="en-US" dirty="0"/>
              <a:t>除非是 </a:t>
            </a:r>
            <a:r>
              <a:rPr lang="en-US" altLang="zh-CN" dirty="0"/>
              <a:t>static </a:t>
            </a:r>
            <a:r>
              <a:rPr lang="en-US" altLang="zh-CN" dirty="0" err="1"/>
              <a:t>const</a:t>
            </a:r>
            <a:r>
              <a:rPr lang="en-US" altLang="zh-CN" dirty="0"/>
              <a:t> </a:t>
            </a:r>
            <a:r>
              <a:rPr lang="zh-CN" altLang="en-US" dirty="0"/>
              <a:t>类型</a:t>
            </a:r>
            <a:r>
              <a:rPr lang="zh-CN" altLang="en-US" dirty="0" smtClean="0"/>
              <a:t>成员</a:t>
            </a:r>
            <a:r>
              <a:rPr lang="en-US" altLang="zh-CN" dirty="0" smtClean="0"/>
              <a:t>.</a:t>
            </a:r>
            <a:endParaRPr lang="en-US" altLang="zh-CN" dirty="0" smtClean="0"/>
          </a:p>
          <a:p>
            <a:pPr>
              <a:spcBef>
                <a:spcPts val="300"/>
              </a:spcBef>
            </a:pPr>
            <a:r>
              <a:rPr lang="zh-CN" altLang="en-US" dirty="0"/>
              <a:t>函数体尽量短小</a:t>
            </a:r>
            <a:r>
              <a:rPr lang="en-US" altLang="zh-CN" dirty="0"/>
              <a:t>, </a:t>
            </a:r>
            <a:r>
              <a:rPr lang="zh-CN" altLang="en-US" dirty="0"/>
              <a:t>紧凑</a:t>
            </a:r>
            <a:r>
              <a:rPr lang="en-US" altLang="zh-CN" dirty="0"/>
              <a:t>, </a:t>
            </a:r>
            <a:r>
              <a:rPr lang="zh-CN" altLang="en-US" dirty="0"/>
              <a:t>功能</a:t>
            </a:r>
            <a:r>
              <a:rPr lang="zh-CN" altLang="en-US" dirty="0" smtClean="0"/>
              <a:t>单一</a:t>
            </a:r>
            <a:r>
              <a:rPr lang="en-US" altLang="zh-CN" dirty="0" smtClean="0"/>
              <a:t>.</a:t>
            </a:r>
            <a:endParaRPr lang="en-US" altLang="zh-CN" dirty="0" smtClean="0"/>
          </a:p>
          <a:p>
            <a:pPr>
              <a:spcBef>
                <a:spcPts val="300"/>
              </a:spcBef>
            </a:pPr>
            <a:r>
              <a:rPr lang="zh-CN" altLang="en-US" dirty="0"/>
              <a:t>所有按引用传递的参数必须加上 </a:t>
            </a:r>
            <a:r>
              <a:rPr lang="en-US" altLang="zh-CN" dirty="0"/>
              <a:t>const</a:t>
            </a:r>
            <a:r>
              <a:rPr lang="en-US" altLang="zh-CN" dirty="0" smtClean="0"/>
              <a:t>.</a:t>
            </a:r>
            <a:endParaRPr lang="en-US" altLang="zh-CN" dirty="0" smtClean="0"/>
          </a:p>
          <a:p>
            <a:pPr>
              <a:spcBef>
                <a:spcPts val="300"/>
              </a:spcBef>
            </a:pPr>
            <a:r>
              <a:rPr lang="zh-CN" altLang="en-US" dirty="0"/>
              <a:t>函数命名</a:t>
            </a:r>
            <a:r>
              <a:rPr lang="en-US" altLang="zh-CN" dirty="0"/>
              <a:t>, </a:t>
            </a:r>
            <a:r>
              <a:rPr lang="zh-CN" altLang="en-US" dirty="0"/>
              <a:t>变量命名</a:t>
            </a:r>
            <a:r>
              <a:rPr lang="en-US" altLang="zh-CN" dirty="0"/>
              <a:t>, </a:t>
            </a:r>
            <a:r>
              <a:rPr lang="zh-CN" altLang="en-US" dirty="0"/>
              <a:t>文件命名要有</a:t>
            </a:r>
            <a:r>
              <a:rPr lang="zh-CN" altLang="en-US" dirty="0" smtClean="0"/>
              <a:t>描述性</a:t>
            </a:r>
            <a:r>
              <a:rPr lang="en-US" altLang="zh-CN" dirty="0" smtClean="0"/>
              <a:t>; </a:t>
            </a:r>
            <a:r>
              <a:rPr lang="zh-CN" altLang="en-US" dirty="0"/>
              <a:t>少用缩写</a:t>
            </a:r>
            <a:r>
              <a:rPr lang="en-US" altLang="zh-CN" dirty="0" smtClean="0"/>
              <a:t>.</a:t>
            </a:r>
            <a:endParaRPr lang="en-US" altLang="zh-CN" dirty="0" smtClean="0"/>
          </a:p>
          <a:p>
            <a:pPr>
              <a:spcBef>
                <a:spcPts val="300"/>
              </a:spcBef>
            </a:pPr>
            <a:r>
              <a:rPr lang="zh-CN" altLang="en-US" dirty="0"/>
              <a:t>每个类的定义都要附带一份注释</a:t>
            </a:r>
            <a:r>
              <a:rPr lang="en-US" altLang="zh-CN" dirty="0"/>
              <a:t>, </a:t>
            </a:r>
            <a:r>
              <a:rPr lang="zh-CN" altLang="en-US" dirty="0"/>
              <a:t>描述类的功能和</a:t>
            </a:r>
            <a:r>
              <a:rPr lang="zh-CN" altLang="en-US" dirty="0" smtClean="0"/>
              <a:t>用法</a:t>
            </a:r>
            <a:r>
              <a:rPr lang="en-US" altLang="zh-CN" dirty="0" smtClean="0"/>
              <a:t>.</a:t>
            </a:r>
            <a:endParaRPr lang="en-US" altLang="zh-CN" dirty="0" smtClean="0"/>
          </a:p>
        </p:txBody>
      </p:sp>
      <p:sp>
        <p:nvSpPr>
          <p:cNvPr id="15" name="Text Placeholder 14"/>
          <p:cNvSpPr>
            <a:spLocks noGrp="1"/>
          </p:cNvSpPr>
          <p:nvPr>
            <p:ph type="body" sz="quarter" idx="17"/>
          </p:nvPr>
        </p:nvSpPr>
        <p:spPr>
          <a:xfrm>
            <a:off x="-1" y="1580245"/>
            <a:ext cx="4789715" cy="911225"/>
          </a:xfrm>
        </p:spPr>
        <p:txBody>
          <a:bodyPr/>
          <a:lstStyle/>
          <a:p>
            <a:r>
              <a:rPr lang="zh-CN" altLang="en-US" dirty="0" smtClean="0"/>
              <a:t>编程规范的大纲</a:t>
            </a:r>
            <a:endParaRPr lang="en-US" dirty="0"/>
          </a:p>
        </p:txBody>
      </p:sp>
      <p:sp>
        <p:nvSpPr>
          <p:cNvPr id="16" name="Text Placeholder 15"/>
          <p:cNvSpPr>
            <a:spLocks noGrp="1"/>
          </p:cNvSpPr>
          <p:nvPr>
            <p:ph type="body" sz="quarter" idx="18"/>
          </p:nvPr>
        </p:nvSpPr>
        <p:spPr>
          <a:xfrm>
            <a:off x="5323115" y="1580245"/>
            <a:ext cx="6868885" cy="911225"/>
          </a:xfrm>
        </p:spPr>
        <p:txBody>
          <a:bodyPr/>
          <a:lstStyle/>
          <a:p>
            <a:r>
              <a:rPr lang="zh-CN" altLang="en-US" dirty="0" smtClean="0"/>
              <a:t>编程规范规则的例子</a:t>
            </a:r>
            <a:endParaRPr lang="en-US" dirty="0"/>
          </a:p>
        </p:txBody>
      </p:sp>
      <p:sp>
        <p:nvSpPr>
          <p:cNvPr id="10" name="Title 9"/>
          <p:cNvSpPr>
            <a:spLocks noGrp="1"/>
          </p:cNvSpPr>
          <p:nvPr>
            <p:ph type="title"/>
          </p:nvPr>
        </p:nvSpPr>
        <p:spPr/>
        <p:txBody>
          <a:bodyPr/>
          <a:lstStyle/>
          <a:p>
            <a:r>
              <a:rPr lang="zh-CN" altLang="en-US" dirty="0" smtClean="0"/>
              <a:t>示例：</a:t>
            </a:r>
            <a:r>
              <a:rPr lang="en-US" altLang="zh-CN" dirty="0" smtClean="0"/>
              <a:t>Google C++ </a:t>
            </a:r>
            <a:r>
              <a:rPr lang="zh-CN" altLang="en-US" dirty="0" smtClean="0"/>
              <a:t>编程规范</a:t>
            </a:r>
            <a:endParaRPr lang="en-US"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zh-CN" altLang="en-US" dirty="0" smtClean="0"/>
              <a:t>源程序的文档化 （</a:t>
            </a:r>
            <a:r>
              <a:rPr lang="en-US" altLang="zh-CN" dirty="0" smtClean="0"/>
              <a:t>code documentation</a:t>
            </a:r>
            <a:r>
              <a:rPr lang="zh-CN" altLang="en-US" dirty="0" smtClean="0"/>
              <a:t>）</a:t>
            </a:r>
            <a:endParaRPr lang="zh-CN" altLang="en-US" dirty="0" smtClean="0"/>
          </a:p>
        </p:txBody>
      </p:sp>
      <p:sp>
        <p:nvSpPr>
          <p:cNvPr id="22531" name="Rectangle 5"/>
          <p:cNvSpPr>
            <a:spLocks noGrp="1" noChangeArrowheads="1"/>
          </p:cNvSpPr>
          <p:nvPr>
            <p:ph type="body" idx="1"/>
          </p:nvPr>
        </p:nvSpPr>
        <p:spPr>
          <a:xfrm>
            <a:off x="612000" y="1259235"/>
            <a:ext cx="11157857" cy="5288241"/>
          </a:xfrm>
        </p:spPr>
        <p:txBody>
          <a:bodyPr/>
          <a:lstStyle/>
          <a:p>
            <a:r>
              <a:rPr lang="zh-CN" altLang="en-US" dirty="0" smtClean="0"/>
              <a:t>有意义的变量名称和规范的命名形式 </a:t>
            </a:r>
            <a:endParaRPr lang="en-US" altLang="zh-CN" dirty="0" smtClean="0"/>
          </a:p>
          <a:p>
            <a:endParaRPr lang="en-US" altLang="zh-CN" dirty="0" smtClean="0"/>
          </a:p>
          <a:p>
            <a:endParaRPr lang="en-US" altLang="zh-CN" dirty="0"/>
          </a:p>
          <a:p>
            <a:endParaRPr lang="en-US" altLang="zh-CN" dirty="0" smtClean="0"/>
          </a:p>
          <a:p>
            <a:endParaRPr lang="zh-CN" altLang="en-US" dirty="0" smtClean="0"/>
          </a:p>
          <a:p>
            <a:r>
              <a:rPr lang="zh-CN" altLang="en-US" dirty="0" smtClean="0"/>
              <a:t>适当的注释 </a:t>
            </a:r>
            <a:endParaRPr lang="zh-CN" altLang="en-US" dirty="0" smtClean="0"/>
          </a:p>
          <a:p>
            <a:r>
              <a:rPr lang="zh-CN" altLang="en-US" dirty="0" smtClean="0"/>
              <a:t>标准的书写格式</a:t>
            </a:r>
            <a:endParaRPr lang="zh-CN" altLang="en-US" dirty="0" smtClean="0"/>
          </a:p>
          <a:p>
            <a:pPr lvl="1"/>
            <a:r>
              <a:rPr lang="zh-CN" altLang="en-US" dirty="0" smtClean="0"/>
              <a:t>用分层缩进的写法显示嵌套结构的层次；</a:t>
            </a:r>
            <a:endParaRPr lang="zh-CN" altLang="en-US" dirty="0" smtClean="0"/>
          </a:p>
          <a:p>
            <a:pPr lvl="1"/>
            <a:r>
              <a:rPr lang="zh-CN" altLang="en-US" dirty="0" smtClean="0"/>
              <a:t>在注释段与程序段、以及不同程序段之间插入空行；</a:t>
            </a:r>
            <a:endParaRPr lang="zh-CN" altLang="en-US" dirty="0" smtClean="0"/>
          </a:p>
          <a:p>
            <a:pPr lvl="1"/>
            <a:r>
              <a:rPr lang="zh-CN" altLang="en-US" dirty="0" smtClean="0"/>
              <a:t>每行只写一条语句；</a:t>
            </a:r>
            <a:endParaRPr lang="zh-CN" altLang="en-US" dirty="0" smtClean="0"/>
          </a:p>
          <a:p>
            <a:pPr lvl="1"/>
            <a:r>
              <a:rPr lang="zh-CN" altLang="en-US" dirty="0" smtClean="0"/>
              <a:t>书写表达式时，适当使用空格或圆括号等作隔离符</a:t>
            </a:r>
            <a:r>
              <a:rPr lang="en-US" altLang="zh-CN" dirty="0" smtClean="0"/>
              <a:t>.</a:t>
            </a:r>
            <a:r>
              <a:rPr lang="zh-CN" altLang="en-US" dirty="0" smtClean="0"/>
              <a:t> </a:t>
            </a:r>
            <a:endParaRPr lang="zh-CN" altLang="en-US" dirty="0" smtClean="0"/>
          </a:p>
          <a:p>
            <a:endParaRPr lang="zh-CN" altLang="en-US" dirty="0" smtClean="0"/>
          </a:p>
        </p:txBody>
      </p:sp>
      <p:sp>
        <p:nvSpPr>
          <p:cNvPr id="22532" name="Text Box 6"/>
          <p:cNvSpPr txBox="1">
            <a:spLocks noChangeArrowheads="1"/>
          </p:cNvSpPr>
          <p:nvPr/>
        </p:nvSpPr>
        <p:spPr bwMode="auto">
          <a:xfrm>
            <a:off x="8342016" y="4928908"/>
            <a:ext cx="3911327" cy="1093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200" dirty="0">
                <a:solidFill>
                  <a:srgbClr val="EB7C1F"/>
                </a:solidFill>
                <a:latin typeface="华文新魏" panose="02010800040101010101" pitchFamily="2" charset="-122"/>
                <a:ea typeface="华文新魏" panose="02010800040101010101" pitchFamily="2" charset="-122"/>
              </a:rPr>
              <a:t>好的源程序</a:t>
            </a:r>
            <a:r>
              <a:rPr lang="zh-CN" altLang="en-US" sz="3200" dirty="0" smtClean="0">
                <a:solidFill>
                  <a:srgbClr val="EB7C1F"/>
                </a:solidFill>
                <a:latin typeface="华文新魏" panose="02010800040101010101" pitchFamily="2" charset="-122"/>
                <a:ea typeface="华文新魏" panose="02010800040101010101" pitchFamily="2" charset="-122"/>
              </a:rPr>
              <a:t>本身</a:t>
            </a:r>
            <a:endParaRPr lang="en-US" altLang="zh-CN" sz="3200" dirty="0" smtClean="0">
              <a:solidFill>
                <a:srgbClr val="EB7C1F"/>
              </a:solidFill>
              <a:latin typeface="华文新魏" panose="02010800040101010101" pitchFamily="2" charset="-122"/>
              <a:ea typeface="华文新魏" panose="02010800040101010101" pitchFamily="2" charset="-122"/>
            </a:endParaRPr>
          </a:p>
          <a:p>
            <a:r>
              <a:rPr lang="zh-CN" altLang="en-US" sz="3200" dirty="0" smtClean="0">
                <a:solidFill>
                  <a:srgbClr val="EB7C1F"/>
                </a:solidFill>
                <a:latin typeface="华文新魏" panose="02010800040101010101" pitchFamily="2" charset="-122"/>
                <a:ea typeface="华文新魏" panose="02010800040101010101" pitchFamily="2" charset="-122"/>
              </a:rPr>
              <a:t>就是</a:t>
            </a:r>
            <a:r>
              <a:rPr lang="zh-CN" altLang="en-US" sz="3200" dirty="0">
                <a:solidFill>
                  <a:srgbClr val="EB7C1F"/>
                </a:solidFill>
                <a:latin typeface="华文新魏" panose="02010800040101010101" pitchFamily="2" charset="-122"/>
                <a:ea typeface="华文新魏" panose="02010800040101010101" pitchFamily="2" charset="-122"/>
              </a:rPr>
              <a:t>详细设计文档！</a:t>
            </a:r>
            <a:endParaRPr lang="zh-CN" altLang="en-US" sz="3200" dirty="0">
              <a:solidFill>
                <a:srgbClr val="EB7C1F"/>
              </a:solidFill>
              <a:latin typeface="华文新魏" panose="02010800040101010101" pitchFamily="2" charset="-122"/>
              <a:ea typeface="华文新魏" panose="02010800040101010101" pitchFamily="2" charset="-122"/>
            </a:endParaRPr>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6" name="表格 5"/>
          <p:cNvGraphicFramePr>
            <a:graphicFrameLocks noGrp="1"/>
          </p:cNvGraphicFramePr>
          <p:nvPr/>
        </p:nvGraphicFramePr>
        <p:xfrm>
          <a:off x="947583" y="1807348"/>
          <a:ext cx="11168217" cy="2096007"/>
        </p:xfrm>
        <a:graphic>
          <a:graphicData uri="http://schemas.openxmlformats.org/drawingml/2006/table">
            <a:tbl>
              <a:tblPr firstRow="1" firstCol="1" bandRow="1">
                <a:tableStyleId>{8799B23B-EC83-4686-B30A-512413B5E67A}</a:tableStyleId>
              </a:tblPr>
              <a:tblGrid>
                <a:gridCol w="1253074"/>
                <a:gridCol w="5008700"/>
                <a:gridCol w="1975589"/>
                <a:gridCol w="2930854"/>
              </a:tblGrid>
              <a:tr h="450087">
                <a:tc>
                  <a:txBody>
                    <a:bodyPr/>
                    <a:lstStyle/>
                    <a:p>
                      <a:pPr algn="ctr"/>
                      <a:r>
                        <a:rPr lang="zh-CN" sz="1800" kern="100" dirty="0">
                          <a:effectLst/>
                        </a:rPr>
                        <a:t>命名形式</a:t>
                      </a:r>
                      <a:endParaRPr lang="zh-CN" sz="2400" kern="100" dirty="0">
                        <a:effectLst/>
                        <a:latin typeface="Heiti SC Medium" pitchFamily="2" charset="-128"/>
                        <a:ea typeface="Heiti SC Medium" pitchFamily="2" charset="-128"/>
                      </a:endParaRPr>
                    </a:p>
                  </a:txBody>
                  <a:tcPr marL="68400" marR="68580" marT="0" marB="0" anchor="ctr"/>
                </a:tc>
                <a:tc>
                  <a:txBody>
                    <a:bodyPr/>
                    <a:lstStyle/>
                    <a:p>
                      <a:pPr algn="ctr"/>
                      <a:r>
                        <a:rPr lang="zh-CN" sz="1800" kern="100" dirty="0">
                          <a:effectLst/>
                        </a:rPr>
                        <a:t>形式特点</a:t>
                      </a:r>
                      <a:endParaRPr lang="zh-CN" sz="2400" kern="100" dirty="0">
                        <a:effectLst/>
                        <a:latin typeface="Heiti SC Medium" pitchFamily="2" charset="-128"/>
                        <a:ea typeface="Heiti SC Medium" pitchFamily="2" charset="-128"/>
                      </a:endParaRPr>
                    </a:p>
                  </a:txBody>
                  <a:tcPr marL="68400" marR="68580" marT="0" marB="0" anchor="ctr"/>
                </a:tc>
                <a:tc>
                  <a:txBody>
                    <a:bodyPr/>
                    <a:lstStyle/>
                    <a:p>
                      <a:pPr algn="ctr"/>
                      <a:r>
                        <a:rPr lang="zh-CN" sz="1800" kern="100" dirty="0">
                          <a:effectLst/>
                        </a:rPr>
                        <a:t>例子</a:t>
                      </a:r>
                      <a:endParaRPr lang="zh-CN" sz="2400" kern="100" dirty="0">
                        <a:effectLst/>
                        <a:latin typeface="Heiti SC Medium" pitchFamily="2" charset="-128"/>
                        <a:ea typeface="Heiti SC Medium" pitchFamily="2" charset="-128"/>
                      </a:endParaRPr>
                    </a:p>
                  </a:txBody>
                  <a:tcPr marL="68400" marR="68580" marT="0" marB="0" anchor="ctr"/>
                </a:tc>
                <a:tc>
                  <a:txBody>
                    <a:bodyPr/>
                    <a:lstStyle/>
                    <a:p>
                      <a:pPr algn="ctr"/>
                      <a:r>
                        <a:rPr lang="zh-CN" sz="1800" kern="100" dirty="0">
                          <a:effectLst/>
                        </a:rPr>
                        <a:t>常用情况</a:t>
                      </a:r>
                      <a:endParaRPr lang="zh-CN" sz="2400" kern="100" dirty="0">
                        <a:effectLst/>
                        <a:latin typeface="Heiti SC Medium" pitchFamily="2" charset="-128"/>
                        <a:ea typeface="Heiti SC Medium" pitchFamily="2" charset="-128"/>
                      </a:endParaRPr>
                    </a:p>
                  </a:txBody>
                  <a:tcPr marL="68400" marR="68580" marT="0" marB="0" anchor="ctr"/>
                </a:tc>
              </a:tr>
              <a:tr h="268423">
                <a:tc>
                  <a:txBody>
                    <a:bodyPr/>
                    <a:lstStyle/>
                    <a:p>
                      <a:pPr algn="l"/>
                      <a:r>
                        <a:rPr lang="zh-CN" sz="1800" kern="100" dirty="0">
                          <a:effectLst/>
                        </a:rPr>
                        <a:t>大驼峰</a:t>
                      </a:r>
                      <a:endParaRPr lang="zh-CN" sz="2400" kern="100" dirty="0">
                        <a:effectLst/>
                        <a:latin typeface="Heiti SC Medium" pitchFamily="2" charset="-128"/>
                        <a:ea typeface="Heiti SC Medium" pitchFamily="2" charset="-128"/>
                      </a:endParaRPr>
                    </a:p>
                  </a:txBody>
                  <a:tcPr marL="68580" marR="68580" marT="0" marB="0" anchor="ctr"/>
                </a:tc>
                <a:tc>
                  <a:txBody>
                    <a:bodyPr/>
                    <a:lstStyle/>
                    <a:p>
                      <a:pPr algn="l"/>
                      <a:r>
                        <a:rPr lang="zh-CN" sz="1800" kern="100" dirty="0">
                          <a:effectLst/>
                        </a:rPr>
                        <a:t>大写字母开头；多个单词时，每个单词首字母大写，其他字母小写</a:t>
                      </a:r>
                      <a:endParaRPr lang="zh-CN" sz="2400" kern="100" dirty="0">
                        <a:effectLst/>
                        <a:latin typeface="Heiti SC Medium" pitchFamily="2" charset="-128"/>
                        <a:ea typeface="Heiti SC Medium" pitchFamily="2" charset="-128"/>
                      </a:endParaRPr>
                    </a:p>
                  </a:txBody>
                  <a:tcPr marL="68580" marR="68580" marT="0" marB="0" anchor="ctr"/>
                </a:tc>
                <a:tc>
                  <a:txBody>
                    <a:bodyPr/>
                    <a:lstStyle/>
                    <a:p>
                      <a:pPr algn="l"/>
                      <a:r>
                        <a:rPr lang="en-US" sz="1800" kern="100" dirty="0" err="1">
                          <a:effectLst/>
                        </a:rPr>
                        <a:t>CourseOffered</a:t>
                      </a:r>
                      <a:endParaRPr lang="zh-CN" sz="2400" kern="100" dirty="0">
                        <a:effectLst/>
                        <a:latin typeface="Heiti SC Medium" pitchFamily="2" charset="-128"/>
                        <a:ea typeface="Heiti SC Medium" pitchFamily="2" charset="-128"/>
                      </a:endParaRPr>
                    </a:p>
                  </a:txBody>
                  <a:tcPr marL="68580" marR="68580" marT="0" marB="0" anchor="ctr"/>
                </a:tc>
                <a:tc>
                  <a:txBody>
                    <a:bodyPr/>
                    <a:lstStyle/>
                    <a:p>
                      <a:pPr algn="l"/>
                      <a:r>
                        <a:rPr lang="zh-CN" sz="1800" kern="100" dirty="0">
                          <a:effectLst/>
                        </a:rPr>
                        <a:t>类名、接口名、注解、枚举类型</a:t>
                      </a:r>
                      <a:endParaRPr lang="zh-CN" sz="2400" kern="100" dirty="0">
                        <a:effectLst/>
                        <a:latin typeface="Heiti SC Medium" pitchFamily="2" charset="-128"/>
                        <a:ea typeface="Heiti SC Medium" pitchFamily="2" charset="-128"/>
                      </a:endParaRPr>
                    </a:p>
                  </a:txBody>
                  <a:tcPr marL="68580" marR="68580" marT="0" marB="0"/>
                </a:tc>
              </a:tr>
              <a:tr h="395801">
                <a:tc>
                  <a:txBody>
                    <a:bodyPr/>
                    <a:lstStyle/>
                    <a:p>
                      <a:pPr algn="l"/>
                      <a:r>
                        <a:rPr lang="zh-CN" sz="1800" kern="100" dirty="0">
                          <a:effectLst/>
                        </a:rPr>
                        <a:t>小驼峰</a:t>
                      </a:r>
                      <a:endParaRPr lang="zh-CN" sz="2400" kern="100" dirty="0">
                        <a:effectLst/>
                        <a:latin typeface="Heiti SC Medium" pitchFamily="2" charset="-128"/>
                        <a:ea typeface="Heiti SC Medium" pitchFamily="2" charset="-128"/>
                      </a:endParaRPr>
                    </a:p>
                  </a:txBody>
                  <a:tcPr marL="68580" marR="68580" marT="0" marB="0" anchor="ctr"/>
                </a:tc>
                <a:tc>
                  <a:txBody>
                    <a:bodyPr/>
                    <a:lstStyle/>
                    <a:p>
                      <a:pPr algn="l"/>
                      <a:r>
                        <a:rPr lang="zh-CN" sz="1800" kern="100">
                          <a:effectLst/>
                        </a:rPr>
                        <a:t>小写字母开头；多个单词时，除了第一个单词全小写，其他每个单词首字母大写、其余字母小写</a:t>
                      </a:r>
                      <a:endParaRPr lang="zh-CN" sz="2400" kern="100">
                        <a:effectLst/>
                        <a:latin typeface="Heiti SC Medium" pitchFamily="2" charset="-128"/>
                        <a:ea typeface="Heiti SC Medium" pitchFamily="2" charset="-128"/>
                      </a:endParaRPr>
                    </a:p>
                  </a:txBody>
                  <a:tcPr marL="68580" marR="68580" marT="0" marB="0" anchor="ctr"/>
                </a:tc>
                <a:tc>
                  <a:txBody>
                    <a:bodyPr/>
                    <a:lstStyle/>
                    <a:p>
                      <a:pPr algn="l"/>
                      <a:r>
                        <a:rPr lang="en-US" sz="1800" kern="100">
                          <a:effectLst/>
                        </a:rPr>
                        <a:t>selectedCourse</a:t>
                      </a:r>
                      <a:endParaRPr lang="zh-CN" sz="2400" kern="100">
                        <a:effectLst/>
                        <a:latin typeface="Heiti SC Medium" pitchFamily="2" charset="-128"/>
                        <a:ea typeface="Heiti SC Medium" pitchFamily="2" charset="-128"/>
                      </a:endParaRPr>
                    </a:p>
                  </a:txBody>
                  <a:tcPr marL="68580" marR="68580" marT="0" marB="0" anchor="ctr"/>
                </a:tc>
                <a:tc>
                  <a:txBody>
                    <a:bodyPr/>
                    <a:lstStyle/>
                    <a:p>
                      <a:pPr algn="l"/>
                      <a:r>
                        <a:rPr lang="zh-CN" sz="1800" kern="100">
                          <a:effectLst/>
                        </a:rPr>
                        <a:t>类的属性名、局部变量名、方法名、方法参数</a:t>
                      </a:r>
                      <a:endParaRPr lang="zh-CN" sz="2400" kern="100">
                        <a:effectLst/>
                        <a:latin typeface="Heiti SC Medium" pitchFamily="2" charset="-128"/>
                        <a:ea typeface="Heiti SC Medium" pitchFamily="2" charset="-128"/>
                      </a:endParaRPr>
                    </a:p>
                  </a:txBody>
                  <a:tcPr marL="68580" marR="68580" marT="0" marB="0"/>
                </a:tc>
              </a:tr>
              <a:tr h="294011">
                <a:tc>
                  <a:txBody>
                    <a:bodyPr/>
                    <a:lstStyle/>
                    <a:p>
                      <a:pPr algn="l"/>
                      <a:r>
                        <a:rPr lang="zh-CN" sz="1800" kern="100">
                          <a:effectLst/>
                        </a:rPr>
                        <a:t>全大写</a:t>
                      </a:r>
                      <a:endParaRPr lang="zh-CN" sz="2400" kern="100">
                        <a:effectLst/>
                        <a:latin typeface="Heiti SC Medium" pitchFamily="2" charset="-128"/>
                        <a:ea typeface="Heiti SC Medium" pitchFamily="2" charset="-128"/>
                      </a:endParaRPr>
                    </a:p>
                  </a:txBody>
                  <a:tcPr marL="68580" marR="68580" marT="0" marB="0" anchor="ctr"/>
                </a:tc>
                <a:tc>
                  <a:txBody>
                    <a:bodyPr/>
                    <a:lstStyle/>
                    <a:p>
                      <a:pPr algn="l"/>
                      <a:r>
                        <a:rPr lang="zh-CN" sz="1800" kern="100" dirty="0">
                          <a:effectLst/>
                        </a:rPr>
                        <a:t>所有字母大写</a:t>
                      </a:r>
                      <a:endParaRPr lang="zh-CN" sz="2400" kern="100" dirty="0">
                        <a:effectLst/>
                        <a:latin typeface="Heiti SC Medium" pitchFamily="2" charset="-128"/>
                        <a:ea typeface="Heiti SC Medium" pitchFamily="2" charset="-128"/>
                      </a:endParaRPr>
                    </a:p>
                  </a:txBody>
                  <a:tcPr marL="68580" marR="68580" marT="0" marB="0" anchor="ctr"/>
                </a:tc>
                <a:tc>
                  <a:txBody>
                    <a:bodyPr/>
                    <a:lstStyle/>
                    <a:p>
                      <a:pPr algn="l"/>
                      <a:r>
                        <a:rPr lang="en-US" sz="1800" kern="100" dirty="0">
                          <a:effectLst/>
                        </a:rPr>
                        <a:t>MANDATORY</a:t>
                      </a:r>
                      <a:r>
                        <a:rPr lang="zh-CN" sz="1800" kern="100" dirty="0">
                          <a:effectLst/>
                        </a:rPr>
                        <a:t>、</a:t>
                      </a:r>
                      <a:r>
                        <a:rPr lang="en-US" sz="1800" kern="100" dirty="0">
                          <a:effectLst/>
                        </a:rPr>
                        <a:t>IN_PROGRESS</a:t>
                      </a:r>
                      <a:endParaRPr lang="zh-CN" sz="2400" kern="100" dirty="0">
                        <a:effectLst/>
                        <a:latin typeface="Heiti SC Medium" pitchFamily="2" charset="-128"/>
                        <a:ea typeface="Heiti SC Medium" pitchFamily="2" charset="-128"/>
                      </a:endParaRPr>
                    </a:p>
                  </a:txBody>
                  <a:tcPr marL="68580" marR="68580" marT="0" marB="0" anchor="ctr"/>
                </a:tc>
                <a:tc>
                  <a:txBody>
                    <a:bodyPr/>
                    <a:lstStyle/>
                    <a:p>
                      <a:pPr algn="l"/>
                      <a:r>
                        <a:rPr lang="zh-CN" sz="1800" kern="100" dirty="0">
                          <a:effectLst/>
                        </a:rPr>
                        <a:t>枚举值，静态常量</a:t>
                      </a:r>
                      <a:endParaRPr lang="zh-CN" sz="2400" kern="100" dirty="0">
                        <a:effectLst/>
                        <a:latin typeface="Heiti SC Medium" pitchFamily="2" charset="-128"/>
                        <a:ea typeface="Heiti SC Medium" pitchFamily="2" charset="-128"/>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案例：低质量的代码（图书借阅功能）</a:t>
            </a:r>
            <a:br>
              <a:rPr lang="zh-CN" altLang="en-US" dirty="0"/>
            </a:br>
            <a:endParaRPr lang="zh-CN" altLang="en-US" dirty="0"/>
          </a:p>
        </p:txBody>
      </p:sp>
      <p:sp>
        <p:nvSpPr>
          <p:cNvPr id="3" name="内容占位符 2"/>
          <p:cNvSpPr>
            <a:spLocks noGrp="1"/>
          </p:cNvSpPr>
          <p:nvPr>
            <p:ph idx="1"/>
          </p:nvPr>
        </p:nvSpPr>
        <p:spPr>
          <a:xfrm>
            <a:off x="612000" y="5973580"/>
            <a:ext cx="11157857" cy="668119"/>
          </a:xfrm>
        </p:spPr>
        <p:txBody>
          <a:bodyPr/>
          <a:lstStyle/>
          <a:p>
            <a:pPr marL="0" indent="0" algn="ctr">
              <a:buNone/>
            </a:pPr>
            <a:r>
              <a:rPr lang="zh-CN" altLang="en-US" dirty="0">
                <a:solidFill>
                  <a:srgbClr val="EB7C1F"/>
                </a:solidFill>
              </a:rPr>
              <a:t>这段代码有哪些问题？</a:t>
            </a:r>
            <a:endParaRPr lang="zh-CN" altLang="en-US" dirty="0">
              <a:solidFill>
                <a:srgbClr val="EB7C1F"/>
              </a:solidFill>
            </a:endParaRPr>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6" name="文本框 5"/>
          <p:cNvSpPr txBox="1"/>
          <p:nvPr/>
        </p:nvSpPr>
        <p:spPr>
          <a:xfrm>
            <a:off x="1440385" y="1283290"/>
            <a:ext cx="9144000" cy="4524315"/>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1	public void borrowBook(String id1, String id2)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2	    if (! id1.equals("")))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3	        if (checkBooks(id1) &lt; 5)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4	            if (!(hasOverdueBooks(id1)))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5	                if (! id2.equals("")))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6	                if (! getBook(id2).isAllOut() &amp;&amp; getBook(id2).blocked())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7	                    updateStudentStatus(id1, id2); updateBookStatus(id2, id1);</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8	                throw new IllegalArgumentException("This book can't be borrowed");</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9	                } else</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10	                    throw new IllegalArgumentException("Book id can't be empty");</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11	            }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12	            else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13	                throw new IllegalArgumentException("Overdue books exist");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14	        } else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15	            throw new IllegalArgumentException("The number of books borrowed exceeds the limit");</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16	    } else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17	        throw new IllegalArgumentException("Student id can't be empty");</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18	}</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案例：低质量的代码（图书借阅功能）</a:t>
            </a:r>
            <a:br>
              <a:rPr lang="zh-CN" altLang="en-US" dirty="0"/>
            </a:b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7" name="文本框 6"/>
          <p:cNvSpPr txBox="1"/>
          <p:nvPr/>
        </p:nvSpPr>
        <p:spPr>
          <a:xfrm>
            <a:off x="1028156" y="1797067"/>
            <a:ext cx="9144000" cy="4524315"/>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1	public void borrowBook(</a:t>
            </a:r>
            <a:r>
              <a:rPr lang="zh-CN" altLang="en-US" sz="1600" dirty="0">
                <a:highlight>
                  <a:srgbClr val="FFFF00"/>
                </a:highlight>
                <a:latin typeface="Times New Roman" panose="02020603050405020304" pitchFamily="18" charset="0"/>
                <a:cs typeface="Times New Roman" panose="02020603050405020304" pitchFamily="18" charset="0"/>
              </a:rPr>
              <a:t>String id1, String id2</a:t>
            </a:r>
            <a:r>
              <a:rPr lang="zh-CN" altLang="en-US" sz="1600" dirty="0">
                <a:latin typeface="Times New Roman" panose="02020603050405020304" pitchFamily="18" charset="0"/>
                <a:cs typeface="Times New Roman" panose="02020603050405020304" pitchFamily="18" charset="0"/>
              </a:rPr>
              <a:t>)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2	    </a:t>
            </a:r>
            <a:r>
              <a:rPr lang="zh-CN" altLang="en-US" sz="1600" dirty="0">
                <a:highlight>
                  <a:srgbClr val="FFFF00"/>
                </a:highlight>
                <a:latin typeface="Times New Roman" panose="02020603050405020304" pitchFamily="18" charset="0"/>
                <a:cs typeface="Times New Roman" panose="02020603050405020304" pitchFamily="18" charset="0"/>
              </a:rPr>
              <a:t>if (! id1.equals(""))) {</a:t>
            </a:r>
            <a:endParaRPr lang="zh-CN" altLang="en-US" sz="1600" dirty="0">
              <a:highlight>
                <a:srgbClr val="FFFF00"/>
              </a:highlight>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3	        </a:t>
            </a:r>
            <a:r>
              <a:rPr lang="zh-CN" altLang="en-US" sz="1600" dirty="0">
                <a:highlight>
                  <a:srgbClr val="FFFF00"/>
                </a:highlight>
                <a:latin typeface="Times New Roman" panose="02020603050405020304" pitchFamily="18" charset="0"/>
                <a:cs typeface="Times New Roman" panose="02020603050405020304" pitchFamily="18" charset="0"/>
              </a:rPr>
              <a:t>if (checkBooks(id1) &lt; 5) {</a:t>
            </a:r>
            <a:endParaRPr lang="zh-CN" altLang="en-US" sz="1600" dirty="0">
              <a:highlight>
                <a:srgbClr val="FFFF00"/>
              </a:highlight>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4	            </a:t>
            </a:r>
            <a:r>
              <a:rPr lang="zh-CN" altLang="en-US" sz="1600" dirty="0">
                <a:highlight>
                  <a:srgbClr val="FFFF00"/>
                </a:highlight>
                <a:latin typeface="Times New Roman" panose="02020603050405020304" pitchFamily="18" charset="0"/>
                <a:cs typeface="Times New Roman" panose="02020603050405020304" pitchFamily="18" charset="0"/>
              </a:rPr>
              <a:t>if (!(hasOverdueBooks(id1))) {</a:t>
            </a:r>
            <a:endParaRPr lang="zh-CN" altLang="en-US" sz="1600" dirty="0">
              <a:highlight>
                <a:srgbClr val="FFFF00"/>
              </a:highlight>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5	                </a:t>
            </a:r>
            <a:r>
              <a:rPr lang="zh-CN" altLang="en-US" sz="1600" dirty="0">
                <a:highlight>
                  <a:srgbClr val="FFFF00"/>
                </a:highlight>
                <a:latin typeface="Times New Roman" panose="02020603050405020304" pitchFamily="18" charset="0"/>
                <a:cs typeface="Times New Roman" panose="02020603050405020304" pitchFamily="18" charset="0"/>
              </a:rPr>
              <a:t>if (! id2.equals(""))) {</a:t>
            </a:r>
            <a:endParaRPr lang="zh-CN" altLang="en-US" sz="1600" dirty="0">
              <a:highlight>
                <a:srgbClr val="FFFF00"/>
              </a:highlight>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6	                </a:t>
            </a:r>
            <a:r>
              <a:rPr lang="zh-CN" altLang="en-US" sz="1600" dirty="0">
                <a:highlight>
                  <a:srgbClr val="FFFF00"/>
                </a:highlight>
                <a:latin typeface="Times New Roman" panose="02020603050405020304" pitchFamily="18" charset="0"/>
                <a:cs typeface="Times New Roman" panose="02020603050405020304" pitchFamily="18" charset="0"/>
              </a:rPr>
              <a:t>if (! getBook(id2).isAllOut() &amp;&amp; getBook(id2).blocked())</a:t>
            </a:r>
            <a:r>
              <a:rPr lang="zh-CN" altLang="en-US" sz="1600" dirty="0">
                <a:latin typeface="Times New Roman" panose="02020603050405020304" pitchFamily="18" charset="0"/>
                <a:cs typeface="Times New Roman" panose="02020603050405020304" pitchFamily="18" charset="0"/>
              </a:rPr>
              <a:t>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7	                    updateStudentStatus(id1, id2); updateBookStatus(id2, id1);</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8	                throw new IllegalArgumentException("This book can't be borrowed");</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9	                } else</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10	                    throw new IllegalArgumentException("Book id can't be empty");</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11	            }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12	            else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13	                </a:t>
            </a:r>
            <a:r>
              <a:rPr lang="zh-CN" altLang="en-US" sz="1600" dirty="0">
                <a:highlight>
                  <a:srgbClr val="FFFF00"/>
                </a:highlight>
                <a:latin typeface="Times New Roman" panose="02020603050405020304" pitchFamily="18" charset="0"/>
                <a:cs typeface="Times New Roman" panose="02020603050405020304" pitchFamily="18" charset="0"/>
              </a:rPr>
              <a:t>throw new IllegalArgumentException("Overdue books exist");  </a:t>
            </a:r>
            <a:endParaRPr lang="zh-CN" altLang="en-US" sz="1600" dirty="0">
              <a:highlight>
                <a:srgbClr val="FFFF00"/>
              </a:highlight>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14	        } else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15	            </a:t>
            </a:r>
            <a:r>
              <a:rPr lang="zh-CN" altLang="en-US" sz="1600" dirty="0">
                <a:highlight>
                  <a:srgbClr val="FFFF00"/>
                </a:highlight>
                <a:latin typeface="Times New Roman" panose="02020603050405020304" pitchFamily="18" charset="0"/>
                <a:cs typeface="Times New Roman" panose="02020603050405020304" pitchFamily="18" charset="0"/>
              </a:rPr>
              <a:t>throw new IllegalArgumentException("The number of books borrowed exceeds the limit");</a:t>
            </a:r>
            <a:endParaRPr lang="zh-CN" altLang="en-US" sz="1600" dirty="0">
              <a:highlight>
                <a:srgbClr val="FFFF00"/>
              </a:highlight>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16	    } else </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17	        throw new IllegalArgumentException("Student id can't be empty");</a:t>
            </a:r>
            <a:endParaRPr lang="zh-CN" altLang="en-US"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18	}</a:t>
            </a:r>
            <a:endParaRPr lang="zh-CN" altLang="en-US" sz="16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2185008" y="1390301"/>
            <a:ext cx="5489669" cy="461665"/>
          </a:xfrm>
          <a:prstGeom prst="rect">
            <a:avLst/>
          </a:prstGeom>
          <a:noFill/>
        </p:spPr>
        <p:txBody>
          <a:bodyPr wrap="square">
            <a:spAutoFit/>
          </a:bodyPr>
          <a:lstStyle/>
          <a:p>
            <a:r>
              <a:rPr lang="zh-CN" altLang="zh-CN" sz="2400" kern="100" dirty="0">
                <a:solidFill>
                  <a:srgbClr val="FF0000"/>
                </a:solidFill>
                <a:latin typeface="+mn-ea"/>
                <a:cs typeface="Times New Roman" panose="02020603050405020304" pitchFamily="18" charset="0"/>
              </a:rPr>
              <a:t>标识符命名不规范</a:t>
            </a:r>
            <a:r>
              <a:rPr lang="zh-CN" altLang="en-US" sz="2400" kern="100" dirty="0">
                <a:solidFill>
                  <a:srgbClr val="FF0000"/>
                </a:solidFill>
                <a:latin typeface="+mn-ea"/>
                <a:cs typeface="Times New Roman" panose="02020603050405020304" pitchFamily="18" charset="0"/>
              </a:rPr>
              <a:t>，难以理解其含义</a:t>
            </a:r>
            <a:r>
              <a:rPr lang="zh-CN" altLang="zh-CN" sz="2400" dirty="0">
                <a:solidFill>
                  <a:srgbClr val="FF0000"/>
                </a:solidFill>
                <a:latin typeface="+mn-ea"/>
              </a:rPr>
              <a:t> </a:t>
            </a:r>
            <a:endParaRPr lang="zh-CN" altLang="en-US" sz="2400" dirty="0">
              <a:solidFill>
                <a:srgbClr val="FF0000"/>
              </a:solidFill>
              <a:latin typeface="+mn-ea"/>
            </a:endParaRPr>
          </a:p>
        </p:txBody>
      </p:sp>
      <p:sp>
        <p:nvSpPr>
          <p:cNvPr id="9" name="文本框 8"/>
          <p:cNvSpPr txBox="1"/>
          <p:nvPr/>
        </p:nvSpPr>
        <p:spPr>
          <a:xfrm>
            <a:off x="5145922" y="2639980"/>
            <a:ext cx="5489669" cy="461665"/>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语句缩进排版不规范，容易造成误解</a:t>
            </a:r>
            <a:endParaRPr lang="zh-CN" altLang="en-US" sz="2400" dirty="0">
              <a:solidFill>
                <a:srgbClr val="FF0000"/>
              </a:solidFill>
              <a:latin typeface="+mn-ea"/>
            </a:endParaRPr>
          </a:p>
        </p:txBody>
      </p:sp>
      <p:sp>
        <p:nvSpPr>
          <p:cNvPr id="10" name="文本框 9"/>
          <p:cNvSpPr txBox="1"/>
          <p:nvPr/>
        </p:nvSpPr>
        <p:spPr>
          <a:xfrm>
            <a:off x="-4663" y="2544137"/>
            <a:ext cx="2803078" cy="830997"/>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五层条件语句嵌套，逻辑难以理解</a:t>
            </a:r>
            <a:endParaRPr lang="zh-CN" altLang="en-US" sz="2400" dirty="0">
              <a:solidFill>
                <a:srgbClr val="FF0000"/>
              </a:solidFill>
              <a:latin typeface="+mn-ea"/>
            </a:endParaRPr>
          </a:p>
        </p:txBody>
      </p:sp>
      <p:sp>
        <p:nvSpPr>
          <p:cNvPr id="11" name="文本框 10"/>
          <p:cNvSpPr txBox="1"/>
          <p:nvPr/>
        </p:nvSpPr>
        <p:spPr>
          <a:xfrm>
            <a:off x="3861408" y="4275033"/>
            <a:ext cx="6060083" cy="461665"/>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异常抛出不当，需要使用自定义业务异常</a:t>
            </a:r>
            <a:endParaRPr lang="zh-CN" altLang="en-US" sz="2400" dirty="0">
              <a:solidFill>
                <a:srgbClr val="FF0000"/>
              </a:solidFill>
              <a:latin typeface="+mn-ea"/>
            </a:endParaRPr>
          </a:p>
        </p:txBody>
      </p:sp>
      <p:sp>
        <p:nvSpPr>
          <p:cNvPr id="12" name="文本框 11"/>
          <p:cNvSpPr txBox="1"/>
          <p:nvPr/>
        </p:nvSpPr>
        <p:spPr>
          <a:xfrm>
            <a:off x="6460067" y="1748978"/>
            <a:ext cx="5801886" cy="461665"/>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未考虑</a:t>
            </a:r>
            <a:r>
              <a:rPr lang="en-US" altLang="zh-CN" sz="2400" kern="100" dirty="0">
                <a:solidFill>
                  <a:srgbClr val="FF0000"/>
                </a:solidFill>
                <a:latin typeface="+mn-ea"/>
                <a:cs typeface="Times New Roman" panose="02020603050405020304" pitchFamily="18" charset="0"/>
              </a:rPr>
              <a:t>id1</a:t>
            </a:r>
            <a:r>
              <a:rPr lang="zh-CN" altLang="en-US" sz="2400" kern="100" dirty="0">
                <a:solidFill>
                  <a:srgbClr val="FF0000"/>
                </a:solidFill>
                <a:latin typeface="+mn-ea"/>
                <a:cs typeface="Times New Roman" panose="02020603050405020304" pitchFamily="18" charset="0"/>
              </a:rPr>
              <a:t>、</a:t>
            </a:r>
            <a:r>
              <a:rPr lang="en-US" altLang="zh-CN" sz="2400" kern="100" dirty="0">
                <a:solidFill>
                  <a:srgbClr val="FF0000"/>
                </a:solidFill>
                <a:latin typeface="+mn-ea"/>
                <a:cs typeface="Times New Roman" panose="02020603050405020304" pitchFamily="18" charset="0"/>
              </a:rPr>
              <a:t>id2</a:t>
            </a:r>
            <a:r>
              <a:rPr lang="zh-CN" altLang="en-US" sz="2400" kern="100" dirty="0">
                <a:solidFill>
                  <a:srgbClr val="FF0000"/>
                </a:solidFill>
                <a:latin typeface="+mn-ea"/>
                <a:cs typeface="Times New Roman" panose="02020603050405020304" pitchFamily="18" charset="0"/>
              </a:rPr>
              <a:t>为</a:t>
            </a:r>
            <a:r>
              <a:rPr lang="en-US" altLang="zh-CN" sz="2400" kern="100" dirty="0">
                <a:solidFill>
                  <a:srgbClr val="FF0000"/>
                </a:solidFill>
                <a:latin typeface="+mn-ea"/>
                <a:cs typeface="Times New Roman" panose="02020603050405020304" pitchFamily="18" charset="0"/>
              </a:rPr>
              <a:t>null</a:t>
            </a:r>
            <a:r>
              <a:rPr lang="zh-CN" altLang="en-US" sz="2400" kern="100" dirty="0">
                <a:solidFill>
                  <a:srgbClr val="FF0000"/>
                </a:solidFill>
                <a:latin typeface="+mn-ea"/>
                <a:cs typeface="Times New Roman" panose="02020603050405020304" pitchFamily="18" charset="0"/>
              </a:rPr>
              <a:t>的</a:t>
            </a:r>
            <a:r>
              <a:rPr lang="zh-CN" altLang="en-US" sz="2400" kern="100" dirty="0" smtClean="0">
                <a:solidFill>
                  <a:srgbClr val="FF0000"/>
                </a:solidFill>
                <a:latin typeface="+mn-ea"/>
                <a:cs typeface="Times New Roman" panose="02020603050405020304" pitchFamily="18" charset="0"/>
              </a:rPr>
              <a:t>情况</a:t>
            </a:r>
            <a:endParaRPr lang="zh-CN" altLang="en-US" sz="2400" dirty="0">
              <a:solidFill>
                <a:srgbClr val="FF0000"/>
              </a:solidFill>
              <a:latin typeface="+mn-ea"/>
            </a:endParaRPr>
          </a:p>
        </p:txBody>
      </p:sp>
      <p:sp>
        <p:nvSpPr>
          <p:cNvPr id="13" name="文本框 12"/>
          <p:cNvSpPr txBox="1"/>
          <p:nvPr/>
        </p:nvSpPr>
        <p:spPr>
          <a:xfrm>
            <a:off x="7877330" y="3197488"/>
            <a:ext cx="4384623" cy="461665"/>
          </a:xfrm>
          <a:prstGeom prst="rect">
            <a:avLst/>
          </a:prstGeom>
          <a:noFill/>
        </p:spPr>
        <p:txBody>
          <a:bodyPr wrap="square">
            <a:spAutoFit/>
          </a:bodyPr>
          <a:lstStyle/>
          <a:p>
            <a:r>
              <a:rPr lang="en-US" altLang="zh-CN" sz="2400" kern="100" dirty="0">
                <a:solidFill>
                  <a:srgbClr val="FF0000"/>
                </a:solidFill>
                <a:latin typeface="+mn-ea"/>
                <a:cs typeface="Times New Roman" panose="02020603050405020304" pitchFamily="18" charset="0"/>
              </a:rPr>
              <a:t>if</a:t>
            </a:r>
            <a:r>
              <a:rPr lang="zh-CN" altLang="en-US" sz="2400" kern="100" dirty="0">
                <a:solidFill>
                  <a:srgbClr val="FF0000"/>
                </a:solidFill>
                <a:latin typeface="+mn-ea"/>
                <a:cs typeface="Times New Roman" panose="02020603050405020304" pitchFamily="18" charset="0"/>
              </a:rPr>
              <a:t>条件第二部分少了“非”</a:t>
            </a:r>
            <a:r>
              <a:rPr lang="zh-CN" altLang="en-US" sz="2400" kern="100" dirty="0" smtClean="0">
                <a:solidFill>
                  <a:srgbClr val="FF0000"/>
                </a:solidFill>
                <a:latin typeface="+mn-ea"/>
                <a:cs typeface="Times New Roman" panose="02020603050405020304" pitchFamily="18" charset="0"/>
              </a:rPr>
              <a:t>操作</a:t>
            </a:r>
            <a:endParaRPr lang="zh-CN" altLang="en-US" sz="2400" dirty="0">
              <a:solidFill>
                <a:srgbClr val="FF0000"/>
              </a:solidFill>
              <a:latin typeface="+mn-ea"/>
            </a:endParaRPr>
          </a:p>
        </p:txBody>
      </p:sp>
      <p:sp>
        <p:nvSpPr>
          <p:cNvPr id="14" name="文本框 13"/>
          <p:cNvSpPr txBox="1"/>
          <p:nvPr/>
        </p:nvSpPr>
        <p:spPr>
          <a:xfrm>
            <a:off x="1396876" y="3582862"/>
            <a:ext cx="3291844" cy="461665"/>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缺少</a:t>
            </a:r>
            <a:r>
              <a:rPr lang="en-US" altLang="zh-CN" sz="2400" kern="100" dirty="0" smtClean="0">
                <a:solidFill>
                  <a:srgbClr val="FF0000"/>
                </a:solidFill>
                <a:latin typeface="+mn-ea"/>
                <a:cs typeface="Times New Roman" panose="02020603050405020304" pitchFamily="18" charset="0"/>
              </a:rPr>
              <a:t>else</a:t>
            </a:r>
            <a:endParaRPr lang="zh-CN" altLang="en-US" sz="2400" dirty="0">
              <a:solidFill>
                <a:srgbClr val="FF0000"/>
              </a:solidFill>
              <a:latin typeface="+mn-ea"/>
            </a:endParaRPr>
          </a:p>
        </p:txBody>
      </p:sp>
      <p:sp>
        <p:nvSpPr>
          <p:cNvPr id="15" name="文本框 14"/>
          <p:cNvSpPr txBox="1"/>
          <p:nvPr/>
        </p:nvSpPr>
        <p:spPr>
          <a:xfrm>
            <a:off x="4508509" y="2155744"/>
            <a:ext cx="6764494" cy="461665"/>
          </a:xfrm>
          <a:prstGeom prst="rect">
            <a:avLst/>
          </a:prstGeom>
          <a:noFill/>
        </p:spPr>
        <p:txBody>
          <a:bodyPr wrap="square">
            <a:spAutoFit/>
          </a:bodyPr>
          <a:lstStyle/>
          <a:p>
            <a:r>
              <a:rPr lang="zh-CN" altLang="en-US" sz="2400" dirty="0">
                <a:solidFill>
                  <a:srgbClr val="FF0000"/>
                </a:solidFill>
                <a:latin typeface="+mn-ea"/>
              </a:rPr>
              <a:t>“魔法”</a:t>
            </a:r>
            <a:r>
              <a:rPr lang="zh-CN" altLang="en-US" sz="2400" dirty="0" smtClean="0">
                <a:solidFill>
                  <a:srgbClr val="FF0000"/>
                </a:solidFill>
                <a:latin typeface="+mn-ea"/>
              </a:rPr>
              <a:t>数字（</a:t>
            </a:r>
            <a:r>
              <a:rPr lang="zh-CN" altLang="en-US" sz="2400" kern="100" dirty="0">
                <a:solidFill>
                  <a:srgbClr val="FF0000"/>
                </a:solidFill>
                <a:latin typeface="+mn-ea"/>
                <a:cs typeface="Times New Roman" panose="02020603050405020304" pitchFamily="18" charset="0"/>
              </a:rPr>
              <a:t>代码中含义不明的数字或</a:t>
            </a:r>
            <a:r>
              <a:rPr lang="zh-CN" altLang="en-US" sz="2400" kern="100" dirty="0" smtClean="0">
                <a:solidFill>
                  <a:srgbClr val="FF0000"/>
                </a:solidFill>
                <a:latin typeface="+mn-ea"/>
                <a:cs typeface="Times New Roman" panose="02020603050405020304" pitchFamily="18" charset="0"/>
              </a:rPr>
              <a:t>字符串</a:t>
            </a:r>
            <a:r>
              <a:rPr lang="zh-CN" altLang="en-US" sz="2400" dirty="0" smtClean="0">
                <a:solidFill>
                  <a:srgbClr val="FF0000"/>
                </a:solidFill>
                <a:latin typeface="+mn-ea"/>
              </a:rPr>
              <a:t>）</a:t>
            </a:r>
            <a:endParaRPr lang="zh-CN" altLang="en-US" sz="2400" dirty="0">
              <a:solidFill>
                <a:srgbClr val="FF0000"/>
              </a:solidFill>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案例：改进后的代码（图书借阅功能）</a:t>
            </a:r>
            <a:br>
              <a:rPr lang="zh-CN" altLang="en-US" dirty="0"/>
            </a:b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5" name="表格 4"/>
          <p:cNvGraphicFramePr>
            <a:graphicFrameLocks noGrp="1"/>
          </p:cNvGraphicFramePr>
          <p:nvPr/>
        </p:nvGraphicFramePr>
        <p:xfrm>
          <a:off x="1493958" y="1955439"/>
          <a:ext cx="8830491" cy="3840480"/>
        </p:xfrm>
        <a:graphic>
          <a:graphicData uri="http://schemas.openxmlformats.org/drawingml/2006/table">
            <a:tbl>
              <a:tblPr firstRow="1" firstCol="1" bandRow="1">
                <a:tableStyleId>{2D5ABB26-0587-4C30-8999-92F81FD0307C}</a:tableStyleId>
              </a:tblPr>
              <a:tblGrid>
                <a:gridCol w="446296"/>
                <a:gridCol w="8384195"/>
              </a:tblGrid>
              <a:tr h="266371">
                <a:tc>
                  <a:txBody>
                    <a:bodyPr/>
                    <a:lstStyle/>
                    <a:p>
                      <a:r>
                        <a:rPr lang="en-US" sz="1800">
                          <a:effectLst/>
                          <a:latin typeface="Times New Roman" panose="02020603050405020304" pitchFamily="18" charset="0"/>
                          <a:cs typeface="Times New Roman" panose="02020603050405020304" pitchFamily="18" charset="0"/>
                        </a:rPr>
                        <a:t>1</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public void </a:t>
                      </a:r>
                      <a:r>
                        <a:rPr lang="en-US" sz="1800" kern="100" dirty="0" err="1">
                          <a:effectLst/>
                          <a:latin typeface="Times New Roman" panose="02020603050405020304" pitchFamily="18" charset="0"/>
                          <a:cs typeface="Times New Roman" panose="02020603050405020304" pitchFamily="18" charset="0"/>
                        </a:rPr>
                        <a:t>borrowBook</a:t>
                      </a:r>
                      <a:r>
                        <a:rPr lang="en-US" sz="1800" kern="100" dirty="0">
                          <a:effectLst/>
                          <a:latin typeface="Times New Roman" panose="02020603050405020304" pitchFamily="18" charset="0"/>
                          <a:cs typeface="Times New Roman" panose="02020603050405020304" pitchFamily="18" charset="0"/>
                        </a:rPr>
                        <a:t>(</a:t>
                      </a:r>
                      <a:r>
                        <a:rPr lang="en-US" sz="1800" kern="100" dirty="0">
                          <a:effectLst/>
                          <a:highlight>
                            <a:srgbClr val="FFFF00"/>
                          </a:highlight>
                          <a:latin typeface="Times New Roman" panose="02020603050405020304" pitchFamily="18" charset="0"/>
                          <a:cs typeface="Times New Roman" panose="02020603050405020304" pitchFamily="18" charset="0"/>
                        </a:rPr>
                        <a:t>String </a:t>
                      </a:r>
                      <a:r>
                        <a:rPr lang="en-US" sz="1800" kern="100" dirty="0" err="1">
                          <a:effectLst/>
                          <a:highlight>
                            <a:srgbClr val="FFFF00"/>
                          </a:highlight>
                          <a:latin typeface="Times New Roman" panose="02020603050405020304" pitchFamily="18" charset="0"/>
                          <a:cs typeface="Times New Roman" panose="02020603050405020304" pitchFamily="18" charset="0"/>
                        </a:rPr>
                        <a:t>studentID</a:t>
                      </a:r>
                      <a:r>
                        <a:rPr lang="en-US" sz="1800" kern="100" dirty="0">
                          <a:effectLst/>
                          <a:highlight>
                            <a:srgbClr val="FFFF00"/>
                          </a:highlight>
                          <a:latin typeface="Times New Roman" panose="02020603050405020304" pitchFamily="18" charset="0"/>
                          <a:cs typeface="Times New Roman" panose="02020603050405020304" pitchFamily="18" charset="0"/>
                        </a:rPr>
                        <a:t>, String </a:t>
                      </a:r>
                      <a:r>
                        <a:rPr lang="en-US" sz="1800" kern="100" dirty="0" err="1">
                          <a:effectLst/>
                          <a:highlight>
                            <a:srgbClr val="FFFF00"/>
                          </a:highligh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 throw </a:t>
                      </a:r>
                      <a:r>
                        <a:rPr lang="en-US" sz="1800" kern="100" dirty="0" err="1">
                          <a:effectLst/>
                          <a:highlight>
                            <a:srgbClr val="FFFF00"/>
                          </a:highlight>
                          <a:latin typeface="Times New Roman" panose="02020603050405020304" pitchFamily="18" charset="0"/>
                          <a:cs typeface="Times New Roman" panose="02020603050405020304" pitchFamily="18" charset="0"/>
                        </a:rPr>
                        <a:t>ServiceException</a:t>
                      </a:r>
                      <a:r>
                        <a:rPr lang="en-US" sz="1800" kern="100" dirty="0">
                          <a:effectLst/>
                          <a:latin typeface="Times New Roman" panose="02020603050405020304" pitchFamily="18" charset="0"/>
                          <a:cs typeface="Times New Roman" panose="02020603050405020304" pitchFamily="18" charset="0"/>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2</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if (</a:t>
                      </a:r>
                      <a:r>
                        <a:rPr lang="en-US" sz="1800" kern="100" dirty="0" err="1">
                          <a:effectLst/>
                          <a:highlight>
                            <a:srgbClr val="FFFF00"/>
                          </a:highlight>
                          <a:latin typeface="Times New Roman" panose="02020603050405020304" pitchFamily="18" charset="0"/>
                          <a:cs typeface="Times New Roman" panose="02020603050405020304" pitchFamily="18" charset="0"/>
                        </a:rPr>
                        <a:t>studentID</a:t>
                      </a:r>
                      <a:r>
                        <a:rPr lang="en-US" sz="1800" kern="100" dirty="0">
                          <a:effectLst/>
                          <a:highlight>
                            <a:srgbClr val="FFFF00"/>
                          </a:highlight>
                          <a:latin typeface="Times New Roman" panose="02020603050405020304" pitchFamily="18" charset="0"/>
                          <a:cs typeface="Times New Roman" panose="02020603050405020304" pitchFamily="18" charset="0"/>
                        </a:rPr>
                        <a:t> == null || "".equals(</a:t>
                      </a:r>
                      <a:r>
                        <a:rPr lang="en-US" sz="1800" kern="100" dirty="0" err="1">
                          <a:effectLst/>
                          <a:highlight>
                            <a:srgbClr val="FFFF00"/>
                          </a:highlight>
                          <a:latin typeface="Times New Roman" panose="02020603050405020304" pitchFamily="18" charset="0"/>
                          <a:cs typeface="Times New Roman" panose="02020603050405020304" pitchFamily="18" charset="0"/>
                        </a:rPr>
                        <a:t>studentID</a:t>
                      </a:r>
                      <a:r>
                        <a:rPr lang="en-US" sz="1800" kern="100" dirty="0">
                          <a:effectLst/>
                          <a:highlight>
                            <a:srgbClr val="FFFF00"/>
                          </a:highlight>
                          <a:latin typeface="Times New Roman" panose="02020603050405020304" pitchFamily="18" charset="0"/>
                          <a:cs typeface="Times New Roman" panose="02020603050405020304" pitchFamily="18" charset="0"/>
                        </a:rPr>
                        <a:t>)</a:t>
                      </a:r>
                      <a:r>
                        <a:rPr lang="en-US" sz="1800" kern="100" dirty="0">
                          <a:effectLst/>
                          <a:latin typeface="Times New Roman" panose="02020603050405020304" pitchFamily="18" charset="0"/>
                          <a:cs typeface="Times New Roman" panose="02020603050405020304" pitchFamily="18" charset="0"/>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3</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throw new </a:t>
                      </a:r>
                      <a:r>
                        <a:rPr lang="en-US" sz="1800" kern="100" dirty="0" err="1">
                          <a:effectLst/>
                          <a:highlight>
                            <a:srgbClr val="FFFF00"/>
                          </a:highlight>
                          <a:latin typeface="Times New Roman" panose="02020603050405020304" pitchFamily="18" charset="0"/>
                          <a:cs typeface="Times New Roman" panose="02020603050405020304" pitchFamily="18" charset="0"/>
                        </a:rPr>
                        <a:t>StudentIDEmptyException</a:t>
                      </a:r>
                      <a:r>
                        <a:rPr lang="en-US" sz="1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4</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if (</a:t>
                      </a:r>
                      <a:r>
                        <a:rPr lang="en-US" sz="1800" kern="100" dirty="0" err="1">
                          <a:effectLst/>
                          <a:latin typeface="Times New Roman" panose="02020603050405020304" pitchFamily="18" charset="0"/>
                          <a:cs typeface="Times New Roman" panose="02020603050405020304" pitchFamily="18" charset="0"/>
                        </a:rPr>
                        <a:t>getBorrowedBookCount</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studentID</a:t>
                      </a:r>
                      <a:r>
                        <a:rPr lang="en-US" sz="1800" kern="100" dirty="0">
                          <a:effectLst/>
                          <a:latin typeface="Times New Roman" panose="02020603050405020304" pitchFamily="18" charset="0"/>
                          <a:cs typeface="Times New Roman" panose="02020603050405020304" pitchFamily="18" charset="0"/>
                        </a:rPr>
                        <a:t>) &gt;= </a:t>
                      </a:r>
                      <a:r>
                        <a:rPr lang="en-US" sz="1800" kern="100" dirty="0">
                          <a:effectLst/>
                          <a:highlight>
                            <a:srgbClr val="FFFF00"/>
                          </a:highlight>
                          <a:latin typeface="Times New Roman" panose="02020603050405020304" pitchFamily="18" charset="0"/>
                          <a:cs typeface="Times New Roman" panose="02020603050405020304" pitchFamily="18" charset="0"/>
                        </a:rPr>
                        <a:t>BOOK_BORROW_LIMIT</a:t>
                      </a:r>
                      <a:r>
                        <a:rPr lang="en-US" sz="1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6</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throw new </a:t>
                      </a:r>
                      <a:r>
                        <a:rPr lang="en-US" sz="1800" kern="100" dirty="0" err="1">
                          <a:effectLst/>
                          <a:highlight>
                            <a:srgbClr val="FFFF00"/>
                          </a:highlight>
                          <a:latin typeface="Times New Roman" panose="02020603050405020304" pitchFamily="18" charset="0"/>
                          <a:cs typeface="Times New Roman" panose="02020603050405020304" pitchFamily="18" charset="0"/>
                        </a:rPr>
                        <a:t>BookBorrowExeedLimitException</a:t>
                      </a:r>
                      <a:r>
                        <a:rPr lang="en-US" sz="1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7</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a:effectLst/>
                          <a:latin typeface="Times New Roman" panose="02020603050405020304" pitchFamily="18" charset="0"/>
                          <a:cs typeface="Times New Roman" panose="02020603050405020304" pitchFamily="18" charset="0"/>
                        </a:rPr>
                        <a:t>    if (hasOverdueBooks(studentID))</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8</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throw new </a:t>
                      </a:r>
                      <a:r>
                        <a:rPr lang="en-US" sz="1800" kern="100" dirty="0" err="1">
                          <a:effectLst/>
                          <a:highlight>
                            <a:srgbClr val="FFFF00"/>
                          </a:highlight>
                          <a:latin typeface="Times New Roman" panose="02020603050405020304" pitchFamily="18" charset="0"/>
                          <a:cs typeface="Times New Roman" panose="02020603050405020304" pitchFamily="18" charset="0"/>
                        </a:rPr>
                        <a:t>OverdueBooksException</a:t>
                      </a:r>
                      <a:r>
                        <a:rPr lang="en-US" sz="1800" kern="100" dirty="0">
                          <a:effectLst/>
                          <a:latin typeface="Times New Roman" panose="02020603050405020304" pitchFamily="18" charset="0"/>
                          <a:cs typeface="Times New Roman" panose="02020603050405020304" pitchFamily="18" charset="0"/>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9</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if (</a:t>
                      </a:r>
                      <a:r>
                        <a:rPr lang="en-US" sz="1800" kern="100" dirty="0" err="1">
                          <a:effectLs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 == null || "".equals(</a:t>
                      </a:r>
                      <a:r>
                        <a:rPr lang="en-US" sz="1800" kern="100" dirty="0" err="1">
                          <a:effectLs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10</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throw new </a:t>
                      </a:r>
                      <a:r>
                        <a:rPr lang="en-US" sz="1800" kern="100" dirty="0" err="1">
                          <a:effectLst/>
                          <a:highlight>
                            <a:srgbClr val="FFFF00"/>
                          </a:highlight>
                          <a:latin typeface="Times New Roman" panose="02020603050405020304" pitchFamily="18" charset="0"/>
                          <a:cs typeface="Times New Roman" panose="02020603050405020304" pitchFamily="18" charset="0"/>
                        </a:rPr>
                        <a:t>BookIDEmptyException</a:t>
                      </a:r>
                      <a:r>
                        <a:rPr lang="en-US" sz="1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11</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a:effectLst/>
                          <a:latin typeface="Times New Roman" panose="02020603050405020304" pitchFamily="18" charset="0"/>
                          <a:cs typeface="Times New Roman" panose="02020603050405020304" pitchFamily="18" charset="0"/>
                        </a:rPr>
                        <a:t>    if (getBook(bookID).isAllOut() || getBook(bookID).blocked())                         </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12</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throw new </a:t>
                      </a:r>
                      <a:r>
                        <a:rPr lang="en-US" sz="1800" kern="100" dirty="0" err="1">
                          <a:effectLst/>
                          <a:highlight>
                            <a:srgbClr val="FFFF00"/>
                          </a:highlight>
                          <a:latin typeface="Times New Roman" panose="02020603050405020304" pitchFamily="18" charset="0"/>
                          <a:cs typeface="Times New Roman" panose="02020603050405020304" pitchFamily="18" charset="0"/>
                        </a:rPr>
                        <a:t>BookUnavailableException</a:t>
                      </a:r>
                      <a:r>
                        <a:rPr lang="en-US" sz="1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13</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cs typeface="Times New Roman" panose="02020603050405020304" pitchFamily="18" charset="0"/>
                        </a:rPr>
                        <a:t>updateStudentStatus</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studentID</a:t>
                      </a:r>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14</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a:effectLst/>
                          <a:latin typeface="Times New Roman" panose="02020603050405020304" pitchFamily="18" charset="0"/>
                          <a:cs typeface="Times New Roman" panose="02020603050405020304" pitchFamily="18" charset="0"/>
                        </a:rPr>
                        <a:t>    updateBookStatus(bookID, studentID);</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266371">
                <a:tc>
                  <a:txBody>
                    <a:bodyPr/>
                    <a:lstStyle/>
                    <a:p>
                      <a:r>
                        <a:rPr lang="en-US" sz="1800">
                          <a:effectLst/>
                          <a:latin typeface="Times New Roman" panose="02020603050405020304" pitchFamily="18" charset="0"/>
                          <a:cs typeface="Times New Roman" panose="02020603050405020304" pitchFamily="18" charset="0"/>
                        </a:rPr>
                        <a:t>15</a:t>
                      </a:r>
                      <a:endParaRPr lang="zh-CN" sz="2400">
                        <a:effectLst/>
                        <a:latin typeface="Times New Roman" panose="02020603050405020304" pitchFamily="18" charset="0"/>
                        <a:cs typeface="Times New Roman" panose="02020603050405020304" pitchFamily="18" charset="0"/>
                      </a:endParaRPr>
                    </a:p>
                  </a:txBody>
                  <a:tcPr marL="68580" marR="68580" marT="0" marB="0"/>
                </a:tc>
                <a:tc>
                  <a:txBody>
                    <a:bodyPr/>
                    <a:lstStyle/>
                    <a:p>
                      <a:pPr indent="266700" algn="just"/>
                      <a:r>
                        <a:rPr lang="en-US" sz="1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6" name="文本框 5"/>
          <p:cNvSpPr txBox="1"/>
          <p:nvPr/>
        </p:nvSpPr>
        <p:spPr>
          <a:xfrm>
            <a:off x="1590479" y="1337857"/>
            <a:ext cx="4553853" cy="461665"/>
          </a:xfrm>
          <a:prstGeom prst="rect">
            <a:avLst/>
          </a:prstGeom>
          <a:noFill/>
        </p:spPr>
        <p:txBody>
          <a:bodyPr wrap="square">
            <a:spAutoFit/>
          </a:bodyPr>
          <a:lstStyle/>
          <a:p>
            <a:pPr algn="ctr"/>
            <a:r>
              <a:rPr lang="zh-CN" altLang="zh-CN" sz="2400" kern="100" dirty="0">
                <a:solidFill>
                  <a:srgbClr val="FF0000"/>
                </a:solidFill>
                <a:latin typeface="+mn-ea"/>
                <a:cs typeface="Times New Roman" panose="02020603050405020304" pitchFamily="18" charset="0"/>
              </a:rPr>
              <a:t>标识符</a:t>
            </a:r>
            <a:r>
              <a:rPr lang="zh-CN" altLang="en-US" sz="2400" kern="100" dirty="0">
                <a:solidFill>
                  <a:srgbClr val="FF0000"/>
                </a:solidFill>
                <a:latin typeface="+mn-ea"/>
                <a:cs typeface="Times New Roman" panose="02020603050405020304" pitchFamily="18" charset="0"/>
              </a:rPr>
              <a:t>规范命名，含义自解释</a:t>
            </a:r>
            <a:endParaRPr lang="zh-CN" altLang="en-US" sz="2400" dirty="0">
              <a:solidFill>
                <a:srgbClr val="FF0000"/>
              </a:solidFill>
              <a:latin typeface="+mn-ea"/>
            </a:endParaRPr>
          </a:p>
        </p:txBody>
      </p:sp>
      <p:sp>
        <p:nvSpPr>
          <p:cNvPr id="7" name="文本框 6"/>
          <p:cNvSpPr txBox="1"/>
          <p:nvPr/>
        </p:nvSpPr>
        <p:spPr>
          <a:xfrm>
            <a:off x="6541306" y="1095301"/>
            <a:ext cx="3952959" cy="830997"/>
          </a:xfrm>
          <a:prstGeom prst="rect">
            <a:avLst/>
          </a:prstGeom>
          <a:noFill/>
        </p:spPr>
        <p:txBody>
          <a:bodyPr wrap="square">
            <a:spAutoFit/>
          </a:bodyPr>
          <a:lstStyle/>
          <a:p>
            <a:r>
              <a:rPr lang="zh-CN" altLang="en-US" sz="2400" dirty="0">
                <a:solidFill>
                  <a:srgbClr val="FF0000"/>
                </a:solidFill>
                <a:latin typeface="+mn-ea"/>
              </a:rPr>
              <a:t>自定义业务异常类并根据具体情况建立异常类继承层次</a:t>
            </a:r>
            <a:endParaRPr lang="zh-CN" altLang="en-US" sz="2400" dirty="0">
              <a:solidFill>
                <a:srgbClr val="FF0000"/>
              </a:solidFill>
              <a:latin typeface="+mn-ea"/>
            </a:endParaRPr>
          </a:p>
        </p:txBody>
      </p:sp>
      <p:sp>
        <p:nvSpPr>
          <p:cNvPr id="8" name="文本框 7"/>
          <p:cNvSpPr txBox="1"/>
          <p:nvPr/>
        </p:nvSpPr>
        <p:spPr>
          <a:xfrm>
            <a:off x="6627564" y="2264216"/>
            <a:ext cx="5126438" cy="461665"/>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对可能为</a:t>
            </a:r>
            <a:r>
              <a:rPr lang="en-US" altLang="zh-CN" sz="2400" kern="100" dirty="0">
                <a:solidFill>
                  <a:srgbClr val="FF0000"/>
                </a:solidFill>
                <a:latin typeface="+mn-ea"/>
                <a:cs typeface="Times New Roman" panose="02020603050405020304" pitchFamily="18" charset="0"/>
              </a:rPr>
              <a:t>null</a:t>
            </a:r>
            <a:r>
              <a:rPr lang="zh-CN" altLang="en-US" sz="2400" kern="100" dirty="0">
                <a:solidFill>
                  <a:srgbClr val="FF0000"/>
                </a:solidFill>
                <a:latin typeface="+mn-ea"/>
                <a:cs typeface="Times New Roman" panose="02020603050405020304" pitchFamily="18" charset="0"/>
              </a:rPr>
              <a:t>的参数进行</a:t>
            </a:r>
            <a:r>
              <a:rPr lang="zh-CN" altLang="en-US" sz="2400" kern="100" dirty="0" smtClean="0">
                <a:solidFill>
                  <a:srgbClr val="FF0000"/>
                </a:solidFill>
                <a:latin typeface="+mn-ea"/>
                <a:cs typeface="Times New Roman" panose="02020603050405020304" pitchFamily="18" charset="0"/>
              </a:rPr>
              <a:t>判断</a:t>
            </a:r>
            <a:endParaRPr lang="zh-CN" altLang="en-US" sz="2400" dirty="0">
              <a:solidFill>
                <a:srgbClr val="FF0000"/>
              </a:solidFill>
              <a:latin typeface="+mn-ea"/>
            </a:endParaRPr>
          </a:p>
        </p:txBody>
      </p:sp>
      <p:sp>
        <p:nvSpPr>
          <p:cNvPr id="9" name="文本框 8"/>
          <p:cNvSpPr txBox="1"/>
          <p:nvPr/>
        </p:nvSpPr>
        <p:spPr>
          <a:xfrm>
            <a:off x="6627564" y="3429902"/>
            <a:ext cx="4697605" cy="830997"/>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通过针对各种规则检查的异常抛出消除了深层嵌套的条件语句</a:t>
            </a:r>
            <a:endParaRPr lang="zh-CN" altLang="en-US" sz="2400" dirty="0">
              <a:solidFill>
                <a:srgbClr val="FF0000"/>
              </a:solidFill>
              <a:latin typeface="+mn-ea"/>
            </a:endParaRPr>
          </a:p>
        </p:txBody>
      </p:sp>
      <p:sp>
        <p:nvSpPr>
          <p:cNvPr id="10" name="文本框 9"/>
          <p:cNvSpPr txBox="1"/>
          <p:nvPr/>
        </p:nvSpPr>
        <p:spPr>
          <a:xfrm>
            <a:off x="1590479" y="5951836"/>
            <a:ext cx="8508790" cy="461665"/>
          </a:xfrm>
          <a:prstGeom prst="rect">
            <a:avLst/>
          </a:prstGeom>
          <a:noFill/>
        </p:spPr>
        <p:txBody>
          <a:bodyPr wrap="square">
            <a:spAutoFit/>
          </a:bodyPr>
          <a:lstStyle/>
          <a:p>
            <a:pPr algn="ctr"/>
            <a:r>
              <a:rPr lang="zh-CN" altLang="en-US" sz="2400" kern="100" dirty="0">
                <a:solidFill>
                  <a:srgbClr val="FF0000"/>
                </a:solidFill>
                <a:latin typeface="+mn-ea"/>
                <a:cs typeface="Times New Roman" panose="02020603050405020304" pitchFamily="18" charset="0"/>
              </a:rPr>
              <a:t>代码结构变清晰之后各种缺陷也更容易被发现和纠正</a:t>
            </a:r>
            <a:endParaRPr lang="zh-CN" altLang="en-US" sz="2400" kern="100" dirty="0">
              <a:solidFill>
                <a:srgbClr val="FF0000"/>
              </a:solidFill>
              <a:latin typeface="+mn-ea"/>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软件设计后</a:t>
            </a:r>
            <a:r>
              <a:rPr lang="en-US" altLang="zh-CN" dirty="0" smtClean="0"/>
              <a:t>...</a:t>
            </a:r>
            <a:endParaRPr lang="zh-CN" altLang="en-US" dirty="0"/>
          </a:p>
        </p:txBody>
      </p:sp>
      <p:sp>
        <p:nvSpPr>
          <p:cNvPr id="3" name="内容占位符 2"/>
          <p:cNvSpPr>
            <a:spLocks noGrp="1"/>
          </p:cNvSpPr>
          <p:nvPr>
            <p:ph idx="1"/>
          </p:nvPr>
        </p:nvSpPr>
        <p:spPr>
          <a:xfrm>
            <a:off x="1783302" y="5385966"/>
            <a:ext cx="8489950" cy="938808"/>
          </a:xfrm>
        </p:spPr>
        <p:txBody>
          <a:bodyPr/>
          <a:lstStyle/>
          <a:p>
            <a:pPr>
              <a:lnSpc>
                <a:spcPct val="150000"/>
              </a:lnSpc>
            </a:pPr>
            <a:r>
              <a:rPr lang="zh-CN" altLang="en-US" sz="2200" dirty="0"/>
              <a:t>通过持续集成工具进行工具链</a:t>
            </a:r>
            <a:r>
              <a:rPr lang="zh-CN" altLang="en-US" sz="2200" dirty="0" smtClean="0"/>
              <a:t>集成</a:t>
            </a:r>
            <a:endParaRPr lang="zh-CN" altLang="en-US" sz="2200" dirty="0"/>
          </a:p>
        </p:txBody>
      </p:sp>
      <p:sp>
        <p:nvSpPr>
          <p:cNvPr id="4" name="圆角矩形 3"/>
          <p:cNvSpPr/>
          <p:nvPr/>
        </p:nvSpPr>
        <p:spPr bwMode="auto">
          <a:xfrm>
            <a:off x="2135560" y="1609253"/>
            <a:ext cx="1080000" cy="936000"/>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t" anchorCtr="0" compatLnSpc="1"/>
          <a:lstStyle/>
          <a:p>
            <a:pPr algn="ctr" eaLnBrk="0" fontAlgn="base" hangingPunct="0">
              <a:spcBef>
                <a:spcPct val="0"/>
              </a:spcBef>
              <a:spcAft>
                <a:spcPct val="0"/>
              </a:spcAft>
            </a:pPr>
            <a:r>
              <a:rPr lang="zh-CN" altLang="en-US" sz="1600" dirty="0">
                <a:latin typeface="Arial" panose="020B0604020202020204" pitchFamily="34" charset="0"/>
              </a:rPr>
              <a:t>人工编码</a:t>
            </a:r>
            <a:endParaRPr lang="en-US" altLang="zh-CN" sz="1600" dirty="0">
              <a:latin typeface="Arial" panose="020B0604020202020204" pitchFamily="34" charset="0"/>
            </a:endParaRPr>
          </a:p>
          <a:p>
            <a:pPr algn="ctr" eaLnBrk="0" fontAlgn="base" hangingPunct="0">
              <a:spcBef>
                <a:spcPct val="0"/>
              </a:spcBef>
              <a:spcAft>
                <a:spcPct val="0"/>
              </a:spcAft>
            </a:pPr>
            <a:endParaRPr lang="en-US" altLang="zh-CN" sz="800" dirty="0">
              <a:latin typeface="Arial" panose="020B0604020202020204" pitchFamily="34" charset="0"/>
            </a:endParaRPr>
          </a:p>
          <a:p>
            <a:pPr algn="ctr"/>
            <a:r>
              <a:rPr lang="zh-CN" altLang="en-US" sz="1200" dirty="0">
                <a:latin typeface="Arial" panose="020B0604020202020204" pitchFamily="34" charset="0"/>
              </a:rPr>
              <a:t>编码</a:t>
            </a:r>
            <a:r>
              <a:rPr lang="en-US" altLang="zh-CN" sz="1200" dirty="0">
                <a:latin typeface="Arial" panose="020B0604020202020204" pitchFamily="34" charset="0"/>
              </a:rPr>
              <a:t>.</a:t>
            </a:r>
            <a:r>
              <a:rPr lang="zh-CN" altLang="en-US" sz="1200" dirty="0">
                <a:latin typeface="Arial" panose="020B0604020202020204" pitchFamily="34" charset="0"/>
              </a:rPr>
              <a:t>编译</a:t>
            </a:r>
            <a:r>
              <a:rPr lang="en-US" altLang="zh-CN" sz="1200" dirty="0">
                <a:latin typeface="Arial" panose="020B0604020202020204" pitchFamily="34" charset="0"/>
              </a:rPr>
              <a:t>.</a:t>
            </a:r>
            <a:r>
              <a:rPr lang="zh-CN" altLang="en-US" sz="1200" dirty="0">
                <a:latin typeface="Arial" panose="020B0604020202020204" pitchFamily="34" charset="0"/>
              </a:rPr>
              <a:t>调试</a:t>
            </a:r>
            <a:r>
              <a:rPr lang="en-US" altLang="zh-CN" sz="1200" dirty="0">
                <a:latin typeface="Arial" panose="020B0604020202020204" pitchFamily="34" charset="0"/>
              </a:rPr>
              <a:t>.</a:t>
            </a:r>
            <a:r>
              <a:rPr lang="zh-CN" altLang="en-US" sz="1200" dirty="0">
                <a:latin typeface="Arial" panose="020B0604020202020204" pitchFamily="34" charset="0"/>
              </a:rPr>
              <a:t>单元测试</a:t>
            </a:r>
            <a:r>
              <a:rPr lang="en-US" altLang="zh-CN" sz="1200" dirty="0">
                <a:latin typeface="Arial" panose="020B0604020202020204" pitchFamily="34" charset="0"/>
              </a:rPr>
              <a:t>.</a:t>
            </a:r>
            <a:endParaRPr lang="zh-CN" altLang="en-US" sz="1200" dirty="0">
              <a:latin typeface="Arial" panose="020B0604020202020204" pitchFamily="34" charset="0"/>
            </a:endParaRPr>
          </a:p>
        </p:txBody>
      </p:sp>
      <p:sp>
        <p:nvSpPr>
          <p:cNvPr id="8" name="圆角矩形 7"/>
          <p:cNvSpPr/>
          <p:nvPr/>
        </p:nvSpPr>
        <p:spPr bwMode="auto">
          <a:xfrm>
            <a:off x="3575720"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编码规范</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自动检查</a:t>
            </a:r>
            <a:endParaRPr lang="zh-CN" altLang="en-US" sz="1600" dirty="0">
              <a:latin typeface="Arial" panose="020B0604020202020204" pitchFamily="34" charset="0"/>
            </a:endParaRPr>
          </a:p>
        </p:txBody>
      </p:sp>
      <p:sp>
        <p:nvSpPr>
          <p:cNvPr id="9" name="圆角矩形 8"/>
          <p:cNvSpPr/>
          <p:nvPr/>
        </p:nvSpPr>
        <p:spPr bwMode="auto">
          <a:xfrm>
            <a:off x="5016000"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代码评审</a:t>
            </a:r>
            <a:endParaRPr lang="zh-CN" altLang="en-US" sz="1600" dirty="0">
              <a:latin typeface="Arial" panose="020B0604020202020204" pitchFamily="34" charset="0"/>
            </a:endParaRPr>
          </a:p>
        </p:txBody>
      </p:sp>
      <p:sp>
        <p:nvSpPr>
          <p:cNvPr id="10" name="圆角矩形 9"/>
          <p:cNvSpPr/>
          <p:nvPr/>
        </p:nvSpPr>
        <p:spPr bwMode="auto">
          <a:xfrm>
            <a:off x="6642850" y="2512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自动构建</a:t>
            </a:r>
            <a:endParaRPr lang="zh-CN" altLang="en-US" sz="1600" dirty="0">
              <a:latin typeface="Arial" panose="020B0604020202020204" pitchFamily="34" charset="0"/>
            </a:endParaRPr>
          </a:p>
        </p:txBody>
      </p:sp>
      <p:sp>
        <p:nvSpPr>
          <p:cNvPr id="11" name="圆角矩形 10"/>
          <p:cNvSpPr/>
          <p:nvPr/>
        </p:nvSpPr>
        <p:spPr bwMode="auto">
          <a:xfrm>
            <a:off x="8348482"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自动测试</a:t>
            </a:r>
            <a:endParaRPr lang="zh-CN" altLang="en-US" sz="1600" dirty="0">
              <a:latin typeface="Arial" panose="020B0604020202020204" pitchFamily="34" charset="0"/>
            </a:endParaRPr>
          </a:p>
        </p:txBody>
      </p:sp>
      <p:sp>
        <p:nvSpPr>
          <p:cNvPr id="12" name="圆角矩形 11"/>
          <p:cNvSpPr/>
          <p:nvPr/>
        </p:nvSpPr>
        <p:spPr bwMode="auto">
          <a:xfrm>
            <a:off x="8353673" y="3369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人工测试</a:t>
            </a:r>
            <a:endParaRPr lang="zh-CN" altLang="en-US" sz="1600" dirty="0">
              <a:latin typeface="Arial" panose="020B0604020202020204" pitchFamily="34" charset="0"/>
            </a:endParaRPr>
          </a:p>
        </p:txBody>
      </p:sp>
      <p:sp>
        <p:nvSpPr>
          <p:cNvPr id="13" name="圆角矩形 12"/>
          <p:cNvSpPr/>
          <p:nvPr/>
        </p:nvSpPr>
        <p:spPr bwMode="auto">
          <a:xfrm>
            <a:off x="10076959" y="2434942"/>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自动发布 </a:t>
            </a:r>
            <a:endParaRPr lang="zh-CN" altLang="en-US" sz="1600" dirty="0">
              <a:latin typeface="Arial" panose="020B0604020202020204" pitchFamily="34" charset="0"/>
            </a:endParaRPr>
          </a:p>
        </p:txBody>
      </p:sp>
      <p:sp>
        <p:nvSpPr>
          <p:cNvPr id="14" name="圆角矩形 13"/>
          <p:cNvSpPr/>
          <p:nvPr/>
        </p:nvSpPr>
        <p:spPr bwMode="auto">
          <a:xfrm>
            <a:off x="2142384" y="3369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自动生成</a:t>
            </a:r>
            <a:endParaRPr lang="zh-CN" altLang="en-US" sz="1600" dirty="0">
              <a:latin typeface="Arial" panose="020B0604020202020204" pitchFamily="34" charset="0"/>
            </a:endParaRPr>
          </a:p>
        </p:txBody>
      </p:sp>
      <p:sp>
        <p:nvSpPr>
          <p:cNvPr id="5" name="菱形 4"/>
          <p:cNvSpPr/>
          <p:nvPr/>
        </p:nvSpPr>
        <p:spPr bwMode="auto">
          <a:xfrm>
            <a:off x="4425102" y="3585873"/>
            <a:ext cx="468052" cy="504056"/>
          </a:xfrm>
          <a:prstGeom prst="diamond">
            <a:avLst/>
          </a:prstGeom>
          <a:solidFill>
            <a:srgbClr val="009999">
              <a:alpha val="37000"/>
            </a:srgbClr>
          </a:solidFill>
          <a:ln w="25400" cap="flat" cmpd="sng" algn="ctr">
            <a:solidFill>
              <a:schemeClr val="tx1"/>
            </a:solid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600">
              <a:latin typeface="Arial" panose="020B0604020202020204" pitchFamily="34" charset="0"/>
            </a:endParaRPr>
          </a:p>
        </p:txBody>
      </p:sp>
      <p:sp>
        <p:nvSpPr>
          <p:cNvPr id="15" name="文本框 14"/>
          <p:cNvSpPr txBox="1"/>
          <p:nvPr/>
        </p:nvSpPr>
        <p:spPr>
          <a:xfrm>
            <a:off x="1125530" y="2688513"/>
            <a:ext cx="595035" cy="584775"/>
          </a:xfrm>
          <a:prstGeom prst="rect">
            <a:avLst/>
          </a:prstGeom>
          <a:noFill/>
          <a:ln>
            <a:noFill/>
          </a:ln>
        </p:spPr>
        <p:txBody>
          <a:bodyPr wrap="none" rtlCol="0">
            <a:spAutoFit/>
          </a:bodyPr>
          <a:lstStyle/>
          <a:p>
            <a:r>
              <a:rPr lang="zh-CN" altLang="en-US" sz="1600" dirty="0"/>
              <a:t>设计</a:t>
            </a:r>
            <a:endParaRPr lang="en-US" altLang="zh-CN" sz="1600" dirty="0"/>
          </a:p>
          <a:p>
            <a:r>
              <a:rPr lang="zh-CN" altLang="en-US" sz="1600" dirty="0"/>
              <a:t>模型</a:t>
            </a:r>
            <a:endParaRPr lang="zh-CN" altLang="en-US" sz="1600" dirty="0"/>
          </a:p>
        </p:txBody>
      </p:sp>
      <p:cxnSp>
        <p:nvCxnSpPr>
          <p:cNvPr id="21" name="肘形连接符 20"/>
          <p:cNvCxnSpPr>
            <a:stCxn id="15" idx="0"/>
            <a:endCxn id="4" idx="1"/>
          </p:cNvCxnSpPr>
          <p:nvPr/>
        </p:nvCxnSpPr>
        <p:spPr bwMode="auto">
          <a:xfrm rot="5400000" flipH="1" flipV="1">
            <a:off x="1473674" y="2026627"/>
            <a:ext cx="611260" cy="712512"/>
          </a:xfrm>
          <a:prstGeom prst="bentConnector2">
            <a:avLst/>
          </a:prstGeom>
          <a:noFill/>
          <a:ln w="25400" cap="flat" cmpd="sng" algn="ctr">
            <a:solidFill>
              <a:schemeClr val="tx1"/>
            </a:solidFill>
            <a:prstDash val="solid"/>
            <a:round/>
            <a:headEnd type="none" w="med" len="med"/>
            <a:tailEnd type="triangle"/>
          </a:ln>
          <a:effectLst/>
        </p:spPr>
      </p:cxnSp>
      <p:cxnSp>
        <p:nvCxnSpPr>
          <p:cNvPr id="23" name="肘形连接符 22"/>
          <p:cNvCxnSpPr>
            <a:stCxn id="15" idx="2"/>
            <a:endCxn id="14" idx="1"/>
          </p:cNvCxnSpPr>
          <p:nvPr/>
        </p:nvCxnSpPr>
        <p:spPr bwMode="auto">
          <a:xfrm rot="16200000" flipH="1">
            <a:off x="1500410" y="3195926"/>
            <a:ext cx="564613" cy="719336"/>
          </a:xfrm>
          <a:prstGeom prst="bentConnector2">
            <a:avLst/>
          </a:prstGeom>
          <a:noFill/>
          <a:ln w="25400" cap="flat" cmpd="sng" algn="ctr">
            <a:solidFill>
              <a:schemeClr val="tx1"/>
            </a:solidFill>
            <a:prstDash val="solid"/>
            <a:round/>
            <a:headEnd type="none" w="med" len="med"/>
            <a:tailEnd type="triangle"/>
          </a:ln>
          <a:effectLst/>
        </p:spPr>
      </p:cxnSp>
      <p:cxnSp>
        <p:nvCxnSpPr>
          <p:cNvPr id="25" name="直接箭头连接符 24"/>
          <p:cNvCxnSpPr>
            <a:stCxn id="14" idx="3"/>
            <a:endCxn id="5" idx="1"/>
          </p:cNvCxnSpPr>
          <p:nvPr/>
        </p:nvCxnSpPr>
        <p:spPr bwMode="auto">
          <a:xfrm>
            <a:off x="3222384" y="3837901"/>
            <a:ext cx="1202718" cy="0"/>
          </a:xfrm>
          <a:prstGeom prst="straightConnector1">
            <a:avLst/>
          </a:prstGeom>
          <a:noFill/>
          <a:ln w="25400"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4655840" y="2077253"/>
            <a:ext cx="360000" cy="0"/>
          </a:xfrm>
          <a:prstGeom prst="straightConnector1">
            <a:avLst/>
          </a:prstGeom>
          <a:noFill/>
          <a:ln w="25400" cap="flat" cmpd="sng" algn="ctr">
            <a:solidFill>
              <a:schemeClr val="tx1"/>
            </a:solidFill>
            <a:prstDash val="solid"/>
            <a:round/>
            <a:headEnd type="none" w="med" len="med"/>
            <a:tailEnd type="triangle"/>
          </a:ln>
          <a:effectLst/>
        </p:spPr>
      </p:cxnSp>
      <p:cxnSp>
        <p:nvCxnSpPr>
          <p:cNvPr id="29" name="肘形连接符 28"/>
          <p:cNvCxnSpPr>
            <a:stCxn id="9" idx="3"/>
            <a:endCxn id="10" idx="1"/>
          </p:cNvCxnSpPr>
          <p:nvPr/>
        </p:nvCxnSpPr>
        <p:spPr bwMode="auto">
          <a:xfrm>
            <a:off x="6096000" y="2077253"/>
            <a:ext cx="546850" cy="903648"/>
          </a:xfrm>
          <a:prstGeom prst="bentConnector3">
            <a:avLst/>
          </a:prstGeom>
          <a:noFill/>
          <a:ln w="25400" cap="flat" cmpd="sng" algn="ctr">
            <a:solidFill>
              <a:schemeClr val="tx1"/>
            </a:solidFill>
            <a:prstDash val="solid"/>
            <a:round/>
            <a:headEnd type="none" w="med" len="med"/>
            <a:tailEnd type="triangle"/>
          </a:ln>
          <a:effectLst/>
        </p:spPr>
      </p:cxnSp>
      <p:cxnSp>
        <p:nvCxnSpPr>
          <p:cNvPr id="31" name="肘形连接符 30"/>
          <p:cNvCxnSpPr>
            <a:stCxn id="5" idx="3"/>
            <a:endCxn id="10" idx="1"/>
          </p:cNvCxnSpPr>
          <p:nvPr/>
        </p:nvCxnSpPr>
        <p:spPr bwMode="auto">
          <a:xfrm flipV="1">
            <a:off x="4893154" y="2980901"/>
            <a:ext cx="1749696" cy="857000"/>
          </a:xfrm>
          <a:prstGeom prst="bentConnector3">
            <a:avLst>
              <a:gd name="adj1" fmla="val 83716"/>
            </a:avLst>
          </a:prstGeom>
          <a:noFill/>
          <a:ln w="25400" cap="flat" cmpd="sng" algn="ctr">
            <a:solidFill>
              <a:schemeClr val="tx1"/>
            </a:solidFill>
            <a:prstDash val="solid"/>
            <a:round/>
            <a:headEnd type="none" w="med" len="med"/>
            <a:tailEnd type="triangle"/>
          </a:ln>
          <a:effectLst/>
        </p:spPr>
      </p:cxnSp>
      <p:cxnSp>
        <p:nvCxnSpPr>
          <p:cNvPr id="33" name="肘形连接符 32"/>
          <p:cNvCxnSpPr>
            <a:stCxn id="10" idx="3"/>
            <a:endCxn id="11" idx="1"/>
          </p:cNvCxnSpPr>
          <p:nvPr/>
        </p:nvCxnSpPr>
        <p:spPr bwMode="auto">
          <a:xfrm flipV="1">
            <a:off x="7722850" y="2077253"/>
            <a:ext cx="625632" cy="903648"/>
          </a:xfrm>
          <a:prstGeom prst="bentConnector3">
            <a:avLst/>
          </a:prstGeom>
          <a:noFill/>
          <a:ln w="25400" cap="flat" cmpd="sng" algn="ctr">
            <a:solidFill>
              <a:schemeClr val="tx1"/>
            </a:solidFill>
            <a:prstDash val="solid"/>
            <a:round/>
            <a:headEnd type="none" w="med" len="med"/>
            <a:tailEnd type="triangle"/>
          </a:ln>
          <a:effectLst/>
        </p:spPr>
      </p:cxnSp>
      <p:cxnSp>
        <p:nvCxnSpPr>
          <p:cNvPr id="35" name="肘形连接符 34"/>
          <p:cNvCxnSpPr>
            <a:stCxn id="10" idx="3"/>
            <a:endCxn id="12" idx="1"/>
          </p:cNvCxnSpPr>
          <p:nvPr/>
        </p:nvCxnSpPr>
        <p:spPr bwMode="auto">
          <a:xfrm>
            <a:off x="7722850" y="2980901"/>
            <a:ext cx="630823" cy="857000"/>
          </a:xfrm>
          <a:prstGeom prst="bentConnector3">
            <a:avLst/>
          </a:prstGeom>
          <a:noFill/>
          <a:ln w="25400" cap="flat" cmpd="sng" algn="ctr">
            <a:solidFill>
              <a:schemeClr val="tx1"/>
            </a:solidFill>
            <a:prstDash val="solid"/>
            <a:round/>
            <a:headEnd type="none" w="med" len="med"/>
            <a:tailEnd type="triangle"/>
          </a:ln>
          <a:effectLst/>
        </p:spPr>
      </p:cxnSp>
      <p:cxnSp>
        <p:nvCxnSpPr>
          <p:cNvPr id="39" name="肘形连接符 38"/>
          <p:cNvCxnSpPr>
            <a:stCxn id="11" idx="3"/>
            <a:endCxn id="13" idx="1"/>
          </p:cNvCxnSpPr>
          <p:nvPr/>
        </p:nvCxnSpPr>
        <p:spPr bwMode="auto">
          <a:xfrm>
            <a:off x="9428482" y="2077253"/>
            <a:ext cx="648477" cy="825741"/>
          </a:xfrm>
          <a:prstGeom prst="bentConnector3">
            <a:avLst/>
          </a:prstGeom>
          <a:noFill/>
          <a:ln w="25400" cap="flat" cmpd="sng" algn="ctr">
            <a:solidFill>
              <a:schemeClr val="tx1"/>
            </a:solidFill>
            <a:prstDash val="solid"/>
            <a:round/>
            <a:headEnd type="none" w="med" len="med"/>
            <a:tailEnd type="triangle"/>
          </a:ln>
          <a:effectLst/>
        </p:spPr>
      </p:cxnSp>
      <p:cxnSp>
        <p:nvCxnSpPr>
          <p:cNvPr id="41" name="肘形连接符 40"/>
          <p:cNvCxnSpPr>
            <a:stCxn id="12" idx="3"/>
            <a:endCxn id="13" idx="1"/>
          </p:cNvCxnSpPr>
          <p:nvPr/>
        </p:nvCxnSpPr>
        <p:spPr bwMode="auto">
          <a:xfrm flipV="1">
            <a:off x="9433673" y="2902994"/>
            <a:ext cx="643286" cy="934907"/>
          </a:xfrm>
          <a:prstGeom prst="bentConnector3">
            <a:avLst/>
          </a:prstGeom>
          <a:noFill/>
          <a:ln w="25400" cap="flat" cmpd="sng" algn="ctr">
            <a:solidFill>
              <a:schemeClr val="tx1"/>
            </a:solidFill>
            <a:prstDash val="solid"/>
            <a:round/>
            <a:headEnd type="none" w="med" len="med"/>
            <a:tailEnd type="triangle"/>
          </a:ln>
          <a:effectLst/>
        </p:spPr>
      </p:cxnSp>
      <p:sp>
        <p:nvSpPr>
          <p:cNvPr id="42" name="文本框 41"/>
          <p:cNvSpPr txBox="1"/>
          <p:nvPr/>
        </p:nvSpPr>
        <p:spPr>
          <a:xfrm>
            <a:off x="4195198" y="4098843"/>
            <a:ext cx="1005403" cy="338554"/>
          </a:xfrm>
          <a:prstGeom prst="rect">
            <a:avLst/>
          </a:prstGeom>
          <a:noFill/>
          <a:ln>
            <a:noFill/>
          </a:ln>
        </p:spPr>
        <p:txBody>
          <a:bodyPr wrap="none" rtlCol="0">
            <a:spAutoFit/>
          </a:bodyPr>
          <a:lstStyle/>
          <a:p>
            <a:r>
              <a:rPr lang="zh-CN" altLang="en-US" sz="1600" dirty="0"/>
              <a:t>需修改？</a:t>
            </a:r>
            <a:endParaRPr lang="zh-CN" altLang="en-US" sz="1600" dirty="0"/>
          </a:p>
        </p:txBody>
      </p:sp>
      <p:cxnSp>
        <p:nvCxnSpPr>
          <p:cNvPr id="44" name="肘形连接符 43"/>
          <p:cNvCxnSpPr>
            <a:stCxn id="5" idx="0"/>
            <a:endCxn id="4" idx="2"/>
          </p:cNvCxnSpPr>
          <p:nvPr/>
        </p:nvCxnSpPr>
        <p:spPr bwMode="auto">
          <a:xfrm rot="16200000" flipV="1">
            <a:off x="3147034" y="2073779"/>
            <a:ext cx="1040620" cy="1983568"/>
          </a:xfrm>
          <a:prstGeom prst="bentConnector3">
            <a:avLst/>
          </a:prstGeom>
          <a:noFill/>
          <a:ln w="25400" cap="flat" cmpd="sng" algn="ctr">
            <a:solidFill>
              <a:schemeClr val="tx1"/>
            </a:solidFill>
            <a:prstDash val="solid"/>
            <a:round/>
            <a:headEnd type="none" w="med" len="med"/>
            <a:tailEnd type="triangle"/>
          </a:ln>
          <a:effectLst/>
        </p:spPr>
      </p:cxnSp>
      <p:sp>
        <p:nvSpPr>
          <p:cNvPr id="45" name="文本框 44"/>
          <p:cNvSpPr txBox="1"/>
          <p:nvPr/>
        </p:nvSpPr>
        <p:spPr>
          <a:xfrm>
            <a:off x="4229031" y="3128564"/>
            <a:ext cx="389850" cy="338554"/>
          </a:xfrm>
          <a:prstGeom prst="rect">
            <a:avLst/>
          </a:prstGeom>
          <a:noFill/>
          <a:ln>
            <a:noFill/>
          </a:ln>
        </p:spPr>
        <p:txBody>
          <a:bodyPr wrap="none" rtlCol="0">
            <a:spAutoFit/>
          </a:bodyPr>
          <a:lstStyle/>
          <a:p>
            <a:r>
              <a:rPr lang="zh-CN" altLang="en-US" sz="1600" dirty="0"/>
              <a:t>是</a:t>
            </a:r>
            <a:endParaRPr lang="zh-CN" altLang="en-US" sz="1600" dirty="0"/>
          </a:p>
        </p:txBody>
      </p:sp>
      <p:sp>
        <p:nvSpPr>
          <p:cNvPr id="46" name="文本框 45"/>
          <p:cNvSpPr txBox="1"/>
          <p:nvPr/>
        </p:nvSpPr>
        <p:spPr>
          <a:xfrm>
            <a:off x="5209845" y="3380592"/>
            <a:ext cx="389850" cy="338554"/>
          </a:xfrm>
          <a:prstGeom prst="rect">
            <a:avLst/>
          </a:prstGeom>
          <a:noFill/>
          <a:ln>
            <a:noFill/>
          </a:ln>
        </p:spPr>
        <p:txBody>
          <a:bodyPr wrap="none" rtlCol="0">
            <a:spAutoFit/>
          </a:bodyPr>
          <a:lstStyle/>
          <a:p>
            <a:r>
              <a:rPr lang="zh-CN" altLang="en-US" sz="1600" dirty="0"/>
              <a:t>否</a:t>
            </a:r>
            <a:endParaRPr lang="zh-CN" altLang="en-US" sz="1600" dirty="0"/>
          </a:p>
        </p:txBody>
      </p:sp>
      <p:cxnSp>
        <p:nvCxnSpPr>
          <p:cNvPr id="49" name="直接箭头连接符 48"/>
          <p:cNvCxnSpPr>
            <a:stCxn id="4" idx="3"/>
            <a:endCxn id="8" idx="1"/>
          </p:cNvCxnSpPr>
          <p:nvPr/>
        </p:nvCxnSpPr>
        <p:spPr bwMode="auto">
          <a:xfrm>
            <a:off x="3215560" y="2077253"/>
            <a:ext cx="360160" cy="0"/>
          </a:xfrm>
          <a:prstGeom prst="straightConnector1">
            <a:avLst/>
          </a:prstGeom>
          <a:noFill/>
          <a:ln w="25400" cap="flat" cmpd="sng" algn="ctr">
            <a:solidFill>
              <a:schemeClr val="tx1"/>
            </a:solidFill>
            <a:prstDash val="solid"/>
            <a:round/>
            <a:headEnd type="none" w="med" len="med"/>
            <a:tailEnd type="triangle"/>
          </a:ln>
          <a:effectLst/>
        </p:spPr>
      </p:cxnSp>
      <p:sp>
        <p:nvSpPr>
          <p:cNvPr id="52" name="圆角矩形 51"/>
          <p:cNvSpPr/>
          <p:nvPr/>
        </p:nvSpPr>
        <p:spPr bwMode="auto">
          <a:xfrm>
            <a:off x="1816031" y="4440624"/>
            <a:ext cx="8559938" cy="1368152"/>
          </a:xfrm>
          <a:prstGeom prst="roundRect">
            <a:avLst/>
          </a:prstGeom>
          <a:noFill/>
          <a:ln w="9525" cap="flat" cmpd="sng" algn="ctr">
            <a:no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000">
              <a:latin typeface="Arial" panose="020B0604020202020204" pitchFamily="34" charset="0"/>
            </a:endParaRPr>
          </a:p>
        </p:txBody>
      </p:sp>
      <p:sp>
        <p:nvSpPr>
          <p:cNvPr id="7" name="虚尾箭头 6"/>
          <p:cNvSpPr/>
          <p:nvPr/>
        </p:nvSpPr>
        <p:spPr>
          <a:xfrm>
            <a:off x="390337" y="2740010"/>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灯片编号占位符 18"/>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32" name="虚尾箭头 31"/>
          <p:cNvSpPr/>
          <p:nvPr/>
        </p:nvSpPr>
        <p:spPr>
          <a:xfrm>
            <a:off x="11302217" y="2636188"/>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ext Box 5"/>
          <p:cNvSpPr txBox="1">
            <a:spLocks noChangeArrowheads="1"/>
          </p:cNvSpPr>
          <p:nvPr/>
        </p:nvSpPr>
        <p:spPr bwMode="auto">
          <a:xfrm>
            <a:off x="6228851" y="405434"/>
            <a:ext cx="3603551"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2400" b="1" dirty="0" smtClean="0">
                <a:solidFill>
                  <a:srgbClr val="EB7C1F"/>
                </a:solidFill>
                <a:latin typeface="华文楷体" panose="02010600040101010101" pitchFamily="2" charset="-122"/>
                <a:ea typeface="华文楷体" panose="02010600040101010101" pitchFamily="2" charset="-122"/>
              </a:rPr>
              <a:t>高质量和高效能的编码！</a:t>
            </a:r>
            <a:endParaRPr lang="zh-CN" altLang="en-US" sz="2400" b="1" dirty="0">
              <a:solidFill>
                <a:srgbClr val="EB7C1F"/>
              </a:solidFill>
              <a:latin typeface="华文楷体" panose="02010600040101010101" pitchFamily="2" charset="-122"/>
              <a:ea typeface="华文楷体" panose="02010600040101010101"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案例：进一步改进（图书借阅功能）</a:t>
            </a:r>
            <a:br>
              <a:rPr lang="zh-CN" altLang="en-US" dirty="0"/>
            </a:b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5" name="表格 4"/>
          <p:cNvGraphicFramePr>
            <a:graphicFrameLocks noGrp="1"/>
          </p:cNvGraphicFramePr>
          <p:nvPr/>
        </p:nvGraphicFramePr>
        <p:xfrm>
          <a:off x="1314816" y="2534727"/>
          <a:ext cx="8855345" cy="2194560"/>
        </p:xfrm>
        <a:graphic>
          <a:graphicData uri="http://schemas.openxmlformats.org/drawingml/2006/table">
            <a:tbl>
              <a:tblPr>
                <a:tableStyleId>{2D5ABB26-0587-4C30-8999-92F81FD0307C}</a:tableStyleId>
              </a:tblPr>
              <a:tblGrid>
                <a:gridCol w="488671"/>
                <a:gridCol w="8366674"/>
              </a:tblGrid>
              <a:tr h="197485">
                <a:tc>
                  <a:txBody>
                    <a:bodyPr/>
                    <a:lstStyle/>
                    <a:p>
                      <a:pPr indent="266700" algn="ctr"/>
                      <a:r>
                        <a:rPr lang="en-US" sz="1800" kern="100" dirty="0">
                          <a:effectLst/>
                          <a:latin typeface="Times New Roman" panose="02020603050405020304" pitchFamily="18" charset="0"/>
                          <a:cs typeface="Times New Roman" panose="02020603050405020304" pitchFamily="18" charset="0"/>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dirty="0">
                          <a:effectLst/>
                          <a:latin typeface="Times New Roman" panose="02020603050405020304" pitchFamily="18" charset="0"/>
                          <a:cs typeface="Times New Roman" panose="02020603050405020304" pitchFamily="18" charset="0"/>
                        </a:rPr>
                        <a:t>public void </a:t>
                      </a:r>
                      <a:r>
                        <a:rPr lang="en-US" sz="1800" kern="100" dirty="0" err="1">
                          <a:effectLst/>
                          <a:latin typeface="Times New Roman" panose="02020603050405020304" pitchFamily="18" charset="0"/>
                          <a:cs typeface="Times New Roman" panose="02020603050405020304" pitchFamily="18" charset="0"/>
                        </a:rPr>
                        <a:t>borrowBook</a:t>
                      </a:r>
                      <a:r>
                        <a:rPr lang="en-US" sz="1800" kern="100" dirty="0">
                          <a:effectLst/>
                          <a:latin typeface="Times New Roman" panose="02020603050405020304" pitchFamily="18" charset="0"/>
                          <a:cs typeface="Times New Roman" panose="02020603050405020304" pitchFamily="18" charset="0"/>
                        </a:rPr>
                        <a:t>(String </a:t>
                      </a:r>
                      <a:r>
                        <a:rPr lang="en-US" sz="1800" kern="100" dirty="0" err="1">
                          <a:effectLst/>
                          <a:latin typeface="Times New Roman" panose="02020603050405020304" pitchFamily="18" charset="0"/>
                          <a:cs typeface="Times New Roman" panose="02020603050405020304" pitchFamily="18" charset="0"/>
                        </a:rPr>
                        <a:t>studentID</a:t>
                      </a:r>
                      <a:r>
                        <a:rPr lang="en-US" sz="1800" kern="100" dirty="0">
                          <a:effectLst/>
                          <a:latin typeface="Times New Roman" panose="02020603050405020304" pitchFamily="18" charset="0"/>
                          <a:cs typeface="Times New Roman" panose="02020603050405020304" pitchFamily="18" charset="0"/>
                        </a:rPr>
                        <a:t>, String </a:t>
                      </a:r>
                      <a:r>
                        <a:rPr lang="en-US" sz="1800" kern="100" dirty="0" err="1">
                          <a:effectLs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 throw </a:t>
                      </a:r>
                      <a:r>
                        <a:rPr lang="en-US" sz="1800" kern="100" dirty="0" err="1">
                          <a:effectLst/>
                          <a:latin typeface="Times New Roman" panose="02020603050405020304" pitchFamily="18" charset="0"/>
                          <a:cs typeface="Times New Roman" panose="02020603050405020304" pitchFamily="18" charset="0"/>
                        </a:rPr>
                        <a:t>ServiceException</a:t>
                      </a:r>
                      <a:r>
                        <a:rPr lang="en-US" sz="1800" kern="100" dirty="0">
                          <a:effectLst/>
                          <a:latin typeface="Times New Roman" panose="02020603050405020304" pitchFamily="18" charset="0"/>
                          <a:cs typeface="Times New Roman" panose="02020603050405020304" pitchFamily="18" charset="0"/>
                        </a:rPr>
                        <a:t>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97485">
                <a:tc>
                  <a:txBody>
                    <a:bodyPr/>
                    <a:lstStyle/>
                    <a:p>
                      <a:pPr indent="266700" algn="ct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highlight>
                            <a:srgbClr val="FFFF00"/>
                          </a:highlight>
                          <a:latin typeface="Times New Roman" panose="02020603050405020304" pitchFamily="18" charset="0"/>
                          <a:cs typeface="Times New Roman" panose="02020603050405020304" pitchFamily="18" charset="0"/>
                        </a:rPr>
                        <a:t>notEmpty</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studentID</a:t>
                      </a:r>
                      <a:r>
                        <a:rPr lang="en-US" sz="1800" kern="100" dirty="0">
                          <a:effectLst/>
                          <a:latin typeface="Times New Roman" panose="02020603050405020304" pitchFamily="18" charset="0"/>
                          <a:cs typeface="Times New Roman" panose="02020603050405020304" pitchFamily="18" charset="0"/>
                        </a:rPr>
                        <a:t>, "Student ID can't be empty");</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97485">
                <a:tc>
                  <a:txBody>
                    <a:bodyPr/>
                    <a:lstStyle/>
                    <a:p>
                      <a:pPr indent="266700" algn="ctr"/>
                      <a:r>
                        <a:rPr lang="en-US" sz="1800" kern="10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highlight>
                            <a:srgbClr val="FFFF00"/>
                          </a:highlight>
                          <a:latin typeface="Times New Roman" panose="02020603050405020304" pitchFamily="18" charset="0"/>
                          <a:cs typeface="Times New Roman" panose="02020603050405020304" pitchFamily="18" charset="0"/>
                        </a:rPr>
                        <a:t>notEmpty</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 "Book ID can't be empty");</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97485">
                <a:tc>
                  <a:txBody>
                    <a:bodyPr/>
                    <a:lstStyle/>
                    <a:p>
                      <a:pPr indent="266700" algn="ctr"/>
                      <a:r>
                        <a:rPr lang="en-US" sz="1800" kern="100" dirty="0">
                          <a:effectLst/>
                          <a:latin typeface="Times New Roman" panose="02020603050405020304" pitchFamily="18" charset="0"/>
                          <a:cs typeface="Times New Roman" panose="02020603050405020304" pitchFamily="18" charset="0"/>
                        </a:rPr>
                        <a:t>4</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a:effectLst/>
                          <a:latin typeface="Times New Roman" panose="02020603050405020304" pitchFamily="18" charset="0"/>
                          <a:cs typeface="Times New Roman" panose="02020603050405020304" pitchFamily="18" charset="0"/>
                        </a:rPr>
                        <a:t> </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97485">
                <a:tc>
                  <a:txBody>
                    <a:bodyPr/>
                    <a:lstStyle/>
                    <a:p>
                      <a:pPr indent="266700" algn="ctr"/>
                      <a:r>
                        <a:rPr lang="en-US" sz="1800" kern="100" dirty="0">
                          <a:effectLst/>
                          <a:latin typeface="Times New Roman" panose="02020603050405020304" pitchFamily="18" charset="0"/>
                          <a:cs typeface="Times New Roman" panose="02020603050405020304" pitchFamily="18" charset="0"/>
                        </a:rPr>
                        <a:t>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highlight>
                            <a:srgbClr val="FFFF00"/>
                          </a:highlight>
                          <a:latin typeface="Times New Roman" panose="02020603050405020304" pitchFamily="18" charset="0"/>
                          <a:cs typeface="Times New Roman" panose="02020603050405020304" pitchFamily="18" charset="0"/>
                        </a:rPr>
                        <a:t>checkStudentCanBorrowBook</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studentID</a:t>
                      </a:r>
                      <a:r>
                        <a:rPr lang="en-US"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97485">
                <a:tc>
                  <a:txBody>
                    <a:bodyPr/>
                    <a:lstStyle/>
                    <a:p>
                      <a:pPr indent="266700" algn="ctr"/>
                      <a:r>
                        <a:rPr lang="en-US" sz="1800" kern="100" dirty="0">
                          <a:effectLst/>
                          <a:latin typeface="Times New Roman" panose="02020603050405020304" pitchFamily="18" charset="0"/>
                          <a:cs typeface="Times New Roman" panose="02020603050405020304" pitchFamily="18" charset="0"/>
                        </a:rPr>
                        <a:t>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highlight>
                            <a:srgbClr val="FFFF00"/>
                          </a:highlight>
                          <a:latin typeface="Times New Roman" panose="02020603050405020304" pitchFamily="18" charset="0"/>
                          <a:cs typeface="Times New Roman" panose="02020603050405020304" pitchFamily="18" charset="0"/>
                        </a:rPr>
                        <a:t>checkBookCanBeBorrowed</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88595">
                <a:tc>
                  <a:txBody>
                    <a:bodyPr/>
                    <a:lstStyle/>
                    <a:p>
                      <a:pPr indent="266700" algn="ctr"/>
                      <a:r>
                        <a:rPr lang="en-US" sz="1800" kern="100" dirty="0">
                          <a:effectLst/>
                          <a:latin typeface="Times New Roman" panose="02020603050405020304" pitchFamily="18" charset="0"/>
                          <a:cs typeface="Times New Roman" panose="02020603050405020304" pitchFamily="18" charset="0"/>
                        </a:rPr>
                        <a:t>7</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cs typeface="Times New Roman" panose="02020603050405020304" pitchFamily="18" charset="0"/>
                        </a:rPr>
                        <a:t>updateBorrowingStatus</a:t>
                      </a:r>
                      <a:r>
                        <a:rPr lang="en-US" sz="1800" kern="100" dirty="0">
                          <a:effectLst/>
                          <a:latin typeface="Times New Roman" panose="02020603050405020304" pitchFamily="18" charset="0"/>
                          <a:cs typeface="Times New Roman" panose="02020603050405020304" pitchFamily="18" charset="0"/>
                        </a:rPr>
                        <a:t>(</a:t>
                      </a:r>
                      <a:r>
                        <a:rPr lang="en-US" sz="1800" kern="100" dirty="0" err="1">
                          <a:effectLst/>
                          <a:latin typeface="Times New Roman" panose="02020603050405020304" pitchFamily="18" charset="0"/>
                          <a:cs typeface="Times New Roman" panose="02020603050405020304" pitchFamily="18" charset="0"/>
                        </a:rPr>
                        <a:t>studentID</a:t>
                      </a:r>
                      <a:r>
                        <a:rPr lang="en-US" sz="1800" kern="100" dirty="0">
                          <a:effectLst/>
                          <a:latin typeface="Times New Roman" panose="02020603050405020304" pitchFamily="18" charset="0"/>
                          <a:cs typeface="Times New Roman" panose="02020603050405020304" pitchFamily="18" charset="0"/>
                        </a:rPr>
                        <a:t>, </a:t>
                      </a:r>
                      <a:r>
                        <a:rPr lang="en-US" sz="1800" kern="100" dirty="0" err="1">
                          <a:effectLst/>
                          <a:latin typeface="Times New Roman" panose="02020603050405020304" pitchFamily="18" charset="0"/>
                          <a:cs typeface="Times New Roman" panose="02020603050405020304" pitchFamily="18" charset="0"/>
                        </a:rPr>
                        <a:t>bookID</a:t>
                      </a:r>
                      <a:r>
                        <a:rPr lang="en-US"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188595">
                <a:tc>
                  <a:txBody>
                    <a:bodyPr/>
                    <a:lstStyle/>
                    <a:p>
                      <a:pPr indent="266700" algn="ctr"/>
                      <a:r>
                        <a:rPr lang="zh-CN"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12700" indent="266700" algn="just"/>
                      <a:r>
                        <a:rPr lang="en-US" sz="1800" kern="100" dirty="0">
                          <a:effectLst/>
                          <a:latin typeface="Times New Roman" panose="02020603050405020304" pitchFamily="18" charset="0"/>
                          <a:cs typeface="Times New Roman" panose="02020603050405020304" pitchFamily="18" charset="0"/>
                        </a:rPr>
                        <a:t>    </a:t>
                      </a:r>
                      <a:r>
                        <a:rPr lang="zh-CN" sz="1800" kern="100" dirty="0">
                          <a:effectLst/>
                          <a:latin typeface="Times New Roman" panose="02020603050405020304" pitchFamily="18" charset="0"/>
                          <a:cs typeface="Times New Roman" panose="02020603050405020304" pitchFamily="18" charset="0"/>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6" name="文本框 5"/>
          <p:cNvSpPr txBox="1"/>
          <p:nvPr/>
        </p:nvSpPr>
        <p:spPr>
          <a:xfrm>
            <a:off x="1449992" y="5582504"/>
            <a:ext cx="8682068" cy="830997"/>
          </a:xfrm>
          <a:prstGeom prst="rect">
            <a:avLst/>
          </a:prstGeom>
          <a:noFill/>
        </p:spPr>
        <p:txBody>
          <a:bodyPr wrap="square">
            <a:spAutoFit/>
          </a:bodyPr>
          <a:lstStyle/>
          <a:p>
            <a:r>
              <a:rPr lang="zh-CN" altLang="en-US" sz="2400" kern="100" dirty="0">
                <a:solidFill>
                  <a:srgbClr val="FF0000"/>
                </a:solidFill>
                <a:latin typeface="+mn-ea"/>
                <a:cs typeface="Times New Roman" panose="02020603050405020304" pitchFamily="18" charset="0"/>
              </a:rPr>
              <a:t>整个代码逻辑非常清楚，代码本身的标识符（参数名、方法名）基本都是自解释的</a:t>
            </a:r>
            <a:endParaRPr lang="zh-CN" altLang="en-US" sz="2400" kern="100" dirty="0">
              <a:solidFill>
                <a:srgbClr val="FF0000"/>
              </a:solidFill>
              <a:latin typeface="+mn-ea"/>
              <a:cs typeface="Times New Roman" panose="02020603050405020304" pitchFamily="18" charset="0"/>
            </a:endParaRPr>
          </a:p>
        </p:txBody>
      </p:sp>
      <p:sp>
        <p:nvSpPr>
          <p:cNvPr id="7" name="文本框 6"/>
          <p:cNvSpPr txBox="1"/>
          <p:nvPr/>
        </p:nvSpPr>
        <p:spPr>
          <a:xfrm>
            <a:off x="1203960" y="1591262"/>
            <a:ext cx="9144000" cy="830997"/>
          </a:xfrm>
          <a:prstGeom prst="rect">
            <a:avLst/>
          </a:prstGeom>
          <a:noFill/>
        </p:spPr>
        <p:txBody>
          <a:bodyPr wrap="square">
            <a:spAutoFit/>
          </a:bodyPr>
          <a:lstStyle/>
          <a:p>
            <a:r>
              <a:rPr lang="zh-CN" altLang="en-GB" sz="2400" kern="100" dirty="0">
                <a:solidFill>
                  <a:srgbClr val="FF0000"/>
                </a:solidFill>
                <a:latin typeface="+mn-ea"/>
                <a:cs typeface="Times New Roman" panose="02020603050405020304" pitchFamily="18" charset="0"/>
              </a:rPr>
              <a:t>通过</a:t>
            </a:r>
            <a:r>
              <a:rPr lang="zh-CN" altLang="en-US" sz="2400" kern="100" dirty="0">
                <a:solidFill>
                  <a:srgbClr val="FF0000"/>
                </a:solidFill>
                <a:latin typeface="+mn-ea"/>
                <a:cs typeface="Times New Roman" panose="02020603050405020304" pitchFamily="18" charset="0"/>
              </a:rPr>
              <a:t>通用方法</a:t>
            </a:r>
            <a:r>
              <a:rPr lang="en-GB" altLang="zh-CN" sz="2400" kern="100" dirty="0" err="1">
                <a:solidFill>
                  <a:srgbClr val="FF0000"/>
                </a:solidFill>
                <a:latin typeface="+mn-ea"/>
                <a:cs typeface="Times New Roman" panose="02020603050405020304" pitchFamily="18" charset="0"/>
              </a:rPr>
              <a:t>notEmpty</a:t>
            </a:r>
            <a:r>
              <a:rPr lang="zh-CN" altLang="en-US" sz="2400" kern="100" dirty="0">
                <a:solidFill>
                  <a:srgbClr val="FF0000"/>
                </a:solidFill>
                <a:latin typeface="+mn-ea"/>
                <a:cs typeface="Times New Roman" panose="02020603050405020304" pitchFamily="18" charset="0"/>
              </a:rPr>
              <a:t>判断字符串是否为空（如果为</a:t>
            </a:r>
            <a:r>
              <a:rPr lang="en-GB" altLang="zh-CN" sz="2400" kern="100" dirty="0">
                <a:solidFill>
                  <a:srgbClr val="FF0000"/>
                </a:solidFill>
                <a:latin typeface="+mn-ea"/>
                <a:cs typeface="Times New Roman" panose="02020603050405020304" pitchFamily="18" charset="0"/>
              </a:rPr>
              <a:t>null</a:t>
            </a:r>
            <a:r>
              <a:rPr lang="zh-CN" altLang="en-US" sz="2400" kern="100" dirty="0">
                <a:solidFill>
                  <a:srgbClr val="FF0000"/>
                </a:solidFill>
                <a:latin typeface="+mn-ea"/>
                <a:cs typeface="Times New Roman" panose="02020603050405020304" pitchFamily="18" charset="0"/>
              </a:rPr>
              <a:t>或空字符串则抛出异常）</a:t>
            </a:r>
            <a:endParaRPr lang="zh-CN" altLang="en-US" sz="2400" dirty="0">
              <a:solidFill>
                <a:srgbClr val="FF0000"/>
              </a:solidFill>
              <a:latin typeface="+mn-ea"/>
            </a:endParaRPr>
          </a:p>
        </p:txBody>
      </p:sp>
      <p:sp>
        <p:nvSpPr>
          <p:cNvPr id="8" name="文本框 7"/>
          <p:cNvSpPr txBox="1"/>
          <p:nvPr/>
        </p:nvSpPr>
        <p:spPr>
          <a:xfrm>
            <a:off x="6766560" y="3288174"/>
            <a:ext cx="4312010" cy="1200329"/>
          </a:xfrm>
          <a:prstGeom prst="rect">
            <a:avLst/>
          </a:prstGeom>
          <a:noFill/>
        </p:spPr>
        <p:txBody>
          <a:bodyPr wrap="square">
            <a:spAutoFit/>
          </a:bodyPr>
          <a:lstStyle/>
          <a:p>
            <a:r>
              <a:rPr lang="zh-CN" altLang="en-US" sz="2400" dirty="0">
                <a:solidFill>
                  <a:srgbClr val="FF0000"/>
                </a:solidFill>
                <a:latin typeface="+mn-ea"/>
              </a:rPr>
              <a:t>通过专门的</a:t>
            </a:r>
            <a:r>
              <a:rPr lang="en-GB" altLang="zh-CN" sz="2400" dirty="0">
                <a:solidFill>
                  <a:srgbClr val="FF0000"/>
                </a:solidFill>
                <a:latin typeface="+mn-ea"/>
              </a:rPr>
              <a:t>check</a:t>
            </a:r>
            <a:r>
              <a:rPr lang="zh-CN" altLang="en-US" sz="2400" dirty="0">
                <a:solidFill>
                  <a:srgbClr val="FF0000"/>
                </a:solidFill>
                <a:latin typeface="+mn-ea"/>
              </a:rPr>
              <a:t>方法和</a:t>
            </a:r>
            <a:r>
              <a:rPr lang="en-GB" altLang="zh-CN" sz="2400" dirty="0">
                <a:solidFill>
                  <a:srgbClr val="FF0000"/>
                </a:solidFill>
                <a:latin typeface="+mn-ea"/>
              </a:rPr>
              <a:t>update</a:t>
            </a:r>
            <a:r>
              <a:rPr lang="zh-CN" altLang="en-US" sz="2400" dirty="0">
                <a:solidFill>
                  <a:srgbClr val="FF0000"/>
                </a:solidFill>
                <a:latin typeface="+mn-ea"/>
              </a:rPr>
              <a:t>方法分别执行相应的条件检查和最终的借书信息更新</a:t>
            </a:r>
            <a:endParaRPr lang="zh-CN" altLang="en-US" sz="2400" dirty="0">
              <a:solidFill>
                <a:srgbClr val="FF0000"/>
              </a:solidFill>
              <a:latin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920883"/>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代码</a:t>
            </a:r>
            <a:r>
              <a:rPr lang="zh-CN" altLang="en-US" sz="3000" dirty="0"/>
              <a:t>静态检查和评审</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编码</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44595" y="2892275"/>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代码自动生成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1881067"/>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44595" y="386366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软件持续</a:t>
            </a:r>
            <a:r>
              <a:rPr lang="zh-CN" altLang="en-US" sz="3000" spc="300" dirty="0" smtClean="0">
                <a:solidFill>
                  <a:srgbClr val="000000"/>
                </a:solidFill>
                <a:latin typeface="微软雅黑" panose="020B0503020204020204" pitchFamily="34" charset="-122"/>
                <a:ea typeface="微软雅黑" panose="020B0503020204020204" pitchFamily="34" charset="-122"/>
              </a:rPr>
              <a:t>集成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编码规范和代码评审</a:t>
            </a:r>
            <a:br>
              <a:rPr lang="zh-CN" altLang="en-US" dirty="0"/>
            </a:br>
            <a:endParaRPr lang="zh-CN" altLang="en-US" dirty="0"/>
          </a:p>
        </p:txBody>
      </p:sp>
      <p:sp>
        <p:nvSpPr>
          <p:cNvPr id="3" name="内容占位符 2"/>
          <p:cNvSpPr>
            <a:spLocks noGrp="1"/>
          </p:cNvSpPr>
          <p:nvPr>
            <p:ph idx="1"/>
          </p:nvPr>
        </p:nvSpPr>
        <p:spPr>
          <a:xfrm>
            <a:off x="1783302" y="5385966"/>
            <a:ext cx="8489950" cy="938808"/>
          </a:xfrm>
        </p:spPr>
        <p:txBody>
          <a:bodyPr/>
          <a:lstStyle/>
          <a:p>
            <a:pPr>
              <a:lnSpc>
                <a:spcPct val="150000"/>
              </a:lnSpc>
            </a:pPr>
            <a:r>
              <a:rPr lang="zh-CN" altLang="en-US" sz="2200" dirty="0"/>
              <a:t>通过持续集成工具进行工具链</a:t>
            </a:r>
            <a:r>
              <a:rPr lang="zh-CN" altLang="en-US" sz="2200" dirty="0" smtClean="0"/>
              <a:t>集成</a:t>
            </a:r>
            <a:endParaRPr lang="zh-CN" altLang="en-US" sz="2200" dirty="0"/>
          </a:p>
        </p:txBody>
      </p:sp>
      <p:sp>
        <p:nvSpPr>
          <p:cNvPr id="4" name="圆角矩形 3"/>
          <p:cNvSpPr/>
          <p:nvPr/>
        </p:nvSpPr>
        <p:spPr bwMode="auto">
          <a:xfrm>
            <a:off x="2135560" y="1609253"/>
            <a:ext cx="1080000" cy="936000"/>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t" anchorCtr="0" compatLnSpc="1"/>
          <a:lstStyle/>
          <a:p>
            <a:pPr algn="ctr" eaLnBrk="0" fontAlgn="base" hangingPunct="0">
              <a:spcBef>
                <a:spcPct val="0"/>
              </a:spcBef>
              <a:spcAft>
                <a:spcPct val="0"/>
              </a:spcAft>
            </a:pPr>
            <a:r>
              <a:rPr lang="zh-CN" altLang="en-US" sz="1600" dirty="0">
                <a:latin typeface="Arial" panose="020B0604020202020204" pitchFamily="34" charset="0"/>
              </a:rPr>
              <a:t>人工编码</a:t>
            </a:r>
            <a:endParaRPr lang="en-US" altLang="zh-CN" sz="1600" dirty="0">
              <a:latin typeface="Arial" panose="020B0604020202020204" pitchFamily="34" charset="0"/>
            </a:endParaRPr>
          </a:p>
          <a:p>
            <a:pPr algn="ctr" eaLnBrk="0" fontAlgn="base" hangingPunct="0">
              <a:spcBef>
                <a:spcPct val="0"/>
              </a:spcBef>
              <a:spcAft>
                <a:spcPct val="0"/>
              </a:spcAft>
            </a:pPr>
            <a:endParaRPr lang="en-US" altLang="zh-CN" sz="800" dirty="0">
              <a:latin typeface="Arial" panose="020B0604020202020204" pitchFamily="34" charset="0"/>
            </a:endParaRPr>
          </a:p>
          <a:p>
            <a:pPr algn="ctr"/>
            <a:r>
              <a:rPr lang="zh-CN" altLang="en-US" sz="1200" dirty="0">
                <a:latin typeface="Arial" panose="020B0604020202020204" pitchFamily="34" charset="0"/>
              </a:rPr>
              <a:t>编码</a:t>
            </a:r>
            <a:r>
              <a:rPr lang="en-US" altLang="zh-CN" sz="1200" dirty="0">
                <a:latin typeface="Arial" panose="020B0604020202020204" pitchFamily="34" charset="0"/>
              </a:rPr>
              <a:t>.</a:t>
            </a:r>
            <a:r>
              <a:rPr lang="zh-CN" altLang="en-US" sz="1200" dirty="0">
                <a:latin typeface="Arial" panose="020B0604020202020204" pitchFamily="34" charset="0"/>
              </a:rPr>
              <a:t>编译</a:t>
            </a:r>
            <a:r>
              <a:rPr lang="en-US" altLang="zh-CN" sz="1200" dirty="0">
                <a:latin typeface="Arial" panose="020B0604020202020204" pitchFamily="34" charset="0"/>
              </a:rPr>
              <a:t>.</a:t>
            </a:r>
            <a:r>
              <a:rPr lang="zh-CN" altLang="en-US" sz="1200" dirty="0">
                <a:latin typeface="Arial" panose="020B0604020202020204" pitchFamily="34" charset="0"/>
              </a:rPr>
              <a:t>调试</a:t>
            </a:r>
            <a:r>
              <a:rPr lang="en-US" altLang="zh-CN" sz="1200" dirty="0">
                <a:latin typeface="Arial" panose="020B0604020202020204" pitchFamily="34" charset="0"/>
              </a:rPr>
              <a:t>.</a:t>
            </a:r>
            <a:r>
              <a:rPr lang="zh-CN" altLang="en-US" sz="1200" dirty="0">
                <a:latin typeface="Arial" panose="020B0604020202020204" pitchFamily="34" charset="0"/>
              </a:rPr>
              <a:t>单元测试</a:t>
            </a:r>
            <a:r>
              <a:rPr lang="en-US" altLang="zh-CN" sz="1200" dirty="0">
                <a:latin typeface="Arial" panose="020B0604020202020204" pitchFamily="34" charset="0"/>
              </a:rPr>
              <a:t>.</a:t>
            </a:r>
            <a:endParaRPr lang="zh-CN" altLang="en-US" sz="1200" dirty="0">
              <a:latin typeface="Arial" panose="020B0604020202020204" pitchFamily="34" charset="0"/>
            </a:endParaRPr>
          </a:p>
        </p:txBody>
      </p:sp>
      <p:sp>
        <p:nvSpPr>
          <p:cNvPr id="8" name="圆角矩形 7"/>
          <p:cNvSpPr/>
          <p:nvPr/>
        </p:nvSpPr>
        <p:spPr bwMode="auto">
          <a:xfrm>
            <a:off x="3575720" y="1609201"/>
            <a:ext cx="1080000" cy="936104"/>
          </a:xfrm>
          <a:prstGeom prst="roundRect">
            <a:avLst/>
          </a:prstGeom>
          <a:solidFill>
            <a:schemeClr val="accent1">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编码规范</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自动检查</a:t>
            </a:r>
            <a:endParaRPr lang="zh-CN" altLang="en-US" sz="1600" dirty="0">
              <a:latin typeface="Arial" panose="020B0604020202020204" pitchFamily="34" charset="0"/>
            </a:endParaRPr>
          </a:p>
        </p:txBody>
      </p:sp>
      <p:sp>
        <p:nvSpPr>
          <p:cNvPr id="9" name="圆角矩形 8"/>
          <p:cNvSpPr/>
          <p:nvPr/>
        </p:nvSpPr>
        <p:spPr bwMode="auto">
          <a:xfrm>
            <a:off x="5016000" y="1609201"/>
            <a:ext cx="1080000" cy="936104"/>
          </a:xfrm>
          <a:prstGeom prst="roundRect">
            <a:avLst/>
          </a:prstGeom>
          <a:solidFill>
            <a:schemeClr val="accent1">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代码评审</a:t>
            </a:r>
            <a:endParaRPr lang="zh-CN" altLang="en-US" sz="1600" dirty="0">
              <a:latin typeface="Arial" panose="020B0604020202020204" pitchFamily="34" charset="0"/>
            </a:endParaRPr>
          </a:p>
        </p:txBody>
      </p:sp>
      <p:sp>
        <p:nvSpPr>
          <p:cNvPr id="10" name="圆角矩形 9"/>
          <p:cNvSpPr/>
          <p:nvPr/>
        </p:nvSpPr>
        <p:spPr bwMode="auto">
          <a:xfrm>
            <a:off x="6642850" y="2512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自动构建</a:t>
            </a:r>
            <a:endParaRPr lang="zh-CN" altLang="en-US" sz="1600" dirty="0">
              <a:latin typeface="Arial" panose="020B0604020202020204" pitchFamily="34" charset="0"/>
            </a:endParaRPr>
          </a:p>
        </p:txBody>
      </p:sp>
      <p:sp>
        <p:nvSpPr>
          <p:cNvPr id="11" name="圆角矩形 10"/>
          <p:cNvSpPr/>
          <p:nvPr/>
        </p:nvSpPr>
        <p:spPr bwMode="auto">
          <a:xfrm>
            <a:off x="8348482"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自动测试</a:t>
            </a:r>
            <a:endParaRPr lang="zh-CN" altLang="en-US" sz="1600" dirty="0">
              <a:latin typeface="Arial" panose="020B0604020202020204" pitchFamily="34" charset="0"/>
            </a:endParaRPr>
          </a:p>
        </p:txBody>
      </p:sp>
      <p:sp>
        <p:nvSpPr>
          <p:cNvPr id="12" name="圆角矩形 11"/>
          <p:cNvSpPr/>
          <p:nvPr/>
        </p:nvSpPr>
        <p:spPr bwMode="auto">
          <a:xfrm>
            <a:off x="8353673" y="3369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人工测试</a:t>
            </a:r>
            <a:endParaRPr lang="zh-CN" altLang="en-US" sz="1600" dirty="0">
              <a:latin typeface="Arial" panose="020B0604020202020204" pitchFamily="34" charset="0"/>
            </a:endParaRPr>
          </a:p>
        </p:txBody>
      </p:sp>
      <p:sp>
        <p:nvSpPr>
          <p:cNvPr id="13" name="圆角矩形 12"/>
          <p:cNvSpPr/>
          <p:nvPr/>
        </p:nvSpPr>
        <p:spPr bwMode="auto">
          <a:xfrm>
            <a:off x="10076959" y="2434942"/>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自动发布 </a:t>
            </a:r>
            <a:endParaRPr lang="zh-CN" altLang="en-US" sz="1600" dirty="0">
              <a:latin typeface="Arial" panose="020B0604020202020204" pitchFamily="34" charset="0"/>
            </a:endParaRPr>
          </a:p>
        </p:txBody>
      </p:sp>
      <p:sp>
        <p:nvSpPr>
          <p:cNvPr id="14" name="圆角矩形 13"/>
          <p:cNvSpPr/>
          <p:nvPr/>
        </p:nvSpPr>
        <p:spPr bwMode="auto">
          <a:xfrm>
            <a:off x="2142384" y="3369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自动生成</a:t>
            </a:r>
            <a:endParaRPr lang="zh-CN" altLang="en-US" sz="1600" dirty="0">
              <a:latin typeface="Arial" panose="020B0604020202020204" pitchFamily="34" charset="0"/>
            </a:endParaRPr>
          </a:p>
        </p:txBody>
      </p:sp>
      <p:sp>
        <p:nvSpPr>
          <p:cNvPr id="5" name="菱形 4"/>
          <p:cNvSpPr/>
          <p:nvPr/>
        </p:nvSpPr>
        <p:spPr bwMode="auto">
          <a:xfrm>
            <a:off x="4425102" y="3585873"/>
            <a:ext cx="468052" cy="504056"/>
          </a:xfrm>
          <a:prstGeom prst="diamond">
            <a:avLst/>
          </a:prstGeom>
          <a:solidFill>
            <a:srgbClr val="009999">
              <a:alpha val="37000"/>
            </a:srgbClr>
          </a:solidFill>
          <a:ln w="25400" cap="flat" cmpd="sng" algn="ctr">
            <a:solidFill>
              <a:schemeClr val="tx1"/>
            </a:solid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600">
              <a:latin typeface="Arial" panose="020B0604020202020204" pitchFamily="34" charset="0"/>
            </a:endParaRPr>
          </a:p>
        </p:txBody>
      </p:sp>
      <p:sp>
        <p:nvSpPr>
          <p:cNvPr id="15" name="文本框 14"/>
          <p:cNvSpPr txBox="1"/>
          <p:nvPr/>
        </p:nvSpPr>
        <p:spPr>
          <a:xfrm>
            <a:off x="1133527" y="2752690"/>
            <a:ext cx="595035" cy="584775"/>
          </a:xfrm>
          <a:prstGeom prst="rect">
            <a:avLst/>
          </a:prstGeom>
          <a:noFill/>
          <a:ln>
            <a:noFill/>
          </a:ln>
        </p:spPr>
        <p:txBody>
          <a:bodyPr wrap="none" rtlCol="0">
            <a:spAutoFit/>
          </a:bodyPr>
          <a:lstStyle/>
          <a:p>
            <a:r>
              <a:rPr lang="zh-CN" altLang="en-US" sz="1600" dirty="0"/>
              <a:t>设计</a:t>
            </a:r>
            <a:endParaRPr lang="en-US" altLang="zh-CN" sz="1600" dirty="0"/>
          </a:p>
          <a:p>
            <a:r>
              <a:rPr lang="zh-CN" altLang="en-US" sz="1600" dirty="0"/>
              <a:t>模型</a:t>
            </a:r>
            <a:endParaRPr lang="zh-CN" altLang="en-US" sz="1600" dirty="0"/>
          </a:p>
        </p:txBody>
      </p:sp>
      <p:cxnSp>
        <p:nvCxnSpPr>
          <p:cNvPr id="21" name="肘形连接符 20"/>
          <p:cNvCxnSpPr>
            <a:stCxn id="15" idx="0"/>
            <a:endCxn id="4" idx="1"/>
          </p:cNvCxnSpPr>
          <p:nvPr/>
        </p:nvCxnSpPr>
        <p:spPr bwMode="auto">
          <a:xfrm rot="5400000" flipH="1" flipV="1">
            <a:off x="1445584" y="2062715"/>
            <a:ext cx="675437" cy="704515"/>
          </a:xfrm>
          <a:prstGeom prst="bentConnector2">
            <a:avLst/>
          </a:prstGeom>
          <a:noFill/>
          <a:ln w="25400" cap="flat" cmpd="sng" algn="ctr">
            <a:solidFill>
              <a:schemeClr val="tx1"/>
            </a:solidFill>
            <a:prstDash val="solid"/>
            <a:round/>
            <a:headEnd type="none" w="med" len="med"/>
            <a:tailEnd type="triangle"/>
          </a:ln>
          <a:effectLst/>
        </p:spPr>
      </p:cxnSp>
      <p:cxnSp>
        <p:nvCxnSpPr>
          <p:cNvPr id="23" name="肘形连接符 22"/>
          <p:cNvCxnSpPr>
            <a:stCxn id="15" idx="2"/>
            <a:endCxn id="14" idx="1"/>
          </p:cNvCxnSpPr>
          <p:nvPr/>
        </p:nvCxnSpPr>
        <p:spPr bwMode="auto">
          <a:xfrm rot="16200000" flipH="1">
            <a:off x="1536496" y="3232013"/>
            <a:ext cx="500436" cy="711339"/>
          </a:xfrm>
          <a:prstGeom prst="bentConnector2">
            <a:avLst/>
          </a:prstGeom>
          <a:noFill/>
          <a:ln w="25400" cap="flat" cmpd="sng" algn="ctr">
            <a:solidFill>
              <a:schemeClr val="tx1"/>
            </a:solidFill>
            <a:prstDash val="solid"/>
            <a:round/>
            <a:headEnd type="none" w="med" len="med"/>
            <a:tailEnd type="triangle"/>
          </a:ln>
          <a:effectLst/>
        </p:spPr>
      </p:cxnSp>
      <p:cxnSp>
        <p:nvCxnSpPr>
          <p:cNvPr id="25" name="直接箭头连接符 24"/>
          <p:cNvCxnSpPr>
            <a:stCxn id="14" idx="3"/>
            <a:endCxn id="5" idx="1"/>
          </p:cNvCxnSpPr>
          <p:nvPr/>
        </p:nvCxnSpPr>
        <p:spPr bwMode="auto">
          <a:xfrm>
            <a:off x="3222384" y="3837901"/>
            <a:ext cx="1202718" cy="0"/>
          </a:xfrm>
          <a:prstGeom prst="straightConnector1">
            <a:avLst/>
          </a:prstGeom>
          <a:noFill/>
          <a:ln w="25400"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4655840" y="2077253"/>
            <a:ext cx="360000" cy="0"/>
          </a:xfrm>
          <a:prstGeom prst="straightConnector1">
            <a:avLst/>
          </a:prstGeom>
          <a:noFill/>
          <a:ln w="25400" cap="flat" cmpd="sng" algn="ctr">
            <a:solidFill>
              <a:schemeClr val="tx1"/>
            </a:solidFill>
            <a:prstDash val="solid"/>
            <a:round/>
            <a:headEnd type="none" w="med" len="med"/>
            <a:tailEnd type="triangle"/>
          </a:ln>
          <a:effectLst/>
        </p:spPr>
      </p:cxnSp>
      <p:cxnSp>
        <p:nvCxnSpPr>
          <p:cNvPr id="29" name="肘形连接符 28"/>
          <p:cNvCxnSpPr>
            <a:stCxn id="9" idx="3"/>
            <a:endCxn id="10" idx="1"/>
          </p:cNvCxnSpPr>
          <p:nvPr/>
        </p:nvCxnSpPr>
        <p:spPr bwMode="auto">
          <a:xfrm>
            <a:off x="6096000" y="2077253"/>
            <a:ext cx="546850" cy="903648"/>
          </a:xfrm>
          <a:prstGeom prst="bentConnector3">
            <a:avLst/>
          </a:prstGeom>
          <a:noFill/>
          <a:ln w="25400" cap="flat" cmpd="sng" algn="ctr">
            <a:solidFill>
              <a:schemeClr val="tx1"/>
            </a:solidFill>
            <a:prstDash val="solid"/>
            <a:round/>
            <a:headEnd type="none" w="med" len="med"/>
            <a:tailEnd type="triangle"/>
          </a:ln>
          <a:effectLst/>
        </p:spPr>
      </p:cxnSp>
      <p:cxnSp>
        <p:nvCxnSpPr>
          <p:cNvPr id="31" name="肘形连接符 30"/>
          <p:cNvCxnSpPr>
            <a:stCxn id="5" idx="3"/>
            <a:endCxn id="10" idx="1"/>
          </p:cNvCxnSpPr>
          <p:nvPr/>
        </p:nvCxnSpPr>
        <p:spPr bwMode="auto">
          <a:xfrm flipV="1">
            <a:off x="4893154" y="2980901"/>
            <a:ext cx="1749696" cy="857000"/>
          </a:xfrm>
          <a:prstGeom prst="bentConnector3">
            <a:avLst>
              <a:gd name="adj1" fmla="val 83716"/>
            </a:avLst>
          </a:prstGeom>
          <a:noFill/>
          <a:ln w="25400" cap="flat" cmpd="sng" algn="ctr">
            <a:solidFill>
              <a:schemeClr val="tx1"/>
            </a:solidFill>
            <a:prstDash val="solid"/>
            <a:round/>
            <a:headEnd type="none" w="med" len="med"/>
            <a:tailEnd type="triangle"/>
          </a:ln>
          <a:effectLst/>
        </p:spPr>
      </p:cxnSp>
      <p:cxnSp>
        <p:nvCxnSpPr>
          <p:cNvPr id="33" name="肘形连接符 32"/>
          <p:cNvCxnSpPr>
            <a:stCxn id="10" idx="3"/>
            <a:endCxn id="11" idx="1"/>
          </p:cNvCxnSpPr>
          <p:nvPr/>
        </p:nvCxnSpPr>
        <p:spPr bwMode="auto">
          <a:xfrm flipV="1">
            <a:off x="7722850" y="2077253"/>
            <a:ext cx="625632" cy="903648"/>
          </a:xfrm>
          <a:prstGeom prst="bentConnector3">
            <a:avLst/>
          </a:prstGeom>
          <a:noFill/>
          <a:ln w="25400" cap="flat" cmpd="sng" algn="ctr">
            <a:solidFill>
              <a:schemeClr val="tx1"/>
            </a:solidFill>
            <a:prstDash val="solid"/>
            <a:round/>
            <a:headEnd type="none" w="med" len="med"/>
            <a:tailEnd type="triangle"/>
          </a:ln>
          <a:effectLst/>
        </p:spPr>
      </p:cxnSp>
      <p:cxnSp>
        <p:nvCxnSpPr>
          <p:cNvPr id="35" name="肘形连接符 34"/>
          <p:cNvCxnSpPr>
            <a:stCxn id="10" idx="3"/>
            <a:endCxn id="12" idx="1"/>
          </p:cNvCxnSpPr>
          <p:nvPr/>
        </p:nvCxnSpPr>
        <p:spPr bwMode="auto">
          <a:xfrm>
            <a:off x="7722850" y="2980901"/>
            <a:ext cx="630823" cy="857000"/>
          </a:xfrm>
          <a:prstGeom prst="bentConnector3">
            <a:avLst/>
          </a:prstGeom>
          <a:noFill/>
          <a:ln w="25400" cap="flat" cmpd="sng" algn="ctr">
            <a:solidFill>
              <a:schemeClr val="tx1"/>
            </a:solidFill>
            <a:prstDash val="solid"/>
            <a:round/>
            <a:headEnd type="none" w="med" len="med"/>
            <a:tailEnd type="triangle"/>
          </a:ln>
          <a:effectLst/>
        </p:spPr>
      </p:cxnSp>
      <p:cxnSp>
        <p:nvCxnSpPr>
          <p:cNvPr id="39" name="肘形连接符 38"/>
          <p:cNvCxnSpPr>
            <a:stCxn id="11" idx="3"/>
            <a:endCxn id="13" idx="1"/>
          </p:cNvCxnSpPr>
          <p:nvPr/>
        </p:nvCxnSpPr>
        <p:spPr bwMode="auto">
          <a:xfrm>
            <a:off x="9428482" y="2077253"/>
            <a:ext cx="648477" cy="825741"/>
          </a:xfrm>
          <a:prstGeom prst="bentConnector3">
            <a:avLst/>
          </a:prstGeom>
          <a:noFill/>
          <a:ln w="25400" cap="flat" cmpd="sng" algn="ctr">
            <a:solidFill>
              <a:schemeClr val="tx1"/>
            </a:solidFill>
            <a:prstDash val="solid"/>
            <a:round/>
            <a:headEnd type="none" w="med" len="med"/>
            <a:tailEnd type="triangle"/>
          </a:ln>
          <a:effectLst/>
        </p:spPr>
      </p:cxnSp>
      <p:cxnSp>
        <p:nvCxnSpPr>
          <p:cNvPr id="41" name="肘形连接符 40"/>
          <p:cNvCxnSpPr>
            <a:stCxn id="12" idx="3"/>
            <a:endCxn id="13" idx="1"/>
          </p:cNvCxnSpPr>
          <p:nvPr/>
        </p:nvCxnSpPr>
        <p:spPr bwMode="auto">
          <a:xfrm flipV="1">
            <a:off x="9433673" y="2902994"/>
            <a:ext cx="643286" cy="934907"/>
          </a:xfrm>
          <a:prstGeom prst="bentConnector3">
            <a:avLst/>
          </a:prstGeom>
          <a:noFill/>
          <a:ln w="25400" cap="flat" cmpd="sng" algn="ctr">
            <a:solidFill>
              <a:schemeClr val="tx1"/>
            </a:solidFill>
            <a:prstDash val="solid"/>
            <a:round/>
            <a:headEnd type="none" w="med" len="med"/>
            <a:tailEnd type="triangle"/>
          </a:ln>
          <a:effectLst/>
        </p:spPr>
      </p:cxnSp>
      <p:sp>
        <p:nvSpPr>
          <p:cNvPr id="42" name="文本框 41"/>
          <p:cNvSpPr txBox="1"/>
          <p:nvPr/>
        </p:nvSpPr>
        <p:spPr>
          <a:xfrm>
            <a:off x="4195198" y="4098843"/>
            <a:ext cx="1005403" cy="338554"/>
          </a:xfrm>
          <a:prstGeom prst="rect">
            <a:avLst/>
          </a:prstGeom>
          <a:noFill/>
          <a:ln>
            <a:noFill/>
          </a:ln>
        </p:spPr>
        <p:txBody>
          <a:bodyPr wrap="none" rtlCol="0">
            <a:spAutoFit/>
          </a:bodyPr>
          <a:lstStyle/>
          <a:p>
            <a:r>
              <a:rPr lang="zh-CN" altLang="en-US" sz="1600" dirty="0"/>
              <a:t>需修改？</a:t>
            </a:r>
            <a:endParaRPr lang="zh-CN" altLang="en-US" sz="1600" dirty="0"/>
          </a:p>
        </p:txBody>
      </p:sp>
      <p:cxnSp>
        <p:nvCxnSpPr>
          <p:cNvPr id="44" name="肘形连接符 43"/>
          <p:cNvCxnSpPr>
            <a:stCxn id="5" idx="0"/>
            <a:endCxn id="4" idx="2"/>
          </p:cNvCxnSpPr>
          <p:nvPr/>
        </p:nvCxnSpPr>
        <p:spPr bwMode="auto">
          <a:xfrm rot="16200000" flipV="1">
            <a:off x="3147034" y="2073779"/>
            <a:ext cx="1040620" cy="1983568"/>
          </a:xfrm>
          <a:prstGeom prst="bentConnector3">
            <a:avLst/>
          </a:prstGeom>
          <a:noFill/>
          <a:ln w="25400" cap="flat" cmpd="sng" algn="ctr">
            <a:solidFill>
              <a:schemeClr val="tx1"/>
            </a:solidFill>
            <a:prstDash val="solid"/>
            <a:round/>
            <a:headEnd type="none" w="med" len="med"/>
            <a:tailEnd type="triangle"/>
          </a:ln>
          <a:effectLst/>
        </p:spPr>
      </p:cxnSp>
      <p:sp>
        <p:nvSpPr>
          <p:cNvPr id="45" name="文本框 44"/>
          <p:cNvSpPr txBox="1"/>
          <p:nvPr/>
        </p:nvSpPr>
        <p:spPr>
          <a:xfrm>
            <a:off x="4229031" y="3128564"/>
            <a:ext cx="389850" cy="338554"/>
          </a:xfrm>
          <a:prstGeom prst="rect">
            <a:avLst/>
          </a:prstGeom>
          <a:noFill/>
          <a:ln>
            <a:noFill/>
          </a:ln>
        </p:spPr>
        <p:txBody>
          <a:bodyPr wrap="none" rtlCol="0">
            <a:spAutoFit/>
          </a:bodyPr>
          <a:lstStyle/>
          <a:p>
            <a:r>
              <a:rPr lang="zh-CN" altLang="en-US" sz="1600" dirty="0"/>
              <a:t>是</a:t>
            </a:r>
            <a:endParaRPr lang="zh-CN" altLang="en-US" sz="1600" dirty="0"/>
          </a:p>
        </p:txBody>
      </p:sp>
      <p:sp>
        <p:nvSpPr>
          <p:cNvPr id="46" name="文本框 45"/>
          <p:cNvSpPr txBox="1"/>
          <p:nvPr/>
        </p:nvSpPr>
        <p:spPr>
          <a:xfrm>
            <a:off x="5209845" y="3380592"/>
            <a:ext cx="389850" cy="338554"/>
          </a:xfrm>
          <a:prstGeom prst="rect">
            <a:avLst/>
          </a:prstGeom>
          <a:noFill/>
          <a:ln>
            <a:noFill/>
          </a:ln>
        </p:spPr>
        <p:txBody>
          <a:bodyPr wrap="none" rtlCol="0">
            <a:spAutoFit/>
          </a:bodyPr>
          <a:lstStyle/>
          <a:p>
            <a:r>
              <a:rPr lang="zh-CN" altLang="en-US" sz="1600" dirty="0"/>
              <a:t>否</a:t>
            </a:r>
            <a:endParaRPr lang="zh-CN" altLang="en-US" sz="1600" dirty="0"/>
          </a:p>
        </p:txBody>
      </p:sp>
      <p:cxnSp>
        <p:nvCxnSpPr>
          <p:cNvPr id="49" name="直接箭头连接符 48"/>
          <p:cNvCxnSpPr>
            <a:stCxn id="4" idx="3"/>
            <a:endCxn id="8" idx="1"/>
          </p:cNvCxnSpPr>
          <p:nvPr/>
        </p:nvCxnSpPr>
        <p:spPr bwMode="auto">
          <a:xfrm>
            <a:off x="3215560" y="2077253"/>
            <a:ext cx="360160" cy="0"/>
          </a:xfrm>
          <a:prstGeom prst="straightConnector1">
            <a:avLst/>
          </a:prstGeom>
          <a:noFill/>
          <a:ln w="25400" cap="flat" cmpd="sng" algn="ctr">
            <a:solidFill>
              <a:schemeClr val="tx1"/>
            </a:solidFill>
            <a:prstDash val="solid"/>
            <a:round/>
            <a:headEnd type="none" w="med" len="med"/>
            <a:tailEnd type="triangle"/>
          </a:ln>
          <a:effectLst/>
        </p:spPr>
      </p:cxnSp>
      <p:sp>
        <p:nvSpPr>
          <p:cNvPr id="52" name="圆角矩形 51"/>
          <p:cNvSpPr/>
          <p:nvPr/>
        </p:nvSpPr>
        <p:spPr bwMode="auto">
          <a:xfrm>
            <a:off x="1816031" y="4440624"/>
            <a:ext cx="8559938" cy="1368152"/>
          </a:xfrm>
          <a:prstGeom prst="roundRect">
            <a:avLst/>
          </a:prstGeom>
          <a:noFill/>
          <a:ln w="9525" cap="flat" cmpd="sng" algn="ctr">
            <a:no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000">
              <a:latin typeface="Arial" panose="020B0604020202020204" pitchFamily="34" charset="0"/>
            </a:endParaRPr>
          </a:p>
        </p:txBody>
      </p:sp>
      <p:sp>
        <p:nvSpPr>
          <p:cNvPr id="7" name="虚尾箭头 6"/>
          <p:cNvSpPr/>
          <p:nvPr/>
        </p:nvSpPr>
        <p:spPr>
          <a:xfrm>
            <a:off x="365061" y="2816316"/>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32" name="虚尾箭头 31"/>
          <p:cNvSpPr/>
          <p:nvPr/>
        </p:nvSpPr>
        <p:spPr>
          <a:xfrm>
            <a:off x="11210310" y="2646784"/>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7291506" y="5494417"/>
            <a:ext cx="3333750" cy="971550"/>
          </a:xfrm>
          <a:prstGeom prst="rect">
            <a:avLst/>
          </a:prstGeom>
        </p:spPr>
      </p:pic>
      <p:sp>
        <p:nvSpPr>
          <p:cNvPr id="23554" name="Rectangle 2"/>
          <p:cNvSpPr>
            <a:spLocks noGrp="1" noChangeArrowheads="1"/>
          </p:cNvSpPr>
          <p:nvPr>
            <p:ph type="title"/>
          </p:nvPr>
        </p:nvSpPr>
        <p:spPr/>
        <p:txBody>
          <a:bodyPr/>
          <a:lstStyle/>
          <a:p>
            <a:r>
              <a:rPr lang="zh-CN" altLang="en-US" dirty="0" smtClean="0"/>
              <a:t>编码规范的自动检查</a:t>
            </a:r>
            <a:endParaRPr lang="zh-CN" altLang="en-US" dirty="0"/>
          </a:p>
        </p:txBody>
      </p:sp>
      <p:sp>
        <p:nvSpPr>
          <p:cNvPr id="23555" name="Rectangle 3"/>
          <p:cNvSpPr>
            <a:spLocks noGrp="1" noChangeArrowheads="1"/>
          </p:cNvSpPr>
          <p:nvPr>
            <p:ph type="body" idx="1"/>
          </p:nvPr>
        </p:nvSpPr>
        <p:spPr>
          <a:xfrm>
            <a:off x="612000" y="1353458"/>
            <a:ext cx="11157857" cy="5060043"/>
          </a:xfrm>
        </p:spPr>
        <p:txBody>
          <a:bodyPr/>
          <a:lstStyle/>
          <a:p>
            <a:r>
              <a:rPr lang="zh-CN" altLang="en-US" dirty="0" smtClean="0"/>
              <a:t>普遍</a:t>
            </a:r>
            <a:r>
              <a:rPr lang="zh-CN" altLang="en-US" dirty="0"/>
              <a:t>都利用代码静态分析技术来发现潜在的代码质量问题</a:t>
            </a:r>
            <a:endParaRPr lang="zh-CN" altLang="en-US" dirty="0"/>
          </a:p>
          <a:p>
            <a:r>
              <a:rPr lang="zh-CN" altLang="en-US" dirty="0"/>
              <a:t>一般都使用基于规则的检测方法来发现各种代码质量问题</a:t>
            </a:r>
            <a:endParaRPr lang="zh-CN" altLang="en-US" dirty="0"/>
          </a:p>
          <a:p>
            <a:r>
              <a:rPr lang="zh-CN" altLang="en-US" dirty="0" smtClean="0"/>
              <a:t>常用工具</a:t>
            </a:r>
            <a:endParaRPr lang="en-US" altLang="zh-CN" dirty="0" smtClean="0"/>
          </a:p>
          <a:p>
            <a:pPr lvl="1"/>
            <a:r>
              <a:rPr lang="en-US" altLang="zh-CN" dirty="0" smtClean="0"/>
              <a:t>PMD (Java)</a:t>
            </a:r>
            <a:endParaRPr lang="en-US" altLang="zh-CN" dirty="0" smtClean="0"/>
          </a:p>
          <a:p>
            <a:pPr lvl="1"/>
            <a:r>
              <a:rPr lang="en-US" altLang="zh-CN" sz="2400" dirty="0"/>
              <a:t>flake8</a:t>
            </a:r>
            <a:r>
              <a:rPr lang="zh-CN" altLang="en-US" sz="2400" dirty="0"/>
              <a:t>和</a:t>
            </a:r>
            <a:r>
              <a:rPr lang="en-US" altLang="zh-CN" sz="2400" dirty="0" err="1" smtClean="0"/>
              <a:t>pylint</a:t>
            </a:r>
            <a:r>
              <a:rPr lang="en-US" altLang="zh-CN" sz="2400" dirty="0" smtClean="0"/>
              <a:t> (Python)</a:t>
            </a:r>
            <a:endParaRPr lang="en-US" altLang="zh-CN" dirty="0" smtClean="0"/>
          </a:p>
          <a:p>
            <a:pPr lvl="1"/>
            <a:r>
              <a:rPr lang="en-US" altLang="zh-CN" dirty="0" err="1" smtClean="0"/>
              <a:t>SonarQube</a:t>
            </a:r>
            <a:r>
              <a:rPr lang="en-US" altLang="zh-CN" dirty="0" smtClean="0"/>
              <a:t> (</a:t>
            </a:r>
            <a:r>
              <a:rPr lang="zh-CN" altLang="en-US" dirty="0" smtClean="0"/>
              <a:t>多语言</a:t>
            </a:r>
            <a:r>
              <a:rPr lang="en-US" altLang="zh-CN" dirty="0" smtClean="0"/>
              <a:t>)</a:t>
            </a:r>
            <a:endParaRPr lang="en-US" altLang="zh-CN" dirty="0" smtClean="0"/>
          </a:p>
          <a:p>
            <a:pPr lvl="1"/>
            <a:r>
              <a:rPr lang="en-US" altLang="zh-CN" dirty="0" err="1"/>
              <a:t>SpotBugs</a:t>
            </a:r>
            <a:r>
              <a:rPr lang="en-US" altLang="zh-CN" dirty="0"/>
              <a:t> </a:t>
            </a:r>
            <a:r>
              <a:rPr lang="zh-CN" altLang="en-US" dirty="0" smtClean="0"/>
              <a:t>（</a:t>
            </a:r>
            <a:r>
              <a:rPr lang="en-US" altLang="zh-CN" dirty="0" smtClean="0"/>
              <a:t>Java, </a:t>
            </a:r>
            <a:r>
              <a:rPr lang="zh-CN" altLang="en-US" dirty="0" smtClean="0"/>
              <a:t>前身</a:t>
            </a:r>
            <a:r>
              <a:rPr lang="zh-CN" altLang="en-US" dirty="0"/>
              <a:t>是</a:t>
            </a:r>
            <a:r>
              <a:rPr lang="en-US" altLang="zh-CN" dirty="0" err="1"/>
              <a:t>FindBugs</a:t>
            </a:r>
            <a:r>
              <a:rPr lang="en-US" altLang="zh-CN" dirty="0"/>
              <a:t> </a:t>
            </a:r>
            <a:r>
              <a:rPr lang="zh-CN" altLang="en-US" dirty="0"/>
              <a:t>）</a:t>
            </a:r>
            <a:endParaRPr lang="en-US" altLang="zh-CN" dirty="0"/>
          </a:p>
          <a:p>
            <a:pPr lvl="1"/>
            <a:r>
              <a:rPr lang="en-US" altLang="zh-CN" dirty="0" err="1" smtClean="0"/>
              <a:t>CheckStyle</a:t>
            </a:r>
            <a:r>
              <a:rPr lang="en-US" altLang="zh-CN" dirty="0" smtClean="0"/>
              <a:t> </a:t>
            </a:r>
            <a:r>
              <a:rPr lang="en-US" altLang="zh-CN" dirty="0"/>
              <a:t>(Java)</a:t>
            </a:r>
            <a:endParaRPr lang="en-US" altLang="zh-CN" dirty="0"/>
          </a:p>
          <a:p>
            <a:pPr lvl="1"/>
            <a:r>
              <a:rPr lang="en-US" altLang="zh-CN" dirty="0" smtClean="0"/>
              <a:t>.....</a:t>
            </a:r>
            <a:endParaRPr lang="en-US" altLang="zh-CN"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2" name="图片 1"/>
          <p:cNvPicPr>
            <a:picLocks noChangeAspect="1"/>
          </p:cNvPicPr>
          <p:nvPr/>
        </p:nvPicPr>
        <p:blipFill>
          <a:blip r:embed="rId2"/>
          <a:stretch>
            <a:fillRect/>
          </a:stretch>
        </p:blipFill>
        <p:spPr>
          <a:xfrm>
            <a:off x="7023902" y="4094319"/>
            <a:ext cx="1143000" cy="876300"/>
          </a:xfrm>
          <a:prstGeom prst="rect">
            <a:avLst/>
          </a:prstGeom>
        </p:spPr>
      </p:pic>
      <p:pic>
        <p:nvPicPr>
          <p:cNvPr id="24578" name="Picture 2" descr="Checksty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877" y="5175318"/>
            <a:ext cx="2486025" cy="9334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a:stretch>
            <a:fillRect/>
          </a:stretch>
        </p:blipFill>
        <p:spPr>
          <a:xfrm>
            <a:off x="8768605" y="4094319"/>
            <a:ext cx="1194954" cy="876300"/>
          </a:xfrm>
          <a:prstGeom prst="rect">
            <a:avLst/>
          </a:prstGeom>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a:t>
            </a:r>
            <a:r>
              <a:rPr lang="en-US" altLang="zh-CN" dirty="0" err="1" smtClean="0"/>
              <a:t>SonarCube</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69376" y="979661"/>
            <a:ext cx="5265968" cy="3012915"/>
          </a:xfrm>
          <a:prstGeom prst="rect">
            <a:avLst/>
          </a:prstGeom>
          <a:noFill/>
          <a:ln>
            <a:noFill/>
          </a:ln>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9377" y="4117434"/>
            <a:ext cx="5265969" cy="2662518"/>
          </a:xfrm>
          <a:prstGeom prst="rect">
            <a:avLst/>
          </a:prstGeom>
          <a:noFill/>
          <a:ln>
            <a:noFill/>
          </a:ln>
        </p:spPr>
      </p:pic>
      <p:sp>
        <p:nvSpPr>
          <p:cNvPr id="7" name="文本框 6"/>
          <p:cNvSpPr txBox="1"/>
          <p:nvPr/>
        </p:nvSpPr>
        <p:spPr>
          <a:xfrm>
            <a:off x="611998" y="1223718"/>
            <a:ext cx="4757377" cy="4154984"/>
          </a:xfrm>
          <a:prstGeom prst="rect">
            <a:avLst/>
          </a:prstGeom>
          <a:noFill/>
        </p:spPr>
        <p:txBody>
          <a:bodyPr wrap="square">
            <a:spAutoFit/>
          </a:bodyPr>
          <a:lstStyle/>
          <a:p>
            <a:r>
              <a:rPr lang="zh-CN" altLang="en-US" sz="2400" b="1" dirty="0">
                <a:solidFill>
                  <a:srgbClr val="EB7C1F"/>
                </a:solidFill>
                <a:latin typeface="+mn-ea"/>
              </a:rPr>
              <a:t>问题类型：</a:t>
            </a:r>
            <a:endParaRPr lang="en-US" altLang="zh-CN" sz="2400" b="1" dirty="0">
              <a:solidFill>
                <a:srgbClr val="EB7C1F"/>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缺陷（Bug）</a:t>
            </a:r>
            <a:endParaRPr lang="en-US" altLang="zh-CN" sz="2400" b="1" dirty="0">
              <a:solidFill>
                <a:schemeClr val="tx1">
                  <a:lumMod val="65000"/>
                  <a:lumOff val="35000"/>
                </a:schemeClr>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漏洞（Vulnerability）</a:t>
            </a:r>
            <a:endParaRPr lang="en-US" altLang="zh-CN" sz="2400" b="1" dirty="0">
              <a:solidFill>
                <a:schemeClr val="tx1">
                  <a:lumMod val="65000"/>
                  <a:lumOff val="35000"/>
                </a:schemeClr>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代码坏味道（Code Smell）</a:t>
            </a:r>
            <a:endParaRPr lang="zh-CN" altLang="en-US" sz="2400" b="1" dirty="0">
              <a:solidFill>
                <a:schemeClr val="tx1">
                  <a:lumMod val="65000"/>
                  <a:lumOff val="35000"/>
                </a:schemeClr>
              </a:solidFill>
              <a:latin typeface="+mn-ea"/>
            </a:endParaRPr>
          </a:p>
          <a:p>
            <a:endParaRPr lang="en-US" altLang="zh-CN" sz="2400" b="1" dirty="0">
              <a:solidFill>
                <a:srgbClr val="EB7C1F"/>
              </a:solidFill>
              <a:latin typeface="+mn-ea"/>
            </a:endParaRPr>
          </a:p>
          <a:p>
            <a:r>
              <a:rPr lang="zh-CN" altLang="en-US" sz="2400" b="1" dirty="0">
                <a:solidFill>
                  <a:srgbClr val="EB7C1F"/>
                </a:solidFill>
                <a:latin typeface="+mn-ea"/>
              </a:rPr>
              <a:t>严重程度（从高到低）：</a:t>
            </a:r>
            <a:endParaRPr lang="en-US" altLang="zh-CN" sz="2400" b="1" dirty="0">
              <a:solidFill>
                <a:srgbClr val="EB7C1F"/>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Blocker</a:t>
            </a:r>
            <a:endParaRPr lang="en-US" altLang="zh-CN" sz="2400" b="1" dirty="0">
              <a:solidFill>
                <a:schemeClr val="tx1">
                  <a:lumMod val="65000"/>
                  <a:lumOff val="35000"/>
                </a:schemeClr>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Critical</a:t>
            </a:r>
            <a:endParaRPr lang="en-US" altLang="zh-CN" sz="2400" b="1" dirty="0">
              <a:solidFill>
                <a:schemeClr val="tx1">
                  <a:lumMod val="65000"/>
                  <a:lumOff val="35000"/>
                </a:schemeClr>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Major</a:t>
            </a:r>
            <a:endParaRPr lang="en-US" altLang="zh-CN" sz="2400" b="1" dirty="0">
              <a:solidFill>
                <a:schemeClr val="tx1">
                  <a:lumMod val="65000"/>
                  <a:lumOff val="35000"/>
                </a:schemeClr>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Minor</a:t>
            </a:r>
            <a:endParaRPr lang="en-US" altLang="zh-CN" sz="2400" b="1" dirty="0">
              <a:solidFill>
                <a:schemeClr val="tx1">
                  <a:lumMod val="65000"/>
                  <a:lumOff val="35000"/>
                </a:schemeClr>
              </a:solidFill>
              <a:latin typeface="+mn-ea"/>
            </a:endParaRPr>
          </a:p>
          <a:p>
            <a:pPr marL="342900" indent="-342900">
              <a:buFont typeface="Arial" panose="020B0604020202020204" pitchFamily="34" charset="0"/>
              <a:buChar char="•"/>
            </a:pPr>
            <a:r>
              <a:rPr lang="zh-CN" altLang="en-US" sz="2400" b="1" dirty="0">
                <a:solidFill>
                  <a:schemeClr val="tx1">
                    <a:lumMod val="65000"/>
                    <a:lumOff val="35000"/>
                  </a:schemeClr>
                </a:solidFill>
                <a:latin typeface="+mn-ea"/>
              </a:rPr>
              <a:t>Info等</a:t>
            </a:r>
            <a:endParaRPr lang="zh-CN" altLang="en-US" sz="2400" b="1" dirty="0">
              <a:solidFill>
                <a:schemeClr val="tx1">
                  <a:lumMod val="65000"/>
                  <a:lumOff val="35000"/>
                </a:schemeClr>
              </a:solidFill>
              <a:latin typeface="+mn-ea"/>
            </a:endParaRPr>
          </a:p>
        </p:txBody>
      </p:sp>
      <p:sp>
        <p:nvSpPr>
          <p:cNvPr id="8" name="文本框 7"/>
          <p:cNvSpPr txBox="1"/>
          <p:nvPr/>
        </p:nvSpPr>
        <p:spPr>
          <a:xfrm>
            <a:off x="514839" y="5465252"/>
            <a:ext cx="3812720" cy="1200329"/>
          </a:xfrm>
          <a:prstGeom prst="rect">
            <a:avLst/>
          </a:prstGeom>
          <a:noFill/>
        </p:spPr>
        <p:txBody>
          <a:bodyPr wrap="square">
            <a:spAutoFit/>
          </a:bodyPr>
          <a:lstStyle/>
          <a:p>
            <a:r>
              <a:rPr lang="zh-CN" altLang="en-US" sz="2400" b="1" dirty="0">
                <a:solidFill>
                  <a:srgbClr val="EB7C1F"/>
                </a:solidFill>
                <a:latin typeface="+mn-ea"/>
              </a:rPr>
              <a:t>问题详细信息</a:t>
            </a:r>
            <a:r>
              <a:rPr lang="zh-CN" altLang="en-US" sz="2400" b="1" dirty="0" smtClean="0">
                <a:solidFill>
                  <a:srgbClr val="EB7C1F"/>
                </a:solidFill>
                <a:latin typeface="+mn-ea"/>
              </a:rPr>
              <a:t>：</a:t>
            </a:r>
            <a:endParaRPr lang="en-US" altLang="zh-CN" sz="2400" b="1" dirty="0" smtClean="0">
              <a:solidFill>
                <a:srgbClr val="EB7C1F"/>
              </a:solidFill>
              <a:latin typeface="+mn-ea"/>
            </a:endParaRPr>
          </a:p>
          <a:p>
            <a:pPr marL="342900" indent="-342900">
              <a:buFont typeface="Arial" panose="020B0604020202020204" pitchFamily="34" charset="0"/>
              <a:buChar char="•"/>
            </a:pPr>
            <a:r>
              <a:rPr lang="zh-CN" altLang="en-US" sz="2400" b="1" dirty="0" smtClean="0">
                <a:solidFill>
                  <a:schemeClr val="tx1">
                    <a:lumMod val="65000"/>
                    <a:lumOff val="35000"/>
                  </a:schemeClr>
                </a:solidFill>
                <a:latin typeface="+mn-ea"/>
              </a:rPr>
              <a:t>所在</a:t>
            </a:r>
            <a:r>
              <a:rPr lang="zh-CN" altLang="en-US" sz="2400" b="1" dirty="0">
                <a:solidFill>
                  <a:schemeClr val="tx1">
                    <a:lumMod val="65000"/>
                    <a:lumOff val="35000"/>
                  </a:schemeClr>
                </a:solidFill>
                <a:latin typeface="+mn-ea"/>
              </a:rPr>
              <a:t>位置、问题类型、严重程度、问题解释</a:t>
            </a:r>
            <a:endParaRPr lang="zh-CN" altLang="en-US" sz="2400" b="1" dirty="0">
              <a:solidFill>
                <a:schemeClr val="tx1">
                  <a:lumMod val="65000"/>
                  <a:lumOff val="35000"/>
                </a:schemeClr>
              </a:solidFill>
              <a:latin typeface="+mn-ea"/>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何时进行编码规范的自动检查？</a:t>
            </a:r>
            <a:br>
              <a:rPr lang="zh-CN" altLang="en-US" smtClean="0"/>
            </a:br>
            <a:endParaRPr lang="zh-CN" altLang="en-US" dirty="0"/>
          </a:p>
        </p:txBody>
      </p:sp>
      <p:sp>
        <p:nvSpPr>
          <p:cNvPr id="3" name="内容占位符 2"/>
          <p:cNvSpPr>
            <a:spLocks noGrp="1"/>
          </p:cNvSpPr>
          <p:nvPr>
            <p:ph idx="1"/>
          </p:nvPr>
        </p:nvSpPr>
        <p:spPr/>
        <p:txBody>
          <a:bodyPr/>
          <a:lstStyle/>
          <a:p>
            <a:r>
              <a:rPr lang="zh-CN" altLang="en-US" smtClean="0"/>
              <a:t>个人本地检测</a:t>
            </a:r>
            <a:endParaRPr lang="en-US" altLang="zh-CN" smtClean="0"/>
          </a:p>
          <a:p>
            <a:pPr lvl="1"/>
            <a:r>
              <a:rPr lang="zh-CN" altLang="en-US" smtClean="0"/>
              <a:t>开发人员在进行编码活动时利用</a:t>
            </a:r>
            <a:r>
              <a:rPr lang="en-GB" altLang="zh-CN" smtClean="0"/>
              <a:t>IDE</a:t>
            </a:r>
            <a:r>
              <a:rPr lang="zh-CN" altLang="en-US" smtClean="0"/>
              <a:t>中的代码静态扫描插件实时扫描代码中可能存在的质量问题并及时进行改进</a:t>
            </a:r>
            <a:endParaRPr lang="en-US" altLang="zh-CN" smtClean="0"/>
          </a:p>
          <a:p>
            <a:pPr lvl="1"/>
            <a:r>
              <a:rPr lang="zh-CN" altLang="en-US" smtClean="0"/>
              <a:t>对于提升个人编写代码的质量有重要的作用</a:t>
            </a:r>
            <a:endParaRPr lang="zh-CN" altLang="en-US" smtClean="0"/>
          </a:p>
          <a:p>
            <a:r>
              <a:rPr lang="zh-CN" altLang="en-US" smtClean="0"/>
              <a:t>作为持续集成工具链的一部分</a:t>
            </a:r>
            <a:endParaRPr lang="en-US" altLang="zh-CN" smtClean="0"/>
          </a:p>
          <a:p>
            <a:pPr lvl="1"/>
            <a:r>
              <a:rPr lang="zh-CN" altLang="en-US" smtClean="0"/>
              <a:t>自动执行检测，作为持续集成结果的一部分进行反馈</a:t>
            </a:r>
            <a:endParaRPr lang="en-US" altLang="zh-CN" smtClean="0"/>
          </a:p>
          <a:p>
            <a:r>
              <a:rPr lang="zh-CN" altLang="en-US" smtClean="0"/>
              <a:t>作为代码提交或合并之前的质量门禁，例如</a:t>
            </a:r>
            <a:endParaRPr lang="en-US" altLang="zh-CN" smtClean="0"/>
          </a:p>
          <a:p>
            <a:pPr lvl="1"/>
            <a:r>
              <a:rPr lang="zh-CN" altLang="en-US" smtClean="0"/>
              <a:t>要求提交或合并的代码中不允许存在严重的代码质量问题（即严重程度为</a:t>
            </a:r>
            <a:r>
              <a:rPr lang="en-GB" altLang="zh-CN" smtClean="0"/>
              <a:t>Critical</a:t>
            </a:r>
            <a:r>
              <a:rPr lang="zh-CN" altLang="en-US" smtClean="0"/>
              <a:t>或更高）</a:t>
            </a:r>
            <a:endParaRPr lang="en-US" altLang="zh-CN" smtClean="0"/>
          </a:p>
          <a:p>
            <a:pPr lvl="1"/>
            <a:r>
              <a:rPr lang="zh-CN" altLang="en-US" smtClean="0"/>
              <a:t>要求所发现的代码质量问题的数量不能增加</a:t>
            </a:r>
            <a:endParaRPr lang="zh-CN" altLang="en-US" smtClean="0"/>
          </a:p>
          <a:p>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代码评审</a:t>
            </a:r>
            <a:r>
              <a:rPr lang="en-US" altLang="zh-CN" smtClean="0"/>
              <a:t>(code review)</a:t>
            </a:r>
            <a:endParaRPr lang="zh-CN" altLang="en-US" dirty="0"/>
          </a:p>
        </p:txBody>
      </p:sp>
      <p:sp>
        <p:nvSpPr>
          <p:cNvPr id="3" name="内容占位符 2"/>
          <p:cNvSpPr>
            <a:spLocks noGrp="1"/>
          </p:cNvSpPr>
          <p:nvPr>
            <p:ph idx="1"/>
          </p:nvPr>
        </p:nvSpPr>
        <p:spPr>
          <a:xfrm>
            <a:off x="612000" y="1308488"/>
            <a:ext cx="11157857" cy="5288241"/>
          </a:xfrm>
        </p:spPr>
        <p:txBody>
          <a:bodyPr/>
          <a:lstStyle/>
          <a:p>
            <a:r>
              <a:rPr lang="en-US" altLang="zh-CN" dirty="0" smtClean="0">
                <a:solidFill>
                  <a:srgbClr val="EB7C1F"/>
                </a:solidFill>
              </a:rPr>
              <a:t>Why</a:t>
            </a:r>
            <a:r>
              <a:rPr lang="zh-CN" altLang="en-US" dirty="0" smtClean="0"/>
              <a:t>：有些</a:t>
            </a:r>
            <a:r>
              <a:rPr lang="zh-CN" altLang="en-US" dirty="0"/>
              <a:t>代码质量问题很难通过测试或静态检查来发现，但有经验的开发人员很容易看出来</a:t>
            </a:r>
            <a:endParaRPr lang="zh-CN" altLang="en-US" dirty="0"/>
          </a:p>
          <a:p>
            <a:r>
              <a:rPr lang="zh-CN" altLang="en-US" dirty="0">
                <a:solidFill>
                  <a:srgbClr val="EB7C1F"/>
                </a:solidFill>
              </a:rPr>
              <a:t>代码评审</a:t>
            </a:r>
            <a:r>
              <a:rPr lang="zh-CN" altLang="en-US" dirty="0"/>
              <a:t>：通过代码阅读的形式来判断源代码是否符合指定的代码质量标准，同时发现潜在的代码质量问题</a:t>
            </a:r>
            <a:endParaRPr lang="zh-CN" altLang="en-US" dirty="0"/>
          </a:p>
          <a:p>
            <a:r>
              <a:rPr lang="zh-CN" altLang="en-US" dirty="0">
                <a:solidFill>
                  <a:srgbClr val="EB7C1F"/>
                </a:solidFill>
              </a:rPr>
              <a:t>正式的代码评审</a:t>
            </a:r>
            <a:r>
              <a:rPr lang="zh-CN" altLang="en-US" dirty="0"/>
              <a:t>：在代码提交、合并的流程中进行控制</a:t>
            </a:r>
            <a:r>
              <a:rPr lang="zh-CN" altLang="en-US" dirty="0" smtClean="0"/>
              <a:t>，评审</a:t>
            </a:r>
            <a:r>
              <a:rPr lang="zh-CN" altLang="en-US" dirty="0"/>
              <a:t>不通过的代码不能进入代码</a:t>
            </a:r>
            <a:r>
              <a:rPr lang="zh-CN" altLang="en-US" dirty="0" smtClean="0"/>
              <a:t>库</a:t>
            </a:r>
            <a:endParaRPr lang="en-US" altLang="zh-CN" dirty="0" smtClean="0"/>
          </a:p>
          <a:p>
            <a:r>
              <a:rPr lang="zh-CN" altLang="en-US" dirty="0" smtClean="0">
                <a:solidFill>
                  <a:srgbClr val="EB7C1F"/>
                </a:solidFill>
              </a:rPr>
              <a:t>评审内容</a:t>
            </a:r>
            <a:r>
              <a:rPr lang="zh-CN" altLang="en-US" dirty="0" smtClean="0"/>
              <a:t>：从</a:t>
            </a:r>
            <a:r>
              <a:rPr lang="zh-CN" altLang="zh-CN" dirty="0"/>
              <a:t>设计、功能、复杂性、</a:t>
            </a:r>
            <a:r>
              <a:rPr lang="zh-CN" altLang="zh-CN" dirty="0" smtClean="0"/>
              <a:t>测试</a:t>
            </a:r>
            <a:r>
              <a:rPr lang="zh-CN" altLang="en-US" dirty="0" smtClean="0"/>
              <a:t>、</a:t>
            </a:r>
            <a:r>
              <a:rPr lang="zh-CN" altLang="en-US" dirty="0"/>
              <a:t>实现逻辑、</a:t>
            </a:r>
            <a:r>
              <a:rPr lang="zh-CN" altLang="en-US" dirty="0" smtClean="0"/>
              <a:t>异常处理</a:t>
            </a:r>
            <a:r>
              <a:rPr lang="zh-CN" altLang="zh-CN" dirty="0"/>
              <a:t>、</a:t>
            </a:r>
            <a:r>
              <a:rPr lang="zh-CN" altLang="en-US" dirty="0"/>
              <a:t>编码规范</a:t>
            </a:r>
            <a:r>
              <a:rPr lang="zh-CN" altLang="en-US" dirty="0" smtClean="0"/>
              <a:t>等方面</a:t>
            </a:r>
            <a:r>
              <a:rPr lang="zh-CN" altLang="zh-CN" dirty="0"/>
              <a:t>评价代码的质量</a:t>
            </a:r>
            <a:endParaRPr lang="zh-CN" altLang="en-US" dirty="0"/>
          </a:p>
          <a:p>
            <a:r>
              <a:rPr lang="zh-CN" altLang="en-US" dirty="0">
                <a:solidFill>
                  <a:srgbClr val="EB7C1F"/>
                </a:solidFill>
              </a:rPr>
              <a:t>代码评审</a:t>
            </a:r>
            <a:r>
              <a:rPr lang="zh-CN" altLang="en-US" dirty="0" smtClean="0">
                <a:solidFill>
                  <a:srgbClr val="EB7C1F"/>
                </a:solidFill>
              </a:rPr>
              <a:t>工具</a:t>
            </a:r>
            <a:r>
              <a:rPr lang="zh-CN" altLang="en-US" dirty="0" smtClean="0"/>
              <a:t>：</a:t>
            </a:r>
            <a:r>
              <a:rPr lang="en-US" altLang="zh-CN" dirty="0" smtClean="0"/>
              <a:t>Phabricator</a:t>
            </a:r>
            <a:r>
              <a:rPr lang="zh-CN" altLang="en-US" dirty="0"/>
              <a:t>、</a:t>
            </a:r>
            <a:r>
              <a:rPr lang="en-US" altLang="zh-CN" dirty="0"/>
              <a:t>Collaborator</a:t>
            </a:r>
            <a:r>
              <a:rPr lang="zh-CN" altLang="en-US" dirty="0"/>
              <a:t>、</a:t>
            </a:r>
            <a:r>
              <a:rPr lang="en-US" altLang="zh-CN" dirty="0" err="1"/>
              <a:t>Gerrit</a:t>
            </a:r>
            <a:r>
              <a:rPr lang="zh-CN" altLang="en-US" dirty="0" smtClean="0"/>
              <a:t>等</a:t>
            </a:r>
            <a:endParaRPr lang="zh-CN" altLang="en-US" dirty="0"/>
          </a:p>
          <a:p>
            <a:pPr lvl="1"/>
            <a:r>
              <a:rPr lang="zh-CN" altLang="en-US" dirty="0"/>
              <a:t>目的是集成配置管理和版本管理工具、便于阅读和理解代码修改（例如高亮差异部分）及添加评审反馈（打分、备注等）</a:t>
            </a:r>
            <a:endParaRPr lang="zh-CN" altLang="en-US" dirty="0"/>
          </a:p>
          <a:p>
            <a:endParaRPr lang="en-US" altLang="zh-CN" dirty="0" smtClean="0"/>
          </a:p>
        </p:txBody>
      </p:sp>
      <p:sp>
        <p:nvSpPr>
          <p:cNvPr id="6" name="灯片编号占位符 5"/>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920883"/>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代码</a:t>
            </a:r>
            <a:r>
              <a:rPr lang="zh-CN" altLang="en-US" sz="3000" dirty="0"/>
              <a:t>静态检查和评审</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编码</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44595" y="2892275"/>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代码自动生成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2834797"/>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44595" y="386366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软件持续集成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代码自动生成</a:t>
            </a:r>
            <a:br>
              <a:rPr lang="zh-CN" altLang="en-US" dirty="0"/>
            </a:br>
            <a:endParaRPr lang="zh-CN" altLang="en-US" dirty="0"/>
          </a:p>
        </p:txBody>
      </p:sp>
      <p:sp>
        <p:nvSpPr>
          <p:cNvPr id="3" name="内容占位符 2"/>
          <p:cNvSpPr>
            <a:spLocks noGrp="1"/>
          </p:cNvSpPr>
          <p:nvPr>
            <p:ph idx="1"/>
          </p:nvPr>
        </p:nvSpPr>
        <p:spPr>
          <a:xfrm>
            <a:off x="1783302" y="5385966"/>
            <a:ext cx="8489950" cy="938808"/>
          </a:xfrm>
        </p:spPr>
        <p:txBody>
          <a:bodyPr/>
          <a:lstStyle/>
          <a:p>
            <a:pPr>
              <a:lnSpc>
                <a:spcPct val="150000"/>
              </a:lnSpc>
            </a:pPr>
            <a:r>
              <a:rPr lang="zh-CN" altLang="en-US" sz="2200" dirty="0"/>
              <a:t>通过持续集成工具进行工具链</a:t>
            </a:r>
            <a:r>
              <a:rPr lang="zh-CN" altLang="en-US" sz="2200" dirty="0" smtClean="0"/>
              <a:t>集成</a:t>
            </a:r>
            <a:endParaRPr lang="zh-CN" altLang="en-US" sz="2200" dirty="0"/>
          </a:p>
        </p:txBody>
      </p:sp>
      <p:sp>
        <p:nvSpPr>
          <p:cNvPr id="4" name="圆角矩形 3"/>
          <p:cNvSpPr/>
          <p:nvPr/>
        </p:nvSpPr>
        <p:spPr bwMode="auto">
          <a:xfrm>
            <a:off x="2135560" y="1609253"/>
            <a:ext cx="1080000" cy="936000"/>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t" anchorCtr="0" compatLnSpc="1"/>
          <a:lstStyle/>
          <a:p>
            <a:pPr algn="ctr" eaLnBrk="0" fontAlgn="base" hangingPunct="0">
              <a:spcBef>
                <a:spcPct val="0"/>
              </a:spcBef>
              <a:spcAft>
                <a:spcPct val="0"/>
              </a:spcAft>
            </a:pPr>
            <a:r>
              <a:rPr lang="zh-CN" altLang="en-US" sz="1600" dirty="0">
                <a:latin typeface="Arial" panose="020B0604020202020204" pitchFamily="34" charset="0"/>
              </a:rPr>
              <a:t>人工编码</a:t>
            </a:r>
            <a:endParaRPr lang="en-US" altLang="zh-CN" sz="1600" dirty="0">
              <a:latin typeface="Arial" panose="020B0604020202020204" pitchFamily="34" charset="0"/>
            </a:endParaRPr>
          </a:p>
          <a:p>
            <a:pPr algn="ctr" eaLnBrk="0" fontAlgn="base" hangingPunct="0">
              <a:spcBef>
                <a:spcPct val="0"/>
              </a:spcBef>
              <a:spcAft>
                <a:spcPct val="0"/>
              </a:spcAft>
            </a:pPr>
            <a:endParaRPr lang="en-US" altLang="zh-CN" sz="800" dirty="0">
              <a:latin typeface="Arial" panose="020B0604020202020204" pitchFamily="34" charset="0"/>
            </a:endParaRPr>
          </a:p>
          <a:p>
            <a:pPr algn="ctr"/>
            <a:r>
              <a:rPr lang="zh-CN" altLang="en-US" sz="1200" dirty="0">
                <a:latin typeface="Arial" panose="020B0604020202020204" pitchFamily="34" charset="0"/>
              </a:rPr>
              <a:t>编码</a:t>
            </a:r>
            <a:r>
              <a:rPr lang="en-US" altLang="zh-CN" sz="1200" dirty="0">
                <a:latin typeface="Arial" panose="020B0604020202020204" pitchFamily="34" charset="0"/>
              </a:rPr>
              <a:t>.</a:t>
            </a:r>
            <a:r>
              <a:rPr lang="zh-CN" altLang="en-US" sz="1200" dirty="0">
                <a:latin typeface="Arial" panose="020B0604020202020204" pitchFamily="34" charset="0"/>
              </a:rPr>
              <a:t>编译</a:t>
            </a:r>
            <a:r>
              <a:rPr lang="en-US" altLang="zh-CN" sz="1200" dirty="0">
                <a:latin typeface="Arial" panose="020B0604020202020204" pitchFamily="34" charset="0"/>
              </a:rPr>
              <a:t>.</a:t>
            </a:r>
            <a:r>
              <a:rPr lang="zh-CN" altLang="en-US" sz="1200" dirty="0">
                <a:latin typeface="Arial" panose="020B0604020202020204" pitchFamily="34" charset="0"/>
              </a:rPr>
              <a:t>调试</a:t>
            </a:r>
            <a:r>
              <a:rPr lang="en-US" altLang="zh-CN" sz="1200" dirty="0">
                <a:latin typeface="Arial" panose="020B0604020202020204" pitchFamily="34" charset="0"/>
              </a:rPr>
              <a:t>.</a:t>
            </a:r>
            <a:r>
              <a:rPr lang="zh-CN" altLang="en-US" sz="1200" dirty="0">
                <a:latin typeface="Arial" panose="020B0604020202020204" pitchFamily="34" charset="0"/>
              </a:rPr>
              <a:t>单元测试</a:t>
            </a:r>
            <a:r>
              <a:rPr lang="en-US" altLang="zh-CN" sz="1200" dirty="0">
                <a:latin typeface="Arial" panose="020B0604020202020204" pitchFamily="34" charset="0"/>
              </a:rPr>
              <a:t>.</a:t>
            </a:r>
            <a:endParaRPr lang="zh-CN" altLang="en-US" sz="1200" dirty="0">
              <a:latin typeface="Arial" panose="020B0604020202020204" pitchFamily="34" charset="0"/>
            </a:endParaRPr>
          </a:p>
        </p:txBody>
      </p:sp>
      <p:sp>
        <p:nvSpPr>
          <p:cNvPr id="8" name="圆角矩形 7"/>
          <p:cNvSpPr/>
          <p:nvPr/>
        </p:nvSpPr>
        <p:spPr bwMode="auto">
          <a:xfrm>
            <a:off x="3575720"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编码规范</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自动检查</a:t>
            </a:r>
            <a:endParaRPr lang="zh-CN" altLang="en-US" sz="1600" dirty="0">
              <a:latin typeface="Arial" panose="020B0604020202020204" pitchFamily="34" charset="0"/>
            </a:endParaRPr>
          </a:p>
        </p:txBody>
      </p:sp>
      <p:sp>
        <p:nvSpPr>
          <p:cNvPr id="9" name="圆角矩形 8"/>
          <p:cNvSpPr/>
          <p:nvPr/>
        </p:nvSpPr>
        <p:spPr bwMode="auto">
          <a:xfrm>
            <a:off x="5016000"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代码评审</a:t>
            </a:r>
            <a:endParaRPr lang="zh-CN" altLang="en-US" sz="1600" dirty="0">
              <a:latin typeface="Arial" panose="020B0604020202020204" pitchFamily="34" charset="0"/>
            </a:endParaRPr>
          </a:p>
        </p:txBody>
      </p:sp>
      <p:sp>
        <p:nvSpPr>
          <p:cNvPr id="10" name="圆角矩形 9"/>
          <p:cNvSpPr/>
          <p:nvPr/>
        </p:nvSpPr>
        <p:spPr bwMode="auto">
          <a:xfrm>
            <a:off x="6642850" y="2512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自动构建</a:t>
            </a:r>
            <a:endParaRPr lang="zh-CN" altLang="en-US" sz="1600" dirty="0">
              <a:latin typeface="Arial" panose="020B0604020202020204" pitchFamily="34" charset="0"/>
            </a:endParaRPr>
          </a:p>
        </p:txBody>
      </p:sp>
      <p:sp>
        <p:nvSpPr>
          <p:cNvPr id="11" name="圆角矩形 10"/>
          <p:cNvSpPr/>
          <p:nvPr/>
        </p:nvSpPr>
        <p:spPr bwMode="auto">
          <a:xfrm>
            <a:off x="8348482"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自动测试</a:t>
            </a:r>
            <a:endParaRPr lang="zh-CN" altLang="en-US" sz="1600" dirty="0">
              <a:latin typeface="Arial" panose="020B0604020202020204" pitchFamily="34" charset="0"/>
            </a:endParaRPr>
          </a:p>
        </p:txBody>
      </p:sp>
      <p:sp>
        <p:nvSpPr>
          <p:cNvPr id="12" name="圆角矩形 11"/>
          <p:cNvSpPr/>
          <p:nvPr/>
        </p:nvSpPr>
        <p:spPr bwMode="auto">
          <a:xfrm>
            <a:off x="8353673" y="3369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人工测试</a:t>
            </a:r>
            <a:endParaRPr lang="zh-CN" altLang="en-US" sz="1600" dirty="0">
              <a:latin typeface="Arial" panose="020B0604020202020204" pitchFamily="34" charset="0"/>
            </a:endParaRPr>
          </a:p>
        </p:txBody>
      </p:sp>
      <p:sp>
        <p:nvSpPr>
          <p:cNvPr id="13" name="圆角矩形 12"/>
          <p:cNvSpPr/>
          <p:nvPr/>
        </p:nvSpPr>
        <p:spPr bwMode="auto">
          <a:xfrm>
            <a:off x="10076959" y="2434942"/>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自动发布 </a:t>
            </a:r>
            <a:endParaRPr lang="zh-CN" altLang="en-US" sz="1600" dirty="0">
              <a:latin typeface="Arial" panose="020B0604020202020204" pitchFamily="34" charset="0"/>
            </a:endParaRPr>
          </a:p>
        </p:txBody>
      </p:sp>
      <p:sp>
        <p:nvSpPr>
          <p:cNvPr id="14" name="圆角矩形 13"/>
          <p:cNvSpPr/>
          <p:nvPr/>
        </p:nvSpPr>
        <p:spPr bwMode="auto">
          <a:xfrm>
            <a:off x="2142384" y="3369849"/>
            <a:ext cx="1080000" cy="936104"/>
          </a:xfrm>
          <a:prstGeom prst="roundRect">
            <a:avLst/>
          </a:prstGeom>
          <a:solidFill>
            <a:schemeClr val="accent1">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自动生成</a:t>
            </a:r>
            <a:endParaRPr lang="zh-CN" altLang="en-US" sz="1600" dirty="0">
              <a:latin typeface="Arial" panose="020B0604020202020204" pitchFamily="34" charset="0"/>
            </a:endParaRPr>
          </a:p>
        </p:txBody>
      </p:sp>
      <p:sp>
        <p:nvSpPr>
          <p:cNvPr id="5" name="菱形 4"/>
          <p:cNvSpPr/>
          <p:nvPr/>
        </p:nvSpPr>
        <p:spPr bwMode="auto">
          <a:xfrm>
            <a:off x="4425102" y="3585873"/>
            <a:ext cx="468052" cy="504056"/>
          </a:xfrm>
          <a:prstGeom prst="diamond">
            <a:avLst/>
          </a:prstGeom>
          <a:solidFill>
            <a:srgbClr val="009999">
              <a:alpha val="37000"/>
            </a:srgbClr>
          </a:solidFill>
          <a:ln w="25400" cap="flat" cmpd="sng" algn="ctr">
            <a:solidFill>
              <a:schemeClr val="tx1"/>
            </a:solid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600">
              <a:latin typeface="Arial" panose="020B0604020202020204" pitchFamily="34" charset="0"/>
            </a:endParaRPr>
          </a:p>
        </p:txBody>
      </p:sp>
      <p:sp>
        <p:nvSpPr>
          <p:cNvPr id="15" name="文本框 14"/>
          <p:cNvSpPr txBox="1"/>
          <p:nvPr/>
        </p:nvSpPr>
        <p:spPr>
          <a:xfrm>
            <a:off x="1133527" y="2722710"/>
            <a:ext cx="595035" cy="584775"/>
          </a:xfrm>
          <a:prstGeom prst="rect">
            <a:avLst/>
          </a:prstGeom>
          <a:noFill/>
          <a:ln>
            <a:noFill/>
          </a:ln>
        </p:spPr>
        <p:txBody>
          <a:bodyPr wrap="none" rtlCol="0">
            <a:spAutoFit/>
          </a:bodyPr>
          <a:lstStyle/>
          <a:p>
            <a:r>
              <a:rPr lang="zh-CN" altLang="en-US" sz="1600" dirty="0"/>
              <a:t>设计</a:t>
            </a:r>
            <a:endParaRPr lang="en-US" altLang="zh-CN" sz="1600" dirty="0"/>
          </a:p>
          <a:p>
            <a:r>
              <a:rPr lang="zh-CN" altLang="en-US" sz="1600" dirty="0"/>
              <a:t>模型</a:t>
            </a:r>
            <a:endParaRPr lang="zh-CN" altLang="en-US" sz="1600" dirty="0"/>
          </a:p>
        </p:txBody>
      </p:sp>
      <p:cxnSp>
        <p:nvCxnSpPr>
          <p:cNvPr id="21" name="肘形连接符 20"/>
          <p:cNvCxnSpPr>
            <a:stCxn id="15" idx="0"/>
            <a:endCxn id="4" idx="1"/>
          </p:cNvCxnSpPr>
          <p:nvPr/>
        </p:nvCxnSpPr>
        <p:spPr bwMode="auto">
          <a:xfrm rot="5400000" flipH="1" flipV="1">
            <a:off x="1460574" y="2047725"/>
            <a:ext cx="645457" cy="704515"/>
          </a:xfrm>
          <a:prstGeom prst="bentConnector2">
            <a:avLst/>
          </a:prstGeom>
          <a:noFill/>
          <a:ln w="25400" cap="flat" cmpd="sng" algn="ctr">
            <a:solidFill>
              <a:schemeClr val="tx1"/>
            </a:solidFill>
            <a:prstDash val="solid"/>
            <a:round/>
            <a:headEnd type="none" w="med" len="med"/>
            <a:tailEnd type="triangle"/>
          </a:ln>
          <a:effectLst/>
        </p:spPr>
      </p:cxnSp>
      <p:cxnSp>
        <p:nvCxnSpPr>
          <p:cNvPr id="23" name="肘形连接符 22"/>
          <p:cNvCxnSpPr>
            <a:stCxn id="15" idx="2"/>
            <a:endCxn id="14" idx="1"/>
          </p:cNvCxnSpPr>
          <p:nvPr/>
        </p:nvCxnSpPr>
        <p:spPr bwMode="auto">
          <a:xfrm rot="16200000" flipH="1">
            <a:off x="1521506" y="3217023"/>
            <a:ext cx="530416" cy="711339"/>
          </a:xfrm>
          <a:prstGeom prst="bentConnector2">
            <a:avLst/>
          </a:prstGeom>
          <a:noFill/>
          <a:ln w="25400" cap="flat" cmpd="sng" algn="ctr">
            <a:solidFill>
              <a:schemeClr val="tx1"/>
            </a:solidFill>
            <a:prstDash val="solid"/>
            <a:round/>
            <a:headEnd type="none" w="med" len="med"/>
            <a:tailEnd type="triangle"/>
          </a:ln>
          <a:effectLst/>
        </p:spPr>
      </p:cxnSp>
      <p:cxnSp>
        <p:nvCxnSpPr>
          <p:cNvPr id="25" name="直接箭头连接符 24"/>
          <p:cNvCxnSpPr>
            <a:stCxn id="14" idx="3"/>
            <a:endCxn id="5" idx="1"/>
          </p:cNvCxnSpPr>
          <p:nvPr/>
        </p:nvCxnSpPr>
        <p:spPr bwMode="auto">
          <a:xfrm>
            <a:off x="3222384" y="3837901"/>
            <a:ext cx="1202718" cy="0"/>
          </a:xfrm>
          <a:prstGeom prst="straightConnector1">
            <a:avLst/>
          </a:prstGeom>
          <a:noFill/>
          <a:ln w="25400"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4655840" y="2077253"/>
            <a:ext cx="360000" cy="0"/>
          </a:xfrm>
          <a:prstGeom prst="straightConnector1">
            <a:avLst/>
          </a:prstGeom>
          <a:noFill/>
          <a:ln w="25400" cap="flat" cmpd="sng" algn="ctr">
            <a:solidFill>
              <a:schemeClr val="tx1"/>
            </a:solidFill>
            <a:prstDash val="solid"/>
            <a:round/>
            <a:headEnd type="none" w="med" len="med"/>
            <a:tailEnd type="triangle"/>
          </a:ln>
          <a:effectLst/>
        </p:spPr>
      </p:cxnSp>
      <p:cxnSp>
        <p:nvCxnSpPr>
          <p:cNvPr id="29" name="肘形连接符 28"/>
          <p:cNvCxnSpPr>
            <a:stCxn id="9" idx="3"/>
            <a:endCxn id="10" idx="1"/>
          </p:cNvCxnSpPr>
          <p:nvPr/>
        </p:nvCxnSpPr>
        <p:spPr bwMode="auto">
          <a:xfrm>
            <a:off x="6096000" y="2077253"/>
            <a:ext cx="546850" cy="903648"/>
          </a:xfrm>
          <a:prstGeom prst="bentConnector3">
            <a:avLst/>
          </a:prstGeom>
          <a:noFill/>
          <a:ln w="25400" cap="flat" cmpd="sng" algn="ctr">
            <a:solidFill>
              <a:schemeClr val="tx1"/>
            </a:solidFill>
            <a:prstDash val="solid"/>
            <a:round/>
            <a:headEnd type="none" w="med" len="med"/>
            <a:tailEnd type="triangle"/>
          </a:ln>
          <a:effectLst/>
        </p:spPr>
      </p:cxnSp>
      <p:cxnSp>
        <p:nvCxnSpPr>
          <p:cNvPr id="31" name="肘形连接符 30"/>
          <p:cNvCxnSpPr>
            <a:stCxn id="5" idx="3"/>
            <a:endCxn id="10" idx="1"/>
          </p:cNvCxnSpPr>
          <p:nvPr/>
        </p:nvCxnSpPr>
        <p:spPr bwMode="auto">
          <a:xfrm flipV="1">
            <a:off x="4893154" y="2980901"/>
            <a:ext cx="1749696" cy="857000"/>
          </a:xfrm>
          <a:prstGeom prst="bentConnector3">
            <a:avLst>
              <a:gd name="adj1" fmla="val 83716"/>
            </a:avLst>
          </a:prstGeom>
          <a:noFill/>
          <a:ln w="25400" cap="flat" cmpd="sng" algn="ctr">
            <a:solidFill>
              <a:schemeClr val="tx1"/>
            </a:solidFill>
            <a:prstDash val="solid"/>
            <a:round/>
            <a:headEnd type="none" w="med" len="med"/>
            <a:tailEnd type="triangle"/>
          </a:ln>
          <a:effectLst/>
        </p:spPr>
      </p:cxnSp>
      <p:cxnSp>
        <p:nvCxnSpPr>
          <p:cNvPr id="33" name="肘形连接符 32"/>
          <p:cNvCxnSpPr>
            <a:stCxn id="10" idx="3"/>
            <a:endCxn id="11" idx="1"/>
          </p:cNvCxnSpPr>
          <p:nvPr/>
        </p:nvCxnSpPr>
        <p:spPr bwMode="auto">
          <a:xfrm flipV="1">
            <a:off x="7722850" y="2077253"/>
            <a:ext cx="625632" cy="903648"/>
          </a:xfrm>
          <a:prstGeom prst="bentConnector3">
            <a:avLst/>
          </a:prstGeom>
          <a:noFill/>
          <a:ln w="25400" cap="flat" cmpd="sng" algn="ctr">
            <a:solidFill>
              <a:schemeClr val="tx1"/>
            </a:solidFill>
            <a:prstDash val="solid"/>
            <a:round/>
            <a:headEnd type="none" w="med" len="med"/>
            <a:tailEnd type="triangle"/>
          </a:ln>
          <a:effectLst/>
        </p:spPr>
      </p:cxnSp>
      <p:cxnSp>
        <p:nvCxnSpPr>
          <p:cNvPr id="35" name="肘形连接符 34"/>
          <p:cNvCxnSpPr>
            <a:stCxn id="10" idx="3"/>
            <a:endCxn id="12" idx="1"/>
          </p:cNvCxnSpPr>
          <p:nvPr/>
        </p:nvCxnSpPr>
        <p:spPr bwMode="auto">
          <a:xfrm>
            <a:off x="7722850" y="2980901"/>
            <a:ext cx="630823" cy="857000"/>
          </a:xfrm>
          <a:prstGeom prst="bentConnector3">
            <a:avLst/>
          </a:prstGeom>
          <a:noFill/>
          <a:ln w="25400" cap="flat" cmpd="sng" algn="ctr">
            <a:solidFill>
              <a:schemeClr val="tx1"/>
            </a:solidFill>
            <a:prstDash val="solid"/>
            <a:round/>
            <a:headEnd type="none" w="med" len="med"/>
            <a:tailEnd type="triangle"/>
          </a:ln>
          <a:effectLst/>
        </p:spPr>
      </p:cxnSp>
      <p:cxnSp>
        <p:nvCxnSpPr>
          <p:cNvPr id="39" name="肘形连接符 38"/>
          <p:cNvCxnSpPr>
            <a:stCxn id="11" idx="3"/>
            <a:endCxn id="13" idx="1"/>
          </p:cNvCxnSpPr>
          <p:nvPr/>
        </p:nvCxnSpPr>
        <p:spPr bwMode="auto">
          <a:xfrm>
            <a:off x="9428482" y="2077253"/>
            <a:ext cx="648477" cy="825741"/>
          </a:xfrm>
          <a:prstGeom prst="bentConnector3">
            <a:avLst/>
          </a:prstGeom>
          <a:noFill/>
          <a:ln w="25400" cap="flat" cmpd="sng" algn="ctr">
            <a:solidFill>
              <a:schemeClr val="tx1"/>
            </a:solidFill>
            <a:prstDash val="solid"/>
            <a:round/>
            <a:headEnd type="none" w="med" len="med"/>
            <a:tailEnd type="triangle"/>
          </a:ln>
          <a:effectLst/>
        </p:spPr>
      </p:cxnSp>
      <p:cxnSp>
        <p:nvCxnSpPr>
          <p:cNvPr id="41" name="肘形连接符 40"/>
          <p:cNvCxnSpPr>
            <a:stCxn id="12" idx="3"/>
            <a:endCxn id="13" idx="1"/>
          </p:cNvCxnSpPr>
          <p:nvPr/>
        </p:nvCxnSpPr>
        <p:spPr bwMode="auto">
          <a:xfrm flipV="1">
            <a:off x="9433673" y="2902994"/>
            <a:ext cx="643286" cy="934907"/>
          </a:xfrm>
          <a:prstGeom prst="bentConnector3">
            <a:avLst/>
          </a:prstGeom>
          <a:noFill/>
          <a:ln w="25400" cap="flat" cmpd="sng" algn="ctr">
            <a:solidFill>
              <a:schemeClr val="tx1"/>
            </a:solidFill>
            <a:prstDash val="solid"/>
            <a:round/>
            <a:headEnd type="none" w="med" len="med"/>
            <a:tailEnd type="triangle"/>
          </a:ln>
          <a:effectLst/>
        </p:spPr>
      </p:cxnSp>
      <p:sp>
        <p:nvSpPr>
          <p:cNvPr id="42" name="文本框 41"/>
          <p:cNvSpPr txBox="1"/>
          <p:nvPr/>
        </p:nvSpPr>
        <p:spPr>
          <a:xfrm>
            <a:off x="4195198" y="4098843"/>
            <a:ext cx="1005403" cy="338554"/>
          </a:xfrm>
          <a:prstGeom prst="rect">
            <a:avLst/>
          </a:prstGeom>
          <a:noFill/>
          <a:ln>
            <a:noFill/>
          </a:ln>
        </p:spPr>
        <p:txBody>
          <a:bodyPr wrap="none" rtlCol="0">
            <a:spAutoFit/>
          </a:bodyPr>
          <a:lstStyle/>
          <a:p>
            <a:r>
              <a:rPr lang="zh-CN" altLang="en-US" sz="1600" dirty="0"/>
              <a:t>需修改？</a:t>
            </a:r>
            <a:endParaRPr lang="zh-CN" altLang="en-US" sz="1600" dirty="0"/>
          </a:p>
        </p:txBody>
      </p:sp>
      <p:cxnSp>
        <p:nvCxnSpPr>
          <p:cNvPr id="44" name="肘形连接符 43"/>
          <p:cNvCxnSpPr>
            <a:stCxn id="5" idx="0"/>
            <a:endCxn id="4" idx="2"/>
          </p:cNvCxnSpPr>
          <p:nvPr/>
        </p:nvCxnSpPr>
        <p:spPr bwMode="auto">
          <a:xfrm rot="16200000" flipV="1">
            <a:off x="3147034" y="2073779"/>
            <a:ext cx="1040620" cy="1983568"/>
          </a:xfrm>
          <a:prstGeom prst="bentConnector3">
            <a:avLst/>
          </a:prstGeom>
          <a:noFill/>
          <a:ln w="25400" cap="flat" cmpd="sng" algn="ctr">
            <a:solidFill>
              <a:schemeClr val="tx1"/>
            </a:solidFill>
            <a:prstDash val="solid"/>
            <a:round/>
            <a:headEnd type="none" w="med" len="med"/>
            <a:tailEnd type="triangle"/>
          </a:ln>
          <a:effectLst/>
        </p:spPr>
      </p:cxnSp>
      <p:sp>
        <p:nvSpPr>
          <p:cNvPr id="45" name="文本框 44"/>
          <p:cNvSpPr txBox="1"/>
          <p:nvPr/>
        </p:nvSpPr>
        <p:spPr>
          <a:xfrm>
            <a:off x="4229031" y="3128564"/>
            <a:ext cx="389850" cy="338554"/>
          </a:xfrm>
          <a:prstGeom prst="rect">
            <a:avLst/>
          </a:prstGeom>
          <a:noFill/>
          <a:ln>
            <a:noFill/>
          </a:ln>
        </p:spPr>
        <p:txBody>
          <a:bodyPr wrap="none" rtlCol="0">
            <a:spAutoFit/>
          </a:bodyPr>
          <a:lstStyle/>
          <a:p>
            <a:r>
              <a:rPr lang="zh-CN" altLang="en-US" sz="1600" dirty="0"/>
              <a:t>是</a:t>
            </a:r>
            <a:endParaRPr lang="zh-CN" altLang="en-US" sz="1600" dirty="0"/>
          </a:p>
        </p:txBody>
      </p:sp>
      <p:sp>
        <p:nvSpPr>
          <p:cNvPr id="46" name="文本框 45"/>
          <p:cNvSpPr txBox="1"/>
          <p:nvPr/>
        </p:nvSpPr>
        <p:spPr>
          <a:xfrm>
            <a:off x="5209845" y="3380592"/>
            <a:ext cx="389850" cy="338554"/>
          </a:xfrm>
          <a:prstGeom prst="rect">
            <a:avLst/>
          </a:prstGeom>
          <a:noFill/>
          <a:ln>
            <a:noFill/>
          </a:ln>
        </p:spPr>
        <p:txBody>
          <a:bodyPr wrap="none" rtlCol="0">
            <a:spAutoFit/>
          </a:bodyPr>
          <a:lstStyle/>
          <a:p>
            <a:r>
              <a:rPr lang="zh-CN" altLang="en-US" sz="1600" dirty="0"/>
              <a:t>否</a:t>
            </a:r>
            <a:endParaRPr lang="zh-CN" altLang="en-US" sz="1600" dirty="0"/>
          </a:p>
        </p:txBody>
      </p:sp>
      <p:cxnSp>
        <p:nvCxnSpPr>
          <p:cNvPr id="49" name="直接箭头连接符 48"/>
          <p:cNvCxnSpPr>
            <a:stCxn id="4" idx="3"/>
            <a:endCxn id="8" idx="1"/>
          </p:cNvCxnSpPr>
          <p:nvPr/>
        </p:nvCxnSpPr>
        <p:spPr bwMode="auto">
          <a:xfrm>
            <a:off x="3215560" y="2077253"/>
            <a:ext cx="360160" cy="0"/>
          </a:xfrm>
          <a:prstGeom prst="straightConnector1">
            <a:avLst/>
          </a:prstGeom>
          <a:noFill/>
          <a:ln w="25400" cap="flat" cmpd="sng" algn="ctr">
            <a:solidFill>
              <a:schemeClr val="tx1"/>
            </a:solidFill>
            <a:prstDash val="solid"/>
            <a:round/>
            <a:headEnd type="none" w="med" len="med"/>
            <a:tailEnd type="triangle"/>
          </a:ln>
          <a:effectLst/>
        </p:spPr>
      </p:cxnSp>
      <p:sp>
        <p:nvSpPr>
          <p:cNvPr id="52" name="圆角矩形 51"/>
          <p:cNvSpPr/>
          <p:nvPr/>
        </p:nvSpPr>
        <p:spPr bwMode="auto">
          <a:xfrm>
            <a:off x="1816031" y="4440624"/>
            <a:ext cx="8559938" cy="1368152"/>
          </a:xfrm>
          <a:prstGeom prst="roundRect">
            <a:avLst/>
          </a:prstGeom>
          <a:noFill/>
          <a:ln w="9525" cap="flat" cmpd="sng" algn="ctr">
            <a:no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000">
              <a:latin typeface="Arial" panose="020B0604020202020204" pitchFamily="34" charset="0"/>
            </a:endParaRPr>
          </a:p>
        </p:txBody>
      </p:sp>
      <p:sp>
        <p:nvSpPr>
          <p:cNvPr id="7" name="虚尾箭头 6"/>
          <p:cNvSpPr/>
          <p:nvPr/>
        </p:nvSpPr>
        <p:spPr>
          <a:xfrm>
            <a:off x="365061" y="2786336"/>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32" name="虚尾箭头 31"/>
          <p:cNvSpPr/>
          <p:nvPr/>
        </p:nvSpPr>
        <p:spPr>
          <a:xfrm>
            <a:off x="11302217" y="2583782"/>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12000" y="365811"/>
            <a:ext cx="11142002" cy="688975"/>
          </a:xfrm>
        </p:spPr>
        <p:txBody>
          <a:bodyPr/>
          <a:lstStyle/>
          <a:p>
            <a:r>
              <a:rPr lang="zh-CN" altLang="en-US" dirty="0" smtClean="0"/>
              <a:t>代码自动生成的技术</a:t>
            </a:r>
            <a:endParaRPr lang="zh-CN" altLang="en-US" dirty="0"/>
          </a:p>
        </p:txBody>
      </p:sp>
      <p:sp>
        <p:nvSpPr>
          <p:cNvPr id="4" name="内容占位符 3"/>
          <p:cNvSpPr>
            <a:spLocks noGrp="1"/>
          </p:cNvSpPr>
          <p:nvPr>
            <p:ph idx="1"/>
          </p:nvPr>
        </p:nvSpPr>
        <p:spPr>
          <a:xfrm>
            <a:off x="604072" y="1201058"/>
            <a:ext cx="11157857" cy="5288241"/>
          </a:xfrm>
        </p:spPr>
        <p:txBody>
          <a:bodyPr/>
          <a:lstStyle/>
          <a:p>
            <a:r>
              <a:rPr lang="en-US" altLang="zh-CN" dirty="0" smtClean="0"/>
              <a:t>Model2Code </a:t>
            </a:r>
            <a:r>
              <a:rPr lang="zh-CN" altLang="en-US" dirty="0" smtClean="0"/>
              <a:t>（从模型生成代码）</a:t>
            </a:r>
            <a:endParaRPr lang="en-US" altLang="zh-CN" dirty="0" smtClean="0"/>
          </a:p>
          <a:p>
            <a:pPr lvl="1"/>
            <a:r>
              <a:rPr lang="zh-CN" altLang="en-US" dirty="0" smtClean="0"/>
              <a:t>根据软件分析模型或设计模型生成代码</a:t>
            </a:r>
            <a:endParaRPr lang="en-US" altLang="zh-CN" dirty="0" smtClean="0"/>
          </a:p>
          <a:p>
            <a:r>
              <a:rPr lang="en-US" altLang="zh-CN" dirty="0" smtClean="0"/>
              <a:t>NL2Code </a:t>
            </a:r>
            <a:r>
              <a:rPr lang="zh-CN" altLang="en-US" dirty="0" smtClean="0"/>
              <a:t>（从需求生成代码）</a:t>
            </a:r>
            <a:endParaRPr lang="en-US" altLang="zh-CN" dirty="0" smtClean="0"/>
          </a:p>
          <a:p>
            <a:pPr lvl="1"/>
            <a:r>
              <a:rPr lang="zh-CN" altLang="en-US" dirty="0" smtClean="0"/>
              <a:t>根据自然语言描述生成代码</a:t>
            </a:r>
            <a:endParaRPr lang="en-US" altLang="zh-CN" dirty="0" smtClean="0"/>
          </a:p>
          <a:p>
            <a:r>
              <a:rPr lang="en-US" altLang="zh-CN" dirty="0" smtClean="0"/>
              <a:t>Code2Code </a:t>
            </a:r>
            <a:r>
              <a:rPr lang="zh-CN" altLang="en-US" dirty="0" smtClean="0"/>
              <a:t>（代码补全）</a:t>
            </a:r>
            <a:endParaRPr lang="en-US" altLang="zh-CN" dirty="0" smtClean="0"/>
          </a:p>
          <a:p>
            <a:pPr lvl="1"/>
            <a:r>
              <a:rPr lang="zh-CN" altLang="en-US" dirty="0" smtClean="0"/>
              <a:t>从前续代码生成后续代码</a:t>
            </a:r>
            <a:endParaRPr lang="en-US" altLang="zh-CN" dirty="0" smtClean="0"/>
          </a:p>
          <a:p>
            <a:r>
              <a:rPr lang="en-US" altLang="zh-CN" dirty="0" smtClean="0"/>
              <a:t>Sample2Code (</a:t>
            </a:r>
            <a:r>
              <a:rPr lang="zh-CN" altLang="en-US" dirty="0" smtClean="0"/>
              <a:t>示例编程）</a:t>
            </a:r>
            <a:endParaRPr lang="en-US" altLang="zh-CN" dirty="0" smtClean="0"/>
          </a:p>
          <a:p>
            <a:pPr lvl="1"/>
            <a:r>
              <a:rPr lang="zh-CN" altLang="en-US" dirty="0" smtClean="0"/>
              <a:t>从例子生成代码</a:t>
            </a:r>
            <a:endParaRPr lang="en-US" altLang="zh-CN" dirty="0" smtClean="0"/>
          </a:p>
          <a:p>
            <a:r>
              <a:rPr lang="en-US" altLang="zh-CN" dirty="0" smtClean="0"/>
              <a:t>UI2Code </a:t>
            </a:r>
            <a:r>
              <a:rPr lang="zh-CN" altLang="en-US" dirty="0" smtClean="0"/>
              <a:t>（从界面图像生成代码）</a:t>
            </a:r>
            <a:endParaRPr lang="zh-CN" altLang="en-US" dirty="0" smtClean="0"/>
          </a:p>
          <a:p>
            <a:pPr lvl="1"/>
            <a:r>
              <a:rPr lang="zh-CN" altLang="en-US" dirty="0" smtClean="0"/>
              <a:t>基于</a:t>
            </a:r>
            <a:r>
              <a:rPr lang="en-US" altLang="zh-CN" dirty="0" smtClean="0"/>
              <a:t>CNN</a:t>
            </a:r>
            <a:r>
              <a:rPr lang="zh-CN" altLang="en-US" dirty="0" smtClean="0"/>
              <a:t>和</a:t>
            </a:r>
            <a:r>
              <a:rPr lang="en-US" altLang="zh-CN" dirty="0" smtClean="0"/>
              <a:t>RNN</a:t>
            </a:r>
            <a:r>
              <a:rPr lang="zh-CN" altLang="en-US" dirty="0" smtClean="0"/>
              <a:t>的神经网络机器翻译</a:t>
            </a:r>
            <a:endParaRPr lang="zh-CN" altLang="en-US" dirty="0"/>
          </a:p>
        </p:txBody>
      </p:sp>
      <p:sp>
        <p:nvSpPr>
          <p:cNvPr id="8" name="灯片编号占位符 7"/>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从 宏观上 看百度程序员的工作</a:t>
            </a:r>
            <a:endParaRPr lang="zh-CN" altLang="en-US" dirty="0"/>
          </a:p>
        </p:txBody>
      </p:sp>
      <p:pic>
        <p:nvPicPr>
          <p:cNvPr id="4" name="图片 3"/>
          <p:cNvPicPr>
            <a:picLocks noChangeAspect="1"/>
          </p:cNvPicPr>
          <p:nvPr/>
        </p:nvPicPr>
        <p:blipFill>
          <a:blip r:embed="rId1"/>
          <a:stretch>
            <a:fillRect/>
          </a:stretch>
        </p:blipFill>
        <p:spPr>
          <a:xfrm>
            <a:off x="1536964" y="1796819"/>
            <a:ext cx="9144000" cy="3935604"/>
          </a:xfrm>
          <a:prstGeom prst="rect">
            <a:avLst/>
          </a:prstGeom>
        </p:spPr>
      </p:pic>
      <p:sp>
        <p:nvSpPr>
          <p:cNvPr id="6" name="灯片编号占位符 5"/>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smtClean="0"/>
              <a:t>从模型中生成代码</a:t>
            </a:r>
            <a:endParaRPr lang="zh-CN" altLang="en-US" dirty="0" smtClean="0"/>
          </a:p>
        </p:txBody>
      </p:sp>
      <p:pic>
        <p:nvPicPr>
          <p:cNvPr id="24579" name="Picture 5" descr="Untitled-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2900" y="1692275"/>
            <a:ext cx="6629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Line 6"/>
          <p:cNvSpPr>
            <a:spLocks noChangeShapeType="1"/>
          </p:cNvSpPr>
          <p:nvPr/>
        </p:nvSpPr>
        <p:spPr bwMode="invGray">
          <a:xfrm>
            <a:off x="4135439" y="1665288"/>
            <a:ext cx="1100137" cy="0"/>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wrap="none" tIns="91440" bIns="91440" anchor="ctr">
            <a:spAutoFit/>
          </a:bodyPr>
          <a:lstStyle/>
          <a:p>
            <a:endParaRPr lang="zh-CN" altLang="en-US"/>
          </a:p>
        </p:txBody>
      </p:sp>
      <p:sp>
        <p:nvSpPr>
          <p:cNvPr id="24581" name="Line 7"/>
          <p:cNvSpPr>
            <a:spLocks noChangeShapeType="1"/>
          </p:cNvSpPr>
          <p:nvPr/>
        </p:nvSpPr>
        <p:spPr bwMode="invGray">
          <a:xfrm flipV="1">
            <a:off x="7113588" y="5272089"/>
            <a:ext cx="430212" cy="458787"/>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80" name="Line 54"/>
          <p:cNvSpPr>
            <a:spLocks noChangeShapeType="1"/>
          </p:cNvSpPr>
          <p:nvPr/>
        </p:nvSpPr>
        <p:spPr bwMode="invGray">
          <a:xfrm flipH="1" flipV="1">
            <a:off x="3205164" y="2328861"/>
            <a:ext cx="4763" cy="163512"/>
          </a:xfrm>
          <a:prstGeom prst="line">
            <a:avLst/>
          </a:prstGeom>
          <a:noFill/>
          <a:ln w="38100">
            <a:solidFill>
              <a:schemeClr val="bg2"/>
            </a:solidFill>
            <a:round/>
          </a:ln>
          <a:extLst>
            <a:ext uri="{909E8E84-426E-40DD-AFC4-6F175D3DCCD1}">
              <a14:hiddenFill xmlns:a14="http://schemas.microsoft.com/office/drawing/2010/main">
                <a:noFill/>
              </a14:hiddenFill>
            </a:ext>
          </a:extLst>
        </p:spPr>
        <p:txBody>
          <a:bodyPr wrap="none" tIns="91440" bIns="91440" anchor="ctr">
            <a:spAutoFit/>
          </a:bodyPr>
          <a:lstStyle/>
          <a:p>
            <a:endParaRPr lang="zh-CN" altLang="en-US"/>
          </a:p>
        </p:txBody>
      </p:sp>
      <p:grpSp>
        <p:nvGrpSpPr>
          <p:cNvPr id="25181" name="Group 55"/>
          <p:cNvGrpSpPr/>
          <p:nvPr/>
        </p:nvGrpSpPr>
        <p:grpSpPr bwMode="auto">
          <a:xfrm>
            <a:off x="2081214" y="1919286"/>
            <a:ext cx="592138" cy="523874"/>
            <a:chOff x="443" y="2261"/>
            <a:chExt cx="373" cy="330"/>
          </a:xfrm>
        </p:grpSpPr>
        <p:grpSp>
          <p:nvGrpSpPr>
            <p:cNvPr id="25183" name="Group 56"/>
            <p:cNvGrpSpPr/>
            <p:nvPr/>
          </p:nvGrpSpPr>
          <p:grpSpPr bwMode="auto">
            <a:xfrm>
              <a:off x="633" y="2492"/>
              <a:ext cx="145" cy="99"/>
              <a:chOff x="633" y="2492"/>
              <a:chExt cx="145" cy="99"/>
            </a:xfrm>
          </p:grpSpPr>
          <p:grpSp>
            <p:nvGrpSpPr>
              <p:cNvPr id="25280" name="Group 57"/>
              <p:cNvGrpSpPr/>
              <p:nvPr/>
            </p:nvGrpSpPr>
            <p:grpSpPr bwMode="auto">
              <a:xfrm>
                <a:off x="633" y="2493"/>
                <a:ext cx="145" cy="98"/>
                <a:chOff x="633" y="2493"/>
                <a:chExt cx="145" cy="98"/>
              </a:xfrm>
            </p:grpSpPr>
            <p:sp>
              <p:nvSpPr>
                <p:cNvPr id="25284" name="Freeform 58"/>
                <p:cNvSpPr/>
                <p:nvPr/>
              </p:nvSpPr>
              <p:spPr bwMode="auto">
                <a:xfrm>
                  <a:off x="633" y="2493"/>
                  <a:ext cx="145" cy="98"/>
                </a:xfrm>
                <a:custGeom>
                  <a:avLst/>
                  <a:gdLst>
                    <a:gd name="T0" fmla="*/ 145 w 145"/>
                    <a:gd name="T1" fmla="*/ 98 h 98"/>
                    <a:gd name="T2" fmla="*/ 145 w 145"/>
                    <a:gd name="T3" fmla="*/ 47 h 98"/>
                    <a:gd name="T4" fmla="*/ 143 w 145"/>
                    <a:gd name="T5" fmla="*/ 6 h 98"/>
                    <a:gd name="T6" fmla="*/ 70 w 145"/>
                    <a:gd name="T7" fmla="*/ 0 h 98"/>
                    <a:gd name="T8" fmla="*/ 3 w 145"/>
                    <a:gd name="T9" fmla="*/ 5 h 98"/>
                    <a:gd name="T10" fmla="*/ 2 w 145"/>
                    <a:gd name="T11" fmla="*/ 19 h 98"/>
                    <a:gd name="T12" fmla="*/ 0 w 145"/>
                    <a:gd name="T13" fmla="*/ 97 h 98"/>
                    <a:gd name="T14" fmla="*/ 15 w 145"/>
                    <a:gd name="T15" fmla="*/ 97 h 98"/>
                    <a:gd name="T16" fmla="*/ 15 w 145"/>
                    <a:gd name="T17" fmla="*/ 27 h 98"/>
                    <a:gd name="T18" fmla="*/ 44 w 145"/>
                    <a:gd name="T19" fmla="*/ 25 h 98"/>
                    <a:gd name="T20" fmla="*/ 132 w 145"/>
                    <a:gd name="T21" fmla="*/ 25 h 98"/>
                    <a:gd name="T22" fmla="*/ 133 w 145"/>
                    <a:gd name="T23" fmla="*/ 98 h 98"/>
                    <a:gd name="T24" fmla="*/ 145 w 145"/>
                    <a:gd name="T25" fmla="*/ 98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98"/>
                    <a:gd name="T41" fmla="*/ 145 w 145"/>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98">
                      <a:moveTo>
                        <a:pt x="145" y="98"/>
                      </a:moveTo>
                      <a:lnTo>
                        <a:pt x="145" y="47"/>
                      </a:lnTo>
                      <a:lnTo>
                        <a:pt x="143" y="6"/>
                      </a:lnTo>
                      <a:lnTo>
                        <a:pt x="70" y="0"/>
                      </a:lnTo>
                      <a:lnTo>
                        <a:pt x="3" y="5"/>
                      </a:lnTo>
                      <a:lnTo>
                        <a:pt x="2" y="19"/>
                      </a:lnTo>
                      <a:lnTo>
                        <a:pt x="0" y="97"/>
                      </a:lnTo>
                      <a:lnTo>
                        <a:pt x="15" y="97"/>
                      </a:lnTo>
                      <a:lnTo>
                        <a:pt x="15" y="27"/>
                      </a:lnTo>
                      <a:lnTo>
                        <a:pt x="44" y="25"/>
                      </a:lnTo>
                      <a:lnTo>
                        <a:pt x="132" y="25"/>
                      </a:lnTo>
                      <a:lnTo>
                        <a:pt x="133" y="98"/>
                      </a:lnTo>
                      <a:lnTo>
                        <a:pt x="145" y="98"/>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85" name="Freeform 59"/>
                <p:cNvSpPr/>
                <p:nvPr/>
              </p:nvSpPr>
              <p:spPr bwMode="auto">
                <a:xfrm>
                  <a:off x="633" y="2493"/>
                  <a:ext cx="145" cy="98"/>
                </a:xfrm>
                <a:custGeom>
                  <a:avLst/>
                  <a:gdLst>
                    <a:gd name="T0" fmla="*/ 145 w 145"/>
                    <a:gd name="T1" fmla="*/ 98 h 98"/>
                    <a:gd name="T2" fmla="*/ 145 w 145"/>
                    <a:gd name="T3" fmla="*/ 47 h 98"/>
                    <a:gd name="T4" fmla="*/ 143 w 145"/>
                    <a:gd name="T5" fmla="*/ 6 h 98"/>
                    <a:gd name="T6" fmla="*/ 70 w 145"/>
                    <a:gd name="T7" fmla="*/ 0 h 98"/>
                    <a:gd name="T8" fmla="*/ 3 w 145"/>
                    <a:gd name="T9" fmla="*/ 5 h 98"/>
                    <a:gd name="T10" fmla="*/ 2 w 145"/>
                    <a:gd name="T11" fmla="*/ 19 h 98"/>
                    <a:gd name="T12" fmla="*/ 0 w 145"/>
                    <a:gd name="T13" fmla="*/ 97 h 98"/>
                    <a:gd name="T14" fmla="*/ 15 w 145"/>
                    <a:gd name="T15" fmla="*/ 97 h 98"/>
                    <a:gd name="T16" fmla="*/ 15 w 145"/>
                    <a:gd name="T17" fmla="*/ 27 h 98"/>
                    <a:gd name="T18" fmla="*/ 44 w 145"/>
                    <a:gd name="T19" fmla="*/ 25 h 98"/>
                    <a:gd name="T20" fmla="*/ 132 w 145"/>
                    <a:gd name="T21" fmla="*/ 25 h 98"/>
                    <a:gd name="T22" fmla="*/ 133 w 145"/>
                    <a:gd name="T23" fmla="*/ 98 h 98"/>
                    <a:gd name="T24" fmla="*/ 145 w 145"/>
                    <a:gd name="T25" fmla="*/ 98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98"/>
                    <a:gd name="T41" fmla="*/ 145 w 145"/>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98">
                      <a:moveTo>
                        <a:pt x="145" y="98"/>
                      </a:moveTo>
                      <a:lnTo>
                        <a:pt x="145" y="47"/>
                      </a:lnTo>
                      <a:lnTo>
                        <a:pt x="143" y="6"/>
                      </a:lnTo>
                      <a:lnTo>
                        <a:pt x="70" y="0"/>
                      </a:lnTo>
                      <a:lnTo>
                        <a:pt x="3" y="5"/>
                      </a:lnTo>
                      <a:lnTo>
                        <a:pt x="2" y="19"/>
                      </a:lnTo>
                      <a:lnTo>
                        <a:pt x="0" y="97"/>
                      </a:lnTo>
                      <a:lnTo>
                        <a:pt x="15" y="97"/>
                      </a:lnTo>
                      <a:lnTo>
                        <a:pt x="15" y="27"/>
                      </a:lnTo>
                      <a:lnTo>
                        <a:pt x="44" y="25"/>
                      </a:lnTo>
                      <a:lnTo>
                        <a:pt x="132" y="25"/>
                      </a:lnTo>
                      <a:lnTo>
                        <a:pt x="133" y="98"/>
                      </a:lnTo>
                      <a:lnTo>
                        <a:pt x="145" y="98"/>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81" name="Group 60"/>
              <p:cNvGrpSpPr/>
              <p:nvPr/>
            </p:nvGrpSpPr>
            <p:grpSpPr bwMode="auto">
              <a:xfrm>
                <a:off x="644" y="2492"/>
                <a:ext cx="57" cy="24"/>
                <a:chOff x="644" y="2492"/>
                <a:chExt cx="57" cy="24"/>
              </a:xfrm>
            </p:grpSpPr>
            <p:sp>
              <p:nvSpPr>
                <p:cNvPr id="25282" name="Freeform 61"/>
                <p:cNvSpPr/>
                <p:nvPr/>
              </p:nvSpPr>
              <p:spPr bwMode="auto">
                <a:xfrm>
                  <a:off x="644" y="2492"/>
                  <a:ext cx="57" cy="24"/>
                </a:xfrm>
                <a:custGeom>
                  <a:avLst/>
                  <a:gdLst>
                    <a:gd name="T0" fmla="*/ 11 w 57"/>
                    <a:gd name="T1" fmla="*/ 3 h 24"/>
                    <a:gd name="T2" fmla="*/ 19 w 57"/>
                    <a:gd name="T3" fmla="*/ 2 h 24"/>
                    <a:gd name="T4" fmla="*/ 26 w 57"/>
                    <a:gd name="T5" fmla="*/ 0 h 24"/>
                    <a:gd name="T6" fmla="*/ 32 w 57"/>
                    <a:gd name="T7" fmla="*/ 5 h 24"/>
                    <a:gd name="T8" fmla="*/ 56 w 57"/>
                    <a:gd name="T9" fmla="*/ 16 h 24"/>
                    <a:gd name="T10" fmla="*/ 57 w 57"/>
                    <a:gd name="T11" fmla="*/ 21 h 24"/>
                    <a:gd name="T12" fmla="*/ 45 w 57"/>
                    <a:gd name="T13" fmla="*/ 24 h 24"/>
                    <a:gd name="T14" fmla="*/ 0 w 57"/>
                    <a:gd name="T15" fmla="*/ 7 h 24"/>
                    <a:gd name="T16" fmla="*/ 11 w 57"/>
                    <a:gd name="T17" fmla="*/ 3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24"/>
                    <a:gd name="T29" fmla="*/ 57 w 57"/>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24">
                      <a:moveTo>
                        <a:pt x="11" y="3"/>
                      </a:moveTo>
                      <a:lnTo>
                        <a:pt x="19" y="2"/>
                      </a:lnTo>
                      <a:lnTo>
                        <a:pt x="26" y="0"/>
                      </a:lnTo>
                      <a:lnTo>
                        <a:pt x="32" y="5"/>
                      </a:lnTo>
                      <a:lnTo>
                        <a:pt x="56" y="16"/>
                      </a:lnTo>
                      <a:lnTo>
                        <a:pt x="57" y="21"/>
                      </a:lnTo>
                      <a:lnTo>
                        <a:pt x="45" y="24"/>
                      </a:lnTo>
                      <a:lnTo>
                        <a:pt x="0" y="7"/>
                      </a:lnTo>
                      <a:lnTo>
                        <a:pt x="11" y="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83" name="Freeform 62"/>
                <p:cNvSpPr/>
                <p:nvPr/>
              </p:nvSpPr>
              <p:spPr bwMode="auto">
                <a:xfrm>
                  <a:off x="644" y="2492"/>
                  <a:ext cx="57" cy="24"/>
                </a:xfrm>
                <a:custGeom>
                  <a:avLst/>
                  <a:gdLst>
                    <a:gd name="T0" fmla="*/ 11 w 57"/>
                    <a:gd name="T1" fmla="*/ 3 h 24"/>
                    <a:gd name="T2" fmla="*/ 19 w 57"/>
                    <a:gd name="T3" fmla="*/ 2 h 24"/>
                    <a:gd name="T4" fmla="*/ 26 w 57"/>
                    <a:gd name="T5" fmla="*/ 0 h 24"/>
                    <a:gd name="T6" fmla="*/ 32 w 57"/>
                    <a:gd name="T7" fmla="*/ 5 h 24"/>
                    <a:gd name="T8" fmla="*/ 56 w 57"/>
                    <a:gd name="T9" fmla="*/ 16 h 24"/>
                    <a:gd name="T10" fmla="*/ 57 w 57"/>
                    <a:gd name="T11" fmla="*/ 21 h 24"/>
                    <a:gd name="T12" fmla="*/ 45 w 57"/>
                    <a:gd name="T13" fmla="*/ 24 h 24"/>
                    <a:gd name="T14" fmla="*/ 0 w 57"/>
                    <a:gd name="T15" fmla="*/ 7 h 24"/>
                    <a:gd name="T16" fmla="*/ 11 w 57"/>
                    <a:gd name="T17" fmla="*/ 3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24"/>
                    <a:gd name="T29" fmla="*/ 57 w 57"/>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24">
                      <a:moveTo>
                        <a:pt x="11" y="3"/>
                      </a:moveTo>
                      <a:lnTo>
                        <a:pt x="19" y="2"/>
                      </a:lnTo>
                      <a:lnTo>
                        <a:pt x="26" y="0"/>
                      </a:lnTo>
                      <a:lnTo>
                        <a:pt x="32" y="5"/>
                      </a:lnTo>
                      <a:lnTo>
                        <a:pt x="56" y="16"/>
                      </a:lnTo>
                      <a:lnTo>
                        <a:pt x="57" y="21"/>
                      </a:lnTo>
                      <a:lnTo>
                        <a:pt x="45" y="24"/>
                      </a:lnTo>
                      <a:lnTo>
                        <a:pt x="0" y="7"/>
                      </a:lnTo>
                      <a:lnTo>
                        <a:pt x="11" y="3"/>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5184" name="Group 63"/>
            <p:cNvGrpSpPr/>
            <p:nvPr/>
          </p:nvGrpSpPr>
          <p:grpSpPr bwMode="auto">
            <a:xfrm>
              <a:off x="681" y="2402"/>
              <a:ext cx="135" cy="148"/>
              <a:chOff x="681" y="2402"/>
              <a:chExt cx="135" cy="148"/>
            </a:xfrm>
          </p:grpSpPr>
          <p:grpSp>
            <p:nvGrpSpPr>
              <p:cNvPr id="25270" name="Group 64"/>
              <p:cNvGrpSpPr/>
              <p:nvPr/>
            </p:nvGrpSpPr>
            <p:grpSpPr bwMode="auto">
              <a:xfrm>
                <a:off x="681" y="2402"/>
                <a:ext cx="135" cy="113"/>
                <a:chOff x="681" y="2402"/>
                <a:chExt cx="135" cy="113"/>
              </a:xfrm>
            </p:grpSpPr>
            <p:grpSp>
              <p:nvGrpSpPr>
                <p:cNvPr id="25274" name="Group 65"/>
                <p:cNvGrpSpPr/>
                <p:nvPr/>
              </p:nvGrpSpPr>
              <p:grpSpPr bwMode="auto">
                <a:xfrm>
                  <a:off x="681" y="2402"/>
                  <a:ext cx="135" cy="113"/>
                  <a:chOff x="681" y="2402"/>
                  <a:chExt cx="135" cy="113"/>
                </a:xfrm>
              </p:grpSpPr>
              <p:sp>
                <p:nvSpPr>
                  <p:cNvPr id="25278" name="Freeform 66"/>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79" name="Freeform 67"/>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75" name="Group 68"/>
                <p:cNvGrpSpPr/>
                <p:nvPr/>
              </p:nvGrpSpPr>
              <p:grpSpPr bwMode="auto">
                <a:xfrm>
                  <a:off x="687" y="2413"/>
                  <a:ext cx="80" cy="85"/>
                  <a:chOff x="687" y="2413"/>
                  <a:chExt cx="80" cy="85"/>
                </a:xfrm>
              </p:grpSpPr>
              <p:sp>
                <p:nvSpPr>
                  <p:cNvPr id="25276" name="Freeform 69"/>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close/>
                      </a:path>
                    </a:pathLst>
                  </a:custGeom>
                  <a:solidFill>
                    <a:srgbClr val="00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77" name="Freeform 70"/>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5271" name="Group 71"/>
              <p:cNvGrpSpPr/>
              <p:nvPr/>
            </p:nvGrpSpPr>
            <p:grpSpPr bwMode="auto">
              <a:xfrm>
                <a:off x="779" y="2503"/>
                <a:ext cx="20" cy="47"/>
                <a:chOff x="779" y="2503"/>
                <a:chExt cx="20" cy="47"/>
              </a:xfrm>
            </p:grpSpPr>
            <p:sp>
              <p:nvSpPr>
                <p:cNvPr id="25272" name="Freeform 72"/>
                <p:cNvSpPr/>
                <p:nvPr/>
              </p:nvSpPr>
              <p:spPr bwMode="auto">
                <a:xfrm>
                  <a:off x="779" y="2504"/>
                  <a:ext cx="20" cy="46"/>
                </a:xfrm>
                <a:custGeom>
                  <a:avLst/>
                  <a:gdLst>
                    <a:gd name="T0" fmla="*/ 0 w 20"/>
                    <a:gd name="T1" fmla="*/ 0 h 46"/>
                    <a:gd name="T2" fmla="*/ 1 w 20"/>
                    <a:gd name="T3" fmla="*/ 3 h 46"/>
                    <a:gd name="T4" fmla="*/ 2 w 20"/>
                    <a:gd name="T5" fmla="*/ 5 h 46"/>
                    <a:gd name="T6" fmla="*/ 3 w 20"/>
                    <a:gd name="T7" fmla="*/ 7 h 46"/>
                    <a:gd name="T8" fmla="*/ 6 w 20"/>
                    <a:gd name="T9" fmla="*/ 9 h 46"/>
                    <a:gd name="T10" fmla="*/ 9 w 20"/>
                    <a:gd name="T11" fmla="*/ 9 h 46"/>
                    <a:gd name="T12" fmla="*/ 13 w 20"/>
                    <a:gd name="T13" fmla="*/ 11 h 46"/>
                    <a:gd name="T14" fmla="*/ 15 w 20"/>
                    <a:gd name="T15" fmla="*/ 14 h 46"/>
                    <a:gd name="T16" fmla="*/ 16 w 20"/>
                    <a:gd name="T17" fmla="*/ 18 h 46"/>
                    <a:gd name="T18" fmla="*/ 17 w 20"/>
                    <a:gd name="T19" fmla="*/ 20 h 46"/>
                    <a:gd name="T20" fmla="*/ 17 w 20"/>
                    <a:gd name="T21" fmla="*/ 23 h 46"/>
                    <a:gd name="T22" fmla="*/ 15 w 20"/>
                    <a:gd name="T23" fmla="*/ 25 h 46"/>
                    <a:gd name="T24" fmla="*/ 13 w 20"/>
                    <a:gd name="T25" fmla="*/ 28 h 46"/>
                    <a:gd name="T26" fmla="*/ 10 w 20"/>
                    <a:gd name="T27" fmla="*/ 29 h 46"/>
                    <a:gd name="T28" fmla="*/ 10 w 20"/>
                    <a:gd name="T29" fmla="*/ 32 h 46"/>
                    <a:gd name="T30" fmla="*/ 9 w 20"/>
                    <a:gd name="T31" fmla="*/ 35 h 46"/>
                    <a:gd name="T32" fmla="*/ 10 w 20"/>
                    <a:gd name="T33" fmla="*/ 38 h 46"/>
                    <a:gd name="T34" fmla="*/ 12 w 20"/>
                    <a:gd name="T35" fmla="*/ 40 h 46"/>
                    <a:gd name="T36" fmla="*/ 15 w 20"/>
                    <a:gd name="T37" fmla="*/ 42 h 46"/>
                    <a:gd name="T38" fmla="*/ 17 w 20"/>
                    <a:gd name="T39" fmla="*/ 44 h 46"/>
                    <a:gd name="T40" fmla="*/ 20 w 20"/>
                    <a:gd name="T41" fmla="*/ 46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46"/>
                    <a:gd name="T65" fmla="*/ 20 w 20"/>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46">
                      <a:moveTo>
                        <a:pt x="0" y="0"/>
                      </a:moveTo>
                      <a:lnTo>
                        <a:pt x="1" y="3"/>
                      </a:lnTo>
                      <a:lnTo>
                        <a:pt x="2" y="5"/>
                      </a:lnTo>
                      <a:lnTo>
                        <a:pt x="3" y="7"/>
                      </a:lnTo>
                      <a:lnTo>
                        <a:pt x="6" y="9"/>
                      </a:lnTo>
                      <a:lnTo>
                        <a:pt x="9" y="9"/>
                      </a:lnTo>
                      <a:lnTo>
                        <a:pt x="13" y="11"/>
                      </a:lnTo>
                      <a:lnTo>
                        <a:pt x="15" y="14"/>
                      </a:lnTo>
                      <a:lnTo>
                        <a:pt x="16" y="18"/>
                      </a:lnTo>
                      <a:lnTo>
                        <a:pt x="17" y="20"/>
                      </a:lnTo>
                      <a:lnTo>
                        <a:pt x="17" y="23"/>
                      </a:lnTo>
                      <a:lnTo>
                        <a:pt x="15" y="25"/>
                      </a:lnTo>
                      <a:lnTo>
                        <a:pt x="13" y="28"/>
                      </a:lnTo>
                      <a:lnTo>
                        <a:pt x="10" y="29"/>
                      </a:lnTo>
                      <a:lnTo>
                        <a:pt x="10" y="32"/>
                      </a:lnTo>
                      <a:lnTo>
                        <a:pt x="9" y="35"/>
                      </a:lnTo>
                      <a:lnTo>
                        <a:pt x="10" y="38"/>
                      </a:lnTo>
                      <a:lnTo>
                        <a:pt x="12" y="40"/>
                      </a:lnTo>
                      <a:lnTo>
                        <a:pt x="15" y="42"/>
                      </a:lnTo>
                      <a:lnTo>
                        <a:pt x="17" y="44"/>
                      </a:lnTo>
                      <a:lnTo>
                        <a:pt x="20" y="46"/>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273" name="Oval 73"/>
                <p:cNvSpPr>
                  <a:spLocks noChangeArrowheads="1"/>
                </p:cNvSpPr>
                <p:nvPr/>
              </p:nvSpPr>
              <p:spPr bwMode="auto">
                <a:xfrm>
                  <a:off x="780" y="2503"/>
                  <a:ext cx="6" cy="6"/>
                </a:xfrm>
                <a:prstGeom prst="ellipse">
                  <a:avLst/>
                </a:prstGeom>
                <a:solidFill>
                  <a:srgbClr val="000000"/>
                </a:solidFill>
                <a:ln w="12700">
                  <a:solidFill>
                    <a:srgbClr val="000000"/>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25185" name="Group 74"/>
            <p:cNvGrpSpPr/>
            <p:nvPr/>
          </p:nvGrpSpPr>
          <p:grpSpPr bwMode="auto">
            <a:xfrm>
              <a:off x="443" y="2261"/>
              <a:ext cx="246" cy="327"/>
              <a:chOff x="443" y="2261"/>
              <a:chExt cx="246" cy="327"/>
            </a:xfrm>
          </p:grpSpPr>
          <p:grpSp>
            <p:nvGrpSpPr>
              <p:cNvPr id="25258" name="Group 75"/>
              <p:cNvGrpSpPr/>
              <p:nvPr/>
            </p:nvGrpSpPr>
            <p:grpSpPr bwMode="auto">
              <a:xfrm>
                <a:off x="443" y="2410"/>
                <a:ext cx="144" cy="178"/>
                <a:chOff x="443" y="2410"/>
                <a:chExt cx="144" cy="178"/>
              </a:xfrm>
            </p:grpSpPr>
            <p:sp>
              <p:nvSpPr>
                <p:cNvPr id="25268" name="Freeform 76"/>
                <p:cNvSpPr/>
                <p:nvPr/>
              </p:nvSpPr>
              <p:spPr bwMode="auto">
                <a:xfrm>
                  <a:off x="443" y="2410"/>
                  <a:ext cx="144" cy="178"/>
                </a:xfrm>
                <a:custGeom>
                  <a:avLst/>
                  <a:gdLst>
                    <a:gd name="T0" fmla="*/ 144 w 144"/>
                    <a:gd name="T1" fmla="*/ 84 h 178"/>
                    <a:gd name="T2" fmla="*/ 103 w 144"/>
                    <a:gd name="T3" fmla="*/ 66 h 178"/>
                    <a:gd name="T4" fmla="*/ 58 w 144"/>
                    <a:gd name="T5" fmla="*/ 4 h 178"/>
                    <a:gd name="T6" fmla="*/ 56 w 144"/>
                    <a:gd name="T7" fmla="*/ 2 h 178"/>
                    <a:gd name="T8" fmla="*/ 53 w 144"/>
                    <a:gd name="T9" fmla="*/ 1 h 178"/>
                    <a:gd name="T10" fmla="*/ 50 w 144"/>
                    <a:gd name="T11" fmla="*/ 0 h 178"/>
                    <a:gd name="T12" fmla="*/ 44 w 144"/>
                    <a:gd name="T13" fmla="*/ 0 h 178"/>
                    <a:gd name="T14" fmla="*/ 41 w 144"/>
                    <a:gd name="T15" fmla="*/ 0 h 178"/>
                    <a:gd name="T16" fmla="*/ 35 w 144"/>
                    <a:gd name="T17" fmla="*/ 1 h 178"/>
                    <a:gd name="T18" fmla="*/ 30 w 144"/>
                    <a:gd name="T19" fmla="*/ 4 h 178"/>
                    <a:gd name="T20" fmla="*/ 24 w 144"/>
                    <a:gd name="T21" fmla="*/ 6 h 178"/>
                    <a:gd name="T22" fmla="*/ 19 w 144"/>
                    <a:gd name="T23" fmla="*/ 8 h 178"/>
                    <a:gd name="T24" fmla="*/ 15 w 144"/>
                    <a:gd name="T25" fmla="*/ 11 h 178"/>
                    <a:gd name="T26" fmla="*/ 12 w 144"/>
                    <a:gd name="T27" fmla="*/ 14 h 178"/>
                    <a:gd name="T28" fmla="*/ 8 w 144"/>
                    <a:gd name="T29" fmla="*/ 16 h 178"/>
                    <a:gd name="T30" fmla="*/ 5 w 144"/>
                    <a:gd name="T31" fmla="*/ 20 h 178"/>
                    <a:gd name="T32" fmla="*/ 1 w 144"/>
                    <a:gd name="T33" fmla="*/ 24 h 178"/>
                    <a:gd name="T34" fmla="*/ 0 w 144"/>
                    <a:gd name="T35" fmla="*/ 29 h 178"/>
                    <a:gd name="T36" fmla="*/ 0 w 144"/>
                    <a:gd name="T37" fmla="*/ 34 h 178"/>
                    <a:gd name="T38" fmla="*/ 0 w 144"/>
                    <a:gd name="T39" fmla="*/ 41 h 178"/>
                    <a:gd name="T40" fmla="*/ 1 w 144"/>
                    <a:gd name="T41" fmla="*/ 50 h 178"/>
                    <a:gd name="T42" fmla="*/ 3 w 144"/>
                    <a:gd name="T43" fmla="*/ 58 h 178"/>
                    <a:gd name="T44" fmla="*/ 6 w 144"/>
                    <a:gd name="T45" fmla="*/ 69 h 178"/>
                    <a:gd name="T46" fmla="*/ 10 w 144"/>
                    <a:gd name="T47" fmla="*/ 77 h 178"/>
                    <a:gd name="T48" fmla="*/ 14 w 144"/>
                    <a:gd name="T49" fmla="*/ 82 h 178"/>
                    <a:gd name="T50" fmla="*/ 19 w 144"/>
                    <a:gd name="T51" fmla="*/ 89 h 178"/>
                    <a:gd name="T52" fmla="*/ 23 w 144"/>
                    <a:gd name="T53" fmla="*/ 93 h 178"/>
                    <a:gd name="T54" fmla="*/ 28 w 144"/>
                    <a:gd name="T55" fmla="*/ 97 h 178"/>
                    <a:gd name="T56" fmla="*/ 32 w 144"/>
                    <a:gd name="T57" fmla="*/ 101 h 178"/>
                    <a:gd name="T58" fmla="*/ 37 w 144"/>
                    <a:gd name="T59" fmla="*/ 105 h 178"/>
                    <a:gd name="T60" fmla="*/ 56 w 144"/>
                    <a:gd name="T61" fmla="*/ 103 h 178"/>
                    <a:gd name="T62" fmla="*/ 71 w 144"/>
                    <a:gd name="T63" fmla="*/ 99 h 178"/>
                    <a:gd name="T64" fmla="*/ 80 w 144"/>
                    <a:gd name="T65" fmla="*/ 101 h 178"/>
                    <a:gd name="T66" fmla="*/ 101 w 144"/>
                    <a:gd name="T67" fmla="*/ 101 h 178"/>
                    <a:gd name="T68" fmla="*/ 126 w 144"/>
                    <a:gd name="T69" fmla="*/ 99 h 178"/>
                    <a:gd name="T70" fmla="*/ 131 w 144"/>
                    <a:gd name="T71" fmla="*/ 105 h 178"/>
                    <a:gd name="T72" fmla="*/ 131 w 144"/>
                    <a:gd name="T73" fmla="*/ 152 h 178"/>
                    <a:gd name="T74" fmla="*/ 130 w 144"/>
                    <a:gd name="T75" fmla="*/ 158 h 178"/>
                    <a:gd name="T76" fmla="*/ 130 w 144"/>
                    <a:gd name="T77" fmla="*/ 160 h 178"/>
                    <a:gd name="T78" fmla="*/ 128 w 144"/>
                    <a:gd name="T79" fmla="*/ 162 h 178"/>
                    <a:gd name="T80" fmla="*/ 124 w 144"/>
                    <a:gd name="T81" fmla="*/ 165 h 178"/>
                    <a:gd name="T82" fmla="*/ 122 w 144"/>
                    <a:gd name="T83" fmla="*/ 168 h 178"/>
                    <a:gd name="T84" fmla="*/ 119 w 144"/>
                    <a:gd name="T85" fmla="*/ 169 h 178"/>
                    <a:gd name="T86" fmla="*/ 117 w 144"/>
                    <a:gd name="T87" fmla="*/ 169 h 178"/>
                    <a:gd name="T88" fmla="*/ 112 w 144"/>
                    <a:gd name="T89" fmla="*/ 170 h 178"/>
                    <a:gd name="T90" fmla="*/ 15 w 144"/>
                    <a:gd name="T91" fmla="*/ 170 h 178"/>
                    <a:gd name="T92" fmla="*/ 15 w 144"/>
                    <a:gd name="T93" fmla="*/ 178 h 178"/>
                    <a:gd name="T94" fmla="*/ 115 w 144"/>
                    <a:gd name="T95" fmla="*/ 178 h 178"/>
                    <a:gd name="T96" fmla="*/ 121 w 144"/>
                    <a:gd name="T97" fmla="*/ 178 h 178"/>
                    <a:gd name="T98" fmla="*/ 124 w 144"/>
                    <a:gd name="T99" fmla="*/ 178 h 178"/>
                    <a:gd name="T100" fmla="*/ 128 w 144"/>
                    <a:gd name="T101" fmla="*/ 177 h 178"/>
                    <a:gd name="T102" fmla="*/ 131 w 144"/>
                    <a:gd name="T103" fmla="*/ 175 h 178"/>
                    <a:gd name="T104" fmla="*/ 135 w 144"/>
                    <a:gd name="T105" fmla="*/ 174 h 178"/>
                    <a:gd name="T106" fmla="*/ 137 w 144"/>
                    <a:gd name="T107" fmla="*/ 170 h 178"/>
                    <a:gd name="T108" fmla="*/ 140 w 144"/>
                    <a:gd name="T109" fmla="*/ 168 h 178"/>
                    <a:gd name="T110" fmla="*/ 142 w 144"/>
                    <a:gd name="T111" fmla="*/ 164 h 178"/>
                    <a:gd name="T112" fmla="*/ 142 w 144"/>
                    <a:gd name="T113" fmla="*/ 160 h 178"/>
                    <a:gd name="T114" fmla="*/ 144 w 144"/>
                    <a:gd name="T115" fmla="*/ 156 h 178"/>
                    <a:gd name="T116" fmla="*/ 144 w 144"/>
                    <a:gd name="T117" fmla="*/ 152 h 178"/>
                    <a:gd name="T118" fmla="*/ 144 w 144"/>
                    <a:gd name="T119" fmla="*/ 84 h 1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4"/>
                    <a:gd name="T181" fmla="*/ 0 h 178"/>
                    <a:gd name="T182" fmla="*/ 144 w 144"/>
                    <a:gd name="T183" fmla="*/ 178 h 1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4" h="178">
                      <a:moveTo>
                        <a:pt x="144" y="84"/>
                      </a:moveTo>
                      <a:lnTo>
                        <a:pt x="103" y="66"/>
                      </a:lnTo>
                      <a:lnTo>
                        <a:pt x="58" y="4"/>
                      </a:lnTo>
                      <a:lnTo>
                        <a:pt x="56" y="2"/>
                      </a:lnTo>
                      <a:lnTo>
                        <a:pt x="53" y="1"/>
                      </a:lnTo>
                      <a:lnTo>
                        <a:pt x="50" y="0"/>
                      </a:lnTo>
                      <a:lnTo>
                        <a:pt x="44" y="0"/>
                      </a:lnTo>
                      <a:lnTo>
                        <a:pt x="41" y="0"/>
                      </a:lnTo>
                      <a:lnTo>
                        <a:pt x="35" y="1"/>
                      </a:lnTo>
                      <a:lnTo>
                        <a:pt x="30" y="4"/>
                      </a:lnTo>
                      <a:lnTo>
                        <a:pt x="24" y="6"/>
                      </a:lnTo>
                      <a:lnTo>
                        <a:pt x="19" y="8"/>
                      </a:lnTo>
                      <a:lnTo>
                        <a:pt x="15" y="11"/>
                      </a:lnTo>
                      <a:lnTo>
                        <a:pt x="12" y="14"/>
                      </a:lnTo>
                      <a:lnTo>
                        <a:pt x="8" y="16"/>
                      </a:lnTo>
                      <a:lnTo>
                        <a:pt x="5" y="20"/>
                      </a:lnTo>
                      <a:lnTo>
                        <a:pt x="1" y="24"/>
                      </a:lnTo>
                      <a:lnTo>
                        <a:pt x="0" y="29"/>
                      </a:lnTo>
                      <a:lnTo>
                        <a:pt x="0" y="34"/>
                      </a:lnTo>
                      <a:lnTo>
                        <a:pt x="0" y="41"/>
                      </a:lnTo>
                      <a:lnTo>
                        <a:pt x="1" y="50"/>
                      </a:lnTo>
                      <a:lnTo>
                        <a:pt x="3" y="58"/>
                      </a:lnTo>
                      <a:lnTo>
                        <a:pt x="6" y="69"/>
                      </a:lnTo>
                      <a:lnTo>
                        <a:pt x="10" y="77"/>
                      </a:lnTo>
                      <a:lnTo>
                        <a:pt x="14" y="82"/>
                      </a:lnTo>
                      <a:lnTo>
                        <a:pt x="19" y="89"/>
                      </a:lnTo>
                      <a:lnTo>
                        <a:pt x="23" y="93"/>
                      </a:lnTo>
                      <a:lnTo>
                        <a:pt x="28" y="97"/>
                      </a:lnTo>
                      <a:lnTo>
                        <a:pt x="32" y="101"/>
                      </a:lnTo>
                      <a:lnTo>
                        <a:pt x="37" y="105"/>
                      </a:lnTo>
                      <a:lnTo>
                        <a:pt x="56" y="103"/>
                      </a:lnTo>
                      <a:lnTo>
                        <a:pt x="71" y="99"/>
                      </a:lnTo>
                      <a:lnTo>
                        <a:pt x="80" y="101"/>
                      </a:lnTo>
                      <a:lnTo>
                        <a:pt x="101" y="101"/>
                      </a:lnTo>
                      <a:lnTo>
                        <a:pt x="126" y="99"/>
                      </a:lnTo>
                      <a:lnTo>
                        <a:pt x="131" y="105"/>
                      </a:lnTo>
                      <a:lnTo>
                        <a:pt x="131" y="152"/>
                      </a:lnTo>
                      <a:lnTo>
                        <a:pt x="130" y="158"/>
                      </a:lnTo>
                      <a:lnTo>
                        <a:pt x="130" y="160"/>
                      </a:lnTo>
                      <a:lnTo>
                        <a:pt x="128" y="162"/>
                      </a:lnTo>
                      <a:lnTo>
                        <a:pt x="124" y="165"/>
                      </a:lnTo>
                      <a:lnTo>
                        <a:pt x="122" y="168"/>
                      </a:lnTo>
                      <a:lnTo>
                        <a:pt x="119" y="169"/>
                      </a:lnTo>
                      <a:lnTo>
                        <a:pt x="117" y="169"/>
                      </a:lnTo>
                      <a:lnTo>
                        <a:pt x="112" y="170"/>
                      </a:lnTo>
                      <a:lnTo>
                        <a:pt x="15" y="170"/>
                      </a:lnTo>
                      <a:lnTo>
                        <a:pt x="15" y="178"/>
                      </a:lnTo>
                      <a:lnTo>
                        <a:pt x="115" y="178"/>
                      </a:lnTo>
                      <a:lnTo>
                        <a:pt x="121" y="178"/>
                      </a:lnTo>
                      <a:lnTo>
                        <a:pt x="124" y="178"/>
                      </a:lnTo>
                      <a:lnTo>
                        <a:pt x="128" y="177"/>
                      </a:lnTo>
                      <a:lnTo>
                        <a:pt x="131" y="175"/>
                      </a:lnTo>
                      <a:lnTo>
                        <a:pt x="135" y="174"/>
                      </a:lnTo>
                      <a:lnTo>
                        <a:pt x="137" y="170"/>
                      </a:lnTo>
                      <a:lnTo>
                        <a:pt x="140" y="168"/>
                      </a:lnTo>
                      <a:lnTo>
                        <a:pt x="142" y="164"/>
                      </a:lnTo>
                      <a:lnTo>
                        <a:pt x="142" y="160"/>
                      </a:lnTo>
                      <a:lnTo>
                        <a:pt x="144" y="156"/>
                      </a:lnTo>
                      <a:lnTo>
                        <a:pt x="144" y="152"/>
                      </a:lnTo>
                      <a:lnTo>
                        <a:pt x="144" y="84"/>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69" name="Freeform 77"/>
                <p:cNvSpPr/>
                <p:nvPr/>
              </p:nvSpPr>
              <p:spPr bwMode="auto">
                <a:xfrm>
                  <a:off x="443" y="2410"/>
                  <a:ext cx="144" cy="178"/>
                </a:xfrm>
                <a:custGeom>
                  <a:avLst/>
                  <a:gdLst>
                    <a:gd name="T0" fmla="*/ 144 w 144"/>
                    <a:gd name="T1" fmla="*/ 84 h 178"/>
                    <a:gd name="T2" fmla="*/ 103 w 144"/>
                    <a:gd name="T3" fmla="*/ 66 h 178"/>
                    <a:gd name="T4" fmla="*/ 58 w 144"/>
                    <a:gd name="T5" fmla="*/ 4 h 178"/>
                    <a:gd name="T6" fmla="*/ 56 w 144"/>
                    <a:gd name="T7" fmla="*/ 2 h 178"/>
                    <a:gd name="T8" fmla="*/ 53 w 144"/>
                    <a:gd name="T9" fmla="*/ 1 h 178"/>
                    <a:gd name="T10" fmla="*/ 50 w 144"/>
                    <a:gd name="T11" fmla="*/ 0 h 178"/>
                    <a:gd name="T12" fmla="*/ 44 w 144"/>
                    <a:gd name="T13" fmla="*/ 0 h 178"/>
                    <a:gd name="T14" fmla="*/ 41 w 144"/>
                    <a:gd name="T15" fmla="*/ 0 h 178"/>
                    <a:gd name="T16" fmla="*/ 35 w 144"/>
                    <a:gd name="T17" fmla="*/ 1 h 178"/>
                    <a:gd name="T18" fmla="*/ 30 w 144"/>
                    <a:gd name="T19" fmla="*/ 4 h 178"/>
                    <a:gd name="T20" fmla="*/ 24 w 144"/>
                    <a:gd name="T21" fmla="*/ 6 h 178"/>
                    <a:gd name="T22" fmla="*/ 19 w 144"/>
                    <a:gd name="T23" fmla="*/ 8 h 178"/>
                    <a:gd name="T24" fmla="*/ 15 w 144"/>
                    <a:gd name="T25" fmla="*/ 11 h 178"/>
                    <a:gd name="T26" fmla="*/ 12 w 144"/>
                    <a:gd name="T27" fmla="*/ 14 h 178"/>
                    <a:gd name="T28" fmla="*/ 8 w 144"/>
                    <a:gd name="T29" fmla="*/ 16 h 178"/>
                    <a:gd name="T30" fmla="*/ 5 w 144"/>
                    <a:gd name="T31" fmla="*/ 20 h 178"/>
                    <a:gd name="T32" fmla="*/ 1 w 144"/>
                    <a:gd name="T33" fmla="*/ 24 h 178"/>
                    <a:gd name="T34" fmla="*/ 0 w 144"/>
                    <a:gd name="T35" fmla="*/ 29 h 178"/>
                    <a:gd name="T36" fmla="*/ 0 w 144"/>
                    <a:gd name="T37" fmla="*/ 34 h 178"/>
                    <a:gd name="T38" fmla="*/ 0 w 144"/>
                    <a:gd name="T39" fmla="*/ 41 h 178"/>
                    <a:gd name="T40" fmla="*/ 1 w 144"/>
                    <a:gd name="T41" fmla="*/ 50 h 178"/>
                    <a:gd name="T42" fmla="*/ 3 w 144"/>
                    <a:gd name="T43" fmla="*/ 58 h 178"/>
                    <a:gd name="T44" fmla="*/ 6 w 144"/>
                    <a:gd name="T45" fmla="*/ 69 h 178"/>
                    <a:gd name="T46" fmla="*/ 10 w 144"/>
                    <a:gd name="T47" fmla="*/ 77 h 178"/>
                    <a:gd name="T48" fmla="*/ 14 w 144"/>
                    <a:gd name="T49" fmla="*/ 82 h 178"/>
                    <a:gd name="T50" fmla="*/ 19 w 144"/>
                    <a:gd name="T51" fmla="*/ 89 h 178"/>
                    <a:gd name="T52" fmla="*/ 23 w 144"/>
                    <a:gd name="T53" fmla="*/ 93 h 178"/>
                    <a:gd name="T54" fmla="*/ 28 w 144"/>
                    <a:gd name="T55" fmla="*/ 97 h 178"/>
                    <a:gd name="T56" fmla="*/ 32 w 144"/>
                    <a:gd name="T57" fmla="*/ 101 h 178"/>
                    <a:gd name="T58" fmla="*/ 37 w 144"/>
                    <a:gd name="T59" fmla="*/ 105 h 178"/>
                    <a:gd name="T60" fmla="*/ 56 w 144"/>
                    <a:gd name="T61" fmla="*/ 103 h 178"/>
                    <a:gd name="T62" fmla="*/ 71 w 144"/>
                    <a:gd name="T63" fmla="*/ 99 h 178"/>
                    <a:gd name="T64" fmla="*/ 80 w 144"/>
                    <a:gd name="T65" fmla="*/ 101 h 178"/>
                    <a:gd name="T66" fmla="*/ 101 w 144"/>
                    <a:gd name="T67" fmla="*/ 101 h 178"/>
                    <a:gd name="T68" fmla="*/ 126 w 144"/>
                    <a:gd name="T69" fmla="*/ 99 h 178"/>
                    <a:gd name="T70" fmla="*/ 131 w 144"/>
                    <a:gd name="T71" fmla="*/ 105 h 178"/>
                    <a:gd name="T72" fmla="*/ 131 w 144"/>
                    <a:gd name="T73" fmla="*/ 152 h 178"/>
                    <a:gd name="T74" fmla="*/ 130 w 144"/>
                    <a:gd name="T75" fmla="*/ 158 h 178"/>
                    <a:gd name="T76" fmla="*/ 130 w 144"/>
                    <a:gd name="T77" fmla="*/ 160 h 178"/>
                    <a:gd name="T78" fmla="*/ 128 w 144"/>
                    <a:gd name="T79" fmla="*/ 162 h 178"/>
                    <a:gd name="T80" fmla="*/ 124 w 144"/>
                    <a:gd name="T81" fmla="*/ 165 h 178"/>
                    <a:gd name="T82" fmla="*/ 122 w 144"/>
                    <a:gd name="T83" fmla="*/ 168 h 178"/>
                    <a:gd name="T84" fmla="*/ 119 w 144"/>
                    <a:gd name="T85" fmla="*/ 169 h 178"/>
                    <a:gd name="T86" fmla="*/ 117 w 144"/>
                    <a:gd name="T87" fmla="*/ 169 h 178"/>
                    <a:gd name="T88" fmla="*/ 112 w 144"/>
                    <a:gd name="T89" fmla="*/ 170 h 178"/>
                    <a:gd name="T90" fmla="*/ 15 w 144"/>
                    <a:gd name="T91" fmla="*/ 170 h 178"/>
                    <a:gd name="T92" fmla="*/ 15 w 144"/>
                    <a:gd name="T93" fmla="*/ 178 h 178"/>
                    <a:gd name="T94" fmla="*/ 115 w 144"/>
                    <a:gd name="T95" fmla="*/ 178 h 178"/>
                    <a:gd name="T96" fmla="*/ 121 w 144"/>
                    <a:gd name="T97" fmla="*/ 178 h 178"/>
                    <a:gd name="T98" fmla="*/ 124 w 144"/>
                    <a:gd name="T99" fmla="*/ 178 h 178"/>
                    <a:gd name="T100" fmla="*/ 128 w 144"/>
                    <a:gd name="T101" fmla="*/ 177 h 178"/>
                    <a:gd name="T102" fmla="*/ 131 w 144"/>
                    <a:gd name="T103" fmla="*/ 175 h 178"/>
                    <a:gd name="T104" fmla="*/ 135 w 144"/>
                    <a:gd name="T105" fmla="*/ 174 h 178"/>
                    <a:gd name="T106" fmla="*/ 137 w 144"/>
                    <a:gd name="T107" fmla="*/ 170 h 178"/>
                    <a:gd name="T108" fmla="*/ 140 w 144"/>
                    <a:gd name="T109" fmla="*/ 168 h 178"/>
                    <a:gd name="T110" fmla="*/ 142 w 144"/>
                    <a:gd name="T111" fmla="*/ 164 h 178"/>
                    <a:gd name="T112" fmla="*/ 142 w 144"/>
                    <a:gd name="T113" fmla="*/ 160 h 178"/>
                    <a:gd name="T114" fmla="*/ 144 w 144"/>
                    <a:gd name="T115" fmla="*/ 156 h 178"/>
                    <a:gd name="T116" fmla="*/ 144 w 144"/>
                    <a:gd name="T117" fmla="*/ 152 h 178"/>
                    <a:gd name="T118" fmla="*/ 144 w 144"/>
                    <a:gd name="T119" fmla="*/ 84 h 1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4"/>
                    <a:gd name="T181" fmla="*/ 0 h 178"/>
                    <a:gd name="T182" fmla="*/ 144 w 144"/>
                    <a:gd name="T183" fmla="*/ 178 h 1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4" h="178">
                      <a:moveTo>
                        <a:pt x="144" y="84"/>
                      </a:moveTo>
                      <a:lnTo>
                        <a:pt x="103" y="66"/>
                      </a:lnTo>
                      <a:lnTo>
                        <a:pt x="58" y="4"/>
                      </a:lnTo>
                      <a:lnTo>
                        <a:pt x="56" y="2"/>
                      </a:lnTo>
                      <a:lnTo>
                        <a:pt x="53" y="1"/>
                      </a:lnTo>
                      <a:lnTo>
                        <a:pt x="50" y="0"/>
                      </a:lnTo>
                      <a:lnTo>
                        <a:pt x="44" y="0"/>
                      </a:lnTo>
                      <a:lnTo>
                        <a:pt x="41" y="0"/>
                      </a:lnTo>
                      <a:lnTo>
                        <a:pt x="35" y="1"/>
                      </a:lnTo>
                      <a:lnTo>
                        <a:pt x="30" y="4"/>
                      </a:lnTo>
                      <a:lnTo>
                        <a:pt x="24" y="6"/>
                      </a:lnTo>
                      <a:lnTo>
                        <a:pt x="19" y="8"/>
                      </a:lnTo>
                      <a:lnTo>
                        <a:pt x="15" y="11"/>
                      </a:lnTo>
                      <a:lnTo>
                        <a:pt x="12" y="14"/>
                      </a:lnTo>
                      <a:lnTo>
                        <a:pt x="8" y="16"/>
                      </a:lnTo>
                      <a:lnTo>
                        <a:pt x="5" y="20"/>
                      </a:lnTo>
                      <a:lnTo>
                        <a:pt x="1" y="24"/>
                      </a:lnTo>
                      <a:lnTo>
                        <a:pt x="0" y="29"/>
                      </a:lnTo>
                      <a:lnTo>
                        <a:pt x="0" y="34"/>
                      </a:lnTo>
                      <a:lnTo>
                        <a:pt x="0" y="41"/>
                      </a:lnTo>
                      <a:lnTo>
                        <a:pt x="1" y="50"/>
                      </a:lnTo>
                      <a:lnTo>
                        <a:pt x="3" y="58"/>
                      </a:lnTo>
                      <a:lnTo>
                        <a:pt x="6" y="69"/>
                      </a:lnTo>
                      <a:lnTo>
                        <a:pt x="10" y="77"/>
                      </a:lnTo>
                      <a:lnTo>
                        <a:pt x="14" y="82"/>
                      </a:lnTo>
                      <a:lnTo>
                        <a:pt x="19" y="89"/>
                      </a:lnTo>
                      <a:lnTo>
                        <a:pt x="23" y="93"/>
                      </a:lnTo>
                      <a:lnTo>
                        <a:pt x="28" y="97"/>
                      </a:lnTo>
                      <a:lnTo>
                        <a:pt x="32" y="101"/>
                      </a:lnTo>
                      <a:lnTo>
                        <a:pt x="37" y="105"/>
                      </a:lnTo>
                      <a:lnTo>
                        <a:pt x="56" y="103"/>
                      </a:lnTo>
                      <a:lnTo>
                        <a:pt x="71" y="99"/>
                      </a:lnTo>
                      <a:lnTo>
                        <a:pt x="80" y="101"/>
                      </a:lnTo>
                      <a:lnTo>
                        <a:pt x="101" y="101"/>
                      </a:lnTo>
                      <a:lnTo>
                        <a:pt x="126" y="99"/>
                      </a:lnTo>
                      <a:lnTo>
                        <a:pt x="131" y="105"/>
                      </a:lnTo>
                      <a:lnTo>
                        <a:pt x="131" y="152"/>
                      </a:lnTo>
                      <a:lnTo>
                        <a:pt x="130" y="158"/>
                      </a:lnTo>
                      <a:lnTo>
                        <a:pt x="130" y="160"/>
                      </a:lnTo>
                      <a:lnTo>
                        <a:pt x="128" y="162"/>
                      </a:lnTo>
                      <a:lnTo>
                        <a:pt x="124" y="165"/>
                      </a:lnTo>
                      <a:lnTo>
                        <a:pt x="122" y="168"/>
                      </a:lnTo>
                      <a:lnTo>
                        <a:pt x="119" y="169"/>
                      </a:lnTo>
                      <a:lnTo>
                        <a:pt x="117" y="169"/>
                      </a:lnTo>
                      <a:lnTo>
                        <a:pt x="112" y="170"/>
                      </a:lnTo>
                      <a:lnTo>
                        <a:pt x="15" y="170"/>
                      </a:lnTo>
                      <a:lnTo>
                        <a:pt x="15" y="178"/>
                      </a:lnTo>
                      <a:lnTo>
                        <a:pt x="115" y="178"/>
                      </a:lnTo>
                      <a:lnTo>
                        <a:pt x="121" y="178"/>
                      </a:lnTo>
                      <a:lnTo>
                        <a:pt x="124" y="178"/>
                      </a:lnTo>
                      <a:lnTo>
                        <a:pt x="128" y="177"/>
                      </a:lnTo>
                      <a:lnTo>
                        <a:pt x="131" y="175"/>
                      </a:lnTo>
                      <a:lnTo>
                        <a:pt x="135" y="174"/>
                      </a:lnTo>
                      <a:lnTo>
                        <a:pt x="137" y="170"/>
                      </a:lnTo>
                      <a:lnTo>
                        <a:pt x="140" y="168"/>
                      </a:lnTo>
                      <a:lnTo>
                        <a:pt x="142" y="164"/>
                      </a:lnTo>
                      <a:lnTo>
                        <a:pt x="142" y="160"/>
                      </a:lnTo>
                      <a:lnTo>
                        <a:pt x="144" y="156"/>
                      </a:lnTo>
                      <a:lnTo>
                        <a:pt x="144" y="152"/>
                      </a:lnTo>
                      <a:lnTo>
                        <a:pt x="144" y="8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59" name="Group 78"/>
              <p:cNvGrpSpPr/>
              <p:nvPr/>
            </p:nvGrpSpPr>
            <p:grpSpPr bwMode="auto">
              <a:xfrm>
                <a:off x="472" y="2261"/>
                <a:ext cx="217" cy="325"/>
                <a:chOff x="472" y="2261"/>
                <a:chExt cx="217" cy="325"/>
              </a:xfrm>
            </p:grpSpPr>
            <p:grpSp>
              <p:nvGrpSpPr>
                <p:cNvPr id="25260" name="Group 79"/>
                <p:cNvGrpSpPr/>
                <p:nvPr/>
              </p:nvGrpSpPr>
              <p:grpSpPr bwMode="auto">
                <a:xfrm>
                  <a:off x="472" y="2261"/>
                  <a:ext cx="217" cy="325"/>
                  <a:chOff x="472" y="2261"/>
                  <a:chExt cx="217" cy="325"/>
                </a:xfrm>
              </p:grpSpPr>
              <p:sp>
                <p:nvSpPr>
                  <p:cNvPr id="25266" name="Freeform 80"/>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67" name="Freeform 81"/>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61" name="Group 82"/>
                <p:cNvGrpSpPr/>
                <p:nvPr/>
              </p:nvGrpSpPr>
              <p:grpSpPr bwMode="auto">
                <a:xfrm>
                  <a:off x="599" y="2301"/>
                  <a:ext cx="34" cy="29"/>
                  <a:chOff x="599" y="2301"/>
                  <a:chExt cx="34" cy="29"/>
                </a:xfrm>
              </p:grpSpPr>
              <p:sp>
                <p:nvSpPr>
                  <p:cNvPr id="25262" name="Freeform 83"/>
                  <p:cNvSpPr/>
                  <p:nvPr/>
                </p:nvSpPr>
                <p:spPr bwMode="auto">
                  <a:xfrm>
                    <a:off x="599" y="2301"/>
                    <a:ext cx="26" cy="14"/>
                  </a:xfrm>
                  <a:custGeom>
                    <a:avLst/>
                    <a:gdLst>
                      <a:gd name="T0" fmla="*/ 0 w 26"/>
                      <a:gd name="T1" fmla="*/ 3 h 14"/>
                      <a:gd name="T2" fmla="*/ 4 w 26"/>
                      <a:gd name="T3" fmla="*/ 1 h 14"/>
                      <a:gd name="T4" fmla="*/ 7 w 26"/>
                      <a:gd name="T5" fmla="*/ 0 h 14"/>
                      <a:gd name="T6" fmla="*/ 9 w 26"/>
                      <a:gd name="T7" fmla="*/ 0 h 14"/>
                      <a:gd name="T8" fmla="*/ 13 w 26"/>
                      <a:gd name="T9" fmla="*/ 0 h 14"/>
                      <a:gd name="T10" fmla="*/ 14 w 26"/>
                      <a:gd name="T11" fmla="*/ 0 h 14"/>
                      <a:gd name="T12" fmla="*/ 16 w 26"/>
                      <a:gd name="T13" fmla="*/ 0 h 14"/>
                      <a:gd name="T14" fmla="*/ 17 w 26"/>
                      <a:gd name="T15" fmla="*/ 1 h 14"/>
                      <a:gd name="T16" fmla="*/ 17 w 26"/>
                      <a:gd name="T17" fmla="*/ 3 h 14"/>
                      <a:gd name="T18" fmla="*/ 19 w 26"/>
                      <a:gd name="T19" fmla="*/ 7 h 14"/>
                      <a:gd name="T20" fmla="*/ 21 w 26"/>
                      <a:gd name="T21" fmla="*/ 8 h 14"/>
                      <a:gd name="T22" fmla="*/ 22 w 26"/>
                      <a:gd name="T23" fmla="*/ 10 h 14"/>
                      <a:gd name="T24" fmla="*/ 24 w 26"/>
                      <a:gd name="T25" fmla="*/ 12 h 14"/>
                      <a:gd name="T26" fmla="*/ 26 w 26"/>
                      <a:gd name="T27" fmla="*/ 14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14"/>
                      <a:gd name="T44" fmla="*/ 26 w 26"/>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14">
                        <a:moveTo>
                          <a:pt x="0" y="3"/>
                        </a:moveTo>
                        <a:lnTo>
                          <a:pt x="4" y="1"/>
                        </a:lnTo>
                        <a:lnTo>
                          <a:pt x="7" y="0"/>
                        </a:lnTo>
                        <a:lnTo>
                          <a:pt x="9" y="0"/>
                        </a:lnTo>
                        <a:lnTo>
                          <a:pt x="13" y="0"/>
                        </a:lnTo>
                        <a:lnTo>
                          <a:pt x="14" y="0"/>
                        </a:lnTo>
                        <a:lnTo>
                          <a:pt x="16" y="0"/>
                        </a:lnTo>
                        <a:lnTo>
                          <a:pt x="17" y="1"/>
                        </a:lnTo>
                        <a:lnTo>
                          <a:pt x="17" y="3"/>
                        </a:lnTo>
                        <a:lnTo>
                          <a:pt x="19" y="7"/>
                        </a:lnTo>
                        <a:lnTo>
                          <a:pt x="21" y="8"/>
                        </a:lnTo>
                        <a:lnTo>
                          <a:pt x="22" y="10"/>
                        </a:lnTo>
                        <a:lnTo>
                          <a:pt x="24" y="12"/>
                        </a:lnTo>
                        <a:lnTo>
                          <a:pt x="26" y="1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263" name="Group 84"/>
                  <p:cNvGrpSpPr/>
                  <p:nvPr/>
                </p:nvGrpSpPr>
                <p:grpSpPr bwMode="auto">
                  <a:xfrm>
                    <a:off x="617" y="2312"/>
                    <a:ext cx="16" cy="18"/>
                    <a:chOff x="617" y="2312"/>
                    <a:chExt cx="16" cy="18"/>
                  </a:xfrm>
                </p:grpSpPr>
                <p:sp>
                  <p:nvSpPr>
                    <p:cNvPr id="25264" name="Freeform 85"/>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65" name="Freeform 86"/>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nvGrpSpPr>
            <p:cNvPr id="25186" name="Group 87"/>
            <p:cNvGrpSpPr/>
            <p:nvPr/>
          </p:nvGrpSpPr>
          <p:grpSpPr bwMode="auto">
            <a:xfrm>
              <a:off x="633" y="2493"/>
              <a:ext cx="145" cy="98"/>
              <a:chOff x="633" y="2493"/>
              <a:chExt cx="145" cy="98"/>
            </a:xfrm>
          </p:grpSpPr>
          <p:sp>
            <p:nvSpPr>
              <p:cNvPr id="25256" name="Freeform 88"/>
              <p:cNvSpPr/>
              <p:nvPr/>
            </p:nvSpPr>
            <p:spPr bwMode="auto">
              <a:xfrm>
                <a:off x="633" y="2493"/>
                <a:ext cx="145" cy="98"/>
              </a:xfrm>
              <a:custGeom>
                <a:avLst/>
                <a:gdLst>
                  <a:gd name="T0" fmla="*/ 145 w 145"/>
                  <a:gd name="T1" fmla="*/ 98 h 98"/>
                  <a:gd name="T2" fmla="*/ 145 w 145"/>
                  <a:gd name="T3" fmla="*/ 47 h 98"/>
                  <a:gd name="T4" fmla="*/ 143 w 145"/>
                  <a:gd name="T5" fmla="*/ 6 h 98"/>
                  <a:gd name="T6" fmla="*/ 70 w 145"/>
                  <a:gd name="T7" fmla="*/ 0 h 98"/>
                  <a:gd name="T8" fmla="*/ 3 w 145"/>
                  <a:gd name="T9" fmla="*/ 5 h 98"/>
                  <a:gd name="T10" fmla="*/ 2 w 145"/>
                  <a:gd name="T11" fmla="*/ 19 h 98"/>
                  <a:gd name="T12" fmla="*/ 0 w 145"/>
                  <a:gd name="T13" fmla="*/ 97 h 98"/>
                  <a:gd name="T14" fmla="*/ 15 w 145"/>
                  <a:gd name="T15" fmla="*/ 97 h 98"/>
                  <a:gd name="T16" fmla="*/ 15 w 145"/>
                  <a:gd name="T17" fmla="*/ 27 h 98"/>
                  <a:gd name="T18" fmla="*/ 44 w 145"/>
                  <a:gd name="T19" fmla="*/ 25 h 98"/>
                  <a:gd name="T20" fmla="*/ 132 w 145"/>
                  <a:gd name="T21" fmla="*/ 25 h 98"/>
                  <a:gd name="T22" fmla="*/ 133 w 145"/>
                  <a:gd name="T23" fmla="*/ 98 h 98"/>
                  <a:gd name="T24" fmla="*/ 145 w 145"/>
                  <a:gd name="T25" fmla="*/ 98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98"/>
                  <a:gd name="T41" fmla="*/ 145 w 145"/>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98">
                    <a:moveTo>
                      <a:pt x="145" y="98"/>
                    </a:moveTo>
                    <a:lnTo>
                      <a:pt x="145" y="47"/>
                    </a:lnTo>
                    <a:lnTo>
                      <a:pt x="143" y="6"/>
                    </a:lnTo>
                    <a:lnTo>
                      <a:pt x="70" y="0"/>
                    </a:lnTo>
                    <a:lnTo>
                      <a:pt x="3" y="5"/>
                    </a:lnTo>
                    <a:lnTo>
                      <a:pt x="2" y="19"/>
                    </a:lnTo>
                    <a:lnTo>
                      <a:pt x="0" y="97"/>
                    </a:lnTo>
                    <a:lnTo>
                      <a:pt x="15" y="97"/>
                    </a:lnTo>
                    <a:lnTo>
                      <a:pt x="15" y="27"/>
                    </a:lnTo>
                    <a:lnTo>
                      <a:pt x="44" y="25"/>
                    </a:lnTo>
                    <a:lnTo>
                      <a:pt x="132" y="25"/>
                    </a:lnTo>
                    <a:lnTo>
                      <a:pt x="133" y="98"/>
                    </a:lnTo>
                    <a:lnTo>
                      <a:pt x="145" y="98"/>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57" name="Freeform 89"/>
              <p:cNvSpPr/>
              <p:nvPr/>
            </p:nvSpPr>
            <p:spPr bwMode="auto">
              <a:xfrm>
                <a:off x="633" y="2493"/>
                <a:ext cx="145" cy="98"/>
              </a:xfrm>
              <a:custGeom>
                <a:avLst/>
                <a:gdLst>
                  <a:gd name="T0" fmla="*/ 145 w 145"/>
                  <a:gd name="T1" fmla="*/ 98 h 98"/>
                  <a:gd name="T2" fmla="*/ 145 w 145"/>
                  <a:gd name="T3" fmla="*/ 47 h 98"/>
                  <a:gd name="T4" fmla="*/ 143 w 145"/>
                  <a:gd name="T5" fmla="*/ 6 h 98"/>
                  <a:gd name="T6" fmla="*/ 70 w 145"/>
                  <a:gd name="T7" fmla="*/ 0 h 98"/>
                  <a:gd name="T8" fmla="*/ 3 w 145"/>
                  <a:gd name="T9" fmla="*/ 5 h 98"/>
                  <a:gd name="T10" fmla="*/ 2 w 145"/>
                  <a:gd name="T11" fmla="*/ 19 h 98"/>
                  <a:gd name="T12" fmla="*/ 0 w 145"/>
                  <a:gd name="T13" fmla="*/ 97 h 98"/>
                  <a:gd name="T14" fmla="*/ 15 w 145"/>
                  <a:gd name="T15" fmla="*/ 97 h 98"/>
                  <a:gd name="T16" fmla="*/ 15 w 145"/>
                  <a:gd name="T17" fmla="*/ 27 h 98"/>
                  <a:gd name="T18" fmla="*/ 44 w 145"/>
                  <a:gd name="T19" fmla="*/ 25 h 98"/>
                  <a:gd name="T20" fmla="*/ 132 w 145"/>
                  <a:gd name="T21" fmla="*/ 25 h 98"/>
                  <a:gd name="T22" fmla="*/ 133 w 145"/>
                  <a:gd name="T23" fmla="*/ 98 h 98"/>
                  <a:gd name="T24" fmla="*/ 145 w 145"/>
                  <a:gd name="T25" fmla="*/ 98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98"/>
                  <a:gd name="T41" fmla="*/ 145 w 145"/>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98">
                    <a:moveTo>
                      <a:pt x="145" y="98"/>
                    </a:moveTo>
                    <a:lnTo>
                      <a:pt x="145" y="47"/>
                    </a:lnTo>
                    <a:lnTo>
                      <a:pt x="143" y="6"/>
                    </a:lnTo>
                    <a:lnTo>
                      <a:pt x="70" y="0"/>
                    </a:lnTo>
                    <a:lnTo>
                      <a:pt x="3" y="5"/>
                    </a:lnTo>
                    <a:lnTo>
                      <a:pt x="2" y="19"/>
                    </a:lnTo>
                    <a:lnTo>
                      <a:pt x="0" y="97"/>
                    </a:lnTo>
                    <a:lnTo>
                      <a:pt x="15" y="97"/>
                    </a:lnTo>
                    <a:lnTo>
                      <a:pt x="15" y="27"/>
                    </a:lnTo>
                    <a:lnTo>
                      <a:pt x="44" y="25"/>
                    </a:lnTo>
                    <a:lnTo>
                      <a:pt x="132" y="25"/>
                    </a:lnTo>
                    <a:lnTo>
                      <a:pt x="133" y="98"/>
                    </a:lnTo>
                    <a:lnTo>
                      <a:pt x="145" y="98"/>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187" name="Group 90"/>
            <p:cNvGrpSpPr/>
            <p:nvPr/>
          </p:nvGrpSpPr>
          <p:grpSpPr bwMode="auto">
            <a:xfrm>
              <a:off x="644" y="2492"/>
              <a:ext cx="57" cy="24"/>
              <a:chOff x="644" y="2492"/>
              <a:chExt cx="57" cy="24"/>
            </a:xfrm>
          </p:grpSpPr>
          <p:sp>
            <p:nvSpPr>
              <p:cNvPr id="25254" name="Freeform 91"/>
              <p:cNvSpPr/>
              <p:nvPr/>
            </p:nvSpPr>
            <p:spPr bwMode="auto">
              <a:xfrm>
                <a:off x="644" y="2492"/>
                <a:ext cx="57" cy="24"/>
              </a:xfrm>
              <a:custGeom>
                <a:avLst/>
                <a:gdLst>
                  <a:gd name="T0" fmla="*/ 11 w 57"/>
                  <a:gd name="T1" fmla="*/ 3 h 24"/>
                  <a:gd name="T2" fmla="*/ 19 w 57"/>
                  <a:gd name="T3" fmla="*/ 2 h 24"/>
                  <a:gd name="T4" fmla="*/ 26 w 57"/>
                  <a:gd name="T5" fmla="*/ 0 h 24"/>
                  <a:gd name="T6" fmla="*/ 32 w 57"/>
                  <a:gd name="T7" fmla="*/ 5 h 24"/>
                  <a:gd name="T8" fmla="*/ 56 w 57"/>
                  <a:gd name="T9" fmla="*/ 16 h 24"/>
                  <a:gd name="T10" fmla="*/ 57 w 57"/>
                  <a:gd name="T11" fmla="*/ 21 h 24"/>
                  <a:gd name="T12" fmla="*/ 45 w 57"/>
                  <a:gd name="T13" fmla="*/ 24 h 24"/>
                  <a:gd name="T14" fmla="*/ 0 w 57"/>
                  <a:gd name="T15" fmla="*/ 7 h 24"/>
                  <a:gd name="T16" fmla="*/ 11 w 57"/>
                  <a:gd name="T17" fmla="*/ 3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24"/>
                  <a:gd name="T29" fmla="*/ 57 w 57"/>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24">
                    <a:moveTo>
                      <a:pt x="11" y="3"/>
                    </a:moveTo>
                    <a:lnTo>
                      <a:pt x="19" y="2"/>
                    </a:lnTo>
                    <a:lnTo>
                      <a:pt x="26" y="0"/>
                    </a:lnTo>
                    <a:lnTo>
                      <a:pt x="32" y="5"/>
                    </a:lnTo>
                    <a:lnTo>
                      <a:pt x="56" y="16"/>
                    </a:lnTo>
                    <a:lnTo>
                      <a:pt x="57" y="21"/>
                    </a:lnTo>
                    <a:lnTo>
                      <a:pt x="45" y="24"/>
                    </a:lnTo>
                    <a:lnTo>
                      <a:pt x="0" y="7"/>
                    </a:lnTo>
                    <a:lnTo>
                      <a:pt x="11" y="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55" name="Freeform 92"/>
              <p:cNvSpPr/>
              <p:nvPr/>
            </p:nvSpPr>
            <p:spPr bwMode="auto">
              <a:xfrm>
                <a:off x="644" y="2492"/>
                <a:ext cx="57" cy="24"/>
              </a:xfrm>
              <a:custGeom>
                <a:avLst/>
                <a:gdLst>
                  <a:gd name="T0" fmla="*/ 11 w 57"/>
                  <a:gd name="T1" fmla="*/ 3 h 24"/>
                  <a:gd name="T2" fmla="*/ 19 w 57"/>
                  <a:gd name="T3" fmla="*/ 2 h 24"/>
                  <a:gd name="T4" fmla="*/ 26 w 57"/>
                  <a:gd name="T5" fmla="*/ 0 h 24"/>
                  <a:gd name="T6" fmla="*/ 32 w 57"/>
                  <a:gd name="T7" fmla="*/ 5 h 24"/>
                  <a:gd name="T8" fmla="*/ 56 w 57"/>
                  <a:gd name="T9" fmla="*/ 16 h 24"/>
                  <a:gd name="T10" fmla="*/ 57 w 57"/>
                  <a:gd name="T11" fmla="*/ 21 h 24"/>
                  <a:gd name="T12" fmla="*/ 45 w 57"/>
                  <a:gd name="T13" fmla="*/ 24 h 24"/>
                  <a:gd name="T14" fmla="*/ 0 w 57"/>
                  <a:gd name="T15" fmla="*/ 7 h 24"/>
                  <a:gd name="T16" fmla="*/ 11 w 57"/>
                  <a:gd name="T17" fmla="*/ 3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24"/>
                  <a:gd name="T29" fmla="*/ 57 w 57"/>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24">
                    <a:moveTo>
                      <a:pt x="11" y="3"/>
                    </a:moveTo>
                    <a:lnTo>
                      <a:pt x="19" y="2"/>
                    </a:lnTo>
                    <a:lnTo>
                      <a:pt x="26" y="0"/>
                    </a:lnTo>
                    <a:lnTo>
                      <a:pt x="32" y="5"/>
                    </a:lnTo>
                    <a:lnTo>
                      <a:pt x="56" y="16"/>
                    </a:lnTo>
                    <a:lnTo>
                      <a:pt x="57" y="21"/>
                    </a:lnTo>
                    <a:lnTo>
                      <a:pt x="45" y="24"/>
                    </a:lnTo>
                    <a:lnTo>
                      <a:pt x="0" y="7"/>
                    </a:lnTo>
                    <a:lnTo>
                      <a:pt x="11" y="3"/>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188" name="Group 93"/>
            <p:cNvGrpSpPr/>
            <p:nvPr/>
          </p:nvGrpSpPr>
          <p:grpSpPr bwMode="auto">
            <a:xfrm>
              <a:off x="633" y="2493"/>
              <a:ext cx="145" cy="98"/>
              <a:chOff x="633" y="2493"/>
              <a:chExt cx="145" cy="98"/>
            </a:xfrm>
          </p:grpSpPr>
          <p:sp>
            <p:nvSpPr>
              <p:cNvPr id="25252" name="Freeform 94"/>
              <p:cNvSpPr/>
              <p:nvPr/>
            </p:nvSpPr>
            <p:spPr bwMode="auto">
              <a:xfrm>
                <a:off x="633" y="2493"/>
                <a:ext cx="145" cy="98"/>
              </a:xfrm>
              <a:custGeom>
                <a:avLst/>
                <a:gdLst>
                  <a:gd name="T0" fmla="*/ 145 w 145"/>
                  <a:gd name="T1" fmla="*/ 98 h 98"/>
                  <a:gd name="T2" fmla="*/ 145 w 145"/>
                  <a:gd name="T3" fmla="*/ 47 h 98"/>
                  <a:gd name="T4" fmla="*/ 143 w 145"/>
                  <a:gd name="T5" fmla="*/ 6 h 98"/>
                  <a:gd name="T6" fmla="*/ 70 w 145"/>
                  <a:gd name="T7" fmla="*/ 0 h 98"/>
                  <a:gd name="T8" fmla="*/ 3 w 145"/>
                  <a:gd name="T9" fmla="*/ 5 h 98"/>
                  <a:gd name="T10" fmla="*/ 2 w 145"/>
                  <a:gd name="T11" fmla="*/ 19 h 98"/>
                  <a:gd name="T12" fmla="*/ 0 w 145"/>
                  <a:gd name="T13" fmla="*/ 97 h 98"/>
                  <a:gd name="T14" fmla="*/ 15 w 145"/>
                  <a:gd name="T15" fmla="*/ 97 h 98"/>
                  <a:gd name="T16" fmla="*/ 15 w 145"/>
                  <a:gd name="T17" fmla="*/ 27 h 98"/>
                  <a:gd name="T18" fmla="*/ 44 w 145"/>
                  <a:gd name="T19" fmla="*/ 25 h 98"/>
                  <a:gd name="T20" fmla="*/ 132 w 145"/>
                  <a:gd name="T21" fmla="*/ 25 h 98"/>
                  <a:gd name="T22" fmla="*/ 133 w 145"/>
                  <a:gd name="T23" fmla="*/ 98 h 98"/>
                  <a:gd name="T24" fmla="*/ 145 w 145"/>
                  <a:gd name="T25" fmla="*/ 98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98"/>
                  <a:gd name="T41" fmla="*/ 145 w 145"/>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98">
                    <a:moveTo>
                      <a:pt x="145" y="98"/>
                    </a:moveTo>
                    <a:lnTo>
                      <a:pt x="145" y="47"/>
                    </a:lnTo>
                    <a:lnTo>
                      <a:pt x="143" y="6"/>
                    </a:lnTo>
                    <a:lnTo>
                      <a:pt x="70" y="0"/>
                    </a:lnTo>
                    <a:lnTo>
                      <a:pt x="3" y="5"/>
                    </a:lnTo>
                    <a:lnTo>
                      <a:pt x="2" y="19"/>
                    </a:lnTo>
                    <a:lnTo>
                      <a:pt x="0" y="97"/>
                    </a:lnTo>
                    <a:lnTo>
                      <a:pt x="15" y="97"/>
                    </a:lnTo>
                    <a:lnTo>
                      <a:pt x="15" y="27"/>
                    </a:lnTo>
                    <a:lnTo>
                      <a:pt x="44" y="25"/>
                    </a:lnTo>
                    <a:lnTo>
                      <a:pt x="132" y="25"/>
                    </a:lnTo>
                    <a:lnTo>
                      <a:pt x="133" y="98"/>
                    </a:lnTo>
                    <a:lnTo>
                      <a:pt x="145" y="98"/>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53" name="Freeform 95"/>
              <p:cNvSpPr/>
              <p:nvPr/>
            </p:nvSpPr>
            <p:spPr bwMode="auto">
              <a:xfrm>
                <a:off x="633" y="2493"/>
                <a:ext cx="145" cy="98"/>
              </a:xfrm>
              <a:custGeom>
                <a:avLst/>
                <a:gdLst>
                  <a:gd name="T0" fmla="*/ 145 w 145"/>
                  <a:gd name="T1" fmla="*/ 98 h 98"/>
                  <a:gd name="T2" fmla="*/ 145 w 145"/>
                  <a:gd name="T3" fmla="*/ 47 h 98"/>
                  <a:gd name="T4" fmla="*/ 143 w 145"/>
                  <a:gd name="T5" fmla="*/ 6 h 98"/>
                  <a:gd name="T6" fmla="*/ 70 w 145"/>
                  <a:gd name="T7" fmla="*/ 0 h 98"/>
                  <a:gd name="T8" fmla="*/ 3 w 145"/>
                  <a:gd name="T9" fmla="*/ 5 h 98"/>
                  <a:gd name="T10" fmla="*/ 2 w 145"/>
                  <a:gd name="T11" fmla="*/ 19 h 98"/>
                  <a:gd name="T12" fmla="*/ 0 w 145"/>
                  <a:gd name="T13" fmla="*/ 97 h 98"/>
                  <a:gd name="T14" fmla="*/ 15 w 145"/>
                  <a:gd name="T15" fmla="*/ 97 h 98"/>
                  <a:gd name="T16" fmla="*/ 15 w 145"/>
                  <a:gd name="T17" fmla="*/ 27 h 98"/>
                  <a:gd name="T18" fmla="*/ 44 w 145"/>
                  <a:gd name="T19" fmla="*/ 25 h 98"/>
                  <a:gd name="T20" fmla="*/ 132 w 145"/>
                  <a:gd name="T21" fmla="*/ 25 h 98"/>
                  <a:gd name="T22" fmla="*/ 133 w 145"/>
                  <a:gd name="T23" fmla="*/ 98 h 98"/>
                  <a:gd name="T24" fmla="*/ 145 w 145"/>
                  <a:gd name="T25" fmla="*/ 98 h 9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98"/>
                  <a:gd name="T41" fmla="*/ 145 w 145"/>
                  <a:gd name="T42" fmla="*/ 98 h 9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98">
                    <a:moveTo>
                      <a:pt x="145" y="98"/>
                    </a:moveTo>
                    <a:lnTo>
                      <a:pt x="145" y="47"/>
                    </a:lnTo>
                    <a:lnTo>
                      <a:pt x="143" y="6"/>
                    </a:lnTo>
                    <a:lnTo>
                      <a:pt x="70" y="0"/>
                    </a:lnTo>
                    <a:lnTo>
                      <a:pt x="3" y="5"/>
                    </a:lnTo>
                    <a:lnTo>
                      <a:pt x="2" y="19"/>
                    </a:lnTo>
                    <a:lnTo>
                      <a:pt x="0" y="97"/>
                    </a:lnTo>
                    <a:lnTo>
                      <a:pt x="15" y="97"/>
                    </a:lnTo>
                    <a:lnTo>
                      <a:pt x="15" y="27"/>
                    </a:lnTo>
                    <a:lnTo>
                      <a:pt x="44" y="25"/>
                    </a:lnTo>
                    <a:lnTo>
                      <a:pt x="132" y="25"/>
                    </a:lnTo>
                    <a:lnTo>
                      <a:pt x="133" y="98"/>
                    </a:lnTo>
                    <a:lnTo>
                      <a:pt x="145" y="98"/>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189" name="Group 96"/>
            <p:cNvGrpSpPr/>
            <p:nvPr/>
          </p:nvGrpSpPr>
          <p:grpSpPr bwMode="auto">
            <a:xfrm>
              <a:off x="644" y="2492"/>
              <a:ext cx="57" cy="24"/>
              <a:chOff x="644" y="2492"/>
              <a:chExt cx="57" cy="24"/>
            </a:xfrm>
          </p:grpSpPr>
          <p:sp>
            <p:nvSpPr>
              <p:cNvPr id="25250" name="Freeform 97"/>
              <p:cNvSpPr/>
              <p:nvPr/>
            </p:nvSpPr>
            <p:spPr bwMode="auto">
              <a:xfrm>
                <a:off x="644" y="2492"/>
                <a:ext cx="57" cy="24"/>
              </a:xfrm>
              <a:custGeom>
                <a:avLst/>
                <a:gdLst>
                  <a:gd name="T0" fmla="*/ 11 w 57"/>
                  <a:gd name="T1" fmla="*/ 3 h 24"/>
                  <a:gd name="T2" fmla="*/ 19 w 57"/>
                  <a:gd name="T3" fmla="*/ 2 h 24"/>
                  <a:gd name="T4" fmla="*/ 26 w 57"/>
                  <a:gd name="T5" fmla="*/ 0 h 24"/>
                  <a:gd name="T6" fmla="*/ 32 w 57"/>
                  <a:gd name="T7" fmla="*/ 5 h 24"/>
                  <a:gd name="T8" fmla="*/ 56 w 57"/>
                  <a:gd name="T9" fmla="*/ 16 h 24"/>
                  <a:gd name="T10" fmla="*/ 57 w 57"/>
                  <a:gd name="T11" fmla="*/ 21 h 24"/>
                  <a:gd name="T12" fmla="*/ 45 w 57"/>
                  <a:gd name="T13" fmla="*/ 24 h 24"/>
                  <a:gd name="T14" fmla="*/ 0 w 57"/>
                  <a:gd name="T15" fmla="*/ 7 h 24"/>
                  <a:gd name="T16" fmla="*/ 11 w 57"/>
                  <a:gd name="T17" fmla="*/ 3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24"/>
                  <a:gd name="T29" fmla="*/ 57 w 57"/>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24">
                    <a:moveTo>
                      <a:pt x="11" y="3"/>
                    </a:moveTo>
                    <a:lnTo>
                      <a:pt x="19" y="2"/>
                    </a:lnTo>
                    <a:lnTo>
                      <a:pt x="26" y="0"/>
                    </a:lnTo>
                    <a:lnTo>
                      <a:pt x="32" y="5"/>
                    </a:lnTo>
                    <a:lnTo>
                      <a:pt x="56" y="16"/>
                    </a:lnTo>
                    <a:lnTo>
                      <a:pt x="57" y="21"/>
                    </a:lnTo>
                    <a:lnTo>
                      <a:pt x="45" y="24"/>
                    </a:lnTo>
                    <a:lnTo>
                      <a:pt x="0" y="7"/>
                    </a:lnTo>
                    <a:lnTo>
                      <a:pt x="11" y="3"/>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51" name="Freeform 98"/>
              <p:cNvSpPr/>
              <p:nvPr/>
            </p:nvSpPr>
            <p:spPr bwMode="auto">
              <a:xfrm>
                <a:off x="644" y="2492"/>
                <a:ext cx="57" cy="24"/>
              </a:xfrm>
              <a:custGeom>
                <a:avLst/>
                <a:gdLst>
                  <a:gd name="T0" fmla="*/ 11 w 57"/>
                  <a:gd name="T1" fmla="*/ 3 h 24"/>
                  <a:gd name="T2" fmla="*/ 19 w 57"/>
                  <a:gd name="T3" fmla="*/ 2 h 24"/>
                  <a:gd name="T4" fmla="*/ 26 w 57"/>
                  <a:gd name="T5" fmla="*/ 0 h 24"/>
                  <a:gd name="T6" fmla="*/ 32 w 57"/>
                  <a:gd name="T7" fmla="*/ 5 h 24"/>
                  <a:gd name="T8" fmla="*/ 56 w 57"/>
                  <a:gd name="T9" fmla="*/ 16 h 24"/>
                  <a:gd name="T10" fmla="*/ 57 w 57"/>
                  <a:gd name="T11" fmla="*/ 21 h 24"/>
                  <a:gd name="T12" fmla="*/ 45 w 57"/>
                  <a:gd name="T13" fmla="*/ 24 h 24"/>
                  <a:gd name="T14" fmla="*/ 0 w 57"/>
                  <a:gd name="T15" fmla="*/ 7 h 24"/>
                  <a:gd name="T16" fmla="*/ 11 w 57"/>
                  <a:gd name="T17" fmla="*/ 3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24"/>
                  <a:gd name="T29" fmla="*/ 57 w 57"/>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24">
                    <a:moveTo>
                      <a:pt x="11" y="3"/>
                    </a:moveTo>
                    <a:lnTo>
                      <a:pt x="19" y="2"/>
                    </a:lnTo>
                    <a:lnTo>
                      <a:pt x="26" y="0"/>
                    </a:lnTo>
                    <a:lnTo>
                      <a:pt x="32" y="5"/>
                    </a:lnTo>
                    <a:lnTo>
                      <a:pt x="56" y="16"/>
                    </a:lnTo>
                    <a:lnTo>
                      <a:pt x="57" y="21"/>
                    </a:lnTo>
                    <a:lnTo>
                      <a:pt x="45" y="24"/>
                    </a:lnTo>
                    <a:lnTo>
                      <a:pt x="0" y="7"/>
                    </a:lnTo>
                    <a:lnTo>
                      <a:pt x="11" y="3"/>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190" name="Group 99"/>
            <p:cNvGrpSpPr/>
            <p:nvPr/>
          </p:nvGrpSpPr>
          <p:grpSpPr bwMode="auto">
            <a:xfrm>
              <a:off x="681" y="2402"/>
              <a:ext cx="135" cy="113"/>
              <a:chOff x="681" y="2402"/>
              <a:chExt cx="135" cy="113"/>
            </a:xfrm>
          </p:grpSpPr>
          <p:grpSp>
            <p:nvGrpSpPr>
              <p:cNvPr id="25244" name="Group 100"/>
              <p:cNvGrpSpPr/>
              <p:nvPr/>
            </p:nvGrpSpPr>
            <p:grpSpPr bwMode="auto">
              <a:xfrm>
                <a:off x="681" y="2402"/>
                <a:ext cx="135" cy="113"/>
                <a:chOff x="681" y="2402"/>
                <a:chExt cx="135" cy="113"/>
              </a:xfrm>
            </p:grpSpPr>
            <p:sp>
              <p:nvSpPr>
                <p:cNvPr id="25248" name="Freeform 101"/>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49" name="Freeform 102"/>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45" name="Group 103"/>
              <p:cNvGrpSpPr/>
              <p:nvPr/>
            </p:nvGrpSpPr>
            <p:grpSpPr bwMode="auto">
              <a:xfrm>
                <a:off x="687" y="2413"/>
                <a:ext cx="80" cy="85"/>
                <a:chOff x="687" y="2413"/>
                <a:chExt cx="80" cy="85"/>
              </a:xfrm>
            </p:grpSpPr>
            <p:sp>
              <p:nvSpPr>
                <p:cNvPr id="25246" name="Freeform 104"/>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close/>
                    </a:path>
                  </a:pathLst>
                </a:custGeom>
                <a:solidFill>
                  <a:srgbClr val="00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47" name="Freeform 105"/>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5191" name="Group 106"/>
            <p:cNvGrpSpPr/>
            <p:nvPr/>
          </p:nvGrpSpPr>
          <p:grpSpPr bwMode="auto">
            <a:xfrm>
              <a:off x="779" y="2503"/>
              <a:ext cx="20" cy="47"/>
              <a:chOff x="779" y="2503"/>
              <a:chExt cx="20" cy="47"/>
            </a:xfrm>
          </p:grpSpPr>
          <p:sp>
            <p:nvSpPr>
              <p:cNvPr id="25242" name="Freeform 107"/>
              <p:cNvSpPr/>
              <p:nvPr/>
            </p:nvSpPr>
            <p:spPr bwMode="auto">
              <a:xfrm>
                <a:off x="779" y="2504"/>
                <a:ext cx="20" cy="46"/>
              </a:xfrm>
              <a:custGeom>
                <a:avLst/>
                <a:gdLst>
                  <a:gd name="T0" fmla="*/ 0 w 20"/>
                  <a:gd name="T1" fmla="*/ 0 h 46"/>
                  <a:gd name="T2" fmla="*/ 1 w 20"/>
                  <a:gd name="T3" fmla="*/ 3 h 46"/>
                  <a:gd name="T4" fmla="*/ 2 w 20"/>
                  <a:gd name="T5" fmla="*/ 5 h 46"/>
                  <a:gd name="T6" fmla="*/ 3 w 20"/>
                  <a:gd name="T7" fmla="*/ 7 h 46"/>
                  <a:gd name="T8" fmla="*/ 6 w 20"/>
                  <a:gd name="T9" fmla="*/ 9 h 46"/>
                  <a:gd name="T10" fmla="*/ 9 w 20"/>
                  <a:gd name="T11" fmla="*/ 9 h 46"/>
                  <a:gd name="T12" fmla="*/ 13 w 20"/>
                  <a:gd name="T13" fmla="*/ 11 h 46"/>
                  <a:gd name="T14" fmla="*/ 15 w 20"/>
                  <a:gd name="T15" fmla="*/ 14 h 46"/>
                  <a:gd name="T16" fmla="*/ 16 w 20"/>
                  <a:gd name="T17" fmla="*/ 18 h 46"/>
                  <a:gd name="T18" fmla="*/ 17 w 20"/>
                  <a:gd name="T19" fmla="*/ 20 h 46"/>
                  <a:gd name="T20" fmla="*/ 17 w 20"/>
                  <a:gd name="T21" fmla="*/ 23 h 46"/>
                  <a:gd name="T22" fmla="*/ 15 w 20"/>
                  <a:gd name="T23" fmla="*/ 25 h 46"/>
                  <a:gd name="T24" fmla="*/ 13 w 20"/>
                  <a:gd name="T25" fmla="*/ 28 h 46"/>
                  <a:gd name="T26" fmla="*/ 10 w 20"/>
                  <a:gd name="T27" fmla="*/ 29 h 46"/>
                  <a:gd name="T28" fmla="*/ 10 w 20"/>
                  <a:gd name="T29" fmla="*/ 32 h 46"/>
                  <a:gd name="T30" fmla="*/ 9 w 20"/>
                  <a:gd name="T31" fmla="*/ 35 h 46"/>
                  <a:gd name="T32" fmla="*/ 10 w 20"/>
                  <a:gd name="T33" fmla="*/ 38 h 46"/>
                  <a:gd name="T34" fmla="*/ 12 w 20"/>
                  <a:gd name="T35" fmla="*/ 40 h 46"/>
                  <a:gd name="T36" fmla="*/ 15 w 20"/>
                  <a:gd name="T37" fmla="*/ 42 h 46"/>
                  <a:gd name="T38" fmla="*/ 17 w 20"/>
                  <a:gd name="T39" fmla="*/ 44 h 46"/>
                  <a:gd name="T40" fmla="*/ 20 w 20"/>
                  <a:gd name="T41" fmla="*/ 46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46"/>
                  <a:gd name="T65" fmla="*/ 20 w 20"/>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46">
                    <a:moveTo>
                      <a:pt x="0" y="0"/>
                    </a:moveTo>
                    <a:lnTo>
                      <a:pt x="1" y="3"/>
                    </a:lnTo>
                    <a:lnTo>
                      <a:pt x="2" y="5"/>
                    </a:lnTo>
                    <a:lnTo>
                      <a:pt x="3" y="7"/>
                    </a:lnTo>
                    <a:lnTo>
                      <a:pt x="6" y="9"/>
                    </a:lnTo>
                    <a:lnTo>
                      <a:pt x="9" y="9"/>
                    </a:lnTo>
                    <a:lnTo>
                      <a:pt x="13" y="11"/>
                    </a:lnTo>
                    <a:lnTo>
                      <a:pt x="15" y="14"/>
                    </a:lnTo>
                    <a:lnTo>
                      <a:pt x="16" y="18"/>
                    </a:lnTo>
                    <a:lnTo>
                      <a:pt x="17" y="20"/>
                    </a:lnTo>
                    <a:lnTo>
                      <a:pt x="17" y="23"/>
                    </a:lnTo>
                    <a:lnTo>
                      <a:pt x="15" y="25"/>
                    </a:lnTo>
                    <a:lnTo>
                      <a:pt x="13" y="28"/>
                    </a:lnTo>
                    <a:lnTo>
                      <a:pt x="10" y="29"/>
                    </a:lnTo>
                    <a:lnTo>
                      <a:pt x="10" y="32"/>
                    </a:lnTo>
                    <a:lnTo>
                      <a:pt x="9" y="35"/>
                    </a:lnTo>
                    <a:lnTo>
                      <a:pt x="10" y="38"/>
                    </a:lnTo>
                    <a:lnTo>
                      <a:pt x="12" y="40"/>
                    </a:lnTo>
                    <a:lnTo>
                      <a:pt x="15" y="42"/>
                    </a:lnTo>
                    <a:lnTo>
                      <a:pt x="17" y="44"/>
                    </a:lnTo>
                    <a:lnTo>
                      <a:pt x="20" y="46"/>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243" name="Oval 108"/>
              <p:cNvSpPr>
                <a:spLocks noChangeArrowheads="1"/>
              </p:cNvSpPr>
              <p:nvPr/>
            </p:nvSpPr>
            <p:spPr bwMode="auto">
              <a:xfrm>
                <a:off x="780" y="2503"/>
                <a:ext cx="6" cy="6"/>
              </a:xfrm>
              <a:prstGeom prst="ellipse">
                <a:avLst/>
              </a:prstGeom>
              <a:solidFill>
                <a:srgbClr val="000000"/>
              </a:solidFill>
              <a:ln w="12700">
                <a:solidFill>
                  <a:srgbClr val="000000"/>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5192" name="Group 109"/>
            <p:cNvGrpSpPr/>
            <p:nvPr/>
          </p:nvGrpSpPr>
          <p:grpSpPr bwMode="auto">
            <a:xfrm>
              <a:off x="681" y="2402"/>
              <a:ext cx="135" cy="113"/>
              <a:chOff x="681" y="2402"/>
              <a:chExt cx="135" cy="113"/>
            </a:xfrm>
          </p:grpSpPr>
          <p:sp>
            <p:nvSpPr>
              <p:cNvPr id="25240" name="Freeform 110"/>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41" name="Freeform 111"/>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193" name="Group 112"/>
            <p:cNvGrpSpPr/>
            <p:nvPr/>
          </p:nvGrpSpPr>
          <p:grpSpPr bwMode="auto">
            <a:xfrm>
              <a:off x="687" y="2413"/>
              <a:ext cx="80" cy="85"/>
              <a:chOff x="687" y="2413"/>
              <a:chExt cx="80" cy="85"/>
            </a:xfrm>
          </p:grpSpPr>
          <p:sp>
            <p:nvSpPr>
              <p:cNvPr id="25238" name="Freeform 113"/>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close/>
                  </a:path>
                </a:pathLst>
              </a:custGeom>
              <a:solidFill>
                <a:srgbClr val="00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39" name="Freeform 114"/>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194" name="Group 115"/>
            <p:cNvGrpSpPr/>
            <p:nvPr/>
          </p:nvGrpSpPr>
          <p:grpSpPr bwMode="auto">
            <a:xfrm>
              <a:off x="681" y="2402"/>
              <a:ext cx="135" cy="113"/>
              <a:chOff x="681" y="2402"/>
              <a:chExt cx="135" cy="113"/>
            </a:xfrm>
          </p:grpSpPr>
          <p:sp>
            <p:nvSpPr>
              <p:cNvPr id="25236" name="Freeform 116"/>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37" name="Freeform 117"/>
              <p:cNvSpPr/>
              <p:nvPr/>
            </p:nvSpPr>
            <p:spPr bwMode="auto">
              <a:xfrm>
                <a:off x="681" y="2402"/>
                <a:ext cx="135" cy="113"/>
              </a:xfrm>
              <a:custGeom>
                <a:avLst/>
                <a:gdLst>
                  <a:gd name="T0" fmla="*/ 25 w 135"/>
                  <a:gd name="T1" fmla="*/ 22 h 113"/>
                  <a:gd name="T2" fmla="*/ 29 w 135"/>
                  <a:gd name="T3" fmla="*/ 15 h 113"/>
                  <a:gd name="T4" fmla="*/ 30 w 135"/>
                  <a:gd name="T5" fmla="*/ 10 h 113"/>
                  <a:gd name="T6" fmla="*/ 31 w 135"/>
                  <a:gd name="T7" fmla="*/ 8 h 113"/>
                  <a:gd name="T8" fmla="*/ 32 w 135"/>
                  <a:gd name="T9" fmla="*/ 7 h 113"/>
                  <a:gd name="T10" fmla="*/ 33 w 135"/>
                  <a:gd name="T11" fmla="*/ 6 h 113"/>
                  <a:gd name="T12" fmla="*/ 34 w 135"/>
                  <a:gd name="T13" fmla="*/ 6 h 113"/>
                  <a:gd name="T14" fmla="*/ 51 w 135"/>
                  <a:gd name="T15" fmla="*/ 3 h 113"/>
                  <a:gd name="T16" fmla="*/ 70 w 135"/>
                  <a:gd name="T17" fmla="*/ 0 h 113"/>
                  <a:gd name="T18" fmla="*/ 86 w 135"/>
                  <a:gd name="T19" fmla="*/ 0 h 113"/>
                  <a:gd name="T20" fmla="*/ 96 w 135"/>
                  <a:gd name="T21" fmla="*/ 0 h 113"/>
                  <a:gd name="T22" fmla="*/ 116 w 135"/>
                  <a:gd name="T23" fmla="*/ 0 h 113"/>
                  <a:gd name="T24" fmla="*/ 130 w 135"/>
                  <a:gd name="T25" fmla="*/ 1 h 113"/>
                  <a:gd name="T26" fmla="*/ 132 w 135"/>
                  <a:gd name="T27" fmla="*/ 1 h 113"/>
                  <a:gd name="T28" fmla="*/ 134 w 135"/>
                  <a:gd name="T29" fmla="*/ 1 h 113"/>
                  <a:gd name="T30" fmla="*/ 134 w 135"/>
                  <a:gd name="T31" fmla="*/ 2 h 113"/>
                  <a:gd name="T32" fmla="*/ 135 w 135"/>
                  <a:gd name="T33" fmla="*/ 3 h 113"/>
                  <a:gd name="T34" fmla="*/ 135 w 135"/>
                  <a:gd name="T35" fmla="*/ 4 h 113"/>
                  <a:gd name="T36" fmla="*/ 134 w 135"/>
                  <a:gd name="T37" fmla="*/ 7 h 113"/>
                  <a:gd name="T38" fmla="*/ 132 w 135"/>
                  <a:gd name="T39" fmla="*/ 17 h 113"/>
                  <a:gd name="T40" fmla="*/ 130 w 135"/>
                  <a:gd name="T41" fmla="*/ 25 h 113"/>
                  <a:gd name="T42" fmla="*/ 125 w 135"/>
                  <a:gd name="T43" fmla="*/ 42 h 113"/>
                  <a:gd name="T44" fmla="*/ 122 w 135"/>
                  <a:gd name="T45" fmla="*/ 52 h 113"/>
                  <a:gd name="T46" fmla="*/ 114 w 135"/>
                  <a:gd name="T47" fmla="*/ 77 h 113"/>
                  <a:gd name="T48" fmla="*/ 106 w 135"/>
                  <a:gd name="T49" fmla="*/ 97 h 113"/>
                  <a:gd name="T50" fmla="*/ 104 w 135"/>
                  <a:gd name="T51" fmla="*/ 101 h 113"/>
                  <a:gd name="T52" fmla="*/ 104 w 135"/>
                  <a:gd name="T53" fmla="*/ 103 h 113"/>
                  <a:gd name="T54" fmla="*/ 103 w 135"/>
                  <a:gd name="T55" fmla="*/ 105 h 113"/>
                  <a:gd name="T56" fmla="*/ 102 w 135"/>
                  <a:gd name="T57" fmla="*/ 107 h 113"/>
                  <a:gd name="T58" fmla="*/ 101 w 135"/>
                  <a:gd name="T59" fmla="*/ 107 h 113"/>
                  <a:gd name="T60" fmla="*/ 99 w 135"/>
                  <a:gd name="T61" fmla="*/ 108 h 113"/>
                  <a:gd name="T62" fmla="*/ 96 w 135"/>
                  <a:gd name="T63" fmla="*/ 108 h 113"/>
                  <a:gd name="T64" fmla="*/ 91 w 135"/>
                  <a:gd name="T65" fmla="*/ 109 h 113"/>
                  <a:gd name="T66" fmla="*/ 84 w 135"/>
                  <a:gd name="T67" fmla="*/ 109 h 113"/>
                  <a:gd name="T68" fmla="*/ 77 w 135"/>
                  <a:gd name="T69" fmla="*/ 110 h 113"/>
                  <a:gd name="T70" fmla="*/ 70 w 135"/>
                  <a:gd name="T71" fmla="*/ 111 h 113"/>
                  <a:gd name="T72" fmla="*/ 61 w 135"/>
                  <a:gd name="T73" fmla="*/ 112 h 113"/>
                  <a:gd name="T74" fmla="*/ 54 w 135"/>
                  <a:gd name="T75" fmla="*/ 113 h 113"/>
                  <a:gd name="T76" fmla="*/ 47 w 135"/>
                  <a:gd name="T77" fmla="*/ 113 h 113"/>
                  <a:gd name="T78" fmla="*/ 45 w 135"/>
                  <a:gd name="T79" fmla="*/ 112 h 113"/>
                  <a:gd name="T80" fmla="*/ 2 w 135"/>
                  <a:gd name="T81" fmla="*/ 89 h 113"/>
                  <a:gd name="T82" fmla="*/ 1 w 135"/>
                  <a:gd name="T83" fmla="*/ 88 h 113"/>
                  <a:gd name="T84" fmla="*/ 0 w 135"/>
                  <a:gd name="T85" fmla="*/ 87 h 113"/>
                  <a:gd name="T86" fmla="*/ 0 w 135"/>
                  <a:gd name="T87" fmla="*/ 85 h 113"/>
                  <a:gd name="T88" fmla="*/ 0 w 135"/>
                  <a:gd name="T89" fmla="*/ 82 h 113"/>
                  <a:gd name="T90" fmla="*/ 0 w 135"/>
                  <a:gd name="T91" fmla="*/ 81 h 113"/>
                  <a:gd name="T92" fmla="*/ 11 w 135"/>
                  <a:gd name="T93" fmla="*/ 53 h 113"/>
                  <a:gd name="T94" fmla="*/ 19 w 135"/>
                  <a:gd name="T95" fmla="*/ 36 h 113"/>
                  <a:gd name="T96" fmla="*/ 25 w 135"/>
                  <a:gd name="T97" fmla="*/ 22 h 11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
                  <a:gd name="T148" fmla="*/ 0 h 113"/>
                  <a:gd name="T149" fmla="*/ 135 w 135"/>
                  <a:gd name="T150" fmla="*/ 113 h 11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 h="113">
                    <a:moveTo>
                      <a:pt x="25" y="22"/>
                    </a:moveTo>
                    <a:lnTo>
                      <a:pt x="29" y="15"/>
                    </a:lnTo>
                    <a:lnTo>
                      <a:pt x="30" y="10"/>
                    </a:lnTo>
                    <a:lnTo>
                      <a:pt x="31" y="8"/>
                    </a:lnTo>
                    <a:lnTo>
                      <a:pt x="32" y="7"/>
                    </a:lnTo>
                    <a:lnTo>
                      <a:pt x="33" y="6"/>
                    </a:lnTo>
                    <a:lnTo>
                      <a:pt x="34" y="6"/>
                    </a:lnTo>
                    <a:lnTo>
                      <a:pt x="51" y="3"/>
                    </a:lnTo>
                    <a:lnTo>
                      <a:pt x="70" y="0"/>
                    </a:lnTo>
                    <a:lnTo>
                      <a:pt x="86" y="0"/>
                    </a:lnTo>
                    <a:lnTo>
                      <a:pt x="96" y="0"/>
                    </a:lnTo>
                    <a:lnTo>
                      <a:pt x="116" y="0"/>
                    </a:lnTo>
                    <a:lnTo>
                      <a:pt x="130" y="1"/>
                    </a:lnTo>
                    <a:lnTo>
                      <a:pt x="132" y="1"/>
                    </a:lnTo>
                    <a:lnTo>
                      <a:pt x="134" y="1"/>
                    </a:lnTo>
                    <a:lnTo>
                      <a:pt x="134" y="2"/>
                    </a:lnTo>
                    <a:lnTo>
                      <a:pt x="135" y="3"/>
                    </a:lnTo>
                    <a:lnTo>
                      <a:pt x="135" y="4"/>
                    </a:lnTo>
                    <a:lnTo>
                      <a:pt x="134" y="7"/>
                    </a:lnTo>
                    <a:lnTo>
                      <a:pt x="132" y="17"/>
                    </a:lnTo>
                    <a:lnTo>
                      <a:pt x="130" y="25"/>
                    </a:lnTo>
                    <a:lnTo>
                      <a:pt x="125" y="42"/>
                    </a:lnTo>
                    <a:lnTo>
                      <a:pt x="122" y="52"/>
                    </a:lnTo>
                    <a:lnTo>
                      <a:pt x="114" y="77"/>
                    </a:lnTo>
                    <a:lnTo>
                      <a:pt x="106" y="97"/>
                    </a:lnTo>
                    <a:lnTo>
                      <a:pt x="104" y="101"/>
                    </a:lnTo>
                    <a:lnTo>
                      <a:pt x="104" y="103"/>
                    </a:lnTo>
                    <a:lnTo>
                      <a:pt x="103" y="105"/>
                    </a:lnTo>
                    <a:lnTo>
                      <a:pt x="102" y="107"/>
                    </a:lnTo>
                    <a:lnTo>
                      <a:pt x="101" y="107"/>
                    </a:lnTo>
                    <a:lnTo>
                      <a:pt x="99" y="108"/>
                    </a:lnTo>
                    <a:lnTo>
                      <a:pt x="96" y="108"/>
                    </a:lnTo>
                    <a:lnTo>
                      <a:pt x="91" y="109"/>
                    </a:lnTo>
                    <a:lnTo>
                      <a:pt x="84" y="109"/>
                    </a:lnTo>
                    <a:lnTo>
                      <a:pt x="77" y="110"/>
                    </a:lnTo>
                    <a:lnTo>
                      <a:pt x="70" y="111"/>
                    </a:lnTo>
                    <a:lnTo>
                      <a:pt x="61" y="112"/>
                    </a:lnTo>
                    <a:lnTo>
                      <a:pt x="54" y="113"/>
                    </a:lnTo>
                    <a:lnTo>
                      <a:pt x="47" y="113"/>
                    </a:lnTo>
                    <a:lnTo>
                      <a:pt x="45" y="112"/>
                    </a:lnTo>
                    <a:lnTo>
                      <a:pt x="2" y="89"/>
                    </a:lnTo>
                    <a:lnTo>
                      <a:pt x="1" y="88"/>
                    </a:lnTo>
                    <a:lnTo>
                      <a:pt x="0" y="87"/>
                    </a:lnTo>
                    <a:lnTo>
                      <a:pt x="0" y="85"/>
                    </a:lnTo>
                    <a:lnTo>
                      <a:pt x="0" y="82"/>
                    </a:lnTo>
                    <a:lnTo>
                      <a:pt x="0" y="81"/>
                    </a:lnTo>
                    <a:lnTo>
                      <a:pt x="11" y="53"/>
                    </a:lnTo>
                    <a:lnTo>
                      <a:pt x="19" y="36"/>
                    </a:lnTo>
                    <a:lnTo>
                      <a:pt x="25" y="22"/>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195" name="Group 118"/>
            <p:cNvGrpSpPr/>
            <p:nvPr/>
          </p:nvGrpSpPr>
          <p:grpSpPr bwMode="auto">
            <a:xfrm>
              <a:off x="687" y="2413"/>
              <a:ext cx="80" cy="85"/>
              <a:chOff x="687" y="2413"/>
              <a:chExt cx="80" cy="85"/>
            </a:xfrm>
          </p:grpSpPr>
          <p:sp>
            <p:nvSpPr>
              <p:cNvPr id="25234" name="Freeform 119"/>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close/>
                  </a:path>
                </a:pathLst>
              </a:custGeom>
              <a:solidFill>
                <a:srgbClr val="00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35" name="Freeform 120"/>
              <p:cNvSpPr/>
              <p:nvPr/>
            </p:nvSpPr>
            <p:spPr bwMode="auto">
              <a:xfrm>
                <a:off x="687" y="2413"/>
                <a:ext cx="80" cy="85"/>
              </a:xfrm>
              <a:custGeom>
                <a:avLst/>
                <a:gdLst>
                  <a:gd name="T0" fmla="*/ 19 w 80"/>
                  <a:gd name="T1" fmla="*/ 25 h 85"/>
                  <a:gd name="T2" fmla="*/ 25 w 80"/>
                  <a:gd name="T3" fmla="*/ 13 h 85"/>
                  <a:gd name="T4" fmla="*/ 30 w 80"/>
                  <a:gd name="T5" fmla="*/ 2 h 85"/>
                  <a:gd name="T6" fmla="*/ 30 w 80"/>
                  <a:gd name="T7" fmla="*/ 1 h 85"/>
                  <a:gd name="T8" fmla="*/ 31 w 80"/>
                  <a:gd name="T9" fmla="*/ 1 h 85"/>
                  <a:gd name="T10" fmla="*/ 33 w 80"/>
                  <a:gd name="T11" fmla="*/ 1 h 85"/>
                  <a:gd name="T12" fmla="*/ 55 w 80"/>
                  <a:gd name="T13" fmla="*/ 0 h 85"/>
                  <a:gd name="T14" fmla="*/ 78 w 80"/>
                  <a:gd name="T15" fmla="*/ 0 h 85"/>
                  <a:gd name="T16" fmla="*/ 79 w 80"/>
                  <a:gd name="T17" fmla="*/ 0 h 85"/>
                  <a:gd name="T18" fmla="*/ 80 w 80"/>
                  <a:gd name="T19" fmla="*/ 1 h 85"/>
                  <a:gd name="T20" fmla="*/ 78 w 80"/>
                  <a:gd name="T21" fmla="*/ 9 h 85"/>
                  <a:gd name="T22" fmla="*/ 75 w 80"/>
                  <a:gd name="T23" fmla="*/ 16 h 85"/>
                  <a:gd name="T24" fmla="*/ 70 w 80"/>
                  <a:gd name="T25" fmla="*/ 28 h 85"/>
                  <a:gd name="T26" fmla="*/ 57 w 80"/>
                  <a:gd name="T27" fmla="*/ 49 h 85"/>
                  <a:gd name="T28" fmla="*/ 47 w 80"/>
                  <a:gd name="T29" fmla="*/ 67 h 85"/>
                  <a:gd name="T30" fmla="*/ 45 w 80"/>
                  <a:gd name="T31" fmla="*/ 74 h 85"/>
                  <a:gd name="T32" fmla="*/ 44 w 80"/>
                  <a:gd name="T33" fmla="*/ 79 h 85"/>
                  <a:gd name="T34" fmla="*/ 42 w 80"/>
                  <a:gd name="T35" fmla="*/ 81 h 85"/>
                  <a:gd name="T36" fmla="*/ 40 w 80"/>
                  <a:gd name="T37" fmla="*/ 83 h 85"/>
                  <a:gd name="T38" fmla="*/ 39 w 80"/>
                  <a:gd name="T39" fmla="*/ 85 h 85"/>
                  <a:gd name="T40" fmla="*/ 38 w 80"/>
                  <a:gd name="T41" fmla="*/ 85 h 85"/>
                  <a:gd name="T42" fmla="*/ 37 w 80"/>
                  <a:gd name="T43" fmla="*/ 85 h 85"/>
                  <a:gd name="T44" fmla="*/ 36 w 80"/>
                  <a:gd name="T45" fmla="*/ 85 h 85"/>
                  <a:gd name="T46" fmla="*/ 34 w 80"/>
                  <a:gd name="T47" fmla="*/ 84 h 85"/>
                  <a:gd name="T48" fmla="*/ 31 w 80"/>
                  <a:gd name="T49" fmla="*/ 82 h 85"/>
                  <a:gd name="T50" fmla="*/ 29 w 80"/>
                  <a:gd name="T51" fmla="*/ 80 h 85"/>
                  <a:gd name="T52" fmla="*/ 27 w 80"/>
                  <a:gd name="T53" fmla="*/ 79 h 85"/>
                  <a:gd name="T54" fmla="*/ 25 w 80"/>
                  <a:gd name="T55" fmla="*/ 77 h 85"/>
                  <a:gd name="T56" fmla="*/ 1 w 80"/>
                  <a:gd name="T57" fmla="*/ 70 h 85"/>
                  <a:gd name="T58" fmla="*/ 1 w 80"/>
                  <a:gd name="T59" fmla="*/ 69 h 85"/>
                  <a:gd name="T60" fmla="*/ 0 w 80"/>
                  <a:gd name="T61" fmla="*/ 68 h 85"/>
                  <a:gd name="T62" fmla="*/ 0 w 80"/>
                  <a:gd name="T63" fmla="*/ 67 h 85"/>
                  <a:gd name="T64" fmla="*/ 1 w 80"/>
                  <a:gd name="T65" fmla="*/ 67 h 85"/>
                  <a:gd name="T66" fmla="*/ 19 w 80"/>
                  <a:gd name="T67" fmla="*/ 25 h 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0"/>
                  <a:gd name="T103" fmla="*/ 0 h 85"/>
                  <a:gd name="T104" fmla="*/ 80 w 80"/>
                  <a:gd name="T105" fmla="*/ 85 h 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0" h="85">
                    <a:moveTo>
                      <a:pt x="19" y="25"/>
                    </a:moveTo>
                    <a:lnTo>
                      <a:pt x="25" y="13"/>
                    </a:lnTo>
                    <a:lnTo>
                      <a:pt x="30" y="2"/>
                    </a:lnTo>
                    <a:lnTo>
                      <a:pt x="30" y="1"/>
                    </a:lnTo>
                    <a:lnTo>
                      <a:pt x="31" y="1"/>
                    </a:lnTo>
                    <a:lnTo>
                      <a:pt x="33" y="1"/>
                    </a:lnTo>
                    <a:lnTo>
                      <a:pt x="55" y="0"/>
                    </a:lnTo>
                    <a:lnTo>
                      <a:pt x="78" y="0"/>
                    </a:lnTo>
                    <a:lnTo>
                      <a:pt x="79" y="0"/>
                    </a:lnTo>
                    <a:lnTo>
                      <a:pt x="80" y="1"/>
                    </a:lnTo>
                    <a:lnTo>
                      <a:pt x="78" y="9"/>
                    </a:lnTo>
                    <a:lnTo>
                      <a:pt x="75" y="16"/>
                    </a:lnTo>
                    <a:lnTo>
                      <a:pt x="70" y="28"/>
                    </a:lnTo>
                    <a:lnTo>
                      <a:pt x="57" y="49"/>
                    </a:lnTo>
                    <a:lnTo>
                      <a:pt x="47" y="67"/>
                    </a:lnTo>
                    <a:lnTo>
                      <a:pt x="45" y="74"/>
                    </a:lnTo>
                    <a:lnTo>
                      <a:pt x="44" y="79"/>
                    </a:lnTo>
                    <a:lnTo>
                      <a:pt x="42" y="81"/>
                    </a:lnTo>
                    <a:lnTo>
                      <a:pt x="40" y="83"/>
                    </a:lnTo>
                    <a:lnTo>
                      <a:pt x="39" y="85"/>
                    </a:lnTo>
                    <a:lnTo>
                      <a:pt x="38" y="85"/>
                    </a:lnTo>
                    <a:lnTo>
                      <a:pt x="37" y="85"/>
                    </a:lnTo>
                    <a:lnTo>
                      <a:pt x="36" y="85"/>
                    </a:lnTo>
                    <a:lnTo>
                      <a:pt x="34" y="84"/>
                    </a:lnTo>
                    <a:lnTo>
                      <a:pt x="31" y="82"/>
                    </a:lnTo>
                    <a:lnTo>
                      <a:pt x="29" y="80"/>
                    </a:lnTo>
                    <a:lnTo>
                      <a:pt x="27" y="79"/>
                    </a:lnTo>
                    <a:lnTo>
                      <a:pt x="25" y="77"/>
                    </a:lnTo>
                    <a:lnTo>
                      <a:pt x="1" y="70"/>
                    </a:lnTo>
                    <a:lnTo>
                      <a:pt x="1" y="69"/>
                    </a:lnTo>
                    <a:lnTo>
                      <a:pt x="0" y="68"/>
                    </a:lnTo>
                    <a:lnTo>
                      <a:pt x="0" y="67"/>
                    </a:lnTo>
                    <a:lnTo>
                      <a:pt x="1" y="67"/>
                    </a:lnTo>
                    <a:lnTo>
                      <a:pt x="19" y="25"/>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196" name="Freeform 121"/>
            <p:cNvSpPr/>
            <p:nvPr/>
          </p:nvSpPr>
          <p:spPr bwMode="auto">
            <a:xfrm>
              <a:off x="779" y="2504"/>
              <a:ext cx="20" cy="46"/>
            </a:xfrm>
            <a:custGeom>
              <a:avLst/>
              <a:gdLst>
                <a:gd name="T0" fmla="*/ 0 w 20"/>
                <a:gd name="T1" fmla="*/ 0 h 46"/>
                <a:gd name="T2" fmla="*/ 1 w 20"/>
                <a:gd name="T3" fmla="*/ 3 h 46"/>
                <a:gd name="T4" fmla="*/ 2 w 20"/>
                <a:gd name="T5" fmla="*/ 5 h 46"/>
                <a:gd name="T6" fmla="*/ 3 w 20"/>
                <a:gd name="T7" fmla="*/ 7 h 46"/>
                <a:gd name="T8" fmla="*/ 6 w 20"/>
                <a:gd name="T9" fmla="*/ 9 h 46"/>
                <a:gd name="T10" fmla="*/ 9 w 20"/>
                <a:gd name="T11" fmla="*/ 9 h 46"/>
                <a:gd name="T12" fmla="*/ 13 w 20"/>
                <a:gd name="T13" fmla="*/ 11 h 46"/>
                <a:gd name="T14" fmla="*/ 15 w 20"/>
                <a:gd name="T15" fmla="*/ 14 h 46"/>
                <a:gd name="T16" fmla="*/ 16 w 20"/>
                <a:gd name="T17" fmla="*/ 18 h 46"/>
                <a:gd name="T18" fmla="*/ 17 w 20"/>
                <a:gd name="T19" fmla="*/ 20 h 46"/>
                <a:gd name="T20" fmla="*/ 17 w 20"/>
                <a:gd name="T21" fmla="*/ 23 h 46"/>
                <a:gd name="T22" fmla="*/ 15 w 20"/>
                <a:gd name="T23" fmla="*/ 25 h 46"/>
                <a:gd name="T24" fmla="*/ 13 w 20"/>
                <a:gd name="T25" fmla="*/ 28 h 46"/>
                <a:gd name="T26" fmla="*/ 10 w 20"/>
                <a:gd name="T27" fmla="*/ 29 h 46"/>
                <a:gd name="T28" fmla="*/ 10 w 20"/>
                <a:gd name="T29" fmla="*/ 32 h 46"/>
                <a:gd name="T30" fmla="*/ 9 w 20"/>
                <a:gd name="T31" fmla="*/ 35 h 46"/>
                <a:gd name="T32" fmla="*/ 10 w 20"/>
                <a:gd name="T33" fmla="*/ 38 h 46"/>
                <a:gd name="T34" fmla="*/ 12 w 20"/>
                <a:gd name="T35" fmla="*/ 40 h 46"/>
                <a:gd name="T36" fmla="*/ 15 w 20"/>
                <a:gd name="T37" fmla="*/ 42 h 46"/>
                <a:gd name="T38" fmla="*/ 17 w 20"/>
                <a:gd name="T39" fmla="*/ 44 h 46"/>
                <a:gd name="T40" fmla="*/ 20 w 20"/>
                <a:gd name="T41" fmla="*/ 46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46"/>
                <a:gd name="T65" fmla="*/ 20 w 20"/>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46">
                  <a:moveTo>
                    <a:pt x="0" y="0"/>
                  </a:moveTo>
                  <a:lnTo>
                    <a:pt x="1" y="3"/>
                  </a:lnTo>
                  <a:lnTo>
                    <a:pt x="2" y="5"/>
                  </a:lnTo>
                  <a:lnTo>
                    <a:pt x="3" y="7"/>
                  </a:lnTo>
                  <a:lnTo>
                    <a:pt x="6" y="9"/>
                  </a:lnTo>
                  <a:lnTo>
                    <a:pt x="9" y="9"/>
                  </a:lnTo>
                  <a:lnTo>
                    <a:pt x="13" y="11"/>
                  </a:lnTo>
                  <a:lnTo>
                    <a:pt x="15" y="14"/>
                  </a:lnTo>
                  <a:lnTo>
                    <a:pt x="16" y="18"/>
                  </a:lnTo>
                  <a:lnTo>
                    <a:pt x="17" y="20"/>
                  </a:lnTo>
                  <a:lnTo>
                    <a:pt x="17" y="23"/>
                  </a:lnTo>
                  <a:lnTo>
                    <a:pt x="15" y="25"/>
                  </a:lnTo>
                  <a:lnTo>
                    <a:pt x="13" y="28"/>
                  </a:lnTo>
                  <a:lnTo>
                    <a:pt x="10" y="29"/>
                  </a:lnTo>
                  <a:lnTo>
                    <a:pt x="10" y="32"/>
                  </a:lnTo>
                  <a:lnTo>
                    <a:pt x="9" y="35"/>
                  </a:lnTo>
                  <a:lnTo>
                    <a:pt x="10" y="38"/>
                  </a:lnTo>
                  <a:lnTo>
                    <a:pt x="12" y="40"/>
                  </a:lnTo>
                  <a:lnTo>
                    <a:pt x="15" y="42"/>
                  </a:lnTo>
                  <a:lnTo>
                    <a:pt x="17" y="44"/>
                  </a:lnTo>
                  <a:lnTo>
                    <a:pt x="20" y="46"/>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197" name="Oval 122"/>
            <p:cNvSpPr>
              <a:spLocks noChangeArrowheads="1"/>
            </p:cNvSpPr>
            <p:nvPr/>
          </p:nvSpPr>
          <p:spPr bwMode="auto">
            <a:xfrm>
              <a:off x="780" y="2503"/>
              <a:ext cx="6" cy="6"/>
            </a:xfrm>
            <a:prstGeom prst="ellipse">
              <a:avLst/>
            </a:prstGeom>
            <a:solidFill>
              <a:srgbClr val="000000"/>
            </a:solidFill>
            <a:ln w="12700">
              <a:solidFill>
                <a:srgbClr val="000000"/>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98" name="Freeform 123"/>
            <p:cNvSpPr/>
            <p:nvPr/>
          </p:nvSpPr>
          <p:spPr bwMode="auto">
            <a:xfrm>
              <a:off x="779" y="2504"/>
              <a:ext cx="20" cy="46"/>
            </a:xfrm>
            <a:custGeom>
              <a:avLst/>
              <a:gdLst>
                <a:gd name="T0" fmla="*/ 0 w 20"/>
                <a:gd name="T1" fmla="*/ 0 h 46"/>
                <a:gd name="T2" fmla="*/ 1 w 20"/>
                <a:gd name="T3" fmla="*/ 3 h 46"/>
                <a:gd name="T4" fmla="*/ 2 w 20"/>
                <a:gd name="T5" fmla="*/ 5 h 46"/>
                <a:gd name="T6" fmla="*/ 3 w 20"/>
                <a:gd name="T7" fmla="*/ 7 h 46"/>
                <a:gd name="T8" fmla="*/ 6 w 20"/>
                <a:gd name="T9" fmla="*/ 9 h 46"/>
                <a:gd name="T10" fmla="*/ 9 w 20"/>
                <a:gd name="T11" fmla="*/ 9 h 46"/>
                <a:gd name="T12" fmla="*/ 13 w 20"/>
                <a:gd name="T13" fmla="*/ 11 h 46"/>
                <a:gd name="T14" fmla="*/ 15 w 20"/>
                <a:gd name="T15" fmla="*/ 14 h 46"/>
                <a:gd name="T16" fmla="*/ 16 w 20"/>
                <a:gd name="T17" fmla="*/ 18 h 46"/>
                <a:gd name="T18" fmla="*/ 17 w 20"/>
                <a:gd name="T19" fmla="*/ 20 h 46"/>
                <a:gd name="T20" fmla="*/ 17 w 20"/>
                <a:gd name="T21" fmla="*/ 23 h 46"/>
                <a:gd name="T22" fmla="*/ 15 w 20"/>
                <a:gd name="T23" fmla="*/ 25 h 46"/>
                <a:gd name="T24" fmla="*/ 13 w 20"/>
                <a:gd name="T25" fmla="*/ 28 h 46"/>
                <a:gd name="T26" fmla="*/ 10 w 20"/>
                <a:gd name="T27" fmla="*/ 29 h 46"/>
                <a:gd name="T28" fmla="*/ 10 w 20"/>
                <a:gd name="T29" fmla="*/ 32 h 46"/>
                <a:gd name="T30" fmla="*/ 9 w 20"/>
                <a:gd name="T31" fmla="*/ 35 h 46"/>
                <a:gd name="T32" fmla="*/ 10 w 20"/>
                <a:gd name="T33" fmla="*/ 38 h 46"/>
                <a:gd name="T34" fmla="*/ 12 w 20"/>
                <a:gd name="T35" fmla="*/ 40 h 46"/>
                <a:gd name="T36" fmla="*/ 15 w 20"/>
                <a:gd name="T37" fmla="*/ 42 h 46"/>
                <a:gd name="T38" fmla="*/ 17 w 20"/>
                <a:gd name="T39" fmla="*/ 44 h 46"/>
                <a:gd name="T40" fmla="*/ 20 w 20"/>
                <a:gd name="T41" fmla="*/ 46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
                <a:gd name="T64" fmla="*/ 0 h 46"/>
                <a:gd name="T65" fmla="*/ 20 w 20"/>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 h="46">
                  <a:moveTo>
                    <a:pt x="0" y="0"/>
                  </a:moveTo>
                  <a:lnTo>
                    <a:pt x="1" y="3"/>
                  </a:lnTo>
                  <a:lnTo>
                    <a:pt x="2" y="5"/>
                  </a:lnTo>
                  <a:lnTo>
                    <a:pt x="3" y="7"/>
                  </a:lnTo>
                  <a:lnTo>
                    <a:pt x="6" y="9"/>
                  </a:lnTo>
                  <a:lnTo>
                    <a:pt x="9" y="9"/>
                  </a:lnTo>
                  <a:lnTo>
                    <a:pt x="13" y="11"/>
                  </a:lnTo>
                  <a:lnTo>
                    <a:pt x="15" y="14"/>
                  </a:lnTo>
                  <a:lnTo>
                    <a:pt x="16" y="18"/>
                  </a:lnTo>
                  <a:lnTo>
                    <a:pt x="17" y="20"/>
                  </a:lnTo>
                  <a:lnTo>
                    <a:pt x="17" y="23"/>
                  </a:lnTo>
                  <a:lnTo>
                    <a:pt x="15" y="25"/>
                  </a:lnTo>
                  <a:lnTo>
                    <a:pt x="13" y="28"/>
                  </a:lnTo>
                  <a:lnTo>
                    <a:pt x="10" y="29"/>
                  </a:lnTo>
                  <a:lnTo>
                    <a:pt x="10" y="32"/>
                  </a:lnTo>
                  <a:lnTo>
                    <a:pt x="9" y="35"/>
                  </a:lnTo>
                  <a:lnTo>
                    <a:pt x="10" y="38"/>
                  </a:lnTo>
                  <a:lnTo>
                    <a:pt x="12" y="40"/>
                  </a:lnTo>
                  <a:lnTo>
                    <a:pt x="15" y="42"/>
                  </a:lnTo>
                  <a:lnTo>
                    <a:pt x="17" y="44"/>
                  </a:lnTo>
                  <a:lnTo>
                    <a:pt x="20" y="46"/>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199" name="Oval 124"/>
            <p:cNvSpPr>
              <a:spLocks noChangeArrowheads="1"/>
            </p:cNvSpPr>
            <p:nvPr/>
          </p:nvSpPr>
          <p:spPr bwMode="auto">
            <a:xfrm>
              <a:off x="780" y="2503"/>
              <a:ext cx="6" cy="6"/>
            </a:xfrm>
            <a:prstGeom prst="ellipse">
              <a:avLst/>
            </a:prstGeom>
            <a:solidFill>
              <a:srgbClr val="000000"/>
            </a:solidFill>
            <a:ln w="12700">
              <a:solidFill>
                <a:srgbClr val="000000"/>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5200" name="Group 125"/>
            <p:cNvGrpSpPr/>
            <p:nvPr/>
          </p:nvGrpSpPr>
          <p:grpSpPr bwMode="auto">
            <a:xfrm>
              <a:off x="443" y="2410"/>
              <a:ext cx="144" cy="178"/>
              <a:chOff x="443" y="2410"/>
              <a:chExt cx="144" cy="178"/>
            </a:xfrm>
          </p:grpSpPr>
          <p:sp>
            <p:nvSpPr>
              <p:cNvPr id="25232" name="Freeform 126"/>
              <p:cNvSpPr/>
              <p:nvPr/>
            </p:nvSpPr>
            <p:spPr bwMode="auto">
              <a:xfrm>
                <a:off x="443" y="2410"/>
                <a:ext cx="144" cy="178"/>
              </a:xfrm>
              <a:custGeom>
                <a:avLst/>
                <a:gdLst>
                  <a:gd name="T0" fmla="*/ 144 w 144"/>
                  <a:gd name="T1" fmla="*/ 84 h 178"/>
                  <a:gd name="T2" fmla="*/ 103 w 144"/>
                  <a:gd name="T3" fmla="*/ 66 h 178"/>
                  <a:gd name="T4" fmla="*/ 58 w 144"/>
                  <a:gd name="T5" fmla="*/ 4 h 178"/>
                  <a:gd name="T6" fmla="*/ 56 w 144"/>
                  <a:gd name="T7" fmla="*/ 2 h 178"/>
                  <a:gd name="T8" fmla="*/ 53 w 144"/>
                  <a:gd name="T9" fmla="*/ 1 h 178"/>
                  <a:gd name="T10" fmla="*/ 50 w 144"/>
                  <a:gd name="T11" fmla="*/ 0 h 178"/>
                  <a:gd name="T12" fmla="*/ 44 w 144"/>
                  <a:gd name="T13" fmla="*/ 0 h 178"/>
                  <a:gd name="T14" fmla="*/ 41 w 144"/>
                  <a:gd name="T15" fmla="*/ 0 h 178"/>
                  <a:gd name="T16" fmla="*/ 35 w 144"/>
                  <a:gd name="T17" fmla="*/ 1 h 178"/>
                  <a:gd name="T18" fmla="*/ 30 w 144"/>
                  <a:gd name="T19" fmla="*/ 4 h 178"/>
                  <a:gd name="T20" fmla="*/ 24 w 144"/>
                  <a:gd name="T21" fmla="*/ 6 h 178"/>
                  <a:gd name="T22" fmla="*/ 19 w 144"/>
                  <a:gd name="T23" fmla="*/ 8 h 178"/>
                  <a:gd name="T24" fmla="*/ 15 w 144"/>
                  <a:gd name="T25" fmla="*/ 11 h 178"/>
                  <a:gd name="T26" fmla="*/ 12 w 144"/>
                  <a:gd name="T27" fmla="*/ 14 h 178"/>
                  <a:gd name="T28" fmla="*/ 8 w 144"/>
                  <a:gd name="T29" fmla="*/ 16 h 178"/>
                  <a:gd name="T30" fmla="*/ 5 w 144"/>
                  <a:gd name="T31" fmla="*/ 20 h 178"/>
                  <a:gd name="T32" fmla="*/ 1 w 144"/>
                  <a:gd name="T33" fmla="*/ 24 h 178"/>
                  <a:gd name="T34" fmla="*/ 0 w 144"/>
                  <a:gd name="T35" fmla="*/ 29 h 178"/>
                  <a:gd name="T36" fmla="*/ 0 w 144"/>
                  <a:gd name="T37" fmla="*/ 34 h 178"/>
                  <a:gd name="T38" fmla="*/ 0 w 144"/>
                  <a:gd name="T39" fmla="*/ 41 h 178"/>
                  <a:gd name="T40" fmla="*/ 1 w 144"/>
                  <a:gd name="T41" fmla="*/ 50 h 178"/>
                  <a:gd name="T42" fmla="*/ 3 w 144"/>
                  <a:gd name="T43" fmla="*/ 58 h 178"/>
                  <a:gd name="T44" fmla="*/ 6 w 144"/>
                  <a:gd name="T45" fmla="*/ 69 h 178"/>
                  <a:gd name="T46" fmla="*/ 10 w 144"/>
                  <a:gd name="T47" fmla="*/ 77 h 178"/>
                  <a:gd name="T48" fmla="*/ 14 w 144"/>
                  <a:gd name="T49" fmla="*/ 82 h 178"/>
                  <a:gd name="T50" fmla="*/ 19 w 144"/>
                  <a:gd name="T51" fmla="*/ 89 h 178"/>
                  <a:gd name="T52" fmla="*/ 23 w 144"/>
                  <a:gd name="T53" fmla="*/ 93 h 178"/>
                  <a:gd name="T54" fmla="*/ 28 w 144"/>
                  <a:gd name="T55" fmla="*/ 97 h 178"/>
                  <a:gd name="T56" fmla="*/ 32 w 144"/>
                  <a:gd name="T57" fmla="*/ 101 h 178"/>
                  <a:gd name="T58" fmla="*/ 37 w 144"/>
                  <a:gd name="T59" fmla="*/ 105 h 178"/>
                  <a:gd name="T60" fmla="*/ 56 w 144"/>
                  <a:gd name="T61" fmla="*/ 103 h 178"/>
                  <a:gd name="T62" fmla="*/ 71 w 144"/>
                  <a:gd name="T63" fmla="*/ 99 h 178"/>
                  <a:gd name="T64" fmla="*/ 80 w 144"/>
                  <a:gd name="T65" fmla="*/ 101 h 178"/>
                  <a:gd name="T66" fmla="*/ 101 w 144"/>
                  <a:gd name="T67" fmla="*/ 101 h 178"/>
                  <a:gd name="T68" fmla="*/ 126 w 144"/>
                  <a:gd name="T69" fmla="*/ 99 h 178"/>
                  <a:gd name="T70" fmla="*/ 131 w 144"/>
                  <a:gd name="T71" fmla="*/ 105 h 178"/>
                  <a:gd name="T72" fmla="*/ 131 w 144"/>
                  <a:gd name="T73" fmla="*/ 152 h 178"/>
                  <a:gd name="T74" fmla="*/ 130 w 144"/>
                  <a:gd name="T75" fmla="*/ 158 h 178"/>
                  <a:gd name="T76" fmla="*/ 130 w 144"/>
                  <a:gd name="T77" fmla="*/ 160 h 178"/>
                  <a:gd name="T78" fmla="*/ 128 w 144"/>
                  <a:gd name="T79" fmla="*/ 162 h 178"/>
                  <a:gd name="T80" fmla="*/ 124 w 144"/>
                  <a:gd name="T81" fmla="*/ 165 h 178"/>
                  <a:gd name="T82" fmla="*/ 122 w 144"/>
                  <a:gd name="T83" fmla="*/ 168 h 178"/>
                  <a:gd name="T84" fmla="*/ 119 w 144"/>
                  <a:gd name="T85" fmla="*/ 169 h 178"/>
                  <a:gd name="T86" fmla="*/ 117 w 144"/>
                  <a:gd name="T87" fmla="*/ 169 h 178"/>
                  <a:gd name="T88" fmla="*/ 112 w 144"/>
                  <a:gd name="T89" fmla="*/ 170 h 178"/>
                  <a:gd name="T90" fmla="*/ 15 w 144"/>
                  <a:gd name="T91" fmla="*/ 170 h 178"/>
                  <a:gd name="T92" fmla="*/ 15 w 144"/>
                  <a:gd name="T93" fmla="*/ 178 h 178"/>
                  <a:gd name="T94" fmla="*/ 115 w 144"/>
                  <a:gd name="T95" fmla="*/ 178 h 178"/>
                  <a:gd name="T96" fmla="*/ 121 w 144"/>
                  <a:gd name="T97" fmla="*/ 178 h 178"/>
                  <a:gd name="T98" fmla="*/ 124 w 144"/>
                  <a:gd name="T99" fmla="*/ 178 h 178"/>
                  <a:gd name="T100" fmla="*/ 128 w 144"/>
                  <a:gd name="T101" fmla="*/ 177 h 178"/>
                  <a:gd name="T102" fmla="*/ 131 w 144"/>
                  <a:gd name="T103" fmla="*/ 175 h 178"/>
                  <a:gd name="T104" fmla="*/ 135 w 144"/>
                  <a:gd name="T105" fmla="*/ 174 h 178"/>
                  <a:gd name="T106" fmla="*/ 137 w 144"/>
                  <a:gd name="T107" fmla="*/ 170 h 178"/>
                  <a:gd name="T108" fmla="*/ 140 w 144"/>
                  <a:gd name="T109" fmla="*/ 168 h 178"/>
                  <a:gd name="T110" fmla="*/ 142 w 144"/>
                  <a:gd name="T111" fmla="*/ 164 h 178"/>
                  <a:gd name="T112" fmla="*/ 142 w 144"/>
                  <a:gd name="T113" fmla="*/ 160 h 178"/>
                  <a:gd name="T114" fmla="*/ 144 w 144"/>
                  <a:gd name="T115" fmla="*/ 156 h 178"/>
                  <a:gd name="T116" fmla="*/ 144 w 144"/>
                  <a:gd name="T117" fmla="*/ 152 h 178"/>
                  <a:gd name="T118" fmla="*/ 144 w 144"/>
                  <a:gd name="T119" fmla="*/ 84 h 1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4"/>
                  <a:gd name="T181" fmla="*/ 0 h 178"/>
                  <a:gd name="T182" fmla="*/ 144 w 144"/>
                  <a:gd name="T183" fmla="*/ 178 h 1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4" h="178">
                    <a:moveTo>
                      <a:pt x="144" y="84"/>
                    </a:moveTo>
                    <a:lnTo>
                      <a:pt x="103" y="66"/>
                    </a:lnTo>
                    <a:lnTo>
                      <a:pt x="58" y="4"/>
                    </a:lnTo>
                    <a:lnTo>
                      <a:pt x="56" y="2"/>
                    </a:lnTo>
                    <a:lnTo>
                      <a:pt x="53" y="1"/>
                    </a:lnTo>
                    <a:lnTo>
                      <a:pt x="50" y="0"/>
                    </a:lnTo>
                    <a:lnTo>
                      <a:pt x="44" y="0"/>
                    </a:lnTo>
                    <a:lnTo>
                      <a:pt x="41" y="0"/>
                    </a:lnTo>
                    <a:lnTo>
                      <a:pt x="35" y="1"/>
                    </a:lnTo>
                    <a:lnTo>
                      <a:pt x="30" y="4"/>
                    </a:lnTo>
                    <a:lnTo>
                      <a:pt x="24" y="6"/>
                    </a:lnTo>
                    <a:lnTo>
                      <a:pt x="19" y="8"/>
                    </a:lnTo>
                    <a:lnTo>
                      <a:pt x="15" y="11"/>
                    </a:lnTo>
                    <a:lnTo>
                      <a:pt x="12" y="14"/>
                    </a:lnTo>
                    <a:lnTo>
                      <a:pt x="8" y="16"/>
                    </a:lnTo>
                    <a:lnTo>
                      <a:pt x="5" y="20"/>
                    </a:lnTo>
                    <a:lnTo>
                      <a:pt x="1" y="24"/>
                    </a:lnTo>
                    <a:lnTo>
                      <a:pt x="0" y="29"/>
                    </a:lnTo>
                    <a:lnTo>
                      <a:pt x="0" y="34"/>
                    </a:lnTo>
                    <a:lnTo>
                      <a:pt x="0" y="41"/>
                    </a:lnTo>
                    <a:lnTo>
                      <a:pt x="1" y="50"/>
                    </a:lnTo>
                    <a:lnTo>
                      <a:pt x="3" y="58"/>
                    </a:lnTo>
                    <a:lnTo>
                      <a:pt x="6" y="69"/>
                    </a:lnTo>
                    <a:lnTo>
                      <a:pt x="10" y="77"/>
                    </a:lnTo>
                    <a:lnTo>
                      <a:pt x="14" y="82"/>
                    </a:lnTo>
                    <a:lnTo>
                      <a:pt x="19" y="89"/>
                    </a:lnTo>
                    <a:lnTo>
                      <a:pt x="23" y="93"/>
                    </a:lnTo>
                    <a:lnTo>
                      <a:pt x="28" y="97"/>
                    </a:lnTo>
                    <a:lnTo>
                      <a:pt x="32" y="101"/>
                    </a:lnTo>
                    <a:lnTo>
                      <a:pt x="37" y="105"/>
                    </a:lnTo>
                    <a:lnTo>
                      <a:pt x="56" y="103"/>
                    </a:lnTo>
                    <a:lnTo>
                      <a:pt x="71" y="99"/>
                    </a:lnTo>
                    <a:lnTo>
                      <a:pt x="80" y="101"/>
                    </a:lnTo>
                    <a:lnTo>
                      <a:pt x="101" y="101"/>
                    </a:lnTo>
                    <a:lnTo>
                      <a:pt x="126" y="99"/>
                    </a:lnTo>
                    <a:lnTo>
                      <a:pt x="131" y="105"/>
                    </a:lnTo>
                    <a:lnTo>
                      <a:pt x="131" y="152"/>
                    </a:lnTo>
                    <a:lnTo>
                      <a:pt x="130" y="158"/>
                    </a:lnTo>
                    <a:lnTo>
                      <a:pt x="130" y="160"/>
                    </a:lnTo>
                    <a:lnTo>
                      <a:pt x="128" y="162"/>
                    </a:lnTo>
                    <a:lnTo>
                      <a:pt x="124" y="165"/>
                    </a:lnTo>
                    <a:lnTo>
                      <a:pt x="122" y="168"/>
                    </a:lnTo>
                    <a:lnTo>
                      <a:pt x="119" y="169"/>
                    </a:lnTo>
                    <a:lnTo>
                      <a:pt x="117" y="169"/>
                    </a:lnTo>
                    <a:lnTo>
                      <a:pt x="112" y="170"/>
                    </a:lnTo>
                    <a:lnTo>
                      <a:pt x="15" y="170"/>
                    </a:lnTo>
                    <a:lnTo>
                      <a:pt x="15" y="178"/>
                    </a:lnTo>
                    <a:lnTo>
                      <a:pt x="115" y="178"/>
                    </a:lnTo>
                    <a:lnTo>
                      <a:pt x="121" y="178"/>
                    </a:lnTo>
                    <a:lnTo>
                      <a:pt x="124" y="178"/>
                    </a:lnTo>
                    <a:lnTo>
                      <a:pt x="128" y="177"/>
                    </a:lnTo>
                    <a:lnTo>
                      <a:pt x="131" y="175"/>
                    </a:lnTo>
                    <a:lnTo>
                      <a:pt x="135" y="174"/>
                    </a:lnTo>
                    <a:lnTo>
                      <a:pt x="137" y="170"/>
                    </a:lnTo>
                    <a:lnTo>
                      <a:pt x="140" y="168"/>
                    </a:lnTo>
                    <a:lnTo>
                      <a:pt x="142" y="164"/>
                    </a:lnTo>
                    <a:lnTo>
                      <a:pt x="142" y="160"/>
                    </a:lnTo>
                    <a:lnTo>
                      <a:pt x="144" y="156"/>
                    </a:lnTo>
                    <a:lnTo>
                      <a:pt x="144" y="152"/>
                    </a:lnTo>
                    <a:lnTo>
                      <a:pt x="144" y="84"/>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33" name="Freeform 127"/>
              <p:cNvSpPr/>
              <p:nvPr/>
            </p:nvSpPr>
            <p:spPr bwMode="auto">
              <a:xfrm>
                <a:off x="443" y="2410"/>
                <a:ext cx="144" cy="178"/>
              </a:xfrm>
              <a:custGeom>
                <a:avLst/>
                <a:gdLst>
                  <a:gd name="T0" fmla="*/ 144 w 144"/>
                  <a:gd name="T1" fmla="*/ 84 h 178"/>
                  <a:gd name="T2" fmla="*/ 103 w 144"/>
                  <a:gd name="T3" fmla="*/ 66 h 178"/>
                  <a:gd name="T4" fmla="*/ 58 w 144"/>
                  <a:gd name="T5" fmla="*/ 4 h 178"/>
                  <a:gd name="T6" fmla="*/ 56 w 144"/>
                  <a:gd name="T7" fmla="*/ 2 h 178"/>
                  <a:gd name="T8" fmla="*/ 53 w 144"/>
                  <a:gd name="T9" fmla="*/ 1 h 178"/>
                  <a:gd name="T10" fmla="*/ 50 w 144"/>
                  <a:gd name="T11" fmla="*/ 0 h 178"/>
                  <a:gd name="T12" fmla="*/ 44 w 144"/>
                  <a:gd name="T13" fmla="*/ 0 h 178"/>
                  <a:gd name="T14" fmla="*/ 41 w 144"/>
                  <a:gd name="T15" fmla="*/ 0 h 178"/>
                  <a:gd name="T16" fmla="*/ 35 w 144"/>
                  <a:gd name="T17" fmla="*/ 1 h 178"/>
                  <a:gd name="T18" fmla="*/ 30 w 144"/>
                  <a:gd name="T19" fmla="*/ 4 h 178"/>
                  <a:gd name="T20" fmla="*/ 24 w 144"/>
                  <a:gd name="T21" fmla="*/ 6 h 178"/>
                  <a:gd name="T22" fmla="*/ 19 w 144"/>
                  <a:gd name="T23" fmla="*/ 8 h 178"/>
                  <a:gd name="T24" fmla="*/ 15 w 144"/>
                  <a:gd name="T25" fmla="*/ 11 h 178"/>
                  <a:gd name="T26" fmla="*/ 12 w 144"/>
                  <a:gd name="T27" fmla="*/ 14 h 178"/>
                  <a:gd name="T28" fmla="*/ 8 w 144"/>
                  <a:gd name="T29" fmla="*/ 16 h 178"/>
                  <a:gd name="T30" fmla="*/ 5 w 144"/>
                  <a:gd name="T31" fmla="*/ 20 h 178"/>
                  <a:gd name="T32" fmla="*/ 1 w 144"/>
                  <a:gd name="T33" fmla="*/ 24 h 178"/>
                  <a:gd name="T34" fmla="*/ 0 w 144"/>
                  <a:gd name="T35" fmla="*/ 29 h 178"/>
                  <a:gd name="T36" fmla="*/ 0 w 144"/>
                  <a:gd name="T37" fmla="*/ 34 h 178"/>
                  <a:gd name="T38" fmla="*/ 0 w 144"/>
                  <a:gd name="T39" fmla="*/ 41 h 178"/>
                  <a:gd name="T40" fmla="*/ 1 w 144"/>
                  <a:gd name="T41" fmla="*/ 50 h 178"/>
                  <a:gd name="T42" fmla="*/ 3 w 144"/>
                  <a:gd name="T43" fmla="*/ 58 h 178"/>
                  <a:gd name="T44" fmla="*/ 6 w 144"/>
                  <a:gd name="T45" fmla="*/ 69 h 178"/>
                  <a:gd name="T46" fmla="*/ 10 w 144"/>
                  <a:gd name="T47" fmla="*/ 77 h 178"/>
                  <a:gd name="T48" fmla="*/ 14 w 144"/>
                  <a:gd name="T49" fmla="*/ 82 h 178"/>
                  <a:gd name="T50" fmla="*/ 19 w 144"/>
                  <a:gd name="T51" fmla="*/ 89 h 178"/>
                  <a:gd name="T52" fmla="*/ 23 w 144"/>
                  <a:gd name="T53" fmla="*/ 93 h 178"/>
                  <a:gd name="T54" fmla="*/ 28 w 144"/>
                  <a:gd name="T55" fmla="*/ 97 h 178"/>
                  <a:gd name="T56" fmla="*/ 32 w 144"/>
                  <a:gd name="T57" fmla="*/ 101 h 178"/>
                  <a:gd name="T58" fmla="*/ 37 w 144"/>
                  <a:gd name="T59" fmla="*/ 105 h 178"/>
                  <a:gd name="T60" fmla="*/ 56 w 144"/>
                  <a:gd name="T61" fmla="*/ 103 h 178"/>
                  <a:gd name="T62" fmla="*/ 71 w 144"/>
                  <a:gd name="T63" fmla="*/ 99 h 178"/>
                  <a:gd name="T64" fmla="*/ 80 w 144"/>
                  <a:gd name="T65" fmla="*/ 101 h 178"/>
                  <a:gd name="T66" fmla="*/ 101 w 144"/>
                  <a:gd name="T67" fmla="*/ 101 h 178"/>
                  <a:gd name="T68" fmla="*/ 126 w 144"/>
                  <a:gd name="T69" fmla="*/ 99 h 178"/>
                  <a:gd name="T70" fmla="*/ 131 w 144"/>
                  <a:gd name="T71" fmla="*/ 105 h 178"/>
                  <a:gd name="T72" fmla="*/ 131 w 144"/>
                  <a:gd name="T73" fmla="*/ 152 h 178"/>
                  <a:gd name="T74" fmla="*/ 130 w 144"/>
                  <a:gd name="T75" fmla="*/ 158 h 178"/>
                  <a:gd name="T76" fmla="*/ 130 w 144"/>
                  <a:gd name="T77" fmla="*/ 160 h 178"/>
                  <a:gd name="T78" fmla="*/ 128 w 144"/>
                  <a:gd name="T79" fmla="*/ 162 h 178"/>
                  <a:gd name="T80" fmla="*/ 124 w 144"/>
                  <a:gd name="T81" fmla="*/ 165 h 178"/>
                  <a:gd name="T82" fmla="*/ 122 w 144"/>
                  <a:gd name="T83" fmla="*/ 168 h 178"/>
                  <a:gd name="T84" fmla="*/ 119 w 144"/>
                  <a:gd name="T85" fmla="*/ 169 h 178"/>
                  <a:gd name="T86" fmla="*/ 117 w 144"/>
                  <a:gd name="T87" fmla="*/ 169 h 178"/>
                  <a:gd name="T88" fmla="*/ 112 w 144"/>
                  <a:gd name="T89" fmla="*/ 170 h 178"/>
                  <a:gd name="T90" fmla="*/ 15 w 144"/>
                  <a:gd name="T91" fmla="*/ 170 h 178"/>
                  <a:gd name="T92" fmla="*/ 15 w 144"/>
                  <a:gd name="T93" fmla="*/ 178 h 178"/>
                  <a:gd name="T94" fmla="*/ 115 w 144"/>
                  <a:gd name="T95" fmla="*/ 178 h 178"/>
                  <a:gd name="T96" fmla="*/ 121 w 144"/>
                  <a:gd name="T97" fmla="*/ 178 h 178"/>
                  <a:gd name="T98" fmla="*/ 124 w 144"/>
                  <a:gd name="T99" fmla="*/ 178 h 178"/>
                  <a:gd name="T100" fmla="*/ 128 w 144"/>
                  <a:gd name="T101" fmla="*/ 177 h 178"/>
                  <a:gd name="T102" fmla="*/ 131 w 144"/>
                  <a:gd name="T103" fmla="*/ 175 h 178"/>
                  <a:gd name="T104" fmla="*/ 135 w 144"/>
                  <a:gd name="T105" fmla="*/ 174 h 178"/>
                  <a:gd name="T106" fmla="*/ 137 w 144"/>
                  <a:gd name="T107" fmla="*/ 170 h 178"/>
                  <a:gd name="T108" fmla="*/ 140 w 144"/>
                  <a:gd name="T109" fmla="*/ 168 h 178"/>
                  <a:gd name="T110" fmla="*/ 142 w 144"/>
                  <a:gd name="T111" fmla="*/ 164 h 178"/>
                  <a:gd name="T112" fmla="*/ 142 w 144"/>
                  <a:gd name="T113" fmla="*/ 160 h 178"/>
                  <a:gd name="T114" fmla="*/ 144 w 144"/>
                  <a:gd name="T115" fmla="*/ 156 h 178"/>
                  <a:gd name="T116" fmla="*/ 144 w 144"/>
                  <a:gd name="T117" fmla="*/ 152 h 178"/>
                  <a:gd name="T118" fmla="*/ 144 w 144"/>
                  <a:gd name="T119" fmla="*/ 84 h 1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4"/>
                  <a:gd name="T181" fmla="*/ 0 h 178"/>
                  <a:gd name="T182" fmla="*/ 144 w 144"/>
                  <a:gd name="T183" fmla="*/ 178 h 1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4" h="178">
                    <a:moveTo>
                      <a:pt x="144" y="84"/>
                    </a:moveTo>
                    <a:lnTo>
                      <a:pt x="103" y="66"/>
                    </a:lnTo>
                    <a:lnTo>
                      <a:pt x="58" y="4"/>
                    </a:lnTo>
                    <a:lnTo>
                      <a:pt x="56" y="2"/>
                    </a:lnTo>
                    <a:lnTo>
                      <a:pt x="53" y="1"/>
                    </a:lnTo>
                    <a:lnTo>
                      <a:pt x="50" y="0"/>
                    </a:lnTo>
                    <a:lnTo>
                      <a:pt x="44" y="0"/>
                    </a:lnTo>
                    <a:lnTo>
                      <a:pt x="41" y="0"/>
                    </a:lnTo>
                    <a:lnTo>
                      <a:pt x="35" y="1"/>
                    </a:lnTo>
                    <a:lnTo>
                      <a:pt x="30" y="4"/>
                    </a:lnTo>
                    <a:lnTo>
                      <a:pt x="24" y="6"/>
                    </a:lnTo>
                    <a:lnTo>
                      <a:pt x="19" y="8"/>
                    </a:lnTo>
                    <a:lnTo>
                      <a:pt x="15" y="11"/>
                    </a:lnTo>
                    <a:lnTo>
                      <a:pt x="12" y="14"/>
                    </a:lnTo>
                    <a:lnTo>
                      <a:pt x="8" y="16"/>
                    </a:lnTo>
                    <a:lnTo>
                      <a:pt x="5" y="20"/>
                    </a:lnTo>
                    <a:lnTo>
                      <a:pt x="1" y="24"/>
                    </a:lnTo>
                    <a:lnTo>
                      <a:pt x="0" y="29"/>
                    </a:lnTo>
                    <a:lnTo>
                      <a:pt x="0" y="34"/>
                    </a:lnTo>
                    <a:lnTo>
                      <a:pt x="0" y="41"/>
                    </a:lnTo>
                    <a:lnTo>
                      <a:pt x="1" y="50"/>
                    </a:lnTo>
                    <a:lnTo>
                      <a:pt x="3" y="58"/>
                    </a:lnTo>
                    <a:lnTo>
                      <a:pt x="6" y="69"/>
                    </a:lnTo>
                    <a:lnTo>
                      <a:pt x="10" y="77"/>
                    </a:lnTo>
                    <a:lnTo>
                      <a:pt x="14" y="82"/>
                    </a:lnTo>
                    <a:lnTo>
                      <a:pt x="19" y="89"/>
                    </a:lnTo>
                    <a:lnTo>
                      <a:pt x="23" y="93"/>
                    </a:lnTo>
                    <a:lnTo>
                      <a:pt x="28" y="97"/>
                    </a:lnTo>
                    <a:lnTo>
                      <a:pt x="32" y="101"/>
                    </a:lnTo>
                    <a:lnTo>
                      <a:pt x="37" y="105"/>
                    </a:lnTo>
                    <a:lnTo>
                      <a:pt x="56" y="103"/>
                    </a:lnTo>
                    <a:lnTo>
                      <a:pt x="71" y="99"/>
                    </a:lnTo>
                    <a:lnTo>
                      <a:pt x="80" y="101"/>
                    </a:lnTo>
                    <a:lnTo>
                      <a:pt x="101" y="101"/>
                    </a:lnTo>
                    <a:lnTo>
                      <a:pt x="126" y="99"/>
                    </a:lnTo>
                    <a:lnTo>
                      <a:pt x="131" y="105"/>
                    </a:lnTo>
                    <a:lnTo>
                      <a:pt x="131" y="152"/>
                    </a:lnTo>
                    <a:lnTo>
                      <a:pt x="130" y="158"/>
                    </a:lnTo>
                    <a:lnTo>
                      <a:pt x="130" y="160"/>
                    </a:lnTo>
                    <a:lnTo>
                      <a:pt x="128" y="162"/>
                    </a:lnTo>
                    <a:lnTo>
                      <a:pt x="124" y="165"/>
                    </a:lnTo>
                    <a:lnTo>
                      <a:pt x="122" y="168"/>
                    </a:lnTo>
                    <a:lnTo>
                      <a:pt x="119" y="169"/>
                    </a:lnTo>
                    <a:lnTo>
                      <a:pt x="117" y="169"/>
                    </a:lnTo>
                    <a:lnTo>
                      <a:pt x="112" y="170"/>
                    </a:lnTo>
                    <a:lnTo>
                      <a:pt x="15" y="170"/>
                    </a:lnTo>
                    <a:lnTo>
                      <a:pt x="15" y="178"/>
                    </a:lnTo>
                    <a:lnTo>
                      <a:pt x="115" y="178"/>
                    </a:lnTo>
                    <a:lnTo>
                      <a:pt x="121" y="178"/>
                    </a:lnTo>
                    <a:lnTo>
                      <a:pt x="124" y="178"/>
                    </a:lnTo>
                    <a:lnTo>
                      <a:pt x="128" y="177"/>
                    </a:lnTo>
                    <a:lnTo>
                      <a:pt x="131" y="175"/>
                    </a:lnTo>
                    <a:lnTo>
                      <a:pt x="135" y="174"/>
                    </a:lnTo>
                    <a:lnTo>
                      <a:pt x="137" y="170"/>
                    </a:lnTo>
                    <a:lnTo>
                      <a:pt x="140" y="168"/>
                    </a:lnTo>
                    <a:lnTo>
                      <a:pt x="142" y="164"/>
                    </a:lnTo>
                    <a:lnTo>
                      <a:pt x="142" y="160"/>
                    </a:lnTo>
                    <a:lnTo>
                      <a:pt x="144" y="156"/>
                    </a:lnTo>
                    <a:lnTo>
                      <a:pt x="144" y="152"/>
                    </a:lnTo>
                    <a:lnTo>
                      <a:pt x="144" y="8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01" name="Group 128"/>
            <p:cNvGrpSpPr/>
            <p:nvPr/>
          </p:nvGrpSpPr>
          <p:grpSpPr bwMode="auto">
            <a:xfrm>
              <a:off x="472" y="2261"/>
              <a:ext cx="217" cy="325"/>
              <a:chOff x="472" y="2261"/>
              <a:chExt cx="217" cy="325"/>
            </a:xfrm>
          </p:grpSpPr>
          <p:grpSp>
            <p:nvGrpSpPr>
              <p:cNvPr id="25224" name="Group 129"/>
              <p:cNvGrpSpPr/>
              <p:nvPr/>
            </p:nvGrpSpPr>
            <p:grpSpPr bwMode="auto">
              <a:xfrm>
                <a:off x="472" y="2261"/>
                <a:ext cx="217" cy="325"/>
                <a:chOff x="472" y="2261"/>
                <a:chExt cx="217" cy="325"/>
              </a:xfrm>
            </p:grpSpPr>
            <p:sp>
              <p:nvSpPr>
                <p:cNvPr id="25230" name="Freeform 130"/>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31" name="Freeform 131"/>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25" name="Group 132"/>
              <p:cNvGrpSpPr/>
              <p:nvPr/>
            </p:nvGrpSpPr>
            <p:grpSpPr bwMode="auto">
              <a:xfrm>
                <a:off x="599" y="2301"/>
                <a:ext cx="34" cy="29"/>
                <a:chOff x="599" y="2301"/>
                <a:chExt cx="34" cy="29"/>
              </a:xfrm>
            </p:grpSpPr>
            <p:sp>
              <p:nvSpPr>
                <p:cNvPr id="25226" name="Freeform 133"/>
                <p:cNvSpPr/>
                <p:nvPr/>
              </p:nvSpPr>
              <p:spPr bwMode="auto">
                <a:xfrm>
                  <a:off x="599" y="2301"/>
                  <a:ext cx="26" cy="14"/>
                </a:xfrm>
                <a:custGeom>
                  <a:avLst/>
                  <a:gdLst>
                    <a:gd name="T0" fmla="*/ 0 w 26"/>
                    <a:gd name="T1" fmla="*/ 3 h 14"/>
                    <a:gd name="T2" fmla="*/ 4 w 26"/>
                    <a:gd name="T3" fmla="*/ 1 h 14"/>
                    <a:gd name="T4" fmla="*/ 7 w 26"/>
                    <a:gd name="T5" fmla="*/ 0 h 14"/>
                    <a:gd name="T6" fmla="*/ 9 w 26"/>
                    <a:gd name="T7" fmla="*/ 0 h 14"/>
                    <a:gd name="T8" fmla="*/ 13 w 26"/>
                    <a:gd name="T9" fmla="*/ 0 h 14"/>
                    <a:gd name="T10" fmla="*/ 14 w 26"/>
                    <a:gd name="T11" fmla="*/ 0 h 14"/>
                    <a:gd name="T12" fmla="*/ 16 w 26"/>
                    <a:gd name="T13" fmla="*/ 0 h 14"/>
                    <a:gd name="T14" fmla="*/ 17 w 26"/>
                    <a:gd name="T15" fmla="*/ 1 h 14"/>
                    <a:gd name="T16" fmla="*/ 17 w 26"/>
                    <a:gd name="T17" fmla="*/ 3 h 14"/>
                    <a:gd name="T18" fmla="*/ 19 w 26"/>
                    <a:gd name="T19" fmla="*/ 7 h 14"/>
                    <a:gd name="T20" fmla="*/ 21 w 26"/>
                    <a:gd name="T21" fmla="*/ 8 h 14"/>
                    <a:gd name="T22" fmla="*/ 22 w 26"/>
                    <a:gd name="T23" fmla="*/ 10 h 14"/>
                    <a:gd name="T24" fmla="*/ 24 w 26"/>
                    <a:gd name="T25" fmla="*/ 12 h 14"/>
                    <a:gd name="T26" fmla="*/ 26 w 26"/>
                    <a:gd name="T27" fmla="*/ 14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14"/>
                    <a:gd name="T44" fmla="*/ 26 w 26"/>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14">
                      <a:moveTo>
                        <a:pt x="0" y="3"/>
                      </a:moveTo>
                      <a:lnTo>
                        <a:pt x="4" y="1"/>
                      </a:lnTo>
                      <a:lnTo>
                        <a:pt x="7" y="0"/>
                      </a:lnTo>
                      <a:lnTo>
                        <a:pt x="9" y="0"/>
                      </a:lnTo>
                      <a:lnTo>
                        <a:pt x="13" y="0"/>
                      </a:lnTo>
                      <a:lnTo>
                        <a:pt x="14" y="0"/>
                      </a:lnTo>
                      <a:lnTo>
                        <a:pt x="16" y="0"/>
                      </a:lnTo>
                      <a:lnTo>
                        <a:pt x="17" y="1"/>
                      </a:lnTo>
                      <a:lnTo>
                        <a:pt x="17" y="3"/>
                      </a:lnTo>
                      <a:lnTo>
                        <a:pt x="19" y="7"/>
                      </a:lnTo>
                      <a:lnTo>
                        <a:pt x="21" y="8"/>
                      </a:lnTo>
                      <a:lnTo>
                        <a:pt x="22" y="10"/>
                      </a:lnTo>
                      <a:lnTo>
                        <a:pt x="24" y="12"/>
                      </a:lnTo>
                      <a:lnTo>
                        <a:pt x="26" y="1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227" name="Group 134"/>
                <p:cNvGrpSpPr/>
                <p:nvPr/>
              </p:nvGrpSpPr>
              <p:grpSpPr bwMode="auto">
                <a:xfrm>
                  <a:off x="617" y="2312"/>
                  <a:ext cx="16" cy="18"/>
                  <a:chOff x="617" y="2312"/>
                  <a:chExt cx="16" cy="18"/>
                </a:xfrm>
              </p:grpSpPr>
              <p:sp>
                <p:nvSpPr>
                  <p:cNvPr id="25228" name="Freeform 135"/>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29" name="Freeform 136"/>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25202" name="Group 137"/>
            <p:cNvGrpSpPr/>
            <p:nvPr/>
          </p:nvGrpSpPr>
          <p:grpSpPr bwMode="auto">
            <a:xfrm>
              <a:off x="443" y="2410"/>
              <a:ext cx="144" cy="178"/>
              <a:chOff x="443" y="2410"/>
              <a:chExt cx="144" cy="178"/>
            </a:xfrm>
          </p:grpSpPr>
          <p:sp>
            <p:nvSpPr>
              <p:cNvPr id="25222" name="Freeform 138"/>
              <p:cNvSpPr/>
              <p:nvPr/>
            </p:nvSpPr>
            <p:spPr bwMode="auto">
              <a:xfrm>
                <a:off x="443" y="2410"/>
                <a:ext cx="144" cy="178"/>
              </a:xfrm>
              <a:custGeom>
                <a:avLst/>
                <a:gdLst>
                  <a:gd name="T0" fmla="*/ 144 w 144"/>
                  <a:gd name="T1" fmla="*/ 84 h 178"/>
                  <a:gd name="T2" fmla="*/ 103 w 144"/>
                  <a:gd name="T3" fmla="*/ 66 h 178"/>
                  <a:gd name="T4" fmla="*/ 58 w 144"/>
                  <a:gd name="T5" fmla="*/ 4 h 178"/>
                  <a:gd name="T6" fmla="*/ 56 w 144"/>
                  <a:gd name="T7" fmla="*/ 2 h 178"/>
                  <a:gd name="T8" fmla="*/ 53 w 144"/>
                  <a:gd name="T9" fmla="*/ 1 h 178"/>
                  <a:gd name="T10" fmla="*/ 50 w 144"/>
                  <a:gd name="T11" fmla="*/ 0 h 178"/>
                  <a:gd name="T12" fmla="*/ 44 w 144"/>
                  <a:gd name="T13" fmla="*/ 0 h 178"/>
                  <a:gd name="T14" fmla="*/ 41 w 144"/>
                  <a:gd name="T15" fmla="*/ 0 h 178"/>
                  <a:gd name="T16" fmla="*/ 35 w 144"/>
                  <a:gd name="T17" fmla="*/ 1 h 178"/>
                  <a:gd name="T18" fmla="*/ 30 w 144"/>
                  <a:gd name="T19" fmla="*/ 4 h 178"/>
                  <a:gd name="T20" fmla="*/ 24 w 144"/>
                  <a:gd name="T21" fmla="*/ 6 h 178"/>
                  <a:gd name="T22" fmla="*/ 19 w 144"/>
                  <a:gd name="T23" fmla="*/ 8 h 178"/>
                  <a:gd name="T24" fmla="*/ 15 w 144"/>
                  <a:gd name="T25" fmla="*/ 11 h 178"/>
                  <a:gd name="T26" fmla="*/ 12 w 144"/>
                  <a:gd name="T27" fmla="*/ 14 h 178"/>
                  <a:gd name="T28" fmla="*/ 8 w 144"/>
                  <a:gd name="T29" fmla="*/ 16 h 178"/>
                  <a:gd name="T30" fmla="*/ 5 w 144"/>
                  <a:gd name="T31" fmla="*/ 20 h 178"/>
                  <a:gd name="T32" fmla="*/ 1 w 144"/>
                  <a:gd name="T33" fmla="*/ 24 h 178"/>
                  <a:gd name="T34" fmla="*/ 0 w 144"/>
                  <a:gd name="T35" fmla="*/ 29 h 178"/>
                  <a:gd name="T36" fmla="*/ 0 w 144"/>
                  <a:gd name="T37" fmla="*/ 34 h 178"/>
                  <a:gd name="T38" fmla="*/ 0 w 144"/>
                  <a:gd name="T39" fmla="*/ 41 h 178"/>
                  <a:gd name="T40" fmla="*/ 1 w 144"/>
                  <a:gd name="T41" fmla="*/ 50 h 178"/>
                  <a:gd name="T42" fmla="*/ 3 w 144"/>
                  <a:gd name="T43" fmla="*/ 58 h 178"/>
                  <a:gd name="T44" fmla="*/ 6 w 144"/>
                  <a:gd name="T45" fmla="*/ 69 h 178"/>
                  <a:gd name="T46" fmla="*/ 10 w 144"/>
                  <a:gd name="T47" fmla="*/ 77 h 178"/>
                  <a:gd name="T48" fmla="*/ 14 w 144"/>
                  <a:gd name="T49" fmla="*/ 82 h 178"/>
                  <a:gd name="T50" fmla="*/ 19 w 144"/>
                  <a:gd name="T51" fmla="*/ 89 h 178"/>
                  <a:gd name="T52" fmla="*/ 23 w 144"/>
                  <a:gd name="T53" fmla="*/ 93 h 178"/>
                  <a:gd name="T54" fmla="*/ 28 w 144"/>
                  <a:gd name="T55" fmla="*/ 97 h 178"/>
                  <a:gd name="T56" fmla="*/ 32 w 144"/>
                  <a:gd name="T57" fmla="*/ 101 h 178"/>
                  <a:gd name="T58" fmla="*/ 37 w 144"/>
                  <a:gd name="T59" fmla="*/ 105 h 178"/>
                  <a:gd name="T60" fmla="*/ 56 w 144"/>
                  <a:gd name="T61" fmla="*/ 103 h 178"/>
                  <a:gd name="T62" fmla="*/ 71 w 144"/>
                  <a:gd name="T63" fmla="*/ 99 h 178"/>
                  <a:gd name="T64" fmla="*/ 80 w 144"/>
                  <a:gd name="T65" fmla="*/ 101 h 178"/>
                  <a:gd name="T66" fmla="*/ 101 w 144"/>
                  <a:gd name="T67" fmla="*/ 101 h 178"/>
                  <a:gd name="T68" fmla="*/ 126 w 144"/>
                  <a:gd name="T69" fmla="*/ 99 h 178"/>
                  <a:gd name="T70" fmla="*/ 131 w 144"/>
                  <a:gd name="T71" fmla="*/ 105 h 178"/>
                  <a:gd name="T72" fmla="*/ 131 w 144"/>
                  <a:gd name="T73" fmla="*/ 152 h 178"/>
                  <a:gd name="T74" fmla="*/ 130 w 144"/>
                  <a:gd name="T75" fmla="*/ 158 h 178"/>
                  <a:gd name="T76" fmla="*/ 130 w 144"/>
                  <a:gd name="T77" fmla="*/ 160 h 178"/>
                  <a:gd name="T78" fmla="*/ 128 w 144"/>
                  <a:gd name="T79" fmla="*/ 162 h 178"/>
                  <a:gd name="T80" fmla="*/ 124 w 144"/>
                  <a:gd name="T81" fmla="*/ 165 h 178"/>
                  <a:gd name="T82" fmla="*/ 122 w 144"/>
                  <a:gd name="T83" fmla="*/ 168 h 178"/>
                  <a:gd name="T84" fmla="*/ 119 w 144"/>
                  <a:gd name="T85" fmla="*/ 169 h 178"/>
                  <a:gd name="T86" fmla="*/ 117 w 144"/>
                  <a:gd name="T87" fmla="*/ 169 h 178"/>
                  <a:gd name="T88" fmla="*/ 112 w 144"/>
                  <a:gd name="T89" fmla="*/ 170 h 178"/>
                  <a:gd name="T90" fmla="*/ 15 w 144"/>
                  <a:gd name="T91" fmla="*/ 170 h 178"/>
                  <a:gd name="T92" fmla="*/ 15 w 144"/>
                  <a:gd name="T93" fmla="*/ 178 h 178"/>
                  <a:gd name="T94" fmla="*/ 115 w 144"/>
                  <a:gd name="T95" fmla="*/ 178 h 178"/>
                  <a:gd name="T96" fmla="*/ 121 w 144"/>
                  <a:gd name="T97" fmla="*/ 178 h 178"/>
                  <a:gd name="T98" fmla="*/ 124 w 144"/>
                  <a:gd name="T99" fmla="*/ 178 h 178"/>
                  <a:gd name="T100" fmla="*/ 128 w 144"/>
                  <a:gd name="T101" fmla="*/ 177 h 178"/>
                  <a:gd name="T102" fmla="*/ 131 w 144"/>
                  <a:gd name="T103" fmla="*/ 175 h 178"/>
                  <a:gd name="T104" fmla="*/ 135 w 144"/>
                  <a:gd name="T105" fmla="*/ 174 h 178"/>
                  <a:gd name="T106" fmla="*/ 137 w 144"/>
                  <a:gd name="T107" fmla="*/ 170 h 178"/>
                  <a:gd name="T108" fmla="*/ 140 w 144"/>
                  <a:gd name="T109" fmla="*/ 168 h 178"/>
                  <a:gd name="T110" fmla="*/ 142 w 144"/>
                  <a:gd name="T111" fmla="*/ 164 h 178"/>
                  <a:gd name="T112" fmla="*/ 142 w 144"/>
                  <a:gd name="T113" fmla="*/ 160 h 178"/>
                  <a:gd name="T114" fmla="*/ 144 w 144"/>
                  <a:gd name="T115" fmla="*/ 156 h 178"/>
                  <a:gd name="T116" fmla="*/ 144 w 144"/>
                  <a:gd name="T117" fmla="*/ 152 h 178"/>
                  <a:gd name="T118" fmla="*/ 144 w 144"/>
                  <a:gd name="T119" fmla="*/ 84 h 1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4"/>
                  <a:gd name="T181" fmla="*/ 0 h 178"/>
                  <a:gd name="T182" fmla="*/ 144 w 144"/>
                  <a:gd name="T183" fmla="*/ 178 h 1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4" h="178">
                    <a:moveTo>
                      <a:pt x="144" y="84"/>
                    </a:moveTo>
                    <a:lnTo>
                      <a:pt x="103" y="66"/>
                    </a:lnTo>
                    <a:lnTo>
                      <a:pt x="58" y="4"/>
                    </a:lnTo>
                    <a:lnTo>
                      <a:pt x="56" y="2"/>
                    </a:lnTo>
                    <a:lnTo>
                      <a:pt x="53" y="1"/>
                    </a:lnTo>
                    <a:lnTo>
                      <a:pt x="50" y="0"/>
                    </a:lnTo>
                    <a:lnTo>
                      <a:pt x="44" y="0"/>
                    </a:lnTo>
                    <a:lnTo>
                      <a:pt x="41" y="0"/>
                    </a:lnTo>
                    <a:lnTo>
                      <a:pt x="35" y="1"/>
                    </a:lnTo>
                    <a:lnTo>
                      <a:pt x="30" y="4"/>
                    </a:lnTo>
                    <a:lnTo>
                      <a:pt x="24" y="6"/>
                    </a:lnTo>
                    <a:lnTo>
                      <a:pt x="19" y="8"/>
                    </a:lnTo>
                    <a:lnTo>
                      <a:pt x="15" y="11"/>
                    </a:lnTo>
                    <a:lnTo>
                      <a:pt x="12" y="14"/>
                    </a:lnTo>
                    <a:lnTo>
                      <a:pt x="8" y="16"/>
                    </a:lnTo>
                    <a:lnTo>
                      <a:pt x="5" y="20"/>
                    </a:lnTo>
                    <a:lnTo>
                      <a:pt x="1" y="24"/>
                    </a:lnTo>
                    <a:lnTo>
                      <a:pt x="0" y="29"/>
                    </a:lnTo>
                    <a:lnTo>
                      <a:pt x="0" y="34"/>
                    </a:lnTo>
                    <a:lnTo>
                      <a:pt x="0" y="41"/>
                    </a:lnTo>
                    <a:lnTo>
                      <a:pt x="1" y="50"/>
                    </a:lnTo>
                    <a:lnTo>
                      <a:pt x="3" y="58"/>
                    </a:lnTo>
                    <a:lnTo>
                      <a:pt x="6" y="69"/>
                    </a:lnTo>
                    <a:lnTo>
                      <a:pt x="10" y="77"/>
                    </a:lnTo>
                    <a:lnTo>
                      <a:pt x="14" y="82"/>
                    </a:lnTo>
                    <a:lnTo>
                      <a:pt x="19" y="89"/>
                    </a:lnTo>
                    <a:lnTo>
                      <a:pt x="23" y="93"/>
                    </a:lnTo>
                    <a:lnTo>
                      <a:pt x="28" y="97"/>
                    </a:lnTo>
                    <a:lnTo>
                      <a:pt x="32" y="101"/>
                    </a:lnTo>
                    <a:lnTo>
                      <a:pt x="37" y="105"/>
                    </a:lnTo>
                    <a:lnTo>
                      <a:pt x="56" y="103"/>
                    </a:lnTo>
                    <a:lnTo>
                      <a:pt x="71" y="99"/>
                    </a:lnTo>
                    <a:lnTo>
                      <a:pt x="80" y="101"/>
                    </a:lnTo>
                    <a:lnTo>
                      <a:pt x="101" y="101"/>
                    </a:lnTo>
                    <a:lnTo>
                      <a:pt x="126" y="99"/>
                    </a:lnTo>
                    <a:lnTo>
                      <a:pt x="131" y="105"/>
                    </a:lnTo>
                    <a:lnTo>
                      <a:pt x="131" y="152"/>
                    </a:lnTo>
                    <a:lnTo>
                      <a:pt x="130" y="158"/>
                    </a:lnTo>
                    <a:lnTo>
                      <a:pt x="130" y="160"/>
                    </a:lnTo>
                    <a:lnTo>
                      <a:pt x="128" y="162"/>
                    </a:lnTo>
                    <a:lnTo>
                      <a:pt x="124" y="165"/>
                    </a:lnTo>
                    <a:lnTo>
                      <a:pt x="122" y="168"/>
                    </a:lnTo>
                    <a:lnTo>
                      <a:pt x="119" y="169"/>
                    </a:lnTo>
                    <a:lnTo>
                      <a:pt x="117" y="169"/>
                    </a:lnTo>
                    <a:lnTo>
                      <a:pt x="112" y="170"/>
                    </a:lnTo>
                    <a:lnTo>
                      <a:pt x="15" y="170"/>
                    </a:lnTo>
                    <a:lnTo>
                      <a:pt x="15" y="178"/>
                    </a:lnTo>
                    <a:lnTo>
                      <a:pt x="115" y="178"/>
                    </a:lnTo>
                    <a:lnTo>
                      <a:pt x="121" y="178"/>
                    </a:lnTo>
                    <a:lnTo>
                      <a:pt x="124" y="178"/>
                    </a:lnTo>
                    <a:lnTo>
                      <a:pt x="128" y="177"/>
                    </a:lnTo>
                    <a:lnTo>
                      <a:pt x="131" y="175"/>
                    </a:lnTo>
                    <a:lnTo>
                      <a:pt x="135" y="174"/>
                    </a:lnTo>
                    <a:lnTo>
                      <a:pt x="137" y="170"/>
                    </a:lnTo>
                    <a:lnTo>
                      <a:pt x="140" y="168"/>
                    </a:lnTo>
                    <a:lnTo>
                      <a:pt x="142" y="164"/>
                    </a:lnTo>
                    <a:lnTo>
                      <a:pt x="142" y="160"/>
                    </a:lnTo>
                    <a:lnTo>
                      <a:pt x="144" y="156"/>
                    </a:lnTo>
                    <a:lnTo>
                      <a:pt x="144" y="152"/>
                    </a:lnTo>
                    <a:lnTo>
                      <a:pt x="144" y="84"/>
                    </a:lnTo>
                    <a:close/>
                  </a:path>
                </a:pathLst>
              </a:custGeom>
              <a:solidFill>
                <a:srgbClr val="0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23" name="Freeform 139"/>
              <p:cNvSpPr/>
              <p:nvPr/>
            </p:nvSpPr>
            <p:spPr bwMode="auto">
              <a:xfrm>
                <a:off x="443" y="2410"/>
                <a:ext cx="144" cy="178"/>
              </a:xfrm>
              <a:custGeom>
                <a:avLst/>
                <a:gdLst>
                  <a:gd name="T0" fmla="*/ 144 w 144"/>
                  <a:gd name="T1" fmla="*/ 84 h 178"/>
                  <a:gd name="T2" fmla="*/ 103 w 144"/>
                  <a:gd name="T3" fmla="*/ 66 h 178"/>
                  <a:gd name="T4" fmla="*/ 58 w 144"/>
                  <a:gd name="T5" fmla="*/ 4 h 178"/>
                  <a:gd name="T6" fmla="*/ 56 w 144"/>
                  <a:gd name="T7" fmla="*/ 2 h 178"/>
                  <a:gd name="T8" fmla="*/ 53 w 144"/>
                  <a:gd name="T9" fmla="*/ 1 h 178"/>
                  <a:gd name="T10" fmla="*/ 50 w 144"/>
                  <a:gd name="T11" fmla="*/ 0 h 178"/>
                  <a:gd name="T12" fmla="*/ 44 w 144"/>
                  <a:gd name="T13" fmla="*/ 0 h 178"/>
                  <a:gd name="T14" fmla="*/ 41 w 144"/>
                  <a:gd name="T15" fmla="*/ 0 h 178"/>
                  <a:gd name="T16" fmla="*/ 35 w 144"/>
                  <a:gd name="T17" fmla="*/ 1 h 178"/>
                  <a:gd name="T18" fmla="*/ 30 w 144"/>
                  <a:gd name="T19" fmla="*/ 4 h 178"/>
                  <a:gd name="T20" fmla="*/ 24 w 144"/>
                  <a:gd name="T21" fmla="*/ 6 h 178"/>
                  <a:gd name="T22" fmla="*/ 19 w 144"/>
                  <a:gd name="T23" fmla="*/ 8 h 178"/>
                  <a:gd name="T24" fmla="*/ 15 w 144"/>
                  <a:gd name="T25" fmla="*/ 11 h 178"/>
                  <a:gd name="T26" fmla="*/ 12 w 144"/>
                  <a:gd name="T27" fmla="*/ 14 h 178"/>
                  <a:gd name="T28" fmla="*/ 8 w 144"/>
                  <a:gd name="T29" fmla="*/ 16 h 178"/>
                  <a:gd name="T30" fmla="*/ 5 w 144"/>
                  <a:gd name="T31" fmla="*/ 20 h 178"/>
                  <a:gd name="T32" fmla="*/ 1 w 144"/>
                  <a:gd name="T33" fmla="*/ 24 h 178"/>
                  <a:gd name="T34" fmla="*/ 0 w 144"/>
                  <a:gd name="T35" fmla="*/ 29 h 178"/>
                  <a:gd name="T36" fmla="*/ 0 w 144"/>
                  <a:gd name="T37" fmla="*/ 34 h 178"/>
                  <a:gd name="T38" fmla="*/ 0 w 144"/>
                  <a:gd name="T39" fmla="*/ 41 h 178"/>
                  <a:gd name="T40" fmla="*/ 1 w 144"/>
                  <a:gd name="T41" fmla="*/ 50 h 178"/>
                  <a:gd name="T42" fmla="*/ 3 w 144"/>
                  <a:gd name="T43" fmla="*/ 58 h 178"/>
                  <a:gd name="T44" fmla="*/ 6 w 144"/>
                  <a:gd name="T45" fmla="*/ 69 h 178"/>
                  <a:gd name="T46" fmla="*/ 10 w 144"/>
                  <a:gd name="T47" fmla="*/ 77 h 178"/>
                  <a:gd name="T48" fmla="*/ 14 w 144"/>
                  <a:gd name="T49" fmla="*/ 82 h 178"/>
                  <a:gd name="T50" fmla="*/ 19 w 144"/>
                  <a:gd name="T51" fmla="*/ 89 h 178"/>
                  <a:gd name="T52" fmla="*/ 23 w 144"/>
                  <a:gd name="T53" fmla="*/ 93 h 178"/>
                  <a:gd name="T54" fmla="*/ 28 w 144"/>
                  <a:gd name="T55" fmla="*/ 97 h 178"/>
                  <a:gd name="T56" fmla="*/ 32 w 144"/>
                  <a:gd name="T57" fmla="*/ 101 h 178"/>
                  <a:gd name="T58" fmla="*/ 37 w 144"/>
                  <a:gd name="T59" fmla="*/ 105 h 178"/>
                  <a:gd name="T60" fmla="*/ 56 w 144"/>
                  <a:gd name="T61" fmla="*/ 103 h 178"/>
                  <a:gd name="T62" fmla="*/ 71 w 144"/>
                  <a:gd name="T63" fmla="*/ 99 h 178"/>
                  <a:gd name="T64" fmla="*/ 80 w 144"/>
                  <a:gd name="T65" fmla="*/ 101 h 178"/>
                  <a:gd name="T66" fmla="*/ 101 w 144"/>
                  <a:gd name="T67" fmla="*/ 101 h 178"/>
                  <a:gd name="T68" fmla="*/ 126 w 144"/>
                  <a:gd name="T69" fmla="*/ 99 h 178"/>
                  <a:gd name="T70" fmla="*/ 131 w 144"/>
                  <a:gd name="T71" fmla="*/ 105 h 178"/>
                  <a:gd name="T72" fmla="*/ 131 w 144"/>
                  <a:gd name="T73" fmla="*/ 152 h 178"/>
                  <a:gd name="T74" fmla="*/ 130 w 144"/>
                  <a:gd name="T75" fmla="*/ 158 h 178"/>
                  <a:gd name="T76" fmla="*/ 130 w 144"/>
                  <a:gd name="T77" fmla="*/ 160 h 178"/>
                  <a:gd name="T78" fmla="*/ 128 w 144"/>
                  <a:gd name="T79" fmla="*/ 162 h 178"/>
                  <a:gd name="T80" fmla="*/ 124 w 144"/>
                  <a:gd name="T81" fmla="*/ 165 h 178"/>
                  <a:gd name="T82" fmla="*/ 122 w 144"/>
                  <a:gd name="T83" fmla="*/ 168 h 178"/>
                  <a:gd name="T84" fmla="*/ 119 w 144"/>
                  <a:gd name="T85" fmla="*/ 169 h 178"/>
                  <a:gd name="T86" fmla="*/ 117 w 144"/>
                  <a:gd name="T87" fmla="*/ 169 h 178"/>
                  <a:gd name="T88" fmla="*/ 112 w 144"/>
                  <a:gd name="T89" fmla="*/ 170 h 178"/>
                  <a:gd name="T90" fmla="*/ 15 w 144"/>
                  <a:gd name="T91" fmla="*/ 170 h 178"/>
                  <a:gd name="T92" fmla="*/ 15 w 144"/>
                  <a:gd name="T93" fmla="*/ 178 h 178"/>
                  <a:gd name="T94" fmla="*/ 115 w 144"/>
                  <a:gd name="T95" fmla="*/ 178 h 178"/>
                  <a:gd name="T96" fmla="*/ 121 w 144"/>
                  <a:gd name="T97" fmla="*/ 178 h 178"/>
                  <a:gd name="T98" fmla="*/ 124 w 144"/>
                  <a:gd name="T99" fmla="*/ 178 h 178"/>
                  <a:gd name="T100" fmla="*/ 128 w 144"/>
                  <a:gd name="T101" fmla="*/ 177 h 178"/>
                  <a:gd name="T102" fmla="*/ 131 w 144"/>
                  <a:gd name="T103" fmla="*/ 175 h 178"/>
                  <a:gd name="T104" fmla="*/ 135 w 144"/>
                  <a:gd name="T105" fmla="*/ 174 h 178"/>
                  <a:gd name="T106" fmla="*/ 137 w 144"/>
                  <a:gd name="T107" fmla="*/ 170 h 178"/>
                  <a:gd name="T108" fmla="*/ 140 w 144"/>
                  <a:gd name="T109" fmla="*/ 168 h 178"/>
                  <a:gd name="T110" fmla="*/ 142 w 144"/>
                  <a:gd name="T111" fmla="*/ 164 h 178"/>
                  <a:gd name="T112" fmla="*/ 142 w 144"/>
                  <a:gd name="T113" fmla="*/ 160 h 178"/>
                  <a:gd name="T114" fmla="*/ 144 w 144"/>
                  <a:gd name="T115" fmla="*/ 156 h 178"/>
                  <a:gd name="T116" fmla="*/ 144 w 144"/>
                  <a:gd name="T117" fmla="*/ 152 h 178"/>
                  <a:gd name="T118" fmla="*/ 144 w 144"/>
                  <a:gd name="T119" fmla="*/ 84 h 1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4"/>
                  <a:gd name="T181" fmla="*/ 0 h 178"/>
                  <a:gd name="T182" fmla="*/ 144 w 144"/>
                  <a:gd name="T183" fmla="*/ 178 h 1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4" h="178">
                    <a:moveTo>
                      <a:pt x="144" y="84"/>
                    </a:moveTo>
                    <a:lnTo>
                      <a:pt x="103" y="66"/>
                    </a:lnTo>
                    <a:lnTo>
                      <a:pt x="58" y="4"/>
                    </a:lnTo>
                    <a:lnTo>
                      <a:pt x="56" y="2"/>
                    </a:lnTo>
                    <a:lnTo>
                      <a:pt x="53" y="1"/>
                    </a:lnTo>
                    <a:lnTo>
                      <a:pt x="50" y="0"/>
                    </a:lnTo>
                    <a:lnTo>
                      <a:pt x="44" y="0"/>
                    </a:lnTo>
                    <a:lnTo>
                      <a:pt x="41" y="0"/>
                    </a:lnTo>
                    <a:lnTo>
                      <a:pt x="35" y="1"/>
                    </a:lnTo>
                    <a:lnTo>
                      <a:pt x="30" y="4"/>
                    </a:lnTo>
                    <a:lnTo>
                      <a:pt x="24" y="6"/>
                    </a:lnTo>
                    <a:lnTo>
                      <a:pt x="19" y="8"/>
                    </a:lnTo>
                    <a:lnTo>
                      <a:pt x="15" y="11"/>
                    </a:lnTo>
                    <a:lnTo>
                      <a:pt x="12" y="14"/>
                    </a:lnTo>
                    <a:lnTo>
                      <a:pt x="8" y="16"/>
                    </a:lnTo>
                    <a:lnTo>
                      <a:pt x="5" y="20"/>
                    </a:lnTo>
                    <a:lnTo>
                      <a:pt x="1" y="24"/>
                    </a:lnTo>
                    <a:lnTo>
                      <a:pt x="0" y="29"/>
                    </a:lnTo>
                    <a:lnTo>
                      <a:pt x="0" y="34"/>
                    </a:lnTo>
                    <a:lnTo>
                      <a:pt x="0" y="41"/>
                    </a:lnTo>
                    <a:lnTo>
                      <a:pt x="1" y="50"/>
                    </a:lnTo>
                    <a:lnTo>
                      <a:pt x="3" y="58"/>
                    </a:lnTo>
                    <a:lnTo>
                      <a:pt x="6" y="69"/>
                    </a:lnTo>
                    <a:lnTo>
                      <a:pt x="10" y="77"/>
                    </a:lnTo>
                    <a:lnTo>
                      <a:pt x="14" y="82"/>
                    </a:lnTo>
                    <a:lnTo>
                      <a:pt x="19" y="89"/>
                    </a:lnTo>
                    <a:lnTo>
                      <a:pt x="23" y="93"/>
                    </a:lnTo>
                    <a:lnTo>
                      <a:pt x="28" y="97"/>
                    </a:lnTo>
                    <a:lnTo>
                      <a:pt x="32" y="101"/>
                    </a:lnTo>
                    <a:lnTo>
                      <a:pt x="37" y="105"/>
                    </a:lnTo>
                    <a:lnTo>
                      <a:pt x="56" y="103"/>
                    </a:lnTo>
                    <a:lnTo>
                      <a:pt x="71" y="99"/>
                    </a:lnTo>
                    <a:lnTo>
                      <a:pt x="80" y="101"/>
                    </a:lnTo>
                    <a:lnTo>
                      <a:pt x="101" y="101"/>
                    </a:lnTo>
                    <a:lnTo>
                      <a:pt x="126" y="99"/>
                    </a:lnTo>
                    <a:lnTo>
                      <a:pt x="131" y="105"/>
                    </a:lnTo>
                    <a:lnTo>
                      <a:pt x="131" y="152"/>
                    </a:lnTo>
                    <a:lnTo>
                      <a:pt x="130" y="158"/>
                    </a:lnTo>
                    <a:lnTo>
                      <a:pt x="130" y="160"/>
                    </a:lnTo>
                    <a:lnTo>
                      <a:pt x="128" y="162"/>
                    </a:lnTo>
                    <a:lnTo>
                      <a:pt x="124" y="165"/>
                    </a:lnTo>
                    <a:lnTo>
                      <a:pt x="122" y="168"/>
                    </a:lnTo>
                    <a:lnTo>
                      <a:pt x="119" y="169"/>
                    </a:lnTo>
                    <a:lnTo>
                      <a:pt x="117" y="169"/>
                    </a:lnTo>
                    <a:lnTo>
                      <a:pt x="112" y="170"/>
                    </a:lnTo>
                    <a:lnTo>
                      <a:pt x="15" y="170"/>
                    </a:lnTo>
                    <a:lnTo>
                      <a:pt x="15" y="178"/>
                    </a:lnTo>
                    <a:lnTo>
                      <a:pt x="115" y="178"/>
                    </a:lnTo>
                    <a:lnTo>
                      <a:pt x="121" y="178"/>
                    </a:lnTo>
                    <a:lnTo>
                      <a:pt x="124" y="178"/>
                    </a:lnTo>
                    <a:lnTo>
                      <a:pt x="128" y="177"/>
                    </a:lnTo>
                    <a:lnTo>
                      <a:pt x="131" y="175"/>
                    </a:lnTo>
                    <a:lnTo>
                      <a:pt x="135" y="174"/>
                    </a:lnTo>
                    <a:lnTo>
                      <a:pt x="137" y="170"/>
                    </a:lnTo>
                    <a:lnTo>
                      <a:pt x="140" y="168"/>
                    </a:lnTo>
                    <a:lnTo>
                      <a:pt x="142" y="164"/>
                    </a:lnTo>
                    <a:lnTo>
                      <a:pt x="142" y="160"/>
                    </a:lnTo>
                    <a:lnTo>
                      <a:pt x="144" y="156"/>
                    </a:lnTo>
                    <a:lnTo>
                      <a:pt x="144" y="152"/>
                    </a:lnTo>
                    <a:lnTo>
                      <a:pt x="144" y="8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03" name="Group 140"/>
            <p:cNvGrpSpPr/>
            <p:nvPr/>
          </p:nvGrpSpPr>
          <p:grpSpPr bwMode="auto">
            <a:xfrm>
              <a:off x="472" y="2261"/>
              <a:ext cx="217" cy="325"/>
              <a:chOff x="472" y="2261"/>
              <a:chExt cx="217" cy="325"/>
            </a:xfrm>
          </p:grpSpPr>
          <p:sp>
            <p:nvSpPr>
              <p:cNvPr id="25220" name="Freeform 141"/>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21" name="Freeform 142"/>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204" name="Group 143"/>
            <p:cNvGrpSpPr/>
            <p:nvPr/>
          </p:nvGrpSpPr>
          <p:grpSpPr bwMode="auto">
            <a:xfrm>
              <a:off x="599" y="2301"/>
              <a:ext cx="34" cy="29"/>
              <a:chOff x="599" y="2301"/>
              <a:chExt cx="34" cy="29"/>
            </a:xfrm>
          </p:grpSpPr>
          <p:sp>
            <p:nvSpPr>
              <p:cNvPr id="25216" name="Freeform 144"/>
              <p:cNvSpPr/>
              <p:nvPr/>
            </p:nvSpPr>
            <p:spPr bwMode="auto">
              <a:xfrm>
                <a:off x="599" y="2301"/>
                <a:ext cx="26" cy="14"/>
              </a:xfrm>
              <a:custGeom>
                <a:avLst/>
                <a:gdLst>
                  <a:gd name="T0" fmla="*/ 0 w 26"/>
                  <a:gd name="T1" fmla="*/ 3 h 14"/>
                  <a:gd name="T2" fmla="*/ 4 w 26"/>
                  <a:gd name="T3" fmla="*/ 1 h 14"/>
                  <a:gd name="T4" fmla="*/ 7 w 26"/>
                  <a:gd name="T5" fmla="*/ 0 h 14"/>
                  <a:gd name="T6" fmla="*/ 9 w 26"/>
                  <a:gd name="T7" fmla="*/ 0 h 14"/>
                  <a:gd name="T8" fmla="*/ 13 w 26"/>
                  <a:gd name="T9" fmla="*/ 0 h 14"/>
                  <a:gd name="T10" fmla="*/ 14 w 26"/>
                  <a:gd name="T11" fmla="*/ 0 h 14"/>
                  <a:gd name="T12" fmla="*/ 16 w 26"/>
                  <a:gd name="T13" fmla="*/ 0 h 14"/>
                  <a:gd name="T14" fmla="*/ 17 w 26"/>
                  <a:gd name="T15" fmla="*/ 1 h 14"/>
                  <a:gd name="T16" fmla="*/ 17 w 26"/>
                  <a:gd name="T17" fmla="*/ 3 h 14"/>
                  <a:gd name="T18" fmla="*/ 19 w 26"/>
                  <a:gd name="T19" fmla="*/ 7 h 14"/>
                  <a:gd name="T20" fmla="*/ 21 w 26"/>
                  <a:gd name="T21" fmla="*/ 8 h 14"/>
                  <a:gd name="T22" fmla="*/ 22 w 26"/>
                  <a:gd name="T23" fmla="*/ 10 h 14"/>
                  <a:gd name="T24" fmla="*/ 24 w 26"/>
                  <a:gd name="T25" fmla="*/ 12 h 14"/>
                  <a:gd name="T26" fmla="*/ 26 w 26"/>
                  <a:gd name="T27" fmla="*/ 14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14"/>
                  <a:gd name="T44" fmla="*/ 26 w 26"/>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14">
                    <a:moveTo>
                      <a:pt x="0" y="3"/>
                    </a:moveTo>
                    <a:lnTo>
                      <a:pt x="4" y="1"/>
                    </a:lnTo>
                    <a:lnTo>
                      <a:pt x="7" y="0"/>
                    </a:lnTo>
                    <a:lnTo>
                      <a:pt x="9" y="0"/>
                    </a:lnTo>
                    <a:lnTo>
                      <a:pt x="13" y="0"/>
                    </a:lnTo>
                    <a:lnTo>
                      <a:pt x="14" y="0"/>
                    </a:lnTo>
                    <a:lnTo>
                      <a:pt x="16" y="0"/>
                    </a:lnTo>
                    <a:lnTo>
                      <a:pt x="17" y="1"/>
                    </a:lnTo>
                    <a:lnTo>
                      <a:pt x="17" y="3"/>
                    </a:lnTo>
                    <a:lnTo>
                      <a:pt x="19" y="7"/>
                    </a:lnTo>
                    <a:lnTo>
                      <a:pt x="21" y="8"/>
                    </a:lnTo>
                    <a:lnTo>
                      <a:pt x="22" y="10"/>
                    </a:lnTo>
                    <a:lnTo>
                      <a:pt x="24" y="12"/>
                    </a:lnTo>
                    <a:lnTo>
                      <a:pt x="26" y="1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217" name="Group 145"/>
              <p:cNvGrpSpPr/>
              <p:nvPr/>
            </p:nvGrpSpPr>
            <p:grpSpPr bwMode="auto">
              <a:xfrm>
                <a:off x="617" y="2312"/>
                <a:ext cx="16" cy="18"/>
                <a:chOff x="617" y="2312"/>
                <a:chExt cx="16" cy="18"/>
              </a:xfrm>
            </p:grpSpPr>
            <p:sp>
              <p:nvSpPr>
                <p:cNvPr id="25218" name="Freeform 146"/>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19" name="Freeform 147"/>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5205" name="Group 148"/>
            <p:cNvGrpSpPr/>
            <p:nvPr/>
          </p:nvGrpSpPr>
          <p:grpSpPr bwMode="auto">
            <a:xfrm>
              <a:off x="472" y="2261"/>
              <a:ext cx="217" cy="325"/>
              <a:chOff x="472" y="2261"/>
              <a:chExt cx="217" cy="325"/>
            </a:xfrm>
          </p:grpSpPr>
          <p:sp>
            <p:nvSpPr>
              <p:cNvPr id="25214" name="Freeform 149"/>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15" name="Freeform 150"/>
              <p:cNvSpPr/>
              <p:nvPr/>
            </p:nvSpPr>
            <p:spPr bwMode="auto">
              <a:xfrm>
                <a:off x="472" y="2261"/>
                <a:ext cx="217" cy="325"/>
              </a:xfrm>
              <a:custGeom>
                <a:avLst/>
                <a:gdLst>
                  <a:gd name="T0" fmla="*/ 87 w 217"/>
                  <a:gd name="T1" fmla="*/ 23 h 325"/>
                  <a:gd name="T2" fmla="*/ 90 w 217"/>
                  <a:gd name="T3" fmla="*/ 23 h 325"/>
                  <a:gd name="T4" fmla="*/ 103 w 217"/>
                  <a:gd name="T5" fmla="*/ 25 h 325"/>
                  <a:gd name="T6" fmla="*/ 100 w 217"/>
                  <a:gd name="T7" fmla="*/ 1 h 325"/>
                  <a:gd name="T8" fmla="*/ 115 w 217"/>
                  <a:gd name="T9" fmla="*/ 19 h 325"/>
                  <a:gd name="T10" fmla="*/ 120 w 217"/>
                  <a:gd name="T11" fmla="*/ 5 h 325"/>
                  <a:gd name="T12" fmla="*/ 135 w 217"/>
                  <a:gd name="T13" fmla="*/ 0 h 325"/>
                  <a:gd name="T14" fmla="*/ 133 w 217"/>
                  <a:gd name="T15" fmla="*/ 12 h 325"/>
                  <a:gd name="T16" fmla="*/ 142 w 217"/>
                  <a:gd name="T17" fmla="*/ 8 h 325"/>
                  <a:gd name="T18" fmla="*/ 142 w 217"/>
                  <a:gd name="T19" fmla="*/ 14 h 325"/>
                  <a:gd name="T20" fmla="*/ 145 w 217"/>
                  <a:gd name="T21" fmla="*/ 27 h 325"/>
                  <a:gd name="T22" fmla="*/ 164 w 217"/>
                  <a:gd name="T23" fmla="*/ 10 h 325"/>
                  <a:gd name="T24" fmla="*/ 152 w 217"/>
                  <a:gd name="T25" fmla="*/ 27 h 325"/>
                  <a:gd name="T26" fmla="*/ 173 w 217"/>
                  <a:gd name="T27" fmla="*/ 15 h 325"/>
                  <a:gd name="T28" fmla="*/ 164 w 217"/>
                  <a:gd name="T29" fmla="*/ 28 h 325"/>
                  <a:gd name="T30" fmla="*/ 166 w 217"/>
                  <a:gd name="T31" fmla="*/ 34 h 325"/>
                  <a:gd name="T32" fmla="*/ 166 w 217"/>
                  <a:gd name="T33" fmla="*/ 48 h 325"/>
                  <a:gd name="T34" fmla="*/ 182 w 217"/>
                  <a:gd name="T35" fmla="*/ 67 h 325"/>
                  <a:gd name="T36" fmla="*/ 198 w 217"/>
                  <a:gd name="T37" fmla="*/ 89 h 325"/>
                  <a:gd name="T38" fmla="*/ 193 w 217"/>
                  <a:gd name="T39" fmla="*/ 93 h 325"/>
                  <a:gd name="T40" fmla="*/ 157 w 217"/>
                  <a:gd name="T41" fmla="*/ 110 h 325"/>
                  <a:gd name="T42" fmla="*/ 148 w 217"/>
                  <a:gd name="T43" fmla="*/ 131 h 325"/>
                  <a:gd name="T44" fmla="*/ 113 w 217"/>
                  <a:gd name="T45" fmla="*/ 127 h 325"/>
                  <a:gd name="T46" fmla="*/ 103 w 217"/>
                  <a:gd name="T47" fmla="*/ 165 h 325"/>
                  <a:gd name="T48" fmla="*/ 131 w 217"/>
                  <a:gd name="T49" fmla="*/ 185 h 325"/>
                  <a:gd name="T50" fmla="*/ 164 w 217"/>
                  <a:gd name="T51" fmla="*/ 189 h 325"/>
                  <a:gd name="T52" fmla="*/ 185 w 217"/>
                  <a:gd name="T53" fmla="*/ 189 h 325"/>
                  <a:gd name="T54" fmla="*/ 200 w 217"/>
                  <a:gd name="T55" fmla="*/ 185 h 325"/>
                  <a:gd name="T56" fmla="*/ 204 w 217"/>
                  <a:gd name="T57" fmla="*/ 194 h 325"/>
                  <a:gd name="T58" fmla="*/ 217 w 217"/>
                  <a:gd name="T59" fmla="*/ 201 h 325"/>
                  <a:gd name="T60" fmla="*/ 212 w 217"/>
                  <a:gd name="T61" fmla="*/ 207 h 325"/>
                  <a:gd name="T62" fmla="*/ 215 w 217"/>
                  <a:gd name="T63" fmla="*/ 215 h 325"/>
                  <a:gd name="T64" fmla="*/ 208 w 217"/>
                  <a:gd name="T65" fmla="*/ 224 h 325"/>
                  <a:gd name="T66" fmla="*/ 204 w 217"/>
                  <a:gd name="T67" fmla="*/ 229 h 325"/>
                  <a:gd name="T68" fmla="*/ 178 w 217"/>
                  <a:gd name="T69" fmla="*/ 222 h 325"/>
                  <a:gd name="T70" fmla="*/ 133 w 217"/>
                  <a:gd name="T71" fmla="*/ 213 h 325"/>
                  <a:gd name="T72" fmla="*/ 101 w 217"/>
                  <a:gd name="T73" fmla="*/ 209 h 325"/>
                  <a:gd name="T74" fmla="*/ 94 w 217"/>
                  <a:gd name="T75" fmla="*/ 200 h 325"/>
                  <a:gd name="T76" fmla="*/ 98 w 217"/>
                  <a:gd name="T77" fmla="*/ 206 h 325"/>
                  <a:gd name="T78" fmla="*/ 117 w 217"/>
                  <a:gd name="T79" fmla="*/ 211 h 325"/>
                  <a:gd name="T80" fmla="*/ 135 w 217"/>
                  <a:gd name="T81" fmla="*/ 220 h 325"/>
                  <a:gd name="T82" fmla="*/ 131 w 217"/>
                  <a:gd name="T83" fmla="*/ 230 h 325"/>
                  <a:gd name="T84" fmla="*/ 100 w 217"/>
                  <a:gd name="T85" fmla="*/ 252 h 325"/>
                  <a:gd name="T86" fmla="*/ 66 w 217"/>
                  <a:gd name="T87" fmla="*/ 270 h 325"/>
                  <a:gd name="T88" fmla="*/ 59 w 217"/>
                  <a:gd name="T89" fmla="*/ 298 h 325"/>
                  <a:gd name="T90" fmla="*/ 79 w 217"/>
                  <a:gd name="T91" fmla="*/ 320 h 325"/>
                  <a:gd name="T92" fmla="*/ 47 w 217"/>
                  <a:gd name="T93" fmla="*/ 324 h 325"/>
                  <a:gd name="T94" fmla="*/ 27 w 217"/>
                  <a:gd name="T95" fmla="*/ 322 h 325"/>
                  <a:gd name="T96" fmla="*/ 27 w 217"/>
                  <a:gd name="T97" fmla="*/ 281 h 325"/>
                  <a:gd name="T98" fmla="*/ 15 w 217"/>
                  <a:gd name="T99" fmla="*/ 270 h 325"/>
                  <a:gd name="T100" fmla="*/ 23 w 217"/>
                  <a:gd name="T101" fmla="*/ 259 h 325"/>
                  <a:gd name="T102" fmla="*/ 59 w 217"/>
                  <a:gd name="T103" fmla="*/ 247 h 325"/>
                  <a:gd name="T104" fmla="*/ 71 w 217"/>
                  <a:gd name="T105" fmla="*/ 229 h 325"/>
                  <a:gd name="T106" fmla="*/ 15 w 217"/>
                  <a:gd name="T107" fmla="*/ 225 h 325"/>
                  <a:gd name="T108" fmla="*/ 3 w 217"/>
                  <a:gd name="T109" fmla="*/ 220 h 325"/>
                  <a:gd name="T110" fmla="*/ 0 w 217"/>
                  <a:gd name="T111" fmla="*/ 203 h 325"/>
                  <a:gd name="T112" fmla="*/ 3 w 217"/>
                  <a:gd name="T113" fmla="*/ 188 h 325"/>
                  <a:gd name="T114" fmla="*/ 29 w 217"/>
                  <a:gd name="T115" fmla="*/ 136 h 325"/>
                  <a:gd name="T116" fmla="*/ 59 w 217"/>
                  <a:gd name="T117" fmla="*/ 101 h 325"/>
                  <a:gd name="T118" fmla="*/ 75 w 217"/>
                  <a:gd name="T119" fmla="*/ 69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
                  <a:gd name="T181" fmla="*/ 0 h 325"/>
                  <a:gd name="T182" fmla="*/ 217 w 217"/>
                  <a:gd name="T183" fmla="*/ 325 h 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 h="325">
                    <a:moveTo>
                      <a:pt x="75" y="69"/>
                    </a:moveTo>
                    <a:lnTo>
                      <a:pt x="81" y="54"/>
                    </a:lnTo>
                    <a:lnTo>
                      <a:pt x="85" y="37"/>
                    </a:lnTo>
                    <a:lnTo>
                      <a:pt x="87" y="23"/>
                    </a:lnTo>
                    <a:lnTo>
                      <a:pt x="82" y="14"/>
                    </a:lnTo>
                    <a:lnTo>
                      <a:pt x="77" y="10"/>
                    </a:lnTo>
                    <a:lnTo>
                      <a:pt x="85" y="15"/>
                    </a:lnTo>
                    <a:lnTo>
                      <a:pt x="90" y="23"/>
                    </a:lnTo>
                    <a:lnTo>
                      <a:pt x="85" y="5"/>
                    </a:lnTo>
                    <a:lnTo>
                      <a:pt x="90" y="14"/>
                    </a:lnTo>
                    <a:lnTo>
                      <a:pt x="98" y="24"/>
                    </a:lnTo>
                    <a:lnTo>
                      <a:pt x="103" y="25"/>
                    </a:lnTo>
                    <a:lnTo>
                      <a:pt x="100" y="16"/>
                    </a:lnTo>
                    <a:lnTo>
                      <a:pt x="101" y="18"/>
                    </a:lnTo>
                    <a:lnTo>
                      <a:pt x="103" y="10"/>
                    </a:lnTo>
                    <a:lnTo>
                      <a:pt x="100" y="1"/>
                    </a:lnTo>
                    <a:lnTo>
                      <a:pt x="113" y="23"/>
                    </a:lnTo>
                    <a:lnTo>
                      <a:pt x="113" y="19"/>
                    </a:lnTo>
                    <a:lnTo>
                      <a:pt x="115" y="21"/>
                    </a:lnTo>
                    <a:lnTo>
                      <a:pt x="115" y="19"/>
                    </a:lnTo>
                    <a:lnTo>
                      <a:pt x="113" y="14"/>
                    </a:lnTo>
                    <a:lnTo>
                      <a:pt x="113" y="4"/>
                    </a:lnTo>
                    <a:lnTo>
                      <a:pt x="118" y="23"/>
                    </a:lnTo>
                    <a:lnTo>
                      <a:pt x="120" y="5"/>
                    </a:lnTo>
                    <a:lnTo>
                      <a:pt x="120" y="19"/>
                    </a:lnTo>
                    <a:lnTo>
                      <a:pt x="124" y="23"/>
                    </a:lnTo>
                    <a:lnTo>
                      <a:pt x="128" y="6"/>
                    </a:lnTo>
                    <a:lnTo>
                      <a:pt x="135" y="0"/>
                    </a:lnTo>
                    <a:lnTo>
                      <a:pt x="129" y="6"/>
                    </a:lnTo>
                    <a:lnTo>
                      <a:pt x="126" y="19"/>
                    </a:lnTo>
                    <a:lnTo>
                      <a:pt x="128" y="21"/>
                    </a:lnTo>
                    <a:lnTo>
                      <a:pt x="133" y="12"/>
                    </a:lnTo>
                    <a:lnTo>
                      <a:pt x="129" y="21"/>
                    </a:lnTo>
                    <a:lnTo>
                      <a:pt x="129" y="23"/>
                    </a:lnTo>
                    <a:lnTo>
                      <a:pt x="142" y="5"/>
                    </a:lnTo>
                    <a:lnTo>
                      <a:pt x="142" y="8"/>
                    </a:lnTo>
                    <a:lnTo>
                      <a:pt x="137" y="19"/>
                    </a:lnTo>
                    <a:lnTo>
                      <a:pt x="137" y="25"/>
                    </a:lnTo>
                    <a:lnTo>
                      <a:pt x="138" y="25"/>
                    </a:lnTo>
                    <a:lnTo>
                      <a:pt x="142" y="14"/>
                    </a:lnTo>
                    <a:lnTo>
                      <a:pt x="147" y="6"/>
                    </a:lnTo>
                    <a:lnTo>
                      <a:pt x="142" y="15"/>
                    </a:lnTo>
                    <a:lnTo>
                      <a:pt x="144" y="28"/>
                    </a:lnTo>
                    <a:lnTo>
                      <a:pt x="145" y="27"/>
                    </a:lnTo>
                    <a:lnTo>
                      <a:pt x="152" y="11"/>
                    </a:lnTo>
                    <a:lnTo>
                      <a:pt x="147" y="28"/>
                    </a:lnTo>
                    <a:lnTo>
                      <a:pt x="157" y="14"/>
                    </a:lnTo>
                    <a:lnTo>
                      <a:pt x="164" y="10"/>
                    </a:lnTo>
                    <a:lnTo>
                      <a:pt x="159" y="16"/>
                    </a:lnTo>
                    <a:lnTo>
                      <a:pt x="154" y="23"/>
                    </a:lnTo>
                    <a:lnTo>
                      <a:pt x="161" y="21"/>
                    </a:lnTo>
                    <a:lnTo>
                      <a:pt x="152" y="27"/>
                    </a:lnTo>
                    <a:lnTo>
                      <a:pt x="150" y="31"/>
                    </a:lnTo>
                    <a:lnTo>
                      <a:pt x="154" y="33"/>
                    </a:lnTo>
                    <a:lnTo>
                      <a:pt x="163" y="21"/>
                    </a:lnTo>
                    <a:lnTo>
                      <a:pt x="173" y="15"/>
                    </a:lnTo>
                    <a:lnTo>
                      <a:pt x="159" y="28"/>
                    </a:lnTo>
                    <a:lnTo>
                      <a:pt x="166" y="25"/>
                    </a:lnTo>
                    <a:lnTo>
                      <a:pt x="204" y="21"/>
                    </a:lnTo>
                    <a:lnTo>
                      <a:pt x="164" y="28"/>
                    </a:lnTo>
                    <a:lnTo>
                      <a:pt x="161" y="33"/>
                    </a:lnTo>
                    <a:lnTo>
                      <a:pt x="164" y="31"/>
                    </a:lnTo>
                    <a:lnTo>
                      <a:pt x="175" y="27"/>
                    </a:lnTo>
                    <a:lnTo>
                      <a:pt x="166" y="34"/>
                    </a:lnTo>
                    <a:lnTo>
                      <a:pt x="159" y="37"/>
                    </a:lnTo>
                    <a:lnTo>
                      <a:pt x="159" y="41"/>
                    </a:lnTo>
                    <a:lnTo>
                      <a:pt x="161" y="44"/>
                    </a:lnTo>
                    <a:lnTo>
                      <a:pt x="166" y="48"/>
                    </a:lnTo>
                    <a:lnTo>
                      <a:pt x="169" y="53"/>
                    </a:lnTo>
                    <a:lnTo>
                      <a:pt x="175" y="58"/>
                    </a:lnTo>
                    <a:lnTo>
                      <a:pt x="178" y="62"/>
                    </a:lnTo>
                    <a:lnTo>
                      <a:pt x="182" y="67"/>
                    </a:lnTo>
                    <a:lnTo>
                      <a:pt x="185" y="69"/>
                    </a:lnTo>
                    <a:lnTo>
                      <a:pt x="189" y="76"/>
                    </a:lnTo>
                    <a:lnTo>
                      <a:pt x="194" y="82"/>
                    </a:lnTo>
                    <a:lnTo>
                      <a:pt x="198" y="89"/>
                    </a:lnTo>
                    <a:lnTo>
                      <a:pt x="196" y="90"/>
                    </a:lnTo>
                    <a:lnTo>
                      <a:pt x="196" y="91"/>
                    </a:lnTo>
                    <a:lnTo>
                      <a:pt x="194" y="93"/>
                    </a:lnTo>
                    <a:lnTo>
                      <a:pt x="193" y="93"/>
                    </a:lnTo>
                    <a:lnTo>
                      <a:pt x="191" y="93"/>
                    </a:lnTo>
                    <a:lnTo>
                      <a:pt x="164" y="91"/>
                    </a:lnTo>
                    <a:lnTo>
                      <a:pt x="161" y="95"/>
                    </a:lnTo>
                    <a:lnTo>
                      <a:pt x="157" y="110"/>
                    </a:lnTo>
                    <a:lnTo>
                      <a:pt x="156" y="122"/>
                    </a:lnTo>
                    <a:lnTo>
                      <a:pt x="152" y="129"/>
                    </a:lnTo>
                    <a:lnTo>
                      <a:pt x="150" y="131"/>
                    </a:lnTo>
                    <a:lnTo>
                      <a:pt x="148" y="131"/>
                    </a:lnTo>
                    <a:lnTo>
                      <a:pt x="145" y="132"/>
                    </a:lnTo>
                    <a:lnTo>
                      <a:pt x="137" y="132"/>
                    </a:lnTo>
                    <a:lnTo>
                      <a:pt x="115" y="124"/>
                    </a:lnTo>
                    <a:lnTo>
                      <a:pt x="113" y="127"/>
                    </a:lnTo>
                    <a:lnTo>
                      <a:pt x="109" y="139"/>
                    </a:lnTo>
                    <a:lnTo>
                      <a:pt x="107" y="146"/>
                    </a:lnTo>
                    <a:lnTo>
                      <a:pt x="105" y="158"/>
                    </a:lnTo>
                    <a:lnTo>
                      <a:pt x="103" y="165"/>
                    </a:lnTo>
                    <a:lnTo>
                      <a:pt x="109" y="169"/>
                    </a:lnTo>
                    <a:lnTo>
                      <a:pt x="113" y="176"/>
                    </a:lnTo>
                    <a:lnTo>
                      <a:pt x="120" y="183"/>
                    </a:lnTo>
                    <a:lnTo>
                      <a:pt x="131" y="185"/>
                    </a:lnTo>
                    <a:lnTo>
                      <a:pt x="140" y="187"/>
                    </a:lnTo>
                    <a:lnTo>
                      <a:pt x="152" y="188"/>
                    </a:lnTo>
                    <a:lnTo>
                      <a:pt x="157" y="189"/>
                    </a:lnTo>
                    <a:lnTo>
                      <a:pt x="164" y="189"/>
                    </a:lnTo>
                    <a:lnTo>
                      <a:pt x="169" y="190"/>
                    </a:lnTo>
                    <a:lnTo>
                      <a:pt x="173" y="190"/>
                    </a:lnTo>
                    <a:lnTo>
                      <a:pt x="178" y="189"/>
                    </a:lnTo>
                    <a:lnTo>
                      <a:pt x="185" y="189"/>
                    </a:lnTo>
                    <a:lnTo>
                      <a:pt x="194" y="185"/>
                    </a:lnTo>
                    <a:lnTo>
                      <a:pt x="196" y="185"/>
                    </a:lnTo>
                    <a:lnTo>
                      <a:pt x="198" y="185"/>
                    </a:lnTo>
                    <a:lnTo>
                      <a:pt x="200" y="185"/>
                    </a:lnTo>
                    <a:lnTo>
                      <a:pt x="204" y="188"/>
                    </a:lnTo>
                    <a:lnTo>
                      <a:pt x="204" y="189"/>
                    </a:lnTo>
                    <a:lnTo>
                      <a:pt x="204" y="192"/>
                    </a:lnTo>
                    <a:lnTo>
                      <a:pt x="204" y="194"/>
                    </a:lnTo>
                    <a:lnTo>
                      <a:pt x="206" y="196"/>
                    </a:lnTo>
                    <a:lnTo>
                      <a:pt x="210" y="197"/>
                    </a:lnTo>
                    <a:lnTo>
                      <a:pt x="213" y="198"/>
                    </a:lnTo>
                    <a:lnTo>
                      <a:pt x="217" y="201"/>
                    </a:lnTo>
                    <a:lnTo>
                      <a:pt x="217" y="202"/>
                    </a:lnTo>
                    <a:lnTo>
                      <a:pt x="215" y="205"/>
                    </a:lnTo>
                    <a:lnTo>
                      <a:pt x="213" y="206"/>
                    </a:lnTo>
                    <a:lnTo>
                      <a:pt x="212" y="207"/>
                    </a:lnTo>
                    <a:lnTo>
                      <a:pt x="213" y="209"/>
                    </a:lnTo>
                    <a:lnTo>
                      <a:pt x="213" y="211"/>
                    </a:lnTo>
                    <a:lnTo>
                      <a:pt x="215" y="214"/>
                    </a:lnTo>
                    <a:lnTo>
                      <a:pt x="215" y="215"/>
                    </a:lnTo>
                    <a:lnTo>
                      <a:pt x="213" y="218"/>
                    </a:lnTo>
                    <a:lnTo>
                      <a:pt x="212" y="219"/>
                    </a:lnTo>
                    <a:lnTo>
                      <a:pt x="206" y="222"/>
                    </a:lnTo>
                    <a:lnTo>
                      <a:pt x="208" y="224"/>
                    </a:lnTo>
                    <a:lnTo>
                      <a:pt x="208" y="226"/>
                    </a:lnTo>
                    <a:lnTo>
                      <a:pt x="206" y="228"/>
                    </a:lnTo>
                    <a:lnTo>
                      <a:pt x="206" y="229"/>
                    </a:lnTo>
                    <a:lnTo>
                      <a:pt x="204" y="229"/>
                    </a:lnTo>
                    <a:lnTo>
                      <a:pt x="200" y="228"/>
                    </a:lnTo>
                    <a:lnTo>
                      <a:pt x="191" y="225"/>
                    </a:lnTo>
                    <a:lnTo>
                      <a:pt x="178" y="222"/>
                    </a:lnTo>
                    <a:lnTo>
                      <a:pt x="163" y="218"/>
                    </a:lnTo>
                    <a:lnTo>
                      <a:pt x="159" y="218"/>
                    </a:lnTo>
                    <a:lnTo>
                      <a:pt x="150" y="216"/>
                    </a:lnTo>
                    <a:lnTo>
                      <a:pt x="133" y="213"/>
                    </a:lnTo>
                    <a:lnTo>
                      <a:pt x="117" y="209"/>
                    </a:lnTo>
                    <a:lnTo>
                      <a:pt x="113" y="211"/>
                    </a:lnTo>
                    <a:lnTo>
                      <a:pt x="107" y="211"/>
                    </a:lnTo>
                    <a:lnTo>
                      <a:pt x="101" y="209"/>
                    </a:lnTo>
                    <a:lnTo>
                      <a:pt x="100" y="206"/>
                    </a:lnTo>
                    <a:lnTo>
                      <a:pt x="98" y="205"/>
                    </a:lnTo>
                    <a:lnTo>
                      <a:pt x="96" y="202"/>
                    </a:lnTo>
                    <a:lnTo>
                      <a:pt x="94" y="200"/>
                    </a:lnTo>
                    <a:lnTo>
                      <a:pt x="85" y="190"/>
                    </a:lnTo>
                    <a:lnTo>
                      <a:pt x="94" y="200"/>
                    </a:lnTo>
                    <a:lnTo>
                      <a:pt x="96" y="202"/>
                    </a:lnTo>
                    <a:lnTo>
                      <a:pt x="98" y="206"/>
                    </a:lnTo>
                    <a:lnTo>
                      <a:pt x="105" y="211"/>
                    </a:lnTo>
                    <a:lnTo>
                      <a:pt x="109" y="211"/>
                    </a:lnTo>
                    <a:lnTo>
                      <a:pt x="113" y="209"/>
                    </a:lnTo>
                    <a:lnTo>
                      <a:pt x="117" y="211"/>
                    </a:lnTo>
                    <a:lnTo>
                      <a:pt x="124" y="213"/>
                    </a:lnTo>
                    <a:lnTo>
                      <a:pt x="128" y="215"/>
                    </a:lnTo>
                    <a:lnTo>
                      <a:pt x="131" y="218"/>
                    </a:lnTo>
                    <a:lnTo>
                      <a:pt x="135" y="220"/>
                    </a:lnTo>
                    <a:lnTo>
                      <a:pt x="137" y="222"/>
                    </a:lnTo>
                    <a:lnTo>
                      <a:pt x="135" y="224"/>
                    </a:lnTo>
                    <a:lnTo>
                      <a:pt x="133" y="228"/>
                    </a:lnTo>
                    <a:lnTo>
                      <a:pt x="131" y="230"/>
                    </a:lnTo>
                    <a:lnTo>
                      <a:pt x="124" y="235"/>
                    </a:lnTo>
                    <a:lnTo>
                      <a:pt x="117" y="242"/>
                    </a:lnTo>
                    <a:lnTo>
                      <a:pt x="111" y="247"/>
                    </a:lnTo>
                    <a:lnTo>
                      <a:pt x="100" y="252"/>
                    </a:lnTo>
                    <a:lnTo>
                      <a:pt x="83" y="259"/>
                    </a:lnTo>
                    <a:lnTo>
                      <a:pt x="71" y="264"/>
                    </a:lnTo>
                    <a:lnTo>
                      <a:pt x="70" y="267"/>
                    </a:lnTo>
                    <a:lnTo>
                      <a:pt x="66" y="270"/>
                    </a:lnTo>
                    <a:lnTo>
                      <a:pt x="59" y="273"/>
                    </a:lnTo>
                    <a:lnTo>
                      <a:pt x="57" y="279"/>
                    </a:lnTo>
                    <a:lnTo>
                      <a:pt x="57" y="289"/>
                    </a:lnTo>
                    <a:lnTo>
                      <a:pt x="59" y="298"/>
                    </a:lnTo>
                    <a:lnTo>
                      <a:pt x="61" y="303"/>
                    </a:lnTo>
                    <a:lnTo>
                      <a:pt x="71" y="313"/>
                    </a:lnTo>
                    <a:lnTo>
                      <a:pt x="79" y="318"/>
                    </a:lnTo>
                    <a:lnTo>
                      <a:pt x="79" y="320"/>
                    </a:lnTo>
                    <a:lnTo>
                      <a:pt x="79" y="321"/>
                    </a:lnTo>
                    <a:lnTo>
                      <a:pt x="66" y="325"/>
                    </a:lnTo>
                    <a:lnTo>
                      <a:pt x="54" y="324"/>
                    </a:lnTo>
                    <a:lnTo>
                      <a:pt x="47" y="324"/>
                    </a:lnTo>
                    <a:lnTo>
                      <a:pt x="42" y="324"/>
                    </a:lnTo>
                    <a:lnTo>
                      <a:pt x="34" y="324"/>
                    </a:lnTo>
                    <a:lnTo>
                      <a:pt x="27" y="324"/>
                    </a:lnTo>
                    <a:lnTo>
                      <a:pt x="27" y="322"/>
                    </a:lnTo>
                    <a:lnTo>
                      <a:pt x="25" y="321"/>
                    </a:lnTo>
                    <a:lnTo>
                      <a:pt x="27" y="303"/>
                    </a:lnTo>
                    <a:lnTo>
                      <a:pt x="29" y="286"/>
                    </a:lnTo>
                    <a:lnTo>
                      <a:pt x="27" y="281"/>
                    </a:lnTo>
                    <a:lnTo>
                      <a:pt x="23" y="275"/>
                    </a:lnTo>
                    <a:lnTo>
                      <a:pt x="21" y="273"/>
                    </a:lnTo>
                    <a:lnTo>
                      <a:pt x="17" y="271"/>
                    </a:lnTo>
                    <a:lnTo>
                      <a:pt x="15" y="270"/>
                    </a:lnTo>
                    <a:lnTo>
                      <a:pt x="15" y="268"/>
                    </a:lnTo>
                    <a:lnTo>
                      <a:pt x="15" y="266"/>
                    </a:lnTo>
                    <a:lnTo>
                      <a:pt x="19" y="263"/>
                    </a:lnTo>
                    <a:lnTo>
                      <a:pt x="23" y="259"/>
                    </a:lnTo>
                    <a:lnTo>
                      <a:pt x="27" y="257"/>
                    </a:lnTo>
                    <a:lnTo>
                      <a:pt x="33" y="257"/>
                    </a:lnTo>
                    <a:lnTo>
                      <a:pt x="38" y="258"/>
                    </a:lnTo>
                    <a:lnTo>
                      <a:pt x="59" y="247"/>
                    </a:lnTo>
                    <a:lnTo>
                      <a:pt x="75" y="238"/>
                    </a:lnTo>
                    <a:lnTo>
                      <a:pt x="90" y="232"/>
                    </a:lnTo>
                    <a:lnTo>
                      <a:pt x="85" y="232"/>
                    </a:lnTo>
                    <a:lnTo>
                      <a:pt x="71" y="229"/>
                    </a:lnTo>
                    <a:lnTo>
                      <a:pt x="57" y="228"/>
                    </a:lnTo>
                    <a:lnTo>
                      <a:pt x="36" y="225"/>
                    </a:lnTo>
                    <a:lnTo>
                      <a:pt x="29" y="226"/>
                    </a:lnTo>
                    <a:lnTo>
                      <a:pt x="15" y="225"/>
                    </a:lnTo>
                    <a:lnTo>
                      <a:pt x="12" y="224"/>
                    </a:lnTo>
                    <a:lnTo>
                      <a:pt x="8" y="222"/>
                    </a:lnTo>
                    <a:lnTo>
                      <a:pt x="5" y="222"/>
                    </a:lnTo>
                    <a:lnTo>
                      <a:pt x="3" y="220"/>
                    </a:lnTo>
                    <a:lnTo>
                      <a:pt x="3" y="218"/>
                    </a:lnTo>
                    <a:lnTo>
                      <a:pt x="1" y="213"/>
                    </a:lnTo>
                    <a:lnTo>
                      <a:pt x="1" y="209"/>
                    </a:lnTo>
                    <a:lnTo>
                      <a:pt x="0" y="203"/>
                    </a:lnTo>
                    <a:lnTo>
                      <a:pt x="1" y="200"/>
                    </a:lnTo>
                    <a:lnTo>
                      <a:pt x="1" y="194"/>
                    </a:lnTo>
                    <a:lnTo>
                      <a:pt x="1" y="190"/>
                    </a:lnTo>
                    <a:lnTo>
                      <a:pt x="3" y="188"/>
                    </a:lnTo>
                    <a:lnTo>
                      <a:pt x="8" y="176"/>
                    </a:lnTo>
                    <a:lnTo>
                      <a:pt x="15" y="161"/>
                    </a:lnTo>
                    <a:lnTo>
                      <a:pt x="19" y="152"/>
                    </a:lnTo>
                    <a:lnTo>
                      <a:pt x="29" y="136"/>
                    </a:lnTo>
                    <a:lnTo>
                      <a:pt x="40" y="123"/>
                    </a:lnTo>
                    <a:lnTo>
                      <a:pt x="49" y="113"/>
                    </a:lnTo>
                    <a:lnTo>
                      <a:pt x="55" y="107"/>
                    </a:lnTo>
                    <a:lnTo>
                      <a:pt x="59" y="101"/>
                    </a:lnTo>
                    <a:lnTo>
                      <a:pt x="64" y="95"/>
                    </a:lnTo>
                    <a:lnTo>
                      <a:pt x="66" y="89"/>
                    </a:lnTo>
                    <a:lnTo>
                      <a:pt x="71" y="78"/>
                    </a:lnTo>
                    <a:lnTo>
                      <a:pt x="75" y="69"/>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206" name="Freeform 151"/>
            <p:cNvSpPr/>
            <p:nvPr/>
          </p:nvSpPr>
          <p:spPr bwMode="auto">
            <a:xfrm>
              <a:off x="599" y="2301"/>
              <a:ext cx="26" cy="14"/>
            </a:xfrm>
            <a:custGeom>
              <a:avLst/>
              <a:gdLst>
                <a:gd name="T0" fmla="*/ 0 w 26"/>
                <a:gd name="T1" fmla="*/ 3 h 14"/>
                <a:gd name="T2" fmla="*/ 4 w 26"/>
                <a:gd name="T3" fmla="*/ 1 h 14"/>
                <a:gd name="T4" fmla="*/ 7 w 26"/>
                <a:gd name="T5" fmla="*/ 0 h 14"/>
                <a:gd name="T6" fmla="*/ 9 w 26"/>
                <a:gd name="T7" fmla="*/ 0 h 14"/>
                <a:gd name="T8" fmla="*/ 13 w 26"/>
                <a:gd name="T9" fmla="*/ 0 h 14"/>
                <a:gd name="T10" fmla="*/ 14 w 26"/>
                <a:gd name="T11" fmla="*/ 0 h 14"/>
                <a:gd name="T12" fmla="*/ 16 w 26"/>
                <a:gd name="T13" fmla="*/ 0 h 14"/>
                <a:gd name="T14" fmla="*/ 17 w 26"/>
                <a:gd name="T15" fmla="*/ 1 h 14"/>
                <a:gd name="T16" fmla="*/ 17 w 26"/>
                <a:gd name="T17" fmla="*/ 3 h 14"/>
                <a:gd name="T18" fmla="*/ 19 w 26"/>
                <a:gd name="T19" fmla="*/ 7 h 14"/>
                <a:gd name="T20" fmla="*/ 21 w 26"/>
                <a:gd name="T21" fmla="*/ 8 h 14"/>
                <a:gd name="T22" fmla="*/ 22 w 26"/>
                <a:gd name="T23" fmla="*/ 10 h 14"/>
                <a:gd name="T24" fmla="*/ 24 w 26"/>
                <a:gd name="T25" fmla="*/ 12 h 14"/>
                <a:gd name="T26" fmla="*/ 26 w 26"/>
                <a:gd name="T27" fmla="*/ 14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14"/>
                <a:gd name="T44" fmla="*/ 26 w 26"/>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14">
                  <a:moveTo>
                    <a:pt x="0" y="3"/>
                  </a:moveTo>
                  <a:lnTo>
                    <a:pt x="4" y="1"/>
                  </a:lnTo>
                  <a:lnTo>
                    <a:pt x="7" y="0"/>
                  </a:lnTo>
                  <a:lnTo>
                    <a:pt x="9" y="0"/>
                  </a:lnTo>
                  <a:lnTo>
                    <a:pt x="13" y="0"/>
                  </a:lnTo>
                  <a:lnTo>
                    <a:pt x="14" y="0"/>
                  </a:lnTo>
                  <a:lnTo>
                    <a:pt x="16" y="0"/>
                  </a:lnTo>
                  <a:lnTo>
                    <a:pt x="17" y="1"/>
                  </a:lnTo>
                  <a:lnTo>
                    <a:pt x="17" y="3"/>
                  </a:lnTo>
                  <a:lnTo>
                    <a:pt x="19" y="7"/>
                  </a:lnTo>
                  <a:lnTo>
                    <a:pt x="21" y="8"/>
                  </a:lnTo>
                  <a:lnTo>
                    <a:pt x="22" y="10"/>
                  </a:lnTo>
                  <a:lnTo>
                    <a:pt x="24" y="12"/>
                  </a:lnTo>
                  <a:lnTo>
                    <a:pt x="26" y="1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207" name="Group 152"/>
            <p:cNvGrpSpPr/>
            <p:nvPr/>
          </p:nvGrpSpPr>
          <p:grpSpPr bwMode="auto">
            <a:xfrm>
              <a:off x="617" y="2312"/>
              <a:ext cx="16" cy="18"/>
              <a:chOff x="617" y="2312"/>
              <a:chExt cx="16" cy="18"/>
            </a:xfrm>
          </p:grpSpPr>
          <p:sp>
            <p:nvSpPr>
              <p:cNvPr id="25212" name="Freeform 153"/>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13" name="Freeform 154"/>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5208" name="Freeform 155"/>
            <p:cNvSpPr/>
            <p:nvPr/>
          </p:nvSpPr>
          <p:spPr bwMode="auto">
            <a:xfrm>
              <a:off x="599" y="2301"/>
              <a:ext cx="26" cy="14"/>
            </a:xfrm>
            <a:custGeom>
              <a:avLst/>
              <a:gdLst>
                <a:gd name="T0" fmla="*/ 0 w 26"/>
                <a:gd name="T1" fmla="*/ 3 h 14"/>
                <a:gd name="T2" fmla="*/ 4 w 26"/>
                <a:gd name="T3" fmla="*/ 1 h 14"/>
                <a:gd name="T4" fmla="*/ 7 w 26"/>
                <a:gd name="T5" fmla="*/ 0 h 14"/>
                <a:gd name="T6" fmla="*/ 9 w 26"/>
                <a:gd name="T7" fmla="*/ 0 h 14"/>
                <a:gd name="T8" fmla="*/ 13 w 26"/>
                <a:gd name="T9" fmla="*/ 0 h 14"/>
                <a:gd name="T10" fmla="*/ 14 w 26"/>
                <a:gd name="T11" fmla="*/ 0 h 14"/>
                <a:gd name="T12" fmla="*/ 16 w 26"/>
                <a:gd name="T13" fmla="*/ 0 h 14"/>
                <a:gd name="T14" fmla="*/ 17 w 26"/>
                <a:gd name="T15" fmla="*/ 1 h 14"/>
                <a:gd name="T16" fmla="*/ 17 w 26"/>
                <a:gd name="T17" fmla="*/ 3 h 14"/>
                <a:gd name="T18" fmla="*/ 19 w 26"/>
                <a:gd name="T19" fmla="*/ 7 h 14"/>
                <a:gd name="T20" fmla="*/ 21 w 26"/>
                <a:gd name="T21" fmla="*/ 8 h 14"/>
                <a:gd name="T22" fmla="*/ 22 w 26"/>
                <a:gd name="T23" fmla="*/ 10 h 14"/>
                <a:gd name="T24" fmla="*/ 24 w 26"/>
                <a:gd name="T25" fmla="*/ 12 h 14"/>
                <a:gd name="T26" fmla="*/ 26 w 26"/>
                <a:gd name="T27" fmla="*/ 14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
                <a:gd name="T43" fmla="*/ 0 h 14"/>
                <a:gd name="T44" fmla="*/ 26 w 26"/>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 h="14">
                  <a:moveTo>
                    <a:pt x="0" y="3"/>
                  </a:moveTo>
                  <a:lnTo>
                    <a:pt x="4" y="1"/>
                  </a:lnTo>
                  <a:lnTo>
                    <a:pt x="7" y="0"/>
                  </a:lnTo>
                  <a:lnTo>
                    <a:pt x="9" y="0"/>
                  </a:lnTo>
                  <a:lnTo>
                    <a:pt x="13" y="0"/>
                  </a:lnTo>
                  <a:lnTo>
                    <a:pt x="14" y="0"/>
                  </a:lnTo>
                  <a:lnTo>
                    <a:pt x="16" y="0"/>
                  </a:lnTo>
                  <a:lnTo>
                    <a:pt x="17" y="1"/>
                  </a:lnTo>
                  <a:lnTo>
                    <a:pt x="17" y="3"/>
                  </a:lnTo>
                  <a:lnTo>
                    <a:pt x="19" y="7"/>
                  </a:lnTo>
                  <a:lnTo>
                    <a:pt x="21" y="8"/>
                  </a:lnTo>
                  <a:lnTo>
                    <a:pt x="22" y="10"/>
                  </a:lnTo>
                  <a:lnTo>
                    <a:pt x="24" y="12"/>
                  </a:lnTo>
                  <a:lnTo>
                    <a:pt x="26" y="14"/>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209" name="Group 156"/>
            <p:cNvGrpSpPr/>
            <p:nvPr/>
          </p:nvGrpSpPr>
          <p:grpSpPr bwMode="auto">
            <a:xfrm>
              <a:off x="617" y="2312"/>
              <a:ext cx="16" cy="18"/>
              <a:chOff x="617" y="2312"/>
              <a:chExt cx="16" cy="18"/>
            </a:xfrm>
          </p:grpSpPr>
          <p:sp>
            <p:nvSpPr>
              <p:cNvPr id="25210" name="Freeform 157"/>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close/>
                  </a:path>
                </a:pathLst>
              </a:custGeom>
              <a:solidFill>
                <a:srgbClr val="DFD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11" name="Freeform 158"/>
              <p:cNvSpPr/>
              <p:nvPr/>
            </p:nvSpPr>
            <p:spPr bwMode="auto">
              <a:xfrm>
                <a:off x="617" y="2312"/>
                <a:ext cx="16" cy="18"/>
              </a:xfrm>
              <a:custGeom>
                <a:avLst/>
                <a:gdLst>
                  <a:gd name="T0" fmla="*/ 16 w 16"/>
                  <a:gd name="T1" fmla="*/ 0 h 18"/>
                  <a:gd name="T2" fmla="*/ 13 w 16"/>
                  <a:gd name="T3" fmla="*/ 1 h 18"/>
                  <a:gd name="T4" fmla="*/ 9 w 16"/>
                  <a:gd name="T5" fmla="*/ 2 h 18"/>
                  <a:gd name="T6" fmla="*/ 6 w 16"/>
                  <a:gd name="T7" fmla="*/ 5 h 18"/>
                  <a:gd name="T8" fmla="*/ 3 w 16"/>
                  <a:gd name="T9" fmla="*/ 6 h 18"/>
                  <a:gd name="T10" fmla="*/ 0 w 16"/>
                  <a:gd name="T11" fmla="*/ 9 h 18"/>
                  <a:gd name="T12" fmla="*/ 0 w 16"/>
                  <a:gd name="T13" fmla="*/ 11 h 18"/>
                  <a:gd name="T14" fmla="*/ 0 w 16"/>
                  <a:gd name="T15" fmla="*/ 14 h 18"/>
                  <a:gd name="T16" fmla="*/ 3 w 16"/>
                  <a:gd name="T17" fmla="*/ 17 h 18"/>
                  <a:gd name="T18" fmla="*/ 3 w 16"/>
                  <a:gd name="T19" fmla="*/ 18 h 18"/>
                  <a:gd name="T20" fmla="*/ 6 w 16"/>
                  <a:gd name="T21" fmla="*/ 17 h 18"/>
                  <a:gd name="T22" fmla="*/ 9 w 16"/>
                  <a:gd name="T23" fmla="*/ 15 h 18"/>
                  <a:gd name="T24" fmla="*/ 9 w 16"/>
                  <a:gd name="T25" fmla="*/ 14 h 18"/>
                  <a:gd name="T26" fmla="*/ 13 w 16"/>
                  <a:gd name="T27" fmla="*/ 13 h 18"/>
                  <a:gd name="T28" fmla="*/ 13 w 16"/>
                  <a:gd name="T29" fmla="*/ 10 h 18"/>
                  <a:gd name="T30" fmla="*/ 16 w 16"/>
                  <a:gd name="T31" fmla="*/ 9 h 18"/>
                  <a:gd name="T32" fmla="*/ 16 w 16"/>
                  <a:gd name="T33" fmla="*/ 6 h 18"/>
                  <a:gd name="T34" fmla="*/ 16 w 16"/>
                  <a:gd name="T35" fmla="*/ 4 h 18"/>
                  <a:gd name="T36" fmla="*/ 16 w 16"/>
                  <a:gd name="T37" fmla="*/ 1 h 18"/>
                  <a:gd name="T38" fmla="*/ 16 w 16"/>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
                  <a:gd name="T61" fmla="*/ 0 h 18"/>
                  <a:gd name="T62" fmla="*/ 16 w 16"/>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 h="18">
                    <a:moveTo>
                      <a:pt x="16" y="0"/>
                    </a:moveTo>
                    <a:lnTo>
                      <a:pt x="13" y="1"/>
                    </a:lnTo>
                    <a:lnTo>
                      <a:pt x="9" y="2"/>
                    </a:lnTo>
                    <a:lnTo>
                      <a:pt x="6" y="5"/>
                    </a:lnTo>
                    <a:lnTo>
                      <a:pt x="3" y="6"/>
                    </a:lnTo>
                    <a:lnTo>
                      <a:pt x="0" y="9"/>
                    </a:lnTo>
                    <a:lnTo>
                      <a:pt x="0" y="11"/>
                    </a:lnTo>
                    <a:lnTo>
                      <a:pt x="0" y="14"/>
                    </a:lnTo>
                    <a:lnTo>
                      <a:pt x="3" y="17"/>
                    </a:lnTo>
                    <a:lnTo>
                      <a:pt x="3" y="18"/>
                    </a:lnTo>
                    <a:lnTo>
                      <a:pt x="6" y="17"/>
                    </a:lnTo>
                    <a:lnTo>
                      <a:pt x="9" y="15"/>
                    </a:lnTo>
                    <a:lnTo>
                      <a:pt x="9" y="14"/>
                    </a:lnTo>
                    <a:lnTo>
                      <a:pt x="13" y="13"/>
                    </a:lnTo>
                    <a:lnTo>
                      <a:pt x="13" y="10"/>
                    </a:lnTo>
                    <a:lnTo>
                      <a:pt x="16" y="9"/>
                    </a:lnTo>
                    <a:lnTo>
                      <a:pt x="16" y="6"/>
                    </a:lnTo>
                    <a:lnTo>
                      <a:pt x="16" y="4"/>
                    </a:lnTo>
                    <a:lnTo>
                      <a:pt x="16" y="1"/>
                    </a:lnTo>
                    <a:lnTo>
                      <a:pt x="16" y="0"/>
                    </a:lnTo>
                  </a:path>
                </a:pathLst>
              </a:custGeom>
              <a:noFill/>
              <a:ln w="127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5182" name="Rectangle 159"/>
          <p:cNvSpPr>
            <a:spLocks noChangeArrowheads="1"/>
          </p:cNvSpPr>
          <p:nvPr/>
        </p:nvSpPr>
        <p:spPr bwMode="auto">
          <a:xfrm>
            <a:off x="2099629" y="2530517"/>
            <a:ext cx="515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lnSpc>
                <a:spcPct val="90000"/>
              </a:lnSpc>
              <a:spcBef>
                <a:spcPct val="50000"/>
              </a:spcBef>
            </a:pPr>
            <a:r>
              <a:rPr lang="zh-CN" altLang="en-AU" sz="2000" dirty="0">
                <a:latin typeface="+mn-ea"/>
              </a:rPr>
              <a:t>用户</a:t>
            </a:r>
            <a:endParaRPr lang="zh-CN" altLang="en-AU" sz="2000" dirty="0">
              <a:latin typeface="+mn-ea"/>
            </a:endParaRPr>
          </a:p>
        </p:txBody>
      </p:sp>
      <p:sp>
        <p:nvSpPr>
          <p:cNvPr id="25153" name="Rectangle 161"/>
          <p:cNvSpPr>
            <a:spLocks noChangeArrowheads="1"/>
          </p:cNvSpPr>
          <p:nvPr/>
        </p:nvSpPr>
        <p:spPr bwMode="auto">
          <a:xfrm>
            <a:off x="3409952" y="1768476"/>
            <a:ext cx="68262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a:solidFill>
                  <a:srgbClr val="0000FF"/>
                </a:solidFill>
                <a:ea typeface="宋体" panose="02010600030101010101" pitchFamily="2" charset="-122"/>
              </a:rPr>
              <a:t>Use Case</a:t>
            </a:r>
            <a:br>
              <a:rPr lang="en-AU" altLang="zh-CN" sz="1200" b="1">
                <a:solidFill>
                  <a:srgbClr val="0000FF"/>
                </a:solidFill>
                <a:ea typeface="宋体" panose="02010600030101010101" pitchFamily="2" charset="-122"/>
              </a:rPr>
            </a:br>
            <a:r>
              <a:rPr lang="en-AU" altLang="zh-CN" sz="1200" b="1">
                <a:solidFill>
                  <a:srgbClr val="0000FF"/>
                </a:solidFill>
                <a:ea typeface="宋体" panose="02010600030101010101" pitchFamily="2" charset="-122"/>
              </a:rPr>
              <a:t>Diagram</a:t>
            </a:r>
            <a:endParaRPr lang="en-AU" altLang="zh-CN" sz="1200" b="1">
              <a:latin typeface="Arial Narrow" panose="020B0606020202030204" pitchFamily="34" charset="0"/>
              <a:ea typeface="宋体" panose="02010600030101010101" pitchFamily="2" charset="-122"/>
            </a:endParaRPr>
          </a:p>
        </p:txBody>
      </p:sp>
      <p:sp>
        <p:nvSpPr>
          <p:cNvPr id="25155" name="Rectangle 163"/>
          <p:cNvSpPr>
            <a:spLocks noChangeArrowheads="1"/>
          </p:cNvSpPr>
          <p:nvPr/>
        </p:nvSpPr>
        <p:spPr bwMode="invGray">
          <a:xfrm>
            <a:off x="3502027" y="2147889"/>
            <a:ext cx="482600" cy="83820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56" name="Oval 164"/>
          <p:cNvSpPr>
            <a:spLocks noChangeArrowheads="1"/>
          </p:cNvSpPr>
          <p:nvPr/>
        </p:nvSpPr>
        <p:spPr bwMode="auto">
          <a:xfrm>
            <a:off x="3654427" y="2300289"/>
            <a:ext cx="161925" cy="73025"/>
          </a:xfrm>
          <a:prstGeom prst="ellipse">
            <a:avLst/>
          </a:prstGeom>
          <a:noFill/>
          <a:ln w="1588">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57" name="Line 165"/>
          <p:cNvSpPr>
            <a:spLocks noChangeShapeType="1"/>
          </p:cNvSpPr>
          <p:nvPr/>
        </p:nvSpPr>
        <p:spPr bwMode="auto">
          <a:xfrm flipV="1">
            <a:off x="3381377" y="2357439"/>
            <a:ext cx="263525" cy="120650"/>
          </a:xfrm>
          <a:prstGeom prst="line">
            <a:avLst/>
          </a:prstGeom>
          <a:noFill/>
          <a:ln w="1651">
            <a:solidFill>
              <a:srgbClr val="000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158" name="Oval 166"/>
          <p:cNvSpPr>
            <a:spLocks noChangeArrowheads="1"/>
          </p:cNvSpPr>
          <p:nvPr/>
        </p:nvSpPr>
        <p:spPr bwMode="auto">
          <a:xfrm>
            <a:off x="3654427" y="2757489"/>
            <a:ext cx="163513" cy="74613"/>
          </a:xfrm>
          <a:prstGeom prst="ellipse">
            <a:avLst/>
          </a:prstGeom>
          <a:noFill/>
          <a:ln w="1588">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59" name="Oval 167"/>
          <p:cNvSpPr>
            <a:spLocks noChangeArrowheads="1"/>
          </p:cNvSpPr>
          <p:nvPr/>
        </p:nvSpPr>
        <p:spPr bwMode="auto">
          <a:xfrm>
            <a:off x="3654427" y="2528889"/>
            <a:ext cx="163513" cy="73025"/>
          </a:xfrm>
          <a:prstGeom prst="ellipse">
            <a:avLst/>
          </a:prstGeom>
          <a:noFill/>
          <a:ln w="1588">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60" name="Line 168"/>
          <p:cNvSpPr>
            <a:spLocks noChangeShapeType="1"/>
          </p:cNvSpPr>
          <p:nvPr/>
        </p:nvSpPr>
        <p:spPr bwMode="auto">
          <a:xfrm>
            <a:off x="3825877" y="2328864"/>
            <a:ext cx="374650" cy="69850"/>
          </a:xfrm>
          <a:prstGeom prst="line">
            <a:avLst/>
          </a:prstGeom>
          <a:noFill/>
          <a:ln w="1651">
            <a:solidFill>
              <a:srgbClr val="000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161" name="Line 169"/>
          <p:cNvSpPr>
            <a:spLocks noChangeShapeType="1"/>
          </p:cNvSpPr>
          <p:nvPr/>
        </p:nvSpPr>
        <p:spPr bwMode="auto">
          <a:xfrm flipH="1">
            <a:off x="3816352" y="2489202"/>
            <a:ext cx="388938" cy="76200"/>
          </a:xfrm>
          <a:prstGeom prst="line">
            <a:avLst/>
          </a:prstGeom>
          <a:noFill/>
          <a:ln w="1651">
            <a:solidFill>
              <a:srgbClr val="000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162" name="Line 170"/>
          <p:cNvSpPr>
            <a:spLocks noChangeShapeType="1"/>
          </p:cNvSpPr>
          <p:nvPr/>
        </p:nvSpPr>
        <p:spPr bwMode="auto">
          <a:xfrm flipH="1">
            <a:off x="3819527" y="2563814"/>
            <a:ext cx="392113" cy="220663"/>
          </a:xfrm>
          <a:prstGeom prst="line">
            <a:avLst/>
          </a:prstGeom>
          <a:noFill/>
          <a:ln w="1651">
            <a:solidFill>
              <a:srgbClr val="000000"/>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163" name="Rectangle 171"/>
          <p:cNvSpPr>
            <a:spLocks noChangeArrowheads="1"/>
          </p:cNvSpPr>
          <p:nvPr/>
        </p:nvSpPr>
        <p:spPr bwMode="auto">
          <a:xfrm>
            <a:off x="3211514" y="2598739"/>
            <a:ext cx="168275"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Actor A</a:t>
            </a:r>
            <a:endParaRPr lang="en-AU" altLang="zh-CN" sz="2000" b="1">
              <a:latin typeface="Arial Narrow" panose="020B0606020202030204" pitchFamily="34" charset="0"/>
              <a:ea typeface="宋体" panose="02010600030101010101" pitchFamily="2" charset="-122"/>
            </a:endParaRPr>
          </a:p>
        </p:txBody>
      </p:sp>
      <p:sp>
        <p:nvSpPr>
          <p:cNvPr id="25164" name="Rectangle 172"/>
          <p:cNvSpPr>
            <a:spLocks noChangeArrowheads="1"/>
          </p:cNvSpPr>
          <p:nvPr/>
        </p:nvSpPr>
        <p:spPr bwMode="auto">
          <a:xfrm>
            <a:off x="3602039" y="2397127"/>
            <a:ext cx="269875"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Use Case 1</a:t>
            </a:r>
            <a:endParaRPr lang="en-AU" altLang="zh-CN" sz="2000" b="1">
              <a:latin typeface="Arial Narrow" panose="020B0606020202030204" pitchFamily="34" charset="0"/>
              <a:ea typeface="宋体" panose="02010600030101010101" pitchFamily="2" charset="-122"/>
            </a:endParaRPr>
          </a:p>
        </p:txBody>
      </p:sp>
      <p:sp>
        <p:nvSpPr>
          <p:cNvPr id="25165" name="Rectangle 173"/>
          <p:cNvSpPr>
            <a:spLocks noChangeArrowheads="1"/>
          </p:cNvSpPr>
          <p:nvPr/>
        </p:nvSpPr>
        <p:spPr bwMode="auto">
          <a:xfrm>
            <a:off x="3600452" y="2622552"/>
            <a:ext cx="269875"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Use Case 2</a:t>
            </a:r>
            <a:endParaRPr lang="en-AU" altLang="zh-CN" sz="2000" b="1">
              <a:latin typeface="Arial Narrow" panose="020B0606020202030204" pitchFamily="34" charset="0"/>
              <a:ea typeface="宋体" panose="02010600030101010101" pitchFamily="2" charset="-122"/>
            </a:endParaRPr>
          </a:p>
        </p:txBody>
      </p:sp>
      <p:sp>
        <p:nvSpPr>
          <p:cNvPr id="25166" name="Rectangle 174"/>
          <p:cNvSpPr>
            <a:spLocks noChangeArrowheads="1"/>
          </p:cNvSpPr>
          <p:nvPr/>
        </p:nvSpPr>
        <p:spPr bwMode="auto">
          <a:xfrm>
            <a:off x="3590927" y="2855914"/>
            <a:ext cx="269875"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Use Case 3</a:t>
            </a:r>
            <a:endParaRPr lang="en-AU" altLang="zh-CN" sz="2000" b="1">
              <a:latin typeface="Arial Narrow" panose="020B0606020202030204" pitchFamily="34" charset="0"/>
              <a:ea typeface="宋体" panose="02010600030101010101" pitchFamily="2" charset="-122"/>
            </a:endParaRPr>
          </a:p>
        </p:txBody>
      </p:sp>
      <p:sp>
        <p:nvSpPr>
          <p:cNvPr id="25167" name="Rectangle 175"/>
          <p:cNvSpPr>
            <a:spLocks noChangeArrowheads="1"/>
          </p:cNvSpPr>
          <p:nvPr/>
        </p:nvSpPr>
        <p:spPr bwMode="auto">
          <a:xfrm>
            <a:off x="4197352" y="2597152"/>
            <a:ext cx="168275"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Actor B</a:t>
            </a:r>
            <a:endParaRPr lang="en-AU" altLang="zh-CN" sz="2000" b="1">
              <a:latin typeface="Arial Narrow" panose="020B0606020202030204" pitchFamily="34" charset="0"/>
              <a:ea typeface="宋体" panose="02010600030101010101" pitchFamily="2" charset="-122"/>
            </a:endParaRPr>
          </a:p>
        </p:txBody>
      </p:sp>
      <p:grpSp>
        <p:nvGrpSpPr>
          <p:cNvPr id="25168" name="Group 176"/>
          <p:cNvGrpSpPr/>
          <p:nvPr/>
        </p:nvGrpSpPr>
        <p:grpSpPr bwMode="auto">
          <a:xfrm>
            <a:off x="3282952" y="2441577"/>
            <a:ext cx="61913" cy="128588"/>
            <a:chOff x="1110" y="1625"/>
            <a:chExt cx="39" cy="81"/>
          </a:xfrm>
        </p:grpSpPr>
        <p:sp>
          <p:nvSpPr>
            <p:cNvPr id="25175" name="Oval 177"/>
            <p:cNvSpPr>
              <a:spLocks noChangeArrowheads="1"/>
            </p:cNvSpPr>
            <p:nvPr/>
          </p:nvSpPr>
          <p:spPr bwMode="auto">
            <a:xfrm>
              <a:off x="1116" y="1625"/>
              <a:ext cx="27" cy="22"/>
            </a:xfrm>
            <a:prstGeom prst="ellipse">
              <a:avLst/>
            </a:prstGeom>
            <a:noFill/>
            <a:ln w="1588">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76" name="Line 178"/>
            <p:cNvSpPr>
              <a:spLocks noChangeShapeType="1"/>
            </p:cNvSpPr>
            <p:nvPr/>
          </p:nvSpPr>
          <p:spPr bwMode="auto">
            <a:xfrm>
              <a:off x="1129" y="1646"/>
              <a:ext cx="1" cy="4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177" name="Line 179"/>
            <p:cNvSpPr>
              <a:spLocks noChangeShapeType="1"/>
            </p:cNvSpPr>
            <p:nvPr/>
          </p:nvSpPr>
          <p:spPr bwMode="invGray">
            <a:xfrm flipH="1">
              <a:off x="1110" y="1686"/>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78" name="Line 180"/>
            <p:cNvSpPr>
              <a:spLocks noChangeShapeType="1"/>
            </p:cNvSpPr>
            <p:nvPr/>
          </p:nvSpPr>
          <p:spPr bwMode="invGray">
            <a:xfrm>
              <a:off x="1129" y="1685"/>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79" name="Line 181"/>
            <p:cNvSpPr>
              <a:spLocks noChangeShapeType="1"/>
            </p:cNvSpPr>
            <p:nvPr/>
          </p:nvSpPr>
          <p:spPr bwMode="auto">
            <a:xfrm rot="-5400000">
              <a:off x="1131" y="1649"/>
              <a:ext cx="0" cy="31"/>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5169" name="Group 182"/>
          <p:cNvGrpSpPr/>
          <p:nvPr/>
        </p:nvGrpSpPr>
        <p:grpSpPr bwMode="auto">
          <a:xfrm>
            <a:off x="4254502" y="2406652"/>
            <a:ext cx="61913" cy="128588"/>
            <a:chOff x="1110" y="1625"/>
            <a:chExt cx="39" cy="81"/>
          </a:xfrm>
        </p:grpSpPr>
        <p:sp>
          <p:nvSpPr>
            <p:cNvPr id="25170" name="Oval 183"/>
            <p:cNvSpPr>
              <a:spLocks noChangeArrowheads="1"/>
            </p:cNvSpPr>
            <p:nvPr/>
          </p:nvSpPr>
          <p:spPr bwMode="auto">
            <a:xfrm>
              <a:off x="1116" y="1625"/>
              <a:ext cx="27" cy="22"/>
            </a:xfrm>
            <a:prstGeom prst="ellipse">
              <a:avLst/>
            </a:prstGeom>
            <a:noFill/>
            <a:ln w="1588">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71" name="Line 184"/>
            <p:cNvSpPr>
              <a:spLocks noChangeShapeType="1"/>
            </p:cNvSpPr>
            <p:nvPr/>
          </p:nvSpPr>
          <p:spPr bwMode="auto">
            <a:xfrm>
              <a:off x="1129" y="1646"/>
              <a:ext cx="1" cy="4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172" name="Line 185"/>
            <p:cNvSpPr>
              <a:spLocks noChangeShapeType="1"/>
            </p:cNvSpPr>
            <p:nvPr/>
          </p:nvSpPr>
          <p:spPr bwMode="invGray">
            <a:xfrm flipH="1">
              <a:off x="1110" y="1686"/>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73" name="Line 186"/>
            <p:cNvSpPr>
              <a:spLocks noChangeShapeType="1"/>
            </p:cNvSpPr>
            <p:nvPr/>
          </p:nvSpPr>
          <p:spPr bwMode="invGray">
            <a:xfrm>
              <a:off x="1129" y="1685"/>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74" name="Line 187"/>
            <p:cNvSpPr>
              <a:spLocks noChangeShapeType="1"/>
            </p:cNvSpPr>
            <p:nvPr/>
          </p:nvSpPr>
          <p:spPr bwMode="auto">
            <a:xfrm rot="-5400000">
              <a:off x="1131" y="1649"/>
              <a:ext cx="0" cy="31"/>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5100" name="Rectangle 189"/>
          <p:cNvSpPr>
            <a:spLocks noChangeArrowheads="1"/>
          </p:cNvSpPr>
          <p:nvPr/>
        </p:nvSpPr>
        <p:spPr bwMode="auto">
          <a:xfrm>
            <a:off x="4821238" y="1812925"/>
            <a:ext cx="12001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a:solidFill>
                  <a:srgbClr val="0000FF"/>
                </a:solidFill>
                <a:ea typeface="宋体" panose="02010600030101010101" pitchFamily="2" charset="-122"/>
              </a:rPr>
              <a:t>Activity Diagram</a:t>
            </a:r>
            <a:endParaRPr lang="en-AU" altLang="zh-CN" sz="1200" b="1">
              <a:latin typeface="Arial Narrow" panose="020B0606020202030204" pitchFamily="34" charset="0"/>
              <a:ea typeface="宋体" panose="02010600030101010101" pitchFamily="2" charset="-122"/>
            </a:endParaRPr>
          </a:p>
        </p:txBody>
      </p:sp>
      <p:grpSp>
        <p:nvGrpSpPr>
          <p:cNvPr id="25101" name="Group 190"/>
          <p:cNvGrpSpPr/>
          <p:nvPr/>
        </p:nvGrpSpPr>
        <p:grpSpPr bwMode="auto">
          <a:xfrm>
            <a:off x="5108576" y="2184400"/>
            <a:ext cx="522288" cy="777875"/>
            <a:chOff x="2048" y="1360"/>
            <a:chExt cx="444" cy="661"/>
          </a:xfrm>
        </p:grpSpPr>
        <p:grpSp>
          <p:nvGrpSpPr>
            <p:cNvPr id="25112" name="Group 191"/>
            <p:cNvGrpSpPr/>
            <p:nvPr/>
          </p:nvGrpSpPr>
          <p:grpSpPr bwMode="auto">
            <a:xfrm>
              <a:off x="2121" y="1470"/>
              <a:ext cx="107" cy="62"/>
              <a:chOff x="1919" y="1652"/>
              <a:chExt cx="274" cy="159"/>
            </a:xfrm>
          </p:grpSpPr>
          <p:grpSp>
            <p:nvGrpSpPr>
              <p:cNvPr id="25149" name="Group 192"/>
              <p:cNvGrpSpPr/>
              <p:nvPr/>
            </p:nvGrpSpPr>
            <p:grpSpPr bwMode="auto">
              <a:xfrm>
                <a:off x="1919" y="1652"/>
                <a:ext cx="274" cy="159"/>
                <a:chOff x="1897" y="1835"/>
                <a:chExt cx="100" cy="58"/>
              </a:xfrm>
            </p:grpSpPr>
            <p:sp>
              <p:nvSpPr>
                <p:cNvPr id="25151" name="AutoShape 193"/>
                <p:cNvSpPr>
                  <a:spLocks noChangeArrowheads="1"/>
                </p:cNvSpPr>
                <p:nvPr/>
              </p:nvSpPr>
              <p:spPr bwMode="invGray">
                <a:xfrm rot="5400000" flipV="1">
                  <a:off x="1918" y="1814"/>
                  <a:ext cx="58" cy="100"/>
                </a:xfrm>
                <a:prstGeom prst="can">
                  <a:avLst>
                    <a:gd name="adj" fmla="val 52554"/>
                  </a:avLst>
                </a:prstGeom>
                <a:noFill/>
                <a:ln w="1651">
                  <a:solidFill>
                    <a:schemeClr val="bg1"/>
                  </a:solidFill>
                  <a:round/>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52" name="Rectangle 194"/>
                <p:cNvSpPr>
                  <a:spLocks noChangeArrowheads="1"/>
                </p:cNvSpPr>
                <p:nvPr/>
              </p:nvSpPr>
              <p:spPr bwMode="invGray">
                <a:xfrm flipV="1">
                  <a:off x="1912" y="1836"/>
                  <a:ext cx="27" cy="57"/>
                </a:xfrm>
                <a:prstGeom prst="rect">
                  <a:avLst/>
                </a:prstGeom>
                <a:solidFill>
                  <a:srgbClr val="99CCFF"/>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5150" name="Line 195"/>
              <p:cNvSpPr>
                <a:spLocks noChangeShapeType="1"/>
              </p:cNvSpPr>
              <p:nvPr/>
            </p:nvSpPr>
            <p:spPr bwMode="invGray">
              <a:xfrm flipH="1" flipV="1">
                <a:off x="1958" y="1652"/>
                <a:ext cx="148"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113" name="AutoShape 196"/>
            <p:cNvSpPr>
              <a:spLocks noChangeArrowheads="1"/>
            </p:cNvSpPr>
            <p:nvPr/>
          </p:nvSpPr>
          <p:spPr bwMode="invGray">
            <a:xfrm>
              <a:off x="2138" y="1592"/>
              <a:ext cx="75" cy="66"/>
            </a:xfrm>
            <a:prstGeom prst="diamond">
              <a:avLst/>
            </a:prstGeom>
            <a:noFill/>
            <a:ln w="1651">
              <a:solidFill>
                <a:schemeClr val="bg1"/>
              </a:solidFill>
              <a:miter lim="800000"/>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14" name="Line 197"/>
            <p:cNvSpPr>
              <a:spLocks noChangeShapeType="1"/>
            </p:cNvSpPr>
            <p:nvPr/>
          </p:nvSpPr>
          <p:spPr bwMode="auto">
            <a:xfrm>
              <a:off x="2173" y="1534"/>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115" name="Line 198"/>
            <p:cNvSpPr>
              <a:spLocks noChangeShapeType="1"/>
            </p:cNvSpPr>
            <p:nvPr/>
          </p:nvSpPr>
          <p:spPr bwMode="auto">
            <a:xfrm rot="5400000" flipV="1">
              <a:off x="2296" y="1538"/>
              <a:ext cx="1" cy="172"/>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116" name="Rectangle 199"/>
            <p:cNvSpPr>
              <a:spLocks noChangeArrowheads="1"/>
            </p:cNvSpPr>
            <p:nvPr/>
          </p:nvSpPr>
          <p:spPr bwMode="auto">
            <a:xfrm>
              <a:off x="2226" y="1574"/>
              <a:ext cx="93"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[yes]</a:t>
              </a:r>
              <a:endParaRPr lang="en-AU" altLang="zh-CN" sz="2000" b="1">
                <a:latin typeface="Arial Narrow" panose="020B0606020202030204" pitchFamily="34" charset="0"/>
                <a:ea typeface="宋体" panose="02010600030101010101" pitchFamily="2" charset="-122"/>
              </a:endParaRPr>
            </a:p>
          </p:txBody>
        </p:sp>
        <p:sp>
          <p:nvSpPr>
            <p:cNvPr id="25117" name="Oval 200"/>
            <p:cNvSpPr>
              <a:spLocks noChangeArrowheads="1"/>
            </p:cNvSpPr>
            <p:nvPr/>
          </p:nvSpPr>
          <p:spPr bwMode="invGray">
            <a:xfrm>
              <a:off x="2153" y="1360"/>
              <a:ext cx="50" cy="50"/>
            </a:xfrm>
            <a:prstGeom prst="ellipse">
              <a:avLst/>
            </a:prstGeom>
            <a:solidFill>
              <a:schemeClr val="bg1"/>
            </a:solidFill>
            <a:ln w="1651">
              <a:solidFill>
                <a:schemeClr val="bg1"/>
              </a:solidFill>
              <a:round/>
            </a:ln>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18" name="Line 201"/>
            <p:cNvSpPr>
              <a:spLocks noChangeShapeType="1"/>
            </p:cNvSpPr>
            <p:nvPr/>
          </p:nvSpPr>
          <p:spPr bwMode="auto">
            <a:xfrm>
              <a:off x="2178" y="1411"/>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119" name="Group 202"/>
            <p:cNvGrpSpPr/>
            <p:nvPr/>
          </p:nvGrpSpPr>
          <p:grpSpPr bwMode="auto">
            <a:xfrm>
              <a:off x="2385" y="1593"/>
              <a:ext cx="107" cy="62"/>
              <a:chOff x="1919" y="1652"/>
              <a:chExt cx="274" cy="159"/>
            </a:xfrm>
          </p:grpSpPr>
          <p:grpSp>
            <p:nvGrpSpPr>
              <p:cNvPr id="25145" name="Group 203"/>
              <p:cNvGrpSpPr/>
              <p:nvPr/>
            </p:nvGrpSpPr>
            <p:grpSpPr bwMode="auto">
              <a:xfrm>
                <a:off x="1919" y="1652"/>
                <a:ext cx="274" cy="159"/>
                <a:chOff x="1897" y="1835"/>
                <a:chExt cx="100" cy="58"/>
              </a:xfrm>
            </p:grpSpPr>
            <p:sp>
              <p:nvSpPr>
                <p:cNvPr id="25147" name="AutoShape 204"/>
                <p:cNvSpPr>
                  <a:spLocks noChangeArrowheads="1"/>
                </p:cNvSpPr>
                <p:nvPr/>
              </p:nvSpPr>
              <p:spPr bwMode="invGray">
                <a:xfrm rot="5400000" flipV="1">
                  <a:off x="1918" y="1814"/>
                  <a:ext cx="58" cy="100"/>
                </a:xfrm>
                <a:prstGeom prst="can">
                  <a:avLst>
                    <a:gd name="adj" fmla="val 52554"/>
                  </a:avLst>
                </a:prstGeom>
                <a:noFill/>
                <a:ln w="1651">
                  <a:solidFill>
                    <a:schemeClr val="bg1"/>
                  </a:solidFill>
                  <a:round/>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48" name="Rectangle 205"/>
                <p:cNvSpPr>
                  <a:spLocks noChangeArrowheads="1"/>
                </p:cNvSpPr>
                <p:nvPr/>
              </p:nvSpPr>
              <p:spPr bwMode="invGray">
                <a:xfrm flipV="1">
                  <a:off x="1912" y="1836"/>
                  <a:ext cx="27" cy="57"/>
                </a:xfrm>
                <a:prstGeom prst="rect">
                  <a:avLst/>
                </a:prstGeom>
                <a:solidFill>
                  <a:srgbClr val="99CCFF"/>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5146" name="Line 206"/>
              <p:cNvSpPr>
                <a:spLocks noChangeShapeType="1"/>
              </p:cNvSpPr>
              <p:nvPr/>
            </p:nvSpPr>
            <p:spPr bwMode="invGray">
              <a:xfrm flipH="1" flipV="1">
                <a:off x="1958" y="1652"/>
                <a:ext cx="148"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120" name="Line 207"/>
            <p:cNvSpPr>
              <a:spLocks noChangeShapeType="1"/>
            </p:cNvSpPr>
            <p:nvPr/>
          </p:nvSpPr>
          <p:spPr bwMode="auto">
            <a:xfrm>
              <a:off x="2176" y="1658"/>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121" name="Line 208"/>
            <p:cNvSpPr>
              <a:spLocks noChangeShapeType="1"/>
            </p:cNvSpPr>
            <p:nvPr/>
          </p:nvSpPr>
          <p:spPr bwMode="invGray">
            <a:xfrm>
              <a:off x="2053" y="1907"/>
              <a:ext cx="234"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22" name="Line 209"/>
            <p:cNvSpPr>
              <a:spLocks noChangeShapeType="1"/>
            </p:cNvSpPr>
            <p:nvPr/>
          </p:nvSpPr>
          <p:spPr bwMode="auto">
            <a:xfrm>
              <a:off x="2101" y="1721"/>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123" name="Group 210"/>
            <p:cNvGrpSpPr/>
            <p:nvPr/>
          </p:nvGrpSpPr>
          <p:grpSpPr bwMode="auto">
            <a:xfrm>
              <a:off x="2410" y="1771"/>
              <a:ext cx="56" cy="56"/>
              <a:chOff x="2097" y="1826"/>
              <a:chExt cx="56" cy="56"/>
            </a:xfrm>
          </p:grpSpPr>
          <p:sp>
            <p:nvSpPr>
              <p:cNvPr id="25143" name="Oval 211"/>
              <p:cNvSpPr>
                <a:spLocks noChangeArrowheads="1"/>
              </p:cNvSpPr>
              <p:nvPr/>
            </p:nvSpPr>
            <p:spPr bwMode="invGray">
              <a:xfrm>
                <a:off x="2099" y="1829"/>
                <a:ext cx="50" cy="50"/>
              </a:xfrm>
              <a:prstGeom prst="ellipse">
                <a:avLst/>
              </a:prstGeom>
              <a:solidFill>
                <a:schemeClr val="bg1"/>
              </a:solidFill>
              <a:ln w="1651">
                <a:solidFill>
                  <a:schemeClr val="bg1"/>
                </a:solidFill>
                <a:round/>
              </a:ln>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44" name="AutoShape 212"/>
              <p:cNvSpPr>
                <a:spLocks noChangeArrowheads="1"/>
              </p:cNvSpPr>
              <p:nvPr/>
            </p:nvSpPr>
            <p:spPr bwMode="invGray">
              <a:xfrm>
                <a:off x="2097" y="1826"/>
                <a:ext cx="56"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86 w 21600"/>
                  <a:gd name="T25" fmla="*/ 3086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29" y="10800"/>
                    </a:moveTo>
                    <a:cubicBezTo>
                      <a:pt x="4629" y="14208"/>
                      <a:pt x="7392" y="16971"/>
                      <a:pt x="10800" y="16971"/>
                    </a:cubicBezTo>
                    <a:cubicBezTo>
                      <a:pt x="14208" y="16971"/>
                      <a:pt x="16971" y="14208"/>
                      <a:pt x="16971" y="10800"/>
                    </a:cubicBezTo>
                    <a:cubicBezTo>
                      <a:pt x="16971" y="7392"/>
                      <a:pt x="14208" y="4629"/>
                      <a:pt x="10800" y="4629"/>
                    </a:cubicBezTo>
                    <a:cubicBezTo>
                      <a:pt x="7392" y="4629"/>
                      <a:pt x="4629" y="7392"/>
                      <a:pt x="4629" y="10800"/>
                    </a:cubicBezTo>
                    <a:close/>
                  </a:path>
                </a:pathLst>
              </a:custGeom>
              <a:solidFill>
                <a:srgbClr val="99CCFF"/>
              </a:solidFill>
              <a:ln w="1651">
                <a:solidFill>
                  <a:schemeClr val="bg1"/>
                </a:solidFill>
                <a:round/>
              </a:ln>
            </p:spPr>
            <p:txBody>
              <a:bodyPr wrap="none" tIns="91440" bIns="91440" anchor="ctr"/>
              <a:lstStyle/>
              <a:p>
                <a:endParaRPr lang="zh-CN" altLang="en-US"/>
              </a:p>
            </p:txBody>
          </p:sp>
        </p:grpSp>
        <p:sp>
          <p:nvSpPr>
            <p:cNvPr id="25124" name="Line 213"/>
            <p:cNvSpPr>
              <a:spLocks noChangeShapeType="1"/>
            </p:cNvSpPr>
            <p:nvPr/>
          </p:nvSpPr>
          <p:spPr bwMode="auto">
            <a:xfrm>
              <a:off x="2437" y="1656"/>
              <a:ext cx="1" cy="113"/>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125" name="Group 214"/>
            <p:cNvGrpSpPr/>
            <p:nvPr/>
          </p:nvGrpSpPr>
          <p:grpSpPr bwMode="auto">
            <a:xfrm>
              <a:off x="2048" y="1778"/>
              <a:ext cx="107" cy="62"/>
              <a:chOff x="1919" y="1652"/>
              <a:chExt cx="274" cy="159"/>
            </a:xfrm>
          </p:grpSpPr>
          <p:grpSp>
            <p:nvGrpSpPr>
              <p:cNvPr id="25139" name="Group 215"/>
              <p:cNvGrpSpPr/>
              <p:nvPr/>
            </p:nvGrpSpPr>
            <p:grpSpPr bwMode="auto">
              <a:xfrm>
                <a:off x="1919" y="1652"/>
                <a:ext cx="274" cy="159"/>
                <a:chOff x="1897" y="1835"/>
                <a:chExt cx="100" cy="58"/>
              </a:xfrm>
            </p:grpSpPr>
            <p:sp>
              <p:nvSpPr>
                <p:cNvPr id="25141" name="AutoShape 216"/>
                <p:cNvSpPr>
                  <a:spLocks noChangeArrowheads="1"/>
                </p:cNvSpPr>
                <p:nvPr/>
              </p:nvSpPr>
              <p:spPr bwMode="invGray">
                <a:xfrm rot="5400000" flipV="1">
                  <a:off x="1918" y="1814"/>
                  <a:ext cx="58" cy="100"/>
                </a:xfrm>
                <a:prstGeom prst="can">
                  <a:avLst>
                    <a:gd name="adj" fmla="val 52554"/>
                  </a:avLst>
                </a:prstGeom>
                <a:noFill/>
                <a:ln w="1651">
                  <a:solidFill>
                    <a:schemeClr val="bg1"/>
                  </a:solidFill>
                  <a:round/>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42" name="Rectangle 217"/>
                <p:cNvSpPr>
                  <a:spLocks noChangeArrowheads="1"/>
                </p:cNvSpPr>
                <p:nvPr/>
              </p:nvSpPr>
              <p:spPr bwMode="invGray">
                <a:xfrm flipV="1">
                  <a:off x="1912" y="1836"/>
                  <a:ext cx="27" cy="57"/>
                </a:xfrm>
                <a:prstGeom prst="rect">
                  <a:avLst/>
                </a:prstGeom>
                <a:solidFill>
                  <a:srgbClr val="99CCFF"/>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5140" name="Line 218"/>
              <p:cNvSpPr>
                <a:spLocks noChangeShapeType="1"/>
              </p:cNvSpPr>
              <p:nvPr/>
            </p:nvSpPr>
            <p:spPr bwMode="invGray">
              <a:xfrm flipH="1" flipV="1">
                <a:off x="1958" y="1652"/>
                <a:ext cx="148"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126" name="Line 219"/>
            <p:cNvSpPr>
              <a:spLocks noChangeShapeType="1"/>
            </p:cNvSpPr>
            <p:nvPr/>
          </p:nvSpPr>
          <p:spPr bwMode="auto">
            <a:xfrm>
              <a:off x="2240" y="1723"/>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127" name="Group 220"/>
            <p:cNvGrpSpPr/>
            <p:nvPr/>
          </p:nvGrpSpPr>
          <p:grpSpPr bwMode="auto">
            <a:xfrm>
              <a:off x="2187" y="1780"/>
              <a:ext cx="107" cy="62"/>
              <a:chOff x="1919" y="1652"/>
              <a:chExt cx="274" cy="159"/>
            </a:xfrm>
          </p:grpSpPr>
          <p:grpSp>
            <p:nvGrpSpPr>
              <p:cNvPr id="25135" name="Group 221"/>
              <p:cNvGrpSpPr/>
              <p:nvPr/>
            </p:nvGrpSpPr>
            <p:grpSpPr bwMode="auto">
              <a:xfrm>
                <a:off x="1919" y="1652"/>
                <a:ext cx="274" cy="159"/>
                <a:chOff x="1897" y="1835"/>
                <a:chExt cx="100" cy="58"/>
              </a:xfrm>
            </p:grpSpPr>
            <p:sp>
              <p:nvSpPr>
                <p:cNvPr id="25137" name="AutoShape 222"/>
                <p:cNvSpPr>
                  <a:spLocks noChangeArrowheads="1"/>
                </p:cNvSpPr>
                <p:nvPr/>
              </p:nvSpPr>
              <p:spPr bwMode="invGray">
                <a:xfrm rot="5400000" flipV="1">
                  <a:off x="1918" y="1814"/>
                  <a:ext cx="58" cy="100"/>
                </a:xfrm>
                <a:prstGeom prst="can">
                  <a:avLst>
                    <a:gd name="adj" fmla="val 52554"/>
                  </a:avLst>
                </a:prstGeom>
                <a:noFill/>
                <a:ln w="1651">
                  <a:solidFill>
                    <a:schemeClr val="bg1"/>
                  </a:solidFill>
                  <a:round/>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38" name="Rectangle 223"/>
                <p:cNvSpPr>
                  <a:spLocks noChangeArrowheads="1"/>
                </p:cNvSpPr>
                <p:nvPr/>
              </p:nvSpPr>
              <p:spPr bwMode="invGray">
                <a:xfrm flipV="1">
                  <a:off x="1912" y="1836"/>
                  <a:ext cx="27" cy="57"/>
                </a:xfrm>
                <a:prstGeom prst="rect">
                  <a:avLst/>
                </a:prstGeom>
                <a:solidFill>
                  <a:srgbClr val="99CCFF"/>
                </a:solidFill>
                <a:ln>
                  <a:noFill/>
                </a:ln>
                <a:extLst>
                  <a:ext uri="{91240B29-F687-4F45-9708-019B960494DF}">
                    <a14:hiddenLine xmlns:a14="http://schemas.microsoft.com/office/drawing/2010/main" w="3175">
                      <a:solidFill>
                        <a:srgbClr val="000000"/>
                      </a:solidFill>
                      <a:miter lim="800000"/>
                      <a:headEnd/>
                      <a:tailEnd/>
                    </a14:hiddenLine>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5136" name="Line 224"/>
              <p:cNvSpPr>
                <a:spLocks noChangeShapeType="1"/>
              </p:cNvSpPr>
              <p:nvPr/>
            </p:nvSpPr>
            <p:spPr bwMode="invGray">
              <a:xfrm flipH="1" flipV="1">
                <a:off x="1958" y="1652"/>
                <a:ext cx="148"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128" name="Line 225"/>
            <p:cNvSpPr>
              <a:spLocks noChangeShapeType="1"/>
            </p:cNvSpPr>
            <p:nvPr/>
          </p:nvSpPr>
          <p:spPr bwMode="auto">
            <a:xfrm>
              <a:off x="2100" y="1844"/>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129" name="Line 226"/>
            <p:cNvSpPr>
              <a:spLocks noChangeShapeType="1"/>
            </p:cNvSpPr>
            <p:nvPr/>
          </p:nvSpPr>
          <p:spPr bwMode="auto">
            <a:xfrm>
              <a:off x="2241" y="1845"/>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130" name="Line 227"/>
            <p:cNvSpPr>
              <a:spLocks noChangeShapeType="1"/>
            </p:cNvSpPr>
            <p:nvPr/>
          </p:nvSpPr>
          <p:spPr bwMode="invGray">
            <a:xfrm>
              <a:off x="2063" y="1721"/>
              <a:ext cx="234" cy="0"/>
            </a:xfrm>
            <a:prstGeom prst="line">
              <a:avLst/>
            </a:prstGeom>
            <a:noFill/>
            <a:ln w="9525">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31" name="Line 228"/>
            <p:cNvSpPr>
              <a:spLocks noChangeShapeType="1"/>
            </p:cNvSpPr>
            <p:nvPr/>
          </p:nvSpPr>
          <p:spPr bwMode="auto">
            <a:xfrm>
              <a:off x="2175" y="1907"/>
              <a:ext cx="1" cy="57"/>
            </a:xfrm>
            <a:prstGeom prst="line">
              <a:avLst/>
            </a:prstGeom>
            <a:noFill/>
            <a:ln w="1651">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5132" name="Group 229"/>
            <p:cNvGrpSpPr/>
            <p:nvPr/>
          </p:nvGrpSpPr>
          <p:grpSpPr bwMode="auto">
            <a:xfrm>
              <a:off x="2149" y="1965"/>
              <a:ext cx="56" cy="56"/>
              <a:chOff x="2097" y="1826"/>
              <a:chExt cx="56" cy="56"/>
            </a:xfrm>
          </p:grpSpPr>
          <p:sp>
            <p:nvSpPr>
              <p:cNvPr id="25133" name="Oval 230"/>
              <p:cNvSpPr>
                <a:spLocks noChangeArrowheads="1"/>
              </p:cNvSpPr>
              <p:nvPr/>
            </p:nvSpPr>
            <p:spPr bwMode="invGray">
              <a:xfrm>
                <a:off x="2099" y="1829"/>
                <a:ext cx="50" cy="50"/>
              </a:xfrm>
              <a:prstGeom prst="ellipse">
                <a:avLst/>
              </a:prstGeom>
              <a:solidFill>
                <a:schemeClr val="bg1"/>
              </a:solidFill>
              <a:ln w="1651">
                <a:solidFill>
                  <a:schemeClr val="bg1"/>
                </a:solidFill>
                <a:round/>
              </a:ln>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34" name="AutoShape 231"/>
              <p:cNvSpPr>
                <a:spLocks noChangeArrowheads="1"/>
              </p:cNvSpPr>
              <p:nvPr/>
            </p:nvSpPr>
            <p:spPr bwMode="invGray">
              <a:xfrm>
                <a:off x="2097" y="1826"/>
                <a:ext cx="56"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86 w 21600"/>
                  <a:gd name="T25" fmla="*/ 3086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29" y="10800"/>
                    </a:moveTo>
                    <a:cubicBezTo>
                      <a:pt x="4629" y="14208"/>
                      <a:pt x="7392" y="16971"/>
                      <a:pt x="10800" y="16971"/>
                    </a:cubicBezTo>
                    <a:cubicBezTo>
                      <a:pt x="14208" y="16971"/>
                      <a:pt x="16971" y="14208"/>
                      <a:pt x="16971" y="10800"/>
                    </a:cubicBezTo>
                    <a:cubicBezTo>
                      <a:pt x="16971" y="7392"/>
                      <a:pt x="14208" y="4629"/>
                      <a:pt x="10800" y="4629"/>
                    </a:cubicBezTo>
                    <a:cubicBezTo>
                      <a:pt x="7392" y="4629"/>
                      <a:pt x="4629" y="7392"/>
                      <a:pt x="4629" y="10800"/>
                    </a:cubicBezTo>
                    <a:close/>
                  </a:path>
                </a:pathLst>
              </a:custGeom>
              <a:solidFill>
                <a:srgbClr val="99CCFF"/>
              </a:solidFill>
              <a:ln w="1651">
                <a:solidFill>
                  <a:schemeClr val="bg1"/>
                </a:solidFill>
                <a:round/>
              </a:ln>
            </p:spPr>
            <p:txBody>
              <a:bodyPr wrap="none" tIns="91440" bIns="91440" anchor="ctr"/>
              <a:lstStyle/>
              <a:p>
                <a:endParaRPr lang="zh-CN" altLang="en-US"/>
              </a:p>
            </p:txBody>
          </p:sp>
        </p:grpSp>
      </p:grpSp>
      <p:grpSp>
        <p:nvGrpSpPr>
          <p:cNvPr id="25103" name="Group 233"/>
          <p:cNvGrpSpPr/>
          <p:nvPr/>
        </p:nvGrpSpPr>
        <p:grpSpPr bwMode="auto">
          <a:xfrm>
            <a:off x="5070476" y="2063750"/>
            <a:ext cx="738188" cy="925513"/>
            <a:chOff x="2039" y="1326"/>
            <a:chExt cx="480" cy="718"/>
          </a:xfrm>
        </p:grpSpPr>
        <p:sp>
          <p:nvSpPr>
            <p:cNvPr id="25106" name="Rectangle 234"/>
            <p:cNvSpPr>
              <a:spLocks noChangeArrowheads="1"/>
            </p:cNvSpPr>
            <p:nvPr/>
          </p:nvSpPr>
          <p:spPr bwMode="invGray">
            <a:xfrm>
              <a:off x="2279" y="1326"/>
              <a:ext cx="240" cy="56"/>
            </a:xfrm>
            <a:prstGeom prst="rect">
              <a:avLst/>
            </a:prstGeom>
            <a:noFill/>
            <a:ln w="1651">
              <a:solidFill>
                <a:srgbClr val="0000FF"/>
              </a:solidFill>
              <a:miter lim="800000"/>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5107" name="Group 235"/>
            <p:cNvGrpSpPr/>
            <p:nvPr/>
          </p:nvGrpSpPr>
          <p:grpSpPr bwMode="auto">
            <a:xfrm>
              <a:off x="2039" y="1326"/>
              <a:ext cx="480" cy="718"/>
              <a:chOff x="2039" y="1326"/>
              <a:chExt cx="480" cy="718"/>
            </a:xfrm>
          </p:grpSpPr>
          <p:sp>
            <p:nvSpPr>
              <p:cNvPr id="25108" name="Rectangle 236"/>
              <p:cNvSpPr>
                <a:spLocks noChangeArrowheads="1"/>
              </p:cNvSpPr>
              <p:nvPr/>
            </p:nvSpPr>
            <p:spPr bwMode="invGray">
              <a:xfrm>
                <a:off x="2039" y="1326"/>
                <a:ext cx="240" cy="56"/>
              </a:xfrm>
              <a:prstGeom prst="rect">
                <a:avLst/>
              </a:prstGeom>
              <a:noFill/>
              <a:ln w="1651">
                <a:solidFill>
                  <a:srgbClr val="0000FF"/>
                </a:solidFill>
                <a:miter lim="800000"/>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109" name="Line 237"/>
              <p:cNvSpPr>
                <a:spLocks noChangeShapeType="1"/>
              </p:cNvSpPr>
              <p:nvPr/>
            </p:nvSpPr>
            <p:spPr bwMode="invGray">
              <a:xfrm>
                <a:off x="2039" y="1328"/>
                <a:ext cx="0" cy="715"/>
              </a:xfrm>
              <a:prstGeom prst="line">
                <a:avLst/>
              </a:prstGeom>
              <a:noFill/>
              <a:ln w="1651">
                <a:solidFill>
                  <a:srgbClr val="0000FF"/>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10" name="Line 238"/>
              <p:cNvSpPr>
                <a:spLocks noChangeShapeType="1"/>
              </p:cNvSpPr>
              <p:nvPr/>
            </p:nvSpPr>
            <p:spPr bwMode="invGray">
              <a:xfrm>
                <a:off x="2279" y="1329"/>
                <a:ext cx="0" cy="715"/>
              </a:xfrm>
              <a:prstGeom prst="line">
                <a:avLst/>
              </a:prstGeom>
              <a:noFill/>
              <a:ln w="1651">
                <a:solidFill>
                  <a:srgbClr val="0000FF"/>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111" name="Line 239"/>
              <p:cNvSpPr>
                <a:spLocks noChangeShapeType="1"/>
              </p:cNvSpPr>
              <p:nvPr/>
            </p:nvSpPr>
            <p:spPr bwMode="invGray">
              <a:xfrm>
                <a:off x="2519" y="1327"/>
                <a:ext cx="0" cy="715"/>
              </a:xfrm>
              <a:prstGeom prst="line">
                <a:avLst/>
              </a:prstGeom>
              <a:noFill/>
              <a:ln w="1651">
                <a:solidFill>
                  <a:srgbClr val="0000FF"/>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sp>
        <p:nvSpPr>
          <p:cNvPr id="25104" name="Rectangle 240"/>
          <p:cNvSpPr>
            <a:spLocks noChangeArrowheads="1"/>
          </p:cNvSpPr>
          <p:nvPr/>
        </p:nvSpPr>
        <p:spPr bwMode="auto">
          <a:xfrm>
            <a:off x="5162551" y="2074863"/>
            <a:ext cx="168275"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Actor A</a:t>
            </a:r>
            <a:endParaRPr lang="en-AU" altLang="zh-CN" sz="2000" b="1">
              <a:latin typeface="Arial Narrow" panose="020B0606020202030204" pitchFamily="34" charset="0"/>
              <a:ea typeface="宋体" panose="02010600030101010101" pitchFamily="2" charset="-122"/>
            </a:endParaRPr>
          </a:p>
        </p:txBody>
      </p:sp>
      <p:sp>
        <p:nvSpPr>
          <p:cNvPr id="25105" name="Rectangle 241"/>
          <p:cNvSpPr>
            <a:spLocks noChangeArrowheads="1"/>
          </p:cNvSpPr>
          <p:nvPr/>
        </p:nvSpPr>
        <p:spPr bwMode="auto">
          <a:xfrm>
            <a:off x="5538789" y="2078038"/>
            <a:ext cx="168275"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Actor B</a:t>
            </a:r>
            <a:endParaRPr lang="en-AU" altLang="zh-CN" sz="2000" b="1">
              <a:latin typeface="Arial Narrow" panose="020B0606020202030204" pitchFamily="34" charset="0"/>
              <a:ea typeface="宋体" panose="02010600030101010101" pitchFamily="2" charset="-122"/>
            </a:endParaRPr>
          </a:p>
        </p:txBody>
      </p:sp>
      <p:grpSp>
        <p:nvGrpSpPr>
          <p:cNvPr id="24585" name="Group 242"/>
          <p:cNvGrpSpPr/>
          <p:nvPr/>
        </p:nvGrpSpPr>
        <p:grpSpPr bwMode="auto">
          <a:xfrm>
            <a:off x="5503864" y="3257550"/>
            <a:ext cx="1089025" cy="863600"/>
            <a:chOff x="3049" y="1338"/>
            <a:chExt cx="686" cy="544"/>
          </a:xfrm>
        </p:grpSpPr>
        <p:sp>
          <p:nvSpPr>
            <p:cNvPr id="24931" name="Rectangle 243"/>
            <p:cNvSpPr>
              <a:spLocks noChangeArrowheads="1"/>
            </p:cNvSpPr>
            <p:nvPr/>
          </p:nvSpPr>
          <p:spPr bwMode="auto">
            <a:xfrm>
              <a:off x="3049" y="1338"/>
              <a:ext cx="66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a:solidFill>
                    <a:srgbClr val="0000FF"/>
                  </a:solidFill>
                  <a:ea typeface="宋体" panose="02010600030101010101" pitchFamily="2" charset="-122"/>
                </a:rPr>
                <a:t>Class Diagram</a:t>
              </a:r>
              <a:endParaRPr lang="en-AU" altLang="zh-CN" sz="1200" b="1">
                <a:latin typeface="Arial Narrow" panose="020B0606020202030204" pitchFamily="34" charset="0"/>
                <a:ea typeface="宋体" panose="02010600030101010101" pitchFamily="2" charset="-122"/>
              </a:endParaRPr>
            </a:p>
          </p:txBody>
        </p:sp>
        <p:grpSp>
          <p:nvGrpSpPr>
            <p:cNvPr id="24932" name="Group 244"/>
            <p:cNvGrpSpPr/>
            <p:nvPr/>
          </p:nvGrpSpPr>
          <p:grpSpPr bwMode="auto">
            <a:xfrm>
              <a:off x="3066" y="1474"/>
              <a:ext cx="669" cy="408"/>
              <a:chOff x="2078" y="1651"/>
              <a:chExt cx="669" cy="408"/>
            </a:xfrm>
          </p:grpSpPr>
          <p:sp>
            <p:nvSpPr>
              <p:cNvPr id="24933" name="Rectangle 245"/>
              <p:cNvSpPr>
                <a:spLocks noChangeArrowheads="1"/>
              </p:cNvSpPr>
              <p:nvPr/>
            </p:nvSpPr>
            <p:spPr bwMode="auto">
              <a:xfrm>
                <a:off x="2433" y="1966"/>
                <a:ext cx="2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GrpFile</a:t>
                </a:r>
                <a:endParaRPr lang="en-AU" altLang="zh-CN" sz="2000" b="1">
                  <a:latin typeface="Arial Narrow" panose="020B0606020202030204" pitchFamily="34" charset="0"/>
                  <a:ea typeface="宋体" panose="02010600030101010101" pitchFamily="2" charset="-122"/>
                </a:endParaRPr>
              </a:p>
            </p:txBody>
          </p:sp>
          <p:pic>
            <p:nvPicPr>
              <p:cNvPr id="24934" name="Picture 246"/>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35" name="Picture 247"/>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36" name="Picture 248"/>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37" name="Rectangle 249"/>
              <p:cNvSpPr>
                <a:spLocks noChangeArrowheads="1"/>
              </p:cNvSpPr>
              <p:nvPr/>
            </p:nvSpPr>
            <p:spPr bwMode="auto">
              <a:xfrm>
                <a:off x="2439" y="1994"/>
                <a:ext cx="23"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a:t>
                </a:r>
                <a:endParaRPr lang="en-AU" altLang="zh-CN" sz="2000" b="1">
                  <a:latin typeface="Arial Narrow" panose="020B0606020202030204" pitchFamily="34" charset="0"/>
                  <a:ea typeface="宋体" panose="02010600030101010101" pitchFamily="2" charset="-122"/>
                </a:endParaRPr>
              </a:p>
            </p:txBody>
          </p:sp>
          <p:pic>
            <p:nvPicPr>
              <p:cNvPr id="24938" name="Picture 250"/>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39" name="Picture 25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40" name="Picture 252"/>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41" name="Rectangle 253"/>
              <p:cNvSpPr>
                <a:spLocks noChangeArrowheads="1"/>
              </p:cNvSpPr>
              <p:nvPr/>
            </p:nvSpPr>
            <p:spPr bwMode="auto">
              <a:xfrm>
                <a:off x="2440" y="2004"/>
                <a:ext cx="2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open( )</a:t>
                </a:r>
                <a:endParaRPr lang="en-AU" altLang="zh-CN" sz="2000" b="1">
                  <a:latin typeface="Arial Narrow" panose="020B0606020202030204" pitchFamily="34" charset="0"/>
                  <a:ea typeface="宋体" panose="02010600030101010101" pitchFamily="2" charset="-122"/>
                </a:endParaRPr>
              </a:p>
            </p:txBody>
          </p:sp>
          <p:pic>
            <p:nvPicPr>
              <p:cNvPr id="24942" name="Picture 254"/>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43" name="Picture 255"/>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44" name="Picture 256"/>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45" name="Rectangle 257"/>
              <p:cNvSpPr>
                <a:spLocks noChangeArrowheads="1"/>
              </p:cNvSpPr>
              <p:nvPr/>
            </p:nvSpPr>
            <p:spPr bwMode="auto">
              <a:xfrm>
                <a:off x="2442" y="2014"/>
                <a:ext cx="2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create( )</a:t>
                </a:r>
                <a:endParaRPr lang="en-AU" altLang="zh-CN" sz="2000" b="1">
                  <a:latin typeface="Arial Narrow" panose="020B0606020202030204" pitchFamily="34" charset="0"/>
                  <a:ea typeface="宋体" panose="02010600030101010101" pitchFamily="2" charset="-122"/>
                </a:endParaRPr>
              </a:p>
            </p:txBody>
          </p:sp>
          <p:pic>
            <p:nvPicPr>
              <p:cNvPr id="24946" name="Picture 258"/>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47" name="Picture 259"/>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48" name="Picture 260"/>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49" name="Rectangle 261"/>
              <p:cNvSpPr>
                <a:spLocks noChangeArrowheads="1"/>
              </p:cNvSpPr>
              <p:nvPr/>
            </p:nvSpPr>
            <p:spPr bwMode="auto">
              <a:xfrm>
                <a:off x="2441" y="2024"/>
                <a:ext cx="2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fillFile( )</a:t>
                </a:r>
                <a:endParaRPr lang="en-AU" altLang="zh-CN" sz="2000" b="1">
                  <a:latin typeface="Arial Narrow" panose="020B0606020202030204" pitchFamily="34" charset="0"/>
                  <a:ea typeface="宋体" panose="02010600030101010101" pitchFamily="2" charset="-122"/>
                </a:endParaRPr>
              </a:p>
            </p:txBody>
          </p:sp>
          <p:sp>
            <p:nvSpPr>
              <p:cNvPr id="24950" name="Rectangle 262"/>
              <p:cNvSpPr>
                <a:spLocks noChangeArrowheads="1"/>
              </p:cNvSpPr>
              <p:nvPr/>
            </p:nvSpPr>
            <p:spPr bwMode="auto">
              <a:xfrm>
                <a:off x="2160" y="1910"/>
                <a:ext cx="1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rep</a:t>
                </a:r>
                <a:endParaRPr lang="en-AU" altLang="zh-CN" sz="2000" b="1">
                  <a:latin typeface="Arial Narrow" panose="020B0606020202030204" pitchFamily="34" charset="0"/>
                  <a:ea typeface="宋体" panose="02010600030101010101" pitchFamily="2" charset="-122"/>
                </a:endParaRPr>
              </a:p>
            </p:txBody>
          </p:sp>
          <p:sp>
            <p:nvSpPr>
              <p:cNvPr id="24951" name="Rectangle 263"/>
              <p:cNvSpPr>
                <a:spLocks noChangeArrowheads="1"/>
              </p:cNvSpPr>
              <p:nvPr/>
            </p:nvSpPr>
            <p:spPr bwMode="auto">
              <a:xfrm>
                <a:off x="2079" y="1929"/>
                <a:ext cx="121" cy="130"/>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952" name="Rectangle 264"/>
              <p:cNvSpPr>
                <a:spLocks noChangeArrowheads="1"/>
              </p:cNvSpPr>
              <p:nvPr/>
            </p:nvSpPr>
            <p:spPr bwMode="auto">
              <a:xfrm>
                <a:off x="2122" y="1935"/>
                <a:ext cx="3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Repository</a:t>
                </a:r>
                <a:endParaRPr lang="en-AU" altLang="zh-CN" sz="2000" b="1">
                  <a:latin typeface="Arial Narrow" panose="020B0606020202030204" pitchFamily="34" charset="0"/>
                  <a:ea typeface="宋体" panose="02010600030101010101" pitchFamily="2" charset="-122"/>
                </a:endParaRPr>
              </a:p>
            </p:txBody>
          </p:sp>
          <p:pic>
            <p:nvPicPr>
              <p:cNvPr id="24953" name="Picture 265"/>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54" name="Picture 266"/>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55" name="Picture 267"/>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56" name="Rectangle 268"/>
              <p:cNvSpPr>
                <a:spLocks noChangeArrowheads="1"/>
              </p:cNvSpPr>
              <p:nvPr/>
            </p:nvSpPr>
            <p:spPr bwMode="auto">
              <a:xfrm>
                <a:off x="2122" y="1978"/>
                <a:ext cx="5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name : char * = 0</a:t>
                </a:r>
                <a:endParaRPr lang="en-AU" altLang="zh-CN" sz="2000" b="1">
                  <a:latin typeface="Arial Narrow" panose="020B0606020202030204" pitchFamily="34" charset="0"/>
                  <a:ea typeface="宋体" panose="02010600030101010101" pitchFamily="2" charset="-122"/>
                </a:endParaRPr>
              </a:p>
            </p:txBody>
          </p:sp>
          <p:pic>
            <p:nvPicPr>
              <p:cNvPr id="24957" name="Picture 26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58" name="Picture 270"/>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59" name="Picture 27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60" name="Rectangle 272"/>
              <p:cNvSpPr>
                <a:spLocks noChangeArrowheads="1"/>
              </p:cNvSpPr>
              <p:nvPr/>
            </p:nvSpPr>
            <p:spPr bwMode="auto">
              <a:xfrm>
                <a:off x="2113" y="1998"/>
                <a:ext cx="3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readDoc( )</a:t>
                </a:r>
                <a:endParaRPr lang="en-AU" altLang="zh-CN" sz="2000" b="1">
                  <a:latin typeface="Arial Narrow" panose="020B0606020202030204" pitchFamily="34" charset="0"/>
                  <a:ea typeface="宋体" panose="02010600030101010101" pitchFamily="2" charset="-122"/>
                </a:endParaRPr>
              </a:p>
            </p:txBody>
          </p:sp>
          <p:pic>
            <p:nvPicPr>
              <p:cNvPr id="24961" name="Picture 273"/>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62" name="Picture 274"/>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63" name="Picture 27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64" name="Rectangle 276"/>
              <p:cNvSpPr>
                <a:spLocks noChangeArrowheads="1"/>
              </p:cNvSpPr>
              <p:nvPr/>
            </p:nvSpPr>
            <p:spPr bwMode="auto">
              <a:xfrm>
                <a:off x="2113" y="2008"/>
                <a:ext cx="3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readFile( )</a:t>
                </a:r>
                <a:endParaRPr lang="en-AU" altLang="zh-CN" sz="2000" b="1">
                  <a:latin typeface="Arial Narrow" panose="020B0606020202030204" pitchFamily="34" charset="0"/>
                  <a:ea typeface="宋体" panose="02010600030101010101" pitchFamily="2" charset="-122"/>
                </a:endParaRPr>
              </a:p>
            </p:txBody>
          </p:sp>
          <p:sp>
            <p:nvSpPr>
              <p:cNvPr id="24965" name="Rectangle 277"/>
              <p:cNvSpPr>
                <a:spLocks noChangeArrowheads="1"/>
              </p:cNvSpPr>
              <p:nvPr/>
            </p:nvSpPr>
            <p:spPr bwMode="auto">
              <a:xfrm>
                <a:off x="2106" y="1959"/>
                <a:ext cx="6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(from Persistence)</a:t>
                </a:r>
                <a:endParaRPr lang="en-AU" altLang="zh-CN" sz="2000" b="1">
                  <a:latin typeface="Arial Narrow" panose="020B0606020202030204" pitchFamily="34" charset="0"/>
                  <a:ea typeface="宋体" panose="02010600030101010101" pitchFamily="2" charset="-122"/>
                </a:endParaRPr>
              </a:p>
            </p:txBody>
          </p:sp>
          <p:sp>
            <p:nvSpPr>
              <p:cNvPr id="24966" name="Rectangle 278"/>
              <p:cNvSpPr>
                <a:spLocks noChangeArrowheads="1"/>
              </p:cNvSpPr>
              <p:nvPr/>
            </p:nvSpPr>
            <p:spPr bwMode="auto">
              <a:xfrm>
                <a:off x="2088" y="1664"/>
                <a:ext cx="94" cy="93"/>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967" name="Rectangle 279"/>
              <p:cNvSpPr>
                <a:spLocks noChangeArrowheads="1"/>
              </p:cNvSpPr>
              <p:nvPr/>
            </p:nvSpPr>
            <p:spPr bwMode="auto">
              <a:xfrm>
                <a:off x="2118" y="1677"/>
                <a:ext cx="2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FileMgr</a:t>
                </a:r>
                <a:endParaRPr lang="en-AU" altLang="zh-CN" sz="2000" b="1">
                  <a:latin typeface="Arial Narrow" panose="020B0606020202030204" pitchFamily="34" charset="0"/>
                  <a:ea typeface="宋体" panose="02010600030101010101" pitchFamily="2" charset="-122"/>
                </a:endParaRPr>
              </a:p>
            </p:txBody>
          </p:sp>
          <p:pic>
            <p:nvPicPr>
              <p:cNvPr id="24968" name="Picture 280"/>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69" name="Picture 28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70" name="Picture 282"/>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71" name="Rectangle 283"/>
              <p:cNvSpPr>
                <a:spLocks noChangeArrowheads="1"/>
              </p:cNvSpPr>
              <p:nvPr/>
            </p:nvSpPr>
            <p:spPr bwMode="auto">
              <a:xfrm>
                <a:off x="2122" y="1704"/>
                <a:ext cx="3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fetchDoc( )</a:t>
                </a:r>
                <a:endParaRPr lang="en-AU" altLang="zh-CN" sz="2000" b="1">
                  <a:latin typeface="Arial Narrow" panose="020B0606020202030204" pitchFamily="34" charset="0"/>
                  <a:ea typeface="宋体" panose="02010600030101010101" pitchFamily="2" charset="-122"/>
                </a:endParaRPr>
              </a:p>
            </p:txBody>
          </p:sp>
          <p:pic>
            <p:nvPicPr>
              <p:cNvPr id="24972" name="Picture 284"/>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73" name="Picture 285"/>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74" name="Picture 286"/>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75" name="Rectangle 287"/>
              <p:cNvSpPr>
                <a:spLocks noChangeArrowheads="1"/>
              </p:cNvSpPr>
              <p:nvPr/>
            </p:nvSpPr>
            <p:spPr bwMode="auto">
              <a:xfrm>
                <a:off x="2126" y="1714"/>
                <a:ext cx="5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sortByName( )</a:t>
                </a:r>
                <a:endParaRPr lang="en-AU" altLang="zh-CN" sz="2000" b="1">
                  <a:latin typeface="Arial Narrow" panose="020B0606020202030204" pitchFamily="34" charset="0"/>
                  <a:ea typeface="宋体" panose="02010600030101010101" pitchFamily="2" charset="-122"/>
                </a:endParaRPr>
              </a:p>
            </p:txBody>
          </p:sp>
          <p:sp>
            <p:nvSpPr>
              <p:cNvPr id="24976" name="Line 288"/>
              <p:cNvSpPr>
                <a:spLocks noChangeShapeType="1"/>
              </p:cNvSpPr>
              <p:nvPr/>
            </p:nvSpPr>
            <p:spPr bwMode="auto">
              <a:xfrm>
                <a:off x="2140" y="1843"/>
                <a:ext cx="1" cy="86"/>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77" name="Line 289"/>
              <p:cNvSpPr>
                <a:spLocks noChangeShapeType="1"/>
              </p:cNvSpPr>
              <p:nvPr/>
            </p:nvSpPr>
            <p:spPr bwMode="auto">
              <a:xfrm flipV="1">
                <a:off x="2140" y="1916"/>
                <a:ext cx="4" cy="1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78" name="Line 290"/>
              <p:cNvSpPr>
                <a:spLocks noChangeShapeType="1"/>
              </p:cNvSpPr>
              <p:nvPr/>
            </p:nvSpPr>
            <p:spPr bwMode="auto">
              <a:xfrm flipH="1" flipV="1">
                <a:off x="2135" y="1916"/>
                <a:ext cx="5" cy="1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79" name="Line 291"/>
              <p:cNvSpPr>
                <a:spLocks noChangeShapeType="1"/>
              </p:cNvSpPr>
              <p:nvPr/>
            </p:nvSpPr>
            <p:spPr bwMode="auto">
              <a:xfrm flipV="1">
                <a:off x="2140" y="1757"/>
                <a:ext cx="1" cy="86"/>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80" name="Rectangle 292"/>
              <p:cNvSpPr>
                <a:spLocks noChangeArrowheads="1"/>
              </p:cNvSpPr>
              <p:nvPr/>
            </p:nvSpPr>
            <p:spPr bwMode="auto">
              <a:xfrm>
                <a:off x="2330" y="1658"/>
                <a:ext cx="4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DocumentList</a:t>
                </a:r>
                <a:endParaRPr lang="en-AU" altLang="zh-CN" sz="2000" b="1">
                  <a:latin typeface="Arial Narrow" panose="020B0606020202030204" pitchFamily="34" charset="0"/>
                  <a:ea typeface="宋体" panose="02010600030101010101" pitchFamily="2" charset="-122"/>
                </a:endParaRPr>
              </a:p>
            </p:txBody>
          </p:sp>
          <p:pic>
            <p:nvPicPr>
              <p:cNvPr id="24981" name="Picture 293"/>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2" name="Picture 294"/>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3" name="Picture 29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4" name="Rectangle 296"/>
              <p:cNvSpPr>
                <a:spLocks noChangeArrowheads="1"/>
              </p:cNvSpPr>
              <p:nvPr/>
            </p:nvSpPr>
            <p:spPr bwMode="auto">
              <a:xfrm>
                <a:off x="2333" y="1692"/>
                <a:ext cx="2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add( )</a:t>
                </a:r>
                <a:endParaRPr lang="en-AU" altLang="zh-CN" sz="2000" b="1">
                  <a:latin typeface="Arial Narrow" panose="020B0606020202030204" pitchFamily="34" charset="0"/>
                  <a:ea typeface="宋体" panose="02010600030101010101" pitchFamily="2" charset="-122"/>
                </a:endParaRPr>
              </a:p>
            </p:txBody>
          </p:sp>
          <p:pic>
            <p:nvPicPr>
              <p:cNvPr id="24985" name="Picture 297"/>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6" name="Picture 298"/>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87" name="Picture 29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88" name="Rectangle 300"/>
              <p:cNvSpPr>
                <a:spLocks noChangeArrowheads="1"/>
              </p:cNvSpPr>
              <p:nvPr/>
            </p:nvSpPr>
            <p:spPr bwMode="auto">
              <a:xfrm>
                <a:off x="2336" y="1703"/>
                <a:ext cx="2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delete( )</a:t>
                </a:r>
                <a:endParaRPr lang="en-AU" altLang="zh-CN" sz="2000" b="1">
                  <a:latin typeface="Arial Narrow" panose="020B0606020202030204" pitchFamily="34" charset="0"/>
                  <a:ea typeface="宋体" panose="02010600030101010101" pitchFamily="2" charset="-122"/>
                </a:endParaRPr>
              </a:p>
            </p:txBody>
          </p:sp>
          <p:sp>
            <p:nvSpPr>
              <p:cNvPr id="24989" name="Rectangle 301"/>
              <p:cNvSpPr>
                <a:spLocks noChangeArrowheads="1"/>
              </p:cNvSpPr>
              <p:nvPr/>
            </p:nvSpPr>
            <p:spPr bwMode="auto">
              <a:xfrm>
                <a:off x="2489" y="1667"/>
                <a:ext cx="103" cy="149"/>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990" name="Rectangle 302"/>
              <p:cNvSpPr>
                <a:spLocks noChangeArrowheads="1"/>
              </p:cNvSpPr>
              <p:nvPr/>
            </p:nvSpPr>
            <p:spPr bwMode="auto">
              <a:xfrm>
                <a:off x="2538" y="1672"/>
                <a:ext cx="35"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Document</a:t>
                </a:r>
                <a:endParaRPr lang="en-AU" altLang="zh-CN" sz="2000" b="1">
                  <a:latin typeface="Arial Narrow" panose="020B0606020202030204" pitchFamily="34" charset="0"/>
                  <a:ea typeface="宋体" panose="02010600030101010101" pitchFamily="2" charset="-122"/>
                </a:endParaRPr>
              </a:p>
            </p:txBody>
          </p:sp>
          <p:pic>
            <p:nvPicPr>
              <p:cNvPr id="24991" name="Picture 303"/>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92" name="Picture 304"/>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93" name="Picture 305"/>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94" name="Rectangle 306"/>
              <p:cNvSpPr>
                <a:spLocks noChangeArrowheads="1"/>
              </p:cNvSpPr>
              <p:nvPr/>
            </p:nvSpPr>
            <p:spPr bwMode="auto">
              <a:xfrm>
                <a:off x="2523" y="1697"/>
                <a:ext cx="33"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name : int</a:t>
                </a:r>
                <a:endParaRPr lang="en-AU" altLang="zh-CN" sz="2000" b="1">
                  <a:latin typeface="Arial Narrow" panose="020B0606020202030204" pitchFamily="34" charset="0"/>
                  <a:ea typeface="宋体" panose="02010600030101010101" pitchFamily="2" charset="-122"/>
                </a:endParaRPr>
              </a:p>
            </p:txBody>
          </p:sp>
          <p:pic>
            <p:nvPicPr>
              <p:cNvPr id="24995" name="Picture 307"/>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96" name="Picture 308"/>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97" name="Picture 309"/>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98" name="Rectangle 310"/>
              <p:cNvSpPr>
                <a:spLocks noChangeArrowheads="1"/>
              </p:cNvSpPr>
              <p:nvPr/>
            </p:nvSpPr>
            <p:spPr bwMode="auto">
              <a:xfrm>
                <a:off x="2523" y="1708"/>
                <a:ext cx="32"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docid : int</a:t>
                </a:r>
                <a:endParaRPr lang="en-AU" altLang="zh-CN" sz="2000" b="1">
                  <a:latin typeface="Arial Narrow" panose="020B0606020202030204" pitchFamily="34" charset="0"/>
                  <a:ea typeface="宋体" panose="02010600030101010101" pitchFamily="2" charset="-122"/>
                </a:endParaRPr>
              </a:p>
            </p:txBody>
          </p:sp>
          <p:pic>
            <p:nvPicPr>
              <p:cNvPr id="24999" name="Picture 311"/>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00" name="Picture 312"/>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01" name="Picture 313"/>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02" name="Rectangle 314"/>
              <p:cNvSpPr>
                <a:spLocks noChangeArrowheads="1"/>
              </p:cNvSpPr>
              <p:nvPr/>
            </p:nvSpPr>
            <p:spPr bwMode="auto">
              <a:xfrm>
                <a:off x="2528" y="1718"/>
                <a:ext cx="4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numField : int</a:t>
                </a:r>
                <a:endParaRPr lang="en-AU" altLang="zh-CN" sz="2000" b="1">
                  <a:latin typeface="Arial Narrow" panose="020B0606020202030204" pitchFamily="34" charset="0"/>
                  <a:ea typeface="宋体" panose="02010600030101010101" pitchFamily="2" charset="-122"/>
                </a:endParaRPr>
              </a:p>
            </p:txBody>
          </p:sp>
          <p:pic>
            <p:nvPicPr>
              <p:cNvPr id="25003" name="Picture 31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04" name="Picture 316"/>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05" name="Picture 317"/>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06" name="Rectangle 318"/>
              <p:cNvSpPr>
                <a:spLocks noChangeArrowheads="1"/>
              </p:cNvSpPr>
              <p:nvPr/>
            </p:nvSpPr>
            <p:spPr bwMode="auto">
              <a:xfrm>
                <a:off x="2517" y="1738"/>
                <a:ext cx="1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get( )</a:t>
                </a:r>
                <a:endParaRPr lang="en-AU" altLang="zh-CN" sz="2000" b="1">
                  <a:latin typeface="Arial Narrow" panose="020B0606020202030204" pitchFamily="34" charset="0"/>
                  <a:ea typeface="宋体" panose="02010600030101010101" pitchFamily="2" charset="-122"/>
                </a:endParaRPr>
              </a:p>
            </p:txBody>
          </p:sp>
          <p:pic>
            <p:nvPicPr>
              <p:cNvPr id="25007" name="Picture 31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08" name="Picture 320"/>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09" name="Picture 32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10" name="Rectangle 322"/>
              <p:cNvSpPr>
                <a:spLocks noChangeArrowheads="1"/>
              </p:cNvSpPr>
              <p:nvPr/>
            </p:nvSpPr>
            <p:spPr bwMode="auto">
              <a:xfrm>
                <a:off x="2519" y="1748"/>
                <a:ext cx="2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open( )</a:t>
                </a:r>
                <a:endParaRPr lang="en-AU" altLang="zh-CN" sz="2000" b="1">
                  <a:latin typeface="Arial Narrow" panose="020B0606020202030204" pitchFamily="34" charset="0"/>
                  <a:ea typeface="宋体" panose="02010600030101010101" pitchFamily="2" charset="-122"/>
                </a:endParaRPr>
              </a:p>
            </p:txBody>
          </p:sp>
          <p:pic>
            <p:nvPicPr>
              <p:cNvPr id="25011" name="Picture 323"/>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12" name="Picture 324"/>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13" name="Picture 32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14" name="Rectangle 326"/>
              <p:cNvSpPr>
                <a:spLocks noChangeArrowheads="1"/>
              </p:cNvSpPr>
              <p:nvPr/>
            </p:nvSpPr>
            <p:spPr bwMode="auto">
              <a:xfrm>
                <a:off x="2519" y="1759"/>
                <a:ext cx="2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close( )</a:t>
                </a:r>
                <a:endParaRPr lang="en-AU" altLang="zh-CN" sz="2000" b="1">
                  <a:latin typeface="Arial Narrow" panose="020B0606020202030204" pitchFamily="34" charset="0"/>
                  <a:ea typeface="宋体" panose="02010600030101010101" pitchFamily="2" charset="-122"/>
                </a:endParaRPr>
              </a:p>
            </p:txBody>
          </p:sp>
          <p:pic>
            <p:nvPicPr>
              <p:cNvPr id="25015" name="Picture 327"/>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16" name="Picture 328"/>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17" name="Picture 32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18" name="Rectangle 330"/>
              <p:cNvSpPr>
                <a:spLocks noChangeArrowheads="1"/>
              </p:cNvSpPr>
              <p:nvPr/>
            </p:nvSpPr>
            <p:spPr bwMode="auto">
              <a:xfrm>
                <a:off x="2518" y="1769"/>
                <a:ext cx="23"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a:t>
                </a:r>
                <a:endParaRPr lang="en-AU" altLang="zh-CN" sz="2000" b="1">
                  <a:latin typeface="Arial Narrow" panose="020B0606020202030204" pitchFamily="34" charset="0"/>
                  <a:ea typeface="宋体" panose="02010600030101010101" pitchFamily="2" charset="-122"/>
                </a:endParaRPr>
              </a:p>
            </p:txBody>
          </p:sp>
          <p:pic>
            <p:nvPicPr>
              <p:cNvPr id="25019" name="Picture 33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20" name="Picture 332"/>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21" name="Picture 333"/>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22" name="Rectangle 334"/>
              <p:cNvSpPr>
                <a:spLocks noChangeArrowheads="1"/>
              </p:cNvSpPr>
              <p:nvPr/>
            </p:nvSpPr>
            <p:spPr bwMode="auto">
              <a:xfrm>
                <a:off x="2526" y="1779"/>
                <a:ext cx="4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sortFileList( )</a:t>
                </a:r>
                <a:endParaRPr lang="en-AU" altLang="zh-CN" sz="2000" b="1">
                  <a:latin typeface="Arial Narrow" panose="020B0606020202030204" pitchFamily="34" charset="0"/>
                  <a:ea typeface="宋体" panose="02010600030101010101" pitchFamily="2" charset="-122"/>
                </a:endParaRPr>
              </a:p>
            </p:txBody>
          </p:sp>
          <p:pic>
            <p:nvPicPr>
              <p:cNvPr id="25023" name="Picture 33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24" name="Picture 336"/>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25" name="Picture 337"/>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26" name="Rectangle 338"/>
              <p:cNvSpPr>
                <a:spLocks noChangeArrowheads="1"/>
              </p:cNvSpPr>
              <p:nvPr/>
            </p:nvSpPr>
            <p:spPr bwMode="auto">
              <a:xfrm>
                <a:off x="2521" y="1789"/>
                <a:ext cx="2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create( )</a:t>
                </a:r>
                <a:endParaRPr lang="en-AU" altLang="zh-CN" sz="2000" b="1">
                  <a:latin typeface="Arial Narrow" panose="020B0606020202030204" pitchFamily="34" charset="0"/>
                  <a:ea typeface="宋体" panose="02010600030101010101" pitchFamily="2" charset="-122"/>
                </a:endParaRPr>
              </a:p>
            </p:txBody>
          </p:sp>
          <p:pic>
            <p:nvPicPr>
              <p:cNvPr id="25027" name="Picture 33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28" name="Picture 340"/>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29" name="Picture 34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30" name="Rectangle 342"/>
              <p:cNvSpPr>
                <a:spLocks noChangeArrowheads="1"/>
              </p:cNvSpPr>
              <p:nvPr/>
            </p:nvSpPr>
            <p:spPr bwMode="auto">
              <a:xfrm>
                <a:off x="2528" y="1799"/>
                <a:ext cx="5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fillDocument( )</a:t>
                </a:r>
                <a:endParaRPr lang="en-AU" altLang="zh-CN" sz="2000" b="1">
                  <a:latin typeface="Arial Narrow" panose="020B0606020202030204" pitchFamily="34" charset="0"/>
                  <a:ea typeface="宋体" panose="02010600030101010101" pitchFamily="2" charset="-122"/>
                </a:endParaRPr>
              </a:p>
            </p:txBody>
          </p:sp>
          <p:sp>
            <p:nvSpPr>
              <p:cNvPr id="25031" name="Line 343"/>
              <p:cNvSpPr>
                <a:spLocks noChangeShapeType="1"/>
              </p:cNvSpPr>
              <p:nvPr/>
            </p:nvSpPr>
            <p:spPr bwMode="auto">
              <a:xfrm flipH="1" flipV="1">
                <a:off x="2416" y="1726"/>
                <a:ext cx="36" cy="1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5032" name="Group 344"/>
              <p:cNvGrpSpPr/>
              <p:nvPr/>
            </p:nvGrpSpPr>
            <p:grpSpPr bwMode="auto">
              <a:xfrm>
                <a:off x="2400" y="1717"/>
                <a:ext cx="89" cy="45"/>
                <a:chOff x="2416" y="1725"/>
                <a:chExt cx="73" cy="37"/>
              </a:xfrm>
            </p:grpSpPr>
            <p:sp>
              <p:nvSpPr>
                <p:cNvPr id="25098" name="Freeform 345"/>
                <p:cNvSpPr/>
                <p:nvPr/>
              </p:nvSpPr>
              <p:spPr bwMode="auto">
                <a:xfrm>
                  <a:off x="2416" y="1725"/>
                  <a:ext cx="16"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4"/>
                      </a:moveTo>
                      <a:lnTo>
                        <a:pt x="39" y="0"/>
                      </a:lnTo>
                      <a:lnTo>
                        <a:pt x="63" y="28"/>
                      </a:lnTo>
                      <a:lnTo>
                        <a:pt x="24" y="31"/>
                      </a:lnTo>
                      <a:lnTo>
                        <a:pt x="0" y="4"/>
                      </a:lnTo>
                      <a:close/>
                    </a:path>
                  </a:pathLst>
                </a:custGeom>
                <a:solidFill>
                  <a:srgbClr val="FFFFFF"/>
                </a:solidFill>
                <a:ln w="0">
                  <a:solidFill>
                    <a:srgbClr val="000000"/>
                  </a:solidFill>
                  <a:round/>
                </a:ln>
              </p:spPr>
              <p:txBody>
                <a:bodyPr/>
                <a:lstStyle/>
                <a:p>
                  <a:endParaRPr lang="zh-CN" altLang="en-US"/>
                </a:p>
              </p:txBody>
            </p:sp>
            <p:sp>
              <p:nvSpPr>
                <p:cNvPr id="25099" name="Line 346"/>
                <p:cNvSpPr>
                  <a:spLocks noChangeShapeType="1"/>
                </p:cNvSpPr>
                <p:nvPr/>
              </p:nvSpPr>
              <p:spPr bwMode="auto">
                <a:xfrm>
                  <a:off x="2452" y="1744"/>
                  <a:ext cx="37" cy="1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5033" name="Line 347"/>
              <p:cNvSpPr>
                <a:spLocks noChangeShapeType="1"/>
              </p:cNvSpPr>
              <p:nvPr/>
            </p:nvSpPr>
            <p:spPr bwMode="auto">
              <a:xfrm flipH="1" flipV="1">
                <a:off x="2480" y="1752"/>
                <a:ext cx="9" cy="1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34" name="Line 348"/>
              <p:cNvSpPr>
                <a:spLocks noChangeShapeType="1"/>
              </p:cNvSpPr>
              <p:nvPr/>
            </p:nvSpPr>
            <p:spPr bwMode="auto">
              <a:xfrm flipH="1">
                <a:off x="2477" y="1762"/>
                <a:ext cx="12"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35" name="Rectangle 349"/>
              <p:cNvSpPr>
                <a:spLocks noChangeArrowheads="1"/>
              </p:cNvSpPr>
              <p:nvPr/>
            </p:nvSpPr>
            <p:spPr bwMode="auto">
              <a:xfrm>
                <a:off x="2353" y="1786"/>
                <a:ext cx="1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fList</a:t>
                </a:r>
                <a:endParaRPr lang="en-AU" altLang="zh-CN" sz="2000" b="1">
                  <a:latin typeface="Arial Narrow" panose="020B0606020202030204" pitchFamily="34" charset="0"/>
                  <a:ea typeface="宋体" panose="02010600030101010101" pitchFamily="2" charset="-122"/>
                </a:endParaRPr>
              </a:p>
            </p:txBody>
          </p:sp>
          <p:sp>
            <p:nvSpPr>
              <p:cNvPr id="25036" name="Rectangle 350"/>
              <p:cNvSpPr>
                <a:spLocks noChangeArrowheads="1"/>
              </p:cNvSpPr>
              <p:nvPr/>
            </p:nvSpPr>
            <p:spPr bwMode="auto">
              <a:xfrm>
                <a:off x="2348" y="1823"/>
                <a:ext cx="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1</a:t>
                </a:r>
                <a:endParaRPr lang="en-AU" altLang="zh-CN" sz="2000" b="1">
                  <a:latin typeface="Arial Narrow" panose="020B0606020202030204" pitchFamily="34" charset="0"/>
                  <a:ea typeface="宋体" panose="02010600030101010101" pitchFamily="2" charset="-122"/>
                </a:endParaRPr>
              </a:p>
            </p:txBody>
          </p:sp>
          <p:sp>
            <p:nvSpPr>
              <p:cNvPr id="25037" name="Rectangle 351"/>
              <p:cNvSpPr>
                <a:spLocks noChangeArrowheads="1"/>
              </p:cNvSpPr>
              <p:nvPr/>
            </p:nvSpPr>
            <p:spPr bwMode="auto">
              <a:xfrm>
                <a:off x="2243" y="1766"/>
                <a:ext cx="94" cy="94"/>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038" name="Rectangle 352"/>
              <p:cNvSpPr>
                <a:spLocks noChangeArrowheads="1"/>
              </p:cNvSpPr>
              <p:nvPr/>
            </p:nvSpPr>
            <p:spPr bwMode="auto">
              <a:xfrm>
                <a:off x="2277" y="1771"/>
                <a:ext cx="25"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FileList</a:t>
                </a:r>
                <a:endParaRPr lang="en-AU" altLang="zh-CN" sz="2000" b="1">
                  <a:latin typeface="Arial Narrow" panose="020B0606020202030204" pitchFamily="34" charset="0"/>
                  <a:ea typeface="宋体" panose="02010600030101010101" pitchFamily="2" charset="-122"/>
                </a:endParaRPr>
              </a:p>
            </p:txBody>
          </p:sp>
          <p:pic>
            <p:nvPicPr>
              <p:cNvPr id="25039" name="Picture 353"/>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40" name="Picture 354"/>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41" name="Picture 35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42" name="Rectangle 356"/>
              <p:cNvSpPr>
                <a:spLocks noChangeArrowheads="1"/>
              </p:cNvSpPr>
              <p:nvPr/>
            </p:nvSpPr>
            <p:spPr bwMode="auto">
              <a:xfrm>
                <a:off x="2272" y="1806"/>
                <a:ext cx="2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add( )</a:t>
                </a:r>
                <a:endParaRPr lang="en-AU" altLang="zh-CN" sz="2000" b="1">
                  <a:latin typeface="Arial Narrow" panose="020B0606020202030204" pitchFamily="34" charset="0"/>
                  <a:ea typeface="宋体" panose="02010600030101010101" pitchFamily="2" charset="-122"/>
                </a:endParaRPr>
              </a:p>
            </p:txBody>
          </p:sp>
          <p:pic>
            <p:nvPicPr>
              <p:cNvPr id="25043" name="Picture 357"/>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44" name="Picture 358"/>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45" name="Picture 35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46" name="Rectangle 360"/>
              <p:cNvSpPr>
                <a:spLocks noChangeArrowheads="1"/>
              </p:cNvSpPr>
              <p:nvPr/>
            </p:nvSpPr>
            <p:spPr bwMode="auto">
              <a:xfrm>
                <a:off x="2275" y="1816"/>
                <a:ext cx="2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delete( )</a:t>
                </a:r>
                <a:endParaRPr lang="en-AU" altLang="zh-CN" sz="2000" b="1">
                  <a:latin typeface="Arial Narrow" panose="020B0606020202030204" pitchFamily="34" charset="0"/>
                  <a:ea typeface="宋体" panose="02010600030101010101" pitchFamily="2" charset="-122"/>
                </a:endParaRPr>
              </a:p>
            </p:txBody>
          </p:sp>
          <p:sp>
            <p:nvSpPr>
              <p:cNvPr id="25047" name="Line 361"/>
              <p:cNvSpPr>
                <a:spLocks noChangeShapeType="1"/>
              </p:cNvSpPr>
              <p:nvPr/>
            </p:nvSpPr>
            <p:spPr bwMode="auto">
              <a:xfrm flipV="1">
                <a:off x="2413" y="1794"/>
                <a:ext cx="76" cy="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48" name="Freeform 362"/>
              <p:cNvSpPr/>
              <p:nvPr/>
            </p:nvSpPr>
            <p:spPr bwMode="auto">
              <a:xfrm>
                <a:off x="2472" y="1789"/>
                <a:ext cx="17" cy="11"/>
              </a:xfrm>
              <a:custGeom>
                <a:avLst/>
                <a:gdLst>
                  <a:gd name="T0" fmla="*/ 0 w 68"/>
                  <a:gd name="T1" fmla="*/ 0 h 34"/>
                  <a:gd name="T2" fmla="*/ 0 w 68"/>
                  <a:gd name="T3" fmla="*/ 0 h 34"/>
                  <a:gd name="T4" fmla="*/ 0 w 68"/>
                  <a:gd name="T5" fmla="*/ 0 h 34"/>
                  <a:gd name="T6" fmla="*/ 0 w 68"/>
                  <a:gd name="T7" fmla="*/ 0 h 34"/>
                  <a:gd name="T8" fmla="*/ 0 w 68"/>
                  <a:gd name="T9" fmla="*/ 0 h 34"/>
                  <a:gd name="T10" fmla="*/ 0 60000 65536"/>
                  <a:gd name="T11" fmla="*/ 0 60000 65536"/>
                  <a:gd name="T12" fmla="*/ 0 60000 65536"/>
                  <a:gd name="T13" fmla="*/ 0 60000 65536"/>
                  <a:gd name="T14" fmla="*/ 0 60000 65536"/>
                  <a:gd name="T15" fmla="*/ 0 w 68"/>
                  <a:gd name="T16" fmla="*/ 0 h 34"/>
                  <a:gd name="T17" fmla="*/ 68 w 68"/>
                  <a:gd name="T18" fmla="*/ 34 h 34"/>
                </a:gdLst>
                <a:ahLst/>
                <a:cxnLst>
                  <a:cxn ang="T10">
                    <a:pos x="T0" y="T1"/>
                  </a:cxn>
                  <a:cxn ang="T11">
                    <a:pos x="T2" y="T3"/>
                  </a:cxn>
                  <a:cxn ang="T12">
                    <a:pos x="T4" y="T5"/>
                  </a:cxn>
                  <a:cxn ang="T13">
                    <a:pos x="T6" y="T7"/>
                  </a:cxn>
                  <a:cxn ang="T14">
                    <a:pos x="T8" y="T9"/>
                  </a:cxn>
                </a:cxnLst>
                <a:rect l="T15" t="T16" r="T17" b="T18"/>
                <a:pathLst>
                  <a:path w="68" h="34">
                    <a:moveTo>
                      <a:pt x="68" y="15"/>
                    </a:moveTo>
                    <a:lnTo>
                      <a:pt x="35" y="34"/>
                    </a:lnTo>
                    <a:lnTo>
                      <a:pt x="0" y="19"/>
                    </a:lnTo>
                    <a:lnTo>
                      <a:pt x="33" y="0"/>
                    </a:lnTo>
                    <a:lnTo>
                      <a:pt x="68" y="15"/>
                    </a:lnTo>
                    <a:close/>
                  </a:path>
                </a:pathLst>
              </a:custGeom>
              <a:solidFill>
                <a:srgbClr val="FFFFFF"/>
              </a:solidFill>
              <a:ln w="0">
                <a:solidFill>
                  <a:srgbClr val="000000"/>
                </a:solidFill>
                <a:round/>
              </a:ln>
            </p:spPr>
            <p:txBody>
              <a:bodyPr/>
              <a:lstStyle/>
              <a:p>
                <a:endParaRPr lang="zh-CN" altLang="en-US"/>
              </a:p>
            </p:txBody>
          </p:sp>
          <p:sp>
            <p:nvSpPr>
              <p:cNvPr id="25049" name="Line 363"/>
              <p:cNvSpPr>
                <a:spLocks noChangeShapeType="1"/>
              </p:cNvSpPr>
              <p:nvPr/>
            </p:nvSpPr>
            <p:spPr bwMode="auto">
              <a:xfrm flipH="1">
                <a:off x="2337" y="1801"/>
                <a:ext cx="76" cy="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50" name="Rectangle 364"/>
              <p:cNvSpPr>
                <a:spLocks noChangeArrowheads="1"/>
              </p:cNvSpPr>
              <p:nvPr/>
            </p:nvSpPr>
            <p:spPr bwMode="auto">
              <a:xfrm>
                <a:off x="2348" y="1823"/>
                <a:ext cx="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1</a:t>
                </a:r>
                <a:endParaRPr lang="en-AU" altLang="zh-CN" sz="2000" b="1">
                  <a:latin typeface="Arial Narrow" panose="020B0606020202030204" pitchFamily="34" charset="0"/>
                  <a:ea typeface="宋体" panose="02010600030101010101" pitchFamily="2" charset="-122"/>
                </a:endParaRPr>
              </a:p>
            </p:txBody>
          </p:sp>
          <p:sp>
            <p:nvSpPr>
              <p:cNvPr id="25051" name="Line 365"/>
              <p:cNvSpPr>
                <a:spLocks noChangeShapeType="1"/>
              </p:cNvSpPr>
              <p:nvPr/>
            </p:nvSpPr>
            <p:spPr bwMode="auto">
              <a:xfrm>
                <a:off x="2337" y="1808"/>
                <a:ext cx="12" cy="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52" name="Line 366"/>
              <p:cNvSpPr>
                <a:spLocks noChangeShapeType="1"/>
              </p:cNvSpPr>
              <p:nvPr/>
            </p:nvSpPr>
            <p:spPr bwMode="auto">
              <a:xfrm flipV="1">
                <a:off x="2337" y="1802"/>
                <a:ext cx="11" cy="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53" name="Rectangle 367"/>
              <p:cNvSpPr>
                <a:spLocks noChangeArrowheads="1"/>
              </p:cNvSpPr>
              <p:nvPr/>
            </p:nvSpPr>
            <p:spPr bwMode="auto">
              <a:xfrm>
                <a:off x="2244" y="1925"/>
                <a:ext cx="92" cy="7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054" name="Rectangle 368"/>
              <p:cNvSpPr>
                <a:spLocks noChangeArrowheads="1"/>
              </p:cNvSpPr>
              <p:nvPr/>
            </p:nvSpPr>
            <p:spPr bwMode="auto">
              <a:xfrm>
                <a:off x="2291" y="1930"/>
                <a:ext cx="13"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File</a:t>
                </a:r>
                <a:endParaRPr lang="en-AU" altLang="zh-CN" sz="2000" b="1">
                  <a:latin typeface="Arial Narrow" panose="020B0606020202030204" pitchFamily="34" charset="0"/>
                  <a:ea typeface="宋体" panose="02010600030101010101" pitchFamily="2" charset="-122"/>
                </a:endParaRPr>
              </a:p>
            </p:txBody>
          </p:sp>
          <p:pic>
            <p:nvPicPr>
              <p:cNvPr id="25055" name="Picture 36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56" name="Picture 370"/>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57" name="Picture 37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058" name="Rectangle 372"/>
              <p:cNvSpPr>
                <a:spLocks noChangeArrowheads="1"/>
              </p:cNvSpPr>
              <p:nvPr/>
            </p:nvSpPr>
            <p:spPr bwMode="auto">
              <a:xfrm>
                <a:off x="2273" y="1965"/>
                <a:ext cx="23"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a:t>
                </a:r>
                <a:endParaRPr lang="en-AU" altLang="zh-CN" sz="2000" b="1">
                  <a:latin typeface="Arial Narrow" panose="020B0606020202030204" pitchFamily="34" charset="0"/>
                  <a:ea typeface="宋体" panose="02010600030101010101" pitchFamily="2" charset="-122"/>
                </a:endParaRPr>
              </a:p>
            </p:txBody>
          </p:sp>
          <p:sp>
            <p:nvSpPr>
              <p:cNvPr id="25059" name="Line 373"/>
              <p:cNvSpPr>
                <a:spLocks noChangeShapeType="1"/>
              </p:cNvSpPr>
              <p:nvPr/>
            </p:nvSpPr>
            <p:spPr bwMode="auto">
              <a:xfrm flipH="1" flipV="1">
                <a:off x="2336" y="1980"/>
                <a:ext cx="74" cy="26"/>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60" name="Freeform 374"/>
              <p:cNvSpPr/>
              <p:nvPr/>
            </p:nvSpPr>
            <p:spPr bwMode="auto">
              <a:xfrm>
                <a:off x="2336" y="1978"/>
                <a:ext cx="20" cy="16"/>
              </a:xfrm>
              <a:custGeom>
                <a:avLst/>
                <a:gdLst>
                  <a:gd name="T0" fmla="*/ 0 w 80"/>
                  <a:gd name="T1" fmla="*/ 0 h 47"/>
                  <a:gd name="T2" fmla="*/ 0 w 80"/>
                  <a:gd name="T3" fmla="*/ 0 h 47"/>
                  <a:gd name="T4" fmla="*/ 0 w 80"/>
                  <a:gd name="T5" fmla="*/ 0 h 47"/>
                  <a:gd name="T6" fmla="*/ 0 w 80"/>
                  <a:gd name="T7" fmla="*/ 0 h 47"/>
                  <a:gd name="T8" fmla="*/ 0 60000 65536"/>
                  <a:gd name="T9" fmla="*/ 0 60000 65536"/>
                  <a:gd name="T10" fmla="*/ 0 60000 65536"/>
                  <a:gd name="T11" fmla="*/ 0 60000 65536"/>
                  <a:gd name="T12" fmla="*/ 0 w 80"/>
                  <a:gd name="T13" fmla="*/ 0 h 47"/>
                  <a:gd name="T14" fmla="*/ 80 w 80"/>
                  <a:gd name="T15" fmla="*/ 47 h 47"/>
                </a:gdLst>
                <a:ahLst/>
                <a:cxnLst>
                  <a:cxn ang="T8">
                    <a:pos x="T0" y="T1"/>
                  </a:cxn>
                  <a:cxn ang="T9">
                    <a:pos x="T2" y="T3"/>
                  </a:cxn>
                  <a:cxn ang="T10">
                    <a:pos x="T4" y="T5"/>
                  </a:cxn>
                  <a:cxn ang="T11">
                    <a:pos x="T6" y="T7"/>
                  </a:cxn>
                </a:cxnLst>
                <a:rect l="T12" t="T13" r="T14" b="T15"/>
                <a:pathLst>
                  <a:path w="80" h="47">
                    <a:moveTo>
                      <a:pt x="0" y="4"/>
                    </a:moveTo>
                    <a:lnTo>
                      <a:pt x="80" y="0"/>
                    </a:lnTo>
                    <a:lnTo>
                      <a:pt x="65" y="47"/>
                    </a:lnTo>
                    <a:lnTo>
                      <a:pt x="0" y="4"/>
                    </a:lnTo>
                    <a:close/>
                  </a:path>
                </a:pathLst>
              </a:custGeom>
              <a:solidFill>
                <a:srgbClr val="FFFFFF"/>
              </a:solidFill>
              <a:ln w="0">
                <a:solidFill>
                  <a:srgbClr val="000000"/>
                </a:solidFill>
                <a:round/>
              </a:ln>
            </p:spPr>
            <p:txBody>
              <a:bodyPr/>
              <a:lstStyle/>
              <a:p>
                <a:endParaRPr lang="zh-CN" altLang="en-US"/>
              </a:p>
            </p:txBody>
          </p:sp>
          <p:sp>
            <p:nvSpPr>
              <p:cNvPr id="25061" name="Line 375"/>
              <p:cNvSpPr>
                <a:spLocks noChangeShapeType="1"/>
              </p:cNvSpPr>
              <p:nvPr/>
            </p:nvSpPr>
            <p:spPr bwMode="auto">
              <a:xfrm flipV="1">
                <a:off x="2290" y="1860"/>
                <a:ext cx="1" cy="3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62" name="Freeform 376"/>
              <p:cNvSpPr/>
              <p:nvPr/>
            </p:nvSpPr>
            <p:spPr bwMode="auto">
              <a:xfrm>
                <a:off x="2285" y="1860"/>
                <a:ext cx="10"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60000 65536"/>
                  <a:gd name="T11" fmla="*/ 0 60000 65536"/>
                  <a:gd name="T12" fmla="*/ 0 60000 65536"/>
                  <a:gd name="T13" fmla="*/ 0 60000 65536"/>
                  <a:gd name="T14" fmla="*/ 0 60000 65536"/>
                  <a:gd name="T15" fmla="*/ 0 w 37"/>
                  <a:gd name="T16" fmla="*/ 0 h 61"/>
                  <a:gd name="T17" fmla="*/ 37 w 37"/>
                  <a:gd name="T18" fmla="*/ 61 h 61"/>
                </a:gdLst>
                <a:ahLst/>
                <a:cxnLst>
                  <a:cxn ang="T10">
                    <a:pos x="T0" y="T1"/>
                  </a:cxn>
                  <a:cxn ang="T11">
                    <a:pos x="T2" y="T3"/>
                  </a:cxn>
                  <a:cxn ang="T12">
                    <a:pos x="T4" y="T5"/>
                  </a:cxn>
                  <a:cxn ang="T13">
                    <a:pos x="T6" y="T7"/>
                  </a:cxn>
                  <a:cxn ang="T14">
                    <a:pos x="T8" y="T9"/>
                  </a:cxn>
                </a:cxnLst>
                <a:rect l="T15" t="T16" r="T17" b="T18"/>
                <a:pathLst>
                  <a:path w="37" h="61">
                    <a:moveTo>
                      <a:pt x="18" y="0"/>
                    </a:moveTo>
                    <a:lnTo>
                      <a:pt x="37" y="31"/>
                    </a:lnTo>
                    <a:lnTo>
                      <a:pt x="18" y="61"/>
                    </a:lnTo>
                    <a:lnTo>
                      <a:pt x="0" y="31"/>
                    </a:lnTo>
                    <a:lnTo>
                      <a:pt x="18" y="0"/>
                    </a:lnTo>
                    <a:close/>
                  </a:path>
                </a:pathLst>
              </a:custGeom>
              <a:solidFill>
                <a:srgbClr val="FFFFFF"/>
              </a:solidFill>
              <a:ln w="0">
                <a:solidFill>
                  <a:srgbClr val="000000"/>
                </a:solidFill>
                <a:round/>
              </a:ln>
            </p:spPr>
            <p:txBody>
              <a:bodyPr/>
              <a:lstStyle/>
              <a:p>
                <a:endParaRPr lang="zh-CN" altLang="en-US"/>
              </a:p>
            </p:txBody>
          </p:sp>
          <p:sp>
            <p:nvSpPr>
              <p:cNvPr id="25063" name="Line 377"/>
              <p:cNvSpPr>
                <a:spLocks noChangeShapeType="1"/>
              </p:cNvSpPr>
              <p:nvPr/>
            </p:nvSpPr>
            <p:spPr bwMode="auto">
              <a:xfrm>
                <a:off x="2290" y="1892"/>
                <a:ext cx="1" cy="3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64" name="Line 378"/>
              <p:cNvSpPr>
                <a:spLocks noChangeShapeType="1"/>
              </p:cNvSpPr>
              <p:nvPr/>
            </p:nvSpPr>
            <p:spPr bwMode="auto">
              <a:xfrm flipV="1">
                <a:off x="2290" y="1911"/>
                <a:ext cx="5" cy="1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65" name="Line 379"/>
              <p:cNvSpPr>
                <a:spLocks noChangeShapeType="1"/>
              </p:cNvSpPr>
              <p:nvPr/>
            </p:nvSpPr>
            <p:spPr bwMode="auto">
              <a:xfrm flipH="1" flipV="1">
                <a:off x="2285" y="1911"/>
                <a:ext cx="5" cy="1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66" name="Line 380"/>
              <p:cNvSpPr>
                <a:spLocks noChangeShapeType="1"/>
              </p:cNvSpPr>
              <p:nvPr/>
            </p:nvSpPr>
            <p:spPr bwMode="auto">
              <a:xfrm>
                <a:off x="2186" y="1744"/>
                <a:ext cx="57" cy="36"/>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5067" name="Line 381"/>
              <p:cNvSpPr>
                <a:spLocks noChangeShapeType="1"/>
              </p:cNvSpPr>
              <p:nvPr/>
            </p:nvSpPr>
            <p:spPr bwMode="auto">
              <a:xfrm flipH="1" flipV="1">
                <a:off x="2235" y="1769"/>
                <a:ext cx="8" cy="1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68" name="Line 382"/>
              <p:cNvSpPr>
                <a:spLocks noChangeShapeType="1"/>
              </p:cNvSpPr>
              <p:nvPr/>
            </p:nvSpPr>
            <p:spPr bwMode="auto">
              <a:xfrm flipH="1" flipV="1">
                <a:off x="2231" y="1779"/>
                <a:ext cx="12"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69" name="Line 383"/>
              <p:cNvSpPr>
                <a:spLocks noChangeShapeType="1"/>
              </p:cNvSpPr>
              <p:nvPr/>
            </p:nvSpPr>
            <p:spPr bwMode="auto">
              <a:xfrm flipV="1">
                <a:off x="2186" y="1701"/>
                <a:ext cx="118" cy="6"/>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5070" name="Line 384"/>
              <p:cNvSpPr>
                <a:spLocks noChangeShapeType="1"/>
              </p:cNvSpPr>
              <p:nvPr/>
            </p:nvSpPr>
            <p:spPr bwMode="auto">
              <a:xfrm flipH="1">
                <a:off x="2293" y="1701"/>
                <a:ext cx="11" cy="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71" name="Line 385"/>
              <p:cNvSpPr>
                <a:spLocks noChangeShapeType="1"/>
              </p:cNvSpPr>
              <p:nvPr/>
            </p:nvSpPr>
            <p:spPr bwMode="auto">
              <a:xfrm flipH="1" flipV="1">
                <a:off x="2292" y="1696"/>
                <a:ext cx="12" cy="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72" name="Freeform 386"/>
              <p:cNvSpPr/>
              <p:nvPr/>
            </p:nvSpPr>
            <p:spPr bwMode="auto">
              <a:xfrm>
                <a:off x="2643" y="1744"/>
                <a:ext cx="104" cy="63"/>
              </a:xfrm>
              <a:custGeom>
                <a:avLst/>
                <a:gdLst>
                  <a:gd name="T0" fmla="*/ 0 w 332"/>
                  <a:gd name="T1" fmla="*/ 0 h 168"/>
                  <a:gd name="T2" fmla="*/ 0 w 332"/>
                  <a:gd name="T3" fmla="*/ 0 h 168"/>
                  <a:gd name="T4" fmla="*/ 0 w 332"/>
                  <a:gd name="T5" fmla="*/ 0 h 168"/>
                  <a:gd name="T6" fmla="*/ 0 w 332"/>
                  <a:gd name="T7" fmla="*/ 0 h 168"/>
                  <a:gd name="T8" fmla="*/ 0 w 332"/>
                  <a:gd name="T9" fmla="*/ 0 h 168"/>
                  <a:gd name="T10" fmla="*/ 0 w 332"/>
                  <a:gd name="T11" fmla="*/ 0 h 168"/>
                  <a:gd name="T12" fmla="*/ 0 60000 65536"/>
                  <a:gd name="T13" fmla="*/ 0 60000 65536"/>
                  <a:gd name="T14" fmla="*/ 0 60000 65536"/>
                  <a:gd name="T15" fmla="*/ 0 60000 65536"/>
                  <a:gd name="T16" fmla="*/ 0 60000 65536"/>
                  <a:gd name="T17" fmla="*/ 0 60000 65536"/>
                  <a:gd name="T18" fmla="*/ 0 w 332"/>
                  <a:gd name="T19" fmla="*/ 0 h 168"/>
                  <a:gd name="T20" fmla="*/ 332 w 332"/>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332" h="168">
                    <a:moveTo>
                      <a:pt x="0" y="0"/>
                    </a:moveTo>
                    <a:lnTo>
                      <a:pt x="296" y="0"/>
                    </a:lnTo>
                    <a:lnTo>
                      <a:pt x="332" y="36"/>
                    </a:lnTo>
                    <a:lnTo>
                      <a:pt x="332" y="168"/>
                    </a:lnTo>
                    <a:lnTo>
                      <a:pt x="0" y="168"/>
                    </a:lnTo>
                    <a:lnTo>
                      <a:pt x="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73" name="Freeform 387"/>
              <p:cNvSpPr/>
              <p:nvPr/>
            </p:nvSpPr>
            <p:spPr bwMode="auto">
              <a:xfrm>
                <a:off x="2736" y="1744"/>
                <a:ext cx="11" cy="13"/>
              </a:xfrm>
              <a:custGeom>
                <a:avLst/>
                <a:gdLst>
                  <a:gd name="T0" fmla="*/ 0 w 36"/>
                  <a:gd name="T1" fmla="*/ 0 h 36"/>
                  <a:gd name="T2" fmla="*/ 0 w 36"/>
                  <a:gd name="T3" fmla="*/ 0 h 36"/>
                  <a:gd name="T4" fmla="*/ 0 w 36"/>
                  <a:gd name="T5" fmla="*/ 0 h 36"/>
                  <a:gd name="T6" fmla="*/ 0 60000 65536"/>
                  <a:gd name="T7" fmla="*/ 0 60000 65536"/>
                  <a:gd name="T8" fmla="*/ 0 60000 65536"/>
                  <a:gd name="T9" fmla="*/ 0 w 36"/>
                  <a:gd name="T10" fmla="*/ 0 h 36"/>
                  <a:gd name="T11" fmla="*/ 36 w 36"/>
                  <a:gd name="T12" fmla="*/ 36 h 36"/>
                </a:gdLst>
                <a:ahLst/>
                <a:cxnLst>
                  <a:cxn ang="T6">
                    <a:pos x="T0" y="T1"/>
                  </a:cxn>
                  <a:cxn ang="T7">
                    <a:pos x="T2" y="T3"/>
                  </a:cxn>
                  <a:cxn ang="T8">
                    <a:pos x="T4" y="T5"/>
                  </a:cxn>
                </a:cxnLst>
                <a:rect l="T9" t="T10" r="T11" b="T12"/>
                <a:pathLst>
                  <a:path w="36" h="36">
                    <a:moveTo>
                      <a:pt x="0" y="0"/>
                    </a:moveTo>
                    <a:lnTo>
                      <a:pt x="0" y="36"/>
                    </a:lnTo>
                    <a:lnTo>
                      <a:pt x="36" y="36"/>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74" name="Rectangle 388"/>
              <p:cNvSpPr>
                <a:spLocks noChangeArrowheads="1"/>
              </p:cNvSpPr>
              <p:nvPr/>
            </p:nvSpPr>
            <p:spPr bwMode="auto">
              <a:xfrm>
                <a:off x="2666" y="1746"/>
                <a:ext cx="45"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fill the </a:t>
                </a:r>
                <a:endParaRPr lang="en-AU" altLang="zh-CN" sz="2000" b="1">
                  <a:latin typeface="Arial Narrow" panose="020B0606020202030204" pitchFamily="34" charset="0"/>
                  <a:ea typeface="宋体" panose="02010600030101010101" pitchFamily="2" charset="-122"/>
                </a:endParaRPr>
              </a:p>
            </p:txBody>
          </p:sp>
          <p:sp>
            <p:nvSpPr>
              <p:cNvPr id="25075" name="Rectangle 389"/>
              <p:cNvSpPr>
                <a:spLocks noChangeArrowheads="1"/>
              </p:cNvSpPr>
              <p:nvPr/>
            </p:nvSpPr>
            <p:spPr bwMode="auto">
              <a:xfrm>
                <a:off x="2658" y="1756"/>
                <a:ext cx="2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code..</a:t>
                </a:r>
                <a:endParaRPr lang="en-AU" altLang="zh-CN" sz="2000" b="1">
                  <a:latin typeface="Arial Narrow" panose="020B0606020202030204" pitchFamily="34" charset="0"/>
                  <a:ea typeface="宋体" panose="02010600030101010101" pitchFamily="2" charset="-122"/>
                </a:endParaRPr>
              </a:p>
            </p:txBody>
          </p:sp>
          <p:sp>
            <p:nvSpPr>
              <p:cNvPr id="25076" name="Line 390"/>
              <p:cNvSpPr>
                <a:spLocks noChangeShapeType="1"/>
              </p:cNvSpPr>
              <p:nvPr/>
            </p:nvSpPr>
            <p:spPr bwMode="auto">
              <a:xfrm flipH="1">
                <a:off x="2592" y="1780"/>
                <a:ext cx="51" cy="5"/>
              </a:xfrm>
              <a:prstGeom prst="line">
                <a:avLst/>
              </a:prstGeom>
              <a:noFill/>
              <a:ln w="0" cap="rnd">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5077" name="Line 391"/>
              <p:cNvSpPr>
                <a:spLocks noChangeShapeType="1"/>
              </p:cNvSpPr>
              <p:nvPr/>
            </p:nvSpPr>
            <p:spPr bwMode="invGray">
              <a:xfrm>
                <a:off x="2079" y="1995"/>
                <a:ext cx="122"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078" name="Line 392"/>
              <p:cNvSpPr>
                <a:spLocks noChangeShapeType="1"/>
              </p:cNvSpPr>
              <p:nvPr/>
            </p:nvSpPr>
            <p:spPr bwMode="invGray">
              <a:xfrm>
                <a:off x="2078" y="1974"/>
                <a:ext cx="122"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nvGrpSpPr>
              <p:cNvPr id="25079" name="Group 393"/>
              <p:cNvGrpSpPr/>
              <p:nvPr/>
            </p:nvGrpSpPr>
            <p:grpSpPr bwMode="auto">
              <a:xfrm>
                <a:off x="2245" y="1951"/>
                <a:ext cx="91" cy="9"/>
                <a:chOff x="2245" y="1951"/>
                <a:chExt cx="91" cy="9"/>
              </a:xfrm>
            </p:grpSpPr>
            <p:sp>
              <p:nvSpPr>
                <p:cNvPr id="25096" name="Line 394"/>
                <p:cNvSpPr>
                  <a:spLocks noChangeShapeType="1"/>
                </p:cNvSpPr>
                <p:nvPr/>
              </p:nvSpPr>
              <p:spPr bwMode="invGray">
                <a:xfrm>
                  <a:off x="2245" y="1960"/>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097" name="Line 395"/>
                <p:cNvSpPr>
                  <a:spLocks noChangeShapeType="1"/>
                </p:cNvSpPr>
                <p:nvPr/>
              </p:nvSpPr>
              <p:spPr bwMode="invGray">
                <a:xfrm>
                  <a:off x="2246" y="1951"/>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080" name="Rectangle 396"/>
              <p:cNvSpPr>
                <a:spLocks noChangeArrowheads="1"/>
              </p:cNvSpPr>
              <p:nvPr/>
            </p:nvSpPr>
            <p:spPr bwMode="auto">
              <a:xfrm>
                <a:off x="2412" y="1957"/>
                <a:ext cx="92" cy="7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5081" name="Group 397"/>
              <p:cNvGrpSpPr/>
              <p:nvPr/>
            </p:nvGrpSpPr>
            <p:grpSpPr bwMode="auto">
              <a:xfrm>
                <a:off x="2413" y="1983"/>
                <a:ext cx="91" cy="9"/>
                <a:chOff x="2245" y="1951"/>
                <a:chExt cx="91" cy="9"/>
              </a:xfrm>
            </p:grpSpPr>
            <p:sp>
              <p:nvSpPr>
                <p:cNvPr id="25094" name="Line 398"/>
                <p:cNvSpPr>
                  <a:spLocks noChangeShapeType="1"/>
                </p:cNvSpPr>
                <p:nvPr/>
              </p:nvSpPr>
              <p:spPr bwMode="invGray">
                <a:xfrm>
                  <a:off x="2245" y="1960"/>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095" name="Line 399"/>
                <p:cNvSpPr>
                  <a:spLocks noChangeShapeType="1"/>
                </p:cNvSpPr>
                <p:nvPr/>
              </p:nvSpPr>
              <p:spPr bwMode="invGray">
                <a:xfrm>
                  <a:off x="2246" y="1951"/>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nvGrpSpPr>
              <p:cNvPr id="25082" name="Group 400"/>
              <p:cNvGrpSpPr/>
              <p:nvPr/>
            </p:nvGrpSpPr>
            <p:grpSpPr bwMode="auto">
              <a:xfrm>
                <a:off x="2243" y="1786"/>
                <a:ext cx="91" cy="9"/>
                <a:chOff x="2245" y="1951"/>
                <a:chExt cx="91" cy="9"/>
              </a:xfrm>
            </p:grpSpPr>
            <p:sp>
              <p:nvSpPr>
                <p:cNvPr id="25092" name="Line 401"/>
                <p:cNvSpPr>
                  <a:spLocks noChangeShapeType="1"/>
                </p:cNvSpPr>
                <p:nvPr/>
              </p:nvSpPr>
              <p:spPr bwMode="invGray">
                <a:xfrm>
                  <a:off x="2245" y="1960"/>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093" name="Line 402"/>
                <p:cNvSpPr>
                  <a:spLocks noChangeShapeType="1"/>
                </p:cNvSpPr>
                <p:nvPr/>
              </p:nvSpPr>
              <p:spPr bwMode="invGray">
                <a:xfrm>
                  <a:off x="2246" y="1951"/>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nvGrpSpPr>
              <p:cNvPr id="25083" name="Group 403"/>
              <p:cNvGrpSpPr/>
              <p:nvPr/>
            </p:nvGrpSpPr>
            <p:grpSpPr bwMode="auto">
              <a:xfrm>
                <a:off x="2089" y="1691"/>
                <a:ext cx="91" cy="9"/>
                <a:chOff x="2245" y="1951"/>
                <a:chExt cx="91" cy="9"/>
              </a:xfrm>
            </p:grpSpPr>
            <p:sp>
              <p:nvSpPr>
                <p:cNvPr id="25090" name="Line 404"/>
                <p:cNvSpPr>
                  <a:spLocks noChangeShapeType="1"/>
                </p:cNvSpPr>
                <p:nvPr/>
              </p:nvSpPr>
              <p:spPr bwMode="invGray">
                <a:xfrm>
                  <a:off x="2245" y="1960"/>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091" name="Line 405"/>
                <p:cNvSpPr>
                  <a:spLocks noChangeShapeType="1"/>
                </p:cNvSpPr>
                <p:nvPr/>
              </p:nvSpPr>
              <p:spPr bwMode="invGray">
                <a:xfrm>
                  <a:off x="2246" y="1951"/>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084" name="Rectangle 406"/>
              <p:cNvSpPr>
                <a:spLocks noChangeArrowheads="1"/>
              </p:cNvSpPr>
              <p:nvPr/>
            </p:nvSpPr>
            <p:spPr bwMode="auto">
              <a:xfrm>
                <a:off x="2308" y="1651"/>
                <a:ext cx="94" cy="93"/>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5085" name="Group 407"/>
              <p:cNvGrpSpPr/>
              <p:nvPr/>
            </p:nvGrpSpPr>
            <p:grpSpPr bwMode="auto">
              <a:xfrm>
                <a:off x="2309" y="1678"/>
                <a:ext cx="91" cy="9"/>
                <a:chOff x="2245" y="1951"/>
                <a:chExt cx="91" cy="9"/>
              </a:xfrm>
            </p:grpSpPr>
            <p:sp>
              <p:nvSpPr>
                <p:cNvPr id="25088" name="Line 408"/>
                <p:cNvSpPr>
                  <a:spLocks noChangeShapeType="1"/>
                </p:cNvSpPr>
                <p:nvPr/>
              </p:nvSpPr>
              <p:spPr bwMode="invGray">
                <a:xfrm>
                  <a:off x="2245" y="1960"/>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089" name="Line 409"/>
                <p:cNvSpPr>
                  <a:spLocks noChangeShapeType="1"/>
                </p:cNvSpPr>
                <p:nvPr/>
              </p:nvSpPr>
              <p:spPr bwMode="invGray">
                <a:xfrm>
                  <a:off x="2246" y="1951"/>
                  <a:ext cx="90"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086" name="Line 410"/>
              <p:cNvSpPr>
                <a:spLocks noChangeShapeType="1"/>
              </p:cNvSpPr>
              <p:nvPr/>
            </p:nvSpPr>
            <p:spPr bwMode="invGray">
              <a:xfrm>
                <a:off x="2493" y="1735"/>
                <a:ext cx="102"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087" name="Line 411"/>
              <p:cNvSpPr>
                <a:spLocks noChangeShapeType="1"/>
              </p:cNvSpPr>
              <p:nvPr/>
            </p:nvSpPr>
            <p:spPr bwMode="invGray">
              <a:xfrm>
                <a:off x="2492" y="1691"/>
                <a:ext cx="99" cy="0"/>
              </a:xfrm>
              <a:prstGeom prst="line">
                <a:avLst/>
              </a:prstGeom>
              <a:noFill/>
              <a:ln w="1651">
                <a:solidFill>
                  <a:schemeClr val="bg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grpSp>
        <p:nvGrpSpPr>
          <p:cNvPr id="24586" name="Group 412"/>
          <p:cNvGrpSpPr/>
          <p:nvPr/>
        </p:nvGrpSpPr>
        <p:grpSpPr bwMode="auto">
          <a:xfrm>
            <a:off x="6262689" y="1987551"/>
            <a:ext cx="1152525" cy="1044575"/>
            <a:chOff x="2620" y="2056"/>
            <a:chExt cx="726" cy="658"/>
          </a:xfrm>
        </p:grpSpPr>
        <p:sp>
          <p:nvSpPr>
            <p:cNvPr id="24889" name="Rectangle 413"/>
            <p:cNvSpPr>
              <a:spLocks noChangeArrowheads="1"/>
            </p:cNvSpPr>
            <p:nvPr/>
          </p:nvSpPr>
          <p:spPr bwMode="auto">
            <a:xfrm>
              <a:off x="2620" y="2056"/>
              <a:ext cx="72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dirty="0">
                  <a:solidFill>
                    <a:srgbClr val="0000FF"/>
                  </a:solidFill>
                  <a:ea typeface="宋体" panose="02010600030101010101" pitchFamily="2" charset="-122"/>
                </a:rPr>
                <a:t>State Transition</a:t>
              </a:r>
              <a:br>
                <a:rPr lang="en-AU" altLang="zh-CN" sz="1200" b="1" dirty="0">
                  <a:solidFill>
                    <a:srgbClr val="0000FF"/>
                  </a:solidFill>
                  <a:ea typeface="宋体" panose="02010600030101010101" pitchFamily="2" charset="-122"/>
                </a:rPr>
              </a:br>
              <a:r>
                <a:rPr lang="en-AU" altLang="zh-CN" sz="1200" b="1" dirty="0">
                  <a:solidFill>
                    <a:srgbClr val="0000FF"/>
                  </a:solidFill>
                  <a:ea typeface="宋体" panose="02010600030101010101" pitchFamily="2" charset="-122"/>
                </a:rPr>
                <a:t>Diagram</a:t>
              </a:r>
              <a:endParaRPr lang="en-AU" altLang="zh-CN" sz="1200" b="1" dirty="0">
                <a:latin typeface="Arial Narrow" panose="020B0606020202030204" pitchFamily="34" charset="0"/>
                <a:ea typeface="宋体" panose="02010600030101010101" pitchFamily="2" charset="-122"/>
              </a:endParaRPr>
            </a:p>
          </p:txBody>
        </p:sp>
        <p:grpSp>
          <p:nvGrpSpPr>
            <p:cNvPr id="24890" name="Group 414"/>
            <p:cNvGrpSpPr/>
            <p:nvPr/>
          </p:nvGrpSpPr>
          <p:grpSpPr bwMode="auto">
            <a:xfrm>
              <a:off x="2694" y="2251"/>
              <a:ext cx="638" cy="463"/>
              <a:chOff x="2694" y="2296"/>
              <a:chExt cx="638" cy="463"/>
            </a:xfrm>
          </p:grpSpPr>
          <p:sp>
            <p:nvSpPr>
              <p:cNvPr id="24891" name="Rectangle 415"/>
              <p:cNvSpPr>
                <a:spLocks noChangeArrowheads="1"/>
              </p:cNvSpPr>
              <p:nvPr/>
            </p:nvSpPr>
            <p:spPr bwMode="auto">
              <a:xfrm>
                <a:off x="2694" y="2296"/>
                <a:ext cx="638"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92" name="Oval 416"/>
              <p:cNvSpPr>
                <a:spLocks noChangeArrowheads="1"/>
              </p:cNvSpPr>
              <p:nvPr/>
            </p:nvSpPr>
            <p:spPr bwMode="auto">
              <a:xfrm>
                <a:off x="3130" y="2695"/>
                <a:ext cx="31" cy="3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93" name="AutoShape 417"/>
              <p:cNvSpPr>
                <a:spLocks noChangeArrowheads="1"/>
              </p:cNvSpPr>
              <p:nvPr/>
            </p:nvSpPr>
            <p:spPr bwMode="auto">
              <a:xfrm>
                <a:off x="2731" y="2468"/>
                <a:ext cx="121" cy="53"/>
              </a:xfrm>
              <a:prstGeom prst="roundRect">
                <a:avLst>
                  <a:gd name="adj" fmla="val 1679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94" name="Rectangle 418"/>
              <p:cNvSpPr>
                <a:spLocks noChangeArrowheads="1"/>
              </p:cNvSpPr>
              <p:nvPr/>
            </p:nvSpPr>
            <p:spPr bwMode="auto">
              <a:xfrm>
                <a:off x="2777" y="2490"/>
                <a:ext cx="32"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Openning</a:t>
                </a:r>
                <a:endParaRPr lang="en-AU" altLang="zh-CN" sz="2000" b="1">
                  <a:latin typeface="Arial Narrow" panose="020B0606020202030204" pitchFamily="34" charset="0"/>
                  <a:ea typeface="宋体" panose="02010600030101010101" pitchFamily="2" charset="-122"/>
                </a:endParaRPr>
              </a:p>
            </p:txBody>
          </p:sp>
          <p:sp>
            <p:nvSpPr>
              <p:cNvPr id="24895" name="AutoShape 419"/>
              <p:cNvSpPr>
                <a:spLocks noChangeArrowheads="1"/>
              </p:cNvSpPr>
              <p:nvPr/>
            </p:nvSpPr>
            <p:spPr bwMode="auto">
              <a:xfrm>
                <a:off x="3150" y="2417"/>
                <a:ext cx="120" cy="53"/>
              </a:xfrm>
              <a:prstGeom prst="roundRect">
                <a:avLst>
                  <a:gd name="adj" fmla="val 16792"/>
                </a:avLst>
              </a:pr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96" name="Rectangle 420"/>
              <p:cNvSpPr>
                <a:spLocks noChangeArrowheads="1"/>
              </p:cNvSpPr>
              <p:nvPr/>
            </p:nvSpPr>
            <p:spPr bwMode="auto">
              <a:xfrm>
                <a:off x="3195" y="2435"/>
                <a:ext cx="25"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Writing</a:t>
                </a:r>
                <a:endParaRPr lang="en-AU" altLang="zh-CN" sz="2000" b="1">
                  <a:latin typeface="Arial Narrow" panose="020B0606020202030204" pitchFamily="34" charset="0"/>
                  <a:ea typeface="宋体" panose="02010600030101010101" pitchFamily="2" charset="-122"/>
                </a:endParaRPr>
              </a:p>
            </p:txBody>
          </p:sp>
          <p:sp>
            <p:nvSpPr>
              <p:cNvPr id="24897" name="AutoShape 421"/>
              <p:cNvSpPr>
                <a:spLocks noChangeArrowheads="1"/>
              </p:cNvSpPr>
              <p:nvPr/>
            </p:nvSpPr>
            <p:spPr bwMode="auto">
              <a:xfrm>
                <a:off x="2730" y="2469"/>
                <a:ext cx="121" cy="54"/>
              </a:xfrm>
              <a:prstGeom prst="roundRect">
                <a:avLst>
                  <a:gd name="adj" fmla="val 22222"/>
                </a:avLst>
              </a:pr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98" name="Rectangle 422"/>
              <p:cNvSpPr>
                <a:spLocks noChangeArrowheads="1"/>
              </p:cNvSpPr>
              <p:nvPr/>
            </p:nvSpPr>
            <p:spPr bwMode="auto">
              <a:xfrm>
                <a:off x="2866" y="2605"/>
                <a:ext cx="2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Reading</a:t>
                </a:r>
                <a:endParaRPr lang="en-AU" altLang="zh-CN" sz="2000" b="1">
                  <a:latin typeface="Arial Narrow" panose="020B0606020202030204" pitchFamily="34" charset="0"/>
                  <a:ea typeface="宋体" panose="02010600030101010101" pitchFamily="2" charset="-122"/>
                </a:endParaRPr>
              </a:p>
            </p:txBody>
          </p:sp>
          <p:sp>
            <p:nvSpPr>
              <p:cNvPr id="24899" name="AutoShape 423"/>
              <p:cNvSpPr>
                <a:spLocks noChangeArrowheads="1"/>
              </p:cNvSpPr>
              <p:nvPr/>
            </p:nvSpPr>
            <p:spPr bwMode="auto">
              <a:xfrm>
                <a:off x="3055" y="2577"/>
                <a:ext cx="121" cy="53"/>
              </a:xfrm>
              <a:prstGeom prst="roundRect">
                <a:avLst>
                  <a:gd name="adj" fmla="val 16792"/>
                </a:avLst>
              </a:pr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900" name="Rectangle 424"/>
              <p:cNvSpPr>
                <a:spLocks noChangeArrowheads="1"/>
              </p:cNvSpPr>
              <p:nvPr/>
            </p:nvSpPr>
            <p:spPr bwMode="auto">
              <a:xfrm>
                <a:off x="3100" y="2597"/>
                <a:ext cx="2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Closing</a:t>
                </a:r>
                <a:endParaRPr lang="en-AU" altLang="zh-CN" sz="2000" b="1">
                  <a:latin typeface="Arial Narrow" panose="020B0606020202030204" pitchFamily="34" charset="0"/>
                  <a:ea typeface="宋体" panose="02010600030101010101" pitchFamily="2" charset="-122"/>
                </a:endParaRPr>
              </a:p>
            </p:txBody>
          </p:sp>
          <p:sp>
            <p:nvSpPr>
              <p:cNvPr id="24901" name="Line 425"/>
              <p:cNvSpPr>
                <a:spLocks noChangeShapeType="1"/>
              </p:cNvSpPr>
              <p:nvPr/>
            </p:nvSpPr>
            <p:spPr bwMode="auto">
              <a:xfrm flipH="1">
                <a:off x="2793" y="2411"/>
                <a:ext cx="4" cy="5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02" name="Line 426"/>
              <p:cNvSpPr>
                <a:spLocks noChangeShapeType="1"/>
              </p:cNvSpPr>
              <p:nvPr/>
            </p:nvSpPr>
            <p:spPr bwMode="auto">
              <a:xfrm flipV="1">
                <a:off x="2793" y="2454"/>
                <a:ext cx="7" cy="1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03" name="Line 427"/>
              <p:cNvSpPr>
                <a:spLocks noChangeShapeType="1"/>
              </p:cNvSpPr>
              <p:nvPr/>
            </p:nvSpPr>
            <p:spPr bwMode="auto">
              <a:xfrm flipH="1" flipV="1">
                <a:off x="2789" y="2453"/>
                <a:ext cx="4" cy="1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04" name="Arc 428"/>
              <p:cNvSpPr/>
              <p:nvPr/>
            </p:nvSpPr>
            <p:spPr bwMode="auto">
              <a:xfrm>
                <a:off x="3189" y="2357"/>
                <a:ext cx="42" cy="60"/>
              </a:xfrm>
              <a:custGeom>
                <a:avLst/>
                <a:gdLst>
                  <a:gd name="T0" fmla="*/ 0 w 43200"/>
                  <a:gd name="T1" fmla="*/ 0 h 26839"/>
                  <a:gd name="T2" fmla="*/ 0 w 43200"/>
                  <a:gd name="T3" fmla="*/ 0 h 26839"/>
                  <a:gd name="T4" fmla="*/ 0 w 43200"/>
                  <a:gd name="T5" fmla="*/ 0 h 26839"/>
                  <a:gd name="T6" fmla="*/ 0 60000 65536"/>
                  <a:gd name="T7" fmla="*/ 0 60000 65536"/>
                  <a:gd name="T8" fmla="*/ 0 60000 65536"/>
                  <a:gd name="T9" fmla="*/ 0 w 43200"/>
                  <a:gd name="T10" fmla="*/ 0 h 26839"/>
                  <a:gd name="T11" fmla="*/ 43200 w 43200"/>
                  <a:gd name="T12" fmla="*/ 26839 h 26839"/>
                </a:gdLst>
                <a:ahLst/>
                <a:cxnLst>
                  <a:cxn ang="T6">
                    <a:pos x="T0" y="T1"/>
                  </a:cxn>
                  <a:cxn ang="T7">
                    <a:pos x="T2" y="T3"/>
                  </a:cxn>
                  <a:cxn ang="T8">
                    <a:pos x="T4" y="T5"/>
                  </a:cxn>
                </a:cxnLst>
                <a:rect l="T9" t="T10" r="T11" b="T12"/>
                <a:pathLst>
                  <a:path w="43200" h="26839" fill="none" extrusionOk="0">
                    <a:moveTo>
                      <a:pt x="644" y="26839"/>
                    </a:moveTo>
                    <a:cubicBezTo>
                      <a:pt x="216" y="25125"/>
                      <a:pt x="0" y="23366"/>
                      <a:pt x="0" y="21600"/>
                    </a:cubicBezTo>
                    <a:cubicBezTo>
                      <a:pt x="0" y="9670"/>
                      <a:pt x="9670" y="0"/>
                      <a:pt x="21600" y="0"/>
                    </a:cubicBezTo>
                    <a:cubicBezTo>
                      <a:pt x="33529" y="0"/>
                      <a:pt x="43200" y="9670"/>
                      <a:pt x="43200" y="21600"/>
                    </a:cubicBezTo>
                    <a:cubicBezTo>
                      <a:pt x="43200" y="23366"/>
                      <a:pt x="42983" y="25125"/>
                      <a:pt x="42555" y="26839"/>
                    </a:cubicBezTo>
                  </a:path>
                  <a:path w="43200" h="26839" stroke="0" extrusionOk="0">
                    <a:moveTo>
                      <a:pt x="644" y="26839"/>
                    </a:moveTo>
                    <a:cubicBezTo>
                      <a:pt x="216" y="25125"/>
                      <a:pt x="0" y="23366"/>
                      <a:pt x="0" y="21600"/>
                    </a:cubicBezTo>
                    <a:cubicBezTo>
                      <a:pt x="0" y="9670"/>
                      <a:pt x="9670" y="0"/>
                      <a:pt x="21600" y="0"/>
                    </a:cubicBezTo>
                    <a:cubicBezTo>
                      <a:pt x="33529" y="0"/>
                      <a:pt x="43200" y="9670"/>
                      <a:pt x="43200" y="21600"/>
                    </a:cubicBezTo>
                    <a:cubicBezTo>
                      <a:pt x="43200" y="23366"/>
                      <a:pt x="42983" y="25125"/>
                      <a:pt x="42555" y="26839"/>
                    </a:cubicBezTo>
                    <a:lnTo>
                      <a:pt x="21600" y="21600"/>
                    </a:lnTo>
                    <a:lnTo>
                      <a:pt x="644" y="26839"/>
                    </a:lnTo>
                    <a:close/>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905" name="Freeform 429"/>
              <p:cNvSpPr/>
              <p:nvPr/>
            </p:nvSpPr>
            <p:spPr bwMode="auto">
              <a:xfrm>
                <a:off x="3226" y="2402"/>
                <a:ext cx="9" cy="15"/>
              </a:xfrm>
              <a:custGeom>
                <a:avLst/>
                <a:gdLst>
                  <a:gd name="T0" fmla="*/ 0 w 27"/>
                  <a:gd name="T1" fmla="*/ 0 h 43"/>
                  <a:gd name="T2" fmla="*/ 0 w 27"/>
                  <a:gd name="T3" fmla="*/ 0 h 43"/>
                  <a:gd name="T4" fmla="*/ 0 w 27"/>
                  <a:gd name="T5" fmla="*/ 0 h 43"/>
                  <a:gd name="T6" fmla="*/ 0 w 27"/>
                  <a:gd name="T7" fmla="*/ 0 h 43"/>
                  <a:gd name="T8" fmla="*/ 0 60000 65536"/>
                  <a:gd name="T9" fmla="*/ 0 60000 65536"/>
                  <a:gd name="T10" fmla="*/ 0 60000 65536"/>
                  <a:gd name="T11" fmla="*/ 0 60000 65536"/>
                  <a:gd name="T12" fmla="*/ 0 w 27"/>
                  <a:gd name="T13" fmla="*/ 0 h 43"/>
                  <a:gd name="T14" fmla="*/ 27 w 27"/>
                  <a:gd name="T15" fmla="*/ 43 h 43"/>
                </a:gdLst>
                <a:ahLst/>
                <a:cxnLst>
                  <a:cxn ang="T8">
                    <a:pos x="T0" y="T1"/>
                  </a:cxn>
                  <a:cxn ang="T9">
                    <a:pos x="T2" y="T3"/>
                  </a:cxn>
                  <a:cxn ang="T10">
                    <a:pos x="T4" y="T5"/>
                  </a:cxn>
                  <a:cxn ang="T11">
                    <a:pos x="T6" y="T7"/>
                  </a:cxn>
                </a:cxnLst>
                <a:rect l="T12" t="T13" r="T14" b="T15"/>
                <a:pathLst>
                  <a:path w="27" h="43">
                    <a:moveTo>
                      <a:pt x="14" y="43"/>
                    </a:moveTo>
                    <a:lnTo>
                      <a:pt x="27" y="0"/>
                    </a:lnTo>
                    <a:lnTo>
                      <a:pt x="0" y="0"/>
                    </a:lnTo>
                    <a:lnTo>
                      <a:pt x="14" y="43"/>
                    </a:lnTo>
                    <a:close/>
                  </a:path>
                </a:pathLst>
              </a:custGeom>
              <a:solidFill>
                <a:srgbClr val="000000"/>
              </a:solidFill>
              <a:ln w="0">
                <a:solidFill>
                  <a:srgbClr val="000000"/>
                </a:solidFill>
                <a:round/>
              </a:ln>
            </p:spPr>
            <p:txBody>
              <a:bodyPr/>
              <a:lstStyle/>
              <a:p>
                <a:endParaRPr lang="zh-CN" altLang="en-US"/>
              </a:p>
            </p:txBody>
          </p:sp>
          <p:sp>
            <p:nvSpPr>
              <p:cNvPr id="24906" name="Line 430"/>
              <p:cNvSpPr>
                <a:spLocks noChangeShapeType="1"/>
              </p:cNvSpPr>
              <p:nvPr/>
            </p:nvSpPr>
            <p:spPr bwMode="auto">
              <a:xfrm>
                <a:off x="3123" y="2630"/>
                <a:ext cx="17" cy="6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07" name="Line 431"/>
              <p:cNvSpPr>
                <a:spLocks noChangeShapeType="1"/>
              </p:cNvSpPr>
              <p:nvPr/>
            </p:nvSpPr>
            <p:spPr bwMode="auto">
              <a:xfrm flipV="1">
                <a:off x="3140" y="2680"/>
                <a:ext cx="2" cy="1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08" name="Line 432"/>
              <p:cNvSpPr>
                <a:spLocks noChangeShapeType="1"/>
              </p:cNvSpPr>
              <p:nvPr/>
            </p:nvSpPr>
            <p:spPr bwMode="auto">
              <a:xfrm flipH="1" flipV="1">
                <a:off x="3131" y="2683"/>
                <a:ext cx="9" cy="1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09" name="Line 433"/>
              <p:cNvSpPr>
                <a:spLocks noChangeShapeType="1"/>
              </p:cNvSpPr>
              <p:nvPr/>
            </p:nvSpPr>
            <p:spPr bwMode="auto">
              <a:xfrm flipV="1">
                <a:off x="2946" y="2605"/>
                <a:ext cx="109" cy="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0" name="Line 434"/>
              <p:cNvSpPr>
                <a:spLocks noChangeShapeType="1"/>
              </p:cNvSpPr>
              <p:nvPr/>
            </p:nvSpPr>
            <p:spPr bwMode="auto">
              <a:xfrm flipH="1">
                <a:off x="3042" y="2605"/>
                <a:ext cx="13" cy="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1" name="Line 435"/>
              <p:cNvSpPr>
                <a:spLocks noChangeShapeType="1"/>
              </p:cNvSpPr>
              <p:nvPr/>
            </p:nvSpPr>
            <p:spPr bwMode="auto">
              <a:xfrm flipH="1" flipV="1">
                <a:off x="3042" y="2599"/>
                <a:ext cx="13" cy="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2" name="Line 436"/>
              <p:cNvSpPr>
                <a:spLocks noChangeShapeType="1"/>
              </p:cNvSpPr>
              <p:nvPr/>
            </p:nvSpPr>
            <p:spPr bwMode="auto">
              <a:xfrm flipH="1">
                <a:off x="3131" y="2470"/>
                <a:ext cx="63" cy="10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3" name="Line 437"/>
              <p:cNvSpPr>
                <a:spLocks noChangeShapeType="1"/>
              </p:cNvSpPr>
              <p:nvPr/>
            </p:nvSpPr>
            <p:spPr bwMode="auto">
              <a:xfrm flipV="1">
                <a:off x="3131" y="2568"/>
                <a:ext cx="12" cy="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4" name="Line 438"/>
              <p:cNvSpPr>
                <a:spLocks noChangeShapeType="1"/>
              </p:cNvSpPr>
              <p:nvPr/>
            </p:nvSpPr>
            <p:spPr bwMode="auto">
              <a:xfrm flipV="1">
                <a:off x="3131" y="2561"/>
                <a:ext cx="2" cy="1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5" name="Line 439"/>
              <p:cNvSpPr>
                <a:spLocks noChangeShapeType="1"/>
              </p:cNvSpPr>
              <p:nvPr/>
            </p:nvSpPr>
            <p:spPr bwMode="auto">
              <a:xfrm flipV="1">
                <a:off x="2852" y="2451"/>
                <a:ext cx="298" cy="36"/>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6" name="Line 440"/>
              <p:cNvSpPr>
                <a:spLocks noChangeShapeType="1"/>
              </p:cNvSpPr>
              <p:nvPr/>
            </p:nvSpPr>
            <p:spPr bwMode="auto">
              <a:xfrm flipH="1">
                <a:off x="3137" y="2451"/>
                <a:ext cx="13" cy="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7" name="Line 441"/>
              <p:cNvSpPr>
                <a:spLocks noChangeShapeType="1"/>
              </p:cNvSpPr>
              <p:nvPr/>
            </p:nvSpPr>
            <p:spPr bwMode="auto">
              <a:xfrm flipH="1" flipV="1">
                <a:off x="3136" y="2446"/>
                <a:ext cx="14" cy="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8" name="Line 442"/>
              <p:cNvSpPr>
                <a:spLocks noChangeShapeType="1"/>
              </p:cNvSpPr>
              <p:nvPr/>
            </p:nvSpPr>
            <p:spPr bwMode="auto">
              <a:xfrm>
                <a:off x="2813" y="2521"/>
                <a:ext cx="51" cy="6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19" name="Line 443"/>
              <p:cNvSpPr>
                <a:spLocks noChangeShapeType="1"/>
              </p:cNvSpPr>
              <p:nvPr/>
            </p:nvSpPr>
            <p:spPr bwMode="auto">
              <a:xfrm flipH="1" flipV="1">
                <a:off x="2859" y="2568"/>
                <a:ext cx="5" cy="1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20" name="Line 444"/>
              <p:cNvSpPr>
                <a:spLocks noChangeShapeType="1"/>
              </p:cNvSpPr>
              <p:nvPr/>
            </p:nvSpPr>
            <p:spPr bwMode="auto">
              <a:xfrm flipH="1" flipV="1">
                <a:off x="2851" y="2576"/>
                <a:ext cx="13" cy="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21" name="Rectangle 445"/>
              <p:cNvSpPr>
                <a:spLocks noChangeArrowheads="1"/>
              </p:cNvSpPr>
              <p:nvPr/>
            </p:nvSpPr>
            <p:spPr bwMode="auto">
              <a:xfrm>
                <a:off x="2983" y="2434"/>
                <a:ext cx="11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add file [ numberOffile==MAX ] / </a:t>
                </a:r>
                <a:endParaRPr lang="en-AU" altLang="zh-CN" sz="2000" b="1">
                  <a:latin typeface="Arial Narrow" panose="020B0606020202030204" pitchFamily="34" charset="0"/>
                  <a:ea typeface="宋体" panose="02010600030101010101" pitchFamily="2" charset="-122"/>
                </a:endParaRPr>
              </a:p>
            </p:txBody>
          </p:sp>
          <p:sp>
            <p:nvSpPr>
              <p:cNvPr id="24922" name="Rectangle 446"/>
              <p:cNvSpPr>
                <a:spLocks noChangeArrowheads="1"/>
              </p:cNvSpPr>
              <p:nvPr/>
            </p:nvSpPr>
            <p:spPr bwMode="auto">
              <a:xfrm>
                <a:off x="2978" y="2453"/>
                <a:ext cx="3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flag OFF</a:t>
                </a:r>
                <a:endParaRPr lang="en-AU" altLang="zh-CN" sz="2000" b="1">
                  <a:latin typeface="Arial Narrow" panose="020B0606020202030204" pitchFamily="34" charset="0"/>
                  <a:ea typeface="宋体" panose="02010600030101010101" pitchFamily="2" charset="-122"/>
                </a:endParaRPr>
              </a:p>
            </p:txBody>
          </p:sp>
          <p:sp>
            <p:nvSpPr>
              <p:cNvPr id="24923" name="Rectangle 447"/>
              <p:cNvSpPr>
                <a:spLocks noChangeArrowheads="1"/>
              </p:cNvSpPr>
              <p:nvPr/>
            </p:nvSpPr>
            <p:spPr bwMode="auto">
              <a:xfrm>
                <a:off x="3210" y="2328"/>
                <a:ext cx="2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add file</a:t>
                </a:r>
                <a:endParaRPr lang="en-AU" altLang="zh-CN" sz="2000" b="1">
                  <a:latin typeface="Arial Narrow" panose="020B0606020202030204" pitchFamily="34" charset="0"/>
                  <a:ea typeface="宋体" panose="02010600030101010101" pitchFamily="2" charset="-122"/>
                </a:endParaRPr>
              </a:p>
            </p:txBody>
          </p:sp>
          <p:sp>
            <p:nvSpPr>
              <p:cNvPr id="24924" name="Rectangle 448"/>
              <p:cNvSpPr>
                <a:spLocks noChangeArrowheads="1"/>
              </p:cNvSpPr>
              <p:nvPr/>
            </p:nvSpPr>
            <p:spPr bwMode="auto">
              <a:xfrm>
                <a:off x="3175" y="2528"/>
                <a:ext cx="3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close file</a:t>
                </a:r>
                <a:endParaRPr lang="en-AU" altLang="zh-CN" sz="2000" b="1">
                  <a:latin typeface="Arial Narrow" panose="020B0606020202030204" pitchFamily="34" charset="0"/>
                  <a:ea typeface="宋体" panose="02010600030101010101" pitchFamily="2" charset="-122"/>
                </a:endParaRPr>
              </a:p>
            </p:txBody>
          </p:sp>
          <p:sp>
            <p:nvSpPr>
              <p:cNvPr id="24925" name="Rectangle 449"/>
              <p:cNvSpPr>
                <a:spLocks noChangeArrowheads="1"/>
              </p:cNvSpPr>
              <p:nvPr/>
            </p:nvSpPr>
            <p:spPr bwMode="auto">
              <a:xfrm>
                <a:off x="2999" y="2584"/>
                <a:ext cx="3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close file</a:t>
                </a:r>
                <a:endParaRPr lang="en-AU" altLang="zh-CN" sz="2000" b="1">
                  <a:latin typeface="Arial Narrow" panose="020B0606020202030204" pitchFamily="34" charset="0"/>
                  <a:ea typeface="宋体" panose="02010600030101010101" pitchFamily="2" charset="-122"/>
                </a:endParaRPr>
              </a:p>
            </p:txBody>
          </p:sp>
          <p:sp>
            <p:nvSpPr>
              <p:cNvPr id="24926" name="Oval 450"/>
              <p:cNvSpPr>
                <a:spLocks noChangeArrowheads="1"/>
              </p:cNvSpPr>
              <p:nvPr/>
            </p:nvSpPr>
            <p:spPr bwMode="invGray">
              <a:xfrm>
                <a:off x="2781" y="2375"/>
                <a:ext cx="37" cy="37"/>
              </a:xfrm>
              <a:prstGeom prst="ellipse">
                <a:avLst/>
              </a:prstGeom>
              <a:solidFill>
                <a:schemeClr val="bg1"/>
              </a:solidFill>
              <a:ln w="1651">
                <a:solidFill>
                  <a:schemeClr val="bg1"/>
                </a:solidFill>
                <a:round/>
              </a:ln>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4927" name="Group 451"/>
              <p:cNvGrpSpPr/>
              <p:nvPr/>
            </p:nvGrpSpPr>
            <p:grpSpPr bwMode="auto">
              <a:xfrm>
                <a:off x="3122" y="2693"/>
                <a:ext cx="41" cy="42"/>
                <a:chOff x="2097" y="1826"/>
                <a:chExt cx="56" cy="56"/>
              </a:xfrm>
            </p:grpSpPr>
            <p:sp>
              <p:nvSpPr>
                <p:cNvPr id="24929" name="Oval 452"/>
                <p:cNvSpPr>
                  <a:spLocks noChangeArrowheads="1"/>
                </p:cNvSpPr>
                <p:nvPr/>
              </p:nvSpPr>
              <p:spPr bwMode="invGray">
                <a:xfrm>
                  <a:off x="2099" y="1829"/>
                  <a:ext cx="50" cy="50"/>
                </a:xfrm>
                <a:prstGeom prst="ellipse">
                  <a:avLst/>
                </a:prstGeom>
                <a:solidFill>
                  <a:schemeClr val="bg1"/>
                </a:solidFill>
                <a:ln w="1651">
                  <a:solidFill>
                    <a:schemeClr val="bg1"/>
                  </a:solidFill>
                  <a:round/>
                </a:ln>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930" name="AutoShape 453"/>
                <p:cNvSpPr>
                  <a:spLocks noChangeArrowheads="1"/>
                </p:cNvSpPr>
                <p:nvPr/>
              </p:nvSpPr>
              <p:spPr bwMode="invGray">
                <a:xfrm>
                  <a:off x="2097" y="1826"/>
                  <a:ext cx="56" cy="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86 w 21600"/>
                    <a:gd name="T25" fmla="*/ 3086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629" y="10800"/>
                      </a:moveTo>
                      <a:cubicBezTo>
                        <a:pt x="4629" y="14208"/>
                        <a:pt x="7392" y="16971"/>
                        <a:pt x="10800" y="16971"/>
                      </a:cubicBezTo>
                      <a:cubicBezTo>
                        <a:pt x="14208" y="16971"/>
                        <a:pt x="16971" y="14208"/>
                        <a:pt x="16971" y="10800"/>
                      </a:cubicBezTo>
                      <a:cubicBezTo>
                        <a:pt x="16971" y="7392"/>
                        <a:pt x="14208" y="4629"/>
                        <a:pt x="10800" y="4629"/>
                      </a:cubicBezTo>
                      <a:cubicBezTo>
                        <a:pt x="7392" y="4629"/>
                        <a:pt x="4629" y="7392"/>
                        <a:pt x="4629" y="10800"/>
                      </a:cubicBezTo>
                      <a:close/>
                    </a:path>
                  </a:pathLst>
                </a:custGeom>
                <a:solidFill>
                  <a:srgbClr val="99CCFF"/>
                </a:solidFill>
                <a:ln w="1651">
                  <a:solidFill>
                    <a:schemeClr val="bg1"/>
                  </a:solidFill>
                  <a:round/>
                </a:ln>
              </p:spPr>
              <p:txBody>
                <a:bodyPr wrap="none" tIns="91440" bIns="91440" anchor="ctr"/>
                <a:lstStyle/>
                <a:p>
                  <a:endParaRPr lang="zh-CN" altLang="en-US"/>
                </a:p>
              </p:txBody>
            </p:sp>
          </p:grpSp>
          <p:sp>
            <p:nvSpPr>
              <p:cNvPr id="24928" name="AutoShape 454"/>
              <p:cNvSpPr>
                <a:spLocks noChangeArrowheads="1"/>
              </p:cNvSpPr>
              <p:nvPr/>
            </p:nvSpPr>
            <p:spPr bwMode="auto">
              <a:xfrm>
                <a:off x="2819" y="2583"/>
                <a:ext cx="121" cy="54"/>
              </a:xfrm>
              <a:prstGeom prst="roundRect">
                <a:avLst>
                  <a:gd name="adj" fmla="val 22222"/>
                </a:avLst>
              </a:pr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24587" name="Group 455"/>
          <p:cNvGrpSpPr/>
          <p:nvPr/>
        </p:nvGrpSpPr>
        <p:grpSpPr bwMode="auto">
          <a:xfrm>
            <a:off x="6597650" y="3648076"/>
            <a:ext cx="1498600" cy="919163"/>
            <a:chOff x="3358" y="2383"/>
            <a:chExt cx="944" cy="579"/>
          </a:xfrm>
        </p:grpSpPr>
        <p:sp>
          <p:nvSpPr>
            <p:cNvPr id="24809" name="Rectangle 456"/>
            <p:cNvSpPr>
              <a:spLocks noChangeArrowheads="1"/>
            </p:cNvSpPr>
            <p:nvPr/>
          </p:nvSpPr>
          <p:spPr bwMode="auto">
            <a:xfrm>
              <a:off x="3358" y="2858"/>
              <a:ext cx="944"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a:solidFill>
                    <a:srgbClr val="0000FF"/>
                  </a:solidFill>
                  <a:ea typeface="宋体" panose="02010600030101010101" pitchFamily="2" charset="-122"/>
                </a:rPr>
                <a:t>Component Diagram</a:t>
              </a:r>
              <a:endParaRPr lang="en-AU" altLang="zh-CN" sz="1200" b="1">
                <a:latin typeface="Arial Narrow" panose="020B0606020202030204" pitchFamily="34" charset="0"/>
                <a:ea typeface="宋体" panose="02010600030101010101" pitchFamily="2" charset="-122"/>
              </a:endParaRPr>
            </a:p>
          </p:txBody>
        </p:sp>
        <p:grpSp>
          <p:nvGrpSpPr>
            <p:cNvPr id="24810" name="Group 457"/>
            <p:cNvGrpSpPr/>
            <p:nvPr/>
          </p:nvGrpSpPr>
          <p:grpSpPr bwMode="auto">
            <a:xfrm>
              <a:off x="3482" y="2383"/>
              <a:ext cx="701" cy="448"/>
              <a:chOff x="2921" y="2428"/>
              <a:chExt cx="701" cy="448"/>
            </a:xfrm>
          </p:grpSpPr>
          <p:sp>
            <p:nvSpPr>
              <p:cNvPr id="24811" name="Rectangle 458"/>
              <p:cNvSpPr>
                <a:spLocks noChangeArrowheads="1"/>
              </p:cNvSpPr>
              <p:nvPr/>
            </p:nvSpPr>
            <p:spPr bwMode="auto">
              <a:xfrm>
                <a:off x="3257" y="2590"/>
                <a:ext cx="14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12" name="Rectangle 459"/>
              <p:cNvSpPr>
                <a:spLocks noChangeArrowheads="1"/>
              </p:cNvSpPr>
              <p:nvPr/>
            </p:nvSpPr>
            <p:spPr bwMode="auto">
              <a:xfrm>
                <a:off x="3283" y="2582"/>
                <a:ext cx="148"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Document</a:t>
                </a:r>
                <a:endParaRPr lang="en-AU" altLang="zh-CN" sz="2000" b="1">
                  <a:latin typeface="Arial Narrow" panose="020B0606020202030204" pitchFamily="34" charset="0"/>
                  <a:ea typeface="宋体" panose="02010600030101010101" pitchFamily="2" charset="-122"/>
                </a:endParaRPr>
              </a:p>
            </p:txBody>
          </p:sp>
          <p:sp>
            <p:nvSpPr>
              <p:cNvPr id="24813" name="Rectangle 460"/>
              <p:cNvSpPr>
                <a:spLocks noChangeArrowheads="1"/>
              </p:cNvSpPr>
              <p:nvPr/>
            </p:nvSpPr>
            <p:spPr bwMode="auto">
              <a:xfrm>
                <a:off x="2999" y="2522"/>
                <a:ext cx="18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14" name="Rectangle 461"/>
              <p:cNvSpPr>
                <a:spLocks noChangeArrowheads="1"/>
              </p:cNvSpPr>
              <p:nvPr/>
            </p:nvSpPr>
            <p:spPr bwMode="auto">
              <a:xfrm>
                <a:off x="2928" y="2700"/>
                <a:ext cx="16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15" name="Rectangle 462"/>
              <p:cNvSpPr>
                <a:spLocks noChangeArrowheads="1"/>
              </p:cNvSpPr>
              <p:nvPr/>
            </p:nvSpPr>
            <p:spPr bwMode="auto">
              <a:xfrm>
                <a:off x="3172" y="2735"/>
                <a:ext cx="5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16" name="Rectangle 463"/>
              <p:cNvSpPr>
                <a:spLocks noChangeArrowheads="1"/>
              </p:cNvSpPr>
              <p:nvPr/>
            </p:nvSpPr>
            <p:spPr bwMode="auto">
              <a:xfrm>
                <a:off x="3265" y="2428"/>
                <a:ext cx="15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17" name="Rectangle 464"/>
              <p:cNvSpPr>
                <a:spLocks noChangeArrowheads="1"/>
              </p:cNvSpPr>
              <p:nvPr/>
            </p:nvSpPr>
            <p:spPr bwMode="auto">
              <a:xfrm>
                <a:off x="3268" y="2430"/>
                <a:ext cx="156"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Repository</a:t>
                </a:r>
                <a:endParaRPr lang="en-AU" altLang="zh-CN" sz="2000" b="1">
                  <a:latin typeface="Arial Narrow" panose="020B0606020202030204" pitchFamily="34" charset="0"/>
                  <a:ea typeface="宋体" panose="02010600030101010101" pitchFamily="2" charset="-122"/>
                </a:endParaRPr>
              </a:p>
            </p:txBody>
          </p:sp>
          <p:sp>
            <p:nvSpPr>
              <p:cNvPr id="24818" name="Rectangle 465"/>
              <p:cNvSpPr>
                <a:spLocks noChangeArrowheads="1"/>
              </p:cNvSpPr>
              <p:nvPr/>
            </p:nvSpPr>
            <p:spPr bwMode="auto">
              <a:xfrm>
                <a:off x="3514" y="2753"/>
                <a:ext cx="103"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FileList</a:t>
                </a:r>
                <a:endParaRPr lang="en-AU" altLang="zh-CN" sz="2000" b="1">
                  <a:latin typeface="Arial Narrow" panose="020B0606020202030204" pitchFamily="34" charset="0"/>
                  <a:ea typeface="宋体" panose="02010600030101010101" pitchFamily="2" charset="-122"/>
                </a:endParaRPr>
              </a:p>
            </p:txBody>
          </p:sp>
          <p:grpSp>
            <p:nvGrpSpPr>
              <p:cNvPr id="24819" name="Group 466"/>
              <p:cNvGrpSpPr/>
              <p:nvPr/>
            </p:nvGrpSpPr>
            <p:grpSpPr bwMode="auto">
              <a:xfrm>
                <a:off x="3139" y="2534"/>
                <a:ext cx="119" cy="52"/>
                <a:chOff x="3091" y="2524"/>
                <a:chExt cx="138" cy="49"/>
              </a:xfrm>
            </p:grpSpPr>
            <p:sp>
              <p:nvSpPr>
                <p:cNvPr id="24886" name="Line 467"/>
                <p:cNvSpPr>
                  <a:spLocks noChangeShapeType="1"/>
                </p:cNvSpPr>
                <p:nvPr/>
              </p:nvSpPr>
              <p:spPr bwMode="auto">
                <a:xfrm flipV="1">
                  <a:off x="3091" y="2524"/>
                  <a:ext cx="138" cy="4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87" name="Line 468"/>
                <p:cNvSpPr>
                  <a:spLocks noChangeShapeType="1"/>
                </p:cNvSpPr>
                <p:nvPr/>
              </p:nvSpPr>
              <p:spPr bwMode="auto">
                <a:xfrm flipH="1">
                  <a:off x="3217" y="2524"/>
                  <a:ext cx="12" cy="1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88" name="Line 469"/>
                <p:cNvSpPr>
                  <a:spLocks noChangeShapeType="1"/>
                </p:cNvSpPr>
                <p:nvPr/>
              </p:nvSpPr>
              <p:spPr bwMode="auto">
                <a:xfrm flipH="1">
                  <a:off x="3211" y="2524"/>
                  <a:ext cx="18"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4820" name="Group 470"/>
              <p:cNvGrpSpPr/>
              <p:nvPr/>
            </p:nvGrpSpPr>
            <p:grpSpPr bwMode="auto">
              <a:xfrm>
                <a:off x="3279" y="2620"/>
                <a:ext cx="131" cy="76"/>
                <a:chOff x="3222" y="2627"/>
                <a:chExt cx="131" cy="76"/>
              </a:xfrm>
            </p:grpSpPr>
            <p:sp>
              <p:nvSpPr>
                <p:cNvPr id="24883" name="Rectangle 471"/>
                <p:cNvSpPr>
                  <a:spLocks noChangeArrowheads="1"/>
                </p:cNvSpPr>
                <p:nvPr/>
              </p:nvSpPr>
              <p:spPr bwMode="auto">
                <a:xfrm>
                  <a:off x="3260" y="2627"/>
                  <a:ext cx="93" cy="76"/>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84" name="Rectangle 472"/>
                <p:cNvSpPr>
                  <a:spLocks noChangeArrowheads="1"/>
                </p:cNvSpPr>
                <p:nvPr/>
              </p:nvSpPr>
              <p:spPr bwMode="auto">
                <a:xfrm>
                  <a:off x="3222" y="2647"/>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85" name="Rectangle 473"/>
                <p:cNvSpPr>
                  <a:spLocks noChangeArrowheads="1"/>
                </p:cNvSpPr>
                <p:nvPr/>
              </p:nvSpPr>
              <p:spPr bwMode="auto">
                <a:xfrm>
                  <a:off x="3222" y="2677"/>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4821" name="Rectangle 474"/>
              <p:cNvSpPr>
                <a:spLocks noChangeArrowheads="1"/>
              </p:cNvSpPr>
              <p:nvPr/>
            </p:nvSpPr>
            <p:spPr bwMode="auto">
              <a:xfrm>
                <a:off x="3257" y="2590"/>
                <a:ext cx="14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4822" name="Group 475"/>
              <p:cNvGrpSpPr/>
              <p:nvPr/>
            </p:nvGrpSpPr>
            <p:grpSpPr bwMode="auto">
              <a:xfrm>
                <a:off x="3006" y="2550"/>
                <a:ext cx="131" cy="77"/>
                <a:chOff x="2961" y="2561"/>
                <a:chExt cx="131" cy="77"/>
              </a:xfrm>
            </p:grpSpPr>
            <p:sp>
              <p:nvSpPr>
                <p:cNvPr id="24880" name="Rectangle 476"/>
                <p:cNvSpPr>
                  <a:spLocks noChangeArrowheads="1"/>
                </p:cNvSpPr>
                <p:nvPr/>
              </p:nvSpPr>
              <p:spPr bwMode="auto">
                <a:xfrm>
                  <a:off x="3000" y="2561"/>
                  <a:ext cx="92" cy="77"/>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81" name="Rectangle 477"/>
                <p:cNvSpPr>
                  <a:spLocks noChangeArrowheads="1"/>
                </p:cNvSpPr>
                <p:nvPr/>
              </p:nvSpPr>
              <p:spPr bwMode="auto">
                <a:xfrm>
                  <a:off x="2961" y="2582"/>
                  <a:ext cx="78"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82" name="Rectangle 478"/>
                <p:cNvSpPr>
                  <a:spLocks noChangeArrowheads="1"/>
                </p:cNvSpPr>
                <p:nvPr/>
              </p:nvSpPr>
              <p:spPr bwMode="auto">
                <a:xfrm>
                  <a:off x="2961" y="2612"/>
                  <a:ext cx="78"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4823" name="Rectangle 479"/>
              <p:cNvSpPr>
                <a:spLocks noChangeArrowheads="1"/>
              </p:cNvSpPr>
              <p:nvPr/>
            </p:nvSpPr>
            <p:spPr bwMode="auto">
              <a:xfrm>
                <a:off x="2999" y="2522"/>
                <a:ext cx="18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24" name="Rectangle 480"/>
              <p:cNvSpPr>
                <a:spLocks noChangeArrowheads="1"/>
              </p:cNvSpPr>
              <p:nvPr/>
            </p:nvSpPr>
            <p:spPr bwMode="auto">
              <a:xfrm>
                <a:off x="2996" y="2506"/>
                <a:ext cx="182"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FileManager</a:t>
                </a:r>
                <a:endParaRPr lang="en-AU" altLang="zh-CN" sz="2000" b="1">
                  <a:latin typeface="Arial Narrow" panose="020B0606020202030204" pitchFamily="34" charset="0"/>
                  <a:ea typeface="宋体" panose="02010600030101010101" pitchFamily="2" charset="-122"/>
                </a:endParaRPr>
              </a:p>
            </p:txBody>
          </p:sp>
          <p:grpSp>
            <p:nvGrpSpPr>
              <p:cNvPr id="24825" name="Group 481"/>
              <p:cNvGrpSpPr/>
              <p:nvPr/>
            </p:nvGrpSpPr>
            <p:grpSpPr bwMode="auto">
              <a:xfrm>
                <a:off x="2931" y="2785"/>
                <a:ext cx="131" cy="77"/>
                <a:chOff x="2887" y="2737"/>
                <a:chExt cx="131" cy="77"/>
              </a:xfrm>
            </p:grpSpPr>
            <p:sp>
              <p:nvSpPr>
                <p:cNvPr id="24877" name="Rectangle 482"/>
                <p:cNvSpPr>
                  <a:spLocks noChangeArrowheads="1"/>
                </p:cNvSpPr>
                <p:nvPr/>
              </p:nvSpPr>
              <p:spPr bwMode="auto">
                <a:xfrm>
                  <a:off x="2925" y="2737"/>
                  <a:ext cx="93" cy="77"/>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78" name="Rectangle 483"/>
                <p:cNvSpPr>
                  <a:spLocks noChangeArrowheads="1"/>
                </p:cNvSpPr>
                <p:nvPr/>
              </p:nvSpPr>
              <p:spPr bwMode="auto">
                <a:xfrm>
                  <a:off x="2887" y="2758"/>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79" name="Rectangle 484"/>
                <p:cNvSpPr>
                  <a:spLocks noChangeArrowheads="1"/>
                </p:cNvSpPr>
                <p:nvPr/>
              </p:nvSpPr>
              <p:spPr bwMode="auto">
                <a:xfrm>
                  <a:off x="2887" y="2787"/>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4826" name="Rectangle 485"/>
              <p:cNvSpPr>
                <a:spLocks noChangeArrowheads="1"/>
              </p:cNvSpPr>
              <p:nvPr/>
            </p:nvSpPr>
            <p:spPr bwMode="auto">
              <a:xfrm>
                <a:off x="2928" y="2700"/>
                <a:ext cx="16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27" name="Rectangle 486"/>
              <p:cNvSpPr>
                <a:spLocks noChangeArrowheads="1"/>
              </p:cNvSpPr>
              <p:nvPr/>
            </p:nvSpPr>
            <p:spPr bwMode="auto">
              <a:xfrm>
                <a:off x="2921" y="2748"/>
                <a:ext cx="167"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GraphicFile</a:t>
                </a:r>
                <a:endParaRPr lang="en-AU" altLang="zh-CN" sz="2000" b="1">
                  <a:latin typeface="Arial Narrow" panose="020B0606020202030204" pitchFamily="34" charset="0"/>
                  <a:ea typeface="宋体" panose="02010600030101010101" pitchFamily="2" charset="-122"/>
                </a:endParaRPr>
              </a:p>
            </p:txBody>
          </p:sp>
          <p:grpSp>
            <p:nvGrpSpPr>
              <p:cNvPr id="24828" name="Group 487"/>
              <p:cNvGrpSpPr/>
              <p:nvPr/>
            </p:nvGrpSpPr>
            <p:grpSpPr bwMode="auto">
              <a:xfrm>
                <a:off x="3203" y="2782"/>
                <a:ext cx="131" cy="75"/>
                <a:chOff x="3132" y="2774"/>
                <a:chExt cx="131" cy="75"/>
              </a:xfrm>
            </p:grpSpPr>
            <p:sp>
              <p:nvSpPr>
                <p:cNvPr id="24874" name="Rectangle 488"/>
                <p:cNvSpPr>
                  <a:spLocks noChangeArrowheads="1"/>
                </p:cNvSpPr>
                <p:nvPr/>
              </p:nvSpPr>
              <p:spPr bwMode="auto">
                <a:xfrm>
                  <a:off x="3170" y="2774"/>
                  <a:ext cx="93" cy="75"/>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75" name="Rectangle 489"/>
                <p:cNvSpPr>
                  <a:spLocks noChangeArrowheads="1"/>
                </p:cNvSpPr>
                <p:nvPr/>
              </p:nvSpPr>
              <p:spPr bwMode="auto">
                <a:xfrm>
                  <a:off x="3132" y="2793"/>
                  <a:ext cx="78"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76" name="Rectangle 490"/>
                <p:cNvSpPr>
                  <a:spLocks noChangeArrowheads="1"/>
                </p:cNvSpPr>
                <p:nvPr/>
              </p:nvSpPr>
              <p:spPr bwMode="auto">
                <a:xfrm>
                  <a:off x="3132" y="2823"/>
                  <a:ext cx="78" cy="15"/>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4829" name="Rectangle 491"/>
              <p:cNvSpPr>
                <a:spLocks noChangeArrowheads="1"/>
              </p:cNvSpPr>
              <p:nvPr/>
            </p:nvSpPr>
            <p:spPr bwMode="auto">
              <a:xfrm>
                <a:off x="3172" y="2735"/>
                <a:ext cx="53"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30" name="Rectangle 492"/>
              <p:cNvSpPr>
                <a:spLocks noChangeArrowheads="1"/>
              </p:cNvSpPr>
              <p:nvPr/>
            </p:nvSpPr>
            <p:spPr bwMode="auto">
              <a:xfrm>
                <a:off x="3255" y="2740"/>
                <a:ext cx="53"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File</a:t>
                </a:r>
                <a:endParaRPr lang="en-AU" altLang="zh-CN" sz="2000" b="1">
                  <a:latin typeface="Arial Narrow" panose="020B0606020202030204" pitchFamily="34" charset="0"/>
                  <a:ea typeface="宋体" panose="02010600030101010101" pitchFamily="2" charset="-122"/>
                </a:endParaRPr>
              </a:p>
            </p:txBody>
          </p:sp>
          <p:grpSp>
            <p:nvGrpSpPr>
              <p:cNvPr id="24831" name="Group 493"/>
              <p:cNvGrpSpPr/>
              <p:nvPr/>
            </p:nvGrpSpPr>
            <p:grpSpPr bwMode="auto">
              <a:xfrm>
                <a:off x="3254" y="2465"/>
                <a:ext cx="131" cy="74"/>
                <a:chOff x="3229" y="2469"/>
                <a:chExt cx="131" cy="74"/>
              </a:xfrm>
            </p:grpSpPr>
            <p:sp>
              <p:nvSpPr>
                <p:cNvPr id="24871" name="Rectangle 494"/>
                <p:cNvSpPr>
                  <a:spLocks noChangeArrowheads="1"/>
                </p:cNvSpPr>
                <p:nvPr/>
              </p:nvSpPr>
              <p:spPr bwMode="auto">
                <a:xfrm>
                  <a:off x="3267" y="2469"/>
                  <a:ext cx="93" cy="74"/>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72" name="Rectangle 495"/>
                <p:cNvSpPr>
                  <a:spLocks noChangeArrowheads="1"/>
                </p:cNvSpPr>
                <p:nvPr/>
              </p:nvSpPr>
              <p:spPr bwMode="auto">
                <a:xfrm>
                  <a:off x="3229" y="2487"/>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73" name="Rectangle 496"/>
                <p:cNvSpPr>
                  <a:spLocks noChangeArrowheads="1"/>
                </p:cNvSpPr>
                <p:nvPr/>
              </p:nvSpPr>
              <p:spPr bwMode="auto">
                <a:xfrm>
                  <a:off x="3229" y="2516"/>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4832" name="Rectangle 497"/>
              <p:cNvSpPr>
                <a:spLocks noChangeArrowheads="1"/>
              </p:cNvSpPr>
              <p:nvPr/>
            </p:nvSpPr>
            <p:spPr bwMode="auto">
              <a:xfrm>
                <a:off x="3265" y="2428"/>
                <a:ext cx="15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4833" name="Group 498"/>
              <p:cNvGrpSpPr/>
              <p:nvPr/>
            </p:nvGrpSpPr>
            <p:grpSpPr bwMode="auto">
              <a:xfrm>
                <a:off x="3491" y="2527"/>
                <a:ext cx="131" cy="74"/>
                <a:chOff x="3467" y="2464"/>
                <a:chExt cx="131" cy="74"/>
              </a:xfrm>
            </p:grpSpPr>
            <p:sp>
              <p:nvSpPr>
                <p:cNvPr id="24868" name="Rectangle 499"/>
                <p:cNvSpPr>
                  <a:spLocks noChangeArrowheads="1"/>
                </p:cNvSpPr>
                <p:nvPr/>
              </p:nvSpPr>
              <p:spPr bwMode="auto">
                <a:xfrm>
                  <a:off x="3505" y="2464"/>
                  <a:ext cx="93" cy="74"/>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69" name="Rectangle 500"/>
                <p:cNvSpPr>
                  <a:spLocks noChangeArrowheads="1"/>
                </p:cNvSpPr>
                <p:nvPr/>
              </p:nvSpPr>
              <p:spPr bwMode="auto">
                <a:xfrm>
                  <a:off x="3467" y="2482"/>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70" name="Rectangle 501"/>
                <p:cNvSpPr>
                  <a:spLocks noChangeArrowheads="1"/>
                </p:cNvSpPr>
                <p:nvPr/>
              </p:nvSpPr>
              <p:spPr bwMode="auto">
                <a:xfrm>
                  <a:off x="3467" y="2511"/>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4834" name="Group 502"/>
              <p:cNvGrpSpPr/>
              <p:nvPr/>
            </p:nvGrpSpPr>
            <p:grpSpPr bwMode="auto">
              <a:xfrm>
                <a:off x="3476" y="2799"/>
                <a:ext cx="132" cy="77"/>
                <a:chOff x="3437" y="2777"/>
                <a:chExt cx="132" cy="77"/>
              </a:xfrm>
            </p:grpSpPr>
            <p:sp>
              <p:nvSpPr>
                <p:cNvPr id="24865" name="Rectangle 503"/>
                <p:cNvSpPr>
                  <a:spLocks noChangeArrowheads="1"/>
                </p:cNvSpPr>
                <p:nvPr/>
              </p:nvSpPr>
              <p:spPr bwMode="auto">
                <a:xfrm>
                  <a:off x="3475" y="2777"/>
                  <a:ext cx="94" cy="77"/>
                </a:xfrm>
                <a:prstGeom prst="rect">
                  <a:avLst/>
                </a:prstGeom>
                <a:noFill/>
                <a:ln w="1588">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66" name="Rectangle 504"/>
                <p:cNvSpPr>
                  <a:spLocks noChangeArrowheads="1"/>
                </p:cNvSpPr>
                <p:nvPr/>
              </p:nvSpPr>
              <p:spPr bwMode="auto">
                <a:xfrm>
                  <a:off x="3437" y="2798"/>
                  <a:ext cx="77" cy="16"/>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67" name="Rectangle 505"/>
                <p:cNvSpPr>
                  <a:spLocks noChangeArrowheads="1"/>
                </p:cNvSpPr>
                <p:nvPr/>
              </p:nvSpPr>
              <p:spPr bwMode="auto">
                <a:xfrm>
                  <a:off x="3437" y="2828"/>
                  <a:ext cx="77" cy="15"/>
                </a:xfrm>
                <a:prstGeom prst="rect">
                  <a:avLst/>
                </a:prstGeom>
                <a:solidFill>
                  <a:srgbClr val="FFFFFF"/>
                </a:solidFill>
                <a:ln w="1588">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4835" name="Group 506"/>
              <p:cNvGrpSpPr/>
              <p:nvPr/>
            </p:nvGrpSpPr>
            <p:grpSpPr bwMode="auto">
              <a:xfrm flipH="1" flipV="1">
                <a:off x="3425" y="2604"/>
                <a:ext cx="119" cy="52"/>
                <a:chOff x="3091" y="2524"/>
                <a:chExt cx="138" cy="49"/>
              </a:xfrm>
            </p:grpSpPr>
            <p:sp>
              <p:nvSpPr>
                <p:cNvPr id="24862" name="Line 507"/>
                <p:cNvSpPr>
                  <a:spLocks noChangeShapeType="1"/>
                </p:cNvSpPr>
                <p:nvPr/>
              </p:nvSpPr>
              <p:spPr bwMode="auto">
                <a:xfrm flipV="1">
                  <a:off x="3091" y="2524"/>
                  <a:ext cx="138" cy="4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63" name="Line 508"/>
                <p:cNvSpPr>
                  <a:spLocks noChangeShapeType="1"/>
                </p:cNvSpPr>
                <p:nvPr/>
              </p:nvSpPr>
              <p:spPr bwMode="auto">
                <a:xfrm flipH="1">
                  <a:off x="3217" y="2524"/>
                  <a:ext cx="12" cy="1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64" name="Line 509"/>
                <p:cNvSpPr>
                  <a:spLocks noChangeShapeType="1"/>
                </p:cNvSpPr>
                <p:nvPr/>
              </p:nvSpPr>
              <p:spPr bwMode="auto">
                <a:xfrm flipH="1">
                  <a:off x="3211" y="2524"/>
                  <a:ext cx="18"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4836" name="Group 510"/>
              <p:cNvGrpSpPr/>
              <p:nvPr/>
            </p:nvGrpSpPr>
            <p:grpSpPr bwMode="auto">
              <a:xfrm>
                <a:off x="3134" y="2623"/>
                <a:ext cx="81" cy="149"/>
                <a:chOff x="3134" y="2623"/>
                <a:chExt cx="81" cy="149"/>
              </a:xfrm>
            </p:grpSpPr>
            <p:sp>
              <p:nvSpPr>
                <p:cNvPr id="24858" name="Line 511"/>
                <p:cNvSpPr>
                  <a:spLocks noChangeShapeType="1"/>
                </p:cNvSpPr>
                <p:nvPr/>
              </p:nvSpPr>
              <p:spPr bwMode="auto">
                <a:xfrm rot="4625538" flipV="1">
                  <a:off x="3092" y="2665"/>
                  <a:ext cx="149" cy="6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859" name="Group 512"/>
                <p:cNvGrpSpPr/>
                <p:nvPr/>
              </p:nvGrpSpPr>
              <p:grpSpPr bwMode="auto">
                <a:xfrm>
                  <a:off x="3204" y="2748"/>
                  <a:ext cx="11" cy="17"/>
                  <a:chOff x="3202" y="2748"/>
                  <a:chExt cx="11" cy="17"/>
                </a:xfrm>
              </p:grpSpPr>
              <p:sp>
                <p:nvSpPr>
                  <p:cNvPr id="24860" name="Line 513"/>
                  <p:cNvSpPr>
                    <a:spLocks noChangeShapeType="1"/>
                  </p:cNvSpPr>
                  <p:nvPr/>
                </p:nvSpPr>
                <p:spPr bwMode="auto">
                  <a:xfrm rot="4625538" flipH="1">
                    <a:off x="3203" y="2754"/>
                    <a:ext cx="10" cy="1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61" name="Line 514"/>
                  <p:cNvSpPr>
                    <a:spLocks noChangeShapeType="1"/>
                  </p:cNvSpPr>
                  <p:nvPr/>
                </p:nvSpPr>
                <p:spPr bwMode="auto">
                  <a:xfrm rot="4625538" flipH="1">
                    <a:off x="3204" y="2755"/>
                    <a:ext cx="16"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837" name="Group 515"/>
              <p:cNvGrpSpPr/>
              <p:nvPr/>
            </p:nvGrpSpPr>
            <p:grpSpPr bwMode="auto">
              <a:xfrm rot="8282183">
                <a:off x="2997" y="2661"/>
                <a:ext cx="119" cy="52"/>
                <a:chOff x="3091" y="2524"/>
                <a:chExt cx="138" cy="49"/>
              </a:xfrm>
            </p:grpSpPr>
            <p:sp>
              <p:nvSpPr>
                <p:cNvPr id="24855" name="Line 516"/>
                <p:cNvSpPr>
                  <a:spLocks noChangeShapeType="1"/>
                </p:cNvSpPr>
                <p:nvPr/>
              </p:nvSpPr>
              <p:spPr bwMode="auto">
                <a:xfrm flipV="1">
                  <a:off x="3091" y="2524"/>
                  <a:ext cx="138" cy="4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56" name="Line 517"/>
                <p:cNvSpPr>
                  <a:spLocks noChangeShapeType="1"/>
                </p:cNvSpPr>
                <p:nvPr/>
              </p:nvSpPr>
              <p:spPr bwMode="auto">
                <a:xfrm flipH="1">
                  <a:off x="3217" y="2524"/>
                  <a:ext cx="12" cy="1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57" name="Line 518"/>
                <p:cNvSpPr>
                  <a:spLocks noChangeShapeType="1"/>
                </p:cNvSpPr>
                <p:nvPr/>
              </p:nvSpPr>
              <p:spPr bwMode="auto">
                <a:xfrm flipH="1">
                  <a:off x="3211" y="2524"/>
                  <a:ext cx="18"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4838" name="Group 519"/>
              <p:cNvGrpSpPr/>
              <p:nvPr/>
            </p:nvGrpSpPr>
            <p:grpSpPr bwMode="auto">
              <a:xfrm rot="1108612">
                <a:off x="3066" y="2796"/>
                <a:ext cx="119" cy="52"/>
                <a:chOff x="3091" y="2524"/>
                <a:chExt cx="138" cy="49"/>
              </a:xfrm>
            </p:grpSpPr>
            <p:sp>
              <p:nvSpPr>
                <p:cNvPr id="24852" name="Line 520"/>
                <p:cNvSpPr>
                  <a:spLocks noChangeShapeType="1"/>
                </p:cNvSpPr>
                <p:nvPr/>
              </p:nvSpPr>
              <p:spPr bwMode="auto">
                <a:xfrm flipV="1">
                  <a:off x="3091" y="2524"/>
                  <a:ext cx="138" cy="4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53" name="Line 521"/>
                <p:cNvSpPr>
                  <a:spLocks noChangeShapeType="1"/>
                </p:cNvSpPr>
                <p:nvPr/>
              </p:nvSpPr>
              <p:spPr bwMode="auto">
                <a:xfrm flipH="1">
                  <a:off x="3217" y="2524"/>
                  <a:ext cx="12" cy="1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54" name="Line 522"/>
                <p:cNvSpPr>
                  <a:spLocks noChangeShapeType="1"/>
                </p:cNvSpPr>
                <p:nvPr/>
              </p:nvSpPr>
              <p:spPr bwMode="auto">
                <a:xfrm flipH="1">
                  <a:off x="3211" y="2524"/>
                  <a:ext cx="18"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4839" name="Group 523"/>
              <p:cNvGrpSpPr/>
              <p:nvPr/>
            </p:nvGrpSpPr>
            <p:grpSpPr bwMode="auto">
              <a:xfrm rot="-9286732">
                <a:off x="3344" y="2799"/>
                <a:ext cx="119" cy="52"/>
                <a:chOff x="3091" y="2524"/>
                <a:chExt cx="138" cy="49"/>
              </a:xfrm>
            </p:grpSpPr>
            <p:sp>
              <p:nvSpPr>
                <p:cNvPr id="24849" name="Line 524"/>
                <p:cNvSpPr>
                  <a:spLocks noChangeShapeType="1"/>
                </p:cNvSpPr>
                <p:nvPr/>
              </p:nvSpPr>
              <p:spPr bwMode="auto">
                <a:xfrm flipV="1">
                  <a:off x="3091" y="2524"/>
                  <a:ext cx="138" cy="4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50" name="Line 525"/>
                <p:cNvSpPr>
                  <a:spLocks noChangeShapeType="1"/>
                </p:cNvSpPr>
                <p:nvPr/>
              </p:nvSpPr>
              <p:spPr bwMode="auto">
                <a:xfrm flipH="1">
                  <a:off x="3217" y="2524"/>
                  <a:ext cx="12" cy="1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51" name="Line 526"/>
                <p:cNvSpPr>
                  <a:spLocks noChangeShapeType="1"/>
                </p:cNvSpPr>
                <p:nvPr/>
              </p:nvSpPr>
              <p:spPr bwMode="auto">
                <a:xfrm flipH="1">
                  <a:off x="3211" y="2524"/>
                  <a:ext cx="18"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4840" name="Group 527"/>
              <p:cNvGrpSpPr/>
              <p:nvPr/>
            </p:nvGrpSpPr>
            <p:grpSpPr bwMode="auto">
              <a:xfrm rot="3808139">
                <a:off x="3401" y="2705"/>
                <a:ext cx="119" cy="52"/>
                <a:chOff x="3091" y="2524"/>
                <a:chExt cx="138" cy="49"/>
              </a:xfrm>
            </p:grpSpPr>
            <p:sp>
              <p:nvSpPr>
                <p:cNvPr id="24846" name="Line 528"/>
                <p:cNvSpPr>
                  <a:spLocks noChangeShapeType="1"/>
                </p:cNvSpPr>
                <p:nvPr/>
              </p:nvSpPr>
              <p:spPr bwMode="auto">
                <a:xfrm flipV="1">
                  <a:off x="3091" y="2524"/>
                  <a:ext cx="138" cy="4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47" name="Line 529"/>
                <p:cNvSpPr>
                  <a:spLocks noChangeShapeType="1"/>
                </p:cNvSpPr>
                <p:nvPr/>
              </p:nvSpPr>
              <p:spPr bwMode="auto">
                <a:xfrm flipH="1">
                  <a:off x="3217" y="2524"/>
                  <a:ext cx="12" cy="1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48" name="Line 530"/>
                <p:cNvSpPr>
                  <a:spLocks noChangeShapeType="1"/>
                </p:cNvSpPr>
                <p:nvPr/>
              </p:nvSpPr>
              <p:spPr bwMode="auto">
                <a:xfrm flipH="1">
                  <a:off x="3211" y="2524"/>
                  <a:ext cx="18"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4841" name="Group 531"/>
              <p:cNvGrpSpPr/>
              <p:nvPr/>
            </p:nvGrpSpPr>
            <p:grpSpPr bwMode="auto">
              <a:xfrm>
                <a:off x="3388" y="2508"/>
                <a:ext cx="86" cy="41"/>
                <a:chOff x="3388" y="2508"/>
                <a:chExt cx="86" cy="41"/>
              </a:xfrm>
            </p:grpSpPr>
            <p:sp>
              <p:nvSpPr>
                <p:cNvPr id="24842" name="Line 532"/>
                <p:cNvSpPr>
                  <a:spLocks noChangeShapeType="1"/>
                </p:cNvSpPr>
                <p:nvPr/>
              </p:nvSpPr>
              <p:spPr bwMode="auto">
                <a:xfrm rot="2559986" flipV="1">
                  <a:off x="3388" y="2508"/>
                  <a:ext cx="85" cy="37"/>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4843" name="Group 533"/>
                <p:cNvGrpSpPr/>
                <p:nvPr/>
              </p:nvGrpSpPr>
              <p:grpSpPr bwMode="auto">
                <a:xfrm rot="-2065552">
                  <a:off x="3463" y="2532"/>
                  <a:ext cx="11" cy="17"/>
                  <a:chOff x="3202" y="2748"/>
                  <a:chExt cx="11" cy="17"/>
                </a:xfrm>
              </p:grpSpPr>
              <p:sp>
                <p:nvSpPr>
                  <p:cNvPr id="24844" name="Line 534"/>
                  <p:cNvSpPr>
                    <a:spLocks noChangeShapeType="1"/>
                  </p:cNvSpPr>
                  <p:nvPr/>
                </p:nvSpPr>
                <p:spPr bwMode="auto">
                  <a:xfrm rot="4625538" flipH="1">
                    <a:off x="3203" y="2754"/>
                    <a:ext cx="10" cy="1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45" name="Line 535"/>
                  <p:cNvSpPr>
                    <a:spLocks noChangeShapeType="1"/>
                  </p:cNvSpPr>
                  <p:nvPr/>
                </p:nvSpPr>
                <p:spPr bwMode="auto">
                  <a:xfrm rot="4625538" flipH="1">
                    <a:off x="3204" y="2755"/>
                    <a:ext cx="16" cy="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24588" name="Group 536"/>
          <p:cNvGrpSpPr/>
          <p:nvPr/>
        </p:nvGrpSpPr>
        <p:grpSpPr bwMode="auto">
          <a:xfrm>
            <a:off x="3309939" y="3387725"/>
            <a:ext cx="1635125" cy="1003300"/>
            <a:chOff x="1218" y="2160"/>
            <a:chExt cx="1030" cy="632"/>
          </a:xfrm>
        </p:grpSpPr>
        <p:sp>
          <p:nvSpPr>
            <p:cNvPr id="24751" name="Rectangle 537"/>
            <p:cNvSpPr>
              <a:spLocks noChangeArrowheads="1"/>
            </p:cNvSpPr>
            <p:nvPr/>
          </p:nvSpPr>
          <p:spPr bwMode="auto">
            <a:xfrm>
              <a:off x="1218" y="2688"/>
              <a:ext cx="103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a:solidFill>
                    <a:srgbClr val="0000FF"/>
                  </a:solidFill>
                  <a:ea typeface="宋体" panose="02010600030101010101" pitchFamily="2" charset="-122"/>
                </a:rPr>
                <a:t>Collaboration Diagram</a:t>
              </a:r>
              <a:endParaRPr lang="en-AU" altLang="zh-CN" sz="1200" b="1">
                <a:latin typeface="Arial Narrow" panose="020B0606020202030204" pitchFamily="34" charset="0"/>
                <a:ea typeface="宋体" panose="02010600030101010101" pitchFamily="2" charset="-122"/>
              </a:endParaRPr>
            </a:p>
          </p:txBody>
        </p:sp>
        <p:grpSp>
          <p:nvGrpSpPr>
            <p:cNvPr id="24752" name="Group 538"/>
            <p:cNvGrpSpPr/>
            <p:nvPr/>
          </p:nvGrpSpPr>
          <p:grpSpPr bwMode="auto">
            <a:xfrm>
              <a:off x="1411" y="2160"/>
              <a:ext cx="658" cy="470"/>
              <a:chOff x="1501" y="2458"/>
              <a:chExt cx="658" cy="470"/>
            </a:xfrm>
          </p:grpSpPr>
          <p:sp>
            <p:nvSpPr>
              <p:cNvPr id="24753" name="Oval 539"/>
              <p:cNvSpPr>
                <a:spLocks noChangeArrowheads="1"/>
              </p:cNvSpPr>
              <p:nvPr/>
            </p:nvSpPr>
            <p:spPr bwMode="auto">
              <a:xfrm>
                <a:off x="1515" y="2633"/>
                <a:ext cx="18" cy="19"/>
              </a:xfrm>
              <a:prstGeom prst="ellipse">
                <a:avLst/>
              </a:pr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754" name="Line 540"/>
              <p:cNvSpPr>
                <a:spLocks noChangeShapeType="1"/>
              </p:cNvSpPr>
              <p:nvPr/>
            </p:nvSpPr>
            <p:spPr bwMode="auto">
              <a:xfrm>
                <a:off x="1524" y="2652"/>
                <a:ext cx="1" cy="1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55" name="Line 541"/>
              <p:cNvSpPr>
                <a:spLocks noChangeShapeType="1"/>
              </p:cNvSpPr>
              <p:nvPr/>
            </p:nvSpPr>
            <p:spPr bwMode="auto">
              <a:xfrm>
                <a:off x="1509" y="2658"/>
                <a:ext cx="2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56" name="Freeform 542"/>
              <p:cNvSpPr/>
              <p:nvPr/>
            </p:nvSpPr>
            <p:spPr bwMode="auto">
              <a:xfrm>
                <a:off x="1504" y="2671"/>
                <a:ext cx="40" cy="21"/>
              </a:xfrm>
              <a:custGeom>
                <a:avLst/>
                <a:gdLst>
                  <a:gd name="T0" fmla="*/ 0 w 108"/>
                  <a:gd name="T1" fmla="*/ 0 h 54"/>
                  <a:gd name="T2" fmla="*/ 0 w 108"/>
                  <a:gd name="T3" fmla="*/ 0 h 54"/>
                  <a:gd name="T4" fmla="*/ 0 w 108"/>
                  <a:gd name="T5" fmla="*/ 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57" name="Rectangle 543"/>
              <p:cNvSpPr>
                <a:spLocks noChangeArrowheads="1"/>
              </p:cNvSpPr>
              <p:nvPr/>
            </p:nvSpPr>
            <p:spPr bwMode="auto">
              <a:xfrm>
                <a:off x="1501" y="2700"/>
                <a:ext cx="103"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user : »ç¿ëÀÚ</a:t>
                </a:r>
                <a:endParaRPr lang="en-AU" altLang="zh-CN" sz="2000" b="1">
                  <a:latin typeface="Arial Narrow" panose="020B0606020202030204" pitchFamily="34" charset="0"/>
                  <a:ea typeface="宋体" panose="02010600030101010101" pitchFamily="2" charset="-122"/>
                </a:endParaRPr>
              </a:p>
            </p:txBody>
          </p:sp>
          <p:sp>
            <p:nvSpPr>
              <p:cNvPr id="24758" name="Rectangle 544"/>
              <p:cNvSpPr>
                <a:spLocks noChangeArrowheads="1"/>
              </p:cNvSpPr>
              <p:nvPr/>
            </p:nvSpPr>
            <p:spPr bwMode="auto">
              <a:xfrm>
                <a:off x="1673" y="2544"/>
                <a:ext cx="177" cy="4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759" name="Rectangle 545"/>
              <p:cNvSpPr>
                <a:spLocks noChangeArrowheads="1"/>
              </p:cNvSpPr>
              <p:nvPr/>
            </p:nvSpPr>
            <p:spPr bwMode="auto">
              <a:xfrm>
                <a:off x="1717" y="2549"/>
                <a:ext cx="149"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mainWnd : MainWnd</a:t>
                </a:r>
                <a:endParaRPr lang="en-AU" altLang="zh-CN" sz="2000" b="1">
                  <a:latin typeface="Arial Narrow" panose="020B0606020202030204" pitchFamily="34" charset="0"/>
                  <a:ea typeface="宋体" panose="02010600030101010101" pitchFamily="2" charset="-122"/>
                </a:endParaRPr>
              </a:p>
            </p:txBody>
          </p:sp>
          <p:sp>
            <p:nvSpPr>
              <p:cNvPr id="24760" name="Rectangle 546"/>
              <p:cNvSpPr>
                <a:spLocks noChangeArrowheads="1"/>
              </p:cNvSpPr>
              <p:nvPr/>
            </p:nvSpPr>
            <p:spPr bwMode="auto">
              <a:xfrm>
                <a:off x="1645" y="2727"/>
                <a:ext cx="145" cy="4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761" name="Rectangle 547"/>
              <p:cNvSpPr>
                <a:spLocks noChangeArrowheads="1"/>
              </p:cNvSpPr>
              <p:nvPr/>
            </p:nvSpPr>
            <p:spPr bwMode="auto">
              <a:xfrm>
                <a:off x="1684" y="2732"/>
                <a:ext cx="11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fileMgr : FileMgr</a:t>
                </a:r>
                <a:endParaRPr lang="en-AU" altLang="zh-CN" sz="2000" b="1">
                  <a:latin typeface="Arial Narrow" panose="020B0606020202030204" pitchFamily="34" charset="0"/>
                  <a:ea typeface="宋体" panose="02010600030101010101" pitchFamily="2" charset="-122"/>
                </a:endParaRPr>
              </a:p>
            </p:txBody>
          </p:sp>
          <p:sp>
            <p:nvSpPr>
              <p:cNvPr id="24762" name="Rectangle 548"/>
              <p:cNvSpPr>
                <a:spLocks noChangeArrowheads="1"/>
              </p:cNvSpPr>
              <p:nvPr/>
            </p:nvSpPr>
            <p:spPr bwMode="auto">
              <a:xfrm>
                <a:off x="1539" y="2880"/>
                <a:ext cx="191" cy="4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763" name="Rectangle 549"/>
              <p:cNvSpPr>
                <a:spLocks noChangeArrowheads="1"/>
              </p:cNvSpPr>
              <p:nvPr/>
            </p:nvSpPr>
            <p:spPr bwMode="auto">
              <a:xfrm>
                <a:off x="1586" y="2885"/>
                <a:ext cx="161"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repository : Repository</a:t>
                </a:r>
                <a:endParaRPr lang="en-AU" altLang="zh-CN" sz="2000" b="1">
                  <a:latin typeface="Arial Narrow" panose="020B0606020202030204" pitchFamily="34" charset="0"/>
                  <a:ea typeface="宋体" panose="02010600030101010101" pitchFamily="2" charset="-122"/>
                </a:endParaRPr>
              </a:p>
            </p:txBody>
          </p:sp>
          <p:sp>
            <p:nvSpPr>
              <p:cNvPr id="24764" name="Rectangle 550"/>
              <p:cNvSpPr>
                <a:spLocks noChangeArrowheads="1"/>
              </p:cNvSpPr>
              <p:nvPr/>
            </p:nvSpPr>
            <p:spPr bwMode="auto">
              <a:xfrm>
                <a:off x="1927" y="2862"/>
                <a:ext cx="188" cy="4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765" name="Rectangle 551"/>
              <p:cNvSpPr>
                <a:spLocks noChangeArrowheads="1"/>
              </p:cNvSpPr>
              <p:nvPr/>
            </p:nvSpPr>
            <p:spPr bwMode="auto">
              <a:xfrm>
                <a:off x="1974" y="2868"/>
                <a:ext cx="157"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document : Document</a:t>
                </a:r>
                <a:endParaRPr lang="en-AU" altLang="zh-CN" sz="2000" b="1">
                  <a:latin typeface="Arial Narrow" panose="020B0606020202030204" pitchFamily="34" charset="0"/>
                  <a:ea typeface="宋体" panose="02010600030101010101" pitchFamily="2" charset="-122"/>
                </a:endParaRPr>
              </a:p>
            </p:txBody>
          </p:sp>
          <p:sp>
            <p:nvSpPr>
              <p:cNvPr id="24766" name="Freeform 552"/>
              <p:cNvSpPr/>
              <p:nvPr/>
            </p:nvSpPr>
            <p:spPr bwMode="auto">
              <a:xfrm>
                <a:off x="1946" y="2849"/>
                <a:ext cx="187" cy="48"/>
              </a:xfrm>
              <a:custGeom>
                <a:avLst/>
                <a:gdLst>
                  <a:gd name="T0" fmla="*/ 0 w 561"/>
                  <a:gd name="T1" fmla="*/ 0 h 143"/>
                  <a:gd name="T2" fmla="*/ 0 w 561"/>
                  <a:gd name="T3" fmla="*/ 0 h 143"/>
                  <a:gd name="T4" fmla="*/ 0 w 561"/>
                  <a:gd name="T5" fmla="*/ 0 h 143"/>
                  <a:gd name="T6" fmla="*/ 0 w 561"/>
                  <a:gd name="T7" fmla="*/ 0 h 143"/>
                  <a:gd name="T8" fmla="*/ 0 w 561"/>
                  <a:gd name="T9" fmla="*/ 0 h 143"/>
                  <a:gd name="T10" fmla="*/ 0 60000 65536"/>
                  <a:gd name="T11" fmla="*/ 0 60000 65536"/>
                  <a:gd name="T12" fmla="*/ 0 60000 65536"/>
                  <a:gd name="T13" fmla="*/ 0 60000 65536"/>
                  <a:gd name="T14" fmla="*/ 0 60000 65536"/>
                  <a:gd name="T15" fmla="*/ 0 w 561"/>
                  <a:gd name="T16" fmla="*/ 0 h 143"/>
                  <a:gd name="T17" fmla="*/ 561 w 561"/>
                  <a:gd name="T18" fmla="*/ 143 h 143"/>
                </a:gdLst>
                <a:ahLst/>
                <a:cxnLst>
                  <a:cxn ang="T10">
                    <a:pos x="T0" y="T1"/>
                  </a:cxn>
                  <a:cxn ang="T11">
                    <a:pos x="T2" y="T3"/>
                  </a:cxn>
                  <a:cxn ang="T12">
                    <a:pos x="T4" y="T5"/>
                  </a:cxn>
                  <a:cxn ang="T13">
                    <a:pos x="T6" y="T7"/>
                  </a:cxn>
                  <a:cxn ang="T14">
                    <a:pos x="T8" y="T9"/>
                  </a:cxn>
                </a:cxnLst>
                <a:rect l="T15" t="T16" r="T17" b="T18"/>
                <a:pathLst>
                  <a:path w="561" h="143">
                    <a:moveTo>
                      <a:pt x="0" y="39"/>
                    </a:moveTo>
                    <a:lnTo>
                      <a:pt x="0" y="0"/>
                    </a:lnTo>
                    <a:lnTo>
                      <a:pt x="561" y="0"/>
                    </a:lnTo>
                    <a:lnTo>
                      <a:pt x="561" y="143"/>
                    </a:lnTo>
                    <a:lnTo>
                      <a:pt x="505" y="143"/>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67" name="Freeform 553"/>
              <p:cNvSpPr/>
              <p:nvPr/>
            </p:nvSpPr>
            <p:spPr bwMode="auto">
              <a:xfrm>
                <a:off x="1965" y="2836"/>
                <a:ext cx="187" cy="48"/>
              </a:xfrm>
              <a:custGeom>
                <a:avLst/>
                <a:gdLst>
                  <a:gd name="T0" fmla="*/ 0 w 561"/>
                  <a:gd name="T1" fmla="*/ 0 h 144"/>
                  <a:gd name="T2" fmla="*/ 0 w 561"/>
                  <a:gd name="T3" fmla="*/ 0 h 144"/>
                  <a:gd name="T4" fmla="*/ 0 w 561"/>
                  <a:gd name="T5" fmla="*/ 0 h 144"/>
                  <a:gd name="T6" fmla="*/ 0 w 561"/>
                  <a:gd name="T7" fmla="*/ 0 h 144"/>
                  <a:gd name="T8" fmla="*/ 0 w 561"/>
                  <a:gd name="T9" fmla="*/ 0 h 144"/>
                  <a:gd name="T10" fmla="*/ 0 60000 65536"/>
                  <a:gd name="T11" fmla="*/ 0 60000 65536"/>
                  <a:gd name="T12" fmla="*/ 0 60000 65536"/>
                  <a:gd name="T13" fmla="*/ 0 60000 65536"/>
                  <a:gd name="T14" fmla="*/ 0 60000 65536"/>
                  <a:gd name="T15" fmla="*/ 0 w 561"/>
                  <a:gd name="T16" fmla="*/ 0 h 144"/>
                  <a:gd name="T17" fmla="*/ 561 w 561"/>
                  <a:gd name="T18" fmla="*/ 144 h 144"/>
                </a:gdLst>
                <a:ahLst/>
                <a:cxnLst>
                  <a:cxn ang="T10">
                    <a:pos x="T0" y="T1"/>
                  </a:cxn>
                  <a:cxn ang="T11">
                    <a:pos x="T2" y="T3"/>
                  </a:cxn>
                  <a:cxn ang="T12">
                    <a:pos x="T4" y="T5"/>
                  </a:cxn>
                  <a:cxn ang="T13">
                    <a:pos x="T6" y="T7"/>
                  </a:cxn>
                  <a:cxn ang="T14">
                    <a:pos x="T8" y="T9"/>
                  </a:cxn>
                </a:cxnLst>
                <a:rect l="T15" t="T16" r="T17" b="T18"/>
                <a:pathLst>
                  <a:path w="561" h="144">
                    <a:moveTo>
                      <a:pt x="0" y="40"/>
                    </a:moveTo>
                    <a:lnTo>
                      <a:pt x="0" y="0"/>
                    </a:lnTo>
                    <a:lnTo>
                      <a:pt x="561" y="0"/>
                    </a:lnTo>
                    <a:lnTo>
                      <a:pt x="561" y="144"/>
                    </a:lnTo>
                    <a:lnTo>
                      <a:pt x="505" y="144"/>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68" name="Rectangle 554"/>
              <p:cNvSpPr>
                <a:spLocks noChangeArrowheads="1"/>
              </p:cNvSpPr>
              <p:nvPr/>
            </p:nvSpPr>
            <p:spPr bwMode="auto">
              <a:xfrm>
                <a:off x="1998" y="2633"/>
                <a:ext cx="125" cy="47"/>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769" name="Rectangle 555"/>
              <p:cNvSpPr>
                <a:spLocks noChangeArrowheads="1"/>
              </p:cNvSpPr>
              <p:nvPr/>
            </p:nvSpPr>
            <p:spPr bwMode="auto">
              <a:xfrm>
                <a:off x="2032" y="2638"/>
                <a:ext cx="102"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gFile : GrpFile</a:t>
                </a:r>
                <a:endParaRPr lang="en-AU" altLang="zh-CN" sz="2000" b="1">
                  <a:latin typeface="Arial Narrow" panose="020B0606020202030204" pitchFamily="34" charset="0"/>
                  <a:ea typeface="宋体" panose="02010600030101010101" pitchFamily="2" charset="-122"/>
                </a:endParaRPr>
              </a:p>
            </p:txBody>
          </p:sp>
          <p:sp>
            <p:nvSpPr>
              <p:cNvPr id="24770" name="Freeform 556"/>
              <p:cNvSpPr/>
              <p:nvPr/>
            </p:nvSpPr>
            <p:spPr bwMode="auto">
              <a:xfrm>
                <a:off x="2016" y="2619"/>
                <a:ext cx="124" cy="48"/>
              </a:xfrm>
              <a:custGeom>
                <a:avLst/>
                <a:gdLst>
                  <a:gd name="T0" fmla="*/ 0 w 372"/>
                  <a:gd name="T1" fmla="*/ 0 h 144"/>
                  <a:gd name="T2" fmla="*/ 0 w 372"/>
                  <a:gd name="T3" fmla="*/ 0 h 144"/>
                  <a:gd name="T4" fmla="*/ 0 w 372"/>
                  <a:gd name="T5" fmla="*/ 0 h 144"/>
                  <a:gd name="T6" fmla="*/ 0 w 372"/>
                  <a:gd name="T7" fmla="*/ 0 h 144"/>
                  <a:gd name="T8" fmla="*/ 0 w 372"/>
                  <a:gd name="T9" fmla="*/ 0 h 144"/>
                  <a:gd name="T10" fmla="*/ 0 60000 65536"/>
                  <a:gd name="T11" fmla="*/ 0 60000 65536"/>
                  <a:gd name="T12" fmla="*/ 0 60000 65536"/>
                  <a:gd name="T13" fmla="*/ 0 60000 65536"/>
                  <a:gd name="T14" fmla="*/ 0 60000 65536"/>
                  <a:gd name="T15" fmla="*/ 0 w 372"/>
                  <a:gd name="T16" fmla="*/ 0 h 144"/>
                  <a:gd name="T17" fmla="*/ 372 w 372"/>
                  <a:gd name="T18" fmla="*/ 144 h 144"/>
                </a:gdLst>
                <a:ahLst/>
                <a:cxnLst>
                  <a:cxn ang="T10">
                    <a:pos x="T0" y="T1"/>
                  </a:cxn>
                  <a:cxn ang="T11">
                    <a:pos x="T2" y="T3"/>
                  </a:cxn>
                  <a:cxn ang="T12">
                    <a:pos x="T4" y="T5"/>
                  </a:cxn>
                  <a:cxn ang="T13">
                    <a:pos x="T6" y="T7"/>
                  </a:cxn>
                  <a:cxn ang="T14">
                    <a:pos x="T8" y="T9"/>
                  </a:cxn>
                </a:cxnLst>
                <a:rect l="T15" t="T16" r="T17" b="T18"/>
                <a:pathLst>
                  <a:path w="372" h="144">
                    <a:moveTo>
                      <a:pt x="0" y="40"/>
                    </a:moveTo>
                    <a:lnTo>
                      <a:pt x="0" y="0"/>
                    </a:lnTo>
                    <a:lnTo>
                      <a:pt x="372" y="0"/>
                    </a:lnTo>
                    <a:lnTo>
                      <a:pt x="372" y="144"/>
                    </a:lnTo>
                    <a:lnTo>
                      <a:pt x="316" y="144"/>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71" name="Freeform 557"/>
              <p:cNvSpPr/>
              <p:nvPr/>
            </p:nvSpPr>
            <p:spPr bwMode="auto">
              <a:xfrm>
                <a:off x="2035" y="2606"/>
                <a:ext cx="124" cy="48"/>
              </a:xfrm>
              <a:custGeom>
                <a:avLst/>
                <a:gdLst>
                  <a:gd name="T0" fmla="*/ 0 w 372"/>
                  <a:gd name="T1" fmla="*/ 0 h 144"/>
                  <a:gd name="T2" fmla="*/ 0 w 372"/>
                  <a:gd name="T3" fmla="*/ 0 h 144"/>
                  <a:gd name="T4" fmla="*/ 0 w 372"/>
                  <a:gd name="T5" fmla="*/ 0 h 144"/>
                  <a:gd name="T6" fmla="*/ 0 w 372"/>
                  <a:gd name="T7" fmla="*/ 0 h 144"/>
                  <a:gd name="T8" fmla="*/ 0 w 372"/>
                  <a:gd name="T9" fmla="*/ 0 h 144"/>
                  <a:gd name="T10" fmla="*/ 0 60000 65536"/>
                  <a:gd name="T11" fmla="*/ 0 60000 65536"/>
                  <a:gd name="T12" fmla="*/ 0 60000 65536"/>
                  <a:gd name="T13" fmla="*/ 0 60000 65536"/>
                  <a:gd name="T14" fmla="*/ 0 60000 65536"/>
                  <a:gd name="T15" fmla="*/ 0 w 372"/>
                  <a:gd name="T16" fmla="*/ 0 h 144"/>
                  <a:gd name="T17" fmla="*/ 372 w 372"/>
                  <a:gd name="T18" fmla="*/ 144 h 144"/>
                </a:gdLst>
                <a:ahLst/>
                <a:cxnLst>
                  <a:cxn ang="T10">
                    <a:pos x="T0" y="T1"/>
                  </a:cxn>
                  <a:cxn ang="T11">
                    <a:pos x="T2" y="T3"/>
                  </a:cxn>
                  <a:cxn ang="T12">
                    <a:pos x="T4" y="T5"/>
                  </a:cxn>
                  <a:cxn ang="T13">
                    <a:pos x="T6" y="T7"/>
                  </a:cxn>
                  <a:cxn ang="T14">
                    <a:pos x="T8" y="T9"/>
                  </a:cxn>
                </a:cxnLst>
                <a:rect l="T15" t="T16" r="T17" b="T18"/>
                <a:pathLst>
                  <a:path w="372" h="144">
                    <a:moveTo>
                      <a:pt x="0" y="40"/>
                    </a:moveTo>
                    <a:lnTo>
                      <a:pt x="0" y="0"/>
                    </a:lnTo>
                    <a:lnTo>
                      <a:pt x="372" y="0"/>
                    </a:lnTo>
                    <a:lnTo>
                      <a:pt x="372" y="144"/>
                    </a:lnTo>
                    <a:lnTo>
                      <a:pt x="316" y="144"/>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72" name="Arc 558"/>
              <p:cNvSpPr/>
              <p:nvPr/>
            </p:nvSpPr>
            <p:spPr bwMode="auto">
              <a:xfrm>
                <a:off x="1742" y="2489"/>
                <a:ext cx="39" cy="55"/>
              </a:xfrm>
              <a:custGeom>
                <a:avLst/>
                <a:gdLst>
                  <a:gd name="T0" fmla="*/ 0 w 43200"/>
                  <a:gd name="T1" fmla="*/ 0 h 26968"/>
                  <a:gd name="T2" fmla="*/ 0 w 43200"/>
                  <a:gd name="T3" fmla="*/ 0 h 26968"/>
                  <a:gd name="T4" fmla="*/ 0 w 43200"/>
                  <a:gd name="T5" fmla="*/ 0 h 26968"/>
                  <a:gd name="T6" fmla="*/ 0 60000 65536"/>
                  <a:gd name="T7" fmla="*/ 0 60000 65536"/>
                  <a:gd name="T8" fmla="*/ 0 60000 65536"/>
                  <a:gd name="T9" fmla="*/ 0 w 43200"/>
                  <a:gd name="T10" fmla="*/ 0 h 26968"/>
                  <a:gd name="T11" fmla="*/ 43200 w 43200"/>
                  <a:gd name="T12" fmla="*/ 26968 h 26968"/>
                </a:gdLst>
                <a:ahLst/>
                <a:cxnLst>
                  <a:cxn ang="T6">
                    <a:pos x="T0" y="T1"/>
                  </a:cxn>
                  <a:cxn ang="T7">
                    <a:pos x="T2" y="T3"/>
                  </a:cxn>
                  <a:cxn ang="T8">
                    <a:pos x="T4" y="T5"/>
                  </a:cxn>
                </a:cxnLst>
                <a:rect l="T9" t="T10" r="T11" b="T12"/>
                <a:pathLst>
                  <a:path w="43200" h="26968" fill="none" extrusionOk="0">
                    <a:moveTo>
                      <a:pt x="614" y="26714"/>
                    </a:moveTo>
                    <a:cubicBezTo>
                      <a:pt x="206" y="25040"/>
                      <a:pt x="0" y="23323"/>
                      <a:pt x="0" y="21600"/>
                    </a:cubicBezTo>
                    <a:cubicBezTo>
                      <a:pt x="0" y="9670"/>
                      <a:pt x="9670" y="0"/>
                      <a:pt x="21600" y="0"/>
                    </a:cubicBezTo>
                    <a:cubicBezTo>
                      <a:pt x="33529" y="0"/>
                      <a:pt x="43200" y="9670"/>
                      <a:pt x="43200" y="21600"/>
                    </a:cubicBezTo>
                    <a:cubicBezTo>
                      <a:pt x="43200" y="23410"/>
                      <a:pt x="42972" y="25214"/>
                      <a:pt x="42522" y="26968"/>
                    </a:cubicBezTo>
                  </a:path>
                  <a:path w="43200" h="26968" stroke="0" extrusionOk="0">
                    <a:moveTo>
                      <a:pt x="614" y="26714"/>
                    </a:moveTo>
                    <a:cubicBezTo>
                      <a:pt x="206" y="25040"/>
                      <a:pt x="0" y="23323"/>
                      <a:pt x="0" y="21600"/>
                    </a:cubicBezTo>
                    <a:cubicBezTo>
                      <a:pt x="0" y="9670"/>
                      <a:pt x="9670" y="0"/>
                      <a:pt x="21600" y="0"/>
                    </a:cubicBezTo>
                    <a:cubicBezTo>
                      <a:pt x="33529" y="0"/>
                      <a:pt x="43200" y="9670"/>
                      <a:pt x="43200" y="21600"/>
                    </a:cubicBezTo>
                    <a:cubicBezTo>
                      <a:pt x="43200" y="23410"/>
                      <a:pt x="42972" y="25214"/>
                      <a:pt x="42522" y="26968"/>
                    </a:cubicBezTo>
                    <a:lnTo>
                      <a:pt x="21600" y="21600"/>
                    </a:lnTo>
                    <a:lnTo>
                      <a:pt x="614" y="26714"/>
                    </a:lnTo>
                    <a:close/>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73" name="Arc 559"/>
              <p:cNvSpPr/>
              <p:nvPr/>
            </p:nvSpPr>
            <p:spPr bwMode="auto">
              <a:xfrm>
                <a:off x="1698" y="2672"/>
                <a:ext cx="39" cy="55"/>
              </a:xfrm>
              <a:custGeom>
                <a:avLst/>
                <a:gdLst>
                  <a:gd name="T0" fmla="*/ 0 w 43200"/>
                  <a:gd name="T1" fmla="*/ 0 h 26968"/>
                  <a:gd name="T2" fmla="*/ 0 w 43200"/>
                  <a:gd name="T3" fmla="*/ 0 h 26968"/>
                  <a:gd name="T4" fmla="*/ 0 w 43200"/>
                  <a:gd name="T5" fmla="*/ 0 h 26968"/>
                  <a:gd name="T6" fmla="*/ 0 60000 65536"/>
                  <a:gd name="T7" fmla="*/ 0 60000 65536"/>
                  <a:gd name="T8" fmla="*/ 0 60000 65536"/>
                  <a:gd name="T9" fmla="*/ 0 w 43200"/>
                  <a:gd name="T10" fmla="*/ 0 h 26968"/>
                  <a:gd name="T11" fmla="*/ 43200 w 43200"/>
                  <a:gd name="T12" fmla="*/ 26968 h 26968"/>
                </a:gdLst>
                <a:ahLst/>
                <a:cxnLst>
                  <a:cxn ang="T6">
                    <a:pos x="T0" y="T1"/>
                  </a:cxn>
                  <a:cxn ang="T7">
                    <a:pos x="T2" y="T3"/>
                  </a:cxn>
                  <a:cxn ang="T8">
                    <a:pos x="T4" y="T5"/>
                  </a:cxn>
                </a:cxnLst>
                <a:rect l="T9" t="T10" r="T11" b="T12"/>
                <a:pathLst>
                  <a:path w="43200" h="26968" fill="none" extrusionOk="0">
                    <a:moveTo>
                      <a:pt x="614" y="26714"/>
                    </a:moveTo>
                    <a:cubicBezTo>
                      <a:pt x="206" y="25040"/>
                      <a:pt x="0" y="23323"/>
                      <a:pt x="0" y="21600"/>
                    </a:cubicBezTo>
                    <a:cubicBezTo>
                      <a:pt x="0" y="9670"/>
                      <a:pt x="9670" y="0"/>
                      <a:pt x="21600" y="0"/>
                    </a:cubicBezTo>
                    <a:cubicBezTo>
                      <a:pt x="33529" y="0"/>
                      <a:pt x="43200" y="9670"/>
                      <a:pt x="43200" y="21600"/>
                    </a:cubicBezTo>
                    <a:cubicBezTo>
                      <a:pt x="43200" y="23410"/>
                      <a:pt x="42972" y="25214"/>
                      <a:pt x="42522" y="26968"/>
                    </a:cubicBezTo>
                  </a:path>
                  <a:path w="43200" h="26968" stroke="0" extrusionOk="0">
                    <a:moveTo>
                      <a:pt x="614" y="26714"/>
                    </a:moveTo>
                    <a:cubicBezTo>
                      <a:pt x="206" y="25040"/>
                      <a:pt x="0" y="23323"/>
                      <a:pt x="0" y="21600"/>
                    </a:cubicBezTo>
                    <a:cubicBezTo>
                      <a:pt x="0" y="9670"/>
                      <a:pt x="9670" y="0"/>
                      <a:pt x="21600" y="0"/>
                    </a:cubicBezTo>
                    <a:cubicBezTo>
                      <a:pt x="33529" y="0"/>
                      <a:pt x="43200" y="9670"/>
                      <a:pt x="43200" y="21600"/>
                    </a:cubicBezTo>
                    <a:cubicBezTo>
                      <a:pt x="43200" y="23410"/>
                      <a:pt x="42972" y="25214"/>
                      <a:pt x="42522" y="26968"/>
                    </a:cubicBezTo>
                    <a:lnTo>
                      <a:pt x="21600" y="21600"/>
                    </a:lnTo>
                    <a:lnTo>
                      <a:pt x="614" y="26714"/>
                    </a:lnTo>
                    <a:close/>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74" name="Arc 560"/>
              <p:cNvSpPr/>
              <p:nvPr/>
            </p:nvSpPr>
            <p:spPr bwMode="auto">
              <a:xfrm>
                <a:off x="2002" y="2781"/>
                <a:ext cx="39" cy="84"/>
              </a:xfrm>
              <a:custGeom>
                <a:avLst/>
                <a:gdLst>
                  <a:gd name="T0" fmla="*/ 0 w 43200"/>
                  <a:gd name="T1" fmla="*/ 0 h 41013"/>
                  <a:gd name="T2" fmla="*/ 0 w 43200"/>
                  <a:gd name="T3" fmla="*/ 0 h 41013"/>
                  <a:gd name="T4" fmla="*/ 0 w 43200"/>
                  <a:gd name="T5" fmla="*/ 0 h 41013"/>
                  <a:gd name="T6" fmla="*/ 0 60000 65536"/>
                  <a:gd name="T7" fmla="*/ 0 60000 65536"/>
                  <a:gd name="T8" fmla="*/ 0 60000 65536"/>
                  <a:gd name="T9" fmla="*/ 0 w 43200"/>
                  <a:gd name="T10" fmla="*/ 0 h 41013"/>
                  <a:gd name="T11" fmla="*/ 43200 w 43200"/>
                  <a:gd name="T12" fmla="*/ 41013 h 41013"/>
                </a:gdLst>
                <a:ahLst/>
                <a:cxnLst>
                  <a:cxn ang="T6">
                    <a:pos x="T0" y="T1"/>
                  </a:cxn>
                  <a:cxn ang="T7">
                    <a:pos x="T2" y="T3"/>
                  </a:cxn>
                  <a:cxn ang="T8">
                    <a:pos x="T4" y="T5"/>
                  </a:cxn>
                </a:cxnLst>
                <a:rect l="T9" t="T10" r="T11" b="T12"/>
                <a:pathLst>
                  <a:path w="43200" h="41013" fill="none" extrusionOk="0">
                    <a:moveTo>
                      <a:pt x="9567" y="39537"/>
                    </a:moveTo>
                    <a:cubicBezTo>
                      <a:pt x="3587" y="35526"/>
                      <a:pt x="0" y="28800"/>
                      <a:pt x="0" y="21600"/>
                    </a:cubicBezTo>
                    <a:cubicBezTo>
                      <a:pt x="0" y="9670"/>
                      <a:pt x="9670" y="0"/>
                      <a:pt x="21600" y="0"/>
                    </a:cubicBezTo>
                    <a:cubicBezTo>
                      <a:pt x="33529" y="0"/>
                      <a:pt x="43200" y="9670"/>
                      <a:pt x="43200" y="21600"/>
                    </a:cubicBezTo>
                    <a:cubicBezTo>
                      <a:pt x="43200" y="29857"/>
                      <a:pt x="38492" y="37392"/>
                      <a:pt x="31070" y="41012"/>
                    </a:cubicBezTo>
                  </a:path>
                  <a:path w="43200" h="41013" stroke="0" extrusionOk="0">
                    <a:moveTo>
                      <a:pt x="9567" y="39537"/>
                    </a:moveTo>
                    <a:cubicBezTo>
                      <a:pt x="3587" y="35526"/>
                      <a:pt x="0" y="28800"/>
                      <a:pt x="0" y="21600"/>
                    </a:cubicBezTo>
                    <a:cubicBezTo>
                      <a:pt x="0" y="9670"/>
                      <a:pt x="9670" y="0"/>
                      <a:pt x="21600" y="0"/>
                    </a:cubicBezTo>
                    <a:cubicBezTo>
                      <a:pt x="33529" y="0"/>
                      <a:pt x="43200" y="9670"/>
                      <a:pt x="43200" y="21600"/>
                    </a:cubicBezTo>
                    <a:cubicBezTo>
                      <a:pt x="43200" y="29857"/>
                      <a:pt x="38492" y="37392"/>
                      <a:pt x="31070" y="41012"/>
                    </a:cubicBezTo>
                    <a:lnTo>
                      <a:pt x="21600" y="21600"/>
                    </a:lnTo>
                    <a:lnTo>
                      <a:pt x="9567" y="39537"/>
                    </a:lnTo>
                    <a:close/>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75" name="Line 561"/>
              <p:cNvSpPr>
                <a:spLocks noChangeShapeType="1"/>
              </p:cNvSpPr>
              <p:nvPr/>
            </p:nvSpPr>
            <p:spPr bwMode="auto">
              <a:xfrm>
                <a:off x="1741" y="2479"/>
                <a:ext cx="41"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76" name="Line 562"/>
              <p:cNvSpPr>
                <a:spLocks noChangeShapeType="1"/>
              </p:cNvSpPr>
              <p:nvPr/>
            </p:nvSpPr>
            <p:spPr bwMode="auto">
              <a:xfrm flipH="1">
                <a:off x="1770" y="2479"/>
                <a:ext cx="12" cy="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77" name="Line 563"/>
              <p:cNvSpPr>
                <a:spLocks noChangeShapeType="1"/>
              </p:cNvSpPr>
              <p:nvPr/>
            </p:nvSpPr>
            <p:spPr bwMode="auto">
              <a:xfrm flipH="1" flipV="1">
                <a:off x="1770" y="2473"/>
                <a:ext cx="12" cy="6"/>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78" name="Rectangle 564"/>
              <p:cNvSpPr>
                <a:spLocks noChangeArrowheads="1"/>
              </p:cNvSpPr>
              <p:nvPr/>
            </p:nvSpPr>
            <p:spPr bwMode="auto">
              <a:xfrm>
                <a:off x="1760" y="2458"/>
                <a:ext cx="6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9: sortByName ( )</a:t>
                </a:r>
                <a:endParaRPr lang="en-AU" altLang="zh-CN" sz="2000" b="1">
                  <a:latin typeface="Arial Narrow" panose="020B0606020202030204" pitchFamily="34" charset="0"/>
                  <a:ea typeface="宋体" panose="02010600030101010101" pitchFamily="2" charset="-122"/>
                </a:endParaRPr>
              </a:p>
            </p:txBody>
          </p:sp>
          <p:sp>
            <p:nvSpPr>
              <p:cNvPr id="24779" name="Line 565"/>
              <p:cNvSpPr>
                <a:spLocks noChangeShapeType="1"/>
              </p:cNvSpPr>
              <p:nvPr/>
            </p:nvSpPr>
            <p:spPr bwMode="auto">
              <a:xfrm flipV="1">
                <a:off x="1544" y="2592"/>
                <a:ext cx="157" cy="6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0" name="Rectangle 566"/>
              <p:cNvSpPr>
                <a:spLocks noChangeArrowheads="1"/>
              </p:cNvSpPr>
              <p:nvPr/>
            </p:nvSpPr>
            <p:spPr bwMode="auto">
              <a:xfrm>
                <a:off x="1702" y="2589"/>
                <a:ext cx="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FFFFFF"/>
                    </a:solidFill>
                    <a:ea typeface="宋体" panose="02010600030101010101" pitchFamily="2" charset="-122"/>
                  </a:rPr>
                  <a:t>L</a:t>
                </a:r>
                <a:endParaRPr lang="en-AU" altLang="zh-CN" sz="2000" b="1">
                  <a:latin typeface="Arial Narrow" panose="020B0606020202030204" pitchFamily="34" charset="0"/>
                  <a:ea typeface="宋体" panose="02010600030101010101" pitchFamily="2" charset="-122"/>
                </a:endParaRPr>
              </a:p>
            </p:txBody>
          </p:sp>
          <p:sp>
            <p:nvSpPr>
              <p:cNvPr id="24781" name="Line 567"/>
              <p:cNvSpPr>
                <a:spLocks noChangeShapeType="1"/>
              </p:cNvSpPr>
              <p:nvPr/>
            </p:nvSpPr>
            <p:spPr bwMode="auto">
              <a:xfrm flipV="1">
                <a:off x="1598" y="2600"/>
                <a:ext cx="39" cy="1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2" name="Line 568"/>
              <p:cNvSpPr>
                <a:spLocks noChangeShapeType="1"/>
              </p:cNvSpPr>
              <p:nvPr/>
            </p:nvSpPr>
            <p:spPr bwMode="auto">
              <a:xfrm flipH="1">
                <a:off x="1627" y="2600"/>
                <a:ext cx="10" cy="10"/>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3" name="Line 569"/>
              <p:cNvSpPr>
                <a:spLocks noChangeShapeType="1"/>
              </p:cNvSpPr>
              <p:nvPr/>
            </p:nvSpPr>
            <p:spPr bwMode="auto">
              <a:xfrm flipH="1" flipV="1">
                <a:off x="1623" y="2599"/>
                <a:ext cx="14"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4" name="Rectangle 570"/>
              <p:cNvSpPr>
                <a:spLocks noChangeArrowheads="1"/>
              </p:cNvSpPr>
              <p:nvPr/>
            </p:nvSpPr>
            <p:spPr bwMode="auto">
              <a:xfrm>
                <a:off x="1553" y="2584"/>
                <a:ext cx="7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1: Doc view  request ( )</a:t>
                </a:r>
                <a:endParaRPr lang="en-AU" altLang="zh-CN" sz="2000" b="1">
                  <a:latin typeface="Arial Narrow" panose="020B0606020202030204" pitchFamily="34" charset="0"/>
                  <a:ea typeface="宋体" panose="02010600030101010101" pitchFamily="2" charset="-122"/>
                </a:endParaRPr>
              </a:p>
            </p:txBody>
          </p:sp>
          <p:sp>
            <p:nvSpPr>
              <p:cNvPr id="24785" name="Line 571"/>
              <p:cNvSpPr>
                <a:spLocks noChangeShapeType="1"/>
              </p:cNvSpPr>
              <p:nvPr/>
            </p:nvSpPr>
            <p:spPr bwMode="auto">
              <a:xfrm flipH="1">
                <a:off x="1723" y="2592"/>
                <a:ext cx="33" cy="13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6" name="Line 572"/>
              <p:cNvSpPr>
                <a:spLocks noChangeShapeType="1"/>
              </p:cNvSpPr>
              <p:nvPr/>
            </p:nvSpPr>
            <p:spPr bwMode="auto">
              <a:xfrm flipH="1">
                <a:off x="1710" y="2625"/>
                <a:ext cx="9" cy="43"/>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7" name="Line 573"/>
              <p:cNvSpPr>
                <a:spLocks noChangeShapeType="1"/>
              </p:cNvSpPr>
              <p:nvPr/>
            </p:nvSpPr>
            <p:spPr bwMode="auto">
              <a:xfrm flipV="1">
                <a:off x="1710" y="2657"/>
                <a:ext cx="8" cy="1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8" name="Line 574"/>
              <p:cNvSpPr>
                <a:spLocks noChangeShapeType="1"/>
              </p:cNvSpPr>
              <p:nvPr/>
            </p:nvSpPr>
            <p:spPr bwMode="auto">
              <a:xfrm flipH="1" flipV="1">
                <a:off x="1707" y="2654"/>
                <a:ext cx="3" cy="1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89" name="Rectangle 575"/>
              <p:cNvSpPr>
                <a:spLocks noChangeArrowheads="1"/>
              </p:cNvSpPr>
              <p:nvPr/>
            </p:nvSpPr>
            <p:spPr bwMode="auto">
              <a:xfrm>
                <a:off x="1772" y="2624"/>
                <a:ext cx="4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2: fetchDoc( )</a:t>
                </a:r>
                <a:endParaRPr lang="en-AU" altLang="zh-CN" sz="2000" b="1">
                  <a:latin typeface="Arial Narrow" panose="020B0606020202030204" pitchFamily="34" charset="0"/>
                  <a:ea typeface="宋体" panose="02010600030101010101" pitchFamily="2" charset="-122"/>
                </a:endParaRPr>
              </a:p>
            </p:txBody>
          </p:sp>
          <p:sp>
            <p:nvSpPr>
              <p:cNvPr id="24790" name="Line 576"/>
              <p:cNvSpPr>
                <a:spLocks noChangeShapeType="1"/>
              </p:cNvSpPr>
              <p:nvPr/>
            </p:nvSpPr>
            <p:spPr bwMode="auto">
              <a:xfrm flipH="1">
                <a:off x="1647" y="2775"/>
                <a:ext cx="57" cy="10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91" name="Line 577"/>
              <p:cNvSpPr>
                <a:spLocks noChangeShapeType="1"/>
              </p:cNvSpPr>
              <p:nvPr/>
            </p:nvSpPr>
            <p:spPr bwMode="auto">
              <a:xfrm flipH="1">
                <a:off x="1679" y="2816"/>
                <a:ext cx="20" cy="3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92" name="Line 578"/>
              <p:cNvSpPr>
                <a:spLocks noChangeShapeType="1"/>
              </p:cNvSpPr>
              <p:nvPr/>
            </p:nvSpPr>
            <p:spPr bwMode="auto">
              <a:xfrm flipV="1">
                <a:off x="1679" y="2846"/>
                <a:ext cx="11" cy="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93" name="Line 579"/>
              <p:cNvSpPr>
                <a:spLocks noChangeShapeType="1"/>
              </p:cNvSpPr>
              <p:nvPr/>
            </p:nvSpPr>
            <p:spPr bwMode="auto">
              <a:xfrm flipV="1">
                <a:off x="1679" y="2841"/>
                <a:ext cx="2" cy="1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94" name="Rectangle 580"/>
              <p:cNvSpPr>
                <a:spLocks noChangeArrowheads="1"/>
              </p:cNvSpPr>
              <p:nvPr/>
            </p:nvSpPr>
            <p:spPr bwMode="auto">
              <a:xfrm>
                <a:off x="1746" y="2860"/>
                <a:ext cx="4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5: readDoc ( )</a:t>
                </a:r>
                <a:endParaRPr lang="en-AU" altLang="zh-CN" sz="2000" b="1">
                  <a:latin typeface="Arial Narrow" panose="020B0606020202030204" pitchFamily="34" charset="0"/>
                  <a:ea typeface="宋体" panose="02010600030101010101" pitchFamily="2" charset="-122"/>
                </a:endParaRPr>
              </a:p>
            </p:txBody>
          </p:sp>
          <p:sp>
            <p:nvSpPr>
              <p:cNvPr id="24795" name="Rectangle 581"/>
              <p:cNvSpPr>
                <a:spLocks noChangeArrowheads="1"/>
              </p:cNvSpPr>
              <p:nvPr/>
            </p:nvSpPr>
            <p:spPr bwMode="auto">
              <a:xfrm>
                <a:off x="1745" y="2839"/>
                <a:ext cx="4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7: readFile ( )</a:t>
                </a:r>
                <a:endParaRPr lang="en-AU" altLang="zh-CN" sz="2000" b="1">
                  <a:latin typeface="Arial Narrow" panose="020B0606020202030204" pitchFamily="34" charset="0"/>
                  <a:ea typeface="宋体" panose="02010600030101010101" pitchFamily="2" charset="-122"/>
                </a:endParaRPr>
              </a:p>
            </p:txBody>
          </p:sp>
          <p:sp>
            <p:nvSpPr>
              <p:cNvPr id="24796" name="Line 582"/>
              <p:cNvSpPr>
                <a:spLocks noChangeShapeType="1"/>
              </p:cNvSpPr>
              <p:nvPr/>
            </p:nvSpPr>
            <p:spPr bwMode="auto">
              <a:xfrm>
                <a:off x="1771" y="2775"/>
                <a:ext cx="197" cy="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97" name="Line 583"/>
              <p:cNvSpPr>
                <a:spLocks noChangeShapeType="1"/>
              </p:cNvSpPr>
              <p:nvPr/>
            </p:nvSpPr>
            <p:spPr bwMode="auto">
              <a:xfrm>
                <a:off x="1856" y="2795"/>
                <a:ext cx="38" cy="1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98" name="Line 584"/>
              <p:cNvSpPr>
                <a:spLocks noChangeShapeType="1"/>
              </p:cNvSpPr>
              <p:nvPr/>
            </p:nvSpPr>
            <p:spPr bwMode="auto">
              <a:xfrm flipH="1" flipV="1">
                <a:off x="1885" y="2801"/>
                <a:ext cx="9" cy="1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99" name="Line 585"/>
              <p:cNvSpPr>
                <a:spLocks noChangeShapeType="1"/>
              </p:cNvSpPr>
              <p:nvPr/>
            </p:nvSpPr>
            <p:spPr bwMode="auto">
              <a:xfrm flipH="1">
                <a:off x="1881" y="2812"/>
                <a:ext cx="13" cy="1"/>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00" name="Rectangle 586"/>
              <p:cNvSpPr>
                <a:spLocks noChangeArrowheads="1"/>
              </p:cNvSpPr>
              <p:nvPr/>
            </p:nvSpPr>
            <p:spPr bwMode="auto">
              <a:xfrm>
                <a:off x="1926" y="2759"/>
                <a:ext cx="3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3: create ( )</a:t>
                </a:r>
                <a:endParaRPr lang="en-AU" altLang="zh-CN" sz="2000" b="1">
                  <a:latin typeface="Arial Narrow" panose="020B0606020202030204" pitchFamily="34" charset="0"/>
                  <a:ea typeface="宋体" panose="02010600030101010101" pitchFamily="2" charset="-122"/>
                </a:endParaRPr>
              </a:p>
            </p:txBody>
          </p:sp>
          <p:sp>
            <p:nvSpPr>
              <p:cNvPr id="24801" name="Rectangle 587"/>
              <p:cNvSpPr>
                <a:spLocks noChangeArrowheads="1"/>
              </p:cNvSpPr>
              <p:nvPr/>
            </p:nvSpPr>
            <p:spPr bwMode="auto">
              <a:xfrm>
                <a:off x="1923" y="2780"/>
                <a:ext cx="6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6: fillDocument ( )</a:t>
                </a:r>
                <a:endParaRPr lang="en-AU" altLang="zh-CN" sz="2000" b="1">
                  <a:latin typeface="Arial Narrow" panose="020B0606020202030204" pitchFamily="34" charset="0"/>
                  <a:ea typeface="宋体" panose="02010600030101010101" pitchFamily="2" charset="-122"/>
                </a:endParaRPr>
              </a:p>
            </p:txBody>
          </p:sp>
          <p:sp>
            <p:nvSpPr>
              <p:cNvPr id="24802" name="Line 588"/>
              <p:cNvSpPr>
                <a:spLocks noChangeShapeType="1"/>
              </p:cNvSpPr>
              <p:nvPr/>
            </p:nvSpPr>
            <p:spPr bwMode="auto">
              <a:xfrm flipV="1">
                <a:off x="1790" y="2673"/>
                <a:ext cx="207" cy="5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03" name="Line 589"/>
              <p:cNvSpPr>
                <a:spLocks noChangeShapeType="1"/>
              </p:cNvSpPr>
              <p:nvPr/>
            </p:nvSpPr>
            <p:spPr bwMode="auto">
              <a:xfrm flipV="1">
                <a:off x="1870" y="2681"/>
                <a:ext cx="40" cy="1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04" name="Line 590"/>
              <p:cNvSpPr>
                <a:spLocks noChangeShapeType="1"/>
              </p:cNvSpPr>
              <p:nvPr/>
            </p:nvSpPr>
            <p:spPr bwMode="auto">
              <a:xfrm flipH="1">
                <a:off x="1899" y="2681"/>
                <a:ext cx="11" cy="9"/>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05" name="Line 591"/>
              <p:cNvSpPr>
                <a:spLocks noChangeShapeType="1"/>
              </p:cNvSpPr>
              <p:nvPr/>
            </p:nvSpPr>
            <p:spPr bwMode="auto">
              <a:xfrm flipH="1" flipV="1">
                <a:off x="1896" y="2679"/>
                <a:ext cx="14" cy="2"/>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06" name="Rectangle 592"/>
              <p:cNvSpPr>
                <a:spLocks noChangeArrowheads="1"/>
              </p:cNvSpPr>
              <p:nvPr/>
            </p:nvSpPr>
            <p:spPr bwMode="auto">
              <a:xfrm>
                <a:off x="1887" y="2645"/>
                <a:ext cx="3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4: create ( )</a:t>
                </a:r>
                <a:endParaRPr lang="en-AU" altLang="zh-CN" sz="2000" b="1">
                  <a:latin typeface="Arial Narrow" panose="020B0606020202030204" pitchFamily="34" charset="0"/>
                  <a:ea typeface="宋体" panose="02010600030101010101" pitchFamily="2" charset="-122"/>
                </a:endParaRPr>
              </a:p>
            </p:txBody>
          </p:sp>
          <p:sp>
            <p:nvSpPr>
              <p:cNvPr id="24807" name="Rectangle 593"/>
              <p:cNvSpPr>
                <a:spLocks noChangeArrowheads="1"/>
              </p:cNvSpPr>
              <p:nvPr/>
            </p:nvSpPr>
            <p:spPr bwMode="auto">
              <a:xfrm>
                <a:off x="1885" y="2666"/>
                <a:ext cx="3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8: fillFile ( )</a:t>
                </a:r>
                <a:endParaRPr lang="en-AU" altLang="zh-CN" sz="2000" b="1">
                  <a:latin typeface="Arial Narrow" panose="020B0606020202030204" pitchFamily="34" charset="0"/>
                  <a:ea typeface="宋体" panose="02010600030101010101" pitchFamily="2" charset="-122"/>
                </a:endParaRPr>
              </a:p>
            </p:txBody>
          </p:sp>
          <p:sp>
            <p:nvSpPr>
              <p:cNvPr id="24808" name="Line 594"/>
              <p:cNvSpPr>
                <a:spLocks noChangeShapeType="1"/>
              </p:cNvSpPr>
              <p:nvPr/>
            </p:nvSpPr>
            <p:spPr bwMode="auto">
              <a:xfrm flipV="1">
                <a:off x="2025" y="2680"/>
                <a:ext cx="31" cy="18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89" name="Group 595"/>
          <p:cNvGrpSpPr/>
          <p:nvPr/>
        </p:nvGrpSpPr>
        <p:grpSpPr bwMode="auto">
          <a:xfrm>
            <a:off x="3454401" y="4824414"/>
            <a:ext cx="1370013" cy="828675"/>
            <a:chOff x="1248" y="2990"/>
            <a:chExt cx="863" cy="522"/>
          </a:xfrm>
        </p:grpSpPr>
        <p:sp>
          <p:nvSpPr>
            <p:cNvPr id="24676" name="Rectangle 596"/>
            <p:cNvSpPr>
              <a:spLocks noChangeArrowheads="1"/>
            </p:cNvSpPr>
            <p:nvPr/>
          </p:nvSpPr>
          <p:spPr bwMode="auto">
            <a:xfrm>
              <a:off x="1248" y="3408"/>
              <a:ext cx="86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a:solidFill>
                    <a:srgbClr val="0000FF"/>
                  </a:solidFill>
                  <a:ea typeface="宋体" panose="02010600030101010101" pitchFamily="2" charset="-122"/>
                </a:rPr>
                <a:t>Sequence Diagram</a:t>
              </a:r>
              <a:endParaRPr lang="en-AU" altLang="zh-CN" sz="1200" b="1">
                <a:latin typeface="Arial Narrow" panose="020B0606020202030204" pitchFamily="34" charset="0"/>
                <a:ea typeface="宋体" panose="02010600030101010101" pitchFamily="2" charset="-122"/>
              </a:endParaRPr>
            </a:p>
          </p:txBody>
        </p:sp>
        <p:grpSp>
          <p:nvGrpSpPr>
            <p:cNvPr id="24677" name="Group 597"/>
            <p:cNvGrpSpPr/>
            <p:nvPr/>
          </p:nvGrpSpPr>
          <p:grpSpPr bwMode="auto">
            <a:xfrm>
              <a:off x="1349" y="2990"/>
              <a:ext cx="664" cy="387"/>
              <a:chOff x="1296" y="3162"/>
              <a:chExt cx="664" cy="387"/>
            </a:xfrm>
          </p:grpSpPr>
          <p:sp>
            <p:nvSpPr>
              <p:cNvPr id="24678" name="Oval 598"/>
              <p:cNvSpPr>
                <a:spLocks noChangeArrowheads="1"/>
              </p:cNvSpPr>
              <p:nvPr/>
            </p:nvSpPr>
            <p:spPr bwMode="auto">
              <a:xfrm>
                <a:off x="1461" y="3162"/>
                <a:ext cx="11" cy="10"/>
              </a:xfrm>
              <a:prstGeom prst="ellipse">
                <a:avLst/>
              </a:pr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79" name="Line 599"/>
              <p:cNvSpPr>
                <a:spLocks noChangeShapeType="1"/>
              </p:cNvSpPr>
              <p:nvPr/>
            </p:nvSpPr>
            <p:spPr bwMode="auto">
              <a:xfrm>
                <a:off x="1466" y="3172"/>
                <a:ext cx="1" cy="1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80" name="Line 600"/>
              <p:cNvSpPr>
                <a:spLocks noChangeShapeType="1"/>
              </p:cNvSpPr>
              <p:nvPr/>
            </p:nvSpPr>
            <p:spPr bwMode="auto">
              <a:xfrm>
                <a:off x="1457" y="3175"/>
                <a:ext cx="18"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81" name="Freeform 601"/>
              <p:cNvSpPr/>
              <p:nvPr/>
            </p:nvSpPr>
            <p:spPr bwMode="auto">
              <a:xfrm>
                <a:off x="1454" y="3182"/>
                <a:ext cx="24" cy="11"/>
              </a:xfrm>
              <a:custGeom>
                <a:avLst/>
                <a:gdLst>
                  <a:gd name="T0" fmla="*/ 0 w 108"/>
                  <a:gd name="T1" fmla="*/ 0 h 54"/>
                  <a:gd name="T2" fmla="*/ 0 w 108"/>
                  <a:gd name="T3" fmla="*/ 0 h 54"/>
                  <a:gd name="T4" fmla="*/ 0 w 108"/>
                  <a:gd name="T5" fmla="*/ 0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82" name="Rectangle 602"/>
              <p:cNvSpPr>
                <a:spLocks noChangeArrowheads="1"/>
              </p:cNvSpPr>
              <p:nvPr/>
            </p:nvSpPr>
            <p:spPr bwMode="auto">
              <a:xfrm>
                <a:off x="1456" y="3194"/>
                <a:ext cx="31"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user</a:t>
                </a:r>
                <a:endParaRPr lang="en-AU" altLang="zh-CN" sz="2000" b="1">
                  <a:latin typeface="Arial Narrow" panose="020B0606020202030204" pitchFamily="34" charset="0"/>
                  <a:ea typeface="宋体" panose="02010600030101010101" pitchFamily="2" charset="-122"/>
                </a:endParaRPr>
              </a:p>
            </p:txBody>
          </p:sp>
          <p:sp>
            <p:nvSpPr>
              <p:cNvPr id="24683" name="Line 603"/>
              <p:cNvSpPr>
                <a:spLocks noChangeShapeType="1"/>
              </p:cNvSpPr>
              <p:nvPr/>
            </p:nvSpPr>
            <p:spPr bwMode="auto">
              <a:xfrm>
                <a:off x="1466" y="3221"/>
                <a:ext cx="1" cy="328"/>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4684" name="Rectangle 604"/>
              <p:cNvSpPr>
                <a:spLocks noChangeArrowheads="1"/>
              </p:cNvSpPr>
              <p:nvPr/>
            </p:nvSpPr>
            <p:spPr bwMode="auto">
              <a:xfrm>
                <a:off x="1543" y="3172"/>
                <a:ext cx="73" cy="35"/>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85" name="Rectangle 605"/>
              <p:cNvSpPr>
                <a:spLocks noChangeArrowheads="1"/>
              </p:cNvSpPr>
              <p:nvPr/>
            </p:nvSpPr>
            <p:spPr bwMode="auto">
              <a:xfrm>
                <a:off x="1553" y="3174"/>
                <a:ext cx="69"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mainWnd</a:t>
                </a:r>
                <a:endParaRPr lang="en-AU" altLang="zh-CN" sz="2000" b="1">
                  <a:latin typeface="Arial Narrow" panose="020B0606020202030204" pitchFamily="34" charset="0"/>
                  <a:ea typeface="宋体" panose="02010600030101010101" pitchFamily="2" charset="-122"/>
                </a:endParaRPr>
              </a:p>
            </p:txBody>
          </p:sp>
          <p:sp>
            <p:nvSpPr>
              <p:cNvPr id="24686" name="Line 606"/>
              <p:cNvSpPr>
                <a:spLocks noChangeShapeType="1"/>
              </p:cNvSpPr>
              <p:nvPr/>
            </p:nvSpPr>
            <p:spPr bwMode="auto">
              <a:xfrm>
                <a:off x="1579" y="3221"/>
                <a:ext cx="1" cy="328"/>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4687" name="Rectangle 607"/>
              <p:cNvSpPr>
                <a:spLocks noChangeArrowheads="1"/>
              </p:cNvSpPr>
              <p:nvPr/>
            </p:nvSpPr>
            <p:spPr bwMode="auto">
              <a:xfrm>
                <a:off x="1628" y="3172"/>
                <a:ext cx="79" cy="35"/>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88" name="Rectangle 608"/>
              <p:cNvSpPr>
                <a:spLocks noChangeArrowheads="1"/>
              </p:cNvSpPr>
              <p:nvPr/>
            </p:nvSpPr>
            <p:spPr bwMode="auto">
              <a:xfrm>
                <a:off x="1644" y="3174"/>
                <a:ext cx="61"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fileMgr : </a:t>
                </a:r>
                <a:endParaRPr lang="en-AU" altLang="zh-CN" sz="2000" b="1">
                  <a:latin typeface="Arial Narrow" panose="020B0606020202030204" pitchFamily="34" charset="0"/>
                  <a:ea typeface="宋体" panose="02010600030101010101" pitchFamily="2" charset="-122"/>
                </a:endParaRPr>
              </a:p>
            </p:txBody>
          </p:sp>
          <p:sp>
            <p:nvSpPr>
              <p:cNvPr id="24689" name="Rectangle 609"/>
              <p:cNvSpPr>
                <a:spLocks noChangeArrowheads="1"/>
              </p:cNvSpPr>
              <p:nvPr/>
            </p:nvSpPr>
            <p:spPr bwMode="auto">
              <a:xfrm>
                <a:off x="1647" y="3190"/>
                <a:ext cx="55"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FileMgr</a:t>
                </a:r>
                <a:endParaRPr lang="en-AU" altLang="zh-CN" sz="2000" b="1">
                  <a:latin typeface="Arial Narrow" panose="020B0606020202030204" pitchFamily="34" charset="0"/>
                  <a:ea typeface="宋体" panose="02010600030101010101" pitchFamily="2" charset="-122"/>
                </a:endParaRPr>
              </a:p>
            </p:txBody>
          </p:sp>
          <p:sp>
            <p:nvSpPr>
              <p:cNvPr id="24690" name="Line 610"/>
              <p:cNvSpPr>
                <a:spLocks noChangeShapeType="1"/>
              </p:cNvSpPr>
              <p:nvPr/>
            </p:nvSpPr>
            <p:spPr bwMode="auto">
              <a:xfrm>
                <a:off x="1667" y="3221"/>
                <a:ext cx="1" cy="328"/>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4691" name="Rectangle 611"/>
              <p:cNvSpPr>
                <a:spLocks noChangeArrowheads="1"/>
              </p:cNvSpPr>
              <p:nvPr/>
            </p:nvSpPr>
            <p:spPr bwMode="auto">
              <a:xfrm>
                <a:off x="1880" y="3172"/>
                <a:ext cx="72" cy="35"/>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92" name="Rectangle 612"/>
              <p:cNvSpPr>
                <a:spLocks noChangeArrowheads="1"/>
              </p:cNvSpPr>
              <p:nvPr/>
            </p:nvSpPr>
            <p:spPr bwMode="auto">
              <a:xfrm>
                <a:off x="1889" y="3174"/>
                <a:ext cx="71"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repository</a:t>
                </a:r>
                <a:endParaRPr lang="en-AU" altLang="zh-CN" sz="2000" b="1">
                  <a:latin typeface="Arial Narrow" panose="020B0606020202030204" pitchFamily="34" charset="0"/>
                  <a:ea typeface="宋体" panose="02010600030101010101" pitchFamily="2" charset="-122"/>
                </a:endParaRPr>
              </a:p>
            </p:txBody>
          </p:sp>
          <p:sp>
            <p:nvSpPr>
              <p:cNvPr id="24693" name="Line 613"/>
              <p:cNvSpPr>
                <a:spLocks noChangeShapeType="1"/>
              </p:cNvSpPr>
              <p:nvPr/>
            </p:nvSpPr>
            <p:spPr bwMode="auto">
              <a:xfrm>
                <a:off x="1916" y="3221"/>
                <a:ext cx="1" cy="328"/>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4694" name="Rectangle 614"/>
              <p:cNvSpPr>
                <a:spLocks noChangeArrowheads="1"/>
              </p:cNvSpPr>
              <p:nvPr/>
            </p:nvSpPr>
            <p:spPr bwMode="auto">
              <a:xfrm>
                <a:off x="1727" y="3172"/>
                <a:ext cx="79" cy="35"/>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95" name="Rectangle 615"/>
              <p:cNvSpPr>
                <a:spLocks noChangeArrowheads="1"/>
              </p:cNvSpPr>
              <p:nvPr/>
            </p:nvSpPr>
            <p:spPr bwMode="auto">
              <a:xfrm>
                <a:off x="1735" y="3174"/>
                <a:ext cx="83"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document : </a:t>
                </a:r>
                <a:endParaRPr lang="en-AU" altLang="zh-CN" sz="2000" b="1">
                  <a:latin typeface="Arial Narrow" panose="020B0606020202030204" pitchFamily="34" charset="0"/>
                  <a:ea typeface="宋体" panose="02010600030101010101" pitchFamily="2" charset="-122"/>
                </a:endParaRPr>
              </a:p>
            </p:txBody>
          </p:sp>
          <p:sp>
            <p:nvSpPr>
              <p:cNvPr id="24696" name="Rectangle 616"/>
              <p:cNvSpPr>
                <a:spLocks noChangeArrowheads="1"/>
              </p:cNvSpPr>
              <p:nvPr/>
            </p:nvSpPr>
            <p:spPr bwMode="auto">
              <a:xfrm>
                <a:off x="1737" y="3190"/>
                <a:ext cx="74"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Document</a:t>
                </a:r>
                <a:endParaRPr lang="en-AU" altLang="zh-CN" sz="2000" b="1">
                  <a:latin typeface="Arial Narrow" panose="020B0606020202030204" pitchFamily="34" charset="0"/>
                  <a:ea typeface="宋体" panose="02010600030101010101" pitchFamily="2" charset="-122"/>
                </a:endParaRPr>
              </a:p>
            </p:txBody>
          </p:sp>
          <p:sp>
            <p:nvSpPr>
              <p:cNvPr id="24697" name="Line 617"/>
              <p:cNvSpPr>
                <a:spLocks noChangeShapeType="1"/>
              </p:cNvSpPr>
              <p:nvPr/>
            </p:nvSpPr>
            <p:spPr bwMode="auto">
              <a:xfrm>
                <a:off x="1766" y="3221"/>
                <a:ext cx="1" cy="328"/>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4698" name="Rectangle 618"/>
              <p:cNvSpPr>
                <a:spLocks noChangeArrowheads="1"/>
              </p:cNvSpPr>
              <p:nvPr/>
            </p:nvSpPr>
            <p:spPr bwMode="auto">
              <a:xfrm>
                <a:off x="1824" y="3172"/>
                <a:ext cx="45" cy="35"/>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99" name="Rectangle 619"/>
              <p:cNvSpPr>
                <a:spLocks noChangeArrowheads="1"/>
              </p:cNvSpPr>
              <p:nvPr/>
            </p:nvSpPr>
            <p:spPr bwMode="auto">
              <a:xfrm>
                <a:off x="1834" y="3174"/>
                <a:ext cx="36" cy="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 u="sng">
                    <a:solidFill>
                      <a:srgbClr val="000000"/>
                    </a:solidFill>
                    <a:ea typeface="宋体" panose="02010600030101010101" pitchFamily="2" charset="-122"/>
                  </a:rPr>
                  <a:t>gFile</a:t>
                </a:r>
                <a:endParaRPr lang="en-AU" altLang="zh-CN" sz="2000" b="1">
                  <a:latin typeface="Arial Narrow" panose="020B0606020202030204" pitchFamily="34" charset="0"/>
                  <a:ea typeface="宋体" panose="02010600030101010101" pitchFamily="2" charset="-122"/>
                </a:endParaRPr>
              </a:p>
            </p:txBody>
          </p:sp>
          <p:sp>
            <p:nvSpPr>
              <p:cNvPr id="24700" name="Line 620"/>
              <p:cNvSpPr>
                <a:spLocks noChangeShapeType="1"/>
              </p:cNvSpPr>
              <p:nvPr/>
            </p:nvSpPr>
            <p:spPr bwMode="auto">
              <a:xfrm>
                <a:off x="1846" y="3221"/>
                <a:ext cx="1" cy="328"/>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4701" name="Line 621"/>
              <p:cNvSpPr>
                <a:spLocks noChangeShapeType="1"/>
              </p:cNvSpPr>
              <p:nvPr/>
            </p:nvSpPr>
            <p:spPr bwMode="auto">
              <a:xfrm>
                <a:off x="1466" y="3258"/>
                <a:ext cx="113"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02" name="Line 622"/>
              <p:cNvSpPr>
                <a:spLocks noChangeShapeType="1"/>
              </p:cNvSpPr>
              <p:nvPr/>
            </p:nvSpPr>
            <p:spPr bwMode="auto">
              <a:xfrm flipH="1">
                <a:off x="1571" y="3258"/>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03" name="Line 623"/>
              <p:cNvSpPr>
                <a:spLocks noChangeShapeType="1"/>
              </p:cNvSpPr>
              <p:nvPr/>
            </p:nvSpPr>
            <p:spPr bwMode="auto">
              <a:xfrm flipH="1" flipV="1">
                <a:off x="1571" y="3254"/>
                <a:ext cx="8" cy="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04" name="Rectangle 624"/>
              <p:cNvSpPr>
                <a:spLocks noChangeArrowheads="1"/>
              </p:cNvSpPr>
              <p:nvPr/>
            </p:nvSpPr>
            <p:spPr bwMode="auto">
              <a:xfrm>
                <a:off x="1501" y="3246"/>
                <a:ext cx="7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1: Doc view  request ( )</a:t>
                </a:r>
                <a:endParaRPr lang="en-AU" altLang="zh-CN" sz="2000" b="1">
                  <a:latin typeface="Arial Narrow" panose="020B0606020202030204" pitchFamily="34" charset="0"/>
                  <a:ea typeface="宋体" panose="02010600030101010101" pitchFamily="2" charset="-122"/>
                </a:endParaRPr>
              </a:p>
            </p:txBody>
          </p:sp>
          <p:sp>
            <p:nvSpPr>
              <p:cNvPr id="24705" name="Line 625"/>
              <p:cNvSpPr>
                <a:spLocks noChangeShapeType="1"/>
              </p:cNvSpPr>
              <p:nvPr/>
            </p:nvSpPr>
            <p:spPr bwMode="auto">
              <a:xfrm>
                <a:off x="1580" y="3285"/>
                <a:ext cx="87"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06" name="Line 626"/>
              <p:cNvSpPr>
                <a:spLocks noChangeShapeType="1"/>
              </p:cNvSpPr>
              <p:nvPr/>
            </p:nvSpPr>
            <p:spPr bwMode="auto">
              <a:xfrm flipH="1">
                <a:off x="1659" y="3285"/>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07" name="Line 627"/>
              <p:cNvSpPr>
                <a:spLocks noChangeShapeType="1"/>
              </p:cNvSpPr>
              <p:nvPr/>
            </p:nvSpPr>
            <p:spPr bwMode="auto">
              <a:xfrm flipH="1" flipV="1">
                <a:off x="1659" y="3282"/>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08" name="Rectangle 628"/>
              <p:cNvSpPr>
                <a:spLocks noChangeArrowheads="1"/>
              </p:cNvSpPr>
              <p:nvPr/>
            </p:nvSpPr>
            <p:spPr bwMode="auto">
              <a:xfrm>
                <a:off x="1612" y="3273"/>
                <a:ext cx="4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2: fetchDoc( )</a:t>
                </a:r>
                <a:endParaRPr lang="en-AU" altLang="zh-CN" sz="2000" b="1">
                  <a:latin typeface="Arial Narrow" panose="020B0606020202030204" pitchFamily="34" charset="0"/>
                  <a:ea typeface="宋体" panose="02010600030101010101" pitchFamily="2" charset="-122"/>
                </a:endParaRPr>
              </a:p>
            </p:txBody>
          </p:sp>
          <p:sp>
            <p:nvSpPr>
              <p:cNvPr id="24709" name="Line 629"/>
              <p:cNvSpPr>
                <a:spLocks noChangeShapeType="1"/>
              </p:cNvSpPr>
              <p:nvPr/>
            </p:nvSpPr>
            <p:spPr bwMode="auto">
              <a:xfrm>
                <a:off x="1667" y="3309"/>
                <a:ext cx="9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0" name="Line 630"/>
              <p:cNvSpPr>
                <a:spLocks noChangeShapeType="1"/>
              </p:cNvSpPr>
              <p:nvPr/>
            </p:nvSpPr>
            <p:spPr bwMode="auto">
              <a:xfrm flipH="1">
                <a:off x="1758" y="3309"/>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1" name="Line 631"/>
              <p:cNvSpPr>
                <a:spLocks noChangeShapeType="1"/>
              </p:cNvSpPr>
              <p:nvPr/>
            </p:nvSpPr>
            <p:spPr bwMode="auto">
              <a:xfrm flipH="1" flipV="1">
                <a:off x="1758" y="3305"/>
                <a:ext cx="8" cy="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2" name="Rectangle 632"/>
              <p:cNvSpPr>
                <a:spLocks noChangeArrowheads="1"/>
              </p:cNvSpPr>
              <p:nvPr/>
            </p:nvSpPr>
            <p:spPr bwMode="auto">
              <a:xfrm>
                <a:off x="1707" y="3296"/>
                <a:ext cx="3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3: create ( )</a:t>
                </a:r>
                <a:endParaRPr lang="en-AU" altLang="zh-CN" sz="2000" b="1">
                  <a:latin typeface="Arial Narrow" panose="020B0606020202030204" pitchFamily="34" charset="0"/>
                  <a:ea typeface="宋体" panose="02010600030101010101" pitchFamily="2" charset="-122"/>
                </a:endParaRPr>
              </a:p>
            </p:txBody>
          </p:sp>
          <p:sp>
            <p:nvSpPr>
              <p:cNvPr id="24713" name="Line 633"/>
              <p:cNvSpPr>
                <a:spLocks noChangeShapeType="1"/>
              </p:cNvSpPr>
              <p:nvPr/>
            </p:nvSpPr>
            <p:spPr bwMode="auto">
              <a:xfrm>
                <a:off x="1667" y="3339"/>
                <a:ext cx="17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4" name="Line 634"/>
              <p:cNvSpPr>
                <a:spLocks noChangeShapeType="1"/>
              </p:cNvSpPr>
              <p:nvPr/>
            </p:nvSpPr>
            <p:spPr bwMode="auto">
              <a:xfrm flipH="1">
                <a:off x="1838" y="3339"/>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5" name="Line 635"/>
              <p:cNvSpPr>
                <a:spLocks noChangeShapeType="1"/>
              </p:cNvSpPr>
              <p:nvPr/>
            </p:nvSpPr>
            <p:spPr bwMode="auto">
              <a:xfrm flipH="1" flipV="1">
                <a:off x="1838" y="3336"/>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6" name="Rectangle 636"/>
              <p:cNvSpPr>
                <a:spLocks noChangeArrowheads="1"/>
              </p:cNvSpPr>
              <p:nvPr/>
            </p:nvSpPr>
            <p:spPr bwMode="auto">
              <a:xfrm>
                <a:off x="1747" y="3327"/>
                <a:ext cx="3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4: create ( )</a:t>
                </a:r>
                <a:endParaRPr lang="en-AU" altLang="zh-CN" sz="2000" b="1">
                  <a:latin typeface="Arial Narrow" panose="020B0606020202030204" pitchFamily="34" charset="0"/>
                  <a:ea typeface="宋体" panose="02010600030101010101" pitchFamily="2" charset="-122"/>
                </a:endParaRPr>
              </a:p>
            </p:txBody>
          </p:sp>
          <p:sp>
            <p:nvSpPr>
              <p:cNvPr id="24717" name="Line 637"/>
              <p:cNvSpPr>
                <a:spLocks noChangeShapeType="1"/>
              </p:cNvSpPr>
              <p:nvPr/>
            </p:nvSpPr>
            <p:spPr bwMode="auto">
              <a:xfrm>
                <a:off x="1667" y="3366"/>
                <a:ext cx="24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8" name="Line 638"/>
              <p:cNvSpPr>
                <a:spLocks noChangeShapeType="1"/>
              </p:cNvSpPr>
              <p:nvPr/>
            </p:nvSpPr>
            <p:spPr bwMode="auto">
              <a:xfrm flipH="1">
                <a:off x="1908" y="3366"/>
                <a:ext cx="8" cy="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19" name="Line 639"/>
              <p:cNvSpPr>
                <a:spLocks noChangeShapeType="1"/>
              </p:cNvSpPr>
              <p:nvPr/>
            </p:nvSpPr>
            <p:spPr bwMode="auto">
              <a:xfrm flipH="1" flipV="1">
                <a:off x="1908" y="3363"/>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20" name="Rectangle 640"/>
              <p:cNvSpPr>
                <a:spLocks noChangeArrowheads="1"/>
              </p:cNvSpPr>
              <p:nvPr/>
            </p:nvSpPr>
            <p:spPr bwMode="auto">
              <a:xfrm>
                <a:off x="1780" y="3354"/>
                <a:ext cx="4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5: readDoc ( )</a:t>
                </a:r>
                <a:endParaRPr lang="en-AU" altLang="zh-CN" sz="2000" b="1">
                  <a:latin typeface="Arial Narrow" panose="020B0606020202030204" pitchFamily="34" charset="0"/>
                  <a:ea typeface="宋体" panose="02010600030101010101" pitchFamily="2" charset="-122"/>
                </a:endParaRPr>
              </a:p>
            </p:txBody>
          </p:sp>
          <p:sp>
            <p:nvSpPr>
              <p:cNvPr id="24721" name="Line 641"/>
              <p:cNvSpPr>
                <a:spLocks noChangeShapeType="1"/>
              </p:cNvSpPr>
              <p:nvPr/>
            </p:nvSpPr>
            <p:spPr bwMode="auto">
              <a:xfrm>
                <a:off x="1667" y="3400"/>
                <a:ext cx="9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22" name="Line 642"/>
              <p:cNvSpPr>
                <a:spLocks noChangeShapeType="1"/>
              </p:cNvSpPr>
              <p:nvPr/>
            </p:nvSpPr>
            <p:spPr bwMode="auto">
              <a:xfrm flipH="1">
                <a:off x="1758" y="3400"/>
                <a:ext cx="8" cy="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23" name="Line 643"/>
              <p:cNvSpPr>
                <a:spLocks noChangeShapeType="1"/>
              </p:cNvSpPr>
              <p:nvPr/>
            </p:nvSpPr>
            <p:spPr bwMode="auto">
              <a:xfrm flipH="1" flipV="1">
                <a:off x="1758" y="3397"/>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24" name="Rectangle 644"/>
              <p:cNvSpPr>
                <a:spLocks noChangeArrowheads="1"/>
              </p:cNvSpPr>
              <p:nvPr/>
            </p:nvSpPr>
            <p:spPr bwMode="auto">
              <a:xfrm>
                <a:off x="1701" y="3388"/>
                <a:ext cx="6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6: fillDocument ( )</a:t>
                </a:r>
                <a:endParaRPr lang="en-AU" altLang="zh-CN" sz="2000" b="1">
                  <a:latin typeface="Arial Narrow" panose="020B0606020202030204" pitchFamily="34" charset="0"/>
                  <a:ea typeface="宋体" panose="02010600030101010101" pitchFamily="2" charset="-122"/>
                </a:endParaRPr>
              </a:p>
            </p:txBody>
          </p:sp>
          <p:sp>
            <p:nvSpPr>
              <p:cNvPr id="24725" name="Line 645"/>
              <p:cNvSpPr>
                <a:spLocks noChangeShapeType="1"/>
              </p:cNvSpPr>
              <p:nvPr/>
            </p:nvSpPr>
            <p:spPr bwMode="auto">
              <a:xfrm>
                <a:off x="1667" y="3431"/>
                <a:ext cx="24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26" name="Line 646"/>
              <p:cNvSpPr>
                <a:spLocks noChangeShapeType="1"/>
              </p:cNvSpPr>
              <p:nvPr/>
            </p:nvSpPr>
            <p:spPr bwMode="auto">
              <a:xfrm flipH="1">
                <a:off x="1908" y="3431"/>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27" name="Line 647"/>
              <p:cNvSpPr>
                <a:spLocks noChangeShapeType="1"/>
              </p:cNvSpPr>
              <p:nvPr/>
            </p:nvSpPr>
            <p:spPr bwMode="auto">
              <a:xfrm flipH="1" flipV="1">
                <a:off x="1908" y="3428"/>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28" name="Rectangle 648"/>
              <p:cNvSpPr>
                <a:spLocks noChangeArrowheads="1"/>
              </p:cNvSpPr>
              <p:nvPr/>
            </p:nvSpPr>
            <p:spPr bwMode="auto">
              <a:xfrm>
                <a:off x="1780" y="3419"/>
                <a:ext cx="4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7: readFile ( )</a:t>
                </a:r>
                <a:endParaRPr lang="en-AU" altLang="zh-CN" sz="2000" b="1">
                  <a:latin typeface="Arial Narrow" panose="020B0606020202030204" pitchFamily="34" charset="0"/>
                  <a:ea typeface="宋体" panose="02010600030101010101" pitchFamily="2" charset="-122"/>
                </a:endParaRPr>
              </a:p>
            </p:txBody>
          </p:sp>
          <p:sp>
            <p:nvSpPr>
              <p:cNvPr id="24729" name="Line 649"/>
              <p:cNvSpPr>
                <a:spLocks noChangeShapeType="1"/>
              </p:cNvSpPr>
              <p:nvPr/>
            </p:nvSpPr>
            <p:spPr bwMode="auto">
              <a:xfrm>
                <a:off x="1667" y="3462"/>
                <a:ext cx="179"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0" name="Line 650"/>
              <p:cNvSpPr>
                <a:spLocks noChangeShapeType="1"/>
              </p:cNvSpPr>
              <p:nvPr/>
            </p:nvSpPr>
            <p:spPr bwMode="auto">
              <a:xfrm flipH="1">
                <a:off x="1838" y="3462"/>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1" name="Line 651"/>
              <p:cNvSpPr>
                <a:spLocks noChangeShapeType="1"/>
              </p:cNvSpPr>
              <p:nvPr/>
            </p:nvSpPr>
            <p:spPr bwMode="auto">
              <a:xfrm flipH="1" flipV="1">
                <a:off x="1838" y="3458"/>
                <a:ext cx="8" cy="4"/>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2" name="Rectangle 652"/>
              <p:cNvSpPr>
                <a:spLocks noChangeArrowheads="1"/>
              </p:cNvSpPr>
              <p:nvPr/>
            </p:nvSpPr>
            <p:spPr bwMode="auto">
              <a:xfrm>
                <a:off x="1747" y="3449"/>
                <a:ext cx="3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8: fillFile ( )</a:t>
                </a:r>
                <a:endParaRPr lang="en-AU" altLang="zh-CN" sz="2000" b="1">
                  <a:latin typeface="Arial Narrow" panose="020B0606020202030204" pitchFamily="34" charset="0"/>
                  <a:ea typeface="宋体" panose="02010600030101010101" pitchFamily="2" charset="-122"/>
                </a:endParaRPr>
              </a:p>
            </p:txBody>
          </p:sp>
          <p:sp>
            <p:nvSpPr>
              <p:cNvPr id="24733" name="Line 653"/>
              <p:cNvSpPr>
                <a:spLocks noChangeShapeType="1"/>
              </p:cNvSpPr>
              <p:nvPr/>
            </p:nvSpPr>
            <p:spPr bwMode="auto">
              <a:xfrm>
                <a:off x="1580" y="3485"/>
                <a:ext cx="3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4" name="Line 654"/>
              <p:cNvSpPr>
                <a:spLocks noChangeShapeType="1"/>
              </p:cNvSpPr>
              <p:nvPr/>
            </p:nvSpPr>
            <p:spPr bwMode="auto">
              <a:xfrm>
                <a:off x="1614" y="3485"/>
                <a:ext cx="1" cy="1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5" name="Line 655"/>
              <p:cNvSpPr>
                <a:spLocks noChangeShapeType="1"/>
              </p:cNvSpPr>
              <p:nvPr/>
            </p:nvSpPr>
            <p:spPr bwMode="auto">
              <a:xfrm flipH="1">
                <a:off x="1580" y="3497"/>
                <a:ext cx="34"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6" name="Line 656"/>
              <p:cNvSpPr>
                <a:spLocks noChangeShapeType="1"/>
              </p:cNvSpPr>
              <p:nvPr/>
            </p:nvSpPr>
            <p:spPr bwMode="auto">
              <a:xfrm>
                <a:off x="1580" y="3497"/>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7" name="Line 657"/>
              <p:cNvSpPr>
                <a:spLocks noChangeShapeType="1"/>
              </p:cNvSpPr>
              <p:nvPr/>
            </p:nvSpPr>
            <p:spPr bwMode="auto">
              <a:xfrm flipV="1">
                <a:off x="1580" y="3494"/>
                <a:ext cx="8" cy="3"/>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738" name="Rectangle 658"/>
              <p:cNvSpPr>
                <a:spLocks noChangeArrowheads="1"/>
              </p:cNvSpPr>
              <p:nvPr/>
            </p:nvSpPr>
            <p:spPr bwMode="auto">
              <a:xfrm>
                <a:off x="1580" y="3473"/>
                <a:ext cx="6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9: sortByName ( )</a:t>
                </a:r>
                <a:endParaRPr lang="en-AU" altLang="zh-CN" sz="2000" b="1">
                  <a:latin typeface="Arial Narrow" panose="020B0606020202030204" pitchFamily="34" charset="0"/>
                  <a:ea typeface="宋体" panose="02010600030101010101" pitchFamily="2" charset="-122"/>
                </a:endParaRPr>
              </a:p>
            </p:txBody>
          </p:sp>
          <p:sp>
            <p:nvSpPr>
              <p:cNvPr id="24739" name="Rectangle 659"/>
              <p:cNvSpPr>
                <a:spLocks noChangeArrowheads="1"/>
              </p:cNvSpPr>
              <p:nvPr/>
            </p:nvSpPr>
            <p:spPr bwMode="auto">
              <a:xfrm>
                <a:off x="1299" y="3247"/>
                <a:ext cx="95"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Æ¯Á¤¹®¼­¿¡ ´ëÇÑ º¸±â¸¦ </a:t>
                </a:r>
                <a:endParaRPr lang="en-AU" altLang="zh-CN" sz="2000" b="1">
                  <a:latin typeface="Arial Narrow" panose="020B0606020202030204" pitchFamily="34" charset="0"/>
                  <a:ea typeface="宋体" panose="02010600030101010101" pitchFamily="2" charset="-122"/>
                </a:endParaRPr>
              </a:p>
            </p:txBody>
          </p:sp>
          <p:sp>
            <p:nvSpPr>
              <p:cNvPr id="24740" name="Rectangle 660"/>
              <p:cNvSpPr>
                <a:spLocks noChangeArrowheads="1"/>
              </p:cNvSpPr>
              <p:nvPr/>
            </p:nvSpPr>
            <p:spPr bwMode="auto">
              <a:xfrm>
                <a:off x="1296" y="3253"/>
                <a:ext cx="8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»ç¿ëÀÚ°¡ ¿äÃ»ÇÑ´Ù.</a:t>
                </a:r>
                <a:endParaRPr lang="en-AU" altLang="zh-CN" sz="2000" b="1">
                  <a:latin typeface="Arial Narrow" panose="020B0606020202030204" pitchFamily="34" charset="0"/>
                  <a:ea typeface="宋体" panose="02010600030101010101" pitchFamily="2" charset="-122"/>
                </a:endParaRPr>
              </a:p>
            </p:txBody>
          </p:sp>
          <p:sp>
            <p:nvSpPr>
              <p:cNvPr id="24741" name="Rectangle 661"/>
              <p:cNvSpPr>
                <a:spLocks noChangeArrowheads="1"/>
              </p:cNvSpPr>
              <p:nvPr/>
            </p:nvSpPr>
            <p:spPr bwMode="auto">
              <a:xfrm>
                <a:off x="1298" y="3387"/>
                <a:ext cx="8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È­ÀÏ°ü¸®ÀÚ´Â ÀÐ¾î¿Â </a:t>
                </a:r>
                <a:endParaRPr lang="en-AU" altLang="zh-CN" sz="2000" b="1">
                  <a:latin typeface="Arial Narrow" panose="020B0606020202030204" pitchFamily="34" charset="0"/>
                  <a:ea typeface="宋体" panose="02010600030101010101" pitchFamily="2" charset="-122"/>
                </a:endParaRPr>
              </a:p>
            </p:txBody>
          </p:sp>
          <p:sp>
            <p:nvSpPr>
              <p:cNvPr id="24742" name="Rectangle 662"/>
              <p:cNvSpPr>
                <a:spLocks noChangeArrowheads="1"/>
              </p:cNvSpPr>
              <p:nvPr/>
            </p:nvSpPr>
            <p:spPr bwMode="auto">
              <a:xfrm>
                <a:off x="1301" y="3393"/>
                <a:ext cx="92"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¹®¼­ÀÇ Á¤º¸¸¦ ÇØ´ç ¹®¼­ </a:t>
                </a:r>
                <a:endParaRPr lang="en-AU" altLang="zh-CN" sz="2000" b="1">
                  <a:latin typeface="Arial Narrow" panose="020B0606020202030204" pitchFamily="34" charset="0"/>
                  <a:ea typeface="宋体" panose="02010600030101010101" pitchFamily="2" charset="-122"/>
                </a:endParaRPr>
              </a:p>
            </p:txBody>
          </p:sp>
          <p:sp>
            <p:nvSpPr>
              <p:cNvPr id="24743" name="Rectangle 663"/>
              <p:cNvSpPr>
                <a:spLocks noChangeArrowheads="1"/>
              </p:cNvSpPr>
              <p:nvPr/>
            </p:nvSpPr>
            <p:spPr bwMode="auto">
              <a:xfrm>
                <a:off x="1296" y="3398"/>
                <a:ext cx="10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°´Ã¼¿¡ ¼³Á¤À» ¿äÃ»ÇÑ´Ù.</a:t>
                </a:r>
                <a:endParaRPr lang="en-AU" altLang="zh-CN" sz="2000" b="1">
                  <a:latin typeface="Arial Narrow" panose="020B0606020202030204" pitchFamily="34" charset="0"/>
                  <a:ea typeface="宋体" panose="02010600030101010101" pitchFamily="2" charset="-122"/>
                </a:endParaRPr>
              </a:p>
            </p:txBody>
          </p:sp>
          <p:sp>
            <p:nvSpPr>
              <p:cNvPr id="24744" name="Freeform 664"/>
              <p:cNvSpPr/>
              <p:nvPr/>
            </p:nvSpPr>
            <p:spPr bwMode="auto">
              <a:xfrm>
                <a:off x="1296" y="3471"/>
                <a:ext cx="141" cy="61"/>
              </a:xfrm>
              <a:custGeom>
                <a:avLst/>
                <a:gdLst>
                  <a:gd name="T0" fmla="*/ 0 w 618"/>
                  <a:gd name="T1" fmla="*/ 0 h 288"/>
                  <a:gd name="T2" fmla="*/ 0 w 618"/>
                  <a:gd name="T3" fmla="*/ 0 h 288"/>
                  <a:gd name="T4" fmla="*/ 0 w 618"/>
                  <a:gd name="T5" fmla="*/ 0 h 288"/>
                  <a:gd name="T6" fmla="*/ 0 w 618"/>
                  <a:gd name="T7" fmla="*/ 0 h 288"/>
                  <a:gd name="T8" fmla="*/ 0 w 618"/>
                  <a:gd name="T9" fmla="*/ 0 h 288"/>
                  <a:gd name="T10" fmla="*/ 0 w 618"/>
                  <a:gd name="T11" fmla="*/ 0 h 288"/>
                  <a:gd name="T12" fmla="*/ 0 60000 65536"/>
                  <a:gd name="T13" fmla="*/ 0 60000 65536"/>
                  <a:gd name="T14" fmla="*/ 0 60000 65536"/>
                  <a:gd name="T15" fmla="*/ 0 60000 65536"/>
                  <a:gd name="T16" fmla="*/ 0 60000 65536"/>
                  <a:gd name="T17" fmla="*/ 0 60000 65536"/>
                  <a:gd name="T18" fmla="*/ 0 w 618"/>
                  <a:gd name="T19" fmla="*/ 0 h 288"/>
                  <a:gd name="T20" fmla="*/ 618 w 618"/>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618" h="288">
                    <a:moveTo>
                      <a:pt x="0" y="0"/>
                    </a:moveTo>
                    <a:lnTo>
                      <a:pt x="582" y="0"/>
                    </a:lnTo>
                    <a:lnTo>
                      <a:pt x="618" y="36"/>
                    </a:lnTo>
                    <a:lnTo>
                      <a:pt x="618" y="288"/>
                    </a:lnTo>
                    <a:lnTo>
                      <a:pt x="0" y="288"/>
                    </a:lnTo>
                    <a:lnTo>
                      <a:pt x="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45" name="Freeform 665"/>
              <p:cNvSpPr/>
              <p:nvPr/>
            </p:nvSpPr>
            <p:spPr bwMode="auto">
              <a:xfrm>
                <a:off x="1429" y="3471"/>
                <a:ext cx="8" cy="8"/>
              </a:xfrm>
              <a:custGeom>
                <a:avLst/>
                <a:gdLst>
                  <a:gd name="T0" fmla="*/ 0 w 36"/>
                  <a:gd name="T1" fmla="*/ 0 h 36"/>
                  <a:gd name="T2" fmla="*/ 0 w 36"/>
                  <a:gd name="T3" fmla="*/ 0 h 36"/>
                  <a:gd name="T4" fmla="*/ 0 w 36"/>
                  <a:gd name="T5" fmla="*/ 0 h 36"/>
                  <a:gd name="T6" fmla="*/ 0 60000 65536"/>
                  <a:gd name="T7" fmla="*/ 0 60000 65536"/>
                  <a:gd name="T8" fmla="*/ 0 60000 65536"/>
                  <a:gd name="T9" fmla="*/ 0 w 36"/>
                  <a:gd name="T10" fmla="*/ 0 h 36"/>
                  <a:gd name="T11" fmla="*/ 36 w 36"/>
                  <a:gd name="T12" fmla="*/ 36 h 36"/>
                </a:gdLst>
                <a:ahLst/>
                <a:cxnLst>
                  <a:cxn ang="T6">
                    <a:pos x="T0" y="T1"/>
                  </a:cxn>
                  <a:cxn ang="T7">
                    <a:pos x="T2" y="T3"/>
                  </a:cxn>
                  <a:cxn ang="T8">
                    <a:pos x="T4" y="T5"/>
                  </a:cxn>
                </a:cxnLst>
                <a:rect l="T9" t="T10" r="T11" b="T12"/>
                <a:pathLst>
                  <a:path w="36" h="36">
                    <a:moveTo>
                      <a:pt x="0" y="0"/>
                    </a:moveTo>
                    <a:lnTo>
                      <a:pt x="0" y="36"/>
                    </a:lnTo>
                    <a:lnTo>
                      <a:pt x="36" y="36"/>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746" name="Rectangle 666"/>
              <p:cNvSpPr>
                <a:spLocks noChangeArrowheads="1"/>
              </p:cNvSpPr>
              <p:nvPr/>
            </p:nvSpPr>
            <p:spPr bwMode="auto">
              <a:xfrm>
                <a:off x="1303" y="3472"/>
                <a:ext cx="8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È­¸é °´Ã¼´Â ÀÐ¾îµéÀÎ </a:t>
                </a:r>
                <a:endParaRPr lang="en-AU" altLang="zh-CN" sz="2000" b="1">
                  <a:latin typeface="Arial Narrow" panose="020B0606020202030204" pitchFamily="34" charset="0"/>
                  <a:ea typeface="宋体" panose="02010600030101010101" pitchFamily="2" charset="-122"/>
                </a:endParaRPr>
              </a:p>
            </p:txBody>
          </p:sp>
          <p:sp>
            <p:nvSpPr>
              <p:cNvPr id="24747" name="Rectangle 667"/>
              <p:cNvSpPr>
                <a:spLocks noChangeArrowheads="1"/>
              </p:cNvSpPr>
              <p:nvPr/>
            </p:nvSpPr>
            <p:spPr bwMode="auto">
              <a:xfrm>
                <a:off x="1296" y="3478"/>
                <a:ext cx="102"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°´Ã¼µé¿¡ ´ëÇØ ÀÌ¸§º°·Î </a:t>
                </a:r>
                <a:endParaRPr lang="en-AU" altLang="zh-CN" sz="2000" b="1">
                  <a:latin typeface="Arial Narrow" panose="020B0606020202030204" pitchFamily="34" charset="0"/>
                  <a:ea typeface="宋体" panose="02010600030101010101" pitchFamily="2" charset="-122"/>
                </a:endParaRPr>
              </a:p>
            </p:txBody>
          </p:sp>
          <p:sp>
            <p:nvSpPr>
              <p:cNvPr id="24748" name="Rectangle 668"/>
              <p:cNvSpPr>
                <a:spLocks noChangeArrowheads="1"/>
              </p:cNvSpPr>
              <p:nvPr/>
            </p:nvSpPr>
            <p:spPr bwMode="auto">
              <a:xfrm>
                <a:off x="1305" y="3484"/>
                <a:ext cx="7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Á¤·ÄÀ» ½ÃÄÑ È­¸é¿¡ </a:t>
                </a:r>
                <a:endParaRPr lang="en-AU" altLang="zh-CN" sz="2000" b="1">
                  <a:latin typeface="Arial Narrow" panose="020B0606020202030204" pitchFamily="34" charset="0"/>
                  <a:ea typeface="宋体" panose="02010600030101010101" pitchFamily="2" charset="-122"/>
                </a:endParaRPr>
              </a:p>
            </p:txBody>
          </p:sp>
          <p:sp>
            <p:nvSpPr>
              <p:cNvPr id="24749" name="Rectangle 669"/>
              <p:cNvSpPr>
                <a:spLocks noChangeArrowheads="1"/>
              </p:cNvSpPr>
              <p:nvPr/>
            </p:nvSpPr>
            <p:spPr bwMode="auto">
              <a:xfrm>
                <a:off x="1301" y="3490"/>
                <a:ext cx="4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º¸¿©ÁØ´Ù.</a:t>
                </a:r>
                <a:endParaRPr lang="en-AU" altLang="zh-CN" sz="2000" b="1">
                  <a:latin typeface="Arial Narrow" panose="020B0606020202030204" pitchFamily="34" charset="0"/>
                  <a:ea typeface="宋体" panose="02010600030101010101" pitchFamily="2" charset="-122"/>
                </a:endParaRPr>
              </a:p>
            </p:txBody>
          </p:sp>
          <p:sp>
            <p:nvSpPr>
              <p:cNvPr id="24750" name="Line 670"/>
              <p:cNvSpPr>
                <a:spLocks noChangeShapeType="1"/>
              </p:cNvSpPr>
              <p:nvPr/>
            </p:nvSpPr>
            <p:spPr bwMode="auto">
              <a:xfrm flipV="1">
                <a:off x="1439" y="3482"/>
                <a:ext cx="102" cy="12"/>
              </a:xfrm>
              <a:prstGeom prst="line">
                <a:avLst/>
              </a:prstGeom>
              <a:noFill/>
              <a:ln w="0">
                <a:solidFill>
                  <a:srgbClr val="000000"/>
                </a:solidFill>
                <a:prstDash val="sysDash"/>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4590" name="Rectangle 672"/>
          <p:cNvSpPr>
            <a:spLocks noChangeArrowheads="1"/>
          </p:cNvSpPr>
          <p:nvPr/>
        </p:nvSpPr>
        <p:spPr bwMode="auto">
          <a:xfrm>
            <a:off x="9578210" y="6062195"/>
            <a:ext cx="6428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2000" b="1" dirty="0">
                <a:latin typeface="Arial Narrow" panose="020B0606020202030204" pitchFamily="34" charset="0"/>
                <a:ea typeface="宋体" panose="02010600030101010101" pitchFamily="2" charset="-122"/>
              </a:rPr>
              <a:t>Codes</a:t>
            </a:r>
            <a:endParaRPr lang="en-AU" altLang="zh-CN" sz="2000" b="1" dirty="0">
              <a:latin typeface="Arial Narrow" panose="020B0606020202030204" pitchFamily="34" charset="0"/>
              <a:ea typeface="宋体" panose="02010600030101010101" pitchFamily="2" charset="-122"/>
            </a:endParaRPr>
          </a:p>
        </p:txBody>
      </p:sp>
      <p:sp>
        <p:nvSpPr>
          <p:cNvPr id="24591" name="Line 673"/>
          <p:cNvSpPr>
            <a:spLocks noChangeShapeType="1"/>
          </p:cNvSpPr>
          <p:nvPr/>
        </p:nvSpPr>
        <p:spPr bwMode="invGray">
          <a:xfrm flipH="1" flipV="1">
            <a:off x="7527926" y="5243513"/>
            <a:ext cx="1882775" cy="285750"/>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592" name="Line 674"/>
          <p:cNvSpPr>
            <a:spLocks noChangeShapeType="1"/>
          </p:cNvSpPr>
          <p:nvPr/>
        </p:nvSpPr>
        <p:spPr bwMode="invGray">
          <a:xfrm flipH="1" flipV="1">
            <a:off x="6661150" y="4708526"/>
            <a:ext cx="877888" cy="538163"/>
          </a:xfrm>
          <a:prstGeom prst="line">
            <a:avLst/>
          </a:prstGeom>
          <a:noFill/>
          <a:ln w="38100">
            <a:solidFill>
              <a:srgbClr val="FF3300"/>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nvGrpSpPr>
          <p:cNvPr id="24593" name="Group 675"/>
          <p:cNvGrpSpPr/>
          <p:nvPr/>
        </p:nvGrpSpPr>
        <p:grpSpPr bwMode="auto">
          <a:xfrm>
            <a:off x="8001000" y="2466975"/>
            <a:ext cx="933450" cy="1231900"/>
            <a:chOff x="4287" y="1680"/>
            <a:chExt cx="588" cy="776"/>
          </a:xfrm>
        </p:grpSpPr>
        <p:sp>
          <p:nvSpPr>
            <p:cNvPr id="24613" name="Rectangle 676"/>
            <p:cNvSpPr>
              <a:spLocks noChangeArrowheads="1"/>
            </p:cNvSpPr>
            <p:nvPr/>
          </p:nvSpPr>
          <p:spPr bwMode="auto">
            <a:xfrm>
              <a:off x="4320" y="1680"/>
              <a:ext cx="54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200" b="1">
                  <a:solidFill>
                    <a:srgbClr val="0000FF"/>
                  </a:solidFill>
                  <a:ea typeface="宋体" panose="02010600030101010101" pitchFamily="2" charset="-122"/>
                </a:rPr>
                <a:t>Deployment</a:t>
              </a:r>
              <a:br>
                <a:rPr lang="en-AU" altLang="zh-CN" sz="1200" b="1">
                  <a:solidFill>
                    <a:srgbClr val="0000FF"/>
                  </a:solidFill>
                  <a:ea typeface="宋体" panose="02010600030101010101" pitchFamily="2" charset="-122"/>
                </a:rPr>
              </a:br>
              <a:r>
                <a:rPr lang="en-AU" altLang="zh-CN" sz="1200" b="1">
                  <a:solidFill>
                    <a:srgbClr val="0000FF"/>
                  </a:solidFill>
                  <a:ea typeface="宋体" panose="02010600030101010101" pitchFamily="2" charset="-122"/>
                </a:rPr>
                <a:t>Diagram</a:t>
              </a:r>
              <a:endParaRPr lang="en-AU" altLang="zh-CN" sz="1200" b="1">
                <a:latin typeface="Arial Narrow" panose="020B0606020202030204" pitchFamily="34" charset="0"/>
                <a:ea typeface="宋体" panose="02010600030101010101" pitchFamily="2" charset="-122"/>
              </a:endParaRPr>
            </a:p>
          </p:txBody>
        </p:sp>
        <p:grpSp>
          <p:nvGrpSpPr>
            <p:cNvPr id="24614" name="Group 677"/>
            <p:cNvGrpSpPr/>
            <p:nvPr/>
          </p:nvGrpSpPr>
          <p:grpSpPr bwMode="auto">
            <a:xfrm>
              <a:off x="4287" y="1965"/>
              <a:ext cx="588" cy="491"/>
              <a:chOff x="4224" y="1968"/>
              <a:chExt cx="588" cy="491"/>
            </a:xfrm>
          </p:grpSpPr>
          <p:sp>
            <p:nvSpPr>
              <p:cNvPr id="24615" name="Rectangle 678"/>
              <p:cNvSpPr>
                <a:spLocks noChangeArrowheads="1"/>
              </p:cNvSpPr>
              <p:nvPr/>
            </p:nvSpPr>
            <p:spPr bwMode="auto">
              <a:xfrm>
                <a:off x="4253" y="2100"/>
                <a:ext cx="8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16" name="Rectangle 679"/>
              <p:cNvSpPr>
                <a:spLocks noChangeArrowheads="1"/>
              </p:cNvSpPr>
              <p:nvPr/>
            </p:nvSpPr>
            <p:spPr bwMode="auto">
              <a:xfrm>
                <a:off x="4279" y="2101"/>
                <a:ext cx="3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Window95</a:t>
                </a:r>
                <a:endParaRPr lang="en-AU" altLang="zh-CN" sz="2000" b="1">
                  <a:latin typeface="Arial Narrow" panose="020B0606020202030204" pitchFamily="34" charset="0"/>
                  <a:ea typeface="宋体" panose="02010600030101010101" pitchFamily="2" charset="-122"/>
                </a:endParaRPr>
              </a:p>
            </p:txBody>
          </p:sp>
          <p:sp>
            <p:nvSpPr>
              <p:cNvPr id="24617" name="Rectangle 680"/>
              <p:cNvSpPr>
                <a:spLocks noChangeArrowheads="1"/>
              </p:cNvSpPr>
              <p:nvPr/>
            </p:nvSpPr>
            <p:spPr bwMode="auto">
              <a:xfrm>
                <a:off x="4260" y="2173"/>
                <a:ext cx="3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¹®¼­°ü¸® </a:t>
                </a:r>
                <a:endParaRPr lang="en-AU" altLang="zh-CN" sz="2000" b="1">
                  <a:latin typeface="Arial Narrow" panose="020B0606020202030204" pitchFamily="34" charset="0"/>
                  <a:ea typeface="宋体" panose="02010600030101010101" pitchFamily="2" charset="-122"/>
                </a:endParaRPr>
              </a:p>
            </p:txBody>
          </p:sp>
          <p:sp>
            <p:nvSpPr>
              <p:cNvPr id="24618" name="Rectangle 681"/>
              <p:cNvSpPr>
                <a:spLocks noChangeArrowheads="1"/>
              </p:cNvSpPr>
              <p:nvPr/>
            </p:nvSpPr>
            <p:spPr bwMode="auto">
              <a:xfrm>
                <a:off x="4266" y="2180"/>
                <a:ext cx="6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Å¬¶óÀÌ¾ðÆ®.EXE</a:t>
                </a:r>
                <a:endParaRPr lang="en-AU" altLang="zh-CN" sz="2000" b="1">
                  <a:latin typeface="Arial Narrow" panose="020B0606020202030204" pitchFamily="34" charset="0"/>
                  <a:ea typeface="宋体" panose="02010600030101010101" pitchFamily="2" charset="-122"/>
                </a:endParaRPr>
              </a:p>
            </p:txBody>
          </p:sp>
          <p:sp>
            <p:nvSpPr>
              <p:cNvPr id="24619" name="Rectangle 682"/>
              <p:cNvSpPr>
                <a:spLocks noChangeArrowheads="1"/>
              </p:cNvSpPr>
              <p:nvPr/>
            </p:nvSpPr>
            <p:spPr bwMode="auto">
              <a:xfrm>
                <a:off x="4357" y="2212"/>
                <a:ext cx="81" cy="6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20" name="Freeform 683"/>
              <p:cNvSpPr/>
              <p:nvPr/>
            </p:nvSpPr>
            <p:spPr bwMode="auto">
              <a:xfrm>
                <a:off x="4357" y="2199"/>
                <a:ext cx="112"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 name="T15" fmla="*/ 0 w 447"/>
                  <a:gd name="T16" fmla="*/ 0 h 54"/>
                  <a:gd name="T17" fmla="*/ 447 w 447"/>
                  <a:gd name="T18" fmla="*/ 54 h 54"/>
                </a:gdLst>
                <a:ahLst/>
                <a:cxnLst>
                  <a:cxn ang="T10">
                    <a:pos x="T0" y="T1"/>
                  </a:cxn>
                  <a:cxn ang="T11">
                    <a:pos x="T2" y="T3"/>
                  </a:cxn>
                  <a:cxn ang="T12">
                    <a:pos x="T4" y="T5"/>
                  </a:cxn>
                  <a:cxn ang="T13">
                    <a:pos x="T6" y="T7"/>
                  </a:cxn>
                  <a:cxn ang="T14">
                    <a:pos x="T8" y="T9"/>
                  </a:cxn>
                </a:cxnLst>
                <a:rect l="T15" t="T16" r="T17" b="T18"/>
                <a:pathLst>
                  <a:path w="447" h="54">
                    <a:moveTo>
                      <a:pt x="0" y="54"/>
                    </a:moveTo>
                    <a:lnTo>
                      <a:pt x="179" y="0"/>
                    </a:lnTo>
                    <a:lnTo>
                      <a:pt x="447" y="0"/>
                    </a:lnTo>
                    <a:lnTo>
                      <a:pt x="320" y="54"/>
                    </a:lnTo>
                    <a:lnTo>
                      <a:pt x="0" y="54"/>
                    </a:lnTo>
                    <a:close/>
                  </a:path>
                </a:pathLst>
              </a:custGeom>
              <a:solidFill>
                <a:srgbClr val="7F7F7F"/>
              </a:solidFill>
              <a:ln w="0">
                <a:solidFill>
                  <a:srgbClr val="000000"/>
                </a:solidFill>
                <a:round/>
              </a:ln>
            </p:spPr>
            <p:txBody>
              <a:bodyPr/>
              <a:lstStyle/>
              <a:p>
                <a:endParaRPr lang="zh-CN" altLang="en-US"/>
              </a:p>
            </p:txBody>
          </p:sp>
          <p:sp>
            <p:nvSpPr>
              <p:cNvPr id="24621" name="Freeform 684"/>
              <p:cNvSpPr/>
              <p:nvPr/>
            </p:nvSpPr>
            <p:spPr bwMode="auto">
              <a:xfrm>
                <a:off x="4438" y="2199"/>
                <a:ext cx="31"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 name="T15" fmla="*/ 0 w 127"/>
                  <a:gd name="T16" fmla="*/ 0 h 325"/>
                  <a:gd name="T17" fmla="*/ 127 w 127"/>
                  <a:gd name="T18" fmla="*/ 325 h 325"/>
                </a:gdLst>
                <a:ahLst/>
                <a:cxnLst>
                  <a:cxn ang="T10">
                    <a:pos x="T0" y="T1"/>
                  </a:cxn>
                  <a:cxn ang="T11">
                    <a:pos x="T2" y="T3"/>
                  </a:cxn>
                  <a:cxn ang="T12">
                    <a:pos x="T4" y="T5"/>
                  </a:cxn>
                  <a:cxn ang="T13">
                    <a:pos x="T6" y="T7"/>
                  </a:cxn>
                  <a:cxn ang="T14">
                    <a:pos x="T8" y="T9"/>
                  </a:cxn>
                </a:cxnLst>
                <a:rect l="T15" t="T16" r="T17" b="T18"/>
                <a:pathLst>
                  <a:path w="127" h="325">
                    <a:moveTo>
                      <a:pt x="0" y="54"/>
                    </a:moveTo>
                    <a:lnTo>
                      <a:pt x="127" y="0"/>
                    </a:lnTo>
                    <a:lnTo>
                      <a:pt x="127" y="243"/>
                    </a:lnTo>
                    <a:lnTo>
                      <a:pt x="0" y="325"/>
                    </a:lnTo>
                    <a:lnTo>
                      <a:pt x="0" y="54"/>
                    </a:lnTo>
                    <a:close/>
                  </a:path>
                </a:pathLst>
              </a:custGeom>
              <a:solidFill>
                <a:srgbClr val="7F7F7F"/>
              </a:solidFill>
              <a:ln w="0">
                <a:solidFill>
                  <a:srgbClr val="000000"/>
                </a:solidFill>
                <a:round/>
              </a:ln>
            </p:spPr>
            <p:txBody>
              <a:bodyPr/>
              <a:lstStyle/>
              <a:p>
                <a:endParaRPr lang="zh-CN" altLang="en-US"/>
              </a:p>
            </p:txBody>
          </p:sp>
          <p:sp>
            <p:nvSpPr>
              <p:cNvPr id="24622" name="Rectangle 685"/>
              <p:cNvSpPr>
                <a:spLocks noChangeArrowheads="1"/>
              </p:cNvSpPr>
              <p:nvPr/>
            </p:nvSpPr>
            <p:spPr bwMode="auto">
              <a:xfrm>
                <a:off x="4385" y="2214"/>
                <a:ext cx="3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Windows</a:t>
                </a:r>
                <a:endParaRPr lang="en-AU" altLang="zh-CN" sz="2000" b="1">
                  <a:latin typeface="Arial Narrow" panose="020B0606020202030204" pitchFamily="34" charset="0"/>
                  <a:ea typeface="宋体" panose="02010600030101010101" pitchFamily="2" charset="-122"/>
                </a:endParaRPr>
              </a:p>
            </p:txBody>
          </p:sp>
          <p:sp>
            <p:nvSpPr>
              <p:cNvPr id="24623" name="Rectangle 686"/>
              <p:cNvSpPr>
                <a:spLocks noChangeArrowheads="1"/>
              </p:cNvSpPr>
              <p:nvPr/>
            </p:nvSpPr>
            <p:spPr bwMode="auto">
              <a:xfrm>
                <a:off x="4394" y="2221"/>
                <a:ext cx="1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NT</a:t>
                </a:r>
                <a:endParaRPr lang="en-AU" altLang="zh-CN" sz="2000" b="1">
                  <a:latin typeface="Arial Narrow" panose="020B0606020202030204" pitchFamily="34" charset="0"/>
                  <a:ea typeface="宋体" panose="02010600030101010101" pitchFamily="2" charset="-122"/>
                </a:endParaRPr>
              </a:p>
            </p:txBody>
          </p:sp>
          <p:sp>
            <p:nvSpPr>
              <p:cNvPr id="24624" name="Rectangle 687"/>
              <p:cNvSpPr>
                <a:spLocks noChangeArrowheads="1"/>
              </p:cNvSpPr>
              <p:nvPr/>
            </p:nvSpPr>
            <p:spPr bwMode="auto">
              <a:xfrm>
                <a:off x="4368" y="2285"/>
                <a:ext cx="7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¹®¼­°ü¸® ¿£Áø.EXE</a:t>
                </a:r>
                <a:endParaRPr lang="en-AU" altLang="zh-CN" sz="2000" b="1">
                  <a:latin typeface="Arial Narrow" panose="020B0606020202030204" pitchFamily="34" charset="0"/>
                  <a:ea typeface="宋体" panose="02010600030101010101" pitchFamily="2" charset="-122"/>
                </a:endParaRPr>
              </a:p>
            </p:txBody>
          </p:sp>
          <p:sp>
            <p:nvSpPr>
              <p:cNvPr id="24625" name="Rectangle 688"/>
              <p:cNvSpPr>
                <a:spLocks noChangeArrowheads="1"/>
              </p:cNvSpPr>
              <p:nvPr/>
            </p:nvSpPr>
            <p:spPr bwMode="auto">
              <a:xfrm>
                <a:off x="4293" y="2338"/>
                <a:ext cx="80" cy="6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26" name="Freeform 689"/>
              <p:cNvSpPr/>
              <p:nvPr/>
            </p:nvSpPr>
            <p:spPr bwMode="auto">
              <a:xfrm>
                <a:off x="4293" y="2325"/>
                <a:ext cx="112"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 name="T15" fmla="*/ 0 w 447"/>
                  <a:gd name="T16" fmla="*/ 0 h 54"/>
                  <a:gd name="T17" fmla="*/ 447 w 447"/>
                  <a:gd name="T18" fmla="*/ 54 h 54"/>
                </a:gdLst>
                <a:ahLst/>
                <a:cxnLst>
                  <a:cxn ang="T10">
                    <a:pos x="T0" y="T1"/>
                  </a:cxn>
                  <a:cxn ang="T11">
                    <a:pos x="T2" y="T3"/>
                  </a:cxn>
                  <a:cxn ang="T12">
                    <a:pos x="T4" y="T5"/>
                  </a:cxn>
                  <a:cxn ang="T13">
                    <a:pos x="T6" y="T7"/>
                  </a:cxn>
                  <a:cxn ang="T14">
                    <a:pos x="T8" y="T9"/>
                  </a:cxn>
                </a:cxnLst>
                <a:rect l="T15" t="T16" r="T17" b="T18"/>
                <a:pathLst>
                  <a:path w="447" h="54">
                    <a:moveTo>
                      <a:pt x="0" y="54"/>
                    </a:moveTo>
                    <a:lnTo>
                      <a:pt x="178" y="0"/>
                    </a:lnTo>
                    <a:lnTo>
                      <a:pt x="447" y="0"/>
                    </a:lnTo>
                    <a:lnTo>
                      <a:pt x="320" y="54"/>
                    </a:lnTo>
                    <a:lnTo>
                      <a:pt x="0" y="54"/>
                    </a:lnTo>
                    <a:close/>
                  </a:path>
                </a:pathLst>
              </a:custGeom>
              <a:solidFill>
                <a:srgbClr val="7F7F7F"/>
              </a:solidFill>
              <a:ln w="0">
                <a:solidFill>
                  <a:srgbClr val="000000"/>
                </a:solidFill>
                <a:round/>
              </a:ln>
            </p:spPr>
            <p:txBody>
              <a:bodyPr/>
              <a:lstStyle/>
              <a:p>
                <a:endParaRPr lang="zh-CN" altLang="en-US"/>
              </a:p>
            </p:txBody>
          </p:sp>
          <p:sp>
            <p:nvSpPr>
              <p:cNvPr id="24627" name="Freeform 690"/>
              <p:cNvSpPr/>
              <p:nvPr/>
            </p:nvSpPr>
            <p:spPr bwMode="auto">
              <a:xfrm>
                <a:off x="4373" y="2325"/>
                <a:ext cx="32"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 name="T15" fmla="*/ 0 w 127"/>
                  <a:gd name="T16" fmla="*/ 0 h 325"/>
                  <a:gd name="T17" fmla="*/ 127 w 127"/>
                  <a:gd name="T18" fmla="*/ 325 h 325"/>
                </a:gdLst>
                <a:ahLst/>
                <a:cxnLst>
                  <a:cxn ang="T10">
                    <a:pos x="T0" y="T1"/>
                  </a:cxn>
                  <a:cxn ang="T11">
                    <a:pos x="T2" y="T3"/>
                  </a:cxn>
                  <a:cxn ang="T12">
                    <a:pos x="T4" y="T5"/>
                  </a:cxn>
                  <a:cxn ang="T13">
                    <a:pos x="T6" y="T7"/>
                  </a:cxn>
                  <a:cxn ang="T14">
                    <a:pos x="T8" y="T9"/>
                  </a:cxn>
                </a:cxnLst>
                <a:rect l="T15" t="T16" r="T17" b="T18"/>
                <a:pathLst>
                  <a:path w="127" h="325">
                    <a:moveTo>
                      <a:pt x="0" y="54"/>
                    </a:moveTo>
                    <a:lnTo>
                      <a:pt x="127" y="0"/>
                    </a:lnTo>
                    <a:lnTo>
                      <a:pt x="127" y="244"/>
                    </a:lnTo>
                    <a:lnTo>
                      <a:pt x="0" y="325"/>
                    </a:lnTo>
                    <a:lnTo>
                      <a:pt x="0" y="54"/>
                    </a:lnTo>
                    <a:close/>
                  </a:path>
                </a:pathLst>
              </a:custGeom>
              <a:solidFill>
                <a:srgbClr val="7F7F7F"/>
              </a:solidFill>
              <a:ln w="0">
                <a:solidFill>
                  <a:srgbClr val="000000"/>
                </a:solidFill>
                <a:round/>
              </a:ln>
            </p:spPr>
            <p:txBody>
              <a:bodyPr/>
              <a:lstStyle/>
              <a:p>
                <a:endParaRPr lang="zh-CN" altLang="en-US"/>
              </a:p>
            </p:txBody>
          </p:sp>
          <p:sp>
            <p:nvSpPr>
              <p:cNvPr id="24628" name="Rectangle 691"/>
              <p:cNvSpPr>
                <a:spLocks noChangeArrowheads="1"/>
              </p:cNvSpPr>
              <p:nvPr/>
            </p:nvSpPr>
            <p:spPr bwMode="auto">
              <a:xfrm>
                <a:off x="4322" y="2339"/>
                <a:ext cx="32"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Windows</a:t>
                </a:r>
                <a:endParaRPr lang="en-AU" altLang="zh-CN" sz="2000" b="1">
                  <a:latin typeface="Arial Narrow" panose="020B0606020202030204" pitchFamily="34" charset="0"/>
                  <a:ea typeface="宋体" panose="02010600030101010101" pitchFamily="2" charset="-122"/>
                </a:endParaRPr>
              </a:p>
            </p:txBody>
          </p:sp>
          <p:sp>
            <p:nvSpPr>
              <p:cNvPr id="24629" name="Rectangle 692"/>
              <p:cNvSpPr>
                <a:spLocks noChangeArrowheads="1"/>
              </p:cNvSpPr>
              <p:nvPr/>
            </p:nvSpPr>
            <p:spPr bwMode="auto">
              <a:xfrm>
                <a:off x="4330" y="2347"/>
                <a:ext cx="1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NT</a:t>
                </a:r>
                <a:endParaRPr lang="en-AU" altLang="zh-CN" sz="2000" b="1">
                  <a:latin typeface="Arial Narrow" panose="020B0606020202030204" pitchFamily="34" charset="0"/>
                  <a:ea typeface="宋体" panose="02010600030101010101" pitchFamily="2" charset="-122"/>
                </a:endParaRPr>
              </a:p>
            </p:txBody>
          </p:sp>
          <p:sp>
            <p:nvSpPr>
              <p:cNvPr id="24630" name="Rectangle 693"/>
              <p:cNvSpPr>
                <a:spLocks noChangeArrowheads="1"/>
              </p:cNvSpPr>
              <p:nvPr/>
            </p:nvSpPr>
            <p:spPr bwMode="auto">
              <a:xfrm>
                <a:off x="4443" y="2090"/>
                <a:ext cx="85" cy="71"/>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31" name="Freeform 694"/>
              <p:cNvSpPr/>
              <p:nvPr/>
            </p:nvSpPr>
            <p:spPr bwMode="auto">
              <a:xfrm>
                <a:off x="4443" y="2075"/>
                <a:ext cx="120" cy="15"/>
              </a:xfrm>
              <a:custGeom>
                <a:avLst/>
                <a:gdLst>
                  <a:gd name="T0" fmla="*/ 0 w 479"/>
                  <a:gd name="T1" fmla="*/ 0 h 57"/>
                  <a:gd name="T2" fmla="*/ 0 w 479"/>
                  <a:gd name="T3" fmla="*/ 0 h 57"/>
                  <a:gd name="T4" fmla="*/ 0 w 479"/>
                  <a:gd name="T5" fmla="*/ 0 h 57"/>
                  <a:gd name="T6" fmla="*/ 0 w 479"/>
                  <a:gd name="T7" fmla="*/ 0 h 57"/>
                  <a:gd name="T8" fmla="*/ 0 w 479"/>
                  <a:gd name="T9" fmla="*/ 0 h 57"/>
                  <a:gd name="T10" fmla="*/ 0 60000 65536"/>
                  <a:gd name="T11" fmla="*/ 0 60000 65536"/>
                  <a:gd name="T12" fmla="*/ 0 60000 65536"/>
                  <a:gd name="T13" fmla="*/ 0 60000 65536"/>
                  <a:gd name="T14" fmla="*/ 0 60000 65536"/>
                  <a:gd name="T15" fmla="*/ 0 w 479"/>
                  <a:gd name="T16" fmla="*/ 0 h 57"/>
                  <a:gd name="T17" fmla="*/ 479 w 479"/>
                  <a:gd name="T18" fmla="*/ 57 h 57"/>
                </a:gdLst>
                <a:ahLst/>
                <a:cxnLst>
                  <a:cxn ang="T10">
                    <a:pos x="T0" y="T1"/>
                  </a:cxn>
                  <a:cxn ang="T11">
                    <a:pos x="T2" y="T3"/>
                  </a:cxn>
                  <a:cxn ang="T12">
                    <a:pos x="T4" y="T5"/>
                  </a:cxn>
                  <a:cxn ang="T13">
                    <a:pos x="T6" y="T7"/>
                  </a:cxn>
                  <a:cxn ang="T14">
                    <a:pos x="T8" y="T9"/>
                  </a:cxn>
                </a:cxnLst>
                <a:rect l="T15" t="T16" r="T17" b="T18"/>
                <a:pathLst>
                  <a:path w="479" h="57">
                    <a:moveTo>
                      <a:pt x="0" y="57"/>
                    </a:moveTo>
                    <a:lnTo>
                      <a:pt x="191" y="0"/>
                    </a:lnTo>
                    <a:lnTo>
                      <a:pt x="479" y="0"/>
                    </a:lnTo>
                    <a:lnTo>
                      <a:pt x="343" y="57"/>
                    </a:lnTo>
                    <a:lnTo>
                      <a:pt x="0" y="57"/>
                    </a:lnTo>
                    <a:close/>
                  </a:path>
                </a:pathLst>
              </a:custGeom>
              <a:solidFill>
                <a:srgbClr val="7F7F7F"/>
              </a:solidFill>
              <a:ln w="0">
                <a:solidFill>
                  <a:srgbClr val="000000"/>
                </a:solidFill>
                <a:round/>
              </a:ln>
            </p:spPr>
            <p:txBody>
              <a:bodyPr/>
              <a:lstStyle/>
              <a:p>
                <a:endParaRPr lang="zh-CN" altLang="en-US"/>
              </a:p>
            </p:txBody>
          </p:sp>
          <p:sp>
            <p:nvSpPr>
              <p:cNvPr id="24632" name="Freeform 695"/>
              <p:cNvSpPr/>
              <p:nvPr/>
            </p:nvSpPr>
            <p:spPr bwMode="auto">
              <a:xfrm>
                <a:off x="4528" y="2075"/>
                <a:ext cx="35" cy="86"/>
              </a:xfrm>
              <a:custGeom>
                <a:avLst/>
                <a:gdLst>
                  <a:gd name="T0" fmla="*/ 0 w 136"/>
                  <a:gd name="T1" fmla="*/ 0 h 344"/>
                  <a:gd name="T2" fmla="*/ 0 w 136"/>
                  <a:gd name="T3" fmla="*/ 0 h 344"/>
                  <a:gd name="T4" fmla="*/ 0 w 136"/>
                  <a:gd name="T5" fmla="*/ 0 h 344"/>
                  <a:gd name="T6" fmla="*/ 0 w 136"/>
                  <a:gd name="T7" fmla="*/ 0 h 344"/>
                  <a:gd name="T8" fmla="*/ 0 w 136"/>
                  <a:gd name="T9" fmla="*/ 0 h 344"/>
                  <a:gd name="T10" fmla="*/ 0 60000 65536"/>
                  <a:gd name="T11" fmla="*/ 0 60000 65536"/>
                  <a:gd name="T12" fmla="*/ 0 60000 65536"/>
                  <a:gd name="T13" fmla="*/ 0 60000 65536"/>
                  <a:gd name="T14" fmla="*/ 0 60000 65536"/>
                  <a:gd name="T15" fmla="*/ 0 w 136"/>
                  <a:gd name="T16" fmla="*/ 0 h 344"/>
                  <a:gd name="T17" fmla="*/ 136 w 136"/>
                  <a:gd name="T18" fmla="*/ 344 h 344"/>
                </a:gdLst>
                <a:ahLst/>
                <a:cxnLst>
                  <a:cxn ang="T10">
                    <a:pos x="T0" y="T1"/>
                  </a:cxn>
                  <a:cxn ang="T11">
                    <a:pos x="T2" y="T3"/>
                  </a:cxn>
                  <a:cxn ang="T12">
                    <a:pos x="T4" y="T5"/>
                  </a:cxn>
                  <a:cxn ang="T13">
                    <a:pos x="T6" y="T7"/>
                  </a:cxn>
                  <a:cxn ang="T14">
                    <a:pos x="T8" y="T9"/>
                  </a:cxn>
                </a:cxnLst>
                <a:rect l="T15" t="T16" r="T17" b="T18"/>
                <a:pathLst>
                  <a:path w="136" h="344">
                    <a:moveTo>
                      <a:pt x="0" y="57"/>
                    </a:moveTo>
                    <a:lnTo>
                      <a:pt x="136" y="0"/>
                    </a:lnTo>
                    <a:lnTo>
                      <a:pt x="136" y="259"/>
                    </a:lnTo>
                    <a:lnTo>
                      <a:pt x="0" y="344"/>
                    </a:lnTo>
                    <a:lnTo>
                      <a:pt x="0" y="57"/>
                    </a:lnTo>
                    <a:close/>
                  </a:path>
                </a:pathLst>
              </a:custGeom>
              <a:solidFill>
                <a:srgbClr val="7F7F7F"/>
              </a:solidFill>
              <a:ln w="0">
                <a:solidFill>
                  <a:srgbClr val="000000"/>
                </a:solidFill>
                <a:round/>
              </a:ln>
            </p:spPr>
            <p:txBody>
              <a:bodyPr/>
              <a:lstStyle/>
              <a:p>
                <a:endParaRPr lang="zh-CN" altLang="en-US"/>
              </a:p>
            </p:txBody>
          </p:sp>
          <p:sp>
            <p:nvSpPr>
              <p:cNvPr id="24633" name="Rectangle 696"/>
              <p:cNvSpPr>
                <a:spLocks noChangeArrowheads="1"/>
              </p:cNvSpPr>
              <p:nvPr/>
            </p:nvSpPr>
            <p:spPr bwMode="auto">
              <a:xfrm>
                <a:off x="4485" y="2091"/>
                <a:ext cx="2"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a:t>
                </a:r>
                <a:endParaRPr lang="en-AU" altLang="zh-CN" sz="2000" b="1">
                  <a:latin typeface="Arial Narrow" panose="020B0606020202030204" pitchFamily="34" charset="0"/>
                  <a:ea typeface="宋体" panose="02010600030101010101" pitchFamily="2" charset="-122"/>
                </a:endParaRPr>
              </a:p>
            </p:txBody>
          </p:sp>
          <p:sp>
            <p:nvSpPr>
              <p:cNvPr id="24634" name="Rectangle 697"/>
              <p:cNvSpPr>
                <a:spLocks noChangeArrowheads="1"/>
              </p:cNvSpPr>
              <p:nvPr/>
            </p:nvSpPr>
            <p:spPr bwMode="auto">
              <a:xfrm>
                <a:off x="4471" y="2098"/>
                <a:ext cx="4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Windows95</a:t>
                </a:r>
                <a:endParaRPr lang="en-AU" altLang="zh-CN" sz="2000" b="1">
                  <a:latin typeface="Arial Narrow" panose="020B0606020202030204" pitchFamily="34" charset="0"/>
                  <a:ea typeface="宋体" panose="02010600030101010101" pitchFamily="2" charset="-122"/>
                </a:endParaRPr>
              </a:p>
            </p:txBody>
          </p:sp>
          <p:sp>
            <p:nvSpPr>
              <p:cNvPr id="24635" name="Rectangle 698"/>
              <p:cNvSpPr>
                <a:spLocks noChangeArrowheads="1"/>
              </p:cNvSpPr>
              <p:nvPr/>
            </p:nvSpPr>
            <p:spPr bwMode="auto">
              <a:xfrm>
                <a:off x="4541" y="2251"/>
                <a:ext cx="80" cy="6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36" name="Freeform 699"/>
              <p:cNvSpPr/>
              <p:nvPr/>
            </p:nvSpPr>
            <p:spPr bwMode="auto">
              <a:xfrm>
                <a:off x="4541" y="2238"/>
                <a:ext cx="112"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 name="T15" fmla="*/ 0 w 447"/>
                  <a:gd name="T16" fmla="*/ 0 h 54"/>
                  <a:gd name="T17" fmla="*/ 447 w 447"/>
                  <a:gd name="T18" fmla="*/ 54 h 54"/>
                </a:gdLst>
                <a:ahLst/>
                <a:cxnLst>
                  <a:cxn ang="T10">
                    <a:pos x="T0" y="T1"/>
                  </a:cxn>
                  <a:cxn ang="T11">
                    <a:pos x="T2" y="T3"/>
                  </a:cxn>
                  <a:cxn ang="T12">
                    <a:pos x="T4" y="T5"/>
                  </a:cxn>
                  <a:cxn ang="T13">
                    <a:pos x="T6" y="T7"/>
                  </a:cxn>
                  <a:cxn ang="T14">
                    <a:pos x="T8" y="T9"/>
                  </a:cxn>
                </a:cxnLst>
                <a:rect l="T15" t="T16" r="T17" b="T18"/>
                <a:pathLst>
                  <a:path w="447" h="54">
                    <a:moveTo>
                      <a:pt x="0" y="54"/>
                    </a:moveTo>
                    <a:lnTo>
                      <a:pt x="179" y="0"/>
                    </a:lnTo>
                    <a:lnTo>
                      <a:pt x="447" y="0"/>
                    </a:lnTo>
                    <a:lnTo>
                      <a:pt x="320" y="54"/>
                    </a:lnTo>
                    <a:lnTo>
                      <a:pt x="0" y="54"/>
                    </a:lnTo>
                    <a:close/>
                  </a:path>
                </a:pathLst>
              </a:custGeom>
              <a:solidFill>
                <a:srgbClr val="7F7F7F"/>
              </a:solidFill>
              <a:ln w="0">
                <a:solidFill>
                  <a:srgbClr val="000000"/>
                </a:solidFill>
                <a:round/>
              </a:ln>
            </p:spPr>
            <p:txBody>
              <a:bodyPr/>
              <a:lstStyle/>
              <a:p>
                <a:endParaRPr lang="zh-CN" altLang="en-US"/>
              </a:p>
            </p:txBody>
          </p:sp>
          <p:sp>
            <p:nvSpPr>
              <p:cNvPr id="24637" name="Freeform 700"/>
              <p:cNvSpPr/>
              <p:nvPr/>
            </p:nvSpPr>
            <p:spPr bwMode="auto">
              <a:xfrm>
                <a:off x="4621" y="2238"/>
                <a:ext cx="32"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 name="T15" fmla="*/ 0 w 127"/>
                  <a:gd name="T16" fmla="*/ 0 h 325"/>
                  <a:gd name="T17" fmla="*/ 127 w 127"/>
                  <a:gd name="T18" fmla="*/ 325 h 325"/>
                </a:gdLst>
                <a:ahLst/>
                <a:cxnLst>
                  <a:cxn ang="T10">
                    <a:pos x="T0" y="T1"/>
                  </a:cxn>
                  <a:cxn ang="T11">
                    <a:pos x="T2" y="T3"/>
                  </a:cxn>
                  <a:cxn ang="T12">
                    <a:pos x="T4" y="T5"/>
                  </a:cxn>
                  <a:cxn ang="T13">
                    <a:pos x="T6" y="T7"/>
                  </a:cxn>
                  <a:cxn ang="T14">
                    <a:pos x="T8" y="T9"/>
                  </a:cxn>
                </a:cxnLst>
                <a:rect l="T15" t="T16" r="T17" b="T18"/>
                <a:pathLst>
                  <a:path w="127" h="325">
                    <a:moveTo>
                      <a:pt x="0" y="54"/>
                    </a:moveTo>
                    <a:lnTo>
                      <a:pt x="127" y="0"/>
                    </a:lnTo>
                    <a:lnTo>
                      <a:pt x="127" y="243"/>
                    </a:lnTo>
                    <a:lnTo>
                      <a:pt x="0" y="325"/>
                    </a:lnTo>
                    <a:lnTo>
                      <a:pt x="0" y="54"/>
                    </a:lnTo>
                    <a:close/>
                  </a:path>
                </a:pathLst>
              </a:custGeom>
              <a:solidFill>
                <a:srgbClr val="7F7F7F"/>
              </a:solidFill>
              <a:ln w="0">
                <a:solidFill>
                  <a:srgbClr val="000000"/>
                </a:solidFill>
                <a:round/>
              </a:ln>
            </p:spPr>
            <p:txBody>
              <a:bodyPr/>
              <a:lstStyle/>
              <a:p>
                <a:endParaRPr lang="zh-CN" altLang="en-US"/>
              </a:p>
            </p:txBody>
          </p:sp>
          <p:sp>
            <p:nvSpPr>
              <p:cNvPr id="24638" name="Rectangle 701"/>
              <p:cNvSpPr>
                <a:spLocks noChangeArrowheads="1"/>
              </p:cNvSpPr>
              <p:nvPr/>
            </p:nvSpPr>
            <p:spPr bwMode="auto">
              <a:xfrm>
                <a:off x="4573" y="2253"/>
                <a:ext cx="24"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Solaris</a:t>
                </a:r>
                <a:endParaRPr lang="en-AU" altLang="zh-CN" sz="2000" b="1">
                  <a:latin typeface="Arial Narrow" panose="020B0606020202030204" pitchFamily="34" charset="0"/>
                  <a:ea typeface="宋体" panose="02010600030101010101" pitchFamily="2" charset="-122"/>
                </a:endParaRPr>
              </a:p>
            </p:txBody>
          </p:sp>
          <p:sp>
            <p:nvSpPr>
              <p:cNvPr id="24639" name="Rectangle 702"/>
              <p:cNvSpPr>
                <a:spLocks noChangeArrowheads="1"/>
              </p:cNvSpPr>
              <p:nvPr/>
            </p:nvSpPr>
            <p:spPr bwMode="auto">
              <a:xfrm>
                <a:off x="4553" y="2324"/>
                <a:ext cx="5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ÀÀ¿ë¼­¹ö.EXE</a:t>
                </a:r>
                <a:endParaRPr lang="en-AU" altLang="zh-CN" sz="2000" b="1">
                  <a:latin typeface="Arial Narrow" panose="020B0606020202030204" pitchFamily="34" charset="0"/>
                  <a:ea typeface="宋体" panose="02010600030101010101" pitchFamily="2" charset="-122"/>
                </a:endParaRPr>
              </a:p>
            </p:txBody>
          </p:sp>
          <p:sp>
            <p:nvSpPr>
              <p:cNvPr id="24640" name="Rectangle 703"/>
              <p:cNvSpPr>
                <a:spLocks noChangeArrowheads="1"/>
              </p:cNvSpPr>
              <p:nvPr/>
            </p:nvSpPr>
            <p:spPr bwMode="auto">
              <a:xfrm>
                <a:off x="4700" y="2308"/>
                <a:ext cx="80" cy="67"/>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41" name="Freeform 704"/>
              <p:cNvSpPr/>
              <p:nvPr/>
            </p:nvSpPr>
            <p:spPr bwMode="auto">
              <a:xfrm>
                <a:off x="4700" y="2294"/>
                <a:ext cx="112" cy="14"/>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 name="T15" fmla="*/ 0 w 447"/>
                  <a:gd name="T16" fmla="*/ 0 h 54"/>
                  <a:gd name="T17" fmla="*/ 447 w 447"/>
                  <a:gd name="T18" fmla="*/ 54 h 54"/>
                </a:gdLst>
                <a:ahLst/>
                <a:cxnLst>
                  <a:cxn ang="T10">
                    <a:pos x="T0" y="T1"/>
                  </a:cxn>
                  <a:cxn ang="T11">
                    <a:pos x="T2" y="T3"/>
                  </a:cxn>
                  <a:cxn ang="T12">
                    <a:pos x="T4" y="T5"/>
                  </a:cxn>
                  <a:cxn ang="T13">
                    <a:pos x="T6" y="T7"/>
                  </a:cxn>
                  <a:cxn ang="T14">
                    <a:pos x="T8" y="T9"/>
                  </a:cxn>
                </a:cxnLst>
                <a:rect l="T15" t="T16" r="T17" b="T18"/>
                <a:pathLst>
                  <a:path w="447" h="54">
                    <a:moveTo>
                      <a:pt x="0" y="54"/>
                    </a:moveTo>
                    <a:lnTo>
                      <a:pt x="179" y="0"/>
                    </a:lnTo>
                    <a:lnTo>
                      <a:pt x="447" y="0"/>
                    </a:lnTo>
                    <a:lnTo>
                      <a:pt x="321" y="54"/>
                    </a:lnTo>
                    <a:lnTo>
                      <a:pt x="0" y="54"/>
                    </a:lnTo>
                    <a:close/>
                  </a:path>
                </a:pathLst>
              </a:custGeom>
              <a:solidFill>
                <a:srgbClr val="7F7F7F"/>
              </a:solidFill>
              <a:ln w="0">
                <a:solidFill>
                  <a:srgbClr val="000000"/>
                </a:solidFill>
                <a:round/>
              </a:ln>
            </p:spPr>
            <p:txBody>
              <a:bodyPr/>
              <a:lstStyle/>
              <a:p>
                <a:endParaRPr lang="zh-CN" altLang="en-US"/>
              </a:p>
            </p:txBody>
          </p:sp>
          <p:sp>
            <p:nvSpPr>
              <p:cNvPr id="24642" name="Freeform 705"/>
              <p:cNvSpPr/>
              <p:nvPr/>
            </p:nvSpPr>
            <p:spPr bwMode="auto">
              <a:xfrm>
                <a:off x="4780" y="2294"/>
                <a:ext cx="32" cy="81"/>
              </a:xfrm>
              <a:custGeom>
                <a:avLst/>
                <a:gdLst>
                  <a:gd name="T0" fmla="*/ 0 w 126"/>
                  <a:gd name="T1" fmla="*/ 0 h 325"/>
                  <a:gd name="T2" fmla="*/ 0 w 126"/>
                  <a:gd name="T3" fmla="*/ 0 h 325"/>
                  <a:gd name="T4" fmla="*/ 0 w 126"/>
                  <a:gd name="T5" fmla="*/ 0 h 325"/>
                  <a:gd name="T6" fmla="*/ 0 w 126"/>
                  <a:gd name="T7" fmla="*/ 0 h 325"/>
                  <a:gd name="T8" fmla="*/ 0 w 126"/>
                  <a:gd name="T9" fmla="*/ 0 h 325"/>
                  <a:gd name="T10" fmla="*/ 0 60000 65536"/>
                  <a:gd name="T11" fmla="*/ 0 60000 65536"/>
                  <a:gd name="T12" fmla="*/ 0 60000 65536"/>
                  <a:gd name="T13" fmla="*/ 0 60000 65536"/>
                  <a:gd name="T14" fmla="*/ 0 60000 65536"/>
                  <a:gd name="T15" fmla="*/ 0 w 126"/>
                  <a:gd name="T16" fmla="*/ 0 h 325"/>
                  <a:gd name="T17" fmla="*/ 126 w 126"/>
                  <a:gd name="T18" fmla="*/ 325 h 325"/>
                </a:gdLst>
                <a:ahLst/>
                <a:cxnLst>
                  <a:cxn ang="T10">
                    <a:pos x="T0" y="T1"/>
                  </a:cxn>
                  <a:cxn ang="T11">
                    <a:pos x="T2" y="T3"/>
                  </a:cxn>
                  <a:cxn ang="T12">
                    <a:pos x="T4" y="T5"/>
                  </a:cxn>
                  <a:cxn ang="T13">
                    <a:pos x="T6" y="T7"/>
                  </a:cxn>
                  <a:cxn ang="T14">
                    <a:pos x="T8" y="T9"/>
                  </a:cxn>
                </a:cxnLst>
                <a:rect l="T15" t="T16" r="T17" b="T18"/>
                <a:pathLst>
                  <a:path w="126" h="325">
                    <a:moveTo>
                      <a:pt x="0" y="54"/>
                    </a:moveTo>
                    <a:lnTo>
                      <a:pt x="126" y="0"/>
                    </a:lnTo>
                    <a:lnTo>
                      <a:pt x="126" y="244"/>
                    </a:lnTo>
                    <a:lnTo>
                      <a:pt x="0" y="325"/>
                    </a:lnTo>
                    <a:lnTo>
                      <a:pt x="0" y="54"/>
                    </a:lnTo>
                    <a:close/>
                  </a:path>
                </a:pathLst>
              </a:custGeom>
              <a:solidFill>
                <a:srgbClr val="7F7F7F"/>
              </a:solidFill>
              <a:ln w="0">
                <a:solidFill>
                  <a:srgbClr val="000000"/>
                </a:solidFill>
                <a:round/>
              </a:ln>
            </p:spPr>
            <p:txBody>
              <a:bodyPr/>
              <a:lstStyle/>
              <a:p>
                <a:endParaRPr lang="zh-CN" altLang="en-US"/>
              </a:p>
            </p:txBody>
          </p:sp>
          <p:sp>
            <p:nvSpPr>
              <p:cNvPr id="24643" name="Rectangle 706"/>
              <p:cNvSpPr>
                <a:spLocks noChangeArrowheads="1"/>
              </p:cNvSpPr>
              <p:nvPr/>
            </p:nvSpPr>
            <p:spPr bwMode="auto">
              <a:xfrm>
                <a:off x="4732" y="2309"/>
                <a:ext cx="2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Alpha</a:t>
                </a:r>
                <a:endParaRPr lang="en-AU" altLang="zh-CN" sz="2000" b="1">
                  <a:latin typeface="Arial Narrow" panose="020B0606020202030204" pitchFamily="34" charset="0"/>
                  <a:ea typeface="宋体" panose="02010600030101010101" pitchFamily="2" charset="-122"/>
                </a:endParaRPr>
              </a:p>
            </p:txBody>
          </p:sp>
          <p:sp>
            <p:nvSpPr>
              <p:cNvPr id="24644" name="Rectangle 707"/>
              <p:cNvSpPr>
                <a:spLocks noChangeArrowheads="1"/>
              </p:cNvSpPr>
              <p:nvPr/>
            </p:nvSpPr>
            <p:spPr bwMode="auto">
              <a:xfrm>
                <a:off x="4733" y="2316"/>
                <a:ext cx="1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UNIX</a:t>
                </a:r>
                <a:endParaRPr lang="en-AU" altLang="zh-CN" sz="2000" b="1">
                  <a:latin typeface="Arial Narrow" panose="020B0606020202030204" pitchFamily="34" charset="0"/>
                  <a:ea typeface="宋体" panose="02010600030101010101" pitchFamily="2" charset="-122"/>
                </a:endParaRPr>
              </a:p>
            </p:txBody>
          </p:sp>
          <p:sp>
            <p:nvSpPr>
              <p:cNvPr id="24645" name="Rectangle 708"/>
              <p:cNvSpPr>
                <a:spLocks noChangeArrowheads="1"/>
              </p:cNvSpPr>
              <p:nvPr/>
            </p:nvSpPr>
            <p:spPr bwMode="auto">
              <a:xfrm>
                <a:off x="4472" y="2377"/>
                <a:ext cx="80" cy="68"/>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46" name="Freeform 709"/>
              <p:cNvSpPr/>
              <p:nvPr/>
            </p:nvSpPr>
            <p:spPr bwMode="auto">
              <a:xfrm>
                <a:off x="4472" y="2364"/>
                <a:ext cx="111" cy="13"/>
              </a:xfrm>
              <a:custGeom>
                <a:avLst/>
                <a:gdLst>
                  <a:gd name="T0" fmla="*/ 0 w 447"/>
                  <a:gd name="T1" fmla="*/ 0 h 54"/>
                  <a:gd name="T2" fmla="*/ 0 w 447"/>
                  <a:gd name="T3" fmla="*/ 0 h 54"/>
                  <a:gd name="T4" fmla="*/ 0 w 447"/>
                  <a:gd name="T5" fmla="*/ 0 h 54"/>
                  <a:gd name="T6" fmla="*/ 0 w 447"/>
                  <a:gd name="T7" fmla="*/ 0 h 54"/>
                  <a:gd name="T8" fmla="*/ 0 w 447"/>
                  <a:gd name="T9" fmla="*/ 0 h 54"/>
                  <a:gd name="T10" fmla="*/ 0 60000 65536"/>
                  <a:gd name="T11" fmla="*/ 0 60000 65536"/>
                  <a:gd name="T12" fmla="*/ 0 60000 65536"/>
                  <a:gd name="T13" fmla="*/ 0 60000 65536"/>
                  <a:gd name="T14" fmla="*/ 0 60000 65536"/>
                  <a:gd name="T15" fmla="*/ 0 w 447"/>
                  <a:gd name="T16" fmla="*/ 0 h 54"/>
                  <a:gd name="T17" fmla="*/ 447 w 447"/>
                  <a:gd name="T18" fmla="*/ 54 h 54"/>
                </a:gdLst>
                <a:ahLst/>
                <a:cxnLst>
                  <a:cxn ang="T10">
                    <a:pos x="T0" y="T1"/>
                  </a:cxn>
                  <a:cxn ang="T11">
                    <a:pos x="T2" y="T3"/>
                  </a:cxn>
                  <a:cxn ang="T12">
                    <a:pos x="T4" y="T5"/>
                  </a:cxn>
                  <a:cxn ang="T13">
                    <a:pos x="T6" y="T7"/>
                  </a:cxn>
                  <a:cxn ang="T14">
                    <a:pos x="T8" y="T9"/>
                  </a:cxn>
                </a:cxnLst>
                <a:rect l="T15" t="T16" r="T17" b="T18"/>
                <a:pathLst>
                  <a:path w="447" h="54">
                    <a:moveTo>
                      <a:pt x="0" y="54"/>
                    </a:moveTo>
                    <a:lnTo>
                      <a:pt x="178" y="0"/>
                    </a:lnTo>
                    <a:lnTo>
                      <a:pt x="447" y="0"/>
                    </a:lnTo>
                    <a:lnTo>
                      <a:pt x="320" y="54"/>
                    </a:lnTo>
                    <a:lnTo>
                      <a:pt x="0" y="54"/>
                    </a:lnTo>
                    <a:close/>
                  </a:path>
                </a:pathLst>
              </a:custGeom>
              <a:solidFill>
                <a:srgbClr val="7F7F7F"/>
              </a:solidFill>
              <a:ln w="0">
                <a:solidFill>
                  <a:srgbClr val="000000"/>
                </a:solidFill>
                <a:round/>
              </a:ln>
            </p:spPr>
            <p:txBody>
              <a:bodyPr/>
              <a:lstStyle/>
              <a:p>
                <a:endParaRPr lang="zh-CN" altLang="en-US"/>
              </a:p>
            </p:txBody>
          </p:sp>
          <p:sp>
            <p:nvSpPr>
              <p:cNvPr id="24647" name="Freeform 710"/>
              <p:cNvSpPr/>
              <p:nvPr/>
            </p:nvSpPr>
            <p:spPr bwMode="auto">
              <a:xfrm>
                <a:off x="4552" y="2364"/>
                <a:ext cx="31" cy="81"/>
              </a:xfrm>
              <a:custGeom>
                <a:avLst/>
                <a:gdLst>
                  <a:gd name="T0" fmla="*/ 0 w 127"/>
                  <a:gd name="T1" fmla="*/ 0 h 325"/>
                  <a:gd name="T2" fmla="*/ 0 w 127"/>
                  <a:gd name="T3" fmla="*/ 0 h 325"/>
                  <a:gd name="T4" fmla="*/ 0 w 127"/>
                  <a:gd name="T5" fmla="*/ 0 h 325"/>
                  <a:gd name="T6" fmla="*/ 0 w 127"/>
                  <a:gd name="T7" fmla="*/ 0 h 325"/>
                  <a:gd name="T8" fmla="*/ 0 w 127"/>
                  <a:gd name="T9" fmla="*/ 0 h 325"/>
                  <a:gd name="T10" fmla="*/ 0 60000 65536"/>
                  <a:gd name="T11" fmla="*/ 0 60000 65536"/>
                  <a:gd name="T12" fmla="*/ 0 60000 65536"/>
                  <a:gd name="T13" fmla="*/ 0 60000 65536"/>
                  <a:gd name="T14" fmla="*/ 0 60000 65536"/>
                  <a:gd name="T15" fmla="*/ 0 w 127"/>
                  <a:gd name="T16" fmla="*/ 0 h 325"/>
                  <a:gd name="T17" fmla="*/ 127 w 127"/>
                  <a:gd name="T18" fmla="*/ 325 h 325"/>
                </a:gdLst>
                <a:ahLst/>
                <a:cxnLst>
                  <a:cxn ang="T10">
                    <a:pos x="T0" y="T1"/>
                  </a:cxn>
                  <a:cxn ang="T11">
                    <a:pos x="T2" y="T3"/>
                  </a:cxn>
                  <a:cxn ang="T12">
                    <a:pos x="T4" y="T5"/>
                  </a:cxn>
                  <a:cxn ang="T13">
                    <a:pos x="T6" y="T7"/>
                  </a:cxn>
                  <a:cxn ang="T14">
                    <a:pos x="T8" y="T9"/>
                  </a:cxn>
                </a:cxnLst>
                <a:rect l="T15" t="T16" r="T17" b="T18"/>
                <a:pathLst>
                  <a:path w="127" h="325">
                    <a:moveTo>
                      <a:pt x="0" y="54"/>
                    </a:moveTo>
                    <a:lnTo>
                      <a:pt x="127" y="0"/>
                    </a:lnTo>
                    <a:lnTo>
                      <a:pt x="127" y="244"/>
                    </a:lnTo>
                    <a:lnTo>
                      <a:pt x="0" y="325"/>
                    </a:lnTo>
                    <a:lnTo>
                      <a:pt x="0" y="54"/>
                    </a:lnTo>
                    <a:close/>
                  </a:path>
                </a:pathLst>
              </a:custGeom>
              <a:solidFill>
                <a:srgbClr val="7F7F7F"/>
              </a:solidFill>
              <a:ln w="0">
                <a:solidFill>
                  <a:srgbClr val="000000"/>
                </a:solidFill>
                <a:round/>
              </a:ln>
            </p:spPr>
            <p:txBody>
              <a:bodyPr/>
              <a:lstStyle/>
              <a:p>
                <a:endParaRPr lang="zh-CN" altLang="en-US"/>
              </a:p>
            </p:txBody>
          </p:sp>
          <p:sp>
            <p:nvSpPr>
              <p:cNvPr id="24648" name="Rectangle 711"/>
              <p:cNvSpPr>
                <a:spLocks noChangeArrowheads="1"/>
              </p:cNvSpPr>
              <p:nvPr/>
            </p:nvSpPr>
            <p:spPr bwMode="auto">
              <a:xfrm>
                <a:off x="4505" y="2378"/>
                <a:ext cx="1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IBM </a:t>
                </a:r>
                <a:endParaRPr lang="en-AU" altLang="zh-CN" sz="2000" b="1">
                  <a:latin typeface="Arial Narrow" panose="020B0606020202030204" pitchFamily="34" charset="0"/>
                  <a:ea typeface="宋体" panose="02010600030101010101" pitchFamily="2" charset="-122"/>
                </a:endParaRPr>
              </a:p>
            </p:txBody>
          </p:sp>
          <p:sp>
            <p:nvSpPr>
              <p:cNvPr id="24649" name="Rectangle 712"/>
              <p:cNvSpPr>
                <a:spLocks noChangeArrowheads="1"/>
              </p:cNvSpPr>
              <p:nvPr/>
            </p:nvSpPr>
            <p:spPr bwMode="auto">
              <a:xfrm>
                <a:off x="4498" y="2386"/>
                <a:ext cx="3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Mainframe</a:t>
                </a:r>
                <a:endParaRPr lang="en-AU" altLang="zh-CN" sz="2000" b="1">
                  <a:latin typeface="Arial Narrow" panose="020B0606020202030204" pitchFamily="34" charset="0"/>
                  <a:ea typeface="宋体" panose="02010600030101010101" pitchFamily="2" charset="-122"/>
                </a:endParaRPr>
              </a:p>
            </p:txBody>
          </p:sp>
          <p:sp>
            <p:nvSpPr>
              <p:cNvPr id="24650" name="Rectangle 713"/>
              <p:cNvSpPr>
                <a:spLocks noChangeArrowheads="1"/>
              </p:cNvSpPr>
              <p:nvPr/>
            </p:nvSpPr>
            <p:spPr bwMode="auto">
              <a:xfrm>
                <a:off x="4482" y="2450"/>
                <a:ext cx="65"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µ¥ÀÌÅ¸º£ÀÌ½º¼­¹ö</a:t>
                </a:r>
                <a:endParaRPr lang="en-AU" altLang="zh-CN" sz="2000" b="1">
                  <a:latin typeface="Arial Narrow" panose="020B0606020202030204" pitchFamily="34" charset="0"/>
                  <a:ea typeface="宋体" panose="02010600030101010101" pitchFamily="2" charset="-122"/>
                </a:endParaRPr>
              </a:p>
            </p:txBody>
          </p:sp>
          <p:sp>
            <p:nvSpPr>
              <p:cNvPr id="24651" name="Rectangle 714"/>
              <p:cNvSpPr>
                <a:spLocks noChangeArrowheads="1"/>
              </p:cNvSpPr>
              <p:nvPr/>
            </p:nvSpPr>
            <p:spPr bwMode="auto">
              <a:xfrm>
                <a:off x="4641" y="2111"/>
                <a:ext cx="86" cy="72"/>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52" name="Freeform 715"/>
              <p:cNvSpPr/>
              <p:nvPr/>
            </p:nvSpPr>
            <p:spPr bwMode="auto">
              <a:xfrm>
                <a:off x="4641" y="2097"/>
                <a:ext cx="120" cy="14"/>
              </a:xfrm>
              <a:custGeom>
                <a:avLst/>
                <a:gdLst>
                  <a:gd name="T0" fmla="*/ 0 w 479"/>
                  <a:gd name="T1" fmla="*/ 0 h 57"/>
                  <a:gd name="T2" fmla="*/ 0 w 479"/>
                  <a:gd name="T3" fmla="*/ 0 h 57"/>
                  <a:gd name="T4" fmla="*/ 0 w 479"/>
                  <a:gd name="T5" fmla="*/ 0 h 57"/>
                  <a:gd name="T6" fmla="*/ 0 w 479"/>
                  <a:gd name="T7" fmla="*/ 0 h 57"/>
                  <a:gd name="T8" fmla="*/ 0 w 479"/>
                  <a:gd name="T9" fmla="*/ 0 h 57"/>
                  <a:gd name="T10" fmla="*/ 0 60000 65536"/>
                  <a:gd name="T11" fmla="*/ 0 60000 65536"/>
                  <a:gd name="T12" fmla="*/ 0 60000 65536"/>
                  <a:gd name="T13" fmla="*/ 0 60000 65536"/>
                  <a:gd name="T14" fmla="*/ 0 60000 65536"/>
                  <a:gd name="T15" fmla="*/ 0 w 479"/>
                  <a:gd name="T16" fmla="*/ 0 h 57"/>
                  <a:gd name="T17" fmla="*/ 479 w 479"/>
                  <a:gd name="T18" fmla="*/ 57 h 57"/>
                </a:gdLst>
                <a:ahLst/>
                <a:cxnLst>
                  <a:cxn ang="T10">
                    <a:pos x="T0" y="T1"/>
                  </a:cxn>
                  <a:cxn ang="T11">
                    <a:pos x="T2" y="T3"/>
                  </a:cxn>
                  <a:cxn ang="T12">
                    <a:pos x="T4" y="T5"/>
                  </a:cxn>
                  <a:cxn ang="T13">
                    <a:pos x="T6" y="T7"/>
                  </a:cxn>
                  <a:cxn ang="T14">
                    <a:pos x="T8" y="T9"/>
                  </a:cxn>
                </a:cxnLst>
                <a:rect l="T15" t="T16" r="T17" b="T18"/>
                <a:pathLst>
                  <a:path w="479" h="57">
                    <a:moveTo>
                      <a:pt x="0" y="57"/>
                    </a:moveTo>
                    <a:lnTo>
                      <a:pt x="191" y="0"/>
                    </a:lnTo>
                    <a:lnTo>
                      <a:pt x="479" y="0"/>
                    </a:lnTo>
                    <a:lnTo>
                      <a:pt x="342" y="57"/>
                    </a:lnTo>
                    <a:lnTo>
                      <a:pt x="0" y="57"/>
                    </a:lnTo>
                    <a:close/>
                  </a:path>
                </a:pathLst>
              </a:custGeom>
              <a:solidFill>
                <a:srgbClr val="7F7F7F"/>
              </a:solidFill>
              <a:ln w="0">
                <a:solidFill>
                  <a:srgbClr val="000000"/>
                </a:solidFill>
                <a:round/>
              </a:ln>
            </p:spPr>
            <p:txBody>
              <a:bodyPr/>
              <a:lstStyle/>
              <a:p>
                <a:endParaRPr lang="zh-CN" altLang="en-US"/>
              </a:p>
            </p:txBody>
          </p:sp>
          <p:sp>
            <p:nvSpPr>
              <p:cNvPr id="24653" name="Freeform 716"/>
              <p:cNvSpPr/>
              <p:nvPr/>
            </p:nvSpPr>
            <p:spPr bwMode="auto">
              <a:xfrm>
                <a:off x="4727" y="2097"/>
                <a:ext cx="34" cy="86"/>
              </a:xfrm>
              <a:custGeom>
                <a:avLst/>
                <a:gdLst>
                  <a:gd name="T0" fmla="*/ 0 w 137"/>
                  <a:gd name="T1" fmla="*/ 0 h 344"/>
                  <a:gd name="T2" fmla="*/ 0 w 137"/>
                  <a:gd name="T3" fmla="*/ 0 h 344"/>
                  <a:gd name="T4" fmla="*/ 0 w 137"/>
                  <a:gd name="T5" fmla="*/ 0 h 344"/>
                  <a:gd name="T6" fmla="*/ 0 w 137"/>
                  <a:gd name="T7" fmla="*/ 0 h 344"/>
                  <a:gd name="T8" fmla="*/ 0 w 137"/>
                  <a:gd name="T9" fmla="*/ 0 h 344"/>
                  <a:gd name="T10" fmla="*/ 0 60000 65536"/>
                  <a:gd name="T11" fmla="*/ 0 60000 65536"/>
                  <a:gd name="T12" fmla="*/ 0 60000 65536"/>
                  <a:gd name="T13" fmla="*/ 0 60000 65536"/>
                  <a:gd name="T14" fmla="*/ 0 60000 65536"/>
                  <a:gd name="T15" fmla="*/ 0 w 137"/>
                  <a:gd name="T16" fmla="*/ 0 h 344"/>
                  <a:gd name="T17" fmla="*/ 137 w 137"/>
                  <a:gd name="T18" fmla="*/ 344 h 344"/>
                </a:gdLst>
                <a:ahLst/>
                <a:cxnLst>
                  <a:cxn ang="T10">
                    <a:pos x="T0" y="T1"/>
                  </a:cxn>
                  <a:cxn ang="T11">
                    <a:pos x="T2" y="T3"/>
                  </a:cxn>
                  <a:cxn ang="T12">
                    <a:pos x="T4" y="T5"/>
                  </a:cxn>
                  <a:cxn ang="T13">
                    <a:pos x="T6" y="T7"/>
                  </a:cxn>
                  <a:cxn ang="T14">
                    <a:pos x="T8" y="T9"/>
                  </a:cxn>
                </a:cxnLst>
                <a:rect l="T15" t="T16" r="T17" b="T18"/>
                <a:pathLst>
                  <a:path w="137" h="344">
                    <a:moveTo>
                      <a:pt x="0" y="57"/>
                    </a:moveTo>
                    <a:lnTo>
                      <a:pt x="137" y="0"/>
                    </a:lnTo>
                    <a:lnTo>
                      <a:pt x="137" y="258"/>
                    </a:lnTo>
                    <a:lnTo>
                      <a:pt x="0" y="344"/>
                    </a:lnTo>
                    <a:lnTo>
                      <a:pt x="0" y="57"/>
                    </a:lnTo>
                    <a:close/>
                  </a:path>
                </a:pathLst>
              </a:custGeom>
              <a:solidFill>
                <a:srgbClr val="7F7F7F"/>
              </a:solidFill>
              <a:ln w="0">
                <a:solidFill>
                  <a:srgbClr val="000000"/>
                </a:solidFill>
                <a:round/>
              </a:ln>
            </p:spPr>
            <p:txBody>
              <a:bodyPr/>
              <a:lstStyle/>
              <a:p>
                <a:endParaRPr lang="zh-CN" altLang="en-US"/>
              </a:p>
            </p:txBody>
          </p:sp>
          <p:sp>
            <p:nvSpPr>
              <p:cNvPr id="24654" name="Rectangle 717"/>
              <p:cNvSpPr>
                <a:spLocks noChangeArrowheads="1"/>
              </p:cNvSpPr>
              <p:nvPr/>
            </p:nvSpPr>
            <p:spPr bwMode="auto">
              <a:xfrm>
                <a:off x="4669" y="2112"/>
                <a:ext cx="40"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Windows95</a:t>
                </a:r>
                <a:endParaRPr lang="en-AU" altLang="zh-CN" sz="2000" b="1">
                  <a:latin typeface="Arial Narrow" panose="020B0606020202030204" pitchFamily="34" charset="0"/>
                  <a:ea typeface="宋体" panose="02010600030101010101" pitchFamily="2" charset="-122"/>
                </a:endParaRPr>
              </a:p>
            </p:txBody>
          </p:sp>
          <p:sp>
            <p:nvSpPr>
              <p:cNvPr id="24655" name="Rectangle 718"/>
              <p:cNvSpPr>
                <a:spLocks noChangeArrowheads="1"/>
              </p:cNvSpPr>
              <p:nvPr/>
            </p:nvSpPr>
            <p:spPr bwMode="auto">
              <a:xfrm>
                <a:off x="4649" y="2188"/>
                <a:ext cx="7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¹®¼­°ü¸® ¾ÖÇÃ¸´</a:t>
                </a:r>
                <a:endParaRPr lang="en-AU" altLang="zh-CN" sz="2000" b="1">
                  <a:latin typeface="Arial Narrow" panose="020B0606020202030204" pitchFamily="34" charset="0"/>
                  <a:ea typeface="宋体" panose="02010600030101010101" pitchFamily="2" charset="-122"/>
                </a:endParaRPr>
              </a:p>
            </p:txBody>
          </p:sp>
          <p:sp>
            <p:nvSpPr>
              <p:cNvPr id="24656" name="Line 719"/>
              <p:cNvSpPr>
                <a:spLocks noChangeShapeType="1"/>
              </p:cNvSpPr>
              <p:nvPr/>
            </p:nvSpPr>
            <p:spPr bwMode="auto">
              <a:xfrm>
                <a:off x="4309" y="2168"/>
                <a:ext cx="104" cy="3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57" name="Line 720"/>
              <p:cNvSpPr>
                <a:spLocks noChangeShapeType="1"/>
              </p:cNvSpPr>
              <p:nvPr/>
            </p:nvSpPr>
            <p:spPr bwMode="auto">
              <a:xfrm flipH="1">
                <a:off x="4413" y="2161"/>
                <a:ext cx="90" cy="4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58" name="Line 721"/>
              <p:cNvSpPr>
                <a:spLocks noChangeShapeType="1"/>
              </p:cNvSpPr>
              <p:nvPr/>
            </p:nvSpPr>
            <p:spPr bwMode="auto">
              <a:xfrm flipH="1">
                <a:off x="4349" y="2280"/>
                <a:ext cx="64" cy="5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59" name="Line 722"/>
              <p:cNvSpPr>
                <a:spLocks noChangeShapeType="1"/>
              </p:cNvSpPr>
              <p:nvPr/>
            </p:nvSpPr>
            <p:spPr bwMode="auto">
              <a:xfrm flipV="1">
                <a:off x="4389" y="2279"/>
                <a:ext cx="152" cy="86"/>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60" name="Line 723"/>
              <p:cNvSpPr>
                <a:spLocks noChangeShapeType="1"/>
              </p:cNvSpPr>
              <p:nvPr/>
            </p:nvSpPr>
            <p:spPr bwMode="auto">
              <a:xfrm flipH="1">
                <a:off x="4597" y="2183"/>
                <a:ext cx="104" cy="62"/>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61" name="Line 724"/>
              <p:cNvSpPr>
                <a:spLocks noChangeShapeType="1"/>
              </p:cNvSpPr>
              <p:nvPr/>
            </p:nvSpPr>
            <p:spPr bwMode="auto">
              <a:xfrm flipH="1">
                <a:off x="4453" y="2140"/>
                <a:ext cx="188" cy="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62" name="Line 725"/>
              <p:cNvSpPr>
                <a:spLocks noChangeShapeType="1"/>
              </p:cNvSpPr>
              <p:nvPr/>
            </p:nvSpPr>
            <p:spPr bwMode="auto">
              <a:xfrm>
                <a:off x="4389" y="2365"/>
                <a:ext cx="83" cy="3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63" name="Line 726"/>
              <p:cNvSpPr>
                <a:spLocks noChangeShapeType="1"/>
              </p:cNvSpPr>
              <p:nvPr/>
            </p:nvSpPr>
            <p:spPr bwMode="auto">
              <a:xfrm>
                <a:off x="4637" y="2279"/>
                <a:ext cx="63" cy="56"/>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64" name="Line 727"/>
              <p:cNvSpPr>
                <a:spLocks noChangeShapeType="1"/>
              </p:cNvSpPr>
              <p:nvPr/>
            </p:nvSpPr>
            <p:spPr bwMode="auto">
              <a:xfrm flipH="1">
                <a:off x="4568" y="2335"/>
                <a:ext cx="132" cy="69"/>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65" name="Freeform 728"/>
              <p:cNvSpPr/>
              <p:nvPr/>
            </p:nvSpPr>
            <p:spPr bwMode="auto">
              <a:xfrm>
                <a:off x="4224" y="1968"/>
                <a:ext cx="526" cy="91"/>
              </a:xfrm>
              <a:custGeom>
                <a:avLst/>
                <a:gdLst>
                  <a:gd name="T0" fmla="*/ 0 w 1694"/>
                  <a:gd name="T1" fmla="*/ 0 h 336"/>
                  <a:gd name="T2" fmla="*/ 0 w 1694"/>
                  <a:gd name="T3" fmla="*/ 0 h 336"/>
                  <a:gd name="T4" fmla="*/ 0 w 1694"/>
                  <a:gd name="T5" fmla="*/ 0 h 336"/>
                  <a:gd name="T6" fmla="*/ 0 w 1694"/>
                  <a:gd name="T7" fmla="*/ 0 h 336"/>
                  <a:gd name="T8" fmla="*/ 0 w 1694"/>
                  <a:gd name="T9" fmla="*/ 0 h 336"/>
                  <a:gd name="T10" fmla="*/ 0 w 1694"/>
                  <a:gd name="T11" fmla="*/ 0 h 336"/>
                  <a:gd name="T12" fmla="*/ 0 60000 65536"/>
                  <a:gd name="T13" fmla="*/ 0 60000 65536"/>
                  <a:gd name="T14" fmla="*/ 0 60000 65536"/>
                  <a:gd name="T15" fmla="*/ 0 60000 65536"/>
                  <a:gd name="T16" fmla="*/ 0 60000 65536"/>
                  <a:gd name="T17" fmla="*/ 0 60000 65536"/>
                  <a:gd name="T18" fmla="*/ 0 w 1694"/>
                  <a:gd name="T19" fmla="*/ 0 h 336"/>
                  <a:gd name="T20" fmla="*/ 1694 w 1694"/>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694" h="336">
                    <a:moveTo>
                      <a:pt x="0" y="0"/>
                    </a:moveTo>
                    <a:lnTo>
                      <a:pt x="1658" y="0"/>
                    </a:lnTo>
                    <a:lnTo>
                      <a:pt x="1694" y="36"/>
                    </a:lnTo>
                    <a:lnTo>
                      <a:pt x="1694" y="336"/>
                    </a:lnTo>
                    <a:lnTo>
                      <a:pt x="0" y="336"/>
                    </a:lnTo>
                    <a:lnTo>
                      <a:pt x="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6" name="Freeform 729"/>
              <p:cNvSpPr/>
              <p:nvPr/>
            </p:nvSpPr>
            <p:spPr bwMode="auto">
              <a:xfrm>
                <a:off x="4739" y="1968"/>
                <a:ext cx="11" cy="10"/>
              </a:xfrm>
              <a:custGeom>
                <a:avLst/>
                <a:gdLst>
                  <a:gd name="T0" fmla="*/ 0 w 36"/>
                  <a:gd name="T1" fmla="*/ 0 h 36"/>
                  <a:gd name="T2" fmla="*/ 0 w 36"/>
                  <a:gd name="T3" fmla="*/ 0 h 36"/>
                  <a:gd name="T4" fmla="*/ 0 w 36"/>
                  <a:gd name="T5" fmla="*/ 0 h 36"/>
                  <a:gd name="T6" fmla="*/ 0 60000 65536"/>
                  <a:gd name="T7" fmla="*/ 0 60000 65536"/>
                  <a:gd name="T8" fmla="*/ 0 60000 65536"/>
                  <a:gd name="T9" fmla="*/ 0 w 36"/>
                  <a:gd name="T10" fmla="*/ 0 h 36"/>
                  <a:gd name="T11" fmla="*/ 36 w 36"/>
                  <a:gd name="T12" fmla="*/ 36 h 36"/>
                </a:gdLst>
                <a:ahLst/>
                <a:cxnLst>
                  <a:cxn ang="T6">
                    <a:pos x="T0" y="T1"/>
                  </a:cxn>
                  <a:cxn ang="T7">
                    <a:pos x="T2" y="T3"/>
                  </a:cxn>
                  <a:cxn ang="T8">
                    <a:pos x="T4" y="T5"/>
                  </a:cxn>
                </a:cxnLst>
                <a:rect l="T9" t="T10" r="T11" b="T12"/>
                <a:pathLst>
                  <a:path w="36" h="36">
                    <a:moveTo>
                      <a:pt x="0" y="0"/>
                    </a:moveTo>
                    <a:lnTo>
                      <a:pt x="0" y="36"/>
                    </a:lnTo>
                    <a:lnTo>
                      <a:pt x="36" y="36"/>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7" name="Rectangle 730"/>
              <p:cNvSpPr>
                <a:spLocks noChangeArrowheads="1"/>
              </p:cNvSpPr>
              <p:nvPr/>
            </p:nvSpPr>
            <p:spPr bwMode="auto">
              <a:xfrm>
                <a:off x="4237" y="1970"/>
                <a:ext cx="267"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ºÐ»ê È¯°æÀÇ ÇÏµå¿þ¾î¹× ³×Æ®¿÷À¸·ÎÀÇ Á¤º¸ ½Ã½ºÅÛ ¿¬°á ¸ðµ¨</a:t>
                </a:r>
                <a:endParaRPr lang="en-AU" altLang="zh-CN" sz="2000" b="1">
                  <a:latin typeface="Arial Narrow" panose="020B0606020202030204" pitchFamily="34" charset="0"/>
                  <a:ea typeface="宋体" panose="02010600030101010101" pitchFamily="2" charset="-122"/>
                </a:endParaRPr>
              </a:p>
            </p:txBody>
          </p:sp>
          <p:sp>
            <p:nvSpPr>
              <p:cNvPr id="24668" name="Rectangle 731"/>
              <p:cNvSpPr>
                <a:spLocks noChangeArrowheads="1"/>
              </p:cNvSpPr>
              <p:nvPr/>
            </p:nvSpPr>
            <p:spPr bwMode="auto">
              <a:xfrm>
                <a:off x="4239" y="1977"/>
                <a:ext cx="101"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 À©µµ¿ì 95 : Å¬¶óÀÌ¾ðÆ®</a:t>
                </a:r>
                <a:endParaRPr lang="en-AU" altLang="zh-CN" sz="2000" b="1">
                  <a:latin typeface="Arial Narrow" panose="020B0606020202030204" pitchFamily="34" charset="0"/>
                  <a:ea typeface="宋体" panose="02010600030101010101" pitchFamily="2" charset="-122"/>
                </a:endParaRPr>
              </a:p>
            </p:txBody>
          </p:sp>
          <p:sp>
            <p:nvSpPr>
              <p:cNvPr id="24669" name="Rectangle 732"/>
              <p:cNvSpPr>
                <a:spLocks noChangeArrowheads="1"/>
              </p:cNvSpPr>
              <p:nvPr/>
            </p:nvSpPr>
            <p:spPr bwMode="auto">
              <a:xfrm>
                <a:off x="4237" y="1984"/>
                <a:ext cx="88"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 À©µµ¿ì NT: ÀÀ¿ë¼­¹ö</a:t>
                </a:r>
                <a:endParaRPr lang="en-AU" altLang="zh-CN" sz="2000" b="1">
                  <a:latin typeface="Arial Narrow" panose="020B0606020202030204" pitchFamily="34" charset="0"/>
                  <a:ea typeface="宋体" panose="02010600030101010101" pitchFamily="2" charset="-122"/>
                </a:endParaRPr>
              </a:p>
            </p:txBody>
          </p:sp>
          <p:sp>
            <p:nvSpPr>
              <p:cNvPr id="24670" name="Rectangle 733"/>
              <p:cNvSpPr>
                <a:spLocks noChangeArrowheads="1"/>
              </p:cNvSpPr>
              <p:nvPr/>
            </p:nvSpPr>
            <p:spPr bwMode="auto">
              <a:xfrm>
                <a:off x="4247" y="1992"/>
                <a:ext cx="199"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 À¯´Ð½º ¸Ó½Å: ÀÀ¿ë ¼­¹ö ¹× µ¥ÀÌÅ¸ ¼­¹ö, Åë½Å ¼­¹ö</a:t>
                </a:r>
                <a:endParaRPr lang="en-AU" altLang="zh-CN" sz="2000" b="1">
                  <a:latin typeface="Arial Narrow" panose="020B0606020202030204" pitchFamily="34" charset="0"/>
                  <a:ea typeface="宋体" panose="02010600030101010101" pitchFamily="2" charset="-122"/>
                </a:endParaRPr>
              </a:p>
            </p:txBody>
          </p:sp>
          <p:sp>
            <p:nvSpPr>
              <p:cNvPr id="24671" name="Rectangle 734"/>
              <p:cNvSpPr>
                <a:spLocks noChangeArrowheads="1"/>
              </p:cNvSpPr>
              <p:nvPr/>
            </p:nvSpPr>
            <p:spPr bwMode="auto">
              <a:xfrm>
                <a:off x="4244" y="1999"/>
                <a:ext cx="156" cy="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 - IBM ¸ÞÀÎÇÁ·¹ÀÓ: µ¥ÀÌÅ¸ ¼­¹ö, Åë½Å ¼­¹ö</a:t>
                </a:r>
                <a:endParaRPr lang="en-AU" altLang="zh-CN" sz="2000" b="1">
                  <a:latin typeface="Arial Narrow" panose="020B0606020202030204" pitchFamily="34" charset="0"/>
                  <a:ea typeface="宋体" panose="02010600030101010101" pitchFamily="2" charset="-122"/>
                </a:endParaRPr>
              </a:p>
            </p:txBody>
          </p:sp>
          <p:grpSp>
            <p:nvGrpSpPr>
              <p:cNvPr id="24672" name="Group 735"/>
              <p:cNvGrpSpPr/>
              <p:nvPr/>
            </p:nvGrpSpPr>
            <p:grpSpPr bwMode="auto">
              <a:xfrm>
                <a:off x="4243" y="2086"/>
                <a:ext cx="120" cy="86"/>
                <a:chOff x="4272" y="2097"/>
                <a:chExt cx="120" cy="86"/>
              </a:xfrm>
            </p:grpSpPr>
            <p:sp>
              <p:nvSpPr>
                <p:cNvPr id="24673" name="Rectangle 736"/>
                <p:cNvSpPr>
                  <a:spLocks noChangeArrowheads="1"/>
                </p:cNvSpPr>
                <p:nvPr/>
              </p:nvSpPr>
              <p:spPr bwMode="auto">
                <a:xfrm>
                  <a:off x="4272" y="2112"/>
                  <a:ext cx="85" cy="71"/>
                </a:xfrm>
                <a:prstGeom prst="rect">
                  <a:avLst/>
                </a:prstGeom>
                <a:noFill/>
                <a:ln w="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74" name="Freeform 737"/>
                <p:cNvSpPr/>
                <p:nvPr/>
              </p:nvSpPr>
              <p:spPr bwMode="auto">
                <a:xfrm>
                  <a:off x="4272" y="2097"/>
                  <a:ext cx="120" cy="15"/>
                </a:xfrm>
                <a:custGeom>
                  <a:avLst/>
                  <a:gdLst>
                    <a:gd name="T0" fmla="*/ 0 w 479"/>
                    <a:gd name="T1" fmla="*/ 0 h 57"/>
                    <a:gd name="T2" fmla="*/ 0 w 479"/>
                    <a:gd name="T3" fmla="*/ 0 h 57"/>
                    <a:gd name="T4" fmla="*/ 0 w 479"/>
                    <a:gd name="T5" fmla="*/ 0 h 57"/>
                    <a:gd name="T6" fmla="*/ 0 w 479"/>
                    <a:gd name="T7" fmla="*/ 0 h 57"/>
                    <a:gd name="T8" fmla="*/ 0 w 479"/>
                    <a:gd name="T9" fmla="*/ 0 h 57"/>
                    <a:gd name="T10" fmla="*/ 0 60000 65536"/>
                    <a:gd name="T11" fmla="*/ 0 60000 65536"/>
                    <a:gd name="T12" fmla="*/ 0 60000 65536"/>
                    <a:gd name="T13" fmla="*/ 0 60000 65536"/>
                    <a:gd name="T14" fmla="*/ 0 60000 65536"/>
                    <a:gd name="T15" fmla="*/ 0 w 479"/>
                    <a:gd name="T16" fmla="*/ 0 h 57"/>
                    <a:gd name="T17" fmla="*/ 479 w 479"/>
                    <a:gd name="T18" fmla="*/ 57 h 57"/>
                  </a:gdLst>
                  <a:ahLst/>
                  <a:cxnLst>
                    <a:cxn ang="T10">
                      <a:pos x="T0" y="T1"/>
                    </a:cxn>
                    <a:cxn ang="T11">
                      <a:pos x="T2" y="T3"/>
                    </a:cxn>
                    <a:cxn ang="T12">
                      <a:pos x="T4" y="T5"/>
                    </a:cxn>
                    <a:cxn ang="T13">
                      <a:pos x="T6" y="T7"/>
                    </a:cxn>
                    <a:cxn ang="T14">
                      <a:pos x="T8" y="T9"/>
                    </a:cxn>
                  </a:cxnLst>
                  <a:rect l="T15" t="T16" r="T17" b="T18"/>
                  <a:pathLst>
                    <a:path w="479" h="57">
                      <a:moveTo>
                        <a:pt x="0" y="57"/>
                      </a:moveTo>
                      <a:lnTo>
                        <a:pt x="191" y="0"/>
                      </a:lnTo>
                      <a:lnTo>
                        <a:pt x="479" y="0"/>
                      </a:lnTo>
                      <a:lnTo>
                        <a:pt x="343" y="57"/>
                      </a:lnTo>
                      <a:lnTo>
                        <a:pt x="0" y="57"/>
                      </a:lnTo>
                      <a:close/>
                    </a:path>
                  </a:pathLst>
                </a:custGeom>
                <a:solidFill>
                  <a:srgbClr val="7F7F7F"/>
                </a:solidFill>
                <a:ln w="0">
                  <a:solidFill>
                    <a:srgbClr val="000000"/>
                  </a:solidFill>
                  <a:round/>
                </a:ln>
              </p:spPr>
              <p:txBody>
                <a:bodyPr/>
                <a:lstStyle/>
                <a:p>
                  <a:endParaRPr lang="zh-CN" altLang="en-US"/>
                </a:p>
              </p:txBody>
            </p:sp>
            <p:sp>
              <p:nvSpPr>
                <p:cNvPr id="24675" name="Freeform 738"/>
                <p:cNvSpPr/>
                <p:nvPr/>
              </p:nvSpPr>
              <p:spPr bwMode="auto">
                <a:xfrm>
                  <a:off x="4357" y="2097"/>
                  <a:ext cx="35" cy="86"/>
                </a:xfrm>
                <a:custGeom>
                  <a:avLst/>
                  <a:gdLst>
                    <a:gd name="T0" fmla="*/ 0 w 136"/>
                    <a:gd name="T1" fmla="*/ 0 h 344"/>
                    <a:gd name="T2" fmla="*/ 0 w 136"/>
                    <a:gd name="T3" fmla="*/ 0 h 344"/>
                    <a:gd name="T4" fmla="*/ 0 w 136"/>
                    <a:gd name="T5" fmla="*/ 0 h 344"/>
                    <a:gd name="T6" fmla="*/ 0 w 136"/>
                    <a:gd name="T7" fmla="*/ 0 h 344"/>
                    <a:gd name="T8" fmla="*/ 0 w 136"/>
                    <a:gd name="T9" fmla="*/ 0 h 344"/>
                    <a:gd name="T10" fmla="*/ 0 60000 65536"/>
                    <a:gd name="T11" fmla="*/ 0 60000 65536"/>
                    <a:gd name="T12" fmla="*/ 0 60000 65536"/>
                    <a:gd name="T13" fmla="*/ 0 60000 65536"/>
                    <a:gd name="T14" fmla="*/ 0 60000 65536"/>
                    <a:gd name="T15" fmla="*/ 0 w 136"/>
                    <a:gd name="T16" fmla="*/ 0 h 344"/>
                    <a:gd name="T17" fmla="*/ 136 w 136"/>
                    <a:gd name="T18" fmla="*/ 344 h 344"/>
                  </a:gdLst>
                  <a:ahLst/>
                  <a:cxnLst>
                    <a:cxn ang="T10">
                      <a:pos x="T0" y="T1"/>
                    </a:cxn>
                    <a:cxn ang="T11">
                      <a:pos x="T2" y="T3"/>
                    </a:cxn>
                    <a:cxn ang="T12">
                      <a:pos x="T4" y="T5"/>
                    </a:cxn>
                    <a:cxn ang="T13">
                      <a:pos x="T6" y="T7"/>
                    </a:cxn>
                    <a:cxn ang="T14">
                      <a:pos x="T8" y="T9"/>
                    </a:cxn>
                  </a:cxnLst>
                  <a:rect l="T15" t="T16" r="T17" b="T18"/>
                  <a:pathLst>
                    <a:path w="136" h="344">
                      <a:moveTo>
                        <a:pt x="0" y="57"/>
                      </a:moveTo>
                      <a:lnTo>
                        <a:pt x="136" y="0"/>
                      </a:lnTo>
                      <a:lnTo>
                        <a:pt x="136" y="259"/>
                      </a:lnTo>
                      <a:lnTo>
                        <a:pt x="0" y="344"/>
                      </a:lnTo>
                      <a:lnTo>
                        <a:pt x="0" y="57"/>
                      </a:lnTo>
                      <a:close/>
                    </a:path>
                  </a:pathLst>
                </a:custGeom>
                <a:solidFill>
                  <a:srgbClr val="7F7F7F"/>
                </a:solidFill>
                <a:ln w="0">
                  <a:solidFill>
                    <a:srgbClr val="000000"/>
                  </a:solidFill>
                  <a:round/>
                </a:ln>
              </p:spPr>
              <p:txBody>
                <a:bodyPr/>
                <a:lstStyle/>
                <a:p>
                  <a:endParaRPr lang="zh-CN" altLang="en-US"/>
                </a:p>
              </p:txBody>
            </p:sp>
          </p:grpSp>
        </p:grpSp>
      </p:grpSp>
      <p:sp>
        <p:nvSpPr>
          <p:cNvPr id="24594" name="Line 742"/>
          <p:cNvSpPr>
            <a:spLocks noChangeShapeType="1"/>
          </p:cNvSpPr>
          <p:nvPr/>
        </p:nvSpPr>
        <p:spPr bwMode="invGray">
          <a:xfrm rot="2369130" flipV="1">
            <a:off x="2703513" y="2244725"/>
            <a:ext cx="417512" cy="338138"/>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595" name="Freeform 743"/>
          <p:cNvSpPr/>
          <p:nvPr/>
        </p:nvSpPr>
        <p:spPr bwMode="invGray">
          <a:xfrm>
            <a:off x="3084513" y="3046413"/>
            <a:ext cx="311150" cy="1733550"/>
          </a:xfrm>
          <a:custGeom>
            <a:avLst/>
            <a:gdLst>
              <a:gd name="T0" fmla="*/ 2147483646 w 196"/>
              <a:gd name="T1" fmla="*/ 0 h 1092"/>
              <a:gd name="T2" fmla="*/ 2147483646 w 196"/>
              <a:gd name="T3" fmla="*/ 2147483646 h 1092"/>
              <a:gd name="T4" fmla="*/ 2147483646 w 196"/>
              <a:gd name="T5" fmla="*/ 2147483646 h 1092"/>
              <a:gd name="T6" fmla="*/ 2147483646 w 196"/>
              <a:gd name="T7" fmla="*/ 2147483646 h 1092"/>
              <a:gd name="T8" fmla="*/ 2147483646 w 196"/>
              <a:gd name="T9" fmla="*/ 2147483646 h 1092"/>
              <a:gd name="T10" fmla="*/ 0 60000 65536"/>
              <a:gd name="T11" fmla="*/ 0 60000 65536"/>
              <a:gd name="T12" fmla="*/ 0 60000 65536"/>
              <a:gd name="T13" fmla="*/ 0 60000 65536"/>
              <a:gd name="T14" fmla="*/ 0 60000 65536"/>
              <a:gd name="T15" fmla="*/ 0 w 196"/>
              <a:gd name="T16" fmla="*/ 0 h 1092"/>
              <a:gd name="T17" fmla="*/ 196 w 196"/>
              <a:gd name="T18" fmla="*/ 1092 h 1092"/>
            </a:gdLst>
            <a:ahLst/>
            <a:cxnLst>
              <a:cxn ang="T10">
                <a:pos x="T0" y="T1"/>
              </a:cxn>
              <a:cxn ang="T11">
                <a:pos x="T2" y="T3"/>
              </a:cxn>
              <a:cxn ang="T12">
                <a:pos x="T4" y="T5"/>
              </a:cxn>
              <a:cxn ang="T13">
                <a:pos x="T6" y="T7"/>
              </a:cxn>
              <a:cxn ang="T14">
                <a:pos x="T8" y="T9"/>
              </a:cxn>
            </a:cxnLst>
            <a:rect l="T15" t="T16" r="T17" b="T18"/>
            <a:pathLst>
              <a:path w="196" h="1092">
                <a:moveTo>
                  <a:pt x="188" y="0"/>
                </a:moveTo>
                <a:cubicBezTo>
                  <a:pt x="163" y="39"/>
                  <a:pt x="70" y="146"/>
                  <a:pt x="39" y="232"/>
                </a:cubicBezTo>
                <a:cubicBezTo>
                  <a:pt x="8" y="318"/>
                  <a:pt x="0" y="420"/>
                  <a:pt x="1" y="516"/>
                </a:cubicBezTo>
                <a:cubicBezTo>
                  <a:pt x="2" y="612"/>
                  <a:pt x="14" y="712"/>
                  <a:pt x="46" y="808"/>
                </a:cubicBezTo>
                <a:cubicBezTo>
                  <a:pt x="78" y="904"/>
                  <a:pt x="165" y="1033"/>
                  <a:pt x="196" y="1092"/>
                </a:cubicBezTo>
              </a:path>
            </a:pathLst>
          </a:custGeom>
          <a:noFill/>
          <a:ln w="38100">
            <a:solidFill>
              <a:srgbClr val="FF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24596" name="Line 744"/>
          <p:cNvSpPr>
            <a:spLocks noChangeShapeType="1"/>
          </p:cNvSpPr>
          <p:nvPr/>
        </p:nvSpPr>
        <p:spPr bwMode="invGray">
          <a:xfrm flipV="1">
            <a:off x="4724400" y="3629025"/>
            <a:ext cx="584200" cy="20955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597" name="Line 745"/>
          <p:cNvSpPr>
            <a:spLocks noChangeShapeType="1"/>
          </p:cNvSpPr>
          <p:nvPr/>
        </p:nvSpPr>
        <p:spPr bwMode="invGray">
          <a:xfrm rot="2369130" flipV="1">
            <a:off x="4495800" y="2365375"/>
            <a:ext cx="446088" cy="36195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598" name="Freeform 746"/>
          <p:cNvSpPr/>
          <p:nvPr/>
        </p:nvSpPr>
        <p:spPr bwMode="invGray">
          <a:xfrm>
            <a:off x="4702176" y="4244976"/>
            <a:ext cx="771525" cy="665163"/>
          </a:xfrm>
          <a:custGeom>
            <a:avLst/>
            <a:gdLst>
              <a:gd name="T0" fmla="*/ 2147483646 w 486"/>
              <a:gd name="T1" fmla="*/ 0 h 419"/>
              <a:gd name="T2" fmla="*/ 2147483646 w 486"/>
              <a:gd name="T3" fmla="*/ 2147483646 h 419"/>
              <a:gd name="T4" fmla="*/ 0 w 486"/>
              <a:gd name="T5" fmla="*/ 2147483646 h 419"/>
              <a:gd name="T6" fmla="*/ 0 60000 65536"/>
              <a:gd name="T7" fmla="*/ 0 60000 65536"/>
              <a:gd name="T8" fmla="*/ 0 60000 65536"/>
              <a:gd name="T9" fmla="*/ 0 w 486"/>
              <a:gd name="T10" fmla="*/ 0 h 419"/>
              <a:gd name="T11" fmla="*/ 486 w 486"/>
              <a:gd name="T12" fmla="*/ 419 h 419"/>
            </a:gdLst>
            <a:ahLst/>
            <a:cxnLst>
              <a:cxn ang="T6">
                <a:pos x="T0" y="T1"/>
              </a:cxn>
              <a:cxn ang="T7">
                <a:pos x="T2" y="T3"/>
              </a:cxn>
              <a:cxn ang="T8">
                <a:pos x="T4" y="T5"/>
              </a:cxn>
            </a:cxnLst>
            <a:rect l="T9" t="T10" r="T11" b="T12"/>
            <a:pathLst>
              <a:path w="486" h="419">
                <a:moveTo>
                  <a:pt x="486" y="0"/>
                </a:moveTo>
                <a:cubicBezTo>
                  <a:pt x="459" y="77"/>
                  <a:pt x="432" y="155"/>
                  <a:pt x="351" y="225"/>
                </a:cubicBezTo>
                <a:cubicBezTo>
                  <a:pt x="270" y="295"/>
                  <a:pt x="135" y="357"/>
                  <a:pt x="0" y="419"/>
                </a:cubicBezTo>
              </a:path>
            </a:pathLst>
          </a:custGeom>
          <a:noFill/>
          <a:ln w="38100">
            <a:solidFill>
              <a:srgbClr val="FF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24599" name="Line 747"/>
          <p:cNvSpPr>
            <a:spLocks noChangeShapeType="1"/>
          </p:cNvSpPr>
          <p:nvPr/>
        </p:nvSpPr>
        <p:spPr bwMode="invGray">
          <a:xfrm rot="20596424" flipV="1">
            <a:off x="6003925" y="2814638"/>
            <a:ext cx="503238" cy="32385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600" name="Line 748"/>
          <p:cNvSpPr>
            <a:spLocks noChangeShapeType="1"/>
          </p:cNvSpPr>
          <p:nvPr/>
        </p:nvSpPr>
        <p:spPr bwMode="invGray">
          <a:xfrm rot="7580002" flipV="1">
            <a:off x="4070351" y="4470401"/>
            <a:ext cx="288925" cy="23495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601" name="Line 749"/>
          <p:cNvSpPr>
            <a:spLocks noChangeShapeType="1"/>
          </p:cNvSpPr>
          <p:nvPr/>
        </p:nvSpPr>
        <p:spPr bwMode="invGray">
          <a:xfrm flipV="1">
            <a:off x="6659564" y="3189289"/>
            <a:ext cx="1273175" cy="268287"/>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602" name="Line 750"/>
          <p:cNvSpPr>
            <a:spLocks noChangeShapeType="1"/>
          </p:cNvSpPr>
          <p:nvPr/>
        </p:nvSpPr>
        <p:spPr bwMode="invGray">
          <a:xfrm rot="20684441" flipV="1">
            <a:off x="7977188" y="3830638"/>
            <a:ext cx="584200" cy="209550"/>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4603" name="Freeform 751"/>
          <p:cNvSpPr/>
          <p:nvPr/>
        </p:nvSpPr>
        <p:spPr bwMode="invGray">
          <a:xfrm>
            <a:off x="4084638" y="2938464"/>
            <a:ext cx="260350" cy="511175"/>
          </a:xfrm>
          <a:custGeom>
            <a:avLst/>
            <a:gdLst>
              <a:gd name="T0" fmla="*/ 0 w 164"/>
              <a:gd name="T1" fmla="*/ 0 h 322"/>
              <a:gd name="T2" fmla="*/ 2147483646 w 164"/>
              <a:gd name="T3" fmla="*/ 2147483646 h 322"/>
              <a:gd name="T4" fmla="*/ 2147483646 w 164"/>
              <a:gd name="T5" fmla="*/ 2147483646 h 322"/>
              <a:gd name="T6" fmla="*/ 0 60000 65536"/>
              <a:gd name="T7" fmla="*/ 0 60000 65536"/>
              <a:gd name="T8" fmla="*/ 0 60000 65536"/>
              <a:gd name="T9" fmla="*/ 0 w 164"/>
              <a:gd name="T10" fmla="*/ 0 h 322"/>
              <a:gd name="T11" fmla="*/ 164 w 164"/>
              <a:gd name="T12" fmla="*/ 322 h 322"/>
            </a:gdLst>
            <a:ahLst/>
            <a:cxnLst>
              <a:cxn ang="T6">
                <a:pos x="T0" y="T1"/>
              </a:cxn>
              <a:cxn ang="T7">
                <a:pos x="T2" y="T3"/>
              </a:cxn>
              <a:cxn ang="T8">
                <a:pos x="T4" y="T5"/>
              </a:cxn>
            </a:cxnLst>
            <a:rect l="T9" t="T10" r="T11" b="T12"/>
            <a:pathLst>
              <a:path w="164" h="322">
                <a:moveTo>
                  <a:pt x="0" y="0"/>
                </a:moveTo>
                <a:cubicBezTo>
                  <a:pt x="50" y="33"/>
                  <a:pt x="100" y="66"/>
                  <a:pt x="127" y="120"/>
                </a:cubicBezTo>
                <a:cubicBezTo>
                  <a:pt x="154" y="174"/>
                  <a:pt x="159" y="248"/>
                  <a:pt x="164" y="322"/>
                </a:cubicBezTo>
              </a:path>
            </a:pathLst>
          </a:custGeom>
          <a:noFill/>
          <a:ln w="38100">
            <a:solidFill>
              <a:srgbClr val="FF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24604" name="Freeform 752"/>
          <p:cNvSpPr/>
          <p:nvPr/>
        </p:nvSpPr>
        <p:spPr bwMode="invGray">
          <a:xfrm>
            <a:off x="6067426" y="4197351"/>
            <a:ext cx="581025" cy="111125"/>
          </a:xfrm>
          <a:custGeom>
            <a:avLst/>
            <a:gdLst>
              <a:gd name="T0" fmla="*/ 0 w 366"/>
              <a:gd name="T1" fmla="*/ 0 h 70"/>
              <a:gd name="T2" fmla="*/ 2147483646 w 366"/>
              <a:gd name="T3" fmla="*/ 2147483646 h 70"/>
              <a:gd name="T4" fmla="*/ 2147483646 w 366"/>
              <a:gd name="T5" fmla="*/ 2147483646 h 70"/>
              <a:gd name="T6" fmla="*/ 0 60000 65536"/>
              <a:gd name="T7" fmla="*/ 0 60000 65536"/>
              <a:gd name="T8" fmla="*/ 0 60000 65536"/>
              <a:gd name="T9" fmla="*/ 0 w 366"/>
              <a:gd name="T10" fmla="*/ 0 h 70"/>
              <a:gd name="T11" fmla="*/ 366 w 366"/>
              <a:gd name="T12" fmla="*/ 70 h 70"/>
            </a:gdLst>
            <a:ahLst/>
            <a:cxnLst>
              <a:cxn ang="T6">
                <a:pos x="T0" y="T1"/>
              </a:cxn>
              <a:cxn ang="T7">
                <a:pos x="T2" y="T3"/>
              </a:cxn>
              <a:cxn ang="T8">
                <a:pos x="T4" y="T5"/>
              </a:cxn>
            </a:cxnLst>
            <a:rect l="T9" t="T10" r="T11" b="T12"/>
            <a:pathLst>
              <a:path w="366" h="70">
                <a:moveTo>
                  <a:pt x="0" y="0"/>
                </a:moveTo>
                <a:cubicBezTo>
                  <a:pt x="55" y="25"/>
                  <a:pt x="111" y="50"/>
                  <a:pt x="172" y="60"/>
                </a:cubicBezTo>
                <a:cubicBezTo>
                  <a:pt x="233" y="70"/>
                  <a:pt x="299" y="65"/>
                  <a:pt x="366" y="60"/>
                </a:cubicBezTo>
              </a:path>
            </a:pathLst>
          </a:custGeom>
          <a:noFill/>
          <a:ln w="38100">
            <a:solidFill>
              <a:srgbClr val="FF33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24605" name="Line 753"/>
          <p:cNvSpPr>
            <a:spLocks noChangeShapeType="1"/>
          </p:cNvSpPr>
          <p:nvPr/>
        </p:nvSpPr>
        <p:spPr bwMode="invGray">
          <a:xfrm>
            <a:off x="4318000" y="3221038"/>
            <a:ext cx="12700" cy="119062"/>
          </a:xfrm>
          <a:prstGeom prst="line">
            <a:avLst/>
          </a:prstGeom>
          <a:noFill/>
          <a:ln w="38100">
            <a:solidFill>
              <a:srgbClr val="FE0000"/>
            </a:solidFill>
            <a:round/>
          </a:ln>
          <a:extLst>
            <a:ext uri="{909E8E84-426E-40DD-AFC4-6F175D3DCCD1}">
              <a14:hiddenFill xmlns:a14="http://schemas.microsoft.com/office/drawing/2010/main">
                <a:noFill/>
              </a14:hiddenFill>
            </a:ext>
          </a:extLst>
        </p:spPr>
        <p:txBody>
          <a:bodyPr tIns="91440" bIns="91440" anchor="ctr">
            <a:spAutoFit/>
          </a:bodyPr>
          <a:lstStyle/>
          <a:p>
            <a:endParaRPr lang="zh-CN" altLang="en-US"/>
          </a:p>
        </p:txBody>
      </p:sp>
      <p:grpSp>
        <p:nvGrpSpPr>
          <p:cNvPr id="24607" name="Group 755"/>
          <p:cNvGrpSpPr/>
          <p:nvPr/>
        </p:nvGrpSpPr>
        <p:grpSpPr bwMode="auto">
          <a:xfrm>
            <a:off x="5867401" y="5349876"/>
            <a:ext cx="2460625" cy="1247775"/>
            <a:chOff x="2688" y="3611"/>
            <a:chExt cx="1018" cy="469"/>
          </a:xfrm>
        </p:grpSpPr>
        <p:sp>
          <p:nvSpPr>
            <p:cNvPr id="24611" name="AutoShape 756"/>
            <p:cNvSpPr>
              <a:spLocks noChangeArrowheads="1"/>
            </p:cNvSpPr>
            <p:nvPr/>
          </p:nvSpPr>
          <p:spPr bwMode="invGray">
            <a:xfrm flipV="1">
              <a:off x="2688" y="3611"/>
              <a:ext cx="1018" cy="457"/>
            </a:xfrm>
            <a:prstGeom prst="foldedCorner">
              <a:avLst>
                <a:gd name="adj" fmla="val 23431"/>
              </a:avLst>
            </a:prstGeom>
            <a:solidFill>
              <a:srgbClr val="FFFFCC"/>
            </a:solidFill>
            <a:ln w="19050">
              <a:solidFill>
                <a:schemeClr val="bg2"/>
              </a:solidFill>
              <a:round/>
            </a:ln>
          </p:spPr>
          <p:txBody>
            <a:bodyPr rot="10800000"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
                </a:spcBef>
              </a:pPr>
              <a:endParaRPr lang="en-AU" altLang="zh-CN" sz="1400" b="1">
                <a:solidFill>
                  <a:srgbClr val="0070C0"/>
                </a:solidFill>
                <a:latin typeface="Arial Narrow" panose="020B0606020202030204" pitchFamily="34" charset="0"/>
                <a:ea typeface="宋体" panose="02010600030101010101" pitchFamily="2" charset="-122"/>
              </a:endParaRPr>
            </a:p>
          </p:txBody>
        </p:sp>
        <p:sp>
          <p:nvSpPr>
            <p:cNvPr id="24612" name="Rectangle 757"/>
            <p:cNvSpPr>
              <a:spLocks noChangeArrowheads="1"/>
            </p:cNvSpPr>
            <p:nvPr/>
          </p:nvSpPr>
          <p:spPr bwMode="invGray">
            <a:xfrm>
              <a:off x="2725" y="3647"/>
              <a:ext cx="875"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tIns="91440" bIns="91440"/>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b="1" dirty="0">
                  <a:solidFill>
                    <a:srgbClr val="0000FF"/>
                  </a:solidFill>
                  <a:ea typeface="宋体" panose="02010600030101010101" pitchFamily="2" charset="-122"/>
                </a:rPr>
                <a:t>正向工程</a:t>
              </a:r>
              <a:endParaRPr lang="zh-CN" altLang="en-US" sz="1600" b="1" dirty="0">
                <a:solidFill>
                  <a:srgbClr val="0000FF"/>
                </a:solidFill>
                <a:ea typeface="宋体" panose="02010600030101010101" pitchFamily="2" charset="-122"/>
              </a:endParaRPr>
            </a:p>
            <a:p>
              <a:r>
                <a:rPr lang="en-US" altLang="zh-CN" sz="1600" b="1" dirty="0">
                  <a:solidFill>
                    <a:srgbClr val="0000FF"/>
                  </a:solidFill>
                  <a:ea typeface="宋体" panose="02010600030101010101" pitchFamily="2" charset="-122"/>
                </a:rPr>
                <a:t>(Forward Engineering)</a:t>
              </a:r>
              <a:endParaRPr lang="en-US" altLang="zh-CN" sz="1600" b="1" dirty="0">
                <a:solidFill>
                  <a:srgbClr val="0000FF"/>
                </a:solidFill>
                <a:ea typeface="宋体" panose="02010600030101010101" pitchFamily="2" charset="-122"/>
              </a:endParaRPr>
            </a:p>
            <a:p>
              <a:r>
                <a:rPr lang="zh-CN" altLang="en-US" sz="1600" b="1" dirty="0">
                  <a:solidFill>
                    <a:srgbClr val="0000FF"/>
                  </a:solidFill>
                  <a:ea typeface="宋体" panose="02010600030101010101" pitchFamily="2" charset="-122"/>
                </a:rPr>
                <a:t>逆向工程</a:t>
              </a:r>
              <a:endParaRPr lang="zh-CN" altLang="en-US" sz="1600" b="1" dirty="0">
                <a:solidFill>
                  <a:srgbClr val="0000FF"/>
                </a:solidFill>
                <a:ea typeface="宋体" panose="02010600030101010101" pitchFamily="2" charset="-122"/>
              </a:endParaRPr>
            </a:p>
            <a:p>
              <a:r>
                <a:rPr lang="en-US" altLang="zh-CN" sz="1600" b="1" dirty="0">
                  <a:solidFill>
                    <a:srgbClr val="0000FF"/>
                  </a:solidFill>
                  <a:ea typeface="宋体" panose="02010600030101010101" pitchFamily="2" charset="-122"/>
                </a:rPr>
                <a:t>(Reverse Engineering)</a:t>
              </a:r>
              <a:endParaRPr lang="en-AU" altLang="zh-CN" sz="1600" b="1" dirty="0">
                <a:solidFill>
                  <a:srgbClr val="0000FF"/>
                </a:solidFill>
                <a:ea typeface="宋体" panose="02010600030101010101" pitchFamily="2" charset="-122"/>
              </a:endParaRPr>
            </a:p>
          </p:txBody>
        </p:sp>
      </p:grpSp>
      <p:sp>
        <p:nvSpPr>
          <p:cNvPr id="24608" name="Freeform 758"/>
          <p:cNvSpPr/>
          <p:nvPr/>
        </p:nvSpPr>
        <p:spPr bwMode="auto">
          <a:xfrm rot="10296779">
            <a:off x="6623051" y="4646614"/>
            <a:ext cx="303213" cy="287337"/>
          </a:xfrm>
          <a:custGeom>
            <a:avLst/>
            <a:gdLst>
              <a:gd name="T0" fmla="*/ 0 w 131"/>
              <a:gd name="T1" fmla="*/ 2147483646 h 124"/>
              <a:gd name="T2" fmla="*/ 2147483646 w 131"/>
              <a:gd name="T3" fmla="*/ 2147483646 h 124"/>
              <a:gd name="T4" fmla="*/ 2147483646 w 131"/>
              <a:gd name="T5" fmla="*/ 0 h 124"/>
              <a:gd name="T6" fmla="*/ 2147483646 w 131"/>
              <a:gd name="T7" fmla="*/ 2147483646 h 124"/>
              <a:gd name="T8" fmla="*/ 0 w 131"/>
              <a:gd name="T9" fmla="*/ 2147483646 h 124"/>
              <a:gd name="T10" fmla="*/ 0 60000 65536"/>
              <a:gd name="T11" fmla="*/ 0 60000 65536"/>
              <a:gd name="T12" fmla="*/ 0 60000 65536"/>
              <a:gd name="T13" fmla="*/ 0 60000 65536"/>
              <a:gd name="T14" fmla="*/ 0 60000 65536"/>
              <a:gd name="T15" fmla="*/ 0 w 131"/>
              <a:gd name="T16" fmla="*/ 0 h 124"/>
              <a:gd name="T17" fmla="*/ 131 w 131"/>
              <a:gd name="T18" fmla="*/ 124 h 124"/>
            </a:gdLst>
            <a:ahLst/>
            <a:cxnLst>
              <a:cxn ang="T10">
                <a:pos x="T0" y="T1"/>
              </a:cxn>
              <a:cxn ang="T11">
                <a:pos x="T2" y="T3"/>
              </a:cxn>
              <a:cxn ang="T12">
                <a:pos x="T4" y="T5"/>
              </a:cxn>
              <a:cxn ang="T13">
                <a:pos x="T6" y="T7"/>
              </a:cxn>
              <a:cxn ang="T14">
                <a:pos x="T8" y="T9"/>
              </a:cxn>
            </a:cxnLst>
            <a:rect l="T15" t="T16" r="T17" b="T18"/>
            <a:pathLst>
              <a:path w="131" h="124">
                <a:moveTo>
                  <a:pt x="0" y="65"/>
                </a:moveTo>
                <a:lnTo>
                  <a:pt x="131" y="124"/>
                </a:lnTo>
                <a:lnTo>
                  <a:pt x="59" y="0"/>
                </a:lnTo>
                <a:lnTo>
                  <a:pt x="61" y="61"/>
                </a:lnTo>
                <a:lnTo>
                  <a:pt x="0" y="65"/>
                </a:lnTo>
                <a:close/>
              </a:path>
            </a:pathLst>
          </a:custGeom>
          <a:solidFill>
            <a:srgbClr val="FF0000"/>
          </a:solidFill>
          <a:ln>
            <a:noFill/>
          </a:ln>
        </p:spPr>
        <p:txBody>
          <a:bodyPr/>
          <a:lstStyle/>
          <a:p>
            <a:endParaRPr lang="zh-CN" altLang="en-US"/>
          </a:p>
        </p:txBody>
      </p:sp>
      <p:sp>
        <p:nvSpPr>
          <p:cNvPr id="24609" name="Freeform 762"/>
          <p:cNvSpPr/>
          <p:nvPr/>
        </p:nvSpPr>
        <p:spPr bwMode="auto">
          <a:xfrm rot="-1929508">
            <a:off x="9221788" y="5367339"/>
            <a:ext cx="303212" cy="287337"/>
          </a:xfrm>
          <a:custGeom>
            <a:avLst/>
            <a:gdLst>
              <a:gd name="T0" fmla="*/ 0 w 131"/>
              <a:gd name="T1" fmla="*/ 2147483646 h 124"/>
              <a:gd name="T2" fmla="*/ 2147483646 w 131"/>
              <a:gd name="T3" fmla="*/ 2147483646 h 124"/>
              <a:gd name="T4" fmla="*/ 2147483646 w 131"/>
              <a:gd name="T5" fmla="*/ 0 h 124"/>
              <a:gd name="T6" fmla="*/ 2147483646 w 131"/>
              <a:gd name="T7" fmla="*/ 2147483646 h 124"/>
              <a:gd name="T8" fmla="*/ 0 w 131"/>
              <a:gd name="T9" fmla="*/ 2147483646 h 124"/>
              <a:gd name="T10" fmla="*/ 0 60000 65536"/>
              <a:gd name="T11" fmla="*/ 0 60000 65536"/>
              <a:gd name="T12" fmla="*/ 0 60000 65536"/>
              <a:gd name="T13" fmla="*/ 0 60000 65536"/>
              <a:gd name="T14" fmla="*/ 0 60000 65536"/>
              <a:gd name="T15" fmla="*/ 0 w 131"/>
              <a:gd name="T16" fmla="*/ 0 h 124"/>
              <a:gd name="T17" fmla="*/ 131 w 131"/>
              <a:gd name="T18" fmla="*/ 124 h 124"/>
            </a:gdLst>
            <a:ahLst/>
            <a:cxnLst>
              <a:cxn ang="T10">
                <a:pos x="T0" y="T1"/>
              </a:cxn>
              <a:cxn ang="T11">
                <a:pos x="T2" y="T3"/>
              </a:cxn>
              <a:cxn ang="T12">
                <a:pos x="T4" y="T5"/>
              </a:cxn>
              <a:cxn ang="T13">
                <a:pos x="T6" y="T7"/>
              </a:cxn>
              <a:cxn ang="T14">
                <a:pos x="T8" y="T9"/>
              </a:cxn>
            </a:cxnLst>
            <a:rect l="T15" t="T16" r="T17" b="T18"/>
            <a:pathLst>
              <a:path w="131" h="124">
                <a:moveTo>
                  <a:pt x="0" y="65"/>
                </a:moveTo>
                <a:lnTo>
                  <a:pt x="131" y="124"/>
                </a:lnTo>
                <a:lnTo>
                  <a:pt x="59" y="0"/>
                </a:lnTo>
                <a:lnTo>
                  <a:pt x="61" y="61"/>
                </a:lnTo>
                <a:lnTo>
                  <a:pt x="0" y="65"/>
                </a:lnTo>
                <a:close/>
              </a:path>
            </a:pathLst>
          </a:custGeom>
          <a:solidFill>
            <a:srgbClr val="FF0000"/>
          </a:solidFill>
          <a:ln w="9525">
            <a:solidFill>
              <a:schemeClr val="hlink"/>
            </a:solidFill>
            <a:round/>
          </a:ln>
        </p:spPr>
        <p:txBody>
          <a:bodyPr/>
          <a:lstStyle/>
          <a:p>
            <a:endParaRPr lang="zh-CN" altLang="en-US"/>
          </a:p>
        </p:txBody>
      </p:sp>
      <p:sp>
        <p:nvSpPr>
          <p:cNvPr id="24610" name="Text Box 763"/>
          <p:cNvSpPr txBox="1">
            <a:spLocks noChangeArrowheads="1"/>
          </p:cNvSpPr>
          <p:nvPr/>
        </p:nvSpPr>
        <p:spPr bwMode="auto">
          <a:xfrm>
            <a:off x="5448301" y="1268413"/>
            <a:ext cx="7270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dirty="0">
                <a:latin typeface="+mn-ea"/>
              </a:rPr>
              <a:t>模型</a:t>
            </a:r>
            <a:endParaRPr lang="zh-CN" altLang="en-US" sz="2000" dirty="0">
              <a:latin typeface="+mn-ea"/>
            </a:endParaRPr>
          </a:p>
        </p:txBody>
      </p:sp>
      <p:sp>
        <p:nvSpPr>
          <p:cNvPr id="2" name="矩形 1"/>
          <p:cNvSpPr/>
          <p:nvPr/>
        </p:nvSpPr>
        <p:spPr>
          <a:xfrm>
            <a:off x="4612364" y="6123596"/>
            <a:ext cx="1210588" cy="400110"/>
          </a:xfrm>
          <a:prstGeom prst="rect">
            <a:avLst/>
          </a:prstGeom>
        </p:spPr>
        <p:txBody>
          <a:bodyPr wrap="none">
            <a:spAutoFit/>
          </a:bodyPr>
          <a:lstStyle/>
          <a:p>
            <a:r>
              <a:rPr lang="zh-CN" altLang="en-US" sz="2000" dirty="0"/>
              <a:t>双向工程</a:t>
            </a:r>
            <a:endParaRPr lang="zh-CN" altLang="en-US" sz="2000" dirty="0"/>
          </a:p>
        </p:txBody>
      </p:sp>
      <p:grpSp>
        <p:nvGrpSpPr>
          <p:cNvPr id="5" name="组合 4"/>
          <p:cNvGrpSpPr/>
          <p:nvPr/>
        </p:nvGrpSpPr>
        <p:grpSpPr>
          <a:xfrm>
            <a:off x="9512300" y="5214305"/>
            <a:ext cx="716280" cy="734058"/>
            <a:chOff x="9512300" y="5214305"/>
            <a:chExt cx="716280" cy="734058"/>
          </a:xfrm>
        </p:grpSpPr>
        <p:sp>
          <p:nvSpPr>
            <p:cNvPr id="3" name="同心圆 2"/>
            <p:cNvSpPr/>
            <p:nvPr/>
          </p:nvSpPr>
          <p:spPr>
            <a:xfrm>
              <a:off x="9512300" y="5214305"/>
              <a:ext cx="716280" cy="734058"/>
            </a:xfrm>
            <a:prstGeom prst="donut">
              <a:avLst>
                <a:gd name="adj" fmla="val 1755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流程图: 联系 3"/>
            <p:cNvSpPr/>
            <p:nvPr/>
          </p:nvSpPr>
          <p:spPr>
            <a:xfrm>
              <a:off x="9764951" y="5466637"/>
              <a:ext cx="210978" cy="2293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确保模型和代码的一致</a:t>
            </a:r>
            <a:endParaRPr lang="zh-CN" altLang="en-US" smtClean="0"/>
          </a:p>
        </p:txBody>
      </p:sp>
      <p:sp>
        <p:nvSpPr>
          <p:cNvPr id="25603" name="Rectangle 5"/>
          <p:cNvSpPr>
            <a:spLocks noChangeArrowheads="1"/>
          </p:cNvSpPr>
          <p:nvPr/>
        </p:nvSpPr>
        <p:spPr bwMode="auto">
          <a:xfrm>
            <a:off x="2284414" y="2060576"/>
            <a:ext cx="7143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90000"/>
              </a:lnSpc>
              <a:spcBef>
                <a:spcPct val="50000"/>
              </a:spcBef>
            </a:pPr>
            <a:r>
              <a:rPr lang="zh-CN" altLang="en-AU" sz="2800" dirty="0">
                <a:latin typeface="+mn-ea"/>
              </a:rPr>
              <a:t>需求</a:t>
            </a:r>
            <a:endParaRPr lang="zh-CN" altLang="en-AU" sz="2800" dirty="0">
              <a:latin typeface="+mn-ea"/>
            </a:endParaRPr>
          </a:p>
        </p:txBody>
      </p:sp>
      <p:grpSp>
        <p:nvGrpSpPr>
          <p:cNvPr id="25604" name="Group 6"/>
          <p:cNvGrpSpPr/>
          <p:nvPr/>
        </p:nvGrpSpPr>
        <p:grpSpPr bwMode="auto">
          <a:xfrm>
            <a:off x="1766025" y="2899187"/>
            <a:ext cx="1899797" cy="1845945"/>
            <a:chOff x="1127" y="1439"/>
            <a:chExt cx="695" cy="528"/>
          </a:xfrm>
        </p:grpSpPr>
        <p:sp>
          <p:nvSpPr>
            <p:cNvPr id="25780" name="Rectangle 7"/>
            <p:cNvSpPr>
              <a:spLocks noChangeArrowheads="1"/>
            </p:cNvSpPr>
            <p:nvPr/>
          </p:nvSpPr>
          <p:spPr bwMode="invGray">
            <a:xfrm>
              <a:off x="1294" y="1439"/>
              <a:ext cx="304" cy="52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tIns="91440" bIns="9144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781" name="Oval 8"/>
            <p:cNvSpPr>
              <a:spLocks noChangeArrowheads="1"/>
            </p:cNvSpPr>
            <p:nvPr/>
          </p:nvSpPr>
          <p:spPr bwMode="auto">
            <a:xfrm>
              <a:off x="1390" y="1535"/>
              <a:ext cx="102" cy="46"/>
            </a:xfrm>
            <a:prstGeom prst="ellipse">
              <a:avLst/>
            </a:prstGeom>
            <a:noFill/>
            <a:ln w="1588">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782" name="Line 9"/>
            <p:cNvSpPr>
              <a:spLocks noChangeShapeType="1"/>
            </p:cNvSpPr>
            <p:nvPr/>
          </p:nvSpPr>
          <p:spPr bwMode="auto">
            <a:xfrm flipV="1">
              <a:off x="1218" y="1571"/>
              <a:ext cx="166" cy="76"/>
            </a:xfrm>
            <a:prstGeom prst="line">
              <a:avLst/>
            </a:prstGeom>
            <a:noFill/>
            <a:ln w="1651">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783" name="Oval 10"/>
            <p:cNvSpPr>
              <a:spLocks noChangeArrowheads="1"/>
            </p:cNvSpPr>
            <p:nvPr/>
          </p:nvSpPr>
          <p:spPr bwMode="auto">
            <a:xfrm>
              <a:off x="1390" y="1823"/>
              <a:ext cx="103" cy="47"/>
            </a:xfrm>
            <a:prstGeom prst="ellipse">
              <a:avLst/>
            </a:prstGeom>
            <a:noFill/>
            <a:ln w="1588">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784" name="Oval 11"/>
            <p:cNvSpPr>
              <a:spLocks noChangeArrowheads="1"/>
            </p:cNvSpPr>
            <p:nvPr/>
          </p:nvSpPr>
          <p:spPr bwMode="auto">
            <a:xfrm>
              <a:off x="1390" y="1679"/>
              <a:ext cx="103" cy="46"/>
            </a:xfrm>
            <a:prstGeom prst="ellipse">
              <a:avLst/>
            </a:prstGeom>
            <a:noFill/>
            <a:ln w="1588">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785" name="Line 12"/>
            <p:cNvSpPr>
              <a:spLocks noChangeShapeType="1"/>
            </p:cNvSpPr>
            <p:nvPr/>
          </p:nvSpPr>
          <p:spPr bwMode="auto">
            <a:xfrm>
              <a:off x="1498" y="1553"/>
              <a:ext cx="236" cy="44"/>
            </a:xfrm>
            <a:prstGeom prst="line">
              <a:avLst/>
            </a:prstGeom>
            <a:noFill/>
            <a:ln w="1651">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786" name="Line 13"/>
            <p:cNvSpPr>
              <a:spLocks noChangeShapeType="1"/>
            </p:cNvSpPr>
            <p:nvPr/>
          </p:nvSpPr>
          <p:spPr bwMode="auto">
            <a:xfrm flipH="1">
              <a:off x="1492" y="1654"/>
              <a:ext cx="245" cy="48"/>
            </a:xfrm>
            <a:prstGeom prst="line">
              <a:avLst/>
            </a:prstGeom>
            <a:noFill/>
            <a:ln w="1651">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787" name="Line 14"/>
            <p:cNvSpPr>
              <a:spLocks noChangeShapeType="1"/>
            </p:cNvSpPr>
            <p:nvPr/>
          </p:nvSpPr>
          <p:spPr bwMode="auto">
            <a:xfrm flipH="1">
              <a:off x="1494" y="1701"/>
              <a:ext cx="247" cy="139"/>
            </a:xfrm>
            <a:prstGeom prst="line">
              <a:avLst/>
            </a:prstGeom>
            <a:noFill/>
            <a:ln w="1651">
              <a:solidFill>
                <a:schemeClr val="tx1"/>
              </a:solidFill>
              <a:round/>
              <a:tailEnd type="arrow" w="sm" len="sm"/>
            </a:ln>
            <a:extLst>
              <a:ext uri="{909E8E84-426E-40DD-AFC4-6F175D3DCCD1}">
                <a14:hiddenFill xmlns:a14="http://schemas.microsoft.com/office/drawing/2010/main">
                  <a:noFill/>
                </a14:hiddenFill>
              </a:ext>
            </a:extLst>
          </p:spPr>
          <p:txBody>
            <a:bodyPr/>
            <a:lstStyle/>
            <a:p>
              <a:endParaRPr lang="zh-CN" altLang="en-US"/>
            </a:p>
          </p:txBody>
        </p:sp>
        <p:sp>
          <p:nvSpPr>
            <p:cNvPr id="25788" name="Rectangle 15"/>
            <p:cNvSpPr>
              <a:spLocks noChangeArrowheads="1"/>
            </p:cNvSpPr>
            <p:nvPr/>
          </p:nvSpPr>
          <p:spPr bwMode="auto">
            <a:xfrm>
              <a:off x="1127" y="1723"/>
              <a:ext cx="74" cy="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Actor A</a:t>
              </a:r>
              <a:endParaRPr lang="en-AU" altLang="zh-CN" sz="2000" b="1">
                <a:latin typeface="Arial Narrow" panose="020B0606020202030204" pitchFamily="34" charset="0"/>
                <a:ea typeface="宋体" panose="02010600030101010101" pitchFamily="2" charset="-122"/>
              </a:endParaRPr>
            </a:p>
          </p:txBody>
        </p:sp>
        <p:sp>
          <p:nvSpPr>
            <p:cNvPr id="25789" name="Rectangle 16"/>
            <p:cNvSpPr>
              <a:spLocks noChangeArrowheads="1"/>
            </p:cNvSpPr>
            <p:nvPr/>
          </p:nvSpPr>
          <p:spPr bwMode="auto">
            <a:xfrm>
              <a:off x="1382" y="1596"/>
              <a:ext cx="119" cy="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Use Case 1</a:t>
              </a:r>
              <a:endParaRPr lang="en-AU" altLang="zh-CN" sz="2000" b="1">
                <a:latin typeface="Arial Narrow" panose="020B0606020202030204" pitchFamily="34" charset="0"/>
                <a:ea typeface="宋体" panose="02010600030101010101" pitchFamily="2" charset="-122"/>
              </a:endParaRPr>
            </a:p>
          </p:txBody>
        </p:sp>
        <p:sp>
          <p:nvSpPr>
            <p:cNvPr id="25790" name="Rectangle 17"/>
            <p:cNvSpPr>
              <a:spLocks noChangeArrowheads="1"/>
            </p:cNvSpPr>
            <p:nvPr/>
          </p:nvSpPr>
          <p:spPr bwMode="auto">
            <a:xfrm>
              <a:off x="1381" y="1738"/>
              <a:ext cx="119" cy="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Use Case 2</a:t>
              </a:r>
              <a:endParaRPr lang="en-AU" altLang="zh-CN" sz="2000" b="1">
                <a:latin typeface="Arial Narrow" panose="020B0606020202030204" pitchFamily="34" charset="0"/>
                <a:ea typeface="宋体" panose="02010600030101010101" pitchFamily="2" charset="-122"/>
              </a:endParaRPr>
            </a:p>
          </p:txBody>
        </p:sp>
        <p:sp>
          <p:nvSpPr>
            <p:cNvPr id="25791" name="Rectangle 18"/>
            <p:cNvSpPr>
              <a:spLocks noChangeArrowheads="1"/>
            </p:cNvSpPr>
            <p:nvPr/>
          </p:nvSpPr>
          <p:spPr bwMode="auto">
            <a:xfrm>
              <a:off x="1375" y="1885"/>
              <a:ext cx="119" cy="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Use Case 3</a:t>
              </a:r>
              <a:endParaRPr lang="en-AU" altLang="zh-CN" sz="2000" b="1">
                <a:latin typeface="Arial Narrow" panose="020B0606020202030204" pitchFamily="34" charset="0"/>
                <a:ea typeface="宋体" panose="02010600030101010101" pitchFamily="2" charset="-122"/>
              </a:endParaRPr>
            </a:p>
          </p:txBody>
        </p:sp>
        <p:sp>
          <p:nvSpPr>
            <p:cNvPr id="25792" name="Rectangle 19"/>
            <p:cNvSpPr>
              <a:spLocks noChangeArrowheads="1"/>
            </p:cNvSpPr>
            <p:nvPr/>
          </p:nvSpPr>
          <p:spPr bwMode="auto">
            <a:xfrm>
              <a:off x="1748" y="1722"/>
              <a:ext cx="74" cy="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400">
                  <a:solidFill>
                    <a:srgbClr val="000000"/>
                  </a:solidFill>
                  <a:ea typeface="宋体" panose="02010600030101010101" pitchFamily="2" charset="-122"/>
                </a:rPr>
                <a:t>Actor B</a:t>
              </a:r>
              <a:endParaRPr lang="en-AU" altLang="zh-CN" sz="2000" b="1">
                <a:latin typeface="Arial Narrow" panose="020B0606020202030204" pitchFamily="34" charset="0"/>
                <a:ea typeface="宋体" panose="02010600030101010101" pitchFamily="2" charset="-122"/>
              </a:endParaRPr>
            </a:p>
          </p:txBody>
        </p:sp>
        <p:grpSp>
          <p:nvGrpSpPr>
            <p:cNvPr id="25793" name="Group 20"/>
            <p:cNvGrpSpPr/>
            <p:nvPr/>
          </p:nvGrpSpPr>
          <p:grpSpPr bwMode="auto">
            <a:xfrm>
              <a:off x="1156" y="1624"/>
              <a:ext cx="39" cy="81"/>
              <a:chOff x="1110" y="1625"/>
              <a:chExt cx="39" cy="81"/>
            </a:xfrm>
          </p:grpSpPr>
          <p:sp>
            <p:nvSpPr>
              <p:cNvPr id="25800" name="Oval 21"/>
              <p:cNvSpPr>
                <a:spLocks noChangeArrowheads="1"/>
              </p:cNvSpPr>
              <p:nvPr/>
            </p:nvSpPr>
            <p:spPr bwMode="auto">
              <a:xfrm>
                <a:off x="1116" y="1625"/>
                <a:ext cx="27" cy="22"/>
              </a:xfrm>
              <a:prstGeom prst="ellipse">
                <a:avLst/>
              </a:prstGeom>
              <a:noFill/>
              <a:ln w="1588">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801" name="Line 22"/>
              <p:cNvSpPr>
                <a:spLocks noChangeShapeType="1"/>
              </p:cNvSpPr>
              <p:nvPr/>
            </p:nvSpPr>
            <p:spPr bwMode="auto">
              <a:xfrm>
                <a:off x="1129" y="1646"/>
                <a:ext cx="1" cy="4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802" name="Line 23"/>
              <p:cNvSpPr>
                <a:spLocks noChangeShapeType="1"/>
              </p:cNvSpPr>
              <p:nvPr/>
            </p:nvSpPr>
            <p:spPr bwMode="invGray">
              <a:xfrm flipH="1">
                <a:off x="1110" y="1686"/>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803" name="Line 24"/>
              <p:cNvSpPr>
                <a:spLocks noChangeShapeType="1"/>
              </p:cNvSpPr>
              <p:nvPr/>
            </p:nvSpPr>
            <p:spPr bwMode="invGray">
              <a:xfrm>
                <a:off x="1129" y="1685"/>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804" name="Line 25"/>
              <p:cNvSpPr>
                <a:spLocks noChangeShapeType="1"/>
              </p:cNvSpPr>
              <p:nvPr/>
            </p:nvSpPr>
            <p:spPr bwMode="auto">
              <a:xfrm rot="-5400000">
                <a:off x="1131" y="1649"/>
                <a:ext cx="0" cy="31"/>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5794" name="Group 26"/>
            <p:cNvGrpSpPr/>
            <p:nvPr/>
          </p:nvGrpSpPr>
          <p:grpSpPr bwMode="auto">
            <a:xfrm>
              <a:off x="1768" y="1602"/>
              <a:ext cx="39" cy="81"/>
              <a:chOff x="1110" y="1625"/>
              <a:chExt cx="39" cy="81"/>
            </a:xfrm>
          </p:grpSpPr>
          <p:sp>
            <p:nvSpPr>
              <p:cNvPr id="25795" name="Oval 27"/>
              <p:cNvSpPr>
                <a:spLocks noChangeArrowheads="1"/>
              </p:cNvSpPr>
              <p:nvPr/>
            </p:nvSpPr>
            <p:spPr bwMode="auto">
              <a:xfrm>
                <a:off x="1116" y="1625"/>
                <a:ext cx="27" cy="22"/>
              </a:xfrm>
              <a:prstGeom prst="ellipse">
                <a:avLst/>
              </a:prstGeom>
              <a:noFill/>
              <a:ln w="1588">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796" name="Line 28"/>
              <p:cNvSpPr>
                <a:spLocks noChangeShapeType="1"/>
              </p:cNvSpPr>
              <p:nvPr/>
            </p:nvSpPr>
            <p:spPr bwMode="auto">
              <a:xfrm>
                <a:off x="1129" y="1646"/>
                <a:ext cx="1" cy="4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97" name="Line 29"/>
              <p:cNvSpPr>
                <a:spLocks noChangeShapeType="1"/>
              </p:cNvSpPr>
              <p:nvPr/>
            </p:nvSpPr>
            <p:spPr bwMode="invGray">
              <a:xfrm flipH="1">
                <a:off x="1110" y="1686"/>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98" name="Line 30"/>
              <p:cNvSpPr>
                <a:spLocks noChangeShapeType="1"/>
              </p:cNvSpPr>
              <p:nvPr/>
            </p:nvSpPr>
            <p:spPr bwMode="invGray">
              <a:xfrm>
                <a:off x="1129" y="1685"/>
                <a:ext cx="20" cy="20"/>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99" name="Line 31"/>
              <p:cNvSpPr>
                <a:spLocks noChangeShapeType="1"/>
              </p:cNvSpPr>
              <p:nvPr/>
            </p:nvSpPr>
            <p:spPr bwMode="auto">
              <a:xfrm rot="-5400000">
                <a:off x="1131" y="1649"/>
                <a:ext cx="0" cy="31"/>
              </a:xfrm>
              <a:prstGeom prst="line">
                <a:avLst/>
              </a:prstGeom>
              <a:noFill/>
              <a:ln w="1651">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5605" name="Rectangle 33"/>
          <p:cNvSpPr>
            <a:spLocks noChangeArrowheads="1"/>
          </p:cNvSpPr>
          <p:nvPr/>
        </p:nvSpPr>
        <p:spPr bwMode="auto">
          <a:xfrm>
            <a:off x="5632451" y="2060576"/>
            <a:ext cx="7143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lnSpc>
                <a:spcPct val="90000"/>
              </a:lnSpc>
              <a:spcBef>
                <a:spcPct val="50000"/>
              </a:spcBef>
            </a:pPr>
            <a:r>
              <a:rPr lang="zh-CN" altLang="en-AU" sz="2800" dirty="0">
                <a:latin typeface="+mn-ea"/>
              </a:rPr>
              <a:t>设计</a:t>
            </a:r>
            <a:endParaRPr lang="zh-CN" altLang="en-AU" sz="2800" dirty="0">
              <a:latin typeface="+mn-ea"/>
            </a:endParaRPr>
          </a:p>
        </p:txBody>
      </p:sp>
      <p:grpSp>
        <p:nvGrpSpPr>
          <p:cNvPr id="25606" name="Group 34"/>
          <p:cNvGrpSpPr/>
          <p:nvPr/>
        </p:nvGrpSpPr>
        <p:grpSpPr bwMode="auto">
          <a:xfrm>
            <a:off x="5199085" y="3041329"/>
            <a:ext cx="2201044" cy="1690686"/>
            <a:chOff x="2078" y="1651"/>
            <a:chExt cx="669" cy="408"/>
          </a:xfrm>
        </p:grpSpPr>
        <p:sp>
          <p:nvSpPr>
            <p:cNvPr id="25613" name="Rectangle 35"/>
            <p:cNvSpPr>
              <a:spLocks noChangeArrowheads="1"/>
            </p:cNvSpPr>
            <p:nvPr/>
          </p:nvSpPr>
          <p:spPr bwMode="auto">
            <a:xfrm>
              <a:off x="2439" y="1966"/>
              <a:ext cx="15"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GrpFile</a:t>
              </a:r>
              <a:endParaRPr lang="en-AU" altLang="zh-CN" sz="2000" b="1">
                <a:latin typeface="Arial Narrow" panose="020B0606020202030204" pitchFamily="34" charset="0"/>
                <a:ea typeface="宋体" panose="02010600030101010101" pitchFamily="2" charset="-122"/>
              </a:endParaRPr>
            </a:p>
          </p:txBody>
        </p:sp>
        <p:pic>
          <p:nvPicPr>
            <p:cNvPr id="25614" name="Picture 36"/>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15" name="Picture 37"/>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16" name="Picture 38"/>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199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17" name="Rectangle 39"/>
            <p:cNvSpPr>
              <a:spLocks noChangeArrowheads="1"/>
            </p:cNvSpPr>
            <p:nvPr/>
          </p:nvSpPr>
          <p:spPr bwMode="auto">
            <a:xfrm>
              <a:off x="2445" y="1994"/>
              <a:ext cx="13"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a:t>
              </a:r>
              <a:endParaRPr lang="en-AU" altLang="zh-CN" sz="2000" b="1">
                <a:latin typeface="Arial Narrow" panose="020B0606020202030204" pitchFamily="34" charset="0"/>
                <a:ea typeface="宋体" panose="02010600030101010101" pitchFamily="2" charset="-122"/>
              </a:endParaRPr>
            </a:p>
          </p:txBody>
        </p:sp>
        <p:pic>
          <p:nvPicPr>
            <p:cNvPr id="25618" name="Picture 40"/>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19" name="Picture 4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20" name="Picture 42"/>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200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21" name="Rectangle 43"/>
            <p:cNvSpPr>
              <a:spLocks noChangeArrowheads="1"/>
            </p:cNvSpPr>
            <p:nvPr/>
          </p:nvSpPr>
          <p:spPr bwMode="auto">
            <a:xfrm>
              <a:off x="2445" y="2004"/>
              <a:ext cx="13"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open( )</a:t>
              </a:r>
              <a:endParaRPr lang="en-AU" altLang="zh-CN" sz="2000" b="1">
                <a:latin typeface="Arial Narrow" panose="020B0606020202030204" pitchFamily="34" charset="0"/>
                <a:ea typeface="宋体" panose="02010600030101010101" pitchFamily="2" charset="-122"/>
              </a:endParaRPr>
            </a:p>
          </p:txBody>
        </p:sp>
        <p:pic>
          <p:nvPicPr>
            <p:cNvPr id="25622" name="Picture 44"/>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23" name="Picture 45"/>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24" name="Picture 46"/>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2014"/>
              <a:ext cx="15"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25" name="Rectangle 47"/>
            <p:cNvSpPr>
              <a:spLocks noChangeArrowheads="1"/>
            </p:cNvSpPr>
            <p:nvPr/>
          </p:nvSpPr>
          <p:spPr bwMode="auto">
            <a:xfrm>
              <a:off x="2448" y="2014"/>
              <a:ext cx="1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create( )</a:t>
              </a:r>
              <a:endParaRPr lang="en-AU" altLang="zh-CN" sz="2000" b="1">
                <a:latin typeface="Arial Narrow" panose="020B0606020202030204" pitchFamily="34" charset="0"/>
                <a:ea typeface="宋体" panose="02010600030101010101" pitchFamily="2" charset="-122"/>
              </a:endParaRPr>
            </a:p>
          </p:txBody>
        </p:sp>
        <p:pic>
          <p:nvPicPr>
            <p:cNvPr id="25626" name="Picture 48"/>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27" name="Picture 49"/>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28" name="Picture 50"/>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14" y="202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29" name="Rectangle 51"/>
            <p:cNvSpPr>
              <a:spLocks noChangeArrowheads="1"/>
            </p:cNvSpPr>
            <p:nvPr/>
          </p:nvSpPr>
          <p:spPr bwMode="auto">
            <a:xfrm>
              <a:off x="2447" y="2024"/>
              <a:ext cx="1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fillFile( )</a:t>
              </a:r>
              <a:endParaRPr lang="en-AU" altLang="zh-CN" sz="2000" b="1">
                <a:latin typeface="Arial Narrow" panose="020B0606020202030204" pitchFamily="34" charset="0"/>
                <a:ea typeface="宋体" panose="02010600030101010101" pitchFamily="2" charset="-122"/>
              </a:endParaRPr>
            </a:p>
          </p:txBody>
        </p:sp>
        <p:sp>
          <p:nvSpPr>
            <p:cNvPr id="25630" name="Rectangle 52"/>
            <p:cNvSpPr>
              <a:spLocks noChangeArrowheads="1"/>
            </p:cNvSpPr>
            <p:nvPr/>
          </p:nvSpPr>
          <p:spPr bwMode="auto">
            <a:xfrm>
              <a:off x="2162" y="1910"/>
              <a:ext cx="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rep</a:t>
              </a:r>
              <a:endParaRPr lang="en-AU" altLang="zh-CN" sz="2000" b="1">
                <a:latin typeface="Arial Narrow" panose="020B0606020202030204" pitchFamily="34" charset="0"/>
                <a:ea typeface="宋体" panose="02010600030101010101" pitchFamily="2" charset="-122"/>
              </a:endParaRPr>
            </a:p>
          </p:txBody>
        </p:sp>
        <p:sp>
          <p:nvSpPr>
            <p:cNvPr id="25631" name="Rectangle 53"/>
            <p:cNvSpPr>
              <a:spLocks noChangeArrowheads="1"/>
            </p:cNvSpPr>
            <p:nvPr/>
          </p:nvSpPr>
          <p:spPr bwMode="auto">
            <a:xfrm>
              <a:off x="2079" y="1929"/>
              <a:ext cx="121" cy="130"/>
            </a:xfrm>
            <a:prstGeom prst="rect">
              <a:avLst/>
            </a:prstGeom>
            <a:noFill/>
            <a:ln w="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32" name="Rectangle 54"/>
            <p:cNvSpPr>
              <a:spLocks noChangeArrowheads="1"/>
            </p:cNvSpPr>
            <p:nvPr/>
          </p:nvSpPr>
          <p:spPr bwMode="auto">
            <a:xfrm>
              <a:off x="2130" y="1935"/>
              <a:ext cx="21"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Repository</a:t>
              </a:r>
              <a:endParaRPr lang="en-AU" altLang="zh-CN" sz="2000" b="1">
                <a:latin typeface="Arial Narrow" panose="020B0606020202030204" pitchFamily="34" charset="0"/>
                <a:ea typeface="宋体" panose="02010600030101010101" pitchFamily="2" charset="-122"/>
              </a:endParaRPr>
            </a:p>
          </p:txBody>
        </p:sp>
        <p:pic>
          <p:nvPicPr>
            <p:cNvPr id="25633" name="Picture 55"/>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34" name="Picture 56"/>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35" name="Picture 57"/>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082" y="197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36" name="Rectangle 58"/>
            <p:cNvSpPr>
              <a:spLocks noChangeArrowheads="1"/>
            </p:cNvSpPr>
            <p:nvPr/>
          </p:nvSpPr>
          <p:spPr bwMode="auto">
            <a:xfrm>
              <a:off x="2135" y="1978"/>
              <a:ext cx="33"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name : char * = 0</a:t>
              </a:r>
              <a:endParaRPr lang="en-AU" altLang="zh-CN" sz="2000" b="1">
                <a:latin typeface="Arial Narrow" panose="020B0606020202030204" pitchFamily="34" charset="0"/>
                <a:ea typeface="宋体" panose="02010600030101010101" pitchFamily="2" charset="-122"/>
              </a:endParaRPr>
            </a:p>
          </p:txBody>
        </p:sp>
        <p:pic>
          <p:nvPicPr>
            <p:cNvPr id="25637" name="Picture 59"/>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38" name="Picture 60"/>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39" name="Picture 61"/>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82" y="199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40" name="Rectangle 62"/>
            <p:cNvSpPr>
              <a:spLocks noChangeArrowheads="1"/>
            </p:cNvSpPr>
            <p:nvPr/>
          </p:nvSpPr>
          <p:spPr bwMode="auto">
            <a:xfrm>
              <a:off x="2122" y="1998"/>
              <a:ext cx="21"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readDoc( )</a:t>
              </a:r>
              <a:endParaRPr lang="en-AU" altLang="zh-CN" sz="2000" b="1">
                <a:latin typeface="Arial Narrow" panose="020B0606020202030204" pitchFamily="34" charset="0"/>
                <a:ea typeface="宋体" panose="02010600030101010101" pitchFamily="2" charset="-122"/>
              </a:endParaRPr>
            </a:p>
          </p:txBody>
        </p:sp>
        <p:pic>
          <p:nvPicPr>
            <p:cNvPr id="25641" name="Picture 63"/>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42" name="Picture 64"/>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43" name="Picture 6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82" y="200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44" name="Rectangle 66"/>
            <p:cNvSpPr>
              <a:spLocks noChangeArrowheads="1"/>
            </p:cNvSpPr>
            <p:nvPr/>
          </p:nvSpPr>
          <p:spPr bwMode="auto">
            <a:xfrm>
              <a:off x="2120" y="2008"/>
              <a:ext cx="20"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readFile( )</a:t>
              </a:r>
              <a:endParaRPr lang="en-AU" altLang="zh-CN" sz="2000" b="1">
                <a:latin typeface="Arial Narrow" panose="020B0606020202030204" pitchFamily="34" charset="0"/>
                <a:ea typeface="宋体" panose="02010600030101010101" pitchFamily="2" charset="-122"/>
              </a:endParaRPr>
            </a:p>
          </p:txBody>
        </p:sp>
        <p:sp>
          <p:nvSpPr>
            <p:cNvPr id="25645" name="Rectangle 67"/>
            <p:cNvSpPr>
              <a:spLocks noChangeArrowheads="1"/>
            </p:cNvSpPr>
            <p:nvPr/>
          </p:nvSpPr>
          <p:spPr bwMode="auto">
            <a:xfrm>
              <a:off x="2120" y="1959"/>
              <a:ext cx="3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(from Persistence)</a:t>
              </a:r>
              <a:endParaRPr lang="en-AU" altLang="zh-CN" sz="2000" b="1">
                <a:latin typeface="Arial Narrow" panose="020B0606020202030204" pitchFamily="34" charset="0"/>
                <a:ea typeface="宋体" panose="02010600030101010101" pitchFamily="2" charset="-122"/>
              </a:endParaRPr>
            </a:p>
          </p:txBody>
        </p:sp>
        <p:sp>
          <p:nvSpPr>
            <p:cNvPr id="25646" name="Rectangle 68"/>
            <p:cNvSpPr>
              <a:spLocks noChangeArrowheads="1"/>
            </p:cNvSpPr>
            <p:nvPr/>
          </p:nvSpPr>
          <p:spPr bwMode="auto">
            <a:xfrm>
              <a:off x="2088" y="1664"/>
              <a:ext cx="94" cy="93"/>
            </a:xfrm>
            <a:prstGeom prst="rect">
              <a:avLst/>
            </a:prstGeom>
            <a:noFill/>
            <a:ln w="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47" name="Rectangle 69"/>
            <p:cNvSpPr>
              <a:spLocks noChangeArrowheads="1"/>
            </p:cNvSpPr>
            <p:nvPr/>
          </p:nvSpPr>
          <p:spPr bwMode="auto">
            <a:xfrm>
              <a:off x="2124" y="1677"/>
              <a:ext cx="15"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FileMgr</a:t>
              </a:r>
              <a:endParaRPr lang="en-AU" altLang="zh-CN" sz="2000" b="1">
                <a:latin typeface="Arial Narrow" panose="020B0606020202030204" pitchFamily="34" charset="0"/>
                <a:ea typeface="宋体" panose="02010600030101010101" pitchFamily="2" charset="-122"/>
              </a:endParaRPr>
            </a:p>
          </p:txBody>
        </p:sp>
        <p:pic>
          <p:nvPicPr>
            <p:cNvPr id="25648" name="Picture 70"/>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49" name="Picture 71"/>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50" name="Picture 72"/>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91" y="170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51" name="Rectangle 73"/>
            <p:cNvSpPr>
              <a:spLocks noChangeArrowheads="1"/>
            </p:cNvSpPr>
            <p:nvPr/>
          </p:nvSpPr>
          <p:spPr bwMode="auto">
            <a:xfrm>
              <a:off x="2130" y="1704"/>
              <a:ext cx="21"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fetchDoc( )</a:t>
              </a:r>
              <a:endParaRPr lang="en-AU" altLang="zh-CN" sz="2000" b="1">
                <a:latin typeface="Arial Narrow" panose="020B0606020202030204" pitchFamily="34" charset="0"/>
                <a:ea typeface="宋体" panose="02010600030101010101" pitchFamily="2" charset="-122"/>
              </a:endParaRPr>
            </a:p>
          </p:txBody>
        </p:sp>
        <p:pic>
          <p:nvPicPr>
            <p:cNvPr id="25652" name="Picture 74"/>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53" name="Picture 75"/>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54" name="Picture 76"/>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091" y="1714"/>
              <a:ext cx="15"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55" name="Rectangle 77"/>
            <p:cNvSpPr>
              <a:spLocks noChangeArrowheads="1"/>
            </p:cNvSpPr>
            <p:nvPr/>
          </p:nvSpPr>
          <p:spPr bwMode="auto">
            <a:xfrm>
              <a:off x="2137" y="1714"/>
              <a:ext cx="29"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sortByName( )</a:t>
              </a:r>
              <a:endParaRPr lang="en-AU" altLang="zh-CN" sz="2000" b="1">
                <a:latin typeface="Arial Narrow" panose="020B0606020202030204" pitchFamily="34" charset="0"/>
                <a:ea typeface="宋体" panose="02010600030101010101" pitchFamily="2" charset="-122"/>
              </a:endParaRPr>
            </a:p>
          </p:txBody>
        </p:sp>
        <p:sp>
          <p:nvSpPr>
            <p:cNvPr id="25656" name="Line 78"/>
            <p:cNvSpPr>
              <a:spLocks noChangeShapeType="1"/>
            </p:cNvSpPr>
            <p:nvPr/>
          </p:nvSpPr>
          <p:spPr bwMode="auto">
            <a:xfrm>
              <a:off x="2140" y="1843"/>
              <a:ext cx="1" cy="86"/>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57" name="Line 79"/>
            <p:cNvSpPr>
              <a:spLocks noChangeShapeType="1"/>
            </p:cNvSpPr>
            <p:nvPr/>
          </p:nvSpPr>
          <p:spPr bwMode="auto">
            <a:xfrm flipV="1">
              <a:off x="2140" y="1916"/>
              <a:ext cx="4" cy="13"/>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58" name="Line 80"/>
            <p:cNvSpPr>
              <a:spLocks noChangeShapeType="1"/>
            </p:cNvSpPr>
            <p:nvPr/>
          </p:nvSpPr>
          <p:spPr bwMode="auto">
            <a:xfrm flipH="1" flipV="1">
              <a:off x="2135" y="1916"/>
              <a:ext cx="5" cy="13"/>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59" name="Line 81"/>
            <p:cNvSpPr>
              <a:spLocks noChangeShapeType="1"/>
            </p:cNvSpPr>
            <p:nvPr/>
          </p:nvSpPr>
          <p:spPr bwMode="auto">
            <a:xfrm flipV="1">
              <a:off x="2140" y="1757"/>
              <a:ext cx="1" cy="86"/>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60" name="Rectangle 82"/>
            <p:cNvSpPr>
              <a:spLocks noChangeArrowheads="1"/>
            </p:cNvSpPr>
            <p:nvPr/>
          </p:nvSpPr>
          <p:spPr bwMode="auto">
            <a:xfrm>
              <a:off x="2340" y="1658"/>
              <a:ext cx="2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DocumentList</a:t>
              </a:r>
              <a:endParaRPr lang="en-AU" altLang="zh-CN" sz="2000" b="1">
                <a:latin typeface="Arial Narrow" panose="020B0606020202030204" pitchFamily="34" charset="0"/>
                <a:ea typeface="宋体" panose="02010600030101010101" pitchFamily="2" charset="-122"/>
              </a:endParaRPr>
            </a:p>
          </p:txBody>
        </p:sp>
        <p:pic>
          <p:nvPicPr>
            <p:cNvPr id="25661" name="Picture 83"/>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62" name="Picture 84"/>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63" name="Picture 8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307" y="1692"/>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64" name="Rectangle 86"/>
            <p:cNvSpPr>
              <a:spLocks noChangeArrowheads="1"/>
            </p:cNvSpPr>
            <p:nvPr/>
          </p:nvSpPr>
          <p:spPr bwMode="auto">
            <a:xfrm>
              <a:off x="2337" y="1692"/>
              <a:ext cx="11"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add( )</a:t>
              </a:r>
              <a:endParaRPr lang="en-AU" altLang="zh-CN" sz="2000" b="1">
                <a:latin typeface="Arial Narrow" panose="020B0606020202030204" pitchFamily="34" charset="0"/>
                <a:ea typeface="宋体" panose="02010600030101010101" pitchFamily="2" charset="-122"/>
              </a:endParaRPr>
            </a:p>
          </p:txBody>
        </p:sp>
        <p:pic>
          <p:nvPicPr>
            <p:cNvPr id="25665" name="Picture 8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66" name="Picture 88"/>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67" name="Picture 89"/>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307" y="1703"/>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68" name="Rectangle 90"/>
            <p:cNvSpPr>
              <a:spLocks noChangeArrowheads="1"/>
            </p:cNvSpPr>
            <p:nvPr/>
          </p:nvSpPr>
          <p:spPr bwMode="auto">
            <a:xfrm>
              <a:off x="2342" y="1703"/>
              <a:ext cx="1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delete( )</a:t>
              </a:r>
              <a:endParaRPr lang="en-AU" altLang="zh-CN" sz="2000" b="1">
                <a:latin typeface="Arial Narrow" panose="020B0606020202030204" pitchFamily="34" charset="0"/>
                <a:ea typeface="宋体" panose="02010600030101010101" pitchFamily="2" charset="-122"/>
              </a:endParaRPr>
            </a:p>
          </p:txBody>
        </p:sp>
        <p:sp>
          <p:nvSpPr>
            <p:cNvPr id="25669" name="Rectangle 91"/>
            <p:cNvSpPr>
              <a:spLocks noChangeArrowheads="1"/>
            </p:cNvSpPr>
            <p:nvPr/>
          </p:nvSpPr>
          <p:spPr bwMode="auto">
            <a:xfrm>
              <a:off x="2489" y="1667"/>
              <a:ext cx="103" cy="149"/>
            </a:xfrm>
            <a:prstGeom prst="rect">
              <a:avLst/>
            </a:prstGeom>
            <a:noFill/>
            <a:ln w="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70" name="Rectangle 92"/>
            <p:cNvSpPr>
              <a:spLocks noChangeArrowheads="1"/>
            </p:cNvSpPr>
            <p:nvPr/>
          </p:nvSpPr>
          <p:spPr bwMode="auto">
            <a:xfrm>
              <a:off x="2546" y="1672"/>
              <a:ext cx="20"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Document</a:t>
              </a:r>
              <a:endParaRPr lang="en-AU" altLang="zh-CN" sz="2000" b="1">
                <a:latin typeface="Arial Narrow" panose="020B0606020202030204" pitchFamily="34" charset="0"/>
                <a:ea typeface="宋体" panose="02010600030101010101" pitchFamily="2" charset="-122"/>
              </a:endParaRPr>
            </a:p>
          </p:txBody>
        </p:sp>
        <p:pic>
          <p:nvPicPr>
            <p:cNvPr id="25671" name="Picture 93"/>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72" name="Picture 94"/>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73" name="Picture 95"/>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92" y="1697"/>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74" name="Rectangle 96"/>
            <p:cNvSpPr>
              <a:spLocks noChangeArrowheads="1"/>
            </p:cNvSpPr>
            <p:nvPr/>
          </p:nvSpPr>
          <p:spPr bwMode="auto">
            <a:xfrm>
              <a:off x="2530" y="1697"/>
              <a:ext cx="19"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name : int</a:t>
              </a:r>
              <a:endParaRPr lang="en-AU" altLang="zh-CN" sz="2000" b="1">
                <a:latin typeface="Arial Narrow" panose="020B0606020202030204" pitchFamily="34" charset="0"/>
                <a:ea typeface="宋体" panose="02010600030101010101" pitchFamily="2" charset="-122"/>
              </a:endParaRPr>
            </a:p>
          </p:txBody>
        </p:sp>
        <p:pic>
          <p:nvPicPr>
            <p:cNvPr id="25675" name="Picture 97"/>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76" name="Picture 98"/>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77" name="Picture 99"/>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92" y="170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78" name="Rectangle 100"/>
            <p:cNvSpPr>
              <a:spLocks noChangeArrowheads="1"/>
            </p:cNvSpPr>
            <p:nvPr/>
          </p:nvSpPr>
          <p:spPr bwMode="auto">
            <a:xfrm>
              <a:off x="2531" y="1708"/>
              <a:ext cx="18"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docid : int</a:t>
              </a:r>
              <a:endParaRPr lang="en-AU" altLang="zh-CN" sz="2000" b="1">
                <a:latin typeface="Arial Narrow" panose="020B0606020202030204" pitchFamily="34" charset="0"/>
                <a:ea typeface="宋体" panose="02010600030101010101" pitchFamily="2" charset="-122"/>
              </a:endParaRPr>
            </a:p>
          </p:txBody>
        </p:sp>
        <p:pic>
          <p:nvPicPr>
            <p:cNvPr id="25679" name="Picture 101"/>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80" name="Picture 102"/>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81" name="Picture 103"/>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2492" y="1718"/>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82" name="Rectangle 104"/>
            <p:cNvSpPr>
              <a:spLocks noChangeArrowheads="1"/>
            </p:cNvSpPr>
            <p:nvPr/>
          </p:nvSpPr>
          <p:spPr bwMode="auto">
            <a:xfrm>
              <a:off x="2539" y="1718"/>
              <a:ext cx="2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numField : int</a:t>
              </a:r>
              <a:endParaRPr lang="en-AU" altLang="zh-CN" sz="2000" b="1">
                <a:latin typeface="Arial Narrow" panose="020B0606020202030204" pitchFamily="34" charset="0"/>
                <a:ea typeface="宋体" panose="02010600030101010101" pitchFamily="2" charset="-122"/>
              </a:endParaRPr>
            </a:p>
          </p:txBody>
        </p:sp>
        <p:pic>
          <p:nvPicPr>
            <p:cNvPr id="25683" name="Picture 10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84" name="Picture 106"/>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85" name="Picture 10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3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86" name="Rectangle 108"/>
            <p:cNvSpPr>
              <a:spLocks noChangeArrowheads="1"/>
            </p:cNvSpPr>
            <p:nvPr/>
          </p:nvSpPr>
          <p:spPr bwMode="auto">
            <a:xfrm>
              <a:off x="2521" y="1738"/>
              <a:ext cx="10"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get( )</a:t>
              </a:r>
              <a:endParaRPr lang="en-AU" altLang="zh-CN" sz="2000" b="1">
                <a:latin typeface="Arial Narrow" panose="020B0606020202030204" pitchFamily="34" charset="0"/>
                <a:ea typeface="宋体" panose="02010600030101010101" pitchFamily="2" charset="-122"/>
              </a:endParaRPr>
            </a:p>
          </p:txBody>
        </p:sp>
        <p:pic>
          <p:nvPicPr>
            <p:cNvPr id="25687" name="Picture 109"/>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88" name="Picture 110"/>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89" name="Picture 111"/>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48"/>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90" name="Rectangle 112"/>
            <p:cNvSpPr>
              <a:spLocks noChangeArrowheads="1"/>
            </p:cNvSpPr>
            <p:nvPr/>
          </p:nvSpPr>
          <p:spPr bwMode="auto">
            <a:xfrm>
              <a:off x="2525" y="1748"/>
              <a:ext cx="13"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open( )</a:t>
              </a:r>
              <a:endParaRPr lang="en-AU" altLang="zh-CN" sz="2000" b="1">
                <a:latin typeface="Arial Narrow" panose="020B0606020202030204" pitchFamily="34" charset="0"/>
                <a:ea typeface="宋体" panose="02010600030101010101" pitchFamily="2" charset="-122"/>
              </a:endParaRPr>
            </a:p>
          </p:txBody>
        </p:sp>
        <p:pic>
          <p:nvPicPr>
            <p:cNvPr id="25691" name="Picture 113"/>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92" name="Picture 114"/>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93" name="Picture 11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5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94" name="Rectangle 116"/>
            <p:cNvSpPr>
              <a:spLocks noChangeArrowheads="1"/>
            </p:cNvSpPr>
            <p:nvPr/>
          </p:nvSpPr>
          <p:spPr bwMode="auto">
            <a:xfrm>
              <a:off x="2525" y="1759"/>
              <a:ext cx="15"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close( )</a:t>
              </a:r>
              <a:endParaRPr lang="en-AU" altLang="zh-CN" sz="2000" b="1">
                <a:latin typeface="Arial Narrow" panose="020B0606020202030204" pitchFamily="34" charset="0"/>
                <a:ea typeface="宋体" panose="02010600030101010101" pitchFamily="2" charset="-122"/>
              </a:endParaRPr>
            </a:p>
          </p:txBody>
        </p:sp>
        <p:pic>
          <p:nvPicPr>
            <p:cNvPr id="25695" name="Picture 11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96" name="Picture 118"/>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697" name="Picture 119"/>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6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698" name="Rectangle 120"/>
            <p:cNvSpPr>
              <a:spLocks noChangeArrowheads="1"/>
            </p:cNvSpPr>
            <p:nvPr/>
          </p:nvSpPr>
          <p:spPr bwMode="auto">
            <a:xfrm>
              <a:off x="2523" y="1769"/>
              <a:ext cx="13"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a:t>
              </a:r>
              <a:endParaRPr lang="en-AU" altLang="zh-CN" sz="2000" b="1">
                <a:latin typeface="Arial Narrow" panose="020B0606020202030204" pitchFamily="34" charset="0"/>
                <a:ea typeface="宋体" panose="02010600030101010101" pitchFamily="2" charset="-122"/>
              </a:endParaRPr>
            </a:p>
          </p:txBody>
        </p:sp>
        <p:pic>
          <p:nvPicPr>
            <p:cNvPr id="25699" name="Picture 121"/>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00" name="Picture 122"/>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01" name="Picture 123"/>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7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702" name="Rectangle 124"/>
            <p:cNvSpPr>
              <a:spLocks noChangeArrowheads="1"/>
            </p:cNvSpPr>
            <p:nvPr/>
          </p:nvSpPr>
          <p:spPr bwMode="auto">
            <a:xfrm>
              <a:off x="2536" y="1779"/>
              <a:ext cx="2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sortFileList( )</a:t>
              </a:r>
              <a:endParaRPr lang="en-AU" altLang="zh-CN" sz="2000" b="1">
                <a:latin typeface="Arial Narrow" panose="020B0606020202030204" pitchFamily="34" charset="0"/>
                <a:ea typeface="宋体" panose="02010600030101010101" pitchFamily="2" charset="-122"/>
              </a:endParaRPr>
            </a:p>
          </p:txBody>
        </p:sp>
        <p:pic>
          <p:nvPicPr>
            <p:cNvPr id="25703" name="Picture 12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04" name="Picture 126"/>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05" name="Picture 12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89"/>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706" name="Rectangle 128"/>
            <p:cNvSpPr>
              <a:spLocks noChangeArrowheads="1"/>
            </p:cNvSpPr>
            <p:nvPr/>
          </p:nvSpPr>
          <p:spPr bwMode="auto">
            <a:xfrm>
              <a:off x="2527" y="1789"/>
              <a:ext cx="1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create( )</a:t>
              </a:r>
              <a:endParaRPr lang="en-AU" altLang="zh-CN" sz="2000" b="1">
                <a:latin typeface="Arial Narrow" panose="020B0606020202030204" pitchFamily="34" charset="0"/>
                <a:ea typeface="宋体" panose="02010600030101010101" pitchFamily="2" charset="-122"/>
              </a:endParaRPr>
            </a:p>
          </p:txBody>
        </p:sp>
        <p:pic>
          <p:nvPicPr>
            <p:cNvPr id="25707" name="Picture 129"/>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08" name="Picture 130"/>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09" name="Picture 131"/>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92" y="1799"/>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710" name="Rectangle 132"/>
            <p:cNvSpPr>
              <a:spLocks noChangeArrowheads="1"/>
            </p:cNvSpPr>
            <p:nvPr/>
          </p:nvSpPr>
          <p:spPr bwMode="auto">
            <a:xfrm>
              <a:off x="2540" y="1799"/>
              <a:ext cx="29"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fillDocument( )</a:t>
              </a:r>
              <a:endParaRPr lang="en-AU" altLang="zh-CN" sz="2000" b="1">
                <a:latin typeface="Arial Narrow" panose="020B0606020202030204" pitchFamily="34" charset="0"/>
                <a:ea typeface="宋体" panose="02010600030101010101" pitchFamily="2" charset="-122"/>
              </a:endParaRPr>
            </a:p>
          </p:txBody>
        </p:sp>
        <p:sp>
          <p:nvSpPr>
            <p:cNvPr id="25711" name="Line 133"/>
            <p:cNvSpPr>
              <a:spLocks noChangeShapeType="1"/>
            </p:cNvSpPr>
            <p:nvPr/>
          </p:nvSpPr>
          <p:spPr bwMode="auto">
            <a:xfrm flipH="1" flipV="1">
              <a:off x="2416" y="1726"/>
              <a:ext cx="36" cy="18"/>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5712" name="Group 134"/>
            <p:cNvGrpSpPr/>
            <p:nvPr/>
          </p:nvGrpSpPr>
          <p:grpSpPr bwMode="auto">
            <a:xfrm>
              <a:off x="2400" y="1717"/>
              <a:ext cx="89" cy="45"/>
              <a:chOff x="2416" y="1725"/>
              <a:chExt cx="73" cy="37"/>
            </a:xfrm>
          </p:grpSpPr>
          <p:sp>
            <p:nvSpPr>
              <p:cNvPr id="25778" name="Freeform 135"/>
              <p:cNvSpPr/>
              <p:nvPr/>
            </p:nvSpPr>
            <p:spPr bwMode="auto">
              <a:xfrm>
                <a:off x="2416" y="1725"/>
                <a:ext cx="16" cy="10"/>
              </a:xfrm>
              <a:custGeom>
                <a:avLst/>
                <a:gdLst>
                  <a:gd name="T0" fmla="*/ 0 w 63"/>
                  <a:gd name="T1" fmla="*/ 0 h 31"/>
                  <a:gd name="T2" fmla="*/ 0 w 63"/>
                  <a:gd name="T3" fmla="*/ 0 h 31"/>
                  <a:gd name="T4" fmla="*/ 0 w 63"/>
                  <a:gd name="T5" fmla="*/ 0 h 31"/>
                  <a:gd name="T6" fmla="*/ 0 w 63"/>
                  <a:gd name="T7" fmla="*/ 0 h 31"/>
                  <a:gd name="T8" fmla="*/ 0 w 63"/>
                  <a:gd name="T9" fmla="*/ 0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4"/>
                    </a:moveTo>
                    <a:lnTo>
                      <a:pt x="39" y="0"/>
                    </a:lnTo>
                    <a:lnTo>
                      <a:pt x="63" y="28"/>
                    </a:lnTo>
                    <a:lnTo>
                      <a:pt x="24" y="31"/>
                    </a:lnTo>
                    <a:lnTo>
                      <a:pt x="0" y="4"/>
                    </a:lnTo>
                    <a:close/>
                  </a:path>
                </a:pathLst>
              </a:custGeom>
              <a:solidFill>
                <a:srgbClr val="FFFFFF"/>
              </a:solidFill>
              <a:ln w="0">
                <a:solidFill>
                  <a:schemeClr val="accent2"/>
                </a:solidFill>
                <a:round/>
              </a:ln>
            </p:spPr>
            <p:txBody>
              <a:bodyPr/>
              <a:lstStyle/>
              <a:p>
                <a:endParaRPr lang="zh-CN" altLang="en-US"/>
              </a:p>
            </p:txBody>
          </p:sp>
          <p:sp>
            <p:nvSpPr>
              <p:cNvPr id="25779" name="Line 136"/>
              <p:cNvSpPr>
                <a:spLocks noChangeShapeType="1"/>
              </p:cNvSpPr>
              <p:nvPr/>
            </p:nvSpPr>
            <p:spPr bwMode="auto">
              <a:xfrm>
                <a:off x="2452" y="1744"/>
                <a:ext cx="37" cy="18"/>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5713" name="Line 137"/>
            <p:cNvSpPr>
              <a:spLocks noChangeShapeType="1"/>
            </p:cNvSpPr>
            <p:nvPr/>
          </p:nvSpPr>
          <p:spPr bwMode="auto">
            <a:xfrm flipH="1" flipV="1">
              <a:off x="2480" y="1752"/>
              <a:ext cx="9" cy="10"/>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14" name="Line 138"/>
            <p:cNvSpPr>
              <a:spLocks noChangeShapeType="1"/>
            </p:cNvSpPr>
            <p:nvPr/>
          </p:nvSpPr>
          <p:spPr bwMode="auto">
            <a:xfrm flipH="1">
              <a:off x="2477" y="1762"/>
              <a:ext cx="12" cy="1"/>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15" name="Rectangle 139"/>
            <p:cNvSpPr>
              <a:spLocks noChangeArrowheads="1"/>
            </p:cNvSpPr>
            <p:nvPr/>
          </p:nvSpPr>
          <p:spPr bwMode="auto">
            <a:xfrm>
              <a:off x="2357" y="1786"/>
              <a:ext cx="8"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fList</a:t>
              </a:r>
              <a:endParaRPr lang="en-AU" altLang="zh-CN" sz="2000" b="1">
                <a:latin typeface="Arial Narrow" panose="020B0606020202030204" pitchFamily="34" charset="0"/>
                <a:ea typeface="宋体" panose="02010600030101010101" pitchFamily="2" charset="-122"/>
              </a:endParaRPr>
            </a:p>
          </p:txBody>
        </p:sp>
        <p:sp>
          <p:nvSpPr>
            <p:cNvPr id="25716" name="Rectangle 140"/>
            <p:cNvSpPr>
              <a:spLocks noChangeArrowheads="1"/>
            </p:cNvSpPr>
            <p:nvPr/>
          </p:nvSpPr>
          <p:spPr bwMode="auto">
            <a:xfrm>
              <a:off x="2348" y="1823"/>
              <a:ext cx="2"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1</a:t>
              </a:r>
              <a:endParaRPr lang="en-AU" altLang="zh-CN" sz="2000" b="1">
                <a:latin typeface="Arial Narrow" panose="020B0606020202030204" pitchFamily="34" charset="0"/>
                <a:ea typeface="宋体" panose="02010600030101010101" pitchFamily="2" charset="-122"/>
              </a:endParaRPr>
            </a:p>
          </p:txBody>
        </p:sp>
        <p:sp>
          <p:nvSpPr>
            <p:cNvPr id="25717" name="Rectangle 141"/>
            <p:cNvSpPr>
              <a:spLocks noChangeArrowheads="1"/>
            </p:cNvSpPr>
            <p:nvPr/>
          </p:nvSpPr>
          <p:spPr bwMode="auto">
            <a:xfrm>
              <a:off x="2243" y="1766"/>
              <a:ext cx="94" cy="94"/>
            </a:xfrm>
            <a:prstGeom prst="rect">
              <a:avLst/>
            </a:prstGeom>
            <a:noFill/>
            <a:ln w="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718" name="Rectangle 142"/>
            <p:cNvSpPr>
              <a:spLocks noChangeArrowheads="1"/>
            </p:cNvSpPr>
            <p:nvPr/>
          </p:nvSpPr>
          <p:spPr bwMode="auto">
            <a:xfrm>
              <a:off x="2281" y="1771"/>
              <a:ext cx="14"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FileList</a:t>
              </a:r>
              <a:endParaRPr lang="en-AU" altLang="zh-CN" sz="2000" b="1">
                <a:latin typeface="Arial Narrow" panose="020B0606020202030204" pitchFamily="34" charset="0"/>
                <a:ea typeface="宋体" panose="02010600030101010101" pitchFamily="2" charset="-122"/>
              </a:endParaRPr>
            </a:p>
          </p:txBody>
        </p:sp>
        <p:pic>
          <p:nvPicPr>
            <p:cNvPr id="25719" name="Picture 143"/>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20" name="Picture 144"/>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21" name="Picture 14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246" y="1806"/>
              <a:ext cx="16" cy="1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722" name="Rectangle 146"/>
            <p:cNvSpPr>
              <a:spLocks noChangeArrowheads="1"/>
            </p:cNvSpPr>
            <p:nvPr/>
          </p:nvSpPr>
          <p:spPr bwMode="auto">
            <a:xfrm>
              <a:off x="2276" y="1806"/>
              <a:ext cx="11"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add( )</a:t>
              </a:r>
              <a:endParaRPr lang="en-AU" altLang="zh-CN" sz="2000" b="1">
                <a:latin typeface="Arial Narrow" panose="020B0606020202030204" pitchFamily="34" charset="0"/>
                <a:ea typeface="宋体" panose="02010600030101010101" pitchFamily="2" charset="-122"/>
              </a:endParaRPr>
            </a:p>
          </p:txBody>
        </p:sp>
        <p:pic>
          <p:nvPicPr>
            <p:cNvPr id="25723" name="Picture 147"/>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24" name="Picture 148"/>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25" name="Picture 149"/>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246" y="1816"/>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726" name="Rectangle 150"/>
            <p:cNvSpPr>
              <a:spLocks noChangeArrowheads="1"/>
            </p:cNvSpPr>
            <p:nvPr/>
          </p:nvSpPr>
          <p:spPr bwMode="auto">
            <a:xfrm>
              <a:off x="2282" y="1816"/>
              <a:ext cx="16"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delete( )</a:t>
              </a:r>
              <a:endParaRPr lang="en-AU" altLang="zh-CN" sz="2000" b="1">
                <a:latin typeface="Arial Narrow" panose="020B0606020202030204" pitchFamily="34" charset="0"/>
                <a:ea typeface="宋体" panose="02010600030101010101" pitchFamily="2" charset="-122"/>
              </a:endParaRPr>
            </a:p>
          </p:txBody>
        </p:sp>
        <p:sp>
          <p:nvSpPr>
            <p:cNvPr id="25727" name="Line 151"/>
            <p:cNvSpPr>
              <a:spLocks noChangeShapeType="1"/>
            </p:cNvSpPr>
            <p:nvPr/>
          </p:nvSpPr>
          <p:spPr bwMode="auto">
            <a:xfrm flipV="1">
              <a:off x="2413" y="1794"/>
              <a:ext cx="76" cy="7"/>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28" name="Freeform 152"/>
            <p:cNvSpPr/>
            <p:nvPr/>
          </p:nvSpPr>
          <p:spPr bwMode="auto">
            <a:xfrm>
              <a:off x="2472" y="1789"/>
              <a:ext cx="17" cy="11"/>
            </a:xfrm>
            <a:custGeom>
              <a:avLst/>
              <a:gdLst>
                <a:gd name="T0" fmla="*/ 0 w 68"/>
                <a:gd name="T1" fmla="*/ 0 h 34"/>
                <a:gd name="T2" fmla="*/ 0 w 68"/>
                <a:gd name="T3" fmla="*/ 0 h 34"/>
                <a:gd name="T4" fmla="*/ 0 w 68"/>
                <a:gd name="T5" fmla="*/ 0 h 34"/>
                <a:gd name="T6" fmla="*/ 0 w 68"/>
                <a:gd name="T7" fmla="*/ 0 h 34"/>
                <a:gd name="T8" fmla="*/ 0 w 68"/>
                <a:gd name="T9" fmla="*/ 0 h 34"/>
                <a:gd name="T10" fmla="*/ 0 60000 65536"/>
                <a:gd name="T11" fmla="*/ 0 60000 65536"/>
                <a:gd name="T12" fmla="*/ 0 60000 65536"/>
                <a:gd name="T13" fmla="*/ 0 60000 65536"/>
                <a:gd name="T14" fmla="*/ 0 60000 65536"/>
                <a:gd name="T15" fmla="*/ 0 w 68"/>
                <a:gd name="T16" fmla="*/ 0 h 34"/>
                <a:gd name="T17" fmla="*/ 68 w 68"/>
                <a:gd name="T18" fmla="*/ 34 h 34"/>
              </a:gdLst>
              <a:ahLst/>
              <a:cxnLst>
                <a:cxn ang="T10">
                  <a:pos x="T0" y="T1"/>
                </a:cxn>
                <a:cxn ang="T11">
                  <a:pos x="T2" y="T3"/>
                </a:cxn>
                <a:cxn ang="T12">
                  <a:pos x="T4" y="T5"/>
                </a:cxn>
                <a:cxn ang="T13">
                  <a:pos x="T6" y="T7"/>
                </a:cxn>
                <a:cxn ang="T14">
                  <a:pos x="T8" y="T9"/>
                </a:cxn>
              </a:cxnLst>
              <a:rect l="T15" t="T16" r="T17" b="T18"/>
              <a:pathLst>
                <a:path w="68" h="34">
                  <a:moveTo>
                    <a:pt x="68" y="15"/>
                  </a:moveTo>
                  <a:lnTo>
                    <a:pt x="35" y="34"/>
                  </a:lnTo>
                  <a:lnTo>
                    <a:pt x="0" y="19"/>
                  </a:lnTo>
                  <a:lnTo>
                    <a:pt x="33" y="0"/>
                  </a:lnTo>
                  <a:lnTo>
                    <a:pt x="68" y="15"/>
                  </a:lnTo>
                  <a:close/>
                </a:path>
              </a:pathLst>
            </a:custGeom>
            <a:solidFill>
              <a:srgbClr val="FFFFFF"/>
            </a:solidFill>
            <a:ln w="0">
              <a:solidFill>
                <a:schemeClr val="accent2"/>
              </a:solidFill>
              <a:round/>
            </a:ln>
          </p:spPr>
          <p:txBody>
            <a:bodyPr/>
            <a:lstStyle/>
            <a:p>
              <a:endParaRPr lang="zh-CN" altLang="en-US"/>
            </a:p>
          </p:txBody>
        </p:sp>
        <p:sp>
          <p:nvSpPr>
            <p:cNvPr id="25729" name="Line 153"/>
            <p:cNvSpPr>
              <a:spLocks noChangeShapeType="1"/>
            </p:cNvSpPr>
            <p:nvPr/>
          </p:nvSpPr>
          <p:spPr bwMode="auto">
            <a:xfrm flipH="1">
              <a:off x="2337" y="1801"/>
              <a:ext cx="76" cy="7"/>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30" name="Rectangle 154"/>
            <p:cNvSpPr>
              <a:spLocks noChangeArrowheads="1"/>
            </p:cNvSpPr>
            <p:nvPr/>
          </p:nvSpPr>
          <p:spPr bwMode="auto">
            <a:xfrm>
              <a:off x="2348" y="1823"/>
              <a:ext cx="2"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1</a:t>
              </a:r>
              <a:endParaRPr lang="en-AU" altLang="zh-CN" sz="2000" b="1">
                <a:latin typeface="Arial Narrow" panose="020B0606020202030204" pitchFamily="34" charset="0"/>
                <a:ea typeface="宋体" panose="02010600030101010101" pitchFamily="2" charset="-122"/>
              </a:endParaRPr>
            </a:p>
          </p:txBody>
        </p:sp>
        <p:sp>
          <p:nvSpPr>
            <p:cNvPr id="25731" name="Line 155"/>
            <p:cNvSpPr>
              <a:spLocks noChangeShapeType="1"/>
            </p:cNvSpPr>
            <p:nvPr/>
          </p:nvSpPr>
          <p:spPr bwMode="auto">
            <a:xfrm>
              <a:off x="2337" y="1808"/>
              <a:ext cx="12" cy="5"/>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32" name="Line 156"/>
            <p:cNvSpPr>
              <a:spLocks noChangeShapeType="1"/>
            </p:cNvSpPr>
            <p:nvPr/>
          </p:nvSpPr>
          <p:spPr bwMode="auto">
            <a:xfrm flipV="1">
              <a:off x="2337" y="1802"/>
              <a:ext cx="11" cy="6"/>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33" name="Rectangle 157"/>
            <p:cNvSpPr>
              <a:spLocks noChangeArrowheads="1"/>
            </p:cNvSpPr>
            <p:nvPr/>
          </p:nvSpPr>
          <p:spPr bwMode="auto">
            <a:xfrm>
              <a:off x="2244" y="1925"/>
              <a:ext cx="92" cy="78"/>
            </a:xfrm>
            <a:prstGeom prst="rect">
              <a:avLst/>
            </a:prstGeom>
            <a:noFill/>
            <a:ln w="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734" name="Rectangle 158"/>
            <p:cNvSpPr>
              <a:spLocks noChangeArrowheads="1"/>
            </p:cNvSpPr>
            <p:nvPr/>
          </p:nvSpPr>
          <p:spPr bwMode="auto">
            <a:xfrm>
              <a:off x="2294" y="1930"/>
              <a:ext cx="7"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File</a:t>
              </a:r>
              <a:endParaRPr lang="en-AU" altLang="zh-CN" sz="2000" b="1">
                <a:latin typeface="Arial Narrow" panose="020B0606020202030204" pitchFamily="34" charset="0"/>
                <a:ea typeface="宋体" panose="02010600030101010101" pitchFamily="2" charset="-122"/>
              </a:endParaRPr>
            </a:p>
          </p:txBody>
        </p:sp>
        <p:pic>
          <p:nvPicPr>
            <p:cNvPr id="25735" name="Picture 159"/>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36" name="Picture 160"/>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pic>
          <p:nvPicPr>
            <p:cNvPr id="25737" name="Picture 161"/>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247" y="1965"/>
              <a:ext cx="16" cy="1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5738" name="Rectangle 162"/>
            <p:cNvSpPr>
              <a:spLocks noChangeArrowheads="1"/>
            </p:cNvSpPr>
            <p:nvPr/>
          </p:nvSpPr>
          <p:spPr bwMode="auto">
            <a:xfrm>
              <a:off x="2278" y="1965"/>
              <a:ext cx="13"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a:t>
              </a:r>
              <a:endParaRPr lang="en-AU" altLang="zh-CN" sz="2000" b="1">
                <a:latin typeface="Arial Narrow" panose="020B0606020202030204" pitchFamily="34" charset="0"/>
                <a:ea typeface="宋体" panose="02010600030101010101" pitchFamily="2" charset="-122"/>
              </a:endParaRPr>
            </a:p>
          </p:txBody>
        </p:sp>
        <p:sp>
          <p:nvSpPr>
            <p:cNvPr id="25739" name="Line 163"/>
            <p:cNvSpPr>
              <a:spLocks noChangeShapeType="1"/>
            </p:cNvSpPr>
            <p:nvPr/>
          </p:nvSpPr>
          <p:spPr bwMode="auto">
            <a:xfrm flipH="1" flipV="1">
              <a:off x="2336" y="1980"/>
              <a:ext cx="74" cy="26"/>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40" name="Freeform 164"/>
            <p:cNvSpPr/>
            <p:nvPr/>
          </p:nvSpPr>
          <p:spPr bwMode="auto">
            <a:xfrm>
              <a:off x="2336" y="1978"/>
              <a:ext cx="20" cy="16"/>
            </a:xfrm>
            <a:custGeom>
              <a:avLst/>
              <a:gdLst>
                <a:gd name="T0" fmla="*/ 0 w 80"/>
                <a:gd name="T1" fmla="*/ 0 h 47"/>
                <a:gd name="T2" fmla="*/ 0 w 80"/>
                <a:gd name="T3" fmla="*/ 0 h 47"/>
                <a:gd name="T4" fmla="*/ 0 w 80"/>
                <a:gd name="T5" fmla="*/ 0 h 47"/>
                <a:gd name="T6" fmla="*/ 0 w 80"/>
                <a:gd name="T7" fmla="*/ 0 h 47"/>
                <a:gd name="T8" fmla="*/ 0 60000 65536"/>
                <a:gd name="T9" fmla="*/ 0 60000 65536"/>
                <a:gd name="T10" fmla="*/ 0 60000 65536"/>
                <a:gd name="T11" fmla="*/ 0 60000 65536"/>
                <a:gd name="T12" fmla="*/ 0 w 80"/>
                <a:gd name="T13" fmla="*/ 0 h 47"/>
                <a:gd name="T14" fmla="*/ 80 w 80"/>
                <a:gd name="T15" fmla="*/ 47 h 47"/>
              </a:gdLst>
              <a:ahLst/>
              <a:cxnLst>
                <a:cxn ang="T8">
                  <a:pos x="T0" y="T1"/>
                </a:cxn>
                <a:cxn ang="T9">
                  <a:pos x="T2" y="T3"/>
                </a:cxn>
                <a:cxn ang="T10">
                  <a:pos x="T4" y="T5"/>
                </a:cxn>
                <a:cxn ang="T11">
                  <a:pos x="T6" y="T7"/>
                </a:cxn>
              </a:cxnLst>
              <a:rect l="T12" t="T13" r="T14" b="T15"/>
              <a:pathLst>
                <a:path w="80" h="47">
                  <a:moveTo>
                    <a:pt x="0" y="4"/>
                  </a:moveTo>
                  <a:lnTo>
                    <a:pt x="80" y="0"/>
                  </a:lnTo>
                  <a:lnTo>
                    <a:pt x="65" y="47"/>
                  </a:lnTo>
                  <a:lnTo>
                    <a:pt x="0" y="4"/>
                  </a:lnTo>
                  <a:close/>
                </a:path>
              </a:pathLst>
            </a:custGeom>
            <a:solidFill>
              <a:srgbClr val="FFFFFF"/>
            </a:solidFill>
            <a:ln w="0">
              <a:solidFill>
                <a:schemeClr val="accent2"/>
              </a:solidFill>
              <a:round/>
            </a:ln>
          </p:spPr>
          <p:txBody>
            <a:bodyPr/>
            <a:lstStyle/>
            <a:p>
              <a:endParaRPr lang="zh-CN" altLang="en-US"/>
            </a:p>
          </p:txBody>
        </p:sp>
        <p:sp>
          <p:nvSpPr>
            <p:cNvPr id="25741" name="Line 165"/>
            <p:cNvSpPr>
              <a:spLocks noChangeShapeType="1"/>
            </p:cNvSpPr>
            <p:nvPr/>
          </p:nvSpPr>
          <p:spPr bwMode="auto">
            <a:xfrm flipV="1">
              <a:off x="2290" y="1860"/>
              <a:ext cx="1" cy="32"/>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42" name="Freeform 166"/>
            <p:cNvSpPr/>
            <p:nvPr/>
          </p:nvSpPr>
          <p:spPr bwMode="auto">
            <a:xfrm>
              <a:off x="2285" y="1860"/>
              <a:ext cx="10"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60000 65536"/>
                <a:gd name="T11" fmla="*/ 0 60000 65536"/>
                <a:gd name="T12" fmla="*/ 0 60000 65536"/>
                <a:gd name="T13" fmla="*/ 0 60000 65536"/>
                <a:gd name="T14" fmla="*/ 0 60000 65536"/>
                <a:gd name="T15" fmla="*/ 0 w 37"/>
                <a:gd name="T16" fmla="*/ 0 h 61"/>
                <a:gd name="T17" fmla="*/ 37 w 37"/>
                <a:gd name="T18" fmla="*/ 61 h 61"/>
              </a:gdLst>
              <a:ahLst/>
              <a:cxnLst>
                <a:cxn ang="T10">
                  <a:pos x="T0" y="T1"/>
                </a:cxn>
                <a:cxn ang="T11">
                  <a:pos x="T2" y="T3"/>
                </a:cxn>
                <a:cxn ang="T12">
                  <a:pos x="T4" y="T5"/>
                </a:cxn>
                <a:cxn ang="T13">
                  <a:pos x="T6" y="T7"/>
                </a:cxn>
                <a:cxn ang="T14">
                  <a:pos x="T8" y="T9"/>
                </a:cxn>
              </a:cxnLst>
              <a:rect l="T15" t="T16" r="T17" b="T18"/>
              <a:pathLst>
                <a:path w="37" h="61">
                  <a:moveTo>
                    <a:pt x="18" y="0"/>
                  </a:moveTo>
                  <a:lnTo>
                    <a:pt x="37" y="31"/>
                  </a:lnTo>
                  <a:lnTo>
                    <a:pt x="18" y="61"/>
                  </a:lnTo>
                  <a:lnTo>
                    <a:pt x="0" y="31"/>
                  </a:lnTo>
                  <a:lnTo>
                    <a:pt x="18" y="0"/>
                  </a:lnTo>
                  <a:close/>
                </a:path>
              </a:pathLst>
            </a:custGeom>
            <a:solidFill>
              <a:srgbClr val="FFFFFF"/>
            </a:solidFill>
            <a:ln w="0">
              <a:solidFill>
                <a:schemeClr val="accent2"/>
              </a:solidFill>
              <a:round/>
            </a:ln>
          </p:spPr>
          <p:txBody>
            <a:bodyPr/>
            <a:lstStyle/>
            <a:p>
              <a:endParaRPr lang="zh-CN" altLang="en-US"/>
            </a:p>
          </p:txBody>
        </p:sp>
        <p:sp>
          <p:nvSpPr>
            <p:cNvPr id="25743" name="Line 167"/>
            <p:cNvSpPr>
              <a:spLocks noChangeShapeType="1"/>
            </p:cNvSpPr>
            <p:nvPr/>
          </p:nvSpPr>
          <p:spPr bwMode="auto">
            <a:xfrm>
              <a:off x="2290" y="1892"/>
              <a:ext cx="1" cy="33"/>
            </a:xfrm>
            <a:prstGeom prst="line">
              <a:avLst/>
            </a:prstGeom>
            <a:noFill/>
            <a:ln w="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44" name="Line 168"/>
            <p:cNvSpPr>
              <a:spLocks noChangeShapeType="1"/>
            </p:cNvSpPr>
            <p:nvPr/>
          </p:nvSpPr>
          <p:spPr bwMode="auto">
            <a:xfrm flipV="1">
              <a:off x="2290" y="1911"/>
              <a:ext cx="5" cy="14"/>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45" name="Line 169"/>
            <p:cNvSpPr>
              <a:spLocks noChangeShapeType="1"/>
            </p:cNvSpPr>
            <p:nvPr/>
          </p:nvSpPr>
          <p:spPr bwMode="auto">
            <a:xfrm flipH="1" flipV="1">
              <a:off x="2285" y="1911"/>
              <a:ext cx="5" cy="14"/>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46" name="Line 170"/>
            <p:cNvSpPr>
              <a:spLocks noChangeShapeType="1"/>
            </p:cNvSpPr>
            <p:nvPr/>
          </p:nvSpPr>
          <p:spPr bwMode="auto">
            <a:xfrm>
              <a:off x="2186" y="1744"/>
              <a:ext cx="57" cy="36"/>
            </a:xfrm>
            <a:prstGeom prst="line">
              <a:avLst/>
            </a:prstGeom>
            <a:noFill/>
            <a:ln w="0">
              <a:solidFill>
                <a:schemeClr val="accent2"/>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5747" name="Line 171"/>
            <p:cNvSpPr>
              <a:spLocks noChangeShapeType="1"/>
            </p:cNvSpPr>
            <p:nvPr/>
          </p:nvSpPr>
          <p:spPr bwMode="auto">
            <a:xfrm flipH="1" flipV="1">
              <a:off x="2235" y="1769"/>
              <a:ext cx="8" cy="11"/>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48" name="Line 172"/>
            <p:cNvSpPr>
              <a:spLocks noChangeShapeType="1"/>
            </p:cNvSpPr>
            <p:nvPr/>
          </p:nvSpPr>
          <p:spPr bwMode="auto">
            <a:xfrm flipH="1" flipV="1">
              <a:off x="2231" y="1779"/>
              <a:ext cx="12" cy="1"/>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49" name="Line 173"/>
            <p:cNvSpPr>
              <a:spLocks noChangeShapeType="1"/>
            </p:cNvSpPr>
            <p:nvPr/>
          </p:nvSpPr>
          <p:spPr bwMode="auto">
            <a:xfrm flipV="1">
              <a:off x="2186" y="1701"/>
              <a:ext cx="118" cy="6"/>
            </a:xfrm>
            <a:prstGeom prst="line">
              <a:avLst/>
            </a:prstGeom>
            <a:noFill/>
            <a:ln w="0">
              <a:solidFill>
                <a:schemeClr val="accent2"/>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25750" name="Line 174"/>
            <p:cNvSpPr>
              <a:spLocks noChangeShapeType="1"/>
            </p:cNvSpPr>
            <p:nvPr/>
          </p:nvSpPr>
          <p:spPr bwMode="auto">
            <a:xfrm flipH="1">
              <a:off x="2293" y="1701"/>
              <a:ext cx="11" cy="7"/>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51" name="Line 175"/>
            <p:cNvSpPr>
              <a:spLocks noChangeShapeType="1"/>
            </p:cNvSpPr>
            <p:nvPr/>
          </p:nvSpPr>
          <p:spPr bwMode="auto">
            <a:xfrm flipH="1" flipV="1">
              <a:off x="2292" y="1696"/>
              <a:ext cx="12" cy="5"/>
            </a:xfrm>
            <a:prstGeom prst="line">
              <a:avLst/>
            </a:prstGeom>
            <a:noFill/>
            <a:ln w="1588">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52" name="Freeform 176"/>
            <p:cNvSpPr/>
            <p:nvPr/>
          </p:nvSpPr>
          <p:spPr bwMode="auto">
            <a:xfrm>
              <a:off x="2643" y="1744"/>
              <a:ext cx="104" cy="63"/>
            </a:xfrm>
            <a:custGeom>
              <a:avLst/>
              <a:gdLst>
                <a:gd name="T0" fmla="*/ 0 w 332"/>
                <a:gd name="T1" fmla="*/ 0 h 168"/>
                <a:gd name="T2" fmla="*/ 0 w 332"/>
                <a:gd name="T3" fmla="*/ 0 h 168"/>
                <a:gd name="T4" fmla="*/ 0 w 332"/>
                <a:gd name="T5" fmla="*/ 0 h 168"/>
                <a:gd name="T6" fmla="*/ 0 w 332"/>
                <a:gd name="T7" fmla="*/ 0 h 168"/>
                <a:gd name="T8" fmla="*/ 0 w 332"/>
                <a:gd name="T9" fmla="*/ 0 h 168"/>
                <a:gd name="T10" fmla="*/ 0 w 332"/>
                <a:gd name="T11" fmla="*/ 0 h 168"/>
                <a:gd name="T12" fmla="*/ 0 60000 65536"/>
                <a:gd name="T13" fmla="*/ 0 60000 65536"/>
                <a:gd name="T14" fmla="*/ 0 60000 65536"/>
                <a:gd name="T15" fmla="*/ 0 60000 65536"/>
                <a:gd name="T16" fmla="*/ 0 60000 65536"/>
                <a:gd name="T17" fmla="*/ 0 60000 65536"/>
                <a:gd name="T18" fmla="*/ 0 w 332"/>
                <a:gd name="T19" fmla="*/ 0 h 168"/>
                <a:gd name="T20" fmla="*/ 332 w 332"/>
                <a:gd name="T21" fmla="*/ 168 h 168"/>
              </a:gdLst>
              <a:ahLst/>
              <a:cxnLst>
                <a:cxn ang="T12">
                  <a:pos x="T0" y="T1"/>
                </a:cxn>
                <a:cxn ang="T13">
                  <a:pos x="T2" y="T3"/>
                </a:cxn>
                <a:cxn ang="T14">
                  <a:pos x="T4" y="T5"/>
                </a:cxn>
                <a:cxn ang="T15">
                  <a:pos x="T6" y="T7"/>
                </a:cxn>
                <a:cxn ang="T16">
                  <a:pos x="T8" y="T9"/>
                </a:cxn>
                <a:cxn ang="T17">
                  <a:pos x="T10" y="T11"/>
                </a:cxn>
              </a:cxnLst>
              <a:rect l="T18" t="T19" r="T20" b="T21"/>
              <a:pathLst>
                <a:path w="332" h="168">
                  <a:moveTo>
                    <a:pt x="0" y="0"/>
                  </a:moveTo>
                  <a:lnTo>
                    <a:pt x="296" y="0"/>
                  </a:lnTo>
                  <a:lnTo>
                    <a:pt x="332" y="36"/>
                  </a:lnTo>
                  <a:lnTo>
                    <a:pt x="332" y="168"/>
                  </a:lnTo>
                  <a:lnTo>
                    <a:pt x="0" y="168"/>
                  </a:lnTo>
                  <a:lnTo>
                    <a:pt x="0" y="0"/>
                  </a:lnTo>
                </a:path>
              </a:pathLst>
            </a:custGeom>
            <a:noFill/>
            <a:ln w="0">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3" name="Freeform 177"/>
            <p:cNvSpPr/>
            <p:nvPr/>
          </p:nvSpPr>
          <p:spPr bwMode="auto">
            <a:xfrm>
              <a:off x="2736" y="1744"/>
              <a:ext cx="11" cy="13"/>
            </a:xfrm>
            <a:custGeom>
              <a:avLst/>
              <a:gdLst>
                <a:gd name="T0" fmla="*/ 0 w 36"/>
                <a:gd name="T1" fmla="*/ 0 h 36"/>
                <a:gd name="T2" fmla="*/ 0 w 36"/>
                <a:gd name="T3" fmla="*/ 0 h 36"/>
                <a:gd name="T4" fmla="*/ 0 w 36"/>
                <a:gd name="T5" fmla="*/ 0 h 36"/>
                <a:gd name="T6" fmla="*/ 0 60000 65536"/>
                <a:gd name="T7" fmla="*/ 0 60000 65536"/>
                <a:gd name="T8" fmla="*/ 0 60000 65536"/>
                <a:gd name="T9" fmla="*/ 0 w 36"/>
                <a:gd name="T10" fmla="*/ 0 h 36"/>
                <a:gd name="T11" fmla="*/ 36 w 36"/>
                <a:gd name="T12" fmla="*/ 36 h 36"/>
              </a:gdLst>
              <a:ahLst/>
              <a:cxnLst>
                <a:cxn ang="T6">
                  <a:pos x="T0" y="T1"/>
                </a:cxn>
                <a:cxn ang="T7">
                  <a:pos x="T2" y="T3"/>
                </a:cxn>
                <a:cxn ang="T8">
                  <a:pos x="T4" y="T5"/>
                </a:cxn>
              </a:cxnLst>
              <a:rect l="T9" t="T10" r="T11" b="T12"/>
              <a:pathLst>
                <a:path w="36" h="36">
                  <a:moveTo>
                    <a:pt x="0" y="0"/>
                  </a:moveTo>
                  <a:lnTo>
                    <a:pt x="0" y="36"/>
                  </a:lnTo>
                  <a:lnTo>
                    <a:pt x="36" y="36"/>
                  </a:lnTo>
                </a:path>
              </a:pathLst>
            </a:custGeom>
            <a:noFill/>
            <a:ln w="0">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4" name="Rectangle 178"/>
            <p:cNvSpPr>
              <a:spLocks noChangeArrowheads="1"/>
            </p:cNvSpPr>
            <p:nvPr/>
          </p:nvSpPr>
          <p:spPr bwMode="auto">
            <a:xfrm>
              <a:off x="2676" y="1746"/>
              <a:ext cx="25"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read() fill the </a:t>
              </a:r>
              <a:endParaRPr lang="en-AU" altLang="zh-CN" sz="2000" b="1">
                <a:latin typeface="Arial Narrow" panose="020B0606020202030204" pitchFamily="34" charset="0"/>
                <a:ea typeface="宋体" panose="02010600030101010101" pitchFamily="2" charset="-122"/>
              </a:endParaRPr>
            </a:p>
          </p:txBody>
        </p:sp>
        <p:sp>
          <p:nvSpPr>
            <p:cNvPr id="25755" name="Rectangle 179"/>
            <p:cNvSpPr>
              <a:spLocks noChangeArrowheads="1"/>
            </p:cNvSpPr>
            <p:nvPr/>
          </p:nvSpPr>
          <p:spPr bwMode="auto">
            <a:xfrm>
              <a:off x="2663" y="1756"/>
              <a:ext cx="11" cy="4"/>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en-AU" altLang="zh-CN" sz="100">
                  <a:solidFill>
                    <a:srgbClr val="000000"/>
                  </a:solidFill>
                  <a:ea typeface="宋体" panose="02010600030101010101" pitchFamily="2" charset="-122"/>
                </a:rPr>
                <a:t>code..</a:t>
              </a:r>
              <a:endParaRPr lang="en-AU" altLang="zh-CN" sz="2000" b="1">
                <a:latin typeface="Arial Narrow" panose="020B0606020202030204" pitchFamily="34" charset="0"/>
                <a:ea typeface="宋体" panose="02010600030101010101" pitchFamily="2" charset="-122"/>
              </a:endParaRPr>
            </a:p>
          </p:txBody>
        </p:sp>
        <p:sp>
          <p:nvSpPr>
            <p:cNvPr id="25756" name="Line 180"/>
            <p:cNvSpPr>
              <a:spLocks noChangeShapeType="1"/>
            </p:cNvSpPr>
            <p:nvPr/>
          </p:nvSpPr>
          <p:spPr bwMode="auto">
            <a:xfrm flipH="1">
              <a:off x="2592" y="1780"/>
              <a:ext cx="51" cy="5"/>
            </a:xfrm>
            <a:prstGeom prst="line">
              <a:avLst/>
            </a:prstGeom>
            <a:noFill/>
            <a:ln w="0" cap="rnd">
              <a:solidFill>
                <a:schemeClr val="accent2"/>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5757" name="Line 181"/>
            <p:cNvSpPr>
              <a:spLocks noChangeShapeType="1"/>
            </p:cNvSpPr>
            <p:nvPr/>
          </p:nvSpPr>
          <p:spPr bwMode="invGray">
            <a:xfrm>
              <a:off x="2079" y="1995"/>
              <a:ext cx="122"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58" name="Line 182"/>
            <p:cNvSpPr>
              <a:spLocks noChangeShapeType="1"/>
            </p:cNvSpPr>
            <p:nvPr/>
          </p:nvSpPr>
          <p:spPr bwMode="invGray">
            <a:xfrm>
              <a:off x="2078" y="1974"/>
              <a:ext cx="122"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nvGrpSpPr>
            <p:cNvPr id="25759" name="Group 183"/>
            <p:cNvGrpSpPr/>
            <p:nvPr/>
          </p:nvGrpSpPr>
          <p:grpSpPr bwMode="auto">
            <a:xfrm>
              <a:off x="2245" y="1951"/>
              <a:ext cx="91" cy="9"/>
              <a:chOff x="2245" y="1951"/>
              <a:chExt cx="91" cy="9"/>
            </a:xfrm>
          </p:grpSpPr>
          <p:sp>
            <p:nvSpPr>
              <p:cNvPr id="25776" name="Line 184"/>
              <p:cNvSpPr>
                <a:spLocks noChangeShapeType="1"/>
              </p:cNvSpPr>
              <p:nvPr/>
            </p:nvSpPr>
            <p:spPr bwMode="invGray">
              <a:xfrm>
                <a:off x="2245" y="1960"/>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77" name="Line 185"/>
              <p:cNvSpPr>
                <a:spLocks noChangeShapeType="1"/>
              </p:cNvSpPr>
              <p:nvPr/>
            </p:nvSpPr>
            <p:spPr bwMode="invGray">
              <a:xfrm>
                <a:off x="2246" y="1951"/>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760" name="Rectangle 186"/>
            <p:cNvSpPr>
              <a:spLocks noChangeArrowheads="1"/>
            </p:cNvSpPr>
            <p:nvPr/>
          </p:nvSpPr>
          <p:spPr bwMode="auto">
            <a:xfrm>
              <a:off x="2412" y="1957"/>
              <a:ext cx="92" cy="78"/>
            </a:xfrm>
            <a:prstGeom prst="rect">
              <a:avLst/>
            </a:prstGeom>
            <a:noFill/>
            <a:ln w="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5761" name="Group 187"/>
            <p:cNvGrpSpPr/>
            <p:nvPr/>
          </p:nvGrpSpPr>
          <p:grpSpPr bwMode="auto">
            <a:xfrm>
              <a:off x="2413" y="1983"/>
              <a:ext cx="91" cy="9"/>
              <a:chOff x="2245" y="1951"/>
              <a:chExt cx="91" cy="9"/>
            </a:xfrm>
          </p:grpSpPr>
          <p:sp>
            <p:nvSpPr>
              <p:cNvPr id="25774" name="Line 188"/>
              <p:cNvSpPr>
                <a:spLocks noChangeShapeType="1"/>
              </p:cNvSpPr>
              <p:nvPr/>
            </p:nvSpPr>
            <p:spPr bwMode="invGray">
              <a:xfrm>
                <a:off x="2245" y="1960"/>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75" name="Line 189"/>
              <p:cNvSpPr>
                <a:spLocks noChangeShapeType="1"/>
              </p:cNvSpPr>
              <p:nvPr/>
            </p:nvSpPr>
            <p:spPr bwMode="invGray">
              <a:xfrm>
                <a:off x="2246" y="1951"/>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nvGrpSpPr>
            <p:cNvPr id="25762" name="Group 190"/>
            <p:cNvGrpSpPr/>
            <p:nvPr/>
          </p:nvGrpSpPr>
          <p:grpSpPr bwMode="auto">
            <a:xfrm>
              <a:off x="2243" y="1786"/>
              <a:ext cx="91" cy="9"/>
              <a:chOff x="2245" y="1951"/>
              <a:chExt cx="91" cy="9"/>
            </a:xfrm>
          </p:grpSpPr>
          <p:sp>
            <p:nvSpPr>
              <p:cNvPr id="25772" name="Line 191"/>
              <p:cNvSpPr>
                <a:spLocks noChangeShapeType="1"/>
              </p:cNvSpPr>
              <p:nvPr/>
            </p:nvSpPr>
            <p:spPr bwMode="invGray">
              <a:xfrm>
                <a:off x="2245" y="1960"/>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73" name="Line 192"/>
              <p:cNvSpPr>
                <a:spLocks noChangeShapeType="1"/>
              </p:cNvSpPr>
              <p:nvPr/>
            </p:nvSpPr>
            <p:spPr bwMode="invGray">
              <a:xfrm>
                <a:off x="2246" y="1951"/>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grpSp>
          <p:nvGrpSpPr>
            <p:cNvPr id="25763" name="Group 193"/>
            <p:cNvGrpSpPr/>
            <p:nvPr/>
          </p:nvGrpSpPr>
          <p:grpSpPr bwMode="auto">
            <a:xfrm>
              <a:off x="2089" y="1691"/>
              <a:ext cx="91" cy="9"/>
              <a:chOff x="2245" y="1951"/>
              <a:chExt cx="91" cy="9"/>
            </a:xfrm>
          </p:grpSpPr>
          <p:sp>
            <p:nvSpPr>
              <p:cNvPr id="25770" name="Line 194"/>
              <p:cNvSpPr>
                <a:spLocks noChangeShapeType="1"/>
              </p:cNvSpPr>
              <p:nvPr/>
            </p:nvSpPr>
            <p:spPr bwMode="invGray">
              <a:xfrm>
                <a:off x="2245" y="1960"/>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71" name="Line 195"/>
              <p:cNvSpPr>
                <a:spLocks noChangeShapeType="1"/>
              </p:cNvSpPr>
              <p:nvPr/>
            </p:nvSpPr>
            <p:spPr bwMode="invGray">
              <a:xfrm>
                <a:off x="2246" y="1951"/>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764" name="Rectangle 196"/>
            <p:cNvSpPr>
              <a:spLocks noChangeArrowheads="1"/>
            </p:cNvSpPr>
            <p:nvPr/>
          </p:nvSpPr>
          <p:spPr bwMode="auto">
            <a:xfrm>
              <a:off x="2308" y="1651"/>
              <a:ext cx="94" cy="93"/>
            </a:xfrm>
            <a:prstGeom prst="rect">
              <a:avLst/>
            </a:prstGeom>
            <a:noFill/>
            <a:ln w="0">
              <a:solidFill>
                <a:schemeClr val="accent2"/>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5765" name="Group 197"/>
            <p:cNvGrpSpPr/>
            <p:nvPr/>
          </p:nvGrpSpPr>
          <p:grpSpPr bwMode="auto">
            <a:xfrm>
              <a:off x="2309" y="1678"/>
              <a:ext cx="91" cy="9"/>
              <a:chOff x="2245" y="1951"/>
              <a:chExt cx="91" cy="9"/>
            </a:xfrm>
          </p:grpSpPr>
          <p:sp>
            <p:nvSpPr>
              <p:cNvPr id="25768" name="Line 198"/>
              <p:cNvSpPr>
                <a:spLocks noChangeShapeType="1"/>
              </p:cNvSpPr>
              <p:nvPr/>
            </p:nvSpPr>
            <p:spPr bwMode="invGray">
              <a:xfrm>
                <a:off x="2245" y="1960"/>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69" name="Line 199"/>
              <p:cNvSpPr>
                <a:spLocks noChangeShapeType="1"/>
              </p:cNvSpPr>
              <p:nvPr/>
            </p:nvSpPr>
            <p:spPr bwMode="invGray">
              <a:xfrm>
                <a:off x="2246" y="1951"/>
                <a:ext cx="90"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766" name="Line 200"/>
            <p:cNvSpPr>
              <a:spLocks noChangeShapeType="1"/>
            </p:cNvSpPr>
            <p:nvPr/>
          </p:nvSpPr>
          <p:spPr bwMode="invGray">
            <a:xfrm>
              <a:off x="2493" y="1735"/>
              <a:ext cx="102"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sp>
          <p:nvSpPr>
            <p:cNvPr id="25767" name="Line 201"/>
            <p:cNvSpPr>
              <a:spLocks noChangeShapeType="1"/>
            </p:cNvSpPr>
            <p:nvPr/>
          </p:nvSpPr>
          <p:spPr bwMode="invGray">
            <a:xfrm>
              <a:off x="2492" y="1691"/>
              <a:ext cx="99" cy="0"/>
            </a:xfrm>
            <a:prstGeom prst="line">
              <a:avLst/>
            </a:prstGeom>
            <a:noFill/>
            <a:ln w="1651">
              <a:solidFill>
                <a:schemeClr val="accent2"/>
              </a:solidFill>
              <a:round/>
            </a:ln>
            <a:extLst>
              <a:ext uri="{909E8E84-426E-40DD-AFC4-6F175D3DCCD1}">
                <a14:hiddenFill xmlns:a14="http://schemas.microsoft.com/office/drawing/2010/main">
                  <a:noFill/>
                </a14:hiddenFill>
              </a:ext>
            </a:extLst>
          </p:spPr>
          <p:txBody>
            <a:bodyPr wrap="none" tIns="91440" bIns="91440" anchor="ctr"/>
            <a:lstStyle/>
            <a:p>
              <a:endParaRPr lang="zh-CN" altLang="en-US"/>
            </a:p>
          </p:txBody>
        </p:sp>
      </p:grpSp>
      <p:sp>
        <p:nvSpPr>
          <p:cNvPr id="25608" name="Rectangle 203"/>
          <p:cNvSpPr>
            <a:spLocks noChangeArrowheads="1"/>
          </p:cNvSpPr>
          <p:nvPr/>
        </p:nvSpPr>
        <p:spPr bwMode="auto">
          <a:xfrm>
            <a:off x="8928101" y="2060576"/>
            <a:ext cx="7143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lnSpc>
                <a:spcPct val="90000"/>
              </a:lnSpc>
              <a:spcBef>
                <a:spcPct val="50000"/>
              </a:spcBef>
            </a:pPr>
            <a:r>
              <a:rPr lang="zh-CN" altLang="en-AU" sz="2800" dirty="0">
                <a:latin typeface="+mn-ea"/>
              </a:rPr>
              <a:t>代码</a:t>
            </a:r>
            <a:endParaRPr lang="zh-CN" altLang="en-AU" sz="2800" dirty="0">
              <a:latin typeface="+mn-ea"/>
            </a:endParaRPr>
          </a:p>
        </p:txBody>
      </p:sp>
      <p:sp>
        <p:nvSpPr>
          <p:cNvPr id="25609" name="AutoShape 204"/>
          <p:cNvSpPr>
            <a:spLocks noChangeArrowheads="1"/>
          </p:cNvSpPr>
          <p:nvPr/>
        </p:nvSpPr>
        <p:spPr bwMode="auto">
          <a:xfrm>
            <a:off x="4008438" y="3357564"/>
            <a:ext cx="647700" cy="358775"/>
          </a:xfrm>
          <a:prstGeom prst="leftRightArrow">
            <a:avLst>
              <a:gd name="adj1" fmla="val 50000"/>
              <a:gd name="adj2" fmla="val 36106"/>
            </a:avLst>
          </a:prstGeom>
          <a:solidFill>
            <a:srgbClr val="EB7C11"/>
          </a:solidFill>
          <a:ln>
            <a:noFill/>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10" name="Text Box 205"/>
          <p:cNvSpPr txBox="1">
            <a:spLocks noChangeArrowheads="1"/>
          </p:cNvSpPr>
          <p:nvPr/>
        </p:nvSpPr>
        <p:spPr bwMode="auto">
          <a:xfrm>
            <a:off x="3971926" y="2840039"/>
            <a:ext cx="785471" cy="44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200" b="1" dirty="0">
                <a:solidFill>
                  <a:srgbClr val="EB7C1F"/>
                </a:solidFill>
                <a:ea typeface="宋体" panose="02010600030101010101" pitchFamily="2" charset="-122"/>
              </a:rPr>
              <a:t>一致</a:t>
            </a:r>
            <a:endParaRPr lang="zh-CN" altLang="en-US" sz="2200" b="1" dirty="0">
              <a:solidFill>
                <a:srgbClr val="EB7C1F"/>
              </a:solidFill>
              <a:ea typeface="宋体" panose="02010600030101010101" pitchFamily="2" charset="-122"/>
            </a:endParaRPr>
          </a:p>
        </p:txBody>
      </p:sp>
      <p:sp>
        <p:nvSpPr>
          <p:cNvPr id="25611" name="AutoShape 206"/>
          <p:cNvSpPr>
            <a:spLocks noChangeArrowheads="1"/>
          </p:cNvSpPr>
          <p:nvPr/>
        </p:nvSpPr>
        <p:spPr bwMode="auto">
          <a:xfrm>
            <a:off x="7824788" y="3357564"/>
            <a:ext cx="647700" cy="358775"/>
          </a:xfrm>
          <a:prstGeom prst="leftRightArrow">
            <a:avLst>
              <a:gd name="adj1" fmla="val 50000"/>
              <a:gd name="adj2" fmla="val 36106"/>
            </a:avLst>
          </a:prstGeom>
          <a:solidFill>
            <a:srgbClr val="EB7C11"/>
          </a:solidFill>
          <a:ln>
            <a:noFill/>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12" name="Text Box 207"/>
          <p:cNvSpPr txBox="1">
            <a:spLocks noChangeArrowheads="1"/>
          </p:cNvSpPr>
          <p:nvPr/>
        </p:nvSpPr>
        <p:spPr bwMode="auto">
          <a:xfrm>
            <a:off x="7788276" y="2840039"/>
            <a:ext cx="785471" cy="44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200" b="1">
                <a:solidFill>
                  <a:srgbClr val="EB7C1F"/>
                </a:solidFill>
                <a:ea typeface="宋体" panose="02010600030101010101" pitchFamily="2" charset="-122"/>
              </a:rPr>
              <a:t>一致</a:t>
            </a:r>
            <a:endParaRPr lang="zh-CN" altLang="en-US" sz="2200" b="1">
              <a:solidFill>
                <a:srgbClr val="EB7C1F"/>
              </a:solidFill>
              <a:ea typeface="宋体" panose="02010600030101010101" pitchFamily="2" charset="-122"/>
            </a:endParaRPr>
          </a:p>
        </p:txBody>
      </p:sp>
      <p:grpSp>
        <p:nvGrpSpPr>
          <p:cNvPr id="205" name="组合 204"/>
          <p:cNvGrpSpPr/>
          <p:nvPr/>
        </p:nvGrpSpPr>
        <p:grpSpPr>
          <a:xfrm>
            <a:off x="8906812" y="3152614"/>
            <a:ext cx="716280" cy="734058"/>
            <a:chOff x="9512300" y="5214305"/>
            <a:chExt cx="716280" cy="734058"/>
          </a:xfrm>
        </p:grpSpPr>
        <p:sp>
          <p:nvSpPr>
            <p:cNvPr id="206" name="同心圆 205"/>
            <p:cNvSpPr/>
            <p:nvPr/>
          </p:nvSpPr>
          <p:spPr>
            <a:xfrm>
              <a:off x="9512300" y="5214305"/>
              <a:ext cx="716280" cy="734058"/>
            </a:xfrm>
            <a:prstGeom prst="donut">
              <a:avLst>
                <a:gd name="adj" fmla="val 17553"/>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7" name="流程图: 联系 206"/>
            <p:cNvSpPr/>
            <p:nvPr/>
          </p:nvSpPr>
          <p:spPr>
            <a:xfrm>
              <a:off x="9764951" y="5466637"/>
              <a:ext cx="210978" cy="2293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微软的</a:t>
            </a:r>
            <a:r>
              <a:rPr lang="en-US" altLang="zh-CN" dirty="0"/>
              <a:t>AI</a:t>
            </a:r>
            <a:r>
              <a:rPr lang="zh-CN" altLang="en-US" dirty="0"/>
              <a:t>结对编程助手</a:t>
            </a:r>
            <a:r>
              <a:rPr lang="en-US" altLang="zh-CN" dirty="0">
                <a:solidFill>
                  <a:srgbClr val="EB7C11"/>
                </a:solidFill>
              </a:rPr>
              <a:t>GitHub Copilot </a:t>
            </a:r>
            <a:br>
              <a:rPr lang="en-US" altLang="zh-CN" dirty="0">
                <a:solidFill>
                  <a:srgbClr val="EB7C11"/>
                </a:solidFill>
              </a:rPr>
            </a:br>
            <a:endParaRPr lang="zh-CN" altLang="en-US" dirty="0"/>
          </a:p>
        </p:txBody>
      </p:sp>
      <p:sp>
        <p:nvSpPr>
          <p:cNvPr id="3" name="内容占位符 2"/>
          <p:cNvSpPr>
            <a:spLocks noGrp="1"/>
          </p:cNvSpPr>
          <p:nvPr>
            <p:ph idx="1"/>
          </p:nvPr>
        </p:nvSpPr>
        <p:spPr>
          <a:xfrm>
            <a:off x="252297" y="4201395"/>
            <a:ext cx="11157857" cy="2212106"/>
          </a:xfrm>
        </p:spPr>
        <p:txBody>
          <a:bodyPr/>
          <a:lstStyle/>
          <a:p>
            <a:pPr lvl="1"/>
            <a:r>
              <a:rPr lang="zh-CN" altLang="en-US" dirty="0" smtClean="0"/>
              <a:t>工具： </a:t>
            </a:r>
            <a:r>
              <a:rPr lang="en-US" altLang="zh-CN" dirty="0" smtClean="0">
                <a:hlinkClick r:id="rId1"/>
              </a:rPr>
              <a:t>https</a:t>
            </a:r>
            <a:r>
              <a:rPr lang="en-US" altLang="zh-CN" dirty="0">
                <a:hlinkClick r:id="rId1"/>
              </a:rPr>
              <a:t>://github.com/features/copilot/</a:t>
            </a:r>
            <a:r>
              <a:rPr lang="en-US" altLang="zh-CN" dirty="0"/>
              <a:t> </a:t>
            </a:r>
            <a:endParaRPr lang="en-US" altLang="zh-CN" dirty="0" smtClean="0"/>
          </a:p>
          <a:p>
            <a:pPr lvl="1"/>
            <a:r>
              <a:rPr lang="zh-CN" altLang="en-US" dirty="0" smtClean="0"/>
              <a:t>特性：</a:t>
            </a:r>
            <a:r>
              <a:rPr lang="zh-CN" altLang="zh-CN" dirty="0" smtClean="0"/>
              <a:t>根据</a:t>
            </a:r>
            <a:r>
              <a:rPr lang="zh-CN" altLang="zh-CN" dirty="0"/>
              <a:t>上下文自动生成代码，包括文档字符串、注释、函数名称、代码。</a:t>
            </a:r>
            <a:endParaRPr lang="en-US" altLang="zh-CN" dirty="0"/>
          </a:p>
          <a:p>
            <a:pPr lvl="1"/>
            <a:r>
              <a:rPr lang="zh-CN" altLang="en-US" dirty="0" smtClean="0"/>
              <a:t>模型：</a:t>
            </a:r>
            <a:r>
              <a:rPr lang="en-US" altLang="zh-CN" dirty="0" err="1" smtClean="0"/>
              <a:t>OpenAI</a:t>
            </a:r>
            <a:r>
              <a:rPr lang="en-US" altLang="zh-CN" dirty="0" smtClean="0"/>
              <a:t> </a:t>
            </a:r>
            <a:r>
              <a:rPr lang="zh-CN" altLang="en-US" dirty="0"/>
              <a:t>的</a:t>
            </a:r>
            <a:r>
              <a:rPr lang="en-US" altLang="zh-CN" dirty="0" smtClean="0"/>
              <a:t>Codex</a:t>
            </a:r>
            <a:r>
              <a:rPr lang="zh-CN" altLang="en-US" dirty="0" smtClean="0"/>
              <a:t>，</a:t>
            </a:r>
            <a:r>
              <a:rPr lang="en-US" altLang="zh-CN" dirty="0" smtClean="0"/>
              <a:t>GPT-3</a:t>
            </a:r>
            <a:r>
              <a:rPr lang="zh-CN" altLang="en-US" dirty="0"/>
              <a:t>的</a:t>
            </a:r>
            <a:r>
              <a:rPr lang="en-US" altLang="zh-CN" dirty="0"/>
              <a:t>120</a:t>
            </a:r>
            <a:r>
              <a:rPr lang="zh-CN" altLang="en-US" dirty="0"/>
              <a:t>亿个参数的一个版本，在</a:t>
            </a:r>
            <a:r>
              <a:rPr lang="en-US" altLang="zh-CN" dirty="0"/>
              <a:t>GitHub</a:t>
            </a:r>
            <a:r>
              <a:rPr lang="zh-CN" altLang="en-US" dirty="0"/>
              <a:t>的</a:t>
            </a:r>
            <a:r>
              <a:rPr lang="en-US" altLang="zh-CN" dirty="0"/>
              <a:t>159GB</a:t>
            </a:r>
            <a:r>
              <a:rPr lang="zh-CN" altLang="en-US" dirty="0"/>
              <a:t>代码样本上进行了微调</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23554" name="Picture 2" descr="https://gimg2.baidu.com/image_search/src=http%3A%2F%2Finotgo.com%2FimagesLocal%2F202107%2F25%2F20210725151305557z_5.png&amp;refer=http%3A%2F%2Finotgo.com&amp;app=2002&amp;size=f9999,10000&amp;q=a80&amp;n=0&amp;g=0n&amp;fmt=auto?sec=1672969919&amp;t=f07f78b3281d5e67670719eb3127e7c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347" y="1061986"/>
            <a:ext cx="6234537" cy="3075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920883"/>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代码</a:t>
            </a:r>
            <a:r>
              <a:rPr lang="zh-CN" altLang="en-US" sz="3000" dirty="0"/>
              <a:t>静态检查和评审</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编码</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44595" y="2892275"/>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代码自动生成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473894" y="3889067"/>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44595" y="386366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软件持续集成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a:t>
            </a:r>
            <a:r>
              <a:rPr lang="zh-CN" altLang="en-US" dirty="0"/>
              <a:t>持续集成</a:t>
            </a:r>
            <a:br>
              <a:rPr lang="zh-CN" altLang="en-US" dirty="0"/>
            </a:br>
            <a:endParaRPr lang="zh-CN" altLang="en-US" dirty="0"/>
          </a:p>
        </p:txBody>
      </p:sp>
      <p:sp>
        <p:nvSpPr>
          <p:cNvPr id="4" name="圆角矩形 3"/>
          <p:cNvSpPr/>
          <p:nvPr/>
        </p:nvSpPr>
        <p:spPr bwMode="auto">
          <a:xfrm>
            <a:off x="2135560" y="1855059"/>
            <a:ext cx="1080000" cy="936000"/>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t" anchorCtr="0" compatLnSpc="1"/>
          <a:lstStyle/>
          <a:p>
            <a:pPr algn="ctr" eaLnBrk="0" fontAlgn="base" hangingPunct="0">
              <a:spcBef>
                <a:spcPct val="0"/>
              </a:spcBef>
              <a:spcAft>
                <a:spcPct val="0"/>
              </a:spcAft>
            </a:pPr>
            <a:r>
              <a:rPr lang="zh-CN" altLang="en-US" sz="1600" dirty="0">
                <a:latin typeface="Arial" panose="020B0604020202020204" pitchFamily="34" charset="0"/>
              </a:rPr>
              <a:t>人工编码</a:t>
            </a:r>
            <a:endParaRPr lang="en-US" altLang="zh-CN" sz="1600" dirty="0">
              <a:latin typeface="Arial" panose="020B0604020202020204" pitchFamily="34" charset="0"/>
            </a:endParaRPr>
          </a:p>
          <a:p>
            <a:pPr algn="ctr" eaLnBrk="0" fontAlgn="base" hangingPunct="0">
              <a:spcBef>
                <a:spcPct val="0"/>
              </a:spcBef>
              <a:spcAft>
                <a:spcPct val="0"/>
              </a:spcAft>
            </a:pPr>
            <a:endParaRPr lang="en-US" altLang="zh-CN" sz="800" dirty="0">
              <a:latin typeface="Arial" panose="020B0604020202020204" pitchFamily="34" charset="0"/>
            </a:endParaRPr>
          </a:p>
          <a:p>
            <a:pPr algn="ctr"/>
            <a:r>
              <a:rPr lang="zh-CN" altLang="en-US" sz="1200" dirty="0">
                <a:latin typeface="Arial" panose="020B0604020202020204" pitchFamily="34" charset="0"/>
              </a:rPr>
              <a:t>编码</a:t>
            </a:r>
            <a:r>
              <a:rPr lang="en-US" altLang="zh-CN" sz="1200" dirty="0">
                <a:latin typeface="Arial" panose="020B0604020202020204" pitchFamily="34" charset="0"/>
              </a:rPr>
              <a:t>.</a:t>
            </a:r>
            <a:r>
              <a:rPr lang="zh-CN" altLang="en-US" sz="1200" dirty="0">
                <a:latin typeface="Arial" panose="020B0604020202020204" pitchFamily="34" charset="0"/>
              </a:rPr>
              <a:t>编译</a:t>
            </a:r>
            <a:r>
              <a:rPr lang="en-US" altLang="zh-CN" sz="1200" dirty="0">
                <a:latin typeface="Arial" panose="020B0604020202020204" pitchFamily="34" charset="0"/>
              </a:rPr>
              <a:t>.</a:t>
            </a:r>
            <a:r>
              <a:rPr lang="zh-CN" altLang="en-US" sz="1200" dirty="0">
                <a:latin typeface="Arial" panose="020B0604020202020204" pitchFamily="34" charset="0"/>
              </a:rPr>
              <a:t>调试</a:t>
            </a:r>
            <a:r>
              <a:rPr lang="en-US" altLang="zh-CN" sz="1200" dirty="0">
                <a:latin typeface="Arial" panose="020B0604020202020204" pitchFamily="34" charset="0"/>
              </a:rPr>
              <a:t>.</a:t>
            </a:r>
            <a:r>
              <a:rPr lang="zh-CN" altLang="en-US" sz="1200" dirty="0">
                <a:latin typeface="Arial" panose="020B0604020202020204" pitchFamily="34" charset="0"/>
              </a:rPr>
              <a:t>单元测试</a:t>
            </a:r>
            <a:r>
              <a:rPr lang="en-US" altLang="zh-CN" sz="1200" dirty="0">
                <a:latin typeface="Arial" panose="020B0604020202020204" pitchFamily="34" charset="0"/>
              </a:rPr>
              <a:t>.</a:t>
            </a:r>
            <a:endParaRPr lang="zh-CN" altLang="en-US" sz="1200" dirty="0">
              <a:latin typeface="Arial" panose="020B0604020202020204" pitchFamily="34" charset="0"/>
            </a:endParaRPr>
          </a:p>
        </p:txBody>
      </p:sp>
      <p:sp>
        <p:nvSpPr>
          <p:cNvPr id="8" name="圆角矩形 7"/>
          <p:cNvSpPr/>
          <p:nvPr/>
        </p:nvSpPr>
        <p:spPr bwMode="auto">
          <a:xfrm>
            <a:off x="3575720" y="1855007"/>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编码规范</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自动检查</a:t>
            </a:r>
            <a:endParaRPr lang="zh-CN" altLang="en-US" sz="1600" dirty="0">
              <a:latin typeface="Arial" panose="020B0604020202020204" pitchFamily="34" charset="0"/>
            </a:endParaRPr>
          </a:p>
        </p:txBody>
      </p:sp>
      <p:sp>
        <p:nvSpPr>
          <p:cNvPr id="9" name="圆角矩形 8"/>
          <p:cNvSpPr/>
          <p:nvPr/>
        </p:nvSpPr>
        <p:spPr bwMode="auto">
          <a:xfrm>
            <a:off x="5016000" y="1855007"/>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代码评审</a:t>
            </a:r>
            <a:endParaRPr lang="zh-CN" altLang="en-US" sz="1600" dirty="0">
              <a:latin typeface="Arial" panose="020B0604020202020204" pitchFamily="34" charset="0"/>
            </a:endParaRPr>
          </a:p>
        </p:txBody>
      </p:sp>
      <p:sp>
        <p:nvSpPr>
          <p:cNvPr id="10" name="圆角矩形 9"/>
          <p:cNvSpPr/>
          <p:nvPr/>
        </p:nvSpPr>
        <p:spPr bwMode="auto">
          <a:xfrm>
            <a:off x="6642850" y="2758655"/>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自动构建</a:t>
            </a:r>
            <a:endParaRPr lang="zh-CN" altLang="en-US" sz="1600" dirty="0">
              <a:latin typeface="Arial" panose="020B0604020202020204" pitchFamily="34" charset="0"/>
            </a:endParaRPr>
          </a:p>
        </p:txBody>
      </p:sp>
      <p:sp>
        <p:nvSpPr>
          <p:cNvPr id="11" name="圆角矩形 10"/>
          <p:cNvSpPr/>
          <p:nvPr/>
        </p:nvSpPr>
        <p:spPr bwMode="auto">
          <a:xfrm>
            <a:off x="8348482" y="1855007"/>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自动测试</a:t>
            </a:r>
            <a:endParaRPr lang="zh-CN" altLang="en-US" sz="1600" dirty="0">
              <a:latin typeface="Arial" panose="020B0604020202020204" pitchFamily="34" charset="0"/>
            </a:endParaRPr>
          </a:p>
        </p:txBody>
      </p:sp>
      <p:sp>
        <p:nvSpPr>
          <p:cNvPr id="12" name="圆角矩形 11"/>
          <p:cNvSpPr/>
          <p:nvPr/>
        </p:nvSpPr>
        <p:spPr bwMode="auto">
          <a:xfrm>
            <a:off x="8353673" y="3615655"/>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人工测试</a:t>
            </a:r>
            <a:endParaRPr lang="zh-CN" altLang="en-US" sz="1600" dirty="0">
              <a:latin typeface="Arial" panose="020B0604020202020204" pitchFamily="34" charset="0"/>
            </a:endParaRPr>
          </a:p>
        </p:txBody>
      </p:sp>
      <p:sp>
        <p:nvSpPr>
          <p:cNvPr id="13" name="圆角矩形 12"/>
          <p:cNvSpPr/>
          <p:nvPr/>
        </p:nvSpPr>
        <p:spPr bwMode="auto">
          <a:xfrm>
            <a:off x="10076959" y="2680748"/>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自动发布 </a:t>
            </a:r>
            <a:endParaRPr lang="zh-CN" altLang="en-US" sz="1600" dirty="0">
              <a:latin typeface="Arial" panose="020B0604020202020204" pitchFamily="34" charset="0"/>
            </a:endParaRPr>
          </a:p>
        </p:txBody>
      </p:sp>
      <p:sp>
        <p:nvSpPr>
          <p:cNvPr id="14" name="圆角矩形 13"/>
          <p:cNvSpPr/>
          <p:nvPr/>
        </p:nvSpPr>
        <p:spPr bwMode="auto">
          <a:xfrm>
            <a:off x="2142384" y="3615655"/>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自动生成</a:t>
            </a:r>
            <a:endParaRPr lang="zh-CN" altLang="en-US" sz="1600" dirty="0">
              <a:latin typeface="Arial" panose="020B0604020202020204" pitchFamily="34" charset="0"/>
            </a:endParaRPr>
          </a:p>
        </p:txBody>
      </p:sp>
      <p:sp>
        <p:nvSpPr>
          <p:cNvPr id="5" name="菱形 4"/>
          <p:cNvSpPr/>
          <p:nvPr/>
        </p:nvSpPr>
        <p:spPr bwMode="auto">
          <a:xfrm>
            <a:off x="4425102" y="3831679"/>
            <a:ext cx="468052" cy="504056"/>
          </a:xfrm>
          <a:prstGeom prst="diamond">
            <a:avLst/>
          </a:prstGeom>
          <a:solidFill>
            <a:srgbClr val="009999">
              <a:alpha val="37000"/>
            </a:srgbClr>
          </a:solidFill>
          <a:ln w="25400" cap="flat" cmpd="sng" algn="ctr">
            <a:solidFill>
              <a:schemeClr val="tx1"/>
            </a:solid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600">
              <a:latin typeface="Arial" panose="020B0604020202020204" pitchFamily="34" charset="0"/>
            </a:endParaRPr>
          </a:p>
        </p:txBody>
      </p:sp>
      <p:sp>
        <p:nvSpPr>
          <p:cNvPr id="15" name="文本框 14"/>
          <p:cNvSpPr txBox="1"/>
          <p:nvPr/>
        </p:nvSpPr>
        <p:spPr>
          <a:xfrm>
            <a:off x="1133527" y="2931041"/>
            <a:ext cx="595035" cy="584775"/>
          </a:xfrm>
          <a:prstGeom prst="rect">
            <a:avLst/>
          </a:prstGeom>
          <a:noFill/>
          <a:ln>
            <a:noFill/>
          </a:ln>
        </p:spPr>
        <p:txBody>
          <a:bodyPr wrap="none" rtlCol="0">
            <a:spAutoFit/>
          </a:bodyPr>
          <a:lstStyle/>
          <a:p>
            <a:r>
              <a:rPr lang="zh-CN" altLang="en-US" sz="1600" dirty="0"/>
              <a:t>设计</a:t>
            </a:r>
            <a:endParaRPr lang="en-US" altLang="zh-CN" sz="1600" dirty="0"/>
          </a:p>
          <a:p>
            <a:r>
              <a:rPr lang="zh-CN" altLang="en-US" sz="1600" dirty="0"/>
              <a:t>模型</a:t>
            </a:r>
            <a:endParaRPr lang="zh-CN" altLang="en-US" sz="1600" dirty="0"/>
          </a:p>
        </p:txBody>
      </p:sp>
      <p:cxnSp>
        <p:nvCxnSpPr>
          <p:cNvPr id="21" name="肘形连接符 20"/>
          <p:cNvCxnSpPr>
            <a:stCxn id="15" idx="0"/>
            <a:endCxn id="4" idx="1"/>
          </p:cNvCxnSpPr>
          <p:nvPr/>
        </p:nvCxnSpPr>
        <p:spPr bwMode="auto">
          <a:xfrm rot="5400000" flipH="1" flipV="1">
            <a:off x="1479311" y="2274793"/>
            <a:ext cx="607982" cy="704515"/>
          </a:xfrm>
          <a:prstGeom prst="bentConnector2">
            <a:avLst/>
          </a:prstGeom>
          <a:noFill/>
          <a:ln w="25400" cap="flat" cmpd="sng" algn="ctr">
            <a:solidFill>
              <a:schemeClr val="tx1"/>
            </a:solidFill>
            <a:prstDash val="solid"/>
            <a:round/>
            <a:headEnd type="none" w="med" len="med"/>
            <a:tailEnd type="triangle"/>
          </a:ln>
          <a:effectLst/>
        </p:spPr>
      </p:cxnSp>
      <p:cxnSp>
        <p:nvCxnSpPr>
          <p:cNvPr id="23" name="肘形连接符 22"/>
          <p:cNvCxnSpPr>
            <a:stCxn id="15" idx="2"/>
            <a:endCxn id="14" idx="1"/>
          </p:cNvCxnSpPr>
          <p:nvPr/>
        </p:nvCxnSpPr>
        <p:spPr bwMode="auto">
          <a:xfrm rot="16200000" flipH="1">
            <a:off x="1502769" y="3444091"/>
            <a:ext cx="567891" cy="711339"/>
          </a:xfrm>
          <a:prstGeom prst="bentConnector2">
            <a:avLst/>
          </a:prstGeom>
          <a:noFill/>
          <a:ln w="25400" cap="flat" cmpd="sng" algn="ctr">
            <a:solidFill>
              <a:schemeClr val="tx1"/>
            </a:solidFill>
            <a:prstDash val="solid"/>
            <a:round/>
            <a:headEnd type="none" w="med" len="med"/>
            <a:tailEnd type="triangle"/>
          </a:ln>
          <a:effectLst/>
        </p:spPr>
      </p:cxnSp>
      <p:cxnSp>
        <p:nvCxnSpPr>
          <p:cNvPr id="25" name="直接箭头连接符 24"/>
          <p:cNvCxnSpPr>
            <a:stCxn id="14" idx="3"/>
            <a:endCxn id="5" idx="1"/>
          </p:cNvCxnSpPr>
          <p:nvPr/>
        </p:nvCxnSpPr>
        <p:spPr bwMode="auto">
          <a:xfrm>
            <a:off x="3222384" y="4083707"/>
            <a:ext cx="1202718" cy="0"/>
          </a:xfrm>
          <a:prstGeom prst="straightConnector1">
            <a:avLst/>
          </a:prstGeom>
          <a:noFill/>
          <a:ln w="25400"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4655840" y="2323059"/>
            <a:ext cx="360000" cy="0"/>
          </a:xfrm>
          <a:prstGeom prst="straightConnector1">
            <a:avLst/>
          </a:prstGeom>
          <a:noFill/>
          <a:ln w="25400" cap="flat" cmpd="sng" algn="ctr">
            <a:solidFill>
              <a:schemeClr val="tx1"/>
            </a:solidFill>
            <a:prstDash val="solid"/>
            <a:round/>
            <a:headEnd type="none" w="med" len="med"/>
            <a:tailEnd type="triangle"/>
          </a:ln>
          <a:effectLst/>
        </p:spPr>
      </p:cxnSp>
      <p:cxnSp>
        <p:nvCxnSpPr>
          <p:cNvPr id="29" name="肘形连接符 28"/>
          <p:cNvCxnSpPr>
            <a:stCxn id="9" idx="3"/>
            <a:endCxn id="10" idx="1"/>
          </p:cNvCxnSpPr>
          <p:nvPr/>
        </p:nvCxnSpPr>
        <p:spPr bwMode="auto">
          <a:xfrm>
            <a:off x="6096000" y="2323059"/>
            <a:ext cx="546850" cy="903648"/>
          </a:xfrm>
          <a:prstGeom prst="bentConnector3">
            <a:avLst/>
          </a:prstGeom>
          <a:noFill/>
          <a:ln w="25400" cap="flat" cmpd="sng" algn="ctr">
            <a:solidFill>
              <a:schemeClr val="tx1"/>
            </a:solidFill>
            <a:prstDash val="solid"/>
            <a:round/>
            <a:headEnd type="none" w="med" len="med"/>
            <a:tailEnd type="triangle"/>
          </a:ln>
          <a:effectLst/>
        </p:spPr>
      </p:cxnSp>
      <p:cxnSp>
        <p:nvCxnSpPr>
          <p:cNvPr id="31" name="肘形连接符 30"/>
          <p:cNvCxnSpPr>
            <a:stCxn id="5" idx="3"/>
            <a:endCxn id="10" idx="1"/>
          </p:cNvCxnSpPr>
          <p:nvPr/>
        </p:nvCxnSpPr>
        <p:spPr bwMode="auto">
          <a:xfrm flipV="1">
            <a:off x="4893154" y="3226707"/>
            <a:ext cx="1749696" cy="857000"/>
          </a:xfrm>
          <a:prstGeom prst="bentConnector3">
            <a:avLst>
              <a:gd name="adj1" fmla="val 83716"/>
            </a:avLst>
          </a:prstGeom>
          <a:noFill/>
          <a:ln w="25400" cap="flat" cmpd="sng" algn="ctr">
            <a:solidFill>
              <a:schemeClr val="tx1"/>
            </a:solidFill>
            <a:prstDash val="solid"/>
            <a:round/>
            <a:headEnd type="none" w="med" len="med"/>
            <a:tailEnd type="triangle"/>
          </a:ln>
          <a:effectLst/>
        </p:spPr>
      </p:cxnSp>
      <p:cxnSp>
        <p:nvCxnSpPr>
          <p:cNvPr id="33" name="肘形连接符 32"/>
          <p:cNvCxnSpPr>
            <a:stCxn id="10" idx="3"/>
            <a:endCxn id="11" idx="1"/>
          </p:cNvCxnSpPr>
          <p:nvPr/>
        </p:nvCxnSpPr>
        <p:spPr bwMode="auto">
          <a:xfrm flipV="1">
            <a:off x="7722850" y="2323059"/>
            <a:ext cx="625632" cy="903648"/>
          </a:xfrm>
          <a:prstGeom prst="bentConnector3">
            <a:avLst/>
          </a:prstGeom>
          <a:noFill/>
          <a:ln w="25400" cap="flat" cmpd="sng" algn="ctr">
            <a:solidFill>
              <a:schemeClr val="tx1"/>
            </a:solidFill>
            <a:prstDash val="solid"/>
            <a:round/>
            <a:headEnd type="none" w="med" len="med"/>
            <a:tailEnd type="triangle"/>
          </a:ln>
          <a:effectLst/>
        </p:spPr>
      </p:cxnSp>
      <p:cxnSp>
        <p:nvCxnSpPr>
          <p:cNvPr id="35" name="肘形连接符 34"/>
          <p:cNvCxnSpPr>
            <a:stCxn id="10" idx="3"/>
            <a:endCxn id="12" idx="1"/>
          </p:cNvCxnSpPr>
          <p:nvPr/>
        </p:nvCxnSpPr>
        <p:spPr bwMode="auto">
          <a:xfrm>
            <a:off x="7722850" y="3226707"/>
            <a:ext cx="630823" cy="857000"/>
          </a:xfrm>
          <a:prstGeom prst="bentConnector3">
            <a:avLst/>
          </a:prstGeom>
          <a:noFill/>
          <a:ln w="25400" cap="flat" cmpd="sng" algn="ctr">
            <a:solidFill>
              <a:schemeClr val="tx1"/>
            </a:solidFill>
            <a:prstDash val="solid"/>
            <a:round/>
            <a:headEnd type="none" w="med" len="med"/>
            <a:tailEnd type="triangle"/>
          </a:ln>
          <a:effectLst/>
        </p:spPr>
      </p:cxnSp>
      <p:cxnSp>
        <p:nvCxnSpPr>
          <p:cNvPr id="39" name="肘形连接符 38"/>
          <p:cNvCxnSpPr>
            <a:stCxn id="11" idx="3"/>
            <a:endCxn id="13" idx="1"/>
          </p:cNvCxnSpPr>
          <p:nvPr/>
        </p:nvCxnSpPr>
        <p:spPr bwMode="auto">
          <a:xfrm>
            <a:off x="9428482" y="2323059"/>
            <a:ext cx="648477" cy="825741"/>
          </a:xfrm>
          <a:prstGeom prst="bentConnector3">
            <a:avLst/>
          </a:prstGeom>
          <a:noFill/>
          <a:ln w="25400" cap="flat" cmpd="sng" algn="ctr">
            <a:solidFill>
              <a:schemeClr val="tx1"/>
            </a:solidFill>
            <a:prstDash val="solid"/>
            <a:round/>
            <a:headEnd type="none" w="med" len="med"/>
            <a:tailEnd type="triangle"/>
          </a:ln>
          <a:effectLst/>
        </p:spPr>
      </p:cxnSp>
      <p:cxnSp>
        <p:nvCxnSpPr>
          <p:cNvPr id="41" name="肘形连接符 40"/>
          <p:cNvCxnSpPr>
            <a:stCxn id="12" idx="3"/>
            <a:endCxn id="13" idx="1"/>
          </p:cNvCxnSpPr>
          <p:nvPr/>
        </p:nvCxnSpPr>
        <p:spPr bwMode="auto">
          <a:xfrm flipV="1">
            <a:off x="9433673" y="3148800"/>
            <a:ext cx="643286" cy="934907"/>
          </a:xfrm>
          <a:prstGeom prst="bentConnector3">
            <a:avLst/>
          </a:prstGeom>
          <a:noFill/>
          <a:ln w="25400" cap="flat" cmpd="sng" algn="ctr">
            <a:solidFill>
              <a:schemeClr val="tx1"/>
            </a:solidFill>
            <a:prstDash val="solid"/>
            <a:round/>
            <a:headEnd type="none" w="med" len="med"/>
            <a:tailEnd type="triangle"/>
          </a:ln>
          <a:effectLst/>
        </p:spPr>
      </p:cxnSp>
      <p:sp>
        <p:nvSpPr>
          <p:cNvPr id="42" name="文本框 41"/>
          <p:cNvSpPr txBox="1"/>
          <p:nvPr/>
        </p:nvSpPr>
        <p:spPr>
          <a:xfrm>
            <a:off x="4195198" y="4344649"/>
            <a:ext cx="1005403" cy="338554"/>
          </a:xfrm>
          <a:prstGeom prst="rect">
            <a:avLst/>
          </a:prstGeom>
          <a:noFill/>
          <a:ln>
            <a:noFill/>
          </a:ln>
        </p:spPr>
        <p:txBody>
          <a:bodyPr wrap="none" rtlCol="0">
            <a:spAutoFit/>
          </a:bodyPr>
          <a:lstStyle/>
          <a:p>
            <a:r>
              <a:rPr lang="zh-CN" altLang="en-US" sz="1600" dirty="0"/>
              <a:t>需修改？</a:t>
            </a:r>
            <a:endParaRPr lang="zh-CN" altLang="en-US" sz="1600" dirty="0"/>
          </a:p>
        </p:txBody>
      </p:sp>
      <p:cxnSp>
        <p:nvCxnSpPr>
          <p:cNvPr id="44" name="肘形连接符 43"/>
          <p:cNvCxnSpPr>
            <a:stCxn id="5" idx="0"/>
            <a:endCxn id="4" idx="2"/>
          </p:cNvCxnSpPr>
          <p:nvPr/>
        </p:nvCxnSpPr>
        <p:spPr bwMode="auto">
          <a:xfrm rot="16200000" flipV="1">
            <a:off x="3147034" y="2319585"/>
            <a:ext cx="1040620" cy="1983568"/>
          </a:xfrm>
          <a:prstGeom prst="bentConnector3">
            <a:avLst/>
          </a:prstGeom>
          <a:noFill/>
          <a:ln w="25400" cap="flat" cmpd="sng" algn="ctr">
            <a:solidFill>
              <a:schemeClr val="tx1"/>
            </a:solidFill>
            <a:prstDash val="solid"/>
            <a:round/>
            <a:headEnd type="none" w="med" len="med"/>
            <a:tailEnd type="triangle"/>
          </a:ln>
          <a:effectLst/>
        </p:spPr>
      </p:cxnSp>
      <p:sp>
        <p:nvSpPr>
          <p:cNvPr id="45" name="文本框 44"/>
          <p:cNvSpPr txBox="1"/>
          <p:nvPr/>
        </p:nvSpPr>
        <p:spPr>
          <a:xfrm>
            <a:off x="4229031" y="3374370"/>
            <a:ext cx="389850" cy="338554"/>
          </a:xfrm>
          <a:prstGeom prst="rect">
            <a:avLst/>
          </a:prstGeom>
          <a:noFill/>
          <a:ln>
            <a:noFill/>
          </a:ln>
        </p:spPr>
        <p:txBody>
          <a:bodyPr wrap="none" rtlCol="0">
            <a:spAutoFit/>
          </a:bodyPr>
          <a:lstStyle/>
          <a:p>
            <a:r>
              <a:rPr lang="zh-CN" altLang="en-US" sz="1600" dirty="0"/>
              <a:t>是</a:t>
            </a:r>
            <a:endParaRPr lang="zh-CN" altLang="en-US" sz="1600" dirty="0"/>
          </a:p>
        </p:txBody>
      </p:sp>
      <p:sp>
        <p:nvSpPr>
          <p:cNvPr id="46" name="文本框 45"/>
          <p:cNvSpPr txBox="1"/>
          <p:nvPr/>
        </p:nvSpPr>
        <p:spPr>
          <a:xfrm>
            <a:off x="5209845" y="3626398"/>
            <a:ext cx="389850" cy="338554"/>
          </a:xfrm>
          <a:prstGeom prst="rect">
            <a:avLst/>
          </a:prstGeom>
          <a:noFill/>
          <a:ln>
            <a:noFill/>
          </a:ln>
        </p:spPr>
        <p:txBody>
          <a:bodyPr wrap="none" rtlCol="0">
            <a:spAutoFit/>
          </a:bodyPr>
          <a:lstStyle/>
          <a:p>
            <a:r>
              <a:rPr lang="zh-CN" altLang="en-US" sz="1600" dirty="0"/>
              <a:t>否</a:t>
            </a:r>
            <a:endParaRPr lang="zh-CN" altLang="en-US" sz="1600" dirty="0"/>
          </a:p>
        </p:txBody>
      </p:sp>
      <p:cxnSp>
        <p:nvCxnSpPr>
          <p:cNvPr id="49" name="直接箭头连接符 48"/>
          <p:cNvCxnSpPr>
            <a:stCxn id="4" idx="3"/>
            <a:endCxn id="8" idx="1"/>
          </p:cNvCxnSpPr>
          <p:nvPr/>
        </p:nvCxnSpPr>
        <p:spPr bwMode="auto">
          <a:xfrm>
            <a:off x="3215560" y="2323059"/>
            <a:ext cx="360160" cy="0"/>
          </a:xfrm>
          <a:prstGeom prst="straightConnector1">
            <a:avLst/>
          </a:prstGeom>
          <a:noFill/>
          <a:ln w="25400" cap="flat" cmpd="sng" algn="ctr">
            <a:solidFill>
              <a:schemeClr val="tx1"/>
            </a:solidFill>
            <a:prstDash val="solid"/>
            <a:round/>
            <a:headEnd type="none" w="med" len="med"/>
            <a:tailEnd type="triangle"/>
          </a:ln>
          <a:effectLst/>
        </p:spPr>
      </p:cxnSp>
      <p:sp>
        <p:nvSpPr>
          <p:cNvPr id="52" name="圆角矩形 51"/>
          <p:cNvSpPr/>
          <p:nvPr/>
        </p:nvSpPr>
        <p:spPr bwMode="auto">
          <a:xfrm>
            <a:off x="1816031" y="4686430"/>
            <a:ext cx="8559938" cy="1368152"/>
          </a:xfrm>
          <a:prstGeom prst="roundRect">
            <a:avLst/>
          </a:prstGeom>
          <a:noFill/>
          <a:ln w="9525" cap="flat" cmpd="sng" algn="ctr">
            <a:no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000">
              <a:latin typeface="Arial" panose="020B0604020202020204" pitchFamily="34" charset="0"/>
            </a:endParaRPr>
          </a:p>
        </p:txBody>
      </p:sp>
      <p:sp>
        <p:nvSpPr>
          <p:cNvPr id="7" name="虚尾箭头 6"/>
          <p:cNvSpPr/>
          <p:nvPr/>
        </p:nvSpPr>
        <p:spPr>
          <a:xfrm>
            <a:off x="365061" y="2994667"/>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bwMode="auto">
          <a:xfrm>
            <a:off x="1431044" y="5099341"/>
            <a:ext cx="9725915" cy="600490"/>
          </a:xfrm>
          <a:prstGeom prst="roundRect">
            <a:avLst/>
          </a:prstGeom>
          <a:noFill/>
          <a:ln w="25400" cap="flat" cmpd="sng" algn="ctr">
            <a:solidFill>
              <a:srgbClr val="FF0000"/>
            </a:solid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000">
              <a:latin typeface="Arial" panose="020B0604020202020204" pitchFamily="34" charset="0"/>
            </a:endParaRPr>
          </a:p>
        </p:txBody>
      </p:sp>
      <p:sp>
        <p:nvSpPr>
          <p:cNvPr id="34" name="矩形 33"/>
          <p:cNvSpPr/>
          <p:nvPr/>
        </p:nvSpPr>
        <p:spPr>
          <a:xfrm>
            <a:off x="3968440" y="5073371"/>
            <a:ext cx="5760641" cy="539763"/>
          </a:xfrm>
          <a:prstGeom prst="rect">
            <a:avLst/>
          </a:prstGeom>
        </p:spPr>
        <p:txBody>
          <a:bodyPr wrap="square">
            <a:spAutoFit/>
          </a:bodyPr>
          <a:lstStyle/>
          <a:p>
            <a:pPr>
              <a:lnSpc>
                <a:spcPct val="150000"/>
              </a:lnSpc>
            </a:pPr>
            <a:r>
              <a:rPr lang="zh-CN" altLang="en-US" sz="2200" dirty="0"/>
              <a:t>通过持续集成工具进行工具链集成</a:t>
            </a:r>
            <a:endParaRPr lang="en-US" altLang="zh-CN" sz="2200" dirty="0"/>
          </a:p>
        </p:txBody>
      </p:sp>
      <p:sp>
        <p:nvSpPr>
          <p:cNvPr id="16" name="灯片编号占位符 15"/>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36" name="虚尾箭头 35"/>
          <p:cNvSpPr/>
          <p:nvPr/>
        </p:nvSpPr>
        <p:spPr>
          <a:xfrm>
            <a:off x="11258401" y="2892590"/>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dirty="0" smtClean="0"/>
              <a:t>软件持续集成</a:t>
            </a:r>
            <a:endParaRPr lang="zh-CN" altLang="en-US" dirty="0" smtClean="0"/>
          </a:p>
        </p:txBody>
      </p:sp>
      <p:sp>
        <p:nvSpPr>
          <p:cNvPr id="3" name="内容占位符 2"/>
          <p:cNvSpPr>
            <a:spLocks noGrp="1"/>
          </p:cNvSpPr>
          <p:nvPr>
            <p:ph idx="1"/>
          </p:nvPr>
        </p:nvSpPr>
        <p:spPr>
          <a:xfrm>
            <a:off x="612000" y="1353458"/>
            <a:ext cx="11425102" cy="1427217"/>
          </a:xfrm>
        </p:spPr>
        <p:txBody>
          <a:bodyPr/>
          <a:lstStyle/>
          <a:p>
            <a:pPr>
              <a:defRPr/>
            </a:pPr>
            <a:r>
              <a:rPr lang="zh-CN" altLang="en-US" sz="2000" dirty="0" smtClean="0">
                <a:latin typeface="+mj-ea"/>
                <a:ea typeface="+mj-ea"/>
              </a:rPr>
              <a:t>持续集成是一种软件开发实践，即团队开发成员经常集成它们的工作，通常每个成员每天至少集成一次，也就意味着每天可能会发生多次集成。</a:t>
            </a:r>
            <a:endParaRPr lang="en-US" altLang="zh-CN" sz="2000" dirty="0" smtClean="0">
              <a:latin typeface="+mj-ea"/>
              <a:ea typeface="+mj-ea"/>
            </a:endParaRPr>
          </a:p>
          <a:p>
            <a:pPr>
              <a:defRPr/>
            </a:pPr>
            <a:r>
              <a:rPr lang="zh-CN" altLang="en-US" sz="2000" dirty="0" smtClean="0">
                <a:latin typeface="+mj-ea"/>
                <a:ea typeface="+mj-ea"/>
              </a:rPr>
              <a:t>每次集成都通过自动化的构建（包括编译，发布，自动化测试</a:t>
            </a:r>
            <a:r>
              <a:rPr lang="en-US" altLang="zh-CN" sz="2000" dirty="0" smtClean="0">
                <a:latin typeface="+mj-ea"/>
                <a:ea typeface="+mj-ea"/>
              </a:rPr>
              <a:t>)</a:t>
            </a:r>
            <a:r>
              <a:rPr lang="zh-CN" altLang="en-US" sz="2000" dirty="0" smtClean="0">
                <a:latin typeface="+mj-ea"/>
                <a:ea typeface="+mj-ea"/>
              </a:rPr>
              <a:t>来验证，从而尽快地发现集成错误</a:t>
            </a:r>
            <a:r>
              <a:rPr lang="zh-CN" altLang="en-US" sz="2000" b="1" dirty="0" smtClean="0">
                <a:latin typeface="+mj-ea"/>
                <a:ea typeface="+mj-ea"/>
              </a:rPr>
              <a:t>。</a:t>
            </a:r>
            <a:endParaRPr lang="zh-CN" altLang="en-US" sz="2000" b="1" dirty="0">
              <a:latin typeface="+mj-ea"/>
              <a:ea typeface="+mj-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5"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93101" y="2780675"/>
            <a:ext cx="6982827" cy="389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持续集成示例</a:t>
            </a:r>
            <a:endParaRPr lang="zh-CN" altLang="en-US"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4" name="圆角矩形 3"/>
          <p:cNvSpPr/>
          <p:nvPr/>
        </p:nvSpPr>
        <p:spPr>
          <a:xfrm>
            <a:off x="2430464" y="5692775"/>
            <a:ext cx="2225675" cy="647700"/>
          </a:xfrm>
          <a:prstGeom prst="roundRect">
            <a:avLst/>
          </a:prstGeom>
          <a:solidFill>
            <a:srgbClr val="EB7C1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2"/>
                </a:solidFill>
                <a:latin typeface="楷体" panose="02010609060101010101" pitchFamily="49" charset="-122"/>
                <a:ea typeface="楷体" panose="02010609060101010101" pitchFamily="49" charset="-122"/>
              </a:rPr>
              <a:t>jdk</a:t>
            </a:r>
            <a:endParaRPr lang="zh-CN" altLang="en-US" sz="2400" dirty="0">
              <a:solidFill>
                <a:schemeClr val="bg2"/>
              </a:solidFill>
              <a:latin typeface="楷体" panose="02010609060101010101" pitchFamily="49" charset="-122"/>
              <a:ea typeface="楷体" panose="02010609060101010101" pitchFamily="49" charset="-122"/>
            </a:endParaRPr>
          </a:p>
        </p:txBody>
      </p:sp>
      <p:sp>
        <p:nvSpPr>
          <p:cNvPr id="5" name="圆角矩形 4"/>
          <p:cNvSpPr/>
          <p:nvPr/>
        </p:nvSpPr>
        <p:spPr>
          <a:xfrm>
            <a:off x="5395914" y="5692775"/>
            <a:ext cx="1779587" cy="647700"/>
          </a:xfrm>
          <a:prstGeom prst="roundRect">
            <a:avLst/>
          </a:prstGeom>
          <a:solidFill>
            <a:srgbClr val="EB7C1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2"/>
                </a:solidFill>
                <a:latin typeface="楷体" panose="02010609060101010101" pitchFamily="49" charset="-122"/>
                <a:ea typeface="楷体" panose="02010609060101010101" pitchFamily="49" charset="-122"/>
              </a:rPr>
              <a:t>svn</a:t>
            </a:r>
            <a:endParaRPr lang="zh-CN" altLang="en-US" sz="2400" dirty="0">
              <a:solidFill>
                <a:schemeClr val="bg2"/>
              </a:solidFill>
              <a:latin typeface="楷体" panose="02010609060101010101" pitchFamily="49" charset="-122"/>
              <a:ea typeface="楷体" panose="02010609060101010101" pitchFamily="49" charset="-122"/>
            </a:endParaRPr>
          </a:p>
        </p:txBody>
      </p:sp>
      <p:sp>
        <p:nvSpPr>
          <p:cNvPr id="8" name="圆角矩形 7"/>
          <p:cNvSpPr/>
          <p:nvPr/>
        </p:nvSpPr>
        <p:spPr>
          <a:xfrm>
            <a:off x="2430464" y="4471989"/>
            <a:ext cx="4745037" cy="752475"/>
          </a:xfrm>
          <a:prstGeom prst="roundRect">
            <a:avLst/>
          </a:prstGeom>
          <a:solidFill>
            <a:srgbClr val="CCFFFF"/>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sz="2400" dirty="0">
                <a:solidFill>
                  <a:schemeClr val="tx1"/>
                </a:solidFill>
                <a:latin typeface="楷体" panose="02010609060101010101" pitchFamily="49" charset="-122"/>
                <a:ea typeface="楷体" panose="02010609060101010101" pitchFamily="49" charset="-122"/>
              </a:rPr>
              <a:t>jenkins</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9" name="流程图: 多文档 8"/>
          <p:cNvSpPr/>
          <p:nvPr/>
        </p:nvSpPr>
        <p:spPr>
          <a:xfrm>
            <a:off x="8605838" y="5692775"/>
            <a:ext cx="1008062" cy="647700"/>
          </a:xfrm>
          <a:prstGeom prst="flowChartMultidocumen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altLang="zh-CN" sz="2400" dirty="0">
                <a:solidFill>
                  <a:schemeClr val="tx1"/>
                </a:solidFill>
                <a:latin typeface="楷体" panose="02010609060101010101" pitchFamily="49" charset="-122"/>
                <a:ea typeface="楷体" panose="02010609060101010101" pitchFamily="49" charset="-122"/>
              </a:rPr>
              <a:t>code</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46087" name="TextBox 13"/>
          <p:cNvSpPr txBox="1">
            <a:spLocks noChangeArrowheads="1"/>
          </p:cNvSpPr>
          <p:nvPr/>
        </p:nvSpPr>
        <p:spPr bwMode="auto">
          <a:xfrm>
            <a:off x="4241007" y="5269707"/>
            <a:ext cx="157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、实时</a:t>
            </a:r>
            <a:r>
              <a:rPr lang="en-US" altLang="zh-CN" sz="1800"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定时</a:t>
            </a:r>
            <a:endParaRPr lang="zh-CN" altLang="en-US" sz="1800" dirty="0">
              <a:latin typeface="楷体" panose="02010609060101010101" pitchFamily="49" charset="-122"/>
              <a:ea typeface="楷体" panose="02010609060101010101" pitchFamily="49" charset="-122"/>
            </a:endParaRPr>
          </a:p>
        </p:txBody>
      </p:sp>
      <p:sp>
        <p:nvSpPr>
          <p:cNvPr id="27" name="左箭头 26"/>
          <p:cNvSpPr/>
          <p:nvPr/>
        </p:nvSpPr>
        <p:spPr>
          <a:xfrm>
            <a:off x="7175500" y="5926139"/>
            <a:ext cx="1430338" cy="180975"/>
          </a:xfrm>
          <a:prstGeom prst="left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29" name="圆角矩形 28"/>
          <p:cNvSpPr/>
          <p:nvPr/>
        </p:nvSpPr>
        <p:spPr>
          <a:xfrm>
            <a:off x="2430464" y="3244850"/>
            <a:ext cx="4745037" cy="750888"/>
          </a:xfrm>
          <a:prstGeom prst="roundRect">
            <a:avLst/>
          </a:prstGeom>
          <a:solidFill>
            <a:srgbClr val="EB7C1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solidFill>
                  <a:schemeClr val="bg2"/>
                </a:solidFill>
                <a:latin typeface="楷体" panose="02010609060101010101" pitchFamily="49" charset="-122"/>
                <a:ea typeface="楷体" panose="02010609060101010101" pitchFamily="49" charset="-122"/>
              </a:rPr>
              <a:t>      maven</a:t>
            </a:r>
            <a:endParaRPr lang="zh-CN" altLang="en-US" sz="2400" dirty="0">
              <a:solidFill>
                <a:schemeClr val="bg2"/>
              </a:solidFill>
              <a:latin typeface="楷体" panose="02010609060101010101" pitchFamily="49" charset="-122"/>
              <a:ea typeface="楷体" panose="02010609060101010101" pitchFamily="49" charset="-122"/>
            </a:endParaRPr>
          </a:p>
        </p:txBody>
      </p:sp>
      <p:sp>
        <p:nvSpPr>
          <p:cNvPr id="46090" name="TextBox 30"/>
          <p:cNvSpPr txBox="1">
            <a:spLocks noChangeArrowheads="1"/>
          </p:cNvSpPr>
          <p:nvPr/>
        </p:nvSpPr>
        <p:spPr bwMode="auto">
          <a:xfrm>
            <a:off x="5076031" y="4011614"/>
            <a:ext cx="4173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、自动构建（</a:t>
            </a:r>
            <a:r>
              <a:rPr lang="en-US" altLang="zh-CN" sz="1800" dirty="0" err="1">
                <a:latin typeface="楷体" panose="02010609060101010101" pitchFamily="49" charset="-122"/>
                <a:ea typeface="楷体" panose="02010609060101010101" pitchFamily="49" charset="-122"/>
              </a:rPr>
              <a:t>mvn</a:t>
            </a:r>
            <a:r>
              <a:rPr lang="en-US" altLang="zh-CN" sz="1800" dirty="0">
                <a:latin typeface="楷体" panose="02010609060101010101" pitchFamily="49" charset="-122"/>
                <a:ea typeface="楷体" panose="02010609060101010101" pitchFamily="49" charset="-122"/>
              </a:rPr>
              <a:t> </a:t>
            </a:r>
            <a:r>
              <a:rPr lang="en-US" altLang="zh-CN" sz="1800" dirty="0" err="1">
                <a:latin typeface="楷体" panose="02010609060101010101" pitchFamily="49" charset="-122"/>
                <a:ea typeface="楷体" panose="02010609060101010101" pitchFamily="49" charset="-122"/>
              </a:rPr>
              <a:t>clean:install</a:t>
            </a:r>
            <a:r>
              <a:rPr lang="zh-CN" altLang="en-US" sz="1800" dirty="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p:txBody>
      </p:sp>
      <p:sp>
        <p:nvSpPr>
          <p:cNvPr id="32" name="上箭头 31"/>
          <p:cNvSpPr/>
          <p:nvPr/>
        </p:nvSpPr>
        <p:spPr>
          <a:xfrm>
            <a:off x="4854575" y="3995738"/>
            <a:ext cx="165100" cy="461962"/>
          </a:xfrm>
          <a:prstGeom prst="up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46092" name="TextBox 32"/>
          <p:cNvSpPr txBox="1">
            <a:spLocks noChangeArrowheads="1"/>
          </p:cNvSpPr>
          <p:nvPr/>
        </p:nvSpPr>
        <p:spPr bwMode="auto">
          <a:xfrm>
            <a:off x="7175500" y="5557838"/>
            <a:ext cx="145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latin typeface="楷体" panose="02010609060101010101" pitchFamily="49" charset="-122"/>
                <a:ea typeface="楷体" panose="02010609060101010101" pitchFamily="49" charset="-122"/>
              </a:rPr>
              <a:t>1</a:t>
            </a:r>
            <a:r>
              <a:rPr lang="zh-CN" altLang="en-US" sz="1800">
                <a:latin typeface="楷体" panose="02010609060101010101" pitchFamily="49" charset="-122"/>
                <a:ea typeface="楷体" panose="02010609060101010101" pitchFamily="49" charset="-122"/>
              </a:rPr>
              <a:t>、代码提交</a:t>
            </a:r>
            <a:endParaRPr lang="zh-CN" altLang="en-US" sz="1800">
              <a:latin typeface="楷体" panose="02010609060101010101" pitchFamily="49" charset="-122"/>
              <a:ea typeface="楷体" panose="02010609060101010101" pitchFamily="49" charset="-122"/>
            </a:endParaRPr>
          </a:p>
        </p:txBody>
      </p:sp>
      <p:sp>
        <p:nvSpPr>
          <p:cNvPr id="36" name="五边形 35"/>
          <p:cNvSpPr/>
          <p:nvPr/>
        </p:nvSpPr>
        <p:spPr>
          <a:xfrm>
            <a:off x="2640013" y="3352800"/>
            <a:ext cx="1955800" cy="534988"/>
          </a:xfrm>
          <a:prstGeom prst="homePlate">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sz="1600" dirty="0">
                <a:solidFill>
                  <a:schemeClr val="tx1"/>
                </a:solidFill>
                <a:latin typeface="楷体" panose="02010609060101010101" pitchFamily="49" charset="-122"/>
                <a:ea typeface="楷体" panose="02010609060101010101" pitchFamily="49" charset="-122"/>
              </a:rPr>
              <a:t>Maven-surefire-plugin</a:t>
            </a:r>
            <a:endParaRPr lang="zh-CN" altLang="en-US" sz="1600" dirty="0">
              <a:solidFill>
                <a:schemeClr val="tx1"/>
              </a:solidFill>
              <a:latin typeface="楷体" panose="02010609060101010101" pitchFamily="49" charset="-122"/>
              <a:ea typeface="楷体" panose="02010609060101010101" pitchFamily="49" charset="-122"/>
            </a:endParaRPr>
          </a:p>
        </p:txBody>
      </p:sp>
      <p:sp>
        <p:nvSpPr>
          <p:cNvPr id="37" name="圆角矩形 36"/>
          <p:cNvSpPr/>
          <p:nvPr/>
        </p:nvSpPr>
        <p:spPr>
          <a:xfrm>
            <a:off x="5395914" y="2111375"/>
            <a:ext cx="1779587" cy="603250"/>
          </a:xfrm>
          <a:prstGeom prst="roundRect">
            <a:avLst/>
          </a:prstGeom>
          <a:solidFill>
            <a:srgbClr val="CCFFFF"/>
          </a:solidFill>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altLang="zh-CN" sz="2400" dirty="0">
                <a:solidFill>
                  <a:schemeClr val="tx1"/>
                </a:solidFill>
                <a:latin typeface="楷体" panose="02010609060101010101" pitchFamily="49" charset="-122"/>
                <a:ea typeface="楷体" panose="02010609060101010101" pitchFamily="49" charset="-122"/>
              </a:rPr>
              <a:t>sonar</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38" name="上箭头 37"/>
          <p:cNvSpPr/>
          <p:nvPr/>
        </p:nvSpPr>
        <p:spPr>
          <a:xfrm>
            <a:off x="6272213" y="2714626"/>
            <a:ext cx="158750" cy="530225"/>
          </a:xfrm>
          <a:prstGeom prst="up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46096" name="TextBox 39"/>
          <p:cNvSpPr txBox="1">
            <a:spLocks noChangeArrowheads="1"/>
          </p:cNvSpPr>
          <p:nvPr/>
        </p:nvSpPr>
        <p:spPr bwMode="auto">
          <a:xfrm>
            <a:off x="6411913" y="2862263"/>
            <a:ext cx="3865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latin typeface="楷体" panose="02010609060101010101" pitchFamily="49" charset="-122"/>
                <a:ea typeface="楷体" panose="02010609060101010101" pitchFamily="49" charset="-122"/>
              </a:rPr>
              <a:t>5</a:t>
            </a:r>
            <a:r>
              <a:rPr lang="zh-CN" altLang="en-US" sz="1800">
                <a:latin typeface="楷体" panose="02010609060101010101" pitchFamily="49" charset="-122"/>
                <a:ea typeface="楷体" panose="02010609060101010101" pitchFamily="49" charset="-122"/>
              </a:rPr>
              <a:t>、报表统计（</a:t>
            </a:r>
            <a:r>
              <a:rPr lang="en-US" altLang="zh-CN" sz="1800">
                <a:latin typeface="楷体" panose="02010609060101010101" pitchFamily="49" charset="-122"/>
                <a:ea typeface="楷体" panose="02010609060101010101" pitchFamily="49" charset="-122"/>
              </a:rPr>
              <a:t>mvn sonar:sonar</a:t>
            </a:r>
            <a:r>
              <a:rPr lang="zh-CN" altLang="en-US" sz="1800">
                <a:latin typeface="楷体" panose="02010609060101010101" pitchFamily="49" charset="-122"/>
                <a:ea typeface="楷体" panose="02010609060101010101" pitchFamily="49" charset="-122"/>
              </a:rPr>
              <a:t>）</a:t>
            </a:r>
            <a:endParaRPr lang="zh-CN" altLang="en-US" sz="1800">
              <a:latin typeface="楷体" panose="02010609060101010101" pitchFamily="49" charset="-122"/>
              <a:ea typeface="楷体" panose="02010609060101010101" pitchFamily="49" charset="-122"/>
            </a:endParaRPr>
          </a:p>
        </p:txBody>
      </p:sp>
      <p:sp>
        <p:nvSpPr>
          <p:cNvPr id="41" name="左右箭头 40"/>
          <p:cNvSpPr/>
          <p:nvPr/>
        </p:nvSpPr>
        <p:spPr>
          <a:xfrm>
            <a:off x="4656139" y="5911851"/>
            <a:ext cx="739775" cy="195263"/>
          </a:xfrm>
          <a:prstGeom prst="leftRight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42" name="上箭头 41"/>
          <p:cNvSpPr/>
          <p:nvPr/>
        </p:nvSpPr>
        <p:spPr>
          <a:xfrm>
            <a:off x="6189663" y="5224463"/>
            <a:ext cx="165100" cy="476250"/>
          </a:xfrm>
          <a:prstGeom prst="up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43" name="云形 42"/>
          <p:cNvSpPr/>
          <p:nvPr/>
        </p:nvSpPr>
        <p:spPr>
          <a:xfrm>
            <a:off x="2271713" y="1804988"/>
            <a:ext cx="2614612" cy="990600"/>
          </a:xfrm>
          <a:prstGeom prst="cloud">
            <a:avLst/>
          </a:prstGeom>
          <a:solidFill>
            <a:srgbClr val="CCFFFF"/>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zh-CN" altLang="en-US" dirty="0">
                <a:solidFill>
                  <a:schemeClr val="tx1"/>
                </a:solidFill>
                <a:latin typeface="楷体" panose="02010609060101010101" pitchFamily="49" charset="-122"/>
                <a:ea typeface="楷体" panose="02010609060101010101" pitchFamily="49" charset="-122"/>
              </a:rPr>
              <a:t>单元测试、</a:t>
            </a:r>
            <a:r>
              <a:rPr lang="en-US" altLang="zh-CN" dirty="0">
                <a:solidFill>
                  <a:schemeClr val="tx1"/>
                </a:solidFill>
                <a:latin typeface="楷体" panose="02010609060101010101" pitchFamily="49" charset="-122"/>
                <a:ea typeface="楷体" panose="02010609060101010101" pitchFamily="49" charset="-122"/>
              </a:rPr>
              <a:t>PMD</a:t>
            </a:r>
            <a:r>
              <a:rPr lang="zh-CN" altLang="en-US" dirty="0">
                <a:solidFill>
                  <a:schemeClr val="tx1"/>
                </a:solidFill>
                <a:latin typeface="楷体" panose="02010609060101010101" pitchFamily="49" charset="-122"/>
                <a:ea typeface="楷体" panose="02010609060101010101" pitchFamily="49" charset="-122"/>
              </a:rPr>
              <a:t>、接口测试</a:t>
            </a:r>
            <a:r>
              <a:rPr lang="en-US" altLang="zh-CN" dirty="0">
                <a:solidFill>
                  <a:schemeClr val="tx1"/>
                </a:solidFill>
                <a:latin typeface="楷体" panose="02010609060101010101" pitchFamily="49" charset="-122"/>
                <a:ea typeface="楷体" panose="02010609060101010101" pitchFamily="49" charset="-122"/>
              </a:rPr>
              <a:t>……</a:t>
            </a:r>
            <a:endParaRPr lang="zh-CN" altLang="en-US" dirty="0">
              <a:solidFill>
                <a:schemeClr val="tx1"/>
              </a:solidFill>
              <a:latin typeface="楷体" panose="02010609060101010101" pitchFamily="49" charset="-122"/>
              <a:ea typeface="楷体" panose="02010609060101010101" pitchFamily="49" charset="-122"/>
            </a:endParaRPr>
          </a:p>
        </p:txBody>
      </p:sp>
      <p:sp>
        <p:nvSpPr>
          <p:cNvPr id="44" name="上箭头 43"/>
          <p:cNvSpPr/>
          <p:nvPr/>
        </p:nvSpPr>
        <p:spPr>
          <a:xfrm>
            <a:off x="3538538" y="2743201"/>
            <a:ext cx="158750" cy="612000"/>
          </a:xfrm>
          <a:prstGeom prst="up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46101" name="TextBox 44"/>
          <p:cNvSpPr txBox="1">
            <a:spLocks noChangeArrowheads="1"/>
          </p:cNvSpPr>
          <p:nvPr/>
        </p:nvSpPr>
        <p:spPr bwMode="auto">
          <a:xfrm>
            <a:off x="858044" y="2845595"/>
            <a:ext cx="283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latin typeface="楷体" panose="02010609060101010101" pitchFamily="49" charset="-122"/>
                <a:ea typeface="楷体" panose="02010609060101010101" pitchFamily="49" charset="-122"/>
              </a:rPr>
              <a:t>4</a:t>
            </a:r>
            <a:r>
              <a:rPr lang="zh-CN" altLang="en-US" sz="1800" dirty="0">
                <a:latin typeface="楷体" panose="02010609060101010101" pitchFamily="49" charset="-122"/>
                <a:ea typeface="楷体" panose="02010609060101010101" pitchFamily="49" charset="-122"/>
              </a:rPr>
              <a:t>、自动测试（</a:t>
            </a:r>
            <a:r>
              <a:rPr lang="en-US" altLang="zh-CN" sz="1800" dirty="0" err="1">
                <a:latin typeface="楷体" panose="02010609060101010101" pitchFamily="49" charset="-122"/>
                <a:ea typeface="楷体" panose="02010609060101010101" pitchFamily="49" charset="-122"/>
              </a:rPr>
              <a:t>mvn</a:t>
            </a:r>
            <a:r>
              <a:rPr lang="en-US" altLang="zh-CN" sz="1800" dirty="0">
                <a:latin typeface="楷体" panose="02010609060101010101" pitchFamily="49" charset="-122"/>
                <a:ea typeface="楷体" panose="02010609060101010101" pitchFamily="49" charset="-122"/>
              </a:rPr>
              <a:t> test</a:t>
            </a:r>
            <a:r>
              <a:rPr lang="zh-CN" altLang="en-US" sz="1800" dirty="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p:txBody>
      </p:sp>
      <p:sp>
        <p:nvSpPr>
          <p:cNvPr id="46" name="流程图: 磁盘 45"/>
          <p:cNvSpPr/>
          <p:nvPr/>
        </p:nvSpPr>
        <p:spPr>
          <a:xfrm>
            <a:off x="8748713" y="1974851"/>
            <a:ext cx="1008062" cy="792163"/>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46103" name="TextBox 46"/>
          <p:cNvSpPr txBox="1">
            <a:spLocks noChangeArrowheads="1"/>
          </p:cNvSpPr>
          <p:nvPr/>
        </p:nvSpPr>
        <p:spPr bwMode="auto">
          <a:xfrm>
            <a:off x="8810625" y="2182814"/>
            <a:ext cx="954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dirty="0" err="1">
                <a:latin typeface="楷体" panose="02010609060101010101" pitchFamily="49" charset="-122"/>
                <a:ea typeface="楷体" panose="02010609060101010101" pitchFamily="49" charset="-122"/>
              </a:rPr>
              <a:t>mysql</a:t>
            </a:r>
            <a:endParaRPr lang="zh-CN" altLang="en-US" sz="2400" dirty="0">
              <a:latin typeface="楷体" panose="02010609060101010101" pitchFamily="49" charset="-122"/>
              <a:ea typeface="楷体" panose="02010609060101010101" pitchFamily="49" charset="-122"/>
            </a:endParaRPr>
          </a:p>
        </p:txBody>
      </p:sp>
      <p:sp>
        <p:nvSpPr>
          <p:cNvPr id="48" name="右箭头 47"/>
          <p:cNvSpPr/>
          <p:nvPr/>
        </p:nvSpPr>
        <p:spPr>
          <a:xfrm>
            <a:off x="7237412" y="2270126"/>
            <a:ext cx="1430338" cy="142875"/>
          </a:xfrm>
          <a:prstGeom prst="right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46105" name="TextBox 49"/>
          <p:cNvSpPr txBox="1">
            <a:spLocks noChangeArrowheads="1"/>
          </p:cNvSpPr>
          <p:nvPr/>
        </p:nvSpPr>
        <p:spPr bwMode="auto">
          <a:xfrm>
            <a:off x="7162800" y="1918494"/>
            <a:ext cx="1455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latin typeface="楷体" panose="02010609060101010101" pitchFamily="49" charset="-122"/>
                <a:ea typeface="楷体" panose="02010609060101010101" pitchFamily="49" charset="-122"/>
              </a:rPr>
              <a:t>6</a:t>
            </a:r>
            <a:r>
              <a:rPr lang="zh-CN" altLang="en-US" sz="1800" dirty="0">
                <a:latin typeface="楷体" panose="02010609060101010101" pitchFamily="49" charset="-122"/>
                <a:ea typeface="楷体" panose="02010609060101010101" pitchFamily="49" charset="-122"/>
              </a:rPr>
              <a:t>、数据存储</a:t>
            </a:r>
            <a:endParaRPr lang="zh-CN" altLang="en-US" sz="1800" dirty="0">
              <a:latin typeface="楷体" panose="02010609060101010101" pitchFamily="49" charset="-122"/>
              <a:ea typeface="楷体" panose="02010609060101010101" pitchFamily="49" charset="-122"/>
            </a:endParaRPr>
          </a:p>
        </p:txBody>
      </p:sp>
      <p:sp>
        <p:nvSpPr>
          <p:cNvPr id="51" name="上箭头 50"/>
          <p:cNvSpPr/>
          <p:nvPr/>
        </p:nvSpPr>
        <p:spPr>
          <a:xfrm>
            <a:off x="3475038" y="5224464"/>
            <a:ext cx="165100" cy="460375"/>
          </a:xfrm>
          <a:prstGeom prst="upArrow">
            <a:avLst/>
          </a:prstGeom>
          <a:solidFill>
            <a:srgbClr val="175F8B"/>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defRPr/>
            </a:pPr>
            <a:endParaRPr lang="zh-CN" altLang="en-US">
              <a:solidFill>
                <a:srgbClr val="FFFFFF"/>
              </a:solidFill>
              <a:ea typeface="宋体" panose="02010600030101010101" pitchFamily="2" charset="-122"/>
            </a:endParaRPr>
          </a:p>
        </p:txBody>
      </p:sp>
      <p:sp>
        <p:nvSpPr>
          <p:cNvPr id="54" name="椭圆 53"/>
          <p:cNvSpPr/>
          <p:nvPr/>
        </p:nvSpPr>
        <p:spPr>
          <a:xfrm>
            <a:off x="2452688" y="4595814"/>
            <a:ext cx="692150" cy="504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楷体" panose="02010609060101010101" pitchFamily="49" charset="-122"/>
                <a:ea typeface="楷体" panose="02010609060101010101" pitchFamily="49" charset="-122"/>
              </a:rPr>
              <a:t>job</a:t>
            </a:r>
            <a:endParaRPr lang="zh-CN" altLang="en-US" sz="1600" dirty="0">
              <a:solidFill>
                <a:schemeClr val="tx1"/>
              </a:solidFill>
              <a:latin typeface="楷体" panose="02010609060101010101" pitchFamily="49" charset="-122"/>
              <a:ea typeface="楷体" panose="02010609060101010101" pitchFamily="49" charset="-122"/>
            </a:endParaRPr>
          </a:p>
        </p:txBody>
      </p:sp>
      <p:sp>
        <p:nvSpPr>
          <p:cNvPr id="55" name="椭圆 54"/>
          <p:cNvSpPr/>
          <p:nvPr/>
        </p:nvSpPr>
        <p:spPr>
          <a:xfrm>
            <a:off x="5513388" y="4595814"/>
            <a:ext cx="690562" cy="504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楷体" panose="02010609060101010101" pitchFamily="49" charset="-122"/>
                <a:ea typeface="楷体" panose="02010609060101010101" pitchFamily="49" charset="-122"/>
              </a:rPr>
              <a:t>job</a:t>
            </a:r>
            <a:endParaRPr lang="zh-CN" altLang="en-US" sz="1600" dirty="0">
              <a:solidFill>
                <a:schemeClr val="tx1"/>
              </a:solidFill>
              <a:latin typeface="楷体" panose="02010609060101010101" pitchFamily="49" charset="-122"/>
              <a:ea typeface="楷体" panose="02010609060101010101" pitchFamily="49" charset="-122"/>
            </a:endParaRPr>
          </a:p>
        </p:txBody>
      </p:sp>
      <p:sp>
        <p:nvSpPr>
          <p:cNvPr id="56" name="椭圆 55"/>
          <p:cNvSpPr/>
          <p:nvPr/>
        </p:nvSpPr>
        <p:spPr>
          <a:xfrm>
            <a:off x="6411913" y="4595814"/>
            <a:ext cx="692150" cy="504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楷体" panose="02010609060101010101" pitchFamily="49" charset="-122"/>
                <a:ea typeface="楷体" panose="02010609060101010101" pitchFamily="49" charset="-122"/>
              </a:rPr>
              <a:t>job</a:t>
            </a:r>
            <a:endParaRPr lang="zh-CN" altLang="en-US" sz="1600" dirty="0">
              <a:solidFill>
                <a:schemeClr val="tx1"/>
              </a:solidFill>
              <a:latin typeface="楷体" panose="02010609060101010101" pitchFamily="49" charset="-122"/>
              <a:ea typeface="楷体" panose="02010609060101010101" pitchFamily="49" charset="-122"/>
            </a:endParaRPr>
          </a:p>
        </p:txBody>
      </p:sp>
      <p:sp>
        <p:nvSpPr>
          <p:cNvPr id="57" name="椭圆 56"/>
          <p:cNvSpPr/>
          <p:nvPr/>
        </p:nvSpPr>
        <p:spPr>
          <a:xfrm>
            <a:off x="3351213" y="4595814"/>
            <a:ext cx="690562" cy="504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latin typeface="楷体" panose="02010609060101010101" pitchFamily="49" charset="-122"/>
                <a:ea typeface="楷体" panose="02010609060101010101" pitchFamily="49" charset="-122"/>
              </a:rPr>
              <a:t>job</a:t>
            </a:r>
            <a:endParaRPr lang="zh-CN" altLang="en-US" sz="1600" dirty="0">
              <a:solidFill>
                <a:schemeClr val="tx1"/>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smtClean="0"/>
              <a:t>软件编码的技术问答社区</a:t>
            </a:r>
            <a:endParaRPr lang="zh-CN" altLang="en-US" dirty="0"/>
          </a:p>
        </p:txBody>
      </p:sp>
      <p:sp>
        <p:nvSpPr>
          <p:cNvPr id="6" name="内容占位符 5"/>
          <p:cNvSpPr>
            <a:spLocks noGrp="1"/>
          </p:cNvSpPr>
          <p:nvPr>
            <p:ph idx="1"/>
          </p:nvPr>
        </p:nvSpPr>
        <p:spPr/>
        <p:txBody>
          <a:bodyPr/>
          <a:lstStyle/>
          <a:p>
            <a:r>
              <a:rPr lang="zh-CN" altLang="en-US" dirty="0"/>
              <a:t>常见社区</a:t>
            </a:r>
            <a:endParaRPr lang="zh-CN" altLang="en-US" dirty="0"/>
          </a:p>
          <a:p>
            <a:pPr lvl="1"/>
            <a:r>
              <a:rPr lang="en-US" altLang="zh-CN" dirty="0"/>
              <a:t>Stack Overflow </a:t>
            </a:r>
            <a:r>
              <a:rPr lang="zh-CN" altLang="en-US" dirty="0" smtClean="0"/>
              <a:t>、</a:t>
            </a:r>
            <a:r>
              <a:rPr lang="en-US" altLang="zh-CN" dirty="0" smtClean="0"/>
              <a:t>CSDN</a:t>
            </a:r>
            <a:endParaRPr lang="en-US" altLang="zh-CN" dirty="0"/>
          </a:p>
          <a:p>
            <a:r>
              <a:rPr lang="zh-CN" altLang="en-US" dirty="0"/>
              <a:t>交流形式</a:t>
            </a:r>
            <a:endParaRPr lang="zh-CN" altLang="en-US" dirty="0"/>
          </a:p>
          <a:p>
            <a:pPr lvl="1"/>
            <a:r>
              <a:rPr lang="zh-CN" altLang="en-US" dirty="0"/>
              <a:t>提出问题</a:t>
            </a:r>
            <a:endParaRPr lang="zh-CN" altLang="en-US" dirty="0"/>
          </a:p>
          <a:p>
            <a:pPr lvl="1"/>
            <a:r>
              <a:rPr lang="zh-CN" altLang="en-US" dirty="0"/>
              <a:t>回答问题</a:t>
            </a:r>
            <a:endParaRPr lang="zh-CN" altLang="en-US" dirty="0"/>
          </a:p>
          <a:p>
            <a:pPr lvl="1"/>
            <a:r>
              <a:rPr lang="zh-CN" altLang="en-US" dirty="0"/>
              <a:t>参加评论</a:t>
            </a:r>
            <a:endParaRPr lang="zh-CN" altLang="en-US" dirty="0"/>
          </a:p>
          <a:p>
            <a:endParaRPr lang="zh-CN" altLang="en-US" dirty="0"/>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5622793" y="1227453"/>
            <a:ext cx="6320035" cy="5040312"/>
          </a:xfrm>
          <a:prstGeom prst="rect">
            <a:avLst/>
          </a:prstGeom>
          <a:ln>
            <a:solidFill>
              <a:schemeClr val="tx1"/>
            </a:solidFill>
          </a:ln>
        </p:spPr>
      </p:pic>
      <p:pic>
        <p:nvPicPr>
          <p:cNvPr id="8" name="图片 7"/>
          <p:cNvPicPr>
            <a:picLocks noChangeAspect="1"/>
          </p:cNvPicPr>
          <p:nvPr/>
        </p:nvPicPr>
        <p:blipFill>
          <a:blip r:embed="rId2"/>
          <a:stretch>
            <a:fillRect/>
          </a:stretch>
        </p:blipFill>
        <p:spPr>
          <a:xfrm>
            <a:off x="4554633" y="2634801"/>
            <a:ext cx="6897606" cy="3924436"/>
          </a:xfrm>
          <a:prstGeom prst="rect">
            <a:avLst/>
          </a:prstGeom>
          <a:ln>
            <a:solidFill>
              <a:prstClr val="black"/>
            </a:solid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920883"/>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代码静态检查和评审</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编码</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44595" y="2892275"/>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代码自动生成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1" name="Text Box 5"/>
          <p:cNvSpPr txBox="1">
            <a:spLocks noChangeArrowheads="1"/>
          </p:cNvSpPr>
          <p:nvPr/>
        </p:nvSpPr>
        <p:spPr bwMode="auto">
          <a:xfrm>
            <a:off x="9225347" y="6174333"/>
            <a:ext cx="2021387"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400" dirty="0">
                <a:solidFill>
                  <a:srgbClr val="EB7C1F"/>
                </a:solidFill>
                <a:latin typeface="+mn-ea"/>
              </a:rPr>
              <a:t>@</a:t>
            </a:r>
            <a:r>
              <a:rPr lang="zh-CN" altLang="en-US" sz="2400" dirty="0" smtClean="0">
                <a:solidFill>
                  <a:srgbClr val="EB7C1F"/>
                </a:solidFill>
                <a:latin typeface="+mn-ea"/>
              </a:rPr>
              <a:t>第</a:t>
            </a:r>
            <a:r>
              <a:rPr lang="en-US" altLang="zh-CN" sz="2400" dirty="0" smtClean="0">
                <a:solidFill>
                  <a:srgbClr val="EB7C1F"/>
                </a:solidFill>
                <a:latin typeface="+mn-ea"/>
              </a:rPr>
              <a:t>7</a:t>
            </a:r>
            <a:r>
              <a:rPr lang="zh-CN" altLang="en-US" sz="2400" dirty="0" smtClean="0">
                <a:solidFill>
                  <a:srgbClr val="EB7C1F"/>
                </a:solidFill>
                <a:latin typeface="+mn-ea"/>
              </a:rPr>
              <a:t>章</a:t>
            </a:r>
            <a:r>
              <a:rPr lang="en-US" altLang="zh-CN" sz="2400" dirty="0" smtClean="0">
                <a:solidFill>
                  <a:srgbClr val="EB7C1F"/>
                </a:solidFill>
                <a:latin typeface="+mn-ea"/>
              </a:rPr>
              <a:t>.</a:t>
            </a:r>
            <a:r>
              <a:rPr lang="zh-CN" altLang="en-US" sz="2400" dirty="0">
                <a:solidFill>
                  <a:srgbClr val="EB7C1F"/>
                </a:solidFill>
                <a:latin typeface="+mn-ea"/>
              </a:rPr>
              <a:t>教材</a:t>
            </a:r>
            <a:endParaRPr lang="zh-CN" altLang="en-US" sz="2400" dirty="0">
              <a:solidFill>
                <a:srgbClr val="EB7C1F"/>
              </a:solidFill>
              <a:latin typeface="+mn-ea"/>
            </a:endParaRPr>
          </a:p>
        </p:txBody>
      </p:sp>
      <p:sp>
        <p:nvSpPr>
          <p:cNvPr id="12" name="AutoShape 4"/>
          <p:cNvSpPr>
            <a:spLocks noChangeArrowheads="1"/>
          </p:cNvSpPr>
          <p:nvPr/>
        </p:nvSpPr>
        <p:spPr bwMode="auto">
          <a:xfrm>
            <a:off x="4549308" y="956836"/>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44595" y="386366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软件持续集成</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编码</a:t>
            </a:r>
            <a:endParaRPr lang="zh-CN" altLang="en-US" dirty="0"/>
          </a:p>
        </p:txBody>
      </p:sp>
      <p:sp>
        <p:nvSpPr>
          <p:cNvPr id="3" name="内容占位符 2"/>
          <p:cNvSpPr>
            <a:spLocks noGrp="1"/>
          </p:cNvSpPr>
          <p:nvPr>
            <p:ph idx="1"/>
          </p:nvPr>
        </p:nvSpPr>
        <p:spPr>
          <a:xfrm>
            <a:off x="1783302" y="5385966"/>
            <a:ext cx="8489950" cy="938808"/>
          </a:xfrm>
        </p:spPr>
        <p:txBody>
          <a:bodyPr/>
          <a:lstStyle/>
          <a:p>
            <a:pPr>
              <a:lnSpc>
                <a:spcPct val="150000"/>
              </a:lnSpc>
            </a:pPr>
            <a:r>
              <a:rPr lang="zh-CN" altLang="en-US" sz="2200" dirty="0"/>
              <a:t>通过持续集成工具进行工具链</a:t>
            </a:r>
            <a:r>
              <a:rPr lang="zh-CN" altLang="en-US" sz="2200" dirty="0" smtClean="0"/>
              <a:t>集成</a:t>
            </a:r>
            <a:endParaRPr lang="zh-CN" altLang="en-US" sz="2200" dirty="0"/>
          </a:p>
        </p:txBody>
      </p:sp>
      <p:sp>
        <p:nvSpPr>
          <p:cNvPr id="4" name="圆角矩形 3"/>
          <p:cNvSpPr/>
          <p:nvPr/>
        </p:nvSpPr>
        <p:spPr bwMode="auto">
          <a:xfrm>
            <a:off x="2135560" y="1609253"/>
            <a:ext cx="1080000" cy="936000"/>
          </a:xfrm>
          <a:prstGeom prst="roundRect">
            <a:avLst/>
          </a:prstGeom>
          <a:solidFill>
            <a:schemeClr val="accent1">
              <a:lumMod val="20000"/>
              <a:lumOff val="80000"/>
              <a:alpha val="34000"/>
            </a:scheme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t" anchorCtr="0" compatLnSpc="1"/>
          <a:lstStyle/>
          <a:p>
            <a:pPr algn="ctr" eaLnBrk="0" fontAlgn="base" hangingPunct="0">
              <a:spcBef>
                <a:spcPct val="0"/>
              </a:spcBef>
              <a:spcAft>
                <a:spcPct val="0"/>
              </a:spcAft>
            </a:pPr>
            <a:r>
              <a:rPr lang="zh-CN" altLang="en-US" sz="1600" dirty="0">
                <a:latin typeface="Arial" panose="020B0604020202020204" pitchFamily="34" charset="0"/>
              </a:rPr>
              <a:t>人工编码</a:t>
            </a:r>
            <a:endParaRPr lang="en-US" altLang="zh-CN" sz="1600" dirty="0">
              <a:latin typeface="Arial" panose="020B0604020202020204" pitchFamily="34" charset="0"/>
            </a:endParaRPr>
          </a:p>
          <a:p>
            <a:pPr algn="ctr" eaLnBrk="0" fontAlgn="base" hangingPunct="0">
              <a:spcBef>
                <a:spcPct val="0"/>
              </a:spcBef>
              <a:spcAft>
                <a:spcPct val="0"/>
              </a:spcAft>
            </a:pPr>
            <a:endParaRPr lang="en-US" altLang="zh-CN" sz="800" dirty="0">
              <a:latin typeface="Arial" panose="020B0604020202020204" pitchFamily="34" charset="0"/>
            </a:endParaRPr>
          </a:p>
          <a:p>
            <a:pPr algn="ctr"/>
            <a:r>
              <a:rPr lang="zh-CN" altLang="en-US" sz="1200" dirty="0">
                <a:latin typeface="Arial" panose="020B0604020202020204" pitchFamily="34" charset="0"/>
              </a:rPr>
              <a:t>编码</a:t>
            </a:r>
            <a:r>
              <a:rPr lang="en-US" altLang="zh-CN" sz="1200" dirty="0">
                <a:latin typeface="Arial" panose="020B0604020202020204" pitchFamily="34" charset="0"/>
              </a:rPr>
              <a:t>.</a:t>
            </a:r>
            <a:r>
              <a:rPr lang="zh-CN" altLang="en-US" sz="1200" dirty="0">
                <a:latin typeface="Arial" panose="020B0604020202020204" pitchFamily="34" charset="0"/>
              </a:rPr>
              <a:t>编译</a:t>
            </a:r>
            <a:r>
              <a:rPr lang="en-US" altLang="zh-CN" sz="1200" dirty="0">
                <a:latin typeface="Arial" panose="020B0604020202020204" pitchFamily="34" charset="0"/>
              </a:rPr>
              <a:t>.</a:t>
            </a:r>
            <a:r>
              <a:rPr lang="zh-CN" altLang="en-US" sz="1200" dirty="0">
                <a:latin typeface="Arial" panose="020B0604020202020204" pitchFamily="34" charset="0"/>
              </a:rPr>
              <a:t>调试</a:t>
            </a:r>
            <a:r>
              <a:rPr lang="en-US" altLang="zh-CN" sz="1200" dirty="0">
                <a:latin typeface="Arial" panose="020B0604020202020204" pitchFamily="34" charset="0"/>
              </a:rPr>
              <a:t>.</a:t>
            </a:r>
            <a:r>
              <a:rPr lang="zh-CN" altLang="en-US" sz="1200" dirty="0">
                <a:latin typeface="Arial" panose="020B0604020202020204" pitchFamily="34" charset="0"/>
              </a:rPr>
              <a:t>单元测试</a:t>
            </a:r>
            <a:r>
              <a:rPr lang="en-US" altLang="zh-CN" sz="1200" dirty="0">
                <a:latin typeface="Arial" panose="020B0604020202020204" pitchFamily="34" charset="0"/>
              </a:rPr>
              <a:t>.</a:t>
            </a:r>
            <a:endParaRPr lang="zh-CN" altLang="en-US" sz="1200" dirty="0">
              <a:latin typeface="Arial" panose="020B0604020202020204" pitchFamily="34" charset="0"/>
            </a:endParaRPr>
          </a:p>
        </p:txBody>
      </p:sp>
      <p:sp>
        <p:nvSpPr>
          <p:cNvPr id="8" name="圆角矩形 7"/>
          <p:cNvSpPr/>
          <p:nvPr/>
        </p:nvSpPr>
        <p:spPr bwMode="auto">
          <a:xfrm>
            <a:off x="3575720"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编码规范</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自动检查</a:t>
            </a:r>
            <a:endParaRPr lang="zh-CN" altLang="en-US" sz="1600" dirty="0">
              <a:latin typeface="Arial" panose="020B0604020202020204" pitchFamily="34" charset="0"/>
            </a:endParaRPr>
          </a:p>
        </p:txBody>
      </p:sp>
      <p:sp>
        <p:nvSpPr>
          <p:cNvPr id="9" name="圆角矩形 8"/>
          <p:cNvSpPr/>
          <p:nvPr/>
        </p:nvSpPr>
        <p:spPr bwMode="auto">
          <a:xfrm>
            <a:off x="5016000"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代码评审</a:t>
            </a:r>
            <a:endParaRPr lang="zh-CN" altLang="en-US" sz="1600" dirty="0">
              <a:latin typeface="Arial" panose="020B0604020202020204" pitchFamily="34" charset="0"/>
            </a:endParaRPr>
          </a:p>
        </p:txBody>
      </p:sp>
      <p:sp>
        <p:nvSpPr>
          <p:cNvPr id="10" name="圆角矩形 9"/>
          <p:cNvSpPr/>
          <p:nvPr/>
        </p:nvSpPr>
        <p:spPr bwMode="auto">
          <a:xfrm>
            <a:off x="6642850" y="2512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自动构建</a:t>
            </a:r>
            <a:endParaRPr lang="zh-CN" altLang="en-US" sz="1600" dirty="0">
              <a:latin typeface="Arial" panose="020B0604020202020204" pitchFamily="34" charset="0"/>
            </a:endParaRPr>
          </a:p>
        </p:txBody>
      </p:sp>
      <p:sp>
        <p:nvSpPr>
          <p:cNvPr id="11" name="圆角矩形 10"/>
          <p:cNvSpPr/>
          <p:nvPr/>
        </p:nvSpPr>
        <p:spPr bwMode="auto">
          <a:xfrm>
            <a:off x="8348482" y="1609201"/>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自动测试</a:t>
            </a:r>
            <a:endParaRPr lang="zh-CN" altLang="en-US" sz="1600" dirty="0">
              <a:latin typeface="Arial" panose="020B0604020202020204" pitchFamily="34" charset="0"/>
            </a:endParaRPr>
          </a:p>
        </p:txBody>
      </p:sp>
      <p:sp>
        <p:nvSpPr>
          <p:cNvPr id="12" name="圆角矩形 11"/>
          <p:cNvSpPr/>
          <p:nvPr/>
        </p:nvSpPr>
        <p:spPr bwMode="auto">
          <a:xfrm>
            <a:off x="8353673" y="3369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人工测试</a:t>
            </a:r>
            <a:endParaRPr lang="zh-CN" altLang="en-US" sz="1600" dirty="0">
              <a:latin typeface="Arial" panose="020B0604020202020204" pitchFamily="34" charset="0"/>
            </a:endParaRPr>
          </a:p>
        </p:txBody>
      </p:sp>
      <p:sp>
        <p:nvSpPr>
          <p:cNvPr id="13" name="圆角矩形 12"/>
          <p:cNvSpPr/>
          <p:nvPr/>
        </p:nvSpPr>
        <p:spPr bwMode="auto">
          <a:xfrm>
            <a:off x="10076959" y="2434942"/>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自动发布 </a:t>
            </a:r>
            <a:endParaRPr lang="zh-CN" altLang="en-US" sz="1600" dirty="0">
              <a:latin typeface="Arial" panose="020B0604020202020204" pitchFamily="34" charset="0"/>
            </a:endParaRPr>
          </a:p>
        </p:txBody>
      </p:sp>
      <p:sp>
        <p:nvSpPr>
          <p:cNvPr id="14" name="圆角矩形 13"/>
          <p:cNvSpPr/>
          <p:nvPr/>
        </p:nvSpPr>
        <p:spPr bwMode="auto">
          <a:xfrm>
            <a:off x="2142384" y="3369849"/>
            <a:ext cx="1080000" cy="936104"/>
          </a:xfrm>
          <a:prstGeom prst="roundRect">
            <a:avLst/>
          </a:prstGeom>
          <a:solidFill>
            <a:srgbClr val="009999">
              <a:alpha val="34000"/>
            </a:srgbClr>
          </a:solidFill>
          <a:ln w="9525" cap="flat" cmpd="sng" algn="ctr">
            <a:solidFill>
              <a:schemeClr val="tx1"/>
            </a:solidFill>
            <a:prstDash val="solid"/>
            <a:round/>
            <a:headEnd type="none" w="med" len="med"/>
            <a:tailEnd type="none" w="med" len="med"/>
          </a:ln>
          <a:effectLst/>
        </p:spPr>
        <p:txBody>
          <a:bodyPr vert="horz" wrap="square" lIns="0" tIns="53975" rIns="0" bIns="53975" numCol="1" rtlCol="0" anchor="ctr" anchorCtr="0" compatLnSpc="1"/>
          <a:lstStyle/>
          <a:p>
            <a:pPr algn="ctr" eaLnBrk="0" fontAlgn="base" hangingPunct="0">
              <a:spcBef>
                <a:spcPct val="0"/>
              </a:spcBef>
              <a:spcAft>
                <a:spcPct val="0"/>
              </a:spcAft>
            </a:pPr>
            <a:r>
              <a:rPr lang="zh-CN" altLang="en-US" sz="1600" dirty="0">
                <a:latin typeface="Arial" panose="020B0604020202020204" pitchFamily="34" charset="0"/>
              </a:rPr>
              <a:t>代码</a:t>
            </a:r>
            <a:endParaRPr lang="en-US" altLang="zh-CN" sz="1600" dirty="0">
              <a:latin typeface="Arial" panose="020B0604020202020204" pitchFamily="34" charset="0"/>
            </a:endParaRPr>
          </a:p>
          <a:p>
            <a:pPr algn="ctr" eaLnBrk="0" fontAlgn="base" hangingPunct="0">
              <a:spcBef>
                <a:spcPct val="0"/>
              </a:spcBef>
              <a:spcAft>
                <a:spcPct val="0"/>
              </a:spcAft>
            </a:pPr>
            <a:r>
              <a:rPr lang="zh-CN" altLang="en-US" sz="1600" dirty="0">
                <a:latin typeface="Arial" panose="020B0604020202020204" pitchFamily="34" charset="0"/>
              </a:rPr>
              <a:t>自动生成</a:t>
            </a:r>
            <a:endParaRPr lang="zh-CN" altLang="en-US" sz="1600" dirty="0">
              <a:latin typeface="Arial" panose="020B0604020202020204" pitchFamily="34" charset="0"/>
            </a:endParaRPr>
          </a:p>
        </p:txBody>
      </p:sp>
      <p:sp>
        <p:nvSpPr>
          <p:cNvPr id="5" name="菱形 4"/>
          <p:cNvSpPr/>
          <p:nvPr/>
        </p:nvSpPr>
        <p:spPr bwMode="auto">
          <a:xfrm>
            <a:off x="4425102" y="3585873"/>
            <a:ext cx="468052" cy="504056"/>
          </a:xfrm>
          <a:prstGeom prst="diamond">
            <a:avLst/>
          </a:prstGeom>
          <a:solidFill>
            <a:srgbClr val="009999">
              <a:alpha val="37000"/>
            </a:srgbClr>
          </a:solidFill>
          <a:ln w="25400" cap="flat" cmpd="sng" algn="ctr">
            <a:solidFill>
              <a:schemeClr val="tx1"/>
            </a:solid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600">
              <a:latin typeface="Arial" panose="020B0604020202020204" pitchFamily="34" charset="0"/>
            </a:endParaRPr>
          </a:p>
        </p:txBody>
      </p:sp>
      <p:sp>
        <p:nvSpPr>
          <p:cNvPr id="15" name="文本框 14"/>
          <p:cNvSpPr txBox="1"/>
          <p:nvPr/>
        </p:nvSpPr>
        <p:spPr>
          <a:xfrm>
            <a:off x="1133527" y="2730205"/>
            <a:ext cx="595035" cy="584775"/>
          </a:xfrm>
          <a:prstGeom prst="rect">
            <a:avLst/>
          </a:prstGeom>
          <a:noFill/>
          <a:ln>
            <a:noFill/>
          </a:ln>
        </p:spPr>
        <p:txBody>
          <a:bodyPr wrap="none" rtlCol="0">
            <a:spAutoFit/>
          </a:bodyPr>
          <a:lstStyle/>
          <a:p>
            <a:r>
              <a:rPr lang="zh-CN" altLang="en-US" sz="1600" dirty="0"/>
              <a:t>设计</a:t>
            </a:r>
            <a:endParaRPr lang="en-US" altLang="zh-CN" sz="1600" dirty="0"/>
          </a:p>
          <a:p>
            <a:r>
              <a:rPr lang="zh-CN" altLang="en-US" sz="1600" dirty="0"/>
              <a:t>模型</a:t>
            </a:r>
            <a:endParaRPr lang="zh-CN" altLang="en-US" sz="1600" dirty="0"/>
          </a:p>
        </p:txBody>
      </p:sp>
      <p:cxnSp>
        <p:nvCxnSpPr>
          <p:cNvPr id="21" name="肘形连接符 20"/>
          <p:cNvCxnSpPr>
            <a:stCxn id="15" idx="0"/>
            <a:endCxn id="4" idx="1"/>
          </p:cNvCxnSpPr>
          <p:nvPr/>
        </p:nvCxnSpPr>
        <p:spPr bwMode="auto">
          <a:xfrm rot="5400000" flipH="1" flipV="1">
            <a:off x="1456826" y="2051472"/>
            <a:ext cx="652952" cy="704515"/>
          </a:xfrm>
          <a:prstGeom prst="bentConnector2">
            <a:avLst/>
          </a:prstGeom>
          <a:noFill/>
          <a:ln w="25400" cap="flat" cmpd="sng" algn="ctr">
            <a:solidFill>
              <a:schemeClr val="tx1"/>
            </a:solidFill>
            <a:prstDash val="solid"/>
            <a:round/>
            <a:headEnd type="none" w="med" len="med"/>
            <a:tailEnd type="triangle"/>
          </a:ln>
          <a:effectLst/>
        </p:spPr>
      </p:cxnSp>
      <p:cxnSp>
        <p:nvCxnSpPr>
          <p:cNvPr id="23" name="肘形连接符 22"/>
          <p:cNvCxnSpPr>
            <a:stCxn id="15" idx="2"/>
            <a:endCxn id="14" idx="1"/>
          </p:cNvCxnSpPr>
          <p:nvPr/>
        </p:nvCxnSpPr>
        <p:spPr bwMode="auto">
          <a:xfrm rot="16200000" flipH="1">
            <a:off x="1525254" y="3220770"/>
            <a:ext cx="522921" cy="711339"/>
          </a:xfrm>
          <a:prstGeom prst="bentConnector2">
            <a:avLst/>
          </a:prstGeom>
          <a:noFill/>
          <a:ln w="25400" cap="flat" cmpd="sng" algn="ctr">
            <a:solidFill>
              <a:schemeClr val="tx1"/>
            </a:solidFill>
            <a:prstDash val="solid"/>
            <a:round/>
            <a:headEnd type="none" w="med" len="med"/>
            <a:tailEnd type="triangle"/>
          </a:ln>
          <a:effectLst/>
        </p:spPr>
      </p:cxnSp>
      <p:cxnSp>
        <p:nvCxnSpPr>
          <p:cNvPr id="25" name="直接箭头连接符 24"/>
          <p:cNvCxnSpPr>
            <a:stCxn id="14" idx="3"/>
            <a:endCxn id="5" idx="1"/>
          </p:cNvCxnSpPr>
          <p:nvPr/>
        </p:nvCxnSpPr>
        <p:spPr bwMode="auto">
          <a:xfrm>
            <a:off x="3222384" y="3837901"/>
            <a:ext cx="1202718" cy="0"/>
          </a:xfrm>
          <a:prstGeom prst="straightConnector1">
            <a:avLst/>
          </a:prstGeom>
          <a:noFill/>
          <a:ln w="25400"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4655840" y="2077253"/>
            <a:ext cx="360000" cy="0"/>
          </a:xfrm>
          <a:prstGeom prst="straightConnector1">
            <a:avLst/>
          </a:prstGeom>
          <a:noFill/>
          <a:ln w="25400" cap="flat" cmpd="sng" algn="ctr">
            <a:solidFill>
              <a:schemeClr val="tx1"/>
            </a:solidFill>
            <a:prstDash val="solid"/>
            <a:round/>
            <a:headEnd type="none" w="med" len="med"/>
            <a:tailEnd type="triangle"/>
          </a:ln>
          <a:effectLst/>
        </p:spPr>
      </p:cxnSp>
      <p:cxnSp>
        <p:nvCxnSpPr>
          <p:cNvPr id="29" name="肘形连接符 28"/>
          <p:cNvCxnSpPr>
            <a:stCxn id="9" idx="3"/>
            <a:endCxn id="10" idx="1"/>
          </p:cNvCxnSpPr>
          <p:nvPr/>
        </p:nvCxnSpPr>
        <p:spPr bwMode="auto">
          <a:xfrm>
            <a:off x="6096000" y="2077253"/>
            <a:ext cx="546850" cy="903648"/>
          </a:xfrm>
          <a:prstGeom prst="bentConnector3">
            <a:avLst/>
          </a:prstGeom>
          <a:noFill/>
          <a:ln w="25400" cap="flat" cmpd="sng" algn="ctr">
            <a:solidFill>
              <a:schemeClr val="tx1"/>
            </a:solidFill>
            <a:prstDash val="solid"/>
            <a:round/>
            <a:headEnd type="none" w="med" len="med"/>
            <a:tailEnd type="triangle"/>
          </a:ln>
          <a:effectLst/>
        </p:spPr>
      </p:cxnSp>
      <p:cxnSp>
        <p:nvCxnSpPr>
          <p:cNvPr id="31" name="肘形连接符 30"/>
          <p:cNvCxnSpPr>
            <a:stCxn id="5" idx="3"/>
            <a:endCxn id="10" idx="1"/>
          </p:cNvCxnSpPr>
          <p:nvPr/>
        </p:nvCxnSpPr>
        <p:spPr bwMode="auto">
          <a:xfrm flipV="1">
            <a:off x="4893154" y="2980901"/>
            <a:ext cx="1749696" cy="857000"/>
          </a:xfrm>
          <a:prstGeom prst="bentConnector3">
            <a:avLst>
              <a:gd name="adj1" fmla="val 83716"/>
            </a:avLst>
          </a:prstGeom>
          <a:noFill/>
          <a:ln w="25400" cap="flat" cmpd="sng" algn="ctr">
            <a:solidFill>
              <a:schemeClr val="tx1"/>
            </a:solidFill>
            <a:prstDash val="solid"/>
            <a:round/>
            <a:headEnd type="none" w="med" len="med"/>
            <a:tailEnd type="triangle"/>
          </a:ln>
          <a:effectLst/>
        </p:spPr>
      </p:cxnSp>
      <p:cxnSp>
        <p:nvCxnSpPr>
          <p:cNvPr id="33" name="肘形连接符 32"/>
          <p:cNvCxnSpPr>
            <a:stCxn id="10" idx="3"/>
            <a:endCxn id="11" idx="1"/>
          </p:cNvCxnSpPr>
          <p:nvPr/>
        </p:nvCxnSpPr>
        <p:spPr bwMode="auto">
          <a:xfrm flipV="1">
            <a:off x="7722850" y="2077253"/>
            <a:ext cx="625632" cy="903648"/>
          </a:xfrm>
          <a:prstGeom prst="bentConnector3">
            <a:avLst/>
          </a:prstGeom>
          <a:noFill/>
          <a:ln w="25400" cap="flat" cmpd="sng" algn="ctr">
            <a:solidFill>
              <a:schemeClr val="tx1"/>
            </a:solidFill>
            <a:prstDash val="solid"/>
            <a:round/>
            <a:headEnd type="none" w="med" len="med"/>
            <a:tailEnd type="triangle"/>
          </a:ln>
          <a:effectLst/>
        </p:spPr>
      </p:cxnSp>
      <p:cxnSp>
        <p:nvCxnSpPr>
          <p:cNvPr id="35" name="肘形连接符 34"/>
          <p:cNvCxnSpPr>
            <a:stCxn id="10" idx="3"/>
            <a:endCxn id="12" idx="1"/>
          </p:cNvCxnSpPr>
          <p:nvPr/>
        </p:nvCxnSpPr>
        <p:spPr bwMode="auto">
          <a:xfrm>
            <a:off x="7722850" y="2980901"/>
            <a:ext cx="630823" cy="857000"/>
          </a:xfrm>
          <a:prstGeom prst="bentConnector3">
            <a:avLst/>
          </a:prstGeom>
          <a:noFill/>
          <a:ln w="25400" cap="flat" cmpd="sng" algn="ctr">
            <a:solidFill>
              <a:schemeClr val="tx1"/>
            </a:solidFill>
            <a:prstDash val="solid"/>
            <a:round/>
            <a:headEnd type="none" w="med" len="med"/>
            <a:tailEnd type="triangle"/>
          </a:ln>
          <a:effectLst/>
        </p:spPr>
      </p:cxnSp>
      <p:cxnSp>
        <p:nvCxnSpPr>
          <p:cNvPr id="39" name="肘形连接符 38"/>
          <p:cNvCxnSpPr>
            <a:stCxn id="11" idx="3"/>
            <a:endCxn id="13" idx="1"/>
          </p:cNvCxnSpPr>
          <p:nvPr/>
        </p:nvCxnSpPr>
        <p:spPr bwMode="auto">
          <a:xfrm>
            <a:off x="9428482" y="2077253"/>
            <a:ext cx="648477" cy="825741"/>
          </a:xfrm>
          <a:prstGeom prst="bentConnector3">
            <a:avLst/>
          </a:prstGeom>
          <a:noFill/>
          <a:ln w="25400" cap="flat" cmpd="sng" algn="ctr">
            <a:solidFill>
              <a:schemeClr val="tx1"/>
            </a:solidFill>
            <a:prstDash val="solid"/>
            <a:round/>
            <a:headEnd type="none" w="med" len="med"/>
            <a:tailEnd type="triangle"/>
          </a:ln>
          <a:effectLst/>
        </p:spPr>
      </p:cxnSp>
      <p:cxnSp>
        <p:nvCxnSpPr>
          <p:cNvPr id="41" name="肘形连接符 40"/>
          <p:cNvCxnSpPr>
            <a:stCxn id="12" idx="3"/>
            <a:endCxn id="13" idx="1"/>
          </p:cNvCxnSpPr>
          <p:nvPr/>
        </p:nvCxnSpPr>
        <p:spPr bwMode="auto">
          <a:xfrm flipV="1">
            <a:off x="9433673" y="2902994"/>
            <a:ext cx="643286" cy="934907"/>
          </a:xfrm>
          <a:prstGeom prst="bentConnector3">
            <a:avLst/>
          </a:prstGeom>
          <a:noFill/>
          <a:ln w="25400" cap="flat" cmpd="sng" algn="ctr">
            <a:solidFill>
              <a:schemeClr val="tx1"/>
            </a:solidFill>
            <a:prstDash val="solid"/>
            <a:round/>
            <a:headEnd type="none" w="med" len="med"/>
            <a:tailEnd type="triangle"/>
          </a:ln>
          <a:effectLst/>
        </p:spPr>
      </p:cxnSp>
      <p:sp>
        <p:nvSpPr>
          <p:cNvPr id="42" name="文本框 41"/>
          <p:cNvSpPr txBox="1"/>
          <p:nvPr/>
        </p:nvSpPr>
        <p:spPr>
          <a:xfrm>
            <a:off x="4195198" y="4098843"/>
            <a:ext cx="1005403" cy="338554"/>
          </a:xfrm>
          <a:prstGeom prst="rect">
            <a:avLst/>
          </a:prstGeom>
          <a:noFill/>
          <a:ln>
            <a:noFill/>
          </a:ln>
        </p:spPr>
        <p:txBody>
          <a:bodyPr wrap="none" rtlCol="0">
            <a:spAutoFit/>
          </a:bodyPr>
          <a:lstStyle/>
          <a:p>
            <a:r>
              <a:rPr lang="zh-CN" altLang="en-US" sz="1600" dirty="0"/>
              <a:t>需修改？</a:t>
            </a:r>
            <a:endParaRPr lang="zh-CN" altLang="en-US" sz="1600" dirty="0"/>
          </a:p>
        </p:txBody>
      </p:sp>
      <p:cxnSp>
        <p:nvCxnSpPr>
          <p:cNvPr id="44" name="肘形连接符 43"/>
          <p:cNvCxnSpPr>
            <a:stCxn id="5" idx="0"/>
            <a:endCxn id="4" idx="2"/>
          </p:cNvCxnSpPr>
          <p:nvPr/>
        </p:nvCxnSpPr>
        <p:spPr bwMode="auto">
          <a:xfrm rot="16200000" flipV="1">
            <a:off x="3147034" y="2073779"/>
            <a:ext cx="1040620" cy="1983568"/>
          </a:xfrm>
          <a:prstGeom prst="bentConnector3">
            <a:avLst/>
          </a:prstGeom>
          <a:noFill/>
          <a:ln w="25400" cap="flat" cmpd="sng" algn="ctr">
            <a:solidFill>
              <a:schemeClr val="tx1"/>
            </a:solidFill>
            <a:prstDash val="solid"/>
            <a:round/>
            <a:headEnd type="none" w="med" len="med"/>
            <a:tailEnd type="triangle"/>
          </a:ln>
          <a:effectLst/>
        </p:spPr>
      </p:cxnSp>
      <p:sp>
        <p:nvSpPr>
          <p:cNvPr id="45" name="文本框 44"/>
          <p:cNvSpPr txBox="1"/>
          <p:nvPr/>
        </p:nvSpPr>
        <p:spPr>
          <a:xfrm>
            <a:off x="4229031" y="3128564"/>
            <a:ext cx="389850" cy="338554"/>
          </a:xfrm>
          <a:prstGeom prst="rect">
            <a:avLst/>
          </a:prstGeom>
          <a:noFill/>
          <a:ln>
            <a:noFill/>
          </a:ln>
        </p:spPr>
        <p:txBody>
          <a:bodyPr wrap="none" rtlCol="0">
            <a:spAutoFit/>
          </a:bodyPr>
          <a:lstStyle/>
          <a:p>
            <a:r>
              <a:rPr lang="zh-CN" altLang="en-US" sz="1600" dirty="0"/>
              <a:t>是</a:t>
            </a:r>
            <a:endParaRPr lang="zh-CN" altLang="en-US" sz="1600" dirty="0"/>
          </a:p>
        </p:txBody>
      </p:sp>
      <p:sp>
        <p:nvSpPr>
          <p:cNvPr id="46" name="文本框 45"/>
          <p:cNvSpPr txBox="1"/>
          <p:nvPr/>
        </p:nvSpPr>
        <p:spPr>
          <a:xfrm>
            <a:off x="5209845" y="3380592"/>
            <a:ext cx="389850" cy="338554"/>
          </a:xfrm>
          <a:prstGeom prst="rect">
            <a:avLst/>
          </a:prstGeom>
          <a:noFill/>
          <a:ln>
            <a:noFill/>
          </a:ln>
        </p:spPr>
        <p:txBody>
          <a:bodyPr wrap="none" rtlCol="0">
            <a:spAutoFit/>
          </a:bodyPr>
          <a:lstStyle/>
          <a:p>
            <a:r>
              <a:rPr lang="zh-CN" altLang="en-US" sz="1600" dirty="0"/>
              <a:t>否</a:t>
            </a:r>
            <a:endParaRPr lang="zh-CN" altLang="en-US" sz="1600" dirty="0"/>
          </a:p>
        </p:txBody>
      </p:sp>
      <p:cxnSp>
        <p:nvCxnSpPr>
          <p:cNvPr id="49" name="直接箭头连接符 48"/>
          <p:cNvCxnSpPr>
            <a:stCxn id="4" idx="3"/>
            <a:endCxn id="8" idx="1"/>
          </p:cNvCxnSpPr>
          <p:nvPr/>
        </p:nvCxnSpPr>
        <p:spPr bwMode="auto">
          <a:xfrm>
            <a:off x="3215560" y="2077253"/>
            <a:ext cx="360160" cy="0"/>
          </a:xfrm>
          <a:prstGeom prst="straightConnector1">
            <a:avLst/>
          </a:prstGeom>
          <a:noFill/>
          <a:ln w="25400" cap="flat" cmpd="sng" algn="ctr">
            <a:solidFill>
              <a:schemeClr val="tx1"/>
            </a:solidFill>
            <a:prstDash val="solid"/>
            <a:round/>
            <a:headEnd type="none" w="med" len="med"/>
            <a:tailEnd type="triangle"/>
          </a:ln>
          <a:effectLst/>
        </p:spPr>
      </p:cxnSp>
      <p:sp>
        <p:nvSpPr>
          <p:cNvPr id="52" name="圆角矩形 51"/>
          <p:cNvSpPr/>
          <p:nvPr/>
        </p:nvSpPr>
        <p:spPr bwMode="auto">
          <a:xfrm>
            <a:off x="1816031" y="4440624"/>
            <a:ext cx="8559938" cy="1368152"/>
          </a:xfrm>
          <a:prstGeom prst="roundRect">
            <a:avLst/>
          </a:prstGeom>
          <a:noFill/>
          <a:ln w="9525" cap="flat" cmpd="sng" algn="ctr">
            <a:noFill/>
            <a:prstDash val="solid"/>
            <a:round/>
            <a:headEnd type="none" w="med" len="med"/>
            <a:tailEnd type="none" w="med" len="med"/>
          </a:ln>
          <a:effectLst/>
        </p:spPr>
        <p:txBody>
          <a:bodyPr vert="horz" wrap="square" lIns="107950" tIns="53975" rIns="107950" bIns="53975" numCol="1" rtlCol="0" anchor="t" anchorCtr="0" compatLnSpc="1"/>
          <a:lstStyle/>
          <a:p>
            <a:pPr eaLnBrk="0" fontAlgn="base" hangingPunct="0">
              <a:spcBef>
                <a:spcPct val="0"/>
              </a:spcBef>
              <a:spcAft>
                <a:spcPct val="0"/>
              </a:spcAft>
            </a:pPr>
            <a:endParaRPr lang="zh-CN" altLang="en-US" sz="1000">
              <a:latin typeface="Arial" panose="020B0604020202020204" pitchFamily="34" charset="0"/>
            </a:endParaRPr>
          </a:p>
        </p:txBody>
      </p:sp>
      <p:sp>
        <p:nvSpPr>
          <p:cNvPr id="7" name="虚尾箭头 6"/>
          <p:cNvSpPr/>
          <p:nvPr/>
        </p:nvSpPr>
        <p:spPr>
          <a:xfrm>
            <a:off x="365061" y="2793831"/>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32" name="虚尾箭头 31"/>
          <p:cNvSpPr/>
          <p:nvPr/>
        </p:nvSpPr>
        <p:spPr>
          <a:xfrm>
            <a:off x="11210310" y="2612423"/>
            <a:ext cx="589935" cy="481780"/>
          </a:xfrm>
          <a:prstGeom prst="stripedRightArrow">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编码的目的和质量要求</a:t>
            </a:r>
            <a:endParaRPr lang="zh-CN" altLang="en-US" dirty="0" smtClean="0"/>
          </a:p>
        </p:txBody>
      </p:sp>
      <p:sp>
        <p:nvSpPr>
          <p:cNvPr id="6147" name="Rectangle 3"/>
          <p:cNvSpPr>
            <a:spLocks noGrp="1" noChangeArrowheads="1"/>
          </p:cNvSpPr>
          <p:nvPr>
            <p:ph type="body" idx="1"/>
          </p:nvPr>
        </p:nvSpPr>
        <p:spPr/>
        <p:txBody>
          <a:bodyPr/>
          <a:lstStyle/>
          <a:p>
            <a:pPr marL="0" indent="0">
              <a:buNone/>
            </a:pPr>
            <a:r>
              <a:rPr lang="zh-CN" altLang="en-US" dirty="0" smtClean="0"/>
              <a:t>　　　                                                 编码</a:t>
            </a:r>
            <a:endParaRPr lang="zh-CN" altLang="en-US" dirty="0" smtClean="0"/>
          </a:p>
          <a:p>
            <a:pPr marL="0" indent="0">
              <a:buNone/>
            </a:pPr>
            <a:r>
              <a:rPr lang="zh-CN" altLang="en-US" dirty="0" smtClean="0"/>
              <a:t>                             模块的构件级设计               源程序</a:t>
            </a:r>
            <a:endParaRPr lang="zh-CN" altLang="en-US" dirty="0" smtClean="0"/>
          </a:p>
          <a:p>
            <a:pPr marL="0" indent="0">
              <a:buNone/>
            </a:pPr>
            <a:r>
              <a:rPr lang="zh-CN" altLang="en-US" dirty="0" smtClean="0"/>
              <a:t>　                         （不可执行的）　　　   （可执行的）</a:t>
            </a:r>
            <a:endParaRPr lang="zh-CN" altLang="en-US" dirty="0" smtClean="0"/>
          </a:p>
          <a:p>
            <a:endParaRPr lang="zh-CN" altLang="en-US" dirty="0" smtClean="0"/>
          </a:p>
          <a:p>
            <a:r>
              <a:rPr lang="zh-CN" altLang="en-US" dirty="0" smtClean="0">
                <a:solidFill>
                  <a:srgbClr val="EB7C1F"/>
                </a:solidFill>
              </a:rPr>
              <a:t>编程语言</a:t>
            </a:r>
            <a:r>
              <a:rPr lang="zh-CN" altLang="en-US" dirty="0" smtClean="0"/>
              <a:t>的特性</a:t>
            </a:r>
            <a:r>
              <a:rPr lang="zh-CN" altLang="en-US" dirty="0"/>
              <a:t>和</a:t>
            </a:r>
            <a:r>
              <a:rPr lang="zh-CN" altLang="en-US" dirty="0">
                <a:solidFill>
                  <a:srgbClr val="EB7C1F"/>
                </a:solidFill>
              </a:rPr>
              <a:t>编程风格</a:t>
            </a:r>
            <a:r>
              <a:rPr lang="zh-CN" altLang="en-US" dirty="0" smtClean="0"/>
              <a:t>会深刻地影响软件的质量和可维护性。</a:t>
            </a:r>
            <a:endParaRPr lang="zh-CN" altLang="en-US" dirty="0" smtClean="0"/>
          </a:p>
          <a:p>
            <a:r>
              <a:rPr lang="zh-CN" altLang="en-US" dirty="0" smtClean="0"/>
              <a:t>为了保证程序编码的质量，程序员必须深刻理解、熟练掌握并正确地</a:t>
            </a:r>
            <a:r>
              <a:rPr lang="zh-CN" altLang="en-US" dirty="0"/>
              <a:t>运用编程语言</a:t>
            </a:r>
            <a:r>
              <a:rPr lang="zh-CN" altLang="en-US" dirty="0" smtClean="0"/>
              <a:t>的特性。此外，还要求源程序具有良好的结构性和良好</a:t>
            </a:r>
            <a:r>
              <a:rPr lang="zh-CN" altLang="en-US" dirty="0"/>
              <a:t>的编程风格</a:t>
            </a:r>
            <a:r>
              <a:rPr lang="zh-CN" altLang="en-US" dirty="0" smtClean="0"/>
              <a:t>。 </a:t>
            </a:r>
            <a:endParaRPr lang="zh-CN" altLang="en-US" dirty="0" smtClean="0"/>
          </a:p>
        </p:txBody>
      </p:sp>
      <p:sp>
        <p:nvSpPr>
          <p:cNvPr id="6148" name="Line 4"/>
          <p:cNvSpPr>
            <a:spLocks noChangeShapeType="1"/>
          </p:cNvSpPr>
          <p:nvPr/>
        </p:nvSpPr>
        <p:spPr bwMode="auto">
          <a:xfrm>
            <a:off x="5718995" y="2169140"/>
            <a:ext cx="1008063" cy="0"/>
          </a:xfrm>
          <a:prstGeom prst="line">
            <a:avLst/>
          </a:prstGeom>
          <a:noFill/>
          <a:ln w="31750">
            <a:solidFill>
              <a:srgbClr val="EB7C1F"/>
            </a:solidFill>
            <a:round/>
            <a:tailEnd type="triangl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a:t>
            </a:r>
            <a:r>
              <a:rPr lang="zh-CN" altLang="en-US" dirty="0" smtClean="0"/>
              <a:t>语言的发展</a:t>
            </a:r>
            <a:endParaRPr lang="zh-CN" altLang="en-US" dirty="0"/>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0" y="1120164"/>
            <a:ext cx="12192000" cy="5636237"/>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592388" y="1993798"/>
            <a:ext cx="17526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2400">
                <a:latin typeface="+mn-ea"/>
              </a:rPr>
              <a:t>纯二进制</a:t>
            </a:r>
            <a:endParaRPr kumimoji="1" lang="zh-CN" altLang="en-US" sz="2400">
              <a:latin typeface="+mn-ea"/>
            </a:endParaRPr>
          </a:p>
        </p:txBody>
      </p:sp>
      <p:sp>
        <p:nvSpPr>
          <p:cNvPr id="9219" name="Rectangle 3"/>
          <p:cNvSpPr>
            <a:spLocks noChangeArrowheads="1"/>
          </p:cNvSpPr>
          <p:nvPr/>
        </p:nvSpPr>
        <p:spPr bwMode="auto">
          <a:xfrm>
            <a:off x="2135188" y="2679598"/>
            <a:ext cx="28194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2400">
                <a:latin typeface="+mn-ea"/>
              </a:rPr>
              <a:t>机器码或符号机器码</a:t>
            </a:r>
            <a:endParaRPr kumimoji="1" lang="zh-CN" altLang="en-US" sz="2400">
              <a:latin typeface="+mn-ea"/>
            </a:endParaRPr>
          </a:p>
        </p:txBody>
      </p:sp>
      <p:sp>
        <p:nvSpPr>
          <p:cNvPr id="9220" name="Rectangle 4"/>
          <p:cNvSpPr>
            <a:spLocks noChangeArrowheads="1"/>
          </p:cNvSpPr>
          <p:nvPr/>
        </p:nvSpPr>
        <p:spPr bwMode="auto">
          <a:xfrm>
            <a:off x="2439988" y="3441598"/>
            <a:ext cx="20574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2400">
                <a:latin typeface="+mn-ea"/>
              </a:rPr>
              <a:t>符号汇编语言</a:t>
            </a:r>
            <a:endParaRPr kumimoji="1" lang="zh-CN" altLang="en-US" sz="2400">
              <a:latin typeface="+mn-ea"/>
            </a:endParaRPr>
          </a:p>
        </p:txBody>
      </p:sp>
      <p:sp>
        <p:nvSpPr>
          <p:cNvPr id="9221" name="Rectangle 5"/>
          <p:cNvSpPr>
            <a:spLocks noChangeArrowheads="1"/>
          </p:cNvSpPr>
          <p:nvPr/>
        </p:nvSpPr>
        <p:spPr bwMode="auto">
          <a:xfrm>
            <a:off x="2592388" y="4203598"/>
            <a:ext cx="17526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2400">
                <a:latin typeface="+mn-ea"/>
              </a:rPr>
              <a:t>宏汇编语言</a:t>
            </a:r>
            <a:endParaRPr kumimoji="1" lang="zh-CN" altLang="en-US" sz="2400">
              <a:latin typeface="+mn-ea"/>
            </a:endParaRPr>
          </a:p>
        </p:txBody>
      </p:sp>
      <p:sp>
        <p:nvSpPr>
          <p:cNvPr id="9222" name="Rectangle 6"/>
          <p:cNvSpPr>
            <a:spLocks noChangeArrowheads="1"/>
          </p:cNvSpPr>
          <p:nvPr/>
        </p:nvSpPr>
        <p:spPr bwMode="auto">
          <a:xfrm>
            <a:off x="2592388" y="4889398"/>
            <a:ext cx="17526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2400">
                <a:latin typeface="+mn-ea"/>
              </a:rPr>
              <a:t>高级语言</a:t>
            </a:r>
            <a:endParaRPr kumimoji="1" lang="zh-CN" altLang="en-US" sz="2400">
              <a:latin typeface="+mn-ea"/>
            </a:endParaRPr>
          </a:p>
        </p:txBody>
      </p:sp>
      <p:sp>
        <p:nvSpPr>
          <p:cNvPr id="9223" name="Rectangle 7"/>
          <p:cNvSpPr>
            <a:spLocks noChangeArrowheads="1"/>
          </p:cNvSpPr>
          <p:nvPr/>
        </p:nvSpPr>
        <p:spPr bwMode="auto">
          <a:xfrm>
            <a:off x="2592388" y="5651398"/>
            <a:ext cx="1752600" cy="381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2400">
                <a:latin typeface="+mn-ea"/>
              </a:rPr>
              <a:t>甚高级语言</a:t>
            </a:r>
            <a:endParaRPr kumimoji="1" lang="zh-CN" altLang="en-US" sz="2400">
              <a:latin typeface="+mn-ea"/>
            </a:endParaRPr>
          </a:p>
        </p:txBody>
      </p:sp>
      <p:sp>
        <p:nvSpPr>
          <p:cNvPr id="9224" name="Line 8"/>
          <p:cNvSpPr>
            <a:spLocks noChangeShapeType="1"/>
          </p:cNvSpPr>
          <p:nvPr/>
        </p:nvSpPr>
        <p:spPr bwMode="auto">
          <a:xfrm>
            <a:off x="3430588" y="2374798"/>
            <a:ext cx="0" cy="304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9225" name="Line 9"/>
          <p:cNvSpPr>
            <a:spLocks noChangeShapeType="1"/>
          </p:cNvSpPr>
          <p:nvPr/>
        </p:nvSpPr>
        <p:spPr bwMode="auto">
          <a:xfrm>
            <a:off x="3430588" y="3060598"/>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9226" name="Line 10"/>
          <p:cNvSpPr>
            <a:spLocks noChangeShapeType="1"/>
          </p:cNvSpPr>
          <p:nvPr/>
        </p:nvSpPr>
        <p:spPr bwMode="auto">
          <a:xfrm>
            <a:off x="3430588" y="3822598"/>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9227" name="Line 11"/>
          <p:cNvSpPr>
            <a:spLocks noChangeShapeType="1"/>
          </p:cNvSpPr>
          <p:nvPr/>
        </p:nvSpPr>
        <p:spPr bwMode="auto">
          <a:xfrm>
            <a:off x="3430588" y="4584598"/>
            <a:ext cx="0" cy="304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9228" name="Line 12"/>
          <p:cNvSpPr>
            <a:spLocks noChangeShapeType="1"/>
          </p:cNvSpPr>
          <p:nvPr/>
        </p:nvSpPr>
        <p:spPr bwMode="auto">
          <a:xfrm>
            <a:off x="3430588" y="5270398"/>
            <a:ext cx="0" cy="381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9229" name="Text Box 13"/>
          <p:cNvSpPr txBox="1">
            <a:spLocks noChangeArrowheads="1"/>
          </p:cNvSpPr>
          <p:nvPr/>
        </p:nvSpPr>
        <p:spPr bwMode="auto">
          <a:xfrm>
            <a:off x="5106988" y="1890612"/>
            <a:ext cx="36526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000" dirty="0">
                <a:latin typeface="+mn-ea"/>
              </a:rPr>
              <a:t>Byte</a:t>
            </a:r>
            <a:r>
              <a:rPr kumimoji="1" lang="zh-CN" altLang="en-US" sz="2000" dirty="0">
                <a:latin typeface="+mn-ea"/>
              </a:rPr>
              <a:t>或</a:t>
            </a:r>
            <a:r>
              <a:rPr kumimoji="1" lang="en-US" altLang="zh-CN" sz="2000" dirty="0">
                <a:latin typeface="+mn-ea"/>
              </a:rPr>
              <a:t>word</a:t>
            </a:r>
            <a:r>
              <a:rPr kumimoji="1" lang="zh-CN" altLang="en-US" sz="2000" dirty="0">
                <a:latin typeface="+mn-ea"/>
              </a:rPr>
              <a:t>，指令、数据不分</a:t>
            </a:r>
            <a:endParaRPr kumimoji="1" lang="zh-CN" altLang="en-US" sz="2000" dirty="0">
              <a:latin typeface="+mn-ea"/>
            </a:endParaRPr>
          </a:p>
        </p:txBody>
      </p:sp>
      <p:sp>
        <p:nvSpPr>
          <p:cNvPr id="9230" name="Text Box 14"/>
          <p:cNvSpPr txBox="1">
            <a:spLocks noChangeArrowheads="1"/>
          </p:cNvSpPr>
          <p:nvPr/>
        </p:nvSpPr>
        <p:spPr bwMode="auto">
          <a:xfrm>
            <a:off x="5106988" y="2527198"/>
            <a:ext cx="63475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zh-CN" altLang="en-US" sz="2000" dirty="0">
                <a:latin typeface="+mn-ea"/>
              </a:rPr>
              <a:t>用一些符号来代表指令，如</a:t>
            </a:r>
            <a:r>
              <a:rPr kumimoji="1" lang="en-US" altLang="zh-CN" sz="2000" dirty="0">
                <a:latin typeface="+mn-ea"/>
              </a:rPr>
              <a:t>sub</a:t>
            </a:r>
            <a:r>
              <a:rPr kumimoji="1" lang="zh-CN" altLang="en-US" sz="2000" dirty="0">
                <a:latin typeface="+mn-ea"/>
              </a:rPr>
              <a:t>代表减，</a:t>
            </a:r>
            <a:r>
              <a:rPr kumimoji="1" lang="en-US" altLang="zh-CN" sz="2000" dirty="0">
                <a:latin typeface="+mn-ea"/>
              </a:rPr>
              <a:t>Add</a:t>
            </a:r>
            <a:r>
              <a:rPr kumimoji="1" lang="zh-CN" altLang="en-US" sz="2000" dirty="0">
                <a:latin typeface="+mn-ea"/>
              </a:rPr>
              <a:t>代表加等，机器地址用十进制。有时汇编语言等同于符号机器码。</a:t>
            </a:r>
            <a:endParaRPr kumimoji="1" lang="zh-CN" altLang="en-US" sz="2000" dirty="0">
              <a:latin typeface="+mn-ea"/>
            </a:endParaRPr>
          </a:p>
        </p:txBody>
      </p:sp>
      <p:sp>
        <p:nvSpPr>
          <p:cNvPr id="9231" name="Text Box 15"/>
          <p:cNvSpPr txBox="1">
            <a:spLocks noChangeArrowheads="1"/>
          </p:cNvSpPr>
          <p:nvPr/>
        </p:nvSpPr>
        <p:spPr bwMode="auto">
          <a:xfrm>
            <a:off x="5106988" y="3425724"/>
            <a:ext cx="501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zh-CN" altLang="en-US" sz="2000" dirty="0">
                <a:latin typeface="+mn-ea"/>
              </a:rPr>
              <a:t>变量名用符号，地址也可用符号而非数字。</a:t>
            </a:r>
            <a:endParaRPr kumimoji="1" lang="zh-CN" altLang="en-US" sz="2000" dirty="0">
              <a:latin typeface="+mn-ea"/>
            </a:endParaRPr>
          </a:p>
          <a:p>
            <a:pPr eaLnBrk="1" hangingPunct="1"/>
            <a:r>
              <a:rPr kumimoji="1" lang="zh-CN" altLang="en-US" sz="2000" dirty="0">
                <a:latin typeface="+mn-ea"/>
              </a:rPr>
              <a:t>编制的程序称为汇编语言程序。</a:t>
            </a:r>
            <a:endParaRPr kumimoji="1" lang="zh-CN" altLang="en-US" sz="2000" dirty="0">
              <a:latin typeface="+mn-ea"/>
            </a:endParaRPr>
          </a:p>
        </p:txBody>
      </p:sp>
      <p:sp>
        <p:nvSpPr>
          <p:cNvPr id="9232" name="Text Box 16"/>
          <p:cNvSpPr txBox="1">
            <a:spLocks noChangeArrowheads="1"/>
          </p:cNvSpPr>
          <p:nvPr/>
        </p:nvSpPr>
        <p:spPr bwMode="auto">
          <a:xfrm>
            <a:off x="5106988" y="4179787"/>
            <a:ext cx="348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zh-CN" altLang="en-US" sz="2000">
                <a:latin typeface="+mn-ea"/>
              </a:rPr>
              <a:t>用户可以定义新指令及子程序</a:t>
            </a:r>
            <a:endParaRPr kumimoji="1" lang="zh-CN" altLang="en-US" sz="2000">
              <a:latin typeface="+mn-ea"/>
            </a:endParaRPr>
          </a:p>
        </p:txBody>
      </p:sp>
      <p:sp>
        <p:nvSpPr>
          <p:cNvPr id="9233" name="Text Box 17"/>
          <p:cNvSpPr txBox="1">
            <a:spLocks noChangeArrowheads="1"/>
          </p:cNvSpPr>
          <p:nvPr/>
        </p:nvSpPr>
        <p:spPr bwMode="auto">
          <a:xfrm>
            <a:off x="5106988" y="4865587"/>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zh-CN" altLang="en-US" sz="2000">
                <a:latin typeface="+mn-ea"/>
              </a:rPr>
              <a:t>源程序编译为目标程序，或解释执行</a:t>
            </a:r>
            <a:endParaRPr kumimoji="1" lang="zh-CN" altLang="en-US" sz="2000">
              <a:latin typeface="+mn-ea"/>
            </a:endParaRPr>
          </a:p>
        </p:txBody>
      </p:sp>
      <p:sp>
        <p:nvSpPr>
          <p:cNvPr id="9234" name="Text Box 18"/>
          <p:cNvSpPr txBox="1">
            <a:spLocks noChangeArrowheads="1"/>
          </p:cNvSpPr>
          <p:nvPr/>
        </p:nvSpPr>
        <p:spPr bwMode="auto">
          <a:xfrm>
            <a:off x="5106987" y="5422799"/>
            <a:ext cx="63475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zh-CN" altLang="en-US" sz="2000" dirty="0">
                <a:latin typeface="+mn-ea"/>
              </a:rPr>
              <a:t>高级程序语言的高层规约语言，提供比高级</a:t>
            </a:r>
            <a:endParaRPr kumimoji="1" lang="zh-CN" altLang="en-US" sz="2000" dirty="0">
              <a:latin typeface="+mn-ea"/>
            </a:endParaRPr>
          </a:p>
          <a:p>
            <a:pPr eaLnBrk="1" hangingPunct="1"/>
            <a:r>
              <a:rPr kumimoji="1" lang="zh-CN" altLang="en-US" sz="2000" dirty="0">
                <a:latin typeface="+mn-ea"/>
              </a:rPr>
              <a:t>程序语言更高级的语言设施。又称为“可执行的规约语言”。有时也不区别于高级语言。</a:t>
            </a:r>
            <a:endParaRPr kumimoji="1" lang="zh-CN" altLang="en-US" sz="2000" dirty="0">
              <a:latin typeface="+mn-ea"/>
            </a:endParaRPr>
          </a:p>
        </p:txBody>
      </p:sp>
      <p:sp>
        <p:nvSpPr>
          <p:cNvPr id="9235" name="Rectangle 19"/>
          <p:cNvSpPr>
            <a:spLocks noGrp="1" noChangeArrowheads="1"/>
          </p:cNvSpPr>
          <p:nvPr>
            <p:ph type="title"/>
          </p:nvPr>
        </p:nvSpPr>
        <p:spPr/>
        <p:txBody>
          <a:bodyPr/>
          <a:lstStyle/>
          <a:p>
            <a:pPr eaLnBrk="1" hangingPunct="1"/>
            <a:r>
              <a:rPr lang="zh-CN" altLang="en-US" dirty="0" smtClean="0"/>
              <a:t>计算机上语言的层次</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高级程序设计语言的分类</a:t>
            </a:r>
            <a:endParaRPr lang="en-US" altLang="zh-CN" dirty="0" smtClean="0"/>
          </a:p>
        </p:txBody>
      </p:sp>
      <p:sp>
        <p:nvSpPr>
          <p:cNvPr id="10243" name="Rectangle 4"/>
          <p:cNvSpPr>
            <a:spLocks noGrp="1" noChangeArrowheads="1"/>
          </p:cNvSpPr>
          <p:nvPr>
            <p:ph type="body" idx="1"/>
          </p:nvPr>
        </p:nvSpPr>
        <p:spPr/>
        <p:txBody>
          <a:bodyPr/>
          <a:lstStyle/>
          <a:p>
            <a:r>
              <a:rPr lang="zh-CN" altLang="en-US" smtClean="0"/>
              <a:t>命令式（</a:t>
            </a:r>
            <a:r>
              <a:rPr lang="en-US" altLang="zh-CN" smtClean="0"/>
              <a:t>imperative</a:t>
            </a:r>
            <a:r>
              <a:rPr lang="zh-CN" altLang="en-US" smtClean="0"/>
              <a:t>） 语言</a:t>
            </a:r>
            <a:endParaRPr lang="en-US" altLang="zh-CN" smtClean="0"/>
          </a:p>
          <a:p>
            <a:pPr lvl="1"/>
            <a:r>
              <a:rPr lang="zh-CN" altLang="en-US" smtClean="0"/>
              <a:t>结构化语言 </a:t>
            </a:r>
            <a:r>
              <a:rPr lang="en-US" altLang="zh-CN" smtClean="0"/>
              <a:t>C, Ada, Fortran …</a:t>
            </a:r>
            <a:endParaRPr lang="en-US" altLang="zh-CN" smtClean="0"/>
          </a:p>
          <a:p>
            <a:pPr lvl="1"/>
            <a:r>
              <a:rPr lang="zh-CN" altLang="en-US" smtClean="0"/>
              <a:t>面向对象语言   </a:t>
            </a:r>
            <a:r>
              <a:rPr lang="en-US" altLang="zh-CN" smtClean="0"/>
              <a:t>Smalltalk, Eiffel, C++, Java …</a:t>
            </a:r>
            <a:endParaRPr lang="en-US" altLang="zh-CN" smtClean="0"/>
          </a:p>
          <a:p>
            <a:pPr lvl="1"/>
            <a:r>
              <a:rPr lang="zh-CN" altLang="en-US" smtClean="0"/>
              <a:t>脚本语言       </a:t>
            </a:r>
            <a:r>
              <a:rPr lang="en-US" altLang="zh-CN" smtClean="0"/>
              <a:t>Perl, Python, PHP…</a:t>
            </a:r>
            <a:endParaRPr lang="en-US" altLang="zh-CN" smtClean="0"/>
          </a:p>
          <a:p>
            <a:r>
              <a:rPr lang="zh-CN" altLang="en-US" smtClean="0"/>
              <a:t>说明式（</a:t>
            </a:r>
            <a:r>
              <a:rPr lang="en-US" altLang="zh-CN" smtClean="0"/>
              <a:t>declarative</a:t>
            </a:r>
            <a:r>
              <a:rPr lang="zh-CN" altLang="en-US" smtClean="0"/>
              <a:t>）语言</a:t>
            </a:r>
            <a:endParaRPr lang="zh-CN" altLang="en-US" smtClean="0"/>
          </a:p>
          <a:p>
            <a:pPr lvl="1"/>
            <a:r>
              <a:rPr lang="zh-CN" altLang="en-US" smtClean="0"/>
              <a:t>函数式  </a:t>
            </a:r>
            <a:r>
              <a:rPr lang="en-US" altLang="zh-CN" smtClean="0"/>
              <a:t>Lisp/Scheme, ML, Haskell, Clean, Erlang, Miranda…</a:t>
            </a:r>
            <a:endParaRPr lang="en-US" altLang="zh-CN" smtClean="0"/>
          </a:p>
          <a:p>
            <a:pPr lvl="1"/>
            <a:r>
              <a:rPr lang="zh-CN" altLang="en-US" smtClean="0"/>
              <a:t>数据流  </a:t>
            </a:r>
            <a:r>
              <a:rPr lang="en-US" altLang="zh-CN" smtClean="0"/>
              <a:t>Id, Val …</a:t>
            </a:r>
            <a:endParaRPr lang="en-US" altLang="zh-CN" smtClean="0"/>
          </a:p>
          <a:p>
            <a:pPr lvl="1"/>
            <a:r>
              <a:rPr lang="zh-CN" altLang="en-US" smtClean="0"/>
              <a:t>逻辑式 或基于约束的 </a:t>
            </a:r>
            <a:r>
              <a:rPr lang="en-US" altLang="zh-CN" smtClean="0"/>
              <a:t>Prolog, spreedsheets …</a:t>
            </a:r>
            <a:endParaRPr lang="en-US" altLang="zh-CN" smtClean="0"/>
          </a:p>
          <a:p>
            <a:pPr lvl="1"/>
            <a:r>
              <a:rPr lang="zh-CN" altLang="en-US" smtClean="0"/>
              <a:t>基于模板的 </a:t>
            </a:r>
            <a:r>
              <a:rPr lang="en-US" altLang="zh-CN" smtClean="0"/>
              <a:t>XSLT …</a:t>
            </a:r>
            <a:endParaRPr lang="en-US" altLang="zh-CN" smtClean="0"/>
          </a:p>
          <a:p>
            <a:r>
              <a:rPr lang="zh-CN" altLang="en-US" smtClean="0"/>
              <a:t>量子（</a:t>
            </a:r>
            <a:r>
              <a:rPr lang="en-US" altLang="zh-CN" smtClean="0"/>
              <a:t>quantum</a:t>
            </a:r>
            <a:r>
              <a:rPr lang="zh-CN" altLang="en-US" smtClean="0"/>
              <a:t>）编程语言</a:t>
            </a:r>
            <a:endParaRPr lang="en-US" altLang="zh-CN" smtClean="0"/>
          </a:p>
          <a:p>
            <a:pPr lvl="1"/>
            <a:r>
              <a:rPr lang="en-US" altLang="zh-CN" smtClean="0"/>
              <a:t>Q#, Quipper, Sliq</a:t>
            </a:r>
            <a:endParaRPr lang="zh-CN" altLang="en-US" smtClean="0"/>
          </a:p>
          <a:p>
            <a:pPr lvl="1"/>
            <a:endParaRPr lang="en-US" altLang="zh-CN" smtClean="0"/>
          </a:p>
          <a:p>
            <a:pPr lvl="1"/>
            <a:endParaRPr lang="zh-CN" altLang="en-US"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赤霞朱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9896</Words>
  <Application>WPS 演示</Application>
  <PresentationFormat>宽屏</PresentationFormat>
  <Paragraphs>1143</Paragraphs>
  <Slides>37</Slides>
  <Notes>37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37</vt:i4>
      </vt:variant>
    </vt:vector>
  </HeadingPairs>
  <TitlesOfParts>
    <vt:vector size="55" baseType="lpstr">
      <vt:lpstr>Arial</vt:lpstr>
      <vt:lpstr>宋体</vt:lpstr>
      <vt:lpstr>Wingdings</vt:lpstr>
      <vt:lpstr>微软雅黑</vt:lpstr>
      <vt:lpstr>Castellar</vt:lpstr>
      <vt:lpstr>HGB6_CNKI</vt:lpstr>
      <vt:lpstr>华文行楷</vt:lpstr>
      <vt:lpstr>华文楷体</vt:lpstr>
      <vt:lpstr>ZapfHumnst BT</vt:lpstr>
      <vt:lpstr>Times New Roman</vt:lpstr>
      <vt:lpstr>Arial Unicode MS</vt:lpstr>
      <vt:lpstr>等线</vt:lpstr>
      <vt:lpstr>华文新魏</vt:lpstr>
      <vt:lpstr>Heiti SC Medium</vt:lpstr>
      <vt:lpstr>Arial Narrow</vt:lpstr>
      <vt:lpstr>楷体</vt:lpstr>
      <vt:lpstr>Segoe Print</vt:lpstr>
      <vt:lpstr>赤霞朱主题​​</vt:lpstr>
      <vt:lpstr>软件工程原理与实践Software Engineering</vt:lpstr>
      <vt:lpstr>软件设计后...</vt:lpstr>
      <vt:lpstr>从 宏观上 看百度程序员的工作</vt:lpstr>
      <vt:lpstr>PowerPoint 演示文稿</vt:lpstr>
      <vt:lpstr>编码</vt:lpstr>
      <vt:lpstr>编码的目的和质量要求</vt:lpstr>
      <vt:lpstr>程序设计语言的发展</vt:lpstr>
      <vt:lpstr>计算机上语言的层次</vt:lpstr>
      <vt:lpstr>高级程序设计语言的分类</vt:lpstr>
      <vt:lpstr>语言的选择</vt:lpstr>
      <vt:lpstr>语言选择举例 </vt:lpstr>
      <vt:lpstr>编码准则</vt:lpstr>
      <vt:lpstr>Clean Code</vt:lpstr>
      <vt:lpstr>符合编码规范</vt:lpstr>
      <vt:lpstr>示例：Google C++ 编程规范</vt:lpstr>
      <vt:lpstr>源程序的文档化 （code documentation）</vt:lpstr>
      <vt:lpstr>案例：低质量的代码（图书借阅功能） </vt:lpstr>
      <vt:lpstr>案例：低质量的代码（图书借阅功能） </vt:lpstr>
      <vt:lpstr>案例：改进后的代码（图书借阅功能） </vt:lpstr>
      <vt:lpstr>案例：进一步改进（图书借阅功能） </vt:lpstr>
      <vt:lpstr>PowerPoint 演示文稿</vt:lpstr>
      <vt:lpstr>编码规范和代码评审 </vt:lpstr>
      <vt:lpstr>编码规范的自动检查</vt:lpstr>
      <vt:lpstr>举例：SonarCube</vt:lpstr>
      <vt:lpstr>何时进行编码规范的自动检查？ </vt:lpstr>
      <vt:lpstr>代码评审(code review)</vt:lpstr>
      <vt:lpstr>PowerPoint 演示文稿</vt:lpstr>
      <vt:lpstr>代码自动生成 </vt:lpstr>
      <vt:lpstr>代码自动生成的技术</vt:lpstr>
      <vt:lpstr>从模型中生成代码</vt:lpstr>
      <vt:lpstr>确保模型和代码的一致</vt:lpstr>
      <vt:lpstr>微软的AI结对编程助手GitHub Copilot  </vt:lpstr>
      <vt:lpstr>PowerPoint 演示文稿</vt:lpstr>
      <vt:lpstr>软件持续集成 </vt:lpstr>
      <vt:lpstr>软件持续集成</vt:lpstr>
      <vt:lpstr>持续集成示例</vt:lpstr>
      <vt:lpstr>软件编码的技术问答社区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徐臻</dc:creator>
  <cp:keywords>2021模板</cp:keywords>
  <cp:lastModifiedBy>杨柳</cp:lastModifiedBy>
  <cp:revision>469</cp:revision>
  <cp:lastPrinted>2022-02-10T09:13:00Z</cp:lastPrinted>
  <dcterms:created xsi:type="dcterms:W3CDTF">2019-01-23T14:14:00Z</dcterms:created>
  <dcterms:modified xsi:type="dcterms:W3CDTF">2024-09-05T04:09:27Z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2019-04-13T04:31:50.2944312Z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7b149082-93e1-4519-a220-b561cf239821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2052-11.1.0.10214</vt:lpwstr>
  </property>
</Properties>
</file>