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gif" ContentType="image/gif"/>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4"/>
  </p:handoutMasterIdLst>
  <p:sldIdLst>
    <p:sldId id="1936" r:id="rId3"/>
    <p:sldId id="1937" r:id="rId5"/>
    <p:sldId id="2054" r:id="rId6"/>
    <p:sldId id="2056" r:id="rId7"/>
    <p:sldId id="2059" r:id="rId8"/>
    <p:sldId id="2057" r:id="rId9"/>
    <p:sldId id="2058" r:id="rId10"/>
    <p:sldId id="2052" r:id="rId11"/>
    <p:sldId id="2060" r:id="rId12"/>
    <p:sldId id="2025" r:id="rId13"/>
    <p:sldId id="2046" r:id="rId14"/>
    <p:sldId id="2055" r:id="rId15"/>
    <p:sldId id="2027" r:id="rId16"/>
    <p:sldId id="2028" r:id="rId17"/>
    <p:sldId id="2029" r:id="rId18"/>
    <p:sldId id="2030" r:id="rId19"/>
    <p:sldId id="2031" r:id="rId20"/>
    <p:sldId id="2032" r:id="rId21"/>
    <p:sldId id="2033" r:id="rId22"/>
    <p:sldId id="2034" r:id="rId23"/>
    <p:sldId id="2035" r:id="rId24"/>
    <p:sldId id="2036" r:id="rId25"/>
    <p:sldId id="2037" r:id="rId26"/>
    <p:sldId id="2053" r:id="rId27"/>
    <p:sldId id="2039" r:id="rId28"/>
    <p:sldId id="2040" r:id="rId29"/>
    <p:sldId id="2041" r:id="rId30"/>
    <p:sldId id="2042" r:id="rId31"/>
    <p:sldId id="2047" r:id="rId32"/>
    <p:sldId id="2048"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C1F"/>
    <a:srgbClr val="EB7C11"/>
    <a:srgbClr val="CCFFFF"/>
    <a:srgbClr val="175F8B"/>
    <a:srgbClr val="009999"/>
    <a:srgbClr val="C0504D"/>
    <a:srgbClr val="4681BD"/>
    <a:srgbClr val="E0CFBD"/>
    <a:srgbClr val="8064A2"/>
    <a:srgbClr val="A62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238" autoAdjust="0"/>
    <p:restoredTop sz="73980" autoAdjust="0"/>
  </p:normalViewPr>
  <p:slideViewPr>
    <p:cSldViewPr snapToGrid="0" showGuides="1">
      <p:cViewPr varScale="1">
        <p:scale>
          <a:sx n="46" d="100"/>
          <a:sy n="46" d="100"/>
        </p:scale>
        <p:origin x="247" y="38"/>
      </p:cViewPr>
      <p:guideLst>
        <p:guide pos="3863"/>
        <p:guide orient="horz" pos="1003"/>
        <p:guide orient="horz" pos="1502"/>
        <p:guide orient="horz" pos="3113"/>
        <p:guide pos="2128"/>
        <p:guide pos="4067"/>
        <p:guide pos="5972"/>
        <p:guide pos="5292"/>
        <p:guide pos="2275"/>
      </p:guideLst>
    </p:cSldViewPr>
  </p:slideViewPr>
  <p:outlineViewPr>
    <p:cViewPr>
      <p:scale>
        <a:sx n="33" d="100"/>
        <a:sy n="33" d="100"/>
      </p:scale>
      <p:origin x="0" y="0"/>
    </p:cViewPr>
    <p:sldLst>
      <p:sld r:id="rId1" collapse="1"/>
    </p:sldLst>
  </p:outlineViewPr>
  <p:notesTextViewPr>
    <p:cViewPr>
      <p:scale>
        <a:sx n="1" d="1"/>
        <a:sy n="1" d="1"/>
      </p:scale>
      <p:origin x="0" y="0"/>
    </p:cViewPr>
  </p:notesTextViewPr>
  <p:sorterViewPr>
    <p:cViewPr varScale="1">
      <p:scale>
        <a:sx n="1" d="1"/>
        <a:sy n="1" d="1"/>
      </p:scale>
      <p:origin x="0" y="-1358"/>
    </p:cViewPr>
  </p:sorterViewPr>
  <p:notesViewPr>
    <p:cSldViewPr snapToGrid="0">
      <p:cViewPr varScale="1">
        <p:scale>
          <a:sx n="48" d="100"/>
          <a:sy n="48" d="100"/>
        </p:scale>
        <p:origin x="2134" y="3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2A60F-63B3-4D54-AA63-B159FADA9F3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94E6C1-322F-4AF4-A541-6A7DCE3853A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13A3C-D0C5-45C0-BD52-194E763967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D5545-95D4-489F-B8ED-7EAFA774B5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zh-CN" sz="1200" kern="1200" dirty="0" smtClean="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55" eaLnBrk="0" hangingPunct="0">
              <a:defRPr sz="1000">
                <a:solidFill>
                  <a:schemeClr val="tx1"/>
                </a:solidFill>
                <a:latin typeface="Arial" panose="020B0604020202020204" pitchFamily="34" charset="0"/>
                <a:ea typeface="宋体" panose="02010600030101010101" pitchFamily="2" charset="-122"/>
              </a:defRPr>
            </a:lvl1pPr>
            <a:lvl2pPr marL="742950" indent="-285750" defTabSz="960755" eaLnBrk="0" hangingPunct="0">
              <a:defRPr sz="1000">
                <a:solidFill>
                  <a:schemeClr val="tx1"/>
                </a:solidFill>
                <a:latin typeface="Arial" panose="020B0604020202020204" pitchFamily="34" charset="0"/>
                <a:ea typeface="宋体" panose="02010600030101010101" pitchFamily="2" charset="-122"/>
              </a:defRPr>
            </a:lvl2pPr>
            <a:lvl3pPr marL="1143000" indent="-228600" defTabSz="960755" eaLnBrk="0" hangingPunct="0">
              <a:defRPr sz="1000">
                <a:solidFill>
                  <a:schemeClr val="tx1"/>
                </a:solidFill>
                <a:latin typeface="Arial" panose="020B0604020202020204" pitchFamily="34" charset="0"/>
                <a:ea typeface="宋体" panose="02010600030101010101" pitchFamily="2" charset="-122"/>
              </a:defRPr>
            </a:lvl3pPr>
            <a:lvl4pPr marL="1600200" indent="-228600" defTabSz="960755" eaLnBrk="0" hangingPunct="0">
              <a:defRPr sz="1000">
                <a:solidFill>
                  <a:schemeClr val="tx1"/>
                </a:solidFill>
                <a:latin typeface="Arial" panose="020B0604020202020204" pitchFamily="34" charset="0"/>
                <a:ea typeface="宋体" panose="02010600030101010101" pitchFamily="2" charset="-122"/>
              </a:defRPr>
            </a:lvl4pPr>
            <a:lvl5pPr marL="2057400" indent="-228600" defTabSz="960755" eaLnBrk="0" hangingPunct="0">
              <a:defRPr sz="1000">
                <a:solidFill>
                  <a:schemeClr val="tx1"/>
                </a:solidFill>
                <a:latin typeface="Arial" panose="020B0604020202020204" pitchFamily="34" charset="0"/>
                <a:ea typeface="宋体" panose="02010600030101010101" pitchFamily="2" charset="-122"/>
              </a:defRPr>
            </a:lvl5pPr>
            <a:lvl6pPr marL="25146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6pPr>
            <a:lvl7pPr marL="29718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7pPr>
            <a:lvl8pPr marL="34290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8pPr>
            <a:lvl9pPr marL="38862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9pPr>
          </a:lstStyle>
          <a:p>
            <a:pPr eaLnBrk="1" hangingPunct="1"/>
            <a:fld id="{63C53CA2-0610-4354-B6A0-2179D5E20C89}"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xfrm>
            <a:off x="139700" y="768350"/>
            <a:ext cx="6819900" cy="3836988"/>
          </a:xfrm>
        </p:spPr>
      </p:sp>
      <p:sp>
        <p:nvSpPr>
          <p:cNvPr id="28676" name="Rectangle 3"/>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55" eaLnBrk="0" hangingPunct="0">
              <a:defRPr sz="1000">
                <a:solidFill>
                  <a:schemeClr val="tx1"/>
                </a:solidFill>
                <a:latin typeface="Arial" panose="020B0604020202020204" pitchFamily="34" charset="0"/>
                <a:ea typeface="宋体" panose="02010600030101010101" pitchFamily="2" charset="-122"/>
              </a:defRPr>
            </a:lvl1pPr>
            <a:lvl2pPr marL="742950" indent="-285750" defTabSz="960755" eaLnBrk="0" hangingPunct="0">
              <a:defRPr sz="1000">
                <a:solidFill>
                  <a:schemeClr val="tx1"/>
                </a:solidFill>
                <a:latin typeface="Arial" panose="020B0604020202020204" pitchFamily="34" charset="0"/>
                <a:ea typeface="宋体" panose="02010600030101010101" pitchFamily="2" charset="-122"/>
              </a:defRPr>
            </a:lvl2pPr>
            <a:lvl3pPr marL="1143000" indent="-228600" defTabSz="960755" eaLnBrk="0" hangingPunct="0">
              <a:defRPr sz="1000">
                <a:solidFill>
                  <a:schemeClr val="tx1"/>
                </a:solidFill>
                <a:latin typeface="Arial" panose="020B0604020202020204" pitchFamily="34" charset="0"/>
                <a:ea typeface="宋体" panose="02010600030101010101" pitchFamily="2" charset="-122"/>
              </a:defRPr>
            </a:lvl3pPr>
            <a:lvl4pPr marL="1600200" indent="-228600" defTabSz="960755" eaLnBrk="0" hangingPunct="0">
              <a:defRPr sz="1000">
                <a:solidFill>
                  <a:schemeClr val="tx1"/>
                </a:solidFill>
                <a:latin typeface="Arial" panose="020B0604020202020204" pitchFamily="34" charset="0"/>
                <a:ea typeface="宋体" panose="02010600030101010101" pitchFamily="2" charset="-122"/>
              </a:defRPr>
            </a:lvl4pPr>
            <a:lvl5pPr marL="2057400" indent="-228600" defTabSz="960755" eaLnBrk="0" hangingPunct="0">
              <a:defRPr sz="1000">
                <a:solidFill>
                  <a:schemeClr val="tx1"/>
                </a:solidFill>
                <a:latin typeface="Arial" panose="020B0604020202020204" pitchFamily="34" charset="0"/>
                <a:ea typeface="宋体" panose="02010600030101010101" pitchFamily="2" charset="-122"/>
              </a:defRPr>
            </a:lvl5pPr>
            <a:lvl6pPr marL="25146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6pPr>
            <a:lvl7pPr marL="29718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7pPr>
            <a:lvl8pPr marL="34290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8pPr>
            <a:lvl9pPr marL="38862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9pPr>
          </a:lstStyle>
          <a:p>
            <a:pPr eaLnBrk="1" hangingPunct="1"/>
            <a:fld id="{84A86E85-432F-4AAE-9563-86DF9CF99218}"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xfrm>
            <a:off x="139700" y="768350"/>
            <a:ext cx="6819900" cy="3836988"/>
          </a:xfrm>
        </p:spPr>
      </p:sp>
      <p:sp>
        <p:nvSpPr>
          <p:cNvPr id="29700" name="Rectangle 3"/>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55" eaLnBrk="0" hangingPunct="0">
              <a:defRPr sz="1000">
                <a:solidFill>
                  <a:schemeClr val="tx1"/>
                </a:solidFill>
                <a:latin typeface="Arial" panose="020B0604020202020204" pitchFamily="34" charset="0"/>
                <a:ea typeface="宋体" panose="02010600030101010101" pitchFamily="2" charset="-122"/>
              </a:defRPr>
            </a:lvl1pPr>
            <a:lvl2pPr marL="742950" indent="-285750" defTabSz="960755" eaLnBrk="0" hangingPunct="0">
              <a:defRPr sz="1000">
                <a:solidFill>
                  <a:schemeClr val="tx1"/>
                </a:solidFill>
                <a:latin typeface="Arial" panose="020B0604020202020204" pitchFamily="34" charset="0"/>
                <a:ea typeface="宋体" panose="02010600030101010101" pitchFamily="2" charset="-122"/>
              </a:defRPr>
            </a:lvl2pPr>
            <a:lvl3pPr marL="1143000" indent="-228600" defTabSz="960755" eaLnBrk="0" hangingPunct="0">
              <a:defRPr sz="1000">
                <a:solidFill>
                  <a:schemeClr val="tx1"/>
                </a:solidFill>
                <a:latin typeface="Arial" panose="020B0604020202020204" pitchFamily="34" charset="0"/>
                <a:ea typeface="宋体" panose="02010600030101010101" pitchFamily="2" charset="-122"/>
              </a:defRPr>
            </a:lvl3pPr>
            <a:lvl4pPr marL="1600200" indent="-228600" defTabSz="960755" eaLnBrk="0" hangingPunct="0">
              <a:defRPr sz="1000">
                <a:solidFill>
                  <a:schemeClr val="tx1"/>
                </a:solidFill>
                <a:latin typeface="Arial" panose="020B0604020202020204" pitchFamily="34" charset="0"/>
                <a:ea typeface="宋体" panose="02010600030101010101" pitchFamily="2" charset="-122"/>
              </a:defRPr>
            </a:lvl4pPr>
            <a:lvl5pPr marL="2057400" indent="-228600" defTabSz="960755" eaLnBrk="0" hangingPunct="0">
              <a:defRPr sz="1000">
                <a:solidFill>
                  <a:schemeClr val="tx1"/>
                </a:solidFill>
                <a:latin typeface="Arial" panose="020B0604020202020204" pitchFamily="34" charset="0"/>
                <a:ea typeface="宋体" panose="02010600030101010101" pitchFamily="2" charset="-122"/>
              </a:defRPr>
            </a:lvl5pPr>
            <a:lvl6pPr marL="25146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6pPr>
            <a:lvl7pPr marL="29718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7pPr>
            <a:lvl8pPr marL="34290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8pPr>
            <a:lvl9pPr marL="38862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9pPr>
          </a:lstStyle>
          <a:p>
            <a:pPr eaLnBrk="1" hangingPunct="1"/>
            <a:fld id="{9AD35BD1-99B4-47BD-A7A7-05EE6E05DEF3}"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xfrm>
            <a:off x="139700" y="768350"/>
            <a:ext cx="6819900" cy="3836988"/>
          </a:xfrm>
        </p:spPr>
      </p:sp>
      <p:sp>
        <p:nvSpPr>
          <p:cNvPr id="30724" name="Rectangle 3"/>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0755" eaLnBrk="0" hangingPunct="0">
              <a:defRPr sz="1000">
                <a:solidFill>
                  <a:schemeClr val="tx1"/>
                </a:solidFill>
                <a:latin typeface="Arial" panose="020B0604020202020204" pitchFamily="34" charset="0"/>
                <a:ea typeface="宋体" panose="02010600030101010101" pitchFamily="2" charset="-122"/>
              </a:defRPr>
            </a:lvl1pPr>
            <a:lvl2pPr marL="742950" indent="-285750" defTabSz="960755" eaLnBrk="0" hangingPunct="0">
              <a:defRPr sz="1000">
                <a:solidFill>
                  <a:schemeClr val="tx1"/>
                </a:solidFill>
                <a:latin typeface="Arial" panose="020B0604020202020204" pitchFamily="34" charset="0"/>
                <a:ea typeface="宋体" panose="02010600030101010101" pitchFamily="2" charset="-122"/>
              </a:defRPr>
            </a:lvl2pPr>
            <a:lvl3pPr marL="1143000" indent="-228600" defTabSz="960755" eaLnBrk="0" hangingPunct="0">
              <a:defRPr sz="1000">
                <a:solidFill>
                  <a:schemeClr val="tx1"/>
                </a:solidFill>
                <a:latin typeface="Arial" panose="020B0604020202020204" pitchFamily="34" charset="0"/>
                <a:ea typeface="宋体" panose="02010600030101010101" pitchFamily="2" charset="-122"/>
              </a:defRPr>
            </a:lvl3pPr>
            <a:lvl4pPr marL="1600200" indent="-228600" defTabSz="960755" eaLnBrk="0" hangingPunct="0">
              <a:defRPr sz="1000">
                <a:solidFill>
                  <a:schemeClr val="tx1"/>
                </a:solidFill>
                <a:latin typeface="Arial" panose="020B0604020202020204" pitchFamily="34" charset="0"/>
                <a:ea typeface="宋体" panose="02010600030101010101" pitchFamily="2" charset="-122"/>
              </a:defRPr>
            </a:lvl4pPr>
            <a:lvl5pPr marL="2057400" indent="-228600" defTabSz="960755" eaLnBrk="0" hangingPunct="0">
              <a:defRPr sz="1000">
                <a:solidFill>
                  <a:schemeClr val="tx1"/>
                </a:solidFill>
                <a:latin typeface="Arial" panose="020B0604020202020204" pitchFamily="34" charset="0"/>
                <a:ea typeface="宋体" panose="02010600030101010101" pitchFamily="2" charset="-122"/>
              </a:defRPr>
            </a:lvl5pPr>
            <a:lvl6pPr marL="25146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6pPr>
            <a:lvl7pPr marL="29718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7pPr>
            <a:lvl8pPr marL="34290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8pPr>
            <a:lvl9pPr marL="3886200" indent="-228600" algn="just" defTabSz="960755"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9pPr>
          </a:lstStyle>
          <a:p>
            <a:pPr eaLnBrk="1" hangingPunct="1"/>
            <a:fld id="{4F1A6D98-17E5-4052-A382-93CD71FE12E0}" type="slidenum">
              <a:rPr lang="en-US" altLang="zh-CN" sz="1200">
                <a:latin typeface="Times New Roman" panose="02020603050405020304" pitchFamily="18" charset="0"/>
              </a:rPr>
            </a:fld>
            <a:endParaRPr lang="en-US" altLang="zh-CN" sz="1200">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xfrm>
            <a:off x="139700" y="768350"/>
            <a:ext cx="6819900" cy="3836988"/>
          </a:xfrm>
        </p:spPr>
      </p:sp>
      <p:sp>
        <p:nvSpPr>
          <p:cNvPr id="31748" name="Rectangle 3"/>
          <p:cNvSpPr>
            <a:spLocks noGrp="1" noChangeArrowheads="1"/>
          </p:cNvSpPr>
          <p:nvPr>
            <p:ph type="body" idx="1"/>
          </p:nvPr>
        </p:nvSpPr>
        <p:spPr>
          <a:xfrm>
            <a:off x="709613" y="4860925"/>
            <a:ext cx="5680075" cy="4605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1" i="0" kern="1200" dirty="0" smtClean="0">
                <a:solidFill>
                  <a:schemeClr val="tx1"/>
                </a:solidFill>
                <a:effectLst/>
                <a:latin typeface="Times New Roman" panose="02020603050405020304" pitchFamily="18" charset="0"/>
                <a:ea typeface="宋体" panose="02010600030101010101" pitchFamily="2" charset="-122"/>
                <a:cs typeface="+mn-cs"/>
              </a:rPr>
              <a:t>拼多多领用</a:t>
            </a:r>
            <a:r>
              <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rPr>
              <a:t>100</a:t>
            </a:r>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话费充值卷</a:t>
            </a:r>
            <a:r>
              <a:rPr kumimoji="1" lang="zh-CN" altLang="en-US" sz="1200" b="1" i="0" kern="1200" dirty="0" smtClean="0">
                <a:solidFill>
                  <a:schemeClr val="tx1"/>
                </a:solidFill>
                <a:effectLst/>
                <a:latin typeface="Times New Roman" panose="02020603050405020304" pitchFamily="18" charset="0"/>
                <a:ea typeface="宋体" panose="02010600030101010101" pitchFamily="2" charset="-122"/>
                <a:cs typeface="+mn-cs"/>
              </a:rPr>
              <a:t>现漏洞，一晚惊损失</a:t>
            </a:r>
            <a:r>
              <a:rPr kumimoji="1" lang="en-US" altLang="zh-CN" sz="1200" b="1" i="0" kern="1200" dirty="0" smtClean="0">
                <a:solidFill>
                  <a:schemeClr val="tx1"/>
                </a:solidFill>
                <a:effectLst/>
                <a:latin typeface="Times New Roman" panose="02020603050405020304" pitchFamily="18" charset="0"/>
                <a:ea typeface="宋体" panose="02010600030101010101" pitchFamily="2" charset="-122"/>
                <a:cs typeface="+mn-cs"/>
              </a:rPr>
              <a:t>200</a:t>
            </a:r>
            <a:r>
              <a:rPr kumimoji="1" lang="zh-CN" altLang="en-US" sz="1200" b="1" i="0" kern="1200" dirty="0" smtClean="0">
                <a:solidFill>
                  <a:schemeClr val="tx1"/>
                </a:solidFill>
                <a:effectLst/>
                <a:latin typeface="Times New Roman" panose="02020603050405020304" pitchFamily="18" charset="0"/>
                <a:ea typeface="宋体" panose="02010600030101010101" pitchFamily="2" charset="-122"/>
                <a:cs typeface="+mn-cs"/>
              </a:rPr>
              <a:t>多亿</a:t>
            </a:r>
            <a:endParaRPr kumimoji="1" lang="zh-CN" altLang="en-US" sz="1200" b="1" i="0" kern="1200" dirty="0" smtClean="0">
              <a:solidFill>
                <a:schemeClr val="tx1"/>
              </a:solidFill>
              <a:effectLst/>
              <a:latin typeface="Times New Roman" panose="02020603050405020304" pitchFamily="18" charset="0"/>
              <a:ea typeface="宋体" panose="02010600030101010101" pitchFamily="2" charset="-122"/>
              <a:cs typeface="+mn-cs"/>
            </a:endParaRPr>
          </a:p>
          <a:p>
            <a:r>
              <a:rPr kumimoji="1" lang="zh-CN" altLang="en-US" sz="1200" b="0" i="0" kern="1200" dirty="0" smtClean="0">
                <a:solidFill>
                  <a:schemeClr val="tx1"/>
                </a:solidFill>
                <a:effectLst/>
                <a:latin typeface="Times New Roman" panose="02020603050405020304" pitchFamily="18" charset="0"/>
                <a:ea typeface="宋体" panose="02010600030101010101" pitchFamily="2" charset="-122"/>
                <a:cs typeface="+mn-cs"/>
              </a:rPr>
              <a:t>拼多多的运维监控有问题。这样大量的同一地址的访问，应该触发高级别的警报。拼多多的运维是在券领用超过限度才发现问题，虽然手工下线了，到但又再次被上线。这说明监控的延迟比较大，且发现问题后没有升级到足够级别处理。</a:t>
            </a:r>
            <a:endPar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endParaRPr>
          </a:p>
          <a:p>
            <a:endParaRPr kumimoji="1" lang="en-US" altLang="zh-CN" sz="1200" b="0" i="0" kern="1200" dirty="0" smtClean="0">
              <a:solidFill>
                <a:schemeClr val="tx1"/>
              </a:solidFill>
              <a:effectLst/>
              <a:latin typeface="Times New Roman" panose="02020603050405020304" pitchFamily="18" charset="0"/>
              <a:ea typeface="宋体" panose="02010600030101010101" pitchFamily="2" charset="-122"/>
              <a:cs typeface="+mn-cs"/>
            </a:endParaRPr>
          </a:p>
          <a:p>
            <a:r>
              <a:rPr lang="en-US" altLang="zh-CN" dirty="0" smtClean="0"/>
              <a:t>2023</a:t>
            </a:r>
            <a:r>
              <a:rPr lang="zh-CN" altLang="en-US" dirty="0" smtClean="0"/>
              <a:t>年</a:t>
            </a:r>
            <a:r>
              <a:rPr lang="en-US" altLang="zh-CN" dirty="0" smtClean="0"/>
              <a:t>11</a:t>
            </a:r>
            <a:r>
              <a:rPr lang="zh-CN" altLang="en-US" dirty="0" smtClean="0"/>
              <a:t>月滴滴宕机</a:t>
            </a:r>
            <a:r>
              <a:rPr lang="en-US" altLang="zh-CN" dirty="0" smtClean="0"/>
              <a:t>12</a:t>
            </a:r>
            <a:r>
              <a:rPr lang="zh-CN" altLang="en-US" dirty="0" smtClean="0"/>
              <a:t>小时，导致</a:t>
            </a:r>
            <a:r>
              <a:rPr lang="en-US" altLang="zh-CN" dirty="0" smtClean="0"/>
              <a:t>4</a:t>
            </a:r>
            <a:r>
              <a:rPr lang="zh-CN" altLang="en-US" dirty="0" smtClean="0"/>
              <a:t>亿多的订单无法成交</a:t>
            </a:r>
            <a:endParaRPr lang="en-US" altLang="zh-CN" dirty="0" smtClean="0"/>
          </a:p>
          <a:p>
            <a:r>
              <a:rPr lang="zh-CN" altLang="en-US" dirty="0" smtClean="0"/>
              <a:t>原因是：系统升级出现问题</a:t>
            </a:r>
            <a:endParaRPr lang="zh-CN" altLang="en-US" dirty="0"/>
          </a:p>
        </p:txBody>
      </p:sp>
      <p:sp>
        <p:nvSpPr>
          <p:cNvPr id="4" name="灯片编号占位符 3"/>
          <p:cNvSpPr>
            <a:spLocks noGrp="1"/>
          </p:cNvSpPr>
          <p:nvPr>
            <p:ph type="sldNum" sz="quarter" idx="10"/>
          </p:nvPr>
        </p:nvSpPr>
        <p:spPr/>
        <p:txBody>
          <a:bodyPr/>
          <a:lstStyle/>
          <a:p>
            <a:fld id="{46686880-2FDD-4D83-98B7-E5099B8F1016}"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基于部署图来搭建环境和部署软件</a:t>
            </a:r>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01">
    <p:spTree>
      <p:nvGrpSpPr>
        <p:cNvPr id="1" name=""/>
        <p:cNvGrpSpPr/>
        <p:nvPr/>
      </p:nvGrpSpPr>
      <p:grpSpPr>
        <a:xfrm>
          <a:off x="0" y="0"/>
          <a:ext cx="0" cy="0"/>
          <a:chOff x="0" y="0"/>
          <a:chExt cx="0" cy="0"/>
        </a:xfrm>
      </p:grpSpPr>
      <p:sp>
        <p:nvSpPr>
          <p:cNvPr id="15" name="任意多边形: 形状 14"/>
          <p:cNvSpPr/>
          <p:nvPr userDrawn="1"/>
        </p:nvSpPr>
        <p:spPr>
          <a:xfrm>
            <a:off x="1" y="-13844"/>
            <a:ext cx="9051317" cy="68718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1317" h="6871844">
                <a:moveTo>
                  <a:pt x="0" y="0"/>
                </a:moveTo>
                <a:lnTo>
                  <a:pt x="8724495" y="0"/>
                </a:lnTo>
                <a:lnTo>
                  <a:pt x="8832115" y="466295"/>
                </a:lnTo>
                <a:cubicBezTo>
                  <a:pt x="8975839" y="1168657"/>
                  <a:pt x="9051317" y="1895878"/>
                  <a:pt x="9051317" y="2640728"/>
                </a:cubicBezTo>
                <a:cubicBezTo>
                  <a:pt x="9051317" y="4130428"/>
                  <a:pt x="8749407" y="5549614"/>
                  <a:pt x="8203435" y="6840435"/>
                </a:cubicBezTo>
                <a:lnTo>
                  <a:pt x="8189236" y="6871844"/>
                </a:lnTo>
                <a:lnTo>
                  <a:pt x="0" y="6871844"/>
                </a:lnTo>
                <a:lnTo>
                  <a:pt x="0"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a:spLocks noGrp="1"/>
          </p:cNvSpPr>
          <p:nvPr>
            <p:ph type="title" hasCustomPrompt="1"/>
          </p:nvPr>
        </p:nvSpPr>
        <p:spPr>
          <a:xfrm>
            <a:off x="1069561" y="1742554"/>
            <a:ext cx="7525799" cy="1789918"/>
          </a:xfrm>
          <a:prstGeom prst="rect">
            <a:avLst/>
          </a:prstGeom>
        </p:spPr>
        <p:txBody>
          <a:bodyPr anchor="t">
            <a:noAutofit/>
          </a:bodyPr>
          <a:lstStyle>
            <a:lvl1pPr algn="l">
              <a:lnSpc>
                <a:spcPct val="100000"/>
              </a:lnSpc>
              <a:defRPr sz="5400" b="1" spc="300">
                <a:solidFill>
                  <a:schemeClr val="bg1"/>
                </a:solidFill>
              </a:defRPr>
            </a:lvl1pPr>
          </a:lstStyle>
          <a:p>
            <a:r>
              <a:rPr lang="zh-CN" altLang="en-US" dirty="0"/>
              <a:t>单击此处编辑标题样式</a:t>
            </a:r>
            <a:endParaRPr lang="zh-CN" altLang="en-US" dirty="0"/>
          </a:p>
        </p:txBody>
      </p:sp>
      <p:sp>
        <p:nvSpPr>
          <p:cNvPr id="32" name="文本占位符 31"/>
          <p:cNvSpPr>
            <a:spLocks noGrp="1"/>
          </p:cNvSpPr>
          <p:nvPr>
            <p:ph type="body" sz="quarter" idx="11"/>
          </p:nvPr>
        </p:nvSpPr>
        <p:spPr>
          <a:xfrm>
            <a:off x="1069561" y="3748822"/>
            <a:ext cx="6933903" cy="598488"/>
          </a:xfrm>
          <a:prstGeom prst="rect">
            <a:avLst/>
          </a:prstGeom>
        </p:spPr>
        <p:txBody>
          <a:bodyPr anchor="ctr"/>
          <a:lstStyle>
            <a:lvl1pPr marL="0" indent="0" algn="l">
              <a:lnSpc>
                <a:spcPct val="100000"/>
              </a:lnSpc>
              <a:buNone/>
              <a:defRPr sz="1800" b="0" spc="300">
                <a:solidFill>
                  <a:schemeClr val="bg1"/>
                </a:solidFill>
              </a:defRPr>
            </a:lvl1pPr>
          </a:lstStyle>
          <a:p>
            <a:pPr lvl="0"/>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1">
    <p:spTree>
      <p:nvGrpSpPr>
        <p:cNvPr id="1" name=""/>
        <p:cNvGrpSpPr/>
        <p:nvPr/>
      </p:nvGrpSpPr>
      <p:grpSpPr>
        <a:xfrm>
          <a:off x="0" y="0"/>
          <a:ext cx="0" cy="0"/>
          <a:chOff x="0" y="0"/>
          <a:chExt cx="0" cy="0"/>
        </a:xfrm>
      </p:grpSpPr>
      <p:sp>
        <p:nvSpPr>
          <p:cNvPr id="17" name="Object 2010"/>
          <p:cNvSpPr txBox="1"/>
          <p:nvPr userDrawn="1"/>
        </p:nvSpPr>
        <p:spPr>
          <a:xfrm>
            <a:off x="921270" y="2093253"/>
            <a:ext cx="2282428" cy="781050"/>
          </a:xfrm>
          <a:prstGeom prst="rect">
            <a:avLst/>
          </a:prstGeom>
        </p:spPr>
        <p:txBody>
          <a:bodyPr vert="horz" rtlCol="0" anchor="t" anchorCtr="0">
            <a:noAutofit/>
          </a:bodyPr>
          <a:lstStyle/>
          <a:p>
            <a:pPr defTabSz="457200">
              <a:lnSpc>
                <a:spcPct val="83000"/>
              </a:lnSpc>
            </a:pPr>
            <a:r>
              <a:rPr lang="zh-CN" altLang="en-US" sz="6125" spc="-123" dirty="0">
                <a:solidFill>
                  <a:srgbClr val="FFFFFF"/>
                </a:solidFill>
                <a:latin typeface="微软雅黑" panose="020B0503020204020204" pitchFamily="34" charset="-122"/>
                <a:ea typeface="微软雅黑" panose="020B0503020204020204" pitchFamily="34" charset="-122"/>
              </a:rPr>
              <a:t>目录</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0" name="Object 2011"/>
          <p:cNvSpPr txBox="1"/>
          <p:nvPr userDrawn="1"/>
        </p:nvSpPr>
        <p:spPr>
          <a:xfrm>
            <a:off x="771525" y="3213440"/>
            <a:ext cx="2781300" cy="457200"/>
          </a:xfrm>
          <a:prstGeom prst="rect">
            <a:avLst/>
          </a:prstGeom>
        </p:spPr>
        <p:txBody>
          <a:bodyPr vert="horz" rtlCol="0" anchor="t" anchorCtr="0">
            <a:noAutofit/>
          </a:bodyPr>
          <a:lstStyle/>
          <a:p>
            <a:pPr defTabSz="457200"/>
            <a:r>
              <a:rPr lang="en-US" altLang="zh-CN" sz="3000" spc="120" dirty="0">
                <a:solidFill>
                  <a:srgbClr val="FFFFFF"/>
                </a:solidFill>
                <a:latin typeface="微软雅黑" panose="020B0503020204020204" pitchFamily="34" charset="-122"/>
                <a:ea typeface="微软雅黑" panose="020B0503020204020204" pitchFamily="34" charset="-122"/>
              </a:rPr>
              <a:t>CONTENTS</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1" name="任意多边形: 形状 20"/>
          <p:cNvSpPr/>
          <p:nvPr userDrawn="1"/>
        </p:nvSpPr>
        <p:spPr>
          <a:xfrm>
            <a:off x="-21616" y="-26544"/>
            <a:ext cx="3958617" cy="68845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 name="connsiteX0-1" fmla="*/ 5092700 w 9051317"/>
              <a:gd name="connsiteY0-2" fmla="*/ 0 h 6884544"/>
              <a:gd name="connsiteX1-3" fmla="*/ 8724495 w 9051317"/>
              <a:gd name="connsiteY1-4" fmla="*/ 12700 h 6884544"/>
              <a:gd name="connsiteX2-5" fmla="*/ 8832115 w 9051317"/>
              <a:gd name="connsiteY2-6" fmla="*/ 478995 h 6884544"/>
              <a:gd name="connsiteX3-7" fmla="*/ 9051317 w 9051317"/>
              <a:gd name="connsiteY3-8" fmla="*/ 2653428 h 6884544"/>
              <a:gd name="connsiteX4-9" fmla="*/ 8203435 w 9051317"/>
              <a:gd name="connsiteY4-10" fmla="*/ 6853135 h 6884544"/>
              <a:gd name="connsiteX5-11" fmla="*/ 8189236 w 9051317"/>
              <a:gd name="connsiteY5-12" fmla="*/ 6884544 h 6884544"/>
              <a:gd name="connsiteX6-13" fmla="*/ 0 w 9051317"/>
              <a:gd name="connsiteY6-14" fmla="*/ 6884544 h 6884544"/>
              <a:gd name="connsiteX7-15" fmla="*/ 5092700 w 9051317"/>
              <a:gd name="connsiteY7-16" fmla="*/ 0 h 6884544"/>
              <a:gd name="connsiteX0-17" fmla="*/ 0 w 3958617"/>
              <a:gd name="connsiteY0-18" fmla="*/ 0 h 6884544"/>
              <a:gd name="connsiteX1-19" fmla="*/ 3631795 w 3958617"/>
              <a:gd name="connsiteY1-20" fmla="*/ 12700 h 6884544"/>
              <a:gd name="connsiteX2-21" fmla="*/ 3739415 w 3958617"/>
              <a:gd name="connsiteY2-22" fmla="*/ 478995 h 6884544"/>
              <a:gd name="connsiteX3-23" fmla="*/ 3958617 w 3958617"/>
              <a:gd name="connsiteY3-24" fmla="*/ 2653428 h 6884544"/>
              <a:gd name="connsiteX4-25" fmla="*/ 3110735 w 3958617"/>
              <a:gd name="connsiteY4-26" fmla="*/ 6853135 h 6884544"/>
              <a:gd name="connsiteX5-27" fmla="*/ 3096536 w 3958617"/>
              <a:gd name="connsiteY5-28" fmla="*/ 6884544 h 6884544"/>
              <a:gd name="connsiteX6-29" fmla="*/ 0 w 3958617"/>
              <a:gd name="connsiteY6-30" fmla="*/ 6884544 h 6884544"/>
              <a:gd name="connsiteX7-31" fmla="*/ 0 w 3958617"/>
              <a:gd name="connsiteY7-32" fmla="*/ 0 h 68845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958617" h="6884544">
                <a:moveTo>
                  <a:pt x="0" y="0"/>
                </a:moveTo>
                <a:lnTo>
                  <a:pt x="3631795" y="12700"/>
                </a:lnTo>
                <a:lnTo>
                  <a:pt x="3739415" y="478995"/>
                </a:lnTo>
                <a:cubicBezTo>
                  <a:pt x="3883139" y="1181357"/>
                  <a:pt x="3958617" y="1908578"/>
                  <a:pt x="3958617" y="2653428"/>
                </a:cubicBezTo>
                <a:cubicBezTo>
                  <a:pt x="3958617" y="4143128"/>
                  <a:pt x="3656707" y="5562314"/>
                  <a:pt x="3110735" y="6853135"/>
                </a:cubicBezTo>
                <a:lnTo>
                  <a:pt x="3096536" y="6884544"/>
                </a:lnTo>
                <a:lnTo>
                  <a:pt x="0" y="6884544"/>
                </a:lnTo>
                <a:lnTo>
                  <a:pt x="0"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nvSpPr>
        <p:spPr>
          <a:xfrm>
            <a:off x="-8917" y="-26544"/>
            <a:ext cx="3670300" cy="68845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 name="connsiteX0-1" fmla="*/ 4523504 w 7775476"/>
              <a:gd name="connsiteY0-2" fmla="*/ 0 h 6870674"/>
              <a:gd name="connsiteX1-3" fmla="*/ 7326808 w 7775476"/>
              <a:gd name="connsiteY1-4" fmla="*/ 12674 h 6870674"/>
              <a:gd name="connsiteX2-5" fmla="*/ 7370317 w 7775476"/>
              <a:gd name="connsiteY2-6" fmla="*/ 119746 h 6870674"/>
              <a:gd name="connsiteX3-7" fmla="*/ 7775476 w 7775476"/>
              <a:gd name="connsiteY3-8" fmla="*/ 2347313 h 6870674"/>
              <a:gd name="connsiteX4-9" fmla="*/ 6040912 w 7775476"/>
              <a:gd name="connsiteY4-10" fmla="*/ 6703392 h 6870674"/>
              <a:gd name="connsiteX5-11" fmla="*/ 5876541 w 7775476"/>
              <a:gd name="connsiteY5-12" fmla="*/ 6870674 h 6870674"/>
              <a:gd name="connsiteX6-13" fmla="*/ 0 w 7775476"/>
              <a:gd name="connsiteY6-14" fmla="*/ 6870674 h 6870674"/>
              <a:gd name="connsiteX7-15" fmla="*/ 4523504 w 7775476"/>
              <a:gd name="connsiteY7-16" fmla="*/ 0 h 6870674"/>
              <a:gd name="connsiteX0-17" fmla="*/ 0 w 3251972"/>
              <a:gd name="connsiteY0-18" fmla="*/ 0 h 6870674"/>
              <a:gd name="connsiteX1-19" fmla="*/ 2803304 w 3251972"/>
              <a:gd name="connsiteY1-20" fmla="*/ 12674 h 6870674"/>
              <a:gd name="connsiteX2-21" fmla="*/ 2846813 w 3251972"/>
              <a:gd name="connsiteY2-22" fmla="*/ 119746 h 6870674"/>
              <a:gd name="connsiteX3-23" fmla="*/ 3251972 w 3251972"/>
              <a:gd name="connsiteY3-24" fmla="*/ 2347313 h 6870674"/>
              <a:gd name="connsiteX4-25" fmla="*/ 1517408 w 3251972"/>
              <a:gd name="connsiteY4-26" fmla="*/ 6703392 h 6870674"/>
              <a:gd name="connsiteX5-27" fmla="*/ 1353037 w 3251972"/>
              <a:gd name="connsiteY5-28" fmla="*/ 6870674 h 6870674"/>
              <a:gd name="connsiteX6-29" fmla="*/ 0 w 3251972"/>
              <a:gd name="connsiteY6-30" fmla="*/ 6858000 h 6870674"/>
              <a:gd name="connsiteX7-31" fmla="*/ 0 w 3251972"/>
              <a:gd name="connsiteY7-32" fmla="*/ 0 h 68706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251972" h="6870674">
                <a:moveTo>
                  <a:pt x="0" y="0"/>
                </a:moveTo>
                <a:lnTo>
                  <a:pt x="2803304" y="12674"/>
                </a:lnTo>
                <a:lnTo>
                  <a:pt x="2846813" y="119746"/>
                </a:lnTo>
                <a:cubicBezTo>
                  <a:pt x="3108925" y="814337"/>
                  <a:pt x="3251972" y="1564616"/>
                  <a:pt x="3251972" y="2347313"/>
                </a:cubicBezTo>
                <a:cubicBezTo>
                  <a:pt x="3251972" y="4024521"/>
                  <a:pt x="2595123" y="5552872"/>
                  <a:pt x="1517408" y="6703392"/>
                </a:cubicBezTo>
                <a:lnTo>
                  <a:pt x="1353037" y="6870674"/>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Object 109"/>
          <p:cNvSpPr txBox="1"/>
          <p:nvPr userDrawn="1"/>
        </p:nvSpPr>
        <p:spPr>
          <a:xfrm>
            <a:off x="662967" y="1546526"/>
            <a:ext cx="2146653" cy="877385"/>
          </a:xfrm>
          <a:prstGeom prst="rect">
            <a:avLst/>
          </a:prstGeom>
        </p:spPr>
        <p:txBody>
          <a:bodyPr vert="horz" rtlCol="0" anchor="t" anchorCtr="0">
            <a:noAutofit/>
          </a:bodyPr>
          <a:lstStyle/>
          <a:p>
            <a:pPr algn="ctr" defTabSz="457200">
              <a:lnSpc>
                <a:spcPct val="105000"/>
              </a:lnSpc>
            </a:pPr>
            <a:r>
              <a:rPr lang="zh-CN" altLang="en-US" sz="4400" b="1" spc="600" dirty="0" smtClean="0">
                <a:solidFill>
                  <a:srgbClr val="FFFFFF"/>
                </a:solidFill>
                <a:latin typeface="微软雅黑" panose="020B0503020204020204" pitchFamily="34" charset="-122"/>
                <a:ea typeface="微软雅黑" panose="020B0503020204020204" pitchFamily="34" charset="-122"/>
              </a:rPr>
              <a:t>大</a:t>
            </a:r>
            <a:r>
              <a:rPr lang="zh-CN" altLang="en-US" sz="4400" b="1" spc="600" baseline="0" dirty="0" smtClean="0">
                <a:solidFill>
                  <a:srgbClr val="FFFFFF"/>
                </a:solidFill>
                <a:latin typeface="微软雅黑" panose="020B0503020204020204" pitchFamily="34" charset="-122"/>
                <a:ea typeface="微软雅黑" panose="020B0503020204020204" pitchFamily="34" charset="-122"/>
              </a:rPr>
              <a:t> </a:t>
            </a:r>
            <a:r>
              <a:rPr lang="zh-CN" altLang="en-US" sz="4400" b="1" spc="600" dirty="0" smtClean="0">
                <a:solidFill>
                  <a:srgbClr val="FFFFFF"/>
                </a:solidFill>
                <a:latin typeface="微软雅黑" panose="020B0503020204020204" pitchFamily="34" charset="-122"/>
                <a:ea typeface="微软雅黑" panose="020B0503020204020204" pitchFamily="34" charset="-122"/>
              </a:rPr>
              <a:t>纲</a:t>
            </a:r>
            <a:endParaRPr lang="en-US" altLang="zh-CN" sz="4400" b="1" spc="600" dirty="0">
              <a:solidFill>
                <a:srgbClr val="FFFFFF"/>
              </a:solidFill>
              <a:latin typeface="微软雅黑" panose="020B0503020204020204" pitchFamily="34" charset="-122"/>
              <a:ea typeface="微软雅黑" panose="020B0503020204020204" pitchFamily="34" charset="-122"/>
            </a:endParaRPr>
          </a:p>
        </p:txBody>
      </p:sp>
      <p:cxnSp>
        <p:nvCxnSpPr>
          <p:cNvPr id="24" name="直接连接符 23"/>
          <p:cNvCxnSpPr/>
          <p:nvPr userDrawn="1"/>
        </p:nvCxnSpPr>
        <p:spPr>
          <a:xfrm>
            <a:off x="978420" y="2566566"/>
            <a:ext cx="148582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050587" y="3066615"/>
            <a:ext cx="10272409" cy="724770"/>
          </a:xfrm>
          <a:prstGeom prst="rect">
            <a:avLst/>
          </a:prstGeom>
          <a:noFill/>
          <a:effectLst/>
        </p:spPr>
        <p:txBody>
          <a:bodyPr anchor="b"/>
          <a:lstStyle>
            <a:lvl1pPr algn="ctr">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054966"/>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31" name="矩形: 剪去单角 30"/>
          <p:cNvSpPr/>
          <p:nvPr userDrawn="1"/>
        </p:nvSpPr>
        <p:spPr>
          <a:xfrm rot="5400000" flipV="1">
            <a:off x="6070791" y="736789"/>
            <a:ext cx="45719" cy="12196703"/>
          </a:xfrm>
          <a:prstGeom prst="snip1Rect">
            <a:avLst>
              <a:gd name="adj" fmla="val 0"/>
            </a:avLst>
          </a:prstGeom>
          <a:solidFill>
            <a:schemeClr val="bg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圆顶角 9"/>
          <p:cNvSpPr/>
          <p:nvPr userDrawn="1"/>
        </p:nvSpPr>
        <p:spPr>
          <a:xfrm flipV="1">
            <a:off x="0" y="-1"/>
            <a:ext cx="12192000" cy="2411846"/>
          </a:xfrm>
          <a:prstGeom prst="round2SameRect">
            <a:avLst>
              <a:gd name="adj1" fmla="val 38659"/>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矩形: 圆顶角 6"/>
          <p:cNvSpPr/>
          <p:nvPr userDrawn="1"/>
        </p:nvSpPr>
        <p:spPr>
          <a:xfrm rot="16200000" flipV="1">
            <a:off x="4364979" y="-859726"/>
            <a:ext cx="1164073" cy="9911481"/>
          </a:xfrm>
          <a:prstGeom prst="round2SameRect">
            <a:avLst>
              <a:gd name="adj1" fmla="val 50000"/>
              <a:gd name="adj2" fmla="val 0"/>
            </a:avLst>
          </a:prstGeom>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圆顶角 9"/>
          <p:cNvSpPr/>
          <p:nvPr userDrawn="1"/>
        </p:nvSpPr>
        <p:spPr>
          <a:xfrm rot="16200000" flipV="1">
            <a:off x="4698772" y="-2328498"/>
            <a:ext cx="1681026" cy="11078572"/>
          </a:xfrm>
          <a:prstGeom prst="round2SameRect">
            <a:avLst>
              <a:gd name="adj1" fmla="val 50000"/>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标题 13"/>
          <p:cNvSpPr>
            <a:spLocks noGrp="1"/>
          </p:cNvSpPr>
          <p:nvPr>
            <p:ph type="title"/>
          </p:nvPr>
        </p:nvSpPr>
        <p:spPr>
          <a:xfrm>
            <a:off x="1050587" y="2848403"/>
            <a:ext cx="10272409" cy="724770"/>
          </a:xfrm>
          <a:prstGeom prst="rect">
            <a:avLst/>
          </a:prstGeom>
          <a:noFill/>
          <a:effectLst/>
        </p:spPr>
        <p:txBody>
          <a:bodyPr anchor="t"/>
          <a:lstStyle>
            <a:lvl1pPr algn="l">
              <a:defRPr sz="4400" b="1" spc="300">
                <a:solidFill>
                  <a:schemeClr val="bg1"/>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125798"/>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chemeClr val="bg1">
                    <a:lumMod val="75000"/>
                  </a:schemeClr>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418471" y="1216448"/>
            <a:ext cx="10468729" cy="775349"/>
          </a:xfrm>
          <a:prstGeom prst="rect">
            <a:avLst/>
          </a:prstGeom>
          <a:noFill/>
          <a:effectLst/>
        </p:spPr>
        <p:txBody>
          <a:bodyPr anchor="ctr"/>
          <a:lstStyle>
            <a:lvl1pPr algn="l">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418471" y="2746674"/>
            <a:ext cx="9845113" cy="1534265"/>
          </a:xfrm>
          <a:prstGeom prst="rect">
            <a:avLst/>
          </a:prstGeom>
          <a:noFill/>
        </p:spPr>
        <p:txBody>
          <a:bodyPr/>
          <a:lstStyle>
            <a:lvl1pPr marL="0" indent="0" algn="l">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cxnSp>
        <p:nvCxnSpPr>
          <p:cNvPr id="11" name="直接连接符 10"/>
          <p:cNvCxnSpPr/>
          <p:nvPr userDrawn="1"/>
        </p:nvCxnSpPr>
        <p:spPr>
          <a:xfrm>
            <a:off x="1418471" y="2344233"/>
            <a:ext cx="9554329"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2" name="矩形: 圆顶角 11"/>
          <p:cNvSpPr/>
          <p:nvPr userDrawn="1"/>
        </p:nvSpPr>
        <p:spPr>
          <a:xfrm rot="16200000" flipV="1">
            <a:off x="-2540271" y="3174998"/>
            <a:ext cx="5817139" cy="736601"/>
          </a:xfrm>
          <a:prstGeom prst="round2SameRect">
            <a:avLst>
              <a:gd name="adj1" fmla="val 50000"/>
              <a:gd name="adj2" fmla="val 0"/>
            </a:avLst>
          </a:prstGeom>
          <a:solidFill>
            <a:srgbClr val="175F8B"/>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一般样式）">
    <p:spTree>
      <p:nvGrpSpPr>
        <p:cNvPr id="1" name=""/>
        <p:cNvGrpSpPr/>
        <p:nvPr/>
      </p:nvGrpSpPr>
      <p:grpSpPr>
        <a:xfrm>
          <a:off x="0" y="0"/>
          <a:ext cx="0" cy="0"/>
          <a:chOff x="0" y="0"/>
          <a:chExt cx="0" cy="0"/>
        </a:xfrm>
      </p:grpSpPr>
      <p:sp>
        <p:nvSpPr>
          <p:cNvPr id="8" name="文本占位符 31"/>
          <p:cNvSpPr>
            <a:spLocks noGrp="1"/>
          </p:cNvSpPr>
          <p:nvPr>
            <p:ph type="body" sz="quarter" idx="11"/>
          </p:nvPr>
        </p:nvSpPr>
        <p:spPr>
          <a:xfrm>
            <a:off x="612000" y="381074"/>
            <a:ext cx="10836000" cy="687600"/>
          </a:xfrm>
          <a:prstGeom prst="rect">
            <a:avLst/>
          </a:prstGeom>
        </p:spPr>
        <p:txBody>
          <a:bodyPr anchor="ctr"/>
          <a:lstStyle>
            <a:lvl1pPr marL="0" indent="0" algn="l">
              <a:lnSpc>
                <a:spcPct val="100000"/>
              </a:lnSpc>
              <a:buNone/>
              <a:defRPr sz="3200" b="1">
                <a:solidFill>
                  <a:srgbClr val="175F8B"/>
                </a:solidFill>
              </a:defRPr>
            </a:lvl1pPr>
          </a:lstStyle>
          <a:p>
            <a:pPr lvl="0"/>
            <a:endParaRPr lang="zh-CN" altLang="en-US" dirty="0"/>
          </a:p>
        </p:txBody>
      </p:sp>
      <p:sp>
        <p:nvSpPr>
          <p:cNvPr id="17" name="文本占位符 16"/>
          <p:cNvSpPr>
            <a:spLocks noGrp="1"/>
          </p:cNvSpPr>
          <p:nvPr>
            <p:ph type="body" sz="quarter" idx="14" hasCustomPrompt="1"/>
          </p:nvPr>
        </p:nvSpPr>
        <p:spPr>
          <a:xfrm>
            <a:off x="611680" y="1353600"/>
            <a:ext cx="10836320" cy="4977794"/>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b="1" spc="300">
                <a:solidFill>
                  <a:schemeClr val="tx1">
                    <a:lumMod val="75000"/>
                    <a:lumOff val="25000"/>
                  </a:schemeClr>
                </a:solidFill>
              </a:defRPr>
            </a:lvl1pPr>
            <a:lvl2pPr marL="892175" indent="-434975">
              <a:lnSpc>
                <a:spcPct val="130000"/>
              </a:lnSpc>
              <a:spcBef>
                <a:spcPts val="0"/>
              </a:spcBef>
              <a:spcAft>
                <a:spcPts val="300"/>
              </a:spcAft>
              <a:buClr>
                <a:srgbClr val="92D050"/>
              </a:buClr>
              <a:buFont typeface="Wingdings" panose="05000000000000000000" pitchFamily="2" charset="2"/>
              <a:buChar char="n"/>
              <a:defRPr sz="2200" spc="300">
                <a:solidFill>
                  <a:schemeClr val="bg2">
                    <a:lumMod val="25000"/>
                  </a:schemeClr>
                </a:solidFill>
              </a:defRPr>
            </a:lvl2pPr>
            <a:lvl3pPr marL="1252855" indent="-338455">
              <a:lnSpc>
                <a:spcPct val="130000"/>
              </a:lnSpc>
              <a:spcBef>
                <a:spcPts val="0"/>
              </a:spcBef>
              <a:spcAft>
                <a:spcPts val="300"/>
              </a:spcAft>
              <a:buClr>
                <a:srgbClr val="92D050"/>
              </a:buClr>
              <a:buFont typeface="Arial" panose="020B0604020202020204" pitchFamily="34" charset="0"/>
              <a:buChar char="•"/>
              <a:defRPr sz="1800" spc="300">
                <a:solidFill>
                  <a:schemeClr val="tx1"/>
                </a:solidFill>
              </a:defRPr>
            </a:lvl3pPr>
            <a:lvl4pPr marL="1698625" indent="-327025">
              <a:lnSpc>
                <a:spcPct val="130000"/>
              </a:lnSpc>
              <a:spcBef>
                <a:spcPts val="0"/>
              </a:spcBef>
              <a:spcAft>
                <a:spcPts val="300"/>
              </a:spcAft>
              <a:buClr>
                <a:srgbClr val="92D050"/>
              </a:buClr>
              <a:buFont typeface="Arial" panose="020B0604020202020204" pitchFamily="34" charset="0"/>
              <a:buChar char="•"/>
              <a:defRPr sz="1600" spc="300">
                <a:solidFill>
                  <a:schemeClr val="tx1"/>
                </a:solidFill>
              </a:defRPr>
            </a:lvl4pPr>
            <a:lvl5pPr marL="2155825" indent="-327025">
              <a:lnSpc>
                <a:spcPct val="130000"/>
              </a:lnSpc>
              <a:spcBef>
                <a:spcPts val="0"/>
              </a:spcBef>
              <a:spcAft>
                <a:spcPts val="300"/>
              </a:spcAft>
              <a:buClr>
                <a:srgbClr val="92D050"/>
              </a:buClr>
              <a:buFont typeface="Arial" panose="020B0604020202020204" pitchFamily="34" charset="0"/>
              <a:buChar char="•"/>
              <a:defRPr sz="1400" spc="300">
                <a:solidFill>
                  <a:schemeClr val="tx1"/>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矩形: 圆顶角 8"/>
          <p:cNvSpPr/>
          <p:nvPr userDrawn="1"/>
        </p:nvSpPr>
        <p:spPr>
          <a:xfrm flipV="1">
            <a:off x="648000" y="107846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01">
    <p:bg>
      <p:bgPr>
        <a:solidFill>
          <a:srgbClr val="175F8B"/>
        </a:solidFill>
        <a:effectLst/>
      </p:bgPr>
    </p:bg>
    <p:spTree>
      <p:nvGrpSpPr>
        <p:cNvPr id="1" name=""/>
        <p:cNvGrpSpPr/>
        <p:nvPr/>
      </p:nvGrpSpPr>
      <p:grpSpPr>
        <a:xfrm>
          <a:off x="0" y="0"/>
          <a:ext cx="0" cy="0"/>
          <a:chOff x="0" y="0"/>
          <a:chExt cx="0" cy="0"/>
        </a:xfrm>
      </p:grpSpPr>
      <p:sp>
        <p:nvSpPr>
          <p:cNvPr id="15" name="任意多边形: 形状 14"/>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2346" r="68249"/>
          <a:stretch>
            <a:fillRect/>
          </a:stretch>
        </p:blipFill>
        <p:spPr>
          <a:xfrm>
            <a:off x="8850159" y="-2897899"/>
            <a:ext cx="1181100" cy="1320452"/>
          </a:xfrm>
          <a:prstGeom prst="rect">
            <a:avLst/>
          </a:prstGeom>
        </p:spPr>
      </p:pic>
      <p:sp>
        <p:nvSpPr>
          <p:cNvPr id="20" name="文本占位符 31"/>
          <p:cNvSpPr>
            <a:spLocks noGrp="1"/>
          </p:cNvSpPr>
          <p:nvPr>
            <p:ph type="body" sz="quarter" idx="11"/>
          </p:nvPr>
        </p:nvSpPr>
        <p:spPr>
          <a:xfrm>
            <a:off x="860403" y="2140703"/>
            <a:ext cx="7054894" cy="1066800"/>
          </a:xfrm>
          <a:prstGeom prst="rect">
            <a:avLst/>
          </a:prstGeom>
        </p:spPr>
        <p:txBody>
          <a:bodyPr anchor="ctr"/>
          <a:lstStyle>
            <a:lvl1pPr marL="0" indent="0" algn="ctr">
              <a:lnSpc>
                <a:spcPct val="100000"/>
              </a:lnSpc>
              <a:buNone/>
              <a:defRPr sz="6000" b="1" spc="600">
                <a:solidFill>
                  <a:schemeClr val="bg1"/>
                </a:solidFill>
              </a:defRPr>
            </a:lvl1pPr>
          </a:lstStyle>
          <a:p>
            <a:pPr lvl="0"/>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带底边)">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6" name="矩形 5"/>
          <p:cNvSpPr/>
          <p:nvPr userDrawn="1"/>
        </p:nvSpPr>
        <p:spPr>
          <a:xfrm>
            <a:off x="951341" y="6663471"/>
            <a:ext cx="846707" cy="261610"/>
          </a:xfrm>
          <a:prstGeom prst="rect">
            <a:avLst/>
          </a:prstGeom>
        </p:spPr>
        <p:txBody>
          <a:bodyPr wrap="none">
            <a:spAutoFit/>
          </a:bodyPr>
          <a:lstStyle/>
          <a:p>
            <a:pPr lvl="0" algn="dist"/>
            <a:r>
              <a:rPr lang="en-US" altLang="zh-CN" sz="1100" b="0" i="1" spc="600" dirty="0">
                <a:solidFill>
                  <a:schemeClr val="bg1"/>
                </a:solidFill>
              </a:rPr>
              <a:t>SJTU</a:t>
            </a:r>
            <a:endParaRPr lang="zh-CN" altLang="en-US" sz="1100" b="0" i="1" spc="600" dirty="0">
              <a:solidFill>
                <a:schemeClr val="bg1"/>
              </a:solidFill>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000" y="373011"/>
            <a:ext cx="11142002"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12000" y="1353458"/>
            <a:ext cx="11157857" cy="5288241"/>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a:lvl1pPr>
            <a:lvl2pPr marL="805180" indent="-347980">
              <a:lnSpc>
                <a:spcPct val="130000"/>
              </a:lnSpc>
              <a:spcBef>
                <a:spcPts val="0"/>
              </a:spcBef>
              <a:spcAft>
                <a:spcPts val="300"/>
              </a:spcAft>
              <a:buClr>
                <a:srgbClr val="92D050"/>
              </a:buClr>
              <a:buFont typeface="Wingdings" panose="05000000000000000000" pitchFamily="2" charset="2"/>
              <a:buChar char="n"/>
              <a:defRPr sz="2200"/>
            </a:lvl2pPr>
            <a:lvl3pPr marL="1252855" indent="-338455">
              <a:lnSpc>
                <a:spcPct val="130000"/>
              </a:lnSpc>
              <a:spcBef>
                <a:spcPts val="0"/>
              </a:spcBef>
              <a:spcAft>
                <a:spcPts val="300"/>
              </a:spcAft>
              <a:buClr>
                <a:srgbClr val="92D050"/>
              </a:buClr>
              <a:defRPr sz="1800"/>
            </a:lvl3pPr>
            <a:lvl4pPr marL="1698625" indent="-327025">
              <a:lnSpc>
                <a:spcPct val="130000"/>
              </a:lnSpc>
              <a:spcBef>
                <a:spcPts val="0"/>
              </a:spcBef>
              <a:spcAft>
                <a:spcPts val="300"/>
              </a:spcAft>
              <a:buClr>
                <a:srgbClr val="92D050"/>
              </a:buClr>
              <a:defRPr sz="1600"/>
            </a:lvl4pPr>
            <a:lvl5pPr marL="2155825" indent="-327025">
              <a:lnSpc>
                <a:spcPct val="130000"/>
              </a:lnSpc>
              <a:spcBef>
                <a:spcPts val="0"/>
              </a:spcBef>
              <a:spcAft>
                <a:spcPts val="300"/>
              </a:spcAft>
              <a:buClr>
                <a:srgbClr val="92D050"/>
              </a:buClr>
              <a:defRPr sz="14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8" name="矩形: 圆顶角 8"/>
          <p:cNvSpPr/>
          <p:nvPr userDrawn="1"/>
        </p:nvSpPr>
        <p:spPr>
          <a:xfrm flipV="1">
            <a:off x="648000" y="106561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9.xml"/><Relationship Id="rId2" Type="http://schemas.openxmlformats.org/officeDocument/2006/relationships/image" Target="../media/image11.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2.GIF"/></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vmlDrawing" Target="../drawings/vmlDrawing2.vml"/><Relationship Id="rId3" Type="http://schemas.openxmlformats.org/officeDocument/2006/relationships/slideLayout" Target="../slideLayouts/slideLayout9.xml"/><Relationship Id="rId2" Type="http://schemas.openxmlformats.org/officeDocument/2006/relationships/image" Target="../media/image13.wmf"/><Relationship Id="rId1"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3.vml"/><Relationship Id="rId3" Type="http://schemas.openxmlformats.org/officeDocument/2006/relationships/slideLayout" Target="../slideLayouts/slideLayout9.xml"/><Relationship Id="rId2" Type="http://schemas.openxmlformats.org/officeDocument/2006/relationships/image" Target="../media/image15.e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9.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9.xml"/><Relationship Id="rId1"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9.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image" Target="../media/image2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9.xml"/><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spc="600"/>
              <a:t>软件工程原理与实践</a:t>
            </a:r>
            <a:r>
              <a:rPr lang="en-US" altLang="zh-CN" sz="2800" b="0" spc="600" smtClean="0">
                <a:latin typeface="Castellar" panose="020A0402060406010301" pitchFamily="18" charset="0"/>
                <a:ea typeface="HGB6_CNKI" panose="02000500000000000000" pitchFamily="2" charset="-122"/>
              </a:rPr>
              <a:t>Software </a:t>
            </a:r>
            <a:r>
              <a:rPr lang="en-US" altLang="zh-CN" sz="2800" b="0" spc="600" dirty="0" smtClean="0">
                <a:latin typeface="Castellar" panose="020A0402060406010301" pitchFamily="18" charset="0"/>
                <a:ea typeface="HGB6_CNKI" panose="02000500000000000000" pitchFamily="2" charset="-122"/>
              </a:rPr>
              <a:t>Engineering</a:t>
            </a:r>
            <a:endParaRPr lang="zh-CN" altLang="en-US" sz="2800" b="0" spc="600" dirty="0">
              <a:latin typeface="Castellar" panose="020A0402060406010301" pitchFamily="18" charset="0"/>
              <a:ea typeface="HGB6_CNKI" panose="02000500000000000000" pitchFamily="2" charset="-122"/>
            </a:endParaRPr>
          </a:p>
        </p:txBody>
      </p:sp>
      <p:sp>
        <p:nvSpPr>
          <p:cNvPr id="10" name="文本占位符 9"/>
          <p:cNvSpPr>
            <a:spLocks noGrp="1"/>
          </p:cNvSpPr>
          <p:nvPr>
            <p:ph type="body" sz="quarter" idx="11"/>
          </p:nvPr>
        </p:nvSpPr>
        <p:spPr>
          <a:xfrm>
            <a:off x="1069561" y="3748822"/>
            <a:ext cx="6933903" cy="1696014"/>
          </a:xfrm>
        </p:spPr>
        <p:txBody>
          <a:bodyPr/>
          <a:lstStyle/>
          <a:p>
            <a:r>
              <a:rPr lang="zh-CN" altLang="en-US" sz="4000" spc="600" dirty="0" smtClean="0">
                <a:latin typeface="华文行楷" panose="02010800040101010101" pitchFamily="2" charset="-122"/>
                <a:ea typeface="华文行楷" panose="02010800040101010101" pitchFamily="2" charset="-122"/>
              </a:rPr>
              <a:t>软件运维</a:t>
            </a:r>
            <a:endParaRPr lang="zh-CN" altLang="en-US" sz="4000" spc="600" dirty="0">
              <a:latin typeface="华文行楷" panose="02010800040101010101" pitchFamily="2" charset="-122"/>
              <a:ea typeface="华文行楷" panose="0201080004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zh-CN" smtClean="0"/>
              <a:t>软件维护 </a:t>
            </a:r>
            <a:r>
              <a:rPr lang="en-US" altLang="zh-CN" smtClean="0"/>
              <a:t>“</a:t>
            </a:r>
            <a:r>
              <a:rPr lang="zh-CN" altLang="zh-CN" smtClean="0"/>
              <a:t>冰山</a:t>
            </a:r>
            <a:r>
              <a:rPr lang="en-US" altLang="zh-CN" smtClean="0"/>
              <a:t>”</a:t>
            </a:r>
            <a:endParaRPr lang="zh-CN" altLang="en-US" smtClean="0"/>
          </a:p>
        </p:txBody>
      </p:sp>
      <p:sp>
        <p:nvSpPr>
          <p:cNvPr id="12291" name="内容占位符 2"/>
          <p:cNvSpPr>
            <a:spLocks noGrp="1"/>
          </p:cNvSpPr>
          <p:nvPr>
            <p:ph idx="1"/>
          </p:nvPr>
        </p:nvSpPr>
        <p:spPr/>
        <p:txBody>
          <a:bodyPr/>
          <a:lstStyle/>
          <a:p>
            <a:r>
              <a:rPr lang="zh-CN" altLang="zh-CN" dirty="0" smtClean="0"/>
              <a:t>有关调查结果表明，软件维护是软件工程中最消耗资源的活动，很多软件公司中软件维护的成本已经达到了整个软件生存周期资源的</a:t>
            </a:r>
            <a:r>
              <a:rPr lang="en-US" altLang="zh-CN" dirty="0" smtClean="0"/>
              <a:t>75%</a:t>
            </a:r>
            <a:r>
              <a:rPr lang="zh-CN" altLang="zh-CN" dirty="0" smtClean="0"/>
              <a:t>，甚至达到了</a:t>
            </a:r>
            <a:r>
              <a:rPr lang="en-US" altLang="zh-CN" dirty="0" smtClean="0"/>
              <a:t>90%</a:t>
            </a:r>
            <a:r>
              <a:rPr lang="zh-CN" altLang="zh-CN" dirty="0" smtClean="0"/>
              <a:t>。</a:t>
            </a:r>
            <a:endParaRPr lang="en-US" altLang="zh-CN" dirty="0" smtClean="0"/>
          </a:p>
          <a:p>
            <a:r>
              <a:rPr lang="zh-CN" altLang="en-US" dirty="0" smtClean="0"/>
              <a:t>挑战：</a:t>
            </a:r>
            <a:endParaRPr lang="en-US" altLang="zh-CN" dirty="0" smtClean="0"/>
          </a:p>
          <a:p>
            <a:pPr lvl="1"/>
            <a:r>
              <a:rPr lang="zh-CN" altLang="zh-CN" dirty="0" smtClean="0"/>
              <a:t>软件系统趋于大型化和复杂化</a:t>
            </a:r>
            <a:endParaRPr lang="en-US" altLang="zh-CN" dirty="0" smtClean="0"/>
          </a:p>
          <a:p>
            <a:pPr lvl="1"/>
            <a:r>
              <a:rPr lang="zh-CN" altLang="zh-CN" dirty="0" smtClean="0"/>
              <a:t>大多数软件在设计时没有考虑到将来的修改</a:t>
            </a:r>
            <a:endParaRPr lang="en-US" altLang="zh-CN" dirty="0" smtClean="0"/>
          </a:p>
          <a:p>
            <a:pPr lvl="1"/>
            <a:r>
              <a:rPr lang="zh-CN" altLang="zh-CN" dirty="0" smtClean="0"/>
              <a:t>开发人员变动频繁</a:t>
            </a:r>
            <a:endParaRPr lang="en-US" altLang="zh-CN" dirty="0" smtClean="0"/>
          </a:p>
          <a:p>
            <a:pPr lvl="1"/>
            <a:r>
              <a:rPr lang="zh-CN" altLang="zh-CN" dirty="0" smtClean="0"/>
              <a:t>文档不够详细</a:t>
            </a:r>
            <a:endParaRPr lang="en-US" altLang="zh-CN" dirty="0" smtClean="0"/>
          </a:p>
          <a:p>
            <a:pPr lvl="1"/>
            <a:r>
              <a:rPr lang="zh-CN" altLang="zh-CN" dirty="0" smtClean="0"/>
              <a:t>维护周期长</a:t>
            </a:r>
            <a:endParaRPr lang="en-US" altLang="zh-CN" dirty="0" smtClean="0"/>
          </a:p>
          <a:p>
            <a:pPr lvl="1"/>
            <a:r>
              <a:rPr lang="zh-CN" altLang="en-US" dirty="0"/>
              <a:t>维护与使用同步进行</a:t>
            </a:r>
            <a:endParaRPr lang="en-US" altLang="zh-CN" dirty="0" smtClean="0"/>
          </a:p>
          <a:p>
            <a:r>
              <a:rPr lang="zh-CN" altLang="en-US" dirty="0" smtClean="0"/>
              <a:t>后果：导</a:t>
            </a:r>
            <a:r>
              <a:rPr lang="zh-CN" altLang="zh-CN" dirty="0" smtClean="0"/>
              <a:t>致维护活动的时间与花费不断增加。</a:t>
            </a:r>
            <a:endParaRPr lang="zh-CN" altLang="en-US" dirty="0"/>
          </a:p>
        </p:txBody>
      </p:sp>
      <p:pic>
        <p:nvPicPr>
          <p:cNvPr id="2" name="图片 1"/>
          <p:cNvPicPr>
            <a:picLocks noChangeAspect="1"/>
          </p:cNvPicPr>
          <p:nvPr/>
        </p:nvPicPr>
        <p:blipFill>
          <a:blip r:embed="rId1"/>
          <a:stretch>
            <a:fillRect/>
          </a:stretch>
        </p:blipFill>
        <p:spPr>
          <a:xfrm>
            <a:off x="9249971" y="3309939"/>
            <a:ext cx="2087118" cy="2406575"/>
          </a:xfrm>
          <a:prstGeom prst="rect">
            <a:avLst/>
          </a:prstGeom>
        </p:spPr>
      </p:pic>
      <p:sp>
        <p:nvSpPr>
          <p:cNvPr id="5" name="灯片编号占位符 4"/>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软件行业的演变：从制造产业到服务产业</a:t>
            </a:r>
            <a:endParaRPr lang="zh-CN" altLang="en-US" dirty="0"/>
          </a:p>
        </p:txBody>
      </p:sp>
      <p:sp>
        <p:nvSpPr>
          <p:cNvPr id="3" name="内容占位符 2"/>
          <p:cNvSpPr>
            <a:spLocks noGrp="1"/>
          </p:cNvSpPr>
          <p:nvPr>
            <p:ph idx="1"/>
          </p:nvPr>
        </p:nvSpPr>
        <p:spPr/>
        <p:txBody>
          <a:bodyPr/>
          <a:lstStyle/>
          <a:p>
            <a:r>
              <a:rPr lang="zh-CN" altLang="en-US" dirty="0"/>
              <a:t>软件工程伊始，软件开发被认为是制造业，但是，难以用销售</a:t>
            </a:r>
            <a:r>
              <a:rPr lang="zh-CN" altLang="en-US" dirty="0" smtClean="0"/>
              <a:t>价值</a:t>
            </a:r>
            <a:r>
              <a:rPr lang="zh-CN" altLang="en-US" dirty="0"/>
              <a:t>决定软件价值，因为 </a:t>
            </a:r>
            <a:r>
              <a:rPr lang="en-US" altLang="zh-CN" dirty="0"/>
              <a:t>75% </a:t>
            </a:r>
            <a:r>
              <a:rPr lang="zh-CN" altLang="en-US" dirty="0"/>
              <a:t>的资源都消耗在软件维护上。</a:t>
            </a:r>
            <a:endParaRPr lang="zh-CN" altLang="en-US" dirty="0"/>
          </a:p>
          <a:p>
            <a:endParaRPr lang="en-US" altLang="zh-CN" dirty="0"/>
          </a:p>
          <a:p>
            <a:r>
              <a:rPr lang="zh-CN" altLang="en-US" dirty="0"/>
              <a:t>因为软件维护的开销巨大，软件产业逐渐被认为是服务产业。</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graphicFrame>
        <p:nvGraphicFramePr>
          <p:cNvPr id="5" name="Object 3"/>
          <p:cNvGraphicFramePr>
            <a:graphicFrameLocks noChangeAspect="1"/>
          </p:cNvGraphicFramePr>
          <p:nvPr/>
        </p:nvGraphicFramePr>
        <p:xfrm>
          <a:off x="3516283" y="3804076"/>
          <a:ext cx="4070322" cy="2702047"/>
        </p:xfrm>
        <a:graphic>
          <a:graphicData uri="http://schemas.openxmlformats.org/presentationml/2006/ole">
            <mc:AlternateContent xmlns:mc="http://schemas.openxmlformats.org/markup-compatibility/2006">
              <mc:Choice xmlns:v="urn:schemas-microsoft-com:vml" Requires="v">
                <p:oleObj spid="_x0000_s23571" name="Visio" r:id="rId1" imgW="6917690" imgH="4592320" progId="Visio.Drawing.11">
                  <p:embed/>
                </p:oleObj>
              </mc:Choice>
              <mc:Fallback>
                <p:oleObj name="Visio" r:id="rId1" imgW="6917690" imgH="4592320" progId="Visio.Drawing.11">
                  <p:embed/>
                  <p:pic>
                    <p:nvPicPr>
                      <p:cNvPr id="0" name="图片 23570"/>
                      <p:cNvPicPr>
                        <a:picLocks noChangeAspect="1" noChangeArrowheads="1"/>
                      </p:cNvPicPr>
                      <p:nvPr/>
                    </p:nvPicPr>
                    <p:blipFill>
                      <a:blip r:embed="rId2"/>
                      <a:srcRect/>
                      <a:stretch>
                        <a:fillRect/>
                      </a:stretch>
                    </p:blipFill>
                    <p:spPr bwMode="auto">
                      <a:xfrm>
                        <a:off x="3516283" y="3804076"/>
                        <a:ext cx="4070322" cy="2702047"/>
                      </a:xfrm>
                      <a:prstGeom prst="rect">
                        <a:avLst/>
                      </a:prstGeom>
                      <a:noFill/>
                      <a:ln>
                        <a:noFill/>
                      </a:ln>
                      <a:effec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mtClean="0"/>
              <a:t>维护类型</a:t>
            </a:r>
            <a:endParaRPr lang="en-US" altLang="zh-CN" smtClean="0"/>
          </a:p>
        </p:txBody>
      </p:sp>
      <p:sp>
        <p:nvSpPr>
          <p:cNvPr id="59395" name="Rectangle 3"/>
          <p:cNvSpPr>
            <a:spLocks noGrp="1" noChangeArrowheads="1"/>
          </p:cNvSpPr>
          <p:nvPr>
            <p:ph type="body" idx="1"/>
          </p:nvPr>
        </p:nvSpPr>
        <p:spPr>
          <a:xfrm>
            <a:off x="612000" y="1153433"/>
            <a:ext cx="11157857" cy="5288241"/>
          </a:xfrm>
        </p:spPr>
        <p:txBody>
          <a:bodyPr/>
          <a:lstStyle/>
          <a:p>
            <a:r>
              <a:rPr lang="zh-CN" altLang="en-US" sz="2000" dirty="0"/>
              <a:t>纠错性维护（</a:t>
            </a:r>
            <a:r>
              <a:rPr lang="en-US" altLang="zh-CN" sz="2000" dirty="0"/>
              <a:t>corrective maintenance</a:t>
            </a:r>
            <a:r>
              <a:rPr lang="zh-CN" altLang="en-US" sz="2000" dirty="0" smtClean="0"/>
              <a:t>）</a:t>
            </a:r>
            <a:endParaRPr lang="en-US" altLang="zh-CN" sz="2000" dirty="0" smtClean="0"/>
          </a:p>
          <a:p>
            <a:pPr lvl="1"/>
            <a:r>
              <a:rPr lang="zh-CN" altLang="en-US" sz="2000" dirty="0" smtClean="0"/>
              <a:t>为</a:t>
            </a:r>
            <a:r>
              <a:rPr lang="zh-CN" altLang="en-US" sz="2000" dirty="0"/>
              <a:t>修复所发现的问题而进行的反应式</a:t>
            </a:r>
            <a:r>
              <a:rPr lang="zh-CN" altLang="en-US" sz="2000" dirty="0" smtClean="0"/>
              <a:t>维护</a:t>
            </a:r>
            <a:endParaRPr lang="zh-CN" altLang="en-US" sz="2000" dirty="0"/>
          </a:p>
          <a:p>
            <a:r>
              <a:rPr lang="zh-CN" altLang="en-US" sz="2000" dirty="0"/>
              <a:t>预防性维护（</a:t>
            </a:r>
            <a:r>
              <a:rPr lang="en-US" altLang="zh-CN" sz="2000" dirty="0"/>
              <a:t>preventive maintenance</a:t>
            </a:r>
            <a:r>
              <a:rPr lang="zh-CN" altLang="en-US" sz="2000" dirty="0" smtClean="0"/>
              <a:t>）</a:t>
            </a:r>
            <a:endParaRPr lang="en-US" altLang="zh-CN" sz="2000" dirty="0" smtClean="0"/>
          </a:p>
          <a:p>
            <a:pPr lvl="1"/>
            <a:r>
              <a:rPr lang="zh-CN" altLang="en-US" sz="2000" dirty="0" smtClean="0"/>
              <a:t>在</a:t>
            </a:r>
            <a:r>
              <a:rPr lang="zh-CN" altLang="en-US" sz="2000" dirty="0"/>
              <a:t>软件产品中的潜在错误成为实际错误前所进行的预防性修复，例如设计重构和代码优化</a:t>
            </a:r>
            <a:r>
              <a:rPr lang="zh-CN" altLang="en-US" sz="2000" dirty="0" smtClean="0"/>
              <a:t>等</a:t>
            </a:r>
            <a:endParaRPr lang="zh-CN" altLang="en-US" sz="2000" dirty="0"/>
          </a:p>
          <a:p>
            <a:r>
              <a:rPr lang="zh-CN" altLang="en-US" sz="2000" dirty="0"/>
              <a:t>适应性维护（</a:t>
            </a:r>
            <a:r>
              <a:rPr lang="en-US" altLang="zh-CN" sz="2000" dirty="0"/>
              <a:t>adaptive maintenance</a:t>
            </a:r>
            <a:r>
              <a:rPr lang="zh-CN" altLang="en-US" sz="2000" dirty="0" smtClean="0"/>
              <a:t>）</a:t>
            </a:r>
            <a:endParaRPr lang="en-US" altLang="zh-CN" sz="2000" dirty="0" smtClean="0"/>
          </a:p>
          <a:p>
            <a:pPr lvl="1"/>
            <a:r>
              <a:rPr lang="zh-CN" altLang="en-US" sz="2000" dirty="0" smtClean="0"/>
              <a:t>为</a:t>
            </a:r>
            <a:r>
              <a:rPr lang="zh-CN" altLang="en-US" sz="2000" dirty="0"/>
              <a:t>适应环境的变化而修改软件的</a:t>
            </a:r>
            <a:r>
              <a:rPr lang="zh-CN" altLang="en-US" sz="2000" dirty="0" smtClean="0"/>
              <a:t>维护</a:t>
            </a:r>
            <a:endParaRPr lang="zh-CN" altLang="en-US" sz="2000" dirty="0"/>
          </a:p>
          <a:p>
            <a:r>
              <a:rPr lang="zh-CN" altLang="en-US" sz="2000" dirty="0"/>
              <a:t>补充性维护（</a:t>
            </a:r>
            <a:r>
              <a:rPr lang="en-US" altLang="zh-CN" sz="2000" dirty="0"/>
              <a:t>additive maintenance</a:t>
            </a:r>
            <a:r>
              <a:rPr lang="zh-CN" altLang="en-US" sz="2000" dirty="0" smtClean="0"/>
              <a:t>）</a:t>
            </a:r>
            <a:endParaRPr lang="en-US" altLang="zh-CN" sz="2000" dirty="0" smtClean="0"/>
          </a:p>
          <a:p>
            <a:pPr lvl="1"/>
            <a:r>
              <a:rPr lang="zh-CN" altLang="en-US" sz="2000" dirty="0" smtClean="0"/>
              <a:t>添加</a:t>
            </a:r>
            <a:r>
              <a:rPr lang="zh-CN" altLang="en-US" sz="2000" dirty="0"/>
              <a:t>新功能或新特性以增强产品使用的</a:t>
            </a:r>
            <a:r>
              <a:rPr lang="zh-CN" altLang="en-US" sz="2000" dirty="0" smtClean="0"/>
              <a:t>维护</a:t>
            </a:r>
            <a:endParaRPr lang="zh-CN" altLang="en-US" sz="2000" dirty="0"/>
          </a:p>
          <a:p>
            <a:r>
              <a:rPr lang="zh-CN" altLang="en-US" sz="2000" dirty="0"/>
              <a:t>完善性维护（</a:t>
            </a:r>
            <a:r>
              <a:rPr lang="en-US" altLang="zh-CN" sz="2000" dirty="0"/>
              <a:t>perfective maintenance</a:t>
            </a:r>
            <a:r>
              <a:rPr lang="zh-CN" altLang="en-US" sz="2000" dirty="0" smtClean="0"/>
              <a:t>）</a:t>
            </a:r>
            <a:endParaRPr lang="en-US" altLang="zh-CN" sz="2000" dirty="0" smtClean="0"/>
          </a:p>
          <a:p>
            <a:pPr lvl="1"/>
            <a:r>
              <a:rPr lang="zh-CN" altLang="en-US" sz="2000" dirty="0" smtClean="0"/>
              <a:t>为</a:t>
            </a:r>
            <a:r>
              <a:rPr lang="zh-CN" altLang="en-US" sz="2000" dirty="0"/>
              <a:t>用户提供功能增强、程序文档改进、软件性能和可维护性等质量属性的提升而做的维护。和补充性维护不同的是，它并不增加新功能和新特性，所做的</a:t>
            </a:r>
            <a:r>
              <a:rPr lang="zh-CN" altLang="en-US" sz="2000" dirty="0" smtClean="0"/>
              <a:t>修改较小</a:t>
            </a:r>
            <a:endParaRPr lang="zh-CN" altLang="en-US" sz="2000" dirty="0"/>
          </a:p>
          <a:p>
            <a:r>
              <a:rPr lang="zh-CN" altLang="en-US" sz="2000" dirty="0" smtClean="0"/>
              <a:t>紧急</a:t>
            </a:r>
            <a:r>
              <a:rPr lang="zh-CN" altLang="en-US" sz="2000" dirty="0"/>
              <a:t>维护（</a:t>
            </a:r>
            <a:r>
              <a:rPr lang="en-US" altLang="zh-CN" sz="2000" dirty="0"/>
              <a:t>emergency maintenance</a:t>
            </a:r>
            <a:r>
              <a:rPr lang="zh-CN" altLang="en-US" sz="2000" dirty="0" smtClean="0"/>
              <a:t>）</a:t>
            </a:r>
            <a:endParaRPr lang="en-US" altLang="zh-CN" sz="2000" dirty="0" smtClean="0"/>
          </a:p>
          <a:p>
            <a:pPr lvl="1"/>
            <a:r>
              <a:rPr lang="zh-CN" altLang="en-US" sz="2000" dirty="0" smtClean="0"/>
              <a:t>计划</a:t>
            </a:r>
            <a:r>
              <a:rPr lang="zh-CN" altLang="en-US" sz="2000" dirty="0"/>
              <a:t>外的应急修改，以暂时保持系统运行，等待后续纠错性</a:t>
            </a:r>
            <a:r>
              <a:rPr lang="zh-CN" altLang="en-US" sz="2000" dirty="0" smtClean="0"/>
              <a:t>维护</a:t>
            </a:r>
            <a:endParaRPr lang="zh-CN" altLang="en-US" sz="2000"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title"/>
          </p:nvPr>
        </p:nvSpPr>
        <p:spPr/>
        <p:txBody>
          <a:bodyPr/>
          <a:lstStyle/>
          <a:p>
            <a:r>
              <a:rPr lang="zh-CN" altLang="en-US" smtClean="0"/>
              <a:t>维护的技术问题</a:t>
            </a:r>
            <a:endParaRPr lang="zh-CN" altLang="en-US" smtClean="0"/>
          </a:p>
        </p:txBody>
      </p:sp>
      <p:sp>
        <p:nvSpPr>
          <p:cNvPr id="14339" name="Rectangle 7"/>
          <p:cNvSpPr>
            <a:spLocks noGrp="1" noChangeArrowheads="1"/>
          </p:cNvSpPr>
          <p:nvPr>
            <p:ph type="body" idx="1"/>
          </p:nvPr>
        </p:nvSpPr>
        <p:spPr>
          <a:xfrm>
            <a:off x="612000" y="1296308"/>
            <a:ext cx="11157857" cy="5288241"/>
          </a:xfrm>
        </p:spPr>
        <p:txBody>
          <a:bodyPr/>
          <a:lstStyle/>
          <a:p>
            <a:r>
              <a:rPr lang="zh-CN" altLang="zh-CN" dirty="0" smtClean="0"/>
              <a:t>有限理解（</a:t>
            </a:r>
            <a:r>
              <a:rPr lang="en-US" altLang="zh-CN" dirty="0" smtClean="0"/>
              <a:t>Limited understanding</a:t>
            </a:r>
            <a:r>
              <a:rPr lang="zh-CN" altLang="zh-CN" dirty="0" smtClean="0"/>
              <a:t>）</a:t>
            </a:r>
            <a:r>
              <a:rPr lang="zh-CN" altLang="en-US" dirty="0" smtClean="0"/>
              <a:t>，</a:t>
            </a:r>
            <a:r>
              <a:rPr lang="zh-CN" altLang="zh-CN" dirty="0" smtClean="0"/>
              <a:t>对他人开发软件进行维护时，如何快速理解程序并找到需要修改或纠错的地方</a:t>
            </a:r>
            <a:r>
              <a:rPr lang="zh-CN" altLang="en-US" dirty="0" smtClean="0"/>
              <a:t>？</a:t>
            </a:r>
            <a:endParaRPr lang="en-US" altLang="zh-CN" dirty="0" smtClean="0"/>
          </a:p>
          <a:p>
            <a:r>
              <a:rPr lang="zh-CN" altLang="zh-CN" dirty="0" smtClean="0"/>
              <a:t>在软件维护过程中需要大量的回归测试</a:t>
            </a:r>
            <a:r>
              <a:rPr lang="zh-CN" altLang="en-US" dirty="0" smtClean="0"/>
              <a:t>，</a:t>
            </a:r>
            <a:r>
              <a:rPr lang="zh-CN" altLang="zh-CN" dirty="0" smtClean="0"/>
              <a:t>耗时耗力。</a:t>
            </a:r>
            <a:endParaRPr lang="en-US" altLang="zh-CN" dirty="0" smtClean="0"/>
          </a:p>
          <a:p>
            <a:r>
              <a:rPr lang="zh-CN" altLang="zh-CN" dirty="0" smtClean="0"/>
              <a:t>当软件非常关键以致不能停机时，如何进行在线</a:t>
            </a:r>
            <a:r>
              <a:rPr lang="zh-CN" altLang="en-US" dirty="0" smtClean="0"/>
              <a:t>维护</a:t>
            </a:r>
            <a:r>
              <a:rPr lang="zh-CN" altLang="zh-CN" dirty="0" smtClean="0"/>
              <a:t>而不影响软件的运行？</a:t>
            </a:r>
            <a:endParaRPr lang="en-US" altLang="zh-CN" dirty="0" smtClean="0"/>
          </a:p>
          <a:p>
            <a:r>
              <a:rPr lang="zh-CN" altLang="zh-CN" dirty="0" smtClean="0"/>
              <a:t>影响分析</a:t>
            </a:r>
            <a:r>
              <a:rPr lang="zh-CN" altLang="en-US" dirty="0" smtClean="0"/>
              <a:t>，如何</a:t>
            </a:r>
            <a:r>
              <a:rPr lang="zh-CN" altLang="zh-CN" dirty="0" smtClean="0"/>
              <a:t>对现有软件的变更进行全面</a:t>
            </a:r>
            <a:r>
              <a:rPr lang="zh-CN" altLang="en-US" dirty="0" smtClean="0"/>
              <a:t>影响</a:t>
            </a:r>
            <a:r>
              <a:rPr lang="zh-CN" altLang="zh-CN" dirty="0" smtClean="0"/>
              <a:t>分析</a:t>
            </a:r>
            <a:r>
              <a:rPr lang="zh-CN" altLang="en-US" dirty="0" smtClean="0"/>
              <a:t>？</a:t>
            </a:r>
            <a:endParaRPr lang="en-US" altLang="zh-CN" dirty="0" smtClean="0"/>
          </a:p>
          <a:p>
            <a:r>
              <a:rPr lang="zh-CN" altLang="zh-CN" dirty="0" smtClean="0"/>
              <a:t>如何在开发中促进和遵循软件的可维护性？</a:t>
            </a:r>
            <a:endParaRPr lang="en-US" altLang="zh-CN" dirty="0"/>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75720" y="4403204"/>
            <a:ext cx="4788064" cy="2304256"/>
          </a:xfrm>
          <a:prstGeom prst="rect">
            <a:avLst/>
          </a:prstGeom>
        </p:spPr>
      </p:pic>
      <p:sp>
        <p:nvSpPr>
          <p:cNvPr id="5" name="灯片编号占位符 4"/>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维护成本</a:t>
            </a:r>
            <a:endParaRPr lang="zh-CN" altLang="en-US" smtClean="0"/>
          </a:p>
        </p:txBody>
      </p:sp>
      <p:sp>
        <p:nvSpPr>
          <p:cNvPr id="1310723" name="Rectangle 3"/>
          <p:cNvSpPr>
            <a:spLocks noGrp="1" noChangeArrowheads="1"/>
          </p:cNvSpPr>
          <p:nvPr>
            <p:ph type="body" idx="1"/>
          </p:nvPr>
        </p:nvSpPr>
        <p:spPr/>
        <p:txBody>
          <a:bodyPr/>
          <a:lstStyle/>
          <a:p>
            <a:r>
              <a:rPr lang="zh-CN" altLang="en-US" dirty="0" smtClean="0"/>
              <a:t>维护的工作可划分成：</a:t>
            </a:r>
            <a:endParaRPr lang="zh-CN" altLang="en-US" dirty="0" smtClean="0"/>
          </a:p>
          <a:p>
            <a:pPr lvl="1"/>
            <a:r>
              <a:rPr lang="zh-CN" altLang="en-US" b="1" dirty="0" smtClean="0"/>
              <a:t>生产性活动 </a:t>
            </a:r>
            <a:r>
              <a:rPr lang="zh-CN" altLang="en-US" dirty="0" smtClean="0"/>
              <a:t>如，分析评价、修改设计、编写程序代码等 </a:t>
            </a:r>
            <a:endParaRPr lang="zh-CN" altLang="en-US" dirty="0" smtClean="0"/>
          </a:p>
          <a:p>
            <a:pPr lvl="1"/>
            <a:r>
              <a:rPr lang="zh-CN" altLang="en-US" b="1" dirty="0" smtClean="0"/>
              <a:t>非生产性活动 </a:t>
            </a:r>
            <a:r>
              <a:rPr lang="zh-CN" altLang="en-US" dirty="0" smtClean="0"/>
              <a:t>如，程序代码功能理解、数据结构解释、接口特点和性能界限分析等</a:t>
            </a:r>
            <a:endParaRPr lang="zh-CN" altLang="en-US" dirty="0" smtClean="0"/>
          </a:p>
          <a:p>
            <a:r>
              <a:rPr lang="zh-CN" altLang="en-US" dirty="0" smtClean="0"/>
              <a:t>维护工作量的模型 </a:t>
            </a:r>
            <a:endParaRPr lang="zh-CN" altLang="en-US" dirty="0" smtClean="0"/>
          </a:p>
          <a:p>
            <a:pPr lvl="1"/>
            <a:endParaRPr lang="zh-CN" altLang="en-US" dirty="0" smtClean="0"/>
          </a:p>
          <a:p>
            <a:pPr lvl="1"/>
            <a:r>
              <a:rPr lang="en-US" altLang="zh-CN" dirty="0" smtClean="0"/>
              <a:t>M</a:t>
            </a:r>
            <a:r>
              <a:rPr lang="zh-CN" altLang="en-US" dirty="0" smtClean="0"/>
              <a:t>：维护的总工作量 ；</a:t>
            </a:r>
            <a:endParaRPr lang="zh-CN" altLang="en-US" dirty="0" smtClean="0"/>
          </a:p>
          <a:p>
            <a:pPr lvl="1"/>
            <a:r>
              <a:rPr lang="en-US" altLang="zh-CN" dirty="0" smtClean="0"/>
              <a:t>P</a:t>
            </a:r>
            <a:r>
              <a:rPr lang="zh-CN" altLang="en-US" dirty="0" smtClean="0"/>
              <a:t>：生产性工作量；</a:t>
            </a:r>
            <a:endParaRPr lang="zh-CN" altLang="en-US" dirty="0" smtClean="0"/>
          </a:p>
          <a:p>
            <a:pPr lvl="1"/>
            <a:r>
              <a:rPr lang="en-US" altLang="zh-CN" dirty="0" smtClean="0"/>
              <a:t>K</a:t>
            </a:r>
            <a:r>
              <a:rPr lang="zh-CN" altLang="en-US" dirty="0" smtClean="0"/>
              <a:t>：经验常数；</a:t>
            </a:r>
            <a:endParaRPr lang="zh-CN" altLang="en-US" dirty="0" smtClean="0"/>
          </a:p>
          <a:p>
            <a:pPr lvl="1"/>
            <a:r>
              <a:rPr lang="en-US" altLang="zh-CN" dirty="0" smtClean="0"/>
              <a:t>e:   </a:t>
            </a:r>
            <a:r>
              <a:rPr lang="zh-CN" altLang="en-US" dirty="0" smtClean="0"/>
              <a:t>软件的规模； </a:t>
            </a:r>
            <a:endParaRPr lang="zh-CN" altLang="en-US" dirty="0" smtClean="0"/>
          </a:p>
          <a:p>
            <a:pPr lvl="1"/>
            <a:r>
              <a:rPr lang="en-US" altLang="zh-CN" dirty="0" smtClean="0"/>
              <a:t>c</a:t>
            </a:r>
            <a:r>
              <a:rPr lang="zh-CN" altLang="en-US" dirty="0" smtClean="0"/>
              <a:t>：复杂程度；</a:t>
            </a:r>
            <a:endParaRPr lang="zh-CN" altLang="en-US" dirty="0" smtClean="0"/>
          </a:p>
          <a:p>
            <a:pPr lvl="1"/>
            <a:r>
              <a:rPr lang="en-US" altLang="zh-CN" dirty="0" smtClean="0"/>
              <a:t>d</a:t>
            </a:r>
            <a:r>
              <a:rPr lang="zh-CN" altLang="en-US" dirty="0" smtClean="0"/>
              <a:t>：维护人员对软件的熟悉程度 </a:t>
            </a:r>
            <a:endParaRPr lang="zh-CN" altLang="en-US" dirty="0"/>
          </a:p>
        </p:txBody>
      </p:sp>
      <p:sp>
        <p:nvSpPr>
          <p:cNvPr id="15364" name="Rectangle 4"/>
          <p:cNvSpPr>
            <a:spLocks noChangeArrowheads="1"/>
          </p:cNvSpPr>
          <p:nvPr/>
        </p:nvSpPr>
        <p:spPr bwMode="auto">
          <a:xfrm>
            <a:off x="1524001" y="3191591"/>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000">
                <a:solidFill>
                  <a:schemeClr val="tx1"/>
                </a:solidFill>
                <a:latin typeface="Arial" panose="020B0604020202020204" pitchFamily="34" charset="0"/>
                <a:ea typeface="宋体" panose="02010600030101010101" pitchFamily="2" charset="-122"/>
              </a:defRPr>
            </a:lvl1pPr>
            <a:lvl2pPr marL="742950" indent="-285750" eaLnBrk="0" hangingPunct="0">
              <a:defRPr sz="1000">
                <a:solidFill>
                  <a:schemeClr val="tx1"/>
                </a:solidFill>
                <a:latin typeface="Arial" panose="020B0604020202020204" pitchFamily="34" charset="0"/>
                <a:ea typeface="宋体" panose="02010600030101010101" pitchFamily="2" charset="-122"/>
              </a:defRPr>
            </a:lvl2pPr>
            <a:lvl3pPr marL="1143000" indent="-228600" eaLnBrk="0" hangingPunct="0">
              <a:defRPr sz="1000">
                <a:solidFill>
                  <a:schemeClr val="tx1"/>
                </a:solidFill>
                <a:latin typeface="Arial" panose="020B0604020202020204" pitchFamily="34" charset="0"/>
                <a:ea typeface="宋体" panose="02010600030101010101" pitchFamily="2" charset="-122"/>
              </a:defRPr>
            </a:lvl3pPr>
            <a:lvl4pPr marL="1600200" indent="-228600" eaLnBrk="0" hangingPunct="0">
              <a:defRPr sz="1000">
                <a:solidFill>
                  <a:schemeClr val="tx1"/>
                </a:solidFill>
                <a:latin typeface="Arial" panose="020B0604020202020204" pitchFamily="34" charset="0"/>
                <a:ea typeface="宋体" panose="02010600030101010101" pitchFamily="2" charset="-122"/>
              </a:defRPr>
            </a:lvl4pPr>
            <a:lvl5pPr marL="2057400" indent="-228600" eaLnBrk="0" hangingPunct="0">
              <a:defRPr sz="1000">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0"/>
              </a:spcBef>
              <a:spcAft>
                <a:spcPct val="0"/>
              </a:spcAft>
              <a:defRPr sz="1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310725" name="Object 5"/>
          <p:cNvGraphicFramePr>
            <a:graphicFrameLocks noChangeAspect="1"/>
          </p:cNvGraphicFramePr>
          <p:nvPr/>
        </p:nvGraphicFramePr>
        <p:xfrm>
          <a:off x="4062413" y="3314701"/>
          <a:ext cx="2030412" cy="522288"/>
        </p:xfrm>
        <a:graphic>
          <a:graphicData uri="http://schemas.openxmlformats.org/presentationml/2006/ole">
            <mc:AlternateContent xmlns:mc="http://schemas.openxmlformats.org/markup-compatibility/2006">
              <mc:Choice xmlns:v="urn:schemas-microsoft-com:vml" Requires="v">
                <p:oleObj spid="_x0000_s22553" name="公式" r:id="rId1" imgW="889000" imgH="228600" progId="Equation.3">
                  <p:embed/>
                </p:oleObj>
              </mc:Choice>
              <mc:Fallback>
                <p:oleObj name="公式" r:id="rId1" imgW="889000" imgH="228600" progId="Equation.3">
                  <p:embed/>
                  <p:pic>
                    <p:nvPicPr>
                      <p:cNvPr id="0" name="图片 225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2413" y="3314701"/>
                        <a:ext cx="2030412" cy="522288"/>
                      </a:xfrm>
                      <a:prstGeom prst="rect">
                        <a:avLst/>
                      </a:prstGeom>
                      <a:noFill/>
                      <a:ln>
                        <a:noFill/>
                      </a:ln>
                    </p:spPr>
                  </p:pic>
                </p:oleObj>
              </mc:Fallback>
            </mc:AlternateContent>
          </a:graphicData>
        </a:graphic>
      </p:graphicFrame>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0723">
                                            <p:txEl>
                                              <p:pRg st="0" end="0"/>
                                            </p:txEl>
                                          </p:spTgt>
                                        </p:tgtEl>
                                        <p:attrNameLst>
                                          <p:attrName>style.visibility</p:attrName>
                                        </p:attrNameLst>
                                      </p:cBhvr>
                                      <p:to>
                                        <p:strVal val="visible"/>
                                      </p:to>
                                    </p:set>
                                    <p:anim calcmode="lin" valueType="num">
                                      <p:cBhvr additive="base">
                                        <p:cTn id="7" dur="500" fill="hold"/>
                                        <p:tgtEl>
                                          <p:spTgt spid="131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072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10723">
                                            <p:txEl>
                                              <p:pRg st="1" end="1"/>
                                            </p:txEl>
                                          </p:spTgt>
                                        </p:tgtEl>
                                        <p:attrNameLst>
                                          <p:attrName>style.visibility</p:attrName>
                                        </p:attrNameLst>
                                      </p:cBhvr>
                                      <p:to>
                                        <p:strVal val="visible"/>
                                      </p:to>
                                    </p:set>
                                    <p:anim calcmode="lin" valueType="num">
                                      <p:cBhvr additive="base">
                                        <p:cTn id="11" dur="500" fill="hold"/>
                                        <p:tgtEl>
                                          <p:spTgt spid="131072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1072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10723">
                                            <p:txEl>
                                              <p:pRg st="2" end="2"/>
                                            </p:txEl>
                                          </p:spTgt>
                                        </p:tgtEl>
                                        <p:attrNameLst>
                                          <p:attrName>style.visibility</p:attrName>
                                        </p:attrNameLst>
                                      </p:cBhvr>
                                      <p:to>
                                        <p:strVal val="visible"/>
                                      </p:to>
                                    </p:set>
                                    <p:anim calcmode="lin" valueType="num">
                                      <p:cBhvr additive="base">
                                        <p:cTn id="15" dur="500" fill="hold"/>
                                        <p:tgtEl>
                                          <p:spTgt spid="131072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1072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10723">
                                            <p:txEl>
                                              <p:pRg st="3" end="3"/>
                                            </p:txEl>
                                          </p:spTgt>
                                        </p:tgtEl>
                                        <p:attrNameLst>
                                          <p:attrName>style.visibility</p:attrName>
                                        </p:attrNameLst>
                                      </p:cBhvr>
                                      <p:to>
                                        <p:strVal val="visible"/>
                                      </p:to>
                                    </p:set>
                                    <p:anim calcmode="lin" valueType="num">
                                      <p:cBhvr additive="base">
                                        <p:cTn id="19" dur="500" fill="hold"/>
                                        <p:tgtEl>
                                          <p:spTgt spid="13107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072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310723">
                                            <p:txEl>
                                              <p:pRg st="5" end="5"/>
                                            </p:txEl>
                                          </p:spTgt>
                                        </p:tgtEl>
                                        <p:attrNameLst>
                                          <p:attrName>style.visibility</p:attrName>
                                        </p:attrNameLst>
                                      </p:cBhvr>
                                      <p:to>
                                        <p:strVal val="visible"/>
                                      </p:to>
                                    </p:set>
                                    <p:anim calcmode="lin" valueType="num">
                                      <p:cBhvr additive="base">
                                        <p:cTn id="23" dur="500" fill="hold"/>
                                        <p:tgtEl>
                                          <p:spTgt spid="13107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1072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310723">
                                            <p:txEl>
                                              <p:pRg st="6" end="6"/>
                                            </p:txEl>
                                          </p:spTgt>
                                        </p:tgtEl>
                                        <p:attrNameLst>
                                          <p:attrName>style.visibility</p:attrName>
                                        </p:attrNameLst>
                                      </p:cBhvr>
                                      <p:to>
                                        <p:strVal val="visible"/>
                                      </p:to>
                                    </p:set>
                                    <p:anim calcmode="lin" valueType="num">
                                      <p:cBhvr additive="base">
                                        <p:cTn id="27" dur="500" fill="hold"/>
                                        <p:tgtEl>
                                          <p:spTgt spid="13107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31072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310723">
                                            <p:txEl>
                                              <p:pRg st="7" end="7"/>
                                            </p:txEl>
                                          </p:spTgt>
                                        </p:tgtEl>
                                        <p:attrNameLst>
                                          <p:attrName>style.visibility</p:attrName>
                                        </p:attrNameLst>
                                      </p:cBhvr>
                                      <p:to>
                                        <p:strVal val="visible"/>
                                      </p:to>
                                    </p:set>
                                    <p:anim calcmode="lin" valueType="num">
                                      <p:cBhvr additive="base">
                                        <p:cTn id="31" dur="500" fill="hold"/>
                                        <p:tgtEl>
                                          <p:spTgt spid="13107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31072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310723">
                                            <p:txEl>
                                              <p:pRg st="8" end="8"/>
                                            </p:txEl>
                                          </p:spTgt>
                                        </p:tgtEl>
                                        <p:attrNameLst>
                                          <p:attrName>style.visibility</p:attrName>
                                        </p:attrNameLst>
                                      </p:cBhvr>
                                      <p:to>
                                        <p:strVal val="visible"/>
                                      </p:to>
                                    </p:set>
                                    <p:anim calcmode="lin" valueType="num">
                                      <p:cBhvr additive="base">
                                        <p:cTn id="35" dur="500" fill="hold"/>
                                        <p:tgtEl>
                                          <p:spTgt spid="131072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31072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310723">
                                            <p:txEl>
                                              <p:pRg st="9" end="9"/>
                                            </p:txEl>
                                          </p:spTgt>
                                        </p:tgtEl>
                                        <p:attrNameLst>
                                          <p:attrName>style.visibility</p:attrName>
                                        </p:attrNameLst>
                                      </p:cBhvr>
                                      <p:to>
                                        <p:strVal val="visible"/>
                                      </p:to>
                                    </p:set>
                                    <p:anim calcmode="lin" valueType="num">
                                      <p:cBhvr additive="base">
                                        <p:cTn id="39" dur="500" fill="hold"/>
                                        <p:tgtEl>
                                          <p:spTgt spid="131072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1072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10723">
                                            <p:txEl>
                                              <p:pRg st="10" end="10"/>
                                            </p:txEl>
                                          </p:spTgt>
                                        </p:tgtEl>
                                        <p:attrNameLst>
                                          <p:attrName>style.visibility</p:attrName>
                                        </p:attrNameLst>
                                      </p:cBhvr>
                                      <p:to>
                                        <p:strVal val="visible"/>
                                      </p:to>
                                    </p:set>
                                    <p:anim calcmode="lin" valueType="num">
                                      <p:cBhvr additive="base">
                                        <p:cTn id="43" dur="500" fill="hold"/>
                                        <p:tgtEl>
                                          <p:spTgt spid="131072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310723">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310725"/>
                                        </p:tgtEl>
                                        <p:attrNameLst>
                                          <p:attrName>style.visibility</p:attrName>
                                        </p:attrNameLst>
                                      </p:cBhvr>
                                      <p:to>
                                        <p:strVal val="visible"/>
                                      </p:to>
                                    </p:set>
                                    <p:anim calcmode="lin" valueType="num">
                                      <p:cBhvr additive="base">
                                        <p:cTn id="47" dur="500" fill="hold"/>
                                        <p:tgtEl>
                                          <p:spTgt spid="1310725"/>
                                        </p:tgtEl>
                                        <p:attrNameLst>
                                          <p:attrName>ppt_x</p:attrName>
                                        </p:attrNameLst>
                                      </p:cBhvr>
                                      <p:tavLst>
                                        <p:tav tm="0">
                                          <p:val>
                                            <p:strVal val="#ppt_x"/>
                                          </p:val>
                                        </p:tav>
                                        <p:tav tm="100000">
                                          <p:val>
                                            <p:strVal val="#ppt_x"/>
                                          </p:val>
                                        </p:tav>
                                      </p:tavLst>
                                    </p:anim>
                                    <p:anim calcmode="lin" valueType="num">
                                      <p:cBhvr additive="base">
                                        <p:cTn id="48" dur="500" fill="hold"/>
                                        <p:tgtEl>
                                          <p:spTgt spid="13107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title"/>
          </p:nvPr>
        </p:nvSpPr>
        <p:spPr/>
        <p:txBody>
          <a:bodyPr/>
          <a:lstStyle/>
          <a:p>
            <a:r>
              <a:rPr lang="zh-CN" altLang="en-US" smtClean="0"/>
              <a:t>影响维护成本的因素</a:t>
            </a:r>
            <a:endParaRPr lang="zh-CN" altLang="en-US" smtClean="0"/>
          </a:p>
        </p:txBody>
      </p:sp>
      <p:sp>
        <p:nvSpPr>
          <p:cNvPr id="1312775" name="Rectangle 7"/>
          <p:cNvSpPr>
            <a:spLocks noGrp="1" noChangeArrowheads="1"/>
          </p:cNvSpPr>
          <p:nvPr>
            <p:ph type="body" idx="1"/>
          </p:nvPr>
        </p:nvSpPr>
        <p:spPr/>
        <p:txBody>
          <a:bodyPr/>
          <a:lstStyle/>
          <a:p>
            <a:r>
              <a:rPr lang="zh-CN" altLang="zh-CN" dirty="0" smtClean="0"/>
              <a:t>操作环境：硬件和软件</a:t>
            </a:r>
            <a:endParaRPr lang="zh-CN" altLang="zh-CN" dirty="0" smtClean="0"/>
          </a:p>
          <a:p>
            <a:pPr lvl="1"/>
            <a:r>
              <a:rPr lang="zh-CN" altLang="zh-CN" dirty="0" smtClean="0"/>
              <a:t>软件的规模越大、复杂性越高、年龄越大，硬件的能力越低，软件维护的成本和工作量就越大。</a:t>
            </a:r>
            <a:endParaRPr lang="zh-CN" altLang="zh-CN" dirty="0" smtClean="0"/>
          </a:p>
          <a:p>
            <a:pPr>
              <a:spcBef>
                <a:spcPts val="1200"/>
              </a:spcBef>
            </a:pPr>
            <a:r>
              <a:rPr lang="zh-CN" altLang="zh-CN" dirty="0" smtClean="0"/>
              <a:t>组织环境：策略、竞争力、过程、产品和个人</a:t>
            </a:r>
            <a:endParaRPr lang="zh-CN" altLang="zh-CN" dirty="0" smtClean="0"/>
          </a:p>
          <a:p>
            <a:pPr lvl="1"/>
            <a:r>
              <a:rPr lang="zh-CN" altLang="zh-CN" dirty="0" smtClean="0"/>
              <a:t>软件开发过程和维护过程越规范，采用的设计方法和编程语言模块化程度越高，工程师对软件的熟悉程度越高、能力越强，产品的可靠性和安全性要求越低，软件维护的成本和工作量就越小。</a:t>
            </a:r>
            <a:endParaRPr lang="zh-CN" altLang="zh-CN" dirty="0"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12775">
                                            <p:txEl>
                                              <p:pRg st="0" end="0"/>
                                            </p:txEl>
                                          </p:spTgt>
                                        </p:tgtEl>
                                        <p:attrNameLst>
                                          <p:attrName>style.visibility</p:attrName>
                                        </p:attrNameLst>
                                      </p:cBhvr>
                                      <p:to>
                                        <p:strVal val="visible"/>
                                      </p:to>
                                    </p:set>
                                    <p:anim calcmode="lin" valueType="num">
                                      <p:cBhvr additive="base">
                                        <p:cTn id="7" dur="500" fill="hold"/>
                                        <p:tgtEl>
                                          <p:spTgt spid="13127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127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12775">
                                            <p:txEl>
                                              <p:pRg st="1" end="1"/>
                                            </p:txEl>
                                          </p:spTgt>
                                        </p:tgtEl>
                                        <p:attrNameLst>
                                          <p:attrName>style.visibility</p:attrName>
                                        </p:attrNameLst>
                                      </p:cBhvr>
                                      <p:to>
                                        <p:strVal val="visible"/>
                                      </p:to>
                                    </p:set>
                                    <p:anim calcmode="lin" valueType="num">
                                      <p:cBhvr additive="base">
                                        <p:cTn id="13" dur="500" fill="hold"/>
                                        <p:tgtEl>
                                          <p:spTgt spid="13127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127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12775">
                                            <p:txEl>
                                              <p:pRg st="2" end="2"/>
                                            </p:txEl>
                                          </p:spTgt>
                                        </p:tgtEl>
                                        <p:attrNameLst>
                                          <p:attrName>style.visibility</p:attrName>
                                        </p:attrNameLst>
                                      </p:cBhvr>
                                      <p:to>
                                        <p:strVal val="visible"/>
                                      </p:to>
                                    </p:set>
                                    <p:anim calcmode="lin" valueType="num">
                                      <p:cBhvr additive="base">
                                        <p:cTn id="19" dur="500" fill="hold"/>
                                        <p:tgtEl>
                                          <p:spTgt spid="13127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127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12775">
                                            <p:txEl>
                                              <p:pRg st="3" end="3"/>
                                            </p:txEl>
                                          </p:spTgt>
                                        </p:tgtEl>
                                        <p:attrNameLst>
                                          <p:attrName>style.visibility</p:attrName>
                                        </p:attrNameLst>
                                      </p:cBhvr>
                                      <p:to>
                                        <p:strVal val="visible"/>
                                      </p:to>
                                    </p:set>
                                    <p:anim calcmode="lin" valueType="num">
                                      <p:cBhvr additive="base">
                                        <p:cTn id="25" dur="500" fill="hold"/>
                                        <p:tgtEl>
                                          <p:spTgt spid="13127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3127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smtClean="0"/>
              <a:t>维护过程</a:t>
            </a:r>
            <a:endParaRPr lang="zh-CN" altLang="en-US" smtClean="0"/>
          </a:p>
        </p:txBody>
      </p:sp>
      <p:pic>
        <p:nvPicPr>
          <p:cNvPr id="17411" name="Picture 17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8075" y="1052514"/>
            <a:ext cx="5151438" cy="561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smtClean="0"/>
              <a:t>维护活动</a:t>
            </a:r>
            <a:endParaRPr lang="zh-CN" altLang="en-US" smtClean="0"/>
          </a:p>
        </p:txBody>
      </p:sp>
      <p:sp>
        <p:nvSpPr>
          <p:cNvPr id="18435" name="内容占位符 2"/>
          <p:cNvSpPr>
            <a:spLocks noGrp="1"/>
          </p:cNvSpPr>
          <p:nvPr>
            <p:ph idx="1"/>
          </p:nvPr>
        </p:nvSpPr>
        <p:spPr/>
        <p:txBody>
          <a:bodyPr/>
          <a:lstStyle/>
          <a:p>
            <a:r>
              <a:rPr lang="zh-CN" altLang="zh-CN" b="1" dirty="0" smtClean="0"/>
              <a:t>过程实施</a:t>
            </a:r>
            <a:r>
              <a:rPr lang="zh-CN" altLang="zh-CN" dirty="0" smtClean="0"/>
              <a:t>（</a:t>
            </a:r>
            <a:r>
              <a:rPr lang="en-US" altLang="zh-CN" dirty="0" smtClean="0"/>
              <a:t>Process Implementation</a:t>
            </a:r>
            <a:r>
              <a:rPr lang="zh-CN" altLang="zh-CN" dirty="0" smtClean="0"/>
              <a:t>）</a:t>
            </a:r>
            <a:endParaRPr lang="en-US" altLang="zh-CN" dirty="0" smtClean="0"/>
          </a:p>
          <a:p>
            <a:pPr lvl="1"/>
            <a:r>
              <a:rPr lang="zh-CN" altLang="zh-CN" dirty="0" smtClean="0"/>
              <a:t>建立维护过程期间应执行的计划和规程，包括维护计划、维护规程、问题解决规程、用户反馈计划、移交计划、配置管理计划。</a:t>
            </a:r>
            <a:endParaRPr lang="zh-CN" altLang="zh-CN" dirty="0" smtClean="0"/>
          </a:p>
          <a:p>
            <a:pPr>
              <a:spcBef>
                <a:spcPts val="1200"/>
              </a:spcBef>
            </a:pPr>
            <a:r>
              <a:rPr lang="zh-CN" altLang="zh-CN" b="1" dirty="0" smtClean="0"/>
              <a:t>问题和修改分析</a:t>
            </a:r>
            <a:r>
              <a:rPr lang="zh-CN" altLang="zh-CN" dirty="0" smtClean="0"/>
              <a:t>（</a:t>
            </a:r>
            <a:r>
              <a:rPr lang="en-US" altLang="zh-CN" dirty="0" smtClean="0"/>
              <a:t>Problem and Modification Analysis</a:t>
            </a:r>
            <a:r>
              <a:rPr lang="zh-CN" altLang="zh-CN" dirty="0" smtClean="0"/>
              <a:t>）</a:t>
            </a:r>
            <a:endParaRPr lang="en-US" altLang="zh-CN" dirty="0" smtClean="0"/>
          </a:p>
          <a:p>
            <a:pPr lvl="1"/>
            <a:r>
              <a:rPr lang="zh-CN" altLang="zh-CN" dirty="0" smtClean="0"/>
              <a:t>在修改软件前，要分析修改请求</a:t>
            </a:r>
            <a:r>
              <a:rPr lang="en-US" altLang="zh-CN" dirty="0" smtClean="0"/>
              <a:t>/</a:t>
            </a:r>
            <a:r>
              <a:rPr lang="zh-CN" altLang="zh-CN" dirty="0" smtClean="0"/>
              <a:t>问题报告，以确定其对组织、现行系统和接口系统的影响，提出可能的方案建议并形成文档，通过核准形成期望的解决方案。</a:t>
            </a:r>
            <a:endParaRPr lang="zh-CN" altLang="zh-CN" dirty="0" smtClean="0"/>
          </a:p>
          <a:p>
            <a:pPr>
              <a:spcBef>
                <a:spcPts val="1200"/>
              </a:spcBef>
            </a:pPr>
            <a:r>
              <a:rPr lang="zh-CN" altLang="zh-CN" b="1" dirty="0" smtClean="0"/>
              <a:t>修改实现</a:t>
            </a:r>
            <a:r>
              <a:rPr lang="zh-CN" altLang="zh-CN" dirty="0" smtClean="0"/>
              <a:t>（</a:t>
            </a:r>
            <a:r>
              <a:rPr lang="en-US" altLang="zh-CN" dirty="0" smtClean="0"/>
              <a:t>Modification Implementation</a:t>
            </a:r>
            <a:r>
              <a:rPr lang="zh-CN" altLang="zh-CN" dirty="0" smtClean="0"/>
              <a:t>）</a:t>
            </a:r>
            <a:endParaRPr lang="en-US" altLang="zh-CN" dirty="0" smtClean="0"/>
          </a:p>
          <a:p>
            <a:pPr lvl="1"/>
            <a:r>
              <a:rPr lang="zh-CN" altLang="zh-CN" dirty="0" smtClean="0"/>
              <a:t>根据计划和方案更新相应的需求、设计和代码，并进行测试等软件验证工作。</a:t>
            </a:r>
            <a:endParaRPr lang="zh-CN" altLang="zh-CN"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19459" name="内容占位符 2"/>
          <p:cNvSpPr>
            <a:spLocks noGrp="1"/>
          </p:cNvSpPr>
          <p:nvPr>
            <p:ph idx="1"/>
          </p:nvPr>
        </p:nvSpPr>
        <p:spPr>
          <a:xfrm>
            <a:off x="604072" y="717498"/>
            <a:ext cx="11157857" cy="5288241"/>
          </a:xfrm>
          <a:solidFill>
            <a:schemeClr val="bg1"/>
          </a:solidFill>
        </p:spPr>
        <p:txBody>
          <a:bodyPr/>
          <a:lstStyle/>
          <a:p>
            <a:r>
              <a:rPr lang="zh-CN" altLang="zh-CN" b="1" dirty="0" smtClean="0"/>
              <a:t>维护评审</a:t>
            </a:r>
            <a:r>
              <a:rPr lang="en-US" altLang="zh-CN" b="1" dirty="0" smtClean="0"/>
              <a:t>/</a:t>
            </a:r>
            <a:r>
              <a:rPr lang="zh-CN" altLang="zh-CN" b="1" dirty="0" smtClean="0"/>
              <a:t>接收</a:t>
            </a:r>
            <a:r>
              <a:rPr lang="zh-CN" altLang="zh-CN" dirty="0" smtClean="0"/>
              <a:t>（</a:t>
            </a:r>
            <a:r>
              <a:rPr lang="en-US" altLang="zh-CN" dirty="0" smtClean="0"/>
              <a:t>Maintenance Review/Acceptance</a:t>
            </a:r>
            <a:r>
              <a:rPr lang="zh-CN" altLang="zh-CN" dirty="0" smtClean="0"/>
              <a:t>）</a:t>
            </a:r>
            <a:endParaRPr lang="en-US" altLang="zh-CN" dirty="0" smtClean="0"/>
          </a:p>
          <a:p>
            <a:pPr lvl="1"/>
            <a:r>
              <a:rPr lang="zh-CN" altLang="zh-CN" dirty="0" smtClean="0"/>
              <a:t>对上述的维护进行评审，以确保对软件的修改是正确的，并且这些修改是使用正确的方法按批准的要求完成的。</a:t>
            </a:r>
            <a:endParaRPr lang="zh-CN" altLang="zh-CN" dirty="0" smtClean="0"/>
          </a:p>
          <a:p>
            <a:r>
              <a:rPr lang="zh-CN" altLang="zh-CN" b="1" dirty="0" smtClean="0"/>
              <a:t>迁移</a:t>
            </a:r>
            <a:r>
              <a:rPr lang="zh-CN" altLang="zh-CN" dirty="0" smtClean="0"/>
              <a:t>（</a:t>
            </a:r>
            <a:r>
              <a:rPr lang="en-US" altLang="zh-CN" dirty="0" smtClean="0"/>
              <a:t>Migration</a:t>
            </a:r>
            <a:r>
              <a:rPr lang="zh-CN" altLang="zh-CN" dirty="0" smtClean="0"/>
              <a:t>）</a:t>
            </a:r>
            <a:endParaRPr lang="en-US" altLang="zh-CN" dirty="0" smtClean="0"/>
          </a:p>
          <a:p>
            <a:pPr lvl="1"/>
            <a:r>
              <a:rPr lang="zh-CN" altLang="zh-CN" dirty="0" smtClean="0"/>
              <a:t>在软件的生存周期期间，如果需要将它迁移到一个新环境，则应制订迁移计划、通告用户迁移、提供迁移培训、把软件迁移至新环境、通告迁移完成情况、评估新环境的影响、并进行旧软件和数据的归档。在迁移实施时，旧环境和新环境可以并行进行工作，以便平稳迁移到新环境。</a:t>
            </a:r>
            <a:endParaRPr lang="zh-CN" altLang="zh-CN" dirty="0" smtClean="0"/>
          </a:p>
          <a:p>
            <a:r>
              <a:rPr lang="zh-CN" altLang="zh-CN" b="1" dirty="0" smtClean="0"/>
              <a:t>退役</a:t>
            </a:r>
            <a:r>
              <a:rPr lang="zh-CN" altLang="zh-CN" dirty="0" smtClean="0"/>
              <a:t>（</a:t>
            </a:r>
            <a:r>
              <a:rPr lang="en-US" altLang="zh-CN" dirty="0" smtClean="0"/>
              <a:t>Retirement</a:t>
            </a:r>
            <a:r>
              <a:rPr lang="zh-CN" altLang="zh-CN" dirty="0" smtClean="0"/>
              <a:t>）</a:t>
            </a:r>
            <a:endParaRPr lang="en-US" altLang="zh-CN" dirty="0" smtClean="0"/>
          </a:p>
          <a:p>
            <a:pPr lvl="1"/>
            <a:r>
              <a:rPr lang="zh-CN" altLang="zh-CN" dirty="0" smtClean="0"/>
              <a:t>软件一旦结束使用生存周期，必须退役。退役时，要制定退役计划、通知用户退役、提供退役培训、实施退役、通告退役完成情况、并进行旧软件和数据的归档。在制定退役计划时，要分析退役的成本和影响、决定是局部还是全部退役、是否用新软件来代替退役软件等。</a:t>
            </a:r>
            <a:endParaRPr lang="zh-CN" altLang="zh-CN" dirty="0" smtClean="0"/>
          </a:p>
          <a:p>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zh-CN" smtClean="0"/>
              <a:t>软件维护技术</a:t>
            </a:r>
            <a:endParaRPr lang="zh-CN" altLang="en-US" smtClean="0"/>
          </a:p>
        </p:txBody>
      </p:sp>
      <p:sp>
        <p:nvSpPr>
          <p:cNvPr id="20483" name="内容占位符 2"/>
          <p:cNvSpPr>
            <a:spLocks noGrp="1"/>
          </p:cNvSpPr>
          <p:nvPr>
            <p:ph idx="1"/>
          </p:nvPr>
        </p:nvSpPr>
        <p:spPr/>
        <p:txBody>
          <a:bodyPr/>
          <a:lstStyle/>
          <a:p>
            <a:r>
              <a:rPr lang="zh-CN" altLang="zh-CN" smtClean="0"/>
              <a:t>程序理解</a:t>
            </a:r>
            <a:endParaRPr lang="en-US" altLang="zh-CN" smtClean="0"/>
          </a:p>
          <a:p>
            <a:r>
              <a:rPr lang="zh-CN" altLang="zh-CN" smtClean="0"/>
              <a:t>逆向工程（</a:t>
            </a:r>
            <a:r>
              <a:rPr lang="en-US" altLang="zh-CN" smtClean="0"/>
              <a:t>Reverse Engineering</a:t>
            </a:r>
            <a:r>
              <a:rPr lang="zh-CN" altLang="zh-CN" smtClean="0"/>
              <a:t>）</a:t>
            </a:r>
            <a:endParaRPr lang="en-US" altLang="zh-CN" smtClean="0"/>
          </a:p>
          <a:p>
            <a:r>
              <a:rPr lang="zh-CN" altLang="zh-CN" smtClean="0"/>
              <a:t>再工程（</a:t>
            </a:r>
            <a:r>
              <a:rPr lang="en-US" altLang="zh-CN" smtClean="0"/>
              <a:t>Reengineering</a:t>
            </a:r>
            <a:r>
              <a:rPr lang="zh-CN" altLang="zh-CN" smtClean="0"/>
              <a:t>）</a:t>
            </a:r>
            <a:endParaRPr lang="zh-CN" altLang="en-US" smtClean="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920883"/>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软件维护</a:t>
            </a:r>
            <a:endParaRPr lang="en-US" altLang="zh-CN"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软件运营</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1" name="Text Box 5"/>
          <p:cNvSpPr txBox="1">
            <a:spLocks noChangeArrowheads="1"/>
          </p:cNvSpPr>
          <p:nvPr/>
        </p:nvSpPr>
        <p:spPr bwMode="auto">
          <a:xfrm>
            <a:off x="8359833" y="5935165"/>
            <a:ext cx="3440044"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2400" dirty="0">
                <a:solidFill>
                  <a:srgbClr val="EB7C1F"/>
                </a:solidFill>
                <a:latin typeface="+mn-ea"/>
              </a:rPr>
              <a:t>@</a:t>
            </a:r>
            <a:r>
              <a:rPr lang="zh-CN" altLang="en-US" sz="2400" dirty="0" smtClean="0">
                <a:solidFill>
                  <a:srgbClr val="EB7C1F"/>
                </a:solidFill>
                <a:latin typeface="+mn-ea"/>
              </a:rPr>
              <a:t>第</a:t>
            </a:r>
            <a:r>
              <a:rPr lang="en-US" altLang="zh-CN" sz="2400" dirty="0">
                <a:solidFill>
                  <a:srgbClr val="EB7C1F"/>
                </a:solidFill>
                <a:latin typeface="+mn-ea"/>
              </a:rPr>
              <a:t>9</a:t>
            </a:r>
            <a:r>
              <a:rPr lang="zh-CN" altLang="en-US" sz="2400" dirty="0" smtClean="0">
                <a:solidFill>
                  <a:srgbClr val="EB7C1F"/>
                </a:solidFill>
                <a:latin typeface="+mn-ea"/>
              </a:rPr>
              <a:t>章和第</a:t>
            </a:r>
            <a:r>
              <a:rPr lang="en-US" altLang="zh-CN" sz="2400" dirty="0" smtClean="0">
                <a:solidFill>
                  <a:srgbClr val="EB7C1F"/>
                </a:solidFill>
                <a:latin typeface="+mn-ea"/>
              </a:rPr>
              <a:t>2.4</a:t>
            </a:r>
            <a:r>
              <a:rPr lang="zh-CN" altLang="en-US" sz="2400" dirty="0" smtClean="0">
                <a:solidFill>
                  <a:srgbClr val="EB7C1F"/>
                </a:solidFill>
                <a:latin typeface="+mn-ea"/>
              </a:rPr>
              <a:t>节</a:t>
            </a:r>
            <a:r>
              <a:rPr lang="en-US" altLang="zh-CN" sz="2400" dirty="0" smtClean="0">
                <a:solidFill>
                  <a:srgbClr val="EB7C1F"/>
                </a:solidFill>
                <a:latin typeface="+mn-ea"/>
              </a:rPr>
              <a:t>.</a:t>
            </a:r>
            <a:r>
              <a:rPr lang="zh-CN" altLang="en-US" sz="2400" dirty="0">
                <a:solidFill>
                  <a:srgbClr val="EB7C1F"/>
                </a:solidFill>
                <a:latin typeface="+mn-ea"/>
              </a:rPr>
              <a:t>教材</a:t>
            </a:r>
            <a:endParaRPr lang="zh-CN" altLang="en-US" sz="2400" dirty="0">
              <a:solidFill>
                <a:srgbClr val="EB7C1F"/>
              </a:solidFill>
              <a:latin typeface="+mn-ea"/>
            </a:endParaRPr>
          </a:p>
        </p:txBody>
      </p:sp>
      <p:sp>
        <p:nvSpPr>
          <p:cNvPr id="12" name="AutoShape 4"/>
          <p:cNvSpPr>
            <a:spLocks noChangeArrowheads="1"/>
          </p:cNvSpPr>
          <p:nvPr/>
        </p:nvSpPr>
        <p:spPr bwMode="auto">
          <a:xfrm>
            <a:off x="4549308" y="956836"/>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Object 207"/>
          <p:cNvSpPr txBox="1"/>
          <p:nvPr/>
        </p:nvSpPr>
        <p:spPr>
          <a:xfrm>
            <a:off x="4944594" y="2925574"/>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开发运维一体化</a:t>
            </a:r>
            <a:r>
              <a:rPr lang="en-US" altLang="zh-CN" sz="3000" dirty="0" smtClean="0"/>
              <a:t>DevOps</a:t>
            </a:r>
            <a:endParaRPr lang="en-US" altLang="zh-CN" sz="3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zh-CN" smtClean="0"/>
              <a:t>程序理解</a:t>
            </a:r>
            <a:endParaRPr lang="en-US" altLang="zh-CN" smtClean="0"/>
          </a:p>
        </p:txBody>
      </p:sp>
      <p:sp>
        <p:nvSpPr>
          <p:cNvPr id="21507" name="内容占位符 2"/>
          <p:cNvSpPr>
            <a:spLocks noGrp="1"/>
          </p:cNvSpPr>
          <p:nvPr>
            <p:ph idx="1"/>
          </p:nvPr>
        </p:nvSpPr>
        <p:spPr/>
        <p:txBody>
          <a:bodyPr/>
          <a:lstStyle/>
          <a:p>
            <a:r>
              <a:rPr lang="zh-CN" altLang="zh-CN" dirty="0" smtClean="0"/>
              <a:t>软件维护的总工作量大约一半被用在理解程序上。</a:t>
            </a:r>
            <a:endParaRPr lang="en-US" altLang="zh-CN" dirty="0" smtClean="0"/>
          </a:p>
          <a:p>
            <a:r>
              <a:rPr lang="zh-CN" altLang="zh-CN" dirty="0" smtClean="0"/>
              <a:t>程序理解通过提取并分析程序中各种实体之间的关系，形成系统的不同形式和层次的抽象表示，完成程序设计领域到应用领域的映射。</a:t>
            </a:r>
            <a:endParaRPr lang="en-US" altLang="zh-CN" dirty="0" smtClean="0"/>
          </a:p>
          <a:p>
            <a:r>
              <a:rPr lang="zh-CN" altLang="zh-CN" dirty="0" smtClean="0"/>
              <a:t>程序员在理解程序的过程中，经常通过反复三个活动──阅读关于程序的</a:t>
            </a:r>
            <a:r>
              <a:rPr lang="zh-CN" altLang="zh-CN" b="1" dirty="0" smtClean="0"/>
              <a:t>文档</a:t>
            </a:r>
            <a:r>
              <a:rPr lang="zh-CN" altLang="zh-CN" dirty="0" smtClean="0"/>
              <a:t>，阅读</a:t>
            </a:r>
            <a:r>
              <a:rPr lang="zh-CN" altLang="zh-CN" b="1" dirty="0" smtClean="0"/>
              <a:t>源代码</a:t>
            </a:r>
            <a:r>
              <a:rPr lang="zh-CN" altLang="zh-CN" dirty="0" smtClean="0"/>
              <a:t>，</a:t>
            </a:r>
            <a:r>
              <a:rPr lang="zh-CN" altLang="zh-CN" b="1" dirty="0" smtClean="0"/>
              <a:t>运行程序</a:t>
            </a:r>
            <a:r>
              <a:rPr lang="zh-CN" altLang="zh-CN" dirty="0" smtClean="0"/>
              <a:t>来捕捉信息。</a:t>
            </a:r>
            <a:endParaRPr lang="en-US" altLang="zh-CN" dirty="0" smtClean="0"/>
          </a:p>
          <a:p>
            <a:r>
              <a:rPr lang="zh-CN" altLang="zh-CN" dirty="0" smtClean="0"/>
              <a:t>程序理解工具</a:t>
            </a:r>
            <a:endParaRPr lang="en-US" altLang="zh-CN" dirty="0" smtClean="0"/>
          </a:p>
          <a:p>
            <a:pPr lvl="1"/>
            <a:r>
              <a:rPr lang="zh-CN" altLang="zh-CN" dirty="0" smtClean="0"/>
              <a:t>基于程序结构的</a:t>
            </a:r>
            <a:r>
              <a:rPr lang="zh-CN" altLang="zh-CN" b="1" dirty="0" smtClean="0"/>
              <a:t>可视化</a:t>
            </a:r>
            <a:r>
              <a:rPr lang="zh-CN" altLang="zh-CN" dirty="0" smtClean="0"/>
              <a:t>工具，通过分析程序的结构，抽取其中各种实体，使用图形表示这些实体和它们之间的关系，可以直观地为维护者提供不同抽象层次上的信息。</a:t>
            </a:r>
            <a:endParaRPr lang="en-US" altLang="zh-CN" dirty="0" smtClean="0"/>
          </a:p>
          <a:p>
            <a:pPr lvl="1"/>
            <a:r>
              <a:rPr lang="zh-CN" altLang="zh-CN" dirty="0" smtClean="0"/>
              <a:t>帮助维护者</a:t>
            </a:r>
            <a:r>
              <a:rPr lang="zh-CN" altLang="zh-CN" b="1" dirty="0" smtClean="0"/>
              <a:t>导航浏览</a:t>
            </a:r>
            <a:r>
              <a:rPr lang="zh-CN" altLang="zh-CN" dirty="0" smtClean="0"/>
              <a:t>源代码，为浏览工作提供着眼点，缩小需要浏览的代码范围。</a:t>
            </a:r>
            <a:endParaRPr lang="en-US" altLang="zh-CN" dirty="0" smtClean="0"/>
          </a:p>
          <a:p>
            <a:pPr lvl="1"/>
            <a:r>
              <a:rPr lang="zh-CN" altLang="en-US" dirty="0" smtClean="0"/>
              <a:t>基于</a:t>
            </a:r>
            <a:r>
              <a:rPr lang="zh-CN" altLang="en-US" b="1" dirty="0" smtClean="0"/>
              <a:t>大模型</a:t>
            </a:r>
            <a:r>
              <a:rPr lang="zh-CN" altLang="en-US" dirty="0" smtClean="0"/>
              <a:t>的代码自动问答和代码检索。</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zh-CN" smtClean="0"/>
              <a:t>逆向工程</a:t>
            </a:r>
            <a:endParaRPr lang="zh-CN" altLang="en-US" smtClean="0"/>
          </a:p>
        </p:txBody>
      </p:sp>
      <p:sp>
        <p:nvSpPr>
          <p:cNvPr id="22531" name="内容占位符 2"/>
          <p:cNvSpPr>
            <a:spLocks noGrp="1"/>
          </p:cNvSpPr>
          <p:nvPr>
            <p:ph idx="1"/>
          </p:nvPr>
        </p:nvSpPr>
        <p:spPr/>
        <p:txBody>
          <a:bodyPr/>
          <a:lstStyle/>
          <a:p>
            <a:r>
              <a:rPr lang="zh-CN" altLang="zh-CN" dirty="0" smtClean="0"/>
              <a:t>逆向工程是分析软件，识别出软件的组成成份及其相互的关系，以更高的抽象层次来刻画软件的过程，它并不改变软件本身，也不产生新的软件。</a:t>
            </a:r>
            <a:endParaRPr lang="zh-CN" altLang="zh-CN" dirty="0" smtClean="0"/>
          </a:p>
          <a:p>
            <a:r>
              <a:rPr lang="zh-CN" altLang="zh-CN" dirty="0" smtClean="0"/>
              <a:t>逆向工程主要分为以下几类</a:t>
            </a:r>
            <a:r>
              <a:rPr lang="en-US" altLang="zh-CN" dirty="0" smtClean="0"/>
              <a:t>:</a:t>
            </a:r>
            <a:endParaRPr lang="zh-CN" altLang="zh-CN" dirty="0" smtClean="0"/>
          </a:p>
          <a:p>
            <a:pPr lvl="1"/>
            <a:r>
              <a:rPr lang="zh-CN" altLang="zh-CN" dirty="0" smtClean="0"/>
              <a:t>重新文档化（</a:t>
            </a:r>
            <a:r>
              <a:rPr lang="en-US" altLang="zh-CN" dirty="0" err="1" smtClean="0"/>
              <a:t>redocumentation</a:t>
            </a:r>
            <a:r>
              <a:rPr lang="zh-CN" altLang="zh-CN" dirty="0" smtClean="0"/>
              <a:t>）：分析软件，改进或提供软件新的文档</a:t>
            </a:r>
            <a:r>
              <a:rPr lang="zh-CN" altLang="en-US" dirty="0" smtClean="0"/>
              <a:t>；</a:t>
            </a:r>
            <a:endParaRPr lang="zh-CN" altLang="zh-CN" dirty="0" smtClean="0"/>
          </a:p>
          <a:p>
            <a:pPr lvl="1"/>
            <a:r>
              <a:rPr lang="zh-CN" altLang="zh-CN" dirty="0" smtClean="0"/>
              <a:t>设计恢复（</a:t>
            </a:r>
            <a:r>
              <a:rPr lang="en-US" altLang="zh-CN" dirty="0" smtClean="0"/>
              <a:t>design recovery</a:t>
            </a:r>
            <a:r>
              <a:rPr lang="zh-CN" altLang="zh-CN" dirty="0" smtClean="0"/>
              <a:t>）：从代码中抽象出设计信息；</a:t>
            </a:r>
            <a:endParaRPr lang="zh-CN" altLang="zh-CN" dirty="0" smtClean="0"/>
          </a:p>
          <a:p>
            <a:pPr lvl="1"/>
            <a:r>
              <a:rPr lang="zh-CN" altLang="zh-CN" dirty="0" smtClean="0"/>
              <a:t>规约恢复（</a:t>
            </a:r>
            <a:r>
              <a:rPr lang="en-US" altLang="zh-CN" dirty="0" smtClean="0"/>
              <a:t>specification recovery</a:t>
            </a:r>
            <a:r>
              <a:rPr lang="zh-CN" altLang="zh-CN" dirty="0" smtClean="0"/>
              <a:t>）：分析软件，导出需求规约信息；</a:t>
            </a:r>
            <a:endParaRPr lang="zh-CN" altLang="zh-CN" dirty="0" smtClean="0"/>
          </a:p>
          <a:p>
            <a:pPr lvl="1"/>
            <a:r>
              <a:rPr lang="zh-CN" altLang="zh-CN" dirty="0" smtClean="0"/>
              <a:t>重构（</a:t>
            </a:r>
            <a:r>
              <a:rPr lang="en-US" altLang="zh-CN" dirty="0" smtClean="0"/>
              <a:t>refactoring, restructuring</a:t>
            </a:r>
            <a:r>
              <a:rPr lang="zh-CN" altLang="zh-CN" dirty="0" smtClean="0"/>
              <a:t>）：在同一抽象级别上转换软件描述形式，而不改变原有软件的功能</a:t>
            </a:r>
            <a:r>
              <a:rPr lang="zh-CN" altLang="en-US" dirty="0" smtClean="0"/>
              <a:t>；</a:t>
            </a:r>
            <a:endParaRPr lang="zh-CN" altLang="zh-CN" dirty="0" smtClean="0"/>
          </a:p>
          <a:p>
            <a:pPr lvl="1"/>
            <a:r>
              <a:rPr lang="zh-CN" altLang="zh-CN" dirty="0" smtClean="0"/>
              <a:t>数据逆向工程（</a:t>
            </a:r>
            <a:r>
              <a:rPr lang="en-US" altLang="zh-CN" dirty="0" smtClean="0"/>
              <a:t>data reverse engineering</a:t>
            </a:r>
            <a:r>
              <a:rPr lang="zh-CN" altLang="zh-CN" dirty="0" smtClean="0"/>
              <a:t>）：从数据库物理模式中获取逻辑模式，如实体关系图。</a:t>
            </a:r>
            <a:endParaRPr lang="zh-CN" altLang="zh-CN" dirty="0" smtClean="0"/>
          </a:p>
          <a:p>
            <a:pPr lvl="1"/>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smtClean="0"/>
              <a:t>再工程</a:t>
            </a:r>
            <a:endParaRPr lang="zh-CN" altLang="en-US" smtClean="0"/>
          </a:p>
        </p:txBody>
      </p:sp>
      <p:sp>
        <p:nvSpPr>
          <p:cNvPr id="23555" name="内容占位符 2"/>
          <p:cNvSpPr>
            <a:spLocks noGrp="1"/>
          </p:cNvSpPr>
          <p:nvPr>
            <p:ph idx="1"/>
          </p:nvPr>
        </p:nvSpPr>
        <p:spPr>
          <a:xfrm>
            <a:off x="612001" y="1353458"/>
            <a:ext cx="5417324" cy="5288241"/>
          </a:xfrm>
        </p:spPr>
        <p:txBody>
          <a:bodyPr/>
          <a:lstStyle/>
          <a:p>
            <a:r>
              <a:rPr lang="zh-CN" altLang="zh-CN" dirty="0" smtClean="0"/>
              <a:t>再工程是在逆向工程所获信息的基础上修改或重构已有的软件，产生一个新版本的过程，它将逆向工程、重构和正向工程组合起来，将现存系统重新构造为新的形式</a:t>
            </a:r>
            <a:r>
              <a:rPr lang="zh-CN" altLang="en-US" dirty="0" smtClean="0"/>
              <a:t>。</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2" name="Rectangle 2"/>
          <p:cNvSpPr>
            <a:spLocks noChangeArrowheads="1"/>
          </p:cNvSpPr>
          <p:nvPr/>
        </p:nvSpPr>
        <p:spPr bwMode="auto">
          <a:xfrm>
            <a:off x="6120937" y="1463039"/>
            <a:ext cx="17794834" cy="50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6120937" y="1393368"/>
          <a:ext cx="5923788" cy="4354286"/>
        </p:xfrm>
        <a:graphic>
          <a:graphicData uri="http://schemas.openxmlformats.org/presentationml/2006/ole">
            <mc:AlternateContent xmlns:mc="http://schemas.openxmlformats.org/markup-compatibility/2006">
              <mc:Choice xmlns:v="urn:schemas-microsoft-com:vml" Requires="v">
                <p:oleObj spid="_x0000_s24590" name="Visio" r:id="rId1" imgW="3451860" imgH="2537460" progId="Visio.Drawing.15">
                  <p:embed/>
                </p:oleObj>
              </mc:Choice>
              <mc:Fallback>
                <p:oleObj name="Visio" r:id="rId1" imgW="3451860" imgH="2537460" progId="Visio.Drawing.15">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0937" y="1393368"/>
                        <a:ext cx="5923788" cy="4354286"/>
                      </a:xfrm>
                      <a:prstGeom prst="rect">
                        <a:avLst/>
                      </a:prstGeom>
                      <a:noFill/>
                    </p:spPr>
                  </p:pic>
                </p:oleObj>
              </mc:Fallback>
            </mc:AlternateContent>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mtClean="0"/>
              <a:t>讨论</a:t>
            </a:r>
            <a:endParaRPr lang="zh-CN" altLang="en-US" smtClean="0"/>
          </a:p>
        </p:txBody>
      </p:sp>
      <p:sp>
        <p:nvSpPr>
          <p:cNvPr id="24579" name="Rectangle 3"/>
          <p:cNvSpPr>
            <a:spLocks noGrp="1" noChangeArrowheads="1"/>
          </p:cNvSpPr>
          <p:nvPr>
            <p:ph type="body" idx="1"/>
          </p:nvPr>
        </p:nvSpPr>
        <p:spPr/>
        <p:txBody>
          <a:bodyPr/>
          <a:lstStyle/>
          <a:p>
            <a:r>
              <a:rPr lang="zh-CN" altLang="en-US" dirty="0" smtClean="0"/>
              <a:t>一个大型大学有一个大型计算机系统，用于存储和管理所有学生和教职工的信息。该系统：已经使用了</a:t>
            </a:r>
            <a:r>
              <a:rPr lang="en-US" altLang="zh-CN" dirty="0" smtClean="0"/>
              <a:t>25</a:t>
            </a:r>
            <a:r>
              <a:rPr lang="zh-CN" altLang="en-US" dirty="0" smtClean="0"/>
              <a:t>年，它采用</a:t>
            </a:r>
            <a:r>
              <a:rPr lang="en-US" altLang="zh-CN" dirty="0" smtClean="0"/>
              <a:t>Cobol</a:t>
            </a:r>
            <a:r>
              <a:rPr lang="zh-CN" altLang="en-US" dirty="0" smtClean="0"/>
              <a:t>结构化程序设计技术开发，并与关系数据库通信；它运行在一台</a:t>
            </a:r>
            <a:r>
              <a:rPr lang="en-US" altLang="zh-CN" dirty="0" smtClean="0"/>
              <a:t>IBM</a:t>
            </a:r>
            <a:r>
              <a:rPr lang="zh-CN" altLang="en-US" dirty="0" smtClean="0"/>
              <a:t>主机上；有</a:t>
            </a:r>
            <a:r>
              <a:rPr lang="en-US" altLang="zh-CN" dirty="0" smtClean="0"/>
              <a:t>50</a:t>
            </a:r>
            <a:r>
              <a:rPr lang="zh-CN" altLang="en-US" dirty="0" smtClean="0"/>
              <a:t>多万行代码。该系统已经进行过多次修改，既有经过策划的修改，也有快速修改，现在维护的成本过高。认识到有这些问题，大学希望利用面向对象的开发优势，但是不幸的是，维护这个系统的</a:t>
            </a:r>
            <a:r>
              <a:rPr lang="en-US" altLang="zh-CN" dirty="0" smtClean="0"/>
              <a:t>90%</a:t>
            </a:r>
            <a:r>
              <a:rPr lang="zh-CN" altLang="en-US" dirty="0" smtClean="0"/>
              <a:t>以上的员工都是新人，并不熟悉系统的实现。</a:t>
            </a:r>
            <a:endParaRPr lang="en-US" altLang="zh-CN" dirty="0" smtClean="0"/>
          </a:p>
          <a:p>
            <a:pPr>
              <a:spcBef>
                <a:spcPts val="1200"/>
              </a:spcBef>
            </a:pPr>
            <a:r>
              <a:rPr lang="zh-CN" altLang="en-US" dirty="0" smtClean="0"/>
              <a:t>如何办？</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920883"/>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软件维护</a:t>
            </a:r>
            <a:endParaRPr lang="en-US" altLang="zh-CN"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软件运营</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2976830"/>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Object 207"/>
          <p:cNvSpPr txBox="1"/>
          <p:nvPr/>
        </p:nvSpPr>
        <p:spPr>
          <a:xfrm>
            <a:off x="4944594" y="2925574"/>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开发运维一体化</a:t>
            </a:r>
            <a:r>
              <a:rPr lang="en-US" altLang="zh-CN" sz="3000" dirty="0" smtClean="0"/>
              <a:t>DevOps</a:t>
            </a:r>
            <a:endParaRPr lang="en-US" altLang="zh-CN" sz="3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DevOps</a:t>
            </a:r>
            <a:endParaRPr lang="zh-CN" altLang="en-US" dirty="0"/>
          </a:p>
        </p:txBody>
      </p:sp>
      <p:sp>
        <p:nvSpPr>
          <p:cNvPr id="3" name="内容占位符 2"/>
          <p:cNvSpPr>
            <a:spLocks noGrp="1"/>
          </p:cNvSpPr>
          <p:nvPr>
            <p:ph idx="1"/>
          </p:nvPr>
        </p:nvSpPr>
        <p:spPr>
          <a:xfrm>
            <a:off x="612000" y="1200150"/>
            <a:ext cx="11157857" cy="5441549"/>
          </a:xfrm>
        </p:spPr>
        <p:txBody>
          <a:bodyPr/>
          <a:lstStyle/>
          <a:p>
            <a:r>
              <a:rPr lang="en-US" altLang="zh-CN" dirty="0" smtClean="0"/>
              <a:t>DevOps</a:t>
            </a:r>
            <a:r>
              <a:rPr lang="zh-CN" altLang="zh-CN" dirty="0" smtClean="0"/>
              <a:t>（</a:t>
            </a:r>
            <a:r>
              <a:rPr lang="en-US" altLang="zh-CN" dirty="0" smtClean="0"/>
              <a:t>Development &amp; Operations</a:t>
            </a:r>
            <a:r>
              <a:rPr lang="zh-CN" altLang="zh-CN" dirty="0" smtClean="0"/>
              <a:t>）开发运维一体化</a:t>
            </a:r>
            <a:endParaRPr lang="en-US" altLang="zh-CN" dirty="0" smtClean="0"/>
          </a:p>
          <a:p>
            <a:pPr lvl="1"/>
            <a:r>
              <a:rPr lang="zh-CN" altLang="en-US" dirty="0" smtClean="0"/>
              <a:t>（持续交付）快速实现一行代码的变更，到软件交付到用户手中</a:t>
            </a:r>
            <a:endParaRPr lang="en-US" altLang="zh-CN" dirty="0" smtClean="0"/>
          </a:p>
          <a:p>
            <a:pPr lvl="1"/>
            <a:r>
              <a:rPr lang="zh-CN" altLang="en-US" dirty="0" smtClean="0"/>
              <a:t>（自动化）从代码提交到最终交付用户只需要按下按钮，自动化每一个工作环节，及时收到用户反馈</a:t>
            </a:r>
            <a:endParaRPr lang="en-US" altLang="zh-CN"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937697" y="3382042"/>
            <a:ext cx="6730178" cy="3374359"/>
          </a:xfrm>
          <a:prstGeom prst="rect">
            <a:avLst/>
          </a:prstGeom>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endParaRPr lang="zh-CN" altLang="en-US" dirty="0"/>
          </a:p>
        </p:txBody>
      </p:sp>
      <p:pic>
        <p:nvPicPr>
          <p:cNvPr id="4" name="图片 3"/>
          <p:cNvPicPr>
            <a:picLocks noChangeAspect="1"/>
          </p:cNvPicPr>
          <p:nvPr/>
        </p:nvPicPr>
        <p:blipFill>
          <a:blip r:embed="rId1"/>
          <a:stretch>
            <a:fillRect/>
          </a:stretch>
        </p:blipFill>
        <p:spPr>
          <a:xfrm>
            <a:off x="1733550" y="1587926"/>
            <a:ext cx="9144000" cy="4997025"/>
          </a:xfrm>
          <a:prstGeom prst="rect">
            <a:avLst/>
          </a:prstGeom>
        </p:spPr>
      </p:pic>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DevOps</a:t>
            </a:r>
            <a:r>
              <a:rPr lang="zh-CN" altLang="en-US" dirty="0" smtClean="0"/>
              <a:t>过程</a:t>
            </a:r>
            <a:endParaRPr lang="zh-CN" altLang="en-US" dirty="0"/>
          </a:p>
        </p:txBody>
      </p:sp>
      <p:pic>
        <p:nvPicPr>
          <p:cNvPr id="5" name="图片 4"/>
          <p:cNvPicPr>
            <a:picLocks noChangeAspect="1"/>
          </p:cNvPicPr>
          <p:nvPr/>
        </p:nvPicPr>
        <p:blipFill>
          <a:blip r:embed="rId1"/>
          <a:stretch>
            <a:fillRect/>
          </a:stretch>
        </p:blipFill>
        <p:spPr>
          <a:xfrm>
            <a:off x="1808785" y="1160367"/>
            <a:ext cx="8748432" cy="5596034"/>
          </a:xfrm>
          <a:prstGeom prst="rect">
            <a:avLst/>
          </a:prstGeom>
        </p:spPr>
      </p:pic>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DevOps</a:t>
            </a:r>
            <a:r>
              <a:rPr lang="zh-CN" altLang="en-US" dirty="0" smtClean="0"/>
              <a:t>工具集</a:t>
            </a:r>
            <a:endParaRPr lang="zh-CN" altLang="en-US" dirty="0"/>
          </a:p>
        </p:txBody>
      </p:sp>
      <p:pic>
        <p:nvPicPr>
          <p:cNvPr id="4" name="图片 3"/>
          <p:cNvPicPr>
            <a:picLocks noChangeAspect="1"/>
          </p:cNvPicPr>
          <p:nvPr/>
        </p:nvPicPr>
        <p:blipFill>
          <a:blip r:embed="rId1"/>
          <a:stretch>
            <a:fillRect/>
          </a:stretch>
        </p:blipFill>
        <p:spPr>
          <a:xfrm>
            <a:off x="932193" y="1906165"/>
            <a:ext cx="10535140" cy="4713709"/>
          </a:xfrm>
          <a:prstGeom prst="rect">
            <a:avLst/>
          </a:prstGeom>
        </p:spPr>
      </p:pic>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持续集成、持续交付和持续</a:t>
            </a:r>
            <a:r>
              <a:rPr lang="zh-CN" altLang="zh-CN" dirty="0" smtClean="0"/>
              <a:t>部署</a:t>
            </a:r>
            <a:r>
              <a:rPr lang="en-US" altLang="zh-CN" dirty="0" smtClean="0"/>
              <a:t> (CICD)</a:t>
            </a:r>
            <a:endParaRPr lang="zh-CN" altLang="en-US" dirty="0"/>
          </a:p>
        </p:txBody>
      </p:sp>
      <p:sp>
        <p:nvSpPr>
          <p:cNvPr id="3" name="内容占位符 2"/>
          <p:cNvSpPr>
            <a:spLocks noGrp="1"/>
          </p:cNvSpPr>
          <p:nvPr>
            <p:ph idx="1"/>
          </p:nvPr>
        </p:nvSpPr>
        <p:spPr>
          <a:xfrm>
            <a:off x="596145" y="4050792"/>
            <a:ext cx="11157857" cy="2534159"/>
          </a:xfrm>
        </p:spPr>
        <p:txBody>
          <a:bodyPr/>
          <a:lstStyle/>
          <a:p>
            <a:r>
              <a:rPr lang="en-US" altLang="zh-CN" sz="1800" dirty="0"/>
              <a:t>DevOps </a:t>
            </a:r>
            <a:r>
              <a:rPr lang="zh-CN" altLang="zh-CN" sz="1800" dirty="0"/>
              <a:t>的根本理念是</a:t>
            </a:r>
            <a:r>
              <a:rPr lang="en-US" altLang="zh-CN" sz="1800" dirty="0"/>
              <a:t> “</a:t>
            </a:r>
            <a:r>
              <a:rPr lang="zh-CN" altLang="zh-CN" sz="1800" dirty="0"/>
              <a:t>持续</a:t>
            </a:r>
            <a:r>
              <a:rPr lang="en-US" altLang="zh-CN" sz="1800" dirty="0"/>
              <a:t>”</a:t>
            </a:r>
            <a:r>
              <a:rPr lang="zh-CN" altLang="zh-CN" sz="1800" dirty="0"/>
              <a:t>，最核心的技术实践是持续集成、持续交付和持续部署</a:t>
            </a:r>
            <a:r>
              <a:rPr lang="zh-CN" altLang="zh-CN" sz="1800" dirty="0" smtClean="0"/>
              <a:t>。</a:t>
            </a:r>
            <a:endParaRPr lang="en-US" altLang="zh-CN" sz="1800" dirty="0" smtClean="0"/>
          </a:p>
          <a:p>
            <a:r>
              <a:rPr lang="zh-CN" altLang="zh-CN" sz="1800" dirty="0">
                <a:solidFill>
                  <a:srgbClr val="EB7C11"/>
                </a:solidFill>
              </a:rPr>
              <a:t>持续集成（</a:t>
            </a:r>
            <a:r>
              <a:rPr lang="en-US" altLang="zh-CN" sz="1800" dirty="0">
                <a:solidFill>
                  <a:srgbClr val="EB7C11"/>
                </a:solidFill>
              </a:rPr>
              <a:t>continuous integration</a:t>
            </a:r>
            <a:r>
              <a:rPr lang="zh-CN" altLang="zh-CN" sz="1800" dirty="0" smtClean="0">
                <a:solidFill>
                  <a:srgbClr val="EB7C11"/>
                </a:solidFill>
              </a:rPr>
              <a:t>）</a:t>
            </a:r>
            <a:r>
              <a:rPr lang="en-US" altLang="zh-CN" sz="1800" dirty="0" smtClean="0"/>
              <a:t>: </a:t>
            </a:r>
            <a:r>
              <a:rPr lang="zh-CN" altLang="zh-CN" sz="1800" dirty="0" smtClean="0"/>
              <a:t>开发</a:t>
            </a:r>
            <a:r>
              <a:rPr lang="zh-CN" altLang="zh-CN" sz="1800" dirty="0"/>
              <a:t>人员频繁地（一天多次）将更新的代码合并或者提交到主干源码仓库中</a:t>
            </a:r>
            <a:r>
              <a:rPr lang="zh-CN" altLang="zh-CN" sz="1800" dirty="0" smtClean="0"/>
              <a:t>。</a:t>
            </a:r>
            <a:r>
              <a:rPr lang="zh-CN" altLang="en-US" sz="1800" dirty="0"/>
              <a:t>这</a:t>
            </a:r>
            <a:r>
              <a:rPr lang="zh-CN" altLang="zh-CN" sz="1800" dirty="0" smtClean="0"/>
              <a:t>伴随</a:t>
            </a:r>
            <a:r>
              <a:rPr lang="zh-CN" altLang="zh-CN" sz="1800" dirty="0"/>
              <a:t>着执行一系列的质量保证活动如代码规范检查、单元测试、安全</a:t>
            </a:r>
            <a:r>
              <a:rPr lang="zh-CN" altLang="zh-CN" sz="1800" dirty="0" smtClean="0"/>
              <a:t>扫描</a:t>
            </a:r>
            <a:r>
              <a:rPr lang="zh-CN" altLang="en-US" sz="1800" dirty="0" smtClean="0"/>
              <a:t>、人工评审</a:t>
            </a:r>
            <a:r>
              <a:rPr lang="zh-CN" altLang="zh-CN" sz="1800" dirty="0" smtClean="0"/>
              <a:t>等</a:t>
            </a:r>
            <a:r>
              <a:rPr lang="zh-CN" altLang="zh-CN" sz="1800" dirty="0"/>
              <a:t>来确保代码的质量</a:t>
            </a:r>
            <a:r>
              <a:rPr lang="zh-CN" altLang="zh-CN" sz="1800" dirty="0" smtClean="0"/>
              <a:t>。</a:t>
            </a:r>
            <a:endParaRPr lang="en-US" altLang="zh-CN" sz="1800" dirty="0" smtClean="0"/>
          </a:p>
          <a:p>
            <a:r>
              <a:rPr lang="zh-CN" altLang="zh-CN" sz="1800" dirty="0" smtClean="0">
                <a:solidFill>
                  <a:srgbClr val="EB7C11"/>
                </a:solidFill>
              </a:rPr>
              <a:t>持续</a:t>
            </a:r>
            <a:r>
              <a:rPr lang="zh-CN" altLang="zh-CN" sz="1800" dirty="0">
                <a:solidFill>
                  <a:srgbClr val="EB7C11"/>
                </a:solidFill>
              </a:rPr>
              <a:t>交付（</a:t>
            </a:r>
            <a:r>
              <a:rPr lang="en-US" altLang="zh-CN" sz="1800" dirty="0">
                <a:solidFill>
                  <a:srgbClr val="EB7C11"/>
                </a:solidFill>
              </a:rPr>
              <a:t>continuous delivery</a:t>
            </a:r>
            <a:r>
              <a:rPr lang="zh-CN" altLang="zh-CN" sz="1800" dirty="0" smtClean="0">
                <a:solidFill>
                  <a:srgbClr val="EB7C11"/>
                </a:solidFill>
              </a:rPr>
              <a:t>）</a:t>
            </a:r>
            <a:r>
              <a:rPr lang="zh-CN" altLang="en-US" sz="1800" dirty="0" smtClean="0"/>
              <a:t>：</a:t>
            </a:r>
            <a:r>
              <a:rPr lang="zh-CN" altLang="zh-CN" sz="1800" dirty="0" smtClean="0"/>
              <a:t>在</a:t>
            </a:r>
            <a:r>
              <a:rPr lang="zh-CN" altLang="zh-CN" sz="1800" dirty="0"/>
              <a:t>持续集成的基础上，将集成后的代码自动安装到更贴近真实运行环境的“类生产环境</a:t>
            </a:r>
            <a:r>
              <a:rPr lang="en-US" altLang="zh-CN" sz="1800" dirty="0"/>
              <a:t>/</a:t>
            </a:r>
            <a:r>
              <a:rPr lang="zh-CN" altLang="zh-CN" sz="1800" dirty="0"/>
              <a:t>预生产环境”中</a:t>
            </a:r>
            <a:r>
              <a:rPr lang="zh-CN" altLang="zh-CN" sz="1800" dirty="0" smtClean="0"/>
              <a:t>。</a:t>
            </a:r>
            <a:endParaRPr lang="zh-CN" altLang="zh-CN" sz="1800" dirty="0"/>
          </a:p>
          <a:p>
            <a:r>
              <a:rPr lang="zh-CN" altLang="zh-CN" sz="1800" dirty="0">
                <a:solidFill>
                  <a:srgbClr val="EB7C11"/>
                </a:solidFill>
              </a:rPr>
              <a:t>持续部署（</a:t>
            </a:r>
            <a:r>
              <a:rPr lang="en-US" altLang="zh-CN" sz="1800" dirty="0">
                <a:solidFill>
                  <a:srgbClr val="EB7C11"/>
                </a:solidFill>
              </a:rPr>
              <a:t>continuous deployment</a:t>
            </a:r>
            <a:r>
              <a:rPr lang="zh-CN" altLang="zh-CN" sz="1800" dirty="0" smtClean="0">
                <a:solidFill>
                  <a:srgbClr val="EB7C11"/>
                </a:solidFill>
              </a:rPr>
              <a:t>）</a:t>
            </a:r>
            <a:r>
              <a:rPr lang="zh-CN" altLang="en-US" sz="1800" dirty="0" smtClean="0"/>
              <a:t>：</a:t>
            </a:r>
            <a:r>
              <a:rPr lang="zh-CN" altLang="zh-CN" sz="1800" dirty="0" smtClean="0"/>
              <a:t>在</a:t>
            </a:r>
            <a:r>
              <a:rPr lang="zh-CN" altLang="zh-CN" sz="1800" dirty="0"/>
              <a:t>持续交付的基础上，将交付后的代码自动部署到生产环境中</a:t>
            </a:r>
            <a:r>
              <a:rPr lang="zh-CN" altLang="zh-CN" sz="1800" dirty="0" smtClean="0"/>
              <a:t>。</a:t>
            </a:r>
            <a:endParaRPr lang="zh-CN" altLang="en-US" sz="1800"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2919428" y="1165676"/>
            <a:ext cx="6098771" cy="266565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7855" y="373011"/>
            <a:ext cx="11142002" cy="688975"/>
          </a:xfrm>
        </p:spPr>
        <p:txBody>
          <a:bodyPr/>
          <a:lstStyle/>
          <a:p>
            <a:r>
              <a:rPr lang="zh-CN" altLang="en-US" dirty="0" smtClean="0"/>
              <a:t>软件运营 </a:t>
            </a:r>
            <a:r>
              <a:rPr lang="en-US" altLang="zh-CN" dirty="0"/>
              <a:t>(</a:t>
            </a:r>
            <a:r>
              <a:rPr lang="en-US" altLang="zh-CN" dirty="0" smtClean="0"/>
              <a:t>Operation)</a:t>
            </a:r>
            <a:endParaRPr lang="zh-CN" altLang="en-US" dirty="0"/>
          </a:p>
        </p:txBody>
      </p:sp>
      <p:sp>
        <p:nvSpPr>
          <p:cNvPr id="3" name="内容占位符 2"/>
          <p:cNvSpPr>
            <a:spLocks noGrp="1"/>
          </p:cNvSpPr>
          <p:nvPr>
            <p:ph idx="1"/>
          </p:nvPr>
        </p:nvSpPr>
        <p:spPr/>
        <p:txBody>
          <a:bodyPr/>
          <a:lstStyle/>
          <a:p>
            <a:r>
              <a:rPr lang="zh-CN" altLang="zh-CN" dirty="0"/>
              <a:t>软件</a:t>
            </a:r>
            <a:r>
              <a:rPr lang="zh-CN" altLang="zh-CN" dirty="0" smtClean="0"/>
              <a:t>运营</a:t>
            </a:r>
            <a:r>
              <a:rPr lang="zh-CN" altLang="en-US" dirty="0" smtClean="0"/>
              <a:t>，</a:t>
            </a:r>
            <a:r>
              <a:rPr lang="zh-CN" altLang="zh-CN" dirty="0" smtClean="0"/>
              <a:t>是</a:t>
            </a:r>
            <a:r>
              <a:rPr lang="zh-CN" altLang="zh-CN" dirty="0"/>
              <a:t>指在目标环境中</a:t>
            </a:r>
            <a:r>
              <a:rPr lang="zh-CN" altLang="zh-CN" b="1" dirty="0">
                <a:solidFill>
                  <a:srgbClr val="EB7C1F"/>
                </a:solidFill>
              </a:rPr>
              <a:t>部署</a:t>
            </a:r>
            <a:r>
              <a:rPr lang="zh-CN" altLang="zh-CN" dirty="0"/>
              <a:t>和</a:t>
            </a:r>
            <a:r>
              <a:rPr lang="zh-CN" altLang="zh-CN" b="1" dirty="0">
                <a:solidFill>
                  <a:srgbClr val="EB7C1F"/>
                </a:solidFill>
              </a:rPr>
              <a:t>配置</a:t>
            </a:r>
            <a:r>
              <a:rPr lang="zh-CN" altLang="zh-CN" dirty="0"/>
              <a:t>软件，以及在软件运行时（直到停用）对其进行</a:t>
            </a:r>
            <a:r>
              <a:rPr lang="zh-CN" altLang="zh-CN" b="1" dirty="0">
                <a:solidFill>
                  <a:srgbClr val="EB7C1F"/>
                </a:solidFill>
              </a:rPr>
              <a:t>监控</a:t>
            </a:r>
            <a:r>
              <a:rPr lang="zh-CN" altLang="zh-CN" dirty="0"/>
              <a:t>和</a:t>
            </a:r>
            <a:r>
              <a:rPr lang="zh-CN" altLang="zh-CN" b="1" dirty="0">
                <a:solidFill>
                  <a:srgbClr val="EB7C1F"/>
                </a:solidFill>
              </a:rPr>
              <a:t>管理</a:t>
            </a:r>
            <a:r>
              <a:rPr lang="zh-CN" altLang="zh-CN" dirty="0"/>
              <a:t>的</a:t>
            </a:r>
            <a:r>
              <a:rPr lang="zh-CN" altLang="zh-CN" dirty="0" smtClean="0"/>
              <a:t>过程</a:t>
            </a:r>
            <a:endParaRPr lang="en-US" altLang="zh-CN" dirty="0" smtClean="0"/>
          </a:p>
          <a:p>
            <a:r>
              <a:rPr lang="zh-CN" altLang="en-US" dirty="0" smtClean="0"/>
              <a:t>目标</a:t>
            </a:r>
            <a:endParaRPr lang="en-US" altLang="zh-CN" dirty="0" smtClean="0"/>
          </a:p>
          <a:p>
            <a:pPr lvl="1"/>
            <a:r>
              <a:rPr lang="zh-CN" altLang="en-US" sz="2400" dirty="0" smtClean="0"/>
              <a:t>快速部署</a:t>
            </a:r>
            <a:endParaRPr lang="en-US" altLang="zh-CN" sz="2400" dirty="0" smtClean="0"/>
          </a:p>
          <a:p>
            <a:pPr lvl="1"/>
            <a:r>
              <a:rPr lang="zh-CN" altLang="en-US" sz="2400" dirty="0" smtClean="0"/>
              <a:t>配置优化</a:t>
            </a:r>
            <a:endParaRPr lang="en-US" altLang="zh-CN" sz="2400" dirty="0" smtClean="0"/>
          </a:p>
          <a:p>
            <a:pPr lvl="1"/>
            <a:r>
              <a:rPr lang="zh-CN" altLang="en-US" sz="2400" dirty="0" smtClean="0"/>
              <a:t>持续健康运行</a:t>
            </a:r>
            <a:endParaRPr lang="zh-CN" altLang="en-US" sz="2400"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Git</a:t>
            </a:r>
            <a:r>
              <a:rPr lang="zh-CN" altLang="en-US" dirty="0" smtClean="0"/>
              <a:t>中的</a:t>
            </a:r>
            <a:r>
              <a:rPr lang="en-US" altLang="zh-CN" dirty="0" smtClean="0"/>
              <a:t>CICD</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5222" y="1184048"/>
            <a:ext cx="10058400" cy="5572353"/>
          </a:xfrm>
          <a:prstGeom prst="rect">
            <a:avLst/>
          </a:prstGeom>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软件部署</a:t>
            </a:r>
            <a:endParaRPr lang="zh-CN" altLang="en-US" dirty="0"/>
          </a:p>
        </p:txBody>
      </p:sp>
      <p:sp>
        <p:nvSpPr>
          <p:cNvPr id="3" name="内容占位符 2"/>
          <p:cNvSpPr>
            <a:spLocks noGrp="1"/>
          </p:cNvSpPr>
          <p:nvPr>
            <p:ph idx="1"/>
          </p:nvPr>
        </p:nvSpPr>
        <p:spPr>
          <a:xfrm>
            <a:off x="612000" y="1353458"/>
            <a:ext cx="11157857" cy="1007357"/>
          </a:xfrm>
        </p:spPr>
        <p:txBody>
          <a:bodyPr/>
          <a:lstStyle/>
          <a:p>
            <a:r>
              <a:rPr lang="zh-CN" altLang="en-US" dirty="0" smtClean="0"/>
              <a:t>根据软件架构的部署视图进行打包、安装和发布</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2295851" y="2301178"/>
            <a:ext cx="7388476" cy="4031489"/>
          </a:xfrm>
          <a:prstGeom prst="rect">
            <a:avLst/>
          </a:prstGeom>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a:t>
            </a:r>
            <a:r>
              <a:rPr lang="zh-CN" altLang="zh-CN" dirty="0" smtClean="0"/>
              <a:t>部署</a:t>
            </a:r>
            <a:r>
              <a:rPr lang="zh-CN" altLang="en-US" dirty="0" smtClean="0"/>
              <a:t>的推荐方法</a:t>
            </a:r>
            <a:endParaRPr lang="zh-CN" altLang="en-US" dirty="0"/>
          </a:p>
        </p:txBody>
      </p:sp>
      <p:sp>
        <p:nvSpPr>
          <p:cNvPr id="3" name="内容占位符 2"/>
          <p:cNvSpPr>
            <a:spLocks noGrp="1"/>
          </p:cNvSpPr>
          <p:nvPr>
            <p:ph idx="1"/>
          </p:nvPr>
        </p:nvSpPr>
        <p:spPr>
          <a:xfrm>
            <a:off x="612000" y="1353458"/>
            <a:ext cx="11157857" cy="1007357"/>
          </a:xfrm>
        </p:spPr>
        <p:txBody>
          <a:bodyPr/>
          <a:lstStyle/>
          <a:p>
            <a:r>
              <a:rPr lang="zh-CN" altLang="en-US" dirty="0" smtClean="0"/>
              <a:t>基于容器或虚拟机进行应用镜像的打包与安装</a:t>
            </a:r>
            <a:endParaRPr lang="en-US" altLang="zh-CN" dirty="0" smtClean="0"/>
          </a:p>
          <a:p>
            <a:pPr lvl="1"/>
            <a:r>
              <a:rPr lang="zh-CN" altLang="en-US" dirty="0" smtClean="0"/>
              <a:t>容器是轻量级的虚拟化技术，如</a:t>
            </a:r>
            <a:r>
              <a:rPr lang="en-US" altLang="zh-CN" dirty="0" err="1"/>
              <a:t>docker</a:t>
            </a:r>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1571105" y="2719501"/>
            <a:ext cx="8858596" cy="3694000"/>
          </a:xfrm>
          <a:prstGeom prst="rect">
            <a:avLst/>
          </a:prstGeom>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软件</a:t>
            </a:r>
            <a:r>
              <a:rPr lang="zh-CN" altLang="zh-CN" dirty="0" smtClean="0"/>
              <a:t>部署</a:t>
            </a:r>
            <a:r>
              <a:rPr lang="zh-CN" altLang="en-US" dirty="0" smtClean="0"/>
              <a:t>的策略</a:t>
            </a:r>
            <a:endParaRPr lang="zh-CN" altLang="en-US" dirty="0"/>
          </a:p>
        </p:txBody>
      </p:sp>
      <p:sp>
        <p:nvSpPr>
          <p:cNvPr id="3" name="内容占位符 2"/>
          <p:cNvSpPr>
            <a:spLocks noGrp="1"/>
          </p:cNvSpPr>
          <p:nvPr>
            <p:ph idx="1"/>
          </p:nvPr>
        </p:nvSpPr>
        <p:spPr>
          <a:xfrm>
            <a:off x="154801" y="1195516"/>
            <a:ext cx="5456290" cy="5288241"/>
          </a:xfrm>
        </p:spPr>
        <p:txBody>
          <a:bodyPr/>
          <a:lstStyle/>
          <a:p>
            <a:r>
              <a:rPr lang="zh-CN" altLang="zh-CN" dirty="0"/>
              <a:t>停机部署（</a:t>
            </a:r>
            <a:r>
              <a:rPr lang="en-US" altLang="zh-CN" dirty="0"/>
              <a:t>big bang deployment</a:t>
            </a:r>
            <a:r>
              <a:rPr lang="zh-CN" altLang="zh-CN" dirty="0" smtClean="0"/>
              <a:t>）</a:t>
            </a:r>
            <a:endParaRPr lang="en-US" altLang="zh-CN" dirty="0" smtClean="0"/>
          </a:p>
          <a:p>
            <a:r>
              <a:rPr lang="zh-CN" altLang="zh-CN" dirty="0" smtClean="0"/>
              <a:t>蓝</a:t>
            </a:r>
            <a:r>
              <a:rPr lang="zh-CN" altLang="zh-CN" dirty="0"/>
              <a:t>绿部署（</a:t>
            </a:r>
            <a:r>
              <a:rPr lang="en-US" altLang="zh-CN" dirty="0"/>
              <a:t>blue-green deployment</a:t>
            </a:r>
            <a:r>
              <a:rPr lang="zh-CN" altLang="zh-CN" dirty="0" smtClean="0"/>
              <a:t>）</a:t>
            </a:r>
            <a:r>
              <a:rPr lang="zh-CN" altLang="en-US" sz="1800" dirty="0" smtClean="0"/>
              <a:t>在</a:t>
            </a:r>
            <a:r>
              <a:rPr lang="zh-CN" altLang="en-US" sz="1800" dirty="0"/>
              <a:t>生产线上部署相同数量的新版本服务。</a:t>
            </a:r>
            <a:r>
              <a:rPr lang="zh-CN" altLang="zh-CN" sz="1800" dirty="0" smtClean="0"/>
              <a:t>旧</a:t>
            </a:r>
            <a:r>
              <a:rPr lang="zh-CN" altLang="zh-CN" sz="1800" dirty="0"/>
              <a:t>版本的生产环境称为蓝环境，用于对外提供软件服务；新版本的预发布环境称为绿环境，用于对新版本进行测试。</a:t>
            </a:r>
            <a:endParaRPr lang="en-US" altLang="zh-CN" sz="1800" dirty="0" smtClean="0"/>
          </a:p>
          <a:p>
            <a:r>
              <a:rPr lang="zh-CN" altLang="zh-CN" dirty="0" smtClean="0"/>
              <a:t>灰度</a:t>
            </a:r>
            <a:r>
              <a:rPr lang="zh-CN" altLang="zh-CN" dirty="0"/>
              <a:t>部署（</a:t>
            </a:r>
            <a:r>
              <a:rPr lang="en-US" altLang="zh-CN" dirty="0"/>
              <a:t>canary deployment</a:t>
            </a:r>
            <a:r>
              <a:rPr lang="zh-CN" altLang="zh-CN" dirty="0" smtClean="0"/>
              <a:t>）</a:t>
            </a:r>
            <a:endParaRPr lang="en-US" altLang="zh-CN" dirty="0" smtClean="0"/>
          </a:p>
          <a:p>
            <a:pPr marL="0" indent="0">
              <a:buNone/>
            </a:pPr>
            <a:r>
              <a:rPr lang="en-US" altLang="zh-CN" dirty="0"/>
              <a:t> </a:t>
            </a:r>
            <a:r>
              <a:rPr lang="en-US" altLang="zh-CN" dirty="0" smtClean="0"/>
              <a:t>    </a:t>
            </a:r>
            <a:r>
              <a:rPr lang="zh-CN" altLang="zh-CN" dirty="0" smtClean="0"/>
              <a:t>又</a:t>
            </a:r>
            <a:r>
              <a:rPr lang="zh-CN" altLang="zh-CN" dirty="0"/>
              <a:t>称为金丝雀</a:t>
            </a:r>
            <a:r>
              <a:rPr lang="zh-CN" altLang="zh-CN" dirty="0" smtClean="0"/>
              <a:t>部署</a:t>
            </a:r>
            <a:endParaRPr lang="en-US" altLang="zh-CN" dirty="0" smtClean="0"/>
          </a:p>
          <a:p>
            <a:pPr marL="449580" indent="0">
              <a:buNone/>
            </a:pPr>
            <a:r>
              <a:rPr lang="zh-CN" altLang="zh-CN" sz="1800" dirty="0" smtClean="0"/>
              <a:t>新</a:t>
            </a:r>
            <a:r>
              <a:rPr lang="zh-CN" altLang="zh-CN" sz="1800" dirty="0"/>
              <a:t>版本进行增量部署，先部署一部分，通过路由器配置将用户流量引流至新版本部署中；如果没有问题，再部署和引流一部分，直到全部部署和引流完成</a:t>
            </a:r>
            <a:endParaRPr lang="zh-CN" altLang="en-US" sz="1800"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5" name="图片 4"/>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27220" y="1830364"/>
            <a:ext cx="6201295" cy="1488461"/>
          </a:xfrm>
          <a:prstGeom prst="rect">
            <a:avLst/>
          </a:prstGeom>
          <a:noFill/>
          <a:ln>
            <a:noFill/>
          </a:ln>
        </p:spPr>
      </p:pic>
      <p:pic>
        <p:nvPicPr>
          <p:cNvPr id="6" name="图片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7220" y="3839636"/>
            <a:ext cx="6285578" cy="2396553"/>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软件运营监控</a:t>
            </a:r>
            <a:endParaRPr lang="zh-CN" altLang="en-US" dirty="0"/>
          </a:p>
        </p:txBody>
      </p:sp>
      <p:sp>
        <p:nvSpPr>
          <p:cNvPr id="3" name="内容占位符 2"/>
          <p:cNvSpPr>
            <a:spLocks noGrp="1"/>
          </p:cNvSpPr>
          <p:nvPr>
            <p:ph idx="1"/>
          </p:nvPr>
        </p:nvSpPr>
        <p:spPr>
          <a:xfrm>
            <a:off x="612000" y="1353458"/>
            <a:ext cx="6312502" cy="5288241"/>
          </a:xfrm>
        </p:spPr>
        <p:txBody>
          <a:bodyPr/>
          <a:lstStyle/>
          <a:p>
            <a:r>
              <a:rPr lang="zh-CN" altLang="en-US" dirty="0" smtClean="0"/>
              <a:t>搭建</a:t>
            </a:r>
            <a:r>
              <a:rPr lang="zh-CN" altLang="en-US" b="1" dirty="0"/>
              <a:t>可观测性</a:t>
            </a:r>
            <a:r>
              <a:rPr lang="zh-CN" altLang="en-US" dirty="0" smtClean="0"/>
              <a:t>平台</a:t>
            </a:r>
            <a:endParaRPr lang="en-US" altLang="zh-CN" dirty="0" smtClean="0"/>
          </a:p>
          <a:p>
            <a:pPr lvl="1"/>
            <a:r>
              <a:rPr lang="en-US" altLang="zh-CN" b="1" dirty="0" smtClean="0">
                <a:solidFill>
                  <a:srgbClr val="EB7C11"/>
                </a:solidFill>
              </a:rPr>
              <a:t>Logging</a:t>
            </a:r>
            <a:r>
              <a:rPr lang="en-US" altLang="zh-CN" dirty="0" smtClean="0"/>
              <a:t>: </a:t>
            </a:r>
            <a:r>
              <a:rPr lang="zh-CN" altLang="en-US" dirty="0" smtClean="0"/>
              <a:t>离散的日志信息</a:t>
            </a:r>
            <a:endParaRPr lang="en-US" altLang="zh-CN" dirty="0" smtClean="0"/>
          </a:p>
          <a:p>
            <a:pPr lvl="1"/>
            <a:r>
              <a:rPr lang="en-US" altLang="zh-CN" b="1" dirty="0" smtClean="0">
                <a:solidFill>
                  <a:srgbClr val="EB7C11"/>
                </a:solidFill>
              </a:rPr>
              <a:t>Metrics</a:t>
            </a:r>
            <a:r>
              <a:rPr lang="en-US" altLang="zh-CN" dirty="0" smtClean="0"/>
              <a:t>: </a:t>
            </a:r>
            <a:r>
              <a:rPr lang="zh-CN" altLang="en-US" dirty="0" smtClean="0"/>
              <a:t>聚合的度量指标</a:t>
            </a:r>
            <a:endParaRPr lang="en-US" altLang="zh-CN" dirty="0" smtClean="0"/>
          </a:p>
          <a:p>
            <a:pPr lvl="1"/>
            <a:r>
              <a:rPr lang="en-US" altLang="zh-CN" b="1" dirty="0" smtClean="0">
                <a:solidFill>
                  <a:srgbClr val="EB7C11"/>
                </a:solidFill>
              </a:rPr>
              <a:t>Tracing</a:t>
            </a:r>
            <a:r>
              <a:rPr lang="en-US" altLang="zh-CN" dirty="0" smtClean="0"/>
              <a:t>: </a:t>
            </a:r>
            <a:r>
              <a:rPr lang="zh-CN" altLang="en-US" dirty="0" smtClean="0"/>
              <a:t>请求级别的链路追踪</a:t>
            </a:r>
            <a:endParaRPr lang="en-US" altLang="zh-CN" dirty="0" smtClean="0"/>
          </a:p>
          <a:p>
            <a:endParaRPr lang="en-US" altLang="zh-CN" dirty="0" smtClean="0"/>
          </a:p>
          <a:p>
            <a:r>
              <a:rPr lang="zh-CN" altLang="en-US" dirty="0" smtClean="0"/>
              <a:t>技术栈举例</a:t>
            </a:r>
            <a:endParaRPr lang="en-US" altLang="zh-CN" dirty="0" smtClean="0"/>
          </a:p>
          <a:p>
            <a:pPr lvl="1"/>
            <a:r>
              <a:rPr lang="en-US" altLang="zh-CN" dirty="0" smtClean="0"/>
              <a:t>Spring </a:t>
            </a:r>
            <a:r>
              <a:rPr lang="en-US" altLang="zh-CN" dirty="0"/>
              <a:t>Boot Actuator </a:t>
            </a:r>
            <a:r>
              <a:rPr lang="zh-CN" altLang="en-US" dirty="0" smtClean="0"/>
              <a:t>进行健康检查</a:t>
            </a:r>
            <a:endParaRPr lang="en-US" altLang="zh-CN" dirty="0" smtClean="0"/>
          </a:p>
          <a:p>
            <a:pPr lvl="1"/>
            <a:r>
              <a:rPr lang="en-US" altLang="zh-CN" dirty="0" smtClean="0"/>
              <a:t>Micrometer </a:t>
            </a:r>
            <a:r>
              <a:rPr lang="zh-CN" altLang="en-US" dirty="0"/>
              <a:t>收集业务</a:t>
            </a:r>
            <a:r>
              <a:rPr lang="zh-CN" altLang="en-US" dirty="0" smtClean="0"/>
              <a:t>指标</a:t>
            </a:r>
            <a:endParaRPr lang="en-US" altLang="zh-CN" dirty="0" smtClean="0"/>
          </a:p>
          <a:p>
            <a:pPr lvl="1"/>
            <a:r>
              <a:rPr lang="en-US" altLang="zh-CN" dirty="0" smtClean="0"/>
              <a:t>Prometheus </a:t>
            </a:r>
            <a:r>
              <a:rPr lang="zh-CN" altLang="en-US" dirty="0"/>
              <a:t>进行指标的存储和</a:t>
            </a:r>
            <a:r>
              <a:rPr lang="zh-CN" altLang="en-US" dirty="0" smtClean="0"/>
              <a:t>查询</a:t>
            </a:r>
            <a:endParaRPr lang="en-US" altLang="zh-CN" dirty="0" smtClean="0"/>
          </a:p>
          <a:p>
            <a:pPr lvl="1"/>
            <a:r>
              <a:rPr lang="en-US" altLang="zh-CN" dirty="0" err="1" smtClean="0"/>
              <a:t>Grafana</a:t>
            </a:r>
            <a:r>
              <a:rPr lang="en-US" altLang="zh-CN" dirty="0" smtClean="0"/>
              <a:t> </a:t>
            </a:r>
            <a:r>
              <a:rPr lang="zh-CN" altLang="en-US" dirty="0" smtClean="0"/>
              <a:t>进行可视化展示</a:t>
            </a:r>
            <a:endParaRPr lang="en-US" altLang="zh-CN" dirty="0" smtClean="0"/>
          </a:p>
          <a:p>
            <a:pPr lvl="1"/>
            <a:endParaRPr lang="en-US" altLang="zh-CN" b="1" dirty="0" smtClean="0"/>
          </a:p>
          <a:p>
            <a:pPr lvl="1"/>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6" name="图片 5"/>
          <p:cNvPicPr>
            <a:picLocks noChangeAspect="1"/>
          </p:cNvPicPr>
          <p:nvPr/>
        </p:nvPicPr>
        <p:blipFill>
          <a:blip r:embed="rId1"/>
          <a:stretch>
            <a:fillRect/>
          </a:stretch>
        </p:blipFill>
        <p:spPr>
          <a:xfrm>
            <a:off x="6183001" y="209518"/>
            <a:ext cx="4743450" cy="4000500"/>
          </a:xfrm>
          <a:prstGeom prst="rect">
            <a:avLst/>
          </a:prstGeom>
        </p:spPr>
      </p:pic>
      <p:pic>
        <p:nvPicPr>
          <p:cNvPr id="7" name="图片 6"/>
          <p:cNvPicPr>
            <a:picLocks noChangeAspect="1"/>
          </p:cNvPicPr>
          <p:nvPr/>
        </p:nvPicPr>
        <p:blipFill>
          <a:blip r:embed="rId2"/>
          <a:stretch>
            <a:fillRect/>
          </a:stretch>
        </p:blipFill>
        <p:spPr>
          <a:xfrm>
            <a:off x="6822694" y="4355754"/>
            <a:ext cx="4103757" cy="2057747"/>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 calcmode="lin" valueType="num">
                                      <p:cBhvr additive="base">
                                        <p:cTn id="1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anim calcmode="lin" valueType="num">
                                      <p:cBhvr additive="base">
                                        <p:cTn id="1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1920883"/>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软件维护</a:t>
            </a:r>
            <a:endParaRPr lang="en-US" altLang="zh-CN" sz="3000" dirty="0"/>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smtClean="0">
                <a:solidFill>
                  <a:srgbClr val="000000"/>
                </a:solidFill>
                <a:latin typeface="微软雅黑" panose="020B0503020204020204" pitchFamily="34" charset="-122"/>
                <a:ea typeface="微软雅黑" panose="020B0503020204020204" pitchFamily="34" charset="-122"/>
              </a:rPr>
              <a:t>软件运营</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1937738"/>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8" name="Object 207"/>
          <p:cNvSpPr txBox="1"/>
          <p:nvPr/>
        </p:nvSpPr>
        <p:spPr>
          <a:xfrm>
            <a:off x="4944594" y="2925574"/>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dirty="0" smtClean="0"/>
              <a:t>开发运维一体化</a:t>
            </a:r>
            <a:r>
              <a:rPr lang="en-US" altLang="zh-CN" sz="3000" dirty="0" smtClean="0"/>
              <a:t>DevOps</a:t>
            </a:r>
            <a:endParaRPr lang="en-US" altLang="zh-CN" sz="30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软件维护</a:t>
            </a:r>
            <a:endParaRPr lang="zh-CN" altLang="en-US" dirty="0"/>
          </a:p>
        </p:txBody>
      </p:sp>
      <p:sp>
        <p:nvSpPr>
          <p:cNvPr id="3" name="内容占位符 2"/>
          <p:cNvSpPr>
            <a:spLocks noGrp="1"/>
          </p:cNvSpPr>
          <p:nvPr>
            <p:ph idx="1"/>
          </p:nvPr>
        </p:nvSpPr>
        <p:spPr/>
        <p:txBody>
          <a:bodyPr/>
          <a:lstStyle/>
          <a:p>
            <a:r>
              <a:rPr lang="zh-CN" altLang="zh-CN" dirty="0" smtClean="0"/>
              <a:t>软件</a:t>
            </a:r>
            <a:r>
              <a:rPr lang="zh-CN" altLang="zh-CN" b="1" dirty="0">
                <a:solidFill>
                  <a:srgbClr val="EB7C1F"/>
                </a:solidFill>
              </a:rPr>
              <a:t>上线运行</a:t>
            </a:r>
            <a:r>
              <a:rPr lang="zh-CN" altLang="zh-CN" dirty="0"/>
              <a:t>后的修改称为软件维护</a:t>
            </a:r>
            <a:endParaRPr lang="zh-CN" altLang="en-US" dirty="0"/>
          </a:p>
          <a:p>
            <a:pPr>
              <a:spcBef>
                <a:spcPts val="1200"/>
              </a:spcBef>
            </a:pPr>
            <a:r>
              <a:rPr lang="zh-CN" altLang="en-US" dirty="0"/>
              <a:t>软件需要持续</a:t>
            </a:r>
            <a:r>
              <a:rPr lang="zh-CN" altLang="en-US" dirty="0" smtClean="0"/>
              <a:t>维护：</a:t>
            </a:r>
            <a:endParaRPr lang="en-US" altLang="zh-CN" b="1" dirty="0" smtClean="0">
              <a:solidFill>
                <a:srgbClr val="EB7C1F"/>
              </a:solidFill>
            </a:endParaRPr>
          </a:p>
          <a:p>
            <a:pPr lvl="1"/>
            <a:r>
              <a:rPr lang="zh-CN" altLang="en-US" b="1" dirty="0" smtClean="0">
                <a:solidFill>
                  <a:srgbClr val="EB7C1F"/>
                </a:solidFill>
              </a:rPr>
              <a:t>出现</a:t>
            </a:r>
            <a:r>
              <a:rPr lang="zh-CN" altLang="en-US" b="1" dirty="0">
                <a:solidFill>
                  <a:srgbClr val="EB7C1F"/>
                </a:solidFill>
              </a:rPr>
              <a:t>故障</a:t>
            </a:r>
            <a:r>
              <a:rPr lang="zh-CN" altLang="en-US" dirty="0"/>
              <a:t>，需要纠正</a:t>
            </a:r>
            <a:endParaRPr lang="en-US" altLang="zh-CN" dirty="0"/>
          </a:p>
          <a:p>
            <a:pPr lvl="2"/>
            <a:r>
              <a:rPr lang="zh-CN" altLang="en-US" sz="2200" dirty="0"/>
              <a:t>潜在的缺陷产生软件错误，需纠正</a:t>
            </a:r>
            <a:endParaRPr lang="en-US" altLang="zh-CN" sz="2200" dirty="0"/>
          </a:p>
          <a:p>
            <a:pPr lvl="1"/>
            <a:r>
              <a:rPr lang="zh-CN" altLang="en-US" b="1" dirty="0">
                <a:solidFill>
                  <a:srgbClr val="EB7C1F"/>
                </a:solidFill>
              </a:rPr>
              <a:t>需求变化</a:t>
            </a:r>
            <a:r>
              <a:rPr lang="zh-CN" altLang="en-US" dirty="0"/>
              <a:t>，需要升级</a:t>
            </a:r>
            <a:endParaRPr lang="en-US" altLang="zh-CN" dirty="0"/>
          </a:p>
          <a:p>
            <a:pPr lvl="2"/>
            <a:r>
              <a:rPr lang="zh-CN" altLang="en-US" sz="2200" dirty="0"/>
              <a:t>软件需求发生变化，需要增强功能</a:t>
            </a:r>
            <a:endParaRPr lang="en-US" altLang="zh-CN" sz="2200" dirty="0"/>
          </a:p>
          <a:p>
            <a:pPr lvl="1"/>
            <a:r>
              <a:rPr lang="zh-CN" altLang="en-US" b="1" dirty="0">
                <a:solidFill>
                  <a:srgbClr val="EB7C1F"/>
                </a:solidFill>
              </a:rPr>
              <a:t>环境变化</a:t>
            </a:r>
            <a:r>
              <a:rPr lang="zh-CN" altLang="en-US" dirty="0"/>
              <a:t>，需要适应</a:t>
            </a:r>
            <a:endParaRPr lang="en-US" altLang="zh-CN" dirty="0"/>
          </a:p>
          <a:p>
            <a:pPr lvl="2"/>
            <a:r>
              <a:rPr lang="zh-CN" altLang="en-US" sz="2200" dirty="0"/>
              <a:t>需要改变软件以在新的环境中运行</a:t>
            </a:r>
            <a:endParaRPr lang="en-US" altLang="zh-CN" sz="2200" dirty="0"/>
          </a:p>
          <a:p>
            <a:pPr lvl="1"/>
            <a:r>
              <a:rPr lang="zh-CN" altLang="en-US" b="1" dirty="0">
                <a:solidFill>
                  <a:srgbClr val="EB7C1F"/>
                </a:solidFill>
              </a:rPr>
              <a:t>系统脆弱</a:t>
            </a:r>
            <a:r>
              <a:rPr lang="zh-CN" altLang="en-US" dirty="0"/>
              <a:t>，需要改善</a:t>
            </a:r>
            <a:endParaRPr lang="en-US" altLang="zh-CN" dirty="0"/>
          </a:p>
          <a:p>
            <a:pPr lvl="2"/>
            <a:r>
              <a:rPr lang="zh-CN" altLang="en-US" sz="2200" dirty="0"/>
              <a:t>软件在持续维护过程中变得脆弱，需要改善软件设计</a:t>
            </a:r>
            <a:endParaRPr lang="en-US" altLang="zh-CN" sz="2200" dirty="0"/>
          </a:p>
          <a:p>
            <a:endParaRPr lang="zh-CN" altLang="en-US" dirty="0"/>
          </a:p>
        </p:txBody>
      </p:sp>
      <p:sp>
        <p:nvSpPr>
          <p:cNvPr id="4" name="灯片编号占位符 3"/>
          <p:cNvSpPr>
            <a:spLocks noGrp="1"/>
          </p:cNvSpPr>
          <p:nvPr>
            <p:ph type="sldNum" sz="quarter" idx="4"/>
          </p:nvPr>
        </p:nvSpPr>
        <p:spPr/>
        <p:txBody>
          <a:bodyPr/>
          <a:lstStyle/>
          <a:p>
            <a:fld id="{548644C6-89F0-466C-949F-E70AD72679A8}" type="slidenum">
              <a:rPr lang="zh-CN" altLang="en-US" smtClean="0"/>
            </a:fld>
            <a:endParaRPr lang="zh-CN" altLang="en-US"/>
          </a:p>
        </p:txBody>
      </p:sp>
      <p:pic>
        <p:nvPicPr>
          <p:cNvPr id="7" name="图片 6"/>
          <p:cNvPicPr>
            <a:picLocks noChangeAspect="1"/>
          </p:cNvPicPr>
          <p:nvPr/>
        </p:nvPicPr>
        <p:blipFill>
          <a:blip r:embed="rId1"/>
          <a:stretch>
            <a:fillRect/>
          </a:stretch>
        </p:blipFill>
        <p:spPr>
          <a:xfrm>
            <a:off x="7855082" y="2408094"/>
            <a:ext cx="3914775" cy="2457450"/>
          </a:xfrm>
          <a:prstGeom prst="rect">
            <a:avLst/>
          </a:prstGeom>
        </p:spPr>
      </p:pic>
    </p:spTree>
  </p:cSld>
  <p:clrMapOvr>
    <a:masterClrMapping/>
  </p:clrMapOvr>
  <p:transition/>
</p:sld>
</file>

<file path=ppt/tags/tag1.xml><?xml version="1.0" encoding="utf-8"?>
<p:tagLst xmlns:p="http://schemas.openxmlformats.org/presentationml/2006/main">
  <p:tag name="ISLIDE.GUIDESSETTING" val="{&quot;Id&quot;:&quot;GuidesStyle_Narrow&quot;,&quot;Name&quot;:&quot;窄&quot;,&quot;HeaderHeight&quot;:10.0,&quot;FooterHeight&quot;:5.0,&quot;SideMargin&quot;:2.5,&quot;TopMargin&quot;:0.0,&quot;BottomMargin&quot;:0.0,&quot;IntervalMargin&quot;:1.0,&quot;SettingType&quot;:&quot;System&quot;}"/>
</p:tagLst>
</file>

<file path=ppt/theme/theme1.xml><?xml version="1.0" encoding="utf-8"?>
<a:theme xmlns:a="http://schemas.openxmlformats.org/drawingml/2006/main" name="赤霞朱主题​​">
  <a:themeElements>
    <a:clrScheme name="SJTU-2019">
      <a:dk1>
        <a:srgbClr val="000000"/>
      </a:dk1>
      <a:lt1>
        <a:srgbClr val="FFFFFF"/>
      </a:lt1>
      <a:dk2>
        <a:srgbClr val="1B1C21"/>
      </a:dk2>
      <a:lt2>
        <a:srgbClr val="DBDBDB"/>
      </a:lt2>
      <a:accent1>
        <a:srgbClr val="C8161E"/>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外宣普适">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3939</Words>
  <Application>WPS 演示</Application>
  <PresentationFormat>宽屏</PresentationFormat>
  <Paragraphs>274</Paragraphs>
  <Slides>30</Slides>
  <Notes>30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4" baseType="lpstr">
      <vt:lpstr>Arial</vt:lpstr>
      <vt:lpstr>宋体</vt:lpstr>
      <vt:lpstr>Wingdings</vt:lpstr>
      <vt:lpstr>微软雅黑</vt:lpstr>
      <vt:lpstr>Castellar</vt:lpstr>
      <vt:lpstr>HGB6_CNKI</vt:lpstr>
      <vt:lpstr>华文行楷</vt:lpstr>
      <vt:lpstr>Arial Unicode MS</vt:lpstr>
      <vt:lpstr>等线</vt:lpstr>
      <vt:lpstr>Times New Roman</vt:lpstr>
      <vt:lpstr>赤霞朱主题​​</vt:lpstr>
      <vt:lpstr>Visio.Drawing.11</vt:lpstr>
      <vt:lpstr>Equation.3</vt:lpstr>
      <vt:lpstr>Visio.Drawing.15</vt:lpstr>
      <vt:lpstr>软件工程原理与实践Software Engineering</vt:lpstr>
      <vt:lpstr>PowerPoint 演示文稿</vt:lpstr>
      <vt:lpstr>软件运营 (Operation)</vt:lpstr>
      <vt:lpstr>软件部署</vt:lpstr>
      <vt:lpstr>软件部署的推荐方法</vt:lpstr>
      <vt:lpstr>软件部署的策略</vt:lpstr>
      <vt:lpstr>软件运营监控</vt:lpstr>
      <vt:lpstr>PowerPoint 演示文稿</vt:lpstr>
      <vt:lpstr>软件维护</vt:lpstr>
      <vt:lpstr>软件维护 “冰山”</vt:lpstr>
      <vt:lpstr>软件行业的演变：从制造产业到服务产业</vt:lpstr>
      <vt:lpstr>维护类型</vt:lpstr>
      <vt:lpstr>维护的技术问题</vt:lpstr>
      <vt:lpstr>维护成本</vt:lpstr>
      <vt:lpstr>影响维护成本的因素</vt:lpstr>
      <vt:lpstr>维护过程</vt:lpstr>
      <vt:lpstr>维护活动</vt:lpstr>
      <vt:lpstr>PowerPoint 演示文稿</vt:lpstr>
      <vt:lpstr>软件维护技术</vt:lpstr>
      <vt:lpstr>程序理解</vt:lpstr>
      <vt:lpstr>逆向工程</vt:lpstr>
      <vt:lpstr>再工程</vt:lpstr>
      <vt:lpstr>讨论</vt:lpstr>
      <vt:lpstr>PowerPoint 演示文稿</vt:lpstr>
      <vt:lpstr>DevOps</vt:lpstr>
      <vt:lpstr>背景</vt:lpstr>
      <vt:lpstr>DevOps过程</vt:lpstr>
      <vt:lpstr>DevOps工具集</vt:lpstr>
      <vt:lpstr>持续集成、持续交付和持续部署 (CICD)</vt:lpstr>
      <vt:lpstr>Git中的CICD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徐臻</dc:creator>
  <cp:keywords>2021模板</cp:keywords>
  <cp:lastModifiedBy>杨柳</cp:lastModifiedBy>
  <cp:revision>429</cp:revision>
  <dcterms:created xsi:type="dcterms:W3CDTF">2019-01-23T14:14:00Z</dcterms:created>
  <dcterms:modified xsi:type="dcterms:W3CDTF">2024-09-05T04:11:42Z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2019-04-13T04:31:50.2944312Z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7b149082-93e1-4519-a220-b561cf239821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2052-11.1.0.10214</vt:lpwstr>
  </property>
</Properties>
</file>