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3"/>
  </p:handoutMasterIdLst>
  <p:sldIdLst>
    <p:sldId id="1936" r:id="rId3"/>
    <p:sldId id="2159" r:id="rId5"/>
    <p:sldId id="2025" r:id="rId6"/>
    <p:sldId id="2097" r:id="rId7"/>
    <p:sldId id="2139" r:id="rId8"/>
    <p:sldId id="2027" r:id="rId9"/>
    <p:sldId id="2160" r:id="rId10"/>
    <p:sldId id="2073" r:id="rId11"/>
    <p:sldId id="2072" r:id="rId12"/>
    <p:sldId id="2161" r:id="rId13"/>
    <p:sldId id="2031" r:id="rId14"/>
    <p:sldId id="2141" r:id="rId15"/>
    <p:sldId id="2142" r:id="rId16"/>
    <p:sldId id="2143" r:id="rId17"/>
    <p:sldId id="2144" r:id="rId18"/>
    <p:sldId id="2145" r:id="rId19"/>
    <p:sldId id="2146" r:id="rId20"/>
    <p:sldId id="2147" r:id="rId21"/>
    <p:sldId id="2148" r:id="rId22"/>
    <p:sldId id="2149" r:id="rId23"/>
    <p:sldId id="2150" r:id="rId24"/>
    <p:sldId id="2151" r:id="rId25"/>
    <p:sldId id="2152" r:id="rId26"/>
    <p:sldId id="2153" r:id="rId27"/>
    <p:sldId id="2154" r:id="rId28"/>
    <p:sldId id="2155" r:id="rId29"/>
    <p:sldId id="2156" r:id="rId30"/>
    <p:sldId id="2157" r:id="rId31"/>
    <p:sldId id="2158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C11"/>
    <a:srgbClr val="175F8B"/>
    <a:srgbClr val="CCFFFF"/>
    <a:srgbClr val="EB7C1F"/>
    <a:srgbClr val="009999"/>
    <a:srgbClr val="C0504D"/>
    <a:srgbClr val="4681BD"/>
    <a:srgbClr val="E0CFBD"/>
    <a:srgbClr val="8064A2"/>
    <a:srgbClr val="A620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238" autoAdjust="0"/>
    <p:restoredTop sz="74633" autoAdjust="0"/>
  </p:normalViewPr>
  <p:slideViewPr>
    <p:cSldViewPr snapToGrid="0" showGuides="1">
      <p:cViewPr varScale="1">
        <p:scale>
          <a:sx n="47" d="100"/>
          <a:sy n="47" d="100"/>
        </p:scale>
        <p:origin x="216" y="29"/>
      </p:cViewPr>
      <p:guideLst>
        <p:guide pos="3863"/>
        <p:guide orient="horz" pos="1003"/>
        <p:guide orient="horz" pos="1502"/>
        <p:guide orient="horz" pos="3113"/>
        <p:guide pos="2128"/>
        <p:guide pos="4067"/>
        <p:guide pos="5972"/>
        <p:guide pos="5292"/>
        <p:guide pos="22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358"/>
    </p:cViewPr>
  </p:sorterViewPr>
  <p:notesViewPr>
    <p:cSldViewPr snapToGrid="0">
      <p:cViewPr varScale="1">
        <p:scale>
          <a:sx n="48" d="100"/>
          <a:sy n="48" d="100"/>
        </p:scale>
        <p:origin x="2134" y="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6" Type="http://schemas.openxmlformats.org/officeDocument/2006/relationships/slide" Target="slides/slide29.xml"/><Relationship Id="rId5" Type="http://schemas.openxmlformats.org/officeDocument/2006/relationships/slide" Target="slides/slide26.xml"/><Relationship Id="rId4" Type="http://schemas.openxmlformats.org/officeDocument/2006/relationships/slide" Target="slides/slide22.xml"/><Relationship Id="rId3" Type="http://schemas.openxmlformats.org/officeDocument/2006/relationships/slide" Target="slides/slide20.xml"/><Relationship Id="rId2" Type="http://schemas.openxmlformats.org/officeDocument/2006/relationships/slide" Target="slides/slide7.xml"/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A60F-63B3-4D54-AA63-B159FADA9F3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4E6C1-322F-4AF4-A541-6A7DCE3853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3A3C-D0C5-45C0-BD52-194E763967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 sz="1100" i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Kanban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A146C4-AEED-4FB9-AAAE-8D3FA3D0F5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910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91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862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04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7975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409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2780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37A1FD9-A804-4F07-9912-DBAC68A9F40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-"/>
            </a:pPr>
            <a:r>
              <a:rPr lang="zh-CN" altLang="en-US" smtClean="0"/>
              <a:t>每位经理花时间处理每种可能要发生的错误是非常困难的，学习过去的成功和失败就是个成功的开始。</a:t>
            </a:r>
            <a:endParaRPr lang="zh-CN" altLang="en-US" smtClean="0"/>
          </a:p>
          <a:p>
            <a:pPr eaLnBrk="1" hangingPunct="1">
              <a:buFontTx/>
              <a:buChar char="-"/>
            </a:pPr>
            <a:r>
              <a:rPr lang="zh-CN" altLang="en-US" smtClean="0"/>
              <a:t>项目结束后，不管其成功还是失败，实施项目总结。目标不是判定责任，而是为了在将来项目中作得更好。</a:t>
            </a:r>
            <a:r>
              <a:rPr lang="en-US" altLang="zh-CN" smtClean="0"/>
              <a:t>在每个项目的主要里程碑时，通过集体讨论或公平的组织者，用同样的方式，领导小组用头脑风暴的方式对其展开分析。</a:t>
            </a:r>
            <a:endParaRPr lang="en-US" altLang="zh-CN" smtClean="0"/>
          </a:p>
          <a:p>
            <a:pPr eaLnBrk="1" hangingPunct="1">
              <a:buFontTx/>
              <a:buChar char="-"/>
            </a:pPr>
            <a:r>
              <a:rPr lang="en-US" altLang="zh-CN" smtClean="0"/>
              <a:t>了解已有的软件工业的最佳准则，</a:t>
            </a:r>
            <a:r>
              <a:rPr lang="zh-CN" altLang="en-US" smtClean="0"/>
              <a:t>如</a:t>
            </a:r>
            <a:r>
              <a:rPr lang="en-US" altLang="zh-CN" smtClean="0"/>
              <a:t>Steve McConnell</a:t>
            </a:r>
            <a:r>
              <a:rPr lang="zh-CN" altLang="en-US" smtClean="0"/>
              <a:t>的</a:t>
            </a:r>
            <a:r>
              <a:rPr lang="en-US" altLang="zh-CN" smtClean="0"/>
              <a:t>Rapid Development，Microsoft Press, 1996叙述了27个最佳准则</a:t>
            </a:r>
            <a:r>
              <a:rPr lang="zh-CN" altLang="en-US" smtClean="0"/>
              <a:t>和</a:t>
            </a:r>
            <a:r>
              <a:rPr lang="en-US" altLang="zh-CN" smtClean="0"/>
              <a:t>36</a:t>
            </a:r>
            <a:r>
              <a:rPr lang="zh-CN" altLang="en-US" smtClean="0"/>
              <a:t>个常见的软件开发错误 。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88020F-ACBA-4552-B6F5-6FD81535A120}" type="slidenum">
              <a:rPr lang="zh-CN" altLang="en-US"/>
            </a:fld>
            <a:endParaRPr lang="en-US" altLang="zh-CN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012268"/>
            <a:ext cx="7414309" cy="5539875"/>
          </a:xfrm>
        </p:spPr>
        <p:txBody>
          <a:bodyPr lIns="91841" tIns="45920" rIns="91841" bIns="45920"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集体主义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通过团队建设，培养友善仁爱、宽容协作、和而不同的精神。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910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91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862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04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7975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409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2780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58FDA-98FD-4D2D-BFD7-3A7BB0C7D93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910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91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862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04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7975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409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2780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58FDA-98FD-4D2D-BFD7-3A7BB0C7D93C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 sz="1100" i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47706F-9E95-41E8-A0F4-1203204E52F3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910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91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862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04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7975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409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2780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1100" i="1" dirty="0"/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0255" indent="-295910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491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5862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2330" indent="-236855" defTabSz="960755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04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79750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5409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27805" indent="-236855" defTabSz="960755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zh-CN" sz="1200" dirty="0">
              <a:latin typeface="ZapfHumnst BT" pitchFamily="34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 sz="1100" i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latin typeface="ZapfHumnst BT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D5545-95D4-489F-B8ED-7EAFA774B5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>
            <a:off x="1" y="-13844"/>
            <a:ext cx="9051317" cy="6871844"/>
          </a:xfrm>
          <a:custGeom>
            <a:avLst/>
            <a:gdLst>
              <a:gd name="connsiteX0" fmla="*/ 0 w 9051317"/>
              <a:gd name="connsiteY0" fmla="*/ 0 h 6871844"/>
              <a:gd name="connsiteX1" fmla="*/ 8724495 w 9051317"/>
              <a:gd name="connsiteY1" fmla="*/ 0 h 6871844"/>
              <a:gd name="connsiteX2" fmla="*/ 8832115 w 9051317"/>
              <a:gd name="connsiteY2" fmla="*/ 466295 h 6871844"/>
              <a:gd name="connsiteX3" fmla="*/ 9051317 w 9051317"/>
              <a:gd name="connsiteY3" fmla="*/ 2640728 h 6871844"/>
              <a:gd name="connsiteX4" fmla="*/ 8203435 w 9051317"/>
              <a:gd name="connsiteY4" fmla="*/ 6840435 h 6871844"/>
              <a:gd name="connsiteX5" fmla="*/ 8189236 w 9051317"/>
              <a:gd name="connsiteY5" fmla="*/ 6871844 h 6871844"/>
              <a:gd name="connsiteX6" fmla="*/ 0 w 9051317"/>
              <a:gd name="connsiteY6" fmla="*/ 6871844 h 6871844"/>
              <a:gd name="connsiteX7" fmla="*/ 0 w 9051317"/>
              <a:gd name="connsiteY7" fmla="*/ 0 h 687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1317" h="6871844">
                <a:moveTo>
                  <a:pt x="0" y="0"/>
                </a:moveTo>
                <a:lnTo>
                  <a:pt x="8724495" y="0"/>
                </a:lnTo>
                <a:lnTo>
                  <a:pt x="8832115" y="466295"/>
                </a:lnTo>
                <a:cubicBezTo>
                  <a:pt x="8975839" y="1168657"/>
                  <a:pt x="9051317" y="1895878"/>
                  <a:pt x="9051317" y="2640728"/>
                </a:cubicBezTo>
                <a:cubicBezTo>
                  <a:pt x="9051317" y="4130428"/>
                  <a:pt x="8749407" y="5549614"/>
                  <a:pt x="8203435" y="6840435"/>
                </a:cubicBezTo>
                <a:lnTo>
                  <a:pt x="8189236" y="6871844"/>
                </a:lnTo>
                <a:lnTo>
                  <a:pt x="0" y="68718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0" y="-13844"/>
            <a:ext cx="8775700" cy="6871844"/>
          </a:xfrm>
          <a:custGeom>
            <a:avLst/>
            <a:gdLst>
              <a:gd name="connsiteX0" fmla="*/ 0 w 7775476"/>
              <a:gd name="connsiteY0" fmla="*/ 0 h 6858000"/>
              <a:gd name="connsiteX1" fmla="*/ 7326808 w 7775476"/>
              <a:gd name="connsiteY1" fmla="*/ 0 h 6858000"/>
              <a:gd name="connsiteX2" fmla="*/ 7370317 w 7775476"/>
              <a:gd name="connsiteY2" fmla="*/ 107072 h 6858000"/>
              <a:gd name="connsiteX3" fmla="*/ 7775476 w 7775476"/>
              <a:gd name="connsiteY3" fmla="*/ 2334639 h 6858000"/>
              <a:gd name="connsiteX4" fmla="*/ 6040912 w 7775476"/>
              <a:gd name="connsiteY4" fmla="*/ 6690718 h 6858000"/>
              <a:gd name="connsiteX5" fmla="*/ 5876541 w 7775476"/>
              <a:gd name="connsiteY5" fmla="*/ 6858000 h 6858000"/>
              <a:gd name="connsiteX6" fmla="*/ 0 w 7775476"/>
              <a:gd name="connsiteY6" fmla="*/ 6858000 h 6858000"/>
              <a:gd name="connsiteX7" fmla="*/ 0 w 7775476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5476" h="6858000">
                <a:moveTo>
                  <a:pt x="0" y="0"/>
                </a:moveTo>
                <a:lnTo>
                  <a:pt x="7326808" y="0"/>
                </a:lnTo>
                <a:lnTo>
                  <a:pt x="7370317" y="107072"/>
                </a:lnTo>
                <a:cubicBezTo>
                  <a:pt x="7632429" y="801663"/>
                  <a:pt x="7775476" y="1551942"/>
                  <a:pt x="7775476" y="2334639"/>
                </a:cubicBezTo>
                <a:cubicBezTo>
                  <a:pt x="7775476" y="4011847"/>
                  <a:pt x="7118627" y="5540198"/>
                  <a:pt x="6040912" y="6690718"/>
                </a:cubicBezTo>
                <a:lnTo>
                  <a:pt x="587654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7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1742554"/>
            <a:ext cx="7525799" cy="1789918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5400" b="1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069561" y="3748822"/>
            <a:ext cx="6933903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0" spc="3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373011"/>
            <a:ext cx="11220120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kern="1200" baseline="0" dirty="0">
                <a:solidFill>
                  <a:srgbClr val="175F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: 圆顶角 8"/>
          <p:cNvSpPr/>
          <p:nvPr userDrawn="1"/>
        </p:nvSpPr>
        <p:spPr>
          <a:xfrm flipV="1">
            <a:off x="648000" y="1054726"/>
            <a:ext cx="1155300" cy="6856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010"/>
          <p:cNvSpPr txBox="1"/>
          <p:nvPr userDrawn="1"/>
        </p:nvSpPr>
        <p:spPr>
          <a:xfrm>
            <a:off x="921270" y="2093253"/>
            <a:ext cx="2282428" cy="78105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83000"/>
              </a:lnSpc>
            </a:pPr>
            <a:r>
              <a:rPr lang="zh-CN" altLang="en-US" sz="6125" spc="-123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bject 2011"/>
          <p:cNvSpPr txBox="1"/>
          <p:nvPr userDrawn="1"/>
        </p:nvSpPr>
        <p:spPr>
          <a:xfrm>
            <a:off x="771525" y="3213440"/>
            <a:ext cx="2781300" cy="4572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/>
            <a:r>
              <a:rPr lang="en-US" altLang="zh-CN" sz="3000" spc="12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90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21616" y="-26544"/>
            <a:ext cx="3958617" cy="6884544"/>
          </a:xfrm>
          <a:custGeom>
            <a:avLst/>
            <a:gdLst>
              <a:gd name="connsiteX0" fmla="*/ 0 w 9051317"/>
              <a:gd name="connsiteY0" fmla="*/ 0 h 6871844"/>
              <a:gd name="connsiteX1" fmla="*/ 8724495 w 9051317"/>
              <a:gd name="connsiteY1" fmla="*/ 0 h 6871844"/>
              <a:gd name="connsiteX2" fmla="*/ 8832115 w 9051317"/>
              <a:gd name="connsiteY2" fmla="*/ 466295 h 6871844"/>
              <a:gd name="connsiteX3" fmla="*/ 9051317 w 9051317"/>
              <a:gd name="connsiteY3" fmla="*/ 2640728 h 6871844"/>
              <a:gd name="connsiteX4" fmla="*/ 8203435 w 9051317"/>
              <a:gd name="connsiteY4" fmla="*/ 6840435 h 6871844"/>
              <a:gd name="connsiteX5" fmla="*/ 8189236 w 9051317"/>
              <a:gd name="connsiteY5" fmla="*/ 6871844 h 6871844"/>
              <a:gd name="connsiteX6" fmla="*/ 0 w 9051317"/>
              <a:gd name="connsiteY6" fmla="*/ 6871844 h 6871844"/>
              <a:gd name="connsiteX7" fmla="*/ 0 w 9051317"/>
              <a:gd name="connsiteY7" fmla="*/ 0 h 6871844"/>
              <a:gd name="connsiteX0-1" fmla="*/ 5092700 w 9051317"/>
              <a:gd name="connsiteY0-2" fmla="*/ 0 h 6884544"/>
              <a:gd name="connsiteX1-3" fmla="*/ 8724495 w 9051317"/>
              <a:gd name="connsiteY1-4" fmla="*/ 12700 h 6884544"/>
              <a:gd name="connsiteX2-5" fmla="*/ 8832115 w 9051317"/>
              <a:gd name="connsiteY2-6" fmla="*/ 478995 h 6884544"/>
              <a:gd name="connsiteX3-7" fmla="*/ 9051317 w 9051317"/>
              <a:gd name="connsiteY3-8" fmla="*/ 2653428 h 6884544"/>
              <a:gd name="connsiteX4-9" fmla="*/ 8203435 w 9051317"/>
              <a:gd name="connsiteY4-10" fmla="*/ 6853135 h 6884544"/>
              <a:gd name="connsiteX5-11" fmla="*/ 8189236 w 9051317"/>
              <a:gd name="connsiteY5-12" fmla="*/ 6884544 h 6884544"/>
              <a:gd name="connsiteX6-13" fmla="*/ 0 w 9051317"/>
              <a:gd name="connsiteY6-14" fmla="*/ 6884544 h 6884544"/>
              <a:gd name="connsiteX7-15" fmla="*/ 5092700 w 9051317"/>
              <a:gd name="connsiteY7-16" fmla="*/ 0 h 6884544"/>
              <a:gd name="connsiteX0-17" fmla="*/ 0 w 3958617"/>
              <a:gd name="connsiteY0-18" fmla="*/ 0 h 6884544"/>
              <a:gd name="connsiteX1-19" fmla="*/ 3631795 w 3958617"/>
              <a:gd name="connsiteY1-20" fmla="*/ 12700 h 6884544"/>
              <a:gd name="connsiteX2-21" fmla="*/ 3739415 w 3958617"/>
              <a:gd name="connsiteY2-22" fmla="*/ 478995 h 6884544"/>
              <a:gd name="connsiteX3-23" fmla="*/ 3958617 w 3958617"/>
              <a:gd name="connsiteY3-24" fmla="*/ 2653428 h 6884544"/>
              <a:gd name="connsiteX4-25" fmla="*/ 3110735 w 3958617"/>
              <a:gd name="connsiteY4-26" fmla="*/ 6853135 h 6884544"/>
              <a:gd name="connsiteX5-27" fmla="*/ 3096536 w 3958617"/>
              <a:gd name="connsiteY5-28" fmla="*/ 6884544 h 6884544"/>
              <a:gd name="connsiteX6-29" fmla="*/ 0 w 3958617"/>
              <a:gd name="connsiteY6-30" fmla="*/ 6884544 h 6884544"/>
              <a:gd name="connsiteX7-31" fmla="*/ 0 w 3958617"/>
              <a:gd name="connsiteY7-32" fmla="*/ 0 h 68845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958617" h="6884544">
                <a:moveTo>
                  <a:pt x="0" y="0"/>
                </a:moveTo>
                <a:lnTo>
                  <a:pt x="3631795" y="12700"/>
                </a:lnTo>
                <a:lnTo>
                  <a:pt x="3739415" y="478995"/>
                </a:lnTo>
                <a:cubicBezTo>
                  <a:pt x="3883139" y="1181357"/>
                  <a:pt x="3958617" y="1908578"/>
                  <a:pt x="3958617" y="2653428"/>
                </a:cubicBezTo>
                <a:cubicBezTo>
                  <a:pt x="3958617" y="4143128"/>
                  <a:pt x="3656707" y="5562314"/>
                  <a:pt x="3110735" y="6853135"/>
                </a:cubicBezTo>
                <a:lnTo>
                  <a:pt x="3096536" y="6884544"/>
                </a:lnTo>
                <a:lnTo>
                  <a:pt x="0" y="688454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8917" y="-26544"/>
            <a:ext cx="3670300" cy="6884544"/>
          </a:xfrm>
          <a:custGeom>
            <a:avLst/>
            <a:gdLst>
              <a:gd name="connsiteX0" fmla="*/ 0 w 7775476"/>
              <a:gd name="connsiteY0" fmla="*/ 0 h 6858000"/>
              <a:gd name="connsiteX1" fmla="*/ 7326808 w 7775476"/>
              <a:gd name="connsiteY1" fmla="*/ 0 h 6858000"/>
              <a:gd name="connsiteX2" fmla="*/ 7370317 w 7775476"/>
              <a:gd name="connsiteY2" fmla="*/ 107072 h 6858000"/>
              <a:gd name="connsiteX3" fmla="*/ 7775476 w 7775476"/>
              <a:gd name="connsiteY3" fmla="*/ 2334639 h 6858000"/>
              <a:gd name="connsiteX4" fmla="*/ 6040912 w 7775476"/>
              <a:gd name="connsiteY4" fmla="*/ 6690718 h 6858000"/>
              <a:gd name="connsiteX5" fmla="*/ 5876541 w 7775476"/>
              <a:gd name="connsiteY5" fmla="*/ 6858000 h 6858000"/>
              <a:gd name="connsiteX6" fmla="*/ 0 w 7775476"/>
              <a:gd name="connsiteY6" fmla="*/ 6858000 h 6858000"/>
              <a:gd name="connsiteX7" fmla="*/ 0 w 7775476"/>
              <a:gd name="connsiteY7" fmla="*/ 0 h 6858000"/>
              <a:gd name="connsiteX0-1" fmla="*/ 4523504 w 7775476"/>
              <a:gd name="connsiteY0-2" fmla="*/ 0 h 6870674"/>
              <a:gd name="connsiteX1-3" fmla="*/ 7326808 w 7775476"/>
              <a:gd name="connsiteY1-4" fmla="*/ 12674 h 6870674"/>
              <a:gd name="connsiteX2-5" fmla="*/ 7370317 w 7775476"/>
              <a:gd name="connsiteY2-6" fmla="*/ 119746 h 6870674"/>
              <a:gd name="connsiteX3-7" fmla="*/ 7775476 w 7775476"/>
              <a:gd name="connsiteY3-8" fmla="*/ 2347313 h 6870674"/>
              <a:gd name="connsiteX4-9" fmla="*/ 6040912 w 7775476"/>
              <a:gd name="connsiteY4-10" fmla="*/ 6703392 h 6870674"/>
              <a:gd name="connsiteX5-11" fmla="*/ 5876541 w 7775476"/>
              <a:gd name="connsiteY5-12" fmla="*/ 6870674 h 6870674"/>
              <a:gd name="connsiteX6-13" fmla="*/ 0 w 7775476"/>
              <a:gd name="connsiteY6-14" fmla="*/ 6870674 h 6870674"/>
              <a:gd name="connsiteX7-15" fmla="*/ 4523504 w 7775476"/>
              <a:gd name="connsiteY7-16" fmla="*/ 0 h 6870674"/>
              <a:gd name="connsiteX0-17" fmla="*/ 0 w 3251972"/>
              <a:gd name="connsiteY0-18" fmla="*/ 0 h 6870674"/>
              <a:gd name="connsiteX1-19" fmla="*/ 2803304 w 3251972"/>
              <a:gd name="connsiteY1-20" fmla="*/ 12674 h 6870674"/>
              <a:gd name="connsiteX2-21" fmla="*/ 2846813 w 3251972"/>
              <a:gd name="connsiteY2-22" fmla="*/ 119746 h 6870674"/>
              <a:gd name="connsiteX3-23" fmla="*/ 3251972 w 3251972"/>
              <a:gd name="connsiteY3-24" fmla="*/ 2347313 h 6870674"/>
              <a:gd name="connsiteX4-25" fmla="*/ 1517408 w 3251972"/>
              <a:gd name="connsiteY4-26" fmla="*/ 6703392 h 6870674"/>
              <a:gd name="connsiteX5-27" fmla="*/ 1353037 w 3251972"/>
              <a:gd name="connsiteY5-28" fmla="*/ 6870674 h 6870674"/>
              <a:gd name="connsiteX6-29" fmla="*/ 0 w 3251972"/>
              <a:gd name="connsiteY6-30" fmla="*/ 6858000 h 6870674"/>
              <a:gd name="connsiteX7-31" fmla="*/ 0 w 3251972"/>
              <a:gd name="connsiteY7-32" fmla="*/ 0 h 68706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3251972" h="6870674">
                <a:moveTo>
                  <a:pt x="0" y="0"/>
                </a:moveTo>
                <a:lnTo>
                  <a:pt x="2803304" y="12674"/>
                </a:lnTo>
                <a:lnTo>
                  <a:pt x="2846813" y="119746"/>
                </a:lnTo>
                <a:cubicBezTo>
                  <a:pt x="3108925" y="814337"/>
                  <a:pt x="3251972" y="1564616"/>
                  <a:pt x="3251972" y="2347313"/>
                </a:cubicBezTo>
                <a:cubicBezTo>
                  <a:pt x="3251972" y="4024521"/>
                  <a:pt x="2595123" y="5552872"/>
                  <a:pt x="1517408" y="6703392"/>
                </a:cubicBezTo>
                <a:lnTo>
                  <a:pt x="1353037" y="687067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7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bject 109"/>
          <p:cNvSpPr txBox="1"/>
          <p:nvPr userDrawn="1"/>
        </p:nvSpPr>
        <p:spPr>
          <a:xfrm>
            <a:off x="662967" y="1546526"/>
            <a:ext cx="2146653" cy="877385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 defTabSz="457200">
              <a:lnSpc>
                <a:spcPct val="105000"/>
              </a:lnSpc>
            </a:pPr>
            <a:r>
              <a:rPr lang="zh-CN" altLang="en-US" sz="4400" b="1" spc="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sz="4400" b="1" spc="600" baseline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4400" b="1" spc="6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纲</a:t>
            </a:r>
            <a:endParaRPr lang="en-US" altLang="zh-CN" sz="4400" b="1" spc="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978420" y="2566566"/>
            <a:ext cx="148582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/>
          <p:cNvSpPr>
            <a:spLocks noGrp="1"/>
          </p:cNvSpPr>
          <p:nvPr>
            <p:ph type="title"/>
          </p:nvPr>
        </p:nvSpPr>
        <p:spPr>
          <a:xfrm>
            <a:off x="1050587" y="3066615"/>
            <a:ext cx="10272409" cy="724770"/>
          </a:xfrm>
          <a:prstGeom prst="rect">
            <a:avLst/>
          </a:prstGeom>
          <a:noFill/>
          <a:effectLst/>
        </p:spPr>
        <p:txBody>
          <a:bodyPr anchor="b"/>
          <a:lstStyle>
            <a:lvl1pPr algn="ctr">
              <a:defRPr sz="4400" b="1" spc="300">
                <a:solidFill>
                  <a:srgbClr val="175F8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50587" y="4054966"/>
            <a:ext cx="10272409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31" name="矩形: 剪去单角 30"/>
          <p:cNvSpPr/>
          <p:nvPr userDrawn="1"/>
        </p:nvSpPr>
        <p:spPr>
          <a:xfrm rot="5400000" flipV="1">
            <a:off x="6070791" y="736789"/>
            <a:ext cx="45719" cy="12196703"/>
          </a:xfrm>
          <a:prstGeom prst="snip1Rect">
            <a:avLst>
              <a:gd name="adj" fmla="val 0"/>
            </a:avLst>
          </a:prstGeom>
          <a:solidFill>
            <a:schemeClr val="bg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矩形: 圆顶角 9"/>
          <p:cNvSpPr/>
          <p:nvPr userDrawn="1"/>
        </p:nvSpPr>
        <p:spPr>
          <a:xfrm flipV="1">
            <a:off x="0" y="-1"/>
            <a:ext cx="12192000" cy="2411846"/>
          </a:xfrm>
          <a:prstGeom prst="round2SameRect">
            <a:avLst>
              <a:gd name="adj1" fmla="val 38659"/>
              <a:gd name="adj2" fmla="val 0"/>
            </a:avLst>
          </a:prstGeom>
          <a:solidFill>
            <a:srgbClr val="17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顶角 6"/>
          <p:cNvSpPr/>
          <p:nvPr userDrawn="1"/>
        </p:nvSpPr>
        <p:spPr>
          <a:xfrm rot="16200000" flipV="1">
            <a:off x="4364979" y="-859726"/>
            <a:ext cx="1164073" cy="991148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顶角 9"/>
          <p:cNvSpPr/>
          <p:nvPr userDrawn="1"/>
        </p:nvSpPr>
        <p:spPr>
          <a:xfrm rot="16200000" flipV="1">
            <a:off x="4698772" y="-2328498"/>
            <a:ext cx="1681026" cy="1107857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75F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标题 13"/>
          <p:cNvSpPr>
            <a:spLocks noGrp="1"/>
          </p:cNvSpPr>
          <p:nvPr>
            <p:ph type="title"/>
          </p:nvPr>
        </p:nvSpPr>
        <p:spPr>
          <a:xfrm>
            <a:off x="1050587" y="2848403"/>
            <a:ext cx="10272409" cy="724770"/>
          </a:xfrm>
          <a:prstGeom prst="rect">
            <a:avLst/>
          </a:prstGeom>
          <a:noFill/>
          <a:effectLst/>
        </p:spPr>
        <p:txBody>
          <a:bodyPr anchor="t"/>
          <a:lstStyle>
            <a:lvl1pPr algn="l">
              <a:defRPr sz="4400" b="1" spc="3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50587" y="4125798"/>
            <a:ext cx="10272409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3"/>
          <p:cNvSpPr>
            <a:spLocks noGrp="1"/>
          </p:cNvSpPr>
          <p:nvPr>
            <p:ph type="title"/>
          </p:nvPr>
        </p:nvSpPr>
        <p:spPr>
          <a:xfrm>
            <a:off x="1418471" y="1216448"/>
            <a:ext cx="10468729" cy="775349"/>
          </a:xfrm>
          <a:prstGeom prst="rect">
            <a:avLst/>
          </a:prstGeom>
          <a:noFill/>
          <a:effectLst/>
        </p:spPr>
        <p:txBody>
          <a:bodyPr anchor="ctr"/>
          <a:lstStyle>
            <a:lvl1pPr algn="l">
              <a:defRPr sz="4400" b="1" spc="300">
                <a:solidFill>
                  <a:srgbClr val="175F8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1418471" y="2746674"/>
            <a:ext cx="9845113" cy="1534265"/>
          </a:xfrm>
          <a:prstGeom prst="rect">
            <a:avLst/>
          </a:prstGeom>
          <a:noFill/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418471" y="2344233"/>
            <a:ext cx="955432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顶角 11"/>
          <p:cNvSpPr/>
          <p:nvPr userDrawn="1"/>
        </p:nvSpPr>
        <p:spPr>
          <a:xfrm rot="16200000" flipV="1">
            <a:off x="-2540271" y="3174998"/>
            <a:ext cx="5817139" cy="73660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75F8B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一般样式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612000" y="381074"/>
            <a:ext cx="10836000" cy="687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rgbClr val="175F8B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4" hasCustomPrompt="1"/>
          </p:nvPr>
        </p:nvSpPr>
        <p:spPr>
          <a:xfrm>
            <a:off x="611680" y="1353600"/>
            <a:ext cx="10836320" cy="4977794"/>
          </a:xfrm>
          <a:prstGeom prst="rect">
            <a:avLst/>
          </a:prstGeom>
        </p:spPr>
        <p:txBody>
          <a:bodyPr/>
          <a:lstStyle>
            <a:lvl1pPr marL="446405" indent="-44640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Wingdings" panose="05000000000000000000" pitchFamily="2" charset="2"/>
              <a:buChar char="p"/>
              <a:defRPr sz="2400" b="1" spc="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2175" indent="-43497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Wingdings" panose="05000000000000000000" pitchFamily="2" charset="2"/>
              <a:buChar char="n"/>
              <a:defRPr sz="2200" spc="300">
                <a:solidFill>
                  <a:schemeClr val="bg2">
                    <a:lumMod val="25000"/>
                  </a:schemeClr>
                </a:solidFill>
              </a:defRPr>
            </a:lvl2pPr>
            <a:lvl3pPr marL="1252855" indent="-33845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sz="1800" spc="300">
                <a:solidFill>
                  <a:schemeClr val="tx1"/>
                </a:solidFill>
              </a:defRPr>
            </a:lvl3pPr>
            <a:lvl4pPr marL="1698625" indent="-32702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sz="1600" spc="300">
                <a:solidFill>
                  <a:schemeClr val="tx1"/>
                </a:solidFill>
              </a:defRPr>
            </a:lvl4pPr>
            <a:lvl5pPr marL="2155825" indent="-32702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Arial" panose="020B0604020202020204" pitchFamily="34" charset="0"/>
              <a:buChar char="•"/>
              <a:defRPr sz="1400" spc="3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矩形: 圆顶角 8"/>
          <p:cNvSpPr/>
          <p:nvPr userDrawn="1"/>
        </p:nvSpPr>
        <p:spPr>
          <a:xfrm flipV="1">
            <a:off x="648000" y="1078462"/>
            <a:ext cx="1155300" cy="6856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01">
    <p:bg>
      <p:bgPr>
        <a:solidFill>
          <a:srgbClr val="175F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/>
        </p:nvSpPr>
        <p:spPr>
          <a:xfrm>
            <a:off x="0" y="-13844"/>
            <a:ext cx="8775700" cy="6871844"/>
          </a:xfrm>
          <a:custGeom>
            <a:avLst/>
            <a:gdLst>
              <a:gd name="connsiteX0" fmla="*/ 0 w 7775476"/>
              <a:gd name="connsiteY0" fmla="*/ 0 h 6858000"/>
              <a:gd name="connsiteX1" fmla="*/ 7326808 w 7775476"/>
              <a:gd name="connsiteY1" fmla="*/ 0 h 6858000"/>
              <a:gd name="connsiteX2" fmla="*/ 7370317 w 7775476"/>
              <a:gd name="connsiteY2" fmla="*/ 107072 h 6858000"/>
              <a:gd name="connsiteX3" fmla="*/ 7775476 w 7775476"/>
              <a:gd name="connsiteY3" fmla="*/ 2334639 h 6858000"/>
              <a:gd name="connsiteX4" fmla="*/ 6040912 w 7775476"/>
              <a:gd name="connsiteY4" fmla="*/ 6690718 h 6858000"/>
              <a:gd name="connsiteX5" fmla="*/ 5876541 w 7775476"/>
              <a:gd name="connsiteY5" fmla="*/ 6858000 h 6858000"/>
              <a:gd name="connsiteX6" fmla="*/ 0 w 7775476"/>
              <a:gd name="connsiteY6" fmla="*/ 6858000 h 6858000"/>
              <a:gd name="connsiteX7" fmla="*/ 0 w 7775476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75476" h="6858000">
                <a:moveTo>
                  <a:pt x="0" y="0"/>
                </a:moveTo>
                <a:lnTo>
                  <a:pt x="7326808" y="0"/>
                </a:lnTo>
                <a:lnTo>
                  <a:pt x="7370317" y="107072"/>
                </a:lnTo>
                <a:cubicBezTo>
                  <a:pt x="7632429" y="801663"/>
                  <a:pt x="7775476" y="1551942"/>
                  <a:pt x="7775476" y="2334639"/>
                </a:cubicBezTo>
                <a:cubicBezTo>
                  <a:pt x="7775476" y="4011847"/>
                  <a:pt x="7118627" y="5540198"/>
                  <a:pt x="6040912" y="6690718"/>
                </a:cubicBezTo>
                <a:lnTo>
                  <a:pt x="587654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6" r="68249"/>
          <a:stretch>
            <a:fillRect/>
          </a:stretch>
        </p:blipFill>
        <p:spPr>
          <a:xfrm>
            <a:off x="8850159" y="-2897899"/>
            <a:ext cx="1181100" cy="1320452"/>
          </a:xfrm>
          <a:prstGeom prst="rect">
            <a:avLst/>
          </a:prstGeom>
        </p:spPr>
      </p:pic>
      <p:sp>
        <p:nvSpPr>
          <p:cNvPr id="20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860403" y="2140703"/>
            <a:ext cx="7054894" cy="1066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6000" b="1" spc="6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(带底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373011"/>
            <a:ext cx="11142002" cy="688975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 kern="1200" baseline="0" dirty="0">
                <a:solidFill>
                  <a:srgbClr val="175F8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000" y="1353458"/>
            <a:ext cx="11157857" cy="5288241"/>
          </a:xfrm>
          <a:prstGeom prst="rect">
            <a:avLst/>
          </a:prstGeom>
        </p:spPr>
        <p:txBody>
          <a:bodyPr/>
          <a:lstStyle>
            <a:lvl1pPr marL="446405" indent="-44640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Wingdings" panose="05000000000000000000" pitchFamily="2" charset="2"/>
              <a:buChar char="p"/>
              <a:defRPr sz="2400"/>
            </a:lvl1pPr>
            <a:lvl2pPr marL="805180" indent="-347980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buFont typeface="Wingdings" panose="05000000000000000000" pitchFamily="2" charset="2"/>
              <a:buChar char="n"/>
              <a:defRPr sz="2200"/>
            </a:lvl2pPr>
            <a:lvl3pPr marL="1252855" indent="-33845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defRPr sz="1800"/>
            </a:lvl3pPr>
            <a:lvl4pPr marL="1698625" indent="-32702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defRPr sz="1600"/>
            </a:lvl4pPr>
            <a:lvl5pPr marL="2155825" indent="-327025">
              <a:lnSpc>
                <a:spcPct val="130000"/>
              </a:lnSpc>
              <a:spcBef>
                <a:spcPts val="0"/>
              </a:spcBef>
              <a:spcAft>
                <a:spcPts val="300"/>
              </a:spcAft>
              <a:buClr>
                <a:srgbClr val="92D050"/>
              </a:buClr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: 圆顶角 8"/>
          <p:cNvSpPr/>
          <p:nvPr userDrawn="1"/>
        </p:nvSpPr>
        <p:spPr>
          <a:xfrm flipV="1">
            <a:off x="648000" y="1065612"/>
            <a:ext cx="1155300" cy="6856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078570" y="6413501"/>
            <a:ext cx="103723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E0CFBD"/>
                </a:solidFill>
              </a:defRPr>
            </a:lvl1pPr>
          </a:lstStyle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600"/>
              <a:t>软件工程原理与实践</a:t>
            </a:r>
            <a:r>
              <a:rPr lang="en-US" altLang="zh-CN" sz="2800" b="0" spc="600" smtClean="0">
                <a:latin typeface="Castellar" panose="020A0402060406010301" pitchFamily="18" charset="0"/>
                <a:ea typeface="HGB6_CNKI" panose="02000500000000000000" pitchFamily="2" charset="-122"/>
              </a:rPr>
              <a:t>Software </a:t>
            </a:r>
            <a:r>
              <a:rPr lang="en-US" altLang="zh-CN" sz="2800" b="0" spc="600" dirty="0" smtClean="0">
                <a:latin typeface="Castellar" panose="020A0402060406010301" pitchFamily="18" charset="0"/>
                <a:ea typeface="HGB6_CNKI" panose="02000500000000000000" pitchFamily="2" charset="-122"/>
              </a:rPr>
              <a:t>Engineering</a:t>
            </a:r>
            <a:endParaRPr lang="zh-CN" altLang="en-US" sz="2800" b="0" spc="600" dirty="0">
              <a:latin typeface="Castellar" panose="020A0402060406010301" pitchFamily="18" charset="0"/>
              <a:ea typeface="HGB6_CNKI" panose="02000500000000000000" pitchFamily="2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/>
          </p:nvPr>
        </p:nvSpPr>
        <p:spPr>
          <a:xfrm>
            <a:off x="1069561" y="3748822"/>
            <a:ext cx="6933903" cy="1696014"/>
          </a:xfrm>
        </p:spPr>
        <p:txBody>
          <a:bodyPr/>
          <a:lstStyle/>
          <a:p>
            <a:r>
              <a:rPr lang="zh-CN" altLang="en-US" sz="4000" spc="6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软件项目管理</a:t>
            </a:r>
            <a:endParaRPr lang="zh-CN" altLang="en-US" sz="4000" spc="6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软件项目成功的标准</a:t>
            </a:r>
            <a:endParaRPr lang="zh-CN" altLang="en-US" dirty="0" smtClean="0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7598" y="1190574"/>
            <a:ext cx="11801102" cy="2795103"/>
          </a:xfrm>
        </p:spPr>
        <p:txBody>
          <a:bodyPr/>
          <a:lstStyle/>
          <a:p>
            <a:r>
              <a:rPr lang="zh-CN" altLang="en-US" sz="2800" dirty="0" smtClean="0"/>
              <a:t>在规定的</a:t>
            </a:r>
            <a:r>
              <a:rPr lang="zh-CN" altLang="en-US" sz="2800" dirty="0" smtClean="0">
                <a:solidFill>
                  <a:srgbClr val="EB7C11"/>
                </a:solidFill>
              </a:rPr>
              <a:t>时间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EB7C11"/>
                </a:solidFill>
              </a:rPr>
              <a:t>成本</a:t>
            </a:r>
            <a:r>
              <a:rPr lang="zh-CN" altLang="en-US" sz="2800" dirty="0" smtClean="0"/>
              <a:t>内</a:t>
            </a:r>
            <a:endParaRPr lang="en-US" altLang="zh-CN" sz="2800" dirty="0" smtClean="0"/>
          </a:p>
          <a:p>
            <a:r>
              <a:rPr lang="zh-CN" altLang="en-US" sz="2800" dirty="0" smtClean="0"/>
              <a:t>开发出所规定</a:t>
            </a:r>
            <a:r>
              <a:rPr lang="zh-CN" altLang="en-US" sz="2800" dirty="0" smtClean="0">
                <a:solidFill>
                  <a:srgbClr val="EB7C11"/>
                </a:solidFill>
              </a:rPr>
              <a:t>需求</a:t>
            </a:r>
            <a:r>
              <a:rPr lang="zh-CN" altLang="en-US" sz="2800" dirty="0" smtClean="0"/>
              <a:t>的、</a:t>
            </a:r>
            <a:r>
              <a:rPr lang="zh-CN" altLang="en-US" sz="2800" dirty="0">
                <a:solidFill>
                  <a:srgbClr val="EB7C11"/>
                </a:solidFill>
              </a:rPr>
              <a:t>质量</a:t>
            </a:r>
            <a:r>
              <a:rPr lang="zh-CN" altLang="en-US" sz="2800" dirty="0" smtClean="0"/>
              <a:t>良好的软件产品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19461" name="AutoShape 5"/>
          <p:cNvSpPr>
            <a:spLocks noChangeAspect="1" noChangeArrowheads="1" noTextEdit="1"/>
          </p:cNvSpPr>
          <p:nvPr/>
        </p:nvSpPr>
        <p:spPr bwMode="auto">
          <a:xfrm>
            <a:off x="4369429" y="2808045"/>
            <a:ext cx="4124325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4291640" y="3243020"/>
            <a:ext cx="3843338" cy="2740025"/>
            <a:chOff x="1630" y="1483"/>
            <a:chExt cx="2421" cy="1726"/>
          </a:xfrm>
        </p:grpSpPr>
        <p:sp>
          <p:nvSpPr>
            <p:cNvPr id="19475" name="Freeform 7"/>
            <p:cNvSpPr/>
            <p:nvPr/>
          </p:nvSpPr>
          <p:spPr bwMode="auto">
            <a:xfrm>
              <a:off x="1630" y="1483"/>
              <a:ext cx="2421" cy="1726"/>
            </a:xfrm>
            <a:custGeom>
              <a:avLst/>
              <a:gdLst>
                <a:gd name="T0" fmla="*/ 0 w 20831"/>
                <a:gd name="T1" fmla="*/ 0 h 14839"/>
                <a:gd name="T2" fmla="*/ 0 w 20831"/>
                <a:gd name="T3" fmla="*/ 0 h 14839"/>
                <a:gd name="T4" fmla="*/ 0 w 20831"/>
                <a:gd name="T5" fmla="*/ 0 h 14839"/>
                <a:gd name="T6" fmla="*/ 0 w 20831"/>
                <a:gd name="T7" fmla="*/ 0 h 14839"/>
                <a:gd name="T8" fmla="*/ 0 w 20831"/>
                <a:gd name="T9" fmla="*/ 0 h 14839"/>
                <a:gd name="T10" fmla="*/ 0 w 20831"/>
                <a:gd name="T11" fmla="*/ 0 h 14839"/>
                <a:gd name="T12" fmla="*/ 0 w 20831"/>
                <a:gd name="T13" fmla="*/ 0 h 14839"/>
                <a:gd name="T14" fmla="*/ 0 w 20831"/>
                <a:gd name="T15" fmla="*/ 0 h 14839"/>
                <a:gd name="T16" fmla="*/ 0 w 20831"/>
                <a:gd name="T17" fmla="*/ 0 h 14839"/>
                <a:gd name="T18" fmla="*/ 0 w 20831"/>
                <a:gd name="T19" fmla="*/ 0 h 14839"/>
                <a:gd name="T20" fmla="*/ 0 w 20831"/>
                <a:gd name="T21" fmla="*/ 0 h 14839"/>
                <a:gd name="T22" fmla="*/ 0 w 20831"/>
                <a:gd name="T23" fmla="*/ 0 h 14839"/>
                <a:gd name="T24" fmla="*/ 0 w 20831"/>
                <a:gd name="T25" fmla="*/ 0 h 14839"/>
                <a:gd name="T26" fmla="*/ 0 w 20831"/>
                <a:gd name="T27" fmla="*/ 0 h 14839"/>
                <a:gd name="T28" fmla="*/ 0 w 20831"/>
                <a:gd name="T29" fmla="*/ 0 h 14839"/>
                <a:gd name="T30" fmla="*/ 0 w 20831"/>
                <a:gd name="T31" fmla="*/ 0 h 14839"/>
                <a:gd name="T32" fmla="*/ 0 w 20831"/>
                <a:gd name="T33" fmla="*/ 0 h 14839"/>
                <a:gd name="T34" fmla="*/ 0 w 20831"/>
                <a:gd name="T35" fmla="*/ 0 h 14839"/>
                <a:gd name="T36" fmla="*/ 0 w 20831"/>
                <a:gd name="T37" fmla="*/ 0 h 14839"/>
                <a:gd name="T38" fmla="*/ 0 w 20831"/>
                <a:gd name="T39" fmla="*/ 0 h 14839"/>
                <a:gd name="T40" fmla="*/ 0 w 20831"/>
                <a:gd name="T41" fmla="*/ 0 h 14839"/>
                <a:gd name="T42" fmla="*/ 0 w 20831"/>
                <a:gd name="T43" fmla="*/ 0 h 14839"/>
                <a:gd name="T44" fmla="*/ 0 w 20831"/>
                <a:gd name="T45" fmla="*/ 0 h 14839"/>
                <a:gd name="T46" fmla="*/ 0 w 20831"/>
                <a:gd name="T47" fmla="*/ 0 h 14839"/>
                <a:gd name="T48" fmla="*/ 0 w 20831"/>
                <a:gd name="T49" fmla="*/ 0 h 14839"/>
                <a:gd name="T50" fmla="*/ 0 w 20831"/>
                <a:gd name="T51" fmla="*/ 0 h 14839"/>
                <a:gd name="T52" fmla="*/ 0 w 20831"/>
                <a:gd name="T53" fmla="*/ 0 h 14839"/>
                <a:gd name="T54" fmla="*/ 0 w 20831"/>
                <a:gd name="T55" fmla="*/ 0 h 14839"/>
                <a:gd name="T56" fmla="*/ 0 w 20831"/>
                <a:gd name="T57" fmla="*/ 0 h 14839"/>
                <a:gd name="T58" fmla="*/ 0 w 20831"/>
                <a:gd name="T59" fmla="*/ 0 h 14839"/>
                <a:gd name="T60" fmla="*/ 0 w 20831"/>
                <a:gd name="T61" fmla="*/ 0 h 14839"/>
                <a:gd name="T62" fmla="*/ 0 w 20831"/>
                <a:gd name="T63" fmla="*/ 0 h 14839"/>
                <a:gd name="T64" fmla="*/ 0 w 20831"/>
                <a:gd name="T65" fmla="*/ 0 h 14839"/>
                <a:gd name="T66" fmla="*/ 0 w 20831"/>
                <a:gd name="T67" fmla="*/ 0 h 14839"/>
                <a:gd name="T68" fmla="*/ 0 w 20831"/>
                <a:gd name="T69" fmla="*/ 0 h 14839"/>
                <a:gd name="T70" fmla="*/ 0 w 20831"/>
                <a:gd name="T71" fmla="*/ 0 h 148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831"/>
                <a:gd name="T109" fmla="*/ 0 h 14839"/>
                <a:gd name="T110" fmla="*/ 20831 w 20831"/>
                <a:gd name="T111" fmla="*/ 14839 h 148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831" h="14839">
                  <a:moveTo>
                    <a:pt x="1880" y="4934"/>
                  </a:moveTo>
                  <a:cubicBezTo>
                    <a:pt x="812" y="5041"/>
                    <a:pt x="0" y="5919"/>
                    <a:pt x="0" y="6966"/>
                  </a:cubicBezTo>
                  <a:cubicBezTo>
                    <a:pt x="0" y="7691"/>
                    <a:pt x="395" y="8362"/>
                    <a:pt x="1036" y="8728"/>
                  </a:cubicBezTo>
                  <a:lnTo>
                    <a:pt x="1026" y="8705"/>
                  </a:lnTo>
                  <a:cubicBezTo>
                    <a:pt x="661" y="9082"/>
                    <a:pt x="459" y="9579"/>
                    <a:pt x="459" y="10094"/>
                  </a:cubicBezTo>
                  <a:cubicBezTo>
                    <a:pt x="459" y="11218"/>
                    <a:pt x="1400" y="12128"/>
                    <a:pt x="2561" y="12128"/>
                  </a:cubicBezTo>
                  <a:cubicBezTo>
                    <a:pt x="2642" y="12127"/>
                    <a:pt x="2724" y="12123"/>
                    <a:pt x="2806" y="12114"/>
                  </a:cubicBezTo>
                  <a:lnTo>
                    <a:pt x="2795" y="12127"/>
                  </a:lnTo>
                  <a:cubicBezTo>
                    <a:pt x="3458" y="13254"/>
                    <a:pt x="4691" y="13948"/>
                    <a:pt x="6026" y="13948"/>
                  </a:cubicBezTo>
                  <a:cubicBezTo>
                    <a:pt x="6701" y="13948"/>
                    <a:pt x="7364" y="13770"/>
                    <a:pt x="7943" y="13431"/>
                  </a:cubicBezTo>
                  <a:lnTo>
                    <a:pt x="7937" y="13434"/>
                  </a:lnTo>
                  <a:cubicBezTo>
                    <a:pt x="8541" y="14312"/>
                    <a:pt x="9557" y="14839"/>
                    <a:pt x="10645" y="14839"/>
                  </a:cubicBezTo>
                  <a:cubicBezTo>
                    <a:pt x="12079" y="14839"/>
                    <a:pt x="13345" y="13926"/>
                    <a:pt x="13761" y="12591"/>
                  </a:cubicBezTo>
                  <a:lnTo>
                    <a:pt x="13764" y="12609"/>
                  </a:lnTo>
                  <a:cubicBezTo>
                    <a:pt x="14208" y="12877"/>
                    <a:pt x="14719" y="13019"/>
                    <a:pt x="15242" y="13019"/>
                  </a:cubicBezTo>
                  <a:cubicBezTo>
                    <a:pt x="16773" y="13019"/>
                    <a:pt x="18019" y="11822"/>
                    <a:pt x="18031" y="10338"/>
                  </a:cubicBezTo>
                  <a:lnTo>
                    <a:pt x="18026" y="10331"/>
                  </a:lnTo>
                  <a:cubicBezTo>
                    <a:pt x="19635" y="10108"/>
                    <a:pt x="20831" y="8771"/>
                    <a:pt x="20831" y="7196"/>
                  </a:cubicBezTo>
                  <a:cubicBezTo>
                    <a:pt x="20831" y="6498"/>
                    <a:pt x="20593" y="5820"/>
                    <a:pt x="20155" y="5266"/>
                  </a:cubicBezTo>
                  <a:lnTo>
                    <a:pt x="20148" y="5264"/>
                  </a:lnTo>
                  <a:cubicBezTo>
                    <a:pt x="20285" y="4953"/>
                    <a:pt x="20356" y="4619"/>
                    <a:pt x="20356" y="4280"/>
                  </a:cubicBezTo>
                  <a:cubicBezTo>
                    <a:pt x="20356" y="3153"/>
                    <a:pt x="19579" y="2165"/>
                    <a:pt x="18460" y="1869"/>
                  </a:cubicBezTo>
                  <a:lnTo>
                    <a:pt x="18469" y="1864"/>
                  </a:lnTo>
                  <a:cubicBezTo>
                    <a:pt x="18268" y="785"/>
                    <a:pt x="17297" y="0"/>
                    <a:pt x="16164" y="0"/>
                  </a:cubicBezTo>
                  <a:cubicBezTo>
                    <a:pt x="15475" y="0"/>
                    <a:pt x="14822" y="293"/>
                    <a:pt x="14376" y="801"/>
                  </a:cubicBezTo>
                  <a:lnTo>
                    <a:pt x="14380" y="804"/>
                  </a:lnTo>
                  <a:cubicBezTo>
                    <a:pt x="13983" y="297"/>
                    <a:pt x="13364" y="0"/>
                    <a:pt x="12707" y="0"/>
                  </a:cubicBezTo>
                  <a:cubicBezTo>
                    <a:pt x="11909" y="0"/>
                    <a:pt x="11179" y="438"/>
                    <a:pt x="10823" y="1131"/>
                  </a:cubicBezTo>
                  <a:lnTo>
                    <a:pt x="10831" y="1164"/>
                  </a:lnTo>
                  <a:cubicBezTo>
                    <a:pt x="10350" y="704"/>
                    <a:pt x="9701" y="447"/>
                    <a:pt x="9026" y="447"/>
                  </a:cubicBezTo>
                  <a:cubicBezTo>
                    <a:pt x="8075" y="446"/>
                    <a:pt x="7201" y="956"/>
                    <a:pt x="6755" y="1772"/>
                  </a:cubicBezTo>
                  <a:lnTo>
                    <a:pt x="6747" y="1788"/>
                  </a:lnTo>
                  <a:cubicBezTo>
                    <a:pt x="6248" y="1505"/>
                    <a:pt x="5679" y="1355"/>
                    <a:pt x="5101" y="1355"/>
                  </a:cubicBezTo>
                  <a:cubicBezTo>
                    <a:pt x="3302" y="1355"/>
                    <a:pt x="1845" y="2769"/>
                    <a:pt x="1845" y="4513"/>
                  </a:cubicBezTo>
                  <a:cubicBezTo>
                    <a:pt x="1844" y="4655"/>
                    <a:pt x="1854" y="4797"/>
                    <a:pt x="1874" y="4938"/>
                  </a:cubicBezTo>
                  <a:lnTo>
                    <a:pt x="1880" y="4934"/>
                  </a:lnTo>
                  <a:close/>
                </a:path>
              </a:pathLst>
            </a:custGeom>
            <a:solidFill>
              <a:srgbClr val="87ABB9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Freeform 8"/>
            <p:cNvSpPr/>
            <p:nvPr/>
          </p:nvSpPr>
          <p:spPr bwMode="auto">
            <a:xfrm>
              <a:off x="1630" y="1483"/>
              <a:ext cx="2421" cy="1726"/>
            </a:xfrm>
            <a:custGeom>
              <a:avLst/>
              <a:gdLst>
                <a:gd name="T0" fmla="*/ 0 w 20831"/>
                <a:gd name="T1" fmla="*/ 0 h 14839"/>
                <a:gd name="T2" fmla="*/ 0 w 20831"/>
                <a:gd name="T3" fmla="*/ 0 h 14839"/>
                <a:gd name="T4" fmla="*/ 0 w 20831"/>
                <a:gd name="T5" fmla="*/ 0 h 14839"/>
                <a:gd name="T6" fmla="*/ 0 w 20831"/>
                <a:gd name="T7" fmla="*/ 0 h 14839"/>
                <a:gd name="T8" fmla="*/ 0 w 20831"/>
                <a:gd name="T9" fmla="*/ 0 h 14839"/>
                <a:gd name="T10" fmla="*/ 0 w 20831"/>
                <a:gd name="T11" fmla="*/ 0 h 14839"/>
                <a:gd name="T12" fmla="*/ 0 w 20831"/>
                <a:gd name="T13" fmla="*/ 0 h 14839"/>
                <a:gd name="T14" fmla="*/ 0 w 20831"/>
                <a:gd name="T15" fmla="*/ 0 h 14839"/>
                <a:gd name="T16" fmla="*/ 0 w 20831"/>
                <a:gd name="T17" fmla="*/ 0 h 14839"/>
                <a:gd name="T18" fmla="*/ 0 w 20831"/>
                <a:gd name="T19" fmla="*/ 0 h 14839"/>
                <a:gd name="T20" fmla="*/ 0 w 20831"/>
                <a:gd name="T21" fmla="*/ 0 h 14839"/>
                <a:gd name="T22" fmla="*/ 0 w 20831"/>
                <a:gd name="T23" fmla="*/ 0 h 14839"/>
                <a:gd name="T24" fmla="*/ 0 w 20831"/>
                <a:gd name="T25" fmla="*/ 0 h 14839"/>
                <a:gd name="T26" fmla="*/ 0 w 20831"/>
                <a:gd name="T27" fmla="*/ 0 h 14839"/>
                <a:gd name="T28" fmla="*/ 0 w 20831"/>
                <a:gd name="T29" fmla="*/ 0 h 14839"/>
                <a:gd name="T30" fmla="*/ 0 w 20831"/>
                <a:gd name="T31" fmla="*/ 0 h 14839"/>
                <a:gd name="T32" fmla="*/ 0 w 20831"/>
                <a:gd name="T33" fmla="*/ 0 h 14839"/>
                <a:gd name="T34" fmla="*/ 0 w 20831"/>
                <a:gd name="T35" fmla="*/ 0 h 14839"/>
                <a:gd name="T36" fmla="*/ 0 w 20831"/>
                <a:gd name="T37" fmla="*/ 0 h 14839"/>
                <a:gd name="T38" fmla="*/ 0 w 20831"/>
                <a:gd name="T39" fmla="*/ 0 h 14839"/>
                <a:gd name="T40" fmla="*/ 0 w 20831"/>
                <a:gd name="T41" fmla="*/ 0 h 14839"/>
                <a:gd name="T42" fmla="*/ 0 w 20831"/>
                <a:gd name="T43" fmla="*/ 0 h 14839"/>
                <a:gd name="T44" fmla="*/ 0 w 20831"/>
                <a:gd name="T45" fmla="*/ 0 h 14839"/>
                <a:gd name="T46" fmla="*/ 0 w 20831"/>
                <a:gd name="T47" fmla="*/ 0 h 14839"/>
                <a:gd name="T48" fmla="*/ 0 w 20831"/>
                <a:gd name="T49" fmla="*/ 0 h 14839"/>
                <a:gd name="T50" fmla="*/ 0 w 20831"/>
                <a:gd name="T51" fmla="*/ 0 h 14839"/>
                <a:gd name="T52" fmla="*/ 0 w 20831"/>
                <a:gd name="T53" fmla="*/ 0 h 14839"/>
                <a:gd name="T54" fmla="*/ 0 w 20831"/>
                <a:gd name="T55" fmla="*/ 0 h 14839"/>
                <a:gd name="T56" fmla="*/ 0 w 20831"/>
                <a:gd name="T57" fmla="*/ 0 h 14839"/>
                <a:gd name="T58" fmla="*/ 0 w 20831"/>
                <a:gd name="T59" fmla="*/ 0 h 14839"/>
                <a:gd name="T60" fmla="*/ 0 w 20831"/>
                <a:gd name="T61" fmla="*/ 0 h 14839"/>
                <a:gd name="T62" fmla="*/ 0 w 20831"/>
                <a:gd name="T63" fmla="*/ 0 h 14839"/>
                <a:gd name="T64" fmla="*/ 0 w 20831"/>
                <a:gd name="T65" fmla="*/ 0 h 14839"/>
                <a:gd name="T66" fmla="*/ 0 w 20831"/>
                <a:gd name="T67" fmla="*/ 0 h 14839"/>
                <a:gd name="T68" fmla="*/ 0 w 20831"/>
                <a:gd name="T69" fmla="*/ 0 h 14839"/>
                <a:gd name="T70" fmla="*/ 0 w 20831"/>
                <a:gd name="T71" fmla="*/ 0 h 14839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0831"/>
                <a:gd name="T109" fmla="*/ 0 h 14839"/>
                <a:gd name="T110" fmla="*/ 20831 w 20831"/>
                <a:gd name="T111" fmla="*/ 14839 h 14839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0831" h="14839">
                  <a:moveTo>
                    <a:pt x="1880" y="4934"/>
                  </a:moveTo>
                  <a:cubicBezTo>
                    <a:pt x="812" y="5041"/>
                    <a:pt x="0" y="5919"/>
                    <a:pt x="0" y="6966"/>
                  </a:cubicBezTo>
                  <a:cubicBezTo>
                    <a:pt x="0" y="7691"/>
                    <a:pt x="395" y="8362"/>
                    <a:pt x="1036" y="8728"/>
                  </a:cubicBezTo>
                  <a:lnTo>
                    <a:pt x="1026" y="8705"/>
                  </a:lnTo>
                  <a:cubicBezTo>
                    <a:pt x="661" y="9082"/>
                    <a:pt x="459" y="9579"/>
                    <a:pt x="459" y="10094"/>
                  </a:cubicBezTo>
                  <a:cubicBezTo>
                    <a:pt x="459" y="11218"/>
                    <a:pt x="1400" y="12128"/>
                    <a:pt x="2561" y="12128"/>
                  </a:cubicBezTo>
                  <a:cubicBezTo>
                    <a:pt x="2642" y="12127"/>
                    <a:pt x="2724" y="12123"/>
                    <a:pt x="2806" y="12114"/>
                  </a:cubicBezTo>
                  <a:lnTo>
                    <a:pt x="2795" y="12127"/>
                  </a:lnTo>
                  <a:cubicBezTo>
                    <a:pt x="3458" y="13254"/>
                    <a:pt x="4691" y="13948"/>
                    <a:pt x="6026" y="13948"/>
                  </a:cubicBezTo>
                  <a:cubicBezTo>
                    <a:pt x="6701" y="13948"/>
                    <a:pt x="7364" y="13770"/>
                    <a:pt x="7943" y="13431"/>
                  </a:cubicBezTo>
                  <a:lnTo>
                    <a:pt x="7937" y="13434"/>
                  </a:lnTo>
                  <a:cubicBezTo>
                    <a:pt x="8541" y="14312"/>
                    <a:pt x="9557" y="14839"/>
                    <a:pt x="10645" y="14839"/>
                  </a:cubicBezTo>
                  <a:cubicBezTo>
                    <a:pt x="12079" y="14839"/>
                    <a:pt x="13345" y="13926"/>
                    <a:pt x="13761" y="12591"/>
                  </a:cubicBezTo>
                  <a:lnTo>
                    <a:pt x="13764" y="12609"/>
                  </a:lnTo>
                  <a:cubicBezTo>
                    <a:pt x="14208" y="12877"/>
                    <a:pt x="14719" y="13019"/>
                    <a:pt x="15242" y="13019"/>
                  </a:cubicBezTo>
                  <a:cubicBezTo>
                    <a:pt x="16773" y="13019"/>
                    <a:pt x="18019" y="11822"/>
                    <a:pt x="18031" y="10338"/>
                  </a:cubicBezTo>
                  <a:lnTo>
                    <a:pt x="18026" y="10331"/>
                  </a:lnTo>
                  <a:cubicBezTo>
                    <a:pt x="19635" y="10108"/>
                    <a:pt x="20831" y="8771"/>
                    <a:pt x="20831" y="7196"/>
                  </a:cubicBezTo>
                  <a:cubicBezTo>
                    <a:pt x="20831" y="6498"/>
                    <a:pt x="20593" y="5820"/>
                    <a:pt x="20155" y="5266"/>
                  </a:cubicBezTo>
                  <a:lnTo>
                    <a:pt x="20148" y="5264"/>
                  </a:lnTo>
                  <a:cubicBezTo>
                    <a:pt x="20285" y="4953"/>
                    <a:pt x="20356" y="4619"/>
                    <a:pt x="20356" y="4280"/>
                  </a:cubicBezTo>
                  <a:cubicBezTo>
                    <a:pt x="20356" y="3153"/>
                    <a:pt x="19579" y="2165"/>
                    <a:pt x="18460" y="1869"/>
                  </a:cubicBezTo>
                  <a:lnTo>
                    <a:pt x="18469" y="1864"/>
                  </a:lnTo>
                  <a:cubicBezTo>
                    <a:pt x="18268" y="785"/>
                    <a:pt x="17297" y="0"/>
                    <a:pt x="16164" y="0"/>
                  </a:cubicBezTo>
                  <a:cubicBezTo>
                    <a:pt x="15475" y="0"/>
                    <a:pt x="14822" y="293"/>
                    <a:pt x="14376" y="801"/>
                  </a:cubicBezTo>
                  <a:lnTo>
                    <a:pt x="14380" y="804"/>
                  </a:lnTo>
                  <a:cubicBezTo>
                    <a:pt x="13983" y="297"/>
                    <a:pt x="13364" y="0"/>
                    <a:pt x="12707" y="0"/>
                  </a:cubicBezTo>
                  <a:cubicBezTo>
                    <a:pt x="11909" y="0"/>
                    <a:pt x="11179" y="438"/>
                    <a:pt x="10823" y="1131"/>
                  </a:cubicBezTo>
                  <a:lnTo>
                    <a:pt x="10831" y="1164"/>
                  </a:lnTo>
                  <a:cubicBezTo>
                    <a:pt x="10350" y="704"/>
                    <a:pt x="9701" y="447"/>
                    <a:pt x="9026" y="447"/>
                  </a:cubicBezTo>
                  <a:cubicBezTo>
                    <a:pt x="8075" y="446"/>
                    <a:pt x="7201" y="956"/>
                    <a:pt x="6755" y="1772"/>
                  </a:cubicBezTo>
                  <a:lnTo>
                    <a:pt x="6747" y="1788"/>
                  </a:lnTo>
                  <a:cubicBezTo>
                    <a:pt x="6248" y="1505"/>
                    <a:pt x="5679" y="1355"/>
                    <a:pt x="5101" y="1355"/>
                  </a:cubicBezTo>
                  <a:cubicBezTo>
                    <a:pt x="3302" y="1355"/>
                    <a:pt x="1845" y="2769"/>
                    <a:pt x="1845" y="4513"/>
                  </a:cubicBezTo>
                  <a:cubicBezTo>
                    <a:pt x="1844" y="4655"/>
                    <a:pt x="1854" y="4797"/>
                    <a:pt x="1874" y="4938"/>
                  </a:cubicBezTo>
                  <a:lnTo>
                    <a:pt x="1880" y="4934"/>
                  </a:lnTo>
                  <a:close/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Freeform 9"/>
            <p:cNvSpPr/>
            <p:nvPr/>
          </p:nvSpPr>
          <p:spPr bwMode="auto">
            <a:xfrm>
              <a:off x="1750" y="2498"/>
              <a:ext cx="142" cy="33"/>
            </a:xfrm>
            <a:custGeom>
              <a:avLst/>
              <a:gdLst>
                <a:gd name="T0" fmla="*/ 0 w 142"/>
                <a:gd name="T1" fmla="*/ 0 h 33"/>
                <a:gd name="T2" fmla="*/ 123 w 142"/>
                <a:gd name="T3" fmla="*/ 33 h 33"/>
                <a:gd name="T4" fmla="*/ 142 w 142"/>
                <a:gd name="T5" fmla="*/ 32 h 33"/>
                <a:gd name="T6" fmla="*/ 0 60000 65536"/>
                <a:gd name="T7" fmla="*/ 0 60000 65536"/>
                <a:gd name="T8" fmla="*/ 0 60000 65536"/>
                <a:gd name="T9" fmla="*/ 0 w 142"/>
                <a:gd name="T10" fmla="*/ 0 h 33"/>
                <a:gd name="T11" fmla="*/ 142 w 142"/>
                <a:gd name="T12" fmla="*/ 33 h 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2" h="33">
                  <a:moveTo>
                    <a:pt x="0" y="0"/>
                  </a:moveTo>
                  <a:cubicBezTo>
                    <a:pt x="38" y="21"/>
                    <a:pt x="80" y="33"/>
                    <a:pt x="123" y="33"/>
                  </a:cubicBezTo>
                  <a:cubicBezTo>
                    <a:pt x="129" y="33"/>
                    <a:pt x="136" y="32"/>
                    <a:pt x="142" y="32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Freeform 10"/>
            <p:cNvSpPr/>
            <p:nvPr/>
          </p:nvSpPr>
          <p:spPr bwMode="auto">
            <a:xfrm>
              <a:off x="1956" y="2877"/>
              <a:ext cx="62" cy="15"/>
            </a:xfrm>
            <a:custGeom>
              <a:avLst/>
              <a:gdLst>
                <a:gd name="T0" fmla="*/ 0 w 62"/>
                <a:gd name="T1" fmla="*/ 15 h 15"/>
                <a:gd name="T2" fmla="*/ 62 w 62"/>
                <a:gd name="T3" fmla="*/ 0 h 15"/>
                <a:gd name="T4" fmla="*/ 0 60000 65536"/>
                <a:gd name="T5" fmla="*/ 0 60000 65536"/>
                <a:gd name="T6" fmla="*/ 0 w 62"/>
                <a:gd name="T7" fmla="*/ 0 h 15"/>
                <a:gd name="T8" fmla="*/ 62 w 62"/>
                <a:gd name="T9" fmla="*/ 15 h 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" h="15">
                  <a:moveTo>
                    <a:pt x="0" y="15"/>
                  </a:moveTo>
                  <a:cubicBezTo>
                    <a:pt x="21" y="12"/>
                    <a:pt x="42" y="7"/>
                    <a:pt x="62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9" name="Freeform 11"/>
            <p:cNvSpPr/>
            <p:nvPr/>
          </p:nvSpPr>
          <p:spPr bwMode="auto">
            <a:xfrm>
              <a:off x="2515" y="2976"/>
              <a:ext cx="37" cy="69"/>
            </a:xfrm>
            <a:custGeom>
              <a:avLst/>
              <a:gdLst>
                <a:gd name="T0" fmla="*/ 0 w 37"/>
                <a:gd name="T1" fmla="*/ 0 h 69"/>
                <a:gd name="T2" fmla="*/ 37 w 37"/>
                <a:gd name="T3" fmla="*/ 69 h 69"/>
                <a:gd name="T4" fmla="*/ 0 60000 65536"/>
                <a:gd name="T5" fmla="*/ 0 60000 65536"/>
                <a:gd name="T6" fmla="*/ 0 w 37"/>
                <a:gd name="T7" fmla="*/ 0 h 69"/>
                <a:gd name="T8" fmla="*/ 37 w 37"/>
                <a:gd name="T9" fmla="*/ 69 h 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" h="69">
                  <a:moveTo>
                    <a:pt x="0" y="0"/>
                  </a:moveTo>
                  <a:cubicBezTo>
                    <a:pt x="10" y="24"/>
                    <a:pt x="22" y="47"/>
                    <a:pt x="37" y="69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Freeform 12"/>
            <p:cNvSpPr/>
            <p:nvPr/>
          </p:nvSpPr>
          <p:spPr bwMode="auto">
            <a:xfrm>
              <a:off x="3229" y="2871"/>
              <a:ext cx="15" cy="76"/>
            </a:xfrm>
            <a:custGeom>
              <a:avLst/>
              <a:gdLst>
                <a:gd name="T0" fmla="*/ 0 w 15"/>
                <a:gd name="T1" fmla="*/ 76 h 76"/>
                <a:gd name="T2" fmla="*/ 15 w 15"/>
                <a:gd name="T3" fmla="*/ 0 h 76"/>
                <a:gd name="T4" fmla="*/ 0 60000 65536"/>
                <a:gd name="T5" fmla="*/ 0 60000 65536"/>
                <a:gd name="T6" fmla="*/ 0 w 15"/>
                <a:gd name="T7" fmla="*/ 0 h 76"/>
                <a:gd name="T8" fmla="*/ 15 w 15"/>
                <a:gd name="T9" fmla="*/ 76 h 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" h="76">
                  <a:moveTo>
                    <a:pt x="0" y="76"/>
                  </a:moveTo>
                  <a:cubicBezTo>
                    <a:pt x="8" y="51"/>
                    <a:pt x="13" y="26"/>
                    <a:pt x="15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1" name="Freeform 13"/>
            <p:cNvSpPr/>
            <p:nvPr/>
          </p:nvSpPr>
          <p:spPr bwMode="auto">
            <a:xfrm>
              <a:off x="3543" y="2400"/>
              <a:ext cx="183" cy="285"/>
            </a:xfrm>
            <a:custGeom>
              <a:avLst/>
              <a:gdLst>
                <a:gd name="T0" fmla="*/ 182 w 183"/>
                <a:gd name="T1" fmla="*/ 285 h 285"/>
                <a:gd name="T2" fmla="*/ 183 w 183"/>
                <a:gd name="T3" fmla="*/ 283 h 285"/>
                <a:gd name="T4" fmla="*/ 0 w 183"/>
                <a:gd name="T5" fmla="*/ 0 h 285"/>
                <a:gd name="T6" fmla="*/ 0 60000 65536"/>
                <a:gd name="T7" fmla="*/ 0 60000 65536"/>
                <a:gd name="T8" fmla="*/ 0 60000 65536"/>
                <a:gd name="T9" fmla="*/ 0 w 183"/>
                <a:gd name="T10" fmla="*/ 0 h 285"/>
                <a:gd name="T11" fmla="*/ 183 w 183"/>
                <a:gd name="T12" fmla="*/ 285 h 2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3" h="285">
                  <a:moveTo>
                    <a:pt x="182" y="285"/>
                  </a:moveTo>
                  <a:cubicBezTo>
                    <a:pt x="182" y="284"/>
                    <a:pt x="183" y="284"/>
                    <a:pt x="183" y="283"/>
                  </a:cubicBezTo>
                  <a:cubicBezTo>
                    <a:pt x="183" y="163"/>
                    <a:pt x="112" y="53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2" name="Freeform 14"/>
            <p:cNvSpPr/>
            <p:nvPr/>
          </p:nvSpPr>
          <p:spPr bwMode="auto">
            <a:xfrm>
              <a:off x="3890" y="2095"/>
              <a:ext cx="82" cy="107"/>
            </a:xfrm>
            <a:custGeom>
              <a:avLst/>
              <a:gdLst>
                <a:gd name="T0" fmla="*/ 0 w 82"/>
                <a:gd name="T1" fmla="*/ 107 h 107"/>
                <a:gd name="T2" fmla="*/ 82 w 82"/>
                <a:gd name="T3" fmla="*/ 0 h 107"/>
                <a:gd name="T4" fmla="*/ 0 60000 65536"/>
                <a:gd name="T5" fmla="*/ 0 60000 65536"/>
                <a:gd name="T6" fmla="*/ 0 w 82"/>
                <a:gd name="T7" fmla="*/ 0 h 107"/>
                <a:gd name="T8" fmla="*/ 82 w 82"/>
                <a:gd name="T9" fmla="*/ 107 h 10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2" h="107">
                  <a:moveTo>
                    <a:pt x="0" y="107"/>
                  </a:moveTo>
                  <a:cubicBezTo>
                    <a:pt x="36" y="78"/>
                    <a:pt x="63" y="42"/>
                    <a:pt x="82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Freeform 15"/>
            <p:cNvSpPr/>
            <p:nvPr/>
          </p:nvSpPr>
          <p:spPr bwMode="auto">
            <a:xfrm>
              <a:off x="3776" y="1700"/>
              <a:ext cx="5" cy="51"/>
            </a:xfrm>
            <a:custGeom>
              <a:avLst/>
              <a:gdLst>
                <a:gd name="T0" fmla="*/ 5 w 5"/>
                <a:gd name="T1" fmla="*/ 51 h 51"/>
                <a:gd name="T2" fmla="*/ 5 w 5"/>
                <a:gd name="T3" fmla="*/ 47 h 51"/>
                <a:gd name="T4" fmla="*/ 0 w 5"/>
                <a:gd name="T5" fmla="*/ 0 h 51"/>
                <a:gd name="T6" fmla="*/ 0 60000 65536"/>
                <a:gd name="T7" fmla="*/ 0 60000 65536"/>
                <a:gd name="T8" fmla="*/ 0 60000 65536"/>
                <a:gd name="T9" fmla="*/ 0 w 5"/>
                <a:gd name="T10" fmla="*/ 0 h 51"/>
                <a:gd name="T11" fmla="*/ 5 w 5"/>
                <a:gd name="T12" fmla="*/ 51 h 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51">
                  <a:moveTo>
                    <a:pt x="5" y="51"/>
                  </a:moveTo>
                  <a:cubicBezTo>
                    <a:pt x="5" y="49"/>
                    <a:pt x="5" y="48"/>
                    <a:pt x="5" y="47"/>
                  </a:cubicBezTo>
                  <a:cubicBezTo>
                    <a:pt x="5" y="31"/>
                    <a:pt x="3" y="16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Freeform 16"/>
            <p:cNvSpPr/>
            <p:nvPr/>
          </p:nvSpPr>
          <p:spPr bwMode="auto">
            <a:xfrm>
              <a:off x="3259" y="1576"/>
              <a:ext cx="42" cy="65"/>
            </a:xfrm>
            <a:custGeom>
              <a:avLst/>
              <a:gdLst>
                <a:gd name="T0" fmla="*/ 42 w 42"/>
                <a:gd name="T1" fmla="*/ 0 h 65"/>
                <a:gd name="T2" fmla="*/ 0 w 42"/>
                <a:gd name="T3" fmla="*/ 65 h 65"/>
                <a:gd name="T4" fmla="*/ 0 60000 65536"/>
                <a:gd name="T5" fmla="*/ 0 60000 65536"/>
                <a:gd name="T6" fmla="*/ 0 w 42"/>
                <a:gd name="T7" fmla="*/ 0 h 65"/>
                <a:gd name="T8" fmla="*/ 42 w 42"/>
                <a:gd name="T9" fmla="*/ 65 h 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" h="65">
                  <a:moveTo>
                    <a:pt x="42" y="0"/>
                  </a:moveTo>
                  <a:cubicBezTo>
                    <a:pt x="25" y="20"/>
                    <a:pt x="11" y="42"/>
                    <a:pt x="0" y="65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Freeform 17"/>
            <p:cNvSpPr/>
            <p:nvPr/>
          </p:nvSpPr>
          <p:spPr bwMode="auto">
            <a:xfrm>
              <a:off x="2868" y="1615"/>
              <a:ext cx="20" cy="55"/>
            </a:xfrm>
            <a:custGeom>
              <a:avLst/>
              <a:gdLst>
                <a:gd name="T0" fmla="*/ 20 w 20"/>
                <a:gd name="T1" fmla="*/ 0 h 55"/>
                <a:gd name="T2" fmla="*/ 0 w 20"/>
                <a:gd name="T3" fmla="*/ 55 h 55"/>
                <a:gd name="T4" fmla="*/ 0 60000 65536"/>
                <a:gd name="T5" fmla="*/ 0 60000 65536"/>
                <a:gd name="T6" fmla="*/ 0 w 20"/>
                <a:gd name="T7" fmla="*/ 0 h 55"/>
                <a:gd name="T8" fmla="*/ 20 w 20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" h="55">
                  <a:moveTo>
                    <a:pt x="20" y="0"/>
                  </a:moveTo>
                  <a:cubicBezTo>
                    <a:pt x="11" y="18"/>
                    <a:pt x="4" y="36"/>
                    <a:pt x="0" y="55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Freeform 18"/>
            <p:cNvSpPr/>
            <p:nvPr/>
          </p:nvSpPr>
          <p:spPr bwMode="auto">
            <a:xfrm>
              <a:off x="2414" y="1691"/>
              <a:ext cx="73" cy="54"/>
            </a:xfrm>
            <a:custGeom>
              <a:avLst/>
              <a:gdLst>
                <a:gd name="T0" fmla="*/ 73 w 73"/>
                <a:gd name="T1" fmla="*/ 54 h 54"/>
                <a:gd name="T2" fmla="*/ 0 w 73"/>
                <a:gd name="T3" fmla="*/ 0 h 54"/>
                <a:gd name="T4" fmla="*/ 0 60000 65536"/>
                <a:gd name="T5" fmla="*/ 0 60000 65536"/>
                <a:gd name="T6" fmla="*/ 0 w 73"/>
                <a:gd name="T7" fmla="*/ 0 h 54"/>
                <a:gd name="T8" fmla="*/ 73 w 73"/>
                <a:gd name="T9" fmla="*/ 54 h 5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" h="54">
                  <a:moveTo>
                    <a:pt x="73" y="54"/>
                  </a:moveTo>
                  <a:cubicBezTo>
                    <a:pt x="51" y="33"/>
                    <a:pt x="26" y="15"/>
                    <a:pt x="0" y="0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Freeform 19"/>
            <p:cNvSpPr/>
            <p:nvPr/>
          </p:nvSpPr>
          <p:spPr bwMode="auto">
            <a:xfrm>
              <a:off x="1848" y="2057"/>
              <a:ext cx="12" cy="57"/>
            </a:xfrm>
            <a:custGeom>
              <a:avLst/>
              <a:gdLst>
                <a:gd name="T0" fmla="*/ 0 w 12"/>
                <a:gd name="T1" fmla="*/ 0 h 57"/>
                <a:gd name="T2" fmla="*/ 12 w 12"/>
                <a:gd name="T3" fmla="*/ 57 h 57"/>
                <a:gd name="T4" fmla="*/ 0 60000 65536"/>
                <a:gd name="T5" fmla="*/ 0 60000 65536"/>
                <a:gd name="T6" fmla="*/ 0 w 12"/>
                <a:gd name="T7" fmla="*/ 0 h 57"/>
                <a:gd name="T8" fmla="*/ 12 w 12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57">
                  <a:moveTo>
                    <a:pt x="0" y="0"/>
                  </a:moveTo>
                  <a:cubicBezTo>
                    <a:pt x="2" y="20"/>
                    <a:pt x="6" y="39"/>
                    <a:pt x="12" y="57"/>
                  </a:cubicBezTo>
                </a:path>
              </a:pathLst>
            </a:cu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Oval 20"/>
            <p:cNvSpPr>
              <a:spLocks noChangeArrowheads="1"/>
            </p:cNvSpPr>
            <p:nvPr/>
          </p:nvSpPr>
          <p:spPr bwMode="auto">
            <a:xfrm>
              <a:off x="1980" y="1681"/>
              <a:ext cx="403" cy="288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9" name="Oval 21"/>
            <p:cNvSpPr>
              <a:spLocks noChangeArrowheads="1"/>
            </p:cNvSpPr>
            <p:nvPr/>
          </p:nvSpPr>
          <p:spPr bwMode="auto">
            <a:xfrm>
              <a:off x="1980" y="1681"/>
              <a:ext cx="403" cy="288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0" name="Oval 22"/>
            <p:cNvSpPr>
              <a:spLocks noChangeArrowheads="1"/>
            </p:cNvSpPr>
            <p:nvPr/>
          </p:nvSpPr>
          <p:spPr bwMode="auto">
            <a:xfrm>
              <a:off x="2289" y="1920"/>
              <a:ext cx="269" cy="192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1" name="Oval 23"/>
            <p:cNvSpPr>
              <a:spLocks noChangeArrowheads="1"/>
            </p:cNvSpPr>
            <p:nvPr/>
          </p:nvSpPr>
          <p:spPr bwMode="auto">
            <a:xfrm>
              <a:off x="2289" y="1920"/>
              <a:ext cx="269" cy="192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2" name="Oval 24"/>
            <p:cNvSpPr>
              <a:spLocks noChangeArrowheads="1"/>
            </p:cNvSpPr>
            <p:nvPr/>
          </p:nvSpPr>
          <p:spPr bwMode="auto">
            <a:xfrm>
              <a:off x="2507" y="2088"/>
              <a:ext cx="135" cy="96"/>
            </a:xfrm>
            <a:prstGeom prst="ellipse">
              <a:avLst/>
            </a:prstGeom>
            <a:solidFill>
              <a:srgbClr val="87ABB9"/>
            </a:solidFill>
            <a:ln w="0">
              <a:solidFill>
                <a:srgbClr val="000000"/>
              </a:solidFill>
              <a:rou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93" name="Oval 25"/>
            <p:cNvSpPr>
              <a:spLocks noChangeArrowheads="1"/>
            </p:cNvSpPr>
            <p:nvPr/>
          </p:nvSpPr>
          <p:spPr bwMode="auto">
            <a:xfrm>
              <a:off x="2507" y="2088"/>
              <a:ext cx="135" cy="96"/>
            </a:xfrm>
            <a:prstGeom prst="ellipse">
              <a:avLst/>
            </a:prstGeom>
            <a:noFill/>
            <a:ln w="7938" cap="rnd">
              <a:solidFill>
                <a:srgbClr val="39536B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26"/>
          <p:cNvGrpSpPr/>
          <p:nvPr/>
        </p:nvGrpSpPr>
        <p:grpSpPr bwMode="auto">
          <a:xfrm>
            <a:off x="5221915" y="4022483"/>
            <a:ext cx="1735138" cy="1304925"/>
            <a:chOff x="2216" y="1974"/>
            <a:chExt cx="1093" cy="822"/>
          </a:xfrm>
        </p:grpSpPr>
        <p:sp>
          <p:nvSpPr>
            <p:cNvPr id="19473" name="Freeform 27"/>
            <p:cNvSpPr/>
            <p:nvPr/>
          </p:nvSpPr>
          <p:spPr bwMode="auto">
            <a:xfrm>
              <a:off x="2216" y="1974"/>
              <a:ext cx="1093" cy="822"/>
            </a:xfrm>
            <a:custGeom>
              <a:avLst/>
              <a:gdLst>
                <a:gd name="T0" fmla="*/ 546 w 1093"/>
                <a:gd name="T1" fmla="*/ 0 h 822"/>
                <a:gd name="T2" fmla="*/ 1093 w 1093"/>
                <a:gd name="T3" fmla="*/ 822 h 822"/>
                <a:gd name="T4" fmla="*/ 0 w 1093"/>
                <a:gd name="T5" fmla="*/ 822 h 822"/>
                <a:gd name="T6" fmla="*/ 546 w 1093"/>
                <a:gd name="T7" fmla="*/ 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3"/>
                <a:gd name="T13" fmla="*/ 0 h 822"/>
                <a:gd name="T14" fmla="*/ 1093 w 1093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3" h="822">
                  <a:moveTo>
                    <a:pt x="546" y="0"/>
                  </a:moveTo>
                  <a:lnTo>
                    <a:pt x="1093" y="822"/>
                  </a:lnTo>
                  <a:lnTo>
                    <a:pt x="0" y="822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19474" name="Freeform 28"/>
            <p:cNvSpPr/>
            <p:nvPr/>
          </p:nvSpPr>
          <p:spPr bwMode="auto">
            <a:xfrm>
              <a:off x="2216" y="1974"/>
              <a:ext cx="1093" cy="822"/>
            </a:xfrm>
            <a:custGeom>
              <a:avLst/>
              <a:gdLst>
                <a:gd name="T0" fmla="*/ 546 w 1093"/>
                <a:gd name="T1" fmla="*/ 0 h 822"/>
                <a:gd name="T2" fmla="*/ 1093 w 1093"/>
                <a:gd name="T3" fmla="*/ 822 h 822"/>
                <a:gd name="T4" fmla="*/ 0 w 1093"/>
                <a:gd name="T5" fmla="*/ 822 h 822"/>
                <a:gd name="T6" fmla="*/ 546 w 1093"/>
                <a:gd name="T7" fmla="*/ 0 h 82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3"/>
                <a:gd name="T13" fmla="*/ 0 h 822"/>
                <a:gd name="T14" fmla="*/ 1093 w 1093"/>
                <a:gd name="T15" fmla="*/ 822 h 82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3" h="822">
                  <a:moveTo>
                    <a:pt x="546" y="0"/>
                  </a:moveTo>
                  <a:lnTo>
                    <a:pt x="1093" y="822"/>
                  </a:lnTo>
                  <a:lnTo>
                    <a:pt x="0" y="822"/>
                  </a:lnTo>
                  <a:lnTo>
                    <a:pt x="546" y="0"/>
                  </a:lnTo>
                  <a:close/>
                </a:path>
              </a:pathLst>
            </a:custGeom>
            <a:noFill/>
            <a:ln w="7938" cap="rnd">
              <a:solidFill>
                <a:srgbClr val="8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5611" name="Rectangle 29"/>
          <p:cNvSpPr>
            <a:spLocks noChangeArrowheads="1"/>
          </p:cNvSpPr>
          <p:nvPr/>
        </p:nvSpPr>
        <p:spPr bwMode="auto">
          <a:xfrm>
            <a:off x="5772779" y="4682882"/>
            <a:ext cx="6187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质量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9" name="椭圆 38"/>
          <p:cNvSpPr>
            <a:spLocks noChangeArrowheads="1"/>
          </p:cNvSpPr>
          <p:nvPr/>
        </p:nvSpPr>
        <p:spPr bwMode="auto">
          <a:xfrm>
            <a:off x="5485440" y="2882657"/>
            <a:ext cx="1079500" cy="10080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6" name="AutoShape 43"/>
          <p:cNvSpPr>
            <a:spLocks noChangeAspect="1" noChangeArrowheads="1"/>
          </p:cNvSpPr>
          <p:nvPr/>
        </p:nvSpPr>
        <p:spPr bwMode="auto">
          <a:xfrm>
            <a:off x="1525589" y="158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9467" name="AutoShape 46"/>
          <p:cNvSpPr>
            <a:spLocks noChangeAspect="1" noChangeArrowheads="1"/>
          </p:cNvSpPr>
          <p:nvPr/>
        </p:nvSpPr>
        <p:spPr bwMode="auto">
          <a:xfrm>
            <a:off x="1525589" y="1588"/>
            <a:ext cx="15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7" name="Rectangle 41"/>
          <p:cNvSpPr>
            <a:spLocks noChangeArrowheads="1"/>
          </p:cNvSpPr>
          <p:nvPr/>
        </p:nvSpPr>
        <p:spPr bwMode="auto">
          <a:xfrm>
            <a:off x="5701341" y="3171583"/>
            <a:ext cx="61912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anose="02010600030101010101" pitchFamily="2" charset="-122"/>
              </a:rPr>
              <a:t>时间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0" name="椭圆 39"/>
          <p:cNvSpPr>
            <a:spLocks noChangeArrowheads="1"/>
          </p:cNvSpPr>
          <p:nvPr/>
        </p:nvSpPr>
        <p:spPr bwMode="auto">
          <a:xfrm>
            <a:off x="4117015" y="5043245"/>
            <a:ext cx="1079500" cy="1008063"/>
          </a:xfrm>
          <a:prstGeom prst="ellipse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round/>
          </a:ln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5" name="Rectangle 39"/>
          <p:cNvSpPr>
            <a:spLocks noChangeArrowheads="1"/>
          </p:cNvSpPr>
          <p:nvPr/>
        </p:nvSpPr>
        <p:spPr bwMode="auto">
          <a:xfrm>
            <a:off x="4332916" y="5332169"/>
            <a:ext cx="6191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anose="02010600030101010101" pitchFamily="2" charset="-122"/>
              </a:rPr>
              <a:t>成本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6996740" y="5043245"/>
            <a:ext cx="1081088" cy="10080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107950" tIns="53975" rIns="107950" bIns="53975"/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30536" name="Rectangle 40"/>
          <p:cNvSpPr>
            <a:spLocks noChangeArrowheads="1"/>
          </p:cNvSpPr>
          <p:nvPr/>
        </p:nvSpPr>
        <p:spPr bwMode="auto">
          <a:xfrm>
            <a:off x="7214229" y="5332169"/>
            <a:ext cx="6191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5">
                    <a:lumMod val="25000"/>
                  </a:schemeClr>
                </a:solidFill>
                <a:latin typeface="宋体" panose="02010600030101010101" pitchFamily="2" charset="-122"/>
              </a:rPr>
              <a:t>范围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项目管理工具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Atlassian</a:t>
            </a:r>
            <a:r>
              <a:rPr lang="en-US" altLang="zh-CN" dirty="0"/>
              <a:t> </a:t>
            </a:r>
            <a:r>
              <a:rPr lang="en-US" altLang="zh-CN" dirty="0" smtClean="0"/>
              <a:t>Jira </a:t>
            </a:r>
            <a:endParaRPr lang="en-US" altLang="zh-CN" dirty="0" smtClean="0"/>
          </a:p>
          <a:p>
            <a:r>
              <a:rPr lang="en-US" altLang="zh-CN" dirty="0" smtClean="0"/>
              <a:t>Microsoft Azure DevOps</a:t>
            </a:r>
            <a:endParaRPr lang="en-US" altLang="zh-CN" dirty="0" smtClean="0"/>
          </a:p>
          <a:p>
            <a:r>
              <a:rPr lang="en-US" altLang="zh-CN" dirty="0" smtClean="0"/>
              <a:t>Microsoft Project </a:t>
            </a:r>
            <a:endParaRPr lang="en-US" altLang="zh-CN" dirty="0" smtClean="0"/>
          </a:p>
          <a:p>
            <a:r>
              <a:rPr lang="en-US" altLang="zh-CN" dirty="0" smtClean="0"/>
              <a:t>IBM Rational Team Concert</a:t>
            </a:r>
            <a:endParaRPr lang="en-US" altLang="zh-CN" dirty="0" smtClean="0"/>
          </a:p>
          <a:p>
            <a:r>
              <a:rPr lang="en-US" altLang="zh-CN" dirty="0" err="1" smtClean="0"/>
              <a:t>ThoughtWorks</a:t>
            </a:r>
            <a:r>
              <a:rPr lang="en-US" altLang="zh-CN" dirty="0" smtClean="0"/>
              <a:t> Mingle </a:t>
            </a:r>
            <a:endParaRPr lang="en-US" altLang="zh-CN" dirty="0" smtClean="0"/>
          </a:p>
          <a:p>
            <a:r>
              <a:rPr lang="zh-CN" altLang="en-US" dirty="0" smtClean="0"/>
              <a:t>腾讯的</a:t>
            </a:r>
            <a:r>
              <a:rPr lang="en-US" altLang="zh-CN" dirty="0" smtClean="0"/>
              <a:t>Coding (</a:t>
            </a:r>
            <a:r>
              <a:rPr lang="zh-CN" altLang="en-US" dirty="0" smtClean="0"/>
              <a:t>云平台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zh-CN" altLang="en-US" dirty="0" smtClean="0"/>
              <a:t>华为的</a:t>
            </a:r>
            <a:r>
              <a:rPr lang="en-US" altLang="zh-CN" dirty="0" err="1" smtClean="0"/>
              <a:t>ProjectMan</a:t>
            </a:r>
            <a:r>
              <a:rPr lang="en-US" altLang="zh-CN" dirty="0" smtClean="0"/>
              <a:t> </a:t>
            </a:r>
            <a:r>
              <a:rPr lang="en-US" altLang="zh-CN" dirty="0"/>
              <a:t>(</a:t>
            </a:r>
            <a:r>
              <a:rPr lang="zh-CN" altLang="en-US" dirty="0"/>
              <a:t>云平台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r>
              <a:rPr lang="en-US" altLang="zh-CN" dirty="0" err="1" smtClean="0"/>
              <a:t>Redmine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（开源）</a:t>
            </a:r>
            <a:endParaRPr lang="en-US" altLang="zh-CN" dirty="0" smtClean="0"/>
          </a:p>
          <a:p>
            <a:r>
              <a:rPr lang="zh-CN" altLang="en-US" dirty="0" smtClean="0"/>
              <a:t>禅道 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（开源）</a:t>
            </a:r>
            <a:endParaRPr lang="en-US" altLang="zh-CN" dirty="0" smtClean="0"/>
          </a:p>
          <a:p>
            <a:r>
              <a:rPr lang="en-US" altLang="zh-CN" dirty="0" smtClean="0"/>
              <a:t>……</a:t>
            </a:r>
            <a:endParaRPr lang="zh-CN" altLang="en-US" dirty="0" smtClean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06"/>
          <p:cNvSpPr txBox="1"/>
          <p:nvPr/>
        </p:nvSpPr>
        <p:spPr>
          <a:xfrm>
            <a:off x="5757804" y="2849374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07"/>
          <p:cNvSpPr txBox="1"/>
          <p:nvPr/>
        </p:nvSpPr>
        <p:spPr>
          <a:xfrm>
            <a:off x="4944595" y="1920883"/>
            <a:ext cx="54635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/>
              <a:t>敏捷项目管理的最佳实践</a:t>
            </a:r>
            <a:endParaRPr lang="zh-CN" altLang="en-US" sz="3000" dirty="0"/>
          </a:p>
        </p:txBody>
      </p:sp>
      <p:sp>
        <p:nvSpPr>
          <p:cNvPr id="7" name="Object 209"/>
          <p:cNvSpPr txBox="1"/>
          <p:nvPr/>
        </p:nvSpPr>
        <p:spPr>
          <a:xfrm>
            <a:off x="4944595" y="949491"/>
            <a:ext cx="5469940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项目管理的基本概念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205"/>
          <p:cNvSpPr txBox="1"/>
          <p:nvPr/>
        </p:nvSpPr>
        <p:spPr>
          <a:xfrm>
            <a:off x="4944595" y="2892274"/>
            <a:ext cx="6133975" cy="490499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敏捷项目管理的最差实践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49308" y="1956961"/>
            <a:ext cx="395287" cy="431800"/>
          </a:xfrm>
          <a:prstGeom prst="sun">
            <a:avLst>
              <a:gd name="adj" fmla="val 25000"/>
            </a:avLst>
          </a:prstGeom>
          <a:solidFill>
            <a:srgbClr val="EB7C1F"/>
          </a:solidFill>
          <a:ln>
            <a:noFill/>
          </a:ln>
        </p:spPr>
        <p:txBody>
          <a:bodyPr wrap="none" lIns="107950" tIns="53975" rIns="107950" bIns="53975"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迭代开发与小型发布</a:t>
            </a:r>
            <a:endParaRPr lang="zh-CN" altLang="en-US" dirty="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强调在非常短的周期内以递增的方式发布新版本，从而可以很容易地估计每个迭代周期的进度，便于控制工作量和风险； 同时，也可以及时处理用户的反馈。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每个迭代必须要有</a:t>
            </a:r>
            <a:r>
              <a:rPr lang="en-US" altLang="zh-CN" smtClean="0"/>
              <a:t>executable release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迭代结束后进行迭代评审与评估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滚动式规划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000" y="1353458"/>
            <a:ext cx="11157857" cy="3628117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立项建议书中有整体项目计划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粗粒度、以迭代为单位</a:t>
            </a:r>
            <a:endParaRPr lang="en-US" altLang="zh-CN" dirty="0" smtClean="0">
              <a:latin typeface="+mj-ea"/>
              <a:ea typeface="+mj-ea"/>
            </a:endParaRPr>
          </a:p>
          <a:p>
            <a:pPr lvl="0">
              <a:spcBef>
                <a:spcPts val="1200"/>
              </a:spcBef>
            </a:pPr>
            <a:r>
              <a:rPr lang="en-US" altLang="zh-CN" dirty="0" smtClean="0">
                <a:latin typeface="+mj-ea"/>
                <a:ea typeface="+mj-ea"/>
              </a:rPr>
              <a:t>N</a:t>
            </a:r>
            <a:r>
              <a:rPr lang="zh-CN" altLang="en-US" dirty="0" smtClean="0">
                <a:latin typeface="+mj-ea"/>
                <a:ea typeface="+mj-ea"/>
              </a:rPr>
              <a:t>个迭代计划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细粒度（例如</a:t>
            </a:r>
            <a:r>
              <a:rPr lang="en-US" altLang="zh-CN" dirty="0" smtClean="0">
                <a:latin typeface="+mj-ea"/>
                <a:ea typeface="+mj-ea"/>
              </a:rPr>
              <a:t>1~2</a:t>
            </a:r>
            <a:r>
              <a:rPr lang="zh-CN" altLang="en-US" dirty="0" smtClean="0">
                <a:latin typeface="+mj-ea"/>
                <a:ea typeface="+mj-ea"/>
              </a:rPr>
              <a:t>天）、以任务为单位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每个迭代开始前（或上个迭代结束时）编写迭代计划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每个迭代结束后编写迭代评估报告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743491" y="534935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100" dirty="0">
                <a:solidFill>
                  <a:srgbClr val="EB7C1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400" b="1" kern="100" dirty="0">
                <a:solidFill>
                  <a:srgbClr val="EB7C1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凡事预则立，不预则废</a:t>
            </a:r>
            <a:r>
              <a:rPr lang="en-US" altLang="zh-CN" sz="2400" b="1" kern="100" dirty="0">
                <a:solidFill>
                  <a:srgbClr val="EB7C1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2400" b="1" dirty="0">
              <a:solidFill>
                <a:srgbClr val="EB7C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每日立会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每日</a:t>
            </a:r>
            <a:r>
              <a:rPr lang="en-US" altLang="zh-CN" dirty="0" smtClean="0">
                <a:latin typeface="+mj-ea"/>
                <a:ea typeface="+mj-ea"/>
              </a:rPr>
              <a:t>15</a:t>
            </a:r>
            <a:r>
              <a:rPr lang="zh-CN" altLang="en-US" dirty="0" smtClean="0">
                <a:latin typeface="+mj-ea"/>
                <a:ea typeface="+mj-ea"/>
              </a:rPr>
              <a:t>分钟简会</a:t>
            </a:r>
            <a:endParaRPr lang="zh-CN" altLang="en-US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时间固定、场地固定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会议内容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昨天做了什么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今天准备做什么</a:t>
            </a:r>
            <a:endParaRPr lang="en-US" altLang="zh-CN" dirty="0" smtClean="0">
              <a:latin typeface="+mj-ea"/>
              <a:ea typeface="+mj-ea"/>
            </a:endParaRPr>
          </a:p>
          <a:p>
            <a:pPr lvl="1"/>
            <a:r>
              <a:rPr lang="zh-CN" altLang="en-US" dirty="0" smtClean="0">
                <a:latin typeface="+mj-ea"/>
                <a:ea typeface="+mj-ea"/>
              </a:rPr>
              <a:t>遇到什么问题</a:t>
            </a:r>
            <a:endParaRPr lang="en-US" altLang="zh-CN" dirty="0" smtClean="0">
              <a:latin typeface="+mj-ea"/>
              <a:ea typeface="+mj-ea"/>
            </a:endParaRPr>
          </a:p>
          <a:p>
            <a:pPr lvl="2"/>
            <a:r>
              <a:rPr lang="zh-CN" altLang="en-US" dirty="0" smtClean="0">
                <a:latin typeface="+mj-ea"/>
                <a:ea typeface="+mj-ea"/>
              </a:rPr>
              <a:t>问题的解决方案不在会上讨论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Sprint </a:t>
            </a:r>
            <a:r>
              <a:rPr lang="zh-CN" altLang="en-US" dirty="0" smtClean="0"/>
              <a:t>任务板</a:t>
            </a:r>
            <a:endParaRPr lang="zh-CN" altLang="en-US" dirty="0"/>
          </a:p>
        </p:txBody>
      </p:sp>
      <p:pic>
        <p:nvPicPr>
          <p:cNvPr id="2314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423592" y="1268760"/>
            <a:ext cx="7747935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672" y="1290785"/>
            <a:ext cx="7377360" cy="3614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950" y="4905071"/>
            <a:ext cx="6353894" cy="195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Kanban </a:t>
            </a:r>
            <a:r>
              <a:rPr lang="zh-CN" altLang="en-US" dirty="0" smtClean="0"/>
              <a:t>任务</a:t>
            </a:r>
            <a:r>
              <a:rPr lang="zh-CN" altLang="en-US" dirty="0"/>
              <a:t>板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简化设计</a:t>
            </a:r>
            <a:endParaRPr lang="zh-CN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需求是会经常变化的，因此设计不能一蹴而就而应该是一项持续进行的过程。</a:t>
            </a:r>
            <a:endParaRPr lang="en-US" altLang="zh-CN" smtClean="0"/>
          </a:p>
          <a:p>
            <a:endParaRPr lang="zh-CN" altLang="en-US" smtClean="0"/>
          </a:p>
          <a:p>
            <a:r>
              <a:rPr lang="en-US" altLang="zh-CN" smtClean="0"/>
              <a:t>Kent Beck</a:t>
            </a:r>
            <a:r>
              <a:rPr lang="zh-CN" altLang="en-US" smtClean="0"/>
              <a:t>认为，简单设计应该满足以下几个原则：</a:t>
            </a:r>
            <a:endParaRPr lang="zh-CN" altLang="en-US" smtClean="0"/>
          </a:p>
          <a:p>
            <a:pPr lvl="1"/>
            <a:r>
              <a:rPr lang="zh-CN" altLang="en-US" smtClean="0"/>
              <a:t>不包含重复的代码；</a:t>
            </a:r>
            <a:endParaRPr lang="zh-CN" altLang="en-US" smtClean="0"/>
          </a:p>
          <a:p>
            <a:pPr lvl="1"/>
            <a:r>
              <a:rPr lang="zh-CN" altLang="en-US" smtClean="0"/>
              <a:t>向所有的开发人员清晰地描述编码以及其内在关系；</a:t>
            </a:r>
            <a:endParaRPr lang="zh-CN" altLang="en-US" smtClean="0"/>
          </a:p>
          <a:p>
            <a:pPr lvl="1"/>
            <a:r>
              <a:rPr lang="zh-CN" altLang="en-US" smtClean="0"/>
              <a:t>尽可能包含最少的类与方法。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测试驱动</a:t>
            </a:r>
            <a:endParaRPr lang="zh-CN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先写测试用例，再编码；代码未动，测试先行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强调“测试先行”。在编码开始之前，首先将测试用例写好，而后再进行编码，直至所有的测试都得以通过。</a:t>
            </a:r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注：测试的自动化。</a:t>
            </a:r>
            <a:endParaRPr lang="zh-CN" altLang="en-US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06"/>
          <p:cNvSpPr txBox="1"/>
          <p:nvPr/>
        </p:nvSpPr>
        <p:spPr>
          <a:xfrm>
            <a:off x="5757804" y="2849374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07"/>
          <p:cNvSpPr txBox="1"/>
          <p:nvPr/>
        </p:nvSpPr>
        <p:spPr>
          <a:xfrm>
            <a:off x="4944595" y="1920883"/>
            <a:ext cx="54635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/>
              <a:t>敏捷项目管理的最佳实践</a:t>
            </a:r>
            <a:endParaRPr lang="zh-CN" altLang="en-US" sz="3000" dirty="0"/>
          </a:p>
        </p:txBody>
      </p:sp>
      <p:sp>
        <p:nvSpPr>
          <p:cNvPr id="7" name="Object 209"/>
          <p:cNvSpPr txBox="1"/>
          <p:nvPr/>
        </p:nvSpPr>
        <p:spPr>
          <a:xfrm>
            <a:off x="4944595" y="949491"/>
            <a:ext cx="5469940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项目管理的基本概念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205"/>
          <p:cNvSpPr txBox="1"/>
          <p:nvPr/>
        </p:nvSpPr>
        <p:spPr>
          <a:xfrm>
            <a:off x="4944595" y="2892274"/>
            <a:ext cx="6133975" cy="490499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敏捷项目管理的最差实践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677630" y="6174333"/>
            <a:ext cx="2202526" cy="478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7950" tIns="53975" rIns="107950" bIns="53975"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rgbClr val="EB7C1F"/>
                </a:solidFill>
                <a:latin typeface="+mn-ea"/>
              </a:rPr>
              <a:t>@</a:t>
            </a:r>
            <a:r>
              <a:rPr lang="zh-CN" altLang="en-US" sz="2400" dirty="0" smtClean="0">
                <a:solidFill>
                  <a:srgbClr val="EB7C1F"/>
                </a:solidFill>
                <a:latin typeface="+mn-ea"/>
              </a:rPr>
              <a:t>第</a:t>
            </a:r>
            <a:r>
              <a:rPr lang="en-US" altLang="zh-CN" sz="2400" dirty="0" smtClean="0">
                <a:solidFill>
                  <a:srgbClr val="EB7C1F"/>
                </a:solidFill>
                <a:latin typeface="+mn-ea"/>
              </a:rPr>
              <a:t>10</a:t>
            </a:r>
            <a:r>
              <a:rPr lang="zh-CN" altLang="en-US" sz="2400" dirty="0" smtClean="0">
                <a:solidFill>
                  <a:srgbClr val="EB7C1F"/>
                </a:solidFill>
                <a:latin typeface="+mn-ea"/>
              </a:rPr>
              <a:t>章</a:t>
            </a:r>
            <a:r>
              <a:rPr lang="en-US" altLang="zh-CN" sz="2400" dirty="0">
                <a:solidFill>
                  <a:srgbClr val="EB7C1F"/>
                </a:solidFill>
                <a:latin typeface="+mn-ea"/>
              </a:rPr>
              <a:t>.</a:t>
            </a:r>
            <a:r>
              <a:rPr lang="zh-CN" altLang="en-US" sz="2400" dirty="0">
                <a:solidFill>
                  <a:srgbClr val="EB7C1F"/>
                </a:solidFill>
                <a:latin typeface="+mn-ea"/>
              </a:rPr>
              <a:t>教材</a:t>
            </a:r>
            <a:endParaRPr lang="zh-CN" altLang="en-US" sz="2400" dirty="0">
              <a:solidFill>
                <a:srgbClr val="EB7C1F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49308" y="956836"/>
            <a:ext cx="395287" cy="431800"/>
          </a:xfrm>
          <a:prstGeom prst="sun">
            <a:avLst>
              <a:gd name="adj" fmla="val 25000"/>
            </a:avLst>
          </a:prstGeom>
          <a:solidFill>
            <a:srgbClr val="EB7C1F"/>
          </a:solidFill>
          <a:ln>
            <a:noFill/>
          </a:ln>
        </p:spPr>
        <p:txBody>
          <a:bodyPr wrap="none" lIns="107950" tIns="53975" rIns="107950" bIns="53975"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持续集成</a:t>
            </a:r>
            <a:endParaRPr lang="zh-CN" altLang="en-US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开发人员应不断地将代码集成到主干上，几小时一次，绝不超过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天；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每个人需要在最后的版本上工作；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持续集成能够在早期避免或发现一些兼容性问题。 </a:t>
            </a:r>
            <a:endParaRPr lang="zh-CN" altLang="en-US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代码规范</a:t>
            </a:r>
            <a:endParaRPr lang="zh-CN" altLang="en-US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所有代码必须采用统一标准以便理解。</a:t>
            </a:r>
            <a:endParaRPr lang="zh-CN" altLang="en-US" smtClean="0"/>
          </a:p>
          <a:p>
            <a:r>
              <a:rPr lang="zh-CN" altLang="en-US" smtClean="0"/>
              <a:t>多人开发的代码看上去应像是一个人开发的。</a:t>
            </a:r>
            <a:endParaRPr lang="en-US" altLang="zh-CN" smtClean="0"/>
          </a:p>
          <a:p>
            <a:r>
              <a:rPr lang="zh-CN" altLang="en-US" smtClean="0"/>
              <a:t>强调通过指定严格的代码规范来进行沟通，尽可能减少不必要的详细设计文档。</a:t>
            </a:r>
            <a:endParaRPr lang="en-US" altLang="zh-CN" smtClean="0"/>
          </a:p>
          <a:p>
            <a:r>
              <a:rPr lang="zh-CN" altLang="en-US" smtClean="0"/>
              <a:t>代码就是文档。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学习过去</a:t>
            </a:r>
            <a:r>
              <a:rPr lang="en-US" altLang="zh-CN" dirty="0" smtClean="0"/>
              <a:t>、</a:t>
            </a:r>
            <a:r>
              <a:rPr lang="zh-CN" altLang="en-US" dirty="0" smtClean="0"/>
              <a:t>持续改进</a:t>
            </a:r>
            <a:endParaRPr lang="zh-CN" altLang="en-US" dirty="0" smtClean="0"/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2000" y="1353458"/>
            <a:ext cx="11157857" cy="3209017"/>
          </a:xfrm>
        </p:spPr>
        <p:txBody>
          <a:bodyPr/>
          <a:lstStyle/>
          <a:p>
            <a:r>
              <a:rPr lang="zh-CN" altLang="en-US" dirty="0" smtClean="0"/>
              <a:t>基于迭代总结，不断改进开发实践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找出当前正在使用的方法与实践的长处和短处，以及项目面临的风险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</a:t>
            </a:r>
            <a:r>
              <a:rPr lang="en-US" altLang="zh-CN" dirty="0" err="1" smtClean="0"/>
              <a:t>已有的软件工</a:t>
            </a:r>
            <a:r>
              <a:rPr lang="zh-CN" altLang="en-US" dirty="0" smtClean="0"/>
              <a:t>程</a:t>
            </a:r>
            <a:r>
              <a:rPr lang="en-US" altLang="zh-CN" dirty="0" err="1" smtClean="0"/>
              <a:t>的最佳</a:t>
            </a:r>
            <a:r>
              <a:rPr lang="zh-CN" altLang="en-US" dirty="0" smtClean="0"/>
              <a:t>实践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学习其他小组的最佳实践</a:t>
            </a:r>
            <a:endParaRPr lang="zh-CN" alt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建立自已的最差实践和最佳实践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AutoShape 3"/>
          <p:cNvSpPr>
            <a:spLocks noChangeArrowheads="1"/>
          </p:cNvSpPr>
          <p:nvPr/>
        </p:nvSpPr>
        <p:spPr bwMode="auto">
          <a:xfrm>
            <a:off x="6438900" y="16211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r="100000" b="100000"/>
            </a:path>
          </a:gradFill>
          <a:ln w="381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4" name="AutoShape 4"/>
          <p:cNvSpPr>
            <a:spLocks noChangeArrowheads="1"/>
          </p:cNvSpPr>
          <p:nvPr/>
        </p:nvSpPr>
        <p:spPr bwMode="auto">
          <a:xfrm rot="-10703815">
            <a:off x="8343900" y="26117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5" name="AutoShape 5"/>
          <p:cNvSpPr>
            <a:spLocks noChangeArrowheads="1"/>
          </p:cNvSpPr>
          <p:nvPr/>
        </p:nvSpPr>
        <p:spPr bwMode="auto">
          <a:xfrm rot="-10802910">
            <a:off x="2705100" y="26879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b="100000"/>
            </a:path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6" name="AutoShape 6"/>
          <p:cNvSpPr>
            <a:spLocks noChangeArrowheads="1"/>
          </p:cNvSpPr>
          <p:nvPr/>
        </p:nvSpPr>
        <p:spPr bwMode="auto">
          <a:xfrm rot="-10800000">
            <a:off x="5600700" y="16211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l="100000" t="100000"/>
            </a:path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4762500" y="16211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8" name="AutoShape 8"/>
          <p:cNvSpPr>
            <a:spLocks noChangeArrowheads="1"/>
          </p:cNvSpPr>
          <p:nvPr/>
        </p:nvSpPr>
        <p:spPr bwMode="auto">
          <a:xfrm rot="10811132">
            <a:off x="4762500" y="32975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rect">
              <a:fillToRect t="100000" r="100000"/>
            </a:path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49" name="AutoShape 9"/>
          <p:cNvSpPr>
            <a:spLocks noChangeArrowheads="1"/>
          </p:cNvSpPr>
          <p:nvPr/>
        </p:nvSpPr>
        <p:spPr bwMode="auto">
          <a:xfrm rot="10714986">
            <a:off x="6438900" y="3297586"/>
            <a:ext cx="1676400" cy="1524000"/>
          </a:xfrm>
          <a:prstGeom prst="triangle">
            <a:avLst>
              <a:gd name="adj" fmla="val 51625"/>
            </a:avLst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50" name="AutoShape 10"/>
          <p:cNvSpPr>
            <a:spLocks noChangeArrowheads="1"/>
          </p:cNvSpPr>
          <p:nvPr/>
        </p:nvSpPr>
        <p:spPr bwMode="auto">
          <a:xfrm>
            <a:off x="5600700" y="32975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51" name="AutoShape 11"/>
          <p:cNvSpPr>
            <a:spLocks noChangeArrowheads="1"/>
          </p:cNvSpPr>
          <p:nvPr/>
        </p:nvSpPr>
        <p:spPr bwMode="auto">
          <a:xfrm rot="10802742">
            <a:off x="5600700" y="5050186"/>
            <a:ext cx="1676400" cy="15240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chemeClr val="hlink"/>
              </a:gs>
              <a:gs pos="50000">
                <a:schemeClr val="hlink">
                  <a:gamma/>
                  <a:tint val="0"/>
                  <a:invGamma/>
                </a:schemeClr>
              </a:gs>
              <a:gs pos="100000">
                <a:schemeClr val="hlink"/>
              </a:gs>
            </a:gsLst>
            <a:lin ang="18900000" scaled="1"/>
          </a:gradFill>
          <a:ln w="3810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3086100" y="2764187"/>
            <a:ext cx="9144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</a:rPr>
              <a:t>外部支持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5913884" y="1697387"/>
            <a:ext cx="11430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000" dirty="0"/>
              <a:t>一致的承 诺</a:t>
            </a:r>
            <a:endParaRPr lang="zh-CN" altLang="en-US" sz="2000" dirty="0"/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6743700" y="2246662"/>
            <a:ext cx="11430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开放的沟 通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5143500" y="3313462"/>
            <a:ext cx="11430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</a:rPr>
              <a:t>相关的技 能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5067300" y="2230787"/>
            <a:ext cx="11430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</a:rPr>
              <a:t>相互的信 任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057" name="Text Box 17"/>
          <p:cNvSpPr txBox="1">
            <a:spLocks noChangeArrowheads="1"/>
          </p:cNvSpPr>
          <p:nvPr/>
        </p:nvSpPr>
        <p:spPr bwMode="auto">
          <a:xfrm>
            <a:off x="6819900" y="3297587"/>
            <a:ext cx="11430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有效的结构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058" name="Text Box 18"/>
          <p:cNvSpPr txBox="1">
            <a:spLocks noChangeArrowheads="1"/>
          </p:cNvSpPr>
          <p:nvPr/>
        </p:nvSpPr>
        <p:spPr bwMode="auto">
          <a:xfrm>
            <a:off x="8801100" y="2687987"/>
            <a:ext cx="9144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>
                <a:latin typeface="Times New Roman" panose="02020603050405020304" pitchFamily="18" charset="0"/>
              </a:rPr>
              <a:t>分享成果</a:t>
            </a:r>
            <a:endParaRPr lang="zh-CN" altLang="en-US" sz="2000">
              <a:latin typeface="Times New Roman" panose="02020603050405020304" pitchFamily="18" charset="0"/>
            </a:endParaRPr>
          </a:p>
        </p:txBody>
      </p:sp>
      <p:sp>
        <p:nvSpPr>
          <p:cNvPr id="215059" name="Text Box 19"/>
          <p:cNvSpPr txBox="1">
            <a:spLocks noChangeArrowheads="1"/>
          </p:cNvSpPr>
          <p:nvPr/>
        </p:nvSpPr>
        <p:spPr bwMode="auto">
          <a:xfrm>
            <a:off x="5981700" y="3923062"/>
            <a:ext cx="12954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恰当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领 </a:t>
            </a:r>
            <a:r>
              <a:rPr lang="zh-CN" altLang="en-US" sz="2000" dirty="0">
                <a:latin typeface="Times New Roman" panose="02020603050405020304" pitchFamily="18" charset="0"/>
              </a:rPr>
              <a:t>导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5060" name="Text Box 20"/>
          <p:cNvSpPr txBox="1">
            <a:spLocks noChangeArrowheads="1"/>
          </p:cNvSpPr>
          <p:nvPr/>
        </p:nvSpPr>
        <p:spPr bwMode="auto">
          <a:xfrm>
            <a:off x="5981700" y="5066062"/>
            <a:ext cx="1371600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</a:rPr>
              <a:t>清晰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r>
              <a:rPr lang="zh-CN" altLang="en-US" sz="2000" dirty="0" smtClean="0">
                <a:latin typeface="Times New Roman" panose="02020603050405020304" pitchFamily="18" charset="0"/>
              </a:rPr>
              <a:t>目 </a:t>
            </a:r>
            <a:r>
              <a:rPr lang="zh-CN" altLang="en-US" sz="2000" dirty="0">
                <a:latin typeface="Times New Roman" panose="02020603050405020304" pitchFamily="18" charset="0"/>
              </a:rPr>
              <a:t>标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高效团队的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个特征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建设项目团队的方法与技术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675" y="1239158"/>
            <a:ext cx="11157857" cy="5288241"/>
          </a:xfrm>
        </p:spPr>
        <p:txBody>
          <a:bodyPr/>
          <a:lstStyle/>
          <a:p>
            <a:r>
              <a:rPr lang="zh-CN" altLang="en-US" sz="2000" dirty="0" smtClean="0"/>
              <a:t>激励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采用各种方法激励项目组成员</a:t>
            </a:r>
            <a:endParaRPr lang="en-US" altLang="zh-CN" sz="2000" dirty="0" smtClean="0"/>
          </a:p>
          <a:p>
            <a:r>
              <a:rPr lang="zh-CN" altLang="en-US" sz="2000" dirty="0" smtClean="0"/>
              <a:t>培训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培训可以是正式或非正式的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培训方式包括：课堂培训、在线培训、在岗培训（由其他项目团队成员提供）、辅导及指导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旨在提高项目团队成员能力</a:t>
            </a:r>
            <a:endParaRPr lang="en-US" altLang="zh-CN" sz="2000" dirty="0" smtClean="0"/>
          </a:p>
          <a:p>
            <a:r>
              <a:rPr lang="zh-CN" altLang="en-US" sz="2000" dirty="0" smtClean="0"/>
              <a:t>团队建设活动－－帮助各团队成员更加有效地协同工作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既可以是状态审查会上的五分钟议程，也可以是为改善人际关系而设计的、在非工作场所专门举办的体验活动。</a:t>
            </a:r>
            <a:endParaRPr lang="en-US" altLang="zh-CN" sz="2000" dirty="0" smtClean="0"/>
          </a:p>
          <a:p>
            <a:r>
              <a:rPr lang="zh-CN" altLang="en-US" sz="2000" dirty="0" smtClean="0"/>
              <a:t>制定基本规则</a:t>
            </a:r>
            <a:endParaRPr lang="zh-CN" altLang="en-US" sz="2000" dirty="0" smtClean="0"/>
          </a:p>
          <a:p>
            <a:pPr lvl="1"/>
            <a:r>
              <a:rPr lang="zh-CN" altLang="en-US" sz="2000" dirty="0" smtClean="0"/>
              <a:t>对项目团队成员的可接受行为做出明确规定。尽早制定并遵守明确的规则，可减少误解，提高生产力。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99964" y="548491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kern="100" dirty="0" smtClean="0">
                <a:solidFill>
                  <a:srgbClr val="EB7C1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培养团队协同的精神和能力</a:t>
            </a:r>
            <a:endParaRPr lang="zh-CN" altLang="en-US" sz="2400" b="1" dirty="0">
              <a:solidFill>
                <a:srgbClr val="EB7C1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96" name="Rectangle 41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团队发展各个</a:t>
            </a:r>
            <a:r>
              <a:rPr lang="zh-CN" altLang="en-US" dirty="0" smtClean="0"/>
              <a:t>阶段</a:t>
            </a:r>
            <a:endParaRPr lang="zh-CN" altLang="en-US" dirty="0"/>
          </a:p>
        </p:txBody>
      </p:sp>
      <p:sp>
        <p:nvSpPr>
          <p:cNvPr id="946179" name="Line 4099"/>
          <p:cNvSpPr>
            <a:spLocks noChangeShapeType="1"/>
          </p:cNvSpPr>
          <p:nvPr/>
        </p:nvSpPr>
        <p:spPr bwMode="auto">
          <a:xfrm>
            <a:off x="2809875" y="1714500"/>
            <a:ext cx="0" cy="464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/>
            <a:tailEnd type="none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0" name="Line 4100"/>
          <p:cNvSpPr>
            <a:spLocks noChangeShapeType="1"/>
          </p:cNvSpPr>
          <p:nvPr/>
        </p:nvSpPr>
        <p:spPr bwMode="auto">
          <a:xfrm>
            <a:off x="2809875" y="6362700"/>
            <a:ext cx="701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1" name="Line 4101"/>
          <p:cNvSpPr>
            <a:spLocks noChangeShapeType="1"/>
          </p:cNvSpPr>
          <p:nvPr/>
        </p:nvSpPr>
        <p:spPr bwMode="auto">
          <a:xfrm>
            <a:off x="4333875" y="17145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2" name="Line 4102"/>
          <p:cNvSpPr>
            <a:spLocks noChangeShapeType="1"/>
          </p:cNvSpPr>
          <p:nvPr/>
        </p:nvSpPr>
        <p:spPr bwMode="auto">
          <a:xfrm>
            <a:off x="6010275" y="17145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3" name="Line 4103"/>
          <p:cNvSpPr>
            <a:spLocks noChangeShapeType="1"/>
          </p:cNvSpPr>
          <p:nvPr/>
        </p:nvSpPr>
        <p:spPr bwMode="auto">
          <a:xfrm>
            <a:off x="7839075" y="1714500"/>
            <a:ext cx="0" cy="464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84" name="Text Box 4104"/>
          <p:cNvSpPr txBox="1">
            <a:spLocks noChangeArrowheads="1"/>
          </p:cNvSpPr>
          <p:nvPr/>
        </p:nvSpPr>
        <p:spPr bwMode="auto">
          <a:xfrm>
            <a:off x="2124075" y="1714500"/>
            <a:ext cx="5334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高</a:t>
            </a:r>
            <a:endParaRPr lang="zh-CN" altLang="en-US" sz="2800" b="1" dirty="0"/>
          </a:p>
        </p:txBody>
      </p:sp>
      <p:sp>
        <p:nvSpPr>
          <p:cNvPr id="946185" name="Text Box 4105"/>
          <p:cNvSpPr txBox="1">
            <a:spLocks noChangeArrowheads="1"/>
          </p:cNvSpPr>
          <p:nvPr/>
        </p:nvSpPr>
        <p:spPr bwMode="auto">
          <a:xfrm>
            <a:off x="2047875" y="5753100"/>
            <a:ext cx="5334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低</a:t>
            </a:r>
            <a:endParaRPr lang="zh-CN" altLang="en-US" sz="2800" b="1" dirty="0"/>
          </a:p>
        </p:txBody>
      </p:sp>
      <p:sp>
        <p:nvSpPr>
          <p:cNvPr id="946186" name="Text Box 4106"/>
          <p:cNvSpPr txBox="1">
            <a:spLocks noChangeArrowheads="1"/>
          </p:cNvSpPr>
          <p:nvPr/>
        </p:nvSpPr>
        <p:spPr bwMode="auto">
          <a:xfrm>
            <a:off x="3038475" y="1714500"/>
            <a:ext cx="106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形成</a:t>
            </a:r>
            <a:endParaRPr lang="zh-CN" altLang="en-US" sz="2800" b="1" dirty="0"/>
          </a:p>
        </p:txBody>
      </p:sp>
      <p:sp>
        <p:nvSpPr>
          <p:cNvPr id="946187" name="Text Box 4107"/>
          <p:cNvSpPr txBox="1">
            <a:spLocks noChangeArrowheads="1"/>
          </p:cNvSpPr>
          <p:nvPr/>
        </p:nvSpPr>
        <p:spPr bwMode="auto">
          <a:xfrm>
            <a:off x="4638675" y="1714500"/>
            <a:ext cx="106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震荡</a:t>
            </a:r>
            <a:endParaRPr lang="zh-CN" altLang="en-US" sz="2800" b="1"/>
          </a:p>
        </p:txBody>
      </p:sp>
      <p:sp>
        <p:nvSpPr>
          <p:cNvPr id="946188" name="Text Box 4108"/>
          <p:cNvSpPr txBox="1">
            <a:spLocks noChangeArrowheads="1"/>
          </p:cNvSpPr>
          <p:nvPr/>
        </p:nvSpPr>
        <p:spPr bwMode="auto">
          <a:xfrm>
            <a:off x="6391275" y="1714500"/>
            <a:ext cx="106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规范</a:t>
            </a:r>
            <a:endParaRPr lang="zh-CN" altLang="en-US" sz="2800" b="1" dirty="0"/>
          </a:p>
        </p:txBody>
      </p:sp>
      <p:sp>
        <p:nvSpPr>
          <p:cNvPr id="946189" name="Text Box 4109"/>
          <p:cNvSpPr txBox="1">
            <a:spLocks noChangeArrowheads="1"/>
          </p:cNvSpPr>
          <p:nvPr/>
        </p:nvSpPr>
        <p:spPr bwMode="auto">
          <a:xfrm>
            <a:off x="8026499" y="1714500"/>
            <a:ext cx="10668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成熟</a:t>
            </a:r>
            <a:endParaRPr lang="zh-CN" altLang="en-US" sz="2800" b="1" dirty="0"/>
          </a:p>
        </p:txBody>
      </p:sp>
      <p:sp>
        <p:nvSpPr>
          <p:cNvPr id="946190" name="Freeform 4110"/>
          <p:cNvSpPr/>
          <p:nvPr/>
        </p:nvSpPr>
        <p:spPr bwMode="auto">
          <a:xfrm>
            <a:off x="2809875" y="1866900"/>
            <a:ext cx="7239000" cy="3733800"/>
          </a:xfrm>
          <a:custGeom>
            <a:avLst/>
            <a:gdLst/>
            <a:ahLst/>
            <a:cxnLst>
              <a:cxn ang="0">
                <a:pos x="0" y="1152"/>
              </a:cxn>
              <a:cxn ang="0">
                <a:pos x="960" y="1296"/>
              </a:cxn>
              <a:cxn ang="0">
                <a:pos x="1632" y="2256"/>
              </a:cxn>
              <a:cxn ang="0">
                <a:pos x="2016" y="2112"/>
              </a:cxn>
              <a:cxn ang="0">
                <a:pos x="3168" y="1056"/>
              </a:cxn>
              <a:cxn ang="0">
                <a:pos x="3792" y="240"/>
              </a:cxn>
              <a:cxn ang="0">
                <a:pos x="4560" y="0"/>
              </a:cxn>
            </a:cxnLst>
            <a:rect l="0" t="0" r="r" b="b"/>
            <a:pathLst>
              <a:path w="4560" h="2392">
                <a:moveTo>
                  <a:pt x="0" y="1152"/>
                </a:moveTo>
                <a:cubicBezTo>
                  <a:pt x="344" y="1132"/>
                  <a:pt x="688" y="1112"/>
                  <a:pt x="960" y="1296"/>
                </a:cubicBezTo>
                <a:cubicBezTo>
                  <a:pt x="1232" y="1480"/>
                  <a:pt x="1456" y="2120"/>
                  <a:pt x="1632" y="2256"/>
                </a:cubicBezTo>
                <a:cubicBezTo>
                  <a:pt x="1808" y="2392"/>
                  <a:pt x="1760" y="2312"/>
                  <a:pt x="2016" y="2112"/>
                </a:cubicBezTo>
                <a:cubicBezTo>
                  <a:pt x="2272" y="1912"/>
                  <a:pt x="2872" y="1368"/>
                  <a:pt x="3168" y="1056"/>
                </a:cubicBezTo>
                <a:cubicBezTo>
                  <a:pt x="3464" y="744"/>
                  <a:pt x="3560" y="416"/>
                  <a:pt x="3792" y="240"/>
                </a:cubicBezTo>
                <a:cubicBezTo>
                  <a:pt x="4024" y="64"/>
                  <a:pt x="4292" y="32"/>
                  <a:pt x="4560" y="0"/>
                </a:cubicBezTo>
              </a:path>
            </a:pathLst>
          </a:custGeom>
          <a:noFill/>
          <a:ln w="38100" cap="rnd" cmpd="sng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1" name="Freeform 4111"/>
          <p:cNvSpPr/>
          <p:nvPr/>
        </p:nvSpPr>
        <p:spPr bwMode="auto">
          <a:xfrm>
            <a:off x="2809875" y="1866900"/>
            <a:ext cx="7315200" cy="4495800"/>
          </a:xfrm>
          <a:custGeom>
            <a:avLst/>
            <a:gdLst/>
            <a:ahLst/>
            <a:cxnLst>
              <a:cxn ang="0">
                <a:pos x="0" y="2832"/>
              </a:cxn>
              <a:cxn ang="0">
                <a:pos x="2016" y="2064"/>
              </a:cxn>
              <a:cxn ang="0">
                <a:pos x="2784" y="1584"/>
              </a:cxn>
              <a:cxn ang="0">
                <a:pos x="3312" y="1008"/>
              </a:cxn>
              <a:cxn ang="0">
                <a:pos x="4032" y="336"/>
              </a:cxn>
              <a:cxn ang="0">
                <a:pos x="4608" y="0"/>
              </a:cxn>
            </a:cxnLst>
            <a:rect l="0" t="0" r="r" b="b"/>
            <a:pathLst>
              <a:path w="4608" h="2832">
                <a:moveTo>
                  <a:pt x="0" y="2832"/>
                </a:moveTo>
                <a:cubicBezTo>
                  <a:pt x="776" y="2552"/>
                  <a:pt x="1552" y="2272"/>
                  <a:pt x="2016" y="2064"/>
                </a:cubicBezTo>
                <a:cubicBezTo>
                  <a:pt x="2480" y="1856"/>
                  <a:pt x="2568" y="1760"/>
                  <a:pt x="2784" y="1584"/>
                </a:cubicBezTo>
                <a:cubicBezTo>
                  <a:pt x="3000" y="1408"/>
                  <a:pt x="3104" y="1216"/>
                  <a:pt x="3312" y="1008"/>
                </a:cubicBezTo>
                <a:cubicBezTo>
                  <a:pt x="3520" y="800"/>
                  <a:pt x="3816" y="504"/>
                  <a:pt x="4032" y="336"/>
                </a:cubicBezTo>
                <a:cubicBezTo>
                  <a:pt x="4248" y="168"/>
                  <a:pt x="4504" y="56"/>
                  <a:pt x="4608" y="0"/>
                </a:cubicBezTo>
              </a:path>
            </a:pathLst>
          </a:custGeom>
          <a:noFill/>
          <a:ln w="38100" cmpd="sng">
            <a:solidFill>
              <a:schemeClr val="accent2">
                <a:lumMod val="40000"/>
                <a:lumOff val="60000"/>
              </a:schemeClr>
            </a:solidFill>
            <a:round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2" name="Text Box 4112"/>
          <p:cNvSpPr txBox="1">
            <a:spLocks noChangeArrowheads="1"/>
          </p:cNvSpPr>
          <p:nvPr/>
        </p:nvSpPr>
        <p:spPr bwMode="auto">
          <a:xfrm>
            <a:off x="3648075" y="2933700"/>
            <a:ext cx="2133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C00000"/>
                </a:solidFill>
              </a:rPr>
              <a:t>团队精神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46193" name="Line 4113"/>
          <p:cNvSpPr>
            <a:spLocks noChangeShapeType="1"/>
          </p:cNvSpPr>
          <p:nvPr/>
        </p:nvSpPr>
        <p:spPr bwMode="auto">
          <a:xfrm flipH="1">
            <a:off x="3419475" y="3238500"/>
            <a:ext cx="30480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46194" name="Text Box 4114"/>
          <p:cNvSpPr txBox="1">
            <a:spLocks noChangeArrowheads="1"/>
          </p:cNvSpPr>
          <p:nvPr/>
        </p:nvSpPr>
        <p:spPr bwMode="auto">
          <a:xfrm>
            <a:off x="8448675" y="3467100"/>
            <a:ext cx="17526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175F8B"/>
                </a:solidFill>
              </a:rPr>
              <a:t>工作绩效</a:t>
            </a:r>
            <a:endParaRPr lang="zh-CN" altLang="en-US" sz="2800" dirty="0">
              <a:solidFill>
                <a:srgbClr val="175F8B"/>
              </a:solidFill>
            </a:endParaRPr>
          </a:p>
        </p:txBody>
      </p:sp>
      <p:sp>
        <p:nvSpPr>
          <p:cNvPr id="946195" name="Line 4115"/>
          <p:cNvSpPr>
            <a:spLocks noChangeShapeType="1"/>
          </p:cNvSpPr>
          <p:nvPr/>
        </p:nvSpPr>
        <p:spPr bwMode="auto">
          <a:xfrm flipH="1" flipV="1">
            <a:off x="8067675" y="3543300"/>
            <a:ext cx="5334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20" name="Text Box 4105"/>
          <p:cNvSpPr txBox="1">
            <a:spLocks noChangeArrowheads="1"/>
          </p:cNvSpPr>
          <p:nvPr/>
        </p:nvSpPr>
        <p:spPr bwMode="auto">
          <a:xfrm>
            <a:off x="9989070" y="6014710"/>
            <a:ext cx="93610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时间</a:t>
            </a:r>
            <a:endParaRPr lang="zh-CN" altLang="en-US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优秀的项目经理</a:t>
            </a:r>
            <a:endParaRPr lang="zh-CN" altLang="en-US" dirty="0" smtClean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有表率</a:t>
            </a:r>
            <a:endParaRPr lang="en-US" altLang="zh-CN" smtClean="0"/>
          </a:p>
          <a:p>
            <a:r>
              <a:rPr lang="zh-CN" altLang="en-US" smtClean="0"/>
              <a:t>有洞察力                        </a:t>
            </a:r>
            <a:endParaRPr lang="en-US" altLang="zh-CN" smtClean="0"/>
          </a:p>
          <a:p>
            <a:r>
              <a:rPr lang="zh-CN" altLang="en-US" smtClean="0"/>
              <a:t>技术过硬                                   </a:t>
            </a:r>
            <a:endParaRPr lang="en-US" altLang="zh-CN" smtClean="0"/>
          </a:p>
          <a:p>
            <a:r>
              <a:rPr lang="zh-CN" altLang="en-US" smtClean="0"/>
              <a:t>有决断力                                   </a:t>
            </a:r>
            <a:endParaRPr lang="en-US" altLang="zh-CN" smtClean="0"/>
          </a:p>
          <a:p>
            <a:r>
              <a:rPr lang="zh-CN" altLang="en-US" smtClean="0"/>
              <a:t>善于沟通                                   </a:t>
            </a:r>
            <a:endParaRPr lang="en-US" altLang="zh-CN" smtClean="0"/>
          </a:p>
          <a:p>
            <a:r>
              <a:rPr lang="zh-CN" altLang="en-US" smtClean="0"/>
              <a:t>善于激励他人</a:t>
            </a:r>
            <a:endParaRPr lang="zh-CN" altLang="en-US" smtClean="0"/>
          </a:p>
          <a:p>
            <a:r>
              <a:rPr lang="zh-CN" altLang="en-US" smtClean="0"/>
              <a:t>必要时能够支持上级领导</a:t>
            </a:r>
            <a:endParaRPr lang="zh-CN" altLang="en-US" smtClean="0"/>
          </a:p>
          <a:p>
            <a:r>
              <a:rPr lang="zh-CN" altLang="en-US" smtClean="0"/>
              <a:t>支持团队成员</a:t>
            </a:r>
            <a:endParaRPr lang="zh-CN" altLang="en-US" smtClean="0"/>
          </a:p>
          <a:p>
            <a:r>
              <a:rPr lang="zh-CN" altLang="en-US" smtClean="0"/>
              <a:t>鼓励新观念新思想</a:t>
            </a:r>
            <a:endParaRPr lang="zh-CN" altLang="en-US" dirty="0" smtClean="0"/>
          </a:p>
        </p:txBody>
      </p:sp>
      <p:sp>
        <p:nvSpPr>
          <p:cNvPr id="37894" name="Line 2054"/>
          <p:cNvSpPr>
            <a:spLocks noChangeShapeType="1"/>
          </p:cNvSpPr>
          <p:nvPr/>
        </p:nvSpPr>
        <p:spPr bwMode="auto">
          <a:xfrm>
            <a:off x="2063750" y="6524625"/>
            <a:ext cx="7620000" cy="0"/>
          </a:xfrm>
          <a:prstGeom prst="line">
            <a:avLst/>
          </a:prstGeom>
          <a:noFill/>
          <a:ln w="25400">
            <a:solidFill>
              <a:srgbClr val="9933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06"/>
          <p:cNvSpPr txBox="1"/>
          <p:nvPr/>
        </p:nvSpPr>
        <p:spPr>
          <a:xfrm>
            <a:off x="5757804" y="2849374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07"/>
          <p:cNvSpPr txBox="1"/>
          <p:nvPr/>
        </p:nvSpPr>
        <p:spPr>
          <a:xfrm>
            <a:off x="4944595" y="1920883"/>
            <a:ext cx="54635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dirty="0"/>
              <a:t>敏捷项目管理的最佳实践</a:t>
            </a:r>
            <a:endParaRPr lang="zh-CN" altLang="en-US" sz="3000" dirty="0"/>
          </a:p>
        </p:txBody>
      </p:sp>
      <p:sp>
        <p:nvSpPr>
          <p:cNvPr id="7" name="Object 209"/>
          <p:cNvSpPr txBox="1"/>
          <p:nvPr/>
        </p:nvSpPr>
        <p:spPr>
          <a:xfrm>
            <a:off x="4944595" y="949491"/>
            <a:ext cx="5469940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项目管理的基本概念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205"/>
          <p:cNvSpPr txBox="1"/>
          <p:nvPr/>
        </p:nvSpPr>
        <p:spPr>
          <a:xfrm>
            <a:off x="4944595" y="2892274"/>
            <a:ext cx="6133975" cy="490499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 smtClean="0">
                <a:solidFill>
                  <a:srgbClr val="E0CFB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r>
              <a:rPr lang="en-US" altLang="zh-CN" sz="3000" spc="3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敏捷项目管理的最差实践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49308" y="2909461"/>
            <a:ext cx="395287" cy="431800"/>
          </a:xfrm>
          <a:prstGeom prst="sun">
            <a:avLst>
              <a:gd name="adj" fmla="val 25000"/>
            </a:avLst>
          </a:prstGeom>
          <a:solidFill>
            <a:srgbClr val="EB7C1F"/>
          </a:solidFill>
          <a:ln>
            <a:noFill/>
          </a:ln>
        </p:spPr>
        <p:txBody>
          <a:bodyPr wrap="none" lIns="107950" tIns="53975" rIns="107950" bIns="53975"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最差实践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采用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瀑布</a:t>
            </a:r>
            <a:r>
              <a:rPr lang="zh-CN" altLang="en-US" dirty="0" smtClean="0">
                <a:latin typeface="+mj-ea"/>
                <a:ea typeface="+mj-ea"/>
              </a:rPr>
              <a:t>模型，而不采用迭代过程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过程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过重</a:t>
            </a:r>
            <a:r>
              <a:rPr lang="zh-CN" altLang="en-US" dirty="0" smtClean="0">
                <a:latin typeface="+mj-ea"/>
                <a:ea typeface="+mj-ea"/>
              </a:rPr>
              <a:t>，开发效率低下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不重视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设计</a:t>
            </a:r>
            <a:r>
              <a:rPr lang="zh-CN" altLang="en-US" dirty="0" smtClean="0">
                <a:latin typeface="+mj-ea"/>
                <a:ea typeface="+mj-ea"/>
              </a:rPr>
              <a:t>，从而导致大量返工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不进行需求评审和设计评审，不重视测试，从而导致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质量</a:t>
            </a:r>
            <a:r>
              <a:rPr lang="zh-CN" altLang="en-US" dirty="0" smtClean="0">
                <a:latin typeface="+mj-ea"/>
                <a:ea typeface="+mj-ea"/>
              </a:rPr>
              <a:t>低下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文档</a:t>
            </a:r>
            <a:r>
              <a:rPr lang="zh-CN" altLang="en-US" dirty="0" smtClean="0">
                <a:latin typeface="+mj-ea"/>
                <a:ea typeface="+mj-ea"/>
              </a:rPr>
              <a:t>只作为应付领导与客户的手段，与实际开发不一致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不进行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风险</a:t>
            </a:r>
            <a:r>
              <a:rPr lang="zh-CN" altLang="en-US" dirty="0" smtClean="0">
                <a:latin typeface="+mj-ea"/>
                <a:ea typeface="+mj-ea"/>
              </a:rPr>
              <a:t>管理，从而导致项目失败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不进行</a:t>
            </a:r>
            <a:r>
              <a:rPr lang="zh-CN" altLang="en-US" dirty="0" smtClean="0">
                <a:solidFill>
                  <a:srgbClr val="EB7C11"/>
                </a:solidFill>
                <a:latin typeface="+mj-ea"/>
                <a:ea typeface="+mj-ea"/>
              </a:rPr>
              <a:t>持续集成</a:t>
            </a:r>
            <a:r>
              <a:rPr lang="zh-CN" altLang="en-US" dirty="0" smtClean="0">
                <a:latin typeface="+mj-ea"/>
                <a:ea typeface="+mj-ea"/>
              </a:rPr>
              <a:t>，集成放在最后几天，从而导致化大量时间在集成上，或者无法集成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 smtClean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不合格的项目团队</a:t>
            </a:r>
            <a:endParaRPr lang="zh-CN" altLang="en-US" dirty="0" smtClean="0"/>
          </a:p>
        </p:txBody>
      </p:sp>
      <p:sp>
        <p:nvSpPr>
          <p:cNvPr id="37891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没有共同的目标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各干各的，缺少协作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面对面交流过少</a:t>
            </a:r>
            <a:endParaRPr lang="zh-CN" altLang="en-US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不</a:t>
            </a:r>
            <a:r>
              <a:rPr lang="zh-CN" altLang="en-US" dirty="0">
                <a:latin typeface="+mj-ea"/>
                <a:ea typeface="+mj-ea"/>
              </a:rPr>
              <a:t>相互</a:t>
            </a:r>
            <a:r>
              <a:rPr lang="zh-CN" altLang="en-US" dirty="0" smtClean="0">
                <a:latin typeface="+mj-ea"/>
                <a:ea typeface="+mj-ea"/>
              </a:rPr>
              <a:t>激励，士气</a:t>
            </a:r>
            <a:r>
              <a:rPr lang="zh-CN" altLang="en-US" dirty="0">
                <a:latin typeface="+mj-ea"/>
                <a:ea typeface="+mj-ea"/>
              </a:rPr>
              <a:t>低下，工作没有积级性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相互推卸责任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开发能力弱，不主动学习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项目经理没有领导与管理能力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latin typeface="+mj-ea"/>
                <a:ea typeface="+mj-ea"/>
              </a:rPr>
              <a:t>经常发生冲突，相互不信任</a:t>
            </a:r>
            <a:endParaRPr lang="en-US" altLang="zh-CN" dirty="0" smtClean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什么是项目？</a:t>
            </a:r>
            <a:endParaRPr lang="zh-CN" altLang="en-US" dirty="0" smtClean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EB7C11"/>
                </a:solidFill>
              </a:rPr>
              <a:t>项目</a:t>
            </a:r>
            <a:r>
              <a:rPr lang="zh-CN" altLang="en-US" dirty="0" smtClean="0"/>
              <a:t>，是为创造独特的产品、服务或成果而进行的临时性工作。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项目具有</a:t>
            </a:r>
            <a:r>
              <a:rPr lang="zh-CN" altLang="en-US" b="1" dirty="0" smtClean="0">
                <a:solidFill>
                  <a:srgbClr val="EB7C11"/>
                </a:solidFill>
              </a:rPr>
              <a:t>临时性</a:t>
            </a:r>
            <a:r>
              <a:rPr lang="zh-CN" altLang="en-US" dirty="0" smtClean="0"/>
              <a:t>，即明确的起点和终点。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项目具有</a:t>
            </a:r>
            <a:r>
              <a:rPr lang="zh-CN" altLang="en-US" b="1" dirty="0" smtClean="0">
                <a:solidFill>
                  <a:srgbClr val="EB7C11"/>
                </a:solidFill>
              </a:rPr>
              <a:t>独特性</a:t>
            </a:r>
            <a:r>
              <a:rPr lang="zh-CN" altLang="en-US" dirty="0" smtClean="0"/>
              <a:t>。尽管某些项目可交付成果中可能存在重复的元素，但这种重复并不会改变项目工作本质上的独特性。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项目应创造价值：</a:t>
            </a:r>
            <a:endParaRPr lang="zh-CN" altLang="en-US" dirty="0" smtClean="0"/>
          </a:p>
          <a:p>
            <a:pPr lvl="2"/>
            <a:r>
              <a:rPr lang="zh-CN" altLang="en-US" sz="2000" dirty="0" smtClean="0"/>
              <a:t>一种</a:t>
            </a:r>
            <a:r>
              <a:rPr lang="zh-CN" altLang="en-US" sz="2000" b="1" dirty="0" smtClean="0">
                <a:solidFill>
                  <a:srgbClr val="EB7C11"/>
                </a:solidFill>
              </a:rPr>
              <a:t>产品</a:t>
            </a:r>
            <a:r>
              <a:rPr lang="zh-CN" altLang="en-US" sz="2000" dirty="0" smtClean="0"/>
              <a:t>，既可以是其他产品的组成部分，也可以本身就是终端产品；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一种</a:t>
            </a:r>
            <a:r>
              <a:rPr lang="zh-CN" altLang="en-US" sz="2000" b="1" dirty="0" smtClean="0">
                <a:solidFill>
                  <a:srgbClr val="EB7C11"/>
                </a:solidFill>
              </a:rPr>
              <a:t>能力</a:t>
            </a:r>
            <a:r>
              <a:rPr lang="zh-CN" altLang="en-US" sz="2000" dirty="0" smtClean="0"/>
              <a:t>（如支持生产或配送的业务职能），能用来提供某种服务；</a:t>
            </a:r>
            <a:endParaRPr lang="zh-CN" altLang="en-US" sz="2000" dirty="0" smtClean="0"/>
          </a:p>
          <a:p>
            <a:pPr lvl="2"/>
            <a:r>
              <a:rPr lang="zh-CN" altLang="en-US" sz="2000" dirty="0" smtClean="0"/>
              <a:t>一种</a:t>
            </a:r>
            <a:r>
              <a:rPr lang="zh-CN" altLang="en-US" sz="2000" b="1" dirty="0" smtClean="0">
                <a:solidFill>
                  <a:srgbClr val="EB7C11"/>
                </a:solidFill>
              </a:rPr>
              <a:t>成果</a:t>
            </a:r>
            <a:r>
              <a:rPr lang="zh-CN" altLang="en-US" sz="2000" dirty="0" smtClean="0"/>
              <a:t>，例如结果或文件（如某研究项目所产生的知识，可据此判断某种趋势是否存在，或某个新过程是否有益于社会）。</a:t>
            </a:r>
            <a:endParaRPr lang="zh-CN" altLang="en-US" sz="2000" dirty="0" smtClean="0"/>
          </a:p>
          <a:p>
            <a:pPr>
              <a:spcBef>
                <a:spcPts val="1200"/>
              </a:spcBef>
            </a:pPr>
            <a:r>
              <a:rPr lang="zh-CN" altLang="en-US" dirty="0"/>
              <a:t>典型项目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: </a:t>
            </a:r>
            <a:r>
              <a:rPr lang="zh-CN" altLang="en-US" dirty="0" smtClean="0"/>
              <a:t>阿波罗登月、鸿蒙</a:t>
            </a:r>
            <a:r>
              <a:rPr lang="zh-CN" altLang="en-US" dirty="0"/>
              <a:t>内核</a:t>
            </a:r>
            <a:r>
              <a:rPr lang="zh-CN" altLang="en-US" dirty="0" smtClean="0"/>
              <a:t>开发、三峡水利、</a:t>
            </a:r>
            <a:r>
              <a:rPr lang="en-US" altLang="zh-CN" dirty="0" smtClean="0"/>
              <a:t>919</a:t>
            </a:r>
            <a:r>
              <a:rPr lang="zh-CN" altLang="en-US" dirty="0" smtClean="0"/>
              <a:t>民机研发</a:t>
            </a:r>
            <a:endParaRPr lang="zh-CN" altLang="en-US" dirty="0"/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</a:t>
            </a:r>
            <a:r>
              <a:rPr lang="zh-CN" altLang="en-US" dirty="0" smtClean="0"/>
              <a:t>项目干系人（</a:t>
            </a:r>
            <a:r>
              <a:rPr lang="en-US" dirty="0" smtClean="0"/>
              <a:t>Stakeholder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能影响项目决策、活动或结果的个人、群体或组织，以及被影响的个人、群体或组织</a:t>
            </a:r>
            <a:endParaRPr lang="zh-CN" altLang="en-US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80035" y="2492619"/>
            <a:ext cx="7316959" cy="414908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讨论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12000" y="1353458"/>
            <a:ext cx="11157857" cy="1269999"/>
          </a:xfrm>
        </p:spPr>
        <p:txBody>
          <a:bodyPr/>
          <a:lstStyle/>
          <a:p>
            <a:r>
              <a:rPr lang="zh-CN" altLang="en-US" dirty="0" smtClean="0"/>
              <a:t>开发一个小学生学习英语的软件，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　  谁是项目干系人</a:t>
            </a:r>
            <a:r>
              <a:rPr lang="en-US" altLang="zh-CN" dirty="0" smtClean="0"/>
              <a:t>? 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5092" y="2479500"/>
            <a:ext cx="2217977" cy="3943071"/>
          </a:xfrm>
          <a:prstGeom prst="rect">
            <a:avLst/>
          </a:prstGeom>
        </p:spPr>
      </p:pic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项目管理</a:t>
            </a:r>
            <a:endParaRPr lang="zh-CN" alt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en-US" altLang="zh-CN" dirty="0"/>
          </a:p>
          <a:p>
            <a:pPr lvl="1"/>
            <a:r>
              <a:rPr lang="zh-CN" altLang="en-US" dirty="0" smtClean="0"/>
              <a:t>把各种知识、技能、手段和技术应用于项目活动之中，以达到项目的要求。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管理一个项目通常要：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识别需求；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在规划和执行项目时，处理干系人的各种需要、关注和期望；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平衡相互竞争的项目制约因素，包括但不限于：范围、质量、进度、成本、资源、风险。</a:t>
            </a:r>
            <a:endParaRPr lang="zh-CN" altLang="en-US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项目经理是负责实现项目目标的个人。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 </a:t>
            </a:r>
            <a:r>
              <a:rPr lang="zh-CN" altLang="en-US" dirty="0" smtClean="0"/>
              <a:t>项目管理体系知识 </a:t>
            </a:r>
            <a:r>
              <a:rPr lang="en-US" altLang="zh-CN" dirty="0" smtClean="0"/>
              <a:t>PMBOK 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200" dirty="0" smtClean="0"/>
              <a:t>项目管理的知识体系（</a:t>
            </a:r>
            <a:r>
              <a:rPr lang="en-US" altLang="zh-CN" sz="2200" dirty="0" smtClean="0"/>
              <a:t>Project Management Body of Knowledge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PMBOK</a:t>
            </a:r>
            <a:r>
              <a:rPr lang="zh-CN" altLang="en-US" sz="2200" dirty="0" smtClean="0"/>
              <a:t>），是美国项目管理学会（</a:t>
            </a:r>
            <a:r>
              <a:rPr lang="en-US" altLang="en-US" sz="2200" dirty="0" smtClean="0"/>
              <a:t>PMI</a:t>
            </a:r>
            <a:r>
              <a:rPr lang="zh-CN" altLang="en-US" sz="2200" dirty="0" smtClean="0"/>
              <a:t>）对项目管理所需的知识、技能和工具进行的概括性描述。</a:t>
            </a:r>
            <a:endParaRPr lang="zh-CN" altLang="en-US" sz="2200" dirty="0" smtClean="0"/>
          </a:p>
          <a:p>
            <a:r>
              <a:rPr lang="zh-CN" altLang="en-US" sz="2200" dirty="0" smtClean="0"/>
              <a:t>第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版</a:t>
            </a:r>
            <a:r>
              <a:rPr lang="en-US" altLang="zh-CN" sz="2200" dirty="0" smtClean="0"/>
              <a:t>1996</a:t>
            </a:r>
            <a:r>
              <a:rPr lang="zh-CN" altLang="en-US" sz="2200" dirty="0" smtClean="0"/>
              <a:t>年提出，目前最新版本为</a:t>
            </a:r>
            <a:r>
              <a:rPr lang="en-US" altLang="zh-CN" sz="2200" dirty="0" smtClean="0"/>
              <a:t>2021</a:t>
            </a:r>
            <a:r>
              <a:rPr lang="zh-CN" altLang="en-US" sz="2200" dirty="0" smtClean="0"/>
              <a:t>年第</a:t>
            </a:r>
            <a:r>
              <a:rPr lang="en-US" altLang="zh-CN" sz="2200" dirty="0" smtClean="0"/>
              <a:t>7</a:t>
            </a:r>
            <a:r>
              <a:rPr lang="zh-CN" altLang="en-US" sz="2200" dirty="0" smtClean="0"/>
              <a:t>版</a:t>
            </a:r>
            <a:endParaRPr lang="en-US" altLang="zh-CN" sz="2200" dirty="0" smtClean="0"/>
          </a:p>
          <a:p>
            <a:r>
              <a:rPr lang="zh-CN" altLang="en-US" sz="2200" dirty="0" smtClean="0"/>
              <a:t>核心内容</a:t>
            </a:r>
            <a:endParaRPr lang="en-US" altLang="zh-CN" sz="2200" dirty="0" smtClean="0"/>
          </a:p>
          <a:p>
            <a:pPr lvl="1"/>
            <a:r>
              <a:rPr lang="zh-CN" altLang="en-US" dirty="0"/>
              <a:t>十二大原则</a:t>
            </a:r>
            <a:endParaRPr lang="zh-CN" altLang="en-US" dirty="0"/>
          </a:p>
          <a:p>
            <a:pPr lvl="1"/>
            <a:r>
              <a:rPr lang="zh-CN" altLang="en-US" dirty="0"/>
              <a:t>八大绩效域</a:t>
            </a:r>
            <a:endParaRPr lang="zh-CN" altLang="en-US" dirty="0"/>
          </a:p>
          <a:p>
            <a:r>
              <a:rPr lang="en-US" altLang="zh-CN" sz="2200" dirty="0" smtClean="0"/>
              <a:t>PMI</a:t>
            </a:r>
            <a:r>
              <a:rPr lang="zh-CN" altLang="en-US" sz="2200" dirty="0" smtClean="0"/>
              <a:t>项目管理专业人员资格认证</a:t>
            </a:r>
            <a:r>
              <a:rPr lang="en-US" altLang="zh-CN" sz="2200" dirty="0" smtClean="0"/>
              <a:t>PMP</a:t>
            </a:r>
            <a:endParaRPr lang="en-US" altLang="zh-CN" sz="2200" dirty="0" smtClean="0"/>
          </a:p>
          <a:p>
            <a:r>
              <a:rPr lang="en-US" altLang="zh-CN" sz="2200" dirty="0" smtClean="0"/>
              <a:t>ISO</a:t>
            </a:r>
            <a:r>
              <a:rPr lang="zh-CN" altLang="en-US" sz="2200" dirty="0" smtClean="0"/>
              <a:t>以</a:t>
            </a:r>
            <a:r>
              <a:rPr lang="en-US" altLang="zh-CN" sz="2200" dirty="0" smtClean="0"/>
              <a:t>PMBOK</a:t>
            </a:r>
            <a:r>
              <a:rPr lang="zh-CN" altLang="en-US" sz="2200" dirty="0" smtClean="0"/>
              <a:t>为框架制订了</a:t>
            </a:r>
            <a:r>
              <a:rPr lang="en-US" altLang="zh-CN" sz="2200" dirty="0" smtClean="0"/>
              <a:t> ISO10006</a:t>
            </a:r>
            <a:r>
              <a:rPr lang="zh-CN" altLang="en-US" sz="2200" dirty="0" smtClean="0"/>
              <a:t>标准</a:t>
            </a:r>
            <a:endParaRPr lang="en-US" altLang="zh-CN" sz="2200" dirty="0" smtClean="0"/>
          </a:p>
          <a:p>
            <a:r>
              <a:rPr lang="zh-CN" altLang="en-US" sz="2200" dirty="0" smtClean="0"/>
              <a:t>中国项目管理委员会（</a:t>
            </a:r>
            <a:r>
              <a:rPr lang="en-US" altLang="zh-CN" sz="2200" dirty="0" smtClean="0"/>
              <a:t>PMRC</a:t>
            </a:r>
            <a:r>
              <a:rPr lang="zh-CN" altLang="en-US" sz="2200" dirty="0" smtClean="0"/>
              <a:t>）参考</a:t>
            </a:r>
            <a:r>
              <a:rPr lang="en-US" altLang="zh-CN" sz="2200" dirty="0" smtClean="0"/>
              <a:t>PMBOK</a:t>
            </a:r>
            <a:r>
              <a:rPr lang="zh-CN" altLang="en-US" sz="2200" dirty="0" smtClean="0"/>
              <a:t>于</a:t>
            </a:r>
            <a:r>
              <a:rPr lang="en-US" altLang="zh-CN" sz="2200" dirty="0" smtClean="0"/>
              <a:t>2002</a:t>
            </a:r>
            <a:r>
              <a:rPr lang="zh-CN" altLang="en-US" sz="2200" dirty="0" smtClean="0"/>
              <a:t>年推出了</a:t>
            </a:r>
            <a:r>
              <a:rPr lang="en-US" altLang="zh-CN" sz="2200" dirty="0" smtClean="0"/>
              <a:t>C-PMBOK</a:t>
            </a:r>
            <a:endParaRPr lang="en-US" altLang="zh-CN" sz="2200" dirty="0" smtClean="0"/>
          </a:p>
          <a:p>
            <a:endParaRPr lang="en-US" altLang="zh-CN" sz="2200" dirty="0" smtClean="0"/>
          </a:p>
          <a:p>
            <a:pPr lvl="1"/>
            <a:endParaRPr lang="en-US" altLang="zh-CN" dirty="0" smtClean="0"/>
          </a:p>
          <a:p>
            <a:endParaRPr lang="en-US" altLang="zh-CN" sz="2200" dirty="0"/>
          </a:p>
        </p:txBody>
      </p:sp>
      <p:sp>
        <p:nvSpPr>
          <p:cNvPr id="15364" name="矩形 3"/>
          <p:cNvSpPr>
            <a:spLocks noChangeArrowheads="1"/>
          </p:cNvSpPr>
          <p:nvPr/>
        </p:nvSpPr>
        <p:spPr bwMode="auto">
          <a:xfrm>
            <a:off x="5087938" y="6179736"/>
            <a:ext cx="2716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EB7C1F"/>
                </a:solidFill>
              </a:rPr>
              <a:t>http://www.pmi.org</a:t>
            </a:r>
            <a:endParaRPr lang="zh-CN" altLang="en-US" sz="2400" dirty="0">
              <a:solidFill>
                <a:srgbClr val="EB7C1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PMBOK</a:t>
            </a:r>
            <a:r>
              <a:rPr lang="zh-CN" altLang="en-US" dirty="0"/>
              <a:t>的八大绩效域</a:t>
            </a:r>
            <a:endParaRPr lang="zh-CN" altLang="en-US" dirty="0" smtClean="0"/>
          </a:p>
        </p:txBody>
      </p:sp>
      <p:sp>
        <p:nvSpPr>
          <p:cNvPr id="3" name="矩形 2"/>
          <p:cNvSpPr/>
          <p:nvPr/>
        </p:nvSpPr>
        <p:spPr bwMode="auto">
          <a:xfrm>
            <a:off x="2294434" y="1614711"/>
            <a:ext cx="7488832" cy="504057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干系人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296254" y="2515283"/>
            <a:ext cx="7485195" cy="404965"/>
          </a:xfrm>
          <a:prstGeom prst="rect">
            <a:avLst/>
          </a:prstGeom>
          <a:solidFill>
            <a:srgbClr val="00FF99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团队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47372" y="3560822"/>
            <a:ext cx="1440160" cy="790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规划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19580" y="3577752"/>
            <a:ext cx="1440160" cy="773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项目工作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292397" y="3607422"/>
            <a:ext cx="1440160" cy="773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测量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163996" y="3569287"/>
            <a:ext cx="1440160" cy="7732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ctr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交付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下箭头 3"/>
          <p:cNvSpPr/>
          <p:nvPr/>
        </p:nvSpPr>
        <p:spPr bwMode="auto">
          <a:xfrm>
            <a:off x="5858850" y="2118768"/>
            <a:ext cx="360000" cy="396515"/>
          </a:xfrm>
          <a:prstGeom prst="down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987532" y="3775918"/>
            <a:ext cx="396000" cy="360000"/>
          </a:xfrm>
          <a:prstGeom prst="right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右箭头 14"/>
          <p:cNvSpPr/>
          <p:nvPr/>
        </p:nvSpPr>
        <p:spPr bwMode="auto">
          <a:xfrm>
            <a:off x="7731948" y="3770408"/>
            <a:ext cx="396000" cy="360000"/>
          </a:xfrm>
          <a:prstGeom prst="right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" name="右箭头 15"/>
          <p:cNvSpPr/>
          <p:nvPr/>
        </p:nvSpPr>
        <p:spPr bwMode="auto">
          <a:xfrm>
            <a:off x="5859740" y="3784383"/>
            <a:ext cx="396000" cy="360000"/>
          </a:xfrm>
          <a:prstGeom prst="right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2294434" y="3414911"/>
            <a:ext cx="7488832" cy="1224136"/>
          </a:xfrm>
          <a:prstGeom prst="roundRect">
            <a:avLst/>
          </a:prstGeom>
          <a:noFill/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3600">
              <a:latin typeface="Arial" panose="020B0604020202020204" pitchFamily="34" charset="0"/>
            </a:endParaRPr>
          </a:p>
        </p:txBody>
      </p:sp>
      <p:sp>
        <p:nvSpPr>
          <p:cNvPr id="18" name="下箭头 17"/>
          <p:cNvSpPr/>
          <p:nvPr/>
        </p:nvSpPr>
        <p:spPr bwMode="auto">
          <a:xfrm>
            <a:off x="5858850" y="2910856"/>
            <a:ext cx="360000" cy="396515"/>
          </a:xfrm>
          <a:prstGeom prst="down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294434" y="5075355"/>
            <a:ext cx="7488832" cy="5040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algn="ctr"/>
            <a:r>
              <a:rPr lang="zh-CN" altLang="en-US" sz="2400" dirty="0">
                <a:latin typeface="+mj-ea"/>
                <a:ea typeface="+mj-ea"/>
              </a:rPr>
              <a:t>生命周期与开发方法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296254" y="5975927"/>
            <a:ext cx="7485195" cy="40496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atin typeface="+mj-ea"/>
                <a:ea typeface="+mj-ea"/>
              </a:rPr>
              <a:t>不确定性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13" name="上箭头 12"/>
          <p:cNvSpPr/>
          <p:nvPr/>
        </p:nvSpPr>
        <p:spPr bwMode="auto">
          <a:xfrm>
            <a:off x="5858850" y="4675095"/>
            <a:ext cx="360000" cy="396000"/>
          </a:xfrm>
          <a:prstGeom prst="up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上箭头 21"/>
          <p:cNvSpPr/>
          <p:nvPr/>
        </p:nvSpPr>
        <p:spPr bwMode="auto">
          <a:xfrm>
            <a:off x="5858850" y="5575151"/>
            <a:ext cx="360000" cy="396000"/>
          </a:xfrm>
          <a:prstGeom prst="upArrow">
            <a:avLst/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7950" tIns="53975" rIns="107950" bIns="53975" numCol="1" rtlCol="0" anchor="t" anchorCtr="0" compatLnSpc="1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48644C6-89F0-466C-949F-E70AD72679A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PMBOK</a:t>
            </a:r>
            <a:r>
              <a:rPr lang="zh-CN" altLang="en-US" dirty="0"/>
              <a:t>的项目管理</a:t>
            </a:r>
            <a:r>
              <a:rPr lang="zh-CN" altLang="en-US" dirty="0" smtClean="0"/>
              <a:t>过程</a:t>
            </a:r>
            <a:endParaRPr lang="zh-CN" altLang="en-US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00" y="1248873"/>
            <a:ext cx="829468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窄&quot;,&quot;HeaderHeight&quot;:10.0,&quot;FooterHeight&quot;:5.0,&quot;SideMargin&quot;:2.5,&quot;TopMargin&quot;:0.0,&quot;BottomMargin&quot;:0.0,&quot;IntervalMargin&quot;:1.0,&quot;SettingType&quot;:&quot;System&quot;}"/>
</p:tagLst>
</file>

<file path=ppt/theme/theme1.xml><?xml version="1.0" encoding="utf-8"?>
<a:theme xmlns:a="http://schemas.openxmlformats.org/drawingml/2006/main" name="赤霞朱主题​​">
  <a:themeElements>
    <a:clrScheme name="SJTU-2019">
      <a:dk1>
        <a:srgbClr val="000000"/>
      </a:dk1>
      <a:lt1>
        <a:srgbClr val="FFFFFF"/>
      </a:lt1>
      <a:dk2>
        <a:srgbClr val="1B1C21"/>
      </a:dk2>
      <a:lt2>
        <a:srgbClr val="DBDBDB"/>
      </a:lt2>
      <a:accent1>
        <a:srgbClr val="C8161E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外宣普适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WPS 演示</Application>
  <PresentationFormat>宽屏</PresentationFormat>
  <Paragraphs>343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Castellar</vt:lpstr>
      <vt:lpstr>HGB6_CNKI</vt:lpstr>
      <vt:lpstr>华文行楷</vt:lpstr>
      <vt:lpstr>ZapfHumnst BT</vt:lpstr>
      <vt:lpstr>Arial Unicode MS</vt:lpstr>
      <vt:lpstr>等线</vt:lpstr>
      <vt:lpstr>楷体</vt:lpstr>
      <vt:lpstr>Times New Roman</vt:lpstr>
      <vt:lpstr>Segoe Print</vt:lpstr>
      <vt:lpstr>赤霞朱主题​​</vt:lpstr>
      <vt:lpstr>软件工程原理与实践Software Engineering</vt:lpstr>
      <vt:lpstr>PowerPoint 演示文稿</vt:lpstr>
      <vt:lpstr>什么是项目？</vt:lpstr>
      <vt:lpstr>Review: 项目干系人（Stakeholder）</vt:lpstr>
      <vt:lpstr>讨论</vt:lpstr>
      <vt:lpstr>项目管理</vt:lpstr>
      <vt:lpstr>Review: 项目管理体系知识 PMBOK </vt:lpstr>
      <vt:lpstr>PMBOK的八大绩效域</vt:lpstr>
      <vt:lpstr>PMBOK的项目管理过程</vt:lpstr>
      <vt:lpstr>软件项目成功的标准</vt:lpstr>
      <vt:lpstr>项目管理工具</vt:lpstr>
      <vt:lpstr>PowerPoint 演示文稿</vt:lpstr>
      <vt:lpstr>迭代开发与小型发布</vt:lpstr>
      <vt:lpstr>滚动式规划</vt:lpstr>
      <vt:lpstr>每日立会</vt:lpstr>
      <vt:lpstr>Sprint 任务板</vt:lpstr>
      <vt:lpstr>Kanban 任务板</vt:lpstr>
      <vt:lpstr>简化设计</vt:lpstr>
      <vt:lpstr>测试驱动</vt:lpstr>
      <vt:lpstr>持续集成</vt:lpstr>
      <vt:lpstr>代码规范</vt:lpstr>
      <vt:lpstr>学习过去、持续改进</vt:lpstr>
      <vt:lpstr>高效团队的9个特征</vt:lpstr>
      <vt:lpstr>建设项目团队的方法与技术</vt:lpstr>
      <vt:lpstr>团队发展各个阶段</vt:lpstr>
      <vt:lpstr>优秀的项目经理</vt:lpstr>
      <vt:lpstr>PowerPoint 演示文稿</vt:lpstr>
      <vt:lpstr>最差实践</vt:lpstr>
      <vt:lpstr>不合格的项目团队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徐臻</dc:creator>
  <cp:keywords>2021模板</cp:keywords>
  <cp:lastModifiedBy>杨柳</cp:lastModifiedBy>
  <cp:revision>438</cp:revision>
  <cp:lastPrinted>2022-02-10T14:39:00Z</cp:lastPrinted>
  <dcterms:created xsi:type="dcterms:W3CDTF">2019-01-23T14:14:00Z</dcterms:created>
  <dcterms:modified xsi:type="dcterms:W3CDTF">2024-09-05T04:14:09Z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Nuaxnuy@DESKTOP-GLORKB7</vt:lpwstr>
  </property>
  <property fmtid="{D5CDD505-2E9C-101B-9397-08002B2CF9AE}" pid="5" name="MSIP_Label_f42aa342-8706-4288-bd11-ebb85995028c_SetDate">
    <vt:lpwstr>2019-04-13T04:31:50.2944312Z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7b149082-93e1-4519-a220-b561cf239821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KSOProductBuildVer">
    <vt:lpwstr>2052-11.1.0.10214</vt:lpwstr>
  </property>
</Properties>
</file>