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10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59" r:id="rId3"/>
    <p:sldId id="394" r:id="rId5"/>
    <p:sldId id="399" r:id="rId6"/>
    <p:sldId id="400" r:id="rId7"/>
    <p:sldId id="401" r:id="rId8"/>
    <p:sldId id="395" r:id="rId9"/>
    <p:sldId id="397" r:id="rId10"/>
    <p:sldId id="396" r:id="rId11"/>
    <p:sldId id="398" r:id="rId12"/>
    <p:sldId id="402" r:id="rId13"/>
    <p:sldId id="403" r:id="rId14"/>
    <p:sldId id="404" r:id="rId15"/>
    <p:sldId id="410" r:id="rId16"/>
    <p:sldId id="413" r:id="rId17"/>
    <p:sldId id="412" r:id="rId18"/>
    <p:sldId id="414" r:id="rId19"/>
    <p:sldId id="278" r:id="rId20"/>
  </p:sldIdLst>
  <p:sldSz cx="7620000" cy="5715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BB4AAAC-7207-6244-AAEB-B25ED18C1385}">
          <p14:sldIdLst>
            <p14:sldId id="259"/>
            <p14:sldId id="394"/>
            <p14:sldId id="399"/>
            <p14:sldId id="400"/>
            <p14:sldId id="401"/>
            <p14:sldId id="395"/>
            <p14:sldId id="397"/>
            <p14:sldId id="396"/>
            <p14:sldId id="398"/>
            <p14:sldId id="402"/>
            <p14:sldId id="403"/>
            <p14:sldId id="404"/>
            <p14:sldId id="410"/>
            <p14:sldId id="413"/>
            <p14:sldId id="412"/>
            <p14:sldId id="414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44" userDrawn="1">
          <p15:clr>
            <a:srgbClr val="A4A3A4"/>
          </p15:clr>
        </p15:guide>
        <p15:guide id="2" pos="24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8" autoAdjust="0"/>
    <p:restoredTop sz="93724" autoAdjust="0"/>
  </p:normalViewPr>
  <p:slideViewPr>
    <p:cSldViewPr snapToGrid="0" snapToObjects="1" showGuides="1">
      <p:cViewPr varScale="1">
        <p:scale>
          <a:sx n="74" d="100"/>
          <a:sy n="74" d="100"/>
        </p:scale>
        <p:origin x="1388" y="48"/>
      </p:cViewPr>
      <p:guideLst>
        <p:guide orient="horz" pos="1844"/>
        <p:guide pos="24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5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1B121-0AA9-E24C-8FFE-73AA9F8F2FD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C290D-542F-9149-86EC-BB0FC8C74D3F}" type="datetimeFigureOut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7T20:25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142 656,'3'1,"0"1,2-2,-1 0,-1 0,1 0,0-1,0 0,0-1,0 1,-1-1,1 0,-1 0,0-1,0 0,-1 0,1 1,0-2,0 1,-1-1,-1 0,-1 1,0 0,0 0,-5 1,1 1,1 0,-1 0,0 0,1 0,0 1,-1 0,0 0,-1 0,2 0,-2 0,2 0,-2 0,2 0,-2 0,2 0,-3 0,1 1,1 0,1-1,0 2,0 0,1 1,1 0,1 0,1 0,1 0,1 0,2-1,3-1,-3-1,-1 1,-1 0,0-1,0 0,0 1,1 1,-1-2,0 2,0-2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7T20:25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424 516,'4'0,"0"0,-1 0,2 0,2 0,0 0,0 0,-4 0,1 0,-1 0,0 0,1 2,1 2,-3-1,0 1,-1-1,1 0,-3 0,-3-1,1 0,-1-1,0 0,-4 0,3 0,1 0,-1 0,1 0,0 1,1-1,0 0,0 0,-1 2,13-1,-4-2,2 0,-1 0,1 0,0 0,0 0,-2 0,0 0,-2 0,0 0,0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7T20:25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155 555,'5'26,"-2"-19,-1 0,1 0,0-1,-1 0,1-1,-1 1,1-2,-1 0,0 1,-1-2,0 0,0 0,2 0,-2 0,1 0,0 0,-2-6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7T20:25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209 578,'-1'3,"0"0,-1 1,-1 1,0-1,2-1,0 0,-2 0,0 0,1 0,-1 0,1 0,-2 1,1-1,-1 0,1-1,0-2,0 3,0-1,0-1,0 1,-1 1,1-1,0 1,1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7T20:25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109 631,'-3'5,"0"3,1-4,0 1,0-1,1 0,1 0,0 1,0-2,0 0,0 2,0-1,1 0,0-1,1 0,1-1,0-1,1-1,0 0,1 0,0 0,-1 0,1 0,0 0,-1 0,0 0,0 0,-1-3,-2 0,-1 0,0 0,0 0,0 0,0-3,0 2,0 0,0 1,0 0,0-1,-2 0,-1 2,0 0,0 2,-2-2,2 0,-1 0,1 1,-1-1,0 1,1-1,-1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7T20:25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126 652,'1'5,"0"0,-1 0,1-2,0 0,0 2,-1-2,1 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7T20:25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234 550,'-2'4,"2"-1,0 3,3-1,-1-2,0 1,2-1,-1-1,3 1,1-2,0-1,1 0,2 0,0 0,-1 0,-2 0,0 0,-3-2,0-1,-4-1,1 0,0 1,-1-2,0-2,-1 4,1 0,-2 0,-1 0,1 0,-3 0,2 1,-1 1,-3 0,1-1,-1 1,-1 0,-1 0,2 0,3 1,-2-1,3 0,0 1,0 0,0 0,0 0,0 1,-1 0,1 0,-3 0,1 0,3 2,2 1,0-1,0 0,0 1,0 0,0-1,2 0,1 0,0-1,0-1,1-1,1 0,-1 0,-1 0,1 0,4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7T20:25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271 451,'3'8,"1"-2,-1 1,2 1,1 1,-1 0,0-1,1-1,1 2,-1 1,2-4,-2-1,-2-1,-1-2,0 1,-3-10,0 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7T20:25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341 473,'-3'0,"1"3,-1 0,-1 1,-1 1,-1 1,-3 1,0-1,-1 1,1-1,2 1,-1-1,2-1,1-1,-1 5,6-12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12-27T20:25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436 471,'-4'2,"1"1,-15 14,15-11,-1 0,2-2,0 2,1-2,1 2,0-2,0 0,0-1,2 0,-1 0,1 1,-1 0,1 0,4 10,-1-10,-2-2,0 1,0-2,1 0,2 1,3-1,-4-1,3 0,2 0,-1-2,2-1,-1 0,0 2,-1-1,0-1,-1 1,-2-1,0 1,0-1,-2-1,-1 1,0 1,-2-1,0 0,-1-1,0 1,0 0,-2-2,0 1,0 1,1 0,-1-1,-7-6,5 7,0-1,0 3,1-1,0 0,-2 0,2 1,-1 0,0-1,0 1,-1 0,0 0,-2 0,-1 0,0-1,1 1,3 1,-1 0,1 0,1 0,-1 0,1 0,-3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FCAC0-2694-6541-8726-5582479FF89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44BB5-E6DC-224F-9DE9-559BEDAA8EE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44BB5-E6DC-224F-9DE9-559BEDAA8EE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44BB5-E6DC-224F-9DE9-559BEDAA8EE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44BB5-E6DC-224F-9DE9-559BEDAA8EE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44BB5-E6DC-224F-9DE9-559BEDAA8EE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44BB5-E6DC-224F-9DE9-559BEDAA8EE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44BB5-E6DC-224F-9DE9-559BEDAA8EE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44BB5-E6DC-224F-9DE9-559BEDAA8EE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①</a:t>
            </a:r>
            <a:r>
              <a:rPr lang="en-US" b="1" dirty="0" err="1">
                <a:solidFill>
                  <a:srgbClr val="2E8B57"/>
                </a:solidFill>
                <a:latin typeface="Consolas" panose="020B060902020403020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charset="0"/>
              </a:rPr>
              <a:t> x=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charset="0"/>
              </a:rPr>
              <a:t>,y=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charset="0"/>
              </a:rPr>
              <a:t>20</a:t>
            </a:r>
            <a:r>
              <a:rPr lang="en-US" dirty="0">
                <a:solidFill>
                  <a:srgbClr val="000000"/>
                </a:solidFill>
                <a:latin typeface="Consolas" panose="020B0609020204030204" charset="0"/>
              </a:rPr>
              <a:t>; 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解析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不能给定初值。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  <a:r>
              <a:rPr lang="en-US" b="1" dirty="0" err="1">
                <a:solidFill>
                  <a:srgbClr val="2E8B57"/>
                </a:solidFill>
                <a:latin typeface="Consolas" panose="020B060902020403020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charset="0"/>
              </a:rPr>
              <a:t>x,y</a:t>
            </a:r>
            <a:r>
              <a:rPr lang="en-US" dirty="0">
                <a:solidFill>
                  <a:srgbClr val="000000"/>
                </a:solidFill>
                <a:latin typeface="Consolas" panose="020B0609020204030204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charset="0"/>
            </a:endParaRPr>
          </a:p>
          <a:p>
            <a:endParaRPr lang="en-US" altLang="zh-CN" sz="1200" kern="1200" dirty="0">
              <a:solidFill>
                <a:srgbClr val="000000"/>
              </a:solidFill>
              <a:effectLst/>
              <a:latin typeface="Consolas" panose="020B0609020204030204" charset="0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②</a:t>
            </a:r>
            <a:r>
              <a:rPr lang="en-US" b="1" dirty="0">
                <a:solidFill>
                  <a:srgbClr val="006699"/>
                </a:solidFill>
                <a:latin typeface="Consolas" panose="020B060902020403020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charset="0"/>
              </a:rPr>
              <a:t> Test(</a:t>
            </a:r>
            <a:r>
              <a:rPr lang="en-US" b="1" dirty="0" err="1">
                <a:solidFill>
                  <a:srgbClr val="2E8B57"/>
                </a:solidFill>
                <a:latin typeface="Consolas" panose="020B060902020403020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Consolas" panose="020B0609020204030204" charset="0"/>
              </a:rPr>
              <a:t>,</a:t>
            </a:r>
            <a:r>
              <a:rPr lang="en-US" b="1" dirty="0">
                <a:solidFill>
                  <a:srgbClr val="2E8B57"/>
                </a:solidFill>
                <a:latin typeface="Consolas" panose="020B060902020403020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charset="0"/>
              </a:rPr>
              <a:t> j)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charset="0"/>
              </a:rPr>
              <a:t>:x(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charset="0"/>
              </a:rPr>
              <a:t>),y(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charset="0"/>
              </a:rPr>
              <a:t>x%j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charset="0"/>
              </a:rPr>
              <a:t> 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charset="0"/>
              </a:rPr>
              <a:t>{}</a:t>
            </a:r>
            <a:r>
              <a:rPr lang="en-US" dirty="0">
                <a:solidFill>
                  <a:srgbClr val="000000"/>
                </a:solidFill>
                <a:latin typeface="Consolas" panose="020B0609020204030204" charset="0"/>
              </a:rPr>
              <a:t> </a:t>
            </a:r>
            <a:endParaRPr lang="en-US" dirty="0">
              <a:solidFill>
                <a:srgbClr val="5C5C5C"/>
              </a:solidFill>
              <a:latin typeface="Consolas" panose="020B0609020204030204" charset="0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解析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若需要给出默认的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也需要给出默认值。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,int j=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){x=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i,y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=j;}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。 或者将 其改为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,int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){x=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i,y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=j;}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③</a:t>
            </a:r>
            <a:r>
              <a:rPr lang="en-US" b="1" dirty="0">
                <a:solidFill>
                  <a:srgbClr val="006699"/>
                </a:solidFill>
                <a:latin typeface="Consolas" panose="020B060902020403020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charset="0"/>
              </a:rPr>
              <a:t> Test(</a:t>
            </a:r>
            <a:r>
              <a:rPr lang="en-US" b="1" dirty="0" err="1">
                <a:solidFill>
                  <a:srgbClr val="2E8B57"/>
                </a:solidFill>
                <a:latin typeface="Consolas" panose="020B060902020403020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Consolas" panose="020B0609020204030204" charset="0"/>
              </a:rPr>
              <a:t>,</a:t>
            </a:r>
            <a:r>
              <a:rPr lang="en-US" b="1" dirty="0">
                <a:solidFill>
                  <a:srgbClr val="2E8B57"/>
                </a:solidFill>
                <a:latin typeface="Consolas" panose="020B060902020403020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charset="0"/>
              </a:rPr>
              <a:t> j)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charset="0"/>
              </a:rPr>
              <a:t>:x(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charset="0"/>
              </a:rPr>
              <a:t>),y(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charset="0"/>
              </a:rPr>
              <a:t>x%j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charset="0"/>
              </a:rPr>
              <a:t> 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charset="0"/>
              </a:rPr>
              <a:t>{}</a:t>
            </a:r>
            <a:r>
              <a:rPr lang="en-US" dirty="0">
                <a:solidFill>
                  <a:srgbClr val="000000"/>
                </a:solidFill>
                <a:latin typeface="Consolas" panose="020B0609020204030204" charset="0"/>
              </a:rPr>
              <a:t> </a:t>
            </a:r>
            <a:endParaRPr lang="en-US" dirty="0">
              <a:solidFill>
                <a:srgbClr val="5C5C5C"/>
              </a:solidFill>
              <a:latin typeface="Consolas" panose="020B0609020204030204" charset="0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解析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构造函数没有返回值。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,int j=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){x=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i,y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=j;}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④</a:t>
            </a:r>
            <a:r>
              <a:rPr lang="en-US" b="1" dirty="0">
                <a:solidFill>
                  <a:srgbClr val="006699"/>
                </a:solidFill>
                <a:latin typeface="Consolas" panose="020B060902020403020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charset="0"/>
              </a:rPr>
              <a:t> Test(</a:t>
            </a:r>
            <a:r>
              <a:rPr lang="en-US" b="1" dirty="0" err="1">
                <a:solidFill>
                  <a:srgbClr val="2E8B57"/>
                </a:solidFill>
                <a:latin typeface="Consolas" panose="020B060902020403020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Consolas" panose="020B0609020204030204" charset="0"/>
              </a:rPr>
              <a:t>,</a:t>
            </a:r>
            <a:r>
              <a:rPr lang="en-US" b="1" dirty="0">
                <a:solidFill>
                  <a:srgbClr val="2E8B57"/>
                </a:solidFill>
                <a:latin typeface="Consolas" panose="020B060902020403020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charset="0"/>
              </a:rPr>
              <a:t> j)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charset="0"/>
              </a:rPr>
              <a:t>:x(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charset="0"/>
              </a:rPr>
              <a:t>),y(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charset="0"/>
              </a:rPr>
              <a:t>x%j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charset="0"/>
              </a:rPr>
              <a:t> 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charset="0"/>
              </a:rPr>
              <a:t>{}</a:t>
            </a:r>
            <a:endParaRPr lang="en-US" altLang="zh-CN" dirty="0">
              <a:solidFill>
                <a:srgbClr val="000000"/>
              </a:solidFill>
              <a:latin typeface="Consolas" panose="020B0609020204030204" charset="0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解析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构造函数的初始化过程是从右至左的，错误在于使用未初始化的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成员初始化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成员。改错应调换两者的顺序。</a:t>
            </a:r>
            <a:r>
              <a:rPr lang="en-US" dirty="0">
                <a:effectLst/>
              </a:rPr>
              <a:t> </a:t>
            </a:r>
            <a:endParaRPr lang="en-US" dirty="0">
              <a:effectLst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  <a:r>
              <a:rPr lang="en-US" b="1" dirty="0">
                <a:solidFill>
                  <a:srgbClr val="006699"/>
                </a:solidFill>
                <a:latin typeface="Consolas" panose="020B060902020403020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charset="0"/>
              </a:rPr>
              <a:t> Test(</a:t>
            </a:r>
            <a:r>
              <a:rPr lang="en-US" b="1" dirty="0" err="1">
                <a:solidFill>
                  <a:srgbClr val="2E8B57"/>
                </a:solidFill>
                <a:latin typeface="Consolas" panose="020B060902020403020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charset="0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charset="0"/>
              </a:rPr>
              <a:t>50</a:t>
            </a:r>
            <a:r>
              <a:rPr lang="en-US" dirty="0">
                <a:solidFill>
                  <a:srgbClr val="000000"/>
                </a:solidFill>
                <a:latin typeface="Consolas" panose="020B0609020204030204" charset="0"/>
              </a:rPr>
              <a:t>,</a:t>
            </a:r>
            <a:r>
              <a:rPr lang="en-US" b="1" dirty="0">
                <a:solidFill>
                  <a:srgbClr val="2E8B57"/>
                </a:solidFill>
                <a:latin typeface="Consolas" panose="020B060902020403020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charset="0"/>
              </a:rPr>
              <a:t> j)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charset="0"/>
              </a:rPr>
              <a:t>:y(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charset="0"/>
              </a:rPr>
              <a:t>x%j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charset="0"/>
              </a:rPr>
              <a:t>),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charset="0"/>
              </a:rPr>
              <a:t>x(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charset="0"/>
              </a:rPr>
              <a:t>) </a:t>
            </a:r>
            <a:r>
              <a:rPr lang="en-US" dirty="0">
                <a:solidFill>
                  <a:srgbClr val="000000"/>
                </a:solidFill>
                <a:latin typeface="Consolas" panose="020B0609020204030204" charset="0"/>
              </a:rPr>
              <a:t> 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charset="0"/>
              </a:rPr>
              <a:t>{}</a:t>
            </a:r>
            <a:endParaRPr lang="en-US" altLang="zh-CN" dirty="0">
              <a:solidFill>
                <a:srgbClr val="000000"/>
              </a:solidFill>
              <a:latin typeface="Consolas" panose="020B0609020204030204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44BB5-E6DC-224F-9DE9-559BEDAA8EE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44BB5-E6DC-224F-9DE9-559BEDAA8EE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答案： ①：</a:t>
            </a:r>
            <a:r>
              <a:rPr lang="en-US" altLang="zh-CN" dirty="0" err="1"/>
              <a:t>const</a:t>
            </a:r>
            <a:r>
              <a:rPr lang="en-US" altLang="zh-CN" dirty="0"/>
              <a:t> string&amp; x</a:t>
            </a:r>
            <a:r>
              <a:rPr lang="zh-CN" altLang="en-US" baseline="0" dirty="0"/>
              <a:t>   ②：</a:t>
            </a:r>
            <a:r>
              <a:rPr lang="en-US" altLang="zh-CN" baseline="0" dirty="0" err="1"/>
              <a:t>x</a:t>
            </a:r>
            <a:r>
              <a:rPr lang="en-US" altLang="zh-CN" baseline="0" dirty="0"/>
              <a:t>[</a:t>
            </a:r>
            <a:r>
              <a:rPr lang="en-US" altLang="zh-CN" baseline="0" dirty="0" err="1"/>
              <a:t>i</a:t>
            </a:r>
            <a:r>
              <a:rPr lang="en-US" altLang="zh-CN" baseline="0" dirty="0"/>
              <a:t>] == ‘+’</a:t>
            </a:r>
            <a:r>
              <a:rPr lang="zh-CN" altLang="en-US" baseline="0" dirty="0"/>
              <a:t>  ③ </a:t>
            </a:r>
            <a:r>
              <a:rPr lang="en-US" altLang="zh-CN" baseline="0" dirty="0"/>
              <a:t>this-&gt;</a:t>
            </a:r>
            <a:r>
              <a:rPr lang="en-US" altLang="zh-CN" baseline="0" dirty="0" err="1"/>
              <a:t>i</a:t>
            </a:r>
            <a:r>
              <a:rPr lang="en-US" altLang="zh-CN" baseline="0" dirty="0"/>
              <a:t> = this-&gt;</a:t>
            </a:r>
            <a:r>
              <a:rPr lang="en-US" altLang="zh-CN" baseline="0" dirty="0" err="1"/>
              <a:t>i</a:t>
            </a:r>
            <a:r>
              <a:rPr lang="en-US" altLang="zh-CN" baseline="0" dirty="0"/>
              <a:t> * 10 + x[</a:t>
            </a:r>
            <a:r>
              <a:rPr lang="en-US" altLang="zh-CN" baseline="0" dirty="0" err="1"/>
              <a:t>i</a:t>
            </a:r>
            <a:r>
              <a:rPr lang="en-US" altLang="zh-CN" baseline="0" dirty="0"/>
              <a:t>] - ‘0’</a:t>
            </a:r>
            <a:r>
              <a:rPr lang="zh-CN" altLang="en-US" baseline="0" dirty="0"/>
              <a:t> ④ </a:t>
            </a:r>
            <a:r>
              <a:rPr lang="en-US" altLang="zh-CN" baseline="0" dirty="0"/>
              <a:t>this-&gt;r = this-&gt;r * 10 + x[</a:t>
            </a:r>
            <a:r>
              <a:rPr lang="en-US" altLang="zh-CN" baseline="0" dirty="0" err="1"/>
              <a:t>i</a:t>
            </a:r>
            <a:r>
              <a:rPr lang="en-US" altLang="zh-CN" baseline="0" dirty="0"/>
              <a:t>] - '0'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44BB5-E6DC-224F-9DE9-559BEDAA8EE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44BB5-E6DC-224F-9DE9-559BEDAA8EE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44BB5-E6DC-224F-9DE9-559BEDAA8EE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2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4975860"/>
            <a:ext cx="7620000" cy="7391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250" dirty="0"/>
          </a:p>
        </p:txBody>
      </p:sp>
      <p:sp>
        <p:nvSpPr>
          <p:cNvPr id="10" name="矩形 9"/>
          <p:cNvSpPr/>
          <p:nvPr/>
        </p:nvSpPr>
        <p:spPr>
          <a:xfrm>
            <a:off x="-7620" y="5064033"/>
            <a:ext cx="1976120" cy="58021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250" dirty="0"/>
          </a:p>
        </p:txBody>
      </p:sp>
      <p:sp>
        <p:nvSpPr>
          <p:cNvPr id="11" name="矩形 10"/>
          <p:cNvSpPr/>
          <p:nvPr/>
        </p:nvSpPr>
        <p:spPr>
          <a:xfrm>
            <a:off x="2032000" y="5056413"/>
            <a:ext cx="5587999" cy="58021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250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968500" y="3365500"/>
            <a:ext cx="5397500" cy="15240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968500" y="4938707"/>
            <a:ext cx="5588000" cy="67993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5">
                <a:solidFill>
                  <a:srgbClr val="FFFFFF"/>
                </a:solidFill>
              </a:defRPr>
            </a:lvl1pPr>
            <a:lvl2pPr marL="317500" indent="0" algn="ctr">
              <a:buNone/>
            </a:lvl2pPr>
            <a:lvl3pPr marL="635000" indent="0" algn="ctr">
              <a:buNone/>
            </a:lvl3pPr>
            <a:lvl4pPr marL="952500" indent="0" algn="ctr">
              <a:buNone/>
            </a:lvl4pPr>
            <a:lvl5pPr marL="1270000" indent="0" algn="ctr">
              <a:buNone/>
            </a:lvl5pPr>
            <a:lvl6pPr marL="1587500" indent="0" algn="ctr">
              <a:buNone/>
            </a:lvl6pPr>
            <a:lvl7pPr marL="1905000" indent="0" algn="ctr">
              <a:buNone/>
            </a:lvl7pPr>
            <a:lvl8pPr marL="2222500" indent="0" algn="ctr">
              <a:buNone/>
            </a:lvl8pPr>
            <a:lvl9pPr marL="25400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3500" y="4954258"/>
            <a:ext cx="1714500" cy="67993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39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endParaRPr lang="en-US" sz="1390" dirty="0">
              <a:solidFill>
                <a:srgbClr val="FFFFFF"/>
              </a:solidFill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1737828" y="197116"/>
            <a:ext cx="4889500" cy="304271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幻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6667500" y="190500"/>
            <a:ext cx="698500" cy="31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和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461000" y="508000"/>
            <a:ext cx="1714500" cy="4597136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381000" y="508001"/>
            <a:ext cx="4635500" cy="4597137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461000" y="5207003"/>
            <a:ext cx="1841500" cy="304271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81002" y="5206841"/>
            <a:ext cx="4644569" cy="304271"/>
          </a:xfrm>
          <a:prstGeom prst="rect">
            <a:avLst/>
          </a:prstGeo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white">
          <a:xfrm>
            <a:off x="5080265" y="0"/>
            <a:ext cx="266700" cy="5715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250" dirty="0"/>
          </a:p>
        </p:txBody>
      </p:sp>
      <p:sp>
        <p:nvSpPr>
          <p:cNvPr id="8" name="矩形 7"/>
          <p:cNvSpPr/>
          <p:nvPr/>
        </p:nvSpPr>
        <p:spPr>
          <a:xfrm>
            <a:off x="5118365" y="508000"/>
            <a:ext cx="190500" cy="52070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250" dirty="0"/>
          </a:p>
        </p:txBody>
      </p:sp>
      <p:sp>
        <p:nvSpPr>
          <p:cNvPr id="9" name="矩形 8"/>
          <p:cNvSpPr/>
          <p:nvPr/>
        </p:nvSpPr>
        <p:spPr>
          <a:xfrm>
            <a:off x="5118365" y="0"/>
            <a:ext cx="190500" cy="4445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25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4991365" y="120385"/>
            <a:ext cx="444500" cy="20373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183B-C8BC-EC4B-9D81-A09D4DE522E4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508000" y="83821"/>
            <a:ext cx="6794500" cy="685455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43205" y="1078865"/>
            <a:ext cx="7189470" cy="411607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  <a:endParaRPr kumimoji="0" lang="zh-CN" altLang="en-US" dirty="0"/>
          </a:p>
          <a:p>
            <a:pPr lvl="1" eaLnBrk="1" latinLnBrk="0" hangingPunct="1"/>
            <a:r>
              <a:rPr kumimoji="0" lang="zh-CN" altLang="en-US" dirty="0"/>
              <a:t>二级</a:t>
            </a:r>
            <a:endParaRPr kumimoji="0" lang="zh-CN" altLang="en-US" dirty="0"/>
          </a:p>
          <a:p>
            <a:pPr lvl="2" eaLnBrk="1" latinLnBrk="0" hangingPunct="1"/>
            <a:r>
              <a:rPr kumimoji="0" lang="zh-CN" altLang="en-US" dirty="0"/>
              <a:t>三级</a:t>
            </a:r>
            <a:endParaRPr kumimoji="0" lang="zh-CN" altLang="en-US" dirty="0"/>
          </a:p>
          <a:p>
            <a:pPr lvl="3" eaLnBrk="1" latinLnBrk="0" hangingPunct="1"/>
            <a:r>
              <a:rPr kumimoji="0" lang="zh-CN" altLang="en-US" dirty="0"/>
              <a:t>四级</a:t>
            </a:r>
            <a:endParaRPr kumimoji="0" lang="zh-CN" altLang="en-US" dirty="0"/>
          </a:p>
          <a:p>
            <a:pPr lvl="4" eaLnBrk="1" latinLnBrk="0" hangingPunct="1"/>
            <a:r>
              <a:rPr kumimoji="0" lang="zh-CN" altLang="en-US" dirty="0"/>
              <a:t>五级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1771961"/>
            <a:ext cx="7620000" cy="9525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250" dirty="0"/>
          </a:p>
        </p:txBody>
      </p:sp>
      <p:sp>
        <p:nvSpPr>
          <p:cNvPr id="8" name="矩形 7"/>
          <p:cNvSpPr/>
          <p:nvPr userDrawn="1"/>
        </p:nvSpPr>
        <p:spPr>
          <a:xfrm>
            <a:off x="-1" y="1285917"/>
            <a:ext cx="1080198" cy="143647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250" dirty="0"/>
          </a:p>
        </p:txBody>
      </p:sp>
      <p:sp>
        <p:nvSpPr>
          <p:cNvPr id="9" name="矩形 8"/>
          <p:cNvSpPr/>
          <p:nvPr/>
        </p:nvSpPr>
        <p:spPr>
          <a:xfrm>
            <a:off x="1143001" y="1285917"/>
            <a:ext cx="6476999" cy="143647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250" dirty="0"/>
          </a:p>
        </p:txBody>
      </p:sp>
      <p:sp>
        <p:nvSpPr>
          <p:cNvPr id="11" name="矩形 7"/>
          <p:cNvSpPr/>
          <p:nvPr userDrawn="1"/>
        </p:nvSpPr>
        <p:spPr>
          <a:xfrm>
            <a:off x="74021" y="5409945"/>
            <a:ext cx="5655967" cy="792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250" dirty="0"/>
          </a:p>
        </p:txBody>
      </p:sp>
      <p:sp>
        <p:nvSpPr>
          <p:cNvPr id="12" name="矩形 8"/>
          <p:cNvSpPr/>
          <p:nvPr userDrawn="1"/>
        </p:nvSpPr>
        <p:spPr>
          <a:xfrm>
            <a:off x="74022" y="5560926"/>
            <a:ext cx="5655968" cy="792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250" dirty="0"/>
          </a:p>
        </p:txBody>
      </p:sp>
      <p:pic>
        <p:nvPicPr>
          <p:cNvPr id="16" name="Picture 10" descr="zhongnandaxue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5941662" y="5306185"/>
            <a:ext cx="1409825" cy="35997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508000" y="1324639"/>
            <a:ext cx="3238500" cy="3810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037418" y="1324639"/>
            <a:ext cx="3238500" cy="3810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>
          <a:xfrm>
            <a:off x="3157893" y="5207001"/>
            <a:ext cx="2222500" cy="304271"/>
          </a:xfrm>
          <a:prstGeom prst="rect">
            <a:avLst/>
          </a:prstGeom>
        </p:spPr>
        <p:txBody>
          <a:bodyPr rtlCol="0"/>
          <a:lstStyle/>
          <a:p>
            <a:pPr eaLnBrk="1" latinLnBrk="0" hangingPunct="1"/>
            <a:endParaRPr lang="en-US" dirty="0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6"/>
          </p:nvPr>
        </p:nvSpPr>
        <p:spPr>
          <a:xfrm>
            <a:off x="4221337" y="5206840"/>
            <a:ext cx="341065" cy="304271"/>
          </a:xfrm>
          <a:prstGeom prst="rect">
            <a:avLst/>
          </a:prstGeom>
        </p:spPr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</a:fld>
            <a:endParaRPr kumimoji="0" lang="en-US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>
          <a:xfrm>
            <a:off x="203875" y="5206840"/>
            <a:ext cx="4407188" cy="304271"/>
          </a:xfrm>
          <a:prstGeom prst="rect">
            <a:avLst/>
          </a:prstGeom>
        </p:spPr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500" y="227542"/>
            <a:ext cx="6794500" cy="724958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508000" y="2032000"/>
            <a:ext cx="3238500" cy="29845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000500" y="2032000"/>
            <a:ext cx="3238500" cy="29845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>
          <a:xfrm>
            <a:off x="3157893" y="5207001"/>
            <a:ext cx="2222500" cy="304271"/>
          </a:xfrm>
          <a:prstGeom prst="rect">
            <a:avLst/>
          </a:prstGeom>
        </p:spPr>
        <p:txBody>
          <a:bodyPr rtlCol="0"/>
          <a:lstStyle/>
          <a:p>
            <a:pPr eaLnBrk="1" latinLnBrk="0" hangingPunct="1"/>
            <a:endParaRPr lang="en-US" dirty="0"/>
          </a:p>
        </p:txBody>
      </p:sp>
      <p:sp>
        <p:nvSpPr>
          <p:cNvPr id="12" name="幻灯片编号占位符 11"/>
          <p:cNvSpPr>
            <a:spLocks noGrp="1"/>
          </p:cNvSpPr>
          <p:nvPr>
            <p:ph type="sldNum" sz="quarter" idx="16"/>
          </p:nvPr>
        </p:nvSpPr>
        <p:spPr>
          <a:xfrm>
            <a:off x="4221337" y="5206840"/>
            <a:ext cx="341065" cy="304271"/>
          </a:xfrm>
          <a:prstGeom prst="rect">
            <a:avLst/>
          </a:prstGeom>
        </p:spPr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</a:fld>
            <a:endParaRPr kumimoji="0" lang="en-US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>
          <a:xfrm>
            <a:off x="203875" y="5206840"/>
            <a:ext cx="4407188" cy="304271"/>
          </a:xfrm>
          <a:prstGeom prst="rect">
            <a:avLst/>
          </a:prstGeo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508000" y="1460500"/>
            <a:ext cx="3238500" cy="53340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39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000500" y="1460500"/>
            <a:ext cx="3238500" cy="53340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39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157893" y="5207001"/>
            <a:ext cx="2222500" cy="304271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203875" y="5206840"/>
            <a:ext cx="4407188" cy="304271"/>
          </a:xfrm>
          <a:prstGeom prst="rect">
            <a:avLst/>
          </a:prstGeom>
        </p:spPr>
        <p:txBody>
          <a:bodyPr/>
          <a:lstStyle/>
          <a:p>
            <a:endParaRPr kumimoji="0"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5207000"/>
            <a:ext cx="444500" cy="31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227542"/>
            <a:ext cx="6731000" cy="724958"/>
          </a:xfrm>
        </p:spPr>
        <p:txBody>
          <a:bodyPr anchor="ctr"/>
          <a:lstStyle>
            <a:lvl1pPr algn="l">
              <a:buNone/>
              <a:defRPr sz="3055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157893" y="5207001"/>
            <a:ext cx="2222500" cy="304271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03875" y="5206840"/>
            <a:ext cx="4407188" cy="304271"/>
          </a:xfrm>
          <a:prstGeom prst="rect">
            <a:avLst/>
          </a:prstGeo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4221337" y="5206840"/>
            <a:ext cx="341065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1" latinLnBrk="0" hangingPunct="1"/>
            <a:fld id="{F0C94032-CD4C-4C25-B0C2-CEC720522D92}" type="slidenum">
              <a:rPr kumimoji="0" lang="en-US" smtClean="0"/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08000" y="1460500"/>
            <a:ext cx="1333500" cy="36195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695"/>
              </a:spcAft>
              <a:buNone/>
              <a:defRPr sz="1250"/>
            </a:lvl1pPr>
            <a:lvl2pPr>
              <a:buNone/>
              <a:defRPr sz="835"/>
            </a:lvl2pPr>
            <a:lvl3pPr>
              <a:buNone/>
              <a:defRPr sz="695"/>
            </a:lvl3pPr>
            <a:lvl4pPr>
              <a:buNone/>
              <a:defRPr sz="625"/>
            </a:lvl4pPr>
            <a:lvl5pPr>
              <a:buNone/>
              <a:defRPr sz="625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1968500" y="1460500"/>
            <a:ext cx="5334000" cy="3683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33500" y="4572000"/>
            <a:ext cx="6096000" cy="571500"/>
          </a:xfrm>
        </p:spPr>
        <p:txBody>
          <a:bodyPr/>
          <a:lstStyle>
            <a:lvl1pPr marL="0" indent="0">
              <a:buFontTx/>
              <a:buNone/>
              <a:defRPr sz="1180"/>
            </a:lvl1pPr>
            <a:lvl2pPr>
              <a:buFontTx/>
              <a:buNone/>
              <a:defRPr sz="835"/>
            </a:lvl2pPr>
            <a:lvl3pPr>
              <a:buFontTx/>
              <a:buNone/>
              <a:defRPr sz="695"/>
            </a:lvl3pPr>
            <a:lvl4pPr>
              <a:buFontTx/>
              <a:buNone/>
              <a:defRPr sz="625"/>
            </a:lvl4pPr>
            <a:lvl5pPr>
              <a:buFontTx/>
              <a:buNone/>
              <a:defRPr sz="625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8" name="矩形 7"/>
          <p:cNvSpPr/>
          <p:nvPr/>
        </p:nvSpPr>
        <p:spPr bwMode="white">
          <a:xfrm>
            <a:off x="-7620" y="3810000"/>
            <a:ext cx="7620000" cy="7391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250" dirty="0"/>
          </a:p>
        </p:txBody>
      </p:sp>
      <p:sp>
        <p:nvSpPr>
          <p:cNvPr id="9" name="矩形 8"/>
          <p:cNvSpPr/>
          <p:nvPr/>
        </p:nvSpPr>
        <p:spPr>
          <a:xfrm>
            <a:off x="-7620" y="3886200"/>
            <a:ext cx="1219200" cy="594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250" dirty="0"/>
          </a:p>
        </p:txBody>
      </p:sp>
      <p:sp>
        <p:nvSpPr>
          <p:cNvPr id="10" name="矩形 9"/>
          <p:cNvSpPr/>
          <p:nvPr/>
        </p:nvSpPr>
        <p:spPr>
          <a:xfrm>
            <a:off x="1287780" y="3878580"/>
            <a:ext cx="6332220" cy="5943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25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3500" y="3873500"/>
            <a:ext cx="6096000" cy="571500"/>
          </a:xfrm>
        </p:spPr>
        <p:txBody>
          <a:bodyPr anchor="ctr"/>
          <a:lstStyle>
            <a:lvl1pPr algn="l">
              <a:buNone/>
              <a:defRPr sz="1945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206500" y="0"/>
            <a:ext cx="83820" cy="572262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250" dirty="0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5207000" y="5207001"/>
            <a:ext cx="2222500" cy="304271"/>
          </a:xfrm>
          <a:prstGeom prst="rect">
            <a:avLst/>
          </a:prstGeom>
        </p:spPr>
        <p:txBody>
          <a:bodyPr rtlCol="0"/>
          <a:lstStyle/>
          <a:p>
            <a:pPr eaLnBrk="1" latinLnBrk="0" hangingPunct="1"/>
            <a:endParaRPr lang="en-US" dirty="0"/>
          </a:p>
        </p:txBody>
      </p:sp>
      <p:sp>
        <p:nvSpPr>
          <p:cNvPr id="13" name="幻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3889374"/>
            <a:ext cx="1206500" cy="552982"/>
          </a:xfrm>
          <a:prstGeom prst="rect">
            <a:avLst/>
          </a:prstGeom>
        </p:spPr>
        <p:txBody>
          <a:bodyPr rtlCol="0"/>
          <a:lstStyle>
            <a:lvl1pPr>
              <a:defRPr sz="1945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</a:fld>
            <a:endParaRPr kumimoji="0" lang="en-US" sz="1945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333500" y="5206840"/>
            <a:ext cx="3810000" cy="304271"/>
          </a:xfrm>
          <a:prstGeom prst="rect">
            <a:avLst/>
          </a:prstGeo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300480" y="0"/>
            <a:ext cx="6319520" cy="3807460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2220"/>
            </a:lvl1pPr>
          </a:lstStyle>
          <a:p>
            <a:r>
              <a:rPr kumimoji="0" lang="zh-CN" altLang="en-US"/>
              <a:t>将图片拖动到占位符，或单击添加图标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157893" y="5207001"/>
            <a:ext cx="2222500" cy="304271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03875" y="5206840"/>
            <a:ext cx="4407188" cy="304271"/>
          </a:xfrm>
          <a:prstGeom prst="rect">
            <a:avLst/>
          </a:prstGeo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221337" y="5206840"/>
            <a:ext cx="341065" cy="304271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F0C94032-CD4C-4C25-B0C2-CEC720522D92}" type="slidenum">
              <a:rPr kumimoji="0" lang="en-US" smtClean="0"/>
            </a:fld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508000" y="83821"/>
            <a:ext cx="6794500" cy="685455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43205" y="1078865"/>
            <a:ext cx="7189470" cy="411607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  <a:endParaRPr kumimoji="0" lang="zh-CN" altLang="en-US" dirty="0"/>
          </a:p>
          <a:p>
            <a:pPr lvl="1" eaLnBrk="1" latinLnBrk="0" hangingPunct="1"/>
            <a:r>
              <a:rPr kumimoji="0" lang="zh-CN" altLang="en-US" dirty="0"/>
              <a:t>二级</a:t>
            </a:r>
            <a:endParaRPr kumimoji="0" lang="zh-CN" altLang="en-US" dirty="0"/>
          </a:p>
          <a:p>
            <a:pPr lvl="2" eaLnBrk="1" latinLnBrk="0" hangingPunct="1"/>
            <a:r>
              <a:rPr kumimoji="0" lang="zh-CN" altLang="en-US" dirty="0"/>
              <a:t>三级</a:t>
            </a:r>
            <a:endParaRPr kumimoji="0" lang="zh-CN" altLang="en-US" dirty="0"/>
          </a:p>
          <a:p>
            <a:pPr lvl="3" eaLnBrk="1" latinLnBrk="0" hangingPunct="1"/>
            <a:r>
              <a:rPr kumimoji="0" lang="zh-CN" altLang="en-US" dirty="0"/>
              <a:t>四级</a:t>
            </a:r>
            <a:endParaRPr kumimoji="0" lang="zh-CN" altLang="en-US" dirty="0"/>
          </a:p>
          <a:p>
            <a:pPr lvl="4" eaLnBrk="1" latinLnBrk="0" hangingPunct="1"/>
            <a:r>
              <a:rPr kumimoji="0" lang="zh-CN" altLang="en-US" dirty="0"/>
              <a:t>五级</a:t>
            </a: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white">
          <a:xfrm>
            <a:off x="0" y="861060"/>
            <a:ext cx="7620000" cy="2667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250" dirty="0"/>
          </a:p>
        </p:txBody>
      </p:sp>
      <p:sp>
        <p:nvSpPr>
          <p:cNvPr id="8" name="矩形 7"/>
          <p:cNvSpPr/>
          <p:nvPr/>
        </p:nvSpPr>
        <p:spPr>
          <a:xfrm>
            <a:off x="-1" y="777502"/>
            <a:ext cx="653143" cy="1905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250" dirty="0"/>
          </a:p>
        </p:txBody>
      </p:sp>
      <p:sp>
        <p:nvSpPr>
          <p:cNvPr id="9" name="矩形 8"/>
          <p:cNvSpPr/>
          <p:nvPr/>
        </p:nvSpPr>
        <p:spPr>
          <a:xfrm>
            <a:off x="753627" y="777502"/>
            <a:ext cx="6866373" cy="1905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250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755560" y="361906"/>
            <a:ext cx="54694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4183B-C8BC-EC4B-9D81-A09D4DE522E4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11" name="Picture 10" descr="zhongnandaxue.png"/>
          <p:cNvPicPr>
            <a:picLocks noChangeAspect="1"/>
          </p:cNvPicPr>
          <p:nvPr userDrawn="1"/>
        </p:nvPicPr>
        <p:blipFill>
          <a:blip r:embed="rId12" cstate="screen"/>
          <a:stretch>
            <a:fillRect/>
          </a:stretch>
        </p:blipFill>
        <p:spPr>
          <a:xfrm>
            <a:off x="5892675" y="5306185"/>
            <a:ext cx="1409825" cy="359974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557894" y="5381384"/>
            <a:ext cx="5082722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面向对象程序设计</a:t>
            </a:r>
            <a:r>
              <a:rPr lang="en-US" altLang="zh-CN" sz="1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-C++</a:t>
            </a:r>
            <a:r>
              <a:rPr lang="en-US" altLang="en-US" sz="1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，主讲人：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助教</a:t>
            </a:r>
            <a:r>
              <a:rPr lang="en-US" altLang="en-US" sz="1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，中南大学</a:t>
            </a:r>
            <a:r>
              <a:rPr lang="zh-CN" altLang="en-US" sz="1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计算机</a:t>
            </a:r>
            <a:r>
              <a:rPr lang="en-US" altLang="en-US" sz="10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学院</a:t>
            </a:r>
            <a:endParaRPr lang="zh-CN" altLang="en-US" sz="10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燕尾形 4"/>
          <p:cNvSpPr/>
          <p:nvPr userDrawn="1"/>
        </p:nvSpPr>
        <p:spPr>
          <a:xfrm>
            <a:off x="415636" y="5417828"/>
            <a:ext cx="124642" cy="118564"/>
          </a:xfrm>
          <a:prstGeom prst="chevron">
            <a:avLst>
              <a:gd name="adj" fmla="val 5982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燕尾形 18"/>
          <p:cNvSpPr/>
          <p:nvPr userDrawn="1"/>
        </p:nvSpPr>
        <p:spPr>
          <a:xfrm>
            <a:off x="269420" y="5417828"/>
            <a:ext cx="124642" cy="118564"/>
          </a:xfrm>
          <a:prstGeom prst="chevron">
            <a:avLst>
              <a:gd name="adj" fmla="val 5982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22250" indent="-222250" algn="l" rtl="0" eaLnBrk="1" latinLnBrk="0" hangingPunct="1">
        <a:spcBef>
          <a:spcPts val="485"/>
        </a:spcBef>
        <a:buClr>
          <a:schemeClr val="accent2"/>
        </a:buClr>
        <a:buSzPct val="60000"/>
        <a:buFont typeface="Wingdings" panose="05000000000000000000"/>
        <a:buChar char=""/>
        <a:defRPr kumimoji="0" sz="2015" kern="12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190500" algn="l" rtl="0" eaLnBrk="1" latinLnBrk="0" hangingPunct="1">
        <a:spcBef>
          <a:spcPts val="380"/>
        </a:spcBef>
        <a:buClr>
          <a:schemeClr val="accent1"/>
        </a:buClr>
        <a:buSzPct val="70000"/>
        <a:buFont typeface="Wingdings 2" panose="05020102010507070707"/>
        <a:buChar char=""/>
        <a:defRPr kumimoji="0"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635000" indent="-158750" algn="l" rtl="0" eaLnBrk="1" latinLnBrk="0" hangingPunct="1">
        <a:spcBef>
          <a:spcPts val="345"/>
        </a:spcBef>
        <a:buClr>
          <a:schemeClr val="accent2"/>
        </a:buClr>
        <a:buSzPct val="75000"/>
        <a:buFont typeface="Wingdings" panose="05000000000000000000"/>
        <a:buChar char=""/>
        <a:defRPr kumimoji="0" sz="1595" kern="1200">
          <a:solidFill>
            <a:schemeClr val="tx1"/>
          </a:solidFill>
          <a:latin typeface="+mn-lt"/>
          <a:ea typeface="+mn-ea"/>
          <a:cs typeface="+mn-cs"/>
        </a:defRPr>
      </a:lvl3pPr>
      <a:lvl4pPr marL="952500" indent="-158750" algn="l" rtl="0" eaLnBrk="1" latinLnBrk="0" hangingPunct="1">
        <a:spcBef>
          <a:spcPts val="275"/>
        </a:spcBef>
        <a:buClr>
          <a:schemeClr val="accent3"/>
        </a:buClr>
        <a:buSzPct val="75000"/>
        <a:buFont typeface="Wingdings" panose="05000000000000000000"/>
        <a:buChar char=""/>
        <a:defRPr kumimoji="0"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270000" indent="-158750" algn="l" rtl="0" eaLnBrk="1" latinLnBrk="0" hangingPunct="1">
        <a:spcBef>
          <a:spcPts val="275"/>
        </a:spcBef>
        <a:buClr>
          <a:schemeClr val="accent4"/>
        </a:buClr>
        <a:buSzPct val="65000"/>
        <a:buFont typeface="Wingdings" panose="05000000000000000000"/>
        <a:buChar char=""/>
        <a:defRPr kumimoji="0"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460500" indent="-15875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2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651000" indent="-15875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2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1500" indent="-15875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2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032000" indent="-15875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2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17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35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952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270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587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905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222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540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customXml" Target="../ink/ink5.xml"/><Relationship Id="rId8" Type="http://schemas.openxmlformats.org/officeDocument/2006/relationships/image" Target="../media/image9.png"/><Relationship Id="rId7" Type="http://schemas.openxmlformats.org/officeDocument/2006/relationships/customXml" Target="../ink/ink4.xml"/><Relationship Id="rId6" Type="http://schemas.openxmlformats.org/officeDocument/2006/relationships/image" Target="../media/image8.png"/><Relationship Id="rId5" Type="http://schemas.openxmlformats.org/officeDocument/2006/relationships/customXml" Target="../ink/ink3.xml"/><Relationship Id="rId4" Type="http://schemas.openxmlformats.org/officeDocument/2006/relationships/image" Target="../media/image7.png"/><Relationship Id="rId3" Type="http://schemas.openxmlformats.org/officeDocument/2006/relationships/customXml" Target="../ink/ink2.xml"/><Relationship Id="rId22" Type="http://schemas.openxmlformats.org/officeDocument/2006/relationships/notesSlide" Target="../notesSlides/notesSlide5.x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15.png"/><Relationship Id="rId2" Type="http://schemas.openxmlformats.org/officeDocument/2006/relationships/image" Target="../media/image6.png"/><Relationship Id="rId19" Type="http://schemas.openxmlformats.org/officeDocument/2006/relationships/customXml" Target="../ink/ink10.xml"/><Relationship Id="rId18" Type="http://schemas.openxmlformats.org/officeDocument/2006/relationships/image" Target="../media/image14.png"/><Relationship Id="rId17" Type="http://schemas.openxmlformats.org/officeDocument/2006/relationships/customXml" Target="../ink/ink9.xml"/><Relationship Id="rId16" Type="http://schemas.openxmlformats.org/officeDocument/2006/relationships/image" Target="../media/image13.png"/><Relationship Id="rId15" Type="http://schemas.openxmlformats.org/officeDocument/2006/relationships/customXml" Target="../ink/ink8.xml"/><Relationship Id="rId14" Type="http://schemas.openxmlformats.org/officeDocument/2006/relationships/image" Target="../media/image12.png"/><Relationship Id="rId13" Type="http://schemas.openxmlformats.org/officeDocument/2006/relationships/customXml" Target="../ink/ink7.xml"/><Relationship Id="rId12" Type="http://schemas.openxmlformats.org/officeDocument/2006/relationships/image" Target="../media/image11.png"/><Relationship Id="rId11" Type="http://schemas.openxmlformats.org/officeDocument/2006/relationships/customXml" Target="../ink/ink6.xml"/><Relationship Id="rId10" Type="http://schemas.openxmlformats.org/officeDocument/2006/relationships/image" Target="../media/image10.png"/><Relationship Id="rId1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065" y="1335405"/>
            <a:ext cx="75958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kumimoji="1" lang="en-US" altLang="zh-CN" sz="40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C++</a:t>
            </a:r>
            <a:r>
              <a:rPr kumimoji="1" lang="zh-CN" altLang="en-US" sz="40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课程设计</a:t>
            </a:r>
            <a:endParaRPr kumimoji="1" lang="zh-CN" altLang="en-US" sz="4000" b="1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algn="ctr" fontAlgn="auto">
              <a:lnSpc>
                <a:spcPct val="100000"/>
              </a:lnSpc>
            </a:pPr>
            <a:r>
              <a:rPr kumimoji="1" lang="zh-CN" altLang="en-US" sz="40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习题讲解</a:t>
            </a:r>
            <a:endParaRPr kumimoji="1" lang="zh-CN" altLang="en-US" sz="4000" b="1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835"/>
    </mc:Choice>
    <mc:Fallback>
      <p:transition spd="slow" advTm="2183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程序分析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阅读下列程序写出运行结果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183B-C8BC-EC4B-9D81-A09D4DE522E4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9805" y="1399540"/>
            <a:ext cx="5716270" cy="39357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85435" y="1092835"/>
            <a:ext cx="20472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</a:rPr>
              <a:t>（继承与派生）</a:t>
            </a:r>
            <a:endParaRPr lang="zh-CN" alt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程序分析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阅读下列程序写出运行结果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183B-C8BC-EC4B-9D81-A09D4DE522E4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9805" y="1496695"/>
            <a:ext cx="5716270" cy="39357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700395" y="3659515"/>
            <a:ext cx="1855470" cy="20300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运行结果：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class Base1!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class Base2!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class Level2!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class Base2!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class Level1!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class TopLevel!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程序分析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378200" y="1078865"/>
            <a:ext cx="4177665" cy="4116070"/>
          </a:xfrm>
        </p:spPr>
        <p:txBody>
          <a:bodyPr>
            <a:normAutofit/>
          </a:bodyPr>
          <a:lstStyle/>
          <a:p>
            <a:pPr algn="l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虚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拟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继承主要是为了避免多重继承下的二义性。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派生类构造函数的调用次序有三个原则: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(1)虚基类的构造函数在非虚基类之前调用;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(2)若同一层次中包含多个虚基类,这些虚基类的构造函数按它们说明的次序调用;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(3)若虚基类由非虚基类派生而来,则仍先调用基类构造函数,再调用派生类的构造函数.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继承关系如图所示，根据图可以很容易地分析出运行结果。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183B-C8BC-EC4B-9D81-A09D4DE522E4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145" y="1184910"/>
            <a:ext cx="3074035" cy="35382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700395" y="3639820"/>
            <a:ext cx="1855470" cy="20300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运行结果：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class Base1!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class Base2!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class Level2!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class Base2!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class Level1!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class TopLevel!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0160" y="145415"/>
            <a:ext cx="7627620" cy="630555"/>
          </a:xfrm>
        </p:spPr>
        <p:txBody>
          <a:bodyPr>
            <a:noAutofit/>
          </a:bodyPr>
          <a:lstStyle/>
          <a:p>
            <a:pPr algn="ctr"/>
            <a:r>
              <a:rPr kumimoji="1" lang="zh-CN" altLang="en-US" sz="3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程序设计</a:t>
            </a:r>
            <a:endParaRPr kumimoji="1" lang="zh-CN" altLang="en-US" sz="36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sz="quarter" idx="1"/>
          </p:nvPr>
        </p:nvSpPr>
        <p:spPr>
          <a:xfrm>
            <a:off x="276605" y="964224"/>
            <a:ext cx="7066089" cy="40327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sz="20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1.建立一个对象数组，内放4个学生数据（学号、成绩），设立一个函数max,用指向对象的指针作函数参数，在max函数中找出4个学生中成绩最高者，并从输出学号</a:t>
            </a:r>
            <a:r>
              <a:rPr kumimoji="1" lang="zh-CN" altLang="en-US" sz="2000" b="1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。</a:t>
            </a:r>
            <a:endParaRPr kumimoji="1" lang="en-US" sz="2000" b="1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知识点：</a:t>
            </a:r>
            <a:endParaRPr kumimoji="1" lang="zh-CN" altLang="en-US" sz="2000" b="1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179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r>
              <a:rPr kumimoji="1" lang="zh-CN" altLang="en-US" sz="179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）创建</a:t>
            </a:r>
            <a:r>
              <a:rPr kumimoji="1" lang="en-US" altLang="zh-CN" sz="179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student</a:t>
            </a:r>
            <a:r>
              <a:rPr kumimoji="1" lang="zh-CN" altLang="en-US" sz="179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类，</a:t>
            </a:r>
            <a:r>
              <a:rPr kumimoji="1" lang="zh-CN" altLang="en-US" sz="1785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有构造函数，</a:t>
            </a:r>
            <a:r>
              <a:rPr kumimoji="1" lang="zh-CN" altLang="en-US" sz="179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有学号、成绩等成员。</a:t>
            </a:r>
            <a:endParaRPr kumimoji="1" lang="zh-CN" altLang="en-US" sz="179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179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</a:t>
            </a:r>
            <a:r>
              <a:rPr kumimoji="1" lang="zh-CN" altLang="en-US" sz="179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）编写</a:t>
            </a:r>
            <a:r>
              <a:rPr kumimoji="1" lang="en-US" altLang="zh-CN" sz="179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max</a:t>
            </a:r>
            <a:r>
              <a:rPr kumimoji="1" lang="zh-CN" altLang="en-US" sz="179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函数，考察对类成员的访问。</a:t>
            </a:r>
            <a:endParaRPr kumimoji="1" lang="zh-CN" altLang="en-US" sz="179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179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</a:t>
            </a:r>
            <a:r>
              <a:rPr kumimoji="1" lang="zh-CN" altLang="en-US" sz="179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）</a:t>
            </a:r>
            <a:r>
              <a:rPr kumimoji="1" lang="zh-CN" altLang="en-US" sz="1785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对象指针作函数参数，考察对象指针的使用。</a:t>
            </a:r>
            <a:endParaRPr kumimoji="1" lang="zh-CN" altLang="en-US" sz="1785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1785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4</a:t>
            </a:r>
            <a:r>
              <a:rPr kumimoji="1" lang="zh-CN" altLang="en-US" sz="1785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）考察对象数组的创建。</a:t>
            </a:r>
            <a:endParaRPr kumimoji="1" lang="zh-CN" altLang="en-US" sz="179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200"/>
    </mc:Choice>
    <mc:Fallback>
      <p:transition spd="slow" advTm="352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0160" y="145415"/>
            <a:ext cx="7627620" cy="630555"/>
          </a:xfrm>
        </p:spPr>
        <p:txBody>
          <a:bodyPr>
            <a:noAutofit/>
          </a:bodyPr>
          <a:lstStyle/>
          <a:p>
            <a:pPr algn="ctr"/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程序设计</a:t>
            </a:r>
            <a:endParaRPr kumimoji="1" lang="zh-CN" altLang="en-US" sz="36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-10795" y="1034415"/>
            <a:ext cx="2467610" cy="3076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#include &lt;iostream&gt;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class Student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{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public: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lvl="1"/>
            <a:r>
              <a:rPr sz="1000">
                <a:solidFill>
                  <a:srgbClr val="FF0000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Student(int n,int m)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lvl="1"/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{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lvl="1"/>
            <a:r>
              <a:rPr lang="en-US"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	</a:t>
            </a:r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this-&gt;nu=n;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lvl="2"/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this-&gt;score=m;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lvl="1"/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}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lvl="1"/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void display()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lvl="1"/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{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lvl="1"/>
            <a:r>
              <a:rPr lang="en-US"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	</a:t>
            </a:r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std::cout&lt;&lt;num&lt;&lt;" "&lt;&lt;score&lt;&lt;std::endl;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lvl="1"/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}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lvl="1"/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int score; 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lvl="1"/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int num;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};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endParaRPr sz="12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endParaRPr sz="12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57450" y="1034415"/>
            <a:ext cx="2793365" cy="30765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  <a:sym typeface="+mn-ea"/>
            </a:endParaRPr>
          </a:p>
          <a:p>
            <a:r>
              <a:rPr lang="en-US" sz="1000">
                <a:solidFill>
                  <a:srgbClr val="FF0000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//</a:t>
            </a:r>
            <a:r>
              <a:rPr lang="zh-CN" altLang="en-US" sz="1000">
                <a:solidFill>
                  <a:srgbClr val="FF0000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对象指针</a:t>
            </a:r>
            <a:endParaRPr sz="1000">
              <a:solidFill>
                <a:srgbClr val="FF0000"/>
              </a:solidFill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  <a:sym typeface="+mn-ea"/>
            </a:endParaRPr>
          </a:p>
          <a:p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int max(</a:t>
            </a:r>
            <a:r>
              <a:rPr sz="1000">
                <a:solidFill>
                  <a:srgbClr val="FF0000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Student *a</a:t>
            </a:r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) 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{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lvl="1"/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int i,k;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lvl="1"/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int max;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lvl="1"/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max=a[0].score;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lvl="1"/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for(i=0;i&lt;4;i++)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  <a:sym typeface="+mn-ea"/>
            </a:endParaRPr>
          </a:p>
          <a:p>
            <a:pPr lvl="2"/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if(</a:t>
            </a:r>
            <a:r>
              <a:rPr sz="1000">
                <a:solidFill>
                  <a:srgbClr val="FF0000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a[i].score&gt;max</a:t>
            </a:r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) {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lvl="3"/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max=a[i].score;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  <a:sym typeface="+mn-ea"/>
            </a:endParaRPr>
          </a:p>
          <a:p>
            <a:pPr lvl="3"/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k=i;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lvl="2"/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} 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lvl="1"/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std::cout&lt;&lt;max&lt;&lt;"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  <a:sym typeface="+mn-ea"/>
            </a:endParaRPr>
          </a:p>
          <a:p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 "&lt;&lt;k&lt;&lt;std::endl;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}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  <a:sym typeface="+mn-ea"/>
            </a:endParaRPr>
          </a:p>
          <a:p>
            <a:endParaRPr lang="zh-CN" altLang="en-US"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endParaRPr lang="zh-CN" altLang="en-US" sz="10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12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endParaRPr lang="zh-CN" altLang="en-US" sz="12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50815" y="1034415"/>
            <a:ext cx="2369185" cy="3014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int main()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  <a:sym typeface="+mn-ea"/>
            </a:endParaRPr>
          </a:p>
          <a:p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{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  <a:sym typeface="+mn-ea"/>
            </a:endParaRPr>
          </a:p>
          <a:p>
            <a:pPr lvl="1"/>
            <a:r>
              <a:rPr lang="en-US" sz="1000">
                <a:solidFill>
                  <a:srgbClr val="FF0000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//</a:t>
            </a:r>
            <a:r>
              <a:rPr lang="zh-CN" altLang="en-US" sz="1000">
                <a:solidFill>
                  <a:srgbClr val="FF0000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对象数组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  <a:sym typeface="+mn-ea"/>
            </a:endParaRPr>
          </a:p>
          <a:p>
            <a:pPr lvl="1"/>
            <a:r>
              <a:rPr sz="1000">
                <a:solidFill>
                  <a:srgbClr val="FF0000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Student stud[4]= {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  <a:sym typeface="+mn-ea"/>
            </a:endParaRPr>
          </a:p>
          <a:p>
            <a:pPr lvl="2"/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Student(1001,80),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  <a:sym typeface="+mn-ea"/>
            </a:endParaRPr>
          </a:p>
          <a:p>
            <a:pPr lvl="2"/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Student(1002,85),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  <a:sym typeface="+mn-ea"/>
            </a:endParaRPr>
          </a:p>
          <a:p>
            <a:pPr lvl="2"/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Student(1003,87),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  <a:sym typeface="+mn-ea"/>
            </a:endParaRPr>
          </a:p>
          <a:p>
            <a:pPr lvl="2"/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Student(1004,90)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  <a:sym typeface="+mn-ea"/>
            </a:endParaRPr>
          </a:p>
          <a:p>
            <a:pPr lvl="1"/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};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  <a:sym typeface="+mn-ea"/>
            </a:endParaRPr>
          </a:p>
          <a:p>
            <a:pPr lvl="1"/>
            <a:r>
              <a:rPr sz="1000">
                <a:solidFill>
                  <a:srgbClr val="FF0000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Student *p;</a:t>
            </a:r>
            <a:endParaRPr sz="1000">
              <a:solidFill>
                <a:srgbClr val="FF0000"/>
              </a:solidFill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  <a:sym typeface="+mn-ea"/>
            </a:endParaRPr>
          </a:p>
          <a:p>
            <a:pPr lvl="1"/>
            <a:r>
              <a:rPr sz="1000">
                <a:solidFill>
                  <a:srgbClr val="FF0000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p=&amp;stud[0];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  <a:sym typeface="+mn-ea"/>
            </a:endParaRPr>
          </a:p>
          <a:p>
            <a:pPr lvl="1"/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for(p=stud;p&lt;stud+4;p++)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  <a:sym typeface="+mn-ea"/>
            </a:endParaRPr>
          </a:p>
          <a:p>
            <a:pPr lvl="2"/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p-&gt;display();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  <a:sym typeface="+mn-ea"/>
            </a:endParaRPr>
          </a:p>
          <a:p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     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  <a:sym typeface="+mn-ea"/>
            </a:endParaRPr>
          </a:p>
          <a:p>
            <a:pPr lvl="1"/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Student *p1;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  <a:sym typeface="+mn-ea"/>
            </a:endParaRPr>
          </a:p>
          <a:p>
            <a:pPr lvl="1"/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p1=&amp;stud[0];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  <a:sym typeface="+mn-ea"/>
            </a:endParaRPr>
          </a:p>
          <a:p>
            <a:pPr lvl="1"/>
            <a:r>
              <a:rPr lang="en-US" sz="1000">
                <a:solidFill>
                  <a:srgbClr val="FF0000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//</a:t>
            </a:r>
            <a:r>
              <a:rPr lang="zh-CN" altLang="en-US" sz="1000">
                <a:solidFill>
                  <a:srgbClr val="FF0000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对象指针作参数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  <a:sym typeface="+mn-ea"/>
            </a:endParaRPr>
          </a:p>
          <a:p>
            <a:pPr lvl="1"/>
            <a:r>
              <a:rPr sz="1000">
                <a:solidFill>
                  <a:srgbClr val="FF0000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max(p1);</a:t>
            </a:r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 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  <a:sym typeface="+mn-ea"/>
            </a:endParaRPr>
          </a:p>
          <a:p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}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200"/>
    </mc:Choice>
    <mc:Fallback>
      <p:transition spd="slow" advTm="352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0160" y="145415"/>
            <a:ext cx="7627620" cy="630555"/>
          </a:xfrm>
        </p:spPr>
        <p:txBody>
          <a:bodyPr>
            <a:noAutofit/>
          </a:bodyPr>
          <a:lstStyle/>
          <a:p>
            <a:pPr algn="ctr"/>
            <a:r>
              <a:rPr kumimoji="1" lang="zh-CN" altLang="en-US" sz="3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程序设计</a:t>
            </a:r>
            <a:endParaRPr kumimoji="1" lang="zh-CN" altLang="en-US" sz="36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sz="quarter" idx="1"/>
          </p:nvPr>
        </p:nvSpPr>
        <p:spPr>
          <a:xfrm>
            <a:off x="276605" y="964224"/>
            <a:ext cx="7066089" cy="40327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2. </a:t>
            </a:r>
            <a:r>
              <a:rPr kumimoji="1" sz="20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在一个游戏中，定义了一个武器类，而武器类里面定义一个射击方法Shoot，而游戏中有多种不同类型的武器，例如：手枪，散弹枪等，而不同武器的子弹移动的路径是不一样的，但是，它们都希望使用武器类中的属性与Shoot方法。</a:t>
            </a:r>
            <a:endParaRPr kumimoji="1" sz="2000" b="1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kumimoji="1" lang="zh-CN" sz="20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知识点：</a:t>
            </a:r>
            <a:endParaRPr kumimoji="1" lang="zh-CN" sz="2000" b="1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179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r>
              <a:rPr kumimoji="1" lang="zh-CN" altLang="en-US" sz="179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）</a:t>
            </a:r>
            <a:r>
              <a:rPr kumimoji="1" sz="1785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一个武器类</a:t>
            </a:r>
            <a:r>
              <a:rPr kumimoji="1" lang="zh-CN" sz="1785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，</a:t>
            </a:r>
            <a:r>
              <a:rPr kumimoji="1" sz="1785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多种不同类型的武器</a:t>
            </a:r>
            <a:r>
              <a:rPr kumimoji="1" lang="zh-CN" sz="1785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，考察</a:t>
            </a:r>
            <a:r>
              <a:rPr kumimoji="1" lang="zh-CN" altLang="en-US" sz="179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继承与派生</a:t>
            </a:r>
            <a:endParaRPr kumimoji="1" lang="zh-CN" altLang="en-US" sz="179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179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</a:t>
            </a:r>
            <a:r>
              <a:rPr kumimoji="1" lang="zh-CN" altLang="en-US" sz="179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）</a:t>
            </a:r>
            <a:r>
              <a:rPr kumimoji="1" sz="1785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不同武器的子弹移动的路径不一样</a:t>
            </a:r>
            <a:r>
              <a:rPr kumimoji="1" lang="zh-CN" sz="1785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，考察多态性与虚函数</a:t>
            </a:r>
            <a:endParaRPr kumimoji="1" lang="zh-CN" altLang="en-US" sz="1785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200"/>
    </mc:Choice>
    <mc:Fallback>
      <p:transition spd="slow" advTm="352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0160" y="145415"/>
            <a:ext cx="7627620" cy="630555"/>
          </a:xfrm>
        </p:spPr>
        <p:txBody>
          <a:bodyPr>
            <a:noAutofit/>
          </a:bodyPr>
          <a:lstStyle/>
          <a:p>
            <a:pPr algn="ctr"/>
            <a:r>
              <a:rPr kumimoji="1" lang="zh-CN" altLang="en-US" sz="3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  <a:sym typeface="+mn-ea"/>
              </a:rPr>
              <a:t>程序设计</a:t>
            </a:r>
            <a:endParaRPr kumimoji="1" lang="zh-CN" altLang="en-US" sz="36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-10795" y="1034415"/>
            <a:ext cx="3204210" cy="4246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#include &lt;iostream&gt;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#include &lt;cstring&gt;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using namespace std;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class Weapon //定了一个描述武器的类Ｗeapon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{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public: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lvl="1"/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Weapon(string type, int x, int y)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lvl="1"/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{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lvl="1"/>
            <a:r>
              <a:rPr lang="en-US"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	</a:t>
            </a:r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this-&gt;Type=type;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lvl="2"/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this-&gt;x=x;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lvl="2"/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this-&gt;y=y;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lvl="1"/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}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lvl="1"/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string Type;  //武器的类型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lvl="1"/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int x; 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lvl="1"/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int y;     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lvl="1"/>
            <a:r>
              <a:rPr sz="1000">
                <a:solidFill>
                  <a:srgbClr val="FF0000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//定义了虚函数shoot，用于多态</a:t>
            </a:r>
            <a:r>
              <a:rPr sz="1000">
                <a:solidFill>
                  <a:srgbClr val="FF0000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endParaRPr sz="1000">
              <a:solidFill>
                <a:srgbClr val="FF0000"/>
              </a:solidFill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lvl="1"/>
            <a:r>
              <a:rPr sz="1000">
                <a:solidFill>
                  <a:srgbClr val="FF0000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virtual void shoot();</a:t>
            </a:r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lvl="1" fontAlgn="auto"/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};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r>
              <a:rPr sz="1000">
                <a:solidFill>
                  <a:srgbClr val="FF0000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void Weapon::shoot()  //实现多态的方法</a:t>
            </a:r>
            <a:endParaRPr sz="1000">
              <a:solidFill>
                <a:srgbClr val="FF0000"/>
              </a:solidFill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{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lvl="1"/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x=x+1;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lvl="1"/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cout&lt;&lt;Type&lt;&lt;"|"&lt;&lt;x&lt;&lt;endl;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}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93415" y="1034415"/>
            <a:ext cx="4426585" cy="4246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//定义了一个描述散弹枪的类ShotGun并继承了Weapon类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  <a:sym typeface="+mn-ea"/>
            </a:endParaRPr>
          </a:p>
          <a:p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class ShotGun:public Weapon  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  <a:sym typeface="+mn-ea"/>
            </a:endParaRPr>
          </a:p>
          <a:p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{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  <a:sym typeface="+mn-ea"/>
            </a:endParaRPr>
          </a:p>
          <a:p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public: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  <a:sym typeface="+mn-ea"/>
            </a:endParaRPr>
          </a:p>
          <a:p>
            <a:pPr lvl="1"/>
            <a:r>
              <a:rPr sz="1000">
                <a:solidFill>
                  <a:srgbClr val="FF0000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ShotGun(string type, int x, int y):Weapon(type, x, y){}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  <a:sym typeface="+mn-ea"/>
            </a:endParaRPr>
          </a:p>
          <a:p>
            <a:pPr lvl="1"/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void shoot();  //定义了虚函数shoot，用于多态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  <a:sym typeface="+mn-ea"/>
            </a:endParaRPr>
          </a:p>
          <a:p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};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  <a:sym typeface="+mn-ea"/>
            </a:endParaRPr>
          </a:p>
          <a:p>
            <a:r>
              <a:rPr sz="1000">
                <a:solidFill>
                  <a:srgbClr val="FF0000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void ShotGun::shoot()//实现多态的方法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  <a:sym typeface="+mn-ea"/>
            </a:endParaRPr>
          </a:p>
          <a:p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{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  <a:sym typeface="+mn-ea"/>
            </a:endParaRPr>
          </a:p>
          <a:p>
            <a:pPr lvl="1"/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x=x+1;    //可以使用基类Weapon中的公有属性x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  <a:sym typeface="+mn-ea"/>
            </a:endParaRPr>
          </a:p>
          <a:p>
            <a:pPr lvl="1"/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y=y+1;    //可以使用基类Weapon中的公有属性y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  <a:sym typeface="+mn-ea"/>
            </a:endParaRPr>
          </a:p>
          <a:p>
            <a:pPr lvl="1"/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cout&lt;&lt;Type&lt;&lt;"|"&lt;&lt;x&lt;&lt;"|"&lt;&lt;y&lt;&lt;endl;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  <a:sym typeface="+mn-ea"/>
            </a:endParaRPr>
          </a:p>
          <a:p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}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  <a:sym typeface="+mn-ea"/>
            </a:endParaRPr>
          </a:p>
          <a:p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//定义了普通的函数test，参数接收Weapon类的</a:t>
            </a:r>
            <a:r>
              <a:rPr lang="zh-CN"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指</a:t>
            </a:r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针对象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  <a:sym typeface="+mn-ea"/>
            </a:endParaRPr>
          </a:p>
          <a:p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void test(</a:t>
            </a:r>
            <a:r>
              <a:rPr sz="1000">
                <a:solidFill>
                  <a:srgbClr val="FF0000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Weapon &amp;p</a:t>
            </a:r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) {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  <a:sym typeface="+mn-ea"/>
            </a:endParaRPr>
          </a:p>
          <a:p>
            <a:pPr lvl="1"/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//根据参数p来决定调用的是Weapon类中的shoot，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  <a:sym typeface="+mn-ea"/>
            </a:endParaRPr>
          </a:p>
          <a:p>
            <a:pPr lvl="1"/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//还是ShotGun类中的shoot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  <a:sym typeface="+mn-ea"/>
            </a:endParaRPr>
          </a:p>
          <a:p>
            <a:pPr lvl="1"/>
            <a:r>
              <a:rPr sz="1000">
                <a:solidFill>
                  <a:srgbClr val="FF0000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p.shoot();</a:t>
            </a:r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    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  <a:sym typeface="+mn-ea"/>
            </a:endParaRPr>
          </a:p>
          <a:p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}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  <a:sym typeface="+mn-ea"/>
            </a:endParaRPr>
          </a:p>
          <a:p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int main()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  <a:sym typeface="+mn-ea"/>
            </a:endParaRPr>
          </a:p>
          <a:p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{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  <a:sym typeface="+mn-ea"/>
            </a:endParaRPr>
          </a:p>
          <a:p>
            <a:pPr lvl="1"/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Weapon wp1("pistol", 3, 1);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  <a:sym typeface="+mn-ea"/>
            </a:endParaRPr>
          </a:p>
          <a:p>
            <a:pPr lvl="1"/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ShotGun sg1("ShotGun", 2, 2);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  <a:sym typeface="+mn-ea"/>
            </a:endParaRPr>
          </a:p>
          <a:p>
            <a:pPr lvl="1"/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test(wp1);  //参数p调用了Weapon类中的shoot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  <a:sym typeface="+mn-ea"/>
            </a:endParaRPr>
          </a:p>
          <a:p>
            <a:pPr lvl="1"/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test(sg1);  //参数p调用了ＳhotGun类中的shoot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  <a:sym typeface="+mn-ea"/>
            </a:endParaRPr>
          </a:p>
          <a:p>
            <a:pPr lvl="1"/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return 0;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  <a:sym typeface="+mn-ea"/>
            </a:endParaRPr>
          </a:p>
          <a:p>
            <a:r>
              <a:rPr sz="100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  <a:sym typeface="+mn-ea"/>
              </a:rPr>
              <a:t>}</a:t>
            </a:r>
            <a:endParaRPr sz="100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200"/>
    </mc:Choice>
    <mc:Fallback>
      <p:transition spd="slow" advTm="352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"/>
          <p:cNvSpPr txBox="1"/>
          <p:nvPr/>
        </p:nvSpPr>
        <p:spPr>
          <a:xfrm>
            <a:off x="416674" y="1979526"/>
            <a:ext cx="6837680" cy="79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3470" dirty="0">
                <a:latin typeface="Times New Roman" panose="02020603050405020304" charset="0"/>
                <a:cs typeface="Times New Roman" panose="02020603050405020304" charset="0"/>
              </a:rPr>
              <a:t>   谢  谢！</a:t>
            </a:r>
            <a:endParaRPr kumimoji="1" lang="zh-CN" altLang="en-US" sz="347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副标题 3"/>
          <p:cNvSpPr txBox="1"/>
          <p:nvPr/>
        </p:nvSpPr>
        <p:spPr>
          <a:xfrm>
            <a:off x="2001155" y="5056371"/>
            <a:ext cx="5618845" cy="5715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485"/>
              </a:spcBef>
              <a:buClr>
                <a:schemeClr val="accent2"/>
              </a:buClr>
              <a:buSzPct val="60000"/>
              <a:buFont typeface="Wingdings" panose="05000000000000000000"/>
              <a:buNone/>
              <a:defRPr kumimoji="0" sz="1805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17500" indent="0" algn="ctr" rtl="0" eaLnBrk="1" latinLnBrk="0" hangingPunct="1">
              <a:spcBef>
                <a:spcPts val="380"/>
              </a:spcBef>
              <a:buClr>
                <a:schemeClr val="accent1"/>
              </a:buClr>
              <a:buSzPct val="70000"/>
              <a:buFont typeface="Wingdings 2" panose="05020102010507070707"/>
              <a:buNone/>
              <a:defRPr kumimoji="0"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5000" indent="0" algn="ctr" rtl="0" eaLnBrk="1" latinLnBrk="0" hangingPunct="1">
              <a:spcBef>
                <a:spcPts val="345"/>
              </a:spcBef>
              <a:buClr>
                <a:schemeClr val="accent2"/>
              </a:buClr>
              <a:buSzPct val="75000"/>
              <a:buFont typeface="Wingdings" panose="05000000000000000000"/>
              <a:buNone/>
              <a:defRPr kumimoji="0" sz="15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2500" indent="0" algn="ctr" rtl="0" eaLnBrk="1" latinLnBrk="0" hangingPunct="1">
              <a:spcBef>
                <a:spcPts val="275"/>
              </a:spcBef>
              <a:buClr>
                <a:schemeClr val="accent3"/>
              </a:buClr>
              <a:buSzPct val="75000"/>
              <a:buFont typeface="Wingdings" panose="05000000000000000000"/>
              <a:buNone/>
              <a:defRPr kumimoji="0" sz="13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0000" indent="0" algn="ctr" rtl="0" eaLnBrk="1" latinLnBrk="0" hangingPunct="1">
              <a:spcBef>
                <a:spcPts val="275"/>
              </a:spcBef>
              <a:buClr>
                <a:schemeClr val="accent4"/>
              </a:buClr>
              <a:buSzPct val="65000"/>
              <a:buFont typeface="Wingdings" panose="05000000000000000000"/>
              <a:buNone/>
              <a:defRPr kumimoji="0" sz="13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875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/>
              <a:buNone/>
              <a:defRPr kumimoji="0" sz="12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50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/>
              <a:buNone/>
              <a:defRPr kumimoji="0" sz="12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225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/>
              <a:buNone/>
              <a:defRPr kumimoji="0" sz="12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400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/>
              <a:buNone/>
              <a:defRPr kumimoji="0" sz="12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5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面向对象程序设计 </a:t>
            </a:r>
            <a:r>
              <a:rPr lang="en-US" altLang="zh-CN" sz="15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C++</a:t>
            </a:r>
            <a:endParaRPr lang="zh-CN" altLang="en-US" sz="15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副标题 3"/>
          <p:cNvSpPr txBox="1"/>
          <p:nvPr/>
        </p:nvSpPr>
        <p:spPr>
          <a:xfrm>
            <a:off x="92905" y="5056371"/>
            <a:ext cx="1794511" cy="5715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485"/>
              </a:spcBef>
              <a:buClr>
                <a:schemeClr val="accent2"/>
              </a:buClr>
              <a:buSzPct val="60000"/>
              <a:buFont typeface="Wingdings" panose="05000000000000000000"/>
              <a:buNone/>
              <a:defRPr kumimoji="0" sz="1805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17500" indent="0" algn="ctr" rtl="0" eaLnBrk="1" latinLnBrk="0" hangingPunct="1">
              <a:spcBef>
                <a:spcPts val="380"/>
              </a:spcBef>
              <a:buClr>
                <a:schemeClr val="accent1"/>
              </a:buClr>
              <a:buSzPct val="70000"/>
              <a:buFont typeface="Wingdings 2" panose="05020102010507070707"/>
              <a:buNone/>
              <a:defRPr kumimoji="0"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5000" indent="0" algn="ctr" rtl="0" eaLnBrk="1" latinLnBrk="0" hangingPunct="1">
              <a:spcBef>
                <a:spcPts val="345"/>
              </a:spcBef>
              <a:buClr>
                <a:schemeClr val="accent2"/>
              </a:buClr>
              <a:buSzPct val="75000"/>
              <a:buFont typeface="Wingdings" panose="05000000000000000000"/>
              <a:buNone/>
              <a:defRPr kumimoji="0" sz="15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2500" indent="0" algn="ctr" rtl="0" eaLnBrk="1" latinLnBrk="0" hangingPunct="1">
              <a:spcBef>
                <a:spcPts val="275"/>
              </a:spcBef>
              <a:buClr>
                <a:schemeClr val="accent3"/>
              </a:buClr>
              <a:buSzPct val="75000"/>
              <a:buFont typeface="Wingdings" panose="05000000000000000000"/>
              <a:buNone/>
              <a:defRPr kumimoji="0" sz="13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0000" indent="0" algn="ctr" rtl="0" eaLnBrk="1" latinLnBrk="0" hangingPunct="1">
              <a:spcBef>
                <a:spcPts val="275"/>
              </a:spcBef>
              <a:buClr>
                <a:schemeClr val="accent4"/>
              </a:buClr>
              <a:buSzPct val="65000"/>
              <a:buFont typeface="Wingdings" panose="05000000000000000000"/>
              <a:buNone/>
              <a:defRPr kumimoji="0" sz="13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875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/>
              <a:buNone/>
              <a:defRPr kumimoji="0" sz="12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50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/>
              <a:buNone/>
              <a:defRPr kumimoji="0" sz="12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225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/>
              <a:buNone/>
              <a:defRPr kumimoji="0" sz="12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400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/>
              <a:buNone/>
              <a:defRPr kumimoji="0" sz="12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5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0160" y="145415"/>
            <a:ext cx="7627620" cy="630555"/>
          </a:xfrm>
        </p:spPr>
        <p:txBody>
          <a:bodyPr>
            <a:noAutofit/>
          </a:bodyPr>
          <a:lstStyle/>
          <a:p>
            <a:pPr algn="ctr"/>
            <a:r>
              <a:rPr kumimoji="1" lang="en-US" altLang="en-US" sz="3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内容大纲</a:t>
            </a:r>
            <a:endParaRPr kumimoji="1" lang="zh-CN" altLang="en-US" sz="36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sz="quarter" idx="1"/>
          </p:nvPr>
        </p:nvSpPr>
        <p:spPr>
          <a:xfrm>
            <a:off x="276605" y="964224"/>
            <a:ext cx="7066089" cy="40327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1. </a:t>
            </a:r>
            <a:r>
              <a:rPr kumimoji="1" lang="zh-CN" altLang="en-US" sz="20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改错</a:t>
            </a:r>
            <a:endParaRPr kumimoji="1" lang="en-US" altLang="zh-CN" sz="2000" b="1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en-US" sz="20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2. </a:t>
            </a:r>
            <a:r>
              <a:rPr kumimoji="1" lang="zh-CN" altLang="en-US" sz="20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程序填空</a:t>
            </a:r>
            <a:endParaRPr kumimoji="1" lang="en-US" altLang="en-US" sz="2000" b="1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en-US" sz="20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3. </a:t>
            </a:r>
            <a:r>
              <a:rPr kumimoji="1" lang="zh-CN" altLang="en-US" sz="20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程序分析</a:t>
            </a:r>
            <a:endParaRPr kumimoji="1" lang="en-US" altLang="en-US" sz="2000" b="1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en-US" sz="20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4. </a:t>
            </a:r>
            <a:r>
              <a:rPr kumimoji="1" lang="zh-CN" altLang="en-US" sz="20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程序设计</a:t>
            </a:r>
            <a:endParaRPr kumimoji="1" lang="zh-CN" altLang="en-US" sz="2000" b="1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200"/>
    </mc:Choice>
    <mc:Fallback>
      <p:transition spd="slow" advTm="352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程序改错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下面代码哪里有错误？如何修改？</a:t>
            </a:r>
            <a:endParaRPr lang="zh-CN" altLang="en-US" sz="20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183B-C8BC-EC4B-9D81-A09D4DE522E4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385435" y="944880"/>
            <a:ext cx="20472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rgbClr val="FF0000"/>
                </a:solidFill>
              </a:rPr>
              <a:t>（多态性与虚函数）</a:t>
            </a:r>
            <a:endParaRPr lang="zh-CN" altLang="en-US" sz="1400">
              <a:solidFill>
                <a:srgbClr val="FF0000"/>
              </a:solidFill>
            </a:endParaRPr>
          </a:p>
          <a:p>
            <a:r>
              <a:rPr lang="zh-CN" altLang="en-US" sz="1400">
                <a:solidFill>
                  <a:srgbClr val="FF0000"/>
                </a:solidFill>
              </a:rPr>
              <a:t>（类和对象初步）</a:t>
            </a:r>
            <a:endParaRPr lang="zh-CN" altLang="en-US" sz="1400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750" y="1466850"/>
            <a:ext cx="5326380" cy="39909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程序改错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下面代码哪里有错误？如何修改？</a:t>
            </a:r>
            <a:endParaRPr lang="zh-CN" altLang="en-US" sz="20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183B-C8BC-EC4B-9D81-A09D4DE522E4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" y="1406525"/>
            <a:ext cx="5326380" cy="399097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483360" y="2279015"/>
            <a:ext cx="635000" cy="18288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038600" y="1771015"/>
            <a:ext cx="920115" cy="18288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163060" y="2940050"/>
            <a:ext cx="3139440" cy="2245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A的析构函数应定义为虚函数，否则B的析构函数不会被调用，m_buf也不会被释放。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应该使用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-&gt;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访问指针对象指向的方法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程序改错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下面代码哪里有错误？如何修改？</a:t>
            </a:r>
            <a:endParaRPr lang="zh-CN" altLang="en-US" sz="20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183B-C8BC-EC4B-9D81-A09D4DE522E4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730" y="1408430"/>
            <a:ext cx="5347491" cy="39924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83360" y="2279015"/>
            <a:ext cx="478790" cy="18288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203700" y="1779270"/>
            <a:ext cx="125730" cy="18288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469130" y="2937510"/>
            <a:ext cx="2231390" cy="3987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正确答案如图所示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程序改错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6849" y="1928900"/>
          <a:ext cx="7416802" cy="3039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64"/>
                <a:gridCol w="2954138"/>
              </a:tblGrid>
              <a:tr h="3039610">
                <a:tc>
                  <a:txBody>
                    <a:bodyPr/>
                    <a:lstStyle/>
                    <a:p>
                      <a:pPr>
                        <a:buFont typeface="+mj-lt"/>
                        <a:buAutoNum type="arabicPeriod"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#include &lt;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iostream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&gt;  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Consolas" panose="020B0609020204030204" charset="0"/>
                      </a:endParaRP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using namespace 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std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;  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Consolas" panose="020B0609020204030204" charset="0"/>
                      </a:endParaRP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class Test  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Consolas" panose="020B0609020204030204" charset="0"/>
                      </a:endParaRP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{  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Consolas" panose="020B0609020204030204" charset="0"/>
                      </a:endParaRP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private:  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Consolas" panose="020B0609020204030204" charset="0"/>
                      </a:endParaRP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    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int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 x=</a:t>
                      </a: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50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,y=</a:t>
                      </a: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100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;  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Consolas" panose="020B0609020204030204" charset="0"/>
                      </a:endParaRP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public: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Consolas" panose="020B0609020204030204" charset="0"/>
                      </a:endParaRP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zh-CN" altLang="en-US" sz="11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    </a:t>
                      </a: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//</a:t>
                      </a:r>
                      <a:r>
                        <a:rPr lang="zh-CN" altLang="en-US" sz="11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 期望</a:t>
                      </a:r>
                      <a:r>
                        <a:rPr lang="en-US" altLang="zh-CN" sz="1100" b="0" dirty="0" err="1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i</a:t>
                      </a:r>
                      <a:r>
                        <a:rPr lang="zh-CN" altLang="en-US" sz="11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的默认值为</a:t>
                      </a: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50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  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Consolas" panose="020B0609020204030204" charset="0"/>
                      </a:endParaRP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    void Test(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int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 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i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=</a:t>
                      </a: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50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,int j)</a:t>
                      </a: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:x(</a:t>
                      </a:r>
                      <a:r>
                        <a:rPr lang="en-US" altLang="zh-CN" sz="1100" b="0" dirty="0" err="1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i</a:t>
                      </a: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),y(</a:t>
                      </a:r>
                      <a:r>
                        <a:rPr lang="en-US" altLang="zh-CN" sz="1100" b="0" dirty="0" err="1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x%j</a:t>
                      </a: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)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 </a:t>
                      </a: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{}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 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Consolas" panose="020B0609020204030204" charset="0"/>
                      </a:endParaRP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   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int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 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getx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(){return x;}  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Consolas" panose="020B0609020204030204" charset="0"/>
                      </a:endParaRP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   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int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 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gety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(){return y;}  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Consolas" panose="020B0609020204030204" charset="0"/>
                      </a:endParaRP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};  </a:t>
                      </a:r>
                      <a:endParaRPr lang="en-US" sz="1100" b="0" i="0" dirty="0">
                        <a:solidFill>
                          <a:schemeClr val="tx1"/>
                        </a:solidFill>
                        <a:effectLst/>
                        <a:latin typeface="Consolas" panose="020B0609020204030204" charset="0"/>
                      </a:endParaRPr>
                    </a:p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+mj-lt"/>
                        <a:buAutoNum type="arabicPeriod"/>
                      </a:pPr>
                      <a:r>
                        <a:rPr lang="pl-PL" sz="1100" b="0" dirty="0" err="1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int</a:t>
                      </a:r>
                      <a:r>
                        <a:rPr lang="pl-PL" sz="11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 </a:t>
                      </a:r>
                      <a:r>
                        <a:rPr lang="pl-PL" sz="1100" b="0" dirty="0" err="1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main</a:t>
                      </a:r>
                      <a:r>
                        <a:rPr lang="pl-PL" sz="11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()  </a:t>
                      </a:r>
                      <a:endParaRPr lang="pl-PL" sz="1100" b="0" dirty="0">
                        <a:solidFill>
                          <a:schemeClr val="tx1"/>
                        </a:solidFill>
                        <a:latin typeface="Consolas" panose="020B0609020204030204" charset="0"/>
                      </a:endParaRP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pl-PL" sz="11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{    </a:t>
                      </a:r>
                      <a:endParaRPr lang="pl-PL" sz="1100" b="0" dirty="0">
                        <a:solidFill>
                          <a:schemeClr val="tx1"/>
                        </a:solidFill>
                        <a:latin typeface="Consolas" panose="020B0609020204030204" charset="0"/>
                      </a:endParaRP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pl-PL" sz="11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    Test </a:t>
                      </a:r>
                      <a:r>
                        <a:rPr lang="pl-PL" sz="1100" b="0" dirty="0" err="1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mt</a:t>
                      </a:r>
                      <a:r>
                        <a:rPr lang="pl-PL" sz="11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(</a:t>
                      </a: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50,200</a:t>
                      </a:r>
                      <a:r>
                        <a:rPr lang="pl-PL" sz="11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);  </a:t>
                      </a:r>
                      <a:endParaRPr lang="pl-PL" sz="1100" b="0" dirty="0">
                        <a:solidFill>
                          <a:schemeClr val="tx1"/>
                        </a:solidFill>
                        <a:latin typeface="Consolas" panose="020B0609020204030204" charset="0"/>
                      </a:endParaRP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pl-PL" sz="11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    </a:t>
                      </a:r>
                      <a:r>
                        <a:rPr lang="pl-PL" sz="1100" b="0" dirty="0" err="1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cout</a:t>
                      </a:r>
                      <a:r>
                        <a:rPr lang="pl-PL" sz="11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&lt;&lt;</a:t>
                      </a:r>
                      <a:r>
                        <a:rPr lang="pl-PL" sz="1100" b="0" dirty="0" err="1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mt.getx</a:t>
                      </a:r>
                      <a:r>
                        <a:rPr lang="pl-PL" sz="11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()&lt;&lt;</a:t>
                      </a:r>
                      <a:r>
                        <a:rPr lang="pl-PL" sz="1100" b="0" dirty="0" err="1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endl</a:t>
                      </a:r>
                      <a:r>
                        <a:rPr lang="pl-PL" sz="11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;  </a:t>
                      </a:r>
                      <a:endParaRPr lang="pl-PL" sz="1100" b="0" dirty="0">
                        <a:solidFill>
                          <a:schemeClr val="tx1"/>
                        </a:solidFill>
                        <a:latin typeface="Consolas" panose="020B0609020204030204" charset="0"/>
                      </a:endParaRP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pl-PL" sz="11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    </a:t>
                      </a:r>
                      <a:r>
                        <a:rPr lang="pl-PL" sz="1100" b="0" dirty="0" err="1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cout</a:t>
                      </a:r>
                      <a:r>
                        <a:rPr lang="pl-PL" sz="11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&lt;&lt;</a:t>
                      </a:r>
                      <a:r>
                        <a:rPr lang="pl-PL" sz="1100" b="0" dirty="0" err="1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mt.gety</a:t>
                      </a:r>
                      <a:r>
                        <a:rPr lang="pl-PL" sz="11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()&lt;&lt;</a:t>
                      </a:r>
                      <a:r>
                        <a:rPr lang="pl-PL" sz="1100" b="0" dirty="0" err="1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endl</a:t>
                      </a:r>
                      <a:r>
                        <a:rPr lang="pl-PL" sz="11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;  </a:t>
                      </a:r>
                      <a:endParaRPr lang="pl-PL" sz="1100" b="0" dirty="0">
                        <a:solidFill>
                          <a:schemeClr val="tx1"/>
                        </a:solidFill>
                        <a:latin typeface="Consolas" panose="020B0609020204030204" charset="0"/>
                      </a:endParaRP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pl-PL" sz="11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}  </a:t>
                      </a:r>
                      <a:endParaRPr lang="pl-PL" sz="1100" b="0" i="0" dirty="0">
                        <a:solidFill>
                          <a:schemeClr val="tx1"/>
                        </a:solidFill>
                        <a:effectLst/>
                        <a:latin typeface="Consolas" panose="020B0609020204030204" charset="0"/>
                      </a:endParaRPr>
                    </a:p>
                    <a:p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8663" y="948978"/>
            <a:ext cx="375658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2.</a:t>
            </a:r>
            <a:r>
              <a:rPr lang="zh-CN" altLang="en-US" sz="1400" dirty="0"/>
              <a:t>以下程序存在哪些错误？</a:t>
            </a:r>
            <a:endParaRPr lang="en-US" altLang="zh-CN" sz="1400" dirty="0"/>
          </a:p>
          <a:p>
            <a:endParaRPr lang="en-US" altLang="zh-CN" dirty="0"/>
          </a:p>
          <a:p>
            <a:r>
              <a:rPr lang="zh-CN" altLang="en-US" sz="1400" dirty="0"/>
              <a:t>考点：构造函数 成员变量初始化</a:t>
            </a:r>
            <a:endParaRPr lang="en-US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墨迹 2"/>
              <p14:cNvContentPartPr/>
              <p14:nvPr/>
            </p14:nvContentPartPr>
            <p14:xfrm>
              <a:off x="619125" y="3206750"/>
              <a:ext cx="492125" cy="280035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619125" y="3206750"/>
                <a:ext cx="492125" cy="280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墨迹 3"/>
              <p14:cNvContentPartPr/>
              <p14:nvPr/>
            </p14:nvContentPartPr>
            <p14:xfrm>
              <a:off x="819785" y="2936875"/>
              <a:ext cx="217170" cy="54991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4"/>
            </p:blipFill>
            <p:spPr>
              <a:xfrm>
                <a:off x="819785" y="2936875"/>
                <a:ext cx="217170" cy="549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756285" y="3058160"/>
              <a:ext cx="349250" cy="37592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6"/>
            </p:blipFill>
            <p:spPr>
              <a:xfrm>
                <a:off x="756285" y="3058160"/>
                <a:ext cx="349250" cy="3759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6" name="墨迹 5"/>
              <p14:cNvContentPartPr/>
              <p14:nvPr/>
            </p14:nvContentPartPr>
            <p14:xfrm>
              <a:off x="508000" y="3338830"/>
              <a:ext cx="306705" cy="35433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8"/>
            </p:blipFill>
            <p:spPr>
              <a:xfrm>
                <a:off x="508000" y="3338830"/>
                <a:ext cx="306705" cy="3543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7" name="墨迹 6"/>
              <p14:cNvContentPartPr/>
              <p14:nvPr/>
            </p14:nvContentPartPr>
            <p14:xfrm>
              <a:off x="666750" y="3449955"/>
              <a:ext cx="36830" cy="18542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0"/>
            </p:blipFill>
            <p:spPr>
              <a:xfrm>
                <a:off x="666750" y="3449955"/>
                <a:ext cx="36830" cy="1854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1137285" y="2783205"/>
              <a:ext cx="593090" cy="30670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1137285" y="2783205"/>
                <a:ext cx="593090" cy="3067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1" name="墨迹 10"/>
              <p14:cNvContentPartPr/>
              <p14:nvPr/>
            </p14:nvContentPartPr>
            <p14:xfrm>
              <a:off x="1433830" y="2386330"/>
              <a:ext cx="391795" cy="53467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4"/>
            </p:blipFill>
            <p:spPr>
              <a:xfrm>
                <a:off x="1433830" y="2386330"/>
                <a:ext cx="391795" cy="534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2" name="墨迹 11"/>
              <p14:cNvContentPartPr/>
              <p14:nvPr/>
            </p14:nvContentPartPr>
            <p14:xfrm>
              <a:off x="1317625" y="2502535"/>
              <a:ext cx="486410" cy="4127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6"/>
            </p:blipFill>
            <p:spPr>
              <a:xfrm>
                <a:off x="1317625" y="2502535"/>
                <a:ext cx="486410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3" name="墨迹 12"/>
              <p14:cNvContentPartPr/>
              <p14:nvPr/>
            </p14:nvContentPartPr>
            <p14:xfrm>
              <a:off x="2111375" y="2492375"/>
              <a:ext cx="878205" cy="58737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8"/>
            </p:blipFill>
            <p:spPr>
              <a:xfrm>
                <a:off x="2111375" y="2492375"/>
                <a:ext cx="878205" cy="587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4" name="墨迹 13"/>
              <p14:cNvContentPartPr/>
              <p14:nvPr/>
            </p14:nvContentPartPr>
            <p14:xfrm>
              <a:off x="2243455" y="2730500"/>
              <a:ext cx="407670" cy="22733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0"/>
            </p:blipFill>
            <p:spPr>
              <a:xfrm>
                <a:off x="2243455" y="2730500"/>
                <a:ext cx="407670" cy="22733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程序填空</a:t>
            </a:r>
            <a:endParaRPr lang="zh-CN" altLang="en-US"/>
          </a:p>
        </p:txBody>
      </p:sp>
      <p:sp>
        <p:nvSpPr>
          <p:cNvPr id="16" name="内容占位符 2"/>
          <p:cNvSpPr>
            <a:spLocks noGrp="1"/>
          </p:cNvSpPr>
          <p:nvPr/>
        </p:nvSpPr>
        <p:spPr>
          <a:xfrm>
            <a:off x="236220" y="1013460"/>
            <a:ext cx="7066280" cy="995680"/>
          </a:xfrm>
          <a:prstGeom prst="rect">
            <a:avLst/>
          </a:prstGeom>
        </p:spPr>
        <p:txBody>
          <a:bodyPr vert="horz">
            <a:noAutofit/>
          </a:bodyPr>
          <a:lstStyle>
            <a:lvl1pPr marL="222250" indent="-222250" algn="l" rtl="0" eaLnBrk="1" latinLnBrk="0" hangingPunct="1">
              <a:spcBef>
                <a:spcPts val="485"/>
              </a:spcBef>
              <a:buClr>
                <a:schemeClr val="accent2"/>
              </a:buClr>
              <a:buSzPct val="60000"/>
              <a:buFont typeface="Wingdings" panose="05000000000000000000"/>
              <a:buChar char=""/>
              <a:defRPr kumimoji="0" sz="2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190500" algn="l" rtl="0" eaLnBrk="1" latinLnBrk="0" hangingPunct="1">
              <a:spcBef>
                <a:spcPts val="380"/>
              </a:spcBef>
              <a:buClr>
                <a:schemeClr val="accent1"/>
              </a:buClr>
              <a:buSzPct val="70000"/>
              <a:buFont typeface="Wingdings 2" panose="05020102010507070707"/>
              <a:buChar char=""/>
              <a:defRPr kumimoji="0"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5000" indent="-158750" algn="l" rtl="0" eaLnBrk="1" latinLnBrk="0" hangingPunct="1">
              <a:spcBef>
                <a:spcPts val="345"/>
              </a:spcBef>
              <a:buClr>
                <a:schemeClr val="accent2"/>
              </a:buClr>
              <a:buSzPct val="75000"/>
              <a:buFont typeface="Wingdings" panose="05000000000000000000"/>
              <a:buChar char=""/>
              <a:defRPr kumimoji="0" sz="15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2500" indent="-158750" algn="l" rtl="0" eaLnBrk="1" latinLnBrk="0" hangingPunct="1">
              <a:spcBef>
                <a:spcPts val="275"/>
              </a:spcBef>
              <a:buClr>
                <a:schemeClr val="accent3"/>
              </a:buClr>
              <a:buSzPct val="75000"/>
              <a:buFont typeface="Wingdings" panose="05000000000000000000"/>
              <a:buChar char=""/>
              <a:defRPr kumimoji="0" sz="13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0000" indent="-158750" algn="l" rtl="0" eaLnBrk="1" latinLnBrk="0" hangingPunct="1">
              <a:spcBef>
                <a:spcPts val="275"/>
              </a:spcBef>
              <a:buClr>
                <a:schemeClr val="accent4"/>
              </a:buClr>
              <a:buSzPct val="65000"/>
              <a:buFont typeface="Wingdings" panose="05000000000000000000"/>
              <a:buChar char=""/>
              <a:defRPr kumimoji="0" sz="13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0500" indent="-15875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/>
              <a:buChar char="§"/>
              <a:defRPr kumimoji="0" sz="12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51000" indent="-15875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/>
              <a:buChar char="§"/>
              <a:defRPr kumimoji="0" sz="12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1500" indent="-15875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/>
              <a:buChar char="§"/>
              <a:defRPr kumimoji="0" sz="12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32000" indent="-15875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/>
              <a:buChar char="§"/>
              <a:defRPr kumimoji="0" sz="12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/>
            <a:r>
              <a:rPr lang="en-US" altLang="zh-CN" sz="1400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1400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请在下面程序的横线处填上适当内容，以使程序完整,并使程序的输出为:</a:t>
            </a:r>
            <a:endParaRPr lang="zh-CN" altLang="en-US" sz="1400" b="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>
              <a:buNone/>
            </a:pPr>
            <a:r>
              <a:rPr lang="zh-CN" altLang="en-US" sz="1100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实部:5;虚部:3</a:t>
            </a:r>
            <a:endParaRPr lang="zh-CN" altLang="en-US" sz="1100" b="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>
              <a:buNone/>
            </a:pPr>
            <a:r>
              <a:rPr lang="zh-CN" altLang="en-US" sz="1100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实部:1;虚部:5</a:t>
            </a:r>
            <a:endParaRPr lang="zh-CN" altLang="en-US" sz="1100" dirty="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indent="0">
              <a:buNone/>
            </a:pPr>
            <a:r>
              <a:rPr kumimoji="1" lang="zh-CN" altLang="en-US" sz="1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考点：重载操作符</a:t>
            </a:r>
            <a:endParaRPr kumimoji="1" lang="zh-CN" altLang="en-US" sz="11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indent="0">
              <a:buNone/>
            </a:pPr>
            <a:endParaRPr kumimoji="1" lang="zh-CN" altLang="en-US" sz="11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08000" y="2009140"/>
          <a:ext cx="691723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691"/>
                <a:gridCol w="3388545"/>
              </a:tblGrid>
              <a:tr h="2945919">
                <a:tc>
                  <a:txBody>
                    <a:bodyPr/>
                    <a:lstStyle/>
                    <a:p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#include &lt;</a:t>
                      </a:r>
                      <a:r>
                        <a:rPr kumimoji="0"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iostream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&gt;  </a:t>
                      </a:r>
                      <a:endParaRPr kumimoji="0" lang="en-US" sz="1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charset="0"/>
                        <a:ea typeface="+mn-ea"/>
                        <a:cs typeface="Consolas" panose="020B0609020204030204" charset="0"/>
                      </a:endParaRPr>
                    </a:p>
                    <a:p>
                      <a:r>
                        <a:rPr kumimoji="0" lang="en-US" sz="10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using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</a:t>
                      </a:r>
                      <a:r>
                        <a:rPr kumimoji="0" lang="en-US" sz="10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namespace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</a:t>
                      </a:r>
                      <a:r>
                        <a:rPr kumimoji="0"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std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;  </a:t>
                      </a:r>
                      <a:endParaRPr kumimoji="0" lang="en-US" sz="1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charset="0"/>
                        <a:ea typeface="+mn-ea"/>
                        <a:cs typeface="Consolas" panose="020B0609020204030204" charset="0"/>
                      </a:endParaRPr>
                    </a:p>
                    <a:p>
                      <a:r>
                        <a:rPr kumimoji="0" lang="en-US" sz="10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class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Complex {  </a:t>
                      </a:r>
                      <a:endParaRPr kumimoji="0" lang="en-US" sz="1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charset="0"/>
                        <a:ea typeface="+mn-ea"/>
                        <a:cs typeface="Consolas" panose="020B0609020204030204" charset="0"/>
                      </a:endParaRPr>
                    </a:p>
                    <a:p>
                      <a:r>
                        <a:rPr kumimoji="0" lang="en-US" sz="10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public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:  </a:t>
                      </a:r>
                      <a:endParaRPr kumimoji="0" lang="en-US" sz="1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charset="0"/>
                        <a:ea typeface="+mn-ea"/>
                        <a:cs typeface="Consolas" panose="020B0609020204030204" charset="0"/>
                      </a:endParaRPr>
                    </a:p>
                    <a:p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 Complex(){real = image =0;}  </a:t>
                      </a:r>
                      <a:endParaRPr kumimoji="0" lang="en-US" sz="1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charset="0"/>
                        <a:ea typeface="+mn-ea"/>
                        <a:cs typeface="Consolas" panose="020B0609020204030204" charset="0"/>
                      </a:endParaRPr>
                    </a:p>
                    <a:p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 Complex(</a:t>
                      </a:r>
                      <a:r>
                        <a:rPr kumimoji="0" lang="en-US" sz="10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float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</a:t>
                      </a:r>
                      <a:r>
                        <a:rPr kumimoji="0"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a,</a:t>
                      </a:r>
                      <a:r>
                        <a:rPr kumimoji="0" lang="en-US" sz="1000" b="1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float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b) {  </a:t>
                      </a:r>
                      <a:endParaRPr kumimoji="0" lang="en-US" sz="1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charset="0"/>
                        <a:ea typeface="+mn-ea"/>
                        <a:cs typeface="Consolas" panose="020B0609020204030204" charset="0"/>
                      </a:endParaRPr>
                    </a:p>
                    <a:p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   real =a;  </a:t>
                      </a:r>
                      <a:endParaRPr kumimoji="0" lang="en-US" sz="1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charset="0"/>
                        <a:ea typeface="+mn-ea"/>
                        <a:cs typeface="Consolas" panose="020B0609020204030204" charset="0"/>
                      </a:endParaRPr>
                    </a:p>
                    <a:p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   image = b;  </a:t>
                      </a:r>
                      <a:endParaRPr kumimoji="0" lang="en-US" sz="1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charset="0"/>
                        <a:ea typeface="+mn-ea"/>
                        <a:cs typeface="Consolas" panose="020B0609020204030204" charset="0"/>
                      </a:endParaRPr>
                    </a:p>
                    <a:p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 }  </a:t>
                      </a:r>
                      <a:endParaRPr kumimoji="0" lang="en-US" sz="1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charset="0"/>
                        <a:ea typeface="+mn-ea"/>
                        <a:cs typeface="Consolas" panose="020B0609020204030204" charset="0"/>
                      </a:endParaRPr>
                    </a:p>
                    <a:p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 Complex operator+(Complex &amp;c) {  </a:t>
                      </a:r>
                      <a:endParaRPr kumimoji="0" lang="en-US" sz="1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charset="0"/>
                        <a:ea typeface="+mn-ea"/>
                        <a:cs typeface="Consolas" panose="020B0609020204030204" charset="0"/>
                      </a:endParaRPr>
                    </a:p>
                    <a:p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   </a:t>
                      </a:r>
                      <a:r>
                        <a:rPr kumimoji="0" lang="en-US" sz="10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return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Complex(</a:t>
                      </a:r>
                      <a:r>
                        <a:rPr kumimoji="0" lang="zh-CN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①</a:t>
                      </a:r>
                      <a:r>
                        <a:rPr kumimoji="0" lang="en-US" sz="1000" b="0" i="0" u="sng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real+c.real</a:t>
                      </a:r>
                      <a:r>
                        <a:rPr kumimoji="0" lang="en-US" sz="1000" b="0" i="0" u="sng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, </a:t>
                      </a:r>
                      <a:r>
                        <a:rPr kumimoji="0" lang="en-US" sz="1000" b="0" i="0" u="sng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image+c.image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);  </a:t>
                      </a:r>
                      <a:endParaRPr kumimoji="0" lang="en-US" sz="1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charset="0"/>
                        <a:ea typeface="+mn-ea"/>
                        <a:cs typeface="Consolas" panose="020B0609020204030204" charset="0"/>
                      </a:endParaRPr>
                    </a:p>
                    <a:p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 }  </a:t>
                      </a:r>
                      <a:endParaRPr kumimoji="0" lang="en-US" sz="1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charset="0"/>
                        <a:ea typeface="+mn-ea"/>
                        <a:cs typeface="Consolas" panose="020B0609020204030204" charset="0"/>
                      </a:endParaRPr>
                    </a:p>
                    <a:p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 </a:t>
                      </a:r>
                      <a:r>
                        <a:rPr kumimoji="0" lang="zh-CN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②</a:t>
                      </a:r>
                      <a:r>
                        <a:rPr kumimoji="0" lang="en-US" sz="1000" b="1" i="0" u="sng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friend</a:t>
                      </a:r>
                      <a:r>
                        <a:rPr kumimoji="0" lang="en-US" sz="1000" b="0" i="0" u="sng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Complex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operator-(Complex &amp;c1, Complex &amp;c2) {  </a:t>
                      </a:r>
                      <a:endParaRPr kumimoji="0" lang="en-US" sz="1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charset="0"/>
                        <a:ea typeface="+mn-ea"/>
                        <a:cs typeface="Consolas" panose="020B0609020204030204" charset="0"/>
                      </a:endParaRPr>
                    </a:p>
                    <a:p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   </a:t>
                      </a:r>
                      <a:r>
                        <a:rPr kumimoji="0" lang="en-US" sz="10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return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Complex(</a:t>
                      </a:r>
                      <a:r>
                        <a:rPr kumimoji="0" lang="zh-CN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③</a:t>
                      </a:r>
                      <a:r>
                        <a:rPr kumimoji="0" lang="en-US" sz="1000" b="0" i="0" u="sng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c1.real-c2.real,c1.image-c2.image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);  </a:t>
                      </a:r>
                      <a:endParaRPr kumimoji="0" lang="en-US" sz="1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charset="0"/>
                        <a:ea typeface="+mn-ea"/>
                        <a:cs typeface="Consolas" panose="020B0609020204030204" charset="0"/>
                      </a:endParaRPr>
                    </a:p>
                    <a:p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 }  </a:t>
                      </a:r>
                      <a:endParaRPr kumimoji="0" lang="en-US" sz="1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charset="0"/>
                        <a:ea typeface="+mn-ea"/>
                        <a:cs typeface="Consolas" panose="020B0609020204030204" charset="0"/>
                      </a:endParaRPr>
                    </a:p>
                    <a:p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 </a:t>
                      </a:r>
                      <a:r>
                        <a:rPr kumimoji="0" lang="en-US" sz="10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float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real;  </a:t>
                      </a:r>
                      <a:endParaRPr kumimoji="0" lang="en-US" sz="1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charset="0"/>
                        <a:ea typeface="+mn-ea"/>
                        <a:cs typeface="Consolas" panose="020B0609020204030204" charset="0"/>
                      </a:endParaRPr>
                    </a:p>
                    <a:p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 </a:t>
                      </a:r>
                      <a:r>
                        <a:rPr kumimoji="0" lang="en-US" sz="10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float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image;  </a:t>
                      </a:r>
                      <a:endParaRPr kumimoji="0" lang="en-US" sz="1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charset="0"/>
                        <a:ea typeface="+mn-ea"/>
                        <a:cs typeface="Consolas" panose="020B0609020204030204" charset="0"/>
                      </a:endParaRPr>
                    </a:p>
                    <a:p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};  </a:t>
                      </a:r>
                      <a:endParaRPr kumimoji="0" lang="en-US" sz="1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charset="0"/>
                        <a:ea typeface="+mn-ea"/>
                        <a:cs typeface="Consolas" panose="020B0609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000" b="1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int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</a:t>
                      </a:r>
                      <a:r>
                        <a:rPr kumimoji="0"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main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() {  </a:t>
                      </a:r>
                      <a:endParaRPr kumimoji="0" lang="en-US" sz="1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charset="0"/>
                        <a:ea typeface="+mn-ea"/>
                        <a:cs typeface="Consolas" panose="020B0609020204030204" charset="0"/>
                      </a:endParaRPr>
                    </a:p>
                    <a:p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 </a:t>
                      </a:r>
                      <a:r>
                        <a:rPr kumimoji="0"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Complex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</a:t>
                      </a:r>
                      <a:r>
                        <a:rPr kumimoji="0"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c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(3, 4), c2(2, -1), </a:t>
                      </a:r>
                      <a:r>
                        <a:rPr kumimoji="0"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tmp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;  </a:t>
                      </a:r>
                      <a:endParaRPr kumimoji="0" lang="en-US" sz="1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charset="0"/>
                        <a:ea typeface="+mn-ea"/>
                        <a:cs typeface="Consolas" panose="020B0609020204030204" charset="0"/>
                      </a:endParaRPr>
                    </a:p>
                    <a:p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 </a:t>
                      </a:r>
                      <a:r>
                        <a:rPr kumimoji="0"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tmp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= </a:t>
                      </a:r>
                      <a:r>
                        <a:rPr kumimoji="0"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c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+ c2;  </a:t>
                      </a:r>
                      <a:endParaRPr kumimoji="0" lang="en-US" sz="1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charset="0"/>
                        <a:ea typeface="+mn-ea"/>
                        <a:cs typeface="Consolas" panose="020B0609020204030204" charset="0"/>
                      </a:endParaRPr>
                    </a:p>
                    <a:p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 </a:t>
                      </a:r>
                      <a:r>
                        <a:rPr kumimoji="0"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cout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&lt;&lt; "</a:t>
                      </a:r>
                      <a:r>
                        <a:rPr kumimoji="0"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实部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:" &lt;&lt; </a:t>
                      </a:r>
                      <a:r>
                        <a:rPr kumimoji="0"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tmp.real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&lt;&lt; ";</a:t>
                      </a:r>
                      <a:r>
                        <a:rPr kumimoji="0"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虚部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:" &lt;&lt; </a:t>
                      </a:r>
                      <a:r>
                        <a:rPr kumimoji="0"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tmp.image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&lt;&lt; </a:t>
                      </a:r>
                      <a:r>
                        <a:rPr kumimoji="0"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endl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;  </a:t>
                      </a:r>
                      <a:endParaRPr kumimoji="0" lang="en-US" sz="1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charset="0"/>
                        <a:ea typeface="+mn-ea"/>
                        <a:cs typeface="Consolas" panose="020B0609020204030204" charset="0"/>
                      </a:endParaRPr>
                    </a:p>
                    <a:p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 </a:t>
                      </a:r>
                      <a:r>
                        <a:rPr kumimoji="0"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tmp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= </a:t>
                      </a:r>
                      <a:r>
                        <a:rPr kumimoji="0"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c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- c2;  </a:t>
                      </a:r>
                      <a:endParaRPr kumimoji="0" lang="en-US" sz="1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charset="0"/>
                        <a:ea typeface="+mn-ea"/>
                        <a:cs typeface="Consolas" panose="020B0609020204030204" charset="0"/>
                      </a:endParaRPr>
                    </a:p>
                    <a:p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 </a:t>
                      </a:r>
                      <a:r>
                        <a:rPr kumimoji="0"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cout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&lt;&lt; "</a:t>
                      </a:r>
                      <a:r>
                        <a:rPr kumimoji="0"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实部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:" &lt;&lt; </a:t>
                      </a:r>
                      <a:r>
                        <a:rPr kumimoji="0"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tmp.real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&lt;&lt; ";</a:t>
                      </a:r>
                      <a:r>
                        <a:rPr kumimoji="0"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虚部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:" &lt;&lt; </a:t>
                      </a:r>
                      <a:r>
                        <a:rPr kumimoji="0"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tmp.image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&lt;&lt; </a:t>
                      </a:r>
                      <a:r>
                        <a:rPr kumimoji="0"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endl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;  </a:t>
                      </a:r>
                      <a:endParaRPr kumimoji="0" lang="en-US" sz="1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charset="0"/>
                        <a:ea typeface="+mn-ea"/>
                        <a:cs typeface="Consolas" panose="020B0609020204030204" charset="0"/>
                      </a:endParaRPr>
                    </a:p>
                    <a:p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} </a:t>
                      </a:r>
                      <a:endParaRPr kumimoji="0" lang="en-US" sz="1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charset="0"/>
                        <a:ea typeface="+mn-ea"/>
                        <a:cs typeface="Consolas" panose="020B0609020204030204" charset="0"/>
                      </a:endParaRPr>
                    </a:p>
                    <a:p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200"/>
    </mc:Choice>
    <mc:Fallback>
      <p:transition spd="slow" advTm="352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程序填空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38724" y="1450635"/>
          <a:ext cx="7387292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1951"/>
                <a:gridCol w="1945341"/>
              </a:tblGrid>
              <a:tr h="3069682">
                <a:tc>
                  <a:txBody>
                    <a:bodyPr/>
                    <a:lstStyle/>
                    <a:p>
                      <a:pPr>
                        <a:buFont typeface="+mj-lt"/>
                        <a:buAutoNum type="arabicPeriod"/>
                      </a:pPr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..</a:t>
                      </a:r>
                      <a:endParaRPr lang="pl-PL" sz="1000" b="0" dirty="0">
                        <a:solidFill>
                          <a:schemeClr val="tx1"/>
                        </a:solidFill>
                        <a:latin typeface="Consolas" panose="020B0609020204030204" charset="0"/>
                      </a:endParaRP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pl-PL" sz="1000" b="0" dirty="0" err="1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class</a:t>
                      </a:r>
                      <a:r>
                        <a:rPr lang="pl-PL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 </a:t>
                      </a:r>
                      <a:r>
                        <a:rPr lang="pl-PL" sz="1000" b="0" dirty="0" err="1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Complex</a:t>
                      </a:r>
                      <a:r>
                        <a:rPr lang="pl-PL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 {  </a:t>
                      </a:r>
                      <a:endParaRPr lang="pl-PL" sz="1000" b="0" dirty="0">
                        <a:solidFill>
                          <a:schemeClr val="tx1"/>
                        </a:solidFill>
                        <a:latin typeface="Consolas" panose="020B0609020204030204" charset="0"/>
                      </a:endParaRP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pl-PL" sz="1000" b="0" dirty="0" err="1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private</a:t>
                      </a:r>
                      <a:r>
                        <a:rPr lang="pl-PL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:  </a:t>
                      </a:r>
                      <a:endParaRPr lang="pl-PL" sz="1000" b="0" dirty="0">
                        <a:solidFill>
                          <a:schemeClr val="tx1"/>
                        </a:solidFill>
                        <a:latin typeface="Consolas" panose="020B0609020204030204" charset="0"/>
                      </a:endParaRP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pl-PL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    </a:t>
                      </a:r>
                      <a:r>
                        <a:rPr lang="pl-PL" sz="1000" b="0" dirty="0" err="1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double</a:t>
                      </a:r>
                      <a:r>
                        <a:rPr lang="pl-PL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 </a:t>
                      </a:r>
                      <a:r>
                        <a:rPr lang="pl-PL" sz="1000" b="0" dirty="0" err="1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r,i</a:t>
                      </a:r>
                      <a:r>
                        <a:rPr lang="pl-PL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;  </a:t>
                      </a:r>
                      <a:endParaRPr lang="pl-PL" sz="1000" b="0" dirty="0">
                        <a:solidFill>
                          <a:schemeClr val="tx1"/>
                        </a:solidFill>
                        <a:latin typeface="Consolas" panose="020B0609020204030204" charset="0"/>
                      </a:endParaRP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pl-PL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public:  </a:t>
                      </a:r>
                      <a:endParaRPr lang="pl-PL" sz="1000" b="0" dirty="0">
                        <a:solidFill>
                          <a:schemeClr val="tx1"/>
                        </a:solidFill>
                        <a:latin typeface="Consolas" panose="020B0609020204030204" charset="0"/>
                      </a:endParaRP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pl-PL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    </a:t>
                      </a:r>
                      <a:r>
                        <a:rPr lang="pl-PL" sz="1000" b="0" dirty="0" err="1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Complex</a:t>
                      </a:r>
                      <a:r>
                        <a:rPr lang="pl-PL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&amp; operator=(____</a:t>
                      </a:r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①</a:t>
                      </a:r>
                      <a:r>
                        <a:rPr lang="pl-PL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____){  </a:t>
                      </a:r>
                      <a:endParaRPr lang="pl-PL" sz="1000" b="0" dirty="0">
                        <a:solidFill>
                          <a:schemeClr val="tx1"/>
                        </a:solidFill>
                        <a:latin typeface="Consolas" panose="020B0609020204030204" charset="0"/>
                      </a:endParaRP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pl-PL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        </a:t>
                      </a:r>
                      <a:r>
                        <a:rPr lang="pl-PL" sz="1000" b="0" dirty="0" err="1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bool</a:t>
                      </a:r>
                      <a:r>
                        <a:rPr lang="pl-PL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 </a:t>
                      </a:r>
                      <a:r>
                        <a:rPr lang="pl-PL" sz="1000" b="0" dirty="0" err="1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isImaginary</a:t>
                      </a:r>
                      <a:r>
                        <a:rPr lang="pl-PL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 = 0;  </a:t>
                      </a:r>
                      <a:endParaRPr lang="pl-PL" sz="1000" b="0" dirty="0">
                        <a:solidFill>
                          <a:schemeClr val="tx1"/>
                        </a:solidFill>
                        <a:latin typeface="Consolas" panose="020B0609020204030204" charset="0"/>
                      </a:endParaRP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pl-PL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        </a:t>
                      </a:r>
                      <a:r>
                        <a:rPr lang="pl-PL" sz="1000" b="0" dirty="0" err="1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this</a:t>
                      </a:r>
                      <a:r>
                        <a:rPr lang="pl-PL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-&gt;r = </a:t>
                      </a:r>
                      <a:r>
                        <a:rPr lang="pl-PL" sz="1000" b="0" dirty="0" err="1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this</a:t>
                      </a:r>
                      <a:r>
                        <a:rPr lang="pl-PL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-&gt;i = 0;  </a:t>
                      </a:r>
                      <a:endParaRPr lang="pl-PL" sz="1000" b="0" dirty="0">
                        <a:solidFill>
                          <a:schemeClr val="tx1"/>
                        </a:solidFill>
                        <a:latin typeface="Consolas" panose="020B0609020204030204" charset="0"/>
                      </a:endParaRP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pl-PL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        for(</a:t>
                      </a:r>
                      <a:r>
                        <a:rPr lang="pl-PL" sz="1000" b="0" dirty="0" err="1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int</a:t>
                      </a:r>
                      <a:r>
                        <a:rPr lang="pl-PL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 i = 0; i &lt; </a:t>
                      </a:r>
                      <a:r>
                        <a:rPr lang="pl-PL" sz="1000" b="0" dirty="0" err="1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x.length</a:t>
                      </a:r>
                      <a:r>
                        <a:rPr lang="pl-PL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(); i++)  </a:t>
                      </a:r>
                      <a:endParaRPr lang="pl-PL" sz="1000" b="0" dirty="0">
                        <a:solidFill>
                          <a:schemeClr val="tx1"/>
                        </a:solidFill>
                        <a:latin typeface="Consolas" panose="020B0609020204030204" charset="0"/>
                      </a:endParaRP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pl-PL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            </a:t>
                      </a:r>
                      <a:r>
                        <a:rPr lang="pl-PL" sz="1000" b="0" dirty="0" err="1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if</a:t>
                      </a:r>
                      <a:r>
                        <a:rPr lang="pl-PL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(___</a:t>
                      </a:r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②</a:t>
                      </a:r>
                      <a:r>
                        <a:rPr lang="pl-PL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____) // </a:t>
                      </a:r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区分</a:t>
                      </a:r>
                      <a:r>
                        <a:rPr lang="pl-PL" sz="1000" b="0" dirty="0" err="1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虚</a:t>
                      </a:r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实</a:t>
                      </a:r>
                      <a:r>
                        <a:rPr lang="pl-PL" sz="1000" b="0" dirty="0" err="1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部</a:t>
                      </a:r>
                      <a:r>
                        <a:rPr lang="pl-PL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    </a:t>
                      </a:r>
                      <a:endParaRPr lang="pl-PL" sz="1000" b="0" dirty="0">
                        <a:solidFill>
                          <a:schemeClr val="tx1"/>
                        </a:solidFill>
                        <a:latin typeface="Consolas" panose="020B0609020204030204" charset="0"/>
                      </a:endParaRP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pl-PL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            </a:t>
                      </a:r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    </a:t>
                      </a:r>
                      <a:r>
                        <a:rPr lang="pl-PL" sz="1000" b="0" dirty="0" err="1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isImaginary</a:t>
                      </a:r>
                      <a:r>
                        <a:rPr lang="pl-PL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 = 1;  </a:t>
                      </a:r>
                      <a:endParaRPr lang="pl-PL" sz="1000" b="0" dirty="0">
                        <a:solidFill>
                          <a:schemeClr val="tx1"/>
                        </a:solidFill>
                        <a:latin typeface="Consolas" panose="020B0609020204030204" charset="0"/>
                      </a:endParaRP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pl-PL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            </a:t>
                      </a:r>
                      <a:r>
                        <a:rPr lang="pl-PL" sz="1000" b="0" dirty="0" err="1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else</a:t>
                      </a:r>
                      <a:r>
                        <a:rPr lang="pl-PL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 </a:t>
                      </a:r>
                      <a:r>
                        <a:rPr lang="pl-PL" sz="1000" b="0" dirty="0" err="1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if</a:t>
                      </a:r>
                      <a:r>
                        <a:rPr lang="pl-PL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(x[i] &gt;= '0' &amp;&amp; x[i] &lt;= '9')  {</a:t>
                      </a:r>
                      <a:endParaRPr lang="pl-PL" sz="1000" b="0" dirty="0">
                        <a:solidFill>
                          <a:schemeClr val="tx1"/>
                        </a:solidFill>
                        <a:latin typeface="Consolas" panose="020B0609020204030204" charset="0"/>
                      </a:endParaRP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pl-PL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                </a:t>
                      </a:r>
                      <a:r>
                        <a:rPr lang="pl-PL" sz="1000" b="0" dirty="0" err="1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if</a:t>
                      </a:r>
                      <a:r>
                        <a:rPr lang="pl-PL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(</a:t>
                      </a:r>
                      <a:r>
                        <a:rPr lang="pl-PL" sz="1000" b="0" dirty="0" err="1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isImaginary</a:t>
                      </a:r>
                      <a:r>
                        <a:rPr lang="pl-PL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) ____</a:t>
                      </a:r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③</a:t>
                      </a:r>
                      <a:r>
                        <a:rPr lang="pl-PL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_____; // </a:t>
                      </a:r>
                      <a:r>
                        <a:rPr lang="pl-PL" sz="1000" b="0" dirty="0" err="1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对复数虚部进行处理</a:t>
                      </a:r>
                      <a:r>
                        <a:rPr lang="pl-PL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  </a:t>
                      </a:r>
                      <a:endParaRPr lang="pl-PL" sz="1000" b="0" dirty="0">
                        <a:solidFill>
                          <a:schemeClr val="tx1"/>
                        </a:solidFill>
                        <a:latin typeface="Consolas" panose="020B0609020204030204" charset="0"/>
                      </a:endParaRP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pl-PL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                </a:t>
                      </a:r>
                      <a:r>
                        <a:rPr lang="pl-PL" sz="1000" b="0" dirty="0" err="1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else</a:t>
                      </a:r>
                      <a:r>
                        <a:rPr lang="pl-PL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 ____</a:t>
                      </a:r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④</a:t>
                      </a:r>
                      <a:r>
                        <a:rPr lang="pl-PL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_____; // </a:t>
                      </a:r>
                      <a:r>
                        <a:rPr lang="pl-PL" sz="1000" b="0" dirty="0" err="1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对复数实部进行处理</a:t>
                      </a:r>
                      <a:endParaRPr lang="pl-PL" sz="1000" b="0" dirty="0">
                        <a:solidFill>
                          <a:schemeClr val="tx1"/>
                        </a:solidFill>
                        <a:latin typeface="Consolas" panose="020B0609020204030204" charset="0"/>
                      </a:endParaRP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        </a:t>
                      </a:r>
                      <a:r>
                        <a:rPr lang="pl-PL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}  </a:t>
                      </a:r>
                      <a:endParaRPr lang="pl-PL" sz="1000" b="0" dirty="0">
                        <a:solidFill>
                          <a:schemeClr val="tx1"/>
                        </a:solidFill>
                        <a:latin typeface="Consolas" panose="020B0609020204030204" charset="0"/>
                      </a:endParaRP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pl-PL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        return *</a:t>
                      </a:r>
                      <a:r>
                        <a:rPr lang="pl-PL" sz="1000" b="0" dirty="0" err="1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this</a:t>
                      </a:r>
                      <a:r>
                        <a:rPr lang="pl-PL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;  </a:t>
                      </a:r>
                      <a:endParaRPr lang="pl-PL" sz="1000" b="0" dirty="0">
                        <a:solidFill>
                          <a:schemeClr val="tx1"/>
                        </a:solidFill>
                        <a:latin typeface="Consolas" panose="020B0609020204030204" charset="0"/>
                      </a:endParaRP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pl-PL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    }  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Consolas" panose="020B0609020204030204" charset="0"/>
                      </a:endParaRP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pl-PL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};  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Consolas" panose="020B060902020403020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34+78i</a:t>
                      </a:r>
                      <a:endParaRPr lang="pl-PL" altLang="zh-CN" sz="1000" b="0" dirty="0">
                        <a:solidFill>
                          <a:schemeClr val="tx1"/>
                        </a:solidFill>
                        <a:latin typeface="Consolas" panose="020B0609020204030204" charset="0"/>
                      </a:endParaRPr>
                    </a:p>
                    <a:p>
                      <a:pPr>
                        <a:buFont typeface="+mj-lt"/>
                        <a:buAutoNum type="arabicPeriod"/>
                      </a:pPr>
                      <a:endParaRPr lang="pl-PL" sz="1000" b="0" dirty="0">
                        <a:solidFill>
                          <a:schemeClr val="tx1"/>
                        </a:solidFill>
                        <a:latin typeface="Consolas" panose="020B0609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+mj-lt"/>
                        <a:buAutoNum type="arabicPeriod"/>
                      </a:pPr>
                      <a:r>
                        <a:rPr lang="pl-PL" sz="1000" b="0" dirty="0" err="1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int</a:t>
                      </a:r>
                      <a:r>
                        <a:rPr lang="pl-PL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 </a:t>
                      </a:r>
                      <a:r>
                        <a:rPr lang="pl-PL" sz="1000" b="0" dirty="0" err="1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main</a:t>
                      </a:r>
                      <a:r>
                        <a:rPr lang="pl-PL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() {  </a:t>
                      </a:r>
                      <a:endParaRPr lang="pl-PL" sz="1000" b="0" dirty="0">
                        <a:solidFill>
                          <a:schemeClr val="tx1"/>
                        </a:solidFill>
                        <a:latin typeface="Consolas" panose="020B0609020204030204" charset="0"/>
                      </a:endParaRP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pl-PL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    </a:t>
                      </a:r>
                      <a:r>
                        <a:rPr lang="pl-PL" sz="1000" b="0" dirty="0" err="1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Complex</a:t>
                      </a:r>
                      <a:r>
                        <a:rPr lang="pl-PL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 a; </a:t>
                      </a:r>
                      <a:endParaRPr lang="pl-PL" sz="1000" b="0" dirty="0">
                        <a:solidFill>
                          <a:schemeClr val="tx1"/>
                        </a:solidFill>
                        <a:latin typeface="Consolas" panose="020B0609020204030204" charset="0"/>
                      </a:endParaRP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pl-PL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    a = "3+4i";</a:t>
                      </a:r>
                      <a:endParaRPr lang="pl-PL" sz="1000" b="0" dirty="0">
                        <a:solidFill>
                          <a:schemeClr val="tx1"/>
                        </a:solidFill>
                        <a:latin typeface="Consolas" panose="020B0609020204030204" charset="0"/>
                      </a:endParaRP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pl-PL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    return 0;  </a:t>
                      </a:r>
                      <a:endParaRPr lang="pl-PL" sz="1000" b="0" dirty="0">
                        <a:solidFill>
                          <a:schemeClr val="tx1"/>
                        </a:solidFill>
                        <a:latin typeface="Consolas" panose="020B0609020204030204" charset="0"/>
                      </a:endParaRPr>
                    </a:p>
                    <a:p>
                      <a:pPr>
                        <a:buFont typeface="+mj-lt"/>
                        <a:buAutoNum type="arabicPeriod"/>
                      </a:pPr>
                      <a:r>
                        <a:rPr lang="pl-PL" sz="1000" b="0" dirty="0">
                          <a:solidFill>
                            <a:schemeClr val="tx1"/>
                          </a:solidFill>
                          <a:latin typeface="Consolas" panose="020B0609020204030204" charset="0"/>
                        </a:rPr>
                        <a:t>} </a:t>
                      </a:r>
                      <a:endParaRPr lang="pl-PL" sz="1000" b="0" dirty="0">
                        <a:solidFill>
                          <a:schemeClr val="tx1"/>
                        </a:solidFill>
                        <a:latin typeface="Consolas" panose="020B0609020204030204" charset="0"/>
                      </a:endParaRPr>
                    </a:p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38724" y="4818999"/>
            <a:ext cx="738637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Consolas" panose="020B0609020204030204" charset="0"/>
                <a:cs typeface="Consolas" panose="020B0609020204030204" charset="0"/>
              </a:rPr>
              <a:t>答案： ①：</a:t>
            </a:r>
            <a:r>
              <a:rPr lang="en-US" altLang="zh-CN" sz="1200" dirty="0" err="1">
                <a:latin typeface="Consolas" panose="020B0609020204030204" charset="0"/>
                <a:cs typeface="Consolas" panose="020B0609020204030204" charset="0"/>
              </a:rPr>
              <a:t>const</a:t>
            </a:r>
            <a:r>
              <a:rPr lang="en-US" altLang="zh-CN" sz="1200" dirty="0">
                <a:latin typeface="Consolas" panose="020B0609020204030204" charset="0"/>
                <a:cs typeface="Consolas" panose="020B0609020204030204" charset="0"/>
              </a:rPr>
              <a:t> string&amp; x</a:t>
            </a:r>
            <a:r>
              <a:rPr lang="zh-CN" altLang="en-US" sz="1200" dirty="0">
                <a:latin typeface="Consolas" panose="020B0609020204030204" charset="0"/>
                <a:cs typeface="Consolas" panose="020B0609020204030204" charset="0"/>
              </a:rPr>
              <a:t>   ②：</a:t>
            </a:r>
            <a:r>
              <a:rPr lang="en-US" altLang="zh-CN" sz="1200" dirty="0" err="1">
                <a:latin typeface="Consolas" panose="020B0609020204030204" charset="0"/>
                <a:cs typeface="Consolas" panose="020B0609020204030204" charset="0"/>
              </a:rPr>
              <a:t>x</a:t>
            </a:r>
            <a:r>
              <a:rPr lang="en-US" altLang="zh-CN" sz="1200" dirty="0"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zh-CN" sz="1200" dirty="0" err="1"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en-US" altLang="zh-CN" sz="1200" dirty="0">
                <a:latin typeface="Consolas" panose="020B0609020204030204" charset="0"/>
                <a:cs typeface="Consolas" panose="020B0609020204030204" charset="0"/>
              </a:rPr>
              <a:t>] == ‘+’</a:t>
            </a:r>
            <a:r>
              <a:rPr lang="zh-CN" altLang="en-US" sz="1200" dirty="0">
                <a:latin typeface="Consolas" panose="020B0609020204030204" charset="0"/>
                <a:cs typeface="Consolas" panose="020B0609020204030204" charset="0"/>
              </a:rPr>
              <a:t>  ③ </a:t>
            </a:r>
            <a:r>
              <a:rPr lang="en-US" altLang="zh-CN" sz="1200" dirty="0">
                <a:latin typeface="Consolas" panose="020B0609020204030204" charset="0"/>
                <a:cs typeface="Consolas" panose="020B0609020204030204" charset="0"/>
              </a:rPr>
              <a:t>this-&gt;</a:t>
            </a:r>
            <a:r>
              <a:rPr lang="en-US" altLang="zh-CN" sz="1200" dirty="0" err="1"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en-US" altLang="zh-CN" sz="1200" dirty="0">
                <a:latin typeface="Consolas" panose="020B0609020204030204" charset="0"/>
                <a:cs typeface="Consolas" panose="020B0609020204030204" charset="0"/>
              </a:rPr>
              <a:t> = this-&gt;</a:t>
            </a:r>
            <a:r>
              <a:rPr lang="en-US" altLang="zh-CN" sz="1200" dirty="0" err="1"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en-US" altLang="zh-CN" sz="1200" dirty="0">
                <a:latin typeface="Consolas" panose="020B0609020204030204" charset="0"/>
                <a:cs typeface="Consolas" panose="020B0609020204030204" charset="0"/>
              </a:rPr>
              <a:t> * 10 + x[</a:t>
            </a:r>
            <a:r>
              <a:rPr lang="en-US" altLang="zh-CN" sz="1200" dirty="0" err="1"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en-US" altLang="zh-CN" sz="1200" dirty="0">
                <a:latin typeface="Consolas" panose="020B0609020204030204" charset="0"/>
                <a:cs typeface="Consolas" panose="020B0609020204030204" charset="0"/>
              </a:rPr>
              <a:t>] - ‘0’</a:t>
            </a:r>
            <a:r>
              <a:rPr lang="zh-CN" altLang="en-US" sz="1200" dirty="0">
                <a:latin typeface="Consolas" panose="020B0609020204030204" charset="0"/>
                <a:cs typeface="Consolas" panose="020B0609020204030204" charset="0"/>
              </a:rPr>
              <a:t> ④ </a:t>
            </a:r>
            <a:r>
              <a:rPr lang="en-US" altLang="zh-CN" sz="1200" dirty="0">
                <a:latin typeface="Consolas" panose="020B0609020204030204" charset="0"/>
                <a:cs typeface="Consolas" panose="020B0609020204030204" charset="0"/>
              </a:rPr>
              <a:t>this-&gt;r = this-&gt;r * 10 + x[</a:t>
            </a:r>
            <a:r>
              <a:rPr lang="en-US" altLang="zh-CN" sz="1200" dirty="0" err="1"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en-US" altLang="zh-CN" sz="1200" dirty="0">
                <a:latin typeface="Consolas" panose="020B0609020204030204" charset="0"/>
                <a:cs typeface="Consolas" panose="020B0609020204030204" charset="0"/>
              </a:rPr>
              <a:t>] - '0'</a:t>
            </a:r>
            <a:endParaRPr lang="en-US" altLang="zh-CN" sz="1200" dirty="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-104022" y="993531"/>
            <a:ext cx="7066280" cy="453128"/>
          </a:xfrm>
          <a:prstGeom prst="rect">
            <a:avLst/>
          </a:prstGeom>
        </p:spPr>
        <p:txBody>
          <a:bodyPr vert="horz">
            <a:noAutofit/>
          </a:bodyPr>
          <a:lstStyle>
            <a:lvl1pPr marL="222250" indent="-222250" algn="l" rtl="0" eaLnBrk="1" latinLnBrk="0" hangingPunct="1">
              <a:spcBef>
                <a:spcPts val="485"/>
              </a:spcBef>
              <a:buClr>
                <a:schemeClr val="accent2"/>
              </a:buClr>
              <a:buSzPct val="60000"/>
              <a:buFont typeface="Wingdings" panose="05000000000000000000"/>
              <a:buChar char=""/>
              <a:defRPr kumimoji="0" sz="2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190500" algn="l" rtl="0" eaLnBrk="1" latinLnBrk="0" hangingPunct="1">
              <a:spcBef>
                <a:spcPts val="380"/>
              </a:spcBef>
              <a:buClr>
                <a:schemeClr val="accent1"/>
              </a:buClr>
              <a:buSzPct val="70000"/>
              <a:buFont typeface="Wingdings 2" panose="05020102010507070707"/>
              <a:buChar char=""/>
              <a:defRPr kumimoji="0"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5000" indent="-158750" algn="l" rtl="0" eaLnBrk="1" latinLnBrk="0" hangingPunct="1">
              <a:spcBef>
                <a:spcPts val="345"/>
              </a:spcBef>
              <a:buClr>
                <a:schemeClr val="accent2"/>
              </a:buClr>
              <a:buSzPct val="75000"/>
              <a:buFont typeface="Wingdings" panose="05000000000000000000"/>
              <a:buChar char=""/>
              <a:defRPr kumimoji="0" sz="15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2500" indent="-158750" algn="l" rtl="0" eaLnBrk="1" latinLnBrk="0" hangingPunct="1">
              <a:spcBef>
                <a:spcPts val="275"/>
              </a:spcBef>
              <a:buClr>
                <a:schemeClr val="accent3"/>
              </a:buClr>
              <a:buSzPct val="75000"/>
              <a:buFont typeface="Wingdings" panose="05000000000000000000"/>
              <a:buChar char=""/>
              <a:defRPr kumimoji="0" sz="13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0000" indent="-158750" algn="l" rtl="0" eaLnBrk="1" latinLnBrk="0" hangingPunct="1">
              <a:spcBef>
                <a:spcPts val="275"/>
              </a:spcBef>
              <a:buClr>
                <a:schemeClr val="accent4"/>
              </a:buClr>
              <a:buSzPct val="65000"/>
              <a:buFont typeface="Wingdings" panose="05000000000000000000"/>
              <a:buChar char=""/>
              <a:defRPr kumimoji="0" sz="13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0500" indent="-15875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/>
              <a:buChar char="§"/>
              <a:defRPr kumimoji="0" sz="12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51000" indent="-15875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/>
              <a:buChar char="§"/>
              <a:defRPr kumimoji="0" sz="12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1500" indent="-15875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/>
              <a:buChar char="§"/>
              <a:defRPr kumimoji="0" sz="12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32000" indent="-15875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/>
              <a:buChar char="§"/>
              <a:defRPr kumimoji="0" sz="12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/>
            <a:r>
              <a:rPr lang="zh-CN" altLang="en-US" sz="1800" dirty="0"/>
              <a:t> </a:t>
            </a:r>
            <a:r>
              <a:rPr lang="zh-CN" altLang="en-US" sz="1400" dirty="0"/>
              <a:t>通过字符串向复数对象赋值</a:t>
            </a:r>
            <a:r>
              <a:rPr lang="zh-CN" altLang="en-US" sz="1400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:</a:t>
            </a:r>
            <a:endParaRPr lang="zh-CN" altLang="en-US" sz="1400" b="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程序分析</a:t>
            </a:r>
            <a:endParaRPr lang="zh-CN" altLang="en-US"/>
          </a:p>
        </p:txBody>
      </p:sp>
      <p:sp>
        <p:nvSpPr>
          <p:cNvPr id="16" name="内容占位符 2"/>
          <p:cNvSpPr>
            <a:spLocks noGrp="1"/>
          </p:cNvSpPr>
          <p:nvPr/>
        </p:nvSpPr>
        <p:spPr>
          <a:xfrm>
            <a:off x="0" y="966470"/>
            <a:ext cx="6869430" cy="801370"/>
          </a:xfrm>
          <a:prstGeom prst="rect">
            <a:avLst/>
          </a:prstGeom>
        </p:spPr>
        <p:txBody>
          <a:bodyPr vert="horz">
            <a:noAutofit/>
          </a:bodyPr>
          <a:lstStyle>
            <a:lvl1pPr marL="222250" indent="-222250" algn="l" rtl="0" eaLnBrk="1" latinLnBrk="0" hangingPunct="1">
              <a:spcBef>
                <a:spcPts val="485"/>
              </a:spcBef>
              <a:buClr>
                <a:schemeClr val="accent2"/>
              </a:buClr>
              <a:buSzPct val="60000"/>
              <a:buFont typeface="Wingdings" panose="05000000000000000000"/>
              <a:buChar char=""/>
              <a:defRPr kumimoji="0" sz="2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4500" indent="-190500" algn="l" rtl="0" eaLnBrk="1" latinLnBrk="0" hangingPunct="1">
              <a:spcBef>
                <a:spcPts val="380"/>
              </a:spcBef>
              <a:buClr>
                <a:schemeClr val="accent1"/>
              </a:buClr>
              <a:buSzPct val="70000"/>
              <a:buFont typeface="Wingdings 2" panose="05020102010507070707"/>
              <a:buChar char=""/>
              <a:defRPr kumimoji="0"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5000" indent="-158750" algn="l" rtl="0" eaLnBrk="1" latinLnBrk="0" hangingPunct="1">
              <a:spcBef>
                <a:spcPts val="345"/>
              </a:spcBef>
              <a:buClr>
                <a:schemeClr val="accent2"/>
              </a:buClr>
              <a:buSzPct val="75000"/>
              <a:buFont typeface="Wingdings" panose="05000000000000000000"/>
              <a:buChar char=""/>
              <a:defRPr kumimoji="0" sz="15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52500" indent="-158750" algn="l" rtl="0" eaLnBrk="1" latinLnBrk="0" hangingPunct="1">
              <a:spcBef>
                <a:spcPts val="275"/>
              </a:spcBef>
              <a:buClr>
                <a:schemeClr val="accent3"/>
              </a:buClr>
              <a:buSzPct val="75000"/>
              <a:buFont typeface="Wingdings" panose="05000000000000000000"/>
              <a:buChar char=""/>
              <a:defRPr kumimoji="0" sz="13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0000" indent="-158750" algn="l" rtl="0" eaLnBrk="1" latinLnBrk="0" hangingPunct="1">
              <a:spcBef>
                <a:spcPts val="275"/>
              </a:spcBef>
              <a:buClr>
                <a:schemeClr val="accent4"/>
              </a:buClr>
              <a:buSzPct val="65000"/>
              <a:buFont typeface="Wingdings" panose="05000000000000000000"/>
              <a:buChar char=""/>
              <a:defRPr kumimoji="0" sz="13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0500" indent="-15875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/>
              <a:buChar char="§"/>
              <a:defRPr kumimoji="0" sz="12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51000" indent="-15875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/>
              <a:buChar char="§"/>
              <a:defRPr kumimoji="0" sz="12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41500" indent="-15875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/>
              <a:buChar char="§"/>
              <a:defRPr kumimoji="0" sz="12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32000" indent="-15875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/>
              <a:buChar char="§"/>
              <a:defRPr kumimoji="0" sz="12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/>
            <a:r>
              <a:rPr lang="en-US" altLang="zh-CN" sz="1400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1400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阅读下列程序写出运行结果</a:t>
            </a:r>
            <a:endParaRPr lang="zh-CN" altLang="en-US" sz="1400" dirty="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indent="0">
              <a:buNone/>
            </a:pPr>
            <a:r>
              <a:rPr lang="zh-CN" altLang="en-US" sz="1400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考点：多态性概念、虚函数的使用</a:t>
            </a:r>
            <a:endParaRPr lang="zh-CN" altLang="en-US" sz="1400" dirty="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00359" y="4563454"/>
            <a:ext cx="3827279" cy="783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900" b="0" dirty="0">
                <a:latin typeface="Times New Roman" panose="02020603050405020304" charset="0"/>
                <a:ea typeface="宋体" panose="02010600030101010101" pitchFamily="2" charset="-122"/>
              </a:rPr>
              <a:t>解析：</a:t>
            </a:r>
            <a:r>
              <a:rPr sz="900" b="0" dirty="0">
                <a:latin typeface="Times New Roman" panose="02020603050405020304" charset="0"/>
                <a:ea typeface="宋体" panose="02010600030101010101" pitchFamily="2" charset="-122"/>
              </a:rPr>
              <a:t>p-&gt;</a:t>
            </a:r>
            <a:r>
              <a:rPr lang="en-US" sz="900" b="0" dirty="0">
                <a:latin typeface="Times New Roman" panose="02020603050405020304" charset="0"/>
                <a:ea typeface="宋体" panose="02010600030101010101" pitchFamily="2" charset="-122"/>
              </a:rPr>
              <a:t>F2</a:t>
            </a:r>
            <a:r>
              <a:rPr sz="900" b="0" dirty="0">
                <a:latin typeface="Times New Roman" panose="02020603050405020304" charset="0"/>
                <a:ea typeface="宋体" panose="02010600030101010101" pitchFamily="2" charset="-122"/>
              </a:rPr>
              <a:t>()</a:t>
            </a:r>
            <a:r>
              <a:rPr lang="zh-CN" sz="900" b="0" dirty="0"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r>
              <a:rPr lang="en-US" altLang="zh-CN" sz="900" b="0" dirty="0">
                <a:latin typeface="Times New Roman" panose="02020603050405020304" charset="0"/>
                <a:ea typeface="宋体" panose="02010600030101010101" pitchFamily="2" charset="-122"/>
              </a:rPr>
              <a:t>p</a:t>
            </a:r>
            <a:r>
              <a:rPr sz="900" b="0" dirty="0">
                <a:latin typeface="Times New Roman" panose="02020603050405020304" charset="0"/>
                <a:ea typeface="宋体" panose="02010600030101010101" pitchFamily="2" charset="-122"/>
              </a:rPr>
              <a:t>指针是个基类指针，指向是一个固定偏移量的函数，因此指向的只能是基类的</a:t>
            </a:r>
            <a:r>
              <a:rPr lang="en-US" sz="900" b="0" dirty="0">
                <a:latin typeface="Times New Roman" panose="02020603050405020304" charset="0"/>
                <a:ea typeface="宋体" panose="02010600030101010101" pitchFamily="2" charset="-122"/>
              </a:rPr>
              <a:t>F2</a:t>
            </a:r>
            <a:r>
              <a:rPr sz="900" b="0" dirty="0">
                <a:latin typeface="Times New Roman" panose="02020603050405020304" charset="0"/>
                <a:ea typeface="宋体" panose="02010600030101010101" pitchFamily="2" charset="-122"/>
              </a:rPr>
              <a:t>()函数。</a:t>
            </a:r>
            <a:endParaRPr sz="900" b="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r>
              <a:rPr sz="900" b="0" dirty="0">
                <a:latin typeface="Times New Roman" panose="02020603050405020304" charset="0"/>
                <a:ea typeface="宋体" panose="02010600030101010101" pitchFamily="2" charset="-122"/>
              </a:rPr>
              <a:t>p-&gt;</a:t>
            </a:r>
            <a:r>
              <a:rPr lang="en-US" sz="900" b="0" dirty="0">
                <a:latin typeface="Times New Roman" panose="02020603050405020304" charset="0"/>
                <a:ea typeface="宋体" panose="02010600030101010101" pitchFamily="2" charset="-122"/>
              </a:rPr>
              <a:t>F1()</a:t>
            </a:r>
            <a:r>
              <a:rPr lang="zh-CN" altLang="en-US" sz="900" b="0" dirty="0">
                <a:latin typeface="Times New Roman" panose="02020603050405020304" charset="0"/>
                <a:ea typeface="宋体" panose="02010600030101010101" pitchFamily="2" charset="-122"/>
              </a:rPr>
              <a:t>，</a:t>
            </a:r>
            <a:r>
              <a:rPr lang="en-US" altLang="zh-CN" sz="900" b="0" dirty="0">
                <a:latin typeface="Times New Roman" panose="02020603050405020304" charset="0"/>
                <a:ea typeface="宋体" panose="02010600030101010101" pitchFamily="2" charset="-122"/>
              </a:rPr>
              <a:t>F1()</a:t>
            </a:r>
            <a:r>
              <a:rPr lang="zh-CN" altLang="en-US" sz="900" b="0" dirty="0">
                <a:latin typeface="Times New Roman" panose="02020603050405020304" charset="0"/>
                <a:ea typeface="宋体" panose="02010600030101010101" pitchFamily="2" charset="-122"/>
              </a:rPr>
              <a:t>是</a:t>
            </a:r>
            <a:r>
              <a:rPr sz="900" b="0" dirty="0">
                <a:latin typeface="Times New Roman" panose="02020603050405020304" charset="0"/>
                <a:ea typeface="宋体" panose="02010600030101010101" pitchFamily="2" charset="-122"/>
              </a:rPr>
              <a:t>一个虚函数，由于每个虚函数都有一个虚函数列表，此时p调用</a:t>
            </a:r>
            <a:r>
              <a:rPr lang="en-US" altLang="zh-CN" sz="900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F1()</a:t>
            </a:r>
            <a:r>
              <a:rPr sz="900" b="0" dirty="0">
                <a:latin typeface="Times New Roman" panose="02020603050405020304" charset="0"/>
                <a:ea typeface="宋体" panose="02010600030101010101" pitchFamily="2" charset="-122"/>
              </a:rPr>
              <a:t>并不是直接调用函数，而是通过虚函数列表找到相应的函数的地址，这里将找到对应的子类的</a:t>
            </a:r>
            <a:r>
              <a:rPr lang="en-US" altLang="zh-CN" sz="900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F1()</a:t>
            </a:r>
            <a:r>
              <a:rPr sz="900" b="0" dirty="0">
                <a:latin typeface="Times New Roman" panose="02020603050405020304" charset="0"/>
                <a:ea typeface="宋体" panose="02010600030101010101" pitchFamily="2" charset="-122"/>
              </a:rPr>
              <a:t>函数的地址。</a:t>
            </a:r>
            <a:endParaRPr sz="900" b="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65792" y="3885933"/>
            <a:ext cx="1337310" cy="1060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900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答案：</a:t>
            </a:r>
            <a:endParaRPr lang="zh-CN" altLang="en-US" sz="900" b="0" dirty="0"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r>
              <a:rPr lang="en-US" sz="900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Y</a:t>
            </a:r>
            <a:r>
              <a:rPr lang="zh-CN" sz="900" dirty="0">
                <a:ea typeface="宋体" panose="02010600030101010101" pitchFamily="2" charset="-122"/>
                <a:sym typeface="+mn-ea"/>
              </a:rPr>
              <a:t>的</a:t>
            </a:r>
            <a:r>
              <a:rPr lang="en-US" sz="900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F1</a:t>
            </a:r>
            <a:r>
              <a:rPr lang="zh-CN" sz="900" dirty="0">
                <a:ea typeface="宋体" panose="02010600030101010101" pitchFamily="2" charset="-122"/>
                <a:sym typeface="+mn-ea"/>
              </a:rPr>
              <a:t>函数被调用</a:t>
            </a:r>
            <a:endParaRPr lang="en-US" sz="900" dirty="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900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X</a:t>
            </a:r>
            <a:r>
              <a:rPr lang="zh-CN" sz="900" dirty="0">
                <a:ea typeface="宋体" panose="02010600030101010101" pitchFamily="2" charset="-122"/>
                <a:sym typeface="+mn-ea"/>
              </a:rPr>
              <a:t>的</a:t>
            </a:r>
            <a:r>
              <a:rPr lang="en-US" sz="900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F2</a:t>
            </a:r>
            <a:r>
              <a:rPr lang="zh-CN" sz="900" dirty="0">
                <a:ea typeface="宋体" panose="02010600030101010101" pitchFamily="2" charset="-122"/>
                <a:sym typeface="+mn-ea"/>
              </a:rPr>
              <a:t>函数被调用</a:t>
            </a:r>
            <a:endParaRPr lang="en-US" sz="900" dirty="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900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Y</a:t>
            </a:r>
            <a:r>
              <a:rPr lang="zh-CN" sz="900" dirty="0">
                <a:ea typeface="宋体" panose="02010600030101010101" pitchFamily="2" charset="-122"/>
                <a:sym typeface="+mn-ea"/>
              </a:rPr>
              <a:t>的</a:t>
            </a:r>
            <a:r>
              <a:rPr lang="en-US" sz="900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F3</a:t>
            </a:r>
            <a:r>
              <a:rPr lang="zh-CN" sz="900" dirty="0">
                <a:ea typeface="宋体" panose="02010600030101010101" pitchFamily="2" charset="-122"/>
                <a:sym typeface="+mn-ea"/>
              </a:rPr>
              <a:t>函数被调用</a:t>
            </a:r>
            <a:endParaRPr lang="en-US" sz="900" dirty="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900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Z</a:t>
            </a:r>
            <a:r>
              <a:rPr lang="zh-CN" sz="900" dirty="0">
                <a:ea typeface="宋体" panose="02010600030101010101" pitchFamily="2" charset="-122"/>
                <a:sym typeface="+mn-ea"/>
              </a:rPr>
              <a:t>的</a:t>
            </a:r>
            <a:r>
              <a:rPr lang="en-US" sz="900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F1</a:t>
            </a:r>
            <a:r>
              <a:rPr lang="zh-CN" sz="900" dirty="0">
                <a:ea typeface="宋体" panose="02010600030101010101" pitchFamily="2" charset="-122"/>
                <a:sym typeface="+mn-ea"/>
              </a:rPr>
              <a:t>函数被调用</a:t>
            </a:r>
            <a:endParaRPr lang="en-US" sz="900" dirty="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900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X</a:t>
            </a:r>
            <a:r>
              <a:rPr lang="zh-CN" sz="900" dirty="0">
                <a:ea typeface="宋体" panose="02010600030101010101" pitchFamily="2" charset="-122"/>
                <a:sym typeface="+mn-ea"/>
              </a:rPr>
              <a:t>的</a:t>
            </a:r>
            <a:r>
              <a:rPr lang="en-US" sz="900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F2</a:t>
            </a:r>
            <a:r>
              <a:rPr lang="zh-CN" sz="900" dirty="0">
                <a:ea typeface="宋体" panose="02010600030101010101" pitchFamily="2" charset="-122"/>
                <a:sym typeface="+mn-ea"/>
              </a:rPr>
              <a:t>函数被调用</a:t>
            </a:r>
            <a:endParaRPr lang="en-US" sz="900" dirty="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indent="0"/>
            <a:r>
              <a:rPr lang="en-US" sz="900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Z</a:t>
            </a:r>
            <a:r>
              <a:rPr lang="zh-CN" sz="900" dirty="0">
                <a:ea typeface="宋体" panose="02010600030101010101" pitchFamily="2" charset="-122"/>
                <a:sym typeface="+mn-ea"/>
              </a:rPr>
              <a:t>的</a:t>
            </a:r>
            <a:r>
              <a:rPr lang="en-US" sz="900" dirty="0"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F3</a:t>
            </a:r>
            <a:r>
              <a:rPr lang="zh-CN" sz="900" dirty="0">
                <a:ea typeface="宋体" panose="02010600030101010101" pitchFamily="2" charset="-122"/>
                <a:sym typeface="+mn-ea"/>
              </a:rPr>
              <a:t>函数被调用</a:t>
            </a:r>
            <a:endParaRPr lang="zh-CN" sz="900" b="0" dirty="0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60401" y="1488440"/>
          <a:ext cx="7289114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4080"/>
                <a:gridCol w="3855034"/>
              </a:tblGrid>
              <a:tr h="3139440">
                <a:tc>
                  <a:txBody>
                    <a:bodyPr/>
                    <a:lstStyle/>
                    <a:p>
                      <a:r>
                        <a:rPr kumimoji="0" lang="sk-SK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#</a:t>
                      </a:r>
                      <a:r>
                        <a:rPr kumimoji="0" lang="sk-SK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include</a:t>
                      </a:r>
                      <a:r>
                        <a:rPr kumimoji="0" lang="sk-SK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&lt;</a:t>
                      </a:r>
                      <a:r>
                        <a:rPr kumimoji="0" lang="sk-SK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iostream</a:t>
                      </a:r>
                      <a:r>
                        <a:rPr kumimoji="0" lang="sk-SK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&gt;  </a:t>
                      </a:r>
                      <a:endParaRPr kumimoji="0" lang="sk-SK" sz="1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charset="0"/>
                        <a:ea typeface="+mn-ea"/>
                        <a:cs typeface="Consolas" panose="020B0609020204030204" charset="0"/>
                      </a:endParaRPr>
                    </a:p>
                    <a:p>
                      <a:r>
                        <a:rPr kumimoji="0" lang="sk-SK" sz="1000" b="1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using</a:t>
                      </a:r>
                      <a:r>
                        <a:rPr kumimoji="0" lang="sk-SK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</a:t>
                      </a:r>
                      <a:r>
                        <a:rPr kumimoji="0" lang="sk-SK" sz="1000" b="1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namespace</a:t>
                      </a:r>
                      <a:r>
                        <a:rPr kumimoji="0" lang="sk-SK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</a:t>
                      </a:r>
                      <a:r>
                        <a:rPr kumimoji="0" lang="sk-SK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std</a:t>
                      </a:r>
                      <a:r>
                        <a:rPr kumimoji="0" lang="sk-SK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;  </a:t>
                      </a:r>
                      <a:endParaRPr kumimoji="0" lang="sk-SK" sz="1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charset="0"/>
                        <a:ea typeface="+mn-ea"/>
                        <a:cs typeface="Consolas" panose="020B0609020204030204" charset="0"/>
                      </a:endParaRPr>
                    </a:p>
                    <a:p>
                      <a:r>
                        <a:rPr kumimoji="0" lang="sk-SK" sz="1000" b="1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class</a:t>
                      </a:r>
                      <a:r>
                        <a:rPr kumimoji="0" lang="sk-SK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X {  </a:t>
                      </a:r>
                      <a:endParaRPr kumimoji="0" lang="sk-SK" sz="1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charset="0"/>
                        <a:ea typeface="+mn-ea"/>
                        <a:cs typeface="Consolas" panose="020B0609020204030204" charset="0"/>
                      </a:endParaRPr>
                    </a:p>
                    <a:p>
                      <a:r>
                        <a:rPr kumimoji="0" lang="sk-SK" sz="1000" b="1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public</a:t>
                      </a:r>
                      <a:r>
                        <a:rPr kumimoji="0" lang="sk-SK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:  </a:t>
                      </a:r>
                      <a:endParaRPr kumimoji="0" lang="sk-SK" sz="1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charset="0"/>
                        <a:ea typeface="+mn-ea"/>
                        <a:cs typeface="Consolas" panose="020B0609020204030204" charset="0"/>
                      </a:endParaRPr>
                    </a:p>
                    <a:p>
                      <a:r>
                        <a:rPr kumimoji="0" lang="sk-SK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 </a:t>
                      </a:r>
                      <a:r>
                        <a:rPr kumimoji="0" lang="sk-SK" sz="1000" b="1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virtual</a:t>
                      </a:r>
                      <a:r>
                        <a:rPr kumimoji="0" lang="sk-SK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</a:t>
                      </a:r>
                      <a:r>
                        <a:rPr kumimoji="0" lang="sk-SK" sz="1000" b="1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void</a:t>
                      </a:r>
                      <a:r>
                        <a:rPr kumimoji="0" lang="sk-SK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F1() {  </a:t>
                      </a:r>
                      <a:r>
                        <a:rPr kumimoji="0" lang="sk-SK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cout</a:t>
                      </a:r>
                      <a:r>
                        <a:rPr kumimoji="0" lang="sk-SK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&lt;&lt; "X的F1函数被调用" &lt;&lt; </a:t>
                      </a:r>
                      <a:r>
                        <a:rPr kumimoji="0" lang="sk-SK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endl</a:t>
                      </a:r>
                      <a:r>
                        <a:rPr kumimoji="0" lang="sk-SK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;  }  </a:t>
                      </a:r>
                      <a:endParaRPr kumimoji="0" lang="sk-SK" sz="1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charset="0"/>
                        <a:ea typeface="+mn-ea"/>
                        <a:cs typeface="Consolas" panose="020B0609020204030204" charset="0"/>
                      </a:endParaRPr>
                    </a:p>
                    <a:p>
                      <a:r>
                        <a:rPr kumimoji="0" lang="sk-SK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 </a:t>
                      </a:r>
                      <a:r>
                        <a:rPr kumimoji="0" lang="sk-SK" sz="1000" b="1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void</a:t>
                      </a:r>
                      <a:r>
                        <a:rPr kumimoji="0" lang="sk-SK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F2() {  </a:t>
                      </a:r>
                      <a:r>
                        <a:rPr kumimoji="0" lang="sk-SK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cout</a:t>
                      </a:r>
                      <a:r>
                        <a:rPr kumimoji="0" lang="sk-SK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&lt;&lt; "X的F2函数被调用" &lt;&lt; </a:t>
                      </a:r>
                      <a:r>
                        <a:rPr kumimoji="0" lang="sk-SK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endl</a:t>
                      </a:r>
                      <a:r>
                        <a:rPr kumimoji="0" lang="sk-SK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;  }  </a:t>
                      </a:r>
                      <a:endParaRPr kumimoji="0" lang="sk-SK" sz="1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charset="0"/>
                        <a:ea typeface="+mn-ea"/>
                        <a:cs typeface="Consolas" panose="020B0609020204030204" charset="0"/>
                      </a:endParaRPr>
                    </a:p>
                    <a:p>
                      <a:r>
                        <a:rPr kumimoji="0" lang="sk-SK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 </a:t>
                      </a:r>
                      <a:r>
                        <a:rPr kumimoji="0" lang="sk-SK" sz="1000" b="1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virtual</a:t>
                      </a:r>
                      <a:r>
                        <a:rPr kumimoji="0" lang="sk-SK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</a:t>
                      </a:r>
                      <a:r>
                        <a:rPr kumimoji="0" lang="sk-SK" sz="1000" b="1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void</a:t>
                      </a:r>
                      <a:r>
                        <a:rPr kumimoji="0" lang="sk-SK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F3() = 0;  </a:t>
                      </a:r>
                      <a:endParaRPr kumimoji="0" lang="sk-SK" sz="1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charset="0"/>
                        <a:ea typeface="+mn-ea"/>
                        <a:cs typeface="Consolas" panose="020B0609020204030204" charset="0"/>
                      </a:endParaRPr>
                    </a:p>
                    <a:p>
                      <a:r>
                        <a:rPr kumimoji="0" lang="sk-SK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};  </a:t>
                      </a:r>
                      <a:endParaRPr kumimoji="0" lang="sk-SK" sz="1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charset="0"/>
                        <a:ea typeface="+mn-ea"/>
                        <a:cs typeface="Consolas" panose="020B0609020204030204" charset="0"/>
                      </a:endParaRPr>
                    </a:p>
                    <a:p>
                      <a:r>
                        <a:rPr kumimoji="0" lang="sk-SK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 </a:t>
                      </a:r>
                      <a:endParaRPr kumimoji="0" lang="sk-SK" sz="1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charset="0"/>
                        <a:ea typeface="+mn-ea"/>
                        <a:cs typeface="Consolas" panose="020B0609020204030204" charset="0"/>
                      </a:endParaRPr>
                    </a:p>
                    <a:p>
                      <a:r>
                        <a:rPr kumimoji="0" lang="sk-SK" sz="1000" b="1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class</a:t>
                      </a:r>
                      <a:r>
                        <a:rPr kumimoji="0" lang="sk-SK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Y: </a:t>
                      </a:r>
                      <a:r>
                        <a:rPr kumimoji="0" lang="sk-SK" sz="1000" b="1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public</a:t>
                      </a:r>
                      <a:r>
                        <a:rPr kumimoji="0" lang="sk-SK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X {  </a:t>
                      </a:r>
                      <a:endParaRPr kumimoji="0" lang="sk-SK" sz="1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charset="0"/>
                        <a:ea typeface="+mn-ea"/>
                        <a:cs typeface="Consolas" panose="020B0609020204030204" charset="0"/>
                      </a:endParaRPr>
                    </a:p>
                    <a:p>
                      <a:r>
                        <a:rPr kumimoji="0" lang="sk-SK" sz="1000" b="1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public</a:t>
                      </a:r>
                      <a:r>
                        <a:rPr kumimoji="0" lang="sk-SK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:  </a:t>
                      </a:r>
                      <a:endParaRPr kumimoji="0" lang="sk-SK" sz="1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charset="0"/>
                        <a:ea typeface="+mn-ea"/>
                        <a:cs typeface="Consolas" panose="020B0609020204030204" charset="0"/>
                      </a:endParaRPr>
                    </a:p>
                    <a:p>
                      <a:r>
                        <a:rPr kumimoji="0" lang="sk-SK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 </a:t>
                      </a:r>
                      <a:r>
                        <a:rPr kumimoji="0" lang="sk-SK" sz="1000" b="1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void</a:t>
                      </a:r>
                      <a:r>
                        <a:rPr kumimoji="0" lang="sk-SK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F1() {  </a:t>
                      </a:r>
                      <a:r>
                        <a:rPr kumimoji="0" lang="sk-SK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cout</a:t>
                      </a:r>
                      <a:r>
                        <a:rPr kumimoji="0" lang="sk-SK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&lt;&lt; "Y的F1函数被调用" &lt;&lt; </a:t>
                      </a:r>
                      <a:r>
                        <a:rPr kumimoji="0" lang="sk-SK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endl</a:t>
                      </a:r>
                      <a:r>
                        <a:rPr kumimoji="0" lang="sk-SK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;  }  </a:t>
                      </a:r>
                      <a:endParaRPr kumimoji="0" lang="sk-SK" sz="1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charset="0"/>
                        <a:ea typeface="+mn-ea"/>
                        <a:cs typeface="Consolas" panose="020B0609020204030204" charset="0"/>
                      </a:endParaRPr>
                    </a:p>
                    <a:p>
                      <a:r>
                        <a:rPr kumimoji="0" lang="sk-SK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 </a:t>
                      </a:r>
                      <a:r>
                        <a:rPr kumimoji="0" lang="sk-SK" sz="1000" b="1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void</a:t>
                      </a:r>
                      <a:r>
                        <a:rPr kumimoji="0" lang="sk-SK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F2() {  </a:t>
                      </a:r>
                      <a:r>
                        <a:rPr kumimoji="0" lang="sk-SK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cout</a:t>
                      </a:r>
                      <a:r>
                        <a:rPr kumimoji="0" lang="sk-SK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&lt;&lt; "Y的F2函数被调用" &lt;&lt; </a:t>
                      </a:r>
                      <a:r>
                        <a:rPr kumimoji="0" lang="sk-SK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endl</a:t>
                      </a:r>
                      <a:r>
                        <a:rPr kumimoji="0" lang="sk-SK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;  }  </a:t>
                      </a:r>
                      <a:endParaRPr kumimoji="0" lang="sk-SK" sz="1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charset="0"/>
                        <a:ea typeface="+mn-ea"/>
                        <a:cs typeface="Consolas" panose="020B0609020204030204" charset="0"/>
                      </a:endParaRPr>
                    </a:p>
                    <a:p>
                      <a:r>
                        <a:rPr kumimoji="0" lang="sk-SK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 </a:t>
                      </a:r>
                      <a:r>
                        <a:rPr kumimoji="0" lang="sk-SK" sz="1000" b="1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void</a:t>
                      </a:r>
                      <a:r>
                        <a:rPr kumimoji="0" lang="sk-SK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F3() {  </a:t>
                      </a:r>
                      <a:r>
                        <a:rPr kumimoji="0" lang="sk-SK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cout</a:t>
                      </a:r>
                      <a:r>
                        <a:rPr kumimoji="0" lang="sk-SK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&lt;&lt; “Y的F3函数被调用” &lt;&lt; </a:t>
                      </a:r>
                      <a:r>
                        <a:rPr kumimoji="0" lang="sk-SK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endl</a:t>
                      </a:r>
                      <a:r>
                        <a:rPr kumimoji="0" lang="sk-SK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; </a:t>
                      </a:r>
                      <a:r>
                        <a:rPr kumimoji="0" lang="zh-CN" altLang="en-US" sz="1000" b="0" i="0" kern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  </a:t>
                      </a:r>
                      <a:r>
                        <a:rPr kumimoji="0" lang="sk-SK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}  </a:t>
                      </a:r>
                      <a:endParaRPr kumimoji="0" lang="sk-SK" sz="1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charset="0"/>
                        <a:ea typeface="+mn-ea"/>
                        <a:cs typeface="Consolas" panose="020B0609020204030204" charset="0"/>
                      </a:endParaRPr>
                    </a:p>
                    <a:p>
                      <a:r>
                        <a:rPr kumimoji="0" lang="sk-SK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};</a:t>
                      </a:r>
                      <a:endParaRPr kumimoji="0" lang="sk-SK" sz="1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charset="0"/>
                        <a:ea typeface="+mn-ea"/>
                        <a:cs typeface="Consolas" panose="020B0609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0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class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Z: </a:t>
                      </a:r>
                      <a:r>
                        <a:rPr kumimoji="0" lang="en-US" sz="10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public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</a:t>
                      </a:r>
                      <a:r>
                        <a:rPr kumimoji="0" lang="en-US" altLang="zh-CN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Y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{  </a:t>
                      </a:r>
                      <a:endParaRPr kumimoji="0" lang="en-US" sz="1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charset="0"/>
                        <a:ea typeface="+mn-ea"/>
                        <a:cs typeface="Consolas" panose="020B0609020204030204" charset="0"/>
                      </a:endParaRPr>
                    </a:p>
                    <a:p>
                      <a:r>
                        <a:rPr kumimoji="0" lang="en-US" sz="1000" b="1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public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:  </a:t>
                      </a:r>
                      <a:endParaRPr kumimoji="0" lang="en-US" sz="1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charset="0"/>
                        <a:ea typeface="+mn-ea"/>
                        <a:cs typeface="Consolas" panose="020B0609020204030204" charset="0"/>
                      </a:endParaRPr>
                    </a:p>
                    <a:p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 </a:t>
                      </a:r>
                      <a:r>
                        <a:rPr kumimoji="0" lang="en-US" sz="1000" b="1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void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F1() {  </a:t>
                      </a:r>
                      <a:r>
                        <a:rPr kumimoji="0"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cout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&lt;&lt; “Z的F1函数被调用” &lt;&lt; </a:t>
                      </a:r>
                      <a:r>
                        <a:rPr kumimoji="0"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endl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; </a:t>
                      </a:r>
                      <a:r>
                        <a:rPr kumimoji="0" lang="zh-CN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 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}  </a:t>
                      </a:r>
                      <a:endParaRPr kumimoji="0" lang="en-US" sz="1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charset="0"/>
                        <a:ea typeface="+mn-ea"/>
                        <a:cs typeface="Consolas" panose="020B0609020204030204" charset="0"/>
                      </a:endParaRPr>
                    </a:p>
                    <a:p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 </a:t>
                      </a:r>
                      <a:r>
                        <a:rPr kumimoji="0" lang="en-US" sz="1000" b="1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void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F2() {   </a:t>
                      </a:r>
                      <a:r>
                        <a:rPr kumimoji="0"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cout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&lt;&lt; "Z的F2函数被调用" &lt;&lt; </a:t>
                      </a:r>
                      <a:r>
                        <a:rPr kumimoji="0"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endl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;  }  </a:t>
                      </a:r>
                      <a:endParaRPr kumimoji="0" lang="en-US" sz="1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charset="0"/>
                        <a:ea typeface="+mn-ea"/>
                        <a:cs typeface="Consolas" panose="020B0609020204030204" charset="0"/>
                      </a:endParaRPr>
                    </a:p>
                    <a:p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 </a:t>
                      </a:r>
                      <a:r>
                        <a:rPr kumimoji="0" lang="en-US" sz="1000" b="1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void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F3() {  </a:t>
                      </a:r>
                      <a:r>
                        <a:rPr kumimoji="0"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cout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&lt;&lt; “Z的F3函数被调用” &lt;&lt; </a:t>
                      </a:r>
                      <a:r>
                        <a:rPr kumimoji="0"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endl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; </a:t>
                      </a:r>
                      <a:r>
                        <a:rPr kumimoji="0" lang="zh-CN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 </a:t>
                      </a:r>
                      <a:r>
                        <a:rPr kumimoji="0" lang="zh-CN" altLang="en-US" sz="1000" b="0" i="0" kern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  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}  </a:t>
                      </a:r>
                      <a:endParaRPr kumimoji="0" lang="en-US" sz="1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charset="0"/>
                        <a:ea typeface="+mn-ea"/>
                        <a:cs typeface="Consolas" panose="020B0609020204030204" charset="0"/>
                      </a:endParaRPr>
                    </a:p>
                    <a:p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};  </a:t>
                      </a:r>
                      <a:endParaRPr kumimoji="0" lang="en-US" sz="1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charset="0"/>
                        <a:ea typeface="+mn-ea"/>
                        <a:cs typeface="Consolas" panose="020B0609020204030204" charset="0"/>
                      </a:endParaRPr>
                    </a:p>
                    <a:p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 </a:t>
                      </a:r>
                      <a:endParaRPr kumimoji="0" lang="en-US" sz="1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charset="0"/>
                        <a:ea typeface="+mn-ea"/>
                        <a:cs typeface="Consolas" panose="020B0609020204030204" charset="0"/>
                      </a:endParaRPr>
                    </a:p>
                    <a:p>
                      <a:r>
                        <a:rPr kumimoji="0" lang="en-US" sz="1000" b="1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int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</a:t>
                      </a:r>
                      <a:r>
                        <a:rPr kumimoji="0"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main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() {  </a:t>
                      </a:r>
                      <a:endParaRPr kumimoji="0" lang="en-US" sz="1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charset="0"/>
                        <a:ea typeface="+mn-ea"/>
                        <a:cs typeface="Consolas" panose="020B0609020204030204" charset="0"/>
                      </a:endParaRPr>
                    </a:p>
                    <a:p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 X *</a:t>
                      </a:r>
                      <a:r>
                        <a:rPr kumimoji="0"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px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; </a:t>
                      </a:r>
                      <a:r>
                        <a:rPr kumimoji="0"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Y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</a:t>
                      </a:r>
                      <a:r>
                        <a:rPr kumimoji="0"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y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; </a:t>
                      </a:r>
                      <a:r>
                        <a:rPr kumimoji="0"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Z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</a:t>
                      </a:r>
                      <a:r>
                        <a:rPr kumimoji="0"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z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;  </a:t>
                      </a:r>
                      <a:endParaRPr kumimoji="0" lang="en-US" sz="1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charset="0"/>
                        <a:ea typeface="+mn-ea"/>
                        <a:cs typeface="Consolas" panose="020B0609020204030204" charset="0"/>
                      </a:endParaRPr>
                    </a:p>
                    <a:p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 </a:t>
                      </a:r>
                      <a:r>
                        <a:rPr kumimoji="0"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px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= &amp;</a:t>
                      </a:r>
                      <a:r>
                        <a:rPr kumimoji="0"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y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; </a:t>
                      </a:r>
                      <a:r>
                        <a:rPr kumimoji="0"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px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-&gt;F1(); </a:t>
                      </a:r>
                      <a:r>
                        <a:rPr kumimoji="0"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px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-&gt;F2(); </a:t>
                      </a:r>
                      <a:r>
                        <a:rPr kumimoji="0"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px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-&gt;F3();  </a:t>
                      </a:r>
                      <a:endParaRPr kumimoji="0" lang="en-US" sz="1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charset="0"/>
                        <a:ea typeface="+mn-ea"/>
                        <a:cs typeface="Consolas" panose="020B0609020204030204" charset="0"/>
                      </a:endParaRPr>
                    </a:p>
                    <a:p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 </a:t>
                      </a:r>
                      <a:r>
                        <a:rPr kumimoji="0"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px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= &amp;</a:t>
                      </a:r>
                      <a:r>
                        <a:rPr kumimoji="0"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z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; </a:t>
                      </a:r>
                      <a:r>
                        <a:rPr kumimoji="0"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px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-&gt;F1(); </a:t>
                      </a:r>
                      <a:r>
                        <a:rPr kumimoji="0"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px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-&gt;F2(); </a:t>
                      </a:r>
                      <a:r>
                        <a:rPr kumimoji="0" lang="en-US" sz="10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px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-&gt;F3();  </a:t>
                      </a:r>
                      <a:endParaRPr kumimoji="0" lang="en-US" sz="1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charset="0"/>
                        <a:ea typeface="+mn-ea"/>
                        <a:cs typeface="Consolas" panose="020B0609020204030204" charset="0"/>
                      </a:endParaRPr>
                    </a:p>
                    <a:p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 </a:t>
                      </a:r>
                      <a:r>
                        <a:rPr kumimoji="0" lang="en-US" sz="1000" b="1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return</a:t>
                      </a:r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 0;  </a:t>
                      </a:r>
                      <a:endParaRPr kumimoji="0" lang="en-US" sz="1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charset="0"/>
                        <a:ea typeface="+mn-ea"/>
                        <a:cs typeface="Consolas" panose="020B0609020204030204" charset="0"/>
                      </a:endParaRPr>
                    </a:p>
                    <a:p>
                      <a:r>
                        <a:rPr kumimoji="0" lang="en-US" sz="10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charset="0"/>
                          <a:ea typeface="+mn-ea"/>
                          <a:cs typeface="Consolas" panose="020B0609020204030204" charset="0"/>
                        </a:rPr>
                        <a:t>} </a:t>
                      </a:r>
                      <a:endParaRPr kumimoji="0" lang="en-US" sz="10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charset="0"/>
                        <a:ea typeface="+mn-ea"/>
                        <a:cs typeface="Consolas" panose="020B0609020204030204" charset="0"/>
                      </a:endParaRPr>
                    </a:p>
                    <a:p>
                      <a:endParaRPr lang="en-US" sz="1000" dirty="0">
                        <a:solidFill>
                          <a:schemeClr val="tx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200"/>
    </mc:Choice>
    <mc:Fallback>
      <p:transition spd="slow" advTm="35200"/>
    </mc:Fallback>
  </mc:AlternateContent>
</p:sld>
</file>

<file path=ppt/tags/tag1.xml><?xml version="1.0" encoding="utf-8"?>
<p:tagLst xmlns:p="http://schemas.openxmlformats.org/presentationml/2006/main">
  <p:tag name="commondata" val="eyJoZGlkIjoiNzU0ODAxNTQ2YWE1MTkxMDQwYzViNjRkNTI2NmI5Y2IifQ==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中值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4953</Words>
  <Application>WPS 演示</Application>
  <PresentationFormat>自定义</PresentationFormat>
  <Paragraphs>362</Paragraphs>
  <Slides>17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Wingdings</vt:lpstr>
      <vt:lpstr>Wingdings 2</vt:lpstr>
      <vt:lpstr>Times New Roman</vt:lpstr>
      <vt:lpstr>Times New Roman</vt:lpstr>
      <vt:lpstr>Consolas</vt:lpstr>
      <vt:lpstr>Tw Cen MT</vt:lpstr>
      <vt:lpstr>Arial Unicode MS</vt:lpstr>
      <vt:lpstr>Calibri</vt:lpstr>
      <vt:lpstr>华文仿宋</vt:lpstr>
      <vt:lpstr>中值</vt:lpstr>
      <vt:lpstr>PowerPoint 演示文稿</vt:lpstr>
      <vt:lpstr>内容大纲</vt:lpstr>
      <vt:lpstr>程序改错</vt:lpstr>
      <vt:lpstr>程序改错</vt:lpstr>
      <vt:lpstr>程序改错</vt:lpstr>
      <vt:lpstr>程序改错</vt:lpstr>
      <vt:lpstr>程序填空</vt:lpstr>
      <vt:lpstr>程序填空</vt:lpstr>
      <vt:lpstr>程序分析</vt:lpstr>
      <vt:lpstr>程序分析</vt:lpstr>
      <vt:lpstr>程序分析</vt:lpstr>
      <vt:lpstr>程序分析</vt:lpstr>
      <vt:lpstr>程序设计</vt:lpstr>
      <vt:lpstr>程序设计</vt:lpstr>
      <vt:lpstr>程序设计</vt:lpstr>
      <vt:lpstr>程序设计</vt:lpstr>
      <vt:lpstr>PowerPoint 演示文稿</vt:lpstr>
    </vt:vector>
  </TitlesOfParts>
  <Company>CSU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 Ren</dc:creator>
  <cp:lastModifiedBy>张子洋</cp:lastModifiedBy>
  <cp:revision>5159</cp:revision>
  <dcterms:created xsi:type="dcterms:W3CDTF">2013-11-20T15:59:00Z</dcterms:created>
  <dcterms:modified xsi:type="dcterms:W3CDTF">2023-12-27T12:25:55Z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804E24BE6FC94DC88FE5679E35E037EB_12</vt:lpwstr>
  </property>
</Properties>
</file>