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394" r:id="rId2"/>
    <p:sldId id="395" r:id="rId3"/>
    <p:sldId id="396" r:id="rId4"/>
    <p:sldId id="397" r:id="rId5"/>
    <p:sldId id="398" r:id="rId6"/>
    <p:sldId id="399" r:id="rId7"/>
    <p:sldId id="465" r:id="rId8"/>
    <p:sldId id="466" r:id="rId9"/>
    <p:sldId id="467" r:id="rId10"/>
    <p:sldId id="468" r:id="rId11"/>
    <p:sldId id="469" r:id="rId12"/>
    <p:sldId id="470" r:id="rId13"/>
    <p:sldId id="471" r:id="rId14"/>
    <p:sldId id="472" r:id="rId15"/>
    <p:sldId id="473" r:id="rId16"/>
    <p:sldId id="474" r:id="rId17"/>
    <p:sldId id="475" r:id="rId18"/>
    <p:sldId id="477" r:id="rId19"/>
    <p:sldId id="476" r:id="rId20"/>
    <p:sldId id="478" r:id="rId21"/>
    <p:sldId id="479" r:id="rId22"/>
    <p:sldId id="480" r:id="rId23"/>
    <p:sldId id="481" r:id="rId24"/>
    <p:sldId id="482" r:id="rId25"/>
    <p:sldId id="483" r:id="rId26"/>
    <p:sldId id="484" r:id="rId27"/>
    <p:sldId id="485" r:id="rId28"/>
    <p:sldId id="486" r:id="rId29"/>
    <p:sldId id="487" r:id="rId30"/>
    <p:sldId id="488" r:id="rId31"/>
    <p:sldId id="490" r:id="rId32"/>
    <p:sldId id="489"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 id="504" r:id="rId47"/>
    <p:sldId id="505" r:id="rId48"/>
    <p:sldId id="506" r:id="rId49"/>
    <p:sldId id="507" r:id="rId50"/>
    <p:sldId id="508" r:id="rId51"/>
    <p:sldId id="26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96"/>
    <a:srgbClr val="4472C4"/>
    <a:srgbClr val="FFFFFF"/>
    <a:srgbClr val="972630"/>
    <a:srgbClr val="E9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1" autoAdjust="0"/>
    <p:restoredTop sz="87438" autoAdjust="0"/>
  </p:normalViewPr>
  <p:slideViewPr>
    <p:cSldViewPr snapToGrid="0" snapToObjects="1">
      <p:cViewPr varScale="1">
        <p:scale>
          <a:sx n="79" d="100"/>
          <a:sy n="79" d="100"/>
        </p:scale>
        <p:origin x="54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8087A-2E18-834E-87F0-796B6AA0FBAE}" type="datetimeFigureOut">
              <a:rPr lang="x-none" altLang="zh-CN" smtClean="0"/>
              <a:t>2023/10/7</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A9A9A-EB36-3A4D-89FD-154D131BB500}" type="slidenum">
              <a:rPr lang="x-none" smtClean="0"/>
              <a:t>‹#›</a:t>
            </a:fld>
            <a:endParaRPr lang="x-none"/>
          </a:p>
        </p:txBody>
      </p:sp>
    </p:spTree>
    <p:extLst>
      <p:ext uri="{BB962C8B-B14F-4D97-AF65-F5344CB8AC3E}">
        <p14:creationId xmlns:p14="http://schemas.microsoft.com/office/powerpoint/2010/main" val="194612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a:t>
            </a:fld>
            <a:endParaRPr lang="x-none"/>
          </a:p>
        </p:txBody>
      </p:sp>
    </p:spTree>
    <p:extLst>
      <p:ext uri="{BB962C8B-B14F-4D97-AF65-F5344CB8AC3E}">
        <p14:creationId xmlns:p14="http://schemas.microsoft.com/office/powerpoint/2010/main" val="4058603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10</a:t>
            </a:fld>
            <a:endParaRPr lang="x-none"/>
          </a:p>
        </p:txBody>
      </p:sp>
    </p:spTree>
    <p:extLst>
      <p:ext uri="{BB962C8B-B14F-4D97-AF65-F5344CB8AC3E}">
        <p14:creationId xmlns:p14="http://schemas.microsoft.com/office/powerpoint/2010/main" val="222692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11</a:t>
            </a:fld>
            <a:endParaRPr lang="x-none"/>
          </a:p>
        </p:txBody>
      </p:sp>
    </p:spTree>
    <p:extLst>
      <p:ext uri="{BB962C8B-B14F-4D97-AF65-F5344CB8AC3E}">
        <p14:creationId xmlns:p14="http://schemas.microsoft.com/office/powerpoint/2010/main" val="153102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12</a:t>
            </a:fld>
            <a:endParaRPr lang="x-none"/>
          </a:p>
        </p:txBody>
      </p:sp>
    </p:spTree>
    <p:extLst>
      <p:ext uri="{BB962C8B-B14F-4D97-AF65-F5344CB8AC3E}">
        <p14:creationId xmlns:p14="http://schemas.microsoft.com/office/powerpoint/2010/main" val="26597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13</a:t>
            </a:fld>
            <a:endParaRPr lang="x-none"/>
          </a:p>
        </p:txBody>
      </p:sp>
    </p:spTree>
    <p:extLst>
      <p:ext uri="{BB962C8B-B14F-4D97-AF65-F5344CB8AC3E}">
        <p14:creationId xmlns:p14="http://schemas.microsoft.com/office/powerpoint/2010/main" val="4197812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14</a:t>
            </a:fld>
            <a:endParaRPr lang="x-none"/>
          </a:p>
        </p:txBody>
      </p:sp>
    </p:spTree>
    <p:extLst>
      <p:ext uri="{BB962C8B-B14F-4D97-AF65-F5344CB8AC3E}">
        <p14:creationId xmlns:p14="http://schemas.microsoft.com/office/powerpoint/2010/main" val="402831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15</a:t>
            </a:fld>
            <a:endParaRPr lang="x-none"/>
          </a:p>
        </p:txBody>
      </p:sp>
    </p:spTree>
    <p:extLst>
      <p:ext uri="{BB962C8B-B14F-4D97-AF65-F5344CB8AC3E}">
        <p14:creationId xmlns:p14="http://schemas.microsoft.com/office/powerpoint/2010/main" val="415123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16</a:t>
            </a:fld>
            <a:endParaRPr lang="x-none"/>
          </a:p>
        </p:txBody>
      </p:sp>
    </p:spTree>
    <p:extLst>
      <p:ext uri="{BB962C8B-B14F-4D97-AF65-F5344CB8AC3E}">
        <p14:creationId xmlns:p14="http://schemas.microsoft.com/office/powerpoint/2010/main" val="37976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17</a:t>
            </a:fld>
            <a:endParaRPr lang="x-none"/>
          </a:p>
        </p:txBody>
      </p:sp>
    </p:spTree>
    <p:extLst>
      <p:ext uri="{BB962C8B-B14F-4D97-AF65-F5344CB8AC3E}">
        <p14:creationId xmlns:p14="http://schemas.microsoft.com/office/powerpoint/2010/main" val="69807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18</a:t>
            </a:fld>
            <a:endParaRPr lang="x-none"/>
          </a:p>
        </p:txBody>
      </p:sp>
    </p:spTree>
    <p:extLst>
      <p:ext uri="{BB962C8B-B14F-4D97-AF65-F5344CB8AC3E}">
        <p14:creationId xmlns:p14="http://schemas.microsoft.com/office/powerpoint/2010/main" val="3952629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19</a:t>
            </a:fld>
            <a:endParaRPr lang="x-none"/>
          </a:p>
        </p:txBody>
      </p:sp>
    </p:spTree>
    <p:extLst>
      <p:ext uri="{BB962C8B-B14F-4D97-AF65-F5344CB8AC3E}">
        <p14:creationId xmlns:p14="http://schemas.microsoft.com/office/powerpoint/2010/main" val="37371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a:t>
            </a:fld>
            <a:endParaRPr lang="x-none"/>
          </a:p>
        </p:txBody>
      </p:sp>
    </p:spTree>
    <p:extLst>
      <p:ext uri="{BB962C8B-B14F-4D97-AF65-F5344CB8AC3E}">
        <p14:creationId xmlns:p14="http://schemas.microsoft.com/office/powerpoint/2010/main" val="3740084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20</a:t>
            </a:fld>
            <a:endParaRPr lang="x-none"/>
          </a:p>
        </p:txBody>
      </p:sp>
    </p:spTree>
    <p:extLst>
      <p:ext uri="{BB962C8B-B14F-4D97-AF65-F5344CB8AC3E}">
        <p14:creationId xmlns:p14="http://schemas.microsoft.com/office/powerpoint/2010/main" val="1948931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21</a:t>
            </a:fld>
            <a:endParaRPr lang="x-none"/>
          </a:p>
        </p:txBody>
      </p:sp>
    </p:spTree>
    <p:extLst>
      <p:ext uri="{BB962C8B-B14F-4D97-AF65-F5344CB8AC3E}">
        <p14:creationId xmlns:p14="http://schemas.microsoft.com/office/powerpoint/2010/main" val="187451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22</a:t>
            </a:fld>
            <a:endParaRPr lang="x-none"/>
          </a:p>
        </p:txBody>
      </p:sp>
    </p:spTree>
    <p:extLst>
      <p:ext uri="{BB962C8B-B14F-4D97-AF65-F5344CB8AC3E}">
        <p14:creationId xmlns:p14="http://schemas.microsoft.com/office/powerpoint/2010/main" val="2969793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23</a:t>
            </a:fld>
            <a:endParaRPr lang="x-none"/>
          </a:p>
        </p:txBody>
      </p:sp>
    </p:spTree>
    <p:extLst>
      <p:ext uri="{BB962C8B-B14F-4D97-AF65-F5344CB8AC3E}">
        <p14:creationId xmlns:p14="http://schemas.microsoft.com/office/powerpoint/2010/main" val="1191635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24</a:t>
            </a:fld>
            <a:endParaRPr lang="x-none"/>
          </a:p>
        </p:txBody>
      </p:sp>
    </p:spTree>
    <p:extLst>
      <p:ext uri="{BB962C8B-B14F-4D97-AF65-F5344CB8AC3E}">
        <p14:creationId xmlns:p14="http://schemas.microsoft.com/office/powerpoint/2010/main" val="553313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25</a:t>
            </a:fld>
            <a:endParaRPr lang="x-none"/>
          </a:p>
        </p:txBody>
      </p:sp>
    </p:spTree>
    <p:extLst>
      <p:ext uri="{BB962C8B-B14F-4D97-AF65-F5344CB8AC3E}">
        <p14:creationId xmlns:p14="http://schemas.microsoft.com/office/powerpoint/2010/main" val="3543179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26</a:t>
            </a:fld>
            <a:endParaRPr lang="x-none"/>
          </a:p>
        </p:txBody>
      </p:sp>
    </p:spTree>
    <p:extLst>
      <p:ext uri="{BB962C8B-B14F-4D97-AF65-F5344CB8AC3E}">
        <p14:creationId xmlns:p14="http://schemas.microsoft.com/office/powerpoint/2010/main" val="837535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27</a:t>
            </a:fld>
            <a:endParaRPr lang="x-none"/>
          </a:p>
        </p:txBody>
      </p:sp>
    </p:spTree>
    <p:extLst>
      <p:ext uri="{BB962C8B-B14F-4D97-AF65-F5344CB8AC3E}">
        <p14:creationId xmlns:p14="http://schemas.microsoft.com/office/powerpoint/2010/main" val="24744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28</a:t>
            </a:fld>
            <a:endParaRPr lang="x-none"/>
          </a:p>
        </p:txBody>
      </p:sp>
    </p:spTree>
    <p:extLst>
      <p:ext uri="{BB962C8B-B14F-4D97-AF65-F5344CB8AC3E}">
        <p14:creationId xmlns:p14="http://schemas.microsoft.com/office/powerpoint/2010/main" val="645021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29</a:t>
            </a:fld>
            <a:endParaRPr lang="x-none"/>
          </a:p>
        </p:txBody>
      </p:sp>
    </p:spTree>
    <p:extLst>
      <p:ext uri="{BB962C8B-B14F-4D97-AF65-F5344CB8AC3E}">
        <p14:creationId xmlns:p14="http://schemas.microsoft.com/office/powerpoint/2010/main" val="378840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a:t>
            </a:fld>
            <a:endParaRPr lang="x-none"/>
          </a:p>
        </p:txBody>
      </p:sp>
    </p:spTree>
    <p:extLst>
      <p:ext uri="{BB962C8B-B14F-4D97-AF65-F5344CB8AC3E}">
        <p14:creationId xmlns:p14="http://schemas.microsoft.com/office/powerpoint/2010/main" val="2799792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30</a:t>
            </a:fld>
            <a:endParaRPr lang="x-none"/>
          </a:p>
        </p:txBody>
      </p:sp>
    </p:spTree>
    <p:extLst>
      <p:ext uri="{BB962C8B-B14F-4D97-AF65-F5344CB8AC3E}">
        <p14:creationId xmlns:p14="http://schemas.microsoft.com/office/powerpoint/2010/main" val="4027564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31</a:t>
            </a:fld>
            <a:endParaRPr lang="x-none"/>
          </a:p>
        </p:txBody>
      </p:sp>
    </p:spTree>
    <p:extLst>
      <p:ext uri="{BB962C8B-B14F-4D97-AF65-F5344CB8AC3E}">
        <p14:creationId xmlns:p14="http://schemas.microsoft.com/office/powerpoint/2010/main" val="1421333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32</a:t>
            </a:fld>
            <a:endParaRPr lang="x-none"/>
          </a:p>
        </p:txBody>
      </p:sp>
    </p:spTree>
    <p:extLst>
      <p:ext uri="{BB962C8B-B14F-4D97-AF65-F5344CB8AC3E}">
        <p14:creationId xmlns:p14="http://schemas.microsoft.com/office/powerpoint/2010/main" val="4224828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33</a:t>
            </a:fld>
            <a:endParaRPr lang="x-none"/>
          </a:p>
        </p:txBody>
      </p:sp>
    </p:spTree>
    <p:extLst>
      <p:ext uri="{BB962C8B-B14F-4D97-AF65-F5344CB8AC3E}">
        <p14:creationId xmlns:p14="http://schemas.microsoft.com/office/powerpoint/2010/main" val="3032438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34</a:t>
            </a:fld>
            <a:endParaRPr lang="x-none"/>
          </a:p>
        </p:txBody>
      </p:sp>
    </p:spTree>
    <p:extLst>
      <p:ext uri="{BB962C8B-B14F-4D97-AF65-F5344CB8AC3E}">
        <p14:creationId xmlns:p14="http://schemas.microsoft.com/office/powerpoint/2010/main" val="2414840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35</a:t>
            </a:fld>
            <a:endParaRPr lang="x-none"/>
          </a:p>
        </p:txBody>
      </p:sp>
    </p:spTree>
    <p:extLst>
      <p:ext uri="{BB962C8B-B14F-4D97-AF65-F5344CB8AC3E}">
        <p14:creationId xmlns:p14="http://schemas.microsoft.com/office/powerpoint/2010/main" val="585410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36</a:t>
            </a:fld>
            <a:endParaRPr lang="x-none"/>
          </a:p>
        </p:txBody>
      </p:sp>
    </p:spTree>
    <p:extLst>
      <p:ext uri="{BB962C8B-B14F-4D97-AF65-F5344CB8AC3E}">
        <p14:creationId xmlns:p14="http://schemas.microsoft.com/office/powerpoint/2010/main" val="1179754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37</a:t>
            </a:fld>
            <a:endParaRPr lang="x-none"/>
          </a:p>
        </p:txBody>
      </p:sp>
    </p:spTree>
    <p:extLst>
      <p:ext uri="{BB962C8B-B14F-4D97-AF65-F5344CB8AC3E}">
        <p14:creationId xmlns:p14="http://schemas.microsoft.com/office/powerpoint/2010/main" val="3219755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38</a:t>
            </a:fld>
            <a:endParaRPr lang="x-none"/>
          </a:p>
        </p:txBody>
      </p:sp>
    </p:spTree>
    <p:extLst>
      <p:ext uri="{BB962C8B-B14F-4D97-AF65-F5344CB8AC3E}">
        <p14:creationId xmlns:p14="http://schemas.microsoft.com/office/powerpoint/2010/main" val="80382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39</a:t>
            </a:fld>
            <a:endParaRPr lang="x-none"/>
          </a:p>
        </p:txBody>
      </p:sp>
    </p:spTree>
    <p:extLst>
      <p:ext uri="{BB962C8B-B14F-4D97-AF65-F5344CB8AC3E}">
        <p14:creationId xmlns:p14="http://schemas.microsoft.com/office/powerpoint/2010/main" val="110754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a:t>
            </a:fld>
            <a:endParaRPr lang="x-none"/>
          </a:p>
        </p:txBody>
      </p:sp>
    </p:spTree>
    <p:extLst>
      <p:ext uri="{BB962C8B-B14F-4D97-AF65-F5344CB8AC3E}">
        <p14:creationId xmlns:p14="http://schemas.microsoft.com/office/powerpoint/2010/main" val="3160238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40</a:t>
            </a:fld>
            <a:endParaRPr lang="x-none"/>
          </a:p>
        </p:txBody>
      </p:sp>
    </p:spTree>
    <p:extLst>
      <p:ext uri="{BB962C8B-B14F-4D97-AF65-F5344CB8AC3E}">
        <p14:creationId xmlns:p14="http://schemas.microsoft.com/office/powerpoint/2010/main" val="1190411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41</a:t>
            </a:fld>
            <a:endParaRPr lang="x-none"/>
          </a:p>
        </p:txBody>
      </p:sp>
    </p:spTree>
    <p:extLst>
      <p:ext uri="{BB962C8B-B14F-4D97-AF65-F5344CB8AC3E}">
        <p14:creationId xmlns:p14="http://schemas.microsoft.com/office/powerpoint/2010/main" val="911691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42</a:t>
            </a:fld>
            <a:endParaRPr lang="x-none"/>
          </a:p>
        </p:txBody>
      </p:sp>
    </p:spTree>
    <p:extLst>
      <p:ext uri="{BB962C8B-B14F-4D97-AF65-F5344CB8AC3E}">
        <p14:creationId xmlns:p14="http://schemas.microsoft.com/office/powerpoint/2010/main" val="2401402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43</a:t>
            </a:fld>
            <a:endParaRPr lang="x-none"/>
          </a:p>
        </p:txBody>
      </p:sp>
    </p:spTree>
    <p:extLst>
      <p:ext uri="{BB962C8B-B14F-4D97-AF65-F5344CB8AC3E}">
        <p14:creationId xmlns:p14="http://schemas.microsoft.com/office/powerpoint/2010/main" val="38959684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44</a:t>
            </a:fld>
            <a:endParaRPr lang="x-none"/>
          </a:p>
        </p:txBody>
      </p:sp>
    </p:spTree>
    <p:extLst>
      <p:ext uri="{BB962C8B-B14F-4D97-AF65-F5344CB8AC3E}">
        <p14:creationId xmlns:p14="http://schemas.microsoft.com/office/powerpoint/2010/main" val="3637858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45</a:t>
            </a:fld>
            <a:endParaRPr lang="x-none"/>
          </a:p>
        </p:txBody>
      </p:sp>
    </p:spTree>
    <p:extLst>
      <p:ext uri="{BB962C8B-B14F-4D97-AF65-F5344CB8AC3E}">
        <p14:creationId xmlns:p14="http://schemas.microsoft.com/office/powerpoint/2010/main" val="15508105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46</a:t>
            </a:fld>
            <a:endParaRPr lang="x-none"/>
          </a:p>
        </p:txBody>
      </p:sp>
    </p:spTree>
    <p:extLst>
      <p:ext uri="{BB962C8B-B14F-4D97-AF65-F5344CB8AC3E}">
        <p14:creationId xmlns:p14="http://schemas.microsoft.com/office/powerpoint/2010/main" val="3265763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47</a:t>
            </a:fld>
            <a:endParaRPr lang="x-none"/>
          </a:p>
        </p:txBody>
      </p:sp>
    </p:spTree>
    <p:extLst>
      <p:ext uri="{BB962C8B-B14F-4D97-AF65-F5344CB8AC3E}">
        <p14:creationId xmlns:p14="http://schemas.microsoft.com/office/powerpoint/2010/main" val="26331171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48</a:t>
            </a:fld>
            <a:endParaRPr lang="x-none"/>
          </a:p>
        </p:txBody>
      </p:sp>
    </p:spTree>
    <p:extLst>
      <p:ext uri="{BB962C8B-B14F-4D97-AF65-F5344CB8AC3E}">
        <p14:creationId xmlns:p14="http://schemas.microsoft.com/office/powerpoint/2010/main" val="21697073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49</a:t>
            </a:fld>
            <a:endParaRPr lang="x-none"/>
          </a:p>
        </p:txBody>
      </p:sp>
    </p:spTree>
    <p:extLst>
      <p:ext uri="{BB962C8B-B14F-4D97-AF65-F5344CB8AC3E}">
        <p14:creationId xmlns:p14="http://schemas.microsoft.com/office/powerpoint/2010/main" val="23940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a:t>
            </a:fld>
            <a:endParaRPr lang="x-none"/>
          </a:p>
        </p:txBody>
      </p:sp>
    </p:spTree>
    <p:extLst>
      <p:ext uri="{BB962C8B-B14F-4D97-AF65-F5344CB8AC3E}">
        <p14:creationId xmlns:p14="http://schemas.microsoft.com/office/powerpoint/2010/main" val="13290597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50</a:t>
            </a:fld>
            <a:endParaRPr lang="x-none"/>
          </a:p>
        </p:txBody>
      </p:sp>
    </p:spTree>
    <p:extLst>
      <p:ext uri="{BB962C8B-B14F-4D97-AF65-F5344CB8AC3E}">
        <p14:creationId xmlns:p14="http://schemas.microsoft.com/office/powerpoint/2010/main" val="270038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5A9A9A-EB36-3A4D-89FD-154D131BB500}" type="slidenum">
              <a:rPr lang="x-none" smtClean="0"/>
              <a:t>51</a:t>
            </a:fld>
            <a:endParaRPr lang="x-none"/>
          </a:p>
        </p:txBody>
      </p:sp>
    </p:spTree>
    <p:extLst>
      <p:ext uri="{BB962C8B-B14F-4D97-AF65-F5344CB8AC3E}">
        <p14:creationId xmlns:p14="http://schemas.microsoft.com/office/powerpoint/2010/main" val="45823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6</a:t>
            </a:fld>
            <a:endParaRPr lang="x-none"/>
          </a:p>
        </p:txBody>
      </p:sp>
    </p:spTree>
    <p:extLst>
      <p:ext uri="{BB962C8B-B14F-4D97-AF65-F5344CB8AC3E}">
        <p14:creationId xmlns:p14="http://schemas.microsoft.com/office/powerpoint/2010/main" val="2726875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7</a:t>
            </a:fld>
            <a:endParaRPr lang="x-none"/>
          </a:p>
        </p:txBody>
      </p:sp>
    </p:spTree>
    <p:extLst>
      <p:ext uri="{BB962C8B-B14F-4D97-AF65-F5344CB8AC3E}">
        <p14:creationId xmlns:p14="http://schemas.microsoft.com/office/powerpoint/2010/main" val="407338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8</a:t>
            </a:fld>
            <a:endParaRPr lang="x-none"/>
          </a:p>
        </p:txBody>
      </p:sp>
    </p:spTree>
    <p:extLst>
      <p:ext uri="{BB962C8B-B14F-4D97-AF65-F5344CB8AC3E}">
        <p14:creationId xmlns:p14="http://schemas.microsoft.com/office/powerpoint/2010/main" val="203120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9</a:t>
            </a:fld>
            <a:endParaRPr lang="x-none"/>
          </a:p>
        </p:txBody>
      </p:sp>
    </p:spTree>
    <p:extLst>
      <p:ext uri="{BB962C8B-B14F-4D97-AF65-F5344CB8AC3E}">
        <p14:creationId xmlns:p14="http://schemas.microsoft.com/office/powerpoint/2010/main" val="4232588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367677" y="163516"/>
              <a:ext cx="582873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基于对象的程序设计</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71956368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的数据类型</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34064973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3.4 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的输入与输出</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8280147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3172-7326-274D-A025-61A6C0F815DA}"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5467094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33AB0-02CA-9E44-93B5-ABD23FEEE5D8}"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82647584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B4D82-05DA-6E47-9732-811A0EE3FB5D}" type="datetime1">
              <a:rPr lang="en-US" smtClean="0"/>
              <a:t>10/7/2023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94464345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E4B23-5173-4144-B19A-D03A890A29AA}" type="datetime1">
              <a:rPr lang="en-US" smtClean="0"/>
              <a:t>10/7/2023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6439903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0AC15-A111-124F-A5AC-2086258B21C0}" type="datetime1">
              <a:rPr lang="en-US" smtClean="0"/>
              <a:t>10/7/2023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0964195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A31F1-E037-734F-B280-B7C999D04781}" type="datetime1">
              <a:rPr lang="en-US" smtClean="0"/>
              <a:t>10/7/2023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4239050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15FFD0-0DF7-5B43-9974-D18ED6775930}" type="datetime1">
              <a:rPr lang="en-US" smtClean="0"/>
              <a:t>10/7/2023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4586111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FC06A-9456-F341-AEB0-3DF0E67DC59E}" type="datetime1">
              <a:rPr lang="en-US" smtClean="0"/>
              <a:t>10/7/2023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67111019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10.1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什么是运算符重载</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929902776"/>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681D2-4F58-3341-B7D7-AC73EFD15F88}"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96409035"/>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69482-4C37-FF42-9DBE-9452E01F0D58}"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4940479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D2BC217E-0B45-856B-FEB0-11F17E2E70B1}"/>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10.2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运算符重载的方法</a:t>
            </a:r>
          </a:p>
        </p:txBody>
      </p:sp>
    </p:spTree>
    <p:extLst>
      <p:ext uri="{BB962C8B-B14F-4D97-AF65-F5344CB8AC3E}">
        <p14:creationId xmlns:p14="http://schemas.microsoft.com/office/powerpoint/2010/main" val="101508717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10.3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重载运算符的规则</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269369480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514E0F9B-9971-CC9A-3A5A-30311DEE1498}"/>
              </a:ext>
            </a:extLst>
          </p:cNvPr>
          <p:cNvSpPr txBox="1">
            <a:spLocks noChangeArrowheads="1"/>
          </p:cNvSpPr>
          <p:nvPr userDrawn="1"/>
        </p:nvSpPr>
        <p:spPr bwMode="auto">
          <a:xfrm>
            <a:off x="90742" y="298784"/>
            <a:ext cx="6188461" cy="46166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400" b="1" dirty="0">
                <a:solidFill>
                  <a:srgbClr val="FFFFFF">
                    <a:lumMod val="95000"/>
                  </a:srgbClr>
                </a:solidFill>
                <a:latin typeface="微软雅黑" panose="020B0503020204020204" pitchFamily="34" charset="-122"/>
                <a:ea typeface="微软雅黑" panose="020B0503020204020204" pitchFamily="34" charset="-122"/>
              </a:rPr>
              <a:t>10.4 </a:t>
            </a:r>
            <a:r>
              <a:rPr lang="zh-CN" altLang="en-US" sz="2400" b="1" dirty="0">
                <a:solidFill>
                  <a:srgbClr val="FFFFFF">
                    <a:lumMod val="95000"/>
                  </a:srgbClr>
                </a:solidFill>
                <a:latin typeface="微软雅黑" panose="020B0503020204020204" pitchFamily="34" charset="-122"/>
                <a:ea typeface="微软雅黑" panose="020B0503020204020204" pitchFamily="34" charset="-122"/>
              </a:rPr>
              <a:t>运算符重载作为类成员函数和友元函数</a:t>
            </a:r>
          </a:p>
        </p:txBody>
      </p:sp>
    </p:spTree>
    <p:extLst>
      <p:ext uri="{BB962C8B-B14F-4D97-AF65-F5344CB8AC3E}">
        <p14:creationId xmlns:p14="http://schemas.microsoft.com/office/powerpoint/2010/main" val="62564172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3" name="Text Box 90">
            <a:extLst>
              <a:ext uri="{FF2B5EF4-FFF2-40B4-BE49-F238E27FC236}">
                <a16:creationId xmlns:a16="http://schemas.microsoft.com/office/drawing/2014/main" id="{7D7C4AEC-2A5B-4728-0F3B-3FDD52382FCC}"/>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10.5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重载双目运算符</a:t>
            </a:r>
          </a:p>
        </p:txBody>
      </p:sp>
    </p:spTree>
    <p:extLst>
      <p:ext uri="{BB962C8B-B14F-4D97-AF65-F5344CB8AC3E}">
        <p14:creationId xmlns:p14="http://schemas.microsoft.com/office/powerpoint/2010/main" val="194970775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9D23C8DD-059C-30FE-25F0-EBDD4D544BD3}"/>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10.6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重载单目运算符</a:t>
            </a:r>
          </a:p>
        </p:txBody>
      </p:sp>
    </p:spTree>
    <p:extLst>
      <p:ext uri="{BB962C8B-B14F-4D97-AF65-F5344CB8AC3E}">
        <p14:creationId xmlns:p14="http://schemas.microsoft.com/office/powerpoint/2010/main" val="203535849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514E0F9B-9971-CC9A-3A5A-30311DEE1498}"/>
              </a:ext>
            </a:extLst>
          </p:cNvPr>
          <p:cNvSpPr txBox="1">
            <a:spLocks noChangeArrowheads="1"/>
          </p:cNvSpPr>
          <p:nvPr userDrawn="1"/>
        </p:nvSpPr>
        <p:spPr bwMode="auto">
          <a:xfrm>
            <a:off x="90742" y="298784"/>
            <a:ext cx="6188461" cy="46166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400" b="1" dirty="0">
                <a:solidFill>
                  <a:srgbClr val="FFFFFF">
                    <a:lumMod val="95000"/>
                  </a:srgbClr>
                </a:solidFill>
                <a:latin typeface="微软雅黑" panose="020B0503020204020204" pitchFamily="34" charset="-122"/>
                <a:ea typeface="微软雅黑" panose="020B0503020204020204" pitchFamily="34" charset="-122"/>
              </a:rPr>
              <a:t>10.7 </a:t>
            </a:r>
            <a:r>
              <a:rPr lang="zh-CN" altLang="en-US" sz="2400" b="1" dirty="0">
                <a:solidFill>
                  <a:srgbClr val="FFFFFF">
                    <a:lumMod val="95000"/>
                  </a:srgbClr>
                </a:solidFill>
                <a:latin typeface="微软雅黑" panose="020B0503020204020204" pitchFamily="34" charset="-122"/>
                <a:ea typeface="微软雅黑" panose="020B0503020204020204" pitchFamily="34" charset="-122"/>
              </a:rPr>
              <a:t>重载流插入运算符和流提取运算符</a:t>
            </a:r>
          </a:p>
        </p:txBody>
      </p:sp>
    </p:spTree>
    <p:extLst>
      <p:ext uri="{BB962C8B-B14F-4D97-AF65-F5344CB8AC3E}">
        <p14:creationId xmlns:p14="http://schemas.microsoft.com/office/powerpoint/2010/main" val="387855558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188B2A9F-08E1-2CFE-D1A9-AD30119C2562}"/>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10.8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不同类型数据间的转换</a:t>
            </a:r>
          </a:p>
        </p:txBody>
      </p:sp>
    </p:spTree>
    <p:extLst>
      <p:ext uri="{BB962C8B-B14F-4D97-AF65-F5344CB8AC3E}">
        <p14:creationId xmlns:p14="http://schemas.microsoft.com/office/powerpoint/2010/main" val="28350081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8C67E-3983-394B-99F2-6BED77F20303}" type="datetime1">
              <a:rPr lang="en-US" smtClean="0"/>
              <a:t>10/7/2023</a:t>
            </a:fld>
            <a:endParaRPr lang="x-non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72CA1-3DAE-564C-BB46-56756200256A}" type="slidenum">
              <a:rPr lang="x-none" smtClean="0"/>
              <a:t>‹#›</a:t>
            </a:fld>
            <a:endParaRPr lang="x-none"/>
          </a:p>
        </p:txBody>
      </p:sp>
    </p:spTree>
    <p:extLst>
      <p:ext uri="{BB962C8B-B14F-4D97-AF65-F5344CB8AC3E}">
        <p14:creationId xmlns:p14="http://schemas.microsoft.com/office/powerpoint/2010/main" val="4257193358"/>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80" r:id="rId4"/>
    <p:sldLayoutId id="2147483674" r:id="rId5"/>
    <p:sldLayoutId id="2147483675" r:id="rId6"/>
    <p:sldLayoutId id="2147483676" r:id="rId7"/>
    <p:sldLayoutId id="2147483681" r:id="rId8"/>
    <p:sldLayoutId id="2147483677" r:id="rId9"/>
    <p:sldLayoutId id="2147483678" r:id="rId10"/>
    <p:sldLayoutId id="2147483679"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2.xml"/><Relationship Id="rId7" Type="http://schemas.openxmlformats.org/officeDocument/2006/relationships/slide" Target="slide27.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 y="-18531"/>
            <a:ext cx="9154877" cy="1197582"/>
            <a:chOff x="-5440" y="-18531"/>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5440" y="-18531"/>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8587" y="162448"/>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基于对象的程序设计</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13" name="矩形 2">
            <a:extLst>
              <a:ext uri="{FF2B5EF4-FFF2-40B4-BE49-F238E27FC236}">
                <a16:creationId xmlns:a16="http://schemas.microsoft.com/office/drawing/2014/main" id="{C556C3F6-47D4-E068-FF98-CA80DC695DE8}"/>
              </a:ext>
            </a:extLst>
          </p:cNvPr>
          <p:cNvSpPr/>
          <p:nvPr/>
        </p:nvSpPr>
        <p:spPr>
          <a:xfrm>
            <a:off x="-10879" y="410406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AD562428-9558-36C2-BAD0-C756080C8F48}"/>
              </a:ext>
            </a:extLst>
          </p:cNvPr>
          <p:cNvSpPr/>
          <p:nvPr/>
        </p:nvSpPr>
        <p:spPr>
          <a:xfrm>
            <a:off x="-51920" y="358050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4" name="矩形 3">
            <a:extLst>
              <a:ext uri="{FF2B5EF4-FFF2-40B4-BE49-F238E27FC236}">
                <a16:creationId xmlns:a16="http://schemas.microsoft.com/office/drawing/2014/main" id="{836C9A0B-E263-6C37-E931-990DBE51F313}"/>
              </a:ext>
            </a:extLst>
          </p:cNvPr>
          <p:cNvSpPr/>
          <p:nvPr/>
        </p:nvSpPr>
        <p:spPr>
          <a:xfrm>
            <a:off x="-8577" y="4689529"/>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431111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5AC390AB-F312-B966-517A-2F09DA57EDB0}"/>
              </a:ext>
            </a:extLst>
          </p:cNvPr>
          <p:cNvSpPr txBox="1">
            <a:spLocks noChangeArrowheads="1"/>
          </p:cNvSpPr>
          <p:nvPr/>
        </p:nvSpPr>
        <p:spPr>
          <a:xfrm>
            <a:off x="-8467" y="1210733"/>
            <a:ext cx="8382000" cy="40978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例10.2 重载运算符</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，使之能用于两个复数相加。</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Complex</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){real=0;imag=0;}</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Complex(double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r,double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){real=</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operator+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&amp;c2);               </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声明重载运算符的函数</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display(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private:</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double real;</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double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8" name="线形标注 2 2">
            <a:extLst>
              <a:ext uri="{FF2B5EF4-FFF2-40B4-BE49-F238E27FC236}">
                <a16:creationId xmlns:a16="http://schemas.microsoft.com/office/drawing/2014/main" id="{41A952A6-FB3A-414C-FEAF-711A1BFE586B}"/>
              </a:ext>
            </a:extLst>
          </p:cNvPr>
          <p:cNvSpPr/>
          <p:nvPr/>
        </p:nvSpPr>
        <p:spPr>
          <a:xfrm>
            <a:off x="3634846" y="2106084"/>
            <a:ext cx="2087562" cy="720725"/>
          </a:xfrm>
          <a:prstGeom prst="borderCallout2">
            <a:avLst>
              <a:gd name="adj1" fmla="val 18750"/>
              <a:gd name="adj2" fmla="val -8333"/>
              <a:gd name="adj3" fmla="val 18750"/>
              <a:gd name="adj4" fmla="val -16667"/>
              <a:gd name="adj5" fmla="val 235858"/>
              <a:gd name="adj6" fmla="val -50574"/>
            </a:avLst>
          </a:prstGeom>
          <a:solidFill>
            <a:srgbClr val="FFC000"/>
          </a:solidFill>
          <a:ln w="25400"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cs typeface="+mn-cs"/>
              </a:rPr>
              <a:t>取代</a:t>
            </a:r>
            <a:r>
              <a:rPr kumimoji="0" lang="en-US" altLang="zh-CN" sz="2000" b="0" i="0" u="none" strike="noStrike" kern="0" cap="none" spc="0" normalizeH="0" baseline="0" noProof="0" dirty="0" err="1">
                <a:ln>
                  <a:noFill/>
                </a:ln>
                <a:solidFill>
                  <a:srgbClr val="000000"/>
                </a:solidFill>
                <a:effectLst/>
                <a:uLnTx/>
                <a:uFillTx/>
                <a:latin typeface="Times New Roman"/>
                <a:ea typeface="黑体" pitchFamily="49" charset="-122"/>
                <a:cs typeface="+mn-cs"/>
              </a:rPr>
              <a:t>complex_add</a:t>
            </a: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cs typeface="+mn-cs"/>
              </a:rPr>
              <a:t>函数</a:t>
            </a:r>
          </a:p>
        </p:txBody>
      </p:sp>
      <p:sp>
        <p:nvSpPr>
          <p:cNvPr id="10" name="文本框 9">
            <a:extLst>
              <a:ext uri="{FF2B5EF4-FFF2-40B4-BE49-F238E27FC236}">
                <a16:creationId xmlns:a16="http://schemas.microsoft.com/office/drawing/2014/main" id="{85512E1D-6F4F-C46D-34B9-CBCC90F2264F}"/>
              </a:ext>
            </a:extLst>
          </p:cNvPr>
          <p:cNvSpPr txBox="1"/>
          <p:nvPr/>
        </p:nvSpPr>
        <p:spPr>
          <a:xfrm>
            <a:off x="3594629" y="4309039"/>
            <a:ext cx="4857750" cy="2222147"/>
          </a:xfrm>
          <a:prstGeom prst="rect">
            <a:avLst/>
          </a:prstGeom>
          <a:noFill/>
        </p:spPr>
        <p:txBody>
          <a:bodyPr wrap="square">
            <a:spAutoFit/>
          </a:body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Complex∷operator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&amp;c2)          </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定义重载运算符的函数</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c;</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c.real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=real+c2.real;</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=imag+c2.imag;</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c;}</a:t>
            </a:r>
          </a:p>
        </p:txBody>
      </p:sp>
    </p:spTree>
    <p:extLst>
      <p:ext uri="{BB962C8B-B14F-4D97-AF65-F5344CB8AC3E}">
        <p14:creationId xmlns:p14="http://schemas.microsoft.com/office/powerpoint/2010/main" val="3513345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64D8695D-5C0A-5C27-15C0-962921E16C6F}"/>
              </a:ext>
            </a:extLst>
          </p:cNvPr>
          <p:cNvSpPr txBox="1">
            <a:spLocks noChangeArrowheads="1"/>
          </p:cNvSpPr>
          <p:nvPr/>
        </p:nvSpPr>
        <p:spPr>
          <a:xfrm>
            <a:off x="117110" y="905933"/>
            <a:ext cx="8382000" cy="56359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Complex∷display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&lt;&lt;″(″&lt;&lt;real&lt;&lt;″,″&lt;&lt;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Complex c1(3,4),c2(5,-10),c3;</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c3=c1+c2;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运算符+用于复数运算</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&lt;&lt;″c1=″;c1.display(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&lt;&lt;″c2=″;c2.display(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&lt;&lt;″c1+c2=″;c3.display(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思考：</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c3=3+c2;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错误，与形参类型不匹配</a:t>
            </a:r>
            <a:endPar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写成对象形式：</a:t>
            </a:r>
            <a:endPar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2060"/>
                </a:solidFill>
                <a:effectLst/>
                <a:uLnTx/>
                <a:uFillTx/>
                <a:latin typeface="Times New Roman"/>
                <a:ea typeface="宋体"/>
                <a:cs typeface="+mn-cs"/>
              </a:rPr>
              <a:t>Complex c4(3,0); c3=c4+c2;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endParaRPr>
          </a:p>
        </p:txBody>
      </p:sp>
      <p:sp>
        <p:nvSpPr>
          <p:cNvPr id="8" name="矩形 7">
            <a:extLst>
              <a:ext uri="{FF2B5EF4-FFF2-40B4-BE49-F238E27FC236}">
                <a16:creationId xmlns:a16="http://schemas.microsoft.com/office/drawing/2014/main" id="{21B6CD78-3CB4-F6B9-C85F-1A31CB254F36}"/>
              </a:ext>
            </a:extLst>
          </p:cNvPr>
          <p:cNvSpPr/>
          <p:nvPr/>
        </p:nvSpPr>
        <p:spPr>
          <a:xfrm>
            <a:off x="5409836" y="3662807"/>
            <a:ext cx="1871663" cy="1079500"/>
          </a:xfrm>
          <a:prstGeom prst="rect">
            <a:avLst/>
          </a:prstGeom>
          <a:noFill/>
          <a:ln w="25400" cap="flat" cmpd="sng" algn="ctr">
            <a:solidFill>
              <a:srgbClr val="800000"/>
            </a:solidFill>
            <a:prstDash val="solid"/>
          </a:ln>
          <a:effectLst/>
        </p:spPr>
        <p:txBody>
          <a:bodyPr anchor="ct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a:ea typeface="宋体"/>
                <a:cs typeface="+mn-cs"/>
              </a:rPr>
              <a:t>c1</a:t>
            </a:r>
            <a:r>
              <a:rPr kumimoji="0" lang="en-US" altLang="zh-CN" sz="1800" b="0" i="0" u="none" strike="noStrike" kern="0" cap="none" spc="0" normalizeH="0" baseline="0" noProof="0">
                <a:ln>
                  <a:noFill/>
                </a:ln>
                <a:solidFill>
                  <a:srgbClr val="000000"/>
                </a:solidFill>
                <a:effectLst/>
                <a:uLnTx/>
                <a:uFillTx/>
                <a:latin typeface="Times New Roman"/>
                <a:ea typeface="宋体"/>
                <a:cs typeface="+mn-cs"/>
              </a:rPr>
              <a:t>=(3,4i</a:t>
            </a:r>
            <a:r>
              <a:rPr kumimoji="0" lang="en-US" altLang="zh-CN" sz="1800" b="0" i="0" u="none" strike="noStrike" kern="0" cap="none" spc="0" normalizeH="0" baseline="0" noProof="0" dirty="0">
                <a:ln>
                  <a:noFill/>
                </a:ln>
                <a:solidFill>
                  <a:srgbClr val="000000"/>
                </a:solidFill>
                <a:effectLst/>
                <a:uLnTx/>
                <a:uFillTx/>
                <a:latin typeface="Times New Roman"/>
                <a:ea typeface="宋体"/>
                <a:cs typeface="+mn-cs"/>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a:ea typeface="宋体"/>
                <a:cs typeface="+mn-cs"/>
              </a:rPr>
              <a:t>c2</a:t>
            </a:r>
            <a:r>
              <a:rPr kumimoji="0" lang="en-US" altLang="zh-CN" sz="1800" b="0" i="0" u="none" strike="noStrike" kern="0" cap="none" spc="0" normalizeH="0" baseline="0" noProof="0">
                <a:ln>
                  <a:noFill/>
                </a:ln>
                <a:solidFill>
                  <a:srgbClr val="000000"/>
                </a:solidFill>
                <a:effectLst/>
                <a:uLnTx/>
                <a:uFillTx/>
                <a:latin typeface="Times New Roman"/>
                <a:ea typeface="宋体"/>
                <a:cs typeface="+mn-cs"/>
              </a:rPr>
              <a:t>=(5,10i</a:t>
            </a:r>
            <a:r>
              <a:rPr kumimoji="0" lang="en-US" altLang="zh-CN" sz="1800" b="0" i="0" u="none" strike="noStrike" kern="0" cap="none" spc="0" normalizeH="0" baseline="0" noProof="0" dirty="0">
                <a:ln>
                  <a:noFill/>
                </a:ln>
                <a:solidFill>
                  <a:srgbClr val="000000"/>
                </a:solidFill>
                <a:effectLst/>
                <a:uLnTx/>
                <a:uFillTx/>
                <a:latin typeface="Times New Roman"/>
                <a:ea typeface="宋体"/>
                <a:cs typeface="+mn-cs"/>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a:ea typeface="宋体"/>
                <a:cs typeface="+mn-cs"/>
              </a:rPr>
              <a:t>c1+c2=(8,-6i)</a:t>
            </a:r>
            <a:endParaRPr kumimoji="0" lang="zh-CN" altLang="en-US" sz="1800" b="0" i="0" u="none" strike="noStrike" kern="0" cap="none" spc="0" normalizeH="0" baseline="0" noProof="0" dirty="0">
              <a:ln>
                <a:noFill/>
              </a:ln>
              <a:solidFill>
                <a:srgbClr val="000000"/>
              </a:solidFill>
              <a:effectLst/>
              <a:uLnTx/>
              <a:uFillTx/>
              <a:latin typeface="Times New Roman"/>
              <a:ea typeface="宋体"/>
              <a:cs typeface="+mn-cs"/>
            </a:endParaRPr>
          </a:p>
        </p:txBody>
      </p:sp>
      <p:sp>
        <p:nvSpPr>
          <p:cNvPr id="9" name="线形标注 2 3">
            <a:extLst>
              <a:ext uri="{FF2B5EF4-FFF2-40B4-BE49-F238E27FC236}">
                <a16:creationId xmlns:a16="http://schemas.microsoft.com/office/drawing/2014/main" id="{6CA054D4-EF3E-BCC7-E15F-ADCFA3B8F6B4}"/>
              </a:ext>
            </a:extLst>
          </p:cNvPr>
          <p:cNvSpPr/>
          <p:nvPr/>
        </p:nvSpPr>
        <p:spPr>
          <a:xfrm>
            <a:off x="3609610" y="1789557"/>
            <a:ext cx="4794250" cy="1230312"/>
          </a:xfrm>
          <a:prstGeom prst="borderCallout2">
            <a:avLst>
              <a:gd name="adj1" fmla="val 20814"/>
              <a:gd name="adj2" fmla="val -562"/>
              <a:gd name="adj3" fmla="val 18750"/>
              <a:gd name="adj4" fmla="val -16667"/>
              <a:gd name="adj5" fmla="val 111830"/>
              <a:gd name="adj6" fmla="val -42869"/>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cs typeface="+mn-cs"/>
              </a:rPr>
              <a:t>取代</a:t>
            </a:r>
            <a:r>
              <a:rPr kumimoji="0" lang="en-US" altLang="zh-CN" sz="2000" b="0" i="0" u="none" strike="noStrike" kern="0" cap="none" spc="0" normalizeH="0" baseline="0" noProof="0" dirty="0">
                <a:ln>
                  <a:noFill/>
                </a:ln>
                <a:solidFill>
                  <a:srgbClr val="000000"/>
                </a:solidFill>
                <a:effectLst/>
                <a:uLnTx/>
                <a:uFillTx/>
                <a:latin typeface="Times New Roman"/>
                <a:ea typeface="黑体" pitchFamily="49" charset="-122"/>
                <a:cs typeface="+mn-cs"/>
              </a:rPr>
              <a:t>c3=c1.complex_add(c2)</a:t>
            </a: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cs typeface="+mn-cs"/>
              </a:rPr>
              <a:t>，编译系统解释为</a:t>
            </a:r>
            <a:r>
              <a:rPr kumimoji="0" lang="en-US" altLang="zh-CN" sz="2000" b="0" i="0" u="none" strike="noStrike" kern="0" cap="none" spc="0" normalizeH="0" baseline="0" noProof="0" dirty="0">
                <a:ln>
                  <a:noFill/>
                </a:ln>
                <a:solidFill>
                  <a:srgbClr val="000000"/>
                </a:solidFill>
                <a:effectLst/>
                <a:uLnTx/>
                <a:uFillTx/>
                <a:latin typeface="Times New Roman"/>
                <a:ea typeface="黑体" pitchFamily="49" charset="-122"/>
                <a:cs typeface="+mn-cs"/>
              </a:rPr>
              <a:t>c1.</a:t>
            </a:r>
            <a:r>
              <a:rPr kumimoji="0" lang="en-US" altLang="zh-CN" sz="2000" b="0" i="0" u="none" strike="noStrike" kern="0" cap="none" spc="0" normalizeH="0" baseline="0" noProof="0" dirty="0">
                <a:ln>
                  <a:noFill/>
                </a:ln>
                <a:solidFill>
                  <a:srgbClr val="FF0000"/>
                </a:solidFill>
                <a:effectLst/>
                <a:uLnTx/>
                <a:uFillTx/>
                <a:latin typeface="Times New Roman"/>
                <a:ea typeface="黑体" pitchFamily="49" charset="-122"/>
                <a:cs typeface="+mn-cs"/>
              </a:rPr>
              <a:t>operator+</a:t>
            </a:r>
            <a:r>
              <a:rPr kumimoji="0" lang="en-US" altLang="zh-CN" sz="2000" b="0" i="0" u="none" strike="noStrike" kern="0" cap="none" spc="0" normalizeH="0" baseline="0" noProof="0" dirty="0">
                <a:ln>
                  <a:noFill/>
                </a:ln>
                <a:solidFill>
                  <a:srgbClr val="000000"/>
                </a:solidFill>
                <a:effectLst/>
                <a:uLnTx/>
                <a:uFillTx/>
                <a:latin typeface="Times New Roman"/>
                <a:ea typeface="黑体" pitchFamily="49" charset="-122"/>
                <a:cs typeface="+mn-cs"/>
              </a:rPr>
              <a:t>(</a:t>
            </a:r>
            <a:r>
              <a:rPr kumimoji="0" lang="en-US" altLang="zh-CN" sz="2000" b="0" i="0" u="none" strike="noStrike" kern="0" cap="none" spc="0" normalizeH="0" baseline="0" noProof="0">
                <a:ln>
                  <a:noFill/>
                </a:ln>
                <a:solidFill>
                  <a:srgbClr val="000000"/>
                </a:solidFill>
                <a:effectLst/>
                <a:uLnTx/>
                <a:uFillTx/>
                <a:latin typeface="Times New Roman"/>
                <a:ea typeface="黑体" pitchFamily="49" charset="-122"/>
                <a:cs typeface="+mn-cs"/>
              </a:rPr>
              <a:t>c2)</a:t>
            </a: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cs typeface="+mn-cs"/>
              </a:rPr>
              <a:t>，</a:t>
            </a:r>
            <a:r>
              <a:rPr kumimoji="0" lang="en-US" altLang="zh-CN" sz="2000" b="0" i="0" u="none" strike="noStrike" kern="0" cap="none" spc="0" normalizeH="0" baseline="0" noProof="0">
                <a:ln>
                  <a:noFill/>
                </a:ln>
                <a:solidFill>
                  <a:srgbClr val="FF0000"/>
                </a:solidFill>
                <a:effectLst/>
                <a:uLnTx/>
                <a:uFillTx/>
                <a:latin typeface="Times New Roman"/>
                <a:ea typeface="黑体" pitchFamily="49" charset="-122"/>
                <a:cs typeface="+mn-cs"/>
              </a:rPr>
              <a:t>operator+</a:t>
            </a: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cs typeface="+mn-cs"/>
              </a:rPr>
              <a:t>是一个函数名，</a:t>
            </a:r>
            <a:r>
              <a:rPr kumimoji="0" lang="en-US" altLang="zh-CN" sz="2000" b="0" i="0" u="none" strike="noStrike" kern="0" cap="none" spc="0" normalizeH="0" baseline="0" noProof="0">
                <a:ln>
                  <a:noFill/>
                </a:ln>
                <a:solidFill>
                  <a:srgbClr val="000000"/>
                </a:solidFill>
                <a:effectLst/>
                <a:uLnTx/>
                <a:uFillTx/>
                <a:latin typeface="Times New Roman"/>
                <a:ea typeface="黑体" pitchFamily="49" charset="-122"/>
                <a:cs typeface="+mn-cs"/>
              </a:rPr>
              <a:t> c1.</a:t>
            </a:r>
            <a:r>
              <a:rPr kumimoji="0" lang="en-US" altLang="zh-CN" sz="2000" b="0" i="0" u="none" strike="noStrike" kern="0" cap="none" spc="0" normalizeH="0" baseline="0" noProof="0">
                <a:ln>
                  <a:noFill/>
                </a:ln>
                <a:solidFill>
                  <a:srgbClr val="FF0000"/>
                </a:solidFill>
                <a:effectLst/>
                <a:uLnTx/>
                <a:uFillTx/>
                <a:latin typeface="Times New Roman"/>
                <a:ea typeface="黑体" pitchFamily="49" charset="-122"/>
                <a:cs typeface="+mn-cs"/>
              </a:rPr>
              <a:t>operator+</a:t>
            </a:r>
            <a:r>
              <a:rPr kumimoji="0" lang="en-US" altLang="zh-CN" sz="2000" b="0" i="0" u="none" strike="noStrike" kern="0" cap="none" spc="0" normalizeH="0" baseline="0" noProof="0">
                <a:ln>
                  <a:noFill/>
                </a:ln>
                <a:solidFill>
                  <a:srgbClr val="000000"/>
                </a:solidFill>
                <a:effectLst/>
                <a:uLnTx/>
                <a:uFillTx/>
                <a:latin typeface="Times New Roman"/>
                <a:ea typeface="黑体" pitchFamily="49" charset="-122"/>
                <a:cs typeface="+mn-cs"/>
              </a:rPr>
              <a:t>(c2)</a:t>
            </a: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cs typeface="+mn-cs"/>
              </a:rPr>
              <a:t>可以看做调用</a:t>
            </a:r>
            <a:r>
              <a:rPr kumimoji="0" lang="en-US" altLang="zh-CN" sz="2000" b="0" i="0" u="none" strike="noStrike" kern="0" cap="none" spc="0" normalizeH="0" baseline="0" noProof="0">
                <a:ln>
                  <a:noFill/>
                </a:ln>
                <a:solidFill>
                  <a:srgbClr val="000000"/>
                </a:solidFill>
                <a:effectLst/>
                <a:uLnTx/>
                <a:uFillTx/>
                <a:latin typeface="Times New Roman"/>
                <a:ea typeface="黑体" pitchFamily="49" charset="-122"/>
                <a:cs typeface="+mn-cs"/>
              </a:rPr>
              <a:t>c1</a:t>
            </a: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cs typeface="+mn-cs"/>
              </a:rPr>
              <a:t>的运算符重载函数</a:t>
            </a:r>
            <a:r>
              <a:rPr kumimoji="0" lang="en-US" altLang="zh-CN" sz="2000" b="0" i="0" u="none" strike="noStrike" kern="0" cap="none" spc="0" normalizeH="0" baseline="0" noProof="0">
                <a:ln>
                  <a:noFill/>
                </a:ln>
                <a:solidFill>
                  <a:srgbClr val="FF0000"/>
                </a:solidFill>
                <a:effectLst/>
                <a:uLnTx/>
                <a:uFillTx/>
                <a:latin typeface="Times New Roman"/>
                <a:ea typeface="黑体" pitchFamily="49" charset="-122"/>
                <a:cs typeface="+mn-cs"/>
              </a:rPr>
              <a:t>operator+</a:t>
            </a:r>
            <a:endPar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cs typeface="+mn-cs"/>
            </a:endParaRPr>
          </a:p>
        </p:txBody>
      </p:sp>
      <p:sp>
        <p:nvSpPr>
          <p:cNvPr id="10" name="矩形 9">
            <a:extLst>
              <a:ext uri="{FF2B5EF4-FFF2-40B4-BE49-F238E27FC236}">
                <a16:creationId xmlns:a16="http://schemas.microsoft.com/office/drawing/2014/main" id="{16CF9E66-47E2-C5E0-3642-CD597C45E681}"/>
              </a:ext>
            </a:extLst>
          </p:cNvPr>
          <p:cNvSpPr/>
          <p:nvPr/>
        </p:nvSpPr>
        <p:spPr>
          <a:xfrm>
            <a:off x="1127983" y="4891772"/>
            <a:ext cx="7488237" cy="1528763"/>
          </a:xfrm>
          <a:prstGeom prst="rect">
            <a:avLst/>
          </a:prstGeom>
          <a:solidFill>
            <a:srgbClr val="FF99FF"/>
          </a:solidFill>
          <a:ln>
            <a:solidFill>
              <a:srgbClr val="0000FF"/>
            </a:solidFill>
          </a:ln>
        </p:spPr>
        <p:txBody>
          <a:bodyPr>
            <a:spAutoFit/>
          </a:bodyPr>
          <a:lstStyle/>
          <a:p>
            <a:pPr indent="-6350" defTabSz="914400" fontAlgn="base">
              <a:lnSpc>
                <a:spcPts val="2800"/>
              </a:lnSpc>
              <a:spcBef>
                <a:spcPct val="0"/>
              </a:spcBef>
              <a:spcAft>
                <a:spcPct val="0"/>
              </a:spcAft>
              <a:defRPr/>
            </a:pPr>
            <a:r>
              <a:rPr lang="zh-CN" altLang="en-US" sz="2000" dirty="0">
                <a:solidFill>
                  <a:srgbClr val="000000"/>
                </a:solidFill>
                <a:latin typeface="Times New Roman"/>
                <a:ea typeface="黑体" pitchFamily="49" charset="-122"/>
              </a:rPr>
              <a:t>虽然重载运算符所实现的功能完全可以用函数实现，但是使用运算符重载能使用户程序易于编写、阅读和维护。</a:t>
            </a:r>
            <a:endParaRPr lang="en-US" altLang="zh-CN" sz="2000" dirty="0">
              <a:solidFill>
                <a:srgbClr val="000000"/>
              </a:solidFill>
              <a:latin typeface="Times New Roman"/>
              <a:ea typeface="黑体" pitchFamily="49" charset="-122"/>
            </a:endParaRPr>
          </a:p>
          <a:p>
            <a:pPr indent="-6350" defTabSz="914400" fontAlgn="base">
              <a:lnSpc>
                <a:spcPts val="2800"/>
              </a:lnSpc>
              <a:spcBef>
                <a:spcPct val="0"/>
              </a:spcBef>
              <a:spcAft>
                <a:spcPct val="0"/>
              </a:spcAft>
              <a:defRPr/>
            </a:pPr>
            <a:r>
              <a:rPr lang="zh-CN" altLang="en-US" sz="2000" dirty="0">
                <a:solidFill>
                  <a:srgbClr val="000000"/>
                </a:solidFill>
                <a:latin typeface="Times New Roman"/>
                <a:ea typeface="黑体" pitchFamily="49" charset="-122"/>
              </a:rPr>
              <a:t>运算符重载后，保留原来功能，通过运算符重载，扩大了</a:t>
            </a:r>
            <a:r>
              <a:rPr lang="en-US" altLang="zh-CN" sz="2000" dirty="0">
                <a:solidFill>
                  <a:srgbClr val="000000"/>
                </a:solidFill>
                <a:latin typeface="Times New Roman"/>
                <a:ea typeface="黑体" pitchFamily="49" charset="-122"/>
              </a:rPr>
              <a:t>C++</a:t>
            </a:r>
            <a:r>
              <a:rPr lang="zh-CN" altLang="en-US" sz="2000" dirty="0">
                <a:solidFill>
                  <a:srgbClr val="000000"/>
                </a:solidFill>
                <a:latin typeface="Times New Roman"/>
                <a:ea typeface="黑体" pitchFamily="49" charset="-122"/>
              </a:rPr>
              <a:t>已有运算符的作用范围，使之能用于类对象。</a:t>
            </a:r>
          </a:p>
        </p:txBody>
      </p:sp>
    </p:spTree>
    <p:extLst>
      <p:ext uri="{BB962C8B-B14F-4D97-AF65-F5344CB8AC3E}">
        <p14:creationId xmlns:p14="http://schemas.microsoft.com/office/powerpoint/2010/main" val="40109876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9420C648-192C-2348-B451-C3670C580B3D}"/>
              </a:ext>
            </a:extLst>
          </p:cNvPr>
          <p:cNvSpPr txBox="1">
            <a:spLocks noChangeArrowheads="1"/>
          </p:cNvSpPr>
          <p:nvPr/>
        </p:nvSpPr>
        <p:spPr>
          <a:xfrm>
            <a:off x="160869" y="1176871"/>
            <a:ext cx="8382000" cy="4724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en-US" altLang="zh-CN"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C++</a:t>
            </a: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不允许用户自己定义新的运算符，只能对已有的运算符进行重载。</a:t>
            </a:r>
          </a:p>
          <a:p>
            <a:pPr marL="228600" marR="0" lvl="0" indent="-635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en-US" altLang="zh-CN"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 C++</a:t>
            </a: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中绝大部分的运算符允许重载。具体规定见书中表10.1。不能重载的运算符只有5个： </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        (成员访问运算符) </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       (成员指针访问运算符)</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     (域运算符)</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sizeof   (</a:t>
            </a: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长度运算符)</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       (条件运算符)</a:t>
            </a:r>
            <a:endParaRPr kumimoji="0" lang="en-US" altLang="zh-CN"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 重载不能改变运算符运算对象(即操作数)的个数。</a:t>
            </a:r>
          </a:p>
          <a:p>
            <a:pPr marL="228600" marR="0" lvl="0" indent="-635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 重载不能改变运算符的优先级别。</a:t>
            </a:r>
            <a:endParaRPr kumimoji="0" lang="en-US" altLang="zh-CN"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重载不能改变运算符的结合性。</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矩形 3">
            <a:extLst>
              <a:ext uri="{FF2B5EF4-FFF2-40B4-BE49-F238E27FC236}">
                <a16:creationId xmlns:a16="http://schemas.microsoft.com/office/drawing/2014/main" id="{73485F40-9BB9-74D5-2719-0D6AF425E797}"/>
              </a:ext>
            </a:extLst>
          </p:cNvPr>
          <p:cNvSpPr>
            <a:spLocks noChangeArrowheads="1"/>
          </p:cNvSpPr>
          <p:nvPr/>
        </p:nvSpPr>
        <p:spPr bwMode="auto">
          <a:xfrm>
            <a:off x="4516969" y="2794534"/>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2000">
                <a:solidFill>
                  <a:srgbClr val="0000FF"/>
                </a:solidFill>
                <a:latin typeface="黑体" panose="02010609060101010101" pitchFamily="49" charset="-122"/>
                <a:ea typeface="黑体" panose="02010609060101010101" pitchFamily="49" charset="-122"/>
              </a:rPr>
              <a:t>为了保证访问成员的功能不能被改变</a:t>
            </a:r>
          </a:p>
        </p:txBody>
      </p:sp>
      <p:sp>
        <p:nvSpPr>
          <p:cNvPr id="9" name="矩形 4">
            <a:extLst>
              <a:ext uri="{FF2B5EF4-FFF2-40B4-BE49-F238E27FC236}">
                <a16:creationId xmlns:a16="http://schemas.microsoft.com/office/drawing/2014/main" id="{397A88D9-8169-D9F8-0629-487832A0676E}"/>
              </a:ext>
            </a:extLst>
          </p:cNvPr>
          <p:cNvSpPr>
            <a:spLocks noChangeArrowheads="1"/>
          </p:cNvSpPr>
          <p:nvPr/>
        </p:nvSpPr>
        <p:spPr bwMode="auto">
          <a:xfrm>
            <a:off x="3940708" y="3659722"/>
            <a:ext cx="4968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2000">
                <a:solidFill>
                  <a:srgbClr val="0000FF"/>
                </a:solidFill>
                <a:latin typeface="黑体" panose="02010609060101010101" pitchFamily="49" charset="-122"/>
                <a:ea typeface="黑体" panose="02010609060101010101" pitchFamily="49" charset="-122"/>
              </a:rPr>
              <a:t>运算对象是类型而不是变量或一般表达式，不具重载的特征</a:t>
            </a:r>
          </a:p>
        </p:txBody>
      </p:sp>
      <p:sp>
        <p:nvSpPr>
          <p:cNvPr id="10" name="AutoShape 12">
            <a:extLst>
              <a:ext uri="{FF2B5EF4-FFF2-40B4-BE49-F238E27FC236}">
                <a16:creationId xmlns:a16="http://schemas.microsoft.com/office/drawing/2014/main" id="{C2165047-8372-631D-B28F-1C45DB7C02D2}"/>
              </a:ext>
            </a:extLst>
          </p:cNvPr>
          <p:cNvSpPr>
            <a:spLocks/>
          </p:cNvSpPr>
          <p:nvPr/>
        </p:nvSpPr>
        <p:spPr bwMode="auto">
          <a:xfrm>
            <a:off x="4232807" y="2724685"/>
            <a:ext cx="171450" cy="471487"/>
          </a:xfrm>
          <a:prstGeom prst="rightBrace">
            <a:avLst>
              <a:gd name="adj1" fmla="val 38334"/>
              <a:gd name="adj2" fmla="val 50000"/>
            </a:avLst>
          </a:prstGeom>
          <a:noFill/>
          <a:ln w="254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AutoShape 12">
            <a:extLst>
              <a:ext uri="{FF2B5EF4-FFF2-40B4-BE49-F238E27FC236}">
                <a16:creationId xmlns:a16="http://schemas.microsoft.com/office/drawing/2014/main" id="{D3739969-0C0B-ECDB-F46F-9A336C599A3D}"/>
              </a:ext>
            </a:extLst>
          </p:cNvPr>
          <p:cNvSpPr>
            <a:spLocks/>
          </p:cNvSpPr>
          <p:nvPr/>
        </p:nvSpPr>
        <p:spPr bwMode="auto">
          <a:xfrm>
            <a:off x="3518432" y="3510497"/>
            <a:ext cx="214312" cy="1071563"/>
          </a:xfrm>
          <a:prstGeom prst="rightBrace">
            <a:avLst>
              <a:gd name="adj1" fmla="val 38333"/>
              <a:gd name="adj2" fmla="val 50000"/>
            </a:avLst>
          </a:prstGeom>
          <a:noFill/>
          <a:ln w="254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012782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59BF7B7F-977D-0D9C-6A14-721C9625854B}"/>
              </a:ext>
            </a:extLst>
          </p:cNvPr>
          <p:cNvSpPr txBox="1">
            <a:spLocks noChangeArrowheads="1"/>
          </p:cNvSpPr>
          <p:nvPr/>
        </p:nvSpPr>
        <p:spPr>
          <a:xfrm>
            <a:off x="95616" y="1218935"/>
            <a:ext cx="8884013" cy="5199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重载运算符的函数</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不能有默认参数</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，否则就改变了运算符参数的个数。</a:t>
            </a: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重载的运算符必须和用户定义类型的对象一起使用，其参数</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至少应有一个是类对象</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(或类对象的引用)。参数</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不能全部是</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C++</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的标准类型</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，以防止用户修改用于标准类型数据的运算符的性质。</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用于类对象的运算符一般必须重载，但运算符</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和</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&amp;</a:t>
            </a: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不必用户重载。</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ts val="2800"/>
              </a:lnSpc>
              <a:spcBef>
                <a:spcPts val="500"/>
              </a:spcBef>
              <a:spcAft>
                <a:spcPts val="0"/>
              </a:spcAft>
              <a:buClr>
                <a:srgbClr val="FF0000"/>
              </a:buClr>
              <a:buSzPct val="75000"/>
              <a:buFont typeface="Wingdings" panose="05000000000000000000" pitchFamily="2" charset="2"/>
              <a:buChar char="p"/>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① 赋值运算符(=)可以用于每一个类对象，可以利用它在同类对象之间相互赋值。</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ts val="2800"/>
              </a:lnSpc>
              <a:spcBef>
                <a:spcPts val="500"/>
              </a:spcBef>
              <a:spcAft>
                <a:spcPts val="0"/>
              </a:spcAft>
              <a:buClr>
                <a:srgbClr val="FF0000"/>
              </a:buClr>
              <a:buSzPct val="75000"/>
              <a:buFont typeface="Wingdings" panose="05000000000000000000" pitchFamily="2" charset="2"/>
              <a:buChar char="p"/>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② 地址运算符&amp;不必重载，它能返回类对象在内存中的起始地址。</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应当使重载运算符的功能类似于该运算符作用于标准类型数据时所实现的功能。</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运算符重载函数可以是类的成员函数(如例10.2)，也可以是类的友元函数，还可以是既非类的成员函数也不是友元函数的普通函数。</a:t>
            </a:r>
            <a:endPar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p:txBody>
      </p:sp>
    </p:spTree>
    <p:extLst>
      <p:ext uri="{BB962C8B-B14F-4D97-AF65-F5344CB8AC3E}">
        <p14:creationId xmlns:p14="http://schemas.microsoft.com/office/powerpoint/2010/main" val="11879421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8491CA58-056C-4DF1-100E-63B1E90F5E2A}"/>
              </a:ext>
            </a:extLst>
          </p:cNvPr>
          <p:cNvSpPr txBox="1">
            <a:spLocks noChangeArrowheads="1"/>
          </p:cNvSpPr>
          <p:nvPr/>
        </p:nvSpPr>
        <p:spPr>
          <a:xfrm>
            <a:off x="160865" y="1285875"/>
            <a:ext cx="8568267" cy="49032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200" b="0" i="0" u="none" strike="noStrike" kern="1200" cap="none" spc="0" normalizeH="0" baseline="0" noProof="0">
                <a:ln>
                  <a:noFill/>
                </a:ln>
                <a:solidFill>
                  <a:srgbClr val="FF0000"/>
                </a:solidFill>
                <a:effectLst/>
                <a:uLnTx/>
                <a:uFillTx/>
                <a:latin typeface="Times New Roman"/>
                <a:ea typeface="宋体"/>
                <a:cs typeface="+mn-cs"/>
              </a:rPr>
              <a:t>Complex operator+(Complex &amp;c2); //</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声明重载运算符的函数</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a:t>
            </a: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是双目运算符，为什么重载函数中只有一个参数？</a:t>
            </a:r>
            <a:endParaRPr kumimoji="0" lang="en-US" altLang="zh-CN" sz="24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实际上，运算符重载函数有两个参数，由于重载函数是</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Complex</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类中的成员函数，有一个参数是隐含的</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this</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指针</a:t>
            </a:r>
            <a:endParaRPr kumimoji="0" lang="en-US" altLang="zh-CN" sz="24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FF0000"/>
                </a:solidFill>
                <a:effectLst/>
                <a:uLnTx/>
                <a:uFillTx/>
                <a:latin typeface="Times New Roman"/>
                <a:ea typeface="宋体"/>
                <a:cs typeface="+mn-cs"/>
              </a:rPr>
              <a:t>c1+c2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c1</a:t>
            </a:r>
            <a:r>
              <a:rPr kumimoji="0" lang="en-US" altLang="zh-CN" sz="2400" b="0" i="0" u="none" strike="noStrike" kern="1200" cap="none" spc="0" normalizeH="0" baseline="0" noProof="0">
                <a:ln>
                  <a:noFill/>
                </a:ln>
                <a:solidFill>
                  <a:srgbClr val="FF0000"/>
                </a:solidFill>
                <a:effectLst/>
                <a:uLnTx/>
                <a:uFillTx/>
                <a:latin typeface="Times New Roman"/>
                <a:ea typeface="宋体"/>
                <a:cs typeface="+mn-cs"/>
              </a:rPr>
              <a:t>.</a:t>
            </a:r>
            <a:r>
              <a:rPr kumimoji="0" lang="en-US" altLang="zh-CN" sz="2400" b="0" i="0" u="sng" strike="noStrike" kern="1200" cap="none" spc="0" normalizeH="0" baseline="0" noProof="0">
                <a:ln>
                  <a:noFill/>
                </a:ln>
                <a:solidFill>
                  <a:srgbClr val="FF0000"/>
                </a:solidFill>
                <a:effectLst/>
                <a:uLnTx/>
                <a:uFillTx/>
                <a:latin typeface="Times New Roman"/>
                <a:ea typeface="宋体"/>
                <a:cs typeface="+mn-cs"/>
              </a:rPr>
              <a:t>operator+</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(c2)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FF"/>
                </a:solidFill>
                <a:effectLst/>
                <a:uLnTx/>
                <a:uFillTx/>
                <a:latin typeface="Times New Roman"/>
                <a:ea typeface="宋体"/>
                <a:cs typeface="+mn-cs"/>
              </a:rPr>
              <a:t>this-&gt;real</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a:t>
            </a:r>
            <a:r>
              <a:rPr kumimoji="0" lang="en-US" altLang="zh-CN" sz="2400" b="0" i="0" u="none" strike="noStrike" kern="1200" cap="none" spc="0" normalizeH="0" baseline="0" noProof="0">
                <a:ln>
                  <a:noFill/>
                </a:ln>
                <a:solidFill>
                  <a:srgbClr val="0000FF"/>
                </a:solidFill>
                <a:effectLst/>
                <a:uLnTx/>
                <a:uFillTx/>
                <a:latin typeface="Times New Roman"/>
                <a:ea typeface="宋体"/>
                <a:cs typeface="+mn-cs"/>
              </a:rPr>
              <a:t>c2.real</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，this-&gt;real</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就是</a:t>
            </a:r>
            <a:r>
              <a:rPr kumimoji="0" lang="en-US" altLang="zh-CN" sz="2400" b="0" i="0" u="none" strike="noStrike" kern="1200" cap="none" spc="0" normalizeH="0" baseline="0" noProof="0">
                <a:ln>
                  <a:noFill/>
                </a:ln>
                <a:solidFill>
                  <a:srgbClr val="FF0000"/>
                </a:solidFill>
                <a:effectLst/>
                <a:uLnTx/>
                <a:uFillTx/>
                <a:latin typeface="Times New Roman"/>
                <a:ea typeface="宋体"/>
                <a:cs typeface="+mn-cs"/>
              </a:rPr>
              <a:t>c1.real</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this-&gt; imag+c2.imag, </a:t>
            </a:r>
            <a:r>
              <a:rPr kumimoji="0" lang="en-US" altLang="zh-CN" sz="2400" b="0" i="0" u="none" strike="noStrike" kern="1200" cap="none" spc="0" normalizeH="0" baseline="0" noProof="0">
                <a:ln>
                  <a:noFill/>
                </a:ln>
                <a:solidFill>
                  <a:srgbClr val="FF0000"/>
                </a:solidFill>
                <a:effectLst/>
                <a:uLnTx/>
                <a:uFillTx/>
                <a:latin typeface="Times New Roman"/>
                <a:ea typeface="宋体"/>
                <a:cs typeface="+mn-cs"/>
              </a:rPr>
              <a:t>c1.imag</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运算符重载函数的返回值是</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Complex</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类型，返回值是复数</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c1</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和</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c2</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之和</a:t>
            </a:r>
            <a:endParaRPr kumimoji="0" lang="en-US" altLang="zh-CN" sz="24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FF0000"/>
                </a:solidFill>
                <a:effectLst/>
                <a:uLnTx/>
                <a:uFillTx/>
                <a:latin typeface="Times New Roman"/>
                <a:ea typeface="宋体"/>
                <a:cs typeface="+mn-cs"/>
              </a:rPr>
              <a:t>(</a:t>
            </a:r>
            <a:r>
              <a:rPr kumimoji="0" lang="en-US" altLang="zh-CN" sz="2400" b="0" i="0" u="none" strike="noStrike" kern="1200" cap="none" spc="0" normalizeH="0" baseline="0" noProof="0">
                <a:ln>
                  <a:noFill/>
                </a:ln>
                <a:solidFill>
                  <a:srgbClr val="FF0000"/>
                </a:solidFill>
                <a:effectLst/>
                <a:uLnTx/>
                <a:uFillTx/>
                <a:latin typeface="Times New Roman"/>
                <a:ea typeface="宋体"/>
                <a:cs typeface="+mn-cs"/>
              </a:rPr>
              <a:t>Complex(c1.real + c2.real,c1.imag+c2.imag))</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p:txBody>
      </p:sp>
    </p:spTree>
    <p:extLst>
      <p:ext uri="{BB962C8B-B14F-4D97-AF65-F5344CB8AC3E}">
        <p14:creationId xmlns:p14="http://schemas.microsoft.com/office/powerpoint/2010/main" val="30443819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8D00E4E4-CEC5-A79C-2254-2A9B7ABEF3DA}"/>
              </a:ext>
            </a:extLst>
          </p:cNvPr>
          <p:cNvSpPr txBox="1">
            <a:spLocks noChangeArrowheads="1"/>
          </p:cNvSpPr>
          <p:nvPr/>
        </p:nvSpPr>
        <p:spPr>
          <a:xfrm>
            <a:off x="115041" y="1144597"/>
            <a:ext cx="8913918" cy="9043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例10.3 </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将运算符</a:t>
            </a:r>
            <a:r>
              <a:rPr kumimoji="0"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重载为适用于复数加法，</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重载函数不作为成员函数</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，而放在类外，作为</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Complex</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类的友元函数。（</a:t>
            </a: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友元运算重载符</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矩形 2">
            <a:extLst>
              <a:ext uri="{FF2B5EF4-FFF2-40B4-BE49-F238E27FC236}">
                <a16:creationId xmlns:a16="http://schemas.microsoft.com/office/drawing/2014/main" id="{C7525D44-4B89-2F02-569D-0C929EB68F34}"/>
              </a:ext>
            </a:extLst>
          </p:cNvPr>
          <p:cNvSpPr>
            <a:spLocks noChangeArrowheads="1"/>
          </p:cNvSpPr>
          <p:nvPr/>
        </p:nvSpPr>
        <p:spPr bwMode="auto">
          <a:xfrm>
            <a:off x="317732" y="2170117"/>
            <a:ext cx="3526135" cy="437837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Complex</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 ){real=0;imag=0;}</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Complex(double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r,double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{real=</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r;imag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friend Complex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operator +</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(Complex &amp;c1,Complex &amp;c2);</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重载函数作为友元函数</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display( );</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 real;</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imag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5" name="Rectangle 2">
            <a:extLst>
              <a:ext uri="{FF2B5EF4-FFF2-40B4-BE49-F238E27FC236}">
                <a16:creationId xmlns:a16="http://schemas.microsoft.com/office/drawing/2014/main" id="{09A34B82-B5CB-70D7-8AC9-A4BB19C1EE71}"/>
              </a:ext>
            </a:extLst>
          </p:cNvPr>
          <p:cNvSpPr txBox="1">
            <a:spLocks noChangeArrowheads="1"/>
          </p:cNvSpPr>
          <p:nvPr/>
        </p:nvSpPr>
        <p:spPr bwMode="auto">
          <a:xfrm>
            <a:off x="3996267" y="2170118"/>
            <a:ext cx="5106690" cy="4378377"/>
          </a:xfrm>
          <a:prstGeom prst="rect">
            <a:avLst/>
          </a:prstGeom>
          <a:noFill/>
          <a:ln w="12700">
            <a:solidFill>
              <a:srgbClr val="C00000"/>
            </a:solidFill>
            <a:miter lim="800000"/>
            <a:headEnd/>
            <a:tailEnd/>
          </a:ln>
        </p:spPr>
        <p:txBody>
          <a:bodyPr/>
          <a:lstStyle/>
          <a:p>
            <a:pPr defTabSz="914400" fontAlgn="base">
              <a:spcBef>
                <a:spcPct val="20000"/>
              </a:spcBef>
              <a:spcAft>
                <a:spcPct val="0"/>
              </a:spcAft>
              <a:defRPr/>
            </a:pPr>
            <a:r>
              <a:rPr lang="en-US" altLang="zh-CN" b="1" kern="0" dirty="0">
                <a:solidFill>
                  <a:srgbClr val="FF0000"/>
                </a:solidFill>
                <a:latin typeface="Times New Roman"/>
                <a:ea typeface="宋体"/>
              </a:rPr>
              <a:t>Complex operator + (Complex &amp;c1,Complex &amp;c2)         </a:t>
            </a:r>
          </a:p>
          <a:p>
            <a:pPr defTabSz="914400" fontAlgn="base">
              <a:spcBef>
                <a:spcPct val="20000"/>
              </a:spcBef>
              <a:spcAft>
                <a:spcPct val="0"/>
              </a:spcAft>
              <a:defRPr/>
            </a:pPr>
            <a:r>
              <a:rPr lang="en-US" altLang="zh-CN" b="1" kern="0" dirty="0">
                <a:solidFill>
                  <a:srgbClr val="000000"/>
                </a:solidFill>
                <a:latin typeface="Times New Roman"/>
                <a:ea typeface="宋体"/>
              </a:rPr>
              <a:t> //</a:t>
            </a:r>
            <a:r>
              <a:rPr lang="zh-CN" altLang="en-US" b="1" kern="0" dirty="0">
                <a:solidFill>
                  <a:srgbClr val="000000"/>
                </a:solidFill>
                <a:latin typeface="Times New Roman"/>
                <a:ea typeface="宋体"/>
              </a:rPr>
              <a:t>定义作为友元函数的重载函数</a:t>
            </a:r>
          </a:p>
          <a:p>
            <a:pPr defTabSz="914400" fontAlgn="base">
              <a:spcBef>
                <a:spcPct val="20000"/>
              </a:spcBef>
              <a:spcAft>
                <a:spcPct val="0"/>
              </a:spcAft>
              <a:defRPr/>
            </a:pPr>
            <a:r>
              <a:rPr lang="zh-CN" altLang="en-US" b="1" kern="0" dirty="0">
                <a:solidFill>
                  <a:srgbClr val="000000"/>
                </a:solidFill>
                <a:latin typeface="Times New Roman"/>
                <a:ea typeface="宋体"/>
              </a:rPr>
              <a:t>{</a:t>
            </a:r>
            <a:r>
              <a:rPr lang="en-US" altLang="zh-CN" b="1" kern="0" dirty="0">
                <a:solidFill>
                  <a:srgbClr val="000000"/>
                </a:solidFill>
                <a:latin typeface="Times New Roman"/>
                <a:ea typeface="宋体"/>
              </a:rPr>
              <a:t>return Complex(c1.real+c2.real, c1.imag+c2.imag);}</a:t>
            </a:r>
          </a:p>
          <a:p>
            <a:pPr defTabSz="914400" fontAlgn="base">
              <a:spcBef>
                <a:spcPct val="20000"/>
              </a:spcBef>
              <a:spcAft>
                <a:spcPct val="0"/>
              </a:spcAft>
              <a:defRPr/>
            </a:pPr>
            <a:r>
              <a:rPr lang="en-US" altLang="zh-CN" b="1" kern="0" dirty="0">
                <a:solidFill>
                  <a:srgbClr val="000000"/>
                </a:solidFill>
                <a:latin typeface="Times New Roman"/>
                <a:ea typeface="宋体"/>
              </a:rPr>
              <a:t>void </a:t>
            </a:r>
            <a:r>
              <a:rPr lang="en-US" altLang="zh-CN" b="1" kern="0" dirty="0" err="1">
                <a:solidFill>
                  <a:srgbClr val="000000"/>
                </a:solidFill>
                <a:latin typeface="Times New Roman"/>
                <a:ea typeface="宋体"/>
              </a:rPr>
              <a:t>Complex∷display</a:t>
            </a:r>
            <a:r>
              <a:rPr lang="en-US" altLang="zh-CN" b="1" kern="0" dirty="0">
                <a:solidFill>
                  <a:srgbClr val="000000"/>
                </a:solidFill>
                <a:latin typeface="Times New Roman"/>
                <a:ea typeface="宋体"/>
              </a:rPr>
              <a:t>( )</a:t>
            </a:r>
          </a:p>
          <a:p>
            <a:pPr defTabSz="914400" fontAlgn="base">
              <a:spcBef>
                <a:spcPct val="20000"/>
              </a:spcBef>
              <a:spcAft>
                <a:spcPct val="0"/>
              </a:spcAft>
              <a:defRPr/>
            </a:pPr>
            <a:r>
              <a:rPr lang="en-US" altLang="zh-CN" b="1" kern="0" dirty="0">
                <a:solidFill>
                  <a:srgbClr val="000000"/>
                </a:solidFill>
                <a:latin typeface="Times New Roman"/>
                <a:ea typeface="宋体"/>
              </a:rPr>
              <a:t>{</a:t>
            </a: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&lt;&lt;″(″&lt;&lt;real&lt;&lt;″,″&lt;&lt;</a:t>
            </a:r>
            <a:r>
              <a:rPr lang="en-US" altLang="zh-CN" b="1" kern="0" dirty="0" err="1">
                <a:solidFill>
                  <a:srgbClr val="000000"/>
                </a:solidFill>
                <a:latin typeface="Times New Roman"/>
                <a:ea typeface="宋体"/>
              </a:rPr>
              <a:t>imag</a:t>
            </a:r>
            <a:r>
              <a:rPr lang="en-US" altLang="zh-CN" b="1" kern="0" dirty="0">
                <a:solidFill>
                  <a:srgbClr val="000000"/>
                </a:solidFill>
                <a:latin typeface="Times New Roman"/>
                <a:ea typeface="宋体"/>
              </a:rPr>
              <a:t>&lt;&lt;″</a:t>
            </a:r>
            <a:r>
              <a:rPr lang="en-US" altLang="zh-CN" b="1" kern="0" dirty="0" err="1">
                <a:solidFill>
                  <a:srgbClr val="000000"/>
                </a:solidFill>
                <a:latin typeface="Times New Roman"/>
                <a:ea typeface="宋体"/>
              </a:rPr>
              <a:t>i</a:t>
            </a:r>
            <a:r>
              <a:rPr lang="en-US" altLang="zh-CN" b="1" kern="0" dirty="0">
                <a:solidFill>
                  <a:srgbClr val="000000"/>
                </a:solidFill>
                <a:latin typeface="Times New Roman"/>
                <a:ea typeface="宋体"/>
              </a:rPr>
              <a:t>)″&lt;&lt;</a:t>
            </a:r>
            <a:r>
              <a:rPr lang="en-US" altLang="zh-CN" b="1" kern="0" dirty="0" err="1">
                <a:solidFill>
                  <a:srgbClr val="000000"/>
                </a:solidFill>
                <a:latin typeface="Times New Roman"/>
                <a:ea typeface="宋体"/>
              </a:rPr>
              <a:t>endl</a:t>
            </a:r>
            <a:r>
              <a:rPr lang="en-US" altLang="zh-CN" b="1" kern="0" dirty="0">
                <a:solidFill>
                  <a:srgbClr val="000000"/>
                </a:solidFill>
                <a:latin typeface="Times New Roman"/>
                <a:ea typeface="宋体"/>
              </a:rPr>
              <a:t>;}</a:t>
            </a:r>
          </a:p>
          <a:p>
            <a:pPr defTabSz="914400" fontAlgn="base">
              <a:spcBef>
                <a:spcPct val="20000"/>
              </a:spcBef>
              <a:spcAft>
                <a:spcPct val="0"/>
              </a:spcAft>
              <a:defRPr/>
            </a:pPr>
            <a:endParaRPr lang="en-US" altLang="zh-CN" b="1" kern="0" dirty="0">
              <a:solidFill>
                <a:srgbClr val="000000"/>
              </a:solidFill>
              <a:latin typeface="Times New Roman"/>
              <a:ea typeface="宋体"/>
            </a:endParaRPr>
          </a:p>
          <a:p>
            <a:pPr defTabSz="914400" fontAlgn="base">
              <a:spcBef>
                <a:spcPct val="20000"/>
              </a:spcBef>
              <a:spcAft>
                <a:spcPct val="0"/>
              </a:spcAft>
              <a:defRPr/>
            </a:pPr>
            <a:r>
              <a:rPr lang="en-US" altLang="zh-CN" b="1" kern="0" dirty="0">
                <a:solidFill>
                  <a:srgbClr val="000000"/>
                </a:solidFill>
                <a:latin typeface="Times New Roman"/>
                <a:ea typeface="宋体"/>
              </a:rPr>
              <a:t>int main( )</a:t>
            </a:r>
          </a:p>
          <a:p>
            <a:pPr defTabSz="914400" fontAlgn="base">
              <a:spcBef>
                <a:spcPct val="20000"/>
              </a:spcBef>
              <a:spcAft>
                <a:spcPct val="0"/>
              </a:spcAft>
              <a:defRPr/>
            </a:pPr>
            <a:r>
              <a:rPr lang="en-US" altLang="zh-CN" b="1" kern="0" dirty="0">
                <a:solidFill>
                  <a:srgbClr val="000000"/>
                </a:solidFill>
                <a:latin typeface="Times New Roman"/>
                <a:ea typeface="宋体"/>
              </a:rPr>
              <a:t>{Complex c1(3,4),c2(5,-10),c3;</a:t>
            </a:r>
          </a:p>
          <a:p>
            <a:pPr defTabSz="914400" fontAlgn="base">
              <a:spcBef>
                <a:spcPct val="20000"/>
              </a:spcBef>
              <a:spcAft>
                <a:spcPct val="0"/>
              </a:spcAft>
              <a:defRPr/>
            </a:pPr>
            <a:r>
              <a:rPr lang="en-US" altLang="zh-CN" b="1" kern="0" dirty="0">
                <a:solidFill>
                  <a:srgbClr val="000000"/>
                </a:solidFill>
                <a:latin typeface="Times New Roman"/>
                <a:ea typeface="宋体"/>
              </a:rPr>
              <a:t>c3=</a:t>
            </a:r>
            <a:r>
              <a:rPr lang="en-US" altLang="zh-CN" b="1" kern="0" dirty="0">
                <a:solidFill>
                  <a:srgbClr val="FF0000"/>
                </a:solidFill>
                <a:latin typeface="Times New Roman"/>
                <a:ea typeface="宋体"/>
              </a:rPr>
              <a:t>c1+c2</a:t>
            </a:r>
            <a:r>
              <a:rPr lang="en-US" altLang="zh-CN" b="1" kern="0" dirty="0">
                <a:solidFill>
                  <a:srgbClr val="000000"/>
                </a:solidFill>
                <a:latin typeface="Times New Roman"/>
                <a:ea typeface="宋体"/>
              </a:rPr>
              <a:t>;</a:t>
            </a:r>
          </a:p>
          <a:p>
            <a:pPr defTabSz="914400" fontAlgn="base">
              <a:spcBef>
                <a:spcPct val="20000"/>
              </a:spcBef>
              <a:spcAft>
                <a:spcPct val="0"/>
              </a:spcAft>
              <a:defRPr/>
            </a:pP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&lt;&lt;″c1=″; c1.display( );</a:t>
            </a:r>
          </a:p>
          <a:p>
            <a:pPr defTabSz="914400" fontAlgn="base">
              <a:spcBef>
                <a:spcPct val="20000"/>
              </a:spcBef>
              <a:spcAft>
                <a:spcPct val="0"/>
              </a:spcAft>
              <a:defRPr/>
            </a:pP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&lt;&lt;″c2=″; c2.display( );</a:t>
            </a:r>
          </a:p>
          <a:p>
            <a:pPr defTabSz="914400" fontAlgn="base">
              <a:spcBef>
                <a:spcPct val="20000"/>
              </a:spcBef>
              <a:spcAft>
                <a:spcPct val="0"/>
              </a:spcAft>
              <a:defRPr/>
            </a:pP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&lt;&lt;″c1+c2 =″; c3.display( );}</a:t>
            </a:r>
            <a:endParaRPr lang="zh-CN" altLang="en-US" b="1" kern="0" dirty="0">
              <a:solidFill>
                <a:srgbClr val="000000"/>
              </a:solidFill>
              <a:latin typeface="Times New Roman"/>
              <a:ea typeface="宋体"/>
            </a:endParaRPr>
          </a:p>
        </p:txBody>
      </p:sp>
      <p:sp>
        <p:nvSpPr>
          <p:cNvPr id="6" name="AutoShape 10">
            <a:extLst>
              <a:ext uri="{FF2B5EF4-FFF2-40B4-BE49-F238E27FC236}">
                <a16:creationId xmlns:a16="http://schemas.microsoft.com/office/drawing/2014/main" id="{917D50D2-C016-1C32-311E-7BA982D58876}"/>
              </a:ext>
            </a:extLst>
          </p:cNvPr>
          <p:cNvSpPr>
            <a:spLocks noChangeArrowheads="1"/>
          </p:cNvSpPr>
          <p:nvPr/>
        </p:nvSpPr>
        <p:spPr bwMode="auto">
          <a:xfrm>
            <a:off x="1109894" y="2962279"/>
            <a:ext cx="3384550" cy="718566"/>
          </a:xfrm>
          <a:prstGeom prst="wedgeRoundRectCallout">
            <a:avLst>
              <a:gd name="adj1" fmla="val -40746"/>
              <a:gd name="adj2" fmla="val 146118"/>
              <a:gd name="adj3" fmla="val 16667"/>
            </a:avLst>
          </a:prstGeom>
          <a:solidFill>
            <a:srgbClr val="FFC000"/>
          </a:solidFill>
          <a:ln w="25400">
            <a:solidFill>
              <a:srgbClr val="0000FF"/>
            </a:solidFill>
            <a:miter lim="800000"/>
            <a:headEnd/>
            <a:tailEnd/>
          </a:ln>
          <a:effectLst/>
        </p:spPr>
        <p:txBody>
          <a:bodyPr lIns="18000" tIns="0" rIns="18000" bIns="0">
            <a:spAutoFit/>
          </a:bodyPr>
          <a:lstStyle/>
          <a:p>
            <a:pPr defTabSz="914400" fontAlgn="base">
              <a:lnSpc>
                <a:spcPct val="110000"/>
              </a:lnSpc>
              <a:spcBef>
                <a:spcPct val="0"/>
              </a:spcBef>
              <a:spcAft>
                <a:spcPct val="0"/>
              </a:spcAft>
              <a:defRPr/>
            </a:pPr>
            <a:r>
              <a:rPr lang="zh-CN" altLang="en-US" sz="2000" dirty="0">
                <a:solidFill>
                  <a:srgbClr val="C00000"/>
                </a:solidFill>
                <a:latin typeface="Times New Roman"/>
                <a:ea typeface="黑体" pitchFamily="49" charset="-122"/>
              </a:rPr>
              <a:t>编译系统将程序中的表达式</a:t>
            </a:r>
            <a:r>
              <a:rPr lang="en-US" altLang="zh-CN" sz="2000" dirty="0">
                <a:solidFill>
                  <a:srgbClr val="C00000"/>
                </a:solidFill>
                <a:latin typeface="Times New Roman"/>
                <a:ea typeface="黑体" pitchFamily="49" charset="-122"/>
              </a:rPr>
              <a:t>c1+c2</a:t>
            </a:r>
            <a:r>
              <a:rPr lang="zh-CN" altLang="en-US" sz="2000" dirty="0">
                <a:solidFill>
                  <a:srgbClr val="C00000"/>
                </a:solidFill>
                <a:latin typeface="Times New Roman"/>
                <a:ea typeface="黑体" pitchFamily="49" charset="-122"/>
              </a:rPr>
              <a:t>解释为</a:t>
            </a:r>
            <a:r>
              <a:rPr lang="en-US" altLang="zh-CN" sz="2000" dirty="0">
                <a:solidFill>
                  <a:srgbClr val="C00000"/>
                </a:solidFill>
                <a:latin typeface="Times New Roman"/>
                <a:ea typeface="黑体" pitchFamily="49" charset="-122"/>
              </a:rPr>
              <a:t>operator+(c1,c2)</a:t>
            </a:r>
            <a:endParaRPr lang="zh-CN" altLang="en-US" sz="2000" dirty="0">
              <a:solidFill>
                <a:srgbClr val="C00000"/>
              </a:solidFill>
              <a:latin typeface="Times New Roman"/>
              <a:ea typeface="黑体" pitchFamily="49" charset="-122"/>
            </a:endParaRPr>
          </a:p>
        </p:txBody>
      </p:sp>
    </p:spTree>
    <p:extLst>
      <p:ext uri="{BB962C8B-B14F-4D97-AF65-F5344CB8AC3E}">
        <p14:creationId xmlns:p14="http://schemas.microsoft.com/office/powerpoint/2010/main" val="8013008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F9B04DF8-9181-CA75-B5CA-354433739887}"/>
              </a:ext>
            </a:extLst>
          </p:cNvPr>
          <p:cNvSpPr txBox="1">
            <a:spLocks noChangeArrowheads="1"/>
          </p:cNvSpPr>
          <p:nvPr/>
        </p:nvSpPr>
        <p:spPr>
          <a:xfrm>
            <a:off x="343601" y="1159670"/>
            <a:ext cx="8429625" cy="5382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问题</a:t>
            </a:r>
            <a:r>
              <a:rPr kumimoji="0" lang="en-US" altLang="zh-CN" sz="2200" b="0" i="0" u="none" strike="noStrike" kern="1200" cap="none" spc="0" normalizeH="0" baseline="0" noProof="0">
                <a:ln>
                  <a:noFill/>
                </a:ln>
                <a:solidFill>
                  <a:srgbClr val="0000FF"/>
                </a:solidFill>
                <a:effectLst/>
                <a:uLnTx/>
                <a:uFillTx/>
                <a:latin typeface="Times New Roman"/>
                <a:ea typeface="宋体"/>
                <a:cs typeface="+mn-cs"/>
              </a:rPr>
              <a:t>1</a:t>
            </a: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：为什么把运算符函数作为友元函数？</a:t>
            </a: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因为运算符函数要访问</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Complex</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类对象中的成员。如果运算符函数不是</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Complex</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类的友元函数，而是一个普通的函数，它是没有权利访问</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Complex</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类的私有成员的。</a:t>
            </a:r>
            <a:endParaRPr kumimoji="0" lang="en-US" altLang="zh-CN" sz="2200" b="0" i="0" u="none" strike="noStrike" kern="1200" cap="none" spc="0" normalizeH="0" baseline="0" noProof="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问题</a:t>
            </a:r>
            <a:r>
              <a:rPr kumimoji="0" lang="en-US" altLang="zh-CN" sz="2200" b="0" i="0" u="none" strike="noStrike" kern="1200" cap="none" spc="0" normalizeH="0" baseline="0" noProof="0">
                <a:ln>
                  <a:noFill/>
                </a:ln>
                <a:solidFill>
                  <a:srgbClr val="0000FF"/>
                </a:solidFill>
                <a:effectLst/>
                <a:uLnTx/>
                <a:uFillTx/>
                <a:latin typeface="Times New Roman"/>
                <a:ea typeface="宋体"/>
                <a:cs typeface="+mn-cs"/>
              </a:rPr>
              <a:t>2</a:t>
            </a: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：什么情况下用成员函数方式，什么情况下用友元函数方式？二者有何区别呢？</a:t>
            </a:r>
            <a:endParaRPr kumimoji="0" lang="en-US" altLang="zh-CN" sz="2200" b="0" i="0" u="none" strike="noStrike" kern="1200" cap="none" spc="0" normalizeH="0" baseline="0" noProof="0">
              <a:ln>
                <a:noFill/>
              </a:ln>
              <a:solidFill>
                <a:srgbClr val="0000FF"/>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如果将运算符重载函数作为</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成员函数</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，它可以通过</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this</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指针自由地访问本类的数据成员，可以少写一个函数的参数。</a:t>
            </a:r>
            <a:endParaRPr kumimoji="0" lang="en-US" altLang="zh-CN" sz="2200" b="0" i="0" u="none" strike="noStrike" kern="1200" cap="none" spc="0" normalizeH="0" baseline="0" noProof="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但必须要求</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运算表达式第一个参数(即运算符左侧的操作数)是一个类对象</a:t>
            </a:r>
            <a:r>
              <a:rPr kumimoji="0" lang="en-US" altLang="zh-CN" sz="2200" b="0" i="0" u="none" strike="noStrike" kern="1200" cap="none" spc="0" normalizeH="0" baseline="0" noProof="0">
                <a:ln>
                  <a:noFill/>
                </a:ln>
                <a:solidFill>
                  <a:srgbClr val="FF0000"/>
                </a:solidFill>
                <a:effectLst/>
                <a:uLnTx/>
                <a:uFillTx/>
                <a:latin typeface="Times New Roman"/>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而且</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与运算符函数的类型</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相同。在例</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10.2</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中，</a:t>
            </a:r>
            <a:endParaRPr kumimoji="0" lang="en-US" altLang="zh-CN" sz="2200" b="0" i="0" u="none" strike="noStrike" kern="1200" cap="none" spc="0" normalizeH="0" baseline="0" noProof="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   c1+c2                         </a:t>
            </a:r>
            <a:r>
              <a:rPr kumimoji="0" lang="en-US" altLang="zh-CN" sz="2200" b="0" i="0" u="none" strike="noStrike" kern="1200" cap="none" spc="0" normalizeH="0" baseline="0" noProof="0">
                <a:ln>
                  <a:noFill/>
                </a:ln>
                <a:solidFill>
                  <a:srgbClr val="0000FF"/>
                </a:solidFill>
                <a:effectLst/>
                <a:uLnTx/>
                <a:uFillTx/>
                <a:latin typeface="Times New Roman"/>
                <a:ea typeface="宋体"/>
                <a:cs typeface="+mn-cs"/>
              </a:rPr>
              <a:t>Complex</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 </a:t>
            </a:r>
            <a:r>
              <a:rPr kumimoji="0" lang="en-US" altLang="zh-CN" sz="2200" b="0" i="0" u="none" strike="noStrike" kern="1200" cap="none" spc="0" normalizeH="0" baseline="0" noProof="0">
                <a:ln>
                  <a:noFill/>
                </a:ln>
                <a:solidFill>
                  <a:srgbClr val="FF0000"/>
                </a:solidFill>
                <a:effectLst/>
                <a:uLnTx/>
                <a:uFillTx/>
                <a:latin typeface="Times New Roman"/>
                <a:ea typeface="宋体"/>
                <a:cs typeface="+mn-cs"/>
              </a:rPr>
              <a:t>operator+</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(Complex &amp;c2)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endParaRPr kumimoji="0" lang="zh-CN" altLang="en-US" sz="2000" b="0" i="0" u="none" strike="noStrike" kern="1200" cap="none" spc="0" normalizeH="0" baseline="0" noProof="0">
              <a:ln>
                <a:noFill/>
              </a:ln>
              <a:solidFill>
                <a:srgbClr val="0000FF"/>
              </a:solidFill>
              <a:effectLst/>
              <a:uLnTx/>
              <a:uFillTx/>
              <a:latin typeface="黑体" pitchFamily="49" charset="-122"/>
              <a:ea typeface="黑体" pitchFamily="49" charset="-122"/>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endParaRPr kumimoji="0" lang="zh-CN" altLang="en-US" sz="2000" b="0" i="0" u="none" strike="noStrike" kern="1200" cap="none" spc="0" normalizeH="0" baseline="0" noProof="0">
              <a:ln>
                <a:noFill/>
              </a:ln>
              <a:solidFill>
                <a:srgbClr val="000000"/>
              </a:solidFill>
              <a:effectLst/>
              <a:uLnTx/>
              <a:uFillTx/>
              <a:latin typeface="Times New Roman"/>
              <a:ea typeface="黑体" pitchFamily="49" charset="-122"/>
              <a:cs typeface="+mn-cs"/>
            </a:endParaRPr>
          </a:p>
        </p:txBody>
      </p:sp>
      <p:sp>
        <p:nvSpPr>
          <p:cNvPr id="4" name="AutoShape 10">
            <a:extLst>
              <a:ext uri="{FF2B5EF4-FFF2-40B4-BE49-F238E27FC236}">
                <a16:creationId xmlns:a16="http://schemas.microsoft.com/office/drawing/2014/main" id="{0FA875E6-882C-660B-73C1-BB4A31CF9D9B}"/>
              </a:ext>
            </a:extLst>
          </p:cNvPr>
          <p:cNvSpPr>
            <a:spLocks noChangeArrowheads="1"/>
          </p:cNvSpPr>
          <p:nvPr/>
        </p:nvSpPr>
        <p:spPr bwMode="auto">
          <a:xfrm>
            <a:off x="486475" y="4698209"/>
            <a:ext cx="3384550" cy="719137"/>
          </a:xfrm>
          <a:prstGeom prst="wedgeRoundRectCallout">
            <a:avLst>
              <a:gd name="adj1" fmla="val -36506"/>
              <a:gd name="adj2" fmla="val 142072"/>
              <a:gd name="adj3" fmla="val 16667"/>
            </a:avLst>
          </a:prstGeom>
          <a:solidFill>
            <a:srgbClr val="FFC000"/>
          </a:solidFill>
          <a:ln w="25400">
            <a:solidFill>
              <a:srgbClr val="0000FF"/>
            </a:solidFill>
            <a:miter lim="800000"/>
            <a:headEnd/>
            <a:tailEnd/>
          </a:ln>
          <a:effectLst/>
        </p:spPr>
        <p:txBody>
          <a:bodyPr lIns="18000" tIns="0" rIns="18000" bIns="0">
            <a:spAutoFit/>
          </a:bodyPr>
          <a:lstStyle/>
          <a:p>
            <a:pPr defTabSz="914400" fontAlgn="base">
              <a:lnSpc>
                <a:spcPct val="110000"/>
              </a:lnSpc>
              <a:spcBef>
                <a:spcPct val="0"/>
              </a:spcBef>
              <a:spcAft>
                <a:spcPct val="0"/>
              </a:spcAft>
              <a:defRPr/>
            </a:pPr>
            <a:r>
              <a:rPr lang="en-US" altLang="zh-CN" sz="2000">
                <a:solidFill>
                  <a:srgbClr val="000000"/>
                </a:solidFill>
                <a:latin typeface="Times New Roman"/>
                <a:ea typeface="黑体" pitchFamily="49" charset="-122"/>
              </a:rPr>
              <a:t>c1</a:t>
            </a:r>
            <a:r>
              <a:rPr lang="zh-CN" altLang="en-US" sz="2000">
                <a:solidFill>
                  <a:srgbClr val="000000"/>
                </a:solidFill>
                <a:latin typeface="Times New Roman"/>
                <a:ea typeface="黑体" pitchFamily="49" charset="-122"/>
              </a:rPr>
              <a:t>是</a:t>
            </a:r>
            <a:r>
              <a:rPr lang="en-US" altLang="zh-CN" sz="2000">
                <a:solidFill>
                  <a:srgbClr val="000000"/>
                </a:solidFill>
                <a:latin typeface="Times New Roman"/>
                <a:ea typeface="黑体" pitchFamily="49" charset="-122"/>
              </a:rPr>
              <a:t>Complex</a:t>
            </a:r>
            <a:r>
              <a:rPr lang="zh-CN" altLang="en-US" sz="2000">
                <a:solidFill>
                  <a:srgbClr val="000000"/>
                </a:solidFill>
                <a:latin typeface="Times New Roman"/>
                <a:ea typeface="黑体" pitchFamily="49" charset="-122"/>
              </a:rPr>
              <a:t>类对象，可隐式使用</a:t>
            </a:r>
            <a:r>
              <a:rPr lang="en-US" altLang="zh-CN" sz="2000">
                <a:solidFill>
                  <a:srgbClr val="000000"/>
                </a:solidFill>
                <a:latin typeface="Times New Roman"/>
                <a:ea typeface="黑体" pitchFamily="49" charset="-122"/>
              </a:rPr>
              <a:t>this</a:t>
            </a:r>
            <a:r>
              <a:rPr lang="zh-CN" altLang="en-US" sz="2000">
                <a:solidFill>
                  <a:srgbClr val="000000"/>
                </a:solidFill>
                <a:latin typeface="Times New Roman"/>
                <a:ea typeface="黑体" pitchFamily="49" charset="-122"/>
              </a:rPr>
              <a:t>指针</a:t>
            </a:r>
            <a:endParaRPr lang="zh-CN" altLang="en-US" sz="2000" dirty="0">
              <a:solidFill>
                <a:srgbClr val="C00000"/>
              </a:solidFill>
              <a:latin typeface="Times New Roman"/>
              <a:ea typeface="黑体" pitchFamily="49" charset="-122"/>
            </a:endParaRPr>
          </a:p>
        </p:txBody>
      </p:sp>
      <p:sp>
        <p:nvSpPr>
          <p:cNvPr id="5" name="AutoShape 10">
            <a:extLst>
              <a:ext uri="{FF2B5EF4-FFF2-40B4-BE49-F238E27FC236}">
                <a16:creationId xmlns:a16="http://schemas.microsoft.com/office/drawing/2014/main" id="{9C08EA2C-0A74-5642-FAF9-07F028B9CE3A}"/>
              </a:ext>
            </a:extLst>
          </p:cNvPr>
          <p:cNvSpPr>
            <a:spLocks noChangeArrowheads="1"/>
          </p:cNvSpPr>
          <p:nvPr/>
        </p:nvSpPr>
        <p:spPr bwMode="auto">
          <a:xfrm>
            <a:off x="4415538" y="4841084"/>
            <a:ext cx="3071812" cy="343995"/>
          </a:xfrm>
          <a:prstGeom prst="wedgeRoundRectCallout">
            <a:avLst>
              <a:gd name="adj1" fmla="val -68918"/>
              <a:gd name="adj2" fmla="val 354760"/>
              <a:gd name="adj3" fmla="val 16667"/>
            </a:avLst>
          </a:prstGeom>
          <a:solidFill>
            <a:srgbClr val="FFC000"/>
          </a:solidFill>
          <a:ln w="25400">
            <a:solidFill>
              <a:srgbClr val="0000FF"/>
            </a:solidFill>
            <a:miter lim="800000"/>
            <a:headEnd/>
            <a:tailEnd/>
          </a:ln>
          <a:effectLst/>
        </p:spPr>
        <p:txBody>
          <a:bodyPr lIns="18000" tIns="0" rIns="18000" bIns="0">
            <a:spAutoFit/>
          </a:bodyPr>
          <a:lstStyle/>
          <a:p>
            <a:pPr defTabSz="914400" fontAlgn="base">
              <a:lnSpc>
                <a:spcPct val="110000"/>
              </a:lnSpc>
              <a:spcBef>
                <a:spcPct val="0"/>
              </a:spcBef>
              <a:spcAft>
                <a:spcPct val="0"/>
              </a:spcAft>
              <a:defRPr/>
            </a:pPr>
            <a:r>
              <a:rPr lang="zh-CN" altLang="en-US" sz="2000">
                <a:solidFill>
                  <a:srgbClr val="000000"/>
                </a:solidFill>
                <a:latin typeface="Times New Roman"/>
                <a:ea typeface="黑体" pitchFamily="49" charset="-122"/>
              </a:rPr>
              <a:t>返回值的类型也是</a:t>
            </a:r>
            <a:r>
              <a:rPr lang="en-US" altLang="zh-CN" sz="2000">
                <a:solidFill>
                  <a:srgbClr val="000000"/>
                </a:solidFill>
                <a:latin typeface="Times New Roman"/>
                <a:ea typeface="黑体" pitchFamily="49" charset="-122"/>
              </a:rPr>
              <a:t>Complex</a:t>
            </a:r>
            <a:endParaRPr lang="zh-CN" altLang="en-US" sz="2000" dirty="0">
              <a:solidFill>
                <a:srgbClr val="C00000"/>
              </a:solidFill>
              <a:latin typeface="Times New Roman"/>
              <a:ea typeface="黑体" pitchFamily="49" charset="-122"/>
            </a:endParaRPr>
          </a:p>
        </p:txBody>
      </p:sp>
    </p:spTree>
    <p:extLst>
      <p:ext uri="{BB962C8B-B14F-4D97-AF65-F5344CB8AC3E}">
        <p14:creationId xmlns:p14="http://schemas.microsoft.com/office/powerpoint/2010/main" val="24711670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4" grpId="1" animBg="1"/>
      <p:bldP spid="5" grpId="0" animBg="1" autoUpdateAnimBg="0"/>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81685853-B58B-0089-8F7E-78F584E7A3CA}"/>
              </a:ext>
            </a:extLst>
          </p:cNvPr>
          <p:cNvSpPr txBox="1">
            <a:spLocks noChangeArrowheads="1"/>
          </p:cNvSpPr>
          <p:nvPr/>
        </p:nvSpPr>
        <p:spPr>
          <a:xfrm>
            <a:off x="119542" y="1106144"/>
            <a:ext cx="8858250" cy="55006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9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想将一个复数和一个整数相加，可以将运算符重载函数作为成员函数</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800"/>
              </a:lnSpc>
              <a:spcBef>
                <a:spcPts val="9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Complex </a:t>
            </a:r>
            <a:r>
              <a:rPr kumimoji="0" lang="en-US" altLang="zh-CN" sz="2000" b="0" i="0" u="none" strike="noStrike" kern="1200" cap="none" spc="0" normalizeH="0" baseline="0" noProof="0" dirty="0" err="1">
                <a:ln>
                  <a:noFill/>
                </a:ln>
                <a:solidFill>
                  <a:srgbClr val="0000FF"/>
                </a:solidFill>
                <a:effectLst/>
                <a:uLnTx/>
                <a:uFillTx/>
                <a:latin typeface="Times New Roman"/>
                <a:ea typeface="黑体" pitchFamily="49" charset="-122"/>
                <a:cs typeface="+mn-cs"/>
              </a:rPr>
              <a:t>Complex∷operator</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+(int &amp;</a:t>
            </a:r>
            <a:r>
              <a:rPr kumimoji="0" lang="en-US" altLang="zh-CN" sz="2000" b="0" i="0" u="none" strike="noStrike" kern="1200" cap="none" spc="0" normalizeH="0" baseline="0" noProof="0" dirty="0" err="1">
                <a:ln>
                  <a:noFill/>
                </a:ln>
                <a:solidFill>
                  <a:srgbClr val="0000FF"/>
                </a:solidFill>
                <a:effectLst/>
                <a:uLnTx/>
                <a:uFillTx/>
                <a:latin typeface="Times New Roman"/>
                <a:ea typeface="黑体" pitchFamily="49" charset="-122"/>
                <a:cs typeface="+mn-cs"/>
              </a:rPr>
              <a:t>i</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a:t>
            </a:r>
            <a:endPar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endParaRPr>
          </a:p>
          <a:p>
            <a:pPr marL="0" marR="0" lvl="0" indent="0" algn="l" defTabSz="914400" rtl="0" eaLnBrk="1" fontAlgn="auto" latinLnBrk="0" hangingPunct="1">
              <a:lnSpc>
                <a:spcPts val="2800"/>
              </a:lnSpc>
              <a:spcBef>
                <a:spcPts val="9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return Complex(</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real+i,imag</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a:t>
            </a:r>
          </a:p>
          <a:p>
            <a:pPr marL="0" marR="0" lvl="0" indent="0" algn="l" defTabSz="914400" rtl="0" eaLnBrk="1" fontAlgn="auto" latinLnBrk="0" hangingPunct="1">
              <a:lnSpc>
                <a:spcPts val="2800"/>
              </a:lnSpc>
              <a:spcBef>
                <a:spcPts val="9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c3=i+c2;              </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运算符“+”的左侧不是类对象，编译出错</a:t>
            </a:r>
          </a:p>
          <a:p>
            <a:pPr marL="0" marR="0" lvl="0" indent="0" algn="l" defTabSz="914400" rtl="0" eaLnBrk="1" fontAlgn="auto" latinLnBrk="0" hangingPunct="1">
              <a:lnSpc>
                <a:spcPts val="3400"/>
              </a:lnSpc>
              <a:spcBef>
                <a:spcPts val="9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660066"/>
                </a:solidFill>
                <a:effectLst/>
                <a:uLnTx/>
                <a:uFillTx/>
                <a:latin typeface="Times New Roman"/>
                <a:ea typeface="宋体"/>
                <a:cs typeface="+mn-cs"/>
              </a:rPr>
              <a:t>如果运算符左侧的操作数属于</a:t>
            </a:r>
            <a:r>
              <a:rPr kumimoji="0" lang="en-US" altLang="zh-CN" sz="2200" b="0" i="0" u="none" strike="noStrike" kern="1200" cap="none" spc="0" normalizeH="0" baseline="0" noProof="0" dirty="0">
                <a:ln>
                  <a:noFill/>
                </a:ln>
                <a:solidFill>
                  <a:srgbClr val="660066"/>
                </a:solidFill>
                <a:effectLst/>
                <a:uLnTx/>
                <a:uFillTx/>
                <a:latin typeface="Times New Roman"/>
                <a:ea typeface="宋体"/>
                <a:cs typeface="+mn-cs"/>
              </a:rPr>
              <a:t>C++</a:t>
            </a:r>
            <a:r>
              <a:rPr kumimoji="0" lang="zh-CN" altLang="en-US" sz="2200" b="0" i="0" u="none" strike="noStrike" kern="1200" cap="none" spc="0" normalizeH="0" baseline="0" noProof="0" dirty="0">
                <a:ln>
                  <a:noFill/>
                </a:ln>
                <a:solidFill>
                  <a:srgbClr val="660066"/>
                </a:solidFill>
                <a:effectLst/>
                <a:uLnTx/>
                <a:uFillTx/>
                <a:latin typeface="Times New Roman"/>
                <a:ea typeface="宋体"/>
                <a:cs typeface="+mn-cs"/>
              </a:rPr>
              <a:t>标准类型</a:t>
            </a:r>
            <a:r>
              <a:rPr kumimoji="0" lang="en-US" altLang="zh-CN" sz="2200" b="0" i="0" u="none" strike="noStrike" kern="1200" cap="none" spc="0" normalizeH="0" baseline="0" noProof="0" dirty="0">
                <a:ln>
                  <a:noFill/>
                </a:ln>
                <a:solidFill>
                  <a:srgbClr val="660066"/>
                </a:solidFill>
                <a:effectLst/>
                <a:uLnTx/>
                <a:uFillTx/>
                <a:latin typeface="Times New Roman"/>
                <a:ea typeface="宋体"/>
                <a:cs typeface="+mn-cs"/>
              </a:rPr>
              <a:t>(</a:t>
            </a:r>
            <a:r>
              <a:rPr kumimoji="0" lang="zh-CN" altLang="en-US" sz="2200" b="0" i="0" u="none" strike="noStrike" kern="1200" cap="none" spc="0" normalizeH="0" baseline="0" noProof="0" dirty="0">
                <a:ln>
                  <a:noFill/>
                </a:ln>
                <a:solidFill>
                  <a:srgbClr val="660066"/>
                </a:solidFill>
                <a:effectLst/>
                <a:uLnTx/>
                <a:uFillTx/>
                <a:latin typeface="Times New Roman"/>
                <a:ea typeface="宋体"/>
                <a:cs typeface="+mn-cs"/>
              </a:rPr>
              <a:t>如</a:t>
            </a:r>
            <a:r>
              <a:rPr kumimoji="0" lang="en-US" altLang="zh-CN" sz="2200" b="0" i="0" u="none" strike="noStrike" kern="1200" cap="none" spc="0" normalizeH="0" baseline="0" noProof="0" dirty="0">
                <a:ln>
                  <a:noFill/>
                </a:ln>
                <a:solidFill>
                  <a:srgbClr val="660066"/>
                </a:solidFill>
                <a:effectLst/>
                <a:uLnTx/>
                <a:uFillTx/>
                <a:latin typeface="Times New Roman"/>
                <a:ea typeface="宋体"/>
                <a:cs typeface="+mn-cs"/>
              </a:rPr>
              <a:t>int)</a:t>
            </a:r>
            <a:r>
              <a:rPr kumimoji="0" lang="zh-CN" altLang="en-US" sz="2200" b="0" i="0" u="none" strike="noStrike" kern="1200" cap="none" spc="0" normalizeH="0" baseline="0" noProof="0" dirty="0">
                <a:ln>
                  <a:noFill/>
                </a:ln>
                <a:solidFill>
                  <a:srgbClr val="660066"/>
                </a:solidFill>
                <a:effectLst/>
                <a:uLnTx/>
                <a:uFillTx/>
                <a:latin typeface="Times New Roman"/>
                <a:ea typeface="宋体"/>
                <a:cs typeface="+mn-cs"/>
              </a:rPr>
              <a:t>或是一个其他类的对象，则运算符重载函数不能作为成员函数，只能作为非成员函数。如果函数需要访问类的私有成员，则必须声明为友元函数。</a:t>
            </a:r>
            <a:endParaRPr kumimoji="0" lang="en-US" altLang="zh-CN" sz="2200" b="0" i="0" u="none" strike="noStrike" kern="1200" cap="none" spc="0" normalizeH="0" baseline="0" noProof="0" dirty="0">
              <a:ln>
                <a:noFill/>
              </a:ln>
              <a:solidFill>
                <a:srgbClr val="660066"/>
              </a:solidFill>
              <a:effectLst/>
              <a:uLnTx/>
              <a:uFillTx/>
              <a:latin typeface="Times New Roman"/>
              <a:ea typeface="宋体"/>
              <a:cs typeface="+mn-cs"/>
            </a:endParaRPr>
          </a:p>
          <a:p>
            <a:pPr marL="0" marR="0" lvl="0" indent="0" algn="l" defTabSz="914400" rtl="0" eaLnBrk="1" fontAlgn="auto" latinLnBrk="0" hangingPunct="1">
              <a:lnSpc>
                <a:spcPts val="3400"/>
              </a:lnSpc>
              <a:spcBef>
                <a:spcPts val="9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可以在</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Complex</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类中声明： </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9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friend Complex operator+(int &amp;</a:t>
            </a:r>
            <a:r>
              <a:rPr kumimoji="0" lang="en-US" altLang="zh-CN" sz="2000" b="0" i="0" u="none" strike="noStrike" kern="1200" cap="none" spc="0" normalizeH="0" baseline="0" noProof="0" dirty="0" err="1">
                <a:ln>
                  <a:noFill/>
                </a:ln>
                <a:solidFill>
                  <a:srgbClr val="FF0000"/>
                </a:solidFill>
                <a:effectLst/>
                <a:uLnTx/>
                <a:uFillTx/>
                <a:latin typeface="Times New Roman"/>
                <a:ea typeface="宋体"/>
                <a:cs typeface="+mn-cs"/>
              </a:rPr>
              <a:t>i,Complex</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 &amp;c);  </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第一个参数可以不是类对象</a:t>
            </a:r>
          </a:p>
          <a:p>
            <a:pPr marL="0" marR="0" lvl="0" indent="0" algn="l" defTabSz="914400" rtl="0" eaLnBrk="1" fontAlgn="auto" latinLnBrk="0" hangingPunct="1">
              <a:lnSpc>
                <a:spcPct val="90000"/>
              </a:lnSpc>
              <a:spcBef>
                <a:spcPts val="9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在类外定义友元函数： </a:t>
            </a:r>
          </a:p>
          <a:p>
            <a:pPr marL="0" marR="0" lvl="0" indent="0" algn="l" defTabSz="914400" rtl="0" eaLnBrk="1" fontAlgn="auto" latinLnBrk="0" hangingPunct="1">
              <a:lnSpc>
                <a:spcPct val="90000"/>
              </a:lnSpc>
              <a:spcBef>
                <a:spcPts val="9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Complex operator+(int &amp;</a:t>
            </a:r>
            <a:r>
              <a:rPr kumimoji="0" lang="en-US" altLang="zh-CN" sz="2000" b="0" i="0" u="none" strike="noStrike" kern="1200" cap="none" spc="0" normalizeH="0" baseline="0" noProof="0" dirty="0" err="1">
                <a:ln>
                  <a:noFill/>
                </a:ln>
                <a:solidFill>
                  <a:srgbClr val="FF0000"/>
                </a:solidFill>
                <a:effectLst/>
                <a:uLnTx/>
                <a:uFillTx/>
                <a:latin typeface="Times New Roman"/>
                <a:ea typeface="宋体"/>
                <a:cs typeface="+mn-cs"/>
              </a:rPr>
              <a:t>i</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 Complex &amp;c)      </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运算符重载函数不是成员函数</a:t>
            </a:r>
          </a:p>
          <a:p>
            <a:pPr marL="0" marR="0" lvl="0" indent="0" algn="l" defTabSz="914400" rtl="0" eaLnBrk="1" fontAlgn="auto" latinLnBrk="0" hangingPunct="1">
              <a:lnSpc>
                <a:spcPct val="90000"/>
              </a:lnSpc>
              <a:spcBef>
                <a:spcPts val="9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return Complex(</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i+c.real,c.imag</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endPar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endParaRPr kumimoji="0" lang="zh-CN" altLang="en-US" sz="2000" b="0" i="0" u="none" strike="noStrike" kern="1200" cap="none" spc="0" normalizeH="0" baseline="0" noProof="0" dirty="0">
              <a:ln>
                <a:noFill/>
              </a:ln>
              <a:solidFill>
                <a:srgbClr val="0000FF"/>
              </a:solidFill>
              <a:effectLst/>
              <a:uLnTx/>
              <a:uFillTx/>
              <a:latin typeface="黑体" pitchFamily="49" charset="-122"/>
              <a:ea typeface="黑体" pitchFamily="49" charset="-122"/>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endPar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p:txBody>
      </p:sp>
      <p:sp>
        <p:nvSpPr>
          <p:cNvPr id="4" name="AutoShape 10">
            <a:extLst>
              <a:ext uri="{FF2B5EF4-FFF2-40B4-BE49-F238E27FC236}">
                <a16:creationId xmlns:a16="http://schemas.microsoft.com/office/drawing/2014/main" id="{745C550E-C69B-5AB0-89AF-BCAA6A1E8D3D}"/>
              </a:ext>
            </a:extLst>
          </p:cNvPr>
          <p:cNvSpPr>
            <a:spLocks noChangeArrowheads="1"/>
          </p:cNvSpPr>
          <p:nvPr/>
        </p:nvSpPr>
        <p:spPr bwMode="auto">
          <a:xfrm>
            <a:off x="3117738" y="1546840"/>
            <a:ext cx="5000625" cy="2997200"/>
          </a:xfrm>
          <a:prstGeom prst="wedgeRoundRectCallout">
            <a:avLst>
              <a:gd name="adj1" fmla="val -65572"/>
              <a:gd name="adj2" fmla="val 68098"/>
              <a:gd name="adj3" fmla="val 16667"/>
            </a:avLst>
          </a:prstGeom>
          <a:solidFill>
            <a:srgbClr val="00CC99">
              <a:lumMod val="20000"/>
              <a:lumOff val="80000"/>
            </a:srgbClr>
          </a:solidFill>
          <a:ln w="25400">
            <a:solidFill>
              <a:srgbClr val="0000FF"/>
            </a:solidFill>
            <a:miter lim="800000"/>
            <a:headEnd/>
            <a:tailEnd/>
          </a:ln>
          <a:effectLst/>
        </p:spPr>
        <p:txBody>
          <a:bodyPr lIns="18000" tIns="0" rIns="18000" bIns="0">
            <a:spAutoFit/>
          </a:bodyPr>
          <a:lstStyle/>
          <a:p>
            <a:pPr marL="0" marR="0" lvl="0" indent="0" defTabSz="914400" eaLnBrk="1" fontAlgn="base" latinLnBrk="0" hangingPunct="1">
              <a:lnSpc>
                <a:spcPct val="11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rPr>
              <a:t>将双目运算符重载为友元函数时，在函数的形参表列中</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rPr>
              <a:t>必须有两个参数</a:t>
            </a: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rPr>
              <a:t>，不能省略，形参的</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rPr>
              <a:t>顺序任意</a:t>
            </a: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rPr>
              <a:t>。但在</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rPr>
              <a:t>使用运算符的表达式</a:t>
            </a: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rPr>
              <a:t>中，</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rPr>
              <a:t>要求运算符左侧的操作数与函数第一个参数对应，运算符右侧的操作数与函数的第二个参数对应。</a:t>
            </a:r>
            <a:endParaRPr kumimoji="0" lang="en-US" altLang="zh-CN" sz="2000" b="0" i="0" u="none" strike="noStrike" kern="0" cap="none" spc="0" normalizeH="0" baseline="0" noProof="0" dirty="0">
              <a:ln>
                <a:noFill/>
              </a:ln>
              <a:solidFill>
                <a:srgbClr val="0000FF"/>
              </a:solidFill>
              <a:effectLst/>
              <a:uLnTx/>
              <a:uFillTx/>
              <a:latin typeface="Times New Roman"/>
              <a:ea typeface="黑体" pitchFamily="49" charset="-122"/>
            </a:endParaRPr>
          </a:p>
          <a:p>
            <a:pPr marL="0" marR="0" lvl="0" indent="0" defTabSz="914400" eaLnBrk="1" fontAlgn="base" latinLnBrk="0" hangingPunct="1">
              <a:lnSpc>
                <a:spcPct val="11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a:ea typeface="黑体" pitchFamily="49" charset="-122"/>
              </a:rPr>
              <a:t>c3=i+c2;                 //</a:t>
            </a: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rPr>
              <a:t>正确，类型匹配</a:t>
            </a:r>
          </a:p>
          <a:p>
            <a:pPr marL="0" marR="0" lvl="0" indent="0" defTabSz="914400" eaLnBrk="1" fontAlgn="base" latinLnBrk="0" hangingPunct="1">
              <a:lnSpc>
                <a:spcPct val="11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a:ea typeface="黑体" pitchFamily="49" charset="-122"/>
              </a:rPr>
              <a:t>c3=c2+i;                 //</a:t>
            </a:r>
            <a:r>
              <a:rPr kumimoji="0" lang="zh-CN" altLang="en-US" sz="2000" b="0" i="0" u="none" strike="noStrike" kern="0" cap="none" spc="0" normalizeH="0" baseline="0" noProof="0" dirty="0">
                <a:ln>
                  <a:noFill/>
                </a:ln>
                <a:solidFill>
                  <a:srgbClr val="FF0000"/>
                </a:solidFill>
                <a:effectLst/>
                <a:uLnTx/>
                <a:uFillTx/>
                <a:latin typeface="Times New Roman"/>
                <a:ea typeface="黑体" pitchFamily="49" charset="-122"/>
              </a:rPr>
              <a:t>错误，类型不匹配</a:t>
            </a:r>
          </a:p>
        </p:txBody>
      </p:sp>
    </p:spTree>
    <p:extLst>
      <p:ext uri="{BB962C8B-B14F-4D97-AF65-F5344CB8AC3E}">
        <p14:creationId xmlns:p14="http://schemas.microsoft.com/office/powerpoint/2010/main" val="10138121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CB2B214-CABE-E28E-96DC-8C995444D2E7}"/>
              </a:ext>
            </a:extLst>
          </p:cNvPr>
          <p:cNvSpPr txBox="1">
            <a:spLocks noChangeArrowheads="1"/>
          </p:cNvSpPr>
          <p:nvPr/>
        </p:nvSpPr>
        <p:spPr>
          <a:xfrm>
            <a:off x="134178" y="1244605"/>
            <a:ext cx="8696557" cy="52323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ts val="2800"/>
              </a:lnSpc>
              <a:buFont typeface="Arial" panose="020B0604020202020204" pitchFamily="34" charset="0"/>
              <a:buNone/>
              <a:defRPr/>
            </a:pPr>
            <a:r>
              <a:rPr lang="zh-CN" altLang="en-US" sz="2000" dirty="0">
                <a:solidFill>
                  <a:srgbClr val="FF0000"/>
                </a:solidFill>
                <a:ea typeface="黑体" pitchFamily="49" charset="-122"/>
              </a:rPr>
              <a:t>请注意：</a:t>
            </a:r>
            <a:r>
              <a:rPr lang="zh-CN" altLang="en-US" sz="2000" dirty="0">
                <a:ea typeface="黑体" pitchFamily="49" charset="-122"/>
              </a:rPr>
              <a:t>数学上的交换律在此不适用。如果希望适用交换律，则应再重载一次运算符“</a:t>
            </a:r>
            <a:r>
              <a:rPr lang="en-US" altLang="zh-CN" sz="2000" dirty="0">
                <a:ea typeface="黑体" pitchFamily="49" charset="-122"/>
              </a:rPr>
              <a:t>+”</a:t>
            </a:r>
            <a:r>
              <a:rPr lang="zh-CN" altLang="en-US" sz="2000" dirty="0">
                <a:ea typeface="黑体" pitchFamily="49" charset="-122"/>
              </a:rPr>
              <a:t>。如</a:t>
            </a:r>
          </a:p>
          <a:p>
            <a:pPr indent="-6350">
              <a:lnSpc>
                <a:spcPts val="2800"/>
              </a:lnSpc>
              <a:buFont typeface="Arial" panose="020B0604020202020204" pitchFamily="34" charset="0"/>
              <a:buNone/>
              <a:defRPr/>
            </a:pPr>
            <a:r>
              <a:rPr lang="en-US" altLang="zh-CN" sz="2000" dirty="0">
                <a:solidFill>
                  <a:srgbClr val="FF0000"/>
                </a:solidFill>
                <a:ea typeface="黑体" pitchFamily="49" charset="-122"/>
              </a:rPr>
              <a:t>Complex operator+(Complex &amp;c, int &amp;</a:t>
            </a:r>
            <a:r>
              <a:rPr lang="en-US" altLang="zh-CN" sz="2000" dirty="0" err="1">
                <a:solidFill>
                  <a:srgbClr val="FF0000"/>
                </a:solidFill>
                <a:ea typeface="黑体" pitchFamily="49" charset="-122"/>
              </a:rPr>
              <a:t>i</a:t>
            </a:r>
            <a:r>
              <a:rPr lang="en-US" altLang="zh-CN" sz="2000" dirty="0">
                <a:solidFill>
                  <a:srgbClr val="FF0000"/>
                </a:solidFill>
                <a:ea typeface="黑体" pitchFamily="49" charset="-122"/>
              </a:rPr>
              <a:t>)        //</a:t>
            </a:r>
            <a:r>
              <a:rPr lang="zh-CN" altLang="en-US" sz="2000" dirty="0">
                <a:solidFill>
                  <a:srgbClr val="FF0000"/>
                </a:solidFill>
                <a:ea typeface="黑体" pitchFamily="49" charset="-122"/>
              </a:rPr>
              <a:t>此时第一个参数为类对象</a:t>
            </a:r>
          </a:p>
          <a:p>
            <a:pPr indent="-6350">
              <a:lnSpc>
                <a:spcPts val="2800"/>
              </a:lnSpc>
              <a:buFont typeface="Arial" panose="020B0604020202020204" pitchFamily="34" charset="0"/>
              <a:buNone/>
              <a:defRPr/>
            </a:pPr>
            <a:r>
              <a:rPr lang="en-US" altLang="zh-CN" sz="2000" dirty="0">
                <a:solidFill>
                  <a:srgbClr val="FF0000"/>
                </a:solidFill>
                <a:ea typeface="黑体" pitchFamily="49" charset="-122"/>
              </a:rPr>
              <a:t>{return Complex(</a:t>
            </a:r>
            <a:r>
              <a:rPr lang="en-US" altLang="zh-CN" sz="2000" dirty="0" err="1">
                <a:solidFill>
                  <a:srgbClr val="FF0000"/>
                </a:solidFill>
                <a:ea typeface="黑体" pitchFamily="49" charset="-122"/>
              </a:rPr>
              <a:t>i+c.real,c.imag</a:t>
            </a:r>
            <a:r>
              <a:rPr lang="en-US" altLang="zh-CN" sz="2000" dirty="0">
                <a:solidFill>
                  <a:srgbClr val="FF0000"/>
                </a:solidFill>
                <a:ea typeface="黑体" pitchFamily="49" charset="-122"/>
              </a:rPr>
              <a:t>);}</a:t>
            </a:r>
          </a:p>
          <a:p>
            <a:pPr indent="-6350">
              <a:lnSpc>
                <a:spcPts val="2800"/>
              </a:lnSpc>
              <a:buFont typeface="Arial" panose="020B0604020202020204" pitchFamily="34" charset="0"/>
              <a:buNone/>
              <a:defRPr/>
            </a:pPr>
            <a:r>
              <a:rPr lang="zh-CN" altLang="en-US" sz="2000" dirty="0">
                <a:ea typeface="黑体" pitchFamily="49" charset="-122"/>
              </a:rPr>
              <a:t>编译系统会根据表达式的形式选择调用与之匹配的运算符重载函数。</a:t>
            </a:r>
            <a:endParaRPr lang="en-US" altLang="zh-CN" sz="2000" dirty="0">
              <a:ea typeface="黑体" pitchFamily="49" charset="-122"/>
            </a:endParaRPr>
          </a:p>
          <a:p>
            <a:pPr indent="-6350">
              <a:lnSpc>
                <a:spcPts val="2800"/>
              </a:lnSpc>
              <a:buFont typeface="Arial" panose="020B0604020202020204" pitchFamily="34" charset="0"/>
              <a:buNone/>
              <a:defRPr/>
            </a:pPr>
            <a:r>
              <a:rPr lang="zh-CN" altLang="en-US" sz="2000" dirty="0">
                <a:solidFill>
                  <a:srgbClr val="0000FF"/>
                </a:solidFill>
                <a:ea typeface="黑体" pitchFamily="49" charset="-122"/>
              </a:rPr>
              <a:t>实现方式：</a:t>
            </a:r>
            <a:endParaRPr lang="en-US" altLang="zh-CN" sz="2000" dirty="0">
              <a:ea typeface="黑体" pitchFamily="49" charset="-122"/>
            </a:endParaRPr>
          </a:p>
          <a:p>
            <a:pPr marL="450850" indent="-169863">
              <a:lnSpc>
                <a:spcPts val="2800"/>
              </a:lnSpc>
              <a:buClr>
                <a:srgbClr val="FF0000"/>
              </a:buClr>
              <a:buSzPct val="75000"/>
              <a:buFont typeface="Wingdings" pitchFamily="2" charset="2"/>
              <a:buChar char="p"/>
              <a:defRPr/>
            </a:pPr>
            <a:r>
              <a:rPr lang="zh-CN" altLang="en-US" sz="2000" dirty="0">
                <a:ea typeface="黑体" pitchFamily="49" charset="-122"/>
              </a:rPr>
              <a:t>可以将以上两个运算符重载函数都作为友元函数</a:t>
            </a:r>
            <a:endParaRPr lang="en-US" altLang="zh-CN" sz="2000" dirty="0">
              <a:ea typeface="黑体" pitchFamily="49" charset="-122"/>
            </a:endParaRPr>
          </a:p>
          <a:p>
            <a:pPr marL="906462" lvl="1" indent="-169863">
              <a:lnSpc>
                <a:spcPts val="2800"/>
              </a:lnSpc>
              <a:buClr>
                <a:srgbClr val="FF0000"/>
              </a:buClr>
              <a:buSzPct val="75000"/>
              <a:buFont typeface="Wingdings" pitchFamily="2" charset="2"/>
              <a:buChar char="Ø"/>
              <a:defRPr/>
            </a:pPr>
            <a:r>
              <a:rPr lang="zh-CN" altLang="en-US" sz="2000" dirty="0">
                <a:ea typeface="黑体" pitchFamily="49" charset="-122"/>
              </a:rPr>
              <a:t>将双目运算符重载为友元函数时，在函数的</a:t>
            </a:r>
            <a:r>
              <a:rPr lang="zh-CN" altLang="en-US" sz="2000" dirty="0">
                <a:solidFill>
                  <a:srgbClr val="FF0000"/>
                </a:solidFill>
                <a:ea typeface="黑体" pitchFamily="49" charset="-122"/>
              </a:rPr>
              <a:t>形参表列中必须有两个参数，不能省略</a:t>
            </a:r>
            <a:endParaRPr lang="en-US" altLang="zh-CN" sz="2000" dirty="0">
              <a:ea typeface="黑体" pitchFamily="49" charset="-122"/>
            </a:endParaRPr>
          </a:p>
          <a:p>
            <a:pPr marL="906462" lvl="1" indent="-169863">
              <a:lnSpc>
                <a:spcPts val="2800"/>
              </a:lnSpc>
              <a:buClr>
                <a:srgbClr val="FF0000"/>
              </a:buClr>
              <a:buSzPct val="75000"/>
              <a:buFont typeface="Wingdings" pitchFamily="2" charset="2"/>
              <a:buChar char="Ø"/>
              <a:defRPr/>
            </a:pPr>
            <a:r>
              <a:rPr lang="zh-CN" altLang="en-US" sz="2000" dirty="0">
                <a:ea typeface="黑体" pitchFamily="49" charset="-122"/>
              </a:rPr>
              <a:t> 形参的顺序任意，不要求第一个参数必须为类对象</a:t>
            </a:r>
            <a:endParaRPr lang="en-US" altLang="zh-CN" sz="2000" dirty="0">
              <a:ea typeface="黑体" pitchFamily="49" charset="-122"/>
            </a:endParaRPr>
          </a:p>
          <a:p>
            <a:pPr marL="906462" lvl="1" indent="-169863">
              <a:lnSpc>
                <a:spcPts val="2800"/>
              </a:lnSpc>
              <a:buClr>
                <a:srgbClr val="FF0000"/>
              </a:buClr>
              <a:buSzPct val="75000"/>
              <a:buFont typeface="Wingdings" pitchFamily="2" charset="2"/>
              <a:buChar char="Ø"/>
              <a:defRPr/>
            </a:pPr>
            <a:r>
              <a:rPr lang="zh-CN" altLang="en-US" sz="2000" dirty="0">
                <a:ea typeface="黑体" pitchFamily="49" charset="-122"/>
              </a:rPr>
              <a:t> 但在使用运算符的表达式中，要求运算符左侧的操作数与函数第一个参数对应，运算符右侧的操作数与函数的第二个参数对应</a:t>
            </a:r>
          </a:p>
        </p:txBody>
      </p:sp>
    </p:spTree>
    <p:extLst>
      <p:ext uri="{BB962C8B-B14F-4D97-AF65-F5344CB8AC3E}">
        <p14:creationId xmlns:p14="http://schemas.microsoft.com/office/powerpoint/2010/main" val="69072799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CB2B214-CABE-E28E-96DC-8C995444D2E7}"/>
              </a:ext>
            </a:extLst>
          </p:cNvPr>
          <p:cNvSpPr txBox="1">
            <a:spLocks noChangeArrowheads="1"/>
          </p:cNvSpPr>
          <p:nvPr/>
        </p:nvSpPr>
        <p:spPr>
          <a:xfrm>
            <a:off x="74909" y="1185336"/>
            <a:ext cx="8696557" cy="10413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ts val="2800"/>
              </a:lnSpc>
              <a:buClr>
                <a:srgbClr val="FF0000"/>
              </a:buClr>
              <a:buSzPct val="75000"/>
              <a:buFont typeface="Wingdings" pitchFamily="2" charset="2"/>
              <a:buChar char="p"/>
              <a:defRPr/>
            </a:pPr>
            <a:r>
              <a:rPr lang="zh-CN" altLang="en-US" sz="2000" dirty="0">
                <a:ea typeface="黑体" pitchFamily="49" charset="-122"/>
              </a:rPr>
              <a:t> 也可以将一个运算符重载函数</a:t>
            </a:r>
            <a:r>
              <a:rPr lang="en-US" altLang="zh-CN" sz="2000" dirty="0">
                <a:ea typeface="黑体" pitchFamily="49" charset="-122"/>
              </a:rPr>
              <a:t>(</a:t>
            </a:r>
            <a:r>
              <a:rPr lang="zh-CN" altLang="en-US" sz="2000" dirty="0">
                <a:ea typeface="黑体" pitchFamily="49" charset="-122"/>
              </a:rPr>
              <a:t>运算符左侧为对象名的</a:t>
            </a:r>
            <a:r>
              <a:rPr lang="en-US" altLang="zh-CN" sz="2000" dirty="0">
                <a:ea typeface="黑体" pitchFamily="49" charset="-122"/>
              </a:rPr>
              <a:t>) </a:t>
            </a:r>
            <a:r>
              <a:rPr lang="zh-CN" altLang="en-US" sz="2000" dirty="0">
                <a:ea typeface="黑体" pitchFamily="49" charset="-122"/>
              </a:rPr>
              <a:t>作为成员函数，另一个</a:t>
            </a:r>
            <a:r>
              <a:rPr lang="en-US" altLang="zh-CN" sz="2000" dirty="0">
                <a:ea typeface="黑体" pitchFamily="49" charset="-122"/>
              </a:rPr>
              <a:t>(</a:t>
            </a:r>
            <a:r>
              <a:rPr lang="zh-CN" altLang="en-US" sz="2000" dirty="0">
                <a:ea typeface="黑体" pitchFamily="49" charset="-122"/>
              </a:rPr>
              <a:t>运算符左侧不是对象名的</a:t>
            </a:r>
            <a:r>
              <a:rPr lang="en-US" altLang="zh-CN" sz="2000" dirty="0">
                <a:ea typeface="黑体" pitchFamily="49" charset="-122"/>
              </a:rPr>
              <a:t>)</a:t>
            </a:r>
            <a:r>
              <a:rPr lang="zh-CN" altLang="en-US" sz="2000" dirty="0">
                <a:ea typeface="黑体" pitchFamily="49" charset="-122"/>
              </a:rPr>
              <a:t>作为友元函数。但不可能将两个都作为成员函数。 </a:t>
            </a:r>
          </a:p>
        </p:txBody>
      </p:sp>
    </p:spTree>
    <p:extLst>
      <p:ext uri="{BB962C8B-B14F-4D97-AF65-F5344CB8AC3E}">
        <p14:creationId xmlns:p14="http://schemas.microsoft.com/office/powerpoint/2010/main" val="157247272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376053A6-475E-C926-38FA-F2ED8010A16C}"/>
              </a:ext>
            </a:extLst>
          </p:cNvPr>
          <p:cNvSpPr txBox="1">
            <a:spLocks noChangeArrowheads="1"/>
          </p:cNvSpPr>
          <p:nvPr/>
        </p:nvSpPr>
        <p:spPr>
          <a:xfrm>
            <a:off x="1069972" y="1452096"/>
            <a:ext cx="6192688"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 typeface="Arial" panose="020B0604020202020204" pitchFamily="34" charset="0"/>
              <a:buNone/>
            </a:pPr>
            <a:endParaRPr lang="zh-CN" altLang="en-US" b="1" dirty="0"/>
          </a:p>
          <a:p>
            <a:pPr indent="-6350">
              <a:buFont typeface="Arial" panose="020B0604020202020204" pitchFamily="34" charset="0"/>
              <a:buNone/>
            </a:pPr>
            <a:endParaRPr lang="zh-CN" altLang="en-US" b="1" dirty="0"/>
          </a:p>
          <a:p>
            <a:pPr indent="-6350">
              <a:buFont typeface="Arial" panose="020B0604020202020204" pitchFamily="34" charset="0"/>
              <a:buNone/>
            </a:pPr>
            <a:r>
              <a:rPr lang="zh-CN" altLang="en-US" b="1" dirty="0"/>
              <a:t>第8章  类和对象</a:t>
            </a:r>
          </a:p>
          <a:p>
            <a:pPr indent="-6350">
              <a:buFont typeface="Arial" panose="020B0604020202020204" pitchFamily="34" charset="0"/>
              <a:buNone/>
            </a:pPr>
            <a:r>
              <a:rPr lang="zh-CN" altLang="en-US" b="1" dirty="0"/>
              <a:t>第9章  关于类和对象的进一步讨论</a:t>
            </a:r>
          </a:p>
          <a:p>
            <a:pPr indent="-6350">
              <a:buFont typeface="Arial" panose="020B0604020202020204" pitchFamily="34" charset="0"/>
              <a:buNone/>
            </a:pPr>
            <a:r>
              <a:rPr lang="zh-CN" altLang="en-US" b="1" dirty="0"/>
              <a:t>第10章  运算符重载</a:t>
            </a:r>
          </a:p>
        </p:txBody>
      </p:sp>
    </p:spTree>
    <p:extLst>
      <p:ext uri="{BB962C8B-B14F-4D97-AF65-F5344CB8AC3E}">
        <p14:creationId xmlns:p14="http://schemas.microsoft.com/office/powerpoint/2010/main" val="158333818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6FCFFFA0-52B1-5B1F-2489-7E9E9D2BB0D7}"/>
              </a:ext>
            </a:extLst>
          </p:cNvPr>
          <p:cNvSpPr txBox="1">
            <a:spLocks noChangeArrowheads="1"/>
          </p:cNvSpPr>
          <p:nvPr/>
        </p:nvSpPr>
        <p:spPr>
          <a:xfrm>
            <a:off x="142812" y="1344794"/>
            <a:ext cx="8620862" cy="11952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定义一个字符串类</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String，</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用来存放不定长的字符串，重载运算符</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&lt;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和</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&gt;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，用于两个字符串的等于、小于和大于的比较运算。</a:t>
            </a:r>
          </a:p>
        </p:txBody>
      </p:sp>
    </p:spTree>
    <p:extLst>
      <p:ext uri="{BB962C8B-B14F-4D97-AF65-F5344CB8AC3E}">
        <p14:creationId xmlns:p14="http://schemas.microsoft.com/office/powerpoint/2010/main" val="411167275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3B3FF2D-1ABB-955F-A23E-D572F35DC0A6}"/>
              </a:ext>
            </a:extLst>
          </p:cNvPr>
          <p:cNvSpPr txBox="1">
            <a:spLocks noChangeArrowheads="1"/>
          </p:cNvSpPr>
          <p:nvPr/>
        </p:nvSpPr>
        <p:spPr>
          <a:xfrm>
            <a:off x="252411" y="1669231"/>
            <a:ext cx="4319588" cy="4872640"/>
          </a:xfrm>
          <a:prstGeom prst="rect">
            <a:avLst/>
          </a:prstGeom>
          <a:noFill/>
          <a:ln w="12700">
            <a:solidFill>
              <a:srgbClr val="C00000"/>
            </a:solidFill>
          </a:ln>
          <a:extLst>
            <a:ext uri="{909E8E84-426E-40DD-AFC4-6F175D3DCCD1}">
              <a14:hiddenFill xmlns:a14="http://schemas.microsoft.com/office/drawing/2010/main">
                <a:solidFill>
                  <a:srgbClr val="FFFFFF"/>
                </a:solidFill>
              </a14:hiddenFill>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&lt;string&gt;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class String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){p=NULL;}</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String(char *str);</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friend bool operator &gt;</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(String &amp;string1,String &amp;string2);</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display(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char *p; </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String∷String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(char *str)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{p=str;}</a:t>
            </a:r>
          </a:p>
        </p:txBody>
      </p:sp>
      <p:sp>
        <p:nvSpPr>
          <p:cNvPr id="4" name="Rectangle 2">
            <a:extLst>
              <a:ext uri="{FF2B5EF4-FFF2-40B4-BE49-F238E27FC236}">
                <a16:creationId xmlns:a16="http://schemas.microsoft.com/office/drawing/2014/main" id="{7355F957-B158-F9EA-3871-A41A54426C00}"/>
              </a:ext>
            </a:extLst>
          </p:cNvPr>
          <p:cNvSpPr txBox="1">
            <a:spLocks noChangeArrowheads="1"/>
          </p:cNvSpPr>
          <p:nvPr/>
        </p:nvSpPr>
        <p:spPr bwMode="auto">
          <a:xfrm>
            <a:off x="4688942" y="1669232"/>
            <a:ext cx="4392613" cy="4872640"/>
          </a:xfrm>
          <a:prstGeom prst="rect">
            <a:avLst/>
          </a:prstGeom>
          <a:noFill/>
          <a:ln w="12700">
            <a:solidFill>
              <a:srgbClr val="C00000"/>
            </a:solidFill>
            <a:miter lim="800000"/>
            <a:headEnd/>
            <a:tailEnd/>
          </a:ln>
        </p:spPr>
        <p:txBody>
          <a:bodyPr/>
          <a:lstStyle/>
          <a:p>
            <a:pPr defTabSz="914400" fontAlgn="base">
              <a:spcBef>
                <a:spcPct val="20000"/>
              </a:spcBef>
              <a:spcAft>
                <a:spcPct val="0"/>
              </a:spcAft>
              <a:defRPr/>
            </a:pPr>
            <a:r>
              <a:rPr lang="en-US" altLang="zh-CN" b="1" kern="0" dirty="0">
                <a:solidFill>
                  <a:srgbClr val="000000"/>
                </a:solidFill>
                <a:latin typeface="Times New Roman"/>
                <a:ea typeface="宋体"/>
              </a:rPr>
              <a:t>void </a:t>
            </a:r>
            <a:r>
              <a:rPr lang="en-US" altLang="zh-CN" b="1" kern="0" dirty="0" err="1">
                <a:solidFill>
                  <a:srgbClr val="000000"/>
                </a:solidFill>
                <a:latin typeface="Times New Roman"/>
                <a:ea typeface="宋体"/>
              </a:rPr>
              <a:t>String∷display</a:t>
            </a:r>
            <a:r>
              <a:rPr lang="en-US" altLang="zh-CN" b="1" kern="0" dirty="0">
                <a:solidFill>
                  <a:srgbClr val="000000"/>
                </a:solidFill>
                <a:latin typeface="Times New Roman"/>
                <a:ea typeface="宋体"/>
              </a:rPr>
              <a:t>( ) </a:t>
            </a:r>
            <a:endParaRPr lang="zh-CN" altLang="en-US" b="1" kern="0" dirty="0">
              <a:solidFill>
                <a:srgbClr val="000000"/>
              </a:solidFill>
              <a:latin typeface="Times New Roman"/>
              <a:ea typeface="宋体"/>
            </a:endParaRPr>
          </a:p>
          <a:p>
            <a:pPr defTabSz="914400" fontAlgn="base">
              <a:spcBef>
                <a:spcPct val="20000"/>
              </a:spcBef>
              <a:spcAft>
                <a:spcPct val="0"/>
              </a:spcAft>
              <a:defRPr/>
            </a:pPr>
            <a:r>
              <a:rPr lang="zh-CN" altLang="en-US" b="1" kern="0" dirty="0">
                <a:solidFill>
                  <a:srgbClr val="000000"/>
                </a:solidFill>
                <a:latin typeface="Times New Roman"/>
                <a:ea typeface="宋体"/>
              </a:rPr>
              <a:t>{</a:t>
            </a: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&lt;&lt;p;}</a:t>
            </a:r>
          </a:p>
          <a:p>
            <a:pPr defTabSz="914400" fontAlgn="base">
              <a:spcBef>
                <a:spcPct val="20000"/>
              </a:spcBef>
              <a:spcAft>
                <a:spcPct val="0"/>
              </a:spcAft>
              <a:defRPr/>
            </a:pPr>
            <a:r>
              <a:rPr lang="en-US" altLang="zh-CN" b="1" kern="0" dirty="0">
                <a:solidFill>
                  <a:srgbClr val="0000FF"/>
                </a:solidFill>
                <a:latin typeface="Times New Roman"/>
                <a:ea typeface="宋体"/>
              </a:rPr>
              <a:t>bool operator &gt;</a:t>
            </a:r>
          </a:p>
          <a:p>
            <a:pPr defTabSz="914400" fontAlgn="base">
              <a:spcBef>
                <a:spcPct val="20000"/>
              </a:spcBef>
              <a:spcAft>
                <a:spcPct val="0"/>
              </a:spcAft>
              <a:defRPr/>
            </a:pPr>
            <a:r>
              <a:rPr lang="en-US" altLang="zh-CN" b="1" kern="0" dirty="0">
                <a:solidFill>
                  <a:srgbClr val="0000FF"/>
                </a:solidFill>
                <a:latin typeface="Times New Roman"/>
                <a:ea typeface="宋体"/>
              </a:rPr>
              <a:t>(String &amp;string1,String &amp;string2)      </a:t>
            </a:r>
          </a:p>
          <a:p>
            <a:pPr defTabSz="914400" fontAlgn="base">
              <a:spcBef>
                <a:spcPct val="20000"/>
              </a:spcBef>
              <a:spcAft>
                <a:spcPct val="0"/>
              </a:spcAft>
              <a:defRPr/>
            </a:pPr>
            <a:r>
              <a:rPr lang="zh-CN" altLang="en-US" b="1" kern="0" dirty="0">
                <a:solidFill>
                  <a:srgbClr val="000000"/>
                </a:solidFill>
                <a:latin typeface="Times New Roman"/>
                <a:ea typeface="宋体"/>
              </a:rPr>
              <a:t>{</a:t>
            </a:r>
            <a:endParaRPr lang="en-US" altLang="zh-CN" b="1" kern="0" dirty="0">
              <a:solidFill>
                <a:srgbClr val="000000"/>
              </a:solidFill>
              <a:latin typeface="Times New Roman"/>
              <a:ea typeface="宋体"/>
            </a:endParaRPr>
          </a:p>
          <a:p>
            <a:pPr defTabSz="914400" fontAlgn="base">
              <a:spcBef>
                <a:spcPct val="20000"/>
              </a:spcBef>
              <a:spcAft>
                <a:spcPct val="0"/>
              </a:spcAft>
              <a:defRPr/>
            </a:pPr>
            <a:r>
              <a:rPr lang="en-US" altLang="zh-CN" b="1" kern="0" dirty="0">
                <a:solidFill>
                  <a:srgbClr val="000000"/>
                </a:solidFill>
                <a:latin typeface="Times New Roman"/>
                <a:ea typeface="宋体"/>
              </a:rPr>
              <a:t>       if(</a:t>
            </a:r>
            <a:r>
              <a:rPr lang="en-US" altLang="zh-CN" b="1" kern="0" dirty="0" err="1">
                <a:solidFill>
                  <a:srgbClr val="000000"/>
                </a:solidFill>
                <a:latin typeface="Times New Roman"/>
                <a:ea typeface="宋体"/>
              </a:rPr>
              <a:t>strcmp</a:t>
            </a:r>
            <a:r>
              <a:rPr lang="en-US" altLang="zh-CN" b="1" kern="0" dirty="0">
                <a:solidFill>
                  <a:srgbClr val="000000"/>
                </a:solidFill>
                <a:latin typeface="Times New Roman"/>
                <a:ea typeface="宋体"/>
              </a:rPr>
              <a:t>(string1.p,string2.p)&gt;0)</a:t>
            </a:r>
          </a:p>
          <a:p>
            <a:pPr lvl="1" defTabSz="914400" fontAlgn="base">
              <a:spcBef>
                <a:spcPct val="20000"/>
              </a:spcBef>
              <a:spcAft>
                <a:spcPct val="0"/>
              </a:spcAft>
              <a:defRPr/>
            </a:pPr>
            <a:r>
              <a:rPr lang="en-US" altLang="zh-CN" b="1" kern="0" dirty="0">
                <a:solidFill>
                  <a:srgbClr val="000000"/>
                </a:solidFill>
                <a:latin typeface="Times New Roman"/>
                <a:ea typeface="宋体"/>
              </a:rPr>
              <a:t>return true;</a:t>
            </a:r>
          </a:p>
          <a:p>
            <a:pPr lvl="1" defTabSz="914400" fontAlgn="base">
              <a:spcBef>
                <a:spcPct val="20000"/>
              </a:spcBef>
              <a:spcAft>
                <a:spcPct val="0"/>
              </a:spcAft>
              <a:defRPr/>
            </a:pPr>
            <a:r>
              <a:rPr lang="en-US" altLang="zh-CN" b="1" kern="0" dirty="0">
                <a:solidFill>
                  <a:srgbClr val="000000"/>
                </a:solidFill>
                <a:latin typeface="Times New Roman"/>
                <a:ea typeface="宋体"/>
              </a:rPr>
              <a:t>else return false;</a:t>
            </a:r>
          </a:p>
          <a:p>
            <a:pPr defTabSz="914400" fontAlgn="base">
              <a:spcBef>
                <a:spcPct val="20000"/>
              </a:spcBef>
              <a:spcAft>
                <a:spcPct val="0"/>
              </a:spcAft>
              <a:defRPr/>
            </a:pPr>
            <a:r>
              <a:rPr lang="en-US" altLang="zh-CN" b="1" kern="0" dirty="0">
                <a:solidFill>
                  <a:srgbClr val="000000"/>
                </a:solidFill>
                <a:latin typeface="Times New Roman"/>
                <a:ea typeface="宋体"/>
              </a:rPr>
              <a:t>}</a:t>
            </a:r>
          </a:p>
          <a:p>
            <a:pPr defTabSz="914400" fontAlgn="base">
              <a:spcBef>
                <a:spcPct val="20000"/>
              </a:spcBef>
              <a:spcAft>
                <a:spcPct val="0"/>
              </a:spcAft>
              <a:defRPr/>
            </a:pPr>
            <a:r>
              <a:rPr lang="en-US" altLang="zh-CN" b="1" kern="0" dirty="0">
                <a:solidFill>
                  <a:srgbClr val="000000"/>
                </a:solidFill>
                <a:latin typeface="Times New Roman"/>
                <a:ea typeface="宋体"/>
              </a:rPr>
              <a:t>int main( )</a:t>
            </a:r>
          </a:p>
          <a:p>
            <a:pPr defTabSz="914400" fontAlgn="base">
              <a:spcBef>
                <a:spcPct val="20000"/>
              </a:spcBef>
              <a:spcAft>
                <a:spcPct val="0"/>
              </a:spcAft>
              <a:defRPr/>
            </a:pPr>
            <a:r>
              <a:rPr lang="en-US" altLang="zh-CN" b="1" kern="0" dirty="0">
                <a:solidFill>
                  <a:srgbClr val="000000"/>
                </a:solidFill>
                <a:latin typeface="Times New Roman"/>
                <a:ea typeface="宋体"/>
              </a:rPr>
              <a:t>{</a:t>
            </a:r>
          </a:p>
          <a:p>
            <a:pPr defTabSz="914400" fontAlgn="base">
              <a:spcBef>
                <a:spcPct val="20000"/>
              </a:spcBef>
              <a:spcAft>
                <a:spcPct val="0"/>
              </a:spcAft>
              <a:defRPr/>
            </a:pPr>
            <a:r>
              <a:rPr lang="en-US" altLang="zh-CN" b="1" kern="0" dirty="0">
                <a:solidFill>
                  <a:srgbClr val="000000"/>
                </a:solidFill>
                <a:latin typeface="Times New Roman"/>
                <a:ea typeface="宋体"/>
              </a:rPr>
              <a:t>String string1(″Hello″),string2(″Book″);</a:t>
            </a:r>
          </a:p>
          <a:p>
            <a:pPr defTabSz="914400" fontAlgn="base">
              <a:spcBef>
                <a:spcPct val="20000"/>
              </a:spcBef>
              <a:spcAft>
                <a:spcPct val="0"/>
              </a:spcAft>
              <a:defRPr/>
            </a:pP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&lt;&lt;(string1&gt;string2)&lt;&lt;</a:t>
            </a:r>
            <a:r>
              <a:rPr lang="en-US" altLang="zh-CN" b="1" kern="0" dirty="0" err="1">
                <a:solidFill>
                  <a:srgbClr val="000000"/>
                </a:solidFill>
                <a:latin typeface="Times New Roman"/>
                <a:ea typeface="宋体"/>
              </a:rPr>
              <a:t>endl</a:t>
            </a:r>
            <a:r>
              <a:rPr lang="en-US" altLang="zh-CN" b="1" kern="0" dirty="0">
                <a:solidFill>
                  <a:srgbClr val="000000"/>
                </a:solidFill>
                <a:latin typeface="Times New Roman"/>
                <a:ea typeface="宋体"/>
              </a:rPr>
              <a:t>;</a:t>
            </a:r>
          </a:p>
          <a:p>
            <a:pPr defTabSz="914400" fontAlgn="base">
              <a:spcBef>
                <a:spcPct val="20000"/>
              </a:spcBef>
              <a:spcAft>
                <a:spcPct val="0"/>
              </a:spcAft>
              <a:defRPr/>
            </a:pPr>
            <a:r>
              <a:rPr lang="en-US" altLang="zh-CN" b="1" kern="0" dirty="0">
                <a:solidFill>
                  <a:srgbClr val="000000"/>
                </a:solidFill>
                <a:latin typeface="Times New Roman"/>
                <a:ea typeface="宋体"/>
              </a:rPr>
              <a:t>}</a:t>
            </a:r>
            <a:endParaRPr lang="zh-CN" altLang="en-US" b="1" kern="0" dirty="0">
              <a:solidFill>
                <a:srgbClr val="000000"/>
              </a:solidFill>
              <a:latin typeface="Times New Roman"/>
              <a:ea typeface="宋体"/>
            </a:endParaRPr>
          </a:p>
        </p:txBody>
      </p:sp>
      <p:sp>
        <p:nvSpPr>
          <p:cNvPr id="5" name="矩形 3">
            <a:extLst>
              <a:ext uri="{FF2B5EF4-FFF2-40B4-BE49-F238E27FC236}">
                <a16:creationId xmlns:a16="http://schemas.microsoft.com/office/drawing/2014/main" id="{038D305C-55D3-2453-74CA-D73AF1AF79DD}"/>
              </a:ext>
            </a:extLst>
          </p:cNvPr>
          <p:cNvSpPr>
            <a:spLocks noChangeArrowheads="1"/>
          </p:cNvSpPr>
          <p:nvPr/>
        </p:nvSpPr>
        <p:spPr bwMode="auto">
          <a:xfrm>
            <a:off x="359221" y="1198354"/>
            <a:ext cx="3706812" cy="430213"/>
          </a:xfrm>
          <a:prstGeom prst="rect">
            <a:avLst/>
          </a:prstGeom>
          <a:noFill/>
          <a:ln w="9525">
            <a:noFill/>
            <a:miter lim="800000"/>
            <a:headEnd/>
            <a:tailEnd/>
          </a:ln>
        </p:spPr>
        <p:txBody>
          <a:bodyPr wrap="none">
            <a:spAutoFit/>
          </a:bodyPr>
          <a:lstStyle/>
          <a:p>
            <a:pPr indent="-6350" defTabSz="914400" fontAlgn="base">
              <a:spcBef>
                <a:spcPct val="0"/>
              </a:spcBef>
              <a:spcAft>
                <a:spcPct val="0"/>
              </a:spcAft>
              <a:defRPr/>
            </a:pPr>
            <a:r>
              <a:rPr lang="zh-CN" altLang="en-US" sz="2200" b="1" dirty="0">
                <a:solidFill>
                  <a:srgbClr val="FF0000"/>
                </a:solidFill>
                <a:latin typeface="Times New Roman"/>
                <a:ea typeface="宋体"/>
              </a:rPr>
              <a:t>(2) 增加对运算符重载的部分</a:t>
            </a:r>
          </a:p>
        </p:txBody>
      </p:sp>
    </p:spTree>
    <p:extLst>
      <p:ext uri="{BB962C8B-B14F-4D97-AF65-F5344CB8AC3E}">
        <p14:creationId xmlns:p14="http://schemas.microsoft.com/office/powerpoint/2010/main" val="155231543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B5DCB96A-DB53-5CD5-D465-1E4EA298EA6F}"/>
              </a:ext>
            </a:extLst>
          </p:cNvPr>
          <p:cNvSpPr txBox="1">
            <a:spLocks noChangeArrowheads="1"/>
          </p:cNvSpPr>
          <p:nvPr/>
        </p:nvSpPr>
        <p:spPr>
          <a:xfrm>
            <a:off x="177801" y="1246188"/>
            <a:ext cx="8382000" cy="42317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(3) 扩展到对3个运算符重载。</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在</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String</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类体中声明3个成员函数：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bool operator&gt; (String &amp;string1, String &amp;string2);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bool operator&lt; (String &amp;string1, String &amp;string2);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bool operator==(String &amp;string1, String&amp; 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在类外分别定义3个运算符重载函数：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bool operator&gt;(String &amp;string1,String &amp;string2) </a:t>
            </a:r>
            <a:endPar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if(</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strcmp</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(string1.p,string2.p)&gt;0)</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true;</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 return false;</a:t>
            </a:r>
          </a:p>
          <a:p>
            <a:pPr marL="27305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p:txBody>
      </p:sp>
    </p:spTree>
    <p:extLst>
      <p:ext uri="{BB962C8B-B14F-4D97-AF65-F5344CB8AC3E}">
        <p14:creationId xmlns:p14="http://schemas.microsoft.com/office/powerpoint/2010/main" val="40627422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B5DCB96A-DB53-5CD5-D465-1E4EA298EA6F}"/>
              </a:ext>
            </a:extLst>
          </p:cNvPr>
          <p:cNvSpPr txBox="1">
            <a:spLocks noChangeArrowheads="1"/>
          </p:cNvSpPr>
          <p:nvPr/>
        </p:nvSpPr>
        <p:spPr>
          <a:xfrm>
            <a:off x="84667" y="1246188"/>
            <a:ext cx="8382000" cy="1920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bool operator&lt;(String &amp;string1,String &amp;string2)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if(</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strcmp</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(string1.p,string2.p)&lt;0)</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true;</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 return false;}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2" name="Rectangle 2">
            <a:extLst>
              <a:ext uri="{FF2B5EF4-FFF2-40B4-BE49-F238E27FC236}">
                <a16:creationId xmlns:a16="http://schemas.microsoft.com/office/drawing/2014/main" id="{DACD10D7-5B2E-6A7C-CE03-9E01D228C027}"/>
              </a:ext>
            </a:extLst>
          </p:cNvPr>
          <p:cNvSpPr txBox="1">
            <a:spLocks noChangeArrowheads="1"/>
          </p:cNvSpPr>
          <p:nvPr/>
        </p:nvSpPr>
        <p:spPr>
          <a:xfrm>
            <a:off x="84667" y="2359585"/>
            <a:ext cx="8382000" cy="23125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bool operator==(String &amp;string1,String &amp;string2) </a:t>
            </a:r>
            <a:endPar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if(</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strcmp</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(string1.p,string2.p)==0)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true;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false;}</a:t>
            </a:r>
          </a:p>
        </p:txBody>
      </p:sp>
      <p:sp>
        <p:nvSpPr>
          <p:cNvPr id="4" name="Rectangle 2">
            <a:extLst>
              <a:ext uri="{FF2B5EF4-FFF2-40B4-BE49-F238E27FC236}">
                <a16:creationId xmlns:a16="http://schemas.microsoft.com/office/drawing/2014/main" id="{BB344721-6402-AB71-A5F1-C09B177DE6CA}"/>
              </a:ext>
            </a:extLst>
          </p:cNvPr>
          <p:cNvSpPr txBox="1">
            <a:spLocks noChangeArrowheads="1"/>
          </p:cNvSpPr>
          <p:nvPr/>
        </p:nvSpPr>
        <p:spPr>
          <a:xfrm>
            <a:off x="2385920" y="3833987"/>
            <a:ext cx="6337295" cy="263154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再修改主函数： </a:t>
            </a:r>
            <a:endPar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string1(″Hello″),string2(″Book″),string3(″Computer″);</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&lt;&lt;(string1&gt;string2)&lt;&lt;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比较结果应该为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true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&lt;&lt;(string1&lt;string3)&lt;&lt;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比较结果应该为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false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&lt;&lt;(string1==string2)&lt;&lt;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比较结果应该为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false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58959971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2">
            <a:extLst>
              <a:ext uri="{FF2B5EF4-FFF2-40B4-BE49-F238E27FC236}">
                <a16:creationId xmlns:a16="http://schemas.microsoft.com/office/drawing/2014/main" id="{90D3F40B-BCF8-D799-7EA9-DACE6634CA0C}"/>
              </a:ext>
            </a:extLst>
          </p:cNvPr>
          <p:cNvSpPr txBox="1">
            <a:spLocks noChangeArrowheads="1"/>
          </p:cNvSpPr>
          <p:nvPr/>
        </p:nvSpPr>
        <p:spPr>
          <a:xfrm>
            <a:off x="172630" y="1188856"/>
            <a:ext cx="8382000" cy="48801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(4) 再进一步修饰完善，使输出结果更直观。</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class String</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){p=NULL;}</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String(char *str);</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bool operator&gt;(String &amp;string1,String &amp;string2);</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bool operator&lt;(String &amp;string1,String &amp;string2);</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bool operator==(String &amp;string1,String &amp;string2);</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display(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char *p;</a:t>
            </a:r>
          </a:p>
          <a:p>
            <a:pPr marL="27305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72558125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2">
            <a:extLst>
              <a:ext uri="{FF2B5EF4-FFF2-40B4-BE49-F238E27FC236}">
                <a16:creationId xmlns:a16="http://schemas.microsoft.com/office/drawing/2014/main" id="{90D3F40B-BCF8-D799-7EA9-DACE6634CA0C}"/>
              </a:ext>
            </a:extLst>
          </p:cNvPr>
          <p:cNvSpPr txBox="1">
            <a:spLocks noChangeArrowheads="1"/>
          </p:cNvSpPr>
          <p:nvPr/>
        </p:nvSpPr>
        <p:spPr>
          <a:xfrm>
            <a:off x="167910" y="1188857"/>
            <a:ext cx="8870894" cy="19346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(4) 再进一步修饰完善，使输出结果更直观。</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String∷String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(char *str)</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{p=str;}</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String∷display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&lt;&lt;p;}</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2" name="Rectangle 2">
            <a:extLst>
              <a:ext uri="{FF2B5EF4-FFF2-40B4-BE49-F238E27FC236}">
                <a16:creationId xmlns:a16="http://schemas.microsoft.com/office/drawing/2014/main" id="{84D1B478-2164-EA28-02CE-8428A03F179B}"/>
              </a:ext>
            </a:extLst>
          </p:cNvPr>
          <p:cNvSpPr txBox="1">
            <a:spLocks noChangeArrowheads="1"/>
          </p:cNvSpPr>
          <p:nvPr/>
        </p:nvSpPr>
        <p:spPr>
          <a:xfrm>
            <a:off x="3583610" y="1776865"/>
            <a:ext cx="5392480" cy="37430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bool operator&gt;(String &amp;string1,String &amp;string2)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{if(</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strcmp</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(string1.p,string2.p)&gt;0)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true;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false;}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bool operator&lt;(String &amp;string1,String &amp;string2)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{if(</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strcmp</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(string1.p,string2.p)&lt;0)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true;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false;}</a:t>
            </a:r>
          </a:p>
        </p:txBody>
      </p:sp>
      <p:sp>
        <p:nvSpPr>
          <p:cNvPr id="3" name="Rectangle 2">
            <a:extLst>
              <a:ext uri="{FF2B5EF4-FFF2-40B4-BE49-F238E27FC236}">
                <a16:creationId xmlns:a16="http://schemas.microsoft.com/office/drawing/2014/main" id="{033EC819-D7B9-02E8-DA5B-74B526FF09FF}"/>
              </a:ext>
            </a:extLst>
          </p:cNvPr>
          <p:cNvSpPr txBox="1">
            <a:spLocks noChangeArrowheads="1"/>
          </p:cNvSpPr>
          <p:nvPr/>
        </p:nvSpPr>
        <p:spPr>
          <a:xfrm>
            <a:off x="167910" y="3429000"/>
            <a:ext cx="3247687" cy="24487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bool operator==(String &amp;string1,String &amp;string2)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{if(</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strcmp</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(string1.p,string2.p)==0)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true;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false;}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11730337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CE988FC1-1F56-8A52-40FF-C0C99278F4E0}"/>
              </a:ext>
            </a:extLst>
          </p:cNvPr>
          <p:cNvSpPr txBox="1">
            <a:spLocks noChangeArrowheads="1"/>
          </p:cNvSpPr>
          <p:nvPr/>
        </p:nvSpPr>
        <p:spPr>
          <a:xfrm>
            <a:off x="-129472" y="1173250"/>
            <a:ext cx="5057522" cy="30142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void compare(String &amp;string1,String &amp;string2)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{if(operator&gt;(string1,string2)==1)</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{string1.display(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&lt;&lt;″&gt;″;string2.display(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 if(operator&lt;(string1,string2)==1)</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{string1.display(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&lt;&lt;″&lt;″;string2.display(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else if(operator==(string1,string2)==1)</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{string1.display(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&lt;&lt;″=″;string2.display(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3" name="矩形 2">
            <a:extLst>
              <a:ext uri="{FF2B5EF4-FFF2-40B4-BE49-F238E27FC236}">
                <a16:creationId xmlns:a16="http://schemas.microsoft.com/office/drawing/2014/main" id="{2769CD18-805A-1FE3-8557-50E4AE054FAB}"/>
              </a:ext>
            </a:extLst>
          </p:cNvPr>
          <p:cNvSpPr/>
          <p:nvPr/>
        </p:nvSpPr>
        <p:spPr>
          <a:xfrm>
            <a:off x="4928050" y="4133393"/>
            <a:ext cx="1869260" cy="1357312"/>
          </a:xfrm>
          <a:prstGeom prst="rect">
            <a:avLst/>
          </a:prstGeom>
          <a:noFill/>
          <a:ln w="25400" cap="flat" cmpd="sng" algn="ctr">
            <a:solidFill>
              <a:srgbClr val="80000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
        <p:nvSpPr>
          <p:cNvPr id="4" name="Rectangle 2">
            <a:extLst>
              <a:ext uri="{FF2B5EF4-FFF2-40B4-BE49-F238E27FC236}">
                <a16:creationId xmlns:a16="http://schemas.microsoft.com/office/drawing/2014/main" id="{1DA55355-0E06-2E7C-36F9-C42B38C32674}"/>
              </a:ext>
            </a:extLst>
          </p:cNvPr>
          <p:cNvSpPr txBox="1">
            <a:spLocks noChangeArrowheads="1"/>
          </p:cNvSpPr>
          <p:nvPr/>
        </p:nvSpPr>
        <p:spPr>
          <a:xfrm>
            <a:off x="4733841" y="1367295"/>
            <a:ext cx="4304964" cy="449263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string1(″Hello″),string2(″Book″),string3(″Computer″),string4(″Hello″);</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compare(string1,string2);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compare(string2,string3);</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compare(string1,string4);</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运行结果为</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Hello&gt;Book</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Book&lt;Computer</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Hello==Hello</a:t>
            </a:r>
          </a:p>
        </p:txBody>
      </p:sp>
    </p:spTree>
    <p:extLst>
      <p:ext uri="{BB962C8B-B14F-4D97-AF65-F5344CB8AC3E}">
        <p14:creationId xmlns:p14="http://schemas.microsoft.com/office/powerpoint/2010/main" val="298898907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2">
            <a:extLst>
              <a:ext uri="{FF2B5EF4-FFF2-40B4-BE49-F238E27FC236}">
                <a16:creationId xmlns:a16="http://schemas.microsoft.com/office/drawing/2014/main" id="{9B6D7D46-9938-544C-D374-0C4474B4CEBC}"/>
              </a:ext>
            </a:extLst>
          </p:cNvPr>
          <p:cNvSpPr txBox="1">
            <a:spLocks noChangeArrowheads="1"/>
          </p:cNvSpPr>
          <p:nvPr/>
        </p:nvSpPr>
        <p:spPr>
          <a:xfrm>
            <a:off x="48552" y="1283377"/>
            <a:ext cx="8949791" cy="4607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3400"/>
              </a:lnSpc>
              <a:buClr>
                <a:srgbClr val="FF0000"/>
              </a:buClr>
              <a:buSzPct val="75000"/>
              <a:buFont typeface="Wingdings" panose="05000000000000000000" pitchFamily="2" charset="2"/>
              <a:buChar char="p"/>
            </a:pPr>
            <a:r>
              <a:rPr lang="zh-CN" altLang="en-US" sz="2200">
                <a:ea typeface="黑体" panose="02010609060101010101" pitchFamily="49" charset="-122"/>
              </a:rPr>
              <a:t>增加了一个</a:t>
            </a:r>
            <a:r>
              <a:rPr lang="en-US" altLang="zh-CN" sz="2200">
                <a:solidFill>
                  <a:srgbClr val="0000FF"/>
                </a:solidFill>
                <a:ea typeface="黑体" panose="02010609060101010101" pitchFamily="49" charset="-122"/>
              </a:rPr>
              <a:t>compare</a:t>
            </a:r>
            <a:r>
              <a:rPr lang="zh-CN" altLang="en-US" sz="2200">
                <a:ea typeface="黑体" panose="02010609060101010101" pitchFamily="49" charset="-122"/>
              </a:rPr>
              <a:t>函数，用来对两个字符串进行比较，并输出相应的信息。这样可以</a:t>
            </a:r>
            <a:r>
              <a:rPr lang="zh-CN" altLang="en-US" sz="2200">
                <a:solidFill>
                  <a:srgbClr val="0000FF"/>
                </a:solidFill>
                <a:ea typeface="黑体" panose="02010609060101010101" pitchFamily="49" charset="-122"/>
              </a:rPr>
              <a:t>减轻主函数的负担，使主函数简明易读。</a:t>
            </a:r>
          </a:p>
          <a:p>
            <a:pPr marL="450850" indent="-169863" algn="just">
              <a:lnSpc>
                <a:spcPts val="3400"/>
              </a:lnSpc>
              <a:buClr>
                <a:srgbClr val="FF0000"/>
              </a:buClr>
              <a:buSzPct val="75000"/>
              <a:buFont typeface="Wingdings" panose="05000000000000000000" pitchFamily="2" charset="2"/>
              <a:buChar char="p"/>
            </a:pPr>
            <a:r>
              <a:rPr lang="zh-CN" altLang="en-US" sz="2200">
                <a:ea typeface="黑体" panose="02010609060101010101" pitchFamily="49" charset="-122"/>
              </a:rPr>
              <a:t>这种方法的指导思想是： </a:t>
            </a:r>
            <a:r>
              <a:rPr lang="zh-CN" altLang="en-US" sz="2200">
                <a:solidFill>
                  <a:srgbClr val="0000FF"/>
                </a:solidFill>
                <a:ea typeface="黑体" panose="02010609060101010101" pitchFamily="49" charset="-122"/>
              </a:rPr>
              <a:t>先搭框架，逐步扩充，由简到繁，最后完善</a:t>
            </a:r>
            <a:r>
              <a:rPr lang="zh-CN" altLang="en-US" sz="2200">
                <a:ea typeface="黑体" panose="02010609060101010101" pitchFamily="49" charset="-122"/>
              </a:rPr>
              <a:t>。</a:t>
            </a:r>
            <a:endParaRPr lang="en-US" altLang="zh-CN" sz="2200">
              <a:ea typeface="黑体" panose="02010609060101010101" pitchFamily="49" charset="-122"/>
            </a:endParaRPr>
          </a:p>
          <a:p>
            <a:pPr marL="450850" indent="-169863" algn="just">
              <a:lnSpc>
                <a:spcPts val="3400"/>
              </a:lnSpc>
              <a:buClr>
                <a:srgbClr val="FF0000"/>
              </a:buClr>
              <a:buSzPct val="75000"/>
              <a:buFont typeface="Wingdings" panose="05000000000000000000" pitchFamily="2" charset="2"/>
              <a:buChar char="p"/>
            </a:pPr>
            <a:r>
              <a:rPr lang="zh-CN" altLang="en-US" sz="2200">
                <a:ea typeface="黑体" panose="02010609060101010101" pitchFamily="49" charset="-122"/>
              </a:rPr>
              <a:t>边编程，边调试，边扩充。千万不要企图在一开始时就解决所有的细节。</a:t>
            </a:r>
            <a:endParaRPr lang="en-US" altLang="zh-CN" sz="2200">
              <a:ea typeface="黑体" panose="02010609060101010101" pitchFamily="49" charset="-122"/>
            </a:endParaRPr>
          </a:p>
          <a:p>
            <a:pPr marL="450850" indent="-169863" algn="just">
              <a:lnSpc>
                <a:spcPts val="3400"/>
              </a:lnSpc>
              <a:buClr>
                <a:srgbClr val="FF0000"/>
              </a:buClr>
              <a:buSzPct val="75000"/>
              <a:buFont typeface="Wingdings" panose="05000000000000000000" pitchFamily="2" charset="2"/>
              <a:buChar char="p"/>
            </a:pPr>
            <a:r>
              <a:rPr lang="zh-CN" altLang="en-US" sz="2200">
                <a:ea typeface="黑体" panose="02010609060101010101" pitchFamily="49" charset="-122"/>
              </a:rPr>
              <a:t>类是可扩充的，可以一步一步地扩充它的功能</a:t>
            </a:r>
            <a:endParaRPr lang="en-US" altLang="zh-CN" sz="2200">
              <a:ea typeface="黑体" panose="02010609060101010101" pitchFamily="49" charset="-122"/>
            </a:endParaRPr>
          </a:p>
          <a:p>
            <a:pPr marL="450850" indent="-169863" algn="just">
              <a:lnSpc>
                <a:spcPts val="3400"/>
              </a:lnSpc>
              <a:buClr>
                <a:srgbClr val="FF0000"/>
              </a:buClr>
              <a:buSzPct val="75000"/>
              <a:buFont typeface="Wingdings" panose="05000000000000000000" pitchFamily="2" charset="2"/>
              <a:buChar char="p"/>
            </a:pPr>
            <a:r>
              <a:rPr lang="zh-CN" altLang="en-US" sz="2200">
                <a:ea typeface="黑体" panose="02010609060101010101" pitchFamily="49" charset="-122"/>
              </a:rPr>
              <a:t>最好直接在计算机上写程序，每一步都要上机调试，调试通过了前面一步再做下一步，步步为营。这样编程和调试的效率是比较高的。</a:t>
            </a:r>
            <a:endParaRPr lang="zh-CN" altLang="en-US" sz="2200" dirty="0">
              <a:ea typeface="黑体" panose="02010609060101010101" pitchFamily="49" charset="-122"/>
            </a:endParaRPr>
          </a:p>
        </p:txBody>
      </p:sp>
    </p:spTree>
    <p:extLst>
      <p:ext uri="{BB962C8B-B14F-4D97-AF65-F5344CB8AC3E}">
        <p14:creationId xmlns:p14="http://schemas.microsoft.com/office/powerpoint/2010/main" val="4231921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FF51E1FC-BDF0-EC33-32FF-E619AFD8402B}"/>
              </a:ext>
            </a:extLst>
          </p:cNvPr>
          <p:cNvSpPr txBox="1">
            <a:spLocks noChangeArrowheads="1"/>
          </p:cNvSpPr>
          <p:nvPr/>
        </p:nvSpPr>
        <p:spPr>
          <a:xfrm>
            <a:off x="115985" y="1377374"/>
            <a:ext cx="8382000" cy="2611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2800"/>
              </a:lnSpc>
              <a:spcAft>
                <a:spcPts val="1200"/>
              </a:spcAft>
              <a:buClr>
                <a:srgbClr val="FF0000"/>
              </a:buClr>
              <a:buSzPct val="75000"/>
              <a:buFont typeface="Wingdings" panose="05000000000000000000" pitchFamily="2" charset="2"/>
              <a:buChar char="p"/>
            </a:pPr>
            <a:r>
              <a:rPr lang="zh-CN" altLang="en-US" sz="2200">
                <a:ea typeface="黑体" panose="02010609060101010101" pitchFamily="49" charset="-122"/>
              </a:rPr>
              <a:t>单目运算符只有一个操作数，如!</a:t>
            </a:r>
            <a:r>
              <a:rPr lang="en-US" altLang="zh-CN" sz="2200">
                <a:ea typeface="黑体" panose="02010609060101010101" pitchFamily="49" charset="-122"/>
              </a:rPr>
              <a:t>a，-b，&amp;c，*p，</a:t>
            </a:r>
            <a:r>
              <a:rPr lang="zh-CN" altLang="en-US" sz="2200">
                <a:ea typeface="黑体" panose="02010609060101010101" pitchFamily="49" charset="-122"/>
              </a:rPr>
              <a:t>++</a:t>
            </a:r>
            <a:r>
              <a:rPr lang="en-US" altLang="zh-CN" sz="2200">
                <a:ea typeface="黑体" panose="02010609060101010101" pitchFamily="49" charset="-122"/>
              </a:rPr>
              <a:t>i</a:t>
            </a:r>
            <a:r>
              <a:rPr lang="zh-CN" altLang="en-US" sz="2200">
                <a:ea typeface="黑体" panose="02010609060101010101" pitchFamily="49" charset="-122"/>
              </a:rPr>
              <a:t>和--</a:t>
            </a:r>
            <a:r>
              <a:rPr lang="en-US" altLang="zh-CN" sz="2200">
                <a:ea typeface="黑体" panose="02010609060101010101" pitchFamily="49" charset="-122"/>
              </a:rPr>
              <a:t>i</a:t>
            </a:r>
            <a:r>
              <a:rPr lang="zh-CN" altLang="en-US" sz="2200">
                <a:ea typeface="黑体" panose="02010609060101010101" pitchFamily="49" charset="-122"/>
              </a:rPr>
              <a:t>等</a:t>
            </a:r>
            <a:endParaRPr lang="en-US" altLang="zh-CN" sz="2200">
              <a:ea typeface="黑体" panose="02010609060101010101" pitchFamily="49" charset="-122"/>
            </a:endParaRPr>
          </a:p>
          <a:p>
            <a:pPr marL="450850" indent="-169863" algn="just">
              <a:lnSpc>
                <a:spcPts val="2800"/>
              </a:lnSpc>
              <a:spcAft>
                <a:spcPts val="1200"/>
              </a:spcAft>
              <a:buClr>
                <a:srgbClr val="FF0000"/>
              </a:buClr>
              <a:buSzPct val="75000"/>
              <a:buFont typeface="Wingdings" panose="05000000000000000000" pitchFamily="2" charset="2"/>
              <a:buChar char="p"/>
            </a:pPr>
            <a:r>
              <a:rPr lang="zh-CN" altLang="en-US" sz="2200">
                <a:ea typeface="黑体" panose="02010609060101010101" pitchFamily="49" charset="-122"/>
              </a:rPr>
              <a:t>重载单目运算符的方法与重载双目运算符的方法是类似的</a:t>
            </a:r>
            <a:endParaRPr lang="en-US" altLang="zh-CN" sz="2200">
              <a:ea typeface="黑体" panose="02010609060101010101" pitchFamily="49" charset="-122"/>
            </a:endParaRPr>
          </a:p>
          <a:p>
            <a:pPr marL="450850" indent="-169863" algn="just">
              <a:lnSpc>
                <a:spcPts val="2800"/>
              </a:lnSpc>
              <a:spcAft>
                <a:spcPts val="1200"/>
              </a:spcAft>
              <a:buClr>
                <a:srgbClr val="FF0000"/>
              </a:buClr>
              <a:buSzPct val="75000"/>
              <a:buFont typeface="Wingdings" panose="05000000000000000000" pitchFamily="2" charset="2"/>
              <a:buChar char="p"/>
            </a:pPr>
            <a:r>
              <a:rPr lang="zh-CN" altLang="en-US" sz="2200">
                <a:ea typeface="黑体" panose="02010609060101010101" pitchFamily="49" charset="-122"/>
              </a:rPr>
              <a:t>但由于单目运算符只有一个操作数，因此运算符重载函数只有一个参数，如果运算符重载函数作为成员函数，则还可省略此参数。</a:t>
            </a:r>
            <a:endParaRPr lang="zh-CN" altLang="en-US" sz="2200" dirty="0">
              <a:ea typeface="黑体" panose="02010609060101010101" pitchFamily="49" charset="-122"/>
            </a:endParaRPr>
          </a:p>
        </p:txBody>
      </p:sp>
    </p:spTree>
    <p:extLst>
      <p:ext uri="{BB962C8B-B14F-4D97-AF65-F5344CB8AC3E}">
        <p14:creationId xmlns:p14="http://schemas.microsoft.com/office/powerpoint/2010/main" val="356782831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0F1ADF9E-D852-04D7-BBDE-06425174F2DE}"/>
              </a:ext>
            </a:extLst>
          </p:cNvPr>
          <p:cNvSpPr txBox="1">
            <a:spLocks noChangeArrowheads="1"/>
          </p:cNvSpPr>
          <p:nvPr/>
        </p:nvSpPr>
        <p:spPr>
          <a:xfrm>
            <a:off x="-38365" y="1159648"/>
            <a:ext cx="8886990" cy="12398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just" defTabSz="914400" rtl="0" eaLnBrk="1" fontAlgn="auto" latinLnBrk="0" hangingPunct="1">
              <a:lnSpc>
                <a:spcPts val="31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例10.5 </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有一个</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Time</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类，包含数据成员</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minute(</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分)和</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sec(</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秒)，模拟秒表，每次走一秒，满60秒进一分钟，此时秒又从0开始算。要求输出分和秒的值。</a:t>
            </a:r>
          </a:p>
        </p:txBody>
      </p:sp>
      <p:sp>
        <p:nvSpPr>
          <p:cNvPr id="4" name="矩形 2">
            <a:extLst>
              <a:ext uri="{FF2B5EF4-FFF2-40B4-BE49-F238E27FC236}">
                <a16:creationId xmlns:a16="http://schemas.microsoft.com/office/drawing/2014/main" id="{1C9C2C05-7C87-62EC-8DBF-329F5694F904}"/>
              </a:ext>
            </a:extLst>
          </p:cNvPr>
          <p:cNvSpPr>
            <a:spLocks noChangeArrowheads="1"/>
          </p:cNvSpPr>
          <p:nvPr/>
        </p:nvSpPr>
        <p:spPr bwMode="auto">
          <a:xfrm>
            <a:off x="295375" y="2399486"/>
            <a:ext cx="5150565" cy="3208571"/>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ts val="3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class Time</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 ){minute=0;sec=0;}</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m,int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s):minute(m),sec(s){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Time operator++( ); </a:t>
            </a:r>
            <a:endPar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void  display( ){</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&lt;&lt;minute&lt;&lt;″:″&lt;&lt;sec&lt;&lt;</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minute; int sec;</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p>
        </p:txBody>
      </p:sp>
      <p:sp>
        <p:nvSpPr>
          <p:cNvPr id="5" name="矩形 2">
            <a:extLst>
              <a:ext uri="{FF2B5EF4-FFF2-40B4-BE49-F238E27FC236}">
                <a16:creationId xmlns:a16="http://schemas.microsoft.com/office/drawing/2014/main" id="{8F2E9E00-A2FE-5028-A6A3-33D880766E07}"/>
              </a:ext>
            </a:extLst>
          </p:cNvPr>
          <p:cNvSpPr>
            <a:spLocks noChangeArrowheads="1"/>
          </p:cNvSpPr>
          <p:nvPr/>
        </p:nvSpPr>
        <p:spPr bwMode="auto">
          <a:xfrm>
            <a:off x="5612407" y="2427851"/>
            <a:ext cx="3069750" cy="1631216"/>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Time </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Time∷operator</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 )</a:t>
            </a:r>
            <a:endPar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ts val="3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if(++sec&gt;=60)</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{sec-=60;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minute;}</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return *this;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273230405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Rectangle 2">
            <a:extLst>
              <a:ext uri="{FF2B5EF4-FFF2-40B4-BE49-F238E27FC236}">
                <a16:creationId xmlns:a16="http://schemas.microsoft.com/office/drawing/2014/main" id="{041E3DD7-28A0-5AA2-5686-685141E9AE9D}"/>
              </a:ext>
            </a:extLst>
          </p:cNvPr>
          <p:cNvSpPr txBox="1">
            <a:spLocks noChangeArrowheads="1"/>
          </p:cNvSpPr>
          <p:nvPr/>
        </p:nvSpPr>
        <p:spPr>
          <a:xfrm>
            <a:off x="616429" y="1372038"/>
            <a:ext cx="8153400" cy="731168"/>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Bef>
                <a:spcPct val="50000"/>
              </a:spcBef>
            </a:pPr>
            <a:r>
              <a:rPr lang="zh-CN" altLang="en-US" sz="3000">
                <a:latin typeface="Arial" panose="020B0604020202020204" pitchFamily="34" charset="0"/>
                <a:ea typeface="黑体" panose="02010609060101010101" pitchFamily="49" charset="-122"/>
              </a:rPr>
              <a:t>第10章  运算符重载</a:t>
            </a:r>
            <a:endParaRPr lang="zh-CN" altLang="en-US" sz="3000" dirty="0">
              <a:latin typeface="Arial" panose="020B0604020202020204" pitchFamily="34" charset="0"/>
              <a:ea typeface="黑体" panose="02010609060101010101" pitchFamily="49" charset="-122"/>
            </a:endParaRPr>
          </a:p>
        </p:txBody>
      </p:sp>
      <p:sp>
        <p:nvSpPr>
          <p:cNvPr id="7" name="Rectangle 3">
            <a:extLst>
              <a:ext uri="{FF2B5EF4-FFF2-40B4-BE49-F238E27FC236}">
                <a16:creationId xmlns:a16="http://schemas.microsoft.com/office/drawing/2014/main" id="{3D51F671-58D7-8936-3178-449BA8FF93D1}"/>
              </a:ext>
            </a:extLst>
          </p:cNvPr>
          <p:cNvSpPr txBox="1">
            <a:spLocks noChangeArrowheads="1"/>
          </p:cNvSpPr>
          <p:nvPr/>
        </p:nvSpPr>
        <p:spPr>
          <a:xfrm>
            <a:off x="937848" y="2251339"/>
            <a:ext cx="7939087" cy="41663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dirty="0">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10.1  </a:t>
            </a:r>
            <a:r>
              <a:rPr lang="zh-CN" altLang="en-US" dirty="0">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什么是运算符重载</a:t>
            </a:r>
            <a:endParaRPr lang="zh-CN" altLang="en-US" dirty="0">
              <a:latin typeface="Arial" panose="020B0604020202020204" pitchFamily="34" charset="0"/>
              <a:ea typeface="楷体_GB2312" pitchFamily="49" charset="-122"/>
            </a:endParaRPr>
          </a:p>
          <a:p>
            <a:pPr>
              <a:buFontTx/>
              <a:buNone/>
            </a:pPr>
            <a:r>
              <a:rPr lang="zh-CN" altLang="en-US" dirty="0">
                <a:latin typeface="Arial" panose="020B0604020202020204" pitchFamily="34" charset="0"/>
                <a:ea typeface="楷体_GB2312" pitchFamily="49" charset="-122"/>
                <a:hlinkClick r:id="rId4" action="ppaction://hlinksldjump">
                  <a:extLst>
                    <a:ext uri="{A12FA001-AC4F-418D-AE19-62706E023703}">
                      <ahyp:hlinkClr xmlns:ahyp="http://schemas.microsoft.com/office/drawing/2018/hyperlinkcolor" val="tx"/>
                    </a:ext>
                  </a:extLst>
                </a:hlinkClick>
              </a:rPr>
              <a:t>10.2  运算符重载的方法</a:t>
            </a:r>
            <a:endParaRPr lang="zh-CN" altLang="en-US" dirty="0">
              <a:latin typeface="Arial" panose="020B0604020202020204" pitchFamily="34" charset="0"/>
              <a:ea typeface="楷体_GB2312" pitchFamily="49" charset="-122"/>
            </a:endParaRPr>
          </a:p>
          <a:p>
            <a:pPr>
              <a:buFontTx/>
              <a:buNone/>
            </a:pPr>
            <a:r>
              <a:rPr lang="zh-CN" altLang="en-US" dirty="0">
                <a:latin typeface="Arial" panose="020B0604020202020204" pitchFamily="34" charset="0"/>
                <a:ea typeface="楷体_GB2312" pitchFamily="49" charset="-122"/>
                <a:hlinkClick r:id="rId5" action="ppaction://hlinksldjump">
                  <a:extLst>
                    <a:ext uri="{A12FA001-AC4F-418D-AE19-62706E023703}">
                      <ahyp:hlinkClr xmlns:ahyp="http://schemas.microsoft.com/office/drawing/2018/hyperlinkcolor" val="tx"/>
                    </a:ext>
                  </a:extLst>
                </a:hlinkClick>
              </a:rPr>
              <a:t>10.3  重载运算符的规则</a:t>
            </a:r>
            <a:endParaRPr lang="zh-CN" altLang="en-US" dirty="0">
              <a:latin typeface="Arial" panose="020B0604020202020204" pitchFamily="34" charset="0"/>
              <a:ea typeface="楷体_GB2312" pitchFamily="49" charset="-122"/>
            </a:endParaRPr>
          </a:p>
          <a:p>
            <a:pPr>
              <a:buFontTx/>
              <a:buNone/>
            </a:pPr>
            <a:r>
              <a:rPr lang="zh-CN" altLang="en-US" dirty="0">
                <a:latin typeface="Arial" panose="020B0604020202020204" pitchFamily="34" charset="0"/>
                <a:ea typeface="楷体_GB2312" pitchFamily="49" charset="-122"/>
                <a:hlinkClick r:id="rId6" action="ppaction://hlinksldjump">
                  <a:extLst>
                    <a:ext uri="{A12FA001-AC4F-418D-AE19-62706E023703}">
                      <ahyp:hlinkClr xmlns:ahyp="http://schemas.microsoft.com/office/drawing/2018/hyperlinkcolor" val="tx"/>
                    </a:ext>
                  </a:extLst>
                </a:hlinkClick>
              </a:rPr>
              <a:t>10.4  运算符重载函数作为类成员函数和友元函数</a:t>
            </a:r>
            <a:endParaRPr lang="zh-CN" altLang="en-US" dirty="0">
              <a:latin typeface="Arial" panose="020B0604020202020204" pitchFamily="34" charset="0"/>
              <a:ea typeface="楷体_GB2312" pitchFamily="49" charset="-122"/>
            </a:endParaRPr>
          </a:p>
          <a:p>
            <a:pPr>
              <a:buFontTx/>
              <a:buNone/>
            </a:pPr>
            <a:r>
              <a:rPr lang="zh-CN" altLang="en-US" dirty="0">
                <a:latin typeface="Arial" panose="020B0604020202020204" pitchFamily="34" charset="0"/>
                <a:ea typeface="楷体_GB2312" pitchFamily="49" charset="-122"/>
                <a:hlinkClick r:id="rId7" action="ppaction://hlinksldjump">
                  <a:extLst>
                    <a:ext uri="{A12FA001-AC4F-418D-AE19-62706E023703}">
                      <ahyp:hlinkClr xmlns:ahyp="http://schemas.microsoft.com/office/drawing/2018/hyperlinkcolor" val="tx"/>
                    </a:ext>
                  </a:extLst>
                </a:hlinkClick>
              </a:rPr>
              <a:t>10.5  重载双目运算符</a:t>
            </a:r>
            <a:endParaRPr lang="zh-CN" altLang="en-US" dirty="0">
              <a:latin typeface="Arial" panose="020B0604020202020204" pitchFamily="34" charset="0"/>
              <a:ea typeface="楷体_GB2312" pitchFamily="49" charset="-122"/>
            </a:endParaRPr>
          </a:p>
          <a:p>
            <a:pPr>
              <a:buFontTx/>
              <a:buNone/>
            </a:pPr>
            <a:r>
              <a:rPr lang="zh-CN" altLang="en-US" dirty="0">
                <a:latin typeface="Arial" panose="020B0604020202020204" pitchFamily="34" charset="0"/>
                <a:ea typeface="楷体_GB2312" pitchFamily="49" charset="-122"/>
                <a:hlinkClick r:id="rId8" action="ppaction://hlinksldjump">
                  <a:extLst>
                    <a:ext uri="{A12FA001-AC4F-418D-AE19-62706E023703}">
                      <ahyp:hlinkClr xmlns:ahyp="http://schemas.microsoft.com/office/drawing/2018/hyperlinkcolor" val="tx"/>
                    </a:ext>
                  </a:extLst>
                </a:hlinkClick>
              </a:rPr>
              <a:t>10.6  重载单目运算符</a:t>
            </a:r>
            <a:endParaRPr lang="zh-CN" altLang="en-US" dirty="0">
              <a:latin typeface="Arial" panose="020B0604020202020204" pitchFamily="34" charset="0"/>
              <a:ea typeface="楷体_GB2312" pitchFamily="49" charset="-122"/>
            </a:endParaRPr>
          </a:p>
          <a:p>
            <a:pPr>
              <a:buFontTx/>
              <a:buNone/>
            </a:pPr>
            <a:r>
              <a:rPr lang="zh-CN" altLang="en-US" dirty="0">
                <a:latin typeface="Arial" panose="020B0604020202020204" pitchFamily="34" charset="0"/>
                <a:ea typeface="楷体_GB2312" pitchFamily="49" charset="-122"/>
                <a:hlinkClick r:id="rId7" action="ppaction://hlinksldjump">
                  <a:extLst>
                    <a:ext uri="{A12FA001-AC4F-418D-AE19-62706E023703}">
                      <ahyp:hlinkClr xmlns:ahyp="http://schemas.microsoft.com/office/drawing/2018/hyperlinkcolor" val="tx"/>
                    </a:ext>
                  </a:extLst>
                </a:hlinkClick>
              </a:rPr>
              <a:t>10.7  重载流插入运算符和流提取运算符</a:t>
            </a:r>
            <a:endParaRPr lang="zh-CN" altLang="en-US" dirty="0">
              <a:latin typeface="Arial" panose="020B0604020202020204" pitchFamily="34" charset="0"/>
              <a:ea typeface="楷体_GB2312" pitchFamily="49" charset="-122"/>
            </a:endParaRPr>
          </a:p>
          <a:p>
            <a:pPr>
              <a:buFontTx/>
              <a:buNone/>
            </a:pPr>
            <a:r>
              <a:rPr lang="zh-CN" altLang="en-US" dirty="0">
                <a:latin typeface="Arial" panose="020B0604020202020204" pitchFamily="34" charset="0"/>
                <a:ea typeface="楷体_GB2312" pitchFamily="49" charset="-122"/>
                <a:hlinkClick r:id="" action="ppaction://noaction">
                  <a:extLst>
                    <a:ext uri="{A12FA001-AC4F-418D-AE19-62706E023703}">
                      <ahyp:hlinkClr xmlns:ahyp="http://schemas.microsoft.com/office/drawing/2018/hyperlinkcolor" val="tx"/>
                    </a:ext>
                  </a:extLst>
                </a:hlinkClick>
              </a:rPr>
              <a:t>10.8  不同类型数据间的转换</a:t>
            </a:r>
            <a:endParaRPr lang="zh-CN" altLang="en-US"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19606337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0F1ADF9E-D852-04D7-BBDE-06425174F2DE}"/>
              </a:ext>
            </a:extLst>
          </p:cNvPr>
          <p:cNvSpPr txBox="1">
            <a:spLocks noChangeArrowheads="1"/>
          </p:cNvSpPr>
          <p:nvPr/>
        </p:nvSpPr>
        <p:spPr>
          <a:xfrm>
            <a:off x="-38365" y="1159648"/>
            <a:ext cx="8886990" cy="12398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just" defTabSz="914400" rtl="0" eaLnBrk="1" fontAlgn="auto" latinLnBrk="0" hangingPunct="1">
              <a:lnSpc>
                <a:spcPts val="31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例10.5 </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有一个</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Time</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类，包含数据成员</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minute(</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分)和</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sec(</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秒)，模拟秒表，每次走一秒，满60秒进一分钟，此时秒又从0开始算。要求输出分和秒的值。</a:t>
            </a:r>
          </a:p>
        </p:txBody>
      </p:sp>
      <p:sp>
        <p:nvSpPr>
          <p:cNvPr id="2" name="矩形 3">
            <a:extLst>
              <a:ext uri="{FF2B5EF4-FFF2-40B4-BE49-F238E27FC236}">
                <a16:creationId xmlns:a16="http://schemas.microsoft.com/office/drawing/2014/main" id="{214BE62E-2A52-BAED-AC6B-47BF48270F52}"/>
              </a:ext>
            </a:extLst>
          </p:cNvPr>
          <p:cNvSpPr>
            <a:spLocks noChangeArrowheads="1"/>
          </p:cNvSpPr>
          <p:nvPr/>
        </p:nvSpPr>
        <p:spPr bwMode="auto">
          <a:xfrm>
            <a:off x="337267" y="2620500"/>
            <a:ext cx="3149600" cy="257810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 time1(34,0);</a:t>
            </a: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for (int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=0;i&lt;61;i++)</a:t>
            </a: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{++time1;</a:t>
            </a: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time1.display( );}</a:t>
            </a:r>
          </a:p>
          <a:p>
            <a:pPr marL="0" marR="0" lvl="1"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p>
          <a:p>
            <a:pPr marL="0" marR="0" lvl="0" indent="-6350" defTabSz="914400" eaLnBrk="1" fontAlgn="base" latinLnBrk="0" hangingPunct="1">
              <a:lnSpc>
                <a:spcPct val="100000"/>
              </a:lnSpc>
              <a:spcBef>
                <a:spcPts val="3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 name="矩形 4">
            <a:extLst>
              <a:ext uri="{FF2B5EF4-FFF2-40B4-BE49-F238E27FC236}">
                <a16:creationId xmlns:a16="http://schemas.microsoft.com/office/drawing/2014/main" id="{E3E41BC2-0D5A-D2DA-2CB4-C4EB39FE6612}"/>
              </a:ext>
            </a:extLst>
          </p:cNvPr>
          <p:cNvSpPr>
            <a:spLocks noChangeArrowheads="1"/>
          </p:cNvSpPr>
          <p:nvPr/>
        </p:nvSpPr>
        <p:spPr bwMode="auto">
          <a:xfrm>
            <a:off x="3834880" y="2841653"/>
            <a:ext cx="3168650" cy="203200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运行情况如下： </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34:1</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34:2</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34:59</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35:0</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35:1             (共输出61行)</a:t>
            </a:r>
          </a:p>
        </p:txBody>
      </p:sp>
    </p:spTree>
    <p:extLst>
      <p:ext uri="{BB962C8B-B14F-4D97-AF65-F5344CB8AC3E}">
        <p14:creationId xmlns:p14="http://schemas.microsoft.com/office/powerpoint/2010/main" val="199938781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3D3A6310-5A70-2239-7FAB-91AD1CBE301D}"/>
              </a:ext>
            </a:extLst>
          </p:cNvPr>
          <p:cNvSpPr txBox="1">
            <a:spLocks noChangeArrowheads="1"/>
          </p:cNvSpPr>
          <p:nvPr/>
        </p:nvSpPr>
        <p:spPr>
          <a:xfrm>
            <a:off x="0" y="1180763"/>
            <a:ext cx="9014527" cy="203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2800"/>
              </a:lnSpc>
              <a:buClr>
                <a:srgbClr val="FF0000"/>
              </a:buClr>
              <a:buSzPct val="75000"/>
              <a:buFont typeface="Wingdings" pitchFamily="2" charset="2"/>
              <a:buChar char="p"/>
              <a:defRPr/>
            </a:pPr>
            <a:r>
              <a:rPr lang="zh-CN" altLang="en-US" sz="2000" dirty="0">
                <a:ea typeface="黑体" pitchFamily="2" charset="-122"/>
              </a:rPr>
              <a:t>“++”和“--”运算符有两种使用方式，重载时怎样区别？</a:t>
            </a:r>
          </a:p>
          <a:p>
            <a:pPr marL="450850" indent="-169863" algn="just">
              <a:lnSpc>
                <a:spcPts val="2800"/>
              </a:lnSpc>
              <a:spcBef>
                <a:spcPts val="600"/>
              </a:spcBef>
              <a:buClr>
                <a:srgbClr val="FF0000"/>
              </a:buClr>
              <a:buSzPct val="75000"/>
              <a:buFont typeface="Wingdings" pitchFamily="2" charset="2"/>
              <a:buChar char="p"/>
              <a:defRPr/>
            </a:pPr>
            <a:r>
              <a:rPr lang="zh-CN" altLang="en-US" sz="2000" dirty="0">
                <a:ea typeface="黑体" pitchFamily="2" charset="-122"/>
              </a:rPr>
              <a:t>针对“++”和“--”这一特点，</a:t>
            </a:r>
            <a:r>
              <a:rPr lang="en-US" altLang="zh-CN" sz="2000" dirty="0">
                <a:ea typeface="黑体" pitchFamily="2" charset="-122"/>
              </a:rPr>
              <a:t>C++</a:t>
            </a:r>
            <a:r>
              <a:rPr lang="zh-CN" altLang="en-US" sz="2000" dirty="0">
                <a:ea typeface="黑体" pitchFamily="2" charset="-122"/>
              </a:rPr>
              <a:t>约定： 在自增(自减)运算符重载函数中，</a:t>
            </a:r>
            <a:r>
              <a:rPr lang="zh-CN" altLang="en-US" sz="2000" dirty="0">
                <a:solidFill>
                  <a:srgbClr val="0000FF"/>
                </a:solidFill>
                <a:ea typeface="黑体" pitchFamily="2" charset="-122"/>
              </a:rPr>
              <a:t>增加一个</a:t>
            </a:r>
            <a:r>
              <a:rPr lang="en-US" altLang="zh-CN" sz="2000" dirty="0">
                <a:solidFill>
                  <a:srgbClr val="0000FF"/>
                </a:solidFill>
                <a:ea typeface="黑体" pitchFamily="2" charset="-122"/>
              </a:rPr>
              <a:t>int</a:t>
            </a:r>
            <a:r>
              <a:rPr lang="zh-CN" altLang="en-US" sz="2000" dirty="0">
                <a:solidFill>
                  <a:srgbClr val="0000FF"/>
                </a:solidFill>
                <a:ea typeface="黑体" pitchFamily="2" charset="-122"/>
              </a:rPr>
              <a:t>型形参，就是后置自增(自减)运算符函数。</a:t>
            </a:r>
          </a:p>
          <a:p>
            <a:pPr marL="0" indent="0" algn="just">
              <a:buFont typeface="Arial" panose="020B0604020202020204" pitchFamily="34" charset="0"/>
              <a:buNone/>
              <a:defRPr/>
            </a:pPr>
            <a:r>
              <a:rPr lang="zh-CN" altLang="en-US" sz="2000" dirty="0">
                <a:solidFill>
                  <a:srgbClr val="0000FF"/>
                </a:solidFill>
              </a:rPr>
              <a:t>例10.6 增加对后置自增运算符的重载。修改后的程序如下：</a:t>
            </a:r>
          </a:p>
          <a:p>
            <a:pPr indent="-6350" algn="just">
              <a:buFont typeface="Arial" panose="020B0604020202020204" pitchFamily="34" charset="0"/>
              <a:buNone/>
              <a:defRPr/>
            </a:pPr>
            <a:endParaRPr lang="en-US" altLang="zh-CN" sz="1800" dirty="0"/>
          </a:p>
        </p:txBody>
      </p:sp>
    </p:spTree>
    <p:extLst>
      <p:ext uri="{BB962C8B-B14F-4D97-AF65-F5344CB8AC3E}">
        <p14:creationId xmlns:p14="http://schemas.microsoft.com/office/powerpoint/2010/main" val="133493834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2">
            <a:extLst>
              <a:ext uri="{FF2B5EF4-FFF2-40B4-BE49-F238E27FC236}">
                <a16:creationId xmlns:a16="http://schemas.microsoft.com/office/drawing/2014/main" id="{37A687B0-459B-4113-337A-35920CC634B3}"/>
              </a:ext>
            </a:extLst>
          </p:cNvPr>
          <p:cNvSpPr>
            <a:spLocks noChangeArrowheads="1"/>
          </p:cNvSpPr>
          <p:nvPr/>
        </p:nvSpPr>
        <p:spPr bwMode="auto">
          <a:xfrm>
            <a:off x="276885" y="1413458"/>
            <a:ext cx="4246563" cy="4581525"/>
          </a:xfrm>
          <a:prstGeom prst="rect">
            <a:avLst/>
          </a:prstGeom>
          <a:noFill/>
          <a:ln w="12700">
            <a:solidFill>
              <a:srgbClr val="C00000"/>
            </a:solidFill>
            <a:miter lim="800000"/>
            <a:headEnd/>
            <a:tailEnd/>
          </a:ln>
        </p:spPr>
        <p:txBody>
          <a:bodyPr>
            <a:spAutoFit/>
          </a:bodyPr>
          <a:lstStyle/>
          <a:p>
            <a:pPr indent="-6350" defTabSz="914400" fontAlgn="base">
              <a:lnSpc>
                <a:spcPts val="2500"/>
              </a:lnSpc>
              <a:spcBef>
                <a:spcPct val="0"/>
              </a:spcBef>
              <a:spcAft>
                <a:spcPct val="0"/>
              </a:spcAft>
              <a:defRPr/>
            </a:pPr>
            <a:r>
              <a:rPr lang="zh-CN" altLang="en-US" b="1">
                <a:solidFill>
                  <a:srgbClr val="000000"/>
                </a:solidFill>
                <a:latin typeface="Times New Roman" panose="02020603050405020304" pitchFamily="18" charset="0"/>
                <a:ea typeface="宋体" panose="02010600030101010101" pitchFamily="2" charset="-122"/>
              </a:rPr>
              <a:t>#</a:t>
            </a:r>
            <a:r>
              <a:rPr lang="en-US" altLang="zh-CN" b="1">
                <a:solidFill>
                  <a:srgbClr val="000000"/>
                </a:solidFill>
                <a:latin typeface="Times New Roman" panose="02020603050405020304" pitchFamily="18" charset="0"/>
                <a:ea typeface="宋体" panose="02010600030101010101" pitchFamily="2" charset="-122"/>
              </a:rPr>
              <a:t>include &lt;iostream&gt;</a:t>
            </a:r>
          </a:p>
          <a:p>
            <a:pPr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using namespace std;</a:t>
            </a:r>
          </a:p>
          <a:p>
            <a:pPr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class Time</a:t>
            </a:r>
          </a:p>
          <a:p>
            <a:pPr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{public:</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Time( ){minute=0;sec=0;}</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Time(int m,int s):minute(m),sec(s){}</a:t>
            </a:r>
          </a:p>
          <a:p>
            <a:pPr lvl="1" indent="-6350" defTabSz="914400" fontAlgn="base">
              <a:lnSpc>
                <a:spcPts val="2500"/>
              </a:lnSpc>
              <a:spcBef>
                <a:spcPct val="0"/>
              </a:spcBef>
              <a:spcAft>
                <a:spcPct val="0"/>
              </a:spcAft>
              <a:defRPr/>
            </a:pPr>
            <a:r>
              <a:rPr lang="en-US" altLang="zh-CN" b="1">
                <a:solidFill>
                  <a:srgbClr val="0000FF"/>
                </a:solidFill>
                <a:latin typeface="Times New Roman" panose="02020603050405020304" pitchFamily="18" charset="0"/>
                <a:ea typeface="宋体" panose="02010600030101010101" pitchFamily="2" charset="-122"/>
              </a:rPr>
              <a:t>Time operator++( );                              </a:t>
            </a:r>
            <a:endParaRPr lang="zh-CN" altLang="en-US" b="1">
              <a:solidFill>
                <a:srgbClr val="0000FF"/>
              </a:solidFill>
              <a:latin typeface="Times New Roman" panose="02020603050405020304" pitchFamily="18" charset="0"/>
              <a:ea typeface="宋体" panose="02010600030101010101" pitchFamily="2" charset="-122"/>
            </a:endParaRPr>
          </a:p>
          <a:p>
            <a:pPr lvl="1" indent="-6350" defTabSz="914400" fontAlgn="base">
              <a:lnSpc>
                <a:spcPts val="2500"/>
              </a:lnSpc>
              <a:spcBef>
                <a:spcPct val="0"/>
              </a:spcBef>
              <a:spcAft>
                <a:spcPct val="0"/>
              </a:spcAft>
              <a:defRPr/>
            </a:pPr>
            <a:r>
              <a:rPr lang="en-US" altLang="zh-CN" b="1">
                <a:solidFill>
                  <a:srgbClr val="FF0000"/>
                </a:solidFill>
                <a:latin typeface="Times New Roman" panose="02020603050405020304" pitchFamily="18" charset="0"/>
                <a:ea typeface="宋体" panose="02010600030101010101" pitchFamily="2" charset="-122"/>
              </a:rPr>
              <a:t>Time operator++(int);    </a:t>
            </a:r>
            <a:endParaRPr lang="zh-CN" altLang="en-US" b="1">
              <a:solidFill>
                <a:srgbClr val="FF0000"/>
              </a:solidFill>
              <a:latin typeface="Times New Roman" panose="02020603050405020304" pitchFamily="18" charset="0"/>
              <a:ea typeface="宋体" panose="02010600030101010101" pitchFamily="2" charset="-122"/>
            </a:endParaRP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void display( )</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{cout&lt;&lt;minute&lt;&lt;″:″&lt;&lt;sec&lt;&lt;endl;}</a:t>
            </a:r>
          </a:p>
          <a:p>
            <a:pPr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private:</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int minute;</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int sec;</a:t>
            </a:r>
          </a:p>
          <a:p>
            <a:pPr marL="0" lvl="1"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 </a:t>
            </a:r>
          </a:p>
        </p:txBody>
      </p:sp>
      <p:sp>
        <p:nvSpPr>
          <p:cNvPr id="5" name="AutoShape 10">
            <a:extLst>
              <a:ext uri="{FF2B5EF4-FFF2-40B4-BE49-F238E27FC236}">
                <a16:creationId xmlns:a16="http://schemas.microsoft.com/office/drawing/2014/main" id="{877DF75F-7FF7-A613-F7C8-D8477FE4324C}"/>
              </a:ext>
            </a:extLst>
          </p:cNvPr>
          <p:cNvSpPr>
            <a:spLocks noChangeArrowheads="1"/>
          </p:cNvSpPr>
          <p:nvPr/>
        </p:nvSpPr>
        <p:spPr bwMode="auto">
          <a:xfrm>
            <a:off x="380073" y="2699333"/>
            <a:ext cx="4098925" cy="357187"/>
          </a:xfrm>
          <a:prstGeom prst="wedgeRoundRectCallout">
            <a:avLst>
              <a:gd name="adj1" fmla="val -5953"/>
              <a:gd name="adj2" fmla="val 152426"/>
              <a:gd name="adj3" fmla="val 16667"/>
            </a:avLst>
          </a:prstGeom>
          <a:solidFill>
            <a:srgbClr val="FFFF00"/>
          </a:solidFill>
          <a:ln w="25400">
            <a:solidFill>
              <a:srgbClr val="0000FF"/>
            </a:solidFill>
            <a:miter lim="800000"/>
            <a:headEnd/>
            <a:tailEnd/>
          </a:ln>
          <a:effectLst/>
        </p:spPr>
        <p:txBody>
          <a:bodyPr lIns="18000" tIns="0" rIns="18000" bIns="0"/>
          <a:lstStyle/>
          <a:p>
            <a:pPr defTabSz="914400" fontAlgn="base">
              <a:lnSpc>
                <a:spcPct val="110000"/>
              </a:lnSpc>
              <a:spcBef>
                <a:spcPct val="0"/>
              </a:spcBef>
              <a:spcAft>
                <a:spcPct val="0"/>
              </a:spcAft>
              <a:defRPr/>
            </a:pPr>
            <a:r>
              <a:rPr lang="zh-CN" altLang="en-US">
                <a:solidFill>
                  <a:srgbClr val="FF0000"/>
                </a:solidFill>
                <a:latin typeface="Times New Roman"/>
                <a:ea typeface="黑体" pitchFamily="49" charset="-122"/>
              </a:rPr>
              <a:t>声明前置自增运算符</a:t>
            </a:r>
            <a:r>
              <a:rPr lang="en-US" altLang="zh-CN">
                <a:solidFill>
                  <a:srgbClr val="FF0000"/>
                </a:solidFill>
                <a:latin typeface="Times New Roman"/>
                <a:ea typeface="黑体" pitchFamily="49" charset="-122"/>
              </a:rPr>
              <a:t>”++”</a:t>
            </a:r>
            <a:r>
              <a:rPr lang="zh-CN" altLang="en-US">
                <a:solidFill>
                  <a:srgbClr val="FF0000"/>
                </a:solidFill>
                <a:latin typeface="Times New Roman"/>
                <a:ea typeface="黑体" pitchFamily="49" charset="-122"/>
              </a:rPr>
              <a:t>重载函数</a:t>
            </a:r>
            <a:endParaRPr lang="zh-CN" altLang="en-US" dirty="0">
              <a:solidFill>
                <a:srgbClr val="FF0000"/>
              </a:solidFill>
              <a:latin typeface="Times New Roman"/>
              <a:ea typeface="黑体" pitchFamily="49" charset="-122"/>
            </a:endParaRPr>
          </a:p>
        </p:txBody>
      </p:sp>
      <p:sp>
        <p:nvSpPr>
          <p:cNvPr id="6" name="AutoShape 10">
            <a:extLst>
              <a:ext uri="{FF2B5EF4-FFF2-40B4-BE49-F238E27FC236}">
                <a16:creationId xmlns:a16="http://schemas.microsoft.com/office/drawing/2014/main" id="{3ADE2ED9-B96E-61C5-0B08-3272DE7D0646}"/>
              </a:ext>
            </a:extLst>
          </p:cNvPr>
          <p:cNvSpPr>
            <a:spLocks noChangeArrowheads="1"/>
          </p:cNvSpPr>
          <p:nvPr/>
        </p:nvSpPr>
        <p:spPr bwMode="auto">
          <a:xfrm>
            <a:off x="308635" y="4056644"/>
            <a:ext cx="4098925" cy="357188"/>
          </a:xfrm>
          <a:prstGeom prst="wedgeRoundRectCallout">
            <a:avLst>
              <a:gd name="adj1" fmla="val -6822"/>
              <a:gd name="adj2" fmla="val -90274"/>
              <a:gd name="adj3" fmla="val 16667"/>
            </a:avLst>
          </a:prstGeom>
          <a:solidFill>
            <a:srgbClr val="FFFF00"/>
          </a:solidFill>
          <a:ln w="25400">
            <a:solidFill>
              <a:srgbClr val="0000FF"/>
            </a:solidFill>
            <a:miter lim="800000"/>
            <a:headEnd/>
            <a:tailEnd/>
          </a:ln>
          <a:effectLst/>
        </p:spPr>
        <p:txBody>
          <a:bodyPr lIns="18000" tIns="0" rIns="18000" bIns="0"/>
          <a:lstStyle/>
          <a:p>
            <a:pPr defTabSz="914400" fontAlgn="base">
              <a:lnSpc>
                <a:spcPct val="110000"/>
              </a:lnSpc>
              <a:spcBef>
                <a:spcPct val="0"/>
              </a:spcBef>
              <a:spcAft>
                <a:spcPct val="0"/>
              </a:spcAft>
              <a:defRPr/>
            </a:pPr>
            <a:r>
              <a:rPr lang="zh-CN" altLang="en-US">
                <a:solidFill>
                  <a:srgbClr val="FF0000"/>
                </a:solidFill>
                <a:latin typeface="Times New Roman"/>
                <a:ea typeface="黑体" pitchFamily="49" charset="-122"/>
              </a:rPr>
              <a:t>声明后置自增运算符</a:t>
            </a:r>
            <a:r>
              <a:rPr lang="en-US" altLang="zh-CN">
                <a:solidFill>
                  <a:srgbClr val="FF0000"/>
                </a:solidFill>
                <a:latin typeface="Times New Roman"/>
                <a:ea typeface="黑体" pitchFamily="49" charset="-122"/>
              </a:rPr>
              <a:t>”++”</a:t>
            </a:r>
            <a:r>
              <a:rPr lang="zh-CN" altLang="en-US">
                <a:solidFill>
                  <a:srgbClr val="FF0000"/>
                </a:solidFill>
                <a:latin typeface="Times New Roman"/>
                <a:ea typeface="黑体" pitchFamily="49" charset="-122"/>
              </a:rPr>
              <a:t>重载函数</a:t>
            </a:r>
            <a:endParaRPr lang="zh-CN" altLang="en-US" dirty="0">
              <a:solidFill>
                <a:srgbClr val="FF0000"/>
              </a:solidFill>
              <a:latin typeface="Times New Roman"/>
              <a:ea typeface="黑体" pitchFamily="49" charset="-122"/>
            </a:endParaRPr>
          </a:p>
        </p:txBody>
      </p:sp>
      <p:sp>
        <p:nvSpPr>
          <p:cNvPr id="7" name="矩形 3">
            <a:extLst>
              <a:ext uri="{FF2B5EF4-FFF2-40B4-BE49-F238E27FC236}">
                <a16:creationId xmlns:a16="http://schemas.microsoft.com/office/drawing/2014/main" id="{5CD95893-4AF2-AB65-4279-A5F566E378B7}"/>
              </a:ext>
            </a:extLst>
          </p:cNvPr>
          <p:cNvSpPr>
            <a:spLocks noChangeArrowheads="1"/>
          </p:cNvSpPr>
          <p:nvPr/>
        </p:nvSpPr>
        <p:spPr bwMode="auto">
          <a:xfrm>
            <a:off x="4721226" y="1413458"/>
            <a:ext cx="4321175" cy="4581525"/>
          </a:xfrm>
          <a:prstGeom prst="rect">
            <a:avLst/>
          </a:prstGeom>
          <a:noFill/>
          <a:ln w="12700">
            <a:solidFill>
              <a:srgbClr val="C00000"/>
            </a:solidFill>
            <a:miter lim="800000"/>
            <a:headEnd/>
            <a:tailEnd/>
          </a:ln>
        </p:spPr>
        <p:txBody>
          <a:bodyPr>
            <a:spAutoFit/>
          </a:bodyPr>
          <a:lstStyle/>
          <a:p>
            <a:pPr indent="-6350" defTabSz="914400" fontAlgn="base">
              <a:lnSpc>
                <a:spcPts val="2500"/>
              </a:lnSpc>
              <a:spcBef>
                <a:spcPct val="0"/>
              </a:spcBef>
              <a:spcAft>
                <a:spcPct val="0"/>
              </a:spcAft>
              <a:defRPr/>
            </a:pPr>
            <a:r>
              <a:rPr lang="en-US" altLang="zh-CN" b="1">
                <a:solidFill>
                  <a:srgbClr val="0000FF"/>
                </a:solidFill>
                <a:latin typeface="Times New Roman" panose="02020603050405020304" pitchFamily="18" charset="0"/>
                <a:ea typeface="宋体" panose="02010600030101010101" pitchFamily="2" charset="-122"/>
              </a:rPr>
              <a:t>Time Time∷operator++( ) </a:t>
            </a:r>
            <a:endParaRPr lang="zh-CN" altLang="en-US" b="1">
              <a:solidFill>
                <a:srgbClr val="0000FF"/>
              </a:solidFill>
              <a:latin typeface="Times New Roman" panose="02020603050405020304" pitchFamily="18" charset="0"/>
              <a:ea typeface="宋体" panose="02010600030101010101" pitchFamily="2" charset="-122"/>
            </a:endParaRPr>
          </a:p>
          <a:p>
            <a:pPr indent="-6350" defTabSz="914400" fontAlgn="base">
              <a:lnSpc>
                <a:spcPts val="2500"/>
              </a:lnSpc>
              <a:spcBef>
                <a:spcPct val="0"/>
              </a:spcBef>
              <a:spcAft>
                <a:spcPct val="0"/>
              </a:spcAft>
              <a:defRPr/>
            </a:pPr>
            <a:r>
              <a:rPr lang="zh-CN" altLang="en-US" b="1">
                <a:solidFill>
                  <a:srgbClr val="000000"/>
                </a:solidFill>
                <a:latin typeface="Times New Roman" panose="02020603050405020304" pitchFamily="18" charset="0"/>
                <a:ea typeface="宋体" panose="02010600030101010101" pitchFamily="2" charset="-122"/>
              </a:rPr>
              <a:t>{</a:t>
            </a:r>
            <a:r>
              <a:rPr lang="en-US" altLang="zh-CN" b="1">
                <a:solidFill>
                  <a:srgbClr val="000000"/>
                </a:solidFill>
                <a:latin typeface="Times New Roman" panose="02020603050405020304" pitchFamily="18" charset="0"/>
                <a:ea typeface="宋体" panose="02010600030101010101" pitchFamily="2" charset="-122"/>
              </a:rPr>
              <a:t>if(++sec&gt;=60)</a:t>
            </a:r>
          </a:p>
          <a:p>
            <a:pPr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{sec-=60; ++minute;}</a:t>
            </a:r>
          </a:p>
          <a:p>
            <a:pPr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return *this; </a:t>
            </a:r>
            <a:r>
              <a:rPr lang="zh-CN" altLang="en-US"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a:p>
            <a:pPr indent="-6350" defTabSz="914400" fontAlgn="base">
              <a:lnSpc>
                <a:spcPts val="2500"/>
              </a:lnSpc>
              <a:spcBef>
                <a:spcPct val="0"/>
              </a:spcBef>
              <a:spcAft>
                <a:spcPct val="0"/>
              </a:spcAft>
              <a:defRPr/>
            </a:pPr>
            <a:endParaRPr lang="zh-CN" altLang="en-US" b="1">
              <a:solidFill>
                <a:srgbClr val="000000"/>
              </a:solidFill>
              <a:latin typeface="Times New Roman" panose="02020603050405020304" pitchFamily="18" charset="0"/>
              <a:ea typeface="宋体" panose="02010600030101010101" pitchFamily="2" charset="-122"/>
            </a:endParaRPr>
          </a:p>
          <a:p>
            <a:pPr indent="-6350" defTabSz="914400" fontAlgn="base">
              <a:lnSpc>
                <a:spcPts val="2500"/>
              </a:lnSpc>
              <a:spcBef>
                <a:spcPct val="0"/>
              </a:spcBef>
              <a:spcAft>
                <a:spcPct val="0"/>
              </a:spcAft>
              <a:defRPr/>
            </a:pPr>
            <a:r>
              <a:rPr lang="en-US" altLang="zh-CN" b="1">
                <a:solidFill>
                  <a:srgbClr val="FF0000"/>
                </a:solidFill>
                <a:latin typeface="Times New Roman" panose="02020603050405020304" pitchFamily="18" charset="0"/>
                <a:ea typeface="宋体" panose="02010600030101010101" pitchFamily="2" charset="-122"/>
              </a:rPr>
              <a:t>Time Time∷operator++(int)</a:t>
            </a:r>
            <a:endParaRPr lang="zh-CN" altLang="en-US" b="1">
              <a:solidFill>
                <a:srgbClr val="FF0000"/>
              </a:solidFill>
              <a:latin typeface="Times New Roman" panose="02020603050405020304" pitchFamily="18" charset="0"/>
              <a:ea typeface="宋体" panose="02010600030101010101" pitchFamily="2" charset="-122"/>
            </a:endParaRPr>
          </a:p>
          <a:p>
            <a:pPr indent="-6350" defTabSz="914400" fontAlgn="base">
              <a:lnSpc>
                <a:spcPts val="2500"/>
              </a:lnSpc>
              <a:spcBef>
                <a:spcPct val="0"/>
              </a:spcBef>
              <a:spcAft>
                <a:spcPct val="0"/>
              </a:spcAft>
              <a:defRPr/>
            </a:pPr>
            <a:r>
              <a:rPr lang="zh-CN" altLang="en-US"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Time temp(*this);</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sec++;</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if(sec&gt;=60)</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{sec-=60;</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++minute;}</a:t>
            </a:r>
          </a:p>
          <a:p>
            <a:pPr lvl="1" indent="-6350" defTabSz="914400" fontAlgn="base">
              <a:lnSpc>
                <a:spcPts val="25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return temp; </a:t>
            </a:r>
          </a:p>
          <a:p>
            <a:pPr marL="0" lvl="1" defTabSz="914400" fontAlgn="base">
              <a:lnSpc>
                <a:spcPts val="2500"/>
              </a:lnSpc>
              <a:spcBef>
                <a:spcPct val="0"/>
              </a:spcBef>
              <a:spcAft>
                <a:spcPct val="0"/>
              </a:spcAft>
              <a:defRPr/>
            </a:pPr>
            <a:r>
              <a:rPr lang="zh-CN" altLang="en-US"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sp>
        <p:nvSpPr>
          <p:cNvPr id="8" name="AutoShape 10">
            <a:extLst>
              <a:ext uri="{FF2B5EF4-FFF2-40B4-BE49-F238E27FC236}">
                <a16:creationId xmlns:a16="http://schemas.microsoft.com/office/drawing/2014/main" id="{E75CF17A-D1BD-130B-481D-3B7A557A6B15}"/>
              </a:ext>
            </a:extLst>
          </p:cNvPr>
          <p:cNvSpPr>
            <a:spLocks noChangeArrowheads="1"/>
          </p:cNvSpPr>
          <p:nvPr/>
        </p:nvSpPr>
        <p:spPr bwMode="auto">
          <a:xfrm>
            <a:off x="4935537" y="3056521"/>
            <a:ext cx="1785938" cy="357187"/>
          </a:xfrm>
          <a:prstGeom prst="wedgeRoundRectCallout">
            <a:avLst>
              <a:gd name="adj1" fmla="val 4505"/>
              <a:gd name="adj2" fmla="val 149101"/>
              <a:gd name="adj3" fmla="val 16667"/>
            </a:avLst>
          </a:prstGeom>
          <a:solidFill>
            <a:srgbClr val="FFFF00"/>
          </a:solidFill>
          <a:ln w="25400">
            <a:solidFill>
              <a:srgbClr val="0000FF"/>
            </a:solidFill>
            <a:miter lim="800000"/>
            <a:headEnd/>
            <a:tailEnd/>
          </a:ln>
          <a:effectLst/>
        </p:spPr>
        <p:txBody>
          <a:bodyPr lIns="18000" tIns="0" rIns="18000" bIns="0"/>
          <a:lstStyle/>
          <a:p>
            <a:pPr defTabSz="914400" fontAlgn="base">
              <a:lnSpc>
                <a:spcPct val="110000"/>
              </a:lnSpc>
              <a:spcBef>
                <a:spcPct val="0"/>
              </a:spcBef>
              <a:spcAft>
                <a:spcPct val="0"/>
              </a:spcAft>
              <a:defRPr/>
            </a:pPr>
            <a:r>
              <a:rPr lang="zh-CN" altLang="en-US">
                <a:solidFill>
                  <a:srgbClr val="FF0000"/>
                </a:solidFill>
                <a:latin typeface="Times New Roman"/>
                <a:ea typeface="黑体" pitchFamily="49" charset="-122"/>
              </a:rPr>
              <a:t>建立临时对象</a:t>
            </a:r>
            <a:endParaRPr lang="zh-CN" altLang="en-US" dirty="0">
              <a:solidFill>
                <a:srgbClr val="FF0000"/>
              </a:solidFill>
              <a:latin typeface="Times New Roman"/>
              <a:ea typeface="黑体" pitchFamily="49" charset="-122"/>
            </a:endParaRPr>
          </a:p>
        </p:txBody>
      </p:sp>
      <p:sp>
        <p:nvSpPr>
          <p:cNvPr id="9" name="AutoShape 10">
            <a:extLst>
              <a:ext uri="{FF2B5EF4-FFF2-40B4-BE49-F238E27FC236}">
                <a16:creationId xmlns:a16="http://schemas.microsoft.com/office/drawing/2014/main" id="{7C98C1A4-59F6-1F37-10E8-F9A97287E09D}"/>
              </a:ext>
            </a:extLst>
          </p:cNvPr>
          <p:cNvSpPr>
            <a:spLocks noChangeArrowheads="1"/>
          </p:cNvSpPr>
          <p:nvPr/>
        </p:nvSpPr>
        <p:spPr bwMode="auto">
          <a:xfrm>
            <a:off x="5435601" y="4628146"/>
            <a:ext cx="3000375" cy="357187"/>
          </a:xfrm>
          <a:prstGeom prst="wedgeRoundRectCallout">
            <a:avLst>
              <a:gd name="adj1" fmla="val -18847"/>
              <a:gd name="adj2" fmla="val 172374"/>
              <a:gd name="adj3" fmla="val 16667"/>
            </a:avLst>
          </a:prstGeom>
          <a:solidFill>
            <a:srgbClr val="FFFF00"/>
          </a:solidFill>
          <a:ln w="25400">
            <a:solidFill>
              <a:srgbClr val="0000FF"/>
            </a:solidFill>
            <a:miter lim="800000"/>
            <a:headEnd/>
            <a:tailEnd/>
          </a:ln>
          <a:effectLst/>
        </p:spPr>
        <p:txBody>
          <a:bodyPr lIns="18000" tIns="0" rIns="18000" bIns="0"/>
          <a:lstStyle/>
          <a:p>
            <a:pPr defTabSz="914400" fontAlgn="base">
              <a:lnSpc>
                <a:spcPct val="110000"/>
              </a:lnSpc>
              <a:spcBef>
                <a:spcPct val="0"/>
              </a:spcBef>
              <a:spcAft>
                <a:spcPct val="0"/>
              </a:spcAft>
              <a:defRPr/>
            </a:pPr>
            <a:r>
              <a:rPr lang="zh-CN" altLang="en-US">
                <a:solidFill>
                  <a:srgbClr val="FF0000"/>
                </a:solidFill>
                <a:latin typeface="Times New Roman"/>
                <a:ea typeface="黑体" pitchFamily="49" charset="-122"/>
              </a:rPr>
              <a:t>返回的是自加前的对象</a:t>
            </a:r>
            <a:endParaRPr lang="zh-CN" altLang="en-US" dirty="0">
              <a:solidFill>
                <a:srgbClr val="FF0000"/>
              </a:solidFill>
              <a:latin typeface="Times New Roman"/>
              <a:ea typeface="黑体" pitchFamily="49" charset="-122"/>
            </a:endParaRPr>
          </a:p>
        </p:txBody>
      </p:sp>
    </p:spTree>
    <p:extLst>
      <p:ext uri="{BB962C8B-B14F-4D97-AF65-F5344CB8AC3E}">
        <p14:creationId xmlns:p14="http://schemas.microsoft.com/office/powerpoint/2010/main" val="384966846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P spid="6" grpId="0" animBg="1" autoUpdateAnimBg="0"/>
      <p:bldP spid="6" grpId="1" animBg="1"/>
      <p:bldP spid="8" grpId="0" animBg="1" autoUpdateAnimBg="0"/>
      <p:bldP spid="8" grpId="1" animBg="1"/>
      <p:bldP spid="9" grpId="0" animBg="1" autoUpdateAnimBg="0"/>
      <p:bldP spid="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666EBFC6-E92D-8966-523D-C25A9ADCF650}"/>
              </a:ext>
            </a:extLst>
          </p:cNvPr>
          <p:cNvSpPr txBox="1">
            <a:spLocks noChangeArrowheads="1"/>
          </p:cNvSpPr>
          <p:nvPr/>
        </p:nvSpPr>
        <p:spPr>
          <a:xfrm>
            <a:off x="145574" y="1381364"/>
            <a:ext cx="4194175" cy="4984750"/>
          </a:xfrm>
          <a:prstGeom prst="rect">
            <a:avLst/>
          </a:prstGeom>
          <a:noFill/>
          <a:ln w="12700">
            <a:solidFill>
              <a:srgbClr val="C00000"/>
            </a:solidFill>
          </a:ln>
          <a:extLst>
            <a:ext uri="{909E8E84-426E-40DD-AFC4-6F175D3DCCD1}">
              <a14:hiddenFill xmlns:a14="http://schemas.microsoft.com/office/drawing/2010/main">
                <a:solidFill>
                  <a:srgbClr val="FFFFFF"/>
                </a:solidFill>
              </a14:hiddenFill>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altLang="zh-CN" sz="1800" b="0" i="0" u="none" strike="noStrike" kern="1200" cap="none" spc="0" normalizeH="0" baseline="0" noProof="0">
                <a:ln>
                  <a:noFill/>
                </a:ln>
                <a:solidFill>
                  <a:srgbClr val="0000FF"/>
                </a:solidFill>
                <a:effectLst/>
                <a:uLnTx/>
                <a:uFillTx/>
                <a:latin typeface="Times New Roman"/>
                <a:ea typeface="宋体"/>
                <a:cs typeface="+mn-cs"/>
              </a:rPr>
              <a:t>int main( )</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Time time1(34,59),time2;</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cout&lt;&lt;″ time1 :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time1.display(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++time1;</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cout&lt;&lt;″++time1: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time1.display(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imes New Roman"/>
                <a:ea typeface="宋体"/>
                <a:cs typeface="+mn-cs"/>
              </a:rPr>
              <a:t>time2=time1++;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imes New Roman"/>
                <a:ea typeface="宋体"/>
                <a:cs typeface="+mn-cs"/>
              </a:rPr>
              <a:t>//</a:t>
            </a:r>
            <a:r>
              <a:rPr kumimoji="0" lang="zh-CN" altLang="en-US" sz="1800" b="0" i="0" u="none" strike="noStrike" kern="1200" cap="none" spc="0" normalizeH="0" baseline="0" noProof="0">
                <a:ln>
                  <a:noFill/>
                </a:ln>
                <a:solidFill>
                  <a:srgbClr val="FF0000"/>
                </a:solidFill>
                <a:effectLst/>
                <a:uLnTx/>
                <a:uFillTx/>
                <a:latin typeface="Times New Roman"/>
                <a:ea typeface="宋体"/>
                <a:cs typeface="+mn-cs"/>
              </a:rPr>
              <a:t>将自加前的对象的值赋给</a:t>
            </a:r>
            <a:r>
              <a:rPr kumimoji="0" lang="en-US" altLang="zh-CN" sz="1800" b="0" i="0" u="none" strike="noStrike" kern="1200" cap="none" spc="0" normalizeH="0" baseline="0" noProof="0">
                <a:ln>
                  <a:noFill/>
                </a:ln>
                <a:solidFill>
                  <a:srgbClr val="FF0000"/>
                </a:solidFill>
                <a:effectLst/>
                <a:uLnTx/>
                <a:uFillTx/>
                <a:latin typeface="Times New Roman"/>
                <a:ea typeface="宋体"/>
                <a:cs typeface="+mn-cs"/>
              </a:rPr>
              <a:t>time2</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cout&lt;&lt;″time1++: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time1.display(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cout&lt;&lt;″ time2 :″;</a:t>
            </a:r>
          </a:p>
          <a:p>
            <a:pPr marL="685800" marR="0" lvl="1" indent="-228600" algn="l" defTabSz="914400" rtl="0" eaLnBrk="1" fontAlgn="auto" latinLnBrk="0" hangingPunct="1">
              <a:lnSpc>
                <a:spcPct val="90000"/>
              </a:lnSpc>
              <a:spcBef>
                <a:spcPts val="5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time2.display( ); </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矩形 2">
            <a:extLst>
              <a:ext uri="{FF2B5EF4-FFF2-40B4-BE49-F238E27FC236}">
                <a16:creationId xmlns:a16="http://schemas.microsoft.com/office/drawing/2014/main" id="{6BB5933F-B4C9-0756-E0E0-4B535C582C42}"/>
              </a:ext>
            </a:extLst>
          </p:cNvPr>
          <p:cNvSpPr>
            <a:spLocks noChangeArrowheads="1"/>
          </p:cNvSpPr>
          <p:nvPr/>
        </p:nvSpPr>
        <p:spPr bwMode="auto">
          <a:xfrm>
            <a:off x="4430236" y="1381365"/>
            <a:ext cx="4572000" cy="2338387"/>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运行结果如下：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 : 34:59 (time1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原值)</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 35:0</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执行++</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后</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的值)</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 35:1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再执行</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后</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的值)</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time2 : 35:0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(time2</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保存的是执行</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前</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的值)</a:t>
            </a:r>
          </a:p>
        </p:txBody>
      </p:sp>
      <p:sp>
        <p:nvSpPr>
          <p:cNvPr id="5" name="矩形 2">
            <a:extLst>
              <a:ext uri="{FF2B5EF4-FFF2-40B4-BE49-F238E27FC236}">
                <a16:creationId xmlns:a16="http://schemas.microsoft.com/office/drawing/2014/main" id="{A18F900F-B2B6-F13E-426D-F48DFEDD5FA3}"/>
              </a:ext>
            </a:extLst>
          </p:cNvPr>
          <p:cNvSpPr>
            <a:spLocks noChangeArrowheads="1"/>
          </p:cNvSpPr>
          <p:nvPr/>
        </p:nvSpPr>
        <p:spPr bwMode="auto">
          <a:xfrm>
            <a:off x="4431823" y="4261090"/>
            <a:ext cx="4572000" cy="1901825"/>
          </a:xfrm>
          <a:prstGeom prst="rect">
            <a:avLst/>
          </a:prstGeom>
          <a:solidFill>
            <a:srgbClr val="FF99FF"/>
          </a:solidFill>
          <a:ln w="15875">
            <a:solidFill>
              <a:srgbClr val="0000FF"/>
            </a:solidFill>
            <a:miter lim="800000"/>
            <a:headEnd/>
            <a:tailEnd/>
          </a:ln>
        </p:spPr>
        <p:txBody>
          <a:bodyPr>
            <a:spAutoFit/>
          </a:bodyPr>
          <a:lstStyle/>
          <a:p>
            <a:pPr indent="-6350" defTabSz="914400" fontAlgn="base">
              <a:lnSpc>
                <a:spcPts val="2900"/>
              </a:lnSpc>
              <a:spcBef>
                <a:spcPct val="0"/>
              </a:spcBef>
              <a:spcAft>
                <a:spcPct val="0"/>
              </a:spcAft>
              <a:defRPr/>
            </a:pPr>
            <a:r>
              <a:rPr lang="zh-CN" altLang="en-US" sz="2000">
                <a:solidFill>
                  <a:srgbClr val="000000"/>
                </a:solidFill>
                <a:latin typeface="Times New Roman"/>
                <a:ea typeface="黑体" pitchFamily="49" charset="-122"/>
              </a:rPr>
              <a:t>重载后置自增运算符时，多了一个</a:t>
            </a:r>
            <a:r>
              <a:rPr lang="en-US" altLang="zh-CN" sz="2000">
                <a:solidFill>
                  <a:srgbClr val="000000"/>
                </a:solidFill>
                <a:latin typeface="Times New Roman"/>
                <a:ea typeface="黑体" pitchFamily="49" charset="-122"/>
              </a:rPr>
              <a:t>int</a:t>
            </a:r>
            <a:r>
              <a:rPr lang="zh-CN" altLang="en-US" sz="2000">
                <a:solidFill>
                  <a:srgbClr val="000000"/>
                </a:solidFill>
                <a:latin typeface="Times New Roman"/>
                <a:ea typeface="黑体" pitchFamily="49" charset="-122"/>
              </a:rPr>
              <a:t>型的参数，增加这个参数只是为了与前置自增运算符重载函数有所区别，此外没有任何作用。编译系统在遇到重载后置自增运算符时，会自动调用此函数。</a:t>
            </a:r>
            <a:endParaRPr lang="zh-CN" altLang="en-US" sz="2000" b="1">
              <a:solidFill>
                <a:srgbClr val="000000"/>
              </a:solidFill>
              <a:latin typeface="Times New Roman"/>
              <a:ea typeface="黑体" pitchFamily="49" charset="-122"/>
            </a:endParaRPr>
          </a:p>
        </p:txBody>
      </p:sp>
    </p:spTree>
    <p:extLst>
      <p:ext uri="{BB962C8B-B14F-4D97-AF65-F5344CB8AC3E}">
        <p14:creationId xmlns:p14="http://schemas.microsoft.com/office/powerpoint/2010/main" val="21586438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BC8D1E0-B7ED-D09E-F6AE-C719463FE3A8}"/>
              </a:ext>
            </a:extLst>
          </p:cNvPr>
          <p:cNvSpPr txBox="1">
            <a:spLocks noChangeArrowheads="1"/>
          </p:cNvSpPr>
          <p:nvPr/>
        </p:nvSpPr>
        <p:spPr>
          <a:xfrm>
            <a:off x="129471" y="1242212"/>
            <a:ext cx="8777161" cy="52152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3200"/>
              </a:lnSpc>
              <a:buClr>
                <a:srgbClr val="FF0000"/>
              </a:buClr>
              <a:buSzPct val="75000"/>
              <a:buFont typeface="Wingdings" panose="05000000000000000000" pitchFamily="2" charset="2"/>
              <a:buChar char="p"/>
            </a:pPr>
            <a:r>
              <a:rPr lang="en-US" altLang="zh-CN" sz="2200">
                <a:ea typeface="黑体" panose="02010609060101010101" pitchFamily="49" charset="-122"/>
              </a:rPr>
              <a:t> C++</a:t>
            </a:r>
            <a:r>
              <a:rPr lang="zh-CN" altLang="en-US" sz="2200">
                <a:ea typeface="黑体" panose="02010609060101010101" pitchFamily="49" charset="-122"/>
              </a:rPr>
              <a:t>的流插入运算符“&lt;&lt;”和流提取运算符“&gt;&gt;”是</a:t>
            </a:r>
            <a:r>
              <a:rPr lang="en-US" altLang="zh-CN" sz="2200">
                <a:ea typeface="黑体" panose="02010609060101010101" pitchFamily="49" charset="-122"/>
              </a:rPr>
              <a:t>C++</a:t>
            </a:r>
            <a:r>
              <a:rPr lang="zh-CN" altLang="en-US" sz="2200">
                <a:ea typeface="黑体" panose="02010609060101010101" pitchFamily="49" charset="-122"/>
              </a:rPr>
              <a:t>在类库中提供的</a:t>
            </a:r>
            <a:endParaRPr lang="en-US" altLang="zh-CN" sz="2200">
              <a:ea typeface="黑体" panose="02010609060101010101" pitchFamily="49" charset="-122"/>
            </a:endParaRPr>
          </a:p>
          <a:p>
            <a:pPr marL="450850" indent="-169863" algn="just">
              <a:lnSpc>
                <a:spcPts val="3200"/>
              </a:lnSpc>
              <a:buClr>
                <a:srgbClr val="FF0000"/>
              </a:buClr>
              <a:buSzPct val="75000"/>
              <a:buFont typeface="Wingdings" panose="05000000000000000000" pitchFamily="2" charset="2"/>
              <a:buChar char="p"/>
            </a:pPr>
            <a:r>
              <a:rPr lang="en-US" altLang="zh-CN" sz="2200">
                <a:ea typeface="黑体" panose="02010609060101010101" pitchFamily="49" charset="-122"/>
              </a:rPr>
              <a:t> cin</a:t>
            </a:r>
            <a:r>
              <a:rPr lang="zh-CN" altLang="en-US" sz="2200">
                <a:ea typeface="黑体" panose="02010609060101010101" pitchFamily="49" charset="-122"/>
              </a:rPr>
              <a:t>和</a:t>
            </a:r>
            <a:r>
              <a:rPr lang="en-US" altLang="zh-CN" sz="2200">
                <a:ea typeface="黑体" panose="02010609060101010101" pitchFamily="49" charset="-122"/>
              </a:rPr>
              <a:t>cout</a:t>
            </a:r>
            <a:r>
              <a:rPr lang="zh-CN" altLang="en-US" sz="2200">
                <a:ea typeface="黑体" panose="02010609060101010101" pitchFamily="49" charset="-122"/>
              </a:rPr>
              <a:t>分别是</a:t>
            </a:r>
            <a:r>
              <a:rPr lang="en-US" altLang="zh-CN" sz="2200">
                <a:ea typeface="黑体" panose="02010609060101010101" pitchFamily="49" charset="-122"/>
              </a:rPr>
              <a:t>istream</a:t>
            </a:r>
            <a:r>
              <a:rPr lang="zh-CN" altLang="en-US" sz="2200">
                <a:ea typeface="黑体" panose="02010609060101010101" pitchFamily="49" charset="-122"/>
              </a:rPr>
              <a:t>类和</a:t>
            </a:r>
            <a:r>
              <a:rPr lang="en-US" altLang="zh-CN" sz="2200">
                <a:ea typeface="黑体" panose="02010609060101010101" pitchFamily="49" charset="-122"/>
              </a:rPr>
              <a:t>ostream</a:t>
            </a:r>
            <a:r>
              <a:rPr lang="zh-CN" altLang="en-US" sz="2200">
                <a:ea typeface="黑体" panose="02010609060101010101" pitchFamily="49" charset="-122"/>
              </a:rPr>
              <a:t>类的对象</a:t>
            </a:r>
            <a:endParaRPr lang="en-US" altLang="zh-CN" sz="2200">
              <a:ea typeface="黑体" panose="02010609060101010101" pitchFamily="49" charset="-122"/>
            </a:endParaRPr>
          </a:p>
          <a:p>
            <a:pPr marL="450850" indent="-169863" algn="just">
              <a:lnSpc>
                <a:spcPts val="3200"/>
              </a:lnSpc>
              <a:buClr>
                <a:srgbClr val="FF0000"/>
              </a:buClr>
              <a:buSzPct val="75000"/>
              <a:buFont typeface="Wingdings" panose="05000000000000000000" pitchFamily="2" charset="2"/>
              <a:buChar char="p"/>
            </a:pPr>
            <a:r>
              <a:rPr lang="zh-CN" altLang="en-US" sz="2200">
                <a:ea typeface="黑体" panose="02010609060101010101" pitchFamily="49" charset="-122"/>
              </a:rPr>
              <a:t> 凡是用“</a:t>
            </a:r>
            <a:r>
              <a:rPr lang="en-US" altLang="zh-CN" sz="2200">
                <a:ea typeface="黑体" panose="02010609060101010101" pitchFamily="49" charset="-122"/>
              </a:rPr>
              <a:t>cout&lt;&lt;”</a:t>
            </a:r>
            <a:r>
              <a:rPr lang="zh-CN" altLang="en-US" sz="2200">
                <a:ea typeface="黑体" panose="02010609060101010101" pitchFamily="49" charset="-122"/>
              </a:rPr>
              <a:t>和“</a:t>
            </a:r>
            <a:r>
              <a:rPr lang="en-US" altLang="zh-CN" sz="2200">
                <a:ea typeface="黑体" panose="02010609060101010101" pitchFamily="49" charset="-122"/>
              </a:rPr>
              <a:t>cin&gt;&gt;”</a:t>
            </a:r>
            <a:r>
              <a:rPr lang="zh-CN" altLang="en-US" sz="2200">
                <a:ea typeface="黑体" panose="02010609060101010101" pitchFamily="49" charset="-122"/>
              </a:rPr>
              <a:t>对标准类型数据进行输入输出的，都要用#</a:t>
            </a:r>
            <a:r>
              <a:rPr lang="en-US" altLang="zh-CN" sz="2200">
                <a:ea typeface="黑体" panose="02010609060101010101" pitchFamily="49" charset="-122"/>
              </a:rPr>
              <a:t>include &lt;iostream&gt;</a:t>
            </a:r>
            <a:r>
              <a:rPr lang="zh-CN" altLang="en-US" sz="2200">
                <a:ea typeface="黑体" panose="02010609060101010101" pitchFamily="49" charset="-122"/>
              </a:rPr>
              <a:t>把头文件包含到本程序文件中</a:t>
            </a:r>
            <a:endParaRPr lang="en-US" altLang="zh-CN" sz="2200">
              <a:ea typeface="黑体" panose="02010609060101010101" pitchFamily="49" charset="-122"/>
            </a:endParaRPr>
          </a:p>
          <a:p>
            <a:pPr marL="450850" indent="-169863" algn="just">
              <a:lnSpc>
                <a:spcPts val="3200"/>
              </a:lnSpc>
              <a:buClr>
                <a:srgbClr val="FF0000"/>
              </a:buClr>
              <a:buSzPct val="75000"/>
              <a:buFont typeface="Wingdings" panose="05000000000000000000" pitchFamily="2" charset="2"/>
              <a:buChar char="p"/>
            </a:pPr>
            <a:r>
              <a:rPr lang="zh-CN" altLang="en-US" sz="2200">
                <a:ea typeface="黑体" panose="02010609060101010101" pitchFamily="49" charset="-122"/>
              </a:rPr>
              <a:t> 用户自己定义的类型的数据，</a:t>
            </a:r>
            <a:r>
              <a:rPr lang="zh-CN" altLang="en-US" sz="2200">
                <a:solidFill>
                  <a:srgbClr val="FF0000"/>
                </a:solidFill>
                <a:ea typeface="黑体" panose="02010609060101010101" pitchFamily="49" charset="-122"/>
              </a:rPr>
              <a:t>不能直接用“&lt;&lt;”和“&gt;&gt;”来输出和输入</a:t>
            </a:r>
            <a:r>
              <a:rPr lang="zh-CN" altLang="en-US" sz="2200">
                <a:ea typeface="黑体" panose="02010609060101010101" pitchFamily="49" charset="-122"/>
              </a:rPr>
              <a:t>。如果想用它们输出和输入自己声明的类型的数据，</a:t>
            </a:r>
            <a:r>
              <a:rPr lang="zh-CN" altLang="en-US" sz="2200">
                <a:solidFill>
                  <a:srgbClr val="FF0000"/>
                </a:solidFill>
                <a:ea typeface="黑体" panose="02010609060101010101" pitchFamily="49" charset="-122"/>
              </a:rPr>
              <a:t>必须对它们重载</a:t>
            </a:r>
            <a:r>
              <a:rPr lang="zh-CN" altLang="en-US" sz="2200">
                <a:ea typeface="黑体" panose="02010609060101010101" pitchFamily="49" charset="-122"/>
              </a:rPr>
              <a:t>。</a:t>
            </a:r>
          </a:p>
          <a:p>
            <a:pPr marL="450850" indent="-169863" algn="just">
              <a:lnSpc>
                <a:spcPts val="3200"/>
              </a:lnSpc>
              <a:buClr>
                <a:srgbClr val="FF0000"/>
              </a:buClr>
              <a:buSzPct val="75000"/>
              <a:buFont typeface="Wingdings" panose="05000000000000000000" pitchFamily="2" charset="2"/>
              <a:buChar char="p"/>
            </a:pPr>
            <a:r>
              <a:rPr lang="zh-CN" altLang="en-US" sz="2200">
                <a:ea typeface="黑体" panose="02010609060101010101" pitchFamily="49" charset="-122"/>
              </a:rPr>
              <a:t> 对“&lt;&lt;”和“&gt;&gt;”重载的函数形式如下： </a:t>
            </a:r>
          </a:p>
          <a:p>
            <a:pPr marL="904875" lvl="1" indent="-169863" algn="just">
              <a:lnSpc>
                <a:spcPts val="2800"/>
              </a:lnSpc>
              <a:buClr>
                <a:srgbClr val="FF0000"/>
              </a:buClr>
              <a:buSzPct val="75000"/>
              <a:buFont typeface="Arial" panose="020B0604020202020204" pitchFamily="34" charset="0"/>
              <a:buNone/>
            </a:pPr>
            <a:r>
              <a:rPr lang="en-US" altLang="zh-CN" sz="2200">
                <a:solidFill>
                  <a:srgbClr val="FF0000"/>
                </a:solidFill>
                <a:ea typeface="黑体" panose="02010609060101010101" pitchFamily="49" charset="-122"/>
              </a:rPr>
              <a:t>istream &amp;</a:t>
            </a:r>
            <a:r>
              <a:rPr lang="en-US" altLang="zh-CN" sz="2200">
                <a:solidFill>
                  <a:srgbClr val="0000FF"/>
                </a:solidFill>
                <a:ea typeface="黑体" panose="02010609060101010101" pitchFamily="49" charset="-122"/>
              </a:rPr>
              <a:t>   operator &gt;&gt; (</a:t>
            </a:r>
            <a:r>
              <a:rPr lang="en-US" altLang="zh-CN" sz="2200">
                <a:solidFill>
                  <a:srgbClr val="FF0000"/>
                </a:solidFill>
                <a:ea typeface="黑体" panose="02010609060101010101" pitchFamily="49" charset="-122"/>
              </a:rPr>
              <a:t>istream &amp;</a:t>
            </a:r>
            <a:r>
              <a:rPr lang="en-US" altLang="zh-CN" sz="2200">
                <a:solidFill>
                  <a:srgbClr val="0000FF"/>
                </a:solidFill>
                <a:ea typeface="黑体" panose="02010609060101010101" pitchFamily="49" charset="-122"/>
              </a:rPr>
              <a:t>,</a:t>
            </a:r>
            <a:r>
              <a:rPr lang="zh-CN" altLang="en-US" sz="2200">
                <a:solidFill>
                  <a:srgbClr val="0000FF"/>
                </a:solidFill>
                <a:ea typeface="黑体" panose="02010609060101010101" pitchFamily="49" charset="-122"/>
              </a:rPr>
              <a:t>自定义类 &amp;);</a:t>
            </a:r>
          </a:p>
          <a:p>
            <a:pPr marL="904875" lvl="1" indent="-169863" algn="just">
              <a:lnSpc>
                <a:spcPts val="2800"/>
              </a:lnSpc>
              <a:buClr>
                <a:srgbClr val="FF0000"/>
              </a:buClr>
              <a:buSzPct val="75000"/>
              <a:buFont typeface="Arial" panose="020B0604020202020204" pitchFamily="34" charset="0"/>
              <a:buNone/>
            </a:pPr>
            <a:r>
              <a:rPr lang="en-US" altLang="zh-CN" sz="2200">
                <a:solidFill>
                  <a:srgbClr val="FF0000"/>
                </a:solidFill>
                <a:ea typeface="黑体" panose="02010609060101010101" pitchFamily="49" charset="-122"/>
              </a:rPr>
              <a:t>ostream &amp;</a:t>
            </a:r>
            <a:r>
              <a:rPr lang="en-US" altLang="zh-CN" sz="2200">
                <a:solidFill>
                  <a:srgbClr val="0000FF"/>
                </a:solidFill>
                <a:ea typeface="黑体" panose="02010609060101010101" pitchFamily="49" charset="-122"/>
              </a:rPr>
              <a:t>  operator &lt;&lt; (</a:t>
            </a:r>
            <a:r>
              <a:rPr lang="en-US" altLang="zh-CN" sz="2200">
                <a:solidFill>
                  <a:srgbClr val="FF0000"/>
                </a:solidFill>
                <a:ea typeface="黑体" panose="02010609060101010101" pitchFamily="49" charset="-122"/>
              </a:rPr>
              <a:t>ostream &amp;</a:t>
            </a:r>
            <a:r>
              <a:rPr lang="en-US" altLang="zh-CN" sz="2200">
                <a:solidFill>
                  <a:srgbClr val="0000FF"/>
                </a:solidFill>
                <a:ea typeface="黑体" panose="02010609060101010101" pitchFamily="49" charset="-122"/>
              </a:rPr>
              <a:t>,</a:t>
            </a:r>
            <a:r>
              <a:rPr lang="zh-CN" altLang="en-US" sz="2200">
                <a:solidFill>
                  <a:srgbClr val="0000FF"/>
                </a:solidFill>
                <a:ea typeface="黑体" panose="02010609060101010101" pitchFamily="49" charset="-122"/>
              </a:rPr>
              <a:t>自定义类 &amp;);</a:t>
            </a:r>
            <a:endParaRPr lang="zh-CN" altLang="en-US" sz="2200" dirty="0">
              <a:ea typeface="黑体" panose="02010609060101010101" pitchFamily="49" charset="-122"/>
            </a:endParaRPr>
          </a:p>
        </p:txBody>
      </p:sp>
    </p:spTree>
    <p:extLst>
      <p:ext uri="{BB962C8B-B14F-4D97-AF65-F5344CB8AC3E}">
        <p14:creationId xmlns:p14="http://schemas.microsoft.com/office/powerpoint/2010/main" val="129610805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95A82B43-5828-6DCC-6DD9-3C81142CB963}"/>
              </a:ext>
            </a:extLst>
          </p:cNvPr>
          <p:cNvSpPr txBox="1">
            <a:spLocks noChangeArrowheads="1"/>
          </p:cNvSpPr>
          <p:nvPr/>
        </p:nvSpPr>
        <p:spPr>
          <a:xfrm>
            <a:off x="142874" y="1114186"/>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j-cs"/>
              </a:rPr>
              <a:t>10.7.1 重载流插入运算符</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j-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j-cs"/>
              </a:rPr>
              <a:t>&lt;&lt;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a:cs typeface="+mj-cs"/>
              </a:rPr>
              <a:t>”</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4" name="Rectangle 2">
            <a:extLst>
              <a:ext uri="{FF2B5EF4-FFF2-40B4-BE49-F238E27FC236}">
                <a16:creationId xmlns:a16="http://schemas.microsoft.com/office/drawing/2014/main" id="{1CCF369C-8021-F4CF-7791-5B1975557309}"/>
              </a:ext>
            </a:extLst>
          </p:cNvPr>
          <p:cNvSpPr txBox="1">
            <a:spLocks noChangeArrowheads="1"/>
          </p:cNvSpPr>
          <p:nvPr/>
        </p:nvSpPr>
        <p:spPr>
          <a:xfrm>
            <a:off x="4449567" y="1267049"/>
            <a:ext cx="4551559"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例10.7 用重载的</a:t>
            </a:r>
            <a:r>
              <a:rPr kumimoji="0" lang="zh-CN" altLang="en-US" sz="2200" b="0" i="0" u="none" strike="noStrike" kern="1200" cap="none" spc="0" normalizeH="0" baseline="0" noProof="0">
                <a:ln>
                  <a:noFill/>
                </a:ln>
                <a:solidFill>
                  <a:srgbClr val="0000FF"/>
                </a:solidFill>
                <a:effectLst/>
                <a:uLnTx/>
                <a:uFillTx/>
                <a:latin typeface="Arial" panose="020B0604020202020204" pitchFamily="34" charset="0"/>
                <a:ea typeface="宋体"/>
                <a:cs typeface="+mn-cs"/>
              </a:rPr>
              <a:t>“</a:t>
            </a: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&lt;&lt;</a:t>
            </a:r>
            <a:r>
              <a:rPr kumimoji="0" lang="zh-CN" altLang="en-US" sz="2200" b="0" i="0" u="none" strike="noStrike" kern="1200" cap="none" spc="0" normalizeH="0" baseline="0" noProof="0">
                <a:ln>
                  <a:noFill/>
                </a:ln>
                <a:solidFill>
                  <a:srgbClr val="0000FF"/>
                </a:solidFill>
                <a:effectLst/>
                <a:uLnTx/>
                <a:uFillTx/>
                <a:latin typeface="Arial" panose="020B0604020202020204" pitchFamily="34" charset="0"/>
                <a:ea typeface="宋体"/>
                <a:cs typeface="+mn-cs"/>
              </a:rPr>
              <a:t>”</a:t>
            </a: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输出复数。 </a:t>
            </a:r>
          </a:p>
        </p:txBody>
      </p:sp>
      <p:sp>
        <p:nvSpPr>
          <p:cNvPr id="5" name="矩形 3">
            <a:extLst>
              <a:ext uri="{FF2B5EF4-FFF2-40B4-BE49-F238E27FC236}">
                <a16:creationId xmlns:a16="http://schemas.microsoft.com/office/drawing/2014/main" id="{EBA7FCE7-1544-3B1F-F555-E6C800FDED7D}"/>
              </a:ext>
            </a:extLst>
          </p:cNvPr>
          <p:cNvSpPr>
            <a:spLocks noChangeArrowheads="1"/>
          </p:cNvSpPr>
          <p:nvPr/>
        </p:nvSpPr>
        <p:spPr bwMode="auto">
          <a:xfrm>
            <a:off x="190445" y="1729686"/>
            <a:ext cx="4178300" cy="4686155"/>
          </a:xfrm>
          <a:prstGeom prst="rect">
            <a:avLst/>
          </a:prstGeom>
          <a:noFill/>
          <a:ln w="12700">
            <a:solidFill>
              <a:srgbClr val="C00000"/>
            </a:solidFill>
            <a:miter lim="800000"/>
            <a:headEnd/>
            <a:tailEnd/>
          </a:ln>
        </p:spPr>
        <p:txBody>
          <a:bodyPr>
            <a:spAutoFit/>
          </a:bodyPr>
          <a:lstStyle/>
          <a:p>
            <a:pPr indent="-6350" defTabSz="914400" fontAlgn="base">
              <a:lnSpc>
                <a:spcPts val="24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a:t>
            </a:r>
            <a:r>
              <a:rPr lang="en-US" altLang="zh-CN" b="1" dirty="0">
                <a:solidFill>
                  <a:srgbClr val="000000"/>
                </a:solidFill>
                <a:latin typeface="Times New Roman" panose="02020603050405020304" pitchFamily="18" charset="0"/>
                <a:ea typeface="宋体" panose="02010600030101010101" pitchFamily="2" charset="-122"/>
              </a:rPr>
              <a:t>include &lt;</a:t>
            </a:r>
            <a:r>
              <a:rPr lang="en-US" altLang="zh-CN" b="1" dirty="0" err="1">
                <a:solidFill>
                  <a:srgbClr val="000000"/>
                </a:solidFill>
                <a:latin typeface="Times New Roman" panose="02020603050405020304" pitchFamily="18" charset="0"/>
                <a:ea typeface="宋体" panose="02010600030101010101" pitchFamily="2" charset="-122"/>
              </a:rPr>
              <a:t>iostream</a:t>
            </a:r>
            <a:r>
              <a:rPr lang="en-US" altLang="zh-CN" b="1" dirty="0">
                <a:solidFill>
                  <a:srgbClr val="000000"/>
                </a:solidFill>
                <a:latin typeface="Times New Roman" panose="02020603050405020304" pitchFamily="18" charset="0"/>
                <a:ea typeface="宋体" panose="02010600030101010101" pitchFamily="2" charset="-122"/>
              </a:rPr>
              <a:t>&gt;</a:t>
            </a:r>
          </a:p>
          <a:p>
            <a:pPr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using namespace std; </a:t>
            </a:r>
          </a:p>
          <a:p>
            <a:pPr indent="-6350" defTabSz="914400" fontAlgn="base">
              <a:lnSpc>
                <a:spcPts val="2400"/>
              </a:lnSpc>
              <a:spcBef>
                <a:spcPct val="0"/>
              </a:spcBef>
              <a:spcAft>
                <a:spcPct val="0"/>
              </a:spcAft>
              <a:defRPr/>
            </a:pPr>
            <a:r>
              <a:rPr lang="en-US" altLang="zh-CN" b="1" dirty="0">
                <a:solidFill>
                  <a:srgbClr val="0000FF"/>
                </a:solidFill>
                <a:latin typeface="Times New Roman" panose="02020603050405020304" pitchFamily="18" charset="0"/>
                <a:ea typeface="宋体" panose="02010600030101010101" pitchFamily="2" charset="-122"/>
              </a:rPr>
              <a:t>class Complex</a:t>
            </a:r>
          </a:p>
          <a:p>
            <a:pPr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a:t>
            </a:r>
          </a:p>
          <a:p>
            <a:pPr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public:</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Complex( ) {real=0;imag=0;}</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Complex (double </a:t>
            </a:r>
            <a:r>
              <a:rPr lang="en-US" altLang="zh-CN" b="1" dirty="0" err="1">
                <a:solidFill>
                  <a:srgbClr val="000000"/>
                </a:solidFill>
                <a:latin typeface="Times New Roman" panose="02020603050405020304" pitchFamily="18" charset="0"/>
                <a:ea typeface="宋体" panose="02010600030101010101" pitchFamily="2" charset="-122"/>
              </a:rPr>
              <a:t>r,double</a:t>
            </a:r>
            <a:r>
              <a:rPr lang="en-US" altLang="zh-CN" b="1" dirty="0">
                <a:solidFill>
                  <a:srgbClr val="000000"/>
                </a:solidFill>
                <a:latin typeface="Times New Roman" panose="02020603050405020304" pitchFamily="18" charset="0"/>
                <a:ea typeface="宋体" panose="02010600030101010101" pitchFamily="2" charset="-122"/>
              </a:rPr>
              <a:t> </a:t>
            </a:r>
            <a:r>
              <a:rPr lang="en-US" altLang="zh-CN" b="1" dirty="0" err="1">
                <a:solidFill>
                  <a:srgbClr val="000000"/>
                </a:solidFill>
                <a:latin typeface="Times New Roman" panose="02020603050405020304" pitchFamily="18" charset="0"/>
                <a:ea typeface="宋体" panose="02010600030101010101" pitchFamily="2" charset="-122"/>
              </a:rPr>
              <a:t>i</a:t>
            </a:r>
            <a:r>
              <a:rPr lang="en-US" altLang="zh-CN" b="1" dirty="0">
                <a:solidFill>
                  <a:srgbClr val="000000"/>
                </a:solidFill>
                <a:latin typeface="Times New Roman" panose="02020603050405020304" pitchFamily="18" charset="0"/>
                <a:ea typeface="宋体" panose="02010600030101010101" pitchFamily="2" charset="-122"/>
              </a:rPr>
              <a:t>) {real=</a:t>
            </a:r>
            <a:r>
              <a:rPr lang="en-US" altLang="zh-CN" b="1" dirty="0" err="1">
                <a:solidFill>
                  <a:srgbClr val="000000"/>
                </a:solidFill>
                <a:latin typeface="Times New Roman" panose="02020603050405020304" pitchFamily="18" charset="0"/>
                <a:ea typeface="宋体" panose="02010600030101010101" pitchFamily="2" charset="-122"/>
              </a:rPr>
              <a:t>r;imag</a:t>
            </a:r>
            <a:r>
              <a:rPr lang="en-US" altLang="zh-CN" b="1" dirty="0">
                <a:solidFill>
                  <a:srgbClr val="000000"/>
                </a:solidFill>
                <a:latin typeface="Times New Roman" panose="02020603050405020304" pitchFamily="18" charset="0"/>
                <a:ea typeface="宋体" panose="02010600030101010101" pitchFamily="2" charset="-122"/>
              </a:rPr>
              <a:t>=</a:t>
            </a:r>
            <a:r>
              <a:rPr lang="en-US" altLang="zh-CN" b="1" dirty="0" err="1">
                <a:solidFill>
                  <a:srgbClr val="000000"/>
                </a:solidFill>
                <a:latin typeface="Times New Roman" panose="02020603050405020304" pitchFamily="18" charset="0"/>
                <a:ea typeface="宋体" panose="02010600030101010101" pitchFamily="2" charset="-122"/>
              </a:rPr>
              <a:t>i</a:t>
            </a:r>
            <a:r>
              <a:rPr lang="en-US" altLang="zh-CN" b="1" dirty="0">
                <a:solidFill>
                  <a:srgbClr val="000000"/>
                </a:solidFill>
                <a:latin typeface="Times New Roman" panose="02020603050405020304" pitchFamily="18" charset="0"/>
                <a:ea typeface="宋体" panose="02010600030101010101" pitchFamily="2" charset="-122"/>
              </a:rPr>
              <a:t>;}</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Complex operator + (Complex &amp;c2);                    </a:t>
            </a:r>
            <a:endParaRPr lang="zh-CN" altLang="en-US" b="1" dirty="0">
              <a:solidFill>
                <a:srgbClr val="000000"/>
              </a:solidFill>
              <a:latin typeface="Times New Roman" panose="02020603050405020304" pitchFamily="18" charset="0"/>
              <a:ea typeface="宋体" panose="02010600030101010101" pitchFamily="2" charset="-122"/>
            </a:endParaRPr>
          </a:p>
          <a:p>
            <a:pPr lvl="1" indent="-6350" defTabSz="914400" fontAlgn="base">
              <a:lnSpc>
                <a:spcPts val="2400"/>
              </a:lnSpc>
              <a:spcBef>
                <a:spcPct val="0"/>
              </a:spcBef>
              <a:spcAft>
                <a:spcPct val="0"/>
              </a:spcAft>
              <a:defRPr/>
            </a:pPr>
            <a:r>
              <a:rPr lang="en-US" altLang="zh-CN" b="1" dirty="0">
                <a:solidFill>
                  <a:srgbClr val="0000FF"/>
                </a:solidFill>
                <a:latin typeface="Times New Roman" panose="02020603050405020304" pitchFamily="18" charset="0"/>
                <a:ea typeface="宋体" panose="02010600030101010101" pitchFamily="2" charset="-122"/>
              </a:rPr>
              <a:t>friend </a:t>
            </a:r>
            <a:r>
              <a:rPr lang="en-US" altLang="zh-CN" b="1" dirty="0" err="1">
                <a:solidFill>
                  <a:srgbClr val="0000FF"/>
                </a:solidFill>
                <a:latin typeface="Times New Roman" panose="02020603050405020304" pitchFamily="18" charset="0"/>
                <a:ea typeface="宋体" panose="02010600030101010101" pitchFamily="2" charset="-122"/>
              </a:rPr>
              <a:t>ostream</a:t>
            </a:r>
            <a:r>
              <a:rPr lang="en-US" altLang="zh-CN" b="1" dirty="0">
                <a:solidFill>
                  <a:srgbClr val="0000FF"/>
                </a:solidFill>
                <a:latin typeface="Times New Roman" panose="02020603050405020304" pitchFamily="18" charset="0"/>
                <a:ea typeface="宋体" panose="02010600030101010101" pitchFamily="2" charset="-122"/>
              </a:rPr>
              <a:t>&amp; operator &lt;&lt; (</a:t>
            </a:r>
            <a:r>
              <a:rPr lang="en-US" altLang="zh-CN" b="1" dirty="0" err="1">
                <a:solidFill>
                  <a:srgbClr val="0000FF"/>
                </a:solidFill>
                <a:latin typeface="Times New Roman" panose="02020603050405020304" pitchFamily="18" charset="0"/>
                <a:ea typeface="宋体" panose="02010600030101010101" pitchFamily="2" charset="-122"/>
              </a:rPr>
              <a:t>ostream&amp;,</a:t>
            </a:r>
            <a:r>
              <a:rPr lang="en-US" altLang="zh-CN" b="1" dirty="0" err="1">
                <a:solidFill>
                  <a:srgbClr val="FF0000"/>
                </a:solidFill>
                <a:latin typeface="Times New Roman" panose="02020603050405020304" pitchFamily="18" charset="0"/>
                <a:ea typeface="宋体" panose="02010600030101010101" pitchFamily="2" charset="-122"/>
              </a:rPr>
              <a:t>Complex</a:t>
            </a:r>
            <a:r>
              <a:rPr lang="en-US" altLang="zh-CN" b="1" dirty="0">
                <a:solidFill>
                  <a:srgbClr val="0000FF"/>
                </a:solidFill>
                <a:latin typeface="Times New Roman" panose="02020603050405020304" pitchFamily="18" charset="0"/>
                <a:ea typeface="宋体" panose="02010600030101010101" pitchFamily="2" charset="-122"/>
              </a:rPr>
              <a:t>&amp;);   </a:t>
            </a:r>
          </a:p>
          <a:p>
            <a:pPr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  private:</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double real;</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double </a:t>
            </a:r>
            <a:r>
              <a:rPr lang="en-US" altLang="zh-CN" b="1" dirty="0" err="1">
                <a:solidFill>
                  <a:srgbClr val="000000"/>
                </a:solidFill>
                <a:latin typeface="Times New Roman" panose="02020603050405020304" pitchFamily="18" charset="0"/>
                <a:ea typeface="宋体" panose="02010600030101010101" pitchFamily="2" charset="-122"/>
              </a:rPr>
              <a:t>imag</a:t>
            </a:r>
            <a:r>
              <a:rPr lang="en-US" altLang="zh-CN" b="1" dirty="0">
                <a:solidFill>
                  <a:srgbClr val="000000"/>
                </a:solidFill>
                <a:latin typeface="Times New Roman" panose="02020603050405020304" pitchFamily="18" charset="0"/>
                <a:ea typeface="宋体" panose="02010600030101010101" pitchFamily="2" charset="-122"/>
              </a:rPr>
              <a:t>;</a:t>
            </a:r>
          </a:p>
          <a:p>
            <a:pPr marL="0" lvl="1"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a:t>
            </a:r>
          </a:p>
        </p:txBody>
      </p:sp>
      <p:sp>
        <p:nvSpPr>
          <p:cNvPr id="6" name="Rectangle 2">
            <a:extLst>
              <a:ext uri="{FF2B5EF4-FFF2-40B4-BE49-F238E27FC236}">
                <a16:creationId xmlns:a16="http://schemas.microsoft.com/office/drawing/2014/main" id="{AAD2E2AF-935C-DC19-7AC6-F8709A954463}"/>
              </a:ext>
            </a:extLst>
          </p:cNvPr>
          <p:cNvSpPr txBox="1">
            <a:spLocks noChangeArrowheads="1"/>
          </p:cNvSpPr>
          <p:nvPr/>
        </p:nvSpPr>
        <p:spPr bwMode="auto">
          <a:xfrm>
            <a:off x="4552049" y="1729686"/>
            <a:ext cx="4429125" cy="4686155"/>
          </a:xfrm>
          <a:prstGeom prst="rect">
            <a:avLst/>
          </a:prstGeom>
          <a:noFill/>
          <a:ln w="12700">
            <a:solidFill>
              <a:srgbClr val="C00000"/>
            </a:solidFill>
            <a:miter lim="800000"/>
            <a:headEnd/>
            <a:tailEnd/>
          </a:ln>
        </p:spPr>
        <p:txBody>
          <a:bodyPr/>
          <a:lstStyle/>
          <a:p>
            <a:pPr defTabSz="914400" fontAlgn="base">
              <a:spcBef>
                <a:spcPct val="20000"/>
              </a:spcBef>
              <a:spcAft>
                <a:spcPct val="0"/>
              </a:spcAft>
              <a:defRPr/>
            </a:pPr>
            <a:r>
              <a:rPr lang="en-US" altLang="zh-CN" b="1" kern="0" dirty="0">
                <a:solidFill>
                  <a:srgbClr val="000000"/>
                </a:solidFill>
                <a:latin typeface="Times New Roman"/>
                <a:ea typeface="宋体"/>
              </a:rPr>
              <a:t>Complex </a:t>
            </a:r>
            <a:r>
              <a:rPr lang="en-US" altLang="zh-CN" b="1" kern="0" dirty="0" err="1">
                <a:solidFill>
                  <a:srgbClr val="000000"/>
                </a:solidFill>
                <a:latin typeface="Times New Roman"/>
                <a:ea typeface="宋体"/>
              </a:rPr>
              <a:t>Complex∷operator</a:t>
            </a:r>
            <a:r>
              <a:rPr lang="en-US" altLang="zh-CN" b="1" kern="0" dirty="0">
                <a:solidFill>
                  <a:srgbClr val="000000"/>
                </a:solidFill>
                <a:latin typeface="Times New Roman"/>
                <a:ea typeface="宋体"/>
              </a:rPr>
              <a:t> + (Complex &amp;c2) </a:t>
            </a:r>
            <a:endParaRPr lang="zh-CN" altLang="en-US" b="1" kern="0" dirty="0">
              <a:solidFill>
                <a:srgbClr val="000000"/>
              </a:solidFill>
              <a:latin typeface="Times New Roman"/>
              <a:ea typeface="宋体"/>
            </a:endParaRPr>
          </a:p>
          <a:p>
            <a:pPr defTabSz="914400" fontAlgn="base">
              <a:spcBef>
                <a:spcPct val="20000"/>
              </a:spcBef>
              <a:spcAft>
                <a:spcPct val="0"/>
              </a:spcAft>
              <a:defRPr/>
            </a:pPr>
            <a:r>
              <a:rPr lang="zh-CN" altLang="en-US" b="1" kern="0" dirty="0">
                <a:solidFill>
                  <a:srgbClr val="000000"/>
                </a:solidFill>
                <a:latin typeface="Times New Roman"/>
                <a:ea typeface="宋体"/>
              </a:rPr>
              <a:t>{</a:t>
            </a:r>
            <a:r>
              <a:rPr lang="en-US" altLang="zh-CN" b="1" kern="0" dirty="0">
                <a:solidFill>
                  <a:srgbClr val="000000"/>
                </a:solidFill>
                <a:latin typeface="Times New Roman"/>
                <a:ea typeface="宋体"/>
              </a:rPr>
              <a:t>return Complex(real+c2.real,imag+c2.imag);}</a:t>
            </a:r>
          </a:p>
          <a:p>
            <a:pPr defTabSz="914400" fontAlgn="base">
              <a:spcBef>
                <a:spcPct val="20000"/>
              </a:spcBef>
              <a:spcAft>
                <a:spcPct val="0"/>
              </a:spcAft>
              <a:defRPr/>
            </a:pPr>
            <a:r>
              <a:rPr lang="en-US" altLang="zh-CN" b="1" kern="0" dirty="0" err="1">
                <a:solidFill>
                  <a:srgbClr val="FF0000"/>
                </a:solidFill>
                <a:latin typeface="Times New Roman"/>
                <a:ea typeface="宋体"/>
              </a:rPr>
              <a:t>ostream</a:t>
            </a:r>
            <a:r>
              <a:rPr lang="en-US" altLang="zh-CN" b="1" kern="0" dirty="0">
                <a:solidFill>
                  <a:srgbClr val="FF0000"/>
                </a:solidFill>
                <a:latin typeface="Times New Roman"/>
                <a:ea typeface="宋体"/>
              </a:rPr>
              <a:t>&amp; operator &lt;&lt; (</a:t>
            </a:r>
            <a:r>
              <a:rPr lang="en-US" altLang="zh-CN" b="1" kern="0" dirty="0" err="1">
                <a:solidFill>
                  <a:srgbClr val="FF0000"/>
                </a:solidFill>
                <a:latin typeface="Times New Roman"/>
                <a:ea typeface="宋体"/>
              </a:rPr>
              <a:t>ostream</a:t>
            </a:r>
            <a:r>
              <a:rPr lang="en-US" altLang="zh-CN" b="1" kern="0" dirty="0">
                <a:solidFill>
                  <a:srgbClr val="FF0000"/>
                </a:solidFill>
                <a:latin typeface="Times New Roman"/>
                <a:ea typeface="宋体"/>
              </a:rPr>
              <a:t>&amp; </a:t>
            </a:r>
            <a:r>
              <a:rPr lang="en-US" altLang="zh-CN" b="1" kern="0" dirty="0" err="1">
                <a:solidFill>
                  <a:srgbClr val="FF0000"/>
                </a:solidFill>
                <a:latin typeface="Times New Roman"/>
                <a:ea typeface="宋体"/>
              </a:rPr>
              <a:t>output,Complex</a:t>
            </a:r>
            <a:r>
              <a:rPr lang="en-US" altLang="zh-CN" b="1" kern="0" dirty="0">
                <a:solidFill>
                  <a:srgbClr val="FF0000"/>
                </a:solidFill>
                <a:latin typeface="Times New Roman"/>
                <a:ea typeface="宋体"/>
              </a:rPr>
              <a:t>&amp; c)       </a:t>
            </a:r>
            <a:endParaRPr lang="zh-CN" altLang="en-US" b="1" kern="0" dirty="0">
              <a:solidFill>
                <a:srgbClr val="FF0000"/>
              </a:solidFill>
              <a:latin typeface="Times New Roman"/>
              <a:ea typeface="宋体"/>
            </a:endParaRPr>
          </a:p>
          <a:p>
            <a:pPr defTabSz="914400" fontAlgn="base">
              <a:spcBef>
                <a:spcPct val="20000"/>
              </a:spcBef>
              <a:spcAft>
                <a:spcPct val="0"/>
              </a:spcAft>
              <a:defRPr/>
            </a:pPr>
            <a:r>
              <a:rPr lang="zh-CN" altLang="en-US" b="1" kern="0" dirty="0">
                <a:solidFill>
                  <a:srgbClr val="000000"/>
                </a:solidFill>
                <a:latin typeface="Times New Roman"/>
                <a:ea typeface="宋体"/>
              </a:rPr>
              <a:t>{</a:t>
            </a:r>
            <a:r>
              <a:rPr lang="en-US" altLang="zh-CN" b="1" kern="0" dirty="0">
                <a:solidFill>
                  <a:srgbClr val="000000"/>
                </a:solidFill>
                <a:latin typeface="Times New Roman"/>
                <a:ea typeface="宋体"/>
              </a:rPr>
              <a:t>output&lt;&lt;″(″&lt;&lt;</a:t>
            </a:r>
            <a:r>
              <a:rPr lang="en-US" altLang="zh-CN" b="1" kern="0" dirty="0" err="1">
                <a:solidFill>
                  <a:srgbClr val="000000"/>
                </a:solidFill>
                <a:latin typeface="Times New Roman"/>
                <a:ea typeface="宋体"/>
              </a:rPr>
              <a:t>c.real</a:t>
            </a:r>
            <a:r>
              <a:rPr lang="en-US" altLang="zh-CN" b="1" kern="0" dirty="0">
                <a:solidFill>
                  <a:srgbClr val="000000"/>
                </a:solidFill>
                <a:latin typeface="Times New Roman"/>
                <a:ea typeface="宋体"/>
              </a:rPr>
              <a:t>&lt;&lt;″+″&lt;&lt;</a:t>
            </a:r>
            <a:r>
              <a:rPr lang="en-US" altLang="zh-CN" b="1" kern="0" dirty="0" err="1">
                <a:solidFill>
                  <a:srgbClr val="000000"/>
                </a:solidFill>
                <a:latin typeface="Times New Roman"/>
                <a:ea typeface="宋体"/>
              </a:rPr>
              <a:t>c.imag</a:t>
            </a:r>
            <a:r>
              <a:rPr lang="en-US" altLang="zh-CN" b="1" kern="0" dirty="0">
                <a:solidFill>
                  <a:srgbClr val="000000"/>
                </a:solidFill>
                <a:latin typeface="Times New Roman"/>
                <a:ea typeface="宋体"/>
              </a:rPr>
              <a:t>&lt;&lt;″</a:t>
            </a:r>
            <a:r>
              <a:rPr lang="en-US" altLang="zh-CN" b="1" kern="0" dirty="0" err="1">
                <a:solidFill>
                  <a:srgbClr val="000000"/>
                </a:solidFill>
                <a:latin typeface="Times New Roman"/>
                <a:ea typeface="宋体"/>
              </a:rPr>
              <a:t>i</a:t>
            </a:r>
            <a:r>
              <a:rPr lang="en-US" altLang="zh-CN" b="1" kern="0" dirty="0">
                <a:solidFill>
                  <a:srgbClr val="000000"/>
                </a:solidFill>
                <a:latin typeface="Times New Roman"/>
                <a:ea typeface="宋体"/>
              </a:rPr>
              <a:t>)″&lt;&lt;</a:t>
            </a:r>
            <a:r>
              <a:rPr lang="en-US" altLang="zh-CN" b="1" kern="0" dirty="0" err="1">
                <a:solidFill>
                  <a:srgbClr val="000000"/>
                </a:solidFill>
                <a:latin typeface="Times New Roman"/>
                <a:ea typeface="宋体"/>
              </a:rPr>
              <a:t>endl</a:t>
            </a:r>
            <a:r>
              <a:rPr lang="en-US" altLang="zh-CN" b="1" kern="0" dirty="0">
                <a:solidFill>
                  <a:srgbClr val="000000"/>
                </a:solidFill>
                <a:latin typeface="Times New Roman"/>
                <a:ea typeface="宋体"/>
              </a:rPr>
              <a:t>;</a:t>
            </a:r>
          </a:p>
          <a:p>
            <a:pPr defTabSz="914400" fontAlgn="base">
              <a:spcBef>
                <a:spcPct val="20000"/>
              </a:spcBef>
              <a:spcAft>
                <a:spcPct val="0"/>
              </a:spcAft>
              <a:defRPr/>
            </a:pPr>
            <a:r>
              <a:rPr lang="en-US" altLang="zh-CN" b="1" kern="0" dirty="0">
                <a:solidFill>
                  <a:srgbClr val="000000"/>
                </a:solidFill>
                <a:latin typeface="Times New Roman"/>
                <a:ea typeface="宋体"/>
              </a:rPr>
              <a:t>return output;}</a:t>
            </a:r>
            <a:r>
              <a:rPr lang="en-US" altLang="zh-CN" b="1" kern="0" dirty="0">
                <a:solidFill>
                  <a:srgbClr val="FF0000"/>
                </a:solidFill>
                <a:latin typeface="Times New Roman"/>
                <a:ea typeface="宋体"/>
              </a:rPr>
              <a:t>//</a:t>
            </a:r>
            <a:r>
              <a:rPr lang="zh-CN" altLang="en-US" b="1" kern="0" dirty="0">
                <a:solidFill>
                  <a:srgbClr val="FF0000"/>
                </a:solidFill>
                <a:latin typeface="Times New Roman"/>
                <a:ea typeface="宋体"/>
              </a:rPr>
              <a:t>返回的作用是什么？</a:t>
            </a:r>
            <a:endParaRPr lang="en-US" altLang="zh-CN" b="1" kern="0" dirty="0">
              <a:solidFill>
                <a:srgbClr val="FF0000"/>
              </a:solidFill>
              <a:latin typeface="Times New Roman"/>
              <a:ea typeface="宋体"/>
            </a:endParaRPr>
          </a:p>
          <a:p>
            <a:pPr defTabSz="914400" fontAlgn="base">
              <a:spcBef>
                <a:spcPct val="20000"/>
              </a:spcBef>
              <a:spcAft>
                <a:spcPct val="0"/>
              </a:spcAft>
              <a:defRPr/>
            </a:pPr>
            <a:r>
              <a:rPr lang="en-US" altLang="zh-CN" b="1" kern="0" dirty="0">
                <a:solidFill>
                  <a:srgbClr val="000000"/>
                </a:solidFill>
                <a:latin typeface="Times New Roman"/>
                <a:ea typeface="宋体"/>
              </a:rPr>
              <a:t>int main( )</a:t>
            </a:r>
          </a:p>
          <a:p>
            <a:pPr defTabSz="914400" fontAlgn="base">
              <a:spcBef>
                <a:spcPct val="20000"/>
              </a:spcBef>
              <a:spcAft>
                <a:spcPct val="0"/>
              </a:spcAft>
              <a:defRPr/>
            </a:pPr>
            <a:r>
              <a:rPr lang="en-US" altLang="zh-CN" b="1" kern="0" dirty="0">
                <a:solidFill>
                  <a:srgbClr val="000000"/>
                </a:solidFill>
                <a:latin typeface="Times New Roman"/>
                <a:ea typeface="宋体"/>
              </a:rPr>
              <a:t>{Complex c1(2,4),c2(6,10),c3;</a:t>
            </a:r>
          </a:p>
          <a:p>
            <a:pPr defTabSz="914400" fontAlgn="base">
              <a:spcBef>
                <a:spcPct val="20000"/>
              </a:spcBef>
              <a:spcAft>
                <a:spcPct val="0"/>
              </a:spcAft>
              <a:defRPr/>
            </a:pPr>
            <a:r>
              <a:rPr lang="en-US" altLang="zh-CN" b="1" kern="0" dirty="0">
                <a:solidFill>
                  <a:srgbClr val="000000"/>
                </a:solidFill>
                <a:latin typeface="Times New Roman"/>
                <a:ea typeface="宋体"/>
              </a:rPr>
              <a:t>c3=c1+c2;</a:t>
            </a:r>
          </a:p>
          <a:p>
            <a:pPr defTabSz="914400" fontAlgn="base">
              <a:spcBef>
                <a:spcPct val="20000"/>
              </a:spcBef>
              <a:spcAft>
                <a:spcPct val="0"/>
              </a:spcAft>
              <a:defRPr/>
            </a:pPr>
            <a:r>
              <a:rPr lang="en-US" altLang="zh-CN" b="1" kern="0" dirty="0" err="1">
                <a:solidFill>
                  <a:srgbClr val="FF0000"/>
                </a:solidFill>
                <a:latin typeface="Times New Roman"/>
                <a:ea typeface="宋体"/>
              </a:rPr>
              <a:t>cout</a:t>
            </a:r>
            <a:r>
              <a:rPr lang="en-US" altLang="zh-CN" b="1" kern="0" dirty="0">
                <a:solidFill>
                  <a:srgbClr val="FF0000"/>
                </a:solidFill>
                <a:latin typeface="Times New Roman"/>
                <a:ea typeface="宋体"/>
              </a:rPr>
              <a:t>&lt;&lt;c3;</a:t>
            </a:r>
          </a:p>
          <a:p>
            <a:pPr defTabSz="914400" fontAlgn="base">
              <a:spcBef>
                <a:spcPct val="20000"/>
              </a:spcBef>
              <a:spcAft>
                <a:spcPct val="0"/>
              </a:spcAft>
              <a:defRPr/>
            </a:pPr>
            <a:r>
              <a:rPr lang="en-US" altLang="zh-CN" b="1" kern="0" dirty="0">
                <a:solidFill>
                  <a:srgbClr val="000000"/>
                </a:solidFill>
                <a:latin typeface="Times New Roman"/>
                <a:ea typeface="宋体"/>
              </a:rPr>
              <a:t>return 0;}</a:t>
            </a:r>
          </a:p>
        </p:txBody>
      </p:sp>
      <p:sp>
        <p:nvSpPr>
          <p:cNvPr id="7" name="矩形 6">
            <a:extLst>
              <a:ext uri="{FF2B5EF4-FFF2-40B4-BE49-F238E27FC236}">
                <a16:creationId xmlns:a16="http://schemas.microsoft.com/office/drawing/2014/main" id="{D9EF7186-51AC-1CFE-2100-84D64BB1329D}"/>
              </a:ext>
            </a:extLst>
          </p:cNvPr>
          <p:cNvSpPr/>
          <p:nvPr/>
        </p:nvSpPr>
        <p:spPr>
          <a:xfrm>
            <a:off x="6786563" y="5311776"/>
            <a:ext cx="1943100" cy="706437"/>
          </a:xfrm>
          <a:prstGeom prst="rect">
            <a:avLst/>
          </a:prstGeom>
          <a:gradFill>
            <a:gsLst>
              <a:gs pos="0">
                <a:srgbClr val="00CC99">
                  <a:tint val="66000"/>
                  <a:satMod val="160000"/>
                </a:srgbClr>
              </a:gs>
              <a:gs pos="50000">
                <a:srgbClr val="00CC99">
                  <a:tint val="44500"/>
                  <a:satMod val="160000"/>
                </a:srgbClr>
              </a:gs>
              <a:gs pos="100000">
                <a:srgbClr val="00CC99">
                  <a:tint val="23500"/>
                  <a:satMod val="160000"/>
                </a:srgbClr>
              </a:gs>
            </a:gsLst>
            <a:lin ang="5400000" scaled="0"/>
          </a:gradFill>
        </p:spPr>
        <p:txBody>
          <a:bodyPr>
            <a:spAutoFit/>
          </a:body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charset="0"/>
                <a:ea typeface="宋体" panose="02010600030101010101" pitchFamily="2" charset="-122"/>
              </a:rPr>
              <a:t>运行结果为</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charset="0"/>
                <a:ea typeface="宋体" panose="02010600030101010101" pitchFamily="2" charset="-122"/>
              </a:rPr>
              <a:t>(8+14</a:t>
            </a:r>
            <a:r>
              <a:rPr kumimoji="0" lang="en-US" altLang="zh-CN" sz="2000" b="1" i="0" u="none" strike="noStrike" kern="0" cap="none" spc="0" normalizeH="0" baseline="0" noProof="0" dirty="0" err="1">
                <a:ln>
                  <a:noFill/>
                </a:ln>
                <a:solidFill>
                  <a:srgbClr val="000000"/>
                </a:solidFill>
                <a:effectLst/>
                <a:uLnTx/>
                <a:uFillTx/>
                <a:latin typeface="Times New Roman" charset="0"/>
                <a:ea typeface="宋体" panose="02010600030101010101" pitchFamily="2" charset="-122"/>
              </a:rPr>
              <a:t>i</a:t>
            </a:r>
            <a:r>
              <a:rPr kumimoji="0" lang="en-US" altLang="zh-CN" sz="2000" b="1" i="0" u="none" strike="noStrike" kern="0" cap="none" spc="0" normalizeH="0" baseline="0" noProof="0" dirty="0">
                <a:ln>
                  <a:noFill/>
                </a:ln>
                <a:solidFill>
                  <a:srgbClr val="000000"/>
                </a:solidFill>
                <a:effectLst/>
                <a:uLnTx/>
                <a:uFillTx/>
                <a:latin typeface="Times New Roman" charset="0"/>
                <a:ea typeface="宋体" panose="02010600030101010101" pitchFamily="2" charset="-122"/>
              </a:rPr>
              <a:t>)</a:t>
            </a:r>
          </a:p>
        </p:txBody>
      </p:sp>
      <p:sp>
        <p:nvSpPr>
          <p:cNvPr id="8" name="矩形 7">
            <a:extLst>
              <a:ext uri="{FF2B5EF4-FFF2-40B4-BE49-F238E27FC236}">
                <a16:creationId xmlns:a16="http://schemas.microsoft.com/office/drawing/2014/main" id="{ADDD22C4-F1C1-07F2-BF36-2CE8522B4705}"/>
              </a:ext>
            </a:extLst>
          </p:cNvPr>
          <p:cNvSpPr/>
          <p:nvPr/>
        </p:nvSpPr>
        <p:spPr>
          <a:xfrm>
            <a:off x="162826" y="1729686"/>
            <a:ext cx="8838300" cy="2571750"/>
          </a:xfrm>
          <a:prstGeom prst="rect">
            <a:avLst/>
          </a:prstGeom>
          <a:solidFill>
            <a:srgbClr val="FFC000"/>
          </a:solidFill>
          <a:ln w="25400" cap="flat" cmpd="sng" algn="ctr">
            <a:solidFill>
              <a:srgbClr val="3333CC"/>
            </a:solidFill>
            <a:prstDash val="solid"/>
          </a:ln>
          <a:effectLst/>
        </p:spPr>
        <p:txBody>
          <a:bodyPr anchor="ctr"/>
          <a:lstStyle/>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cout</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是</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ostream</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类对象</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;c3</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是</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Complex</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类对象。由于已将运算符“&lt;&lt;”的重载函数声明为</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Complex</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类的友元函数，编译系统把“</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cout</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&lt;&lt;c3”</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解释为</a:t>
            </a:r>
          </a:p>
          <a:p>
            <a:pPr marL="0" marR="0" lvl="0" indent="-6350" defTabSz="914400" eaLnBrk="1" fontAlgn="base" latinLnBrk="0" hangingPunct="1">
              <a:lnSpc>
                <a:spcPts val="2600"/>
              </a:lnSpc>
              <a:spcBef>
                <a:spcPct val="0"/>
              </a:spcBef>
              <a:spcAft>
                <a:spcPct val="0"/>
              </a:spcAft>
              <a:buClrTx/>
              <a:buSzTx/>
              <a:buFontTx/>
              <a:buNone/>
              <a:tabLst/>
              <a:defRPr/>
            </a:pPr>
            <a:r>
              <a:rPr kumimoji="0" lang="en-US" altLang="zh-CN" sz="1800" b="0" i="0" u="sng" strike="noStrike" kern="0" cap="none" spc="0" normalizeH="0" baseline="0" noProof="0" dirty="0">
                <a:ln>
                  <a:noFill/>
                </a:ln>
                <a:solidFill>
                  <a:srgbClr val="FF0000"/>
                </a:solidFill>
                <a:effectLst/>
                <a:uLnTx/>
                <a:uFillTx/>
                <a:latin typeface="Times New Roman"/>
                <a:ea typeface="黑体" pitchFamily="49" charset="-122"/>
                <a:cs typeface="+mn-cs"/>
              </a:rPr>
              <a:t>operator&lt;&lt;</a:t>
            </a:r>
            <a:r>
              <a:rPr kumimoji="0" lang="en-US" altLang="zh-CN" sz="1800" b="0" i="0" u="none" strike="noStrike" kern="0" cap="none" spc="0" normalizeH="0" baseline="0" noProof="0" dirty="0">
                <a:ln>
                  <a:noFill/>
                </a:ln>
                <a:solidFill>
                  <a:srgbClr val="FF0000"/>
                </a:solidFill>
                <a:effectLst/>
                <a:uLnTx/>
                <a:uFillTx/>
                <a:latin typeface="Times New Roman"/>
                <a:ea typeface="黑体" pitchFamily="49" charset="-122"/>
                <a:cs typeface="+mn-cs"/>
              </a:rPr>
              <a:t>(cout,c3);//</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以</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cout</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和</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c3</a:t>
            </a: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作为实参，调用函数：</a:t>
            </a:r>
          </a:p>
          <a:p>
            <a:pPr marL="0" marR="0" lvl="0" indent="-6350" defTabSz="914400" eaLnBrk="1" fontAlgn="base" latinLnBrk="0" hangingPunct="1">
              <a:lnSpc>
                <a:spcPts val="26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ostream</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&amp; operator&lt;&lt;(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ostream</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&amp; </a:t>
            </a:r>
            <a:r>
              <a:rPr kumimoji="0" lang="en-US" altLang="zh-CN" sz="1800" b="0" i="0" u="none" strike="noStrike" kern="0" cap="none" spc="0" normalizeH="0" baseline="0" noProof="0" dirty="0" err="1">
                <a:ln>
                  <a:noFill/>
                </a:ln>
                <a:solidFill>
                  <a:srgbClr val="800000"/>
                </a:solidFill>
                <a:effectLst/>
                <a:uLnTx/>
                <a:uFillTx/>
                <a:latin typeface="Times New Roman"/>
                <a:ea typeface="黑体" pitchFamily="49" charset="-122"/>
                <a:cs typeface="+mn-cs"/>
              </a:rPr>
              <a:t>output,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Complex</a:t>
            </a:r>
            <a:r>
              <a:rPr kumimoji="0" lang="en-US" altLang="zh-CN" sz="1800" b="0" i="0" u="none" strike="noStrike" kern="0" cap="none" spc="0" normalizeH="0" baseline="0" noProof="0" dirty="0">
                <a:ln>
                  <a:noFill/>
                </a:ln>
                <a:solidFill>
                  <a:srgbClr val="800000"/>
                </a:solidFill>
                <a:effectLst/>
                <a:uLnTx/>
                <a:uFillTx/>
                <a:latin typeface="Times New Roman"/>
                <a:ea typeface="黑体" pitchFamily="49" charset="-122"/>
                <a:cs typeface="+mn-cs"/>
              </a:rPr>
              <a:t>&amp; c</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a:t>
            </a:r>
          </a:p>
          <a:p>
            <a:pPr marL="0" marR="0" lvl="0" indent="-6350" defTabSz="914400" eaLnBrk="1" fontAlgn="base" latinLnBrk="0" hangingPunct="1">
              <a:lnSpc>
                <a:spcPts val="26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{output&lt;&lt;″(″&lt;&lt;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c.real</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&lt;&lt;″+″&lt;&lt;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c.imag</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&lt;&lt;″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i</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)″&lt;&lt;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endl</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  return output;}</a:t>
            </a:r>
          </a:p>
          <a:p>
            <a:pPr marL="0" marR="0" lvl="0" indent="-6350" defTabSz="914400" eaLnBrk="1" fontAlgn="base" latinLnBrk="0" hangingPunct="1">
              <a:lnSpc>
                <a:spcPts val="26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rPr>
              <a:t>调用函数的过程相当于执行： </a:t>
            </a:r>
          </a:p>
          <a:p>
            <a:pPr marL="0" marR="0" lvl="0" indent="-6350" defTabSz="914400" eaLnBrk="1" fontAlgn="base" latinLnBrk="0" hangingPunct="1">
              <a:lnSpc>
                <a:spcPts val="26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cout</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&lt;&lt;″(″&lt;&lt;c3.real&lt;&lt;″+″&lt;&lt;c3.imag&lt;&lt;″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i</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)″&lt;&lt;</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endl</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   return </a:t>
            </a:r>
            <a:r>
              <a:rPr kumimoji="0" lang="en-US" altLang="zh-CN" sz="1800" b="0" i="0" u="none" strike="noStrike" kern="0" cap="none" spc="0" normalizeH="0" baseline="0" noProof="0" dirty="0" err="1">
                <a:ln>
                  <a:noFill/>
                </a:ln>
                <a:solidFill>
                  <a:srgbClr val="0000FF"/>
                </a:solidFill>
                <a:effectLst/>
                <a:uLnTx/>
                <a:uFillTx/>
                <a:latin typeface="Times New Roman"/>
                <a:ea typeface="黑体" pitchFamily="49" charset="-122"/>
                <a:cs typeface="+mn-cs"/>
              </a:rPr>
              <a:t>cout</a:t>
            </a:r>
            <a:r>
              <a:rPr kumimoji="0" lang="en-US" altLang="zh-CN" sz="1800" b="0" i="0" u="none" strike="noStrike" kern="0" cap="none" spc="0" normalizeH="0" baseline="0" noProof="0" dirty="0">
                <a:ln>
                  <a:noFill/>
                </a:ln>
                <a:solidFill>
                  <a:srgbClr val="0000FF"/>
                </a:solidFill>
                <a:effectLst/>
                <a:uLnTx/>
                <a:uFillTx/>
                <a:latin typeface="Times New Roman"/>
                <a:ea typeface="黑体" pitchFamily="49" charset="-122"/>
                <a:cs typeface="+mn-cs"/>
              </a:rPr>
              <a:t>;</a:t>
            </a:r>
            <a:endParaRPr kumimoji="0" lang="zh-CN" altLang="en-US" sz="1800" b="0" i="0" u="none" strike="noStrike" kern="0" cap="none" spc="0" normalizeH="0" baseline="0" noProof="0" dirty="0">
              <a:ln>
                <a:noFill/>
              </a:ln>
              <a:solidFill>
                <a:srgbClr val="0000FF"/>
              </a:solidFill>
              <a:effectLst/>
              <a:uLnTx/>
              <a:uFillTx/>
              <a:latin typeface="Times New Roman"/>
              <a:ea typeface="黑体" pitchFamily="49" charset="-122"/>
              <a:cs typeface="+mn-cs"/>
            </a:endParaRPr>
          </a:p>
        </p:txBody>
      </p:sp>
    </p:spTree>
    <p:extLst>
      <p:ext uri="{BB962C8B-B14F-4D97-AF65-F5344CB8AC3E}">
        <p14:creationId xmlns:p14="http://schemas.microsoft.com/office/powerpoint/2010/main" val="223036177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6">
                                            <p:txEl>
                                              <p:pRg st="4" end="4"/>
                                            </p:txEl>
                                          </p:spTgt>
                                        </p:tgtEl>
                                        <p:attrNameLst>
                                          <p:attrName>style.color</p:attrName>
                                        </p:attrNameLst>
                                      </p:cBhvr>
                                      <p:to>
                                        <a:srgbClr val="FF99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AA656B96-DEDC-5D69-FEFE-DCD2BB5770B6}"/>
              </a:ext>
            </a:extLst>
          </p:cNvPr>
          <p:cNvSpPr txBox="1">
            <a:spLocks noChangeArrowheads="1"/>
          </p:cNvSpPr>
          <p:nvPr/>
        </p:nvSpPr>
        <p:spPr>
          <a:xfrm>
            <a:off x="112567" y="1224518"/>
            <a:ext cx="8812947" cy="52491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请思考： </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return  output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的作用是什么？</a:t>
            </a:r>
            <a:endPar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endParaRP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能连续向输出流插入信息。</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output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是</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ostream</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类的对象，是实参</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cout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的引用，二者共享同一段存储单元。</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return output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就是</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return </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cout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，将输出流</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cout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的现状返回，即保留输出流的现状。 </a:t>
            </a: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执行   </a:t>
            </a:r>
            <a:r>
              <a:rPr kumimoji="0" lang="en-US" altLang="zh-CN" sz="2000" b="0" i="0" u="none" strike="noStrike" kern="1200" cap="none" spc="0" normalizeH="0" baseline="0" noProof="0" dirty="0" err="1">
                <a:ln>
                  <a:noFill/>
                </a:ln>
                <a:solidFill>
                  <a:srgbClr val="0000FF"/>
                </a:solidFill>
                <a:effectLst/>
                <a:uLnTx/>
                <a:uFillTx/>
                <a:latin typeface="Times New Roman"/>
                <a:ea typeface="黑体" pitchFamily="49" charset="-122"/>
                <a:cs typeface="+mn-cs"/>
              </a:rPr>
              <a:t>cout</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&lt;&lt;c3</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的返回值是</a:t>
            </a:r>
            <a:r>
              <a:rPr kumimoji="0" lang="en-US" altLang="zh-CN" sz="2000" b="0" i="0" u="none" strike="noStrike" kern="1200" cap="none" spc="0" normalizeH="0" baseline="0" noProof="0" dirty="0" err="1">
                <a:ln>
                  <a:noFill/>
                </a:ln>
                <a:solidFill>
                  <a:srgbClr val="0000FF"/>
                </a:solidFill>
                <a:effectLst/>
                <a:uLnTx/>
                <a:uFillTx/>
                <a:latin typeface="Times New Roman"/>
                <a:ea typeface="黑体" pitchFamily="49" charset="-122"/>
                <a:cs typeface="+mn-cs"/>
              </a:rPr>
              <a:t>cout</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的当前值。如果： </a:t>
            </a:r>
            <a:r>
              <a:rPr kumimoji="0" lang="en-US" altLang="zh-CN" sz="2000" b="0" i="0" u="none" strike="noStrike" kern="1200" cap="none" spc="0" normalizeH="0" baseline="0" noProof="0" dirty="0" err="1">
                <a:ln>
                  <a:noFill/>
                </a:ln>
                <a:solidFill>
                  <a:srgbClr val="0000FF"/>
                </a:solidFill>
                <a:effectLst/>
                <a:uLnTx/>
                <a:uFillTx/>
                <a:latin typeface="Times New Roman"/>
                <a:ea typeface="黑体" pitchFamily="49" charset="-122"/>
                <a:cs typeface="+mn-cs"/>
              </a:rPr>
              <a:t>cout</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&lt;&lt;c3&lt;&lt;c2;</a:t>
            </a: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先处理</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cout</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&lt;&lt;c3</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，即</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cout</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&lt;&lt;c3)&lt;&lt;c2;      </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相当于</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cout</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新值</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)&lt;&lt;c2</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a:p>
            <a:pPr marL="450850" marR="0" lvl="0" indent="-1698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err="1">
                <a:ln>
                  <a:noFill/>
                </a:ln>
                <a:solidFill>
                  <a:srgbClr val="FF0000"/>
                </a:solidFill>
                <a:effectLst/>
                <a:uLnTx/>
                <a:uFillTx/>
                <a:latin typeface="Times New Roman"/>
                <a:ea typeface="黑体" pitchFamily="49" charset="-122"/>
                <a:cs typeface="+mn-cs"/>
              </a:rPr>
              <a:t>ostream</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 &amp;</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  operator &lt;&lt; (</a:t>
            </a:r>
            <a:r>
              <a:rPr kumimoji="0" lang="en-US" altLang="zh-CN" sz="2000" b="0" i="0" u="none" strike="noStrike" kern="1200" cap="none" spc="0" normalizeH="0" baseline="0" noProof="0" dirty="0" err="1">
                <a:ln>
                  <a:noFill/>
                </a:ln>
                <a:solidFill>
                  <a:srgbClr val="FF0000"/>
                </a:solidFill>
                <a:effectLst/>
                <a:uLnTx/>
                <a:uFillTx/>
                <a:latin typeface="Times New Roman"/>
                <a:ea typeface="黑体" pitchFamily="49" charset="-122"/>
                <a:cs typeface="+mn-cs"/>
              </a:rPr>
              <a:t>ostream</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 &amp;</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自定义类 &amp;);</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注意区分什么情况下的“</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&lt;&lt;”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是标准类型数据的流插入符，什么情况下的“</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&lt;&lt;”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是重载的流插入符。</a:t>
            </a:r>
            <a:endPar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endParaRP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en-US" altLang="zh-CN" sz="2000" b="0" i="0" u="sng" strike="noStrike" kern="1200" cap="none" spc="0" normalizeH="0" baseline="0" noProof="0" dirty="0" err="1">
                <a:ln>
                  <a:noFill/>
                </a:ln>
                <a:solidFill>
                  <a:srgbClr val="0000FF"/>
                </a:solidFill>
                <a:effectLst/>
                <a:uLnTx/>
                <a:uFillTx/>
                <a:latin typeface="Times New Roman"/>
                <a:ea typeface="宋体"/>
                <a:cs typeface="+mn-cs"/>
              </a:rPr>
              <a:t>cout</a:t>
            </a:r>
            <a:r>
              <a:rPr kumimoji="0" lang="en-US" altLang="zh-CN" sz="2000" b="0" i="0" u="sng" strike="noStrike" kern="1200" cap="none" spc="0" normalizeH="0" baseline="0" noProof="0" dirty="0">
                <a:ln>
                  <a:noFill/>
                </a:ln>
                <a:solidFill>
                  <a:srgbClr val="0000FF"/>
                </a:solidFill>
                <a:effectLst/>
                <a:uLnTx/>
                <a:uFillTx/>
                <a:latin typeface="Times New Roman"/>
                <a:ea typeface="宋体"/>
                <a:cs typeface="+mn-cs"/>
              </a:rPr>
              <a:t>&lt;&lt;c3</a:t>
            </a:r>
            <a:r>
              <a:rPr kumimoji="0" lang="en-US" altLang="zh-CN" sz="2000" b="0" i="0" u="none" strike="noStrike" kern="1200" cap="none" spc="0" normalizeH="0" baseline="0" noProof="0" dirty="0">
                <a:ln>
                  <a:noFill/>
                </a:ln>
                <a:solidFill>
                  <a:srgbClr val="C00000"/>
                </a:solidFill>
                <a:effectLst/>
                <a:uLnTx/>
                <a:uFillTx/>
                <a:latin typeface="Times New Roman"/>
                <a:ea typeface="宋体"/>
                <a:cs typeface="+mn-cs"/>
              </a:rPr>
              <a:t>&lt;&lt;5&lt;&lt;</a:t>
            </a:r>
            <a:r>
              <a:rPr kumimoji="0" lang="en-US" altLang="zh-CN" sz="2000" b="0" i="0" u="none" strike="noStrike" kern="1200" cap="none" spc="0" normalizeH="0" baseline="0" noProof="0" dirty="0" err="1">
                <a:ln>
                  <a:noFill/>
                </a:ln>
                <a:solidFill>
                  <a:srgbClr val="C00000"/>
                </a:solidFill>
                <a:effectLst/>
                <a:uLnTx/>
                <a:uFillTx/>
                <a:latin typeface="Times New Roman"/>
                <a:ea typeface="宋体"/>
                <a:cs typeface="+mn-cs"/>
              </a:rPr>
              <a:t>endl</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只有在输出</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Complex</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类对象时才能使用重载的运算符，对其他类型的对象是无效的。</a:t>
            </a: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endPar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endParaRPr>
          </a:p>
          <a:p>
            <a:pPr marL="0" marR="0" lvl="0" indent="0"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endPar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p:txBody>
      </p:sp>
      <p:sp>
        <p:nvSpPr>
          <p:cNvPr id="4" name="矩形 2">
            <a:extLst>
              <a:ext uri="{FF2B5EF4-FFF2-40B4-BE49-F238E27FC236}">
                <a16:creationId xmlns:a16="http://schemas.microsoft.com/office/drawing/2014/main" id="{5BABABD1-D2CA-63AC-1569-DAE635C387CA}"/>
              </a:ext>
            </a:extLst>
          </p:cNvPr>
          <p:cNvSpPr>
            <a:spLocks noChangeArrowheads="1"/>
          </p:cNvSpPr>
          <p:nvPr/>
        </p:nvSpPr>
        <p:spPr bwMode="auto">
          <a:xfrm>
            <a:off x="218486" y="2929463"/>
            <a:ext cx="8358187" cy="777875"/>
          </a:xfrm>
          <a:prstGeom prst="rect">
            <a:avLst/>
          </a:prstGeom>
          <a:solidFill>
            <a:srgbClr val="FF99FF"/>
          </a:solidFill>
          <a:ln w="1587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defTabSz="914400" eaLnBrk="1" fontAlgn="base" hangingPunct="1">
              <a:lnSpc>
                <a:spcPts val="2800"/>
              </a:lnSpc>
              <a:spcBef>
                <a:spcPct val="0"/>
              </a:spcBef>
              <a:spcAft>
                <a:spcPct val="0"/>
              </a:spcAft>
              <a:buClr>
                <a:srgbClr val="FF0000"/>
              </a:buClr>
              <a:buSzPct val="75000"/>
            </a:pPr>
            <a:r>
              <a:rPr lang="en-US" altLang="zh-CN" sz="2000">
                <a:solidFill>
                  <a:srgbClr val="000000"/>
                </a:solidFill>
                <a:ea typeface="黑体" panose="02010609060101010101" pitchFamily="49" charset="-122"/>
              </a:rPr>
              <a:t>C++</a:t>
            </a:r>
            <a:r>
              <a:rPr lang="zh-CN" altLang="en-US" sz="2000">
                <a:solidFill>
                  <a:srgbClr val="000000"/>
                </a:solidFill>
                <a:ea typeface="黑体" panose="02010609060101010101" pitchFamily="49" charset="-122"/>
              </a:rPr>
              <a:t>规定运算符“</a:t>
            </a:r>
            <a:r>
              <a:rPr lang="en-US" altLang="zh-CN" sz="2000">
                <a:solidFill>
                  <a:srgbClr val="000000"/>
                </a:solidFill>
                <a:ea typeface="黑体" panose="02010609060101010101" pitchFamily="49" charset="-122"/>
              </a:rPr>
              <a:t>&lt;&lt;”</a:t>
            </a:r>
            <a:r>
              <a:rPr lang="zh-CN" altLang="en-US" sz="2000">
                <a:solidFill>
                  <a:srgbClr val="000000"/>
                </a:solidFill>
                <a:ea typeface="黑体" panose="02010609060101010101" pitchFamily="49" charset="-122"/>
              </a:rPr>
              <a:t>重载函数的第一个参数和函数的类型都必须是</a:t>
            </a:r>
            <a:r>
              <a:rPr lang="en-US" altLang="zh-CN" sz="2000">
                <a:solidFill>
                  <a:srgbClr val="000000"/>
                </a:solidFill>
                <a:ea typeface="黑体" panose="02010609060101010101" pitchFamily="49" charset="-122"/>
              </a:rPr>
              <a:t>ostream</a:t>
            </a:r>
            <a:r>
              <a:rPr lang="zh-CN" altLang="en-US" sz="2000">
                <a:solidFill>
                  <a:srgbClr val="000000"/>
                </a:solidFill>
                <a:ea typeface="黑体" panose="02010609060101010101" pitchFamily="49" charset="-122"/>
              </a:rPr>
              <a:t>类型的引用，就是为了返回</a:t>
            </a:r>
            <a:r>
              <a:rPr lang="en-US" altLang="zh-CN" sz="2000">
                <a:solidFill>
                  <a:srgbClr val="000000"/>
                </a:solidFill>
                <a:ea typeface="黑体" panose="02010609060101010101" pitchFamily="49" charset="-122"/>
              </a:rPr>
              <a:t>cout</a:t>
            </a:r>
            <a:r>
              <a:rPr lang="zh-CN" altLang="en-US" sz="2000">
                <a:solidFill>
                  <a:srgbClr val="000000"/>
                </a:solidFill>
                <a:ea typeface="黑体" panose="02010609060101010101" pitchFamily="49" charset="-122"/>
              </a:rPr>
              <a:t>的当前值以便连续输出。</a:t>
            </a:r>
          </a:p>
        </p:txBody>
      </p:sp>
      <p:sp>
        <p:nvSpPr>
          <p:cNvPr id="5" name="AutoShape 10">
            <a:extLst>
              <a:ext uri="{FF2B5EF4-FFF2-40B4-BE49-F238E27FC236}">
                <a16:creationId xmlns:a16="http://schemas.microsoft.com/office/drawing/2014/main" id="{CEB252B4-F330-A6DB-ACBA-6D6057C5D6FD}"/>
              </a:ext>
            </a:extLst>
          </p:cNvPr>
          <p:cNvSpPr>
            <a:spLocks noChangeArrowheads="1"/>
          </p:cNvSpPr>
          <p:nvPr/>
        </p:nvSpPr>
        <p:spPr bwMode="auto">
          <a:xfrm>
            <a:off x="0" y="4661650"/>
            <a:ext cx="2286000" cy="357188"/>
          </a:xfrm>
          <a:prstGeom prst="wedgeRoundRectCallout">
            <a:avLst>
              <a:gd name="adj1" fmla="val -26815"/>
              <a:gd name="adj2" fmla="val 135245"/>
              <a:gd name="adj3" fmla="val 16667"/>
            </a:avLst>
          </a:prstGeom>
          <a:solidFill>
            <a:srgbClr val="FFFF00"/>
          </a:solidFill>
          <a:ln w="25400">
            <a:solidFill>
              <a:srgbClr val="0000FF"/>
            </a:solidFill>
            <a:miter lim="800000"/>
            <a:headEnd/>
            <a:tailEnd/>
          </a:ln>
        </p:spPr>
        <p:txBody>
          <a:bodyPr lIns="18000" tIns="0" rIns="1800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ct val="110000"/>
              </a:lnSpc>
              <a:spcBef>
                <a:spcPct val="0"/>
              </a:spcBef>
              <a:spcAft>
                <a:spcPct val="0"/>
              </a:spcAft>
            </a:pPr>
            <a:r>
              <a:rPr lang="zh-CN" altLang="en-US" sz="1800" dirty="0">
                <a:solidFill>
                  <a:srgbClr val="000000"/>
                </a:solidFill>
                <a:latin typeface="黑体" panose="02010609060101010101" pitchFamily="49" charset="-122"/>
                <a:ea typeface="黑体" panose="02010609060101010101" pitchFamily="49" charset="-122"/>
              </a:rPr>
              <a:t>调用重载的流插入符</a:t>
            </a:r>
            <a:endParaRPr lang="zh-CN" altLang="en-US" sz="1800" dirty="0">
              <a:solidFill>
                <a:srgbClr val="FF0000"/>
              </a:solidFill>
              <a:latin typeface="黑体" panose="02010609060101010101" pitchFamily="49" charset="-122"/>
              <a:ea typeface="黑体" panose="02010609060101010101" pitchFamily="49" charset="-122"/>
            </a:endParaRPr>
          </a:p>
        </p:txBody>
      </p:sp>
      <p:sp>
        <p:nvSpPr>
          <p:cNvPr id="6" name="AutoShape 10">
            <a:extLst>
              <a:ext uri="{FF2B5EF4-FFF2-40B4-BE49-F238E27FC236}">
                <a16:creationId xmlns:a16="http://schemas.microsoft.com/office/drawing/2014/main" id="{ED13BF6E-36F7-B39D-5DA8-4C7FC5112742}"/>
              </a:ext>
            </a:extLst>
          </p:cNvPr>
          <p:cNvSpPr>
            <a:spLocks noChangeArrowheads="1"/>
          </p:cNvSpPr>
          <p:nvPr/>
        </p:nvSpPr>
        <p:spPr bwMode="auto">
          <a:xfrm>
            <a:off x="2748257" y="4431154"/>
            <a:ext cx="5715000" cy="785812"/>
          </a:xfrm>
          <a:prstGeom prst="wedgeRoundRectCallout">
            <a:avLst>
              <a:gd name="adj1" fmla="val -65879"/>
              <a:gd name="adj2" fmla="val 60897"/>
              <a:gd name="adj3" fmla="val 16667"/>
            </a:avLst>
          </a:prstGeom>
          <a:solidFill>
            <a:srgbClr val="FFFF00"/>
          </a:solidFill>
          <a:ln w="25400">
            <a:solidFill>
              <a:srgbClr val="0000FF"/>
            </a:solidFill>
            <a:miter lim="800000"/>
            <a:headEnd/>
            <a:tailEnd/>
          </a:ln>
          <a:effectLst/>
        </p:spPr>
        <p:txBody>
          <a:bodyPr lIns="18000" tIns="0" rIns="18000" bIns="0"/>
          <a:lstStyle/>
          <a:p>
            <a:pPr defTabSz="914400" fontAlgn="base">
              <a:lnSpc>
                <a:spcPct val="110000"/>
              </a:lnSpc>
              <a:spcBef>
                <a:spcPct val="0"/>
              </a:spcBef>
              <a:spcAft>
                <a:spcPct val="0"/>
              </a:spcAft>
              <a:defRPr/>
            </a:pPr>
            <a:r>
              <a:rPr lang="zh-CN" altLang="en-US" dirty="0">
                <a:solidFill>
                  <a:srgbClr val="000000"/>
                </a:solidFill>
                <a:latin typeface="Times New Roman"/>
                <a:ea typeface="黑体" pitchFamily="49" charset="-122"/>
              </a:rPr>
              <a:t>不是重载的流插入符，因为它的右侧不是</a:t>
            </a:r>
            <a:r>
              <a:rPr lang="en-US" altLang="zh-CN" dirty="0">
                <a:solidFill>
                  <a:srgbClr val="000000"/>
                </a:solidFill>
                <a:latin typeface="Times New Roman"/>
                <a:ea typeface="黑体" pitchFamily="49" charset="-122"/>
              </a:rPr>
              <a:t>Complex</a:t>
            </a:r>
            <a:r>
              <a:rPr lang="zh-CN" altLang="en-US" dirty="0">
                <a:solidFill>
                  <a:srgbClr val="000000"/>
                </a:solidFill>
                <a:latin typeface="Times New Roman"/>
                <a:ea typeface="黑体" pitchFamily="49" charset="-122"/>
              </a:rPr>
              <a:t>类对象而是标准类型的数据，是用预定义的流插入符处理的</a:t>
            </a:r>
            <a:endParaRPr lang="zh-CN" altLang="en-US" dirty="0">
              <a:solidFill>
                <a:srgbClr val="FF0000"/>
              </a:solidFill>
              <a:latin typeface="Times New Roman"/>
              <a:ea typeface="黑体" pitchFamily="49" charset="-122"/>
            </a:endParaRPr>
          </a:p>
        </p:txBody>
      </p:sp>
    </p:spTree>
    <p:extLst>
      <p:ext uri="{BB962C8B-B14F-4D97-AF65-F5344CB8AC3E}">
        <p14:creationId xmlns:p14="http://schemas.microsoft.com/office/powerpoint/2010/main" val="267134254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P spid="6" grpId="0" animBg="1" autoUpdateAnimBg="0"/>
      <p:bldP spid="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45BD5A46-BB0E-570C-1D1D-9112A4B81C92}"/>
              </a:ext>
            </a:extLst>
          </p:cNvPr>
          <p:cNvSpPr txBox="1">
            <a:spLocks noChangeArrowheads="1"/>
          </p:cNvSpPr>
          <p:nvPr/>
        </p:nvSpPr>
        <p:spPr>
          <a:xfrm>
            <a:off x="241411" y="1000125"/>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10.7.2 重载流提取运算符</a:t>
            </a:r>
            <a:r>
              <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宋体"/>
                <a:cs typeface="+mj-cs"/>
              </a:rPr>
              <a:t>“</a:t>
            </a: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&gt;&gt;</a:t>
            </a:r>
            <a:r>
              <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宋体"/>
                <a:cs typeface="+mj-cs"/>
              </a:rPr>
              <a:t>”</a:t>
            </a:r>
            <a:endPar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4" name="Rectangle 2">
            <a:extLst>
              <a:ext uri="{FF2B5EF4-FFF2-40B4-BE49-F238E27FC236}">
                <a16:creationId xmlns:a16="http://schemas.microsoft.com/office/drawing/2014/main" id="{BC993AF5-0678-E2E8-972B-67BEB53A14EF}"/>
              </a:ext>
            </a:extLst>
          </p:cNvPr>
          <p:cNvSpPr txBox="1">
            <a:spLocks noChangeArrowheads="1"/>
          </p:cNvSpPr>
          <p:nvPr/>
        </p:nvSpPr>
        <p:spPr>
          <a:xfrm>
            <a:off x="308829" y="1614489"/>
            <a:ext cx="8624887" cy="4927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例10.8 在例10.7的基础上，增加重载流提取运算符</a:t>
            </a:r>
            <a:r>
              <a:rPr kumimoji="0" lang="zh-CN" altLang="en-US" sz="22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&gt;&gt;</a:t>
            </a:r>
            <a:r>
              <a:rPr kumimoji="0" lang="zh-CN" altLang="en-US" sz="22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，用</a:t>
            </a:r>
            <a:r>
              <a:rPr kumimoji="0" lang="zh-CN" altLang="en-US" sz="2200" b="0" i="0" u="none" strike="noStrike" kern="1200" cap="none" spc="0" normalizeH="0" baseline="0" noProof="0" dirty="0">
                <a:ln>
                  <a:noFill/>
                </a:ln>
                <a:solidFill>
                  <a:srgbClr val="000000"/>
                </a:solidFill>
                <a:effectLst/>
                <a:uLnTx/>
                <a:uFillTx/>
                <a:latin typeface="Arial"/>
                <a:ea typeface="宋体"/>
                <a:cs typeface="+mn-cs"/>
              </a:rPr>
              <a:t>“</a:t>
            </a:r>
            <a:r>
              <a:rPr kumimoji="0" lang="en-US" altLang="zh-CN" sz="2200" b="0" i="0" u="none" strike="noStrike" kern="1200" cap="none" spc="0" normalizeH="0" baseline="0" noProof="0" dirty="0" err="1">
                <a:ln>
                  <a:noFill/>
                </a:ln>
                <a:solidFill>
                  <a:srgbClr val="000000"/>
                </a:solidFill>
                <a:effectLst/>
                <a:uLnTx/>
                <a:uFillTx/>
                <a:latin typeface="Times New Roman"/>
                <a:ea typeface="宋体"/>
                <a:cs typeface="+mn-cs"/>
              </a:rPr>
              <a:t>cin</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&gt;&gt;</a:t>
            </a:r>
            <a:r>
              <a:rPr kumimoji="0" lang="en-US" altLang="zh-CN" sz="22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输入复数，用</a:t>
            </a:r>
            <a:r>
              <a:rPr kumimoji="0" lang="zh-CN" altLang="en-US" sz="2200" b="0" i="0" u="none" strike="noStrike" kern="1200" cap="none" spc="0" normalizeH="0" baseline="0" noProof="0" dirty="0">
                <a:ln>
                  <a:noFill/>
                </a:ln>
                <a:solidFill>
                  <a:srgbClr val="000000"/>
                </a:solidFill>
                <a:effectLst/>
                <a:uLnTx/>
                <a:uFillTx/>
                <a:latin typeface="Arial"/>
                <a:ea typeface="宋体"/>
                <a:cs typeface="+mn-cs"/>
              </a:rPr>
              <a:t>“</a:t>
            </a:r>
            <a:r>
              <a:rPr kumimoji="0" lang="en-US" altLang="zh-CN" sz="22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22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输出复数。</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Complex</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455612" marR="0" lvl="1"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ostream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operator &lt;&lt;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ostream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&amp;,Complex&amp;);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声明重载运算符</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&lt;&lt;</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endParaRPr>
          </a:p>
          <a:p>
            <a:pPr marL="455612" marR="0" lvl="1"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friend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operator &gt;&gt;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&amp;,Complex&amp;);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声明重载运算符</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&gt;&gt;</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455612" marR="0" lvl="1"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double real;</a:t>
            </a:r>
          </a:p>
          <a:p>
            <a:pPr marL="455612" marR="0" lvl="1"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double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ostream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operator &lt;&lt;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ostream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output,Complex</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c)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定义重载运算符</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&lt;&lt;</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output&lt;&lt;″(″&lt;&lt;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c.real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if(</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&gt;=0) output&lt;&lt;″+″;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虚部为正数时，在虚部前加</a:t>
            </a:r>
            <a:r>
              <a:rPr kumimoji="0" lang="zh-CN" altLang="en-US" sz="18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号</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output&lt;&lt;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虚部为负数时，在虚部前不加</a:t>
            </a:r>
            <a:r>
              <a:rPr kumimoji="0" lang="zh-CN" altLang="en-US" sz="18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号</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output;}</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operator &gt;&gt;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istream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input,Complex</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&amp; c)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定义重载运算符</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&gt;&gt;</a:t>
            </a:r>
            <a:r>
              <a:rPr kumimoji="0" lang="zh-CN" altLang="en-US" sz="18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endParaRPr>
          </a:p>
        </p:txBody>
      </p:sp>
    </p:spTree>
    <p:extLst>
      <p:ext uri="{BB962C8B-B14F-4D97-AF65-F5344CB8AC3E}">
        <p14:creationId xmlns:p14="http://schemas.microsoft.com/office/powerpoint/2010/main" val="375935426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AB9A11DA-AA65-66A1-3038-08227192AE74}"/>
              </a:ext>
            </a:extLst>
          </p:cNvPr>
          <p:cNvSpPr txBox="1">
            <a:spLocks noChangeArrowheads="1"/>
          </p:cNvSpPr>
          <p:nvPr/>
        </p:nvSpPr>
        <p:spPr>
          <a:xfrm>
            <a:off x="217585" y="1221225"/>
            <a:ext cx="8382000" cy="5147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&lt;&lt;″input real part and imaginary part of complex number:″;</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input&gt;&gt;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c.real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&gt;&gt;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input;}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c1,c2;</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cin</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&gt;&gt;c1&gt;&gt;c2;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&lt;&lt;″c1=″&lt;&lt;c1&lt;&lt;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&lt;&lt;″c2=″&lt;&lt;c2&lt;&lt;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运行情况如下：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input real part and imaginary part of complex number:</a:t>
            </a:r>
            <a:r>
              <a:rPr kumimoji="0" lang="en-US" altLang="zh-CN" sz="1800" b="0" i="0" u="sng" strike="noStrike" kern="1200" cap="none" spc="0" normalizeH="0" baseline="0" noProof="0" dirty="0">
                <a:ln>
                  <a:noFill/>
                </a:ln>
                <a:solidFill>
                  <a:srgbClr val="000000"/>
                </a:solidFill>
                <a:effectLst/>
                <a:uLnTx/>
                <a:uFillTx/>
                <a:latin typeface="Times New Roman"/>
                <a:ea typeface="宋体"/>
                <a:cs typeface="+mn-cs"/>
              </a:rPr>
              <a:t>3 6↙</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input real part and imaginary part of complex number:</a:t>
            </a:r>
            <a:r>
              <a:rPr kumimoji="0" lang="en-US" altLang="zh-CN" sz="1800" b="0" i="0" u="sng" strike="noStrike" kern="1200" cap="none" spc="0" normalizeH="0" baseline="0" noProof="0" dirty="0">
                <a:ln>
                  <a:noFill/>
                </a:ln>
                <a:solidFill>
                  <a:srgbClr val="000000"/>
                </a:solidFill>
                <a:effectLst/>
                <a:uLnTx/>
                <a:uFillTx/>
                <a:latin typeface="Times New Roman"/>
                <a:ea typeface="宋体"/>
                <a:cs typeface="+mn-cs"/>
              </a:rPr>
              <a:t>4 10↙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c1=(3+6i)</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c2=(4+10i)</a:t>
            </a:r>
          </a:p>
        </p:txBody>
      </p:sp>
    </p:spTree>
    <p:extLst>
      <p:ext uri="{BB962C8B-B14F-4D97-AF65-F5344CB8AC3E}">
        <p14:creationId xmlns:p14="http://schemas.microsoft.com/office/powerpoint/2010/main" val="406257774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16B91C6F-BB48-938D-1D9A-887A516A47C3}"/>
              </a:ext>
            </a:extLst>
          </p:cNvPr>
          <p:cNvSpPr txBox="1">
            <a:spLocks noChangeArrowheads="1"/>
          </p:cNvSpPr>
          <p:nvPr/>
        </p:nvSpPr>
        <p:spPr>
          <a:xfrm>
            <a:off x="231973" y="1370012"/>
            <a:ext cx="8382000" cy="4117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2800"/>
              </a:lnSpc>
              <a:buClr>
                <a:srgbClr val="FF0000"/>
              </a:buClr>
              <a:buSzPct val="75000"/>
              <a:buFont typeface="Wingdings" panose="05000000000000000000" pitchFamily="2" charset="2"/>
              <a:buChar char="p"/>
            </a:pPr>
            <a:r>
              <a:rPr lang="zh-CN" altLang="en-US" sz="2200">
                <a:ea typeface="黑体" panose="02010609060101010101" pitchFamily="49" charset="-122"/>
              </a:rPr>
              <a:t>在</a:t>
            </a:r>
            <a:r>
              <a:rPr lang="en-US" altLang="zh-CN" sz="2200">
                <a:ea typeface="黑体" panose="02010609060101010101" pitchFamily="49" charset="-122"/>
              </a:rPr>
              <a:t>C++</a:t>
            </a:r>
            <a:r>
              <a:rPr lang="zh-CN" altLang="en-US" sz="2200">
                <a:ea typeface="黑体" panose="02010609060101010101" pitchFamily="49" charset="-122"/>
              </a:rPr>
              <a:t>中，运算符重载是很重要的、很有实用意义的</a:t>
            </a:r>
            <a:endParaRPr lang="en-US" altLang="zh-CN" sz="2200">
              <a:ea typeface="黑体" panose="02010609060101010101" pitchFamily="49" charset="-122"/>
            </a:endParaRPr>
          </a:p>
          <a:p>
            <a:pPr marL="450850" indent="-169863" algn="just">
              <a:lnSpc>
                <a:spcPts val="2800"/>
              </a:lnSpc>
              <a:buClr>
                <a:srgbClr val="FF0000"/>
              </a:buClr>
              <a:buSzPct val="75000"/>
              <a:buFont typeface="Wingdings" panose="05000000000000000000" pitchFamily="2" charset="2"/>
              <a:buChar char="p"/>
            </a:pPr>
            <a:r>
              <a:rPr lang="zh-CN" altLang="en-US" sz="2200">
                <a:ea typeface="黑体" panose="02010609060101010101" pitchFamily="49" charset="-122"/>
              </a:rPr>
              <a:t>使类的设计更加丰富多彩，扩大了类的功能和使用范围，使程序易于理解，易于对对象进行操作，它体现了为用户着想、方便用户使用的思想</a:t>
            </a:r>
            <a:endParaRPr lang="en-US" altLang="zh-CN" sz="2200">
              <a:ea typeface="黑体" panose="02010609060101010101" pitchFamily="49" charset="-122"/>
            </a:endParaRPr>
          </a:p>
          <a:p>
            <a:pPr marL="450850" indent="-169863" algn="just">
              <a:lnSpc>
                <a:spcPts val="2800"/>
              </a:lnSpc>
              <a:buClr>
                <a:srgbClr val="FF0000"/>
              </a:buClr>
              <a:buSzPct val="75000"/>
              <a:buFont typeface="Wingdings" panose="05000000000000000000" pitchFamily="2" charset="2"/>
              <a:buChar char="p"/>
            </a:pPr>
            <a:r>
              <a:rPr lang="zh-CN" altLang="en-US" sz="2200">
                <a:ea typeface="黑体" panose="02010609060101010101" pitchFamily="49" charset="-122"/>
              </a:rPr>
              <a:t>有了运算符重载，在声明了类之后，人们就可以像使用标准类型一样来使用自己声明的类</a:t>
            </a:r>
            <a:endParaRPr lang="en-US" altLang="zh-CN" sz="2200">
              <a:ea typeface="黑体" panose="02010609060101010101" pitchFamily="49" charset="-122"/>
            </a:endParaRPr>
          </a:p>
          <a:p>
            <a:pPr marL="450850" indent="-169863" algn="just">
              <a:lnSpc>
                <a:spcPts val="2800"/>
              </a:lnSpc>
              <a:buClr>
                <a:srgbClr val="FF0000"/>
              </a:buClr>
              <a:buSzPct val="75000"/>
              <a:buFont typeface="Wingdings" panose="05000000000000000000" pitchFamily="2" charset="2"/>
              <a:buChar char="p"/>
            </a:pPr>
            <a:r>
              <a:rPr lang="zh-CN" altLang="en-US" sz="2200">
                <a:ea typeface="黑体" panose="02010609060101010101" pitchFamily="49" charset="-122"/>
              </a:rPr>
              <a:t>类的声明往往是一劳永逸的，有了好的类，用户在程序中就不必定义许多成员函数去完成某些运算和输入输出的功能，使主函数更加简单易读</a:t>
            </a:r>
            <a:endParaRPr lang="en-US" altLang="zh-CN" sz="2200">
              <a:ea typeface="黑体" panose="02010609060101010101" pitchFamily="49" charset="-122"/>
            </a:endParaRPr>
          </a:p>
          <a:p>
            <a:pPr marL="450850" indent="-169863" algn="just">
              <a:lnSpc>
                <a:spcPts val="2800"/>
              </a:lnSpc>
              <a:buClr>
                <a:srgbClr val="FF0000"/>
              </a:buClr>
              <a:buSzPct val="75000"/>
              <a:buFont typeface="Wingdings" panose="05000000000000000000" pitchFamily="2" charset="2"/>
              <a:buChar char="p"/>
            </a:pPr>
            <a:r>
              <a:rPr lang="zh-CN" altLang="en-US" sz="2200">
                <a:ea typeface="黑体" panose="02010609060101010101" pitchFamily="49" charset="-122"/>
              </a:rPr>
              <a:t>好的运算符重载能体现面向对象程序设计思想</a:t>
            </a:r>
            <a:endParaRPr lang="zh-CN" altLang="en-US" sz="2200" dirty="0">
              <a:ea typeface="黑体" panose="02010609060101010101" pitchFamily="49" charset="-122"/>
            </a:endParaRPr>
          </a:p>
        </p:txBody>
      </p:sp>
    </p:spTree>
    <p:extLst>
      <p:ext uri="{BB962C8B-B14F-4D97-AF65-F5344CB8AC3E}">
        <p14:creationId xmlns:p14="http://schemas.microsoft.com/office/powerpoint/2010/main" val="172762276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F002E3A4-B128-20AB-2DA3-1ECCFBD7DDD5}"/>
              </a:ext>
            </a:extLst>
          </p:cNvPr>
          <p:cNvSpPr txBox="1">
            <a:spLocks noChangeArrowheads="1"/>
          </p:cNvSpPr>
          <p:nvPr/>
        </p:nvSpPr>
        <p:spPr>
          <a:xfrm>
            <a:off x="118533" y="1302545"/>
            <a:ext cx="8382000" cy="4595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所谓重载，就是重新赋予新的含义。函数重载就是对一个已有的函数赋予新的含义，使之实现新功能。</a:t>
            </a:r>
          </a:p>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运算符也可以重载。实际上，我们已经在不知不觉之中使用了运算符重载。</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Text Box 2">
            <a:extLst>
              <a:ext uri="{FF2B5EF4-FFF2-40B4-BE49-F238E27FC236}">
                <a16:creationId xmlns:a16="http://schemas.microsoft.com/office/drawing/2014/main" id="{F949E22F-0337-5484-B138-818369714581}"/>
              </a:ext>
            </a:extLst>
          </p:cNvPr>
          <p:cNvSpPr txBox="1">
            <a:spLocks noChangeArrowheads="1"/>
          </p:cNvSpPr>
          <p:nvPr/>
        </p:nvSpPr>
        <p:spPr bwMode="auto">
          <a:xfrm>
            <a:off x="1175809" y="2945607"/>
            <a:ext cx="2271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int   sum,a=3,b=2;</a:t>
            </a:r>
          </a:p>
        </p:txBody>
      </p:sp>
      <p:sp>
        <p:nvSpPr>
          <p:cNvPr id="5" name="Text Box 3">
            <a:extLst>
              <a:ext uri="{FF2B5EF4-FFF2-40B4-BE49-F238E27FC236}">
                <a16:creationId xmlns:a16="http://schemas.microsoft.com/office/drawing/2014/main" id="{099E5BD4-75CF-7CC5-C7F2-97C039924DB3}"/>
              </a:ext>
            </a:extLst>
          </p:cNvPr>
          <p:cNvSpPr txBox="1">
            <a:spLocks noChangeArrowheads="1"/>
          </p:cNvSpPr>
          <p:nvPr/>
        </p:nvSpPr>
        <p:spPr bwMode="auto">
          <a:xfrm>
            <a:off x="3518958" y="3188495"/>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(int)=(int) </a:t>
            </a:r>
            <a:r>
              <a:rPr kumimoji="0" lang="en-US" altLang="zh-CN" sz="20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20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 (int)</a:t>
            </a:r>
          </a:p>
        </p:txBody>
      </p:sp>
      <p:sp>
        <p:nvSpPr>
          <p:cNvPr id="6" name="Text Box 4">
            <a:extLst>
              <a:ext uri="{FF2B5EF4-FFF2-40B4-BE49-F238E27FC236}">
                <a16:creationId xmlns:a16="http://schemas.microsoft.com/office/drawing/2014/main" id="{84FED2FB-5726-C4E0-DDF2-599BECC2A280}"/>
              </a:ext>
            </a:extLst>
          </p:cNvPr>
          <p:cNvSpPr txBox="1">
            <a:spLocks noChangeArrowheads="1"/>
          </p:cNvSpPr>
          <p:nvPr/>
        </p:nvSpPr>
        <p:spPr bwMode="auto">
          <a:xfrm>
            <a:off x="1161521" y="3331370"/>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sum=a+b; </a:t>
            </a:r>
          </a:p>
        </p:txBody>
      </p:sp>
      <p:sp>
        <p:nvSpPr>
          <p:cNvPr id="7" name="Text Box 5">
            <a:extLst>
              <a:ext uri="{FF2B5EF4-FFF2-40B4-BE49-F238E27FC236}">
                <a16:creationId xmlns:a16="http://schemas.microsoft.com/office/drawing/2014/main" id="{F2E8AB56-029E-45D8-7731-A282D524F8DD}"/>
              </a:ext>
            </a:extLst>
          </p:cNvPr>
          <p:cNvSpPr txBox="1">
            <a:spLocks noChangeArrowheads="1"/>
          </p:cNvSpPr>
          <p:nvPr/>
        </p:nvSpPr>
        <p:spPr bwMode="auto">
          <a:xfrm>
            <a:off x="1161521" y="3974307"/>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float   add, x=3.2, y=2.5;</a:t>
            </a:r>
          </a:p>
        </p:txBody>
      </p:sp>
      <p:sp>
        <p:nvSpPr>
          <p:cNvPr id="8" name="Text Box 6">
            <a:extLst>
              <a:ext uri="{FF2B5EF4-FFF2-40B4-BE49-F238E27FC236}">
                <a16:creationId xmlns:a16="http://schemas.microsoft.com/office/drawing/2014/main" id="{69610AA1-9DE9-C960-CECE-52281C1C3728}"/>
              </a:ext>
            </a:extLst>
          </p:cNvPr>
          <p:cNvSpPr txBox="1">
            <a:spLocks noChangeArrowheads="1"/>
          </p:cNvSpPr>
          <p:nvPr/>
        </p:nvSpPr>
        <p:spPr bwMode="auto">
          <a:xfrm>
            <a:off x="3538008" y="4402932"/>
            <a:ext cx="255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(float)=(float) </a:t>
            </a:r>
            <a:r>
              <a:rPr kumimoji="0" lang="en-US" altLang="zh-CN" sz="20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 </a:t>
            </a:r>
            <a:r>
              <a:rPr kumimoji="0" lang="en-US" altLang="zh-CN" sz="20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(float)</a:t>
            </a:r>
          </a:p>
        </p:txBody>
      </p:sp>
      <p:sp>
        <p:nvSpPr>
          <p:cNvPr id="9" name="Text Box 7">
            <a:extLst>
              <a:ext uri="{FF2B5EF4-FFF2-40B4-BE49-F238E27FC236}">
                <a16:creationId xmlns:a16="http://schemas.microsoft.com/office/drawing/2014/main" id="{29243151-2F7C-7C7E-6AC3-9E3C6C2FDCB1}"/>
              </a:ext>
            </a:extLst>
          </p:cNvPr>
          <p:cNvSpPr txBox="1">
            <a:spLocks noChangeArrowheads="1"/>
          </p:cNvSpPr>
          <p:nvPr/>
        </p:nvSpPr>
        <p:spPr bwMode="auto">
          <a:xfrm>
            <a:off x="1232958" y="4474370"/>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add=x+y; </a:t>
            </a:r>
          </a:p>
        </p:txBody>
      </p:sp>
      <p:sp>
        <p:nvSpPr>
          <p:cNvPr id="10" name="AutoShape 12">
            <a:extLst>
              <a:ext uri="{FF2B5EF4-FFF2-40B4-BE49-F238E27FC236}">
                <a16:creationId xmlns:a16="http://schemas.microsoft.com/office/drawing/2014/main" id="{E519994D-4706-9DD1-4DEA-F103CC09568E}"/>
              </a:ext>
            </a:extLst>
          </p:cNvPr>
          <p:cNvSpPr>
            <a:spLocks/>
          </p:cNvSpPr>
          <p:nvPr/>
        </p:nvSpPr>
        <p:spPr bwMode="auto">
          <a:xfrm>
            <a:off x="6090708" y="3402808"/>
            <a:ext cx="285750" cy="1285875"/>
          </a:xfrm>
          <a:prstGeom prst="rightBrace">
            <a:avLst>
              <a:gd name="adj1" fmla="val 38333"/>
              <a:gd name="adj2" fmla="val 50000"/>
            </a:avLst>
          </a:prstGeom>
          <a:noFill/>
          <a:ln w="571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Text Box 13">
            <a:extLst>
              <a:ext uri="{FF2B5EF4-FFF2-40B4-BE49-F238E27FC236}">
                <a16:creationId xmlns:a16="http://schemas.microsoft.com/office/drawing/2014/main" id="{A1F02AA0-30FE-3342-66B6-8C0064EDA334}"/>
              </a:ext>
            </a:extLst>
          </p:cNvPr>
          <p:cNvSpPr txBox="1">
            <a:spLocks noChangeArrowheads="1"/>
          </p:cNvSpPr>
          <p:nvPr/>
        </p:nvSpPr>
        <p:spPr bwMode="auto">
          <a:xfrm>
            <a:off x="6590771" y="3617120"/>
            <a:ext cx="1600200" cy="835806"/>
          </a:xfrm>
          <a:prstGeom prst="rect">
            <a:avLst/>
          </a:prstGeom>
          <a:solidFill>
            <a:srgbClr val="FFC000"/>
          </a:solidFill>
          <a:ln w="38100">
            <a:solidFill>
              <a:srgbClr val="FF0000"/>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lnSpc>
                <a:spcPct val="130000"/>
              </a:lnSpc>
              <a:spcBef>
                <a:spcPct val="0"/>
              </a:spcBef>
              <a:spcAft>
                <a:spcPct val="0"/>
              </a:spcAft>
            </a:pPr>
            <a:r>
              <a:rPr lang="zh-CN" altLang="en-US" sz="2000">
                <a:solidFill>
                  <a:srgbClr val="000000"/>
                </a:solidFill>
                <a:latin typeface="黑体" panose="02010609060101010101" pitchFamily="49" charset="-122"/>
                <a:ea typeface="黑体" panose="02010609060101010101" pitchFamily="49" charset="-122"/>
              </a:rPr>
              <a:t>系统自动识别数据类型</a:t>
            </a:r>
          </a:p>
        </p:txBody>
      </p:sp>
      <p:sp>
        <p:nvSpPr>
          <p:cNvPr id="12" name="矩形 11">
            <a:extLst>
              <a:ext uri="{FF2B5EF4-FFF2-40B4-BE49-F238E27FC236}">
                <a16:creationId xmlns:a16="http://schemas.microsoft.com/office/drawing/2014/main" id="{4B01865F-7FC4-8154-7340-0F6EDBBD06E7}"/>
              </a:ext>
            </a:extLst>
          </p:cNvPr>
          <p:cNvSpPr/>
          <p:nvPr/>
        </p:nvSpPr>
        <p:spPr>
          <a:xfrm>
            <a:off x="904346" y="5517358"/>
            <a:ext cx="8001000" cy="777875"/>
          </a:xfrm>
          <a:prstGeom prst="rect">
            <a:avLst/>
          </a:prstGeom>
          <a:solidFill>
            <a:srgbClr val="FF99FF"/>
          </a:solidFill>
          <a:ln w="22225">
            <a:solidFill>
              <a:srgbClr val="3333CC"/>
            </a:solidFill>
          </a:ln>
        </p:spPr>
        <p:txBody>
          <a:bodyPr>
            <a:spAutoFit/>
          </a:bodyPr>
          <a:lstStyle/>
          <a:p>
            <a:pPr marL="0" marR="0" lvl="0" indent="0" defTabSz="914400" eaLnBrk="1" fontAlgn="base" latinLnBrk="0" hangingPunct="1">
              <a:lnSpc>
                <a:spcPts val="28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rPr>
              <a:t>用户能否根据自己的需要对</a:t>
            </a:r>
            <a:r>
              <a:rPr kumimoji="0" lang="en-US" altLang="zh-CN" sz="2000" b="0" i="0" u="none" strike="noStrike" kern="0" cap="none" spc="0" normalizeH="0" baseline="0" noProof="0">
                <a:ln>
                  <a:noFill/>
                </a:ln>
                <a:solidFill>
                  <a:srgbClr val="000000"/>
                </a:solidFill>
                <a:effectLst/>
                <a:uLnTx/>
                <a:uFillTx/>
                <a:latin typeface="Times New Roman"/>
                <a:ea typeface="黑体" pitchFamily="49" charset="-122"/>
              </a:rPr>
              <a:t>C++</a:t>
            </a: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rPr>
              <a:t>已提供的运算符进行重载，赋予它们新的含义，使之一名多用。譬如，能否用“+”号进行两个复数的相加。</a:t>
            </a:r>
          </a:p>
        </p:txBody>
      </p:sp>
      <p:sp>
        <p:nvSpPr>
          <p:cNvPr id="13" name="下箭头 13">
            <a:extLst>
              <a:ext uri="{FF2B5EF4-FFF2-40B4-BE49-F238E27FC236}">
                <a16:creationId xmlns:a16="http://schemas.microsoft.com/office/drawing/2014/main" id="{0EBE069D-15D9-65BA-37EA-45412E683D59}"/>
              </a:ext>
            </a:extLst>
          </p:cNvPr>
          <p:cNvSpPr/>
          <p:nvPr/>
        </p:nvSpPr>
        <p:spPr>
          <a:xfrm>
            <a:off x="4547658" y="4945858"/>
            <a:ext cx="357188" cy="428625"/>
          </a:xfrm>
          <a:prstGeom prst="downArrow">
            <a:avLst/>
          </a:prstGeom>
          <a:solidFill>
            <a:srgbClr val="00CC99"/>
          </a:solidFill>
          <a:ln w="25400" cap="flat" cmpd="sng" algn="ctr">
            <a:solidFill>
              <a:srgbClr val="00CC99">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25360834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P spid="8" grpId="0" autoUpdateAnimBg="0"/>
      <p:bldP spid="9" grpId="0" autoUpdateAnimBg="0"/>
      <p:bldP spid="10"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741EAA61-6348-914D-52E0-7E0B1B303760}"/>
              </a:ext>
            </a:extLst>
          </p:cNvPr>
          <p:cNvSpPr txBox="1">
            <a:spLocks noChangeArrowheads="1"/>
          </p:cNvSpPr>
          <p:nvPr/>
        </p:nvSpPr>
        <p:spPr>
          <a:xfrm>
            <a:off x="248830" y="1090718"/>
            <a:ext cx="81534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ts val="60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j-cs"/>
              </a:rPr>
              <a:t>10.8.1 标准类型数据间的转换</a:t>
            </a:r>
          </a:p>
        </p:txBody>
      </p:sp>
      <p:sp>
        <p:nvSpPr>
          <p:cNvPr id="4" name="Rectangle 2">
            <a:extLst>
              <a:ext uri="{FF2B5EF4-FFF2-40B4-BE49-F238E27FC236}">
                <a16:creationId xmlns:a16="http://schemas.microsoft.com/office/drawing/2014/main" id="{34907FF9-0D71-BC20-34B4-4DF8F421140D}"/>
              </a:ext>
            </a:extLst>
          </p:cNvPr>
          <p:cNvSpPr txBox="1">
            <a:spLocks noChangeArrowheads="1"/>
          </p:cNvSpPr>
          <p:nvPr/>
        </p:nvSpPr>
        <p:spPr>
          <a:xfrm>
            <a:off x="140268" y="1769460"/>
            <a:ext cx="8382000"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2800"/>
              </a:lnSpc>
              <a:buClr>
                <a:srgbClr val="FF0000"/>
              </a:buClr>
              <a:buSzPct val="75000"/>
              <a:buFont typeface="Wingdings" panose="05000000000000000000" pitchFamily="2" charset="2"/>
              <a:buChar char="p"/>
            </a:pPr>
            <a:r>
              <a:rPr lang="zh-CN" altLang="en-US" sz="2200" dirty="0">
                <a:ea typeface="黑体" panose="02010609060101010101" pitchFamily="49" charset="-122"/>
              </a:rPr>
              <a:t>在</a:t>
            </a:r>
            <a:r>
              <a:rPr lang="en-US" altLang="zh-CN" sz="2200" dirty="0">
                <a:ea typeface="黑体" panose="02010609060101010101" pitchFamily="49" charset="-122"/>
              </a:rPr>
              <a:t>C++</a:t>
            </a:r>
            <a:r>
              <a:rPr lang="zh-CN" altLang="en-US" sz="2200" dirty="0">
                <a:ea typeface="黑体" panose="02010609060101010101" pitchFamily="49" charset="-122"/>
              </a:rPr>
              <a:t>中，某些不同类型数据之间可以自动转换，例如</a:t>
            </a:r>
          </a:p>
          <a:p>
            <a:pPr marL="450850" indent="-169863" algn="just">
              <a:lnSpc>
                <a:spcPts val="2800"/>
              </a:lnSpc>
              <a:buClr>
                <a:srgbClr val="FF0000"/>
              </a:buClr>
              <a:buSzPct val="75000"/>
              <a:buFont typeface="Arial" panose="020B0604020202020204" pitchFamily="34" charset="0"/>
              <a:buNone/>
            </a:pPr>
            <a:r>
              <a:rPr lang="en-US" altLang="zh-CN" sz="2200" dirty="0">
                <a:solidFill>
                  <a:srgbClr val="0000FF"/>
                </a:solidFill>
                <a:ea typeface="黑体" panose="02010609060101010101" pitchFamily="49" charset="-122"/>
              </a:rPr>
              <a:t>    int </a:t>
            </a:r>
            <a:r>
              <a:rPr lang="en-US" altLang="zh-CN" sz="2200" dirty="0" err="1">
                <a:solidFill>
                  <a:srgbClr val="0000FF"/>
                </a:solidFill>
                <a:ea typeface="黑体" panose="02010609060101010101" pitchFamily="49" charset="-122"/>
              </a:rPr>
              <a:t>i</a:t>
            </a:r>
            <a:r>
              <a:rPr lang="en-US" altLang="zh-CN" sz="2200" dirty="0">
                <a:solidFill>
                  <a:srgbClr val="0000FF"/>
                </a:solidFill>
                <a:ea typeface="黑体" panose="02010609060101010101" pitchFamily="49" charset="-122"/>
              </a:rPr>
              <a:t> = 6;</a:t>
            </a:r>
          </a:p>
          <a:p>
            <a:pPr marL="450850" indent="-169863" algn="just">
              <a:lnSpc>
                <a:spcPts val="2800"/>
              </a:lnSpc>
              <a:buClr>
                <a:srgbClr val="FF0000"/>
              </a:buClr>
              <a:buSzPct val="75000"/>
              <a:buFont typeface="Arial" panose="020B0604020202020204" pitchFamily="34" charset="0"/>
              <a:buNone/>
            </a:pPr>
            <a:r>
              <a:rPr lang="en-US" altLang="zh-CN" sz="2200" dirty="0">
                <a:solidFill>
                  <a:srgbClr val="0000FF"/>
                </a:solidFill>
                <a:ea typeface="黑体" panose="02010609060101010101" pitchFamily="49" charset="-122"/>
              </a:rPr>
              <a:t>    </a:t>
            </a:r>
            <a:r>
              <a:rPr lang="en-US" altLang="zh-CN" sz="2200" dirty="0" err="1">
                <a:solidFill>
                  <a:srgbClr val="0000FF"/>
                </a:solidFill>
                <a:ea typeface="黑体" panose="02010609060101010101" pitchFamily="49" charset="-122"/>
              </a:rPr>
              <a:t>i</a:t>
            </a:r>
            <a:r>
              <a:rPr lang="en-US" altLang="zh-CN" sz="2200" dirty="0">
                <a:solidFill>
                  <a:srgbClr val="0000FF"/>
                </a:solidFill>
                <a:ea typeface="黑体" panose="02010609060101010101" pitchFamily="49" charset="-122"/>
              </a:rPr>
              <a:t> = 7.5 + </a:t>
            </a:r>
            <a:r>
              <a:rPr lang="en-US" altLang="zh-CN" sz="2200" dirty="0" err="1">
                <a:solidFill>
                  <a:srgbClr val="0000FF"/>
                </a:solidFill>
                <a:ea typeface="黑体" panose="02010609060101010101" pitchFamily="49" charset="-122"/>
              </a:rPr>
              <a:t>i</a:t>
            </a:r>
            <a:r>
              <a:rPr lang="en-US" altLang="zh-CN" sz="2200" dirty="0">
                <a:solidFill>
                  <a:srgbClr val="0000FF"/>
                </a:solidFill>
                <a:ea typeface="黑体" panose="02010609060101010101" pitchFamily="49" charset="-122"/>
              </a:rPr>
              <a:t>;</a:t>
            </a:r>
          </a:p>
          <a:p>
            <a:pPr marL="450850" indent="-169863" algn="just">
              <a:lnSpc>
                <a:spcPts val="2900"/>
              </a:lnSpc>
              <a:spcBef>
                <a:spcPts val="1200"/>
              </a:spcBef>
              <a:buClr>
                <a:srgbClr val="FF0000"/>
              </a:buClr>
              <a:buSzPct val="75000"/>
              <a:buFont typeface="Wingdings" panose="05000000000000000000" pitchFamily="2" charset="2"/>
              <a:buChar char="p"/>
            </a:pPr>
            <a:r>
              <a:rPr lang="zh-CN" altLang="en-US" sz="2200" dirty="0">
                <a:ea typeface="黑体" panose="02010609060101010101" pitchFamily="49" charset="-122"/>
              </a:rPr>
              <a:t>这种转换是由</a:t>
            </a:r>
            <a:r>
              <a:rPr lang="en-US" altLang="zh-CN" sz="2200" dirty="0">
                <a:ea typeface="黑体" panose="02010609060101010101" pitchFamily="49" charset="-122"/>
              </a:rPr>
              <a:t>C++</a:t>
            </a:r>
            <a:r>
              <a:rPr lang="zh-CN" altLang="en-US" sz="2200" dirty="0">
                <a:ea typeface="黑体" panose="02010609060101010101" pitchFamily="49" charset="-122"/>
              </a:rPr>
              <a:t>编译系统自动完成的，用户不需干预</a:t>
            </a:r>
            <a:r>
              <a:rPr lang="en-US" altLang="zh-CN" sz="2200" dirty="0">
                <a:ea typeface="黑体" panose="02010609060101010101" pitchFamily="49" charset="-122"/>
              </a:rPr>
              <a:t>,</a:t>
            </a:r>
            <a:r>
              <a:rPr lang="zh-CN" altLang="en-US" sz="2200" dirty="0">
                <a:ea typeface="黑体" panose="02010609060101010101" pitchFamily="49" charset="-122"/>
              </a:rPr>
              <a:t>称为隐式类型转换。</a:t>
            </a:r>
            <a:endParaRPr lang="en-US" altLang="zh-CN" sz="2200" dirty="0">
              <a:ea typeface="黑体" panose="02010609060101010101" pitchFamily="49" charset="-122"/>
            </a:endParaRPr>
          </a:p>
          <a:p>
            <a:pPr marL="450850" indent="-169863" algn="just">
              <a:lnSpc>
                <a:spcPts val="2900"/>
              </a:lnSpc>
              <a:buClr>
                <a:srgbClr val="FF0000"/>
              </a:buClr>
              <a:buSzPct val="75000"/>
              <a:buFont typeface="Wingdings" panose="05000000000000000000" pitchFamily="2" charset="2"/>
              <a:buChar char="p"/>
            </a:pPr>
            <a:r>
              <a:rPr lang="en-US" altLang="zh-CN" sz="2200" dirty="0">
                <a:ea typeface="黑体" panose="02010609060101010101" pitchFamily="49" charset="-122"/>
              </a:rPr>
              <a:t>C++</a:t>
            </a:r>
            <a:r>
              <a:rPr lang="zh-CN" altLang="en-US" sz="2200" dirty="0">
                <a:ea typeface="黑体" panose="02010609060101010101" pitchFamily="49" charset="-122"/>
              </a:rPr>
              <a:t>还提供显式类型转换    </a:t>
            </a:r>
            <a:r>
              <a:rPr lang="zh-CN" altLang="en-US" sz="2200" dirty="0">
                <a:solidFill>
                  <a:srgbClr val="0000FF"/>
                </a:solidFill>
                <a:ea typeface="黑体" panose="02010609060101010101" pitchFamily="49" charset="-122"/>
              </a:rPr>
              <a:t>类型名(数据)        </a:t>
            </a:r>
          </a:p>
          <a:p>
            <a:pPr marL="450850" indent="-169863" algn="just">
              <a:lnSpc>
                <a:spcPts val="2900"/>
              </a:lnSpc>
              <a:buClr>
                <a:srgbClr val="FF0000"/>
              </a:buClr>
              <a:buSzPct val="75000"/>
              <a:buFont typeface="Arial" panose="020B0604020202020204" pitchFamily="34" charset="0"/>
              <a:buNone/>
            </a:pPr>
            <a:r>
              <a:rPr lang="en-US" altLang="zh-CN" sz="2200" dirty="0">
                <a:solidFill>
                  <a:srgbClr val="0000FF"/>
                </a:solidFill>
                <a:ea typeface="黑体" panose="02010609060101010101" pitchFamily="49" charset="-122"/>
              </a:rPr>
              <a:t>     int(89.5)  //</a:t>
            </a:r>
            <a:r>
              <a:rPr lang="zh-CN" altLang="en-US" sz="2200" dirty="0">
                <a:solidFill>
                  <a:srgbClr val="0000FF"/>
                </a:solidFill>
                <a:ea typeface="黑体" panose="02010609060101010101" pitchFamily="49" charset="-122"/>
              </a:rPr>
              <a:t>其作用是将89.5转换为整型数89。</a:t>
            </a:r>
          </a:p>
          <a:p>
            <a:pPr marL="450850" indent="-169863" algn="just">
              <a:lnSpc>
                <a:spcPts val="2900"/>
              </a:lnSpc>
              <a:buClr>
                <a:srgbClr val="FF0000"/>
              </a:buClr>
              <a:buSzPct val="75000"/>
              <a:buFont typeface="Wingdings" panose="05000000000000000000" pitchFamily="2" charset="2"/>
              <a:buChar char="p"/>
            </a:pPr>
            <a:r>
              <a:rPr lang="zh-CN" altLang="en-US" sz="2200" dirty="0">
                <a:solidFill>
                  <a:srgbClr val="FF0000"/>
                </a:solidFill>
                <a:ea typeface="黑体" panose="02010609060101010101" pitchFamily="49" charset="-122"/>
              </a:rPr>
              <a:t>对于用户自己声明的类型</a:t>
            </a:r>
            <a:r>
              <a:rPr lang="zh-CN" altLang="en-US" sz="2200" dirty="0">
                <a:ea typeface="黑体" panose="02010609060101010101" pitchFamily="49" charset="-122"/>
              </a:rPr>
              <a:t>，编译系统并不知道怎样进行转换。解决这个问题的关键是让编译系统知道怎样去进行这些转换，需要定义专门的函数来处理。</a:t>
            </a:r>
          </a:p>
          <a:p>
            <a:pPr marL="450850" indent="-169863" algn="just">
              <a:lnSpc>
                <a:spcPts val="2800"/>
              </a:lnSpc>
              <a:spcBef>
                <a:spcPts val="1200"/>
              </a:spcBef>
              <a:buClr>
                <a:srgbClr val="FF0000"/>
              </a:buClr>
              <a:buSzPct val="75000"/>
              <a:buFont typeface="Wingdings" panose="05000000000000000000" pitchFamily="2" charset="2"/>
              <a:buChar char="p"/>
            </a:pPr>
            <a:endParaRPr lang="zh-CN" altLang="en-US" sz="2200" dirty="0">
              <a:ea typeface="黑体" panose="02010609060101010101" pitchFamily="49" charset="-122"/>
            </a:endParaRPr>
          </a:p>
        </p:txBody>
      </p:sp>
      <p:sp>
        <p:nvSpPr>
          <p:cNvPr id="5" name="矩形 4">
            <a:extLst>
              <a:ext uri="{FF2B5EF4-FFF2-40B4-BE49-F238E27FC236}">
                <a16:creationId xmlns:a16="http://schemas.microsoft.com/office/drawing/2014/main" id="{8414390A-F45F-8BD3-B881-20F204278F2B}"/>
              </a:ext>
            </a:extLst>
          </p:cNvPr>
          <p:cNvSpPr/>
          <p:nvPr/>
        </p:nvSpPr>
        <p:spPr>
          <a:xfrm>
            <a:off x="2408806" y="2183799"/>
            <a:ext cx="5543550" cy="922337"/>
          </a:xfrm>
          <a:prstGeom prst="rect">
            <a:avLst/>
          </a:prstGeom>
          <a:solidFill>
            <a:srgbClr val="FFC000"/>
          </a:solidFill>
          <a:ln w="15875">
            <a:solidFill>
              <a:srgbClr val="2D2DB9"/>
            </a:solidFill>
          </a:ln>
        </p:spPr>
        <p:txBody>
          <a:bodyPr>
            <a:spAutoFit/>
          </a:bodyPr>
          <a:lstStyle/>
          <a:p>
            <a:pPr marL="269875" marR="0" lvl="0" indent="-269875" algn="just" defTabSz="914400" eaLnBrk="1" fontAlgn="base" latinLnBrk="0" hangingPunct="1">
              <a:lnSpc>
                <a:spcPct val="100000"/>
              </a:lnSpc>
              <a:spcBef>
                <a:spcPct val="0"/>
              </a:spcBef>
              <a:spcAft>
                <a:spcPct val="0"/>
              </a:spcAft>
              <a:buClr>
                <a:srgbClr val="FF0000"/>
              </a:buClr>
              <a:buSzPct val="75000"/>
              <a:buFont typeface="Wingdings" pitchFamily="2" charset="2"/>
              <a:buChar char="Ø"/>
              <a:tabLst/>
              <a:defRPr/>
            </a:pPr>
            <a:r>
              <a:rPr kumimoji="0" lang="zh-CN" altLang="en-US" sz="1800" b="0" i="0" u="none" strike="noStrike" kern="0" cap="none" spc="0" normalizeH="0" baseline="0" noProof="0" dirty="0">
                <a:ln>
                  <a:noFill/>
                </a:ln>
                <a:solidFill>
                  <a:srgbClr val="0000FF"/>
                </a:solidFill>
                <a:effectLst/>
                <a:uLnTx/>
                <a:uFillTx/>
                <a:latin typeface="Times New Roman" charset="0"/>
                <a:ea typeface="黑体" pitchFamily="2" charset="-122"/>
              </a:rPr>
              <a:t>7.5是作为</a:t>
            </a:r>
            <a:r>
              <a:rPr kumimoji="0" lang="en-US" altLang="zh-CN" sz="1800" b="0" i="0" u="none" strike="noStrike" kern="0" cap="none" spc="0" normalizeH="0" baseline="0" noProof="0" dirty="0">
                <a:ln>
                  <a:noFill/>
                </a:ln>
                <a:solidFill>
                  <a:srgbClr val="0000FF"/>
                </a:solidFill>
                <a:effectLst/>
                <a:uLnTx/>
                <a:uFillTx/>
                <a:latin typeface="Times New Roman" charset="0"/>
                <a:ea typeface="黑体" pitchFamily="2" charset="-122"/>
              </a:rPr>
              <a:t>double</a:t>
            </a:r>
            <a:r>
              <a:rPr kumimoji="0" lang="zh-CN" altLang="en-US" sz="1800" b="0" i="0" u="none" strike="noStrike" kern="0" cap="none" spc="0" normalizeH="0" baseline="0" noProof="0" dirty="0">
                <a:ln>
                  <a:noFill/>
                </a:ln>
                <a:solidFill>
                  <a:srgbClr val="0000FF"/>
                </a:solidFill>
                <a:effectLst/>
                <a:uLnTx/>
                <a:uFillTx/>
                <a:latin typeface="Times New Roman" charset="0"/>
                <a:ea typeface="黑体" pitchFamily="2" charset="-122"/>
              </a:rPr>
              <a:t>型数处理的；</a:t>
            </a:r>
            <a:endParaRPr kumimoji="0" lang="en-US" altLang="zh-CN" sz="1800" b="0" i="0" u="none" strike="noStrike" kern="0" cap="none" spc="0" normalizeH="0" baseline="0" noProof="0" dirty="0">
              <a:ln>
                <a:noFill/>
              </a:ln>
              <a:solidFill>
                <a:srgbClr val="0000FF"/>
              </a:solidFill>
              <a:effectLst/>
              <a:uLnTx/>
              <a:uFillTx/>
              <a:latin typeface="Times New Roman" charset="0"/>
              <a:ea typeface="黑体" pitchFamily="2" charset="-122"/>
            </a:endParaRPr>
          </a:p>
          <a:p>
            <a:pPr marL="269875" marR="0" lvl="0" indent="-269875" algn="just" defTabSz="914400" eaLnBrk="1" fontAlgn="base" latinLnBrk="0" hangingPunct="1">
              <a:lnSpc>
                <a:spcPct val="100000"/>
              </a:lnSpc>
              <a:spcBef>
                <a:spcPct val="0"/>
              </a:spcBef>
              <a:spcAft>
                <a:spcPct val="0"/>
              </a:spcAft>
              <a:buClr>
                <a:srgbClr val="FF0000"/>
              </a:buClr>
              <a:buSzPct val="75000"/>
              <a:buFont typeface="Wingdings" pitchFamily="2" charset="2"/>
              <a:buChar char="Ø"/>
              <a:tabLst/>
              <a:defRPr/>
            </a:pPr>
            <a:r>
              <a:rPr kumimoji="0" lang="en-US" altLang="zh-CN" sz="1800" b="0" i="0" u="none" strike="noStrike" kern="0" cap="none" spc="0" normalizeH="0" baseline="0" noProof="0" dirty="0">
                <a:ln>
                  <a:noFill/>
                </a:ln>
                <a:solidFill>
                  <a:srgbClr val="0000FF"/>
                </a:solidFill>
                <a:effectLst/>
                <a:uLnTx/>
                <a:uFillTx/>
                <a:latin typeface="Times New Roman" charset="0"/>
                <a:ea typeface="黑体" pitchFamily="2" charset="-122"/>
              </a:rPr>
              <a:t>6</a:t>
            </a:r>
            <a:r>
              <a:rPr kumimoji="0" lang="zh-CN" altLang="en-US" sz="1800" b="0" i="0" u="none" strike="noStrike" kern="0" cap="none" spc="0" normalizeH="0" baseline="0" noProof="0" dirty="0">
                <a:ln>
                  <a:noFill/>
                </a:ln>
                <a:solidFill>
                  <a:srgbClr val="0000FF"/>
                </a:solidFill>
                <a:effectLst/>
                <a:uLnTx/>
                <a:uFillTx/>
                <a:latin typeface="Times New Roman" charset="0"/>
                <a:ea typeface="黑体" pitchFamily="2" charset="-122"/>
              </a:rPr>
              <a:t>转换成</a:t>
            </a:r>
            <a:r>
              <a:rPr kumimoji="0" lang="en-US" altLang="zh-CN" sz="1800" b="0" i="0" u="none" strike="noStrike" kern="0" cap="none" spc="0" normalizeH="0" baseline="0" noProof="0" dirty="0">
                <a:ln>
                  <a:noFill/>
                </a:ln>
                <a:solidFill>
                  <a:srgbClr val="0000FF"/>
                </a:solidFill>
                <a:effectLst/>
                <a:uLnTx/>
                <a:uFillTx/>
                <a:latin typeface="Times New Roman" charset="0"/>
                <a:ea typeface="黑体" pitchFamily="2" charset="-122"/>
              </a:rPr>
              <a:t>double</a:t>
            </a:r>
            <a:r>
              <a:rPr kumimoji="0" lang="zh-CN" altLang="en-US" sz="1800" b="0" i="0" u="none" strike="noStrike" kern="0" cap="none" spc="0" normalizeH="0" baseline="0" noProof="0" dirty="0">
                <a:ln>
                  <a:noFill/>
                </a:ln>
                <a:solidFill>
                  <a:srgbClr val="0000FF"/>
                </a:solidFill>
                <a:effectLst/>
                <a:uLnTx/>
                <a:uFillTx/>
                <a:latin typeface="Times New Roman" charset="0"/>
                <a:ea typeface="黑体" pitchFamily="2" charset="-122"/>
              </a:rPr>
              <a:t>型，然后与7.5相加，得到和为13.5；</a:t>
            </a:r>
            <a:endParaRPr kumimoji="0" lang="en-US" altLang="zh-CN" sz="1800" b="0" i="0" u="none" strike="noStrike" kern="0" cap="none" spc="0" normalizeH="0" baseline="0" noProof="0" dirty="0">
              <a:ln>
                <a:noFill/>
              </a:ln>
              <a:solidFill>
                <a:srgbClr val="0000FF"/>
              </a:solidFill>
              <a:effectLst/>
              <a:uLnTx/>
              <a:uFillTx/>
              <a:latin typeface="Times New Roman" charset="0"/>
              <a:ea typeface="黑体" pitchFamily="2" charset="-122"/>
            </a:endParaRPr>
          </a:p>
          <a:p>
            <a:pPr marL="269875" marR="0" lvl="0" indent="-269875" algn="just" defTabSz="914400" eaLnBrk="1" fontAlgn="base" latinLnBrk="0" hangingPunct="1">
              <a:lnSpc>
                <a:spcPct val="100000"/>
              </a:lnSpc>
              <a:spcBef>
                <a:spcPct val="0"/>
              </a:spcBef>
              <a:spcAft>
                <a:spcPct val="0"/>
              </a:spcAft>
              <a:buClr>
                <a:srgbClr val="FF0000"/>
              </a:buClr>
              <a:buSzPct val="75000"/>
              <a:buFont typeface="Wingdings" pitchFamily="2" charset="2"/>
              <a:buChar char="Ø"/>
              <a:tabLst/>
              <a:defRPr/>
            </a:pPr>
            <a:r>
              <a:rPr kumimoji="0" lang="zh-CN" altLang="en-US" sz="1800" b="0" i="0" u="none" strike="noStrike" kern="0" cap="none" spc="0" normalizeH="0" baseline="0" noProof="0" dirty="0">
                <a:ln>
                  <a:noFill/>
                </a:ln>
                <a:solidFill>
                  <a:srgbClr val="0000FF"/>
                </a:solidFill>
                <a:effectLst/>
                <a:uLnTx/>
                <a:uFillTx/>
                <a:latin typeface="Times New Roman" charset="0"/>
                <a:ea typeface="黑体" pitchFamily="2" charset="-122"/>
              </a:rPr>
              <a:t>向整型变量</a:t>
            </a:r>
            <a:r>
              <a:rPr kumimoji="0" lang="en-US" altLang="zh-CN" sz="1800" b="0" i="0" u="none" strike="noStrike" kern="0" cap="none" spc="0" normalizeH="0" baseline="0" noProof="0" dirty="0" err="1">
                <a:ln>
                  <a:noFill/>
                </a:ln>
                <a:solidFill>
                  <a:srgbClr val="0000FF"/>
                </a:solidFill>
                <a:effectLst/>
                <a:uLnTx/>
                <a:uFillTx/>
                <a:latin typeface="Times New Roman" charset="0"/>
                <a:ea typeface="黑体" pitchFamily="2" charset="-122"/>
              </a:rPr>
              <a:t>i</a:t>
            </a:r>
            <a:r>
              <a:rPr kumimoji="0" lang="zh-CN" altLang="en-US" sz="1800" b="0" i="0" u="none" strike="noStrike" kern="0" cap="none" spc="0" normalizeH="0" baseline="0" noProof="0" dirty="0">
                <a:ln>
                  <a:noFill/>
                </a:ln>
                <a:solidFill>
                  <a:srgbClr val="0000FF"/>
                </a:solidFill>
                <a:effectLst/>
                <a:uLnTx/>
                <a:uFillTx/>
                <a:latin typeface="Times New Roman" charset="0"/>
                <a:ea typeface="黑体" pitchFamily="2" charset="-122"/>
              </a:rPr>
              <a:t>赋值时，将13.5转换为整数13</a:t>
            </a:r>
            <a:endParaRPr kumimoji="0" lang="en-US" altLang="zh-CN" sz="1800" b="0" i="0" u="none" strike="noStrike" kern="0" cap="none" spc="0" normalizeH="0" baseline="0" noProof="0" dirty="0">
              <a:ln>
                <a:noFill/>
              </a:ln>
              <a:solidFill>
                <a:srgbClr val="0000FF"/>
              </a:solidFill>
              <a:effectLst/>
              <a:uLnTx/>
              <a:uFillTx/>
              <a:latin typeface="Times New Roman" charset="0"/>
              <a:ea typeface="黑体" pitchFamily="2" charset="-122"/>
            </a:endParaRPr>
          </a:p>
        </p:txBody>
      </p:sp>
    </p:spTree>
    <p:extLst>
      <p:ext uri="{BB962C8B-B14F-4D97-AF65-F5344CB8AC3E}">
        <p14:creationId xmlns:p14="http://schemas.microsoft.com/office/powerpoint/2010/main" val="280427872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D0DD593D-01DD-DF68-3DC1-F144FFA82AC4}"/>
              </a:ext>
            </a:extLst>
          </p:cNvPr>
          <p:cNvSpPr txBox="1">
            <a:spLocks noChangeArrowheads="1"/>
          </p:cNvSpPr>
          <p:nvPr/>
        </p:nvSpPr>
        <p:spPr>
          <a:xfrm>
            <a:off x="416058" y="986526"/>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10.8.2 转换构造函数</a:t>
            </a:r>
            <a:endPar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6" name="Rectangle 2">
            <a:extLst>
              <a:ext uri="{FF2B5EF4-FFF2-40B4-BE49-F238E27FC236}">
                <a16:creationId xmlns:a16="http://schemas.microsoft.com/office/drawing/2014/main" id="{56B9DE0B-4C49-1882-E6A3-B3DAA2AAA369}"/>
              </a:ext>
            </a:extLst>
          </p:cNvPr>
          <p:cNvSpPr txBox="1">
            <a:spLocks noChangeArrowheads="1"/>
          </p:cNvSpPr>
          <p:nvPr/>
        </p:nvSpPr>
        <p:spPr>
          <a:xfrm>
            <a:off x="85633" y="1600988"/>
            <a:ext cx="8713788" cy="48761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marR="0" lvl="0" indent="-169863" algn="just" defTabSz="914400" rtl="0" eaLnBrk="1" fontAlgn="auto" latinLnBrk="0" hangingPunct="1">
              <a:lnSpc>
                <a:spcPts val="2800"/>
              </a:lnSpc>
              <a:spcBef>
                <a:spcPts val="1000"/>
              </a:spcBef>
              <a:spcAft>
                <a:spcPts val="0"/>
              </a:spcAft>
              <a:buClr>
                <a:srgbClr val="FF0000"/>
              </a:buClr>
              <a:buSzPct val="75000"/>
              <a:buFont typeface="Wingdings" pitchFamily="2" charset="2"/>
              <a:buChar char="p"/>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2" charset="-122"/>
                <a:cs typeface="+mn-cs"/>
              </a:rPr>
              <a:t>转换构造函数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rPr>
              <a:t>conversion constructor function) </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的作用是将一个其他类型的数据转换成一个类的对象。</a:t>
            </a:r>
          </a:p>
          <a:p>
            <a:pPr marL="450850" marR="0" lvl="0" indent="-169863" algn="just" defTabSz="914400" rtl="0" eaLnBrk="1" fontAlgn="auto" latinLnBrk="0" hangingPunct="1">
              <a:lnSpc>
                <a:spcPts val="2800"/>
              </a:lnSpc>
              <a:spcBef>
                <a:spcPts val="1000"/>
              </a:spcBef>
              <a:spcAft>
                <a:spcPts val="0"/>
              </a:spcAft>
              <a:buClr>
                <a:srgbClr val="FF0000"/>
              </a:buClr>
              <a:buSzPct val="75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先回顾一下以前学习过的几种构造函数： </a:t>
            </a:r>
          </a:p>
          <a:p>
            <a:pPr marL="906462" marR="0" lvl="1" indent="-169863" algn="just" defTabSz="914400" rtl="0" eaLnBrk="1" fontAlgn="auto" latinLnBrk="0" hangingPunct="1">
              <a:lnSpc>
                <a:spcPts val="2800"/>
              </a:lnSpc>
              <a:spcBef>
                <a:spcPts val="500"/>
              </a:spcBef>
              <a:spcAft>
                <a:spcPts val="0"/>
              </a:spcAft>
              <a:buClr>
                <a:srgbClr val="FF0000"/>
              </a:buClr>
              <a:buSzPct val="75000"/>
              <a:buFont typeface="Wingdings" pitchFamily="2" charset="2"/>
              <a:buChar char="Ø"/>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默认构造函数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。以</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rPr>
              <a:t>Complex</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类为例，函数原型的形式为</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Complex( ); </a:t>
            </a:r>
            <a:endPar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endParaRPr>
          </a:p>
          <a:p>
            <a:pPr marL="906462" marR="0" lvl="1" indent="-169863" algn="just" defTabSz="914400" rtl="0" eaLnBrk="1" fontAlgn="auto" latinLnBrk="0" hangingPunct="1">
              <a:lnSpc>
                <a:spcPts val="2800"/>
              </a:lnSpc>
              <a:spcBef>
                <a:spcPts val="500"/>
              </a:spcBef>
              <a:spcAft>
                <a:spcPts val="0"/>
              </a:spcAft>
              <a:buClr>
                <a:srgbClr val="FF0000"/>
              </a:buClr>
              <a:buSzPct val="75000"/>
              <a:buFont typeface="Wingdings" pitchFamily="2" charset="2"/>
              <a:buChar char="Ø"/>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用于初始化的构造函数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。函数原型的形式为</a:t>
            </a:r>
          </a:p>
          <a:p>
            <a:pPr marL="685800" marR="0" lvl="1" indent="-6350" algn="just" defTabSz="914400" rtl="0" eaLnBrk="1" fontAlgn="auto" latinLnBrk="0" hangingPunct="1">
              <a:lnSpc>
                <a:spcPct val="90000"/>
              </a:lnSpc>
              <a:spcBef>
                <a:spcPts val="500"/>
              </a:spcBef>
              <a:spcAft>
                <a:spcPts val="0"/>
              </a:spcAft>
              <a:buClr>
                <a:srgbClr val="FF0000"/>
              </a:buClr>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Complex(double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r,double</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形参表列中一般有两个以上参数</a:t>
            </a:r>
          </a:p>
          <a:p>
            <a:pPr marL="906462" marR="0" lvl="1" indent="-169863" algn="just" defTabSz="914400" rtl="0" eaLnBrk="1" fontAlgn="auto" latinLnBrk="0" hangingPunct="1">
              <a:lnSpc>
                <a:spcPts val="2800"/>
              </a:lnSpc>
              <a:spcBef>
                <a:spcPts val="500"/>
              </a:spcBef>
              <a:spcAft>
                <a:spcPts val="0"/>
              </a:spcAft>
              <a:buClr>
                <a:srgbClr val="FF0000"/>
              </a:buClr>
              <a:buSzPct val="75000"/>
              <a:buFont typeface="Wingdings" pitchFamily="2" charset="2"/>
              <a:buChar char="Ø"/>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用于复制对象的复制构造函数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。函数原型的形式为</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rPr>
              <a:t> </a:t>
            </a:r>
          </a:p>
          <a:p>
            <a:pPr marL="906462" marR="0" lvl="1" indent="-169863" algn="just" defTabSz="914400" rtl="0" eaLnBrk="1" fontAlgn="auto" latinLnBrk="0" hangingPunct="1">
              <a:lnSpc>
                <a:spcPts val="2800"/>
              </a:lnSpc>
              <a:spcBef>
                <a:spcPts val="5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Complex (Complex &amp;c);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形参是本类对象的引用</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906462" marR="0" lvl="1" indent="-169863" algn="just" defTabSz="914400" rtl="0" eaLnBrk="1" fontAlgn="auto" latinLnBrk="0" hangingPunct="1">
              <a:lnSpc>
                <a:spcPts val="2800"/>
              </a:lnSpc>
              <a:spcBef>
                <a:spcPts val="500"/>
              </a:spcBef>
              <a:spcAft>
                <a:spcPts val="0"/>
              </a:spcAft>
              <a:buClr>
                <a:srgbClr val="FF0000"/>
              </a:buClr>
              <a:buSzPct val="75000"/>
              <a:buFont typeface="Wingdings" pitchFamily="2" charset="2"/>
              <a:buChar char="Ø"/>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一种新的构造函数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2" charset="-122"/>
                <a:cs typeface="+mn-cs"/>
              </a:rPr>
              <a:t>转换构造函数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 </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endParaRPr>
          </a:p>
          <a:p>
            <a:pPr marL="906462" marR="0" lvl="1" indent="-169863" algn="just" defTabSz="914400" rtl="0" eaLnBrk="1" fontAlgn="auto" latinLnBrk="0" hangingPunct="1">
              <a:lnSpc>
                <a:spcPts val="2800"/>
              </a:lnSpc>
              <a:spcBef>
                <a:spcPts val="5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  只有一个形参，如  </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Complex(double r) {real=</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r;imag</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=0;}</a:t>
            </a:r>
          </a:p>
          <a:p>
            <a:pPr marL="906462" marR="0" lvl="1" indent="-169863" algn="just" defTabSz="914400" rtl="0" eaLnBrk="1" fontAlgn="auto" latinLnBrk="0" hangingPunct="1">
              <a:lnSpc>
                <a:spcPts val="2800"/>
              </a:lnSpc>
              <a:spcBef>
                <a:spcPts val="5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     </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2" charset="-122"/>
                <a:cs typeface="+mn-cs"/>
              </a:rPr>
              <a:t>作用</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是</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将</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2" charset="-122"/>
                <a:cs typeface="+mn-cs"/>
              </a:rPr>
              <a:t>double</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型的参数</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2" charset="-122"/>
                <a:cs typeface="+mn-cs"/>
              </a:rPr>
              <a:t>r</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转换成</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2" charset="-122"/>
                <a:cs typeface="+mn-cs"/>
              </a:rPr>
              <a:t>Complex</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2" charset="-122"/>
                <a:cs typeface="+mn-cs"/>
              </a:rPr>
              <a:t>类的对象</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，将</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rPr>
              <a:t>r</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2" charset="-122"/>
                <a:cs typeface="+mn-cs"/>
              </a:rPr>
              <a:t>作为复数的实部，虚部为0</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2" charset="-122"/>
              <a:cs typeface="+mn-cs"/>
            </a:endParaRPr>
          </a:p>
          <a:p>
            <a:pPr marL="450850" marR="0" lvl="0" indent="-1698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endPar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endParaRPr>
          </a:p>
          <a:p>
            <a:pPr marL="450850" marR="0" lvl="0" indent="-169863" algn="just" defTabSz="914400" rtl="0" eaLnBrk="1" fontAlgn="auto" latinLnBrk="0" hangingPunct="1">
              <a:lnSpc>
                <a:spcPts val="2800"/>
              </a:lnSpc>
              <a:spcBef>
                <a:spcPts val="1000"/>
              </a:spcBef>
              <a:spcAft>
                <a:spcPts val="0"/>
              </a:spcAft>
              <a:buClr>
                <a:srgbClr val="FF0000"/>
              </a:buClr>
              <a:buSzPct val="75000"/>
              <a:buFont typeface="Wingdings" pitchFamily="2" charset="2"/>
              <a:buChar char="p"/>
              <a:tabLst/>
              <a:defRPr/>
            </a:pPr>
            <a:endParaRPr kumimoji="0" lang="zh-CN" altLang="en-US" sz="2200" b="0" i="0" u="none" strike="noStrike" kern="1200" cap="none" spc="0" normalizeH="0" baseline="0" noProof="0" dirty="0">
              <a:ln>
                <a:noFill/>
              </a:ln>
              <a:solidFill>
                <a:srgbClr val="000000"/>
              </a:solidFill>
              <a:effectLst/>
              <a:uLnTx/>
              <a:uFillTx/>
              <a:latin typeface="Times New Roman"/>
              <a:ea typeface="黑体" pitchFamily="2" charset="-122"/>
              <a:cs typeface="+mn-cs"/>
            </a:endParaRPr>
          </a:p>
        </p:txBody>
      </p:sp>
    </p:spTree>
    <p:extLst>
      <p:ext uri="{BB962C8B-B14F-4D97-AF65-F5344CB8AC3E}">
        <p14:creationId xmlns:p14="http://schemas.microsoft.com/office/powerpoint/2010/main" val="11073425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7257D0C1-2084-BC0D-FB8A-203B63FB87FE}"/>
              </a:ext>
            </a:extLst>
          </p:cNvPr>
          <p:cNvSpPr txBox="1">
            <a:spLocks noChangeArrowheads="1"/>
          </p:cNvSpPr>
          <p:nvPr/>
        </p:nvSpPr>
        <p:spPr>
          <a:xfrm>
            <a:off x="342562" y="1161993"/>
            <a:ext cx="8382000" cy="54241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marR="0" lvl="0" indent="-182563" algn="just"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用户可以根据需要定义转换构造函数，在函数体中告诉编译系统怎样去进行转换。</a:t>
            </a: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在类体中可以有转换构造函数，也可以没有转换构造函数，视需要而定。</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以上几种构造函数可以同时出现在同一个类中，它们是构造函数的重载。</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编译系统会根据建立对象时给出的实参的个数与类型选择形参与之匹配的构造函数。</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假如在</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Complex</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类中定义了</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Complex(double r) {real=</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r;imag</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=0;}</a:t>
            </a: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Complex c1(3.5);</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建立对象</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c1</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，由于只有一个参数，调用转换构造函数</a:t>
            </a:r>
            <a:endPar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endParaRP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Complex (3.5); </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建立一个无名的对象，合法，但无法使用</a:t>
            </a:r>
            <a:endPar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endParaRP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c1=Complex (3.5); </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赋值</a:t>
            </a:r>
            <a:endPar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endParaRP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如果已经对“</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”进行了重载，使之能对两个</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Complex</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类对象进行相加，</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182563" marR="0" lvl="0" indent="-182563" algn="just"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c=c1+2.5</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编译出错</a:t>
            </a:r>
            <a:r>
              <a:rPr lang="en-US" altLang="zh-CN" sz="2000" dirty="0">
                <a:solidFill>
                  <a:srgbClr val="0000FF"/>
                </a:solidFill>
                <a:latin typeface="Times New Roman"/>
                <a:ea typeface="黑体" panose="02010609060101010101" pitchFamily="49" charset="-122"/>
              </a:rPr>
              <a:t>                                  </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c=c1+Complex(2.5);</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合法</a:t>
            </a:r>
          </a:p>
        </p:txBody>
      </p:sp>
    </p:spTree>
    <p:extLst>
      <p:ext uri="{BB962C8B-B14F-4D97-AF65-F5344CB8AC3E}">
        <p14:creationId xmlns:p14="http://schemas.microsoft.com/office/powerpoint/2010/main" val="346452788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1646234B-989B-F443-4C6E-F5D889CF349A}"/>
              </a:ext>
            </a:extLst>
          </p:cNvPr>
          <p:cNvSpPr txBox="1">
            <a:spLocks noChangeArrowheads="1"/>
          </p:cNvSpPr>
          <p:nvPr/>
        </p:nvSpPr>
        <p:spPr>
          <a:xfrm>
            <a:off x="0" y="1346064"/>
            <a:ext cx="9102957" cy="25866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marR="0" lvl="0" indent="-169863" algn="just" defTabSz="914400" rtl="0" eaLnBrk="1" fontAlgn="auto" latinLnBrk="0" hangingPunct="1">
              <a:lnSpc>
                <a:spcPts val="3300"/>
              </a:lnSpc>
              <a:spcBef>
                <a:spcPts val="1000"/>
              </a:spcBef>
              <a:spcAft>
                <a:spcPts val="0"/>
              </a:spcAft>
              <a:buClr>
                <a:srgbClr val="FF0000"/>
              </a:buClr>
              <a:buSzPct val="75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使用转换构造函数将一个指定的数据转换为类对象的方法如下： </a:t>
            </a:r>
          </a:p>
          <a:p>
            <a:pPr marL="685800" marR="0" lvl="1" indent="-6350" algn="l" defTabSz="914400" rtl="0" eaLnBrk="1" fontAlgn="auto" latinLnBrk="0" hangingPunct="1">
              <a:lnSpc>
                <a:spcPts val="2800"/>
              </a:lnSpc>
              <a:spcBef>
                <a:spcPts val="500"/>
              </a:spcBef>
              <a:spcAft>
                <a:spcPts val="0"/>
              </a:spcAft>
              <a:buClr>
                <a:srgbClr val="FF0000"/>
              </a:buClr>
              <a:buSzTx/>
              <a:buFont typeface="Wingdings" pitchFamily="2" charset="2"/>
              <a:buChar char="ü"/>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先声明一个类。</a:t>
            </a:r>
          </a:p>
          <a:p>
            <a:pPr marL="685800" marR="0" lvl="1" indent="-6350" algn="l" defTabSz="914400" rtl="0" eaLnBrk="1" fontAlgn="auto" latinLnBrk="0" hangingPunct="1">
              <a:lnSpc>
                <a:spcPts val="2800"/>
              </a:lnSpc>
              <a:spcBef>
                <a:spcPts val="500"/>
              </a:spcBef>
              <a:spcAft>
                <a:spcPts val="0"/>
              </a:spcAft>
              <a:buClr>
                <a:srgbClr val="FF0000"/>
              </a:buClr>
              <a:buSzTx/>
              <a:buFont typeface="Wingdings" pitchFamily="2" charset="2"/>
              <a:buChar char="ü"/>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在这个类中</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定义一个只有一个参数的构造函数，参数的类型是需要转换的类型</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，在函数体中指定转换的方法。</a:t>
            </a:r>
          </a:p>
          <a:p>
            <a:pPr marL="685800" marR="0" lvl="1" indent="-6350" algn="l" defTabSz="914400" rtl="0" eaLnBrk="1" fontAlgn="auto" latinLnBrk="0" hangingPunct="1">
              <a:lnSpc>
                <a:spcPts val="2800"/>
              </a:lnSpc>
              <a:spcBef>
                <a:spcPts val="500"/>
              </a:spcBef>
              <a:spcAft>
                <a:spcPts val="0"/>
              </a:spcAft>
              <a:buClr>
                <a:srgbClr val="FF0000"/>
              </a:buClr>
              <a:buSzTx/>
              <a:buFont typeface="Wingdings" pitchFamily="2" charset="2"/>
              <a:buChar char="ü"/>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在该类的作用域内可以用以下形式进行类型转换：</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类名(指定类型的数据)</a:t>
            </a:r>
          </a:p>
          <a:p>
            <a:pPr marL="685800" marR="0" lvl="1" indent="-6350" algn="l" defTabSz="914400" rtl="0" eaLnBrk="1" fontAlgn="auto" latinLnBrk="0" hangingPunct="1">
              <a:lnSpc>
                <a:spcPts val="2800"/>
              </a:lnSpc>
              <a:spcBef>
                <a:spcPts val="5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就可以将指定类型的数据转换为此类的对象。</a:t>
            </a:r>
          </a:p>
        </p:txBody>
      </p:sp>
      <p:sp>
        <p:nvSpPr>
          <p:cNvPr id="4" name="Rectangle 2">
            <a:extLst>
              <a:ext uri="{FF2B5EF4-FFF2-40B4-BE49-F238E27FC236}">
                <a16:creationId xmlns:a16="http://schemas.microsoft.com/office/drawing/2014/main" id="{B68B55BF-E747-305A-4AC4-8C2A472336A8}"/>
              </a:ext>
            </a:extLst>
          </p:cNvPr>
          <p:cNvSpPr txBox="1">
            <a:spLocks noChangeArrowheads="1"/>
          </p:cNvSpPr>
          <p:nvPr/>
        </p:nvSpPr>
        <p:spPr bwMode="auto">
          <a:xfrm>
            <a:off x="136983" y="3977278"/>
            <a:ext cx="8382000" cy="2490788"/>
          </a:xfrm>
          <a:prstGeom prst="rect">
            <a:avLst/>
          </a:prstGeom>
          <a:noFill/>
          <a:ln>
            <a:miter lim="800000"/>
            <a:headEnd/>
            <a:tailEnd/>
          </a:ln>
        </p:spPr>
        <p:txBody>
          <a:bodyPr/>
          <a:lstStyle/>
          <a:p>
            <a:pPr marL="450850" indent="-169863" algn="just" defTabSz="914400" fontAlgn="base">
              <a:lnSpc>
                <a:spcPts val="2800"/>
              </a:lnSpc>
              <a:spcBef>
                <a:spcPct val="20000"/>
              </a:spcBef>
              <a:spcAft>
                <a:spcPct val="0"/>
              </a:spcAft>
              <a:buClr>
                <a:srgbClr val="FF0000"/>
              </a:buClr>
              <a:buSzPct val="75000"/>
              <a:buFont typeface="Wingdings" pitchFamily="2" charset="2"/>
              <a:buChar char="p"/>
              <a:defRPr/>
            </a:pPr>
            <a:r>
              <a:rPr lang="zh-CN" altLang="en-US" sz="2400" b="1" dirty="0">
                <a:solidFill>
                  <a:srgbClr val="000000"/>
                </a:solidFill>
                <a:latin typeface="Times New Roman"/>
                <a:ea typeface="宋体"/>
              </a:rPr>
              <a:t>不仅可以将一个标准类型数据转换成类对象，也可以将另一个类的对象转换成转换构造函数所在的类对象。</a:t>
            </a:r>
            <a:endParaRPr lang="en-US" altLang="zh-CN" sz="2400" b="1" dirty="0">
              <a:solidFill>
                <a:srgbClr val="000000"/>
              </a:solidFill>
              <a:latin typeface="Times New Roman"/>
              <a:ea typeface="宋体"/>
            </a:endParaRPr>
          </a:p>
          <a:p>
            <a:pPr marL="450850" indent="-169863" algn="just" defTabSz="914400" fontAlgn="base">
              <a:lnSpc>
                <a:spcPts val="2800"/>
              </a:lnSpc>
              <a:spcBef>
                <a:spcPct val="20000"/>
              </a:spcBef>
              <a:spcAft>
                <a:spcPct val="0"/>
              </a:spcAft>
              <a:buClr>
                <a:srgbClr val="FF0000"/>
              </a:buClr>
              <a:buSzPct val="75000"/>
              <a:defRPr/>
            </a:pPr>
            <a:r>
              <a:rPr lang="zh-CN" altLang="en-US" sz="2000" kern="0" dirty="0">
                <a:solidFill>
                  <a:srgbClr val="000000"/>
                </a:solidFill>
                <a:latin typeface="Times New Roman"/>
                <a:ea typeface="黑体" pitchFamily="2" charset="-122"/>
              </a:rPr>
              <a:t>如</a:t>
            </a:r>
            <a:r>
              <a:rPr lang="en-US" altLang="zh-CN" sz="2000" kern="0" dirty="0">
                <a:solidFill>
                  <a:srgbClr val="000000"/>
                </a:solidFill>
                <a:latin typeface="Times New Roman"/>
                <a:ea typeface="黑体" pitchFamily="2" charset="-122"/>
              </a:rPr>
              <a:t>:</a:t>
            </a:r>
            <a:r>
              <a:rPr lang="zh-CN" altLang="en-US" sz="2000" kern="0" dirty="0">
                <a:solidFill>
                  <a:srgbClr val="000000"/>
                </a:solidFill>
                <a:latin typeface="Times New Roman"/>
                <a:ea typeface="黑体" pitchFamily="2" charset="-122"/>
              </a:rPr>
              <a:t>可以将一个学生类对象转换为教师类对象，可以在</a:t>
            </a:r>
            <a:r>
              <a:rPr lang="en-US" altLang="zh-CN" sz="2000" kern="0" dirty="0">
                <a:solidFill>
                  <a:srgbClr val="000000"/>
                </a:solidFill>
                <a:latin typeface="Times New Roman"/>
                <a:ea typeface="黑体" pitchFamily="2" charset="-122"/>
              </a:rPr>
              <a:t>Teacher</a:t>
            </a:r>
            <a:r>
              <a:rPr lang="zh-CN" altLang="en-US" sz="2000" kern="0" dirty="0">
                <a:solidFill>
                  <a:srgbClr val="000000"/>
                </a:solidFill>
                <a:latin typeface="Times New Roman"/>
                <a:ea typeface="黑体" pitchFamily="2" charset="-122"/>
              </a:rPr>
              <a:t>类中写出下面的转换构造函数： </a:t>
            </a:r>
          </a:p>
          <a:p>
            <a:pPr marL="450850" indent="-169863" algn="just" defTabSz="914400" fontAlgn="base">
              <a:lnSpc>
                <a:spcPts val="2800"/>
              </a:lnSpc>
              <a:spcBef>
                <a:spcPct val="20000"/>
              </a:spcBef>
              <a:spcAft>
                <a:spcPct val="0"/>
              </a:spcAft>
              <a:buClr>
                <a:srgbClr val="FF0000"/>
              </a:buClr>
              <a:buSzPct val="75000"/>
              <a:defRPr/>
            </a:pPr>
            <a:r>
              <a:rPr lang="en-US" altLang="zh-CN" sz="2000" b="1" kern="0" dirty="0">
                <a:solidFill>
                  <a:srgbClr val="0000FF"/>
                </a:solidFill>
                <a:latin typeface="Times New Roman"/>
                <a:ea typeface="黑体" pitchFamily="2" charset="-122"/>
              </a:rPr>
              <a:t>Teacher(</a:t>
            </a:r>
            <a:r>
              <a:rPr lang="en-US" altLang="zh-CN" sz="2000" b="1" kern="0" dirty="0" err="1">
                <a:solidFill>
                  <a:srgbClr val="0000FF"/>
                </a:solidFill>
                <a:latin typeface="Times New Roman"/>
                <a:ea typeface="黑体" pitchFamily="2" charset="-122"/>
              </a:rPr>
              <a:t>Student&amp;s</a:t>
            </a:r>
            <a:r>
              <a:rPr lang="en-US" altLang="zh-CN" sz="2000" b="1" kern="0" dirty="0">
                <a:solidFill>
                  <a:srgbClr val="0000FF"/>
                </a:solidFill>
                <a:latin typeface="Times New Roman"/>
                <a:ea typeface="黑体" pitchFamily="2" charset="-122"/>
              </a:rPr>
              <a:t>){num=</a:t>
            </a:r>
            <a:r>
              <a:rPr lang="en-US" altLang="zh-CN" sz="2000" b="1" kern="0" dirty="0" err="1">
                <a:solidFill>
                  <a:srgbClr val="0000FF"/>
                </a:solidFill>
                <a:latin typeface="Times New Roman"/>
                <a:ea typeface="黑体" pitchFamily="2" charset="-122"/>
              </a:rPr>
              <a:t>s.num;strcpy</a:t>
            </a:r>
            <a:r>
              <a:rPr lang="en-US" altLang="zh-CN" sz="2000" b="1" kern="0" dirty="0">
                <a:solidFill>
                  <a:srgbClr val="0000FF"/>
                </a:solidFill>
                <a:latin typeface="Times New Roman"/>
                <a:ea typeface="黑体" pitchFamily="2" charset="-122"/>
              </a:rPr>
              <a:t>(</a:t>
            </a:r>
            <a:r>
              <a:rPr lang="en-US" altLang="zh-CN" sz="2000" b="1" kern="0" dirty="0" err="1">
                <a:solidFill>
                  <a:srgbClr val="0000FF"/>
                </a:solidFill>
                <a:latin typeface="Times New Roman"/>
                <a:ea typeface="黑体" pitchFamily="2" charset="-122"/>
              </a:rPr>
              <a:t>name,s.name</a:t>
            </a:r>
            <a:r>
              <a:rPr lang="en-US" altLang="zh-CN" sz="2000" b="1" kern="0" dirty="0">
                <a:solidFill>
                  <a:srgbClr val="0000FF"/>
                </a:solidFill>
                <a:latin typeface="Times New Roman"/>
                <a:ea typeface="黑体" pitchFamily="2" charset="-122"/>
              </a:rPr>
              <a:t>);sex=s.sex;}</a:t>
            </a:r>
          </a:p>
          <a:p>
            <a:pPr marL="450850" indent="-169863" algn="just" defTabSz="914400" fontAlgn="base">
              <a:lnSpc>
                <a:spcPts val="2800"/>
              </a:lnSpc>
              <a:spcBef>
                <a:spcPct val="20000"/>
              </a:spcBef>
              <a:spcAft>
                <a:spcPct val="0"/>
              </a:spcAft>
              <a:buClr>
                <a:srgbClr val="FF0000"/>
              </a:buClr>
              <a:buSzPct val="75000"/>
              <a:defRPr/>
            </a:pPr>
            <a:r>
              <a:rPr lang="zh-CN" altLang="en-US" sz="2000" kern="0" dirty="0">
                <a:solidFill>
                  <a:srgbClr val="000000"/>
                </a:solidFill>
                <a:latin typeface="Times New Roman"/>
                <a:ea typeface="黑体" pitchFamily="2" charset="-122"/>
              </a:rPr>
              <a:t>应注意：对象</a:t>
            </a:r>
            <a:r>
              <a:rPr lang="en-US" altLang="zh-CN" sz="2000" kern="0" dirty="0">
                <a:solidFill>
                  <a:srgbClr val="000000"/>
                </a:solidFill>
                <a:latin typeface="Times New Roman"/>
                <a:ea typeface="黑体" pitchFamily="2" charset="-122"/>
              </a:rPr>
              <a:t>s</a:t>
            </a:r>
            <a:r>
              <a:rPr lang="zh-CN" altLang="en-US" sz="2000" kern="0" dirty="0">
                <a:solidFill>
                  <a:srgbClr val="000000"/>
                </a:solidFill>
                <a:latin typeface="Times New Roman"/>
                <a:ea typeface="黑体" pitchFamily="2" charset="-122"/>
              </a:rPr>
              <a:t>中的</a:t>
            </a:r>
            <a:r>
              <a:rPr lang="en-US" altLang="zh-CN" sz="2000" kern="0" dirty="0" err="1">
                <a:solidFill>
                  <a:srgbClr val="000000"/>
                </a:solidFill>
                <a:latin typeface="Times New Roman"/>
                <a:ea typeface="黑体" pitchFamily="2" charset="-122"/>
              </a:rPr>
              <a:t>num,name,sex</a:t>
            </a:r>
            <a:r>
              <a:rPr lang="zh-CN" altLang="en-US" sz="2000" kern="0" dirty="0">
                <a:solidFill>
                  <a:srgbClr val="000000"/>
                </a:solidFill>
                <a:latin typeface="Times New Roman"/>
                <a:ea typeface="黑体" pitchFamily="2" charset="-122"/>
              </a:rPr>
              <a:t>必须是公用成员，否则不能被类外引用。</a:t>
            </a:r>
          </a:p>
        </p:txBody>
      </p:sp>
    </p:spTree>
    <p:extLst>
      <p:ext uri="{BB962C8B-B14F-4D97-AF65-F5344CB8AC3E}">
        <p14:creationId xmlns:p14="http://schemas.microsoft.com/office/powerpoint/2010/main" val="50691842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CE84BE05-802D-2D10-4FAC-BFF8FE96E5ED}"/>
              </a:ext>
            </a:extLst>
          </p:cNvPr>
          <p:cNvSpPr txBox="1">
            <a:spLocks noChangeArrowheads="1"/>
          </p:cNvSpPr>
          <p:nvPr/>
        </p:nvSpPr>
        <p:spPr>
          <a:xfrm>
            <a:off x="354119" y="997155"/>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10.8.3 类型转换函数</a:t>
            </a:r>
          </a:p>
        </p:txBody>
      </p:sp>
      <p:sp>
        <p:nvSpPr>
          <p:cNvPr id="4" name="Rectangle 2">
            <a:extLst>
              <a:ext uri="{FF2B5EF4-FFF2-40B4-BE49-F238E27FC236}">
                <a16:creationId xmlns:a16="http://schemas.microsoft.com/office/drawing/2014/main" id="{12609648-0246-6555-5772-71FE723C15FF}"/>
              </a:ext>
            </a:extLst>
          </p:cNvPr>
          <p:cNvSpPr txBox="1">
            <a:spLocks noChangeArrowheads="1"/>
          </p:cNvSpPr>
          <p:nvPr/>
        </p:nvSpPr>
        <p:spPr>
          <a:xfrm>
            <a:off x="101600" y="1650333"/>
            <a:ext cx="8382000" cy="47828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marR="0" lvl="0" indent="-169863" algn="just" defTabSz="914400" rtl="0" eaLnBrk="1" fontAlgn="auto" latinLnBrk="0" hangingPunct="1">
              <a:lnSpc>
                <a:spcPts val="3300"/>
              </a:lnSpc>
              <a:spcBef>
                <a:spcPts val="1000"/>
              </a:spcBef>
              <a:spcAft>
                <a:spcPts val="0"/>
              </a:spcAft>
              <a:buClr>
                <a:srgbClr val="FF0000"/>
              </a:buClr>
              <a:buSzPct val="75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用转换构造函数可以将一个指定类型的数据转换为类的对象。但是</a:t>
            </a:r>
            <a:r>
              <a:rPr kumimoji="0" lang="zh-CN" altLang="en-US" sz="2400" b="0" i="0" u="none" strike="noStrike" kern="1200" cap="none" spc="0" normalizeH="0" baseline="0" noProof="0" dirty="0">
                <a:ln>
                  <a:noFill/>
                </a:ln>
                <a:solidFill>
                  <a:srgbClr val="0000FF"/>
                </a:solidFill>
                <a:effectLst/>
                <a:uLnTx/>
                <a:uFillTx/>
                <a:latin typeface="Times New Roman"/>
                <a:ea typeface="黑体" pitchFamily="2" charset="-122"/>
                <a:cs typeface="+mn-cs"/>
              </a:rPr>
              <a:t>不能反过来将一个类的对象转换为一个其他类型的数据</a:t>
            </a: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(例如将一个</a:t>
            </a:r>
            <a:r>
              <a:rPr kumimoji="0" lang="en-US" altLang="zh-CN" sz="2400" b="0" i="0" u="none" strike="noStrike" kern="1200" cap="none" spc="0" normalizeH="0" baseline="0" noProof="0" dirty="0">
                <a:ln>
                  <a:noFill/>
                </a:ln>
                <a:solidFill>
                  <a:srgbClr val="000000"/>
                </a:solidFill>
                <a:effectLst/>
                <a:uLnTx/>
                <a:uFillTx/>
                <a:latin typeface="Times New Roman"/>
                <a:ea typeface="黑体" pitchFamily="2" charset="-122"/>
                <a:cs typeface="+mn-cs"/>
              </a:rPr>
              <a:t>Complex</a:t>
            </a: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类对象转换成</a:t>
            </a:r>
            <a:r>
              <a:rPr kumimoji="0" lang="en-US" altLang="zh-CN" sz="2400" b="0" i="0" u="none" strike="noStrike" kern="1200" cap="none" spc="0" normalizeH="0" baseline="0" noProof="0" dirty="0">
                <a:ln>
                  <a:noFill/>
                </a:ln>
                <a:solidFill>
                  <a:srgbClr val="000000"/>
                </a:solidFill>
                <a:effectLst/>
                <a:uLnTx/>
                <a:uFillTx/>
                <a:latin typeface="Times New Roman"/>
                <a:ea typeface="黑体" pitchFamily="2" charset="-122"/>
                <a:cs typeface="+mn-cs"/>
              </a:rPr>
              <a:t>double</a:t>
            </a: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类型数据)。</a:t>
            </a:r>
          </a:p>
          <a:p>
            <a:pPr marL="450850" marR="0" lvl="0" indent="-169863" algn="just" defTabSz="914400" rtl="0" eaLnBrk="1" fontAlgn="auto" latinLnBrk="0" hangingPunct="1">
              <a:lnSpc>
                <a:spcPts val="3300"/>
              </a:lnSpc>
              <a:spcBef>
                <a:spcPts val="1000"/>
              </a:spcBef>
              <a:spcAft>
                <a:spcPts val="0"/>
              </a:spcAft>
              <a:buClr>
                <a:srgbClr val="FF0000"/>
              </a:buClr>
              <a:buSzPct val="75000"/>
              <a:buFont typeface="Wingdings" pitchFamily="2" charset="2"/>
              <a:buChar char="p"/>
              <a:tabLst/>
              <a:defRPr/>
            </a:pPr>
            <a:r>
              <a:rPr kumimoji="0" lang="en-US" altLang="zh-CN" sz="2400" b="0" i="0" u="none" strike="noStrike" kern="1200" cap="none" spc="0" normalizeH="0" baseline="0" noProof="0" dirty="0">
                <a:ln>
                  <a:noFill/>
                </a:ln>
                <a:solidFill>
                  <a:srgbClr val="0000FF"/>
                </a:solidFill>
                <a:effectLst/>
                <a:uLnTx/>
                <a:uFillTx/>
                <a:latin typeface="Times New Roman"/>
                <a:ea typeface="黑体" pitchFamily="2" charset="-122"/>
                <a:cs typeface="+mn-cs"/>
              </a:rPr>
              <a:t>C++</a:t>
            </a:r>
            <a:r>
              <a:rPr kumimoji="0" lang="zh-CN" altLang="en-US" sz="2400" b="0" i="0" u="none" strike="noStrike" kern="1200" cap="none" spc="0" normalizeH="0" baseline="0" noProof="0" dirty="0">
                <a:ln>
                  <a:noFill/>
                </a:ln>
                <a:solidFill>
                  <a:srgbClr val="0000FF"/>
                </a:solidFill>
                <a:effectLst/>
                <a:uLnTx/>
                <a:uFillTx/>
                <a:latin typeface="Times New Roman"/>
                <a:ea typeface="黑体" pitchFamily="2" charset="-122"/>
                <a:cs typeface="+mn-cs"/>
              </a:rPr>
              <a:t>提供类型转换函数(</a:t>
            </a:r>
            <a:r>
              <a:rPr kumimoji="0" lang="en-US" altLang="zh-CN" sz="2400" b="0" i="0" u="none" strike="noStrike" kern="1200" cap="none" spc="0" normalizeH="0" baseline="0" noProof="0" dirty="0">
                <a:ln>
                  <a:noFill/>
                </a:ln>
                <a:solidFill>
                  <a:srgbClr val="0000FF"/>
                </a:solidFill>
                <a:effectLst/>
                <a:uLnTx/>
                <a:uFillTx/>
                <a:latin typeface="Times New Roman"/>
                <a:ea typeface="黑体" pitchFamily="2" charset="-122"/>
                <a:cs typeface="+mn-cs"/>
              </a:rPr>
              <a:t>type conversion function)</a:t>
            </a:r>
            <a:r>
              <a:rPr kumimoji="0" lang="zh-CN" altLang="en-US" sz="2400" b="0" i="0" u="none" strike="noStrike" kern="1200" cap="none" spc="0" normalizeH="0" baseline="0" noProof="0" dirty="0">
                <a:ln>
                  <a:noFill/>
                </a:ln>
                <a:solidFill>
                  <a:srgbClr val="0000FF"/>
                </a:solidFill>
                <a:effectLst/>
                <a:uLnTx/>
                <a:uFillTx/>
                <a:latin typeface="Times New Roman"/>
                <a:ea typeface="黑体" pitchFamily="2" charset="-122"/>
                <a:cs typeface="+mn-cs"/>
              </a:rPr>
              <a:t>来解决这个问题</a:t>
            </a:r>
            <a:endParaRPr kumimoji="0" lang="en-US" altLang="zh-CN" sz="2400" b="0" i="0" u="none" strike="noStrike" kern="1200" cap="none" spc="0" normalizeH="0" baseline="0" noProof="0" dirty="0">
              <a:ln>
                <a:noFill/>
              </a:ln>
              <a:solidFill>
                <a:srgbClr val="000000"/>
              </a:solidFill>
              <a:effectLst/>
              <a:uLnTx/>
              <a:uFillTx/>
              <a:latin typeface="Times New Roman"/>
              <a:ea typeface="黑体" pitchFamily="2" charset="-122"/>
              <a:cs typeface="+mn-cs"/>
            </a:endParaRPr>
          </a:p>
          <a:p>
            <a:pPr marL="450850" marR="0" lvl="0" indent="-169863" algn="just" defTabSz="914400" rtl="0" eaLnBrk="1" fontAlgn="auto" latinLnBrk="0" hangingPunct="1">
              <a:lnSpc>
                <a:spcPts val="3300"/>
              </a:lnSpc>
              <a:spcBef>
                <a:spcPts val="1000"/>
              </a:spcBef>
              <a:spcAft>
                <a:spcPts val="0"/>
              </a:spcAft>
              <a:buClr>
                <a:srgbClr val="FF0000"/>
              </a:buClr>
              <a:buSzPct val="75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类型转换函数的作用是将一个类的对象转换成另一类型的数据</a:t>
            </a:r>
            <a:endParaRPr kumimoji="0" lang="en-US" altLang="zh-CN" sz="2400" b="0" i="0" u="none" strike="noStrike" kern="1200" cap="none" spc="0" normalizeH="0" baseline="0" noProof="0" dirty="0">
              <a:ln>
                <a:noFill/>
              </a:ln>
              <a:solidFill>
                <a:srgbClr val="000000"/>
              </a:solidFill>
              <a:effectLst/>
              <a:uLnTx/>
              <a:uFillTx/>
              <a:latin typeface="Times New Roman"/>
              <a:ea typeface="黑体" pitchFamily="2" charset="-122"/>
              <a:cs typeface="+mn-cs"/>
            </a:endParaRPr>
          </a:p>
          <a:p>
            <a:pPr marL="450850" marR="0" lvl="0" indent="-169863" algn="just" defTabSz="914400" rtl="0" eaLnBrk="1" fontAlgn="auto" latinLnBrk="0" hangingPunct="1">
              <a:lnSpc>
                <a:spcPts val="3300"/>
              </a:lnSpc>
              <a:spcBef>
                <a:spcPts val="1000"/>
              </a:spcBef>
              <a:spcAft>
                <a:spcPts val="0"/>
              </a:spcAft>
              <a:buClr>
                <a:srgbClr val="FF0000"/>
              </a:buClr>
              <a:buSzPct val="75000"/>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   如果已声明了一个</a:t>
            </a:r>
            <a:r>
              <a:rPr kumimoji="0" lang="en-US" altLang="zh-CN" sz="2400" b="0" i="0" u="none" strike="noStrike" kern="1200" cap="none" spc="0" normalizeH="0" baseline="0" noProof="0" dirty="0">
                <a:ln>
                  <a:noFill/>
                </a:ln>
                <a:solidFill>
                  <a:srgbClr val="000000"/>
                </a:solidFill>
                <a:effectLst/>
                <a:uLnTx/>
                <a:uFillTx/>
                <a:latin typeface="Times New Roman"/>
                <a:ea typeface="黑体" pitchFamily="2" charset="-122"/>
                <a:cs typeface="+mn-cs"/>
              </a:rPr>
              <a:t>Complex</a:t>
            </a: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类，可以在</a:t>
            </a:r>
            <a:r>
              <a:rPr kumimoji="0" lang="en-US" altLang="zh-CN" sz="2400" b="0" i="0" u="none" strike="noStrike" kern="1200" cap="none" spc="0" normalizeH="0" baseline="0" noProof="0" dirty="0">
                <a:ln>
                  <a:noFill/>
                </a:ln>
                <a:solidFill>
                  <a:srgbClr val="000000"/>
                </a:solidFill>
                <a:effectLst/>
                <a:uLnTx/>
                <a:uFillTx/>
                <a:latin typeface="Times New Roman"/>
                <a:ea typeface="黑体" pitchFamily="2" charset="-122"/>
                <a:cs typeface="+mn-cs"/>
              </a:rPr>
              <a:t>Complex</a:t>
            </a:r>
            <a:r>
              <a:rPr kumimoji="0" lang="zh-CN" altLang="en-US" sz="2400" b="0" i="0" u="none" strike="noStrike" kern="1200" cap="none" spc="0" normalizeH="0" baseline="0" noProof="0" dirty="0">
                <a:ln>
                  <a:noFill/>
                </a:ln>
                <a:solidFill>
                  <a:srgbClr val="000000"/>
                </a:solidFill>
                <a:effectLst/>
                <a:uLnTx/>
                <a:uFillTx/>
                <a:latin typeface="Times New Roman"/>
                <a:ea typeface="黑体" pitchFamily="2" charset="-122"/>
                <a:cs typeface="+mn-cs"/>
              </a:rPr>
              <a:t>类中这样定义类型转换函数： </a:t>
            </a:r>
          </a:p>
          <a:p>
            <a:pPr marL="228600" marR="0" lvl="0" indent="-6350" algn="l" defTabSz="914400" rtl="0" eaLnBrk="1" fontAlgn="auto" latinLnBrk="0" hangingPunct="1">
              <a:lnSpc>
                <a:spcPts val="33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operator double</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){return real;}</a:t>
            </a:r>
          </a:p>
        </p:txBody>
      </p:sp>
      <p:sp>
        <p:nvSpPr>
          <p:cNvPr id="5" name="AutoShape 10">
            <a:extLst>
              <a:ext uri="{FF2B5EF4-FFF2-40B4-BE49-F238E27FC236}">
                <a16:creationId xmlns:a16="http://schemas.microsoft.com/office/drawing/2014/main" id="{DD2E7AD3-8BE6-6DE1-C0C5-FA5B75F780E2}"/>
              </a:ext>
            </a:extLst>
          </p:cNvPr>
          <p:cNvSpPr>
            <a:spLocks noChangeArrowheads="1"/>
          </p:cNvSpPr>
          <p:nvPr/>
        </p:nvSpPr>
        <p:spPr bwMode="auto">
          <a:xfrm>
            <a:off x="1382981" y="5354102"/>
            <a:ext cx="1295400" cy="328613"/>
          </a:xfrm>
          <a:prstGeom prst="wedgeRoundRectCallout">
            <a:avLst>
              <a:gd name="adj1" fmla="val -34662"/>
              <a:gd name="adj2" fmla="val 156347"/>
              <a:gd name="adj3" fmla="val 16667"/>
            </a:avLst>
          </a:prstGeom>
          <a:solidFill>
            <a:srgbClr val="FFC000"/>
          </a:solidFill>
          <a:ln w="25400">
            <a:solidFill>
              <a:srgbClr val="0000FF"/>
            </a:solidFill>
            <a:miter lim="800000"/>
            <a:headEnd/>
            <a:tailEnd/>
          </a:ln>
        </p:spPr>
        <p:txBody>
          <a:bodyPr lIns="18000" tIns="0" rIns="180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lnSpc>
                <a:spcPct val="110000"/>
              </a:lnSpc>
              <a:spcBef>
                <a:spcPct val="0"/>
              </a:spcBef>
              <a:spcAft>
                <a:spcPct val="0"/>
              </a:spcAft>
            </a:pPr>
            <a:r>
              <a:rPr lang="zh-CN" altLang="en-US" sz="2000">
                <a:solidFill>
                  <a:srgbClr val="C00000"/>
                </a:solidFill>
                <a:latin typeface="黑体" panose="02010609060101010101" pitchFamily="49" charset="-122"/>
                <a:ea typeface="黑体" panose="02010609060101010101" pitchFamily="49" charset="-122"/>
              </a:rPr>
              <a:t>函数名</a:t>
            </a:r>
          </a:p>
        </p:txBody>
      </p:sp>
    </p:spTree>
    <p:extLst>
      <p:ext uri="{BB962C8B-B14F-4D97-AF65-F5344CB8AC3E}">
        <p14:creationId xmlns:p14="http://schemas.microsoft.com/office/powerpoint/2010/main" val="309024466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73B07F0F-48BF-C00D-E5A5-52C1F40E9C93}"/>
              </a:ext>
            </a:extLst>
          </p:cNvPr>
          <p:cNvSpPr txBox="1">
            <a:spLocks noChangeArrowheads="1"/>
          </p:cNvSpPr>
          <p:nvPr/>
        </p:nvSpPr>
        <p:spPr>
          <a:xfrm>
            <a:off x="41043" y="1166413"/>
            <a:ext cx="8827828" cy="52586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2800"/>
              </a:lnSpc>
              <a:buClr>
                <a:srgbClr val="FF0000"/>
              </a:buClr>
              <a:buSzPct val="75000"/>
              <a:buFont typeface="Wingdings" panose="05000000000000000000" pitchFamily="2" charset="2"/>
              <a:buChar char="p"/>
            </a:pPr>
            <a:r>
              <a:rPr lang="zh-CN" altLang="en-US" sz="2000" dirty="0">
                <a:solidFill>
                  <a:srgbClr val="FF0000"/>
                </a:solidFill>
                <a:ea typeface="黑体" panose="02010609060101010101" pitchFamily="49" charset="-122"/>
              </a:rPr>
              <a:t>一般形式</a:t>
            </a:r>
            <a:endParaRPr lang="en-US" altLang="zh-CN" sz="2000" dirty="0">
              <a:solidFill>
                <a:srgbClr val="FF0000"/>
              </a:solidFill>
              <a:ea typeface="黑体" panose="02010609060101010101" pitchFamily="49" charset="-122"/>
            </a:endParaRPr>
          </a:p>
          <a:p>
            <a:pPr marL="450850" indent="-169863" algn="just">
              <a:lnSpc>
                <a:spcPts val="2800"/>
              </a:lnSpc>
              <a:buClr>
                <a:srgbClr val="FF0000"/>
              </a:buClr>
              <a:buSzPct val="75000"/>
              <a:buFont typeface="Arial" panose="020B0604020202020204" pitchFamily="34" charset="0"/>
              <a:buNone/>
            </a:pPr>
            <a:r>
              <a:rPr lang="en-US" altLang="zh-CN" sz="2000" dirty="0">
                <a:solidFill>
                  <a:srgbClr val="FF0000"/>
                </a:solidFill>
                <a:ea typeface="黑体" panose="02010609060101010101" pitchFamily="49" charset="-122"/>
              </a:rPr>
              <a:t>operator </a:t>
            </a:r>
            <a:r>
              <a:rPr lang="zh-CN" altLang="en-US" sz="2000" dirty="0">
                <a:solidFill>
                  <a:srgbClr val="FF0000"/>
                </a:solidFill>
                <a:ea typeface="黑体" panose="02010609060101010101" pitchFamily="49" charset="-122"/>
              </a:rPr>
              <a:t>类型名</a:t>
            </a:r>
            <a:r>
              <a:rPr lang="zh-CN" altLang="en-US" sz="2000" dirty="0">
                <a:solidFill>
                  <a:srgbClr val="0000FF"/>
                </a:solidFill>
                <a:ea typeface="黑体" panose="02010609060101010101" pitchFamily="49" charset="-122"/>
              </a:rPr>
              <a:t>( ){实现转换的语句}</a:t>
            </a:r>
          </a:p>
          <a:p>
            <a:pPr marL="450850" indent="-169863" algn="just">
              <a:lnSpc>
                <a:spcPts val="2800"/>
              </a:lnSpc>
              <a:buClr>
                <a:srgbClr val="FF0000"/>
              </a:buClr>
              <a:buSzPct val="75000"/>
              <a:buFont typeface="Wingdings" panose="05000000000000000000" pitchFamily="2" charset="2"/>
              <a:buChar char="p"/>
            </a:pPr>
            <a:r>
              <a:rPr lang="zh-CN" altLang="en-US" sz="2000" dirty="0">
                <a:ea typeface="黑体" panose="02010609060101010101" pitchFamily="49" charset="-122"/>
              </a:rPr>
              <a:t>类型转换函数只能作为成员函数，因为转换的主体是本类的对象，</a:t>
            </a:r>
            <a:r>
              <a:rPr lang="zh-CN" altLang="en-US" sz="2000" dirty="0">
                <a:solidFill>
                  <a:srgbClr val="FF0000"/>
                </a:solidFill>
                <a:ea typeface="黑体" panose="02010609060101010101" pitchFamily="49" charset="-122"/>
              </a:rPr>
              <a:t>不能作为友元函数或普通函数</a:t>
            </a:r>
            <a:r>
              <a:rPr lang="zh-CN" altLang="en-US" sz="2000" dirty="0">
                <a:ea typeface="黑体" panose="02010609060101010101" pitchFamily="49" charset="-122"/>
              </a:rPr>
              <a:t>。</a:t>
            </a:r>
          </a:p>
          <a:p>
            <a:pPr marL="450850" indent="-169863" algn="just">
              <a:lnSpc>
                <a:spcPts val="2800"/>
              </a:lnSpc>
              <a:buClr>
                <a:srgbClr val="FF0000"/>
              </a:buClr>
              <a:buSzPct val="75000"/>
              <a:buFont typeface="Wingdings" panose="05000000000000000000" pitchFamily="2" charset="2"/>
              <a:buChar char="p"/>
            </a:pPr>
            <a:r>
              <a:rPr lang="zh-CN" altLang="en-US" sz="2000" dirty="0">
                <a:ea typeface="黑体" panose="02010609060101010101" pitchFamily="49" charset="-122"/>
              </a:rPr>
              <a:t>从函数形式可以看到，它与运算符重载函数相似，都是用关键字</a:t>
            </a:r>
            <a:r>
              <a:rPr lang="en-US" altLang="zh-CN" sz="2000" dirty="0">
                <a:ea typeface="黑体" panose="02010609060101010101" pitchFamily="49" charset="-122"/>
              </a:rPr>
              <a:t>operator</a:t>
            </a:r>
            <a:r>
              <a:rPr lang="zh-CN" altLang="en-US" sz="2000" dirty="0">
                <a:ea typeface="黑体" panose="02010609060101010101" pitchFamily="49" charset="-122"/>
              </a:rPr>
              <a:t>开头，只是被重载的是类型名</a:t>
            </a:r>
            <a:endParaRPr lang="en-US" altLang="zh-CN" sz="2000" dirty="0">
              <a:ea typeface="黑体" panose="02010609060101010101" pitchFamily="49" charset="-122"/>
            </a:endParaRPr>
          </a:p>
          <a:p>
            <a:pPr marL="450850" indent="-169863" algn="just">
              <a:lnSpc>
                <a:spcPts val="2800"/>
              </a:lnSpc>
              <a:buClr>
                <a:srgbClr val="FF0000"/>
              </a:buClr>
              <a:buSzPct val="75000"/>
              <a:buFont typeface="Wingdings" panose="05000000000000000000" pitchFamily="2" charset="2"/>
              <a:buChar char="p"/>
            </a:pPr>
            <a:r>
              <a:rPr lang="en-US" altLang="zh-CN" sz="2000" dirty="0">
                <a:ea typeface="黑体" panose="02010609060101010101" pitchFamily="49" charset="-122"/>
              </a:rPr>
              <a:t>double</a:t>
            </a:r>
            <a:r>
              <a:rPr lang="zh-CN" altLang="en-US" sz="2000" dirty="0">
                <a:ea typeface="黑体" panose="02010609060101010101" pitchFamily="49" charset="-122"/>
              </a:rPr>
              <a:t>类型经过重载后，除了原有的含义外，还获得新的含义</a:t>
            </a:r>
            <a:r>
              <a:rPr lang="zh-CN" altLang="en-US" sz="2000" dirty="0">
                <a:solidFill>
                  <a:srgbClr val="0000FF"/>
                </a:solidFill>
                <a:ea typeface="黑体" panose="02010609060101010101" pitchFamily="49" charset="-122"/>
              </a:rPr>
              <a:t>(将一个</a:t>
            </a:r>
            <a:r>
              <a:rPr lang="en-US" altLang="zh-CN" sz="2000" dirty="0">
                <a:solidFill>
                  <a:srgbClr val="0000FF"/>
                </a:solidFill>
                <a:ea typeface="黑体" panose="02010609060101010101" pitchFamily="49" charset="-122"/>
              </a:rPr>
              <a:t>Complex</a:t>
            </a:r>
            <a:r>
              <a:rPr lang="zh-CN" altLang="en-US" sz="2000" dirty="0">
                <a:solidFill>
                  <a:srgbClr val="0000FF"/>
                </a:solidFill>
                <a:ea typeface="黑体" panose="02010609060101010101" pitchFamily="49" charset="-122"/>
              </a:rPr>
              <a:t>类对象转换为</a:t>
            </a:r>
            <a:r>
              <a:rPr lang="en-US" altLang="zh-CN" sz="2000" dirty="0">
                <a:solidFill>
                  <a:srgbClr val="0000FF"/>
                </a:solidFill>
                <a:ea typeface="黑体" panose="02010609060101010101" pitchFamily="49" charset="-122"/>
              </a:rPr>
              <a:t>double</a:t>
            </a:r>
            <a:r>
              <a:rPr lang="zh-CN" altLang="en-US" sz="2000" dirty="0">
                <a:solidFill>
                  <a:srgbClr val="0000FF"/>
                </a:solidFill>
                <a:ea typeface="黑体" panose="02010609060101010101" pitchFamily="49" charset="-122"/>
              </a:rPr>
              <a:t>类型数据，并指定了转换方法)，</a:t>
            </a:r>
            <a:r>
              <a:rPr lang="en-US" altLang="zh-CN" sz="2000" dirty="0">
                <a:ea typeface="黑体" panose="02010609060101010101" pitchFamily="49" charset="-122"/>
              </a:rPr>
              <a:t> </a:t>
            </a:r>
            <a:r>
              <a:rPr lang="zh-CN" altLang="en-US" sz="2000" dirty="0">
                <a:ea typeface="黑体" panose="02010609060101010101" pitchFamily="49" charset="-122"/>
              </a:rPr>
              <a:t>编译系统不仅能识别原有的</a:t>
            </a:r>
            <a:r>
              <a:rPr lang="en-US" altLang="zh-CN" sz="2000" dirty="0">
                <a:ea typeface="黑体" panose="02010609060101010101" pitchFamily="49" charset="-122"/>
              </a:rPr>
              <a:t>double</a:t>
            </a:r>
            <a:r>
              <a:rPr lang="zh-CN" altLang="en-US" sz="2000" dirty="0">
                <a:ea typeface="黑体" panose="02010609060101010101" pitchFamily="49" charset="-122"/>
              </a:rPr>
              <a:t>型数据，而且还会把</a:t>
            </a:r>
            <a:r>
              <a:rPr lang="en-US" altLang="zh-CN" sz="2000" dirty="0">
                <a:ea typeface="黑体" panose="02010609060101010101" pitchFamily="49" charset="-122"/>
              </a:rPr>
              <a:t>Complex</a:t>
            </a:r>
            <a:r>
              <a:rPr lang="zh-CN" altLang="en-US" sz="2000" dirty="0">
                <a:ea typeface="黑体" panose="02010609060101010101" pitchFamily="49" charset="-122"/>
              </a:rPr>
              <a:t>类对象作为</a:t>
            </a:r>
            <a:r>
              <a:rPr lang="en-US" altLang="zh-CN" sz="2000" dirty="0">
                <a:ea typeface="黑体" panose="02010609060101010101" pitchFamily="49" charset="-122"/>
              </a:rPr>
              <a:t>double</a:t>
            </a:r>
            <a:r>
              <a:rPr lang="zh-CN" altLang="en-US" sz="2000" dirty="0">
                <a:ea typeface="黑体" panose="02010609060101010101" pitchFamily="49" charset="-122"/>
              </a:rPr>
              <a:t>型数据处理。</a:t>
            </a:r>
            <a:endParaRPr lang="en-US" altLang="zh-CN" sz="2000" dirty="0">
              <a:ea typeface="黑体" panose="02010609060101010101" pitchFamily="49" charset="-122"/>
            </a:endParaRPr>
          </a:p>
          <a:p>
            <a:pPr marL="450850" indent="-169863" algn="just">
              <a:lnSpc>
                <a:spcPts val="2800"/>
              </a:lnSpc>
              <a:buClr>
                <a:srgbClr val="FF0000"/>
              </a:buClr>
              <a:buSzPct val="75000"/>
              <a:buFont typeface="Wingdings" panose="05000000000000000000" pitchFamily="2" charset="2"/>
              <a:buChar char="p"/>
            </a:pPr>
            <a:r>
              <a:rPr lang="zh-CN" altLang="en-US" sz="2000" dirty="0">
                <a:solidFill>
                  <a:srgbClr val="FF0000"/>
                </a:solidFill>
                <a:ea typeface="黑体" panose="02010609060101010101" pitchFamily="49" charset="-122"/>
              </a:rPr>
              <a:t>程序中的</a:t>
            </a:r>
            <a:r>
              <a:rPr lang="en-US" altLang="zh-CN" sz="2000" dirty="0">
                <a:solidFill>
                  <a:srgbClr val="FF0000"/>
                </a:solidFill>
                <a:ea typeface="黑体" panose="02010609060101010101" pitchFamily="49" charset="-122"/>
              </a:rPr>
              <a:t>Complex</a:t>
            </a:r>
            <a:r>
              <a:rPr lang="zh-CN" altLang="en-US" sz="2000" dirty="0">
                <a:solidFill>
                  <a:srgbClr val="FF0000"/>
                </a:solidFill>
                <a:ea typeface="黑体" panose="02010609060101010101" pitchFamily="49" charset="-122"/>
              </a:rPr>
              <a:t>类对象是不是一律都转换成为</a:t>
            </a:r>
            <a:r>
              <a:rPr lang="en-US" altLang="zh-CN" sz="2000" dirty="0">
                <a:solidFill>
                  <a:srgbClr val="FF0000"/>
                </a:solidFill>
                <a:ea typeface="黑体" panose="02010609060101010101" pitchFamily="49" charset="-122"/>
              </a:rPr>
              <a:t>double</a:t>
            </a:r>
            <a:r>
              <a:rPr lang="zh-CN" altLang="en-US" sz="2000" dirty="0">
                <a:solidFill>
                  <a:srgbClr val="FF0000"/>
                </a:solidFill>
                <a:ea typeface="黑体" panose="02010609060101010101" pitchFamily="49" charset="-122"/>
              </a:rPr>
              <a:t>类型数据？</a:t>
            </a:r>
            <a:r>
              <a:rPr lang="zh-CN" altLang="en-US" sz="2000" dirty="0">
                <a:ea typeface="黑体" panose="02010609060101010101" pitchFamily="49" charset="-122"/>
              </a:rPr>
              <a:t>否，</a:t>
            </a:r>
            <a:r>
              <a:rPr lang="en-US" altLang="zh-CN" sz="2000" dirty="0">
                <a:ea typeface="黑体" panose="02010609060101010101" pitchFamily="49" charset="-122"/>
              </a:rPr>
              <a:t>Complex</a:t>
            </a:r>
            <a:r>
              <a:rPr lang="zh-CN" altLang="en-US" sz="2000" dirty="0">
                <a:ea typeface="黑体" panose="02010609060101010101" pitchFamily="49" charset="-122"/>
              </a:rPr>
              <a:t>对象既是</a:t>
            </a:r>
            <a:r>
              <a:rPr lang="en-US" altLang="zh-CN" sz="2000" dirty="0">
                <a:ea typeface="黑体" panose="02010609060101010101" pitchFamily="49" charset="-122"/>
              </a:rPr>
              <a:t>Complex</a:t>
            </a:r>
            <a:r>
              <a:rPr lang="zh-CN" altLang="en-US" sz="2000" dirty="0">
                <a:ea typeface="黑体" panose="02010609060101010101" pitchFamily="49" charset="-122"/>
              </a:rPr>
              <a:t>对象，也可作为</a:t>
            </a:r>
            <a:r>
              <a:rPr lang="en-US" altLang="zh-CN" sz="2000" dirty="0">
                <a:ea typeface="黑体" panose="02010609060101010101" pitchFamily="49" charset="-122"/>
              </a:rPr>
              <a:t>double</a:t>
            </a:r>
            <a:r>
              <a:rPr lang="zh-CN" altLang="en-US" sz="2000" dirty="0">
                <a:ea typeface="黑体" panose="02010609060101010101" pitchFamily="49" charset="-122"/>
              </a:rPr>
              <a:t>类型数据，需要时才进行转换。</a:t>
            </a:r>
          </a:p>
        </p:txBody>
      </p:sp>
      <p:sp>
        <p:nvSpPr>
          <p:cNvPr id="6" name="AutoShape 10">
            <a:extLst>
              <a:ext uri="{FF2B5EF4-FFF2-40B4-BE49-F238E27FC236}">
                <a16:creationId xmlns:a16="http://schemas.microsoft.com/office/drawing/2014/main" id="{623E0A42-388F-47AF-192A-A7E209E94797}"/>
              </a:ext>
            </a:extLst>
          </p:cNvPr>
          <p:cNvSpPr>
            <a:spLocks noChangeArrowheads="1"/>
          </p:cNvSpPr>
          <p:nvPr/>
        </p:nvSpPr>
        <p:spPr bwMode="auto">
          <a:xfrm>
            <a:off x="4571999" y="1236858"/>
            <a:ext cx="4408718" cy="970124"/>
          </a:xfrm>
          <a:prstGeom prst="wedgeRoundRectCallout">
            <a:avLst>
              <a:gd name="adj1" fmla="val -101645"/>
              <a:gd name="adj2" fmla="val 23794"/>
              <a:gd name="adj3" fmla="val 16667"/>
            </a:avLst>
          </a:prstGeom>
          <a:solidFill>
            <a:srgbClr val="FFC000"/>
          </a:solidFill>
          <a:ln w="25400">
            <a:solidFill>
              <a:srgbClr val="0000FF"/>
            </a:solidFill>
            <a:miter lim="800000"/>
            <a:headEnd/>
            <a:tailEnd/>
          </a:ln>
        </p:spPr>
        <p:txBody>
          <a:bodyPr wrap="square" lIns="18000" tIns="0" rIns="180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ct val="110000"/>
              </a:lnSpc>
              <a:spcBef>
                <a:spcPct val="0"/>
              </a:spcBef>
              <a:spcAft>
                <a:spcPct val="0"/>
              </a:spcAft>
            </a:pPr>
            <a:r>
              <a:rPr lang="zh-CN" altLang="en-US" sz="1800">
                <a:solidFill>
                  <a:srgbClr val="C00000"/>
                </a:solidFill>
                <a:latin typeface="黑体" panose="02010609060101010101" pitchFamily="49" charset="-122"/>
                <a:ea typeface="黑体" panose="02010609060101010101" pitchFamily="49" charset="-122"/>
              </a:rPr>
              <a:t>函数名前面不能指定函数类型，函数没有参数，其返回值的类型是由函数名中指定的类型名来确定</a:t>
            </a:r>
          </a:p>
        </p:txBody>
      </p:sp>
    </p:spTree>
    <p:extLst>
      <p:ext uri="{BB962C8B-B14F-4D97-AF65-F5344CB8AC3E}">
        <p14:creationId xmlns:p14="http://schemas.microsoft.com/office/powerpoint/2010/main" val="109315866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F61F980B-7CB8-32E4-E53C-2A46F6585D9C}"/>
              </a:ext>
            </a:extLst>
          </p:cNvPr>
          <p:cNvSpPr txBox="1">
            <a:spLocks noChangeArrowheads="1"/>
          </p:cNvSpPr>
          <p:nvPr/>
        </p:nvSpPr>
        <p:spPr>
          <a:xfrm>
            <a:off x="46269" y="1176337"/>
            <a:ext cx="8382000" cy="447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FF"/>
                </a:solidFill>
                <a:effectLst/>
                <a:uLnTx/>
                <a:uFillTx/>
                <a:latin typeface="Times New Roman"/>
                <a:ea typeface="宋体"/>
                <a:cs typeface="+mn-cs"/>
              </a:rPr>
              <a:t>例10.9 使用类型转换函数的简单例子。</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4" name="矩形 2">
            <a:extLst>
              <a:ext uri="{FF2B5EF4-FFF2-40B4-BE49-F238E27FC236}">
                <a16:creationId xmlns:a16="http://schemas.microsoft.com/office/drawing/2014/main" id="{F0118D4D-435B-A021-C847-0F441A8EBD24}"/>
              </a:ext>
            </a:extLst>
          </p:cNvPr>
          <p:cNvSpPr>
            <a:spLocks noChangeArrowheads="1"/>
          </p:cNvSpPr>
          <p:nvPr/>
        </p:nvSpPr>
        <p:spPr bwMode="auto">
          <a:xfrm>
            <a:off x="332019" y="1535084"/>
            <a:ext cx="4178300" cy="502043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8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Complex</a:t>
            </a:r>
          </a:p>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 ){real=0;imag=0;}</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Complex(double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r,double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){real=</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r;imag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operator double( ) {return real;} </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类型转换函数</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friend Complex operator +(Complex c1, Complex c2);</a:t>
            </a:r>
            <a:endPar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 real;</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imag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800"/>
              </a:lnSpc>
              <a:spcBef>
                <a:spcPct val="0"/>
              </a:spcBef>
              <a:spcAft>
                <a:spcPct val="0"/>
              </a:spcAft>
              <a:buClrTx/>
              <a:buSzTx/>
              <a:buFontTx/>
              <a:buNone/>
              <a:tabLst/>
              <a:defRPr/>
            </a:pP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06026B61-77EF-4C69-2B6A-B4CD703E824E}"/>
              </a:ext>
            </a:extLst>
          </p:cNvPr>
          <p:cNvSpPr>
            <a:spLocks noChangeArrowheads="1"/>
          </p:cNvSpPr>
          <p:nvPr/>
        </p:nvSpPr>
        <p:spPr bwMode="auto">
          <a:xfrm>
            <a:off x="4689707" y="1785936"/>
            <a:ext cx="4214812" cy="4769583"/>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 c1(3,4),c2(5,-10),c3;</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 d;</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d=2.5+c1; </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ts val="2800"/>
              </a:lnSpc>
              <a:spcBef>
                <a:spcPct val="0"/>
              </a:spcBef>
              <a:spcAft>
                <a:spcPct val="0"/>
              </a:spcAft>
              <a:buClrTx/>
              <a:buSzTx/>
              <a:buFontTx/>
              <a:buNone/>
              <a:tabLst/>
              <a:defRPr/>
            </a:pPr>
            <a:endPar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&lt;&lt;d&lt;&lt;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p>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Complex operator +(Complex c1, Complex c2)</a:t>
            </a:r>
          </a:p>
          <a:p>
            <a:pPr marL="0" marR="0" lvl="0" indent="-635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{return  </a:t>
            </a:r>
            <a:r>
              <a:rPr kumimoji="0" lang="en-US" altLang="zh-CN" sz="1800" b="1" i="0"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Comlex</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(c1.real+c2.real,c1.image+c2.image)}</a:t>
            </a:r>
            <a:endPar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7" name="AutoShape 10">
            <a:extLst>
              <a:ext uri="{FF2B5EF4-FFF2-40B4-BE49-F238E27FC236}">
                <a16:creationId xmlns:a16="http://schemas.microsoft.com/office/drawing/2014/main" id="{2AD95243-ACF2-A791-E45F-D71535F90CEA}"/>
              </a:ext>
            </a:extLst>
          </p:cNvPr>
          <p:cNvSpPr>
            <a:spLocks noChangeArrowheads="1"/>
          </p:cNvSpPr>
          <p:nvPr/>
        </p:nvSpPr>
        <p:spPr bwMode="auto">
          <a:xfrm>
            <a:off x="332019" y="3249585"/>
            <a:ext cx="4071938" cy="646631"/>
          </a:xfrm>
          <a:prstGeom prst="wedgeRoundRectCallout">
            <a:avLst>
              <a:gd name="adj1" fmla="val -14336"/>
              <a:gd name="adj2" fmla="val 83298"/>
              <a:gd name="adj3" fmla="val 16667"/>
            </a:avLst>
          </a:prstGeom>
          <a:solidFill>
            <a:srgbClr val="FFC000"/>
          </a:solidFill>
          <a:ln w="25400">
            <a:solidFill>
              <a:srgbClr val="C00000"/>
            </a:solidFill>
            <a:miter lim="800000"/>
            <a:headEnd/>
            <a:tailEnd/>
          </a:ln>
        </p:spPr>
        <p:txBody>
          <a:bodyPr wrap="square" lIns="18000" tIns="0" rIns="18000" bIns="0">
            <a:spAutoFit/>
          </a:bodyPr>
          <a:lstStyle/>
          <a:p>
            <a:pPr defTabSz="914400" fontAlgn="base">
              <a:lnSpc>
                <a:spcPct val="110000"/>
              </a:lnSpc>
              <a:spcBef>
                <a:spcPct val="0"/>
              </a:spcBef>
              <a:spcAft>
                <a:spcPct val="0"/>
              </a:spcAft>
              <a:defRPr/>
            </a:pPr>
            <a:r>
              <a:rPr lang="zh-CN" altLang="en-US">
                <a:solidFill>
                  <a:srgbClr val="0000FF"/>
                </a:solidFill>
                <a:latin typeface="Times New Roman"/>
                <a:ea typeface="黑体" pitchFamily="49" charset="-122"/>
              </a:rPr>
              <a:t>如果在</a:t>
            </a:r>
            <a:r>
              <a:rPr lang="en-US" altLang="zh-CN">
                <a:solidFill>
                  <a:srgbClr val="0000FF"/>
                </a:solidFill>
                <a:latin typeface="Times New Roman"/>
                <a:ea typeface="黑体" pitchFamily="49" charset="-122"/>
              </a:rPr>
              <a:t>Complex</a:t>
            </a:r>
            <a:r>
              <a:rPr lang="zh-CN" altLang="en-US">
                <a:solidFill>
                  <a:srgbClr val="0000FF"/>
                </a:solidFill>
                <a:latin typeface="Times New Roman"/>
                <a:ea typeface="黑体" pitchFamily="49" charset="-122"/>
              </a:rPr>
              <a:t>类中没有定义类型转换函数</a:t>
            </a:r>
            <a:r>
              <a:rPr lang="en-US" altLang="zh-CN">
                <a:solidFill>
                  <a:srgbClr val="0000FF"/>
                </a:solidFill>
                <a:latin typeface="Times New Roman"/>
                <a:ea typeface="黑体" pitchFamily="49" charset="-122"/>
              </a:rPr>
              <a:t>operator double</a:t>
            </a:r>
            <a:r>
              <a:rPr lang="zh-CN" altLang="en-US">
                <a:solidFill>
                  <a:srgbClr val="0000FF"/>
                </a:solidFill>
                <a:latin typeface="Times New Roman"/>
                <a:ea typeface="黑体" pitchFamily="49" charset="-122"/>
              </a:rPr>
              <a:t>，程序编译将出错。</a:t>
            </a:r>
          </a:p>
        </p:txBody>
      </p:sp>
      <p:sp>
        <p:nvSpPr>
          <p:cNvPr id="8" name="矩形 7">
            <a:extLst>
              <a:ext uri="{FF2B5EF4-FFF2-40B4-BE49-F238E27FC236}">
                <a16:creationId xmlns:a16="http://schemas.microsoft.com/office/drawing/2014/main" id="{CAF1BF85-1AFC-6617-D04F-4039541BB2EB}"/>
              </a:ext>
            </a:extLst>
          </p:cNvPr>
          <p:cNvSpPr>
            <a:spLocks noChangeArrowheads="1"/>
          </p:cNvSpPr>
          <p:nvPr/>
        </p:nvSpPr>
        <p:spPr bwMode="auto">
          <a:xfrm>
            <a:off x="4975458" y="3225799"/>
            <a:ext cx="2714625" cy="774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778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177800" marR="0" lvl="1" indent="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c3=c1+c3; </a:t>
            </a:r>
          </a:p>
          <a:p>
            <a:pPr marL="177800" marR="0" lvl="1" indent="0" defTabSz="914400" eaLnBrk="1" fontAlgn="base" latinLnBrk="0" hangingPunct="1">
              <a:lnSpc>
                <a:spcPts val="28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d=c1+c2;</a:t>
            </a:r>
            <a:endPar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9" name="AutoShape 10">
            <a:extLst>
              <a:ext uri="{FF2B5EF4-FFF2-40B4-BE49-F238E27FC236}">
                <a16:creationId xmlns:a16="http://schemas.microsoft.com/office/drawing/2014/main" id="{5404AECE-13B4-0461-5C04-B52C0F4751D5}"/>
              </a:ext>
            </a:extLst>
          </p:cNvPr>
          <p:cNvSpPr>
            <a:spLocks noChangeArrowheads="1"/>
          </p:cNvSpPr>
          <p:nvPr/>
        </p:nvSpPr>
        <p:spPr bwMode="auto">
          <a:xfrm>
            <a:off x="4374869" y="1360500"/>
            <a:ext cx="4643438" cy="1685925"/>
          </a:xfrm>
          <a:prstGeom prst="wedgeRoundRectCallout">
            <a:avLst>
              <a:gd name="adj1" fmla="val -17647"/>
              <a:gd name="adj2" fmla="val 69859"/>
              <a:gd name="adj3" fmla="val 16667"/>
            </a:avLst>
          </a:prstGeom>
          <a:solidFill>
            <a:srgbClr val="FFC000"/>
          </a:solidFill>
          <a:ln w="25400">
            <a:solidFill>
              <a:srgbClr val="C00000"/>
            </a:solidFill>
            <a:miter lim="800000"/>
            <a:headEnd/>
            <a:tailEnd/>
          </a:ln>
        </p:spPr>
        <p:txBody>
          <a:bodyPr lIns="18000" tIns="0" rIns="18000" bIns="0">
            <a:spAutoFit/>
          </a:bodyPr>
          <a:lstStyle/>
          <a:p>
            <a:pPr defTabSz="914400" fontAlgn="base">
              <a:lnSpc>
                <a:spcPct val="110000"/>
              </a:lnSpc>
              <a:spcBef>
                <a:spcPct val="0"/>
              </a:spcBef>
              <a:spcAft>
                <a:spcPct val="0"/>
              </a:spcAft>
              <a:defRPr/>
            </a:pPr>
            <a:r>
              <a:rPr lang="zh-CN" altLang="en-US">
                <a:solidFill>
                  <a:srgbClr val="0000FF"/>
                </a:solidFill>
                <a:latin typeface="Times New Roman"/>
                <a:ea typeface="黑体" pitchFamily="49" charset="-122"/>
              </a:rPr>
              <a:t>将</a:t>
            </a:r>
            <a:r>
              <a:rPr lang="en-US" altLang="zh-CN">
                <a:solidFill>
                  <a:srgbClr val="0000FF"/>
                </a:solidFill>
                <a:latin typeface="Times New Roman"/>
                <a:ea typeface="黑体" pitchFamily="49" charset="-122"/>
              </a:rPr>
              <a:t>Complex</a:t>
            </a:r>
            <a:r>
              <a:rPr lang="zh-CN" altLang="en-US">
                <a:solidFill>
                  <a:srgbClr val="0000FF"/>
                </a:solidFill>
                <a:latin typeface="Times New Roman"/>
                <a:ea typeface="黑体" pitchFamily="49" charset="-122"/>
              </a:rPr>
              <a:t>类对象转换为</a:t>
            </a:r>
            <a:r>
              <a:rPr lang="en-US" altLang="zh-CN">
                <a:solidFill>
                  <a:srgbClr val="0000FF"/>
                </a:solidFill>
                <a:latin typeface="Times New Roman"/>
                <a:ea typeface="黑体" pitchFamily="49" charset="-122"/>
              </a:rPr>
              <a:t>double</a:t>
            </a:r>
            <a:r>
              <a:rPr lang="zh-CN" altLang="en-US">
                <a:solidFill>
                  <a:srgbClr val="0000FF"/>
                </a:solidFill>
                <a:latin typeface="Times New Roman"/>
                <a:ea typeface="黑体" pitchFamily="49" charset="-122"/>
              </a:rPr>
              <a:t>类型数据。</a:t>
            </a:r>
            <a:endParaRPr lang="en-US" altLang="zh-CN">
              <a:solidFill>
                <a:srgbClr val="0000FF"/>
              </a:solidFill>
              <a:latin typeface="Times New Roman"/>
              <a:ea typeface="黑体" pitchFamily="49" charset="-122"/>
            </a:endParaRPr>
          </a:p>
          <a:p>
            <a:pPr defTabSz="914400" fontAlgn="base">
              <a:lnSpc>
                <a:spcPct val="110000"/>
              </a:lnSpc>
              <a:spcBef>
                <a:spcPct val="0"/>
              </a:spcBef>
              <a:spcAft>
                <a:spcPct val="0"/>
              </a:spcAft>
              <a:defRPr/>
            </a:pPr>
            <a:r>
              <a:rPr lang="zh-CN" altLang="en-US">
                <a:solidFill>
                  <a:srgbClr val="FF0000"/>
                </a:solidFill>
                <a:latin typeface="Times New Roman"/>
                <a:ea typeface="黑体" pitchFamily="49" charset="-122"/>
              </a:rPr>
              <a:t>何时调用？</a:t>
            </a:r>
            <a:endParaRPr lang="en-US" altLang="zh-CN">
              <a:solidFill>
                <a:srgbClr val="FF0000"/>
              </a:solidFill>
              <a:latin typeface="Times New Roman"/>
              <a:ea typeface="黑体" pitchFamily="49" charset="-122"/>
            </a:endParaRPr>
          </a:p>
          <a:p>
            <a:pPr defTabSz="914400" fontAlgn="base">
              <a:lnSpc>
                <a:spcPct val="110000"/>
              </a:lnSpc>
              <a:spcBef>
                <a:spcPct val="0"/>
              </a:spcBef>
              <a:spcAft>
                <a:spcPct val="0"/>
              </a:spcAft>
              <a:defRPr/>
            </a:pPr>
            <a:r>
              <a:rPr lang="zh-CN" altLang="en-US">
                <a:solidFill>
                  <a:srgbClr val="0000FF"/>
                </a:solidFill>
                <a:latin typeface="Times New Roman"/>
                <a:ea typeface="黑体" pitchFamily="49" charset="-122"/>
              </a:rPr>
              <a:t>自动调用，在处理表达式</a:t>
            </a:r>
            <a:r>
              <a:rPr lang="en-US" altLang="zh-CN">
                <a:solidFill>
                  <a:srgbClr val="FF0000"/>
                </a:solidFill>
                <a:latin typeface="Times New Roman"/>
                <a:ea typeface="黑体" pitchFamily="49" charset="-122"/>
              </a:rPr>
              <a:t>2.5</a:t>
            </a:r>
            <a:r>
              <a:rPr lang="en-US" altLang="zh-CN">
                <a:solidFill>
                  <a:srgbClr val="0000FF"/>
                </a:solidFill>
                <a:latin typeface="Times New Roman"/>
                <a:ea typeface="黑体" pitchFamily="49" charset="-122"/>
              </a:rPr>
              <a:t>+</a:t>
            </a:r>
            <a:r>
              <a:rPr lang="en-US" altLang="zh-CN">
                <a:solidFill>
                  <a:srgbClr val="FF0000"/>
                </a:solidFill>
                <a:latin typeface="Times New Roman"/>
                <a:ea typeface="黑体" pitchFamily="49" charset="-122"/>
              </a:rPr>
              <a:t>c1</a:t>
            </a:r>
            <a:r>
              <a:rPr lang="zh-CN" altLang="en-US">
                <a:solidFill>
                  <a:srgbClr val="0000FF"/>
                </a:solidFill>
                <a:latin typeface="Times New Roman"/>
                <a:ea typeface="黑体" pitchFamily="49" charset="-122"/>
              </a:rPr>
              <a:t>时，“</a:t>
            </a:r>
            <a:r>
              <a:rPr lang="en-US" altLang="zh-CN">
                <a:solidFill>
                  <a:srgbClr val="0000FF"/>
                </a:solidFill>
                <a:latin typeface="Times New Roman"/>
                <a:ea typeface="黑体" pitchFamily="49" charset="-122"/>
              </a:rPr>
              <a:t>+</a:t>
            </a:r>
            <a:r>
              <a:rPr lang="zh-CN" altLang="en-US">
                <a:solidFill>
                  <a:srgbClr val="0000FF"/>
                </a:solidFill>
                <a:latin typeface="Times New Roman"/>
                <a:ea typeface="黑体" pitchFamily="49" charset="-122"/>
              </a:rPr>
              <a:t>”左侧是</a:t>
            </a:r>
            <a:r>
              <a:rPr lang="en-US" altLang="zh-CN">
                <a:solidFill>
                  <a:srgbClr val="0000FF"/>
                </a:solidFill>
                <a:latin typeface="Times New Roman"/>
                <a:ea typeface="黑体" pitchFamily="49" charset="-122"/>
              </a:rPr>
              <a:t>double</a:t>
            </a:r>
            <a:r>
              <a:rPr lang="zh-CN" altLang="en-US">
                <a:solidFill>
                  <a:srgbClr val="0000FF"/>
                </a:solidFill>
                <a:latin typeface="Times New Roman"/>
                <a:ea typeface="黑体" pitchFamily="49" charset="-122"/>
              </a:rPr>
              <a:t>类型，右侧是</a:t>
            </a:r>
            <a:r>
              <a:rPr lang="en-US" altLang="zh-CN">
                <a:solidFill>
                  <a:srgbClr val="0000FF"/>
                </a:solidFill>
                <a:latin typeface="Times New Roman"/>
                <a:ea typeface="黑体" pitchFamily="49" charset="-122"/>
              </a:rPr>
              <a:t>Complex</a:t>
            </a:r>
            <a:r>
              <a:rPr lang="zh-CN" altLang="en-US">
                <a:solidFill>
                  <a:srgbClr val="0000FF"/>
                </a:solidFill>
                <a:latin typeface="Times New Roman"/>
                <a:ea typeface="黑体" pitchFamily="49" charset="-122"/>
              </a:rPr>
              <a:t>类型，无“</a:t>
            </a:r>
            <a:r>
              <a:rPr lang="en-US" altLang="zh-CN">
                <a:solidFill>
                  <a:srgbClr val="0000FF"/>
                </a:solidFill>
                <a:latin typeface="Times New Roman"/>
                <a:ea typeface="黑体" pitchFamily="49" charset="-122"/>
              </a:rPr>
              <a:t>+</a:t>
            </a:r>
            <a:r>
              <a:rPr lang="zh-CN" altLang="en-US">
                <a:solidFill>
                  <a:srgbClr val="0000FF"/>
                </a:solidFill>
                <a:latin typeface="Times New Roman"/>
                <a:ea typeface="黑体" pitchFamily="49" charset="-122"/>
              </a:rPr>
              <a:t>”重载函数，有</a:t>
            </a:r>
            <a:r>
              <a:rPr lang="en-US" altLang="zh-CN">
                <a:solidFill>
                  <a:srgbClr val="0000FF"/>
                </a:solidFill>
                <a:latin typeface="Times New Roman"/>
                <a:ea typeface="黑体" pitchFamily="49" charset="-122"/>
              </a:rPr>
              <a:t>double</a:t>
            </a:r>
            <a:r>
              <a:rPr lang="zh-CN" altLang="en-US">
                <a:solidFill>
                  <a:srgbClr val="0000FF"/>
                </a:solidFill>
                <a:latin typeface="Times New Roman"/>
                <a:ea typeface="黑体" pitchFamily="49" charset="-122"/>
              </a:rPr>
              <a:t>重载函数，调用。</a:t>
            </a:r>
            <a:endParaRPr lang="en-US" altLang="zh-CN">
              <a:solidFill>
                <a:srgbClr val="0000FF"/>
              </a:solidFill>
              <a:latin typeface="Times New Roman"/>
              <a:ea typeface="黑体" pitchFamily="49" charset="-122"/>
            </a:endParaRPr>
          </a:p>
        </p:txBody>
      </p:sp>
    </p:spTree>
    <p:extLst>
      <p:ext uri="{BB962C8B-B14F-4D97-AF65-F5344CB8AC3E}">
        <p14:creationId xmlns:p14="http://schemas.microsoft.com/office/powerpoint/2010/main" val="63441700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blinds(horizontal)">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 calcmode="lin" valueType="num">
                                      <p:cBhvr additive="base">
                                        <p:cTn id="22"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 calcmode="lin" valueType="num">
                                      <p:cBhvr additive="base">
                                        <p:cTn id="2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
                                            <p:txEl>
                                              <p:pRg st="4" end="4"/>
                                            </p:txEl>
                                          </p:spTgt>
                                        </p:tgtEl>
                                      </p:cBhvr>
                                    </p:animEffect>
                                    <p:set>
                                      <p:cBhvr>
                                        <p:cTn id="32" dur="1" fill="hold">
                                          <p:stCondLst>
                                            <p:cond delay="499"/>
                                          </p:stCondLst>
                                        </p:cTn>
                                        <p:tgtEl>
                                          <p:spTgt spid="5">
                                            <p:txEl>
                                              <p:pRg st="4" end="4"/>
                                            </p:txEl>
                                          </p:spTgt>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p:bldP spid="9" grpId="0" animBg="1" autoUpdateAnimBg="0"/>
      <p:bldP spid="9"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9591841B-B117-D706-C84B-8348329552FA}"/>
              </a:ext>
            </a:extLst>
          </p:cNvPr>
          <p:cNvSpPr txBox="1">
            <a:spLocks noChangeArrowheads="1"/>
          </p:cNvSpPr>
          <p:nvPr/>
        </p:nvSpPr>
        <p:spPr>
          <a:xfrm>
            <a:off x="140262" y="1356429"/>
            <a:ext cx="8607228" cy="4202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3000"/>
              </a:lnSpc>
              <a:buClr>
                <a:srgbClr val="FF0000"/>
              </a:buClr>
              <a:buSzPct val="75000"/>
              <a:buFont typeface="Wingdings" panose="05000000000000000000" pitchFamily="2" charset="2"/>
              <a:buChar char="p"/>
            </a:pPr>
            <a:r>
              <a:rPr lang="zh-CN" altLang="en-US" sz="2000">
                <a:ea typeface="黑体" panose="02010609060101010101" pitchFamily="49" charset="-122"/>
              </a:rPr>
              <a:t>通常把类型转换函数也称为类型转换运算符函数，由于它也是重载函数，因此也称为</a:t>
            </a:r>
            <a:r>
              <a:rPr lang="zh-CN" altLang="en-US" sz="2000">
                <a:solidFill>
                  <a:srgbClr val="0000FF"/>
                </a:solidFill>
                <a:ea typeface="黑体" panose="02010609060101010101" pitchFamily="49" charset="-122"/>
              </a:rPr>
              <a:t>类型转换运算符重载函数</a:t>
            </a:r>
            <a:r>
              <a:rPr lang="zh-CN" altLang="en-US" sz="2000">
                <a:ea typeface="黑体" panose="02010609060101010101" pitchFamily="49" charset="-122"/>
              </a:rPr>
              <a:t>(或称强制类型转换运算符重载函数)。</a:t>
            </a:r>
          </a:p>
          <a:p>
            <a:pPr marL="450850" indent="-169863" algn="just">
              <a:lnSpc>
                <a:spcPts val="3000"/>
              </a:lnSpc>
              <a:buClr>
                <a:srgbClr val="FF0000"/>
              </a:buClr>
              <a:buSzPct val="75000"/>
              <a:buFont typeface="Wingdings" panose="05000000000000000000" pitchFamily="2" charset="2"/>
              <a:buChar char="p"/>
            </a:pPr>
            <a:r>
              <a:rPr lang="zh-CN" altLang="en-US" sz="2000">
                <a:ea typeface="黑体" panose="02010609060101010101" pitchFamily="49" charset="-122"/>
              </a:rPr>
              <a:t>假如程序中需要对一个</a:t>
            </a:r>
            <a:r>
              <a:rPr lang="en-US" altLang="zh-CN" sz="2000">
                <a:ea typeface="黑体" panose="02010609060101010101" pitchFamily="49" charset="-122"/>
              </a:rPr>
              <a:t>Complex</a:t>
            </a:r>
            <a:r>
              <a:rPr lang="zh-CN" altLang="en-US" sz="2000">
                <a:ea typeface="黑体" panose="02010609060101010101" pitchFamily="49" charset="-122"/>
              </a:rPr>
              <a:t>类对象和一个</a:t>
            </a:r>
            <a:r>
              <a:rPr lang="en-US" altLang="zh-CN" sz="2000">
                <a:ea typeface="黑体" panose="02010609060101010101" pitchFamily="49" charset="-122"/>
              </a:rPr>
              <a:t>double</a:t>
            </a:r>
            <a:r>
              <a:rPr lang="zh-CN" altLang="en-US" sz="2000">
                <a:ea typeface="黑体" panose="02010609060101010101" pitchFamily="49" charset="-122"/>
              </a:rPr>
              <a:t>型变量进行+,-,*,/等算术运算，以及关系运算和逻辑运算，如果不用类型转换函数，就要对多种运算符进行重载，以便能进行各种运算</a:t>
            </a:r>
            <a:endParaRPr lang="en-US" altLang="zh-CN" sz="2000">
              <a:ea typeface="黑体" panose="02010609060101010101" pitchFamily="49" charset="-122"/>
            </a:endParaRPr>
          </a:p>
          <a:p>
            <a:pPr marL="450850" indent="-169863" algn="just">
              <a:lnSpc>
                <a:spcPts val="3000"/>
              </a:lnSpc>
              <a:buClr>
                <a:srgbClr val="FF0000"/>
              </a:buClr>
              <a:buSzPct val="75000"/>
              <a:buFont typeface="Wingdings" panose="05000000000000000000" pitchFamily="2" charset="2"/>
              <a:buChar char="p"/>
            </a:pPr>
            <a:r>
              <a:rPr lang="zh-CN" altLang="en-US" sz="2000">
                <a:ea typeface="黑体" panose="02010609060101010101" pitchFamily="49" charset="-122"/>
              </a:rPr>
              <a:t>如果用类型转换函数对</a:t>
            </a:r>
            <a:r>
              <a:rPr lang="en-US" altLang="zh-CN" sz="2000">
                <a:ea typeface="黑体" panose="02010609060101010101" pitchFamily="49" charset="-122"/>
              </a:rPr>
              <a:t>double</a:t>
            </a:r>
            <a:r>
              <a:rPr lang="zh-CN" altLang="en-US" sz="2000">
                <a:ea typeface="黑体" panose="02010609060101010101" pitchFamily="49" charset="-122"/>
              </a:rPr>
              <a:t>进行重载(使</a:t>
            </a:r>
            <a:r>
              <a:rPr lang="en-US" altLang="zh-CN" sz="2000">
                <a:ea typeface="黑体" panose="02010609060101010101" pitchFamily="49" charset="-122"/>
              </a:rPr>
              <a:t>Complex</a:t>
            </a:r>
            <a:r>
              <a:rPr lang="zh-CN" altLang="en-US" sz="2000">
                <a:ea typeface="黑体" panose="02010609060101010101" pitchFamily="49" charset="-122"/>
              </a:rPr>
              <a:t>类对象转换为</a:t>
            </a:r>
            <a:r>
              <a:rPr lang="en-US" altLang="zh-CN" sz="2000">
                <a:ea typeface="黑体" panose="02010609060101010101" pitchFamily="49" charset="-122"/>
              </a:rPr>
              <a:t>double</a:t>
            </a:r>
            <a:r>
              <a:rPr lang="zh-CN" altLang="en-US" sz="2000">
                <a:ea typeface="黑体" panose="02010609060101010101" pitchFamily="49" charset="-122"/>
              </a:rPr>
              <a:t>型数据)，就不必对各种运算符进行重载，因为</a:t>
            </a:r>
            <a:r>
              <a:rPr lang="en-US" altLang="zh-CN" sz="2000">
                <a:ea typeface="黑体" panose="02010609060101010101" pitchFamily="49" charset="-122"/>
              </a:rPr>
              <a:t>Complex</a:t>
            </a:r>
            <a:r>
              <a:rPr lang="zh-CN" altLang="en-US" sz="2000">
                <a:ea typeface="黑体" panose="02010609060101010101" pitchFamily="49" charset="-122"/>
              </a:rPr>
              <a:t>类对象可以被自动地转换为</a:t>
            </a:r>
            <a:r>
              <a:rPr lang="en-US" altLang="zh-CN" sz="2000">
                <a:ea typeface="黑体" panose="02010609060101010101" pitchFamily="49" charset="-122"/>
              </a:rPr>
              <a:t>double</a:t>
            </a:r>
            <a:r>
              <a:rPr lang="zh-CN" altLang="en-US" sz="2000">
                <a:ea typeface="黑体" panose="02010609060101010101" pitchFamily="49" charset="-122"/>
              </a:rPr>
              <a:t>型数据，而标准类型的数据的运算，是可以使用系统提供的各种运算符的。</a:t>
            </a:r>
            <a:endParaRPr lang="zh-CN" altLang="en-US" sz="2000" dirty="0">
              <a:ea typeface="黑体" panose="02010609060101010101" pitchFamily="49" charset="-122"/>
            </a:endParaRPr>
          </a:p>
        </p:txBody>
      </p:sp>
    </p:spTree>
    <p:extLst>
      <p:ext uri="{BB962C8B-B14F-4D97-AF65-F5344CB8AC3E}">
        <p14:creationId xmlns:p14="http://schemas.microsoft.com/office/powerpoint/2010/main" val="9491609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E90DA136-4E0B-ABEF-D0EC-63D4F5489E7F}"/>
              </a:ext>
            </a:extLst>
          </p:cNvPr>
          <p:cNvSpPr txBox="1">
            <a:spLocks noChangeArrowheads="1"/>
          </p:cNvSpPr>
          <p:nvPr/>
        </p:nvSpPr>
        <p:spPr>
          <a:xfrm>
            <a:off x="2621" y="1206799"/>
            <a:ext cx="8785225" cy="1166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例10.10 包含转换构造函数、运算符重载函数和类型转换函数的程序。</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以下程序只包含转换构造函数和运算符重载函数。</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矩形 2">
            <a:extLst>
              <a:ext uri="{FF2B5EF4-FFF2-40B4-BE49-F238E27FC236}">
                <a16:creationId xmlns:a16="http://schemas.microsoft.com/office/drawing/2014/main" id="{E1FF77C4-8912-8661-A8BF-F027E06F2BC3}"/>
              </a:ext>
            </a:extLst>
          </p:cNvPr>
          <p:cNvSpPr>
            <a:spLocks noChangeArrowheads="1"/>
          </p:cNvSpPr>
          <p:nvPr/>
        </p:nvSpPr>
        <p:spPr bwMode="auto">
          <a:xfrm>
            <a:off x="73411" y="1996233"/>
            <a:ext cx="4814799" cy="4545637"/>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100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Complex</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 ){real=0;imag=0;}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默认构造函数</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Complex(double r){real=</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r;imag</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=0;}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转换构造函数</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Complex(double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r,double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){real=</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r;imag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实现初始化的构造函数</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friend Complex operator + (Complex c1,Complex c2);//</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重载运算符</a:t>
            </a: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的友元函数</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display(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 real;</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imag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 name="矩形 3">
            <a:extLst>
              <a:ext uri="{FF2B5EF4-FFF2-40B4-BE49-F238E27FC236}">
                <a16:creationId xmlns:a16="http://schemas.microsoft.com/office/drawing/2014/main" id="{128A331D-2F1F-BE3A-D24B-11FACD72AB9E}"/>
              </a:ext>
            </a:extLst>
          </p:cNvPr>
          <p:cNvSpPr>
            <a:spLocks noChangeArrowheads="1"/>
          </p:cNvSpPr>
          <p:nvPr/>
        </p:nvSpPr>
        <p:spPr bwMode="auto">
          <a:xfrm>
            <a:off x="4929251" y="2002583"/>
            <a:ext cx="4140200" cy="4539287"/>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 operator + (Complex c1,Complex c2)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定义运算符</a:t>
            </a: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重载函数</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Complex(c1.real+c2.real, c1.imag+c2.imag);}</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Complex∷display</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&lt;&lt;″(″&lt;&lt;real&lt;&lt;″,″&lt;&lt;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imag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10000"/>
              </a:spcBef>
              <a:spcAft>
                <a:spcPct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{Complex c1(3,4),c2(5,-10),c3;</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c3=c1+</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2.5</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复数与</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double</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数据相加</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c3.display(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4BD60EB1-2B9D-74CF-4703-06A5A576A099}"/>
              </a:ext>
            </a:extLst>
          </p:cNvPr>
          <p:cNvSpPr/>
          <p:nvPr/>
        </p:nvSpPr>
        <p:spPr>
          <a:xfrm>
            <a:off x="7057472" y="5802670"/>
            <a:ext cx="1944687" cy="708025"/>
          </a:xfrm>
          <a:prstGeom prst="rect">
            <a:avLst/>
          </a:prstGeom>
          <a:gradFill>
            <a:gsLst>
              <a:gs pos="0">
                <a:srgbClr val="00CC99">
                  <a:tint val="66000"/>
                  <a:satMod val="160000"/>
                </a:srgbClr>
              </a:gs>
              <a:gs pos="50000">
                <a:srgbClr val="00CC99">
                  <a:tint val="44500"/>
                  <a:satMod val="160000"/>
                </a:srgbClr>
              </a:gs>
              <a:gs pos="100000">
                <a:srgbClr val="00CC99">
                  <a:tint val="23500"/>
                  <a:satMod val="160000"/>
                </a:srgbClr>
              </a:gs>
            </a:gsLst>
            <a:lin ang="5400000" scaled="0"/>
          </a:gradFill>
        </p:spPr>
        <p:txBody>
          <a:bodyPr>
            <a:spAutoFit/>
          </a:body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Times New Roman" charset="0"/>
                <a:ea typeface="宋体" panose="02010600030101010101" pitchFamily="2" charset="-122"/>
              </a:rPr>
              <a:t>运行结果为</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Times New Roman" charset="0"/>
                <a:ea typeface="宋体" panose="02010600030101010101" pitchFamily="2" charset="-122"/>
              </a:rPr>
              <a:t>(5.5+4</a:t>
            </a:r>
            <a:r>
              <a:rPr kumimoji="0" lang="en-US" altLang="zh-CN" sz="2000" b="1" i="0" u="none" strike="noStrike" kern="0" cap="none" spc="0" normalizeH="0" baseline="0" noProof="0" dirty="0" err="1">
                <a:ln>
                  <a:noFill/>
                </a:ln>
                <a:solidFill>
                  <a:srgbClr val="FF0000"/>
                </a:solidFill>
                <a:effectLst/>
                <a:uLnTx/>
                <a:uFillTx/>
                <a:latin typeface="Times New Roman" charset="0"/>
                <a:ea typeface="宋体" panose="02010600030101010101" pitchFamily="2" charset="-122"/>
              </a:rPr>
              <a:t>i</a:t>
            </a:r>
            <a:r>
              <a:rPr kumimoji="0" lang="en-US" altLang="zh-CN" sz="2000" b="1" i="0" u="none" strike="noStrike" kern="0" cap="none" spc="0" normalizeH="0" baseline="0" noProof="0" dirty="0">
                <a:ln>
                  <a:noFill/>
                </a:ln>
                <a:solidFill>
                  <a:srgbClr val="FF0000"/>
                </a:solidFill>
                <a:effectLst/>
                <a:uLnTx/>
                <a:uFillTx/>
                <a:latin typeface="Times New Roman" charset="0"/>
                <a:ea typeface="宋体" panose="02010600030101010101" pitchFamily="2" charset="-122"/>
              </a:rPr>
              <a:t>)</a:t>
            </a:r>
            <a:endParaRPr kumimoji="0" lang="zh-CN" altLang="en-US" sz="2000" b="1" i="0" u="none" strike="noStrike" kern="0" cap="none" spc="0" normalizeH="0" baseline="0" noProof="0" dirty="0">
              <a:ln>
                <a:noFill/>
              </a:ln>
              <a:solidFill>
                <a:srgbClr val="FF0000"/>
              </a:solidFill>
              <a:effectLst/>
              <a:uLnTx/>
              <a:uFillTx/>
              <a:latin typeface="Times New Roman" charset="0"/>
              <a:ea typeface="宋体" panose="02010600030101010101" pitchFamily="2" charset="-122"/>
            </a:endParaRPr>
          </a:p>
        </p:txBody>
      </p:sp>
      <p:sp>
        <p:nvSpPr>
          <p:cNvPr id="7" name="AutoShape 10">
            <a:extLst>
              <a:ext uri="{FF2B5EF4-FFF2-40B4-BE49-F238E27FC236}">
                <a16:creationId xmlns:a16="http://schemas.microsoft.com/office/drawing/2014/main" id="{E66BAEA9-8DFC-9F62-EE23-C4CE994609E4}"/>
              </a:ext>
            </a:extLst>
          </p:cNvPr>
          <p:cNvSpPr>
            <a:spLocks noChangeArrowheads="1"/>
          </p:cNvSpPr>
          <p:nvPr/>
        </p:nvSpPr>
        <p:spPr bwMode="auto">
          <a:xfrm>
            <a:off x="4476214" y="4419466"/>
            <a:ext cx="4071938" cy="612775"/>
          </a:xfrm>
          <a:prstGeom prst="wedgeRoundRectCallout">
            <a:avLst>
              <a:gd name="adj1" fmla="val -14338"/>
              <a:gd name="adj2" fmla="val 83296"/>
              <a:gd name="adj3" fmla="val 16667"/>
            </a:avLst>
          </a:prstGeom>
          <a:solidFill>
            <a:srgbClr val="FFC000"/>
          </a:solidFill>
          <a:ln w="25400">
            <a:solidFill>
              <a:srgbClr val="C00000"/>
            </a:solidFill>
            <a:miter lim="800000"/>
            <a:headEnd/>
            <a:tailEnd/>
          </a:ln>
        </p:spPr>
        <p:txBody>
          <a:bodyPr lIns="18000" tIns="0" rIns="18000" bIns="0">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operator+(c1,2.5)</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rPr>
              <a:t>operator+(c1,Complex(2.5))</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2456334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53E195DD-8933-2443-200A-A9E91FC76E2D}"/>
              </a:ext>
            </a:extLst>
          </p:cNvPr>
          <p:cNvSpPr txBox="1">
            <a:spLocks noChangeArrowheads="1"/>
          </p:cNvSpPr>
          <p:nvPr/>
        </p:nvSpPr>
        <p:spPr>
          <a:xfrm>
            <a:off x="183419" y="1189037"/>
            <a:ext cx="8777161" cy="49447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169863" algn="just">
              <a:lnSpc>
                <a:spcPts val="3300"/>
              </a:lnSpc>
              <a:buClr>
                <a:srgbClr val="FF0000"/>
              </a:buClr>
              <a:buSzPct val="75000"/>
              <a:buFont typeface="Wingdings" panose="05000000000000000000" pitchFamily="2" charset="2"/>
              <a:buChar char="p"/>
            </a:pPr>
            <a:r>
              <a:rPr lang="zh-CN" altLang="en-US" sz="2000" dirty="0">
                <a:solidFill>
                  <a:srgbClr val="0000FF"/>
                </a:solidFill>
                <a:ea typeface="黑体" panose="02010609060101010101" pitchFamily="49" charset="-122"/>
              </a:rPr>
              <a:t>如果把“</a:t>
            </a:r>
            <a:r>
              <a:rPr lang="en-US" altLang="zh-CN" sz="2000" dirty="0">
                <a:solidFill>
                  <a:srgbClr val="0000FF"/>
                </a:solidFill>
                <a:ea typeface="黑体" panose="02010609060101010101" pitchFamily="49" charset="-122"/>
              </a:rPr>
              <a:t>c3=c1+2.5;”</a:t>
            </a:r>
            <a:r>
              <a:rPr lang="zh-CN" altLang="en-US" sz="2000" dirty="0">
                <a:solidFill>
                  <a:srgbClr val="0000FF"/>
                </a:solidFill>
                <a:ea typeface="黑体" panose="02010609060101010101" pitchFamily="49" charset="-122"/>
              </a:rPr>
              <a:t>改为</a:t>
            </a:r>
            <a:r>
              <a:rPr lang="en-US" altLang="zh-CN" sz="2000" dirty="0">
                <a:solidFill>
                  <a:srgbClr val="0000FF"/>
                </a:solidFill>
                <a:ea typeface="黑体" panose="02010609060101010101" pitchFamily="49" charset="-122"/>
              </a:rPr>
              <a:t>c3=2.5+c1;</a:t>
            </a:r>
            <a:r>
              <a:rPr lang="zh-CN" altLang="en-US" sz="2000" dirty="0">
                <a:solidFill>
                  <a:srgbClr val="0000FF"/>
                </a:solidFill>
                <a:ea typeface="黑体" panose="02010609060101010101" pitchFamily="49" charset="-122"/>
              </a:rPr>
              <a:t> 程序可以通过编译和正常运行，过程与前相同。</a:t>
            </a:r>
            <a:endParaRPr lang="en-US" altLang="zh-CN" sz="2000" dirty="0">
              <a:solidFill>
                <a:srgbClr val="0000FF"/>
              </a:solidFill>
              <a:ea typeface="黑体" panose="02010609060101010101" pitchFamily="49" charset="-122"/>
            </a:endParaRPr>
          </a:p>
          <a:p>
            <a:pPr marL="450850" indent="-169863" algn="just">
              <a:lnSpc>
                <a:spcPts val="3300"/>
              </a:lnSpc>
              <a:buClr>
                <a:srgbClr val="FF0000"/>
              </a:buClr>
              <a:buSzPct val="75000"/>
              <a:buFont typeface="Arial" panose="020B0604020202020204" pitchFamily="34" charset="0"/>
              <a:buNone/>
            </a:pPr>
            <a:r>
              <a:rPr lang="zh-CN" altLang="en-US" sz="2000" dirty="0">
                <a:solidFill>
                  <a:srgbClr val="0000FF"/>
                </a:solidFill>
                <a:ea typeface="黑体" panose="02010609060101010101" pitchFamily="49" charset="-122"/>
              </a:rPr>
              <a:t> 调用友元函数</a:t>
            </a:r>
            <a:r>
              <a:rPr lang="en-US" altLang="zh-CN" sz="2000" dirty="0">
                <a:solidFill>
                  <a:srgbClr val="0000FF"/>
                </a:solidFill>
                <a:ea typeface="黑体" panose="02010609060101010101" pitchFamily="49" charset="-122"/>
              </a:rPr>
              <a:t>operator+(Complex(2.5)+c1)</a:t>
            </a:r>
            <a:endParaRPr lang="zh-CN" altLang="en-US" sz="2000" dirty="0">
              <a:solidFill>
                <a:srgbClr val="0000FF"/>
              </a:solidFill>
              <a:ea typeface="黑体" panose="02010609060101010101" pitchFamily="49" charset="-122"/>
            </a:endParaRPr>
          </a:p>
          <a:p>
            <a:pPr marL="450850" indent="-169863" algn="just">
              <a:lnSpc>
                <a:spcPts val="3300"/>
              </a:lnSpc>
              <a:buClr>
                <a:srgbClr val="FF0000"/>
              </a:buClr>
              <a:buSzPct val="75000"/>
              <a:buFont typeface="Wingdings" panose="05000000000000000000" pitchFamily="2" charset="2"/>
              <a:buChar char="p"/>
            </a:pPr>
            <a:r>
              <a:rPr lang="zh-CN" altLang="en-US" sz="2000" dirty="0">
                <a:solidFill>
                  <a:srgbClr val="FF0000"/>
                </a:solidFill>
                <a:ea typeface="黑体" panose="02010609060101010101" pitchFamily="49" charset="-122"/>
              </a:rPr>
              <a:t>在已定义了相应的转换构造函数情况下，将运算符“+”函数重载为友元函数，在进行两个复数相加时，可以用交换律。</a:t>
            </a:r>
            <a:endParaRPr lang="en-US" altLang="zh-CN" sz="2000" dirty="0">
              <a:solidFill>
                <a:srgbClr val="FF0000"/>
              </a:solidFill>
              <a:ea typeface="黑体" panose="02010609060101010101" pitchFamily="49" charset="-122"/>
            </a:endParaRPr>
          </a:p>
          <a:p>
            <a:pPr marL="450850" indent="-169863" algn="just">
              <a:lnSpc>
                <a:spcPts val="3300"/>
              </a:lnSpc>
              <a:buClr>
                <a:srgbClr val="FF0000"/>
              </a:buClr>
              <a:buSzPct val="75000"/>
              <a:buFont typeface="Wingdings" panose="05000000000000000000" pitchFamily="2" charset="2"/>
              <a:buChar char="p"/>
            </a:pPr>
            <a:r>
              <a:rPr lang="zh-CN" altLang="en-US" sz="2000" dirty="0">
                <a:ea typeface="黑体" panose="02010609060101010101" pitchFamily="49" charset="-122"/>
              </a:rPr>
              <a:t>如果运算符函数重载为成员函数，它的第一个参数必须是本类的对象。当第一个操作数不是类对象时，不能将运算符函数重载为成员函数。如果将运算符“+”函数重载为类的成员函数，交换律不适用。</a:t>
            </a:r>
          </a:p>
          <a:p>
            <a:pPr marL="450850" indent="-169863" algn="just">
              <a:lnSpc>
                <a:spcPts val="3300"/>
              </a:lnSpc>
              <a:buClr>
                <a:srgbClr val="FF0000"/>
              </a:buClr>
              <a:buSzPct val="75000"/>
              <a:buFont typeface="Wingdings" panose="05000000000000000000" pitchFamily="2" charset="2"/>
              <a:buChar char="p"/>
            </a:pPr>
            <a:r>
              <a:rPr lang="zh-CN" altLang="en-US" sz="2000" dirty="0">
                <a:ea typeface="黑体" panose="02010609060101010101" pitchFamily="49" charset="-122"/>
              </a:rPr>
              <a:t>由于这个原因，</a:t>
            </a:r>
            <a:r>
              <a:rPr lang="zh-CN" altLang="en-US" sz="2000" dirty="0">
                <a:solidFill>
                  <a:srgbClr val="0000FF"/>
                </a:solidFill>
                <a:ea typeface="黑体" panose="02010609060101010101" pitchFamily="49" charset="-122"/>
              </a:rPr>
              <a:t>一般情况下将双目运算符函数重载为友元函数</a:t>
            </a:r>
            <a:r>
              <a:rPr lang="zh-CN" altLang="en-US" sz="2000" dirty="0">
                <a:ea typeface="黑体" panose="02010609060101010101" pitchFamily="49" charset="-122"/>
              </a:rPr>
              <a:t>。单目运算符则多重载为成员函数。</a:t>
            </a:r>
          </a:p>
        </p:txBody>
      </p:sp>
    </p:spTree>
    <p:extLst>
      <p:ext uri="{BB962C8B-B14F-4D97-AF65-F5344CB8AC3E}">
        <p14:creationId xmlns:p14="http://schemas.microsoft.com/office/powerpoint/2010/main" val="23692540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3">
            <a:extLst>
              <a:ext uri="{FF2B5EF4-FFF2-40B4-BE49-F238E27FC236}">
                <a16:creationId xmlns:a16="http://schemas.microsoft.com/office/drawing/2014/main" id="{5F3391BA-73B7-7E62-9FF0-0955CAAD917A}"/>
              </a:ext>
            </a:extLst>
          </p:cNvPr>
          <p:cNvSpPr txBox="1">
            <a:spLocks noChangeArrowheads="1"/>
          </p:cNvSpPr>
          <p:nvPr/>
        </p:nvSpPr>
        <p:spPr>
          <a:xfrm>
            <a:off x="451448" y="1032842"/>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9.6.1 常对象</a:t>
            </a:r>
          </a:p>
        </p:txBody>
      </p:sp>
      <p:sp>
        <p:nvSpPr>
          <p:cNvPr id="5" name="Rectangle 2">
            <a:extLst>
              <a:ext uri="{FF2B5EF4-FFF2-40B4-BE49-F238E27FC236}">
                <a16:creationId xmlns:a16="http://schemas.microsoft.com/office/drawing/2014/main" id="{3E2E4249-A4A2-753B-0B3B-5D34C36ADCA0}"/>
              </a:ext>
            </a:extLst>
          </p:cNvPr>
          <p:cNvSpPr txBox="1">
            <a:spLocks noChangeArrowheads="1"/>
          </p:cNvSpPr>
          <p:nvPr/>
        </p:nvSpPr>
        <p:spPr>
          <a:xfrm>
            <a:off x="100642" y="1747007"/>
            <a:ext cx="8507413" cy="43576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在定义对象时指定对象为常对象。</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常对象必须要有初值</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        </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Time const t1(12,34,46);                   //t1</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是常对象</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的声明周期中，对象</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所有成员的值都不能被修改</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。凡希望保证数据成员不被改变的对象，可声明为常对象</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定义常对象的一般形式为</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类名 </a:t>
            </a: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const</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 </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对象名[(实参表列)];</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或</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const</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 </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类名 对象名[(实参表列)];</a:t>
            </a:r>
          </a:p>
        </p:txBody>
      </p:sp>
    </p:spTree>
    <p:extLst>
      <p:ext uri="{BB962C8B-B14F-4D97-AF65-F5344CB8AC3E}">
        <p14:creationId xmlns:p14="http://schemas.microsoft.com/office/powerpoint/2010/main" val="149414013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C3350289-6FB9-E75F-9F26-72B883F6EF31}"/>
              </a:ext>
            </a:extLst>
          </p:cNvPr>
          <p:cNvSpPr txBox="1">
            <a:spLocks noChangeArrowheads="1"/>
          </p:cNvSpPr>
          <p:nvPr/>
        </p:nvSpPr>
        <p:spPr>
          <a:xfrm>
            <a:off x="248830" y="1261685"/>
            <a:ext cx="8522936" cy="520385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 在上面程序的基础上增加类型转换函数：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operator double( ){return real;}</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此时</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Complex</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类的公用部分为</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public:</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Complex( ){real=0;imag=0;}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Complex(double r){real=</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r;imag</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=0;}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转换构造函数</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Complex(double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r,double</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){real=</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r;imag</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operator double( ){return real;}                     //</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类型转换函数</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friend Complex operator+ (Complex c1,Complex c2);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重载运算符</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endPar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void display(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其余部分不变。程序在编译时出错，原因是出现二义性：</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c3=c1+</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2.5</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到底是将</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c1</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转换为</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double?</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还是将</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2.5</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转换为</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Complex?</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3704440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3">
            <a:extLst>
              <a:ext uri="{FF2B5EF4-FFF2-40B4-BE49-F238E27FC236}">
                <a16:creationId xmlns:a16="http://schemas.microsoft.com/office/drawing/2014/main" id="{3C4E06C0-4F2B-DC4C-BD55-870554190671}"/>
              </a:ext>
            </a:extLst>
          </p:cNvPr>
          <p:cNvGrpSpPr/>
          <p:nvPr/>
        </p:nvGrpSpPr>
        <p:grpSpPr>
          <a:xfrm>
            <a:off x="-5440" y="-18531"/>
            <a:ext cx="9154877" cy="1197582"/>
            <a:chOff x="-6350" y="-17463"/>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6350" y="-17463"/>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7677" y="163516"/>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谢谢大家！</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20" name="矩形 19"/>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a:ln>
            <a:solidFill>
              <a:srgbClr val="044F96"/>
            </a:solidFill>
          </a:ln>
        </p:spPr>
      </p:pic>
      <p:sp>
        <p:nvSpPr>
          <p:cNvPr id="2" name="矩形 2">
            <a:extLst>
              <a:ext uri="{FF2B5EF4-FFF2-40B4-BE49-F238E27FC236}">
                <a16:creationId xmlns:a16="http://schemas.microsoft.com/office/drawing/2014/main" id="{803CCEFF-60D8-6BFC-0D44-12165CD866F5}"/>
              </a:ext>
            </a:extLst>
          </p:cNvPr>
          <p:cNvSpPr/>
          <p:nvPr/>
        </p:nvSpPr>
        <p:spPr>
          <a:xfrm>
            <a:off x="-10879" y="4573851"/>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2EBD8993-FEA6-6734-5640-952121E6773D}"/>
              </a:ext>
            </a:extLst>
          </p:cNvPr>
          <p:cNvSpPr/>
          <p:nvPr/>
        </p:nvSpPr>
        <p:spPr>
          <a:xfrm>
            <a:off x="-51920" y="3748626"/>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7" name="矩形 6">
            <a:extLst>
              <a:ext uri="{FF2B5EF4-FFF2-40B4-BE49-F238E27FC236}">
                <a16:creationId xmlns:a16="http://schemas.microsoft.com/office/drawing/2014/main" id="{68587A11-6753-B414-E7E7-660B9CB2ACE9}"/>
              </a:ext>
            </a:extLst>
          </p:cNvPr>
          <p:cNvSpPr/>
          <p:nvPr/>
        </p:nvSpPr>
        <p:spPr>
          <a:xfrm>
            <a:off x="-8577" y="5159313"/>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84397287"/>
      </p:ext>
    </p:extLst>
  </p:cSld>
  <p:clrMapOvr>
    <a:masterClrMapping/>
  </p:clrMapOvr>
  <mc:AlternateContent xmlns:mc="http://schemas.openxmlformats.org/markup-compatibility/2006" xmlns:p14="http://schemas.microsoft.com/office/powerpoint/2010/main">
    <mc:Choice Requires="p14">
      <p:transition p14:dur="400" advTm="6979">
        <p:wipe/>
      </p:transition>
    </mc:Choice>
    <mc:Fallback xmlns="">
      <p:transition advTm="6979">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463771F3-9D50-DD47-7FC1-5E62915BFD75}"/>
              </a:ext>
            </a:extLst>
          </p:cNvPr>
          <p:cNvSpPr txBox="1">
            <a:spLocks noChangeArrowheads="1"/>
          </p:cNvSpPr>
          <p:nvPr/>
        </p:nvSpPr>
        <p:spPr>
          <a:xfrm>
            <a:off x="101600" y="1236134"/>
            <a:ext cx="8864600" cy="45550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例10.1 通过函数来实现复数相加。</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Complex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){real=0;imag=0;}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定义构造函数</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Complex(double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r,double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){real=</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构造函数重载</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complex_add</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&amp;c2);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声明复数相加函数</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display(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声明输出函数</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double real;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实部</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double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虚部</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304060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463771F3-9D50-DD47-7FC1-5E62915BFD75}"/>
              </a:ext>
            </a:extLst>
          </p:cNvPr>
          <p:cNvSpPr txBox="1">
            <a:spLocks noChangeArrowheads="1"/>
          </p:cNvSpPr>
          <p:nvPr/>
        </p:nvSpPr>
        <p:spPr>
          <a:xfrm>
            <a:off x="101600" y="1227669"/>
            <a:ext cx="8382000" cy="27855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例10.1 通过函数来实现复数相加。</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Complex∷complex_add</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&amp;c2)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Complex c;</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c.real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=real+c2.real;</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=imag+c2.imag;</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return c;</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矩形 3">
            <a:extLst>
              <a:ext uri="{FF2B5EF4-FFF2-40B4-BE49-F238E27FC236}">
                <a16:creationId xmlns:a16="http://schemas.microsoft.com/office/drawing/2014/main" id="{4BF8876E-021A-AB17-474B-783DFAEF6BA6}"/>
              </a:ext>
            </a:extLst>
          </p:cNvPr>
          <p:cNvSpPr/>
          <p:nvPr/>
        </p:nvSpPr>
        <p:spPr>
          <a:xfrm>
            <a:off x="4279894" y="2392353"/>
            <a:ext cx="2879725" cy="792162"/>
          </a:xfrm>
          <a:prstGeom prst="rect">
            <a:avLst/>
          </a:prstGeom>
          <a:noFill/>
          <a:ln w="25400" cap="flat" cmpd="sng" algn="ctr">
            <a:solidFill>
              <a:srgbClr val="3333CC"/>
            </a:solidFill>
            <a:prstDash val="solid"/>
          </a:ln>
          <a:effectLst/>
        </p:spPr>
        <p:txBody>
          <a:bodyPr anchor="ct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srgbClr val="C00000"/>
                </a:solidFill>
                <a:effectLst/>
                <a:uLnTx/>
                <a:uFillTx/>
                <a:latin typeface="Times New Roman"/>
                <a:ea typeface="宋体"/>
                <a:cs typeface="+mn-cs"/>
              </a:rPr>
              <a:t>c.real</a:t>
            </a:r>
            <a:r>
              <a:rPr kumimoji="0" lang="en-US" altLang="zh-CN" sz="1800" b="0" i="0" u="none" strike="noStrike" kern="0" cap="none" spc="0" normalizeH="0" baseline="0" noProof="0" dirty="0">
                <a:ln>
                  <a:noFill/>
                </a:ln>
                <a:solidFill>
                  <a:srgbClr val="C00000"/>
                </a:solidFill>
                <a:effectLst/>
                <a:uLnTx/>
                <a:uFillTx/>
                <a:latin typeface="Times New Roman"/>
                <a:ea typeface="宋体"/>
                <a:cs typeface="+mn-cs"/>
              </a:rPr>
              <a:t>=this-&gt;real+c2.real;</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srgbClr val="C00000"/>
                </a:solidFill>
                <a:effectLst/>
                <a:uLnTx/>
                <a:uFillTx/>
                <a:latin typeface="Times New Roman"/>
                <a:ea typeface="宋体"/>
                <a:cs typeface="+mn-cs"/>
              </a:rPr>
              <a:t>c.imag</a:t>
            </a:r>
            <a:r>
              <a:rPr kumimoji="0" lang="en-US" altLang="zh-CN" sz="1800" b="0" i="0" u="none" strike="noStrike" kern="0" cap="none" spc="0" normalizeH="0" baseline="0" noProof="0" dirty="0">
                <a:ln>
                  <a:noFill/>
                </a:ln>
                <a:solidFill>
                  <a:srgbClr val="C00000"/>
                </a:solidFill>
                <a:effectLst/>
                <a:uLnTx/>
                <a:uFillTx/>
                <a:latin typeface="Times New Roman"/>
                <a:ea typeface="宋体"/>
                <a:cs typeface="+mn-cs"/>
              </a:rPr>
              <a:t>=this-&gt;imag+c2.imag;</a:t>
            </a:r>
            <a:endParaRPr kumimoji="0" lang="zh-CN" altLang="en-US" sz="1800" b="0" i="0" u="none" strike="noStrike" kern="0" cap="none" spc="0" normalizeH="0" baseline="0" noProof="0" dirty="0">
              <a:ln>
                <a:noFill/>
              </a:ln>
              <a:solidFill>
                <a:srgbClr val="C00000"/>
              </a:solidFill>
              <a:effectLst/>
              <a:uLnTx/>
              <a:uFillTx/>
              <a:latin typeface="Times New Roman"/>
              <a:ea typeface="宋体"/>
              <a:cs typeface="+mn-cs"/>
            </a:endParaRPr>
          </a:p>
        </p:txBody>
      </p:sp>
      <p:sp>
        <p:nvSpPr>
          <p:cNvPr id="5" name="矩形 4">
            <a:extLst>
              <a:ext uri="{FF2B5EF4-FFF2-40B4-BE49-F238E27FC236}">
                <a16:creationId xmlns:a16="http://schemas.microsoft.com/office/drawing/2014/main" id="{CD281C38-179D-774A-73D7-F75910B37496}"/>
              </a:ext>
            </a:extLst>
          </p:cNvPr>
          <p:cNvSpPr/>
          <p:nvPr/>
        </p:nvSpPr>
        <p:spPr>
          <a:xfrm>
            <a:off x="4279894" y="2392353"/>
            <a:ext cx="2879725" cy="792162"/>
          </a:xfrm>
          <a:prstGeom prst="rect">
            <a:avLst/>
          </a:prstGeom>
          <a:solidFill>
            <a:srgbClr val="FFC000"/>
          </a:solidFill>
          <a:ln w="25400" cap="flat" cmpd="sng" algn="ctr">
            <a:solidFill>
              <a:srgbClr val="3333CC"/>
            </a:solidFill>
            <a:prstDash val="solid"/>
          </a:ln>
          <a:effectLst/>
        </p:spPr>
        <p:txBody>
          <a:bodyPr anchor="ct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srgbClr val="C00000"/>
                </a:solidFill>
                <a:effectLst/>
                <a:uLnTx/>
                <a:uFillTx/>
                <a:latin typeface="Times New Roman"/>
                <a:ea typeface="宋体"/>
                <a:cs typeface="+mn-cs"/>
              </a:rPr>
              <a:t>c.real</a:t>
            </a:r>
            <a:r>
              <a:rPr kumimoji="0" lang="en-US" altLang="zh-CN" sz="1800" b="0" i="0" u="none" strike="noStrike" kern="0" cap="none" spc="0" normalizeH="0" baseline="0" noProof="0" dirty="0">
                <a:ln>
                  <a:noFill/>
                </a:ln>
                <a:solidFill>
                  <a:srgbClr val="C00000"/>
                </a:solidFill>
                <a:effectLst/>
                <a:uLnTx/>
                <a:uFillTx/>
                <a:latin typeface="Times New Roman"/>
                <a:ea typeface="宋体"/>
                <a:cs typeface="+mn-cs"/>
              </a:rPr>
              <a:t>=c1-&gt;real+c2.real;</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C00000"/>
                </a:solidFill>
                <a:effectLst/>
                <a:uLnTx/>
                <a:uFillTx/>
                <a:latin typeface="Times New Roman"/>
                <a:ea typeface="宋体"/>
                <a:cs typeface="+mn-cs"/>
              </a:rPr>
              <a:t>c.imag=c1-</a:t>
            </a:r>
            <a:r>
              <a:rPr kumimoji="0" lang="en-US" altLang="zh-CN" sz="1800" b="0" i="0" u="none" strike="noStrike" kern="0" cap="none" spc="0" normalizeH="0" baseline="0" noProof="0" dirty="0">
                <a:ln>
                  <a:noFill/>
                </a:ln>
                <a:solidFill>
                  <a:srgbClr val="C00000"/>
                </a:solidFill>
                <a:effectLst/>
                <a:uLnTx/>
                <a:uFillTx/>
                <a:latin typeface="Times New Roman"/>
                <a:ea typeface="宋体"/>
                <a:cs typeface="+mn-cs"/>
              </a:rPr>
              <a:t>&gt;imag+c2.imag;</a:t>
            </a:r>
            <a:endParaRPr kumimoji="0" lang="zh-CN" altLang="en-US" sz="1800" b="0" i="0" u="none" strike="noStrike" kern="0" cap="none" spc="0" normalizeH="0" baseline="0" noProof="0" dirty="0">
              <a:ln>
                <a:noFill/>
              </a:ln>
              <a:solidFill>
                <a:srgbClr val="C00000"/>
              </a:solidFill>
              <a:effectLst/>
              <a:uLnTx/>
              <a:uFillTx/>
              <a:latin typeface="Times New Roman"/>
              <a:ea typeface="宋体"/>
              <a:cs typeface="+mn-cs"/>
            </a:endParaRPr>
          </a:p>
        </p:txBody>
      </p:sp>
      <p:sp>
        <p:nvSpPr>
          <p:cNvPr id="6" name="左右箭头 6">
            <a:extLst>
              <a:ext uri="{FF2B5EF4-FFF2-40B4-BE49-F238E27FC236}">
                <a16:creationId xmlns:a16="http://schemas.microsoft.com/office/drawing/2014/main" id="{65108C6E-0547-FDDA-EE47-AE850FC35CD8}"/>
              </a:ext>
            </a:extLst>
          </p:cNvPr>
          <p:cNvSpPr/>
          <p:nvPr/>
        </p:nvSpPr>
        <p:spPr>
          <a:xfrm>
            <a:off x="3703631" y="2681278"/>
            <a:ext cx="431800" cy="215900"/>
          </a:xfrm>
          <a:prstGeom prst="leftRightArrow">
            <a:avLst/>
          </a:prstGeom>
          <a:solidFill>
            <a:srgbClr val="7030A0"/>
          </a:solidFill>
          <a:ln w="25400" cap="flat" cmpd="sng" algn="ctr">
            <a:solidFill>
              <a:srgbClr val="7030A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
        <p:nvSpPr>
          <p:cNvPr id="7" name="矩形 6">
            <a:extLst>
              <a:ext uri="{FF2B5EF4-FFF2-40B4-BE49-F238E27FC236}">
                <a16:creationId xmlns:a16="http://schemas.microsoft.com/office/drawing/2014/main" id="{DD479F67-5551-3BDF-A5CB-B5581E04F4D7}"/>
              </a:ext>
            </a:extLst>
          </p:cNvPr>
          <p:cNvSpPr/>
          <p:nvPr/>
        </p:nvSpPr>
        <p:spPr>
          <a:xfrm>
            <a:off x="1039806" y="2465378"/>
            <a:ext cx="2519362" cy="647700"/>
          </a:xfrm>
          <a:prstGeom prst="rect">
            <a:avLst/>
          </a:prstGeom>
          <a:noFill/>
          <a:ln w="25400" cap="flat" cmpd="sng" algn="ctr">
            <a:solidFill>
              <a:srgbClr val="3333CC"/>
            </a:solidFill>
            <a:prstDash val="solid"/>
          </a:ln>
          <a:effectLst/>
        </p:spPr>
        <p:txBody>
          <a:bodyPr anchor="ctr"/>
          <a:lstStyle/>
          <a:p>
            <a:pPr marL="0" marR="0" lvl="0" indent="-635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C00000"/>
              </a:solidFill>
              <a:effectLst/>
              <a:uLnTx/>
              <a:uFillTx/>
              <a:latin typeface="Times New Roman"/>
              <a:ea typeface="宋体"/>
              <a:cs typeface="+mn-cs"/>
            </a:endParaRPr>
          </a:p>
        </p:txBody>
      </p:sp>
    </p:spTree>
    <p:extLst>
      <p:ext uri="{BB962C8B-B14F-4D97-AF65-F5344CB8AC3E}">
        <p14:creationId xmlns:p14="http://schemas.microsoft.com/office/powerpoint/2010/main" val="335884104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EB540EF5-4CD1-A689-2AA1-0C260574F69A}"/>
              </a:ext>
            </a:extLst>
          </p:cNvPr>
          <p:cNvSpPr txBox="1">
            <a:spLocks noChangeArrowheads="1"/>
          </p:cNvSpPr>
          <p:nvPr/>
        </p:nvSpPr>
        <p:spPr>
          <a:xfrm>
            <a:off x="152400" y="1287670"/>
            <a:ext cx="8664432" cy="52024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Complex∷display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定义输出函数</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&lt;&lt;″(″&lt;&lt;real&lt;&lt;″,″&lt;&lt;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imag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Complex c1(3,4),c2(5,-10),c3;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定义3个复数对象</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c3=c1.complex_add(c2);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调用复数相加函数</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&lt;&lt;″c1=″; c1.display(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c1</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的值</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&lt;&lt;″c2=″; c2.display(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c2</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的值</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&lt;&lt;″c1+c2=″; c3.display(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c3</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的值</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c1=(3,4i)</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c2=(5,-10i)</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c1+c2=(8,-6i)</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Rectangle 2">
            <a:extLst>
              <a:ext uri="{FF2B5EF4-FFF2-40B4-BE49-F238E27FC236}">
                <a16:creationId xmlns:a16="http://schemas.microsoft.com/office/drawing/2014/main" id="{8EF2C18A-DEF3-48EF-1214-F2715253A963}"/>
              </a:ext>
            </a:extLst>
          </p:cNvPr>
          <p:cNvSpPr txBox="1">
            <a:spLocks noChangeArrowheads="1"/>
          </p:cNvSpPr>
          <p:nvPr/>
        </p:nvSpPr>
        <p:spPr bwMode="auto">
          <a:xfrm>
            <a:off x="3014276" y="4322765"/>
            <a:ext cx="5689600" cy="2087562"/>
          </a:xfrm>
          <a:prstGeom prst="rect">
            <a:avLst/>
          </a:prstGeom>
          <a:solidFill>
            <a:srgbClr val="FF99FF"/>
          </a:solidFill>
          <a:ln>
            <a:solidFill>
              <a:srgbClr val="3333CC"/>
            </a:solidFill>
            <a:miter lim="800000"/>
            <a:headEnd/>
            <a:tailEnd/>
          </a:ln>
        </p:spPr>
        <p:txBody>
          <a:bodyPr/>
          <a:lstStyle/>
          <a:p>
            <a:pPr marL="0" marR="0" lvl="0" indent="0" defTabSz="914400" eaLnBrk="1" fontAlgn="base" latinLnBrk="0" hangingPunct="1">
              <a:lnSpc>
                <a:spcPts val="3000"/>
              </a:lnSpc>
              <a:spcBef>
                <a:spcPct val="20000"/>
              </a:spcBef>
              <a:spcAft>
                <a:spcPct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rPr>
              <a:t>结果正确，但调用方式不直观、太烦琐，不方便。</a:t>
            </a:r>
            <a:endParaRPr kumimoji="0" lang="en-US" altLang="zh-CN" sz="2000" b="0" i="0" u="none" strike="noStrike" kern="0" cap="none" spc="0" normalizeH="0" baseline="0" noProof="0" dirty="0">
              <a:ln>
                <a:noFill/>
              </a:ln>
              <a:solidFill>
                <a:srgbClr val="0000FF"/>
              </a:solidFill>
              <a:effectLst/>
              <a:uLnTx/>
              <a:uFillTx/>
              <a:latin typeface="Times New Roman"/>
              <a:ea typeface="黑体" pitchFamily="49" charset="-122"/>
            </a:endParaRPr>
          </a:p>
          <a:p>
            <a:pPr marL="0" marR="0" lvl="0" indent="0" defTabSz="914400" eaLnBrk="1" fontAlgn="base" latinLnBrk="0" hangingPunct="1">
              <a:lnSpc>
                <a:spcPts val="3000"/>
              </a:lnSpc>
              <a:spcBef>
                <a:spcPct val="2000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rPr>
              <a:t>能否也和整数的加法运算一样，直接用加号“+”来实现复数运算呢？如</a:t>
            </a:r>
            <a:r>
              <a:rPr kumimoji="0" lang="en-US" altLang="zh-CN" sz="2000" b="0" i="0" u="none" strike="noStrike" kern="0" cap="none" spc="0" normalizeH="0" baseline="0" noProof="0" dirty="0">
                <a:ln>
                  <a:noFill/>
                </a:ln>
                <a:solidFill>
                  <a:srgbClr val="000000"/>
                </a:solidFill>
                <a:effectLst/>
                <a:uLnTx/>
                <a:uFillTx/>
                <a:latin typeface="Times New Roman"/>
                <a:ea typeface="黑体" pitchFamily="49" charset="-122"/>
              </a:rPr>
              <a:t>c3=c1+c2;</a:t>
            </a:r>
          </a:p>
          <a:p>
            <a:pPr marL="0" marR="0" lvl="0" indent="0" defTabSz="914400" eaLnBrk="1" fontAlgn="base" latinLnBrk="0" hangingPunct="1">
              <a:lnSpc>
                <a:spcPts val="3000"/>
              </a:lnSpc>
              <a:spcBef>
                <a:spcPct val="20000"/>
              </a:spcBef>
              <a:spcAft>
                <a:spcPct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Times New Roman"/>
              <a:ea typeface="黑体" pitchFamily="49" charset="-122"/>
            </a:endParaRPr>
          </a:p>
          <a:p>
            <a:pPr marL="0" marR="0" lvl="0" indent="0" defTabSz="914400" eaLnBrk="1" fontAlgn="base" latinLnBrk="0" hangingPunct="1">
              <a:lnSpc>
                <a:spcPts val="3000"/>
              </a:lnSpc>
              <a:spcBef>
                <a:spcPct val="2000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Times New Roman"/>
                <a:ea typeface="黑体" pitchFamily="49" charset="-122"/>
              </a:rPr>
              <a:t>                     </a:t>
            </a:r>
            <a:r>
              <a:rPr kumimoji="0" lang="zh-CN" altLang="en-US" sz="2000" b="0" i="0" u="none" strike="noStrike" kern="0" cap="none" spc="0" normalizeH="0" baseline="0" noProof="0" dirty="0">
                <a:ln>
                  <a:noFill/>
                </a:ln>
                <a:solidFill>
                  <a:srgbClr val="FF0000"/>
                </a:solidFill>
                <a:effectLst/>
                <a:uLnTx/>
                <a:uFillTx/>
                <a:latin typeface="Times New Roman"/>
                <a:ea typeface="黑体" pitchFamily="49" charset="-122"/>
              </a:rPr>
              <a:t>对运算符“+”进行重载。</a:t>
            </a:r>
          </a:p>
        </p:txBody>
      </p:sp>
      <p:sp>
        <p:nvSpPr>
          <p:cNvPr id="9" name="矩形 8">
            <a:extLst>
              <a:ext uri="{FF2B5EF4-FFF2-40B4-BE49-F238E27FC236}">
                <a16:creationId xmlns:a16="http://schemas.microsoft.com/office/drawing/2014/main" id="{E8F0DE81-9072-5E00-6C6E-E55BE2B05011}"/>
              </a:ext>
            </a:extLst>
          </p:cNvPr>
          <p:cNvSpPr/>
          <p:nvPr/>
        </p:nvSpPr>
        <p:spPr>
          <a:xfrm>
            <a:off x="327168" y="5037396"/>
            <a:ext cx="2089150" cy="1079500"/>
          </a:xfrm>
          <a:prstGeom prst="rect">
            <a:avLst/>
          </a:prstGeom>
          <a:noFill/>
          <a:ln w="25400" cap="flat" cmpd="sng" algn="ctr">
            <a:solidFill>
              <a:srgbClr val="800000"/>
            </a:solidFill>
            <a:prstDash val="solid"/>
          </a:ln>
          <a:effectLst/>
        </p:spPr>
        <p:txBody>
          <a:bodyPr anchor="ctr"/>
          <a:lstStyle/>
          <a:p>
            <a:pPr marL="0" marR="0" lvl="0" indent="-635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C00000"/>
              </a:solidFill>
              <a:effectLst/>
              <a:uLnTx/>
              <a:uFillTx/>
              <a:latin typeface="Times New Roman"/>
              <a:ea typeface="宋体"/>
              <a:cs typeface="+mn-cs"/>
            </a:endParaRPr>
          </a:p>
        </p:txBody>
      </p:sp>
      <p:sp>
        <p:nvSpPr>
          <p:cNvPr id="10" name="下箭头 4">
            <a:extLst>
              <a:ext uri="{FF2B5EF4-FFF2-40B4-BE49-F238E27FC236}">
                <a16:creationId xmlns:a16="http://schemas.microsoft.com/office/drawing/2014/main" id="{4A42C271-5E3B-D227-DA96-1E58DED95822}"/>
              </a:ext>
            </a:extLst>
          </p:cNvPr>
          <p:cNvSpPr/>
          <p:nvPr/>
        </p:nvSpPr>
        <p:spPr>
          <a:xfrm>
            <a:off x="5756275" y="5618166"/>
            <a:ext cx="357188" cy="428625"/>
          </a:xfrm>
          <a:prstGeom prst="downArrow">
            <a:avLst/>
          </a:prstGeom>
          <a:solidFill>
            <a:srgbClr val="00CC99"/>
          </a:solidFill>
          <a:ln w="25400" cap="flat" cmpd="sng" algn="ctr">
            <a:solidFill>
              <a:srgbClr val="00CC99">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rgbClr val="FFFFFF"/>
                </a:solidFill>
                <a:effectLst/>
                <a:uLnTx/>
                <a:uFillTx/>
                <a:latin typeface="Times New Roman"/>
                <a:ea typeface="宋体"/>
                <a:cs typeface="+mn-cs"/>
              </a:rPr>
              <a:t>  </a:t>
            </a:r>
            <a:endParaRPr kumimoji="0" lang="zh-CN" altLang="en-US" sz="2400" b="0" i="0" u="none" strike="noStrike" kern="0" cap="none" spc="0" normalizeH="0" baseline="0" noProof="0" dirty="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45143418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矩形 1">
            <a:extLst>
              <a:ext uri="{FF2B5EF4-FFF2-40B4-BE49-F238E27FC236}">
                <a16:creationId xmlns:a16="http://schemas.microsoft.com/office/drawing/2014/main" id="{FD974316-C269-7877-56A0-DF669272DD9D}"/>
              </a:ext>
            </a:extLst>
          </p:cNvPr>
          <p:cNvSpPr/>
          <p:nvPr/>
        </p:nvSpPr>
        <p:spPr>
          <a:xfrm>
            <a:off x="1780647" y="3548595"/>
            <a:ext cx="2303462" cy="360362"/>
          </a:xfrm>
          <a:prstGeom prst="rect">
            <a:avLst/>
          </a:prstGeom>
          <a:solidFill>
            <a:srgbClr val="FFFF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
        <p:nvSpPr>
          <p:cNvPr id="8" name="Rectangle 2">
            <a:extLst>
              <a:ext uri="{FF2B5EF4-FFF2-40B4-BE49-F238E27FC236}">
                <a16:creationId xmlns:a16="http://schemas.microsoft.com/office/drawing/2014/main" id="{47C14C93-9027-F7A5-3B0D-6B1560E02301}"/>
              </a:ext>
            </a:extLst>
          </p:cNvPr>
          <p:cNvSpPr txBox="1">
            <a:spLocks noChangeArrowheads="1"/>
          </p:cNvSpPr>
          <p:nvPr/>
        </p:nvSpPr>
        <p:spPr>
          <a:xfrm>
            <a:off x="381000" y="1363663"/>
            <a:ext cx="8382000"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600"/>
              </a:lnSpc>
              <a:spcBef>
                <a:spcPts val="1000"/>
              </a:spcBef>
              <a:spcAft>
                <a:spcPts val="0"/>
              </a:spcAft>
              <a:buClr>
                <a:srgbClr val="FF0000"/>
              </a:buClr>
              <a:buSzPct val="75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运算符重载的方法是定义一个重载运算符的函数，使指定的运算符不仅能实现原有的功能，而且能实现在函数中指定的新的功能。运算符重载实质上是函数的重载。</a:t>
            </a:r>
          </a:p>
          <a:p>
            <a:pPr marL="228600" marR="0" lvl="0" indent="-6350" algn="l" defTabSz="914400" rtl="0" eaLnBrk="1" fontAlgn="auto" latinLnBrk="0" hangingPunct="1">
              <a:lnSpc>
                <a:spcPts val="36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黑体" pitchFamily="49" charset="-122"/>
                <a:cs typeface="+mn-cs"/>
              </a:rPr>
              <a:t>重载运算符的函数一般格式如下： </a:t>
            </a:r>
          </a:p>
          <a:p>
            <a:pPr marL="228600" marR="0" lvl="0" indent="-6350" algn="l" defTabSz="914400" rtl="0" eaLnBrk="1" fontAlgn="auto" latinLnBrk="0" hangingPunct="1">
              <a:lnSpc>
                <a:spcPts val="36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函数类型  </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operator </a:t>
            </a:r>
            <a:r>
              <a:rPr kumimoji="0" lang="zh-CN" altLang="en-US" sz="2000" b="0" i="0" u="none" strike="noStrike" kern="1200" cap="none" spc="0" normalizeH="0" baseline="0" noProof="0" dirty="0">
                <a:ln>
                  <a:noFill/>
                </a:ln>
                <a:solidFill>
                  <a:srgbClr val="00CC99">
                    <a:lumMod val="50000"/>
                  </a:srgbClr>
                </a:solidFill>
                <a:effectLst/>
                <a:uLnTx/>
                <a:uFillTx/>
                <a:latin typeface="Times New Roman"/>
                <a:ea typeface="黑体" pitchFamily="49" charset="-122"/>
                <a:cs typeface="+mn-cs"/>
              </a:rPr>
              <a:t>运算符名称 </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(形参表列)</a:t>
            </a:r>
          </a:p>
          <a:p>
            <a:pPr marL="228600" marR="0" lvl="0" indent="-6350" algn="l" defTabSz="914400" rtl="0" eaLnBrk="1" fontAlgn="auto" latinLnBrk="0" hangingPunct="1">
              <a:lnSpc>
                <a:spcPts val="36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C00000"/>
                </a:solidFill>
                <a:effectLst/>
                <a:uLnTx/>
                <a:uFillTx/>
                <a:latin typeface="Times New Roman"/>
                <a:ea typeface="黑体" pitchFamily="49" charset="-122"/>
                <a:cs typeface="+mn-cs"/>
              </a:rPr>
              <a:t>{ 对运算符的重载处理 }</a:t>
            </a:r>
          </a:p>
          <a:p>
            <a:pPr marL="228600" marR="0" lvl="0" indent="-6350" algn="l" defTabSz="914400" rtl="0" eaLnBrk="1" fontAlgn="auto" latinLnBrk="0" hangingPunct="1">
              <a:lnSpc>
                <a:spcPts val="36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FF"/>
                </a:solidFill>
                <a:effectLst/>
                <a:uLnTx/>
                <a:uFillTx/>
                <a:latin typeface="Times New Roman"/>
                <a:ea typeface="黑体" pitchFamily="49" charset="-122"/>
                <a:cs typeface="+mn-cs"/>
              </a:rPr>
              <a:t>函数“</a:t>
            </a:r>
            <a:r>
              <a:rPr kumimoji="0" lang="en-US" altLang="zh-CN" sz="2200" b="0" i="0" u="none" strike="noStrike" kern="1200" cap="none" spc="0" normalizeH="0" baseline="0" noProof="0" dirty="0">
                <a:ln>
                  <a:noFill/>
                </a:ln>
                <a:solidFill>
                  <a:srgbClr val="0000FF"/>
                </a:solidFill>
                <a:effectLst/>
                <a:uLnTx/>
                <a:uFillTx/>
                <a:latin typeface="Times New Roman"/>
                <a:ea typeface="黑体" pitchFamily="49" charset="-122"/>
                <a:cs typeface="+mn-cs"/>
              </a:rPr>
              <a:t>operator  +</a:t>
            </a:r>
            <a:r>
              <a:rPr kumimoji="0" lang="zh-CN" altLang="en-US" sz="2200" b="0" i="0" u="none" strike="noStrike" kern="1200" cap="none" spc="0" normalizeH="0" baseline="0" noProof="0" dirty="0">
                <a:ln>
                  <a:noFill/>
                </a:ln>
                <a:solidFill>
                  <a:srgbClr val="0000FF"/>
                </a:solidFill>
                <a:effectLst/>
                <a:uLnTx/>
                <a:uFillTx/>
                <a:latin typeface="Times New Roman"/>
                <a:ea typeface="黑体" pitchFamily="49" charset="-122"/>
                <a:cs typeface="+mn-cs"/>
              </a:rPr>
              <a:t>”重载了运算符</a:t>
            </a:r>
            <a:r>
              <a:rPr kumimoji="0" lang="en-US" altLang="zh-CN" sz="2200" b="0" i="0" u="none" strike="noStrike" kern="1200" cap="none" spc="0" normalizeH="0" baseline="0" noProof="0" dirty="0">
                <a:ln>
                  <a:noFill/>
                </a:ln>
                <a:solidFill>
                  <a:srgbClr val="0000FF"/>
                </a:solidFill>
                <a:effectLst/>
                <a:uLnTx/>
                <a:uFillTx/>
                <a:latin typeface="Times New Roman"/>
                <a:ea typeface="黑体" pitchFamily="49" charset="-122"/>
                <a:cs typeface="+mn-cs"/>
              </a:rPr>
              <a:t>+</a:t>
            </a:r>
          </a:p>
          <a:p>
            <a:pPr marL="228600" marR="0" lvl="0" indent="-6350" algn="l" defTabSz="914400" rtl="0" eaLnBrk="1" fontAlgn="auto" latinLnBrk="0" hangingPunct="1">
              <a:lnSpc>
                <a:spcPts val="36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想将</a:t>
            </a:r>
            <a:r>
              <a:rPr kumimoji="0" lang="zh-CN" altLang="en-US" sz="2000" b="0" i="0" u="none" strike="noStrike" kern="1200" cap="none" spc="0" normalizeH="0" baseline="0" noProof="0" dirty="0">
                <a:ln>
                  <a:noFill/>
                </a:ln>
                <a:solidFill>
                  <a:srgbClr val="000000"/>
                </a:solidFill>
                <a:effectLst/>
                <a:uLnTx/>
                <a:uFillTx/>
                <a:latin typeface="Arial" charset="0"/>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Arial" charset="0"/>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用于</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Complex</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类(复数)的加法运算，函数的原型</a:t>
            </a:r>
          </a:p>
          <a:p>
            <a:pPr marL="228600" marR="0" lvl="0" indent="-6350" algn="l" defTabSz="914400" rtl="0" eaLnBrk="1" fontAlgn="auto" latinLnBrk="0" hangingPunct="1">
              <a:lnSpc>
                <a:spcPts val="36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Complex</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operator +</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(Complex&amp; c1,Complex&amp; c2);</a:t>
            </a:r>
          </a:p>
        </p:txBody>
      </p:sp>
      <p:sp>
        <p:nvSpPr>
          <p:cNvPr id="9" name="AutoShape 10">
            <a:extLst>
              <a:ext uri="{FF2B5EF4-FFF2-40B4-BE49-F238E27FC236}">
                <a16:creationId xmlns:a16="http://schemas.microsoft.com/office/drawing/2014/main" id="{E511AFF8-A734-DA8E-D7EF-987EA12372E5}"/>
              </a:ext>
            </a:extLst>
          </p:cNvPr>
          <p:cNvSpPr>
            <a:spLocks noChangeArrowheads="1"/>
          </p:cNvSpPr>
          <p:nvPr/>
        </p:nvSpPr>
        <p:spPr bwMode="auto">
          <a:xfrm>
            <a:off x="2216150" y="2908301"/>
            <a:ext cx="1295400" cy="328612"/>
          </a:xfrm>
          <a:prstGeom prst="wedgeRoundRectCallout">
            <a:avLst>
              <a:gd name="adj1" fmla="val -31301"/>
              <a:gd name="adj2" fmla="val 105995"/>
              <a:gd name="adj3" fmla="val 16667"/>
            </a:avLst>
          </a:prstGeom>
          <a:solidFill>
            <a:srgbClr val="FFC000"/>
          </a:solidFill>
          <a:ln w="25400">
            <a:solidFill>
              <a:srgbClr val="0000FF"/>
            </a:solidFill>
            <a:miter lim="800000"/>
            <a:headEnd/>
            <a:tailEnd/>
          </a:ln>
        </p:spPr>
        <p:txBody>
          <a:bodyPr lIns="18000" tIns="0" rIns="180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lnSpc>
                <a:spcPct val="110000"/>
              </a:lnSpc>
              <a:spcBef>
                <a:spcPct val="0"/>
              </a:spcBef>
              <a:spcAft>
                <a:spcPct val="0"/>
              </a:spcAft>
            </a:pPr>
            <a:r>
              <a:rPr lang="zh-CN" altLang="en-US" sz="2000">
                <a:solidFill>
                  <a:srgbClr val="C00000"/>
                </a:solidFill>
                <a:latin typeface="黑体" panose="02010609060101010101" pitchFamily="49" charset="-122"/>
                <a:ea typeface="黑体" panose="02010609060101010101" pitchFamily="49" charset="-122"/>
              </a:rPr>
              <a:t>关键字</a:t>
            </a:r>
          </a:p>
        </p:txBody>
      </p:sp>
      <p:sp>
        <p:nvSpPr>
          <p:cNvPr id="10" name="AutoShape 10">
            <a:extLst>
              <a:ext uri="{FF2B5EF4-FFF2-40B4-BE49-F238E27FC236}">
                <a16:creationId xmlns:a16="http://schemas.microsoft.com/office/drawing/2014/main" id="{4FCF5987-1995-84C8-A3A9-F5F881D154C5}"/>
              </a:ext>
            </a:extLst>
          </p:cNvPr>
          <p:cNvSpPr>
            <a:spLocks noChangeArrowheads="1"/>
          </p:cNvSpPr>
          <p:nvPr/>
        </p:nvSpPr>
        <p:spPr bwMode="auto">
          <a:xfrm>
            <a:off x="3729038" y="2547938"/>
            <a:ext cx="1295400" cy="719138"/>
          </a:xfrm>
          <a:prstGeom prst="wedgeRoundRectCallout">
            <a:avLst>
              <a:gd name="adj1" fmla="val -37352"/>
              <a:gd name="adj2" fmla="val 72703"/>
              <a:gd name="adj3" fmla="val 16667"/>
            </a:avLst>
          </a:prstGeom>
          <a:solidFill>
            <a:srgbClr val="FFC000"/>
          </a:solidFill>
          <a:ln w="25400">
            <a:solidFill>
              <a:srgbClr val="0000FF"/>
            </a:solidFill>
            <a:miter lim="800000"/>
            <a:headEnd/>
            <a:tailEnd/>
          </a:ln>
          <a:effectLst/>
        </p:spPr>
        <p:txBody>
          <a:bodyPr lIns="18000" tIns="0" rIns="18000" bIns="0">
            <a:spAutoFit/>
          </a:bodyPr>
          <a:lstStyle/>
          <a:p>
            <a:pPr algn="ctr" defTabSz="914400" fontAlgn="base">
              <a:lnSpc>
                <a:spcPct val="110000"/>
              </a:lnSpc>
              <a:spcBef>
                <a:spcPct val="0"/>
              </a:spcBef>
              <a:spcAft>
                <a:spcPct val="0"/>
              </a:spcAft>
              <a:defRPr/>
            </a:pPr>
            <a:r>
              <a:rPr lang="en-US" altLang="zh-CN" sz="2000" dirty="0">
                <a:solidFill>
                  <a:srgbClr val="C00000"/>
                </a:solidFill>
                <a:latin typeface="Times New Roman"/>
                <a:ea typeface="黑体" pitchFamily="49" charset="-122"/>
              </a:rPr>
              <a:t>C++</a:t>
            </a:r>
            <a:r>
              <a:rPr lang="zh-CN" altLang="en-US" sz="2000" dirty="0">
                <a:solidFill>
                  <a:srgbClr val="C00000"/>
                </a:solidFill>
                <a:latin typeface="Times New Roman"/>
                <a:ea typeface="黑体" pitchFamily="49" charset="-122"/>
              </a:rPr>
              <a:t>已有的运算符</a:t>
            </a:r>
          </a:p>
        </p:txBody>
      </p:sp>
      <p:sp>
        <p:nvSpPr>
          <p:cNvPr id="11" name="AutoShape 10">
            <a:extLst>
              <a:ext uri="{FF2B5EF4-FFF2-40B4-BE49-F238E27FC236}">
                <a16:creationId xmlns:a16="http://schemas.microsoft.com/office/drawing/2014/main" id="{15819C8E-ACCA-33B3-754D-7ED50B3CD12D}"/>
              </a:ext>
            </a:extLst>
          </p:cNvPr>
          <p:cNvSpPr>
            <a:spLocks noChangeArrowheads="1"/>
          </p:cNvSpPr>
          <p:nvPr/>
        </p:nvSpPr>
        <p:spPr bwMode="auto">
          <a:xfrm>
            <a:off x="2792413" y="2908301"/>
            <a:ext cx="1295400" cy="328612"/>
          </a:xfrm>
          <a:prstGeom prst="wedgeRoundRectCallout">
            <a:avLst>
              <a:gd name="adj1" fmla="val -31301"/>
              <a:gd name="adj2" fmla="val 105995"/>
              <a:gd name="adj3" fmla="val 16667"/>
            </a:avLst>
          </a:prstGeom>
          <a:solidFill>
            <a:srgbClr val="FFC000"/>
          </a:solidFill>
          <a:ln w="25400">
            <a:solidFill>
              <a:srgbClr val="0000FF"/>
            </a:solidFill>
            <a:miter lim="800000"/>
            <a:headEnd/>
            <a:tailEnd/>
          </a:ln>
        </p:spPr>
        <p:txBody>
          <a:bodyPr lIns="18000" tIns="0" rIns="180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lnSpc>
                <a:spcPct val="110000"/>
              </a:lnSpc>
              <a:spcBef>
                <a:spcPct val="0"/>
              </a:spcBef>
              <a:spcAft>
                <a:spcPct val="0"/>
              </a:spcAft>
            </a:pPr>
            <a:r>
              <a:rPr lang="zh-CN" altLang="en-US" sz="2000">
                <a:solidFill>
                  <a:srgbClr val="C00000"/>
                </a:solidFill>
                <a:latin typeface="黑体" panose="02010609060101010101" pitchFamily="49" charset="-122"/>
                <a:ea typeface="黑体" panose="02010609060101010101" pitchFamily="49" charset="-122"/>
              </a:rPr>
              <a:t>函数名</a:t>
            </a:r>
          </a:p>
        </p:txBody>
      </p:sp>
    </p:spTree>
    <p:extLst>
      <p:ext uri="{BB962C8B-B14F-4D97-AF65-F5344CB8AC3E}">
        <p14:creationId xmlns:p14="http://schemas.microsoft.com/office/powerpoint/2010/main" val="19448348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additive="base">
                                        <p:cTn id="3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blinds(horizontal)">
                                      <p:cBhvr>
                                        <p:cTn id="41" dur="500"/>
                                        <p:tgtEl>
                                          <p:spTgt spid="8">
                                            <p:txEl>
                                              <p:pRg st="5" end="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blinds(horizontal)">
                                      <p:cBhvr>
                                        <p:cTn id="4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autoUpdateAnimBg="0"/>
      <p:bldP spid="9" grpId="1" animBg="1"/>
      <p:bldP spid="10" grpId="0" animBg="1" autoUpdateAnimBg="0"/>
      <p:bldP spid="10" grpId="1" animBg="1"/>
      <p:bldP spid="11" grpId="0" animBg="1"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28939</TotalTime>
  <Words>8031</Words>
  <Application>Microsoft Office PowerPoint</Application>
  <PresentationFormat>全屏显示(4:3)</PresentationFormat>
  <Paragraphs>868</Paragraphs>
  <Slides>51</Slides>
  <Notes>51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黑体</vt:lpstr>
      <vt:lpstr>华文仿宋</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shichao</cp:lastModifiedBy>
  <cp:revision>1309</cp:revision>
  <dcterms:created xsi:type="dcterms:W3CDTF">2020-12-02T06:13:34Z</dcterms:created>
  <dcterms:modified xsi:type="dcterms:W3CDTF">2023-10-07T07:46:02Z</dcterms:modified>
</cp:coreProperties>
</file>