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394" r:id="rId2"/>
    <p:sldId id="395" r:id="rId3"/>
    <p:sldId id="396" r:id="rId4"/>
    <p:sldId id="397" r:id="rId5"/>
    <p:sldId id="536" r:id="rId6"/>
    <p:sldId id="537" r:id="rId7"/>
    <p:sldId id="399" r:id="rId8"/>
    <p:sldId id="538" r:id="rId9"/>
    <p:sldId id="539" r:id="rId10"/>
    <p:sldId id="540" r:id="rId11"/>
    <p:sldId id="541" r:id="rId12"/>
    <p:sldId id="543" r:id="rId13"/>
    <p:sldId id="542" r:id="rId14"/>
    <p:sldId id="544" r:id="rId15"/>
    <p:sldId id="545" r:id="rId16"/>
    <p:sldId id="546" r:id="rId17"/>
    <p:sldId id="548" r:id="rId18"/>
    <p:sldId id="547" r:id="rId19"/>
    <p:sldId id="549" r:id="rId20"/>
    <p:sldId id="550" r:id="rId21"/>
    <p:sldId id="551" r:id="rId22"/>
    <p:sldId id="552" r:id="rId23"/>
    <p:sldId id="553" r:id="rId24"/>
    <p:sldId id="465" r:id="rId25"/>
    <p:sldId id="466" r:id="rId26"/>
    <p:sldId id="509" r:id="rId27"/>
    <p:sldId id="467" r:id="rId28"/>
    <p:sldId id="554" r:id="rId29"/>
    <p:sldId id="555" r:id="rId30"/>
    <p:sldId id="556" r:id="rId31"/>
    <p:sldId id="557" r:id="rId32"/>
    <p:sldId id="558" r:id="rId33"/>
    <p:sldId id="559" r:id="rId34"/>
    <p:sldId id="560" r:id="rId35"/>
    <p:sldId id="561" r:id="rId36"/>
    <p:sldId id="562" r:id="rId37"/>
    <p:sldId id="563" r:id="rId38"/>
    <p:sldId id="564" r:id="rId39"/>
    <p:sldId id="565" r:id="rId40"/>
    <p:sldId id="566" r:id="rId41"/>
    <p:sldId id="266"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4F96"/>
    <a:srgbClr val="4472C4"/>
    <a:srgbClr val="FFFFFF"/>
    <a:srgbClr val="972630"/>
    <a:srgbClr val="E9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41" autoAdjust="0"/>
    <p:restoredTop sz="94915" autoAdjust="0"/>
  </p:normalViewPr>
  <p:slideViewPr>
    <p:cSldViewPr snapToGrid="0" snapToObjects="1">
      <p:cViewPr varScale="1">
        <p:scale>
          <a:sx n="86" d="100"/>
          <a:sy n="86" d="100"/>
        </p:scale>
        <p:origin x="1100"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8087A-2E18-834E-87F0-796B6AA0FBAE}" type="datetimeFigureOut">
              <a:rPr lang="x-none" altLang="zh-CN" smtClean="0"/>
              <a:t>2023/10/16</a:t>
            </a:fld>
            <a:endParaRPr lang="x-non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x-non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5A9A9A-EB36-3A4D-89FD-154D131BB500}" type="slidenum">
              <a:rPr lang="x-none" smtClean="0"/>
              <a:t>‹#›</a:t>
            </a:fld>
            <a:endParaRPr lang="x-none"/>
          </a:p>
        </p:txBody>
      </p:sp>
    </p:spTree>
    <p:extLst>
      <p:ext uri="{BB962C8B-B14F-4D97-AF65-F5344CB8AC3E}">
        <p14:creationId xmlns:p14="http://schemas.microsoft.com/office/powerpoint/2010/main" val="1946127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a:t>
            </a:fld>
            <a:endParaRPr lang="x-none"/>
          </a:p>
        </p:txBody>
      </p:sp>
    </p:spTree>
    <p:extLst>
      <p:ext uri="{BB962C8B-B14F-4D97-AF65-F5344CB8AC3E}">
        <p14:creationId xmlns:p14="http://schemas.microsoft.com/office/powerpoint/2010/main" val="4058603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10</a:t>
            </a:fld>
            <a:endParaRPr lang="x-none"/>
          </a:p>
        </p:txBody>
      </p:sp>
    </p:spTree>
    <p:extLst>
      <p:ext uri="{BB962C8B-B14F-4D97-AF65-F5344CB8AC3E}">
        <p14:creationId xmlns:p14="http://schemas.microsoft.com/office/powerpoint/2010/main" val="2136182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11</a:t>
            </a:fld>
            <a:endParaRPr lang="x-none"/>
          </a:p>
        </p:txBody>
      </p:sp>
    </p:spTree>
    <p:extLst>
      <p:ext uri="{BB962C8B-B14F-4D97-AF65-F5344CB8AC3E}">
        <p14:creationId xmlns:p14="http://schemas.microsoft.com/office/powerpoint/2010/main" val="34404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12</a:t>
            </a:fld>
            <a:endParaRPr lang="x-none"/>
          </a:p>
        </p:txBody>
      </p:sp>
    </p:spTree>
    <p:extLst>
      <p:ext uri="{BB962C8B-B14F-4D97-AF65-F5344CB8AC3E}">
        <p14:creationId xmlns:p14="http://schemas.microsoft.com/office/powerpoint/2010/main" val="21146674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13</a:t>
            </a:fld>
            <a:endParaRPr lang="x-none"/>
          </a:p>
        </p:txBody>
      </p:sp>
    </p:spTree>
    <p:extLst>
      <p:ext uri="{BB962C8B-B14F-4D97-AF65-F5344CB8AC3E}">
        <p14:creationId xmlns:p14="http://schemas.microsoft.com/office/powerpoint/2010/main" val="30993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14</a:t>
            </a:fld>
            <a:endParaRPr lang="x-none"/>
          </a:p>
        </p:txBody>
      </p:sp>
    </p:spTree>
    <p:extLst>
      <p:ext uri="{BB962C8B-B14F-4D97-AF65-F5344CB8AC3E}">
        <p14:creationId xmlns:p14="http://schemas.microsoft.com/office/powerpoint/2010/main" val="601936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15</a:t>
            </a:fld>
            <a:endParaRPr lang="x-none"/>
          </a:p>
        </p:txBody>
      </p:sp>
    </p:spTree>
    <p:extLst>
      <p:ext uri="{BB962C8B-B14F-4D97-AF65-F5344CB8AC3E}">
        <p14:creationId xmlns:p14="http://schemas.microsoft.com/office/powerpoint/2010/main" val="242303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16</a:t>
            </a:fld>
            <a:endParaRPr lang="x-none"/>
          </a:p>
        </p:txBody>
      </p:sp>
    </p:spTree>
    <p:extLst>
      <p:ext uri="{BB962C8B-B14F-4D97-AF65-F5344CB8AC3E}">
        <p14:creationId xmlns:p14="http://schemas.microsoft.com/office/powerpoint/2010/main" val="1961819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17</a:t>
            </a:fld>
            <a:endParaRPr lang="x-none"/>
          </a:p>
        </p:txBody>
      </p:sp>
    </p:spTree>
    <p:extLst>
      <p:ext uri="{BB962C8B-B14F-4D97-AF65-F5344CB8AC3E}">
        <p14:creationId xmlns:p14="http://schemas.microsoft.com/office/powerpoint/2010/main" val="1463601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18</a:t>
            </a:fld>
            <a:endParaRPr lang="x-none"/>
          </a:p>
        </p:txBody>
      </p:sp>
    </p:spTree>
    <p:extLst>
      <p:ext uri="{BB962C8B-B14F-4D97-AF65-F5344CB8AC3E}">
        <p14:creationId xmlns:p14="http://schemas.microsoft.com/office/powerpoint/2010/main" val="1020432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19</a:t>
            </a:fld>
            <a:endParaRPr lang="x-none"/>
          </a:p>
        </p:txBody>
      </p:sp>
    </p:spTree>
    <p:extLst>
      <p:ext uri="{BB962C8B-B14F-4D97-AF65-F5344CB8AC3E}">
        <p14:creationId xmlns:p14="http://schemas.microsoft.com/office/powerpoint/2010/main" val="253371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a:t>
            </a:fld>
            <a:endParaRPr lang="x-none"/>
          </a:p>
        </p:txBody>
      </p:sp>
    </p:spTree>
    <p:extLst>
      <p:ext uri="{BB962C8B-B14F-4D97-AF65-F5344CB8AC3E}">
        <p14:creationId xmlns:p14="http://schemas.microsoft.com/office/powerpoint/2010/main" val="37400844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20</a:t>
            </a:fld>
            <a:endParaRPr lang="x-none"/>
          </a:p>
        </p:txBody>
      </p:sp>
    </p:spTree>
    <p:extLst>
      <p:ext uri="{BB962C8B-B14F-4D97-AF65-F5344CB8AC3E}">
        <p14:creationId xmlns:p14="http://schemas.microsoft.com/office/powerpoint/2010/main" val="3544607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21</a:t>
            </a:fld>
            <a:endParaRPr lang="x-none"/>
          </a:p>
        </p:txBody>
      </p:sp>
    </p:spTree>
    <p:extLst>
      <p:ext uri="{BB962C8B-B14F-4D97-AF65-F5344CB8AC3E}">
        <p14:creationId xmlns:p14="http://schemas.microsoft.com/office/powerpoint/2010/main" val="3490498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22</a:t>
            </a:fld>
            <a:endParaRPr lang="x-none"/>
          </a:p>
        </p:txBody>
      </p:sp>
    </p:spTree>
    <p:extLst>
      <p:ext uri="{BB962C8B-B14F-4D97-AF65-F5344CB8AC3E}">
        <p14:creationId xmlns:p14="http://schemas.microsoft.com/office/powerpoint/2010/main" val="3121125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23</a:t>
            </a:fld>
            <a:endParaRPr lang="x-none"/>
          </a:p>
        </p:txBody>
      </p:sp>
    </p:spTree>
    <p:extLst>
      <p:ext uri="{BB962C8B-B14F-4D97-AF65-F5344CB8AC3E}">
        <p14:creationId xmlns:p14="http://schemas.microsoft.com/office/powerpoint/2010/main" val="2385895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24</a:t>
            </a:fld>
            <a:endParaRPr lang="x-none"/>
          </a:p>
        </p:txBody>
      </p:sp>
    </p:spTree>
    <p:extLst>
      <p:ext uri="{BB962C8B-B14F-4D97-AF65-F5344CB8AC3E}">
        <p14:creationId xmlns:p14="http://schemas.microsoft.com/office/powerpoint/2010/main" val="407338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25</a:t>
            </a:fld>
            <a:endParaRPr lang="x-none"/>
          </a:p>
        </p:txBody>
      </p:sp>
    </p:spTree>
    <p:extLst>
      <p:ext uri="{BB962C8B-B14F-4D97-AF65-F5344CB8AC3E}">
        <p14:creationId xmlns:p14="http://schemas.microsoft.com/office/powerpoint/2010/main" val="203120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26</a:t>
            </a:fld>
            <a:endParaRPr lang="x-none"/>
          </a:p>
        </p:txBody>
      </p:sp>
    </p:spTree>
    <p:extLst>
      <p:ext uri="{BB962C8B-B14F-4D97-AF65-F5344CB8AC3E}">
        <p14:creationId xmlns:p14="http://schemas.microsoft.com/office/powerpoint/2010/main" val="3670376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27</a:t>
            </a:fld>
            <a:endParaRPr lang="x-none"/>
          </a:p>
        </p:txBody>
      </p:sp>
    </p:spTree>
    <p:extLst>
      <p:ext uri="{BB962C8B-B14F-4D97-AF65-F5344CB8AC3E}">
        <p14:creationId xmlns:p14="http://schemas.microsoft.com/office/powerpoint/2010/main" val="42325887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28</a:t>
            </a:fld>
            <a:endParaRPr lang="x-none"/>
          </a:p>
        </p:txBody>
      </p:sp>
    </p:spTree>
    <p:extLst>
      <p:ext uri="{BB962C8B-B14F-4D97-AF65-F5344CB8AC3E}">
        <p14:creationId xmlns:p14="http://schemas.microsoft.com/office/powerpoint/2010/main" val="32489804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29</a:t>
            </a:fld>
            <a:endParaRPr lang="x-none"/>
          </a:p>
        </p:txBody>
      </p:sp>
    </p:spTree>
    <p:extLst>
      <p:ext uri="{BB962C8B-B14F-4D97-AF65-F5344CB8AC3E}">
        <p14:creationId xmlns:p14="http://schemas.microsoft.com/office/powerpoint/2010/main" val="291975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a:t>
            </a:fld>
            <a:endParaRPr lang="x-none"/>
          </a:p>
        </p:txBody>
      </p:sp>
    </p:spTree>
    <p:extLst>
      <p:ext uri="{BB962C8B-B14F-4D97-AF65-F5344CB8AC3E}">
        <p14:creationId xmlns:p14="http://schemas.microsoft.com/office/powerpoint/2010/main" val="2799792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30</a:t>
            </a:fld>
            <a:endParaRPr lang="x-none"/>
          </a:p>
        </p:txBody>
      </p:sp>
    </p:spTree>
    <p:extLst>
      <p:ext uri="{BB962C8B-B14F-4D97-AF65-F5344CB8AC3E}">
        <p14:creationId xmlns:p14="http://schemas.microsoft.com/office/powerpoint/2010/main" val="2143330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31</a:t>
            </a:fld>
            <a:endParaRPr lang="x-none"/>
          </a:p>
        </p:txBody>
      </p:sp>
    </p:spTree>
    <p:extLst>
      <p:ext uri="{BB962C8B-B14F-4D97-AF65-F5344CB8AC3E}">
        <p14:creationId xmlns:p14="http://schemas.microsoft.com/office/powerpoint/2010/main" val="9466981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32</a:t>
            </a:fld>
            <a:endParaRPr lang="x-none"/>
          </a:p>
        </p:txBody>
      </p:sp>
    </p:spTree>
    <p:extLst>
      <p:ext uri="{BB962C8B-B14F-4D97-AF65-F5344CB8AC3E}">
        <p14:creationId xmlns:p14="http://schemas.microsoft.com/office/powerpoint/2010/main" val="2152445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33</a:t>
            </a:fld>
            <a:endParaRPr lang="x-none"/>
          </a:p>
        </p:txBody>
      </p:sp>
    </p:spTree>
    <p:extLst>
      <p:ext uri="{BB962C8B-B14F-4D97-AF65-F5344CB8AC3E}">
        <p14:creationId xmlns:p14="http://schemas.microsoft.com/office/powerpoint/2010/main" val="38831098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34</a:t>
            </a:fld>
            <a:endParaRPr lang="x-none"/>
          </a:p>
        </p:txBody>
      </p:sp>
    </p:spTree>
    <p:extLst>
      <p:ext uri="{BB962C8B-B14F-4D97-AF65-F5344CB8AC3E}">
        <p14:creationId xmlns:p14="http://schemas.microsoft.com/office/powerpoint/2010/main" val="5730010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35</a:t>
            </a:fld>
            <a:endParaRPr lang="x-none"/>
          </a:p>
        </p:txBody>
      </p:sp>
    </p:spTree>
    <p:extLst>
      <p:ext uri="{BB962C8B-B14F-4D97-AF65-F5344CB8AC3E}">
        <p14:creationId xmlns:p14="http://schemas.microsoft.com/office/powerpoint/2010/main" val="1258109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36</a:t>
            </a:fld>
            <a:endParaRPr lang="x-none"/>
          </a:p>
        </p:txBody>
      </p:sp>
    </p:spTree>
    <p:extLst>
      <p:ext uri="{BB962C8B-B14F-4D97-AF65-F5344CB8AC3E}">
        <p14:creationId xmlns:p14="http://schemas.microsoft.com/office/powerpoint/2010/main" val="34486450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37</a:t>
            </a:fld>
            <a:endParaRPr lang="x-none"/>
          </a:p>
        </p:txBody>
      </p:sp>
    </p:spTree>
    <p:extLst>
      <p:ext uri="{BB962C8B-B14F-4D97-AF65-F5344CB8AC3E}">
        <p14:creationId xmlns:p14="http://schemas.microsoft.com/office/powerpoint/2010/main" val="23153900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38</a:t>
            </a:fld>
            <a:endParaRPr lang="x-none"/>
          </a:p>
        </p:txBody>
      </p:sp>
    </p:spTree>
    <p:extLst>
      <p:ext uri="{BB962C8B-B14F-4D97-AF65-F5344CB8AC3E}">
        <p14:creationId xmlns:p14="http://schemas.microsoft.com/office/powerpoint/2010/main" val="3860074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39</a:t>
            </a:fld>
            <a:endParaRPr lang="x-none"/>
          </a:p>
        </p:txBody>
      </p:sp>
    </p:spTree>
    <p:extLst>
      <p:ext uri="{BB962C8B-B14F-4D97-AF65-F5344CB8AC3E}">
        <p14:creationId xmlns:p14="http://schemas.microsoft.com/office/powerpoint/2010/main" val="1013901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a:t>
            </a:fld>
            <a:endParaRPr lang="x-none"/>
          </a:p>
        </p:txBody>
      </p:sp>
    </p:spTree>
    <p:extLst>
      <p:ext uri="{BB962C8B-B14F-4D97-AF65-F5344CB8AC3E}">
        <p14:creationId xmlns:p14="http://schemas.microsoft.com/office/powerpoint/2010/main" val="31602383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40</a:t>
            </a:fld>
            <a:endParaRPr lang="x-none"/>
          </a:p>
        </p:txBody>
      </p:sp>
    </p:spTree>
    <p:extLst>
      <p:ext uri="{BB962C8B-B14F-4D97-AF65-F5344CB8AC3E}">
        <p14:creationId xmlns:p14="http://schemas.microsoft.com/office/powerpoint/2010/main" val="36709037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5A9A9A-EB36-3A4D-89FD-154D131BB500}" type="slidenum">
              <a:rPr lang="x-none" smtClean="0"/>
              <a:t>41</a:t>
            </a:fld>
            <a:endParaRPr lang="x-none"/>
          </a:p>
        </p:txBody>
      </p:sp>
    </p:spTree>
    <p:extLst>
      <p:ext uri="{BB962C8B-B14F-4D97-AF65-F5344CB8AC3E}">
        <p14:creationId xmlns:p14="http://schemas.microsoft.com/office/powerpoint/2010/main" val="45823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5</a:t>
            </a:fld>
            <a:endParaRPr lang="x-none"/>
          </a:p>
        </p:txBody>
      </p:sp>
    </p:spTree>
    <p:extLst>
      <p:ext uri="{BB962C8B-B14F-4D97-AF65-F5344CB8AC3E}">
        <p14:creationId xmlns:p14="http://schemas.microsoft.com/office/powerpoint/2010/main" val="3018971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6</a:t>
            </a:fld>
            <a:endParaRPr lang="x-none"/>
          </a:p>
        </p:txBody>
      </p:sp>
    </p:spTree>
    <p:extLst>
      <p:ext uri="{BB962C8B-B14F-4D97-AF65-F5344CB8AC3E}">
        <p14:creationId xmlns:p14="http://schemas.microsoft.com/office/powerpoint/2010/main" val="144979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7</a:t>
            </a:fld>
            <a:endParaRPr lang="x-none"/>
          </a:p>
        </p:txBody>
      </p:sp>
    </p:spTree>
    <p:extLst>
      <p:ext uri="{BB962C8B-B14F-4D97-AF65-F5344CB8AC3E}">
        <p14:creationId xmlns:p14="http://schemas.microsoft.com/office/powerpoint/2010/main" val="2726875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8</a:t>
            </a:fld>
            <a:endParaRPr lang="x-none"/>
          </a:p>
        </p:txBody>
      </p:sp>
    </p:spTree>
    <p:extLst>
      <p:ext uri="{BB962C8B-B14F-4D97-AF65-F5344CB8AC3E}">
        <p14:creationId xmlns:p14="http://schemas.microsoft.com/office/powerpoint/2010/main" val="1768295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8E5A9A9A-EB36-3A4D-89FD-154D131BB500}" type="slidenum">
              <a:rPr lang="x-none" smtClean="0"/>
              <a:t>9</a:t>
            </a:fld>
            <a:endParaRPr lang="x-none"/>
          </a:p>
        </p:txBody>
      </p:sp>
    </p:spTree>
    <p:extLst>
      <p:ext uri="{BB962C8B-B14F-4D97-AF65-F5344CB8AC3E}">
        <p14:creationId xmlns:p14="http://schemas.microsoft.com/office/powerpoint/2010/main" val="26085805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367677" y="163516"/>
              <a:ext cx="582873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基于对象的程序设计</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71956368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的数据类型</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340649734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213039" y="163516"/>
              <a:ext cx="5923911"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4000" b="1" dirty="0">
                  <a:solidFill>
                    <a:srgbClr val="FFFFFF">
                      <a:lumMod val="95000"/>
                    </a:srgbClr>
                  </a:solidFill>
                  <a:latin typeface="微软雅黑" panose="020B0503020204020204" pitchFamily="34" charset="-122"/>
                  <a:ea typeface="微软雅黑" panose="020B0503020204020204" pitchFamily="34" charset="-122"/>
                </a:rPr>
                <a:t>3.4 C++</a:t>
              </a:r>
              <a:r>
                <a:rPr lang="zh-CN" altLang="en-US" sz="4000" b="1" dirty="0">
                  <a:solidFill>
                    <a:srgbClr val="FFFFFF">
                      <a:lumMod val="95000"/>
                    </a:srgbClr>
                  </a:solidFill>
                  <a:latin typeface="微软雅黑" panose="020B0503020204020204" pitchFamily="34" charset="-122"/>
                  <a:ea typeface="微软雅黑" panose="020B0503020204020204" pitchFamily="34" charset="-122"/>
                </a:rPr>
                <a:t>的输入与输出</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82801476"/>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A3172-7326-274D-A025-61A6C0F815DA}"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54670948"/>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733AB0-02CA-9E44-93B5-ABD23FEEE5D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826475845"/>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6B4D82-05DA-6E47-9732-811A0EE3FB5D}"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944643453"/>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5E4B23-5173-4144-B19A-D03A890A29AA}" type="datetime1">
              <a:rPr lang="en-US" smtClean="0"/>
              <a:t>10/16/2023</a:t>
            </a:fld>
            <a:endParaRPr lang="x-none"/>
          </a:p>
        </p:txBody>
      </p:sp>
      <p:sp>
        <p:nvSpPr>
          <p:cNvPr id="8" name="Footer Placeholder 7"/>
          <p:cNvSpPr>
            <a:spLocks noGrp="1"/>
          </p:cNvSpPr>
          <p:nvPr>
            <p:ph type="ftr" sz="quarter" idx="11"/>
          </p:nvPr>
        </p:nvSpPr>
        <p:spPr/>
        <p:txBody>
          <a:bodyPr/>
          <a:lstStyle/>
          <a:p>
            <a:endParaRPr lang="x-none"/>
          </a:p>
        </p:txBody>
      </p:sp>
      <p:sp>
        <p:nvSpPr>
          <p:cNvPr id="9" name="Slide Number Placeholder 8"/>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64399035"/>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E0AC15-A111-124F-A5AC-2086258B21C0}" type="datetime1">
              <a:rPr lang="en-US" smtClean="0"/>
              <a:t>10/16/2023</a:t>
            </a:fld>
            <a:endParaRPr lang="x-none"/>
          </a:p>
        </p:txBody>
      </p:sp>
      <p:sp>
        <p:nvSpPr>
          <p:cNvPr id="4" name="Footer Placeholder 3"/>
          <p:cNvSpPr>
            <a:spLocks noGrp="1"/>
          </p:cNvSpPr>
          <p:nvPr>
            <p:ph type="ftr" sz="quarter" idx="11"/>
          </p:nvPr>
        </p:nvSpPr>
        <p:spPr/>
        <p:txBody>
          <a:bodyPr/>
          <a:lstStyle/>
          <a:p>
            <a:endParaRPr lang="x-none"/>
          </a:p>
        </p:txBody>
      </p:sp>
      <p:sp>
        <p:nvSpPr>
          <p:cNvPr id="5" name="Slide Number Placeholder 4"/>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09641954"/>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31F1-E037-734F-B280-B7C999D04781}" type="datetime1">
              <a:rPr lang="en-US" smtClean="0"/>
              <a:t>10/16/2023</a:t>
            </a:fld>
            <a:endParaRPr lang="x-none"/>
          </a:p>
        </p:txBody>
      </p:sp>
      <p:sp>
        <p:nvSpPr>
          <p:cNvPr id="3" name="Footer Placeholder 2"/>
          <p:cNvSpPr>
            <a:spLocks noGrp="1"/>
          </p:cNvSpPr>
          <p:nvPr>
            <p:ph type="ftr" sz="quarter" idx="11"/>
          </p:nvPr>
        </p:nvSpPr>
        <p:spPr/>
        <p:txBody>
          <a:bodyPr/>
          <a:lstStyle/>
          <a:p>
            <a:endParaRPr lang="x-none"/>
          </a:p>
        </p:txBody>
      </p:sp>
      <p:sp>
        <p:nvSpPr>
          <p:cNvPr id="4" name="Slide Number Placeholder 3"/>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42390500"/>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15FFD0-0DF7-5B43-9974-D18ED6775930}"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845861116"/>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FC06A-9456-F341-AEB0-3DF0E67DC59E}" type="datetime1">
              <a:rPr lang="en-US" smtClean="0"/>
              <a:t>10/16/2023</a:t>
            </a:fld>
            <a:endParaRPr lang="x-none"/>
          </a:p>
        </p:txBody>
      </p:sp>
      <p:sp>
        <p:nvSpPr>
          <p:cNvPr id="6" name="Footer Placeholder 5"/>
          <p:cNvSpPr>
            <a:spLocks noGrp="1"/>
          </p:cNvSpPr>
          <p:nvPr>
            <p:ph type="ftr" sz="quarter" idx="11"/>
          </p:nvPr>
        </p:nvSpPr>
        <p:spPr/>
        <p:txBody>
          <a:bodyPr/>
          <a:lstStyle/>
          <a:p>
            <a:endParaRPr lang="x-none"/>
          </a:p>
        </p:txBody>
      </p:sp>
      <p:sp>
        <p:nvSpPr>
          <p:cNvPr id="7" name="Slide Number Placeholder 6"/>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267111019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11.6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多重继承</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1929902776"/>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681D2-4F58-3341-B7D7-AC73EFD15F8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96409035"/>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69482-4C37-FF42-9DBE-9452E01F0D58}" type="datetime1">
              <a:rPr lang="en-US" smtClean="0"/>
              <a:t>10/16/2023</a:t>
            </a:fld>
            <a:endParaRPr lang="x-none"/>
          </a:p>
        </p:txBody>
      </p:sp>
      <p:sp>
        <p:nvSpPr>
          <p:cNvPr id="5" name="Footer Placeholder 4"/>
          <p:cNvSpPr>
            <a:spLocks noGrp="1"/>
          </p:cNvSpPr>
          <p:nvPr>
            <p:ph type="ftr" sz="quarter" idx="11"/>
          </p:nvPr>
        </p:nvSpPr>
        <p:spPr/>
        <p:txBody>
          <a:bodyPr/>
          <a:lstStyle/>
          <a:p>
            <a:endParaRPr lang="x-none"/>
          </a:p>
        </p:txBody>
      </p:sp>
      <p:sp>
        <p:nvSpPr>
          <p:cNvPr id="6" name="Slide Number Placeholder 5"/>
          <p:cNvSpPr>
            <a:spLocks noGrp="1"/>
          </p:cNvSpPr>
          <p:nvPr>
            <p:ph type="sldNum" sz="quarter" idx="12"/>
          </p:nvPr>
        </p:nvSpPr>
        <p:spPr/>
        <p:txBody>
          <a:bodyPr/>
          <a:lstStyle/>
          <a:p>
            <a:fld id="{50172CA1-3DAE-564C-BB46-56756200256A}" type="slidenum">
              <a:rPr lang="x-none" smtClean="0"/>
              <a:t>‹#›</a:t>
            </a:fld>
            <a:endParaRPr lang="x-none"/>
          </a:p>
        </p:txBody>
      </p:sp>
    </p:spTree>
    <p:extLst>
      <p:ext uri="{BB962C8B-B14F-4D97-AF65-F5344CB8AC3E}">
        <p14:creationId xmlns:p14="http://schemas.microsoft.com/office/powerpoint/2010/main" val="134940479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D2BC217E-0B45-856B-FEB0-11F17E2E70B1}"/>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11.7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基类与派生类的转换</a:t>
            </a:r>
          </a:p>
        </p:txBody>
      </p:sp>
    </p:spTree>
    <p:extLst>
      <p:ext uri="{BB962C8B-B14F-4D97-AF65-F5344CB8AC3E}">
        <p14:creationId xmlns:p14="http://schemas.microsoft.com/office/powerpoint/2010/main" val="1015087174"/>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grpSp>
        <p:nvGrpSpPr>
          <p:cNvPr id="14" name="组合 23">
            <a:extLst>
              <a:ext uri="{FF2B5EF4-FFF2-40B4-BE49-F238E27FC236}">
                <a16:creationId xmlns:a16="http://schemas.microsoft.com/office/drawing/2014/main" id="{3C4E06C0-4F2B-DC4C-BD55-870554190671}"/>
              </a:ext>
            </a:extLst>
          </p:cNvPr>
          <p:cNvGrpSpPr/>
          <p:nvPr userDrawn="1"/>
        </p:nvGrpSpPr>
        <p:grpSpPr>
          <a:xfrm>
            <a:off x="-12526" y="-12526"/>
            <a:ext cx="9156526" cy="1197582"/>
            <a:chOff x="-25962" y="-17463"/>
            <a:chExt cx="9194104" cy="1197582"/>
          </a:xfrm>
          <a:solidFill>
            <a:srgbClr val="044F96"/>
          </a:solidFill>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25962" y="-17463"/>
              <a:ext cx="9194104" cy="1197582"/>
            </a:xfrm>
            <a:prstGeom prst="rect">
              <a:avLst/>
            </a:prstGeom>
            <a:grp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16" name="Text Box 90">
              <a:extLst>
                <a:ext uri="{FF2B5EF4-FFF2-40B4-BE49-F238E27FC236}">
                  <a16:creationId xmlns:a16="http://schemas.microsoft.com/office/drawing/2014/main" id="{AECF4788-1320-7A42-9B83-F30E605B49AA}"/>
                </a:ext>
              </a:extLst>
            </p:cNvPr>
            <p:cNvSpPr txBox="1">
              <a:spLocks noChangeArrowheads="1"/>
            </p:cNvSpPr>
            <p:nvPr userDrawn="1"/>
          </p:nvSpPr>
          <p:spPr bwMode="auto">
            <a:xfrm>
              <a:off x="66299" y="289156"/>
              <a:ext cx="6249262" cy="523220"/>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11.8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继承与组合</a:t>
              </a:r>
            </a:p>
          </p:txBody>
        </p:sp>
      </p:gr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Tree>
    <p:extLst>
      <p:ext uri="{BB962C8B-B14F-4D97-AF65-F5344CB8AC3E}">
        <p14:creationId xmlns:p14="http://schemas.microsoft.com/office/powerpoint/2010/main" val="269369480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523220"/>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800" b="1" dirty="0">
                <a:solidFill>
                  <a:srgbClr val="FFFFFF">
                    <a:lumMod val="95000"/>
                  </a:srgbClr>
                </a:solidFill>
                <a:latin typeface="微软雅黑" panose="020B0503020204020204" pitchFamily="34" charset="-122"/>
                <a:ea typeface="微软雅黑" panose="020B0503020204020204" pitchFamily="34" charset="-122"/>
              </a:rPr>
              <a:t>11.9 </a:t>
            </a:r>
            <a:r>
              <a:rPr lang="zh-CN" altLang="en-US" sz="2800" b="1" dirty="0">
                <a:solidFill>
                  <a:srgbClr val="FFFFFF">
                    <a:lumMod val="95000"/>
                  </a:srgbClr>
                </a:solidFill>
                <a:latin typeface="微软雅黑" panose="020B0503020204020204" pitchFamily="34" charset="-122"/>
                <a:ea typeface="微软雅黑" panose="020B0503020204020204" pitchFamily="34" charset="-122"/>
              </a:rPr>
              <a:t>继承在软件开发中的重要意义</a:t>
            </a:r>
          </a:p>
        </p:txBody>
      </p:sp>
    </p:spTree>
    <p:extLst>
      <p:ext uri="{BB962C8B-B14F-4D97-AF65-F5344CB8AC3E}">
        <p14:creationId xmlns:p14="http://schemas.microsoft.com/office/powerpoint/2010/main" val="62564172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3" name="Text Box 90">
            <a:extLst>
              <a:ext uri="{FF2B5EF4-FFF2-40B4-BE49-F238E27FC236}">
                <a16:creationId xmlns:a16="http://schemas.microsoft.com/office/drawing/2014/main" id="{7D7C4AEC-2A5B-4728-0F3B-3FDD52382FCC}"/>
              </a:ext>
            </a:extLst>
          </p:cNvPr>
          <p:cNvSpPr txBox="1">
            <a:spLocks noChangeArrowheads="1"/>
          </p:cNvSpPr>
          <p:nvPr userDrawn="1"/>
        </p:nvSpPr>
        <p:spPr bwMode="auto">
          <a:xfrm>
            <a:off x="0" y="257097"/>
            <a:ext cx="6121594" cy="553998"/>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000" b="1" dirty="0">
                <a:solidFill>
                  <a:srgbClr val="FFFFFF">
                    <a:lumMod val="95000"/>
                  </a:srgbClr>
                </a:solidFill>
                <a:latin typeface="微软雅黑" panose="020B0503020204020204" pitchFamily="34" charset="-122"/>
                <a:ea typeface="微软雅黑" panose="020B0503020204020204" pitchFamily="34" charset="-122"/>
              </a:rPr>
              <a:t>11.5 </a:t>
            </a:r>
            <a:r>
              <a:rPr lang="zh-CN" altLang="en-US" sz="3000" b="1" dirty="0">
                <a:solidFill>
                  <a:srgbClr val="FFFFFF">
                    <a:lumMod val="95000"/>
                  </a:srgbClr>
                </a:solidFill>
                <a:latin typeface="微软雅黑" panose="020B0503020204020204" pitchFamily="34" charset="-122"/>
                <a:ea typeface="微软雅黑" panose="020B0503020204020204" pitchFamily="34" charset="-122"/>
              </a:rPr>
              <a:t>派生类的构造函数和析构函数</a:t>
            </a:r>
          </a:p>
        </p:txBody>
      </p:sp>
    </p:spTree>
    <p:extLst>
      <p:ext uri="{BB962C8B-B14F-4D97-AF65-F5344CB8AC3E}">
        <p14:creationId xmlns:p14="http://schemas.microsoft.com/office/powerpoint/2010/main" val="1949707756"/>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9D23C8DD-059C-30FE-25F0-EBDD4D544BD3}"/>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10.6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重载单目运算符</a:t>
            </a:r>
          </a:p>
        </p:txBody>
      </p:sp>
    </p:spTree>
    <p:extLst>
      <p:ext uri="{BB962C8B-B14F-4D97-AF65-F5344CB8AC3E}">
        <p14:creationId xmlns:p14="http://schemas.microsoft.com/office/powerpoint/2010/main" val="203535849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514E0F9B-9971-CC9A-3A5A-30311DEE1498}"/>
              </a:ext>
            </a:extLst>
          </p:cNvPr>
          <p:cNvSpPr txBox="1">
            <a:spLocks noChangeArrowheads="1"/>
          </p:cNvSpPr>
          <p:nvPr userDrawn="1"/>
        </p:nvSpPr>
        <p:spPr bwMode="auto">
          <a:xfrm>
            <a:off x="90742" y="298784"/>
            <a:ext cx="6188461" cy="46166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2400" b="1" dirty="0">
                <a:solidFill>
                  <a:srgbClr val="FFFFFF">
                    <a:lumMod val="95000"/>
                  </a:srgbClr>
                </a:solidFill>
                <a:latin typeface="微软雅黑" panose="020B0503020204020204" pitchFamily="34" charset="-122"/>
                <a:ea typeface="微软雅黑" panose="020B0503020204020204" pitchFamily="34" charset="-122"/>
              </a:rPr>
              <a:t>10.7 </a:t>
            </a:r>
            <a:r>
              <a:rPr lang="zh-CN" altLang="en-US" sz="2400" b="1" dirty="0">
                <a:solidFill>
                  <a:srgbClr val="FFFFFF">
                    <a:lumMod val="95000"/>
                  </a:srgbClr>
                </a:solidFill>
                <a:latin typeface="微软雅黑" panose="020B0503020204020204" pitchFamily="34" charset="-122"/>
                <a:ea typeface="微软雅黑" panose="020B0503020204020204" pitchFamily="34" charset="-122"/>
              </a:rPr>
              <a:t>重载流插入运算符和流提取运算符</a:t>
            </a:r>
          </a:p>
        </p:txBody>
      </p:sp>
    </p:spTree>
    <p:extLst>
      <p:ext uri="{BB962C8B-B14F-4D97-AF65-F5344CB8AC3E}">
        <p14:creationId xmlns:p14="http://schemas.microsoft.com/office/powerpoint/2010/main" val="387855558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15" name="Text Box 8">
            <a:extLst>
              <a:ext uri="{FF2B5EF4-FFF2-40B4-BE49-F238E27FC236}">
                <a16:creationId xmlns:a16="http://schemas.microsoft.com/office/drawing/2014/main" id="{F10BED95-7C7C-BC4E-B1D0-5C6EA43111BF}"/>
              </a:ext>
            </a:extLst>
          </p:cNvPr>
          <p:cNvSpPr txBox="1">
            <a:spLocks noChangeArrowheads="1"/>
          </p:cNvSpPr>
          <p:nvPr userDrawn="1"/>
        </p:nvSpPr>
        <p:spPr bwMode="auto">
          <a:xfrm>
            <a:off x="-12526" y="-12526"/>
            <a:ext cx="9156526" cy="1197582"/>
          </a:xfrm>
          <a:prstGeom prst="rect">
            <a:avLst/>
          </a:prstGeom>
          <a:solidFill>
            <a:srgbClr val="044F96"/>
          </a:solidFill>
          <a:ln>
            <a:noFill/>
          </a:ln>
        </p:spPr>
        <p:txBody>
          <a:bodyPr wrap="none" lIns="91437" tIns="45719" rIns="91437" bIns="45719"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25" name="Slide Number Placeholder 24">
            <a:extLst>
              <a:ext uri="{FF2B5EF4-FFF2-40B4-BE49-F238E27FC236}">
                <a16:creationId xmlns:a16="http://schemas.microsoft.com/office/drawing/2014/main" id="{D425D8EA-E7C6-DD46-9E08-2C9527F8E131}"/>
              </a:ext>
            </a:extLst>
          </p:cNvPr>
          <p:cNvSpPr>
            <a:spLocks noGrp="1"/>
          </p:cNvSpPr>
          <p:nvPr>
            <p:ph type="sldNum" sz="quarter" idx="12"/>
          </p:nvPr>
        </p:nvSpPr>
        <p:spPr/>
        <p:txBody>
          <a:bodyPr/>
          <a:lstStyle>
            <a:lvl1pPr>
              <a:defRPr sz="1600"/>
            </a:lvl1pPr>
          </a:lstStyle>
          <a:p>
            <a:r>
              <a:rPr lang="x-none" dirty="0"/>
              <a:t>P</a:t>
            </a:r>
            <a:r>
              <a:rPr lang="en-US" altLang="zh-CN" dirty="0"/>
              <a:t>.</a:t>
            </a:r>
            <a:r>
              <a:rPr lang="zh-CN" altLang="en-US" dirty="0"/>
              <a:t> </a:t>
            </a:r>
            <a:fld id="{50172CA1-3DAE-564C-BB46-56756200256A}" type="slidenum">
              <a:rPr lang="x-none" smtClean="0"/>
              <a:pPr/>
              <a:t>‹#›</a:t>
            </a:fld>
            <a:endParaRPr lang="x-none" dirty="0"/>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2" name="Text Box 90">
            <a:extLst>
              <a:ext uri="{FF2B5EF4-FFF2-40B4-BE49-F238E27FC236}">
                <a16:creationId xmlns:a16="http://schemas.microsoft.com/office/drawing/2014/main" id="{188B2A9F-08E1-2CFE-D1A9-AD30119C2562}"/>
              </a:ext>
            </a:extLst>
          </p:cNvPr>
          <p:cNvSpPr txBox="1">
            <a:spLocks noChangeArrowheads="1"/>
          </p:cNvSpPr>
          <p:nvPr userDrawn="1"/>
        </p:nvSpPr>
        <p:spPr bwMode="auto">
          <a:xfrm>
            <a:off x="379504" y="257097"/>
            <a:ext cx="5899699" cy="584775"/>
          </a:xfrm>
          <a:prstGeom prst="rect">
            <a:avLst/>
          </a:prstGeom>
          <a:solidFill>
            <a:srgbClr val="044F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1" hangingPunct="1">
              <a:spcBef>
                <a:spcPct val="15000"/>
              </a:spcBef>
              <a:buFontTx/>
              <a:buNone/>
            </a:pPr>
            <a:r>
              <a:rPr lang="en-US" altLang="zh-CN" sz="3200" b="1" dirty="0">
                <a:solidFill>
                  <a:srgbClr val="FFFFFF">
                    <a:lumMod val="95000"/>
                  </a:srgbClr>
                </a:solidFill>
                <a:latin typeface="微软雅黑" panose="020B0503020204020204" pitchFamily="34" charset="-122"/>
                <a:ea typeface="微软雅黑" panose="020B0503020204020204" pitchFamily="34" charset="-122"/>
              </a:rPr>
              <a:t>10.8 </a:t>
            </a:r>
            <a:r>
              <a:rPr lang="zh-CN" altLang="en-US" sz="3200" b="1" dirty="0">
                <a:solidFill>
                  <a:srgbClr val="FFFFFF">
                    <a:lumMod val="95000"/>
                  </a:srgbClr>
                </a:solidFill>
                <a:latin typeface="微软雅黑" panose="020B0503020204020204" pitchFamily="34" charset="-122"/>
                <a:ea typeface="微软雅黑" panose="020B0503020204020204" pitchFamily="34" charset="-122"/>
              </a:rPr>
              <a:t>不同类型数据间的转换</a:t>
            </a:r>
          </a:p>
        </p:txBody>
      </p:sp>
    </p:spTree>
    <p:extLst>
      <p:ext uri="{BB962C8B-B14F-4D97-AF65-F5344CB8AC3E}">
        <p14:creationId xmlns:p14="http://schemas.microsoft.com/office/powerpoint/2010/main" val="28350081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8C67E-3983-394B-99F2-6BED77F20303}" type="datetime1">
              <a:rPr lang="en-US" smtClean="0"/>
              <a:t>10/16/2023</a:t>
            </a:fld>
            <a:endParaRPr lang="x-non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72CA1-3DAE-564C-BB46-56756200256A}" type="slidenum">
              <a:rPr lang="x-none" smtClean="0"/>
              <a:t>‹#›</a:t>
            </a:fld>
            <a:endParaRPr lang="x-none"/>
          </a:p>
        </p:txBody>
      </p:sp>
    </p:spTree>
    <p:extLst>
      <p:ext uri="{BB962C8B-B14F-4D97-AF65-F5344CB8AC3E}">
        <p14:creationId xmlns:p14="http://schemas.microsoft.com/office/powerpoint/2010/main" val="4257193358"/>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80" r:id="rId4"/>
    <p:sldLayoutId id="2147483674" r:id="rId5"/>
    <p:sldLayoutId id="2147483675" r:id="rId6"/>
    <p:sldLayoutId id="2147483676" r:id="rId7"/>
    <p:sldLayoutId id="2147483681" r:id="rId8"/>
    <p:sldLayoutId id="2147483677" r:id="rId9"/>
    <p:sldLayoutId id="2147483678" r:id="rId10"/>
    <p:sldLayoutId id="2147483679"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transition spd="slow">
    <p:wip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slide" Target="slide18.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440" y="-18531"/>
            <a:ext cx="9154877" cy="1197582"/>
            <a:chOff x="-5440" y="-18531"/>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5440" y="-18531"/>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8587" y="162448"/>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基于对象的程序设计</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p:spPr>
      </p:pic>
      <p:sp>
        <p:nvSpPr>
          <p:cNvPr id="13" name="矩形 2">
            <a:extLst>
              <a:ext uri="{FF2B5EF4-FFF2-40B4-BE49-F238E27FC236}">
                <a16:creationId xmlns:a16="http://schemas.microsoft.com/office/drawing/2014/main" id="{C556C3F6-47D4-E068-FF98-CA80DC695DE8}"/>
              </a:ext>
            </a:extLst>
          </p:cNvPr>
          <p:cNvSpPr/>
          <p:nvPr/>
        </p:nvSpPr>
        <p:spPr>
          <a:xfrm>
            <a:off x="-10879" y="410406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AD562428-9558-36C2-BAD0-C756080C8F48}"/>
              </a:ext>
            </a:extLst>
          </p:cNvPr>
          <p:cNvSpPr/>
          <p:nvPr/>
        </p:nvSpPr>
        <p:spPr>
          <a:xfrm>
            <a:off x="-51920" y="3580507"/>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4" name="矩形 3">
            <a:extLst>
              <a:ext uri="{FF2B5EF4-FFF2-40B4-BE49-F238E27FC236}">
                <a16:creationId xmlns:a16="http://schemas.microsoft.com/office/drawing/2014/main" id="{836C9A0B-E263-6C37-E931-990DBE51F313}"/>
              </a:ext>
            </a:extLst>
          </p:cNvPr>
          <p:cNvSpPr/>
          <p:nvPr/>
        </p:nvSpPr>
        <p:spPr>
          <a:xfrm>
            <a:off x="-8577" y="4689529"/>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431111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5D3B343D-8778-0D08-D8FD-ECB7F52532A5}"/>
              </a:ext>
            </a:extLst>
          </p:cNvPr>
          <p:cNvSpPr txBox="1">
            <a:spLocks noChangeArrowheads="1"/>
          </p:cNvSpPr>
          <p:nvPr/>
        </p:nvSpPr>
        <p:spPr>
          <a:xfrm>
            <a:off x="3981180" y="1141580"/>
            <a:ext cx="4835525" cy="54065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由于基类</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和基类</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B</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都有数据成员</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和成员函数</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display</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编译系统无法判别要访问的是哪一基类的成员，因此，程序编译出错。</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可以用基类名来限定:</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c1.A::a=3</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引用</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c1</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对象中的基类</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的数据成员</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c1.A::display();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调用</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c1</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对象中的基类</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的成员函数</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display</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如果是在派生类</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中通过派生类成员函数</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show</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访问基类</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的</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display</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和</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可以不必写对象名而直接写</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A::a=3;//</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指当前对象</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A::display( );</a:t>
            </a:r>
          </a:p>
        </p:txBody>
      </p:sp>
      <p:sp>
        <p:nvSpPr>
          <p:cNvPr id="6" name="矩形 2">
            <a:extLst>
              <a:ext uri="{FF2B5EF4-FFF2-40B4-BE49-F238E27FC236}">
                <a16:creationId xmlns:a16="http://schemas.microsoft.com/office/drawing/2014/main" id="{8A5441A7-5696-08E4-6690-E9B673BC0157}"/>
              </a:ext>
            </a:extLst>
          </p:cNvPr>
          <p:cNvSpPr>
            <a:spLocks noChangeArrowheads="1"/>
          </p:cNvSpPr>
          <p:nvPr/>
        </p:nvSpPr>
        <p:spPr bwMode="auto">
          <a:xfrm>
            <a:off x="416274" y="1245181"/>
            <a:ext cx="2795277" cy="3970318"/>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A</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void display(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B</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a;</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void display(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C :public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A,public</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B</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 :</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int b;</a:t>
            </a:r>
          </a:p>
          <a:p>
            <a:pPr marL="0" marR="0" lvl="1"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show();};</a:t>
            </a:r>
          </a:p>
        </p:txBody>
      </p:sp>
      <p:sp>
        <p:nvSpPr>
          <p:cNvPr id="7" name="矩形 6">
            <a:extLst>
              <a:ext uri="{FF2B5EF4-FFF2-40B4-BE49-F238E27FC236}">
                <a16:creationId xmlns:a16="http://schemas.microsoft.com/office/drawing/2014/main" id="{2EE7DC55-2CCE-37A0-030E-DCCFDE959E22}"/>
              </a:ext>
            </a:extLst>
          </p:cNvPr>
          <p:cNvSpPr/>
          <p:nvPr/>
        </p:nvSpPr>
        <p:spPr>
          <a:xfrm>
            <a:off x="412599" y="5321871"/>
            <a:ext cx="2286000" cy="1033463"/>
          </a:xfrm>
          <a:prstGeom prst="rect">
            <a:avLst/>
          </a:prstGeom>
          <a:ln>
            <a:solidFill>
              <a:srgbClr val="0000FF"/>
            </a:solidFill>
          </a:ln>
        </p:spPr>
        <p:txBody>
          <a:bodyPr>
            <a:spAutoFit/>
          </a:bodyPr>
          <a:lstStyle/>
          <a:p>
            <a:pPr defTabSz="914400" fontAlgn="base">
              <a:spcBef>
                <a:spcPct val="20000"/>
              </a:spcBef>
              <a:spcAft>
                <a:spcPct val="0"/>
              </a:spcAft>
              <a:defRPr/>
            </a:pPr>
            <a:r>
              <a:rPr lang="en-US" altLang="zh-CN" b="1" kern="0" dirty="0">
                <a:solidFill>
                  <a:srgbClr val="000000"/>
                </a:solidFill>
                <a:latin typeface="Times New Roman"/>
                <a:ea typeface="宋体"/>
              </a:rPr>
              <a:t>C c1;</a:t>
            </a:r>
          </a:p>
          <a:p>
            <a:pPr defTabSz="914400" fontAlgn="base">
              <a:spcBef>
                <a:spcPct val="20000"/>
              </a:spcBef>
              <a:spcAft>
                <a:spcPct val="0"/>
              </a:spcAft>
              <a:defRPr/>
            </a:pPr>
            <a:r>
              <a:rPr lang="en-US" altLang="zh-CN" b="1" kern="0" dirty="0">
                <a:solidFill>
                  <a:srgbClr val="000000"/>
                </a:solidFill>
                <a:latin typeface="Times New Roman"/>
                <a:ea typeface="宋体"/>
              </a:rPr>
              <a:t>c1.a=3;</a:t>
            </a:r>
          </a:p>
          <a:p>
            <a:pPr defTabSz="914400" fontAlgn="base">
              <a:spcBef>
                <a:spcPct val="20000"/>
              </a:spcBef>
              <a:spcAft>
                <a:spcPct val="0"/>
              </a:spcAft>
              <a:defRPr/>
            </a:pPr>
            <a:r>
              <a:rPr lang="en-US" altLang="zh-CN" b="1" kern="0" dirty="0">
                <a:solidFill>
                  <a:srgbClr val="000000"/>
                </a:solidFill>
                <a:latin typeface="Times New Roman"/>
                <a:ea typeface="宋体"/>
              </a:rPr>
              <a:t>c1.display();</a:t>
            </a:r>
          </a:p>
        </p:txBody>
      </p:sp>
      <p:pic>
        <p:nvPicPr>
          <p:cNvPr id="8" name="Picture 3" descr="F:\C++程序设计\tu\tu\图11.15.tif">
            <a:extLst>
              <a:ext uri="{FF2B5EF4-FFF2-40B4-BE49-F238E27FC236}">
                <a16:creationId xmlns:a16="http://schemas.microsoft.com/office/drawing/2014/main" id="{FF9088C9-3C04-4348-DB7E-A2FF799874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0510" y="2253243"/>
            <a:ext cx="519430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0899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2" presetClass="exit" presetSubtype="4" fill="hold" grpId="0" nodeType="withEffect">
                                  <p:stCondLst>
                                    <p:cond delay="0"/>
                                  </p:stCondLst>
                                  <p:childTnLst>
                                    <p:anim calcmode="lin" valueType="num">
                                      <p:cBhvr additive="base">
                                        <p:cTn id="9"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0" dur="500"/>
                                        <p:tgtEl>
                                          <p:spTgt spid="3">
                                            <p:txEl>
                                              <p:pRg st="0" end="0"/>
                                            </p:txEl>
                                          </p:spTgt>
                                        </p:tgtEl>
                                        <p:attrNameLst>
                                          <p:attrName>ppt_y</p:attrName>
                                        </p:attrNameLst>
                                      </p:cBhvr>
                                      <p:tavLst>
                                        <p:tav tm="0">
                                          <p:val>
                                            <p:strVal val="ppt_y"/>
                                          </p:val>
                                        </p:tav>
                                        <p:tav tm="100000">
                                          <p:val>
                                            <p:strVal val="1+ppt_h/2"/>
                                          </p:val>
                                        </p:tav>
                                      </p:tavLst>
                                    </p:anim>
                                    <p:set>
                                      <p:cBhvr>
                                        <p:cTn id="11" dur="1" fill="hold">
                                          <p:stCondLst>
                                            <p:cond delay="499"/>
                                          </p:stCondLst>
                                        </p:cTn>
                                        <p:tgtEl>
                                          <p:spTgt spid="3">
                                            <p:txEl>
                                              <p:pRg st="0" end="0"/>
                                            </p:txEl>
                                          </p:spTgt>
                                        </p:tgtEl>
                                        <p:attrNameLst>
                                          <p:attrName>style.visibility</p:attrName>
                                        </p:attrNameLst>
                                      </p:cBhvr>
                                      <p:to>
                                        <p:strVal val="hidden"/>
                                      </p:to>
                                    </p:set>
                                  </p:childTnLst>
                                </p:cTn>
                              </p:par>
                              <p:par>
                                <p:cTn id="12" presetID="2" presetClass="exit" presetSubtype="4" fill="hold" grpId="0" nodeType="withEffect">
                                  <p:stCondLst>
                                    <p:cond delay="0"/>
                                  </p:stCondLst>
                                  <p:childTnLst>
                                    <p:anim calcmode="lin" valueType="num">
                                      <p:cBhvr additive="base">
                                        <p:cTn id="13" dur="500"/>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p:tgtEl>
                                          <p:spTgt spid="3">
                                            <p:txEl>
                                              <p:pRg st="1" end="1"/>
                                            </p:txEl>
                                          </p:spTgt>
                                        </p:tgtEl>
                                        <p:attrNameLst>
                                          <p:attrName>ppt_y</p:attrName>
                                        </p:attrNameLst>
                                      </p:cBhvr>
                                      <p:tavLst>
                                        <p:tav tm="0">
                                          <p:val>
                                            <p:strVal val="ppt_y"/>
                                          </p:val>
                                        </p:tav>
                                        <p:tav tm="100000">
                                          <p:val>
                                            <p:strVal val="1+ppt_h/2"/>
                                          </p:val>
                                        </p:tav>
                                      </p:tavLst>
                                    </p:anim>
                                    <p:set>
                                      <p:cBhvr>
                                        <p:cTn id="15" dur="1" fill="hold">
                                          <p:stCondLst>
                                            <p:cond delay="499"/>
                                          </p:stCondLst>
                                        </p:cTn>
                                        <p:tgtEl>
                                          <p:spTgt spid="3">
                                            <p:txEl>
                                              <p:pRg st="1" end="1"/>
                                            </p:txEl>
                                          </p:spTgt>
                                        </p:tgtEl>
                                        <p:attrNameLst>
                                          <p:attrName>style.visibility</p:attrName>
                                        </p:attrNameLst>
                                      </p:cBhvr>
                                      <p:to>
                                        <p:strVal val="hidden"/>
                                      </p:to>
                                    </p:set>
                                  </p:childTnLst>
                                </p:cTn>
                              </p:par>
                              <p:par>
                                <p:cTn id="16" presetID="2" presetClass="exit" presetSubtype="4" fill="hold" grpId="0" nodeType="withEffect">
                                  <p:stCondLst>
                                    <p:cond delay="0"/>
                                  </p:stCondLst>
                                  <p:childTnLst>
                                    <p:anim calcmode="lin" valueType="num">
                                      <p:cBhvr additive="base">
                                        <p:cTn id="17" dur="500"/>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p:tgtEl>
                                          <p:spTgt spid="3">
                                            <p:txEl>
                                              <p:pRg st="2" end="2"/>
                                            </p:txEl>
                                          </p:spTgt>
                                        </p:tgtEl>
                                        <p:attrNameLst>
                                          <p:attrName>ppt_y</p:attrName>
                                        </p:attrNameLst>
                                      </p:cBhvr>
                                      <p:tavLst>
                                        <p:tav tm="0">
                                          <p:val>
                                            <p:strVal val="ppt_y"/>
                                          </p:val>
                                        </p:tav>
                                        <p:tav tm="100000">
                                          <p:val>
                                            <p:strVal val="1+ppt_h/2"/>
                                          </p:val>
                                        </p:tav>
                                      </p:tavLst>
                                    </p:anim>
                                    <p:set>
                                      <p:cBhvr>
                                        <p:cTn id="19" dur="1" fill="hold">
                                          <p:stCondLst>
                                            <p:cond delay="499"/>
                                          </p:stCondLst>
                                        </p:cTn>
                                        <p:tgtEl>
                                          <p:spTgt spid="3">
                                            <p:txEl>
                                              <p:pRg st="2" end="2"/>
                                            </p:txEl>
                                          </p:spTgt>
                                        </p:tgtEl>
                                        <p:attrNameLst>
                                          <p:attrName>style.visibility</p:attrName>
                                        </p:attrNameLst>
                                      </p:cBhvr>
                                      <p:to>
                                        <p:strVal val="hidden"/>
                                      </p:to>
                                    </p:set>
                                  </p:childTnLst>
                                </p:cTn>
                              </p:par>
                              <p:par>
                                <p:cTn id="20" presetID="2" presetClass="exit" presetSubtype="4" fill="hold" grpId="0" nodeType="withEffect">
                                  <p:stCondLst>
                                    <p:cond delay="0"/>
                                  </p:stCondLst>
                                  <p:childTnLst>
                                    <p:anim calcmode="lin" valueType="num">
                                      <p:cBhvr additive="base">
                                        <p:cTn id="21" dur="500"/>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p:tgtEl>
                                          <p:spTgt spid="3">
                                            <p:txEl>
                                              <p:pRg st="3" end="3"/>
                                            </p:txEl>
                                          </p:spTgt>
                                        </p:tgtEl>
                                        <p:attrNameLst>
                                          <p:attrName>ppt_y</p:attrName>
                                        </p:attrNameLst>
                                      </p:cBhvr>
                                      <p:tavLst>
                                        <p:tav tm="0">
                                          <p:val>
                                            <p:strVal val="ppt_y"/>
                                          </p:val>
                                        </p:tav>
                                        <p:tav tm="100000">
                                          <p:val>
                                            <p:strVal val="1+ppt_h/2"/>
                                          </p:val>
                                        </p:tav>
                                      </p:tavLst>
                                    </p:anim>
                                    <p:set>
                                      <p:cBhvr>
                                        <p:cTn id="23" dur="1" fill="hold">
                                          <p:stCondLst>
                                            <p:cond delay="499"/>
                                          </p:stCondLst>
                                        </p:cTn>
                                        <p:tgtEl>
                                          <p:spTgt spid="3">
                                            <p:txEl>
                                              <p:pRg st="3" end="3"/>
                                            </p:txEl>
                                          </p:spTgt>
                                        </p:tgtEl>
                                        <p:attrNameLst>
                                          <p:attrName>style.visibility</p:attrName>
                                        </p:attrNameLst>
                                      </p:cBhvr>
                                      <p:to>
                                        <p:strVal val="hidden"/>
                                      </p:to>
                                    </p:set>
                                  </p:childTnLst>
                                </p:cTn>
                              </p:par>
                              <p:par>
                                <p:cTn id="24" presetID="2" presetClass="exit" presetSubtype="4" fill="hold" grpId="0" nodeType="withEffect">
                                  <p:stCondLst>
                                    <p:cond delay="0"/>
                                  </p:stCondLst>
                                  <p:childTnLst>
                                    <p:anim calcmode="lin" valueType="num">
                                      <p:cBhvr additive="base">
                                        <p:cTn id="25"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p:tgtEl>
                                          <p:spTgt spid="3">
                                            <p:txEl>
                                              <p:pRg st="4" end="4"/>
                                            </p:txEl>
                                          </p:spTgt>
                                        </p:tgtEl>
                                        <p:attrNameLst>
                                          <p:attrName>ppt_y</p:attrName>
                                        </p:attrNameLst>
                                      </p:cBhvr>
                                      <p:tavLst>
                                        <p:tav tm="0">
                                          <p:val>
                                            <p:strVal val="ppt_y"/>
                                          </p:val>
                                        </p:tav>
                                        <p:tav tm="100000">
                                          <p:val>
                                            <p:strVal val="1+ppt_h/2"/>
                                          </p:val>
                                        </p:tav>
                                      </p:tavLst>
                                    </p:anim>
                                    <p:set>
                                      <p:cBhvr>
                                        <p:cTn id="27" dur="1" fill="hold">
                                          <p:stCondLst>
                                            <p:cond delay="499"/>
                                          </p:stCondLst>
                                        </p:cTn>
                                        <p:tgtEl>
                                          <p:spTgt spid="3">
                                            <p:txEl>
                                              <p:pRg st="4" end="4"/>
                                            </p:txEl>
                                          </p:spTgt>
                                        </p:tgtEl>
                                        <p:attrNameLst>
                                          <p:attrName>style.visibility</p:attrName>
                                        </p:attrNameLst>
                                      </p:cBhvr>
                                      <p:to>
                                        <p:strVal val="hidden"/>
                                      </p:to>
                                    </p:set>
                                  </p:childTnLst>
                                </p:cTn>
                              </p:par>
                              <p:par>
                                <p:cTn id="28" presetID="2" presetClass="exit" presetSubtype="4" fill="hold" grpId="0" nodeType="withEffect">
                                  <p:stCondLst>
                                    <p:cond delay="0"/>
                                  </p:stCondLst>
                                  <p:childTnLst>
                                    <p:anim calcmode="lin" valueType="num">
                                      <p:cBhvr additive="base">
                                        <p:cTn id="29" dur="500"/>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p:tgtEl>
                                          <p:spTgt spid="3">
                                            <p:txEl>
                                              <p:pRg st="5" end="5"/>
                                            </p:txEl>
                                          </p:spTgt>
                                        </p:tgtEl>
                                        <p:attrNameLst>
                                          <p:attrName>ppt_y</p:attrName>
                                        </p:attrNameLst>
                                      </p:cBhvr>
                                      <p:tavLst>
                                        <p:tav tm="0">
                                          <p:val>
                                            <p:strVal val="ppt_y"/>
                                          </p:val>
                                        </p:tav>
                                        <p:tav tm="100000">
                                          <p:val>
                                            <p:strVal val="1+ppt_h/2"/>
                                          </p:val>
                                        </p:tav>
                                      </p:tavLst>
                                    </p:anim>
                                    <p:set>
                                      <p:cBhvr>
                                        <p:cTn id="31" dur="1" fill="hold">
                                          <p:stCondLst>
                                            <p:cond delay="499"/>
                                          </p:stCondLst>
                                        </p:cTn>
                                        <p:tgtEl>
                                          <p:spTgt spid="3">
                                            <p:txEl>
                                              <p:pRg st="5" end="5"/>
                                            </p:txEl>
                                          </p:spTgt>
                                        </p:tgtEl>
                                        <p:attrNameLst>
                                          <p:attrName>style.visibility</p:attrName>
                                        </p:attrNameLst>
                                      </p:cBhvr>
                                      <p:to>
                                        <p:strVal val="hidden"/>
                                      </p:to>
                                    </p:set>
                                  </p:childTnLst>
                                </p:cTn>
                              </p:par>
                              <p:par>
                                <p:cTn id="32" presetID="2" presetClass="exit" presetSubtype="4" fill="hold" grpId="0" nodeType="withEffect">
                                  <p:stCondLst>
                                    <p:cond delay="0"/>
                                  </p:stCondLst>
                                  <p:childTnLst>
                                    <p:anim calcmode="lin" valueType="num">
                                      <p:cBhvr additive="base">
                                        <p:cTn id="33" dur="500"/>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p:tgtEl>
                                          <p:spTgt spid="3">
                                            <p:txEl>
                                              <p:pRg st="6" end="6"/>
                                            </p:txEl>
                                          </p:spTgt>
                                        </p:tgtEl>
                                        <p:attrNameLst>
                                          <p:attrName>ppt_y</p:attrName>
                                        </p:attrNameLst>
                                      </p:cBhvr>
                                      <p:tavLst>
                                        <p:tav tm="0">
                                          <p:val>
                                            <p:strVal val="ppt_y"/>
                                          </p:val>
                                        </p:tav>
                                        <p:tav tm="100000">
                                          <p:val>
                                            <p:strVal val="1+ppt_h/2"/>
                                          </p:val>
                                        </p:tav>
                                      </p:tavLst>
                                    </p:anim>
                                    <p:set>
                                      <p:cBhvr>
                                        <p:cTn id="35" dur="1" fill="hold">
                                          <p:stCondLst>
                                            <p:cond delay="499"/>
                                          </p:stCondLst>
                                        </p:cTn>
                                        <p:tgtEl>
                                          <p:spTgt spid="3">
                                            <p:txEl>
                                              <p:pRg st="6" end="6"/>
                                            </p:txEl>
                                          </p:spTgt>
                                        </p:tgtEl>
                                        <p:attrNameLst>
                                          <p:attrName>style.visibility</p:attrName>
                                        </p:attrNameLst>
                                      </p:cBhvr>
                                      <p:to>
                                        <p:strVal val="hidden"/>
                                      </p:to>
                                    </p:set>
                                  </p:childTnLst>
                                </p:cTn>
                              </p:par>
                              <p:par>
                                <p:cTn id="36" presetID="2" presetClass="exit" presetSubtype="4" fill="hold" grpId="0" nodeType="withEffect">
                                  <p:stCondLst>
                                    <p:cond delay="0"/>
                                  </p:stCondLst>
                                  <p:childTnLst>
                                    <p:anim calcmode="lin" valueType="num">
                                      <p:cBhvr additive="base">
                                        <p:cTn id="37" dur="500"/>
                                        <p:tgtEl>
                                          <p:spTgt spid="3">
                                            <p:bg/>
                                          </p:spTgt>
                                        </p:tgtEl>
                                        <p:attrNameLst>
                                          <p:attrName>ppt_x</p:attrName>
                                        </p:attrNameLst>
                                      </p:cBhvr>
                                      <p:tavLst>
                                        <p:tav tm="0">
                                          <p:val>
                                            <p:strVal val="ppt_x"/>
                                          </p:val>
                                        </p:tav>
                                        <p:tav tm="100000">
                                          <p:val>
                                            <p:strVal val="ppt_x"/>
                                          </p:val>
                                        </p:tav>
                                      </p:tavLst>
                                    </p:anim>
                                    <p:anim calcmode="lin" valueType="num">
                                      <p:cBhvr additive="base">
                                        <p:cTn id="38" dur="500"/>
                                        <p:tgtEl>
                                          <p:spTgt spid="3">
                                            <p:bg/>
                                          </p:spTgt>
                                        </p:tgtEl>
                                        <p:attrNameLst>
                                          <p:attrName>ppt_y</p:attrName>
                                        </p:attrNameLst>
                                      </p:cBhvr>
                                      <p:tavLst>
                                        <p:tav tm="0">
                                          <p:val>
                                            <p:strVal val="ppt_y"/>
                                          </p:val>
                                        </p:tav>
                                        <p:tav tm="100000">
                                          <p:val>
                                            <p:strVal val="1+ppt_h/2"/>
                                          </p:val>
                                        </p:tav>
                                      </p:tavLst>
                                    </p:anim>
                                    <p:set>
                                      <p:cBhvr>
                                        <p:cTn id="39" dur="1" fill="hold">
                                          <p:stCondLst>
                                            <p:cond delay="499"/>
                                          </p:stCondLst>
                                        </p:cTn>
                                        <p:tgtEl>
                                          <p:spTgt spid="3">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0A6F6A6-9F8D-D62D-03A7-63CAD6EC5AE9}"/>
              </a:ext>
            </a:extLst>
          </p:cNvPr>
          <p:cNvSpPr txBox="1">
            <a:spLocks noChangeArrowheads="1"/>
          </p:cNvSpPr>
          <p:nvPr/>
        </p:nvSpPr>
        <p:spPr>
          <a:xfrm>
            <a:off x="2416272" y="1435490"/>
            <a:ext cx="6508502" cy="514816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700"/>
              </a:lnSpc>
              <a:spcBef>
                <a:spcPct val="0"/>
              </a:spcBef>
              <a:buFont typeface="Arial" panose="020B0604020202020204" pitchFamily="34" charset="0"/>
              <a:buNone/>
            </a:pPr>
            <a:r>
              <a:rPr lang="en-US" altLang="zh-CN" sz="1800" dirty="0">
                <a:ea typeface="黑体" panose="02010609060101010101" pitchFamily="49" charset="-122"/>
              </a:rPr>
              <a:t>C c1;</a:t>
            </a:r>
          </a:p>
          <a:p>
            <a:pPr marL="0" indent="0">
              <a:lnSpc>
                <a:spcPts val="2700"/>
              </a:lnSpc>
              <a:spcBef>
                <a:spcPct val="0"/>
              </a:spcBef>
              <a:buFont typeface="Arial" panose="020B0604020202020204" pitchFamily="34" charset="0"/>
              <a:buNone/>
            </a:pPr>
            <a:r>
              <a:rPr lang="en-US" altLang="zh-CN" sz="1800" dirty="0">
                <a:ea typeface="黑体" panose="02010609060101010101" pitchFamily="49" charset="-122"/>
              </a:rPr>
              <a:t>c1.a=3;</a:t>
            </a:r>
          </a:p>
          <a:p>
            <a:pPr marL="0" indent="0">
              <a:lnSpc>
                <a:spcPts val="2700"/>
              </a:lnSpc>
              <a:spcBef>
                <a:spcPct val="0"/>
              </a:spcBef>
              <a:buFont typeface="Arial" panose="020B0604020202020204" pitchFamily="34" charset="0"/>
              <a:buNone/>
            </a:pPr>
            <a:r>
              <a:rPr lang="en-US" altLang="zh-CN" sz="1800" dirty="0">
                <a:ea typeface="黑体" panose="02010609060101010101" pitchFamily="49" charset="-122"/>
              </a:rPr>
              <a:t>c1.display( ); </a:t>
            </a:r>
            <a:r>
              <a:rPr lang="en-US" altLang="zh-CN" sz="2000" dirty="0">
                <a:solidFill>
                  <a:srgbClr val="0000FF"/>
                </a:solidFill>
                <a:ea typeface="黑体" panose="02010609060101010101" pitchFamily="49" charset="-122"/>
              </a:rPr>
              <a:t>//</a:t>
            </a:r>
            <a:r>
              <a:rPr lang="zh-CN" altLang="en-US" sz="2000" dirty="0">
                <a:solidFill>
                  <a:srgbClr val="0000FF"/>
                </a:solidFill>
                <a:ea typeface="黑体" panose="02010609060101010101" pitchFamily="49" charset="-122"/>
              </a:rPr>
              <a:t>访问的是派生类</a:t>
            </a:r>
            <a:r>
              <a:rPr lang="en-US" altLang="zh-CN" sz="2000" dirty="0">
                <a:solidFill>
                  <a:srgbClr val="0000FF"/>
                </a:solidFill>
                <a:ea typeface="黑体" panose="02010609060101010101" pitchFamily="49" charset="-122"/>
              </a:rPr>
              <a:t>C</a:t>
            </a:r>
            <a:r>
              <a:rPr lang="zh-CN" altLang="en-US" sz="2000" dirty="0">
                <a:solidFill>
                  <a:srgbClr val="0000FF"/>
                </a:solidFill>
                <a:ea typeface="黑体" panose="02010609060101010101" pitchFamily="49" charset="-122"/>
              </a:rPr>
              <a:t>中的成员。</a:t>
            </a:r>
            <a:endParaRPr lang="en-US" altLang="zh-CN" sz="2000" dirty="0">
              <a:solidFill>
                <a:srgbClr val="0000FF"/>
              </a:solidFill>
              <a:ea typeface="黑体" panose="02010609060101010101" pitchFamily="49" charset="-122"/>
            </a:endParaRPr>
          </a:p>
          <a:p>
            <a:pPr marL="0" indent="0">
              <a:lnSpc>
                <a:spcPts val="2700"/>
              </a:lnSpc>
              <a:buFont typeface="Arial" panose="020B0604020202020204" pitchFamily="34" charset="0"/>
              <a:buNone/>
            </a:pPr>
            <a:r>
              <a:rPr lang="zh-CN" altLang="en-US" sz="2000" dirty="0">
                <a:solidFill>
                  <a:srgbClr val="FF0000"/>
                </a:solidFill>
                <a:ea typeface="黑体" panose="02010609060101010101" pitchFamily="49" charset="-122"/>
              </a:rPr>
              <a:t>规则是: </a:t>
            </a:r>
            <a:r>
              <a:rPr lang="zh-CN" altLang="en-US" sz="2000" dirty="0">
                <a:ea typeface="黑体" panose="02010609060101010101" pitchFamily="49" charset="-122"/>
              </a:rPr>
              <a:t>基类的同名成员在派生类中被屏蔽，成为“不可见”的，或者说，派生类新增加的同名成员覆盖了基类中的同名成员。</a:t>
            </a:r>
            <a:endParaRPr lang="en-US" altLang="zh-CN" sz="2000" dirty="0">
              <a:ea typeface="黑体" panose="02010609060101010101" pitchFamily="49" charset="-122"/>
            </a:endParaRPr>
          </a:p>
          <a:p>
            <a:pPr marL="0" indent="0">
              <a:lnSpc>
                <a:spcPts val="2700"/>
              </a:lnSpc>
              <a:buFont typeface="Arial" panose="020B0604020202020204" pitchFamily="34" charset="0"/>
              <a:buNone/>
            </a:pPr>
            <a:r>
              <a:rPr lang="zh-CN" altLang="en-US" sz="2000" dirty="0">
                <a:solidFill>
                  <a:srgbClr val="FF0000"/>
                </a:solidFill>
                <a:ea typeface="黑体" panose="02010609060101010101" pitchFamily="49" charset="-122"/>
              </a:rPr>
              <a:t>注意: </a:t>
            </a:r>
            <a:r>
              <a:rPr lang="zh-CN" altLang="en-US" sz="2000" dirty="0">
                <a:ea typeface="黑体" panose="02010609060101010101" pitchFamily="49" charset="-122"/>
              </a:rPr>
              <a:t>不同的成员函数，只有在函数名和参数个数相同、类型相匹配的情况下才发生同名覆盖，如果只有函数名相同而参数不同，不会发生同名覆盖，而属于函数重载。</a:t>
            </a:r>
            <a:endParaRPr lang="en-US" altLang="zh-CN" sz="2000" dirty="0">
              <a:ea typeface="黑体" panose="02010609060101010101" pitchFamily="49" charset="-122"/>
            </a:endParaRPr>
          </a:p>
          <a:p>
            <a:pPr marL="0" indent="0">
              <a:lnSpc>
                <a:spcPts val="2700"/>
              </a:lnSpc>
              <a:buFont typeface="Arial" panose="020B0604020202020204" pitchFamily="34" charset="0"/>
              <a:buNone/>
            </a:pPr>
            <a:r>
              <a:rPr lang="zh-CN" altLang="en-US" sz="2000" dirty="0">
                <a:solidFill>
                  <a:srgbClr val="0000FF"/>
                </a:solidFill>
                <a:ea typeface="黑体" panose="02010609060101010101" pitchFamily="49" charset="-122"/>
              </a:rPr>
              <a:t>要在派生类外访问基类</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中的成员</a:t>
            </a:r>
            <a:r>
              <a:rPr lang="zh-CN" altLang="en-US" sz="2000" dirty="0">
                <a:ea typeface="黑体" panose="02010609060101010101" pitchFamily="49" charset="-122"/>
              </a:rPr>
              <a:t>，应指明作用域</a:t>
            </a:r>
            <a:r>
              <a:rPr lang="en-US" altLang="zh-CN" sz="2000" dirty="0">
                <a:ea typeface="黑体" panose="02010609060101010101" pitchFamily="49" charset="-122"/>
              </a:rPr>
              <a:t>A: </a:t>
            </a:r>
          </a:p>
          <a:p>
            <a:pPr marL="0" indent="0">
              <a:lnSpc>
                <a:spcPts val="2700"/>
              </a:lnSpc>
              <a:buFont typeface="Arial" panose="020B0604020202020204" pitchFamily="34" charset="0"/>
              <a:buNone/>
            </a:pPr>
            <a:r>
              <a:rPr lang="en-US" altLang="zh-CN" sz="2000" dirty="0">
                <a:ea typeface="黑体" panose="02010609060101010101" pitchFamily="49" charset="-122"/>
              </a:rPr>
              <a:t>c1.A::a=3;//</a:t>
            </a:r>
            <a:r>
              <a:rPr lang="zh-CN" altLang="en-US" sz="2000" dirty="0">
                <a:ea typeface="黑体" panose="02010609060101010101" pitchFamily="49" charset="-122"/>
              </a:rPr>
              <a:t>表示是派生类对象</a:t>
            </a:r>
            <a:r>
              <a:rPr lang="en-US" altLang="zh-CN" sz="2000" dirty="0">
                <a:ea typeface="黑体" panose="02010609060101010101" pitchFamily="49" charset="-122"/>
              </a:rPr>
              <a:t>c1</a:t>
            </a:r>
            <a:r>
              <a:rPr lang="zh-CN" altLang="en-US" sz="2000" dirty="0">
                <a:ea typeface="黑体" panose="02010609060101010101" pitchFamily="49" charset="-122"/>
              </a:rPr>
              <a:t>中的基类</a:t>
            </a:r>
            <a:r>
              <a:rPr lang="en-US" altLang="zh-CN" sz="2000" dirty="0">
                <a:ea typeface="黑体" panose="02010609060101010101" pitchFamily="49" charset="-122"/>
              </a:rPr>
              <a:t>A</a:t>
            </a:r>
            <a:r>
              <a:rPr lang="zh-CN" altLang="en-US" sz="2000" dirty="0">
                <a:ea typeface="黑体" panose="02010609060101010101" pitchFamily="49" charset="-122"/>
              </a:rPr>
              <a:t>中的数据成员</a:t>
            </a:r>
            <a:r>
              <a:rPr lang="en-US" altLang="zh-CN" sz="2000" dirty="0">
                <a:ea typeface="黑体" panose="02010609060101010101" pitchFamily="49" charset="-122"/>
              </a:rPr>
              <a:t>a</a:t>
            </a:r>
          </a:p>
          <a:p>
            <a:pPr marL="0" indent="0">
              <a:lnSpc>
                <a:spcPts val="2700"/>
              </a:lnSpc>
              <a:buFont typeface="Arial" panose="020B0604020202020204" pitchFamily="34" charset="0"/>
              <a:buNone/>
            </a:pPr>
            <a:r>
              <a:rPr lang="en-US" altLang="zh-CN" sz="2000" dirty="0">
                <a:ea typeface="黑体" panose="02010609060101010101" pitchFamily="49" charset="-122"/>
              </a:rPr>
              <a:t>c1.A::display();     //</a:t>
            </a:r>
            <a:r>
              <a:rPr lang="zh-CN" altLang="en-US" sz="2000" dirty="0">
                <a:ea typeface="黑体" panose="02010609060101010101" pitchFamily="49" charset="-122"/>
              </a:rPr>
              <a:t>表示是派生类对象</a:t>
            </a:r>
            <a:r>
              <a:rPr lang="en-US" altLang="zh-CN" sz="2000" dirty="0">
                <a:ea typeface="黑体" panose="02010609060101010101" pitchFamily="49" charset="-122"/>
              </a:rPr>
              <a:t>c1</a:t>
            </a:r>
            <a:r>
              <a:rPr lang="zh-CN" altLang="en-US" sz="2000" dirty="0">
                <a:ea typeface="黑体" panose="02010609060101010101" pitchFamily="49" charset="-122"/>
              </a:rPr>
              <a:t>中的基类</a:t>
            </a:r>
            <a:r>
              <a:rPr lang="en-US" altLang="zh-CN" sz="2000" dirty="0">
                <a:ea typeface="黑体" panose="02010609060101010101" pitchFamily="49" charset="-122"/>
              </a:rPr>
              <a:t>A</a:t>
            </a:r>
            <a:r>
              <a:rPr lang="zh-CN" altLang="en-US" sz="2000" dirty="0">
                <a:ea typeface="黑体" panose="02010609060101010101" pitchFamily="49" charset="-122"/>
              </a:rPr>
              <a:t>中的成员函数</a:t>
            </a:r>
            <a:r>
              <a:rPr lang="en-US" altLang="zh-CN" sz="2000" dirty="0">
                <a:ea typeface="黑体" panose="02010609060101010101" pitchFamily="49" charset="-122"/>
              </a:rPr>
              <a:t>display</a:t>
            </a:r>
          </a:p>
          <a:p>
            <a:pPr marL="0" indent="0">
              <a:lnSpc>
                <a:spcPts val="2700"/>
              </a:lnSpc>
              <a:buFont typeface="Arial" panose="020B0604020202020204" pitchFamily="34" charset="0"/>
              <a:buNone/>
            </a:pPr>
            <a:endParaRPr lang="zh-CN" altLang="en-US" sz="2000" dirty="0">
              <a:ea typeface="黑体" panose="02010609060101010101" pitchFamily="49" charset="-122"/>
            </a:endParaRPr>
          </a:p>
        </p:txBody>
      </p:sp>
      <p:pic>
        <p:nvPicPr>
          <p:cNvPr id="6" name="Picture 4" descr="F:\C++程序设计\tu\tu\图11.16.tif">
            <a:extLst>
              <a:ext uri="{FF2B5EF4-FFF2-40B4-BE49-F238E27FC236}">
                <a16:creationId xmlns:a16="http://schemas.microsoft.com/office/drawing/2014/main" id="{B6ECF440-FE8F-43C5-C420-1851DBE2B7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014" y="3429000"/>
            <a:ext cx="2155825" cy="304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DE59D823-0BD1-2957-D2B9-B0461C3102F5}"/>
              </a:ext>
            </a:extLst>
          </p:cNvPr>
          <p:cNvSpPr txBox="1">
            <a:spLocks noChangeArrowheads="1"/>
          </p:cNvSpPr>
          <p:nvPr/>
        </p:nvSpPr>
        <p:spPr bwMode="auto">
          <a:xfrm>
            <a:off x="211015" y="1587499"/>
            <a:ext cx="2155825" cy="1665905"/>
          </a:xfrm>
          <a:prstGeom prst="rect">
            <a:avLst/>
          </a:prstGeom>
          <a:noFill/>
          <a:ln w="19050">
            <a:solidFill>
              <a:srgbClr val="800000"/>
            </a:solidFill>
            <a:miter lim="800000"/>
            <a:headEnd/>
            <a:tailEnd/>
          </a:ln>
        </p:spPr>
        <p:txBody>
          <a:bodyPr/>
          <a:lstStyle/>
          <a:p>
            <a:pPr defTabSz="914400" fontAlgn="base">
              <a:spcBef>
                <a:spcPct val="20000"/>
              </a:spcBef>
              <a:spcAft>
                <a:spcPct val="0"/>
              </a:spcAft>
              <a:defRPr/>
            </a:pPr>
            <a:r>
              <a:rPr lang="en-US" altLang="zh-CN" sz="2200" b="1" kern="0" dirty="0">
                <a:solidFill>
                  <a:srgbClr val="000000"/>
                </a:solidFill>
                <a:latin typeface="Times New Roman"/>
                <a:ea typeface="宋体"/>
              </a:rPr>
              <a:t>C</a:t>
            </a:r>
            <a:r>
              <a:rPr lang="zh-CN" altLang="en-US" sz="2200" b="1" kern="0" dirty="0">
                <a:solidFill>
                  <a:srgbClr val="000000"/>
                </a:solidFill>
                <a:latin typeface="Times New Roman"/>
                <a:ea typeface="宋体"/>
              </a:rPr>
              <a:t>类声明改为</a:t>
            </a:r>
          </a:p>
          <a:p>
            <a:pPr defTabSz="914400" fontAlgn="base">
              <a:spcBef>
                <a:spcPct val="20000"/>
              </a:spcBef>
              <a:spcAft>
                <a:spcPct val="0"/>
              </a:spcAft>
              <a:defRPr/>
            </a:pPr>
            <a:r>
              <a:rPr lang="en-US" altLang="zh-CN" b="1" kern="0" dirty="0">
                <a:solidFill>
                  <a:srgbClr val="000000"/>
                </a:solidFill>
                <a:latin typeface="Times New Roman"/>
                <a:ea typeface="宋体"/>
              </a:rPr>
              <a:t>class C :public </a:t>
            </a:r>
            <a:r>
              <a:rPr lang="en-US" altLang="zh-CN" b="1" kern="0" dirty="0" err="1">
                <a:solidFill>
                  <a:srgbClr val="000000"/>
                </a:solidFill>
                <a:latin typeface="Times New Roman"/>
                <a:ea typeface="宋体"/>
              </a:rPr>
              <a:t>A,public</a:t>
            </a:r>
            <a:r>
              <a:rPr lang="en-US" altLang="zh-CN" b="1" kern="0" dirty="0">
                <a:solidFill>
                  <a:srgbClr val="000000"/>
                </a:solidFill>
                <a:latin typeface="Times New Roman"/>
                <a:ea typeface="宋体"/>
              </a:rPr>
              <a:t> B</a:t>
            </a:r>
          </a:p>
          <a:p>
            <a:pPr defTabSz="914400" fontAlgn="base">
              <a:spcBef>
                <a:spcPct val="20000"/>
              </a:spcBef>
              <a:spcAft>
                <a:spcPct val="0"/>
              </a:spcAft>
              <a:defRPr/>
            </a:pPr>
            <a:r>
              <a:rPr lang="en-US" altLang="zh-CN" b="1" kern="0" dirty="0">
                <a:solidFill>
                  <a:srgbClr val="000000"/>
                </a:solidFill>
                <a:latin typeface="Times New Roman"/>
                <a:ea typeface="宋体"/>
              </a:rPr>
              <a:t>{</a:t>
            </a:r>
            <a:r>
              <a:rPr lang="en-US" altLang="zh-CN" b="1" kern="0" dirty="0" err="1">
                <a:solidFill>
                  <a:srgbClr val="000000"/>
                </a:solidFill>
                <a:latin typeface="Times New Roman"/>
                <a:ea typeface="宋体"/>
              </a:rPr>
              <a:t>int</a:t>
            </a:r>
            <a:r>
              <a:rPr lang="en-US" altLang="zh-CN" b="1" kern="0" dirty="0">
                <a:solidFill>
                  <a:srgbClr val="000000"/>
                </a:solidFill>
                <a:latin typeface="Times New Roman"/>
                <a:ea typeface="宋体"/>
              </a:rPr>
              <a:t> a;</a:t>
            </a:r>
          </a:p>
          <a:p>
            <a:pPr defTabSz="914400" fontAlgn="base">
              <a:spcBef>
                <a:spcPct val="20000"/>
              </a:spcBef>
              <a:spcAft>
                <a:spcPct val="0"/>
              </a:spcAft>
              <a:defRPr/>
            </a:pPr>
            <a:r>
              <a:rPr lang="en-US" altLang="zh-CN" b="1" kern="0" dirty="0">
                <a:solidFill>
                  <a:srgbClr val="000000"/>
                </a:solidFill>
                <a:latin typeface="Times New Roman"/>
                <a:ea typeface="宋体"/>
              </a:rPr>
              <a:t>  void display();};</a:t>
            </a:r>
          </a:p>
          <a:p>
            <a:pPr marL="287338" indent="-6350" defTabSz="914400" fontAlgn="base">
              <a:spcBef>
                <a:spcPct val="20000"/>
              </a:spcBef>
              <a:spcAft>
                <a:spcPct val="0"/>
              </a:spcAft>
              <a:defRPr/>
            </a:pPr>
            <a:endParaRPr lang="zh-CN" altLang="en-US" sz="2400" b="1" kern="0" dirty="0">
              <a:solidFill>
                <a:srgbClr val="000000"/>
              </a:solidFill>
              <a:latin typeface="Times New Roman"/>
              <a:ea typeface="宋体"/>
            </a:endParaRPr>
          </a:p>
        </p:txBody>
      </p:sp>
      <p:sp>
        <p:nvSpPr>
          <p:cNvPr id="8" name="矩形 7">
            <a:extLst>
              <a:ext uri="{FF2B5EF4-FFF2-40B4-BE49-F238E27FC236}">
                <a16:creationId xmlns:a16="http://schemas.microsoft.com/office/drawing/2014/main" id="{6E04BF6C-3A5E-8DB4-D7C5-6AF6D5036716}"/>
              </a:ext>
            </a:extLst>
          </p:cNvPr>
          <p:cNvSpPr/>
          <p:nvPr/>
        </p:nvSpPr>
        <p:spPr>
          <a:xfrm>
            <a:off x="219226" y="1125538"/>
            <a:ext cx="5505450" cy="461962"/>
          </a:xfrm>
          <a:prstGeom prst="rect">
            <a:avLst/>
          </a:prstGeom>
        </p:spPr>
        <p:txBody>
          <a:bodyPr>
            <a:spAutoFit/>
          </a:bodyPr>
          <a:lstStyle/>
          <a:p>
            <a:pPr defTabSz="914400" fontAlgn="base">
              <a:spcBef>
                <a:spcPct val="20000"/>
              </a:spcBef>
              <a:spcAft>
                <a:spcPct val="0"/>
              </a:spcAft>
              <a:defRPr/>
            </a:pPr>
            <a:r>
              <a:rPr lang="zh-CN" altLang="en-US" sz="2400" b="1" kern="0" dirty="0">
                <a:solidFill>
                  <a:srgbClr val="000000"/>
                </a:solidFill>
                <a:latin typeface="Times New Roman"/>
                <a:ea typeface="宋体"/>
              </a:rPr>
              <a:t>(2) </a:t>
            </a:r>
            <a:r>
              <a:rPr lang="zh-CN" altLang="en-US" sz="2200" b="1" kern="0" dirty="0">
                <a:solidFill>
                  <a:srgbClr val="0000FF"/>
                </a:solidFill>
                <a:latin typeface="Times New Roman"/>
                <a:ea typeface="宋体"/>
              </a:rPr>
              <a:t>两个基类和派生类三者都有同名成员。</a:t>
            </a:r>
            <a:endParaRPr lang="en-US" altLang="zh-CN" sz="2200" b="1" kern="0" dirty="0">
              <a:solidFill>
                <a:srgbClr val="0000FF"/>
              </a:solidFill>
              <a:latin typeface="Times New Roman"/>
              <a:ea typeface="宋体"/>
            </a:endParaRPr>
          </a:p>
        </p:txBody>
      </p:sp>
    </p:spTree>
    <p:extLst>
      <p:ext uri="{BB962C8B-B14F-4D97-AF65-F5344CB8AC3E}">
        <p14:creationId xmlns:p14="http://schemas.microsoft.com/office/powerpoint/2010/main" val="26459619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EDA88D9F-AEBB-D776-3613-21B64DC0D124}"/>
              </a:ext>
            </a:extLst>
          </p:cNvPr>
          <p:cNvSpPr txBox="1">
            <a:spLocks noChangeArrowheads="1"/>
          </p:cNvSpPr>
          <p:nvPr/>
        </p:nvSpPr>
        <p:spPr>
          <a:xfrm>
            <a:off x="300619" y="1555751"/>
            <a:ext cx="4464670" cy="4986119"/>
          </a:xfrm>
          <a:prstGeom prst="rect">
            <a:avLst/>
          </a:prstGeom>
          <a:ln w="19050">
            <a:solidFill>
              <a:srgbClr val="8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N</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455612"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a:t>
            </a:r>
          </a:p>
          <a:p>
            <a:pPr marL="455612"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display(){</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&lt;&lt;″A::a=</a:t>
            </a:r>
            <a:r>
              <a:rPr kumimoji="0" lang="en-US" altLang="zh-CN" sz="1800" b="0" i="0" u="none" strike="noStrike" kern="1200" cap="none" spc="0" normalizeH="0" baseline="0" noProof="0" dirty="0">
                <a:ln>
                  <a:noFill/>
                </a:ln>
                <a:solidFill>
                  <a:srgbClr val="000000"/>
                </a:solidFill>
                <a:effectLst/>
                <a:uLnTx/>
                <a:uFillTx/>
                <a:latin typeface="Arial" charset="0"/>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A:public N</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int a1;};</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B:public N</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int a2;};</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C :public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A,public</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B</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 :</a:t>
            </a:r>
          </a:p>
          <a:p>
            <a:pPr marL="455612"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a;</a:t>
            </a:r>
          </a:p>
          <a:p>
            <a:pPr marL="455612"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void show(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&lt;&lt;″a=″&lt;&lt;a&lt;&lt;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int main(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 c1;//</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类对象</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c1</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10" name="矩形 5">
            <a:extLst>
              <a:ext uri="{FF2B5EF4-FFF2-40B4-BE49-F238E27FC236}">
                <a16:creationId xmlns:a16="http://schemas.microsoft.com/office/drawing/2014/main" id="{3F593CAA-6C82-CCC5-BB5E-35E963480972}"/>
              </a:ext>
            </a:extLst>
          </p:cNvPr>
          <p:cNvSpPr>
            <a:spLocks noChangeArrowheads="1"/>
          </p:cNvSpPr>
          <p:nvPr/>
        </p:nvSpPr>
        <p:spPr bwMode="auto">
          <a:xfrm>
            <a:off x="183099" y="1125539"/>
            <a:ext cx="5257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(3) 如果类</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和类</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是从同一个基类派生的</a:t>
            </a:r>
            <a:endPar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11" name="AutoShape 4">
            <a:extLst>
              <a:ext uri="{FF2B5EF4-FFF2-40B4-BE49-F238E27FC236}">
                <a16:creationId xmlns:a16="http://schemas.microsoft.com/office/drawing/2014/main" id="{F50FDD0C-7A12-AF41-CD31-1C827EBE4515}"/>
              </a:ext>
            </a:extLst>
          </p:cNvPr>
          <p:cNvSpPr>
            <a:spLocks noChangeArrowheads="1"/>
          </p:cNvSpPr>
          <p:nvPr/>
        </p:nvSpPr>
        <p:spPr bwMode="auto">
          <a:xfrm>
            <a:off x="4882809" y="1563379"/>
            <a:ext cx="4045601" cy="4577225"/>
          </a:xfrm>
          <a:prstGeom prst="wedgeRectCallout">
            <a:avLst>
              <a:gd name="adj1" fmla="val -143706"/>
              <a:gd name="adj2" fmla="val 43341"/>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500"/>
              </a:lnSpc>
              <a:spcBef>
                <a:spcPct val="0"/>
              </a:spcBef>
              <a:spcAft>
                <a:spcPct val="0"/>
              </a:spcAft>
            </a:pPr>
            <a:r>
              <a:rPr lang="zh-CN" altLang="en-US" sz="1800" dirty="0">
                <a:solidFill>
                  <a:srgbClr val="0000FF"/>
                </a:solidFill>
                <a:ea typeface="黑体" panose="02010609060101010101" pitchFamily="49" charset="-122"/>
              </a:rPr>
              <a:t>怎样才能访问类</a:t>
            </a:r>
            <a:r>
              <a:rPr lang="en-US" altLang="zh-CN" sz="1800" dirty="0">
                <a:solidFill>
                  <a:srgbClr val="0000FF"/>
                </a:solidFill>
                <a:ea typeface="黑体" panose="02010609060101010101" pitchFamily="49" charset="-122"/>
              </a:rPr>
              <a:t>A</a:t>
            </a:r>
            <a:r>
              <a:rPr lang="zh-CN" altLang="en-US" sz="1800" dirty="0">
                <a:solidFill>
                  <a:srgbClr val="0000FF"/>
                </a:solidFill>
                <a:ea typeface="黑体" panose="02010609060101010101" pitchFamily="49" charset="-122"/>
              </a:rPr>
              <a:t>中从基类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继承下来的成员呢？</a:t>
            </a:r>
          </a:p>
          <a:p>
            <a:pPr defTabSz="914400" eaLnBrk="1" fontAlgn="base" hangingPunct="1">
              <a:lnSpc>
                <a:spcPts val="2500"/>
              </a:lnSpc>
              <a:spcBef>
                <a:spcPct val="0"/>
              </a:spcBef>
              <a:spcAft>
                <a:spcPct val="0"/>
              </a:spcAft>
            </a:pPr>
            <a:r>
              <a:rPr lang="en-US" altLang="zh-CN" sz="1800" dirty="0">
                <a:solidFill>
                  <a:srgbClr val="FF0000"/>
                </a:solidFill>
                <a:ea typeface="黑体" panose="02010609060101010101" pitchFamily="49" charset="-122"/>
              </a:rPr>
              <a:t>c1.a=3;c1.display( );</a:t>
            </a:r>
          </a:p>
          <a:p>
            <a:pPr defTabSz="914400" eaLnBrk="1" fontAlgn="base" hangingPunct="1">
              <a:lnSpc>
                <a:spcPts val="2500"/>
              </a:lnSpc>
              <a:spcBef>
                <a:spcPct val="0"/>
              </a:spcBef>
              <a:spcAft>
                <a:spcPct val="0"/>
              </a:spcAft>
            </a:pPr>
            <a:r>
              <a:rPr lang="en-US" altLang="zh-CN" sz="1800" dirty="0">
                <a:solidFill>
                  <a:srgbClr val="FF0000"/>
                </a:solidFill>
                <a:ea typeface="黑体" panose="02010609060101010101" pitchFamily="49" charset="-122"/>
              </a:rPr>
              <a:t>c1.N::a=3; </a:t>
            </a:r>
          </a:p>
          <a:p>
            <a:pPr defTabSz="914400" eaLnBrk="1" fontAlgn="base" hangingPunct="1">
              <a:lnSpc>
                <a:spcPts val="2500"/>
              </a:lnSpc>
              <a:spcBef>
                <a:spcPct val="0"/>
              </a:spcBef>
              <a:spcAft>
                <a:spcPct val="0"/>
              </a:spcAft>
            </a:pPr>
            <a:r>
              <a:rPr lang="en-US" altLang="zh-CN" sz="1800" dirty="0">
                <a:solidFill>
                  <a:srgbClr val="FF0000"/>
                </a:solidFill>
                <a:ea typeface="黑体" panose="02010609060101010101" pitchFamily="49" charset="-122"/>
              </a:rPr>
              <a:t>c1.N::display();</a:t>
            </a:r>
          </a:p>
          <a:p>
            <a:pPr defTabSz="914400" eaLnBrk="1" fontAlgn="base" hangingPunct="1">
              <a:lnSpc>
                <a:spcPts val="2500"/>
              </a:lnSpc>
              <a:spcBef>
                <a:spcPct val="0"/>
              </a:spcBef>
              <a:spcAft>
                <a:spcPct val="0"/>
              </a:spcAft>
            </a:pPr>
            <a:r>
              <a:rPr lang="zh-CN" altLang="en-US" sz="1800" dirty="0">
                <a:solidFill>
                  <a:srgbClr val="0000FF"/>
                </a:solidFill>
                <a:ea typeface="黑体" panose="02010609060101010101" pitchFamily="49" charset="-122"/>
              </a:rPr>
              <a:t>依然无法区别是类</a:t>
            </a:r>
            <a:r>
              <a:rPr lang="en-US" altLang="zh-CN" sz="1800" dirty="0">
                <a:solidFill>
                  <a:srgbClr val="0000FF"/>
                </a:solidFill>
                <a:ea typeface="黑体" panose="02010609060101010101" pitchFamily="49" charset="-122"/>
              </a:rPr>
              <a:t>A</a:t>
            </a:r>
            <a:r>
              <a:rPr lang="zh-CN" altLang="en-US" sz="1800" dirty="0">
                <a:solidFill>
                  <a:srgbClr val="0000FF"/>
                </a:solidFill>
                <a:ea typeface="黑体" panose="02010609060101010101" pitchFamily="49" charset="-122"/>
              </a:rPr>
              <a:t>中从基类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继承下来的成员，还是类</a:t>
            </a:r>
            <a:r>
              <a:rPr lang="en-US" altLang="zh-CN" sz="1800" dirty="0">
                <a:solidFill>
                  <a:srgbClr val="0000FF"/>
                </a:solidFill>
                <a:ea typeface="黑体" panose="02010609060101010101" pitchFamily="49" charset="-122"/>
              </a:rPr>
              <a:t>B</a:t>
            </a:r>
            <a:r>
              <a:rPr lang="zh-CN" altLang="en-US" sz="1800" dirty="0">
                <a:solidFill>
                  <a:srgbClr val="0000FF"/>
                </a:solidFill>
                <a:ea typeface="黑体" panose="02010609060101010101" pitchFamily="49" charset="-122"/>
              </a:rPr>
              <a:t>中从基类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继承下来的成员。</a:t>
            </a:r>
            <a:endParaRPr lang="en-US" altLang="zh-CN" sz="1800" dirty="0">
              <a:solidFill>
                <a:srgbClr val="0000FF"/>
              </a:solidFill>
              <a:ea typeface="黑体" panose="02010609060101010101" pitchFamily="49" charset="-122"/>
            </a:endParaRPr>
          </a:p>
          <a:p>
            <a:pPr defTabSz="914400" eaLnBrk="1" fontAlgn="base" hangingPunct="1">
              <a:lnSpc>
                <a:spcPts val="2500"/>
              </a:lnSpc>
              <a:spcBef>
                <a:spcPct val="0"/>
              </a:spcBef>
              <a:spcAft>
                <a:spcPct val="0"/>
              </a:spcAft>
            </a:pPr>
            <a:r>
              <a:rPr lang="zh-CN" altLang="en-US" sz="1800" dirty="0">
                <a:solidFill>
                  <a:srgbClr val="0000FF"/>
                </a:solidFill>
                <a:ea typeface="黑体" panose="02010609060101010101" pitchFamily="49" charset="-122"/>
              </a:rPr>
              <a:t>应当通过类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的直接派生类名来指出要访问的是类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的哪一个派生类中的基类成员。如</a:t>
            </a:r>
          </a:p>
          <a:p>
            <a:pPr defTabSz="914400" eaLnBrk="1" fontAlgn="base" hangingPunct="1">
              <a:lnSpc>
                <a:spcPts val="2500"/>
              </a:lnSpc>
              <a:spcBef>
                <a:spcPct val="0"/>
              </a:spcBef>
              <a:spcAft>
                <a:spcPct val="0"/>
              </a:spcAft>
            </a:pPr>
            <a:r>
              <a:rPr lang="en-US" altLang="zh-CN" sz="1800" dirty="0">
                <a:solidFill>
                  <a:srgbClr val="0000FF"/>
                </a:solidFill>
                <a:ea typeface="黑体" panose="02010609060101010101" pitchFamily="49" charset="-122"/>
              </a:rPr>
              <a:t>c1.A::a=3; </a:t>
            </a:r>
          </a:p>
          <a:p>
            <a:pPr defTabSz="914400" eaLnBrk="1" fontAlgn="base" hangingPunct="1">
              <a:lnSpc>
                <a:spcPts val="2500"/>
              </a:lnSpc>
              <a:spcBef>
                <a:spcPct val="0"/>
              </a:spcBef>
              <a:spcAft>
                <a:spcPct val="0"/>
              </a:spcAft>
            </a:pPr>
            <a:r>
              <a:rPr lang="en-US" altLang="zh-CN" sz="1800" dirty="0">
                <a:solidFill>
                  <a:srgbClr val="0000FF"/>
                </a:solidFill>
                <a:ea typeface="黑体" panose="02010609060101010101" pitchFamily="49" charset="-122"/>
              </a:rPr>
              <a:t>c1.A::display();//</a:t>
            </a:r>
            <a:r>
              <a:rPr lang="zh-CN" altLang="en-US" sz="1800" dirty="0">
                <a:solidFill>
                  <a:srgbClr val="0000FF"/>
                </a:solidFill>
                <a:ea typeface="黑体" panose="02010609060101010101" pitchFamily="49" charset="-122"/>
              </a:rPr>
              <a:t>要访问的是类</a:t>
            </a:r>
            <a:r>
              <a:rPr lang="en-US" altLang="zh-CN" sz="1800" dirty="0">
                <a:solidFill>
                  <a:srgbClr val="0000FF"/>
                </a:solidFill>
                <a:ea typeface="黑体" panose="02010609060101010101" pitchFamily="49" charset="-122"/>
              </a:rPr>
              <a:t>N</a:t>
            </a:r>
            <a:r>
              <a:rPr lang="zh-CN" altLang="en-US" sz="1800" dirty="0">
                <a:solidFill>
                  <a:srgbClr val="0000FF"/>
                </a:solidFill>
                <a:ea typeface="黑体" panose="02010609060101010101" pitchFamily="49" charset="-122"/>
              </a:rPr>
              <a:t>的派生类</a:t>
            </a:r>
            <a:r>
              <a:rPr lang="en-US" altLang="zh-CN" sz="1800" dirty="0">
                <a:solidFill>
                  <a:srgbClr val="0000FF"/>
                </a:solidFill>
                <a:ea typeface="黑体" panose="02010609060101010101" pitchFamily="49" charset="-122"/>
              </a:rPr>
              <a:t>A</a:t>
            </a:r>
            <a:r>
              <a:rPr lang="zh-CN" altLang="en-US" sz="1800" dirty="0">
                <a:solidFill>
                  <a:srgbClr val="0000FF"/>
                </a:solidFill>
                <a:ea typeface="黑体" panose="02010609060101010101" pitchFamily="49" charset="-122"/>
              </a:rPr>
              <a:t>中的基类成员</a:t>
            </a:r>
          </a:p>
        </p:txBody>
      </p:sp>
    </p:spTree>
    <p:extLst>
      <p:ext uri="{BB962C8B-B14F-4D97-AF65-F5344CB8AC3E}">
        <p14:creationId xmlns:p14="http://schemas.microsoft.com/office/powerpoint/2010/main" val="240155262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4" name="Picture 3" descr="F:\C++程序设计\tu\tu\图11.18.tif">
            <a:extLst>
              <a:ext uri="{FF2B5EF4-FFF2-40B4-BE49-F238E27FC236}">
                <a16:creationId xmlns:a16="http://schemas.microsoft.com/office/drawing/2014/main" id="{19C24B4E-37D0-E052-F6DF-FC610EA06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1069" y="1718803"/>
            <a:ext cx="2458463" cy="2232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F:\C++程序设计\tu\tu\图11.19.tif">
            <a:extLst>
              <a:ext uri="{FF2B5EF4-FFF2-40B4-BE49-F238E27FC236}">
                <a16:creationId xmlns:a16="http://schemas.microsoft.com/office/drawing/2014/main" id="{37702D38-39D2-9056-BA2B-5B90EACCC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5898" y="1884006"/>
            <a:ext cx="3489325"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F:\C++程序设计\tu\tu\图11.20.tif">
            <a:extLst>
              <a:ext uri="{FF2B5EF4-FFF2-40B4-BE49-F238E27FC236}">
                <a16:creationId xmlns:a16="http://schemas.microsoft.com/office/drawing/2014/main" id="{954D76A0-A75E-1020-91A6-E33E429428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1075" y="4113881"/>
            <a:ext cx="283845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5">
            <a:extLst>
              <a:ext uri="{FF2B5EF4-FFF2-40B4-BE49-F238E27FC236}">
                <a16:creationId xmlns:a16="http://schemas.microsoft.com/office/drawing/2014/main" id="{3F593CAA-6C82-CCC5-BB5E-35E963480972}"/>
              </a:ext>
            </a:extLst>
          </p:cNvPr>
          <p:cNvSpPr>
            <a:spLocks noChangeArrowheads="1"/>
          </p:cNvSpPr>
          <p:nvPr/>
        </p:nvSpPr>
        <p:spPr bwMode="auto">
          <a:xfrm>
            <a:off x="183099" y="1125539"/>
            <a:ext cx="52578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(3) 如果类</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A</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和类</a:t>
            </a:r>
            <a:r>
              <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B</a:t>
            </a:r>
            <a:r>
              <a:rPr kumimoji="0" lang="zh-CN" altLang="en-US"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是从同一个基类派生的</a:t>
            </a:r>
            <a:endParaRPr kumimoji="0" lang="en-US" altLang="zh-CN" sz="22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8153898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278B5C43-F452-3D0E-448C-78069E4F687A}"/>
              </a:ext>
            </a:extLst>
          </p:cNvPr>
          <p:cNvSpPr txBox="1">
            <a:spLocks noChangeArrowheads="1"/>
          </p:cNvSpPr>
          <p:nvPr/>
        </p:nvSpPr>
        <p:spPr>
          <a:xfrm>
            <a:off x="123560" y="946266"/>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dirty="0">
                <a:ln>
                  <a:noFill/>
                </a:ln>
                <a:solidFill>
                  <a:srgbClr val="000000"/>
                </a:solidFill>
                <a:effectLst/>
                <a:uLnTx/>
                <a:uFillTx/>
                <a:latin typeface="Times New Roman"/>
                <a:ea typeface="宋体"/>
                <a:cs typeface="+mj-cs"/>
              </a:rPr>
              <a:t>11.6.4 虚基类</a:t>
            </a:r>
          </a:p>
        </p:txBody>
      </p:sp>
      <p:sp>
        <p:nvSpPr>
          <p:cNvPr id="3" name="Rectangle 2">
            <a:extLst>
              <a:ext uri="{FF2B5EF4-FFF2-40B4-BE49-F238E27FC236}">
                <a16:creationId xmlns:a16="http://schemas.microsoft.com/office/drawing/2014/main" id="{84CF7F50-60A1-0392-6AB4-76AA464DCA24}"/>
              </a:ext>
            </a:extLst>
          </p:cNvPr>
          <p:cNvSpPr txBox="1">
            <a:spLocks noChangeArrowheads="1"/>
          </p:cNvSpPr>
          <p:nvPr/>
        </p:nvSpPr>
        <p:spPr>
          <a:xfrm>
            <a:off x="123560" y="1593964"/>
            <a:ext cx="2724680" cy="333204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800000"/>
                </a:solidFill>
                <a:effectLst/>
                <a:uLnTx/>
                <a:uFillTx/>
                <a:latin typeface="Times New Roman"/>
                <a:ea typeface="宋体"/>
                <a:cs typeface="+mn-cs"/>
              </a:rPr>
              <a:t>1. 虚基类的作用</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如果一个派生类有多个直接基类，而这些直接基类又有一个共同的基类，则在最终的派生类中会保留该间接共同基类数据成员的</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多份同名成员</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endParaRPr>
          </a:p>
        </p:txBody>
      </p:sp>
      <p:pic>
        <p:nvPicPr>
          <p:cNvPr id="6" name="Picture 3" descr="F:\C++程序设计\tu\tu\图11.21.tif">
            <a:extLst>
              <a:ext uri="{FF2B5EF4-FFF2-40B4-BE49-F238E27FC236}">
                <a16:creationId xmlns:a16="http://schemas.microsoft.com/office/drawing/2014/main" id="{F19B80AE-C6CD-EEA9-58AE-6DA532C89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991" y="4851613"/>
            <a:ext cx="2005726" cy="164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F:\C++程序设计\tu\tu\图11.22.tif">
            <a:extLst>
              <a:ext uri="{FF2B5EF4-FFF2-40B4-BE49-F238E27FC236}">
                <a16:creationId xmlns:a16="http://schemas.microsoft.com/office/drawing/2014/main" id="{0E27791F-101A-772B-7039-A6B5BDAAC7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6463" y="1880839"/>
            <a:ext cx="6267081" cy="3692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110239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2">
            <a:extLst>
              <a:ext uri="{FF2B5EF4-FFF2-40B4-BE49-F238E27FC236}">
                <a16:creationId xmlns:a16="http://schemas.microsoft.com/office/drawing/2014/main" id="{1843A7EC-7B0F-AD25-0886-F6D60AEA3CD8}"/>
              </a:ext>
            </a:extLst>
          </p:cNvPr>
          <p:cNvSpPr txBox="1">
            <a:spLocks noChangeArrowheads="1"/>
          </p:cNvSpPr>
          <p:nvPr/>
        </p:nvSpPr>
        <p:spPr>
          <a:xfrm>
            <a:off x="203200" y="1381306"/>
            <a:ext cx="8737600" cy="32353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在引用这些同名的成员时，必须在派生类对象名后增加直接基类名，以避免产生二义性，使其惟一地标识一个成员，如</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c1.A::display( )。</a:t>
            </a:r>
          </a:p>
          <a:p>
            <a:pPr marL="0" marR="0" lvl="0" indent="0" algn="l"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在一个类中保留间接共同基类的多份同名成员，这种现象是人们不希望出现的。</a:t>
            </a:r>
          </a:p>
          <a:p>
            <a:pPr marL="0" marR="0" lvl="0" indent="0" algn="l" defTabSz="914400" rtl="0" eaLnBrk="1" fontAlgn="auto" latinLnBrk="0" hangingPunct="1">
              <a:lnSpc>
                <a:spcPts val="3300"/>
              </a:lnSpc>
              <a:spcBef>
                <a:spcPts val="1000"/>
              </a:spcBef>
              <a:spcAft>
                <a:spcPts val="0"/>
              </a:spcAft>
              <a:buClr>
                <a:srgbClr val="FF0000"/>
              </a:buClr>
              <a:buSzPct val="75000"/>
              <a:buFont typeface="Wingdings" pitchFamily="2" charset="2"/>
              <a:buChar char="p"/>
              <a:tabLst/>
              <a:defRPr/>
            </a:pP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 C++</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提供</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虚基类</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virtual base class)</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的方法，使得在继承间接共同基类时只保留一份成员。</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300"/>
              </a:lnSpc>
              <a:spcBef>
                <a:spcPts val="1000"/>
              </a:spcBef>
              <a:spcAft>
                <a:spcPts val="0"/>
              </a:spcAft>
              <a:buClr>
                <a:srgbClr val="FF0000"/>
              </a:buClr>
              <a:buSzPct val="75000"/>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46160812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2">
            <a:extLst>
              <a:ext uri="{FF2B5EF4-FFF2-40B4-BE49-F238E27FC236}">
                <a16:creationId xmlns:a16="http://schemas.microsoft.com/office/drawing/2014/main" id="{1843A7EC-7B0F-AD25-0886-F6D60AEA3CD8}"/>
              </a:ext>
            </a:extLst>
          </p:cNvPr>
          <p:cNvSpPr txBox="1">
            <a:spLocks noChangeArrowheads="1"/>
          </p:cNvSpPr>
          <p:nvPr/>
        </p:nvSpPr>
        <p:spPr>
          <a:xfrm>
            <a:off x="101600" y="1373872"/>
            <a:ext cx="8737600" cy="29230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将类</a:t>
            </a:r>
            <a:r>
              <a:rPr kumimoji="0" lang="en-US" altLang="zh-CN" sz="24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声明为虚基类，方法如下: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class A//</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声明基类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2000" b="0" i="0" u="none" strike="noStrike" kern="1200" cap="none" spc="0" normalizeH="0" baseline="0" noProof="0" dirty="0">
                <a:ln>
                  <a:noFill/>
                </a:ln>
                <a:solidFill>
                  <a:srgbClr val="000000"/>
                </a:solidFill>
                <a:effectLst/>
                <a:uLnTx/>
                <a:uFillTx/>
                <a:latin typeface="Arial" charset="0"/>
                <a:ea typeface="宋体"/>
                <a:cs typeface="+mn-cs"/>
              </a:rPr>
              <a:t>…</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class B :virtual public A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声明类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B</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是类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的公用派生类，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是</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B</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的虚基类</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Arial"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class C :virtual public A    </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声明类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是类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的公用派生类，</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是</a:t>
            </a:r>
            <a:r>
              <a:rPr kumimoji="0" lang="en-US" altLang="zh-CN" sz="2000" b="0" i="0" u="none" strike="noStrike" kern="1200" cap="none" spc="0" normalizeH="0" baseline="0" noProof="0" dirty="0">
                <a:ln>
                  <a:noFill/>
                </a:ln>
                <a:solidFill>
                  <a:srgbClr val="000000"/>
                </a:solidFill>
                <a:effectLst/>
                <a:uLnTx/>
                <a:uFillTx/>
                <a:latin typeface="Times New Roman"/>
                <a:ea typeface="宋体"/>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的虚基类</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00"/>
                </a:solidFill>
                <a:effectLst/>
                <a:uLnTx/>
                <a:uFillTx/>
                <a:latin typeface="Arial" charset="0"/>
                <a:ea typeface="宋体"/>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3300"/>
              </a:lnSpc>
              <a:spcBef>
                <a:spcPts val="1000"/>
              </a:spcBef>
              <a:spcAft>
                <a:spcPts val="0"/>
              </a:spcAft>
              <a:buClr>
                <a:srgbClr val="FF0000"/>
              </a:buClr>
              <a:buSzPct val="75000"/>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286103452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A1A1CFF-C377-21DA-B21B-B06E4EA299E3}"/>
              </a:ext>
            </a:extLst>
          </p:cNvPr>
          <p:cNvSpPr txBox="1">
            <a:spLocks noChangeArrowheads="1"/>
          </p:cNvSpPr>
          <p:nvPr/>
        </p:nvSpPr>
        <p:spPr>
          <a:xfrm>
            <a:off x="137525" y="1227087"/>
            <a:ext cx="5545138" cy="497299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 </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虚基类并不是在声明基类时声明的，而是在声明派生类时，指定继承方式时声明的。因为一个基类可以在生成一个派生类时作为虚基类，而在生成另一个派生类时不作为虚基类。</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FF0000"/>
                </a:solidFill>
                <a:effectLst/>
                <a:uLnTx/>
                <a:uFillTx/>
                <a:latin typeface="Times New Roman"/>
                <a:ea typeface="宋体"/>
                <a:cs typeface="+mn-cs"/>
              </a:rPr>
              <a:t>声明虚基类的一般形式为</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class </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派生类名: </a:t>
            </a:r>
            <a:r>
              <a:rPr kumimoji="0" lang="en-US" altLang="zh-CN" sz="2200" b="0" i="0" u="none" strike="noStrike" kern="1200" cap="none" spc="0" normalizeH="0" baseline="0" noProof="0" dirty="0">
                <a:ln>
                  <a:noFill/>
                </a:ln>
                <a:solidFill>
                  <a:srgbClr val="0000FF"/>
                </a:solidFill>
                <a:effectLst/>
                <a:uLnTx/>
                <a:uFillTx/>
                <a:latin typeface="Times New Roman"/>
                <a:ea typeface="宋体"/>
                <a:cs typeface="+mn-cs"/>
              </a:rPr>
              <a:t>virtual </a:t>
            </a:r>
            <a:r>
              <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rPr>
              <a:t>继承方式 基类名</a:t>
            </a: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经过这样的声明后，当基类通过多条派生路径被一个派生类继承时，该派生类只继承该基类一次。</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p:txBody>
      </p:sp>
      <p:graphicFrame>
        <p:nvGraphicFramePr>
          <p:cNvPr id="3" name="Group 28">
            <a:extLst>
              <a:ext uri="{FF2B5EF4-FFF2-40B4-BE49-F238E27FC236}">
                <a16:creationId xmlns:a16="http://schemas.microsoft.com/office/drawing/2014/main" id="{BDE5C153-5498-DD34-F9E2-5ABCE94C2504}"/>
              </a:ext>
            </a:extLst>
          </p:cNvPr>
          <p:cNvGraphicFramePr>
            <a:graphicFrameLocks noGrp="1"/>
          </p:cNvGraphicFramePr>
          <p:nvPr/>
        </p:nvGraphicFramePr>
        <p:xfrm>
          <a:off x="7507316" y="1268997"/>
          <a:ext cx="1439862" cy="2971799"/>
        </p:xfrm>
        <a:graphic>
          <a:graphicData uri="http://schemas.openxmlformats.org/drawingml/2006/table">
            <a:tbl>
              <a:tblPr/>
              <a:tblGrid>
                <a:gridCol w="1439862">
                  <a:extLst>
                    <a:ext uri="{9D8B030D-6E8A-4147-A177-3AD203B41FA5}">
                      <a16:colId xmlns:a16="http://schemas.microsoft.com/office/drawing/2014/main" val="20000"/>
                    </a:ext>
                  </a:extLst>
                </a:gridCol>
              </a:tblGrid>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类</a:t>
                      </a: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4275">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data;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data_b</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data_c</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void fun(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int data_d;</a:t>
                      </a: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72">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void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fun_d</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3" descr="F:\C++程序设计\tu\tu\图11.24.TIF">
            <a:extLst>
              <a:ext uri="{FF2B5EF4-FFF2-40B4-BE49-F238E27FC236}">
                <a16:creationId xmlns:a16="http://schemas.microsoft.com/office/drawing/2014/main" id="{26684772-407E-B323-5F08-7A02DC60F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415" y="4426704"/>
            <a:ext cx="31146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
            <a:extLst>
              <a:ext uri="{FF2B5EF4-FFF2-40B4-BE49-F238E27FC236}">
                <a16:creationId xmlns:a16="http://schemas.microsoft.com/office/drawing/2014/main" id="{C6A4B88A-DE12-3B07-D1FB-01C59352E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440" y="1268997"/>
            <a:ext cx="11334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980136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A1A1CFF-C377-21DA-B21B-B06E4EA299E3}"/>
              </a:ext>
            </a:extLst>
          </p:cNvPr>
          <p:cNvSpPr txBox="1">
            <a:spLocks noChangeArrowheads="1"/>
          </p:cNvSpPr>
          <p:nvPr/>
        </p:nvSpPr>
        <p:spPr>
          <a:xfrm>
            <a:off x="137525" y="1227087"/>
            <a:ext cx="5545138" cy="183578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注意: </a:t>
            </a:r>
            <a:endParaRPr kumimoji="0" lang="en-US" altLang="zh-CN" sz="2400" b="0" i="0" u="none" strike="noStrike" kern="1200" cap="none" spc="0" normalizeH="0" baseline="0" noProof="0" dirty="0">
              <a:ln>
                <a:noFill/>
              </a:ln>
              <a:solidFill>
                <a:srgbClr val="FF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为了保证虚基类在派生类中只继承一次，应当在该基类的所有直接派生类中声明为虚基类。否则仍然会出现对基类的多次继承。</a:t>
            </a:r>
            <a:endParaRPr kumimoji="0" lang="en-US" altLang="zh-CN" sz="22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graphicFrame>
        <p:nvGraphicFramePr>
          <p:cNvPr id="3" name="Group 28">
            <a:extLst>
              <a:ext uri="{FF2B5EF4-FFF2-40B4-BE49-F238E27FC236}">
                <a16:creationId xmlns:a16="http://schemas.microsoft.com/office/drawing/2014/main" id="{BDE5C153-5498-DD34-F9E2-5ABCE94C2504}"/>
              </a:ext>
            </a:extLst>
          </p:cNvPr>
          <p:cNvGraphicFramePr>
            <a:graphicFrameLocks noGrp="1"/>
          </p:cNvGraphicFramePr>
          <p:nvPr>
            <p:extLst>
              <p:ext uri="{D42A27DB-BD31-4B8C-83A1-F6EECF244321}">
                <p14:modId xmlns:p14="http://schemas.microsoft.com/office/powerpoint/2010/main" val="2977099623"/>
              </p:ext>
            </p:extLst>
          </p:nvPr>
        </p:nvGraphicFramePr>
        <p:xfrm>
          <a:off x="7507316" y="1268997"/>
          <a:ext cx="1439862" cy="2971799"/>
        </p:xfrm>
        <a:graphic>
          <a:graphicData uri="http://schemas.openxmlformats.org/drawingml/2006/table">
            <a:tbl>
              <a:tblPr/>
              <a:tblGrid>
                <a:gridCol w="1439862">
                  <a:extLst>
                    <a:ext uri="{9D8B030D-6E8A-4147-A177-3AD203B41FA5}">
                      <a16:colId xmlns:a16="http://schemas.microsoft.com/office/drawing/2014/main" val="20000"/>
                    </a:ext>
                  </a:extLst>
                </a:gridCol>
              </a:tblGrid>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D</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类</a:t>
                      </a: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24275">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data;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data_b</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int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data_c</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void fun(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5784">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a:ln>
                            <a:noFill/>
                          </a:ln>
                          <a:solidFill>
                            <a:schemeClr val="tx1"/>
                          </a:solidFill>
                          <a:effectLst/>
                          <a:latin typeface="Times New Roman" pitchFamily="18" charset="0"/>
                          <a:ea typeface="宋体" pitchFamily="2" charset="-122"/>
                        </a:rPr>
                        <a:t>int data_d;</a:t>
                      </a:r>
                      <a:endParaRPr kumimoji="0" lang="zh-CN" altLang="en-US" sz="1800" b="1" i="0" u="none" strike="noStrike" cap="none" normalizeH="0" baseline="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72">
                <a:tc>
                  <a:txBody>
                    <a:bodyPr/>
                    <a:lstStyle>
                      <a:lvl1pPr marL="0" algn="l" defTabSz="914400" rtl="0" eaLnBrk="1" latinLnBrk="0" hangingPunct="1">
                        <a:defRPr sz="1800" kern="1200">
                          <a:solidFill>
                            <a:schemeClr val="tx1"/>
                          </a:solidFill>
                          <a:latin typeface="Times New Roman"/>
                          <a:ea typeface="宋体"/>
                        </a:defRPr>
                      </a:lvl1pPr>
                      <a:lvl2pPr marL="457200" algn="l" defTabSz="914400" rtl="0" eaLnBrk="1" latinLnBrk="0" hangingPunct="1">
                        <a:defRPr sz="1800" kern="1200">
                          <a:solidFill>
                            <a:schemeClr val="tx1"/>
                          </a:solidFill>
                          <a:latin typeface="Times New Roman"/>
                          <a:ea typeface="宋体"/>
                        </a:defRPr>
                      </a:lvl2pPr>
                      <a:lvl3pPr marL="914400" algn="l" defTabSz="914400" rtl="0" eaLnBrk="1" latinLnBrk="0" hangingPunct="1">
                        <a:defRPr sz="1800" kern="1200">
                          <a:solidFill>
                            <a:schemeClr val="tx1"/>
                          </a:solidFill>
                          <a:latin typeface="Times New Roman"/>
                          <a:ea typeface="宋体"/>
                        </a:defRPr>
                      </a:lvl3pPr>
                      <a:lvl4pPr marL="1371600" algn="l" defTabSz="914400" rtl="0" eaLnBrk="1" latinLnBrk="0" hangingPunct="1">
                        <a:defRPr sz="1800" kern="1200">
                          <a:solidFill>
                            <a:schemeClr val="tx1"/>
                          </a:solidFill>
                          <a:latin typeface="Times New Roman"/>
                          <a:ea typeface="宋体"/>
                        </a:defRPr>
                      </a:lvl4pPr>
                      <a:lvl5pPr marL="1828800" algn="l" defTabSz="914400" rtl="0" eaLnBrk="1" latinLnBrk="0" hangingPunct="1">
                        <a:defRPr sz="1800" kern="1200">
                          <a:solidFill>
                            <a:schemeClr val="tx1"/>
                          </a:solidFill>
                          <a:latin typeface="Times New Roman"/>
                          <a:ea typeface="宋体"/>
                        </a:defRPr>
                      </a:lvl5pPr>
                      <a:lvl6pPr marL="2286000" algn="l" defTabSz="914400" rtl="0" eaLnBrk="1" latinLnBrk="0" hangingPunct="1">
                        <a:defRPr sz="1800" kern="1200">
                          <a:solidFill>
                            <a:schemeClr val="tx1"/>
                          </a:solidFill>
                          <a:latin typeface="Times New Roman"/>
                          <a:ea typeface="宋体"/>
                        </a:defRPr>
                      </a:lvl6pPr>
                      <a:lvl7pPr marL="2743200" algn="l" defTabSz="914400" rtl="0" eaLnBrk="1" latinLnBrk="0" hangingPunct="1">
                        <a:defRPr sz="1800" kern="1200">
                          <a:solidFill>
                            <a:schemeClr val="tx1"/>
                          </a:solidFill>
                          <a:latin typeface="Times New Roman"/>
                          <a:ea typeface="宋体"/>
                        </a:defRPr>
                      </a:lvl7pPr>
                      <a:lvl8pPr marL="3200400" algn="l" defTabSz="914400" rtl="0" eaLnBrk="1" latinLnBrk="0" hangingPunct="1">
                        <a:defRPr sz="1800" kern="1200">
                          <a:solidFill>
                            <a:schemeClr val="tx1"/>
                          </a:solidFill>
                          <a:latin typeface="Times New Roman"/>
                          <a:ea typeface="宋体"/>
                        </a:defRPr>
                      </a:lvl8pPr>
                      <a:lvl9pPr marL="3657600" algn="l" defTabSz="914400" rtl="0" eaLnBrk="1" latinLnBrk="0" hangingPunct="1">
                        <a:defRPr sz="180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void </a:t>
                      </a:r>
                      <a:r>
                        <a:rPr kumimoji="0" lang="en-US" altLang="zh-CN" sz="1800" b="1" i="0" u="none" strike="noStrike" cap="none" normalizeH="0" baseline="0" dirty="0" err="1">
                          <a:ln>
                            <a:noFill/>
                          </a:ln>
                          <a:solidFill>
                            <a:schemeClr val="tx1"/>
                          </a:solidFill>
                          <a:effectLst/>
                          <a:latin typeface="Times New Roman" pitchFamily="18" charset="0"/>
                          <a:ea typeface="宋体" pitchFamily="2" charset="-122"/>
                        </a:rPr>
                        <a:t>fun_d</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endParaRPr>
                    </a:p>
                  </a:txBody>
                  <a:tcPr marL="91421" marR="91421" marT="45727" marB="45727"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3" descr="F:\C++程序设计\tu\tu\图11.24.TIF">
            <a:extLst>
              <a:ext uri="{FF2B5EF4-FFF2-40B4-BE49-F238E27FC236}">
                <a16:creationId xmlns:a16="http://schemas.microsoft.com/office/drawing/2014/main" id="{26684772-407E-B323-5F08-7A02DC60F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415" y="4426704"/>
            <a:ext cx="3114675"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8">
            <a:extLst>
              <a:ext uri="{FF2B5EF4-FFF2-40B4-BE49-F238E27FC236}">
                <a16:creationId xmlns:a16="http://schemas.microsoft.com/office/drawing/2014/main" id="{C6A4B88A-DE12-3B07-D1FB-01C59352E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5440" y="1268997"/>
            <a:ext cx="11334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399498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2">
            <a:extLst>
              <a:ext uri="{FF2B5EF4-FFF2-40B4-BE49-F238E27FC236}">
                <a16:creationId xmlns:a16="http://schemas.microsoft.com/office/drawing/2014/main" id="{4AE36983-BD4E-E5C9-B8D5-29597DEF0A63}"/>
              </a:ext>
            </a:extLst>
          </p:cNvPr>
          <p:cNvSpPr txBox="1">
            <a:spLocks noChangeArrowheads="1"/>
          </p:cNvSpPr>
          <p:nvPr/>
        </p:nvSpPr>
        <p:spPr>
          <a:xfrm>
            <a:off x="185854" y="1217754"/>
            <a:ext cx="8779725" cy="521278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800000"/>
                </a:solidFill>
                <a:effectLst/>
                <a:uLnTx/>
                <a:uFillTx/>
                <a:latin typeface="Times New Roman"/>
                <a:ea typeface="宋体"/>
                <a:cs typeface="+mn-cs"/>
              </a:rPr>
              <a:t>2. 虚基类的初始化</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rPr>
              <a:t>如果在虚基类中定义了带参数的构造函数，而且没有定义默认构造函数，则在其所有派生类(包括直接派生或间接派生的派生类)中，通过构造函数的初始化表对虚基类进行初始化。例如</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A//</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定义基类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a:t>
            </a:r>
          </a:p>
          <a:p>
            <a:pPr marL="0" indent="0">
              <a:buNone/>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{A(int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i</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基类构造函数，有一个参数</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B :virtual public A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作为</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B</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的虚基类</a:t>
            </a:r>
          </a:p>
          <a:p>
            <a:pPr marL="0" indent="0">
              <a:buNone/>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B(int n):A(n){ } </a:t>
            </a: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//B</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类构造函数，在初始化表中对虚基类初始化</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C :virtual public A        </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作为</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a:t>
            </a:r>
            <a:r>
              <a:rPr kumimoji="0" lang="zh-CN" altLang="en-US" sz="1800" b="0" i="0" u="none" strike="noStrike" kern="1200" cap="none" spc="0" normalizeH="0" baseline="0" noProof="0" dirty="0">
                <a:ln>
                  <a:noFill/>
                </a:ln>
                <a:solidFill>
                  <a:srgbClr val="0000FF"/>
                </a:solidFill>
                <a:effectLst/>
                <a:uLnTx/>
                <a:uFillTx/>
                <a:latin typeface="Times New Roman"/>
                <a:ea typeface="宋体"/>
                <a:cs typeface="+mn-cs"/>
              </a:rPr>
              <a:t>的虚基类</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C(int n):A(n){ }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//C</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类构造函数，在初始化表中对虚基类初始化</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D :public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B,public</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C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的构造函数，在初始化表中对所有基类初始化</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D(int n):</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A(n),B(n),C(n)</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7" name="云形标注 3">
            <a:extLst>
              <a:ext uri="{FF2B5EF4-FFF2-40B4-BE49-F238E27FC236}">
                <a16:creationId xmlns:a16="http://schemas.microsoft.com/office/drawing/2014/main" id="{BF29E6F2-9B62-E47F-2ACB-2BC0A8A327EB}"/>
              </a:ext>
            </a:extLst>
          </p:cNvPr>
          <p:cNvSpPr/>
          <p:nvPr/>
        </p:nvSpPr>
        <p:spPr>
          <a:xfrm>
            <a:off x="822868" y="3609007"/>
            <a:ext cx="2879725" cy="1368425"/>
          </a:xfrm>
          <a:prstGeom prst="cloudCallout">
            <a:avLst>
              <a:gd name="adj1" fmla="val -17917"/>
              <a:gd name="adj2" fmla="val 98645"/>
            </a:avLst>
          </a:prstGeom>
          <a:solidFill>
            <a:srgbClr val="FFFF00"/>
          </a:solidFill>
          <a:ln w="25400"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2000" b="0" i="0" u="none" strike="noStrike" kern="0" cap="none" spc="0" normalizeH="0" baseline="0" noProof="0" dirty="0">
                <a:ln>
                  <a:noFill/>
                </a:ln>
                <a:solidFill>
                  <a:srgbClr val="0000FF"/>
                </a:solidFill>
                <a:effectLst/>
                <a:uLnTx/>
                <a:uFillTx/>
                <a:latin typeface="Times New Roman"/>
                <a:ea typeface="黑体" pitchFamily="49" charset="-122"/>
                <a:cs typeface="+mn-cs"/>
              </a:rPr>
              <a:t>虚基类的构造函数会不会被调用多次</a:t>
            </a:r>
          </a:p>
        </p:txBody>
      </p:sp>
      <p:sp>
        <p:nvSpPr>
          <p:cNvPr id="8" name="矩形 7">
            <a:extLst>
              <a:ext uri="{FF2B5EF4-FFF2-40B4-BE49-F238E27FC236}">
                <a16:creationId xmlns:a16="http://schemas.microsoft.com/office/drawing/2014/main" id="{3A36B417-CEB0-360C-4490-823C1E167375}"/>
              </a:ext>
            </a:extLst>
          </p:cNvPr>
          <p:cNvSpPr>
            <a:spLocks noChangeArrowheads="1"/>
          </p:cNvSpPr>
          <p:nvPr/>
        </p:nvSpPr>
        <p:spPr bwMode="auto">
          <a:xfrm>
            <a:off x="3341571" y="4293220"/>
            <a:ext cx="5616575" cy="2016125"/>
          </a:xfrm>
          <a:prstGeom prst="rect">
            <a:avLst/>
          </a:prstGeom>
          <a:solidFill>
            <a:srgbClr val="FF99FF"/>
          </a:solidFill>
          <a:ln w="19050">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500"/>
              </a:lnSpc>
              <a:spcBef>
                <a:spcPct val="0"/>
              </a:spcBef>
              <a:spcAft>
                <a:spcPct val="0"/>
              </a:spcAft>
              <a:buClr>
                <a:srgbClr val="FF0000"/>
              </a:buClr>
              <a:buSzPct val="75000"/>
              <a:buFont typeface="Wingdings" panose="05000000000000000000" pitchFamily="2" charset="2"/>
              <a:buChar char="p"/>
            </a:pPr>
            <a:r>
              <a:rPr lang="zh-CN" altLang="en-US" sz="1800">
                <a:solidFill>
                  <a:srgbClr val="0000FF"/>
                </a:solidFill>
                <a:ea typeface="黑体" panose="02010609060101010101" pitchFamily="49" charset="-122"/>
              </a:rPr>
              <a:t> 在最后的派生类中不仅要负责对其直接基类进行初始化，还要负责对虚基类初始化。</a:t>
            </a:r>
            <a:endParaRPr lang="en-US" altLang="zh-CN" sz="1800">
              <a:solidFill>
                <a:srgbClr val="0000FF"/>
              </a:solidFill>
              <a:ea typeface="黑体" panose="02010609060101010101" pitchFamily="49" charset="-122"/>
            </a:endParaRPr>
          </a:p>
          <a:p>
            <a:pPr defTabSz="914400" eaLnBrk="1" fontAlgn="base" hangingPunct="1">
              <a:lnSpc>
                <a:spcPts val="2500"/>
              </a:lnSpc>
              <a:spcBef>
                <a:spcPct val="0"/>
              </a:spcBef>
              <a:spcAft>
                <a:spcPct val="0"/>
              </a:spcAft>
              <a:buClr>
                <a:srgbClr val="FF0000"/>
              </a:buClr>
              <a:buSzPct val="75000"/>
              <a:buFont typeface="Wingdings" panose="05000000000000000000" pitchFamily="2" charset="2"/>
              <a:buChar char="p"/>
            </a:pPr>
            <a:r>
              <a:rPr lang="en-US" altLang="zh-CN" sz="1800">
                <a:solidFill>
                  <a:srgbClr val="0000FF"/>
                </a:solidFill>
                <a:ea typeface="黑体" panose="02010609060101010101" pitchFamily="49" charset="-122"/>
              </a:rPr>
              <a:t> C++</a:t>
            </a:r>
            <a:r>
              <a:rPr lang="zh-CN" altLang="en-US" sz="1800">
                <a:solidFill>
                  <a:srgbClr val="0000FF"/>
                </a:solidFill>
                <a:ea typeface="黑体" panose="02010609060101010101" pitchFamily="49" charset="-122"/>
              </a:rPr>
              <a:t>编译系统只执行最后的派生类对虚基类的构造函数的调用，而忽略虚基类的其他派生类</a:t>
            </a:r>
            <a:r>
              <a:rPr lang="en-US" altLang="zh-CN" sz="1800">
                <a:solidFill>
                  <a:srgbClr val="0000FF"/>
                </a:solidFill>
                <a:ea typeface="黑体" panose="02010609060101010101" pitchFamily="49" charset="-122"/>
              </a:rPr>
              <a:t>(</a:t>
            </a:r>
            <a:r>
              <a:rPr lang="zh-CN" altLang="en-US" sz="1800">
                <a:solidFill>
                  <a:srgbClr val="0000FF"/>
                </a:solidFill>
                <a:ea typeface="黑体" panose="02010609060101010101" pitchFamily="49" charset="-122"/>
              </a:rPr>
              <a:t>如类</a:t>
            </a:r>
            <a:r>
              <a:rPr lang="en-US" altLang="zh-CN" sz="1800">
                <a:solidFill>
                  <a:srgbClr val="0000FF"/>
                </a:solidFill>
                <a:ea typeface="黑体" panose="02010609060101010101" pitchFamily="49" charset="-122"/>
              </a:rPr>
              <a:t>B</a:t>
            </a:r>
            <a:r>
              <a:rPr lang="zh-CN" altLang="en-US" sz="1800">
                <a:solidFill>
                  <a:srgbClr val="0000FF"/>
                </a:solidFill>
                <a:ea typeface="黑体" panose="02010609060101010101" pitchFamily="49" charset="-122"/>
              </a:rPr>
              <a:t>和类</a:t>
            </a:r>
            <a:r>
              <a:rPr lang="en-US" altLang="zh-CN" sz="1800">
                <a:solidFill>
                  <a:srgbClr val="0000FF"/>
                </a:solidFill>
                <a:ea typeface="黑体" panose="02010609060101010101" pitchFamily="49" charset="-122"/>
              </a:rPr>
              <a:t>C) </a:t>
            </a:r>
            <a:r>
              <a:rPr lang="zh-CN" altLang="en-US" sz="1800">
                <a:solidFill>
                  <a:srgbClr val="0000FF"/>
                </a:solidFill>
                <a:ea typeface="黑体" panose="02010609060101010101" pitchFamily="49" charset="-122"/>
              </a:rPr>
              <a:t>对虚基类的构造函数的调用，保证虚基类的数据成员不会被多次初始化。</a:t>
            </a:r>
          </a:p>
        </p:txBody>
      </p:sp>
    </p:spTree>
    <p:extLst>
      <p:ext uri="{BB962C8B-B14F-4D97-AF65-F5344CB8AC3E}">
        <p14:creationId xmlns:p14="http://schemas.microsoft.com/office/powerpoint/2010/main" val="428288075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76053A6-475E-C926-38FA-F2ED8010A16C}"/>
              </a:ext>
            </a:extLst>
          </p:cNvPr>
          <p:cNvSpPr txBox="1">
            <a:spLocks noChangeArrowheads="1"/>
          </p:cNvSpPr>
          <p:nvPr/>
        </p:nvSpPr>
        <p:spPr>
          <a:xfrm>
            <a:off x="2113845" y="1702949"/>
            <a:ext cx="6192688"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6350">
              <a:buFont typeface="Arial" panose="020B0604020202020204" pitchFamily="34" charset="0"/>
              <a:buNone/>
            </a:pPr>
            <a:endParaRPr lang="zh-CN" altLang="en-US" b="1" dirty="0"/>
          </a:p>
          <a:p>
            <a:pPr indent="-6350">
              <a:buFont typeface="Arial" panose="020B0604020202020204" pitchFamily="34" charset="0"/>
              <a:buNone/>
            </a:pPr>
            <a:endParaRPr lang="zh-CN" altLang="en-US" b="1" dirty="0"/>
          </a:p>
          <a:p>
            <a:pPr indent="-6350">
              <a:buFont typeface="Arial" panose="020B0604020202020204" pitchFamily="34" charset="0"/>
              <a:buNone/>
            </a:pPr>
            <a:r>
              <a:rPr lang="zh-CN" altLang="en-US" b="1" dirty="0"/>
              <a:t>第</a:t>
            </a:r>
            <a:r>
              <a:rPr lang="en-US" altLang="zh-CN" b="1" dirty="0"/>
              <a:t>11</a:t>
            </a:r>
            <a:r>
              <a:rPr lang="zh-CN" altLang="en-US" b="1" dirty="0"/>
              <a:t>章  继承与派生</a:t>
            </a:r>
          </a:p>
          <a:p>
            <a:pPr indent="-6350">
              <a:buFont typeface="Arial" panose="020B0604020202020204" pitchFamily="34" charset="0"/>
              <a:buNone/>
            </a:pPr>
            <a:r>
              <a:rPr lang="zh-CN" altLang="en-US" b="1" dirty="0"/>
              <a:t>第</a:t>
            </a:r>
            <a:r>
              <a:rPr lang="en-US" altLang="zh-CN" b="1" dirty="0"/>
              <a:t>12</a:t>
            </a:r>
            <a:r>
              <a:rPr lang="zh-CN" altLang="en-US" b="1" dirty="0"/>
              <a:t>章  多态性与虚函数</a:t>
            </a:r>
          </a:p>
        </p:txBody>
      </p:sp>
    </p:spTree>
    <p:extLst>
      <p:ext uri="{BB962C8B-B14F-4D97-AF65-F5344CB8AC3E}">
        <p14:creationId xmlns:p14="http://schemas.microsoft.com/office/powerpoint/2010/main" val="158333818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F:\C++程序设计\tu\tu\图11.25.TIF">
            <a:extLst>
              <a:ext uri="{FF2B5EF4-FFF2-40B4-BE49-F238E27FC236}">
                <a16:creationId xmlns:a16="http://schemas.microsoft.com/office/drawing/2014/main" id="{C2D94338-666B-4D64-358D-B4C0072CC4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4861" y="4269141"/>
            <a:ext cx="2768592" cy="225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2">
            <a:extLst>
              <a:ext uri="{FF2B5EF4-FFF2-40B4-BE49-F238E27FC236}">
                <a16:creationId xmlns:a16="http://schemas.microsoft.com/office/drawing/2014/main" id="{7986E657-B0E4-16B1-1FDD-8A7D0D0B7544}"/>
              </a:ext>
            </a:extLst>
          </p:cNvPr>
          <p:cNvSpPr txBox="1">
            <a:spLocks noChangeArrowheads="1"/>
          </p:cNvSpPr>
          <p:nvPr/>
        </p:nvSpPr>
        <p:spPr>
          <a:xfrm>
            <a:off x="192590" y="1131310"/>
            <a:ext cx="4054013" cy="36204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800000"/>
                </a:solidFill>
                <a:effectLst/>
                <a:uLnTx/>
                <a:uFillTx/>
                <a:latin typeface="Times New Roman"/>
                <a:ea typeface="宋体"/>
                <a:cs typeface="+mn-cs"/>
              </a:rPr>
              <a:t>3. 虚基类的简单应用举例</a:t>
            </a:r>
          </a:p>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例11.9 在例11.8的基础上，在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Teacher</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类之上增加一个共同的基类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Person</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。作为人员的一些基本数据都放在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Person</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中，在</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Teacher</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类中再增加一些必要的数据。</a:t>
            </a: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矩形 3">
            <a:extLst>
              <a:ext uri="{FF2B5EF4-FFF2-40B4-BE49-F238E27FC236}">
                <a16:creationId xmlns:a16="http://schemas.microsoft.com/office/drawing/2014/main" id="{FDCF9C22-1D82-9D61-6BE0-0BA410D3B121}"/>
              </a:ext>
            </a:extLst>
          </p:cNvPr>
          <p:cNvSpPr>
            <a:spLocks noChangeArrowheads="1"/>
          </p:cNvSpPr>
          <p:nvPr/>
        </p:nvSpPr>
        <p:spPr bwMode="auto">
          <a:xfrm>
            <a:off x="4327371" y="1658153"/>
            <a:ext cx="4572000" cy="3913507"/>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&lt;string&gt;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声明公共基类</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Person</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Person</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Person(string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nam,char</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s,int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构造函数</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name=</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nam;sex</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s;age</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protected: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保护成员</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string name;</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char sex;</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age;};</a:t>
            </a:r>
          </a:p>
        </p:txBody>
      </p:sp>
    </p:spTree>
    <p:extLst>
      <p:ext uri="{BB962C8B-B14F-4D97-AF65-F5344CB8AC3E}">
        <p14:creationId xmlns:p14="http://schemas.microsoft.com/office/powerpoint/2010/main" val="12568505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8005AD00-1D95-58DD-36A7-E8E4CE140BC1}"/>
              </a:ext>
            </a:extLst>
          </p:cNvPr>
          <p:cNvSpPr txBox="1">
            <a:spLocks noChangeArrowheads="1"/>
          </p:cNvSpPr>
          <p:nvPr/>
        </p:nvSpPr>
        <p:spPr>
          <a:xfrm>
            <a:off x="380999" y="1235901"/>
            <a:ext cx="8382000" cy="2336983"/>
          </a:xfrm>
          <a:prstGeom prst="rect">
            <a:avLst/>
          </a:prstGeom>
          <a:ln w="19050">
            <a:solidFill>
              <a:srgbClr val="8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Person</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的直接派生类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Teacher</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Teacher:virtual</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public Person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Person</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为公用继承的虚基类</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                                 </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Teacher(string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nam,char</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s,int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 string t):Person(</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nam,s,a</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构造函数</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title=t; }</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protected: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保护成员</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string title;  </a:t>
            </a:r>
            <a:r>
              <a:rPr kumimoji="0" lang="en-US" altLang="zh-CN" sz="1800" b="0" i="0" u="none" strike="noStrike" kern="1200" cap="none" spc="0" normalizeH="0" baseline="0" noProof="0" dirty="0">
                <a:ln>
                  <a:noFill/>
                </a:ln>
                <a:effectLst/>
                <a:uLnTx/>
                <a:uFillTx/>
                <a:latin typeface="Times New Roman"/>
                <a:ea typeface="宋体"/>
                <a:cs typeface="+mn-cs"/>
              </a:rPr>
              <a:t>}</a:t>
            </a:r>
            <a:r>
              <a:rPr lang="en-US" altLang="zh-CN" sz="1800" dirty="0">
                <a:latin typeface="Times New Roman"/>
                <a:ea typeface="宋体"/>
              </a:rPr>
              <a: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职称</a:t>
            </a:r>
          </a:p>
          <a:p>
            <a:pPr marL="228600" marR="0" lvl="0" indent="-635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155AE875-025F-92CA-505A-2D582039DABB}"/>
              </a:ext>
            </a:extLst>
          </p:cNvPr>
          <p:cNvSpPr>
            <a:spLocks noChangeArrowheads="1"/>
          </p:cNvSpPr>
          <p:nvPr/>
        </p:nvSpPr>
        <p:spPr bwMode="auto">
          <a:xfrm>
            <a:off x="407635" y="3724119"/>
            <a:ext cx="8351838" cy="2657475"/>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//声明</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Person</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的直接派生类</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Student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FF"/>
                </a:solidFill>
                <a:effectLst/>
                <a:uLnTx/>
                <a:uFillTx/>
                <a:latin typeface="Times New Roman" panose="02020603050405020304" pitchFamily="18" charset="0"/>
                <a:ea typeface="宋体" panose="02010600030101010101" pitchFamily="2" charset="-122"/>
              </a:rPr>
              <a:t>class Student:virtual public Person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声明</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Person</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为公用继承的虚基类</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Student(string nam,char s,int a,float sco)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构造函数</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Person(nam,s,a),score(sco){ }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初始化表</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protected:                                       //</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保护成员</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zh-CN" altLang="en-US"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float score;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成绩</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164531938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Rectangle 2">
            <a:extLst>
              <a:ext uri="{FF2B5EF4-FFF2-40B4-BE49-F238E27FC236}">
                <a16:creationId xmlns:a16="http://schemas.microsoft.com/office/drawing/2014/main" id="{FBE7B9FB-2893-2650-1364-FA2B1DFBF8E8}"/>
              </a:ext>
            </a:extLst>
          </p:cNvPr>
          <p:cNvSpPr txBox="1">
            <a:spLocks noChangeArrowheads="1"/>
          </p:cNvSpPr>
          <p:nvPr/>
        </p:nvSpPr>
        <p:spPr>
          <a:xfrm>
            <a:off x="453551" y="1457247"/>
            <a:ext cx="8382000" cy="4564409"/>
          </a:xfrm>
          <a:prstGeom prst="rect">
            <a:avLst/>
          </a:prstGeom>
          <a:ln w="19050">
            <a:solidFill>
              <a:srgbClr val="800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class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Graduate:public</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FF"/>
                </a:solidFill>
                <a:effectLst/>
                <a:uLnTx/>
                <a:uFillTx/>
                <a:latin typeface="Times New Roman"/>
                <a:ea typeface="宋体"/>
                <a:cs typeface="+mn-cs"/>
              </a:rPr>
              <a:t>Teacher,public</a:t>
            </a:r>
            <a:r>
              <a:rPr kumimoji="0" lang="en-US" altLang="zh-CN" sz="1800" b="0" i="0" u="none" strike="noStrike" kern="1200" cap="none" spc="0" normalizeH="0" baseline="0" noProof="0" dirty="0">
                <a:ln>
                  <a:noFill/>
                </a:ln>
                <a:solidFill>
                  <a:srgbClr val="0000FF"/>
                </a:solidFill>
                <a:effectLst/>
                <a:uLnTx/>
                <a:uFillTx/>
                <a:latin typeface="Times New Roman"/>
                <a:ea typeface="宋体"/>
                <a:cs typeface="+mn-cs"/>
              </a:rPr>
              <a:t> Student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//Teacher</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和</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为直接基类</a:t>
            </a:r>
          </a:p>
          <a:p>
            <a:pPr marL="0" marR="0" lvl="0"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Graduate(string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nam,char</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s,int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 string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t,float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sco,float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 w)//</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构造函数</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Person(</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nam,s,a</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),Teacher(</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nam,s,a,t</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),Student(</a:t>
            </a:r>
            <a:r>
              <a:rPr kumimoji="0" lang="en-US" altLang="zh-CN" sz="1800" b="0" i="0" u="none" strike="noStrike" kern="1200" cap="none" spc="0" normalizeH="0" baseline="0" noProof="0" dirty="0" err="1">
                <a:ln>
                  <a:noFill/>
                </a:ln>
                <a:solidFill>
                  <a:srgbClr val="FF0000"/>
                </a:solidFill>
                <a:effectLst/>
                <a:uLnTx/>
                <a:uFillTx/>
                <a:latin typeface="Times New Roman"/>
                <a:ea typeface="宋体"/>
                <a:cs typeface="+mn-cs"/>
              </a:rPr>
              <a:t>nam,s,a,sco</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),wage(w){}</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初始化表</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void show( )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输出研究生的有关数据</a:t>
            </a:r>
            <a:r>
              <a:rPr kumimoji="0" lang="zh-CN" altLang="en-US" sz="1800" b="0" i="0" u="none" strike="noStrike" kern="1200" cap="none" spc="0" normalizeH="0" baseline="0" noProof="0" dirty="0">
                <a:ln>
                  <a:noFill/>
                </a:ln>
                <a:solidFill>
                  <a:srgbClr val="FF0000"/>
                </a:solidFill>
                <a:effectLst/>
                <a:uLnTx/>
                <a:uFillTx/>
                <a:latin typeface="Times New Roman"/>
                <a:ea typeface="宋体"/>
                <a:cs typeface="+mn-cs"/>
              </a:rPr>
              <a:t>（不会产生二义性）</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&lt;&lt;″name:″&lt;&lt;name&lt;&lt;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&lt;&lt;″age:″&lt;&lt;age&lt;&lt;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&lt;&lt;″sex:″&lt;&lt;sex&lt;&lt;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&lt;&lt;″score:″&lt;&lt;score&lt;&lt;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&lt;&lt;″title:″&lt;&lt;title&lt;&lt;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455612" marR="0" lvl="1"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&lt;&lt;″wages:″&lt;&lt;wage&lt;&lt;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private:</a:t>
            </a:r>
          </a:p>
          <a:p>
            <a:pPr marL="0" marR="0" lvl="0"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float wage;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工资</a:t>
            </a:r>
          </a:p>
          <a:p>
            <a:pPr marL="0" marR="0" lvl="0" indent="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endPar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ts val="2300"/>
              </a:lnSpc>
              <a:spcBef>
                <a:spcPct val="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6" name="矩形 5">
            <a:extLst>
              <a:ext uri="{FF2B5EF4-FFF2-40B4-BE49-F238E27FC236}">
                <a16:creationId xmlns:a16="http://schemas.microsoft.com/office/drawing/2014/main" id="{F40A2715-3BB4-CE67-E7CB-6DD4A4942892}"/>
              </a:ext>
            </a:extLst>
          </p:cNvPr>
          <p:cNvSpPr/>
          <p:nvPr/>
        </p:nvSpPr>
        <p:spPr>
          <a:xfrm>
            <a:off x="5277547" y="3833734"/>
            <a:ext cx="3527425" cy="2032000"/>
          </a:xfrm>
          <a:prstGeom prst="rect">
            <a:avLst/>
          </a:prstGeom>
          <a:solidFill>
            <a:srgbClr val="00CC99">
              <a:lumMod val="20000"/>
              <a:lumOff val="80000"/>
            </a:srgbClr>
          </a:solidFill>
          <a:ln>
            <a:noFill/>
          </a:ln>
        </p:spPr>
        <p:txBody>
          <a:bodyPr>
            <a:spAutoFit/>
          </a:body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运行结果为</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name: Wang-</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li</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age:24</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sex:f</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score:89.5</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title:assistant</a:t>
            </a: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wages:1234.5</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27933493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矩形 2">
            <a:extLst>
              <a:ext uri="{FF2B5EF4-FFF2-40B4-BE49-F238E27FC236}">
                <a16:creationId xmlns:a16="http://schemas.microsoft.com/office/drawing/2014/main" id="{46D73FDB-3FD7-993D-49A6-4FEB10280E7F}"/>
              </a:ext>
            </a:extLst>
          </p:cNvPr>
          <p:cNvSpPr>
            <a:spLocks noChangeArrowheads="1"/>
          </p:cNvSpPr>
          <p:nvPr/>
        </p:nvSpPr>
        <p:spPr bwMode="auto">
          <a:xfrm>
            <a:off x="302864" y="1418414"/>
            <a:ext cx="8424863" cy="1566862"/>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3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int main( )</a:t>
            </a:r>
          </a:p>
          <a:p>
            <a:pPr marL="0" marR="0" lvl="0" indent="-6350" defTabSz="914400" eaLnBrk="1" fontAlgn="base" latinLnBrk="0" hangingPunct="1">
              <a:lnSpc>
                <a:spcPts val="23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Graduate grad1(″Wang-li″,′f′,24,″assistant″,89.5,1234.5); </a:t>
            </a:r>
          </a:p>
          <a:p>
            <a:pPr marL="0" marR="0" lvl="1" indent="-6350" defTabSz="914400" eaLnBrk="1" fontAlgn="base" latinLnBrk="0" hangingPunct="1">
              <a:lnSpc>
                <a:spcPts val="23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grad1.show( );</a:t>
            </a:r>
          </a:p>
          <a:p>
            <a:pPr marL="0" marR="0" lvl="1" indent="-6350" defTabSz="914400" eaLnBrk="1" fontAlgn="base" latinLnBrk="0" hangingPunct="1">
              <a:lnSpc>
                <a:spcPts val="23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return 0;</a:t>
            </a:r>
          </a:p>
          <a:p>
            <a:pPr marL="0" marR="0" lvl="0" indent="-6350" defTabSz="914400" eaLnBrk="1" fontAlgn="base" latinLnBrk="0" hangingPunct="1">
              <a:lnSpc>
                <a:spcPts val="23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7" name="矩形 6">
            <a:extLst>
              <a:ext uri="{FF2B5EF4-FFF2-40B4-BE49-F238E27FC236}">
                <a16:creationId xmlns:a16="http://schemas.microsoft.com/office/drawing/2014/main" id="{72D6E560-9F79-4C59-726F-67986CF3C038}"/>
              </a:ext>
            </a:extLst>
          </p:cNvPr>
          <p:cNvSpPr>
            <a:spLocks noChangeArrowheads="1"/>
          </p:cNvSpPr>
          <p:nvPr/>
        </p:nvSpPr>
        <p:spPr bwMode="auto">
          <a:xfrm>
            <a:off x="302863" y="3305023"/>
            <a:ext cx="8424863" cy="1528763"/>
          </a:xfrm>
          <a:prstGeom prst="rect">
            <a:avLst/>
          </a:prstGeom>
          <a:solidFill>
            <a:srgbClr val="FF99FF"/>
          </a:solidFill>
          <a:ln w="19050">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buClr>
                <a:srgbClr val="FF0000"/>
              </a:buClr>
              <a:buSzPct val="75000"/>
              <a:buFont typeface="Wingdings" panose="05000000000000000000" pitchFamily="2" charset="2"/>
              <a:buChar char="p"/>
            </a:pPr>
            <a:r>
              <a:rPr lang="zh-CN" altLang="en-US" sz="1800" dirty="0">
                <a:solidFill>
                  <a:srgbClr val="0000FF"/>
                </a:solidFill>
                <a:ea typeface="黑体" panose="02010609060101010101" pitchFamily="49" charset="-122"/>
              </a:rPr>
              <a:t>使用多重继承时要十分小心，经常会出现二义性问题。许多专业人员认为</a:t>
            </a:r>
            <a:r>
              <a:rPr lang="en-US" altLang="zh-CN" sz="1800" dirty="0">
                <a:solidFill>
                  <a:srgbClr val="0000FF"/>
                </a:solidFill>
                <a:ea typeface="黑体" panose="02010609060101010101" pitchFamily="49" charset="-122"/>
              </a:rPr>
              <a:t>: </a:t>
            </a:r>
            <a:r>
              <a:rPr lang="zh-CN" altLang="en-US" sz="1800" dirty="0">
                <a:solidFill>
                  <a:srgbClr val="0000FF"/>
                </a:solidFill>
                <a:ea typeface="黑体" panose="02010609060101010101" pitchFamily="49" charset="-122"/>
              </a:rPr>
              <a:t>不要提倡在程序中使用多重继承，只有在比较简单和不易出现二义性的情况或实在必要时才使用多重继承，能用单一继承解决的问题就不要使用多重继承。也是由于这个原因，有些面向对象的程序设计语言</a:t>
            </a:r>
            <a:r>
              <a:rPr lang="en-US" altLang="zh-CN" sz="1800" dirty="0">
                <a:solidFill>
                  <a:srgbClr val="0000FF"/>
                </a:solidFill>
                <a:ea typeface="黑体" panose="02010609060101010101" pitchFamily="49" charset="-122"/>
              </a:rPr>
              <a:t>(</a:t>
            </a:r>
            <a:r>
              <a:rPr lang="zh-CN" altLang="en-US" sz="1800" dirty="0">
                <a:solidFill>
                  <a:srgbClr val="0000FF"/>
                </a:solidFill>
                <a:ea typeface="黑体" panose="02010609060101010101" pitchFamily="49" charset="-122"/>
              </a:rPr>
              <a:t>如</a:t>
            </a:r>
            <a:r>
              <a:rPr lang="en-US" altLang="zh-CN" sz="1800" dirty="0">
                <a:solidFill>
                  <a:srgbClr val="0000FF"/>
                </a:solidFill>
                <a:ea typeface="黑体" panose="02010609060101010101" pitchFamily="49" charset="-122"/>
              </a:rPr>
              <a:t>Java</a:t>
            </a:r>
            <a:r>
              <a:rPr lang="zh-CN" altLang="en-US" sz="1800" dirty="0">
                <a:solidFill>
                  <a:srgbClr val="0000FF"/>
                </a:solidFill>
                <a:ea typeface="黑体" panose="02010609060101010101" pitchFamily="49" charset="-122"/>
              </a:rPr>
              <a:t>，</a:t>
            </a:r>
            <a:r>
              <a:rPr lang="en-US" altLang="zh-CN" sz="1800" dirty="0">
                <a:solidFill>
                  <a:srgbClr val="0000FF"/>
                </a:solidFill>
                <a:ea typeface="黑体" panose="02010609060101010101" pitchFamily="49" charset="-122"/>
              </a:rPr>
              <a:t>Smalltalk)</a:t>
            </a:r>
            <a:r>
              <a:rPr lang="zh-CN" altLang="en-US" sz="1800" dirty="0">
                <a:solidFill>
                  <a:srgbClr val="0000FF"/>
                </a:solidFill>
                <a:ea typeface="黑体" panose="02010609060101010101" pitchFamily="49" charset="-122"/>
              </a:rPr>
              <a:t>并不支持多重继承。</a:t>
            </a:r>
          </a:p>
        </p:txBody>
      </p:sp>
    </p:spTree>
    <p:extLst>
      <p:ext uri="{BB962C8B-B14F-4D97-AF65-F5344CB8AC3E}">
        <p14:creationId xmlns:p14="http://schemas.microsoft.com/office/powerpoint/2010/main" val="290862553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3163CE97-0655-3888-C99E-42BAFB207003}"/>
              </a:ext>
            </a:extLst>
          </p:cNvPr>
          <p:cNvSpPr txBox="1">
            <a:spLocks noChangeArrowheads="1"/>
          </p:cNvSpPr>
          <p:nvPr/>
        </p:nvSpPr>
        <p:spPr>
          <a:xfrm>
            <a:off x="124076" y="1390529"/>
            <a:ext cx="8638923" cy="123938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在</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C++</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中，所谓“继承”就是在一个已存在的类的基础上建立一个新的类。已存在的类(例如“马”)称为</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“基类(</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base class)”</a:t>
            </a: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或“父类(</a:t>
            </a:r>
            <a:r>
              <a:rPr kumimoji="0" lang="en-US" altLang="zh-CN"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father class)”</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新建立的类(例如“公马”)称为</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“派生类(</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derived class)”</a:t>
            </a: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或“子类(</a:t>
            </a:r>
            <a:r>
              <a:rPr kumimoji="0" lang="en-US" altLang="zh-CN"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son class)”</a:t>
            </a:r>
            <a:r>
              <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a:t>
            </a: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8" name="Rectangle 2">
            <a:extLst>
              <a:ext uri="{FF2B5EF4-FFF2-40B4-BE49-F238E27FC236}">
                <a16:creationId xmlns:a16="http://schemas.microsoft.com/office/drawing/2014/main" id="{79439187-CF8B-592F-ADD4-B1F157E59434}"/>
              </a:ext>
            </a:extLst>
          </p:cNvPr>
          <p:cNvSpPr txBox="1">
            <a:spLocks noChangeArrowheads="1"/>
          </p:cNvSpPr>
          <p:nvPr/>
        </p:nvSpPr>
        <p:spPr bwMode="auto">
          <a:xfrm>
            <a:off x="381000" y="2932881"/>
            <a:ext cx="8382000" cy="3500437"/>
          </a:xfrm>
          <a:prstGeom prst="rect">
            <a:avLst/>
          </a:prstGeom>
          <a:solidFill>
            <a:srgbClr val="CCFFFF"/>
          </a:solidFill>
          <a:ln>
            <a:miter lim="800000"/>
            <a:headEnd/>
            <a:tailEnd/>
          </a:ln>
        </p:spPr>
        <p:txBody>
          <a:bodyPr/>
          <a:lstStyle/>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一个新类从已有的类那里获得其已有特性，这种现象称为</a:t>
            </a:r>
            <a:r>
              <a:rPr lang="zh-CN" altLang="en-US" sz="2000" kern="0" dirty="0">
                <a:solidFill>
                  <a:srgbClr val="FF0000"/>
                </a:solidFill>
                <a:latin typeface="Times New Roman"/>
                <a:ea typeface="黑体" pitchFamily="49" charset="-122"/>
              </a:rPr>
              <a:t>类的继承</a:t>
            </a:r>
            <a:r>
              <a:rPr lang="zh-CN" altLang="en-US" sz="2000" kern="0" dirty="0">
                <a:solidFill>
                  <a:srgbClr val="000000"/>
                </a:solidFill>
                <a:latin typeface="Times New Roman"/>
                <a:ea typeface="黑体" pitchFamily="49" charset="-122"/>
              </a:rPr>
              <a:t>。通过继承，一个新建子类从已有的父类那里</a:t>
            </a:r>
            <a:r>
              <a:rPr lang="zh-CN" altLang="en-US" sz="2000" kern="0" dirty="0">
                <a:solidFill>
                  <a:srgbClr val="0000FF"/>
                </a:solidFill>
                <a:latin typeface="Times New Roman"/>
                <a:ea typeface="黑体" pitchFamily="49" charset="-122"/>
              </a:rPr>
              <a:t>获得父类的特性</a:t>
            </a:r>
            <a:r>
              <a:rPr lang="zh-CN" altLang="en-US" sz="2000" kern="0" dirty="0">
                <a:solidFill>
                  <a:srgbClr val="000000"/>
                </a:solidFill>
                <a:latin typeface="Times New Roman"/>
                <a:ea typeface="黑体" pitchFamily="49" charset="-122"/>
              </a:rPr>
              <a:t>。</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从另一角度说，从已有的类(父类)产生一个新的子类，称为</a:t>
            </a:r>
            <a:r>
              <a:rPr lang="zh-CN" altLang="en-US" sz="2000" kern="0" dirty="0">
                <a:solidFill>
                  <a:srgbClr val="FF0000"/>
                </a:solidFill>
                <a:latin typeface="Times New Roman"/>
                <a:ea typeface="黑体" pitchFamily="49" charset="-122"/>
              </a:rPr>
              <a:t>类的派生</a:t>
            </a:r>
            <a:r>
              <a:rPr lang="zh-CN" altLang="en-US" sz="2000" kern="0" dirty="0">
                <a:solidFill>
                  <a:srgbClr val="000000"/>
                </a:solidFill>
                <a:latin typeface="Times New Roman"/>
                <a:ea typeface="黑体" pitchFamily="49" charset="-122"/>
              </a:rPr>
              <a:t>。</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类的继承是</a:t>
            </a:r>
            <a:r>
              <a:rPr lang="zh-CN" altLang="en-US" sz="2000" kern="0" dirty="0">
                <a:solidFill>
                  <a:srgbClr val="0000FF"/>
                </a:solidFill>
                <a:latin typeface="Times New Roman"/>
                <a:ea typeface="黑体" pitchFamily="49" charset="-122"/>
              </a:rPr>
              <a:t>用已有的类来建立专用类的编程技术</a:t>
            </a:r>
            <a:r>
              <a:rPr lang="zh-CN" altLang="en-US" sz="2000" kern="0" dirty="0">
                <a:solidFill>
                  <a:srgbClr val="000000"/>
                </a:solidFill>
                <a:latin typeface="Times New Roman"/>
                <a:ea typeface="黑体" pitchFamily="49" charset="-122"/>
              </a:rPr>
              <a:t>。派生类继承了基类的所有数据成员和成员函数，并可以对成员作必要的增加或调整。</a:t>
            </a:r>
            <a:endParaRPr lang="en-US" altLang="zh-CN" sz="2000" kern="0" dirty="0">
              <a:solidFill>
                <a:srgbClr val="000000"/>
              </a:solidFill>
              <a:latin typeface="Times New Roman"/>
              <a:ea typeface="黑体" pitchFamily="49" charset="-122"/>
            </a:endParaRPr>
          </a:p>
          <a:p>
            <a:pPr marL="287338" indent="-6350" defTabSz="914400" fontAlgn="base">
              <a:lnSpc>
                <a:spcPts val="3000"/>
              </a:lnSpc>
              <a:spcBef>
                <a:spcPts val="600"/>
              </a:spcBef>
              <a:spcAft>
                <a:spcPct val="0"/>
              </a:spcAft>
              <a:buClr>
                <a:srgbClr val="FF0000"/>
              </a:buClr>
              <a:buSzPct val="75000"/>
              <a:buFont typeface="Wingdings" pitchFamily="2" charset="2"/>
              <a:buChar char="p"/>
              <a:defRPr/>
            </a:pPr>
            <a:r>
              <a:rPr lang="zh-CN" altLang="en-US" sz="2000" kern="0" dirty="0">
                <a:solidFill>
                  <a:srgbClr val="000000"/>
                </a:solidFill>
                <a:latin typeface="Times New Roman"/>
                <a:ea typeface="黑体" pitchFamily="49" charset="-122"/>
              </a:rPr>
              <a:t> 一个基类可以派生出多个派生类，每一个派生类又可以作为基类再派生出新的派生类，因此</a:t>
            </a:r>
            <a:r>
              <a:rPr lang="zh-CN" altLang="en-US" sz="2000" kern="0" dirty="0">
                <a:solidFill>
                  <a:srgbClr val="0000FF"/>
                </a:solidFill>
                <a:latin typeface="Times New Roman"/>
                <a:ea typeface="黑体" pitchFamily="49" charset="-122"/>
              </a:rPr>
              <a:t>基类和派生类是相对而言</a:t>
            </a:r>
            <a:r>
              <a:rPr lang="zh-CN" altLang="en-US" sz="2000" kern="0" dirty="0">
                <a:solidFill>
                  <a:srgbClr val="000000"/>
                </a:solidFill>
                <a:latin typeface="Times New Roman"/>
                <a:ea typeface="黑体" pitchFamily="49" charset="-122"/>
              </a:rPr>
              <a:t>的。</a:t>
            </a:r>
          </a:p>
        </p:txBody>
      </p:sp>
    </p:spTree>
    <p:extLst>
      <p:ext uri="{BB962C8B-B14F-4D97-AF65-F5344CB8AC3E}">
        <p14:creationId xmlns:p14="http://schemas.microsoft.com/office/powerpoint/2010/main" val="335884104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F6537DB-1929-58F2-91AA-0EF7DA13DAE0}"/>
              </a:ext>
            </a:extLst>
          </p:cNvPr>
          <p:cNvSpPr txBox="1">
            <a:spLocks noChangeArrowheads="1"/>
          </p:cNvSpPr>
          <p:nvPr/>
        </p:nvSpPr>
        <p:spPr>
          <a:xfrm>
            <a:off x="41043" y="1213132"/>
            <a:ext cx="8382000" cy="59912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a:p>
            <a:pPr marL="228600" marR="0" lvl="0" indent="-635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a:ln>
                <a:noFill/>
              </a:ln>
              <a:solidFill>
                <a:srgbClr val="000000"/>
              </a:solidFill>
              <a:effectLst/>
              <a:uLnTx/>
              <a:uFillTx/>
              <a:latin typeface="Times New Roman"/>
              <a:ea typeface="宋体"/>
              <a:cs typeface="+mn-cs"/>
            </a:endParaRPr>
          </a:p>
        </p:txBody>
      </p:sp>
      <p:pic>
        <p:nvPicPr>
          <p:cNvPr id="4" name="Picture 3" descr="F:\C++程序设计\tu\tu\图11.3.tif">
            <a:extLst>
              <a:ext uri="{FF2B5EF4-FFF2-40B4-BE49-F238E27FC236}">
                <a16:creationId xmlns:a16="http://schemas.microsoft.com/office/drawing/2014/main" id="{8EAEEE91-6CD2-35BB-F3B8-6CECA99FA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1324" y="1954212"/>
            <a:ext cx="4643438"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3">
            <a:extLst>
              <a:ext uri="{FF2B5EF4-FFF2-40B4-BE49-F238E27FC236}">
                <a16:creationId xmlns:a16="http://schemas.microsoft.com/office/drawing/2014/main" id="{21B12651-70EB-5200-FD03-63A0EA70E51D}"/>
              </a:ext>
            </a:extLst>
          </p:cNvPr>
          <p:cNvSpPr>
            <a:spLocks noChangeArrowheads="1"/>
          </p:cNvSpPr>
          <p:nvPr/>
        </p:nvSpPr>
        <p:spPr bwMode="auto">
          <a:xfrm>
            <a:off x="469668" y="1179794"/>
            <a:ext cx="8286750" cy="800100"/>
          </a:xfrm>
          <a:prstGeom prst="rect">
            <a:avLst/>
          </a:prstGeom>
          <a:noFill/>
          <a:ln w="9525">
            <a:noFill/>
            <a:miter lim="800000"/>
            <a:headEnd/>
            <a:tailEnd/>
          </a:ln>
        </p:spPr>
        <p:txBody>
          <a:bodyPr>
            <a:spAutoFit/>
          </a:bodyPr>
          <a:lstStyle/>
          <a:p>
            <a:pPr defTabSz="914400" fontAlgn="base">
              <a:lnSpc>
                <a:spcPts val="2900"/>
              </a:lnSpc>
              <a:spcBef>
                <a:spcPct val="0"/>
              </a:spcBef>
              <a:spcAft>
                <a:spcPct val="0"/>
              </a:spcAft>
              <a:buClr>
                <a:srgbClr val="FF0000"/>
              </a:buClr>
              <a:buSzPct val="75000"/>
              <a:buFont typeface="Wingdings" pitchFamily="2" charset="2"/>
              <a:buChar char="p"/>
              <a:defRPr/>
            </a:pPr>
            <a:r>
              <a:rPr lang="zh-CN" altLang="en-US" sz="2000">
                <a:solidFill>
                  <a:srgbClr val="0000FF"/>
                </a:solidFill>
                <a:latin typeface="Times New Roman"/>
                <a:ea typeface="黑体" pitchFamily="49" charset="-122"/>
              </a:rPr>
              <a:t> 单继承</a:t>
            </a:r>
            <a:r>
              <a:rPr lang="zh-CN" altLang="en-US" sz="2000">
                <a:solidFill>
                  <a:srgbClr val="000000"/>
                </a:solidFill>
                <a:latin typeface="Times New Roman"/>
                <a:ea typeface="黑体" pitchFamily="49" charset="-122"/>
              </a:rPr>
              <a:t>：一个派生类只从一个基类派生，形成的层次是一个树形结构。（</a:t>
            </a:r>
            <a:r>
              <a:rPr lang="zh-CN" altLang="en-US" sz="2000">
                <a:solidFill>
                  <a:srgbClr val="FF0000"/>
                </a:solidFill>
                <a:latin typeface="Times New Roman"/>
                <a:ea typeface="黑体" pitchFamily="49" charset="-122"/>
              </a:rPr>
              <a:t>注意：</a:t>
            </a:r>
            <a:r>
              <a:rPr lang="zh-CN" altLang="en-US" sz="2000">
                <a:solidFill>
                  <a:srgbClr val="000000"/>
                </a:solidFill>
                <a:latin typeface="Times New Roman"/>
                <a:ea typeface="黑体" pitchFamily="49" charset="-122"/>
              </a:rPr>
              <a:t>箭头表示继承的方向，从派生类指向基类。）</a:t>
            </a:r>
          </a:p>
        </p:txBody>
      </p:sp>
      <p:sp>
        <p:nvSpPr>
          <p:cNvPr id="6" name="Rectangle 2">
            <a:extLst>
              <a:ext uri="{FF2B5EF4-FFF2-40B4-BE49-F238E27FC236}">
                <a16:creationId xmlns:a16="http://schemas.microsoft.com/office/drawing/2014/main" id="{912ECFCB-DAC6-880A-AE08-7270B60F33D3}"/>
              </a:ext>
            </a:extLst>
          </p:cNvPr>
          <p:cNvSpPr txBox="1">
            <a:spLocks noChangeArrowheads="1"/>
          </p:cNvSpPr>
          <p:nvPr/>
        </p:nvSpPr>
        <p:spPr bwMode="auto">
          <a:xfrm>
            <a:off x="183918" y="3743368"/>
            <a:ext cx="8382000" cy="823912"/>
          </a:xfrm>
          <a:prstGeom prst="rect">
            <a:avLst/>
          </a:prstGeom>
          <a:noFill/>
          <a:ln>
            <a:miter lim="800000"/>
            <a:headEnd/>
            <a:tailEnd/>
          </a:ln>
        </p:spPr>
        <p:txBody>
          <a:bodyPr/>
          <a:lstStyle/>
          <a:p>
            <a:pPr marL="287338" indent="-6350" defTabSz="914400" fontAlgn="base">
              <a:lnSpc>
                <a:spcPts val="29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黑体" pitchFamily="49" charset="-122"/>
                <a:ea typeface="黑体" pitchFamily="49" charset="-122"/>
              </a:rPr>
              <a:t> 一个派生类不仅可以从一个基类派生，也可以从多个基类派生。</a:t>
            </a:r>
            <a:endParaRPr lang="en-US" altLang="zh-CN"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buClr>
                <a:srgbClr val="FF0000"/>
              </a:buClr>
              <a:buSzPct val="75000"/>
              <a:buFont typeface="Wingdings" pitchFamily="2" charset="2"/>
              <a:buChar char="p"/>
              <a:defRPr/>
            </a:pPr>
            <a:r>
              <a:rPr lang="zh-CN" altLang="en-US" sz="2000" kern="0" dirty="0">
                <a:solidFill>
                  <a:srgbClr val="000000"/>
                </a:solidFill>
                <a:latin typeface="黑体" pitchFamily="49" charset="-122"/>
                <a:ea typeface="黑体" pitchFamily="49" charset="-122"/>
              </a:rPr>
              <a:t> 一个派生类有两个或多个基类的称为多重继承。</a:t>
            </a: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a:p>
            <a:pPr marL="287338" indent="-6350" algn="ctr" defTabSz="914400" fontAlgn="base">
              <a:lnSpc>
                <a:spcPts val="2900"/>
              </a:lnSpc>
              <a:spcBef>
                <a:spcPct val="20000"/>
              </a:spcBef>
              <a:spcAft>
                <a:spcPct val="0"/>
              </a:spcAft>
              <a:defRPr/>
            </a:pPr>
            <a:endParaRPr lang="zh-CN" altLang="en-US" sz="2000" kern="0" dirty="0">
              <a:solidFill>
                <a:srgbClr val="000000"/>
              </a:solidFill>
              <a:latin typeface="黑体" pitchFamily="49" charset="-122"/>
              <a:ea typeface="黑体" pitchFamily="49" charset="-122"/>
            </a:endParaRPr>
          </a:p>
        </p:txBody>
      </p:sp>
      <p:pic>
        <p:nvPicPr>
          <p:cNvPr id="7" name="Picture 3" descr="F:\C++程序设计\tu\tu\图11.4.tif">
            <a:extLst>
              <a:ext uri="{FF2B5EF4-FFF2-40B4-BE49-F238E27FC236}">
                <a16:creationId xmlns:a16="http://schemas.microsoft.com/office/drawing/2014/main" id="{60EA9F67-618A-B831-0C04-85FBBB8E4B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199" y="4652833"/>
            <a:ext cx="43576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143418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52D98D40-9260-3522-8386-3E93A255C771}"/>
              </a:ext>
            </a:extLst>
          </p:cNvPr>
          <p:cNvSpPr txBox="1">
            <a:spLocks noChangeArrowheads="1"/>
          </p:cNvSpPr>
          <p:nvPr/>
        </p:nvSpPr>
        <p:spPr>
          <a:xfrm>
            <a:off x="251592" y="1310237"/>
            <a:ext cx="8634413" cy="41761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6350" algn="l" defTabSz="914400" rtl="0" eaLnBrk="1" fontAlgn="auto" latinLnBrk="0" hangingPunct="1">
              <a:lnSpc>
                <a:spcPts val="37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rPr>
              <a:t>关于基类和派生类的关系，可以表述为: 派生类是基类的具体化，而基类则是派生类的抽象。</a:t>
            </a:r>
          </a:p>
        </p:txBody>
      </p:sp>
      <p:pic>
        <p:nvPicPr>
          <p:cNvPr id="8" name="Picture 3" descr="F:\C++程序设计\tu\tu\图11.5.tif">
            <a:extLst>
              <a:ext uri="{FF2B5EF4-FFF2-40B4-BE49-F238E27FC236}">
                <a16:creationId xmlns:a16="http://schemas.microsoft.com/office/drawing/2014/main" id="{92FBFE69-B6E9-D140-A38B-BF9F4AB2A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554" y="2512830"/>
            <a:ext cx="7645347" cy="278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354438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A5959927-BBCA-18AF-39CE-6338149DC120}"/>
              </a:ext>
            </a:extLst>
          </p:cNvPr>
          <p:cNvSpPr txBox="1">
            <a:spLocks noChangeArrowheads="1"/>
          </p:cNvSpPr>
          <p:nvPr/>
        </p:nvSpPr>
        <p:spPr>
          <a:xfrm>
            <a:off x="339182" y="1382752"/>
            <a:ext cx="8465634" cy="381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只有公用派生类才是基类真正的子类型，它完整地继承了基类的功能。</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不同类型数据之间可以兼容赋值，</a:t>
            </a:r>
            <a:r>
              <a:rPr kumimoji="0" lang="zh-CN" altLang="en-US" sz="2400" b="0" i="0" u="none" strike="noStrike" kern="1200" cap="none" spc="0" normalizeH="0" baseline="0" noProof="0" dirty="0">
                <a:ln>
                  <a:noFill/>
                </a:ln>
                <a:solidFill>
                  <a:srgbClr val="0000FF"/>
                </a:solidFill>
                <a:effectLst/>
                <a:uLnTx/>
                <a:uFillTx/>
                <a:latin typeface="Times New Roman"/>
                <a:ea typeface="宋体"/>
                <a:cs typeface="+mn-cs"/>
              </a:rPr>
              <a:t>基类与派生类对象之间是否也有赋值兼容关系？</a:t>
            </a:r>
            <a:endParaRPr kumimoji="0" lang="en-US" altLang="zh-CN" sz="2400" b="0" i="0" u="none" strike="noStrike" kern="1200" cap="none" spc="0" normalizeH="0" baseline="0" noProof="0" dirty="0">
              <a:ln>
                <a:noFill/>
              </a:ln>
              <a:solidFill>
                <a:srgbClr val="0000FF"/>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
                <a:srgbClr val="FF0000"/>
              </a:buClr>
              <a:buSzPct val="75000"/>
              <a:buFont typeface="Arial" panose="020B0604020202020204" pitchFamily="34" charset="0"/>
              <a:buNone/>
              <a:tabLst/>
              <a:defRPr/>
            </a:pP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有赋值兼容关系</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，由于派生类中包含从基类继承的成员，因此可以将派生类的值赋给基类对象，在用到基类对象的时候可以用其子类对象代替。</a:t>
            </a:r>
            <a:endPar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具体表现在以下几个方面: </a:t>
            </a:r>
          </a:p>
        </p:txBody>
      </p:sp>
    </p:spTree>
    <p:extLst>
      <p:ext uri="{BB962C8B-B14F-4D97-AF65-F5344CB8AC3E}">
        <p14:creationId xmlns:p14="http://schemas.microsoft.com/office/powerpoint/2010/main" val="194483483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37AFAAB2-DD2E-2C5D-9006-7912A6A20687}"/>
              </a:ext>
            </a:extLst>
          </p:cNvPr>
          <p:cNvSpPr txBox="1">
            <a:spLocks noChangeArrowheads="1"/>
          </p:cNvSpPr>
          <p:nvPr/>
        </p:nvSpPr>
        <p:spPr>
          <a:xfrm>
            <a:off x="311413" y="1336942"/>
            <a:ext cx="6364450" cy="1919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dirty="0">
                <a:solidFill>
                  <a:srgbClr val="FF0000"/>
                </a:solidFill>
                <a:ea typeface="黑体" panose="02010609060101010101" pitchFamily="49" charset="-122"/>
              </a:rPr>
              <a:t>(1) 派生类对象可以向基类对象赋值</a:t>
            </a:r>
          </a:p>
          <a:p>
            <a:pPr marL="0" indent="0">
              <a:buFont typeface="Arial" panose="020B0604020202020204" pitchFamily="34" charset="0"/>
              <a:buNone/>
            </a:pPr>
            <a:r>
              <a:rPr lang="zh-CN" altLang="en-US" sz="2000" dirty="0">
                <a:ea typeface="黑体" panose="02010609060101010101" pitchFamily="49" charset="-122"/>
              </a:rPr>
              <a:t>可以用子类(即</a:t>
            </a:r>
            <a:r>
              <a:rPr lang="zh-CN" altLang="en-US" sz="2000" dirty="0">
                <a:solidFill>
                  <a:srgbClr val="FF0000"/>
                </a:solidFill>
                <a:ea typeface="黑体" panose="02010609060101010101" pitchFamily="49" charset="-122"/>
              </a:rPr>
              <a:t>公用派生类</a:t>
            </a:r>
            <a:r>
              <a:rPr lang="zh-CN" altLang="en-US" sz="2000" dirty="0">
                <a:ea typeface="黑体" panose="02010609060101010101" pitchFamily="49" charset="-122"/>
              </a:rPr>
              <a:t>)对象对其基类对象赋值。如</a:t>
            </a:r>
          </a:p>
          <a:p>
            <a:pPr marL="0" indent="0">
              <a:buFont typeface="Arial" panose="020B0604020202020204" pitchFamily="34" charset="0"/>
              <a:buNone/>
            </a:pPr>
            <a:r>
              <a:rPr lang="en-US" altLang="zh-CN" sz="2000" dirty="0">
                <a:solidFill>
                  <a:srgbClr val="0000FF"/>
                </a:solidFill>
                <a:ea typeface="黑体" panose="02010609060101010101" pitchFamily="49" charset="-122"/>
              </a:rPr>
              <a:t>A a1;     //</a:t>
            </a:r>
            <a:r>
              <a:rPr lang="zh-CN" altLang="en-US" sz="2000" dirty="0">
                <a:solidFill>
                  <a:srgbClr val="0000FF"/>
                </a:solidFill>
                <a:ea typeface="黑体" panose="02010609060101010101" pitchFamily="49" charset="-122"/>
              </a:rPr>
              <a:t>定义基类</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对象</a:t>
            </a:r>
            <a:r>
              <a:rPr lang="en-US" altLang="zh-CN" sz="2000" dirty="0">
                <a:solidFill>
                  <a:srgbClr val="0000FF"/>
                </a:solidFill>
                <a:ea typeface="黑体" panose="02010609060101010101" pitchFamily="49" charset="-122"/>
              </a:rPr>
              <a:t>a1</a:t>
            </a:r>
          </a:p>
          <a:p>
            <a:pPr marL="0" indent="0">
              <a:buFont typeface="Arial" panose="020B0604020202020204" pitchFamily="34" charset="0"/>
              <a:buNone/>
            </a:pPr>
            <a:r>
              <a:rPr lang="en-US" altLang="zh-CN" sz="2000" dirty="0">
                <a:solidFill>
                  <a:srgbClr val="0000FF"/>
                </a:solidFill>
                <a:ea typeface="黑体" panose="02010609060101010101" pitchFamily="49" charset="-122"/>
              </a:rPr>
              <a:t>B b1;     //</a:t>
            </a:r>
            <a:r>
              <a:rPr lang="zh-CN" altLang="en-US" sz="2000" dirty="0">
                <a:solidFill>
                  <a:srgbClr val="0000FF"/>
                </a:solidFill>
                <a:ea typeface="黑体" panose="02010609060101010101" pitchFamily="49" charset="-122"/>
              </a:rPr>
              <a:t>定义类</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的公用派生类</a:t>
            </a:r>
            <a:r>
              <a:rPr lang="en-US" altLang="zh-CN" sz="2000" dirty="0">
                <a:solidFill>
                  <a:srgbClr val="0000FF"/>
                </a:solidFill>
                <a:ea typeface="黑体" panose="02010609060101010101" pitchFamily="49" charset="-122"/>
              </a:rPr>
              <a:t>B</a:t>
            </a:r>
            <a:r>
              <a:rPr lang="zh-CN" altLang="en-US" sz="2000" dirty="0">
                <a:solidFill>
                  <a:srgbClr val="0000FF"/>
                </a:solidFill>
                <a:ea typeface="黑体" panose="02010609060101010101" pitchFamily="49" charset="-122"/>
              </a:rPr>
              <a:t>的对象</a:t>
            </a:r>
            <a:r>
              <a:rPr lang="en-US" altLang="zh-CN" sz="2000" dirty="0">
                <a:solidFill>
                  <a:srgbClr val="0000FF"/>
                </a:solidFill>
                <a:ea typeface="黑体" panose="02010609060101010101" pitchFamily="49" charset="-122"/>
              </a:rPr>
              <a:t>b1</a:t>
            </a:r>
          </a:p>
          <a:p>
            <a:pPr marL="0" indent="0">
              <a:buFont typeface="Arial" panose="020B0604020202020204" pitchFamily="34" charset="0"/>
              <a:buNone/>
            </a:pPr>
            <a:r>
              <a:rPr lang="en-US" altLang="zh-CN" sz="2000" dirty="0">
                <a:solidFill>
                  <a:srgbClr val="0000FF"/>
                </a:solidFill>
                <a:ea typeface="黑体" panose="02010609060101010101" pitchFamily="49" charset="-122"/>
              </a:rPr>
              <a:t>a1=b1;//</a:t>
            </a:r>
            <a:r>
              <a:rPr lang="zh-CN" altLang="en-US" sz="2000" dirty="0">
                <a:solidFill>
                  <a:srgbClr val="0000FF"/>
                </a:solidFill>
                <a:ea typeface="黑体" panose="02010609060101010101" pitchFamily="49" charset="-122"/>
              </a:rPr>
              <a:t>用派生类对象</a:t>
            </a:r>
            <a:r>
              <a:rPr lang="en-US" altLang="zh-CN" sz="2000" dirty="0">
                <a:solidFill>
                  <a:srgbClr val="0000FF"/>
                </a:solidFill>
                <a:ea typeface="黑体" panose="02010609060101010101" pitchFamily="49" charset="-122"/>
              </a:rPr>
              <a:t>b1</a:t>
            </a:r>
            <a:r>
              <a:rPr lang="zh-CN" altLang="en-US" sz="2000" dirty="0">
                <a:solidFill>
                  <a:srgbClr val="0000FF"/>
                </a:solidFill>
                <a:ea typeface="黑体" panose="02010609060101010101" pitchFamily="49" charset="-122"/>
              </a:rPr>
              <a:t>对基类对象</a:t>
            </a:r>
            <a:r>
              <a:rPr lang="en-US" altLang="zh-CN" sz="2000" dirty="0">
                <a:solidFill>
                  <a:srgbClr val="0000FF"/>
                </a:solidFill>
                <a:ea typeface="黑体" panose="02010609060101010101" pitchFamily="49" charset="-122"/>
              </a:rPr>
              <a:t>a1</a:t>
            </a:r>
            <a:r>
              <a:rPr lang="zh-CN" altLang="en-US" sz="2000" dirty="0">
                <a:solidFill>
                  <a:srgbClr val="0000FF"/>
                </a:solidFill>
                <a:ea typeface="黑体" panose="02010609060101010101" pitchFamily="49" charset="-122"/>
              </a:rPr>
              <a:t>赋值</a:t>
            </a:r>
          </a:p>
        </p:txBody>
      </p:sp>
      <p:pic>
        <p:nvPicPr>
          <p:cNvPr id="4" name="Picture 3" descr="F:\C++程序设计\tu\tu\图11.26.TIF">
            <a:extLst>
              <a:ext uri="{FF2B5EF4-FFF2-40B4-BE49-F238E27FC236}">
                <a16:creationId xmlns:a16="http://schemas.microsoft.com/office/drawing/2014/main" id="{7B193893-DE4F-C44B-C99E-EE8571912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8381" y="3568965"/>
            <a:ext cx="39227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033705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矩形 6">
            <a:extLst>
              <a:ext uri="{FF2B5EF4-FFF2-40B4-BE49-F238E27FC236}">
                <a16:creationId xmlns:a16="http://schemas.microsoft.com/office/drawing/2014/main" id="{75022A4F-A905-60F8-2D4C-A1B7A8896E3F}"/>
              </a:ext>
            </a:extLst>
          </p:cNvPr>
          <p:cNvSpPr>
            <a:spLocks noChangeArrowheads="1"/>
          </p:cNvSpPr>
          <p:nvPr/>
        </p:nvSpPr>
        <p:spPr bwMode="auto">
          <a:xfrm>
            <a:off x="236299" y="4562943"/>
            <a:ext cx="8424863" cy="1169988"/>
          </a:xfrm>
          <a:prstGeom prst="rect">
            <a:avLst/>
          </a:prstGeom>
          <a:solidFill>
            <a:srgbClr val="FF99FF"/>
          </a:solidFill>
          <a:ln w="19050">
            <a:solidFill>
              <a:srgbClr val="0000FF"/>
            </a:solidFill>
            <a:miter lim="800000"/>
            <a:headEnd/>
            <a:tailEnd/>
          </a:ln>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buClr>
                <a:srgbClr val="FF0000"/>
              </a:buClr>
              <a:buSzPct val="75000"/>
              <a:buFont typeface="Wingdings" panose="05000000000000000000" pitchFamily="2" charset="2"/>
              <a:buChar char="p"/>
            </a:pPr>
            <a:r>
              <a:rPr lang="zh-CN" altLang="en-US" sz="1800" dirty="0">
                <a:solidFill>
                  <a:srgbClr val="0000FF"/>
                </a:solidFill>
                <a:ea typeface="黑体" panose="02010609060101010101" pitchFamily="49" charset="-122"/>
              </a:rPr>
              <a:t>子类关系是单向的、不可逆的。</a:t>
            </a:r>
            <a:r>
              <a:rPr lang="en-US" altLang="zh-CN" sz="1800" dirty="0">
                <a:solidFill>
                  <a:srgbClr val="0000FF"/>
                </a:solidFill>
                <a:ea typeface="黑体" panose="02010609060101010101" pitchFamily="49" charset="-122"/>
              </a:rPr>
              <a:t>B</a:t>
            </a:r>
            <a:r>
              <a:rPr lang="zh-CN" altLang="en-US" sz="1800" dirty="0">
                <a:solidFill>
                  <a:srgbClr val="0000FF"/>
                </a:solidFill>
                <a:ea typeface="黑体" panose="02010609060101010101" pitchFamily="49" charset="-122"/>
              </a:rPr>
              <a:t>是</a:t>
            </a:r>
            <a:r>
              <a:rPr lang="en-US" altLang="zh-CN" sz="1800" dirty="0">
                <a:solidFill>
                  <a:srgbClr val="0000FF"/>
                </a:solidFill>
                <a:ea typeface="黑体" panose="02010609060101010101" pitchFamily="49" charset="-122"/>
              </a:rPr>
              <a:t>A</a:t>
            </a:r>
            <a:r>
              <a:rPr lang="zh-CN" altLang="en-US" sz="1800" dirty="0">
                <a:solidFill>
                  <a:srgbClr val="0000FF"/>
                </a:solidFill>
                <a:ea typeface="黑体" panose="02010609060101010101" pitchFamily="49" charset="-122"/>
              </a:rPr>
              <a:t>的子类，不能说</a:t>
            </a:r>
            <a:r>
              <a:rPr lang="en-US" altLang="zh-CN" sz="1800" dirty="0">
                <a:solidFill>
                  <a:srgbClr val="0000FF"/>
                </a:solidFill>
                <a:ea typeface="黑体" panose="02010609060101010101" pitchFamily="49" charset="-122"/>
              </a:rPr>
              <a:t>A</a:t>
            </a:r>
            <a:r>
              <a:rPr lang="zh-CN" altLang="en-US" sz="1800" dirty="0">
                <a:solidFill>
                  <a:srgbClr val="0000FF"/>
                </a:solidFill>
                <a:ea typeface="黑体" panose="02010609060101010101" pitchFamily="49" charset="-122"/>
              </a:rPr>
              <a:t>是</a:t>
            </a:r>
            <a:r>
              <a:rPr lang="en-US" altLang="zh-CN" sz="1800" dirty="0">
                <a:solidFill>
                  <a:srgbClr val="0000FF"/>
                </a:solidFill>
                <a:ea typeface="黑体" panose="02010609060101010101" pitchFamily="49" charset="-122"/>
              </a:rPr>
              <a:t>B</a:t>
            </a:r>
            <a:r>
              <a:rPr lang="zh-CN" altLang="en-US" sz="1800" dirty="0">
                <a:solidFill>
                  <a:srgbClr val="0000FF"/>
                </a:solidFill>
                <a:ea typeface="黑体" panose="02010609060101010101" pitchFamily="49" charset="-122"/>
              </a:rPr>
              <a:t>的子类。只能用子类对象对其基类对象赋值，而不能用基类对象对其子类对象赋值，</a:t>
            </a:r>
            <a:endParaRPr lang="en-US" altLang="zh-CN" sz="1800" dirty="0">
              <a:solidFill>
                <a:srgbClr val="0000FF"/>
              </a:solidFill>
              <a:ea typeface="黑体" panose="02010609060101010101" pitchFamily="49" charset="-122"/>
            </a:endParaRPr>
          </a:p>
          <a:p>
            <a:pPr defTabSz="914400" eaLnBrk="1" fontAlgn="base" hangingPunct="1">
              <a:lnSpc>
                <a:spcPts val="2800"/>
              </a:lnSpc>
              <a:spcBef>
                <a:spcPct val="0"/>
              </a:spcBef>
              <a:spcAft>
                <a:spcPct val="0"/>
              </a:spcAft>
              <a:buClr>
                <a:srgbClr val="FF0000"/>
              </a:buClr>
              <a:buSzPct val="75000"/>
              <a:buFont typeface="Wingdings" panose="05000000000000000000" pitchFamily="2" charset="2"/>
              <a:buChar char="p"/>
            </a:pPr>
            <a:r>
              <a:rPr lang="zh-CN" altLang="en-US" sz="1800" dirty="0">
                <a:solidFill>
                  <a:srgbClr val="0000FF"/>
                </a:solidFill>
                <a:ea typeface="黑体" panose="02010609060101010101" pitchFamily="49" charset="-122"/>
              </a:rPr>
              <a:t>同一基类的不同派生类对象之间也不能赋值。</a:t>
            </a:r>
          </a:p>
        </p:txBody>
      </p:sp>
      <p:sp>
        <p:nvSpPr>
          <p:cNvPr id="2" name="矩形 3">
            <a:extLst>
              <a:ext uri="{FF2B5EF4-FFF2-40B4-BE49-F238E27FC236}">
                <a16:creationId xmlns:a16="http://schemas.microsoft.com/office/drawing/2014/main" id="{623EDA36-52A8-DAA3-542D-1F81B37A2F11}"/>
              </a:ext>
            </a:extLst>
          </p:cNvPr>
          <p:cNvSpPr>
            <a:spLocks noChangeArrowheads="1"/>
          </p:cNvSpPr>
          <p:nvPr/>
        </p:nvSpPr>
        <p:spPr bwMode="auto">
          <a:xfrm>
            <a:off x="191823" y="1336804"/>
            <a:ext cx="8580470" cy="197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3000"/>
              </a:lnSpc>
              <a:spcBef>
                <a:spcPct val="0"/>
              </a:spcBef>
              <a:spcAft>
                <a:spcPct val="0"/>
              </a:spcAft>
              <a:buClr>
                <a:srgbClr val="FF0000"/>
              </a:buClr>
              <a:buSzPct val="75000"/>
              <a:buFont typeface="Wingdings" panose="05000000000000000000" pitchFamily="2" charset="2"/>
              <a:buChar char="p"/>
            </a:pPr>
            <a:r>
              <a:rPr lang="zh-CN" altLang="en-US" sz="2000" dirty="0">
                <a:solidFill>
                  <a:srgbClr val="000000"/>
                </a:solidFill>
                <a:ea typeface="黑体" panose="02010609060101010101" pitchFamily="49" charset="-122"/>
              </a:rPr>
              <a:t> 在赋值时舍弃派生类自己的成员。</a:t>
            </a:r>
            <a:endParaRPr lang="en-US" altLang="zh-CN" sz="2000" dirty="0">
              <a:solidFill>
                <a:srgbClr val="000000"/>
              </a:solidFill>
              <a:ea typeface="黑体" panose="02010609060101010101" pitchFamily="49" charset="-122"/>
            </a:endParaRPr>
          </a:p>
          <a:p>
            <a:pPr defTabSz="914400" eaLnBrk="1" fontAlgn="base" hangingPunct="1">
              <a:lnSpc>
                <a:spcPts val="3000"/>
              </a:lnSpc>
              <a:spcBef>
                <a:spcPct val="0"/>
              </a:spcBef>
              <a:spcAft>
                <a:spcPct val="0"/>
              </a:spcAft>
              <a:buClr>
                <a:srgbClr val="FF0000"/>
              </a:buClr>
              <a:buSzPct val="75000"/>
              <a:buFont typeface="Wingdings" panose="05000000000000000000" pitchFamily="2" charset="2"/>
              <a:buChar char="p"/>
            </a:pPr>
            <a:r>
              <a:rPr lang="zh-CN" altLang="en-US" sz="2000" dirty="0">
                <a:solidFill>
                  <a:srgbClr val="000000"/>
                </a:solidFill>
                <a:ea typeface="黑体" panose="02010609060101010101" pitchFamily="49" charset="-122"/>
              </a:rPr>
              <a:t> 实际上，所谓赋值只是对数据成员赋值，对成员函数不存在赋值问题。 </a:t>
            </a:r>
          </a:p>
          <a:p>
            <a:pPr defTabSz="914400" eaLnBrk="1" fontAlgn="base" hangingPunct="1">
              <a:lnSpc>
                <a:spcPts val="3000"/>
              </a:lnSpc>
              <a:spcBef>
                <a:spcPct val="0"/>
              </a:spcBef>
              <a:spcAft>
                <a:spcPct val="0"/>
              </a:spcAft>
              <a:buClr>
                <a:srgbClr val="FF0000"/>
              </a:buClr>
              <a:buSzPct val="75000"/>
              <a:buFont typeface="Wingdings" panose="05000000000000000000" pitchFamily="2" charset="2"/>
              <a:buChar char="p"/>
            </a:pPr>
            <a:r>
              <a:rPr lang="zh-CN" altLang="en-US" sz="2000" dirty="0">
                <a:solidFill>
                  <a:srgbClr val="000000"/>
                </a:solidFill>
                <a:ea typeface="黑体" panose="02010609060101010101" pitchFamily="49" charset="-122"/>
              </a:rPr>
              <a:t> </a:t>
            </a:r>
            <a:r>
              <a:rPr lang="zh-CN" altLang="en-US" sz="2000" dirty="0">
                <a:solidFill>
                  <a:srgbClr val="FF0000"/>
                </a:solidFill>
                <a:ea typeface="黑体" panose="02010609060101010101" pitchFamily="49" charset="-122"/>
              </a:rPr>
              <a:t>请注意: </a:t>
            </a:r>
            <a:r>
              <a:rPr lang="zh-CN" altLang="en-US" sz="2000" dirty="0">
                <a:solidFill>
                  <a:srgbClr val="000000"/>
                </a:solidFill>
                <a:ea typeface="黑体" panose="02010609060101010101" pitchFamily="49" charset="-122"/>
              </a:rPr>
              <a:t>赋值后不能企图通过对象</a:t>
            </a:r>
            <a:r>
              <a:rPr lang="en-US" altLang="zh-CN" sz="2000" dirty="0">
                <a:solidFill>
                  <a:srgbClr val="000000"/>
                </a:solidFill>
                <a:ea typeface="黑体" panose="02010609060101010101" pitchFamily="49" charset="-122"/>
              </a:rPr>
              <a:t>a1</a:t>
            </a:r>
            <a:r>
              <a:rPr lang="zh-CN" altLang="en-US" sz="2000" dirty="0">
                <a:solidFill>
                  <a:srgbClr val="000000"/>
                </a:solidFill>
                <a:ea typeface="黑体" panose="02010609060101010101" pitchFamily="49" charset="-122"/>
              </a:rPr>
              <a:t>去访问派生类对象</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的成员，因为</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的成员与</a:t>
            </a:r>
            <a:r>
              <a:rPr lang="en-US" altLang="zh-CN" sz="2000" dirty="0">
                <a:solidFill>
                  <a:srgbClr val="000000"/>
                </a:solidFill>
                <a:ea typeface="黑体" panose="02010609060101010101" pitchFamily="49" charset="-122"/>
              </a:rPr>
              <a:t>a1</a:t>
            </a:r>
            <a:r>
              <a:rPr lang="zh-CN" altLang="en-US" sz="2000" dirty="0">
                <a:solidFill>
                  <a:srgbClr val="000000"/>
                </a:solidFill>
                <a:ea typeface="黑体" panose="02010609060101010101" pitchFamily="49" charset="-122"/>
              </a:rPr>
              <a:t>的成员不同。</a:t>
            </a:r>
            <a:endParaRPr lang="en-US" altLang="zh-CN" sz="2000" dirty="0">
              <a:solidFill>
                <a:srgbClr val="000000"/>
              </a:solidFill>
              <a:ea typeface="黑体" panose="02010609060101010101" pitchFamily="49" charset="-122"/>
            </a:endParaRPr>
          </a:p>
          <a:p>
            <a:pPr defTabSz="914400" eaLnBrk="1" fontAlgn="base" hangingPunct="1">
              <a:lnSpc>
                <a:spcPts val="3000"/>
              </a:lnSpc>
              <a:spcBef>
                <a:spcPct val="0"/>
              </a:spcBef>
              <a:spcAft>
                <a:spcPct val="0"/>
              </a:spcAft>
              <a:buClr>
                <a:srgbClr val="FF0000"/>
              </a:buClr>
              <a:buSzPct val="75000"/>
            </a:pPr>
            <a:r>
              <a:rPr lang="zh-CN" altLang="en-US" sz="2000" dirty="0">
                <a:solidFill>
                  <a:srgbClr val="000000"/>
                </a:solidFill>
                <a:ea typeface="黑体" panose="02010609060101010101" pitchFamily="49" charset="-122"/>
              </a:rPr>
              <a:t>假设</a:t>
            </a:r>
            <a:r>
              <a:rPr lang="en-US" altLang="zh-CN" sz="2000" dirty="0">
                <a:solidFill>
                  <a:srgbClr val="000000"/>
                </a:solidFill>
                <a:ea typeface="黑体" panose="02010609060101010101" pitchFamily="49" charset="-122"/>
              </a:rPr>
              <a:t>age</a:t>
            </a:r>
            <a:r>
              <a:rPr lang="zh-CN" altLang="en-US" sz="2000" dirty="0">
                <a:solidFill>
                  <a:srgbClr val="000000"/>
                </a:solidFill>
                <a:ea typeface="黑体" panose="02010609060101010101" pitchFamily="49" charset="-122"/>
              </a:rPr>
              <a:t>是派生类</a:t>
            </a:r>
            <a:r>
              <a:rPr lang="en-US" altLang="zh-CN" sz="2000" dirty="0">
                <a:solidFill>
                  <a:srgbClr val="000000"/>
                </a:solidFill>
                <a:ea typeface="黑体" panose="02010609060101010101" pitchFamily="49" charset="-122"/>
              </a:rPr>
              <a:t>B</a:t>
            </a:r>
            <a:r>
              <a:rPr lang="zh-CN" altLang="en-US" sz="2000" dirty="0">
                <a:solidFill>
                  <a:srgbClr val="000000"/>
                </a:solidFill>
                <a:ea typeface="黑体" panose="02010609060101010101" pitchFamily="49" charset="-122"/>
              </a:rPr>
              <a:t>增加的公用数据成员</a:t>
            </a:r>
          </a:p>
        </p:txBody>
      </p:sp>
      <p:sp>
        <p:nvSpPr>
          <p:cNvPr id="8" name="矩形 4">
            <a:extLst>
              <a:ext uri="{FF2B5EF4-FFF2-40B4-BE49-F238E27FC236}">
                <a16:creationId xmlns:a16="http://schemas.microsoft.com/office/drawing/2014/main" id="{3446EAAD-FA37-D89D-473A-27B9706D03A0}"/>
              </a:ext>
            </a:extLst>
          </p:cNvPr>
          <p:cNvSpPr>
            <a:spLocks noChangeArrowheads="1"/>
          </p:cNvSpPr>
          <p:nvPr/>
        </p:nvSpPr>
        <p:spPr bwMode="auto">
          <a:xfrm>
            <a:off x="287336" y="3374574"/>
            <a:ext cx="856932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a1.age=23;   //</a:t>
            </a:r>
            <a:r>
              <a:rPr kumimoji="0" lang="zh-CN" altLang="en-US" sz="18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rPr>
              <a:t>错误</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中不包含派生类中增加的成员</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b1.age=21;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正确，</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b1</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中包含派生类中增加的成员</a:t>
            </a:r>
          </a:p>
        </p:txBody>
      </p:sp>
    </p:spTree>
    <p:extLst>
      <p:ext uri="{BB962C8B-B14F-4D97-AF65-F5344CB8AC3E}">
        <p14:creationId xmlns:p14="http://schemas.microsoft.com/office/powerpoint/2010/main" val="34864097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E09F1530-D96F-C3B1-109F-4362DCB92EB2}"/>
              </a:ext>
            </a:extLst>
          </p:cNvPr>
          <p:cNvSpPr txBox="1">
            <a:spLocks noChangeArrowheads="1"/>
          </p:cNvSpPr>
          <p:nvPr/>
        </p:nvSpPr>
        <p:spPr>
          <a:xfrm>
            <a:off x="396510" y="1232881"/>
            <a:ext cx="8153400" cy="964382"/>
          </a:xfrm>
          <a:prstGeom prst="rect">
            <a:avLst/>
          </a:prstGeom>
          <a:noFill/>
          <a:ln>
            <a:solidFill>
              <a:srgbClr val="800000"/>
            </a:solidFill>
          </a:ln>
          <a:extLst>
            <a:ext uri="{909E8E84-426E-40DD-AFC4-6F175D3DCCD1}">
              <a14:hiddenFill xmlns:a14="http://schemas.microsoft.com/office/drawing/2010/main">
                <a:solidFill>
                  <a:srgbClr val="FFFFFF"/>
                </a:solidFill>
              </a14:hiddenFill>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spcBef>
                <a:spcPct val="50000"/>
              </a:spcBef>
            </a:pPr>
            <a:r>
              <a:rPr lang="zh-CN" altLang="en-US" sz="3000">
                <a:latin typeface="Arial" panose="020B0604020202020204" pitchFamily="34" charset="0"/>
                <a:ea typeface="黑体" panose="02010609060101010101" pitchFamily="49" charset="-122"/>
              </a:rPr>
              <a:t>第11章  继承与派生</a:t>
            </a:r>
          </a:p>
        </p:txBody>
      </p:sp>
      <p:sp>
        <p:nvSpPr>
          <p:cNvPr id="4" name="Rectangle 3">
            <a:extLst>
              <a:ext uri="{FF2B5EF4-FFF2-40B4-BE49-F238E27FC236}">
                <a16:creationId xmlns:a16="http://schemas.microsoft.com/office/drawing/2014/main" id="{6CE29DBD-9F60-AA40-53D0-05124368132A}"/>
              </a:ext>
            </a:extLst>
          </p:cNvPr>
          <p:cNvSpPr txBox="1">
            <a:spLocks noChangeArrowheads="1"/>
          </p:cNvSpPr>
          <p:nvPr/>
        </p:nvSpPr>
        <p:spPr>
          <a:xfrm>
            <a:off x="947240" y="2543638"/>
            <a:ext cx="7543800" cy="2303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None/>
            </a:pPr>
            <a:r>
              <a:rPr lang="zh-CN" altLang="en-US">
                <a:latin typeface="Arial" panose="020B0604020202020204" pitchFamily="34" charset="0"/>
                <a:ea typeface="楷体_GB2312" pitchFamily="49" charset="-122"/>
                <a:hlinkClick r:id="rId3" action="ppaction://hlinksldjump">
                  <a:extLst>
                    <a:ext uri="{A12FA001-AC4F-418D-AE19-62706E023703}">
                      <ahyp:hlinkClr xmlns:ahyp="http://schemas.microsoft.com/office/drawing/2018/hyperlinkcolor" val="tx"/>
                    </a:ext>
                  </a:extLst>
                </a:hlinkClick>
              </a:rPr>
              <a:t>11.6  多重继承</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4" action="ppaction://hlinksldjump">
                  <a:extLst>
                    <a:ext uri="{A12FA001-AC4F-418D-AE19-62706E023703}">
                      <ahyp:hlinkClr xmlns:ahyp="http://schemas.microsoft.com/office/drawing/2018/hyperlinkcolor" val="tx"/>
                    </a:ext>
                  </a:extLst>
                </a:hlinkClick>
              </a:rPr>
              <a:t>11.7  基类与派生类的转换</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5" action="ppaction://hlinksldjump">
                  <a:extLst>
                    <a:ext uri="{A12FA001-AC4F-418D-AE19-62706E023703}">
                      <ahyp:hlinkClr xmlns:ahyp="http://schemas.microsoft.com/office/drawing/2018/hyperlinkcolor" val="tx"/>
                    </a:ext>
                  </a:extLst>
                </a:hlinkClick>
              </a:rPr>
              <a:t>11.8  继承与组合</a:t>
            </a:r>
            <a:endParaRPr lang="zh-CN" altLang="en-US">
              <a:latin typeface="Arial" panose="020B0604020202020204" pitchFamily="34" charset="0"/>
              <a:ea typeface="楷体_GB2312" pitchFamily="49" charset="-122"/>
            </a:endParaRPr>
          </a:p>
          <a:p>
            <a:pPr>
              <a:buFontTx/>
              <a:buNone/>
            </a:pPr>
            <a:r>
              <a:rPr lang="zh-CN" altLang="en-US">
                <a:latin typeface="Arial" panose="020B0604020202020204" pitchFamily="34" charset="0"/>
                <a:ea typeface="楷体_GB2312" pitchFamily="49" charset="-122"/>
                <a:hlinkClick r:id="rId6" action="ppaction://hlinksldjump">
                  <a:extLst>
                    <a:ext uri="{A12FA001-AC4F-418D-AE19-62706E023703}">
                      <ahyp:hlinkClr xmlns:ahyp="http://schemas.microsoft.com/office/drawing/2018/hyperlinkcolor" val="tx"/>
                    </a:ext>
                  </a:extLst>
                </a:hlinkClick>
              </a:rPr>
              <a:t>11.9  继承在软件开发中的重要意义</a:t>
            </a:r>
            <a:endParaRPr lang="zh-CN" altLang="en-US" dirty="0">
              <a:latin typeface="Arial" panose="020B0604020202020204" pitchFamily="34" charset="0"/>
              <a:ea typeface="楷体_GB2312" pitchFamily="49" charset="-122"/>
            </a:endParaRPr>
          </a:p>
        </p:txBody>
      </p:sp>
    </p:spTree>
    <p:extLst>
      <p:ext uri="{BB962C8B-B14F-4D97-AF65-F5344CB8AC3E}">
        <p14:creationId xmlns:p14="http://schemas.microsoft.com/office/powerpoint/2010/main" val="119606337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018E3CDE-29B1-7F9E-4F83-02F6C5AC2867}"/>
              </a:ext>
            </a:extLst>
          </p:cNvPr>
          <p:cNvSpPr txBox="1">
            <a:spLocks noChangeArrowheads="1"/>
          </p:cNvSpPr>
          <p:nvPr/>
        </p:nvSpPr>
        <p:spPr>
          <a:xfrm>
            <a:off x="580633" y="1544517"/>
            <a:ext cx="7864558" cy="37363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zh-CN" altLang="en-US" sz="2000" dirty="0">
                <a:ea typeface="黑体" panose="02010609060101010101" pitchFamily="49" charset="-122"/>
              </a:rPr>
              <a:t>如已定义了基类</a:t>
            </a:r>
            <a:r>
              <a:rPr lang="en-US" altLang="zh-CN" sz="2000" dirty="0">
                <a:ea typeface="黑体" panose="02010609060101010101" pitchFamily="49" charset="-122"/>
              </a:rPr>
              <a:t>A</a:t>
            </a:r>
            <a:r>
              <a:rPr lang="zh-CN" altLang="en-US" sz="2000" dirty="0">
                <a:ea typeface="黑体" panose="02010609060101010101" pitchFamily="49" charset="-122"/>
              </a:rPr>
              <a:t>对象</a:t>
            </a:r>
            <a:r>
              <a:rPr lang="en-US" altLang="zh-CN" sz="2000" dirty="0">
                <a:ea typeface="黑体" panose="02010609060101010101" pitchFamily="49" charset="-122"/>
              </a:rPr>
              <a:t>a1，</a:t>
            </a:r>
            <a:r>
              <a:rPr lang="zh-CN" altLang="en-US" sz="2000" dirty="0">
                <a:ea typeface="黑体" panose="02010609060101010101" pitchFamily="49" charset="-122"/>
              </a:rPr>
              <a:t>可以定义</a:t>
            </a:r>
            <a:r>
              <a:rPr lang="en-US" altLang="zh-CN" sz="2000" dirty="0">
                <a:ea typeface="黑体" panose="02010609060101010101" pitchFamily="49" charset="-122"/>
              </a:rPr>
              <a:t>a1</a:t>
            </a:r>
            <a:r>
              <a:rPr lang="zh-CN" altLang="en-US" sz="2000" dirty="0">
                <a:ea typeface="黑体" panose="02010609060101010101" pitchFamily="49" charset="-122"/>
              </a:rPr>
              <a:t>的引用变量:</a:t>
            </a:r>
          </a:p>
          <a:p>
            <a:pPr marL="0" indent="0">
              <a:lnSpc>
                <a:spcPts val="2800"/>
              </a:lnSpc>
              <a:buFont typeface="Arial" panose="020B0604020202020204" pitchFamily="34" charset="0"/>
              <a:buNone/>
            </a:pPr>
            <a:r>
              <a:rPr lang="en-US" altLang="zh-CN" sz="2000" dirty="0">
                <a:ea typeface="黑体" panose="02010609060101010101" pitchFamily="49" charset="-122"/>
              </a:rPr>
              <a:t>A a1;           //</a:t>
            </a:r>
            <a:r>
              <a:rPr lang="zh-CN" altLang="en-US" sz="2000" dirty="0">
                <a:ea typeface="黑体" panose="02010609060101010101" pitchFamily="49" charset="-122"/>
              </a:rPr>
              <a:t>定义基类</a:t>
            </a:r>
            <a:r>
              <a:rPr lang="en-US" altLang="zh-CN" sz="2000" dirty="0">
                <a:ea typeface="黑体" panose="02010609060101010101" pitchFamily="49" charset="-122"/>
              </a:rPr>
              <a:t>A</a:t>
            </a:r>
            <a:r>
              <a:rPr lang="zh-CN" altLang="en-US" sz="2000" dirty="0">
                <a:ea typeface="黑体" panose="02010609060101010101" pitchFamily="49" charset="-122"/>
              </a:rPr>
              <a:t>对象</a:t>
            </a:r>
            <a:r>
              <a:rPr lang="en-US" altLang="zh-CN" sz="2000" dirty="0">
                <a:ea typeface="黑体" panose="02010609060101010101" pitchFamily="49" charset="-122"/>
              </a:rPr>
              <a:t>a1</a:t>
            </a:r>
          </a:p>
          <a:p>
            <a:pPr marL="0" indent="0">
              <a:lnSpc>
                <a:spcPts val="2800"/>
              </a:lnSpc>
              <a:buFont typeface="Arial" panose="020B0604020202020204" pitchFamily="34" charset="0"/>
              <a:buNone/>
            </a:pPr>
            <a:r>
              <a:rPr lang="en-US" altLang="zh-CN" sz="2000" dirty="0">
                <a:ea typeface="黑体" panose="02010609060101010101" pitchFamily="49" charset="-122"/>
              </a:rPr>
              <a:t>B b1;           //</a:t>
            </a:r>
            <a:r>
              <a:rPr lang="zh-CN" altLang="en-US" sz="2000" dirty="0">
                <a:ea typeface="黑体" panose="02010609060101010101" pitchFamily="49" charset="-122"/>
              </a:rPr>
              <a:t>定义公用派生类</a:t>
            </a:r>
            <a:r>
              <a:rPr lang="en-US" altLang="zh-CN" sz="2000" dirty="0">
                <a:ea typeface="黑体" panose="02010609060101010101" pitchFamily="49" charset="-122"/>
              </a:rPr>
              <a:t>B</a:t>
            </a:r>
            <a:r>
              <a:rPr lang="zh-CN" altLang="en-US" sz="2000" dirty="0">
                <a:ea typeface="黑体" panose="02010609060101010101" pitchFamily="49" charset="-122"/>
              </a:rPr>
              <a:t>对象</a:t>
            </a:r>
            <a:r>
              <a:rPr lang="en-US" altLang="zh-CN" sz="2000" dirty="0">
                <a:ea typeface="黑体" panose="02010609060101010101" pitchFamily="49" charset="-122"/>
              </a:rPr>
              <a:t>b1</a:t>
            </a:r>
          </a:p>
          <a:p>
            <a:pPr marL="0" indent="0">
              <a:lnSpc>
                <a:spcPts val="2800"/>
              </a:lnSpc>
              <a:buFont typeface="Arial" panose="020B0604020202020204" pitchFamily="34" charset="0"/>
              <a:buNone/>
            </a:pPr>
            <a:r>
              <a:rPr lang="en-US" altLang="zh-CN" sz="2000" dirty="0">
                <a:solidFill>
                  <a:srgbClr val="0000FF"/>
                </a:solidFill>
                <a:ea typeface="黑体" panose="02010609060101010101" pitchFamily="49" charset="-122"/>
              </a:rPr>
              <a:t>A&amp; r=a1; //</a:t>
            </a:r>
            <a:r>
              <a:rPr lang="zh-CN" altLang="en-US" sz="2000" dirty="0">
                <a:solidFill>
                  <a:srgbClr val="0000FF"/>
                </a:solidFill>
                <a:ea typeface="黑体" panose="02010609060101010101" pitchFamily="49" charset="-122"/>
              </a:rPr>
              <a:t>定义基类</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对象的引用变量</a:t>
            </a:r>
            <a:r>
              <a:rPr lang="en-US" altLang="zh-CN" sz="2000" dirty="0">
                <a:solidFill>
                  <a:srgbClr val="0000FF"/>
                </a:solidFill>
                <a:ea typeface="黑体" panose="02010609060101010101" pitchFamily="49" charset="-122"/>
              </a:rPr>
              <a:t>r,</a:t>
            </a:r>
            <a:r>
              <a:rPr lang="zh-CN" altLang="en-US" sz="2000" dirty="0">
                <a:solidFill>
                  <a:srgbClr val="0000FF"/>
                </a:solidFill>
                <a:ea typeface="黑体" panose="02010609060101010101" pitchFamily="49" charset="-122"/>
              </a:rPr>
              <a:t>并用</a:t>
            </a:r>
            <a:r>
              <a:rPr lang="en-US" altLang="zh-CN" sz="2000" dirty="0">
                <a:solidFill>
                  <a:srgbClr val="0000FF"/>
                </a:solidFill>
                <a:ea typeface="黑体" panose="02010609060101010101" pitchFamily="49" charset="-122"/>
              </a:rPr>
              <a:t>a1</a:t>
            </a:r>
            <a:r>
              <a:rPr lang="zh-CN" altLang="en-US" sz="2000" dirty="0">
                <a:solidFill>
                  <a:srgbClr val="0000FF"/>
                </a:solidFill>
                <a:ea typeface="黑体" panose="02010609060101010101" pitchFamily="49" charset="-122"/>
              </a:rPr>
              <a:t>对其初始化</a:t>
            </a:r>
          </a:p>
          <a:p>
            <a:pPr marL="0" indent="0">
              <a:lnSpc>
                <a:spcPts val="2800"/>
              </a:lnSpc>
              <a:buFont typeface="Arial" panose="020B0604020202020204" pitchFamily="34" charset="0"/>
              <a:buNone/>
            </a:pPr>
            <a:r>
              <a:rPr lang="zh-CN" altLang="en-US" sz="2000" dirty="0">
                <a:ea typeface="黑体" panose="02010609060101010101" pitchFamily="49" charset="-122"/>
              </a:rPr>
              <a:t>也可以用子类对象初始化引用变量</a:t>
            </a:r>
            <a:r>
              <a:rPr lang="en-US" altLang="zh-CN" sz="2000" dirty="0">
                <a:ea typeface="黑体" panose="02010609060101010101" pitchFamily="49" charset="-122"/>
              </a:rPr>
              <a:t>r，</a:t>
            </a:r>
            <a:r>
              <a:rPr lang="zh-CN" altLang="en-US" sz="2000" dirty="0">
                <a:ea typeface="黑体" panose="02010609060101010101" pitchFamily="49" charset="-122"/>
              </a:rPr>
              <a:t>将上面最后一行改为</a:t>
            </a:r>
          </a:p>
          <a:p>
            <a:pPr marL="0" indent="0">
              <a:lnSpc>
                <a:spcPts val="2800"/>
              </a:lnSpc>
              <a:buFont typeface="Arial" panose="020B0604020202020204" pitchFamily="34" charset="0"/>
              <a:buNone/>
            </a:pPr>
            <a:r>
              <a:rPr lang="en-US" altLang="zh-CN" sz="2000" dirty="0">
                <a:solidFill>
                  <a:srgbClr val="0000FF"/>
                </a:solidFill>
                <a:ea typeface="黑体" panose="02010609060101010101" pitchFamily="49" charset="-122"/>
              </a:rPr>
              <a:t>A&amp; r=b1;//</a:t>
            </a:r>
            <a:r>
              <a:rPr lang="zh-CN" altLang="en-US" sz="2000" dirty="0">
                <a:solidFill>
                  <a:srgbClr val="0000FF"/>
                </a:solidFill>
                <a:ea typeface="黑体" panose="02010609060101010101" pitchFamily="49" charset="-122"/>
              </a:rPr>
              <a:t>定义基类</a:t>
            </a:r>
            <a:r>
              <a:rPr lang="en-US" altLang="zh-CN" sz="2000" dirty="0">
                <a:solidFill>
                  <a:srgbClr val="0000FF"/>
                </a:solidFill>
                <a:ea typeface="黑体" panose="02010609060101010101" pitchFamily="49" charset="-122"/>
              </a:rPr>
              <a:t>A</a:t>
            </a:r>
            <a:r>
              <a:rPr lang="zh-CN" altLang="en-US" sz="2000" dirty="0">
                <a:solidFill>
                  <a:srgbClr val="0000FF"/>
                </a:solidFill>
                <a:ea typeface="黑体" panose="02010609060101010101" pitchFamily="49" charset="-122"/>
              </a:rPr>
              <a:t>对象的引用变量</a:t>
            </a:r>
            <a:r>
              <a:rPr lang="en-US" altLang="zh-CN" sz="2000" dirty="0">
                <a:solidFill>
                  <a:srgbClr val="0000FF"/>
                </a:solidFill>
                <a:ea typeface="黑体" panose="02010609060101010101" pitchFamily="49" charset="-122"/>
              </a:rPr>
              <a:t>r,</a:t>
            </a:r>
            <a:r>
              <a:rPr lang="zh-CN" altLang="en-US" sz="2000" dirty="0">
                <a:solidFill>
                  <a:srgbClr val="0000FF"/>
                </a:solidFill>
                <a:ea typeface="黑体" panose="02010609060101010101" pitchFamily="49" charset="-122"/>
              </a:rPr>
              <a:t>并用派生类</a:t>
            </a:r>
            <a:r>
              <a:rPr lang="en-US" altLang="zh-CN" sz="2000" dirty="0">
                <a:solidFill>
                  <a:srgbClr val="0000FF"/>
                </a:solidFill>
                <a:ea typeface="黑体" panose="02010609060101010101" pitchFamily="49" charset="-122"/>
              </a:rPr>
              <a:t>B</a:t>
            </a:r>
            <a:r>
              <a:rPr lang="zh-CN" altLang="en-US" sz="2000" dirty="0">
                <a:solidFill>
                  <a:srgbClr val="0000FF"/>
                </a:solidFill>
                <a:ea typeface="黑体" panose="02010609060101010101" pitchFamily="49" charset="-122"/>
              </a:rPr>
              <a:t>对象</a:t>
            </a:r>
            <a:r>
              <a:rPr lang="en-US" altLang="zh-CN" sz="2000" dirty="0">
                <a:solidFill>
                  <a:srgbClr val="0000FF"/>
                </a:solidFill>
                <a:ea typeface="黑体" panose="02010609060101010101" pitchFamily="49" charset="-122"/>
              </a:rPr>
              <a:t>b1</a:t>
            </a:r>
            <a:r>
              <a:rPr lang="zh-CN" altLang="en-US" sz="2000" dirty="0">
                <a:solidFill>
                  <a:srgbClr val="0000FF"/>
                </a:solidFill>
                <a:ea typeface="黑体" panose="02010609060101010101" pitchFamily="49" charset="-122"/>
              </a:rPr>
              <a:t>对其初始化</a:t>
            </a:r>
          </a:p>
          <a:p>
            <a:pPr marL="0" indent="0">
              <a:lnSpc>
                <a:spcPts val="2800"/>
              </a:lnSpc>
              <a:buFont typeface="Arial" panose="020B0604020202020204" pitchFamily="34" charset="0"/>
              <a:buNone/>
            </a:pPr>
            <a:r>
              <a:rPr lang="zh-CN" altLang="en-US" sz="2000" dirty="0">
                <a:ea typeface="黑体" panose="02010609060101010101" pitchFamily="49" charset="-122"/>
              </a:rPr>
              <a:t>或者保留上面第3行“</a:t>
            </a:r>
            <a:r>
              <a:rPr lang="en-US" altLang="zh-CN" sz="2000" dirty="0">
                <a:ea typeface="黑体" panose="02010609060101010101" pitchFamily="49" charset="-122"/>
              </a:rPr>
              <a:t>A&amp; r=a1;”，</a:t>
            </a:r>
            <a:r>
              <a:rPr lang="zh-CN" altLang="en-US" sz="2000" dirty="0">
                <a:ea typeface="黑体" panose="02010609060101010101" pitchFamily="49" charset="-122"/>
              </a:rPr>
              <a:t>而对</a:t>
            </a:r>
            <a:r>
              <a:rPr lang="en-US" altLang="zh-CN" sz="2000" dirty="0">
                <a:ea typeface="黑体" panose="02010609060101010101" pitchFamily="49" charset="-122"/>
              </a:rPr>
              <a:t>r</a:t>
            </a:r>
            <a:r>
              <a:rPr lang="zh-CN" altLang="en-US" sz="2000" dirty="0">
                <a:ea typeface="黑体" panose="02010609060101010101" pitchFamily="49" charset="-122"/>
              </a:rPr>
              <a:t>重新赋值：</a:t>
            </a:r>
          </a:p>
          <a:p>
            <a:pPr marL="0" indent="0">
              <a:lnSpc>
                <a:spcPts val="2800"/>
              </a:lnSpc>
              <a:buFont typeface="Arial" panose="020B0604020202020204" pitchFamily="34" charset="0"/>
              <a:buNone/>
            </a:pPr>
            <a:r>
              <a:rPr lang="en-US" altLang="zh-CN" sz="2000" dirty="0">
                <a:solidFill>
                  <a:srgbClr val="0000FF"/>
                </a:solidFill>
                <a:ea typeface="黑体" panose="02010609060101010101" pitchFamily="49" charset="-122"/>
              </a:rPr>
              <a:t>r=b1;//</a:t>
            </a:r>
            <a:r>
              <a:rPr lang="zh-CN" altLang="en-US" sz="2000" dirty="0">
                <a:solidFill>
                  <a:srgbClr val="0000FF"/>
                </a:solidFill>
                <a:ea typeface="黑体" panose="02010609060101010101" pitchFamily="49" charset="-122"/>
              </a:rPr>
              <a:t>用派生类</a:t>
            </a:r>
            <a:r>
              <a:rPr lang="en-US" altLang="zh-CN" sz="2000" dirty="0">
                <a:solidFill>
                  <a:srgbClr val="0000FF"/>
                </a:solidFill>
                <a:ea typeface="黑体" panose="02010609060101010101" pitchFamily="49" charset="-122"/>
              </a:rPr>
              <a:t>B</a:t>
            </a:r>
            <a:r>
              <a:rPr lang="zh-CN" altLang="en-US" sz="2000" dirty="0">
                <a:solidFill>
                  <a:srgbClr val="0000FF"/>
                </a:solidFill>
                <a:ea typeface="黑体" panose="02010609060101010101" pitchFamily="49" charset="-122"/>
              </a:rPr>
              <a:t>对象</a:t>
            </a:r>
            <a:r>
              <a:rPr lang="en-US" altLang="zh-CN" sz="2000" dirty="0">
                <a:solidFill>
                  <a:srgbClr val="0000FF"/>
                </a:solidFill>
                <a:ea typeface="黑体" panose="02010609060101010101" pitchFamily="49" charset="-122"/>
              </a:rPr>
              <a:t>b1</a:t>
            </a:r>
            <a:r>
              <a:rPr lang="zh-CN" altLang="en-US" sz="2000" dirty="0">
                <a:solidFill>
                  <a:srgbClr val="0000FF"/>
                </a:solidFill>
                <a:ea typeface="黑体" panose="02010609060101010101" pitchFamily="49" charset="-122"/>
              </a:rPr>
              <a:t>对</a:t>
            </a:r>
            <a:r>
              <a:rPr lang="en-US" altLang="zh-CN" sz="2000" dirty="0">
                <a:solidFill>
                  <a:srgbClr val="0000FF"/>
                </a:solidFill>
                <a:ea typeface="黑体" panose="02010609060101010101" pitchFamily="49" charset="-122"/>
              </a:rPr>
              <a:t>a1</a:t>
            </a:r>
            <a:r>
              <a:rPr lang="zh-CN" altLang="en-US" sz="2000" dirty="0">
                <a:solidFill>
                  <a:srgbClr val="0000FF"/>
                </a:solidFill>
                <a:ea typeface="黑体" panose="02010609060101010101" pitchFamily="49" charset="-122"/>
              </a:rPr>
              <a:t>的引用变量</a:t>
            </a:r>
            <a:r>
              <a:rPr lang="en-US" altLang="zh-CN" sz="2000" dirty="0">
                <a:solidFill>
                  <a:srgbClr val="0000FF"/>
                </a:solidFill>
                <a:ea typeface="黑体" panose="02010609060101010101" pitchFamily="49" charset="-122"/>
              </a:rPr>
              <a:t>r</a:t>
            </a:r>
            <a:r>
              <a:rPr lang="zh-CN" altLang="en-US" sz="2000" dirty="0">
                <a:solidFill>
                  <a:srgbClr val="0000FF"/>
                </a:solidFill>
                <a:ea typeface="黑体" panose="02010609060101010101" pitchFamily="49" charset="-122"/>
              </a:rPr>
              <a:t>赋值</a:t>
            </a:r>
            <a:endParaRPr lang="en-US" altLang="zh-CN" sz="2000" dirty="0">
              <a:solidFill>
                <a:srgbClr val="0000FF"/>
              </a:solidFill>
              <a:ea typeface="黑体" panose="02010609060101010101" pitchFamily="49" charset="-122"/>
            </a:endParaRPr>
          </a:p>
        </p:txBody>
      </p:sp>
      <p:sp>
        <p:nvSpPr>
          <p:cNvPr id="4" name="矩形 2">
            <a:extLst>
              <a:ext uri="{FF2B5EF4-FFF2-40B4-BE49-F238E27FC236}">
                <a16:creationId xmlns:a16="http://schemas.microsoft.com/office/drawing/2014/main" id="{F8C97726-59E8-621E-4919-765F0FDCF0DD}"/>
              </a:ext>
            </a:extLst>
          </p:cNvPr>
          <p:cNvSpPr>
            <a:spLocks noChangeArrowheads="1"/>
          </p:cNvSpPr>
          <p:nvPr/>
        </p:nvSpPr>
        <p:spPr bwMode="auto">
          <a:xfrm>
            <a:off x="336550" y="1186779"/>
            <a:ext cx="7920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2000">
                <a:solidFill>
                  <a:srgbClr val="FF0000"/>
                </a:solidFill>
                <a:ea typeface="黑体" panose="02010609060101010101" pitchFamily="49" charset="-122"/>
              </a:rPr>
              <a:t>(2) 派生类对象可以替代基类对象向基类对象的引用进行赋值或初始化。</a:t>
            </a:r>
          </a:p>
        </p:txBody>
      </p:sp>
      <p:pic>
        <p:nvPicPr>
          <p:cNvPr id="5" name="Picture 3" descr="F:\C++程序设计\tu\tu\图11.27.TIF">
            <a:extLst>
              <a:ext uri="{FF2B5EF4-FFF2-40B4-BE49-F238E27FC236}">
                <a16:creationId xmlns:a16="http://schemas.microsoft.com/office/drawing/2014/main" id="{45C712AC-9760-9861-0629-4B7DF8599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9388" y="4497204"/>
            <a:ext cx="1741487"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EBFD1275-6C8F-9779-933D-F7A7322D1143}"/>
              </a:ext>
            </a:extLst>
          </p:cNvPr>
          <p:cNvSpPr>
            <a:spLocks noChangeArrowheads="1"/>
          </p:cNvSpPr>
          <p:nvPr/>
        </p:nvSpPr>
        <p:spPr bwMode="auto">
          <a:xfrm>
            <a:off x="336550" y="5354010"/>
            <a:ext cx="6192838"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800"/>
              </a:lnSpc>
              <a:spcBef>
                <a:spcPct val="0"/>
              </a:spcBef>
              <a:spcAft>
                <a:spcPct val="0"/>
              </a:spcAft>
            </a:pPr>
            <a:r>
              <a:rPr lang="zh-CN" altLang="en-US" sz="2000" dirty="0">
                <a:solidFill>
                  <a:srgbClr val="FF0000"/>
                </a:solidFill>
                <a:ea typeface="黑体" panose="02010609060101010101" pitchFamily="49" charset="-122"/>
              </a:rPr>
              <a:t>注意: </a:t>
            </a:r>
            <a:r>
              <a:rPr lang="zh-CN" altLang="en-US" sz="2000" dirty="0">
                <a:solidFill>
                  <a:srgbClr val="000000"/>
                </a:solidFill>
                <a:ea typeface="黑体" panose="02010609060101010101" pitchFamily="49" charset="-122"/>
              </a:rPr>
              <a:t>此时</a:t>
            </a:r>
            <a:r>
              <a:rPr lang="en-US" altLang="zh-CN" sz="2000" dirty="0">
                <a:solidFill>
                  <a:srgbClr val="FF0000"/>
                </a:solidFill>
                <a:ea typeface="黑体" panose="02010609060101010101" pitchFamily="49" charset="-122"/>
              </a:rPr>
              <a:t>r</a:t>
            </a:r>
            <a:r>
              <a:rPr lang="zh-CN" altLang="en-US" sz="2000" dirty="0">
                <a:solidFill>
                  <a:srgbClr val="FF0000"/>
                </a:solidFill>
                <a:ea typeface="黑体" panose="02010609060101010101" pitchFamily="49" charset="-122"/>
              </a:rPr>
              <a:t>并不是</a:t>
            </a:r>
            <a:r>
              <a:rPr lang="en-US" altLang="zh-CN" sz="2000" dirty="0">
                <a:solidFill>
                  <a:srgbClr val="FF0000"/>
                </a:solidFill>
                <a:ea typeface="黑体" panose="02010609060101010101" pitchFamily="49" charset="-122"/>
              </a:rPr>
              <a:t>b1</a:t>
            </a:r>
            <a:r>
              <a:rPr lang="zh-CN" altLang="en-US" sz="2000" dirty="0">
                <a:solidFill>
                  <a:srgbClr val="FF0000"/>
                </a:solidFill>
                <a:ea typeface="黑体" panose="02010609060101010101" pitchFamily="49" charset="-122"/>
              </a:rPr>
              <a:t>的别名</a:t>
            </a:r>
            <a:r>
              <a:rPr lang="zh-CN" altLang="en-US" sz="2000" dirty="0">
                <a:solidFill>
                  <a:srgbClr val="000000"/>
                </a:solidFill>
                <a:ea typeface="黑体" panose="02010609060101010101" pitchFamily="49" charset="-122"/>
              </a:rPr>
              <a:t>，也不与</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共享同一段存储单元。它只是</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中基类部分的别名，</a:t>
            </a:r>
            <a:r>
              <a:rPr lang="en-US" altLang="zh-CN" sz="2000" dirty="0">
                <a:solidFill>
                  <a:srgbClr val="000000"/>
                </a:solidFill>
                <a:ea typeface="黑体" panose="02010609060101010101" pitchFamily="49" charset="-122"/>
              </a:rPr>
              <a:t>r</a:t>
            </a:r>
            <a:r>
              <a:rPr lang="zh-CN" altLang="en-US" sz="2000" dirty="0">
                <a:solidFill>
                  <a:srgbClr val="000000"/>
                </a:solidFill>
                <a:ea typeface="黑体" panose="02010609060101010101" pitchFamily="49" charset="-122"/>
              </a:rPr>
              <a:t>与</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中基类部分共享同一段存储单元，</a:t>
            </a:r>
            <a:r>
              <a:rPr lang="en-US" altLang="zh-CN" sz="2000" dirty="0">
                <a:solidFill>
                  <a:srgbClr val="000000"/>
                </a:solidFill>
                <a:ea typeface="黑体" panose="02010609060101010101" pitchFamily="49" charset="-122"/>
              </a:rPr>
              <a:t>r</a:t>
            </a:r>
            <a:r>
              <a:rPr lang="zh-CN" altLang="en-US" sz="2000" dirty="0">
                <a:solidFill>
                  <a:srgbClr val="000000"/>
                </a:solidFill>
                <a:ea typeface="黑体" panose="02010609060101010101" pitchFamily="49" charset="-122"/>
              </a:rPr>
              <a:t>与</a:t>
            </a:r>
            <a:r>
              <a:rPr lang="en-US" altLang="zh-CN" sz="2000" dirty="0">
                <a:solidFill>
                  <a:srgbClr val="000000"/>
                </a:solidFill>
                <a:ea typeface="黑体" panose="02010609060101010101" pitchFamily="49" charset="-122"/>
              </a:rPr>
              <a:t>b1</a:t>
            </a:r>
            <a:r>
              <a:rPr lang="zh-CN" altLang="en-US" sz="2000" dirty="0">
                <a:solidFill>
                  <a:srgbClr val="000000"/>
                </a:solidFill>
                <a:ea typeface="黑体" panose="02010609060101010101" pitchFamily="49" charset="-122"/>
              </a:rPr>
              <a:t>具有相同的起始地址。</a:t>
            </a:r>
            <a:endParaRPr lang="zh-CN" altLang="en-US" sz="2000" dirty="0">
              <a:solidFill>
                <a:srgbClr val="0000FF"/>
              </a:solidFill>
              <a:ea typeface="黑体" panose="02010609060101010101" pitchFamily="49" charset="-122"/>
            </a:endParaRPr>
          </a:p>
        </p:txBody>
      </p:sp>
    </p:spTree>
    <p:extLst>
      <p:ext uri="{BB962C8B-B14F-4D97-AF65-F5344CB8AC3E}">
        <p14:creationId xmlns:p14="http://schemas.microsoft.com/office/powerpoint/2010/main" val="246293606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7DD7243A-D0FC-77E9-87B7-F5F3FBAD4B9B}"/>
              </a:ext>
            </a:extLst>
          </p:cNvPr>
          <p:cNvSpPr txBox="1">
            <a:spLocks noChangeArrowheads="1"/>
          </p:cNvSpPr>
          <p:nvPr/>
        </p:nvSpPr>
        <p:spPr>
          <a:xfrm>
            <a:off x="379139" y="1237724"/>
            <a:ext cx="8382000" cy="510360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(3) 如果函数的参数是基类对象或基类对象的引用，相应的实参可以用子类对象。</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void fun(A&amp; r)//</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形参是类</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A</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的对象的引用变量</a:t>
            </a:r>
          </a:p>
          <a:p>
            <a:pPr marL="228600" marR="0" lvl="0" indent="-635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cout</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&lt;&lt;</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r.num</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&lt;&lt;</a:t>
            </a:r>
            <a:r>
              <a:rPr kumimoji="0" lang="en-US" altLang="zh-CN" sz="2000" b="0" i="0" u="none" strike="noStrike" kern="1200" cap="none" spc="0" normalizeH="0" baseline="0" noProof="0" dirty="0" err="1">
                <a:ln>
                  <a:noFill/>
                </a:ln>
                <a:solidFill>
                  <a:srgbClr val="0000FF"/>
                </a:solidFill>
                <a:effectLst/>
                <a:uLnTx/>
                <a:uFillTx/>
                <a:latin typeface="Times New Roman"/>
                <a:ea typeface="宋体"/>
                <a:cs typeface="+mn-cs"/>
              </a:rPr>
              <a:t>endl</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a:t>
            </a:r>
            <a:r>
              <a:rPr kumimoji="0" lang="zh-CN" altLang="en-US" sz="2000" b="0" i="0" u="none" strike="noStrike" kern="1200" cap="none" spc="0" normalizeH="0" baseline="0" noProof="0" dirty="0">
                <a:ln>
                  <a:noFill/>
                </a:ln>
                <a:solidFill>
                  <a:srgbClr val="0000FF"/>
                </a:solidFill>
                <a:effectLst/>
                <a:uLnTx/>
                <a:uFillTx/>
                <a:latin typeface="Times New Roman"/>
                <a:ea typeface="宋体"/>
                <a:cs typeface="+mn-cs"/>
              </a:rPr>
              <a:t>输出该引用变量的数据成员</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num</a:t>
            </a: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函数的形参是类</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A</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的对象的引用变量</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，本来实参应该为</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A</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类的对象。由于子类对象与派生类对象赋值兼容，派生类对象能自动转换类型，</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在调用</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fun</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函数时可以用派生类</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B</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的对象</a:t>
            </a:r>
            <a:r>
              <a:rPr kumimoji="0" lang="en-US" altLang="zh-CN" sz="2000" b="0" i="0" u="none" strike="noStrike" kern="1200" cap="none" spc="0" normalizeH="0" baseline="0" noProof="0" dirty="0">
                <a:ln>
                  <a:noFill/>
                </a:ln>
                <a:solidFill>
                  <a:srgbClr val="FF0000"/>
                </a:solidFill>
                <a:effectLst/>
                <a:uLnTx/>
                <a:uFillTx/>
                <a:latin typeface="Times New Roman"/>
                <a:ea typeface="黑体" pitchFamily="49" charset="-122"/>
                <a:cs typeface="+mn-cs"/>
              </a:rPr>
              <a:t>b1</a:t>
            </a: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作实参</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 </a:t>
            </a:r>
            <a:r>
              <a:rPr kumimoji="0" lang="en-US" altLang="zh-CN" sz="2000" b="0" i="0" u="none" strike="noStrike" kern="1200" cap="none" spc="0" normalizeH="0" baseline="0" noProof="0" dirty="0">
                <a:ln>
                  <a:noFill/>
                </a:ln>
                <a:solidFill>
                  <a:srgbClr val="0000FF"/>
                </a:solidFill>
                <a:effectLst/>
                <a:uLnTx/>
                <a:uFillTx/>
                <a:latin typeface="Times New Roman"/>
                <a:ea typeface="宋体"/>
                <a:cs typeface="+mn-cs"/>
              </a:rPr>
              <a:t> fun(b1);</a:t>
            </a:r>
            <a:endPar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0" marR="0" lvl="0" indent="0" algn="l" defTabSz="914400" rtl="0" eaLnBrk="1" fontAlgn="auto" latinLnBrk="0" hangingPunct="1">
              <a:lnSpc>
                <a:spcPts val="2800"/>
              </a:lnSpc>
              <a:spcBef>
                <a:spcPts val="1000"/>
              </a:spcBef>
              <a:spcAft>
                <a:spcPts val="0"/>
              </a:spcAft>
              <a:buClrTx/>
              <a:buSzTx/>
              <a:buFont typeface="Arial" panose="020B0604020202020204" pitchFamily="34" charset="0"/>
              <a:buNone/>
              <a:tabLst/>
              <a:defRPr/>
            </a:pPr>
            <a:r>
              <a:rPr kumimoji="0" lang="zh-CN" altLang="en-US" sz="2000" b="0" i="0" u="none" strike="noStrike" kern="1200" cap="none" spc="0" normalizeH="0" baseline="0" noProof="0" dirty="0">
                <a:ln>
                  <a:noFill/>
                </a:ln>
                <a:solidFill>
                  <a:srgbClr val="FF00FF"/>
                </a:solidFill>
                <a:effectLst/>
                <a:uLnTx/>
                <a:uFillTx/>
                <a:latin typeface="Times New Roman"/>
                <a:ea typeface="宋体"/>
                <a:cs typeface="+mn-cs"/>
              </a:rPr>
              <a:t>注意：</a:t>
            </a:r>
            <a:endParaRPr kumimoji="0" lang="en-US" altLang="zh-CN" sz="2000" b="0" i="0" u="none" strike="noStrike" kern="1200" cap="none" spc="0" normalizeH="0" baseline="0" noProof="0" dirty="0">
              <a:ln>
                <a:noFill/>
              </a:ln>
              <a:solidFill>
                <a:srgbClr val="FF00FF"/>
              </a:solidFill>
              <a:effectLst/>
              <a:uLnTx/>
              <a:uFillTx/>
              <a:latin typeface="Times New Roman"/>
              <a:ea typeface="宋体"/>
              <a:cs typeface="+mn-cs"/>
            </a:endParaRPr>
          </a:p>
          <a:p>
            <a:pPr marL="455612" marR="0" lvl="1" indent="0" algn="l" defTabSz="914400" rtl="0" eaLnBrk="1" fontAlgn="auto" latinLnBrk="0" hangingPunct="1">
              <a:lnSpc>
                <a:spcPts val="2800"/>
              </a:lnSpc>
              <a:spcBef>
                <a:spcPts val="5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 输出类</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的对象</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b1</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的基类数据成员</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num</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的值。</a:t>
            </a:r>
          </a:p>
          <a:p>
            <a:pPr marL="455612" marR="0" lvl="1" indent="0" algn="l" defTabSz="914400" rtl="0" eaLnBrk="1" fontAlgn="auto" latinLnBrk="0" hangingPunct="1">
              <a:lnSpc>
                <a:spcPts val="2800"/>
              </a:lnSpc>
              <a:spcBef>
                <a:spcPts val="500"/>
              </a:spcBef>
              <a:spcAft>
                <a:spcPts val="0"/>
              </a:spcAft>
              <a:buClr>
                <a:srgbClr val="FF0000"/>
              </a:buClr>
              <a:buSzPct val="75000"/>
              <a:buFont typeface="Wingdings"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 在</a:t>
            </a:r>
            <a:r>
              <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rPr>
              <a:t>fun</a:t>
            </a:r>
            <a:r>
              <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rPr>
              <a:t>函数中只能输出派生类中基类成员的值。</a:t>
            </a:r>
            <a:endParaRPr kumimoji="0" lang="en-US" altLang="zh-CN"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itchFamily="49" charset="-122"/>
                <a:cs typeface="+mn-cs"/>
              </a:rPr>
              <a:t>(4) 派生类对象的地址可以赋给指向基类对象的指针变量，也就是说，指向基类对象的指针变量也可以指向派生类对象。</a:t>
            </a:r>
          </a:p>
          <a:p>
            <a:pPr marL="0" marR="0" lvl="0" indent="0" algn="l" defTabSz="914400" rtl="0" eaLnBrk="1" fontAlgn="auto" latinLnBrk="0" hangingPunct="1">
              <a:lnSpc>
                <a:spcPct val="90000"/>
              </a:lnSpc>
              <a:spcBef>
                <a:spcPts val="1000"/>
              </a:spcBef>
              <a:spcAft>
                <a:spcPts val="0"/>
              </a:spcAft>
              <a:buClr>
                <a:srgbClr val="FF0000"/>
              </a:buClr>
              <a:buSzPct val="75000"/>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黑体" pitchFamily="49" charset="-122"/>
              <a:cs typeface="+mn-cs"/>
            </a:endParaRPr>
          </a:p>
        </p:txBody>
      </p:sp>
    </p:spTree>
    <p:extLst>
      <p:ext uri="{BB962C8B-B14F-4D97-AF65-F5344CB8AC3E}">
        <p14:creationId xmlns:p14="http://schemas.microsoft.com/office/powerpoint/2010/main" val="2482196988"/>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8B6F010-D591-FD8C-349C-5485BA01BDC1}"/>
              </a:ext>
            </a:extLst>
          </p:cNvPr>
          <p:cNvSpPr txBox="1">
            <a:spLocks noChangeArrowheads="1"/>
          </p:cNvSpPr>
          <p:nvPr/>
        </p:nvSpPr>
        <p:spPr>
          <a:xfrm>
            <a:off x="340515" y="1145747"/>
            <a:ext cx="8382000" cy="17684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例11.10 定义一个基类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学生)，再定义</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Student</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类的公用派生类</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Graduate(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研究生)，用指向基类对象的指针输出数据。</a:t>
            </a:r>
          </a:p>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学生类设</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num(</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学号),</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name(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名字)和</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score(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成绩)3个数据成员，</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Graduate</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类只增加一个数据成员</a:t>
            </a:r>
            <a:r>
              <a:rPr kumimoji="0" lang="en-US" altLang="zh-CN" sz="2400" b="0" i="0" u="none" strike="noStrike" kern="1200" cap="none" spc="0" normalizeH="0" baseline="0" noProof="0" dirty="0">
                <a:ln>
                  <a:noFill/>
                </a:ln>
                <a:solidFill>
                  <a:srgbClr val="000000"/>
                </a:solidFill>
                <a:effectLst/>
                <a:uLnTx/>
                <a:uFillTx/>
                <a:latin typeface="Times New Roman"/>
                <a:ea typeface="宋体"/>
                <a:cs typeface="+mn-cs"/>
              </a:rPr>
              <a:t>pay(</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工资)。程序如下:</a:t>
            </a:r>
          </a:p>
        </p:txBody>
      </p:sp>
      <p:sp>
        <p:nvSpPr>
          <p:cNvPr id="4" name="矩形 2">
            <a:extLst>
              <a:ext uri="{FF2B5EF4-FFF2-40B4-BE49-F238E27FC236}">
                <a16:creationId xmlns:a16="http://schemas.microsoft.com/office/drawing/2014/main" id="{6F55138B-4FCB-0409-B42B-8DE9E0455F57}"/>
              </a:ext>
            </a:extLst>
          </p:cNvPr>
          <p:cNvSpPr>
            <a:spLocks noChangeArrowheads="1"/>
          </p:cNvSpPr>
          <p:nvPr/>
        </p:nvSpPr>
        <p:spPr bwMode="auto">
          <a:xfrm>
            <a:off x="407421" y="2950136"/>
            <a:ext cx="3816350" cy="3455048"/>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&lt;iostream&gt;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#include &lt;string&gt;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using namespace std;</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class Student//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声明</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类</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Student(int,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string,float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display( );                     </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private: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int num;</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string name;</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float score;};</a:t>
            </a:r>
          </a:p>
        </p:txBody>
      </p:sp>
      <p:sp>
        <p:nvSpPr>
          <p:cNvPr id="5" name="矩形 3">
            <a:extLst>
              <a:ext uri="{FF2B5EF4-FFF2-40B4-BE49-F238E27FC236}">
                <a16:creationId xmlns:a16="http://schemas.microsoft.com/office/drawing/2014/main" id="{E84FEBDC-5899-013F-CB3B-A948B9AD9056}"/>
              </a:ext>
            </a:extLst>
          </p:cNvPr>
          <p:cNvSpPr>
            <a:spLocks noChangeArrowheads="1"/>
          </p:cNvSpPr>
          <p:nvPr/>
        </p:nvSpPr>
        <p:spPr bwMode="auto">
          <a:xfrm>
            <a:off x="4316838" y="2973948"/>
            <a:ext cx="4319587" cy="3455048"/>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Student::Student(int n, string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nam,float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定义构造函数</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num=n;</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name=</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nam</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score=s;</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400"/>
              </a:lnSpc>
              <a:spcBef>
                <a:spcPct val="0"/>
              </a:spcBef>
              <a:spcAft>
                <a:spcPct val="0"/>
              </a:spcAft>
              <a:buClrTx/>
              <a:buSzTx/>
              <a:buFontTx/>
              <a:buNone/>
              <a:tabLst/>
              <a:defRPr/>
            </a:pPr>
            <a:endPar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void Student::display( )     /</a:t>
            </a: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定义输出函数</a:t>
            </a:r>
          </a:p>
          <a:p>
            <a:pPr marL="0" marR="0" lvl="0" indent="-6350" defTabSz="914400" eaLnBrk="1" fontAlgn="base" latinLnBrk="0" hangingPunct="1">
              <a:lnSpc>
                <a:spcPts val="2400"/>
              </a:lnSpc>
              <a:spcBef>
                <a:spcPct val="0"/>
              </a:spcBef>
              <a:spcAft>
                <a:spcPct val="0"/>
              </a:spcAft>
              <a:buClrTx/>
              <a:buSzTx/>
              <a:buFontTx/>
              <a:buNone/>
              <a:tabLst/>
              <a:defRPr/>
            </a:pPr>
            <a:r>
              <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&lt;&lt;″num:″&lt;&lt;num&lt;&lt;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&lt;&lt;″name:″&lt;&lt;name&lt;&lt;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400"/>
              </a:lnSpc>
              <a:spcBef>
                <a:spcPct val="0"/>
              </a:spcBef>
              <a:spcAft>
                <a:spcPct val="0"/>
              </a:spcAft>
              <a:buClrTx/>
              <a:buSzTx/>
              <a:buFontTx/>
              <a:buNone/>
              <a:tabLst/>
              <a:defRPr/>
            </a:pP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cout</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&lt;&lt;″score:″&lt;&lt;score&lt;&lt;</a:t>
            </a:r>
            <a:r>
              <a:rPr kumimoji="0" lang="en-US" altLang="zh-CN" sz="1800" b="1"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endl</a:t>
            </a:r>
            <a:r>
              <a:rPr kumimoji="0" lang="en-US" altLang="zh-CN"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t>
            </a:r>
            <a:endParaRPr kumimoji="0" lang="zh-CN" altLang="en-US" sz="18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862351777"/>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1165C63A-6294-DC7B-AAA1-012D41822D92}"/>
              </a:ext>
            </a:extLst>
          </p:cNvPr>
          <p:cNvSpPr txBox="1">
            <a:spLocks noChangeArrowheads="1"/>
          </p:cNvSpPr>
          <p:nvPr/>
        </p:nvSpPr>
        <p:spPr>
          <a:xfrm>
            <a:off x="294772" y="185850"/>
            <a:ext cx="8696325" cy="6255398"/>
          </a:xfrm>
          <a:prstGeom prst="rect">
            <a:avLst/>
          </a:prstGeom>
          <a:ln w="19050">
            <a:solidFill>
              <a:srgbClr val="C0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spcBef>
                <a:spcPct val="0"/>
              </a:spcBef>
              <a:buFont typeface="Arial" panose="020B0604020202020204" pitchFamily="34" charset="0"/>
              <a:buNone/>
              <a:defRPr/>
            </a:pPr>
            <a:r>
              <a:rPr lang="en-US" altLang="zh-CN" sz="1800" dirty="0"/>
              <a:t>class </a:t>
            </a:r>
            <a:r>
              <a:rPr lang="en-US" altLang="zh-CN" sz="1800" dirty="0" err="1"/>
              <a:t>Graduate:public</a:t>
            </a:r>
            <a:r>
              <a:rPr lang="en-US" altLang="zh-CN" sz="1800" dirty="0"/>
              <a:t> Student                    //</a:t>
            </a:r>
            <a:r>
              <a:rPr lang="zh-CN" altLang="en-US" sz="1800" dirty="0"/>
              <a:t>声明公用派生类</a:t>
            </a:r>
            <a:r>
              <a:rPr lang="en-US" altLang="zh-CN" sz="1800" dirty="0"/>
              <a:t>Graduate</a:t>
            </a:r>
          </a:p>
          <a:p>
            <a:pPr marL="0" indent="0">
              <a:lnSpc>
                <a:spcPts val="2400"/>
              </a:lnSpc>
              <a:spcBef>
                <a:spcPct val="0"/>
              </a:spcBef>
              <a:buFont typeface="Arial" panose="020B0604020202020204" pitchFamily="34" charset="0"/>
              <a:buNone/>
              <a:defRPr/>
            </a:pPr>
            <a:r>
              <a:rPr lang="en-US" altLang="zh-CN" sz="1800" dirty="0"/>
              <a:t>{public:</a:t>
            </a:r>
          </a:p>
          <a:p>
            <a:pPr marL="0" indent="0">
              <a:lnSpc>
                <a:spcPts val="2400"/>
              </a:lnSpc>
              <a:spcBef>
                <a:spcPct val="0"/>
              </a:spcBef>
              <a:buFont typeface="Arial" panose="020B0604020202020204" pitchFamily="34" charset="0"/>
              <a:buNone/>
              <a:defRPr/>
            </a:pPr>
            <a:r>
              <a:rPr lang="en-US" altLang="zh-CN" sz="1800" dirty="0"/>
              <a:t>  Graduate(int, string ,</a:t>
            </a:r>
            <a:r>
              <a:rPr lang="en-US" altLang="zh-CN" sz="1800" dirty="0" err="1"/>
              <a:t>float,float</a:t>
            </a:r>
            <a:r>
              <a:rPr lang="en-US" altLang="zh-CN" sz="1800" dirty="0"/>
              <a:t>);             //</a:t>
            </a:r>
            <a:r>
              <a:rPr lang="zh-CN" altLang="en-US" sz="1800" dirty="0"/>
              <a:t>声明构造函数</a:t>
            </a:r>
          </a:p>
          <a:p>
            <a:pPr marL="0" indent="0">
              <a:lnSpc>
                <a:spcPts val="2400"/>
              </a:lnSpc>
              <a:spcBef>
                <a:spcPct val="0"/>
              </a:spcBef>
              <a:buFont typeface="Arial" panose="020B0604020202020204" pitchFamily="34" charset="0"/>
              <a:buNone/>
              <a:defRPr/>
            </a:pPr>
            <a:r>
              <a:rPr lang="zh-CN" altLang="en-US" sz="1800" dirty="0"/>
              <a:t>  </a:t>
            </a:r>
            <a:r>
              <a:rPr lang="en-US" altLang="zh-CN" sz="1800" dirty="0"/>
              <a:t>void display( );                                 //</a:t>
            </a:r>
            <a:r>
              <a:rPr lang="zh-CN" altLang="en-US" sz="1800" dirty="0"/>
              <a:t>声明输出函数</a:t>
            </a:r>
          </a:p>
          <a:p>
            <a:pPr marL="0" indent="0">
              <a:lnSpc>
                <a:spcPts val="2400"/>
              </a:lnSpc>
              <a:spcBef>
                <a:spcPct val="0"/>
              </a:spcBef>
              <a:buFont typeface="Arial" panose="020B0604020202020204" pitchFamily="34" charset="0"/>
              <a:buNone/>
              <a:defRPr/>
            </a:pPr>
            <a:r>
              <a:rPr lang="en-US" altLang="zh-CN" sz="1800" dirty="0"/>
              <a:t>private:</a:t>
            </a:r>
          </a:p>
          <a:p>
            <a:pPr marL="0" indent="0">
              <a:lnSpc>
                <a:spcPts val="2400"/>
              </a:lnSpc>
              <a:spcBef>
                <a:spcPct val="0"/>
              </a:spcBef>
              <a:buFont typeface="Arial" panose="020B0604020202020204" pitchFamily="34" charset="0"/>
              <a:buNone/>
              <a:defRPr/>
            </a:pPr>
            <a:r>
              <a:rPr lang="en-US" altLang="zh-CN" sz="1800" dirty="0"/>
              <a:t>  float pay;                                            //</a:t>
            </a:r>
            <a:r>
              <a:rPr lang="zh-CN" altLang="en-US" sz="1800" dirty="0"/>
              <a:t>工资</a:t>
            </a:r>
          </a:p>
          <a:p>
            <a:pPr marL="0" indent="0">
              <a:lnSpc>
                <a:spcPts val="2400"/>
              </a:lnSpc>
              <a:spcBef>
                <a:spcPct val="0"/>
              </a:spcBef>
              <a:buFont typeface="Arial" panose="020B0604020202020204" pitchFamily="34" charset="0"/>
              <a:buNone/>
              <a:defRPr/>
            </a:pPr>
            <a:r>
              <a:rPr lang="zh-CN" altLang="en-US" sz="1800" dirty="0"/>
              <a:t>};</a:t>
            </a:r>
          </a:p>
          <a:p>
            <a:pPr marL="0" indent="0">
              <a:lnSpc>
                <a:spcPts val="2400"/>
              </a:lnSpc>
              <a:spcBef>
                <a:spcPct val="0"/>
              </a:spcBef>
              <a:buFont typeface="Arial" panose="020B0604020202020204" pitchFamily="34" charset="0"/>
              <a:buNone/>
              <a:defRPr/>
            </a:pPr>
            <a:r>
              <a:rPr lang="en-US" altLang="zh-CN" sz="1800" dirty="0"/>
              <a:t> //</a:t>
            </a:r>
            <a:r>
              <a:rPr lang="zh-CN" altLang="en-US" sz="1800" dirty="0"/>
              <a:t>定义构造函数</a:t>
            </a:r>
            <a:endParaRPr lang="en-US" altLang="zh-CN" sz="1800" dirty="0"/>
          </a:p>
          <a:p>
            <a:pPr marL="0" indent="0">
              <a:lnSpc>
                <a:spcPts val="2400"/>
              </a:lnSpc>
              <a:spcBef>
                <a:spcPct val="0"/>
              </a:spcBef>
              <a:buFont typeface="Arial" panose="020B0604020202020204" pitchFamily="34" charset="0"/>
              <a:buNone/>
              <a:defRPr/>
            </a:pPr>
            <a:r>
              <a:rPr lang="en-US" altLang="zh-CN" sz="1800" dirty="0"/>
              <a:t>Graduate::Graduate(int n, string </a:t>
            </a:r>
            <a:r>
              <a:rPr lang="en-US" altLang="zh-CN" sz="1800" dirty="0" err="1"/>
              <a:t>nam,float</a:t>
            </a:r>
            <a:r>
              <a:rPr lang="en-US" altLang="zh-CN" sz="1800" dirty="0"/>
              <a:t> </a:t>
            </a:r>
            <a:r>
              <a:rPr lang="en-US" altLang="zh-CN" sz="1800" dirty="0" err="1"/>
              <a:t>s,float</a:t>
            </a:r>
            <a:r>
              <a:rPr lang="en-US" altLang="zh-CN" sz="1800" dirty="0"/>
              <a:t> p):Student(</a:t>
            </a:r>
            <a:r>
              <a:rPr lang="en-US" altLang="zh-CN" sz="1800" dirty="0" err="1"/>
              <a:t>n,nam,s</a:t>
            </a:r>
            <a:r>
              <a:rPr lang="en-US" altLang="zh-CN" sz="1800" dirty="0"/>
              <a:t>),pay(p){ }</a:t>
            </a:r>
          </a:p>
          <a:p>
            <a:pPr marL="0" indent="0">
              <a:lnSpc>
                <a:spcPts val="2400"/>
              </a:lnSpc>
              <a:spcBef>
                <a:spcPct val="0"/>
              </a:spcBef>
              <a:buFont typeface="Arial" panose="020B0604020202020204" pitchFamily="34" charset="0"/>
              <a:buNone/>
              <a:defRPr/>
            </a:pPr>
            <a:r>
              <a:rPr lang="en-US" altLang="zh-CN" sz="1800" dirty="0"/>
              <a:t> void Graduate::display()                  //</a:t>
            </a:r>
            <a:r>
              <a:rPr lang="zh-CN" altLang="en-US" sz="1800" dirty="0"/>
              <a:t>定义输出函数</a:t>
            </a:r>
          </a:p>
          <a:p>
            <a:pPr marL="0" indent="0">
              <a:lnSpc>
                <a:spcPts val="2400"/>
              </a:lnSpc>
              <a:spcBef>
                <a:spcPct val="0"/>
              </a:spcBef>
              <a:buFont typeface="Arial" panose="020B0604020202020204" pitchFamily="34" charset="0"/>
              <a:buNone/>
              <a:defRPr/>
            </a:pPr>
            <a:r>
              <a:rPr lang="zh-CN" altLang="en-US" sz="1800" dirty="0"/>
              <a:t>{</a:t>
            </a:r>
            <a:r>
              <a:rPr lang="en-US" altLang="zh-CN" sz="1800" dirty="0"/>
              <a:t>Student::display();                          //</a:t>
            </a:r>
            <a:r>
              <a:rPr lang="zh-CN" altLang="en-US" sz="1800" dirty="0"/>
              <a:t>调用</a:t>
            </a:r>
            <a:r>
              <a:rPr lang="en-US" altLang="zh-CN" sz="1800" dirty="0"/>
              <a:t>Student</a:t>
            </a:r>
            <a:r>
              <a:rPr lang="zh-CN" altLang="en-US" sz="1800" dirty="0"/>
              <a:t>类的</a:t>
            </a:r>
            <a:r>
              <a:rPr lang="en-US" altLang="zh-CN" sz="1800" dirty="0"/>
              <a:t>display</a:t>
            </a:r>
            <a:r>
              <a:rPr lang="zh-CN" altLang="en-US" sz="1800" dirty="0"/>
              <a:t>函数</a:t>
            </a:r>
          </a:p>
          <a:p>
            <a:pPr marL="0" indent="0">
              <a:lnSpc>
                <a:spcPts val="2400"/>
              </a:lnSpc>
              <a:spcBef>
                <a:spcPct val="0"/>
              </a:spcBef>
              <a:buFont typeface="Arial" panose="020B0604020202020204" pitchFamily="34" charset="0"/>
              <a:buNone/>
              <a:defRPr/>
            </a:pPr>
            <a:r>
              <a:rPr lang="zh-CN" altLang="en-US" sz="1800" dirty="0"/>
              <a:t>  </a:t>
            </a:r>
            <a:r>
              <a:rPr lang="en-US" altLang="zh-CN" sz="1800" dirty="0" err="1"/>
              <a:t>cout</a:t>
            </a:r>
            <a:r>
              <a:rPr lang="en-US" altLang="zh-CN" sz="1800" dirty="0"/>
              <a:t>&lt;&lt;″pay=″&lt;&lt;pay&lt;&lt;</a:t>
            </a:r>
            <a:r>
              <a:rPr lang="en-US" altLang="zh-CN" sz="1800" dirty="0" err="1"/>
              <a:t>endl</a:t>
            </a:r>
            <a:r>
              <a:rPr lang="en-US" altLang="zh-CN" sz="1800" dirty="0"/>
              <a:t>;</a:t>
            </a:r>
          </a:p>
          <a:p>
            <a:pPr marL="0" indent="0">
              <a:lnSpc>
                <a:spcPts val="2400"/>
              </a:lnSpc>
              <a:spcBef>
                <a:spcPct val="0"/>
              </a:spcBef>
              <a:buFont typeface="Arial" panose="020B0604020202020204" pitchFamily="34" charset="0"/>
              <a:buNone/>
              <a:defRPr/>
            </a:pPr>
            <a:r>
              <a:rPr lang="en-US" altLang="zh-CN" sz="1800" dirty="0"/>
              <a:t>}</a:t>
            </a:r>
          </a:p>
          <a:p>
            <a:pPr marL="0" indent="0">
              <a:lnSpc>
                <a:spcPts val="2400"/>
              </a:lnSpc>
              <a:spcBef>
                <a:spcPct val="0"/>
              </a:spcBef>
              <a:buFont typeface="Arial" panose="020B0604020202020204" pitchFamily="34" charset="0"/>
              <a:buNone/>
              <a:defRPr/>
            </a:pPr>
            <a:r>
              <a:rPr lang="en-US" altLang="zh-CN" sz="1800" dirty="0"/>
              <a:t>int main()</a:t>
            </a:r>
          </a:p>
          <a:p>
            <a:pPr marL="0" indent="0">
              <a:lnSpc>
                <a:spcPts val="2400"/>
              </a:lnSpc>
              <a:spcBef>
                <a:spcPct val="0"/>
              </a:spcBef>
              <a:buFont typeface="Arial" panose="020B0604020202020204" pitchFamily="34" charset="0"/>
              <a:buNone/>
              <a:defRPr/>
            </a:pPr>
            <a:r>
              <a:rPr lang="en-US" altLang="zh-CN" sz="1800" dirty="0"/>
              <a:t> {Student stud1(1001,″Li″,87.5);                 //</a:t>
            </a:r>
            <a:r>
              <a:rPr lang="zh-CN" altLang="en-US" sz="1800" dirty="0"/>
              <a:t>定义</a:t>
            </a:r>
            <a:r>
              <a:rPr lang="en-US" altLang="zh-CN" sz="1800" dirty="0"/>
              <a:t>Student</a:t>
            </a:r>
            <a:r>
              <a:rPr lang="zh-CN" altLang="en-US" sz="1800" dirty="0"/>
              <a:t>类对象</a:t>
            </a:r>
            <a:r>
              <a:rPr lang="en-US" altLang="zh-CN" sz="1800" dirty="0"/>
              <a:t>stud1</a:t>
            </a:r>
          </a:p>
          <a:p>
            <a:pPr marL="0" indent="0">
              <a:lnSpc>
                <a:spcPts val="2400"/>
              </a:lnSpc>
              <a:spcBef>
                <a:spcPct val="0"/>
              </a:spcBef>
              <a:buFont typeface="Arial" panose="020B0604020202020204" pitchFamily="34" charset="0"/>
              <a:buNone/>
              <a:defRPr/>
            </a:pPr>
            <a:r>
              <a:rPr lang="en-US" altLang="zh-CN" sz="1800" dirty="0"/>
              <a:t>  Graduate grad1(2001,″Wang″,98.5,563.5);        //</a:t>
            </a:r>
            <a:r>
              <a:rPr lang="zh-CN" altLang="en-US" sz="1800" dirty="0"/>
              <a:t>定义</a:t>
            </a:r>
            <a:r>
              <a:rPr lang="en-US" altLang="zh-CN" sz="1800" dirty="0"/>
              <a:t>Graduate</a:t>
            </a:r>
            <a:r>
              <a:rPr lang="zh-CN" altLang="en-US" sz="1800" dirty="0"/>
              <a:t>类对象</a:t>
            </a:r>
            <a:r>
              <a:rPr lang="en-US" altLang="zh-CN" sz="1800" dirty="0"/>
              <a:t>grad1</a:t>
            </a:r>
          </a:p>
          <a:p>
            <a:pPr marL="0" indent="0">
              <a:lnSpc>
                <a:spcPts val="2400"/>
              </a:lnSpc>
              <a:spcBef>
                <a:spcPct val="0"/>
              </a:spcBef>
              <a:buFont typeface="Arial" panose="020B0604020202020204" pitchFamily="34" charset="0"/>
              <a:buNone/>
              <a:defRPr/>
            </a:pPr>
            <a:r>
              <a:rPr lang="en-US" altLang="zh-CN" sz="1800" dirty="0"/>
              <a:t> Student *pt=&amp;stud1;//</a:t>
            </a:r>
            <a:r>
              <a:rPr lang="zh-CN" altLang="en-US" sz="1800" dirty="0"/>
              <a:t>定义指向</a:t>
            </a:r>
            <a:r>
              <a:rPr lang="en-US" altLang="zh-CN" sz="1800" dirty="0"/>
              <a:t>Student</a:t>
            </a:r>
            <a:r>
              <a:rPr lang="zh-CN" altLang="en-US" sz="1800" dirty="0"/>
              <a:t>类对象的指针并指向</a:t>
            </a:r>
            <a:r>
              <a:rPr lang="en-US" altLang="zh-CN" sz="1800" dirty="0"/>
              <a:t>stud1</a:t>
            </a:r>
          </a:p>
          <a:p>
            <a:pPr marL="0" indent="0">
              <a:lnSpc>
                <a:spcPts val="2400"/>
              </a:lnSpc>
              <a:spcBef>
                <a:spcPct val="0"/>
              </a:spcBef>
              <a:buFont typeface="Arial" panose="020B0604020202020204" pitchFamily="34" charset="0"/>
              <a:buNone/>
              <a:defRPr/>
            </a:pPr>
            <a:r>
              <a:rPr lang="en-US" altLang="zh-CN" sz="1800" dirty="0"/>
              <a:t>  pt-&gt;display( );                 //</a:t>
            </a:r>
            <a:r>
              <a:rPr lang="zh-CN" altLang="en-US" sz="1800" dirty="0"/>
              <a:t>调用</a:t>
            </a:r>
            <a:r>
              <a:rPr lang="en-US" altLang="zh-CN" sz="1800" dirty="0"/>
              <a:t>stud1.display</a:t>
            </a:r>
            <a:r>
              <a:rPr lang="zh-CN" altLang="en-US" sz="1800" dirty="0"/>
              <a:t>函数</a:t>
            </a:r>
          </a:p>
          <a:p>
            <a:pPr marL="0" indent="0">
              <a:lnSpc>
                <a:spcPts val="2400"/>
              </a:lnSpc>
              <a:spcBef>
                <a:spcPct val="0"/>
              </a:spcBef>
              <a:buFont typeface="Arial" panose="020B0604020202020204" pitchFamily="34" charset="0"/>
              <a:buNone/>
              <a:defRPr/>
            </a:pPr>
            <a:r>
              <a:rPr lang="zh-CN" altLang="en-US" sz="1800" dirty="0"/>
              <a:t>  </a:t>
            </a:r>
            <a:r>
              <a:rPr lang="en-US" altLang="zh-CN" sz="1800" dirty="0"/>
              <a:t>pt=&amp;grad1;                     //</a:t>
            </a:r>
            <a:r>
              <a:rPr lang="zh-CN" altLang="en-US" sz="1800" dirty="0"/>
              <a:t>指针指向</a:t>
            </a:r>
            <a:r>
              <a:rPr lang="en-US" altLang="zh-CN" sz="1800" dirty="0"/>
              <a:t>grad1</a:t>
            </a:r>
          </a:p>
          <a:p>
            <a:pPr marL="0" indent="0">
              <a:lnSpc>
                <a:spcPts val="2400"/>
              </a:lnSpc>
              <a:spcBef>
                <a:spcPct val="0"/>
              </a:spcBef>
              <a:buFont typeface="Arial" panose="020B0604020202020204" pitchFamily="34" charset="0"/>
              <a:buNone/>
              <a:defRPr/>
            </a:pPr>
            <a:r>
              <a:rPr lang="en-US" altLang="zh-CN" sz="1800" dirty="0"/>
              <a:t>  pt-&gt;display( );}                 //</a:t>
            </a:r>
            <a:r>
              <a:rPr lang="zh-CN" altLang="en-US" sz="1800" dirty="0"/>
              <a:t>调用</a:t>
            </a:r>
            <a:r>
              <a:rPr lang="en-US" altLang="zh-CN" sz="1800" dirty="0"/>
              <a:t>grad1.display</a:t>
            </a:r>
            <a:r>
              <a:rPr lang="zh-CN" altLang="en-US" sz="1800" dirty="0"/>
              <a:t>函数</a:t>
            </a:r>
            <a:endParaRPr lang="en-US" altLang="zh-CN" sz="1800" dirty="0"/>
          </a:p>
          <a:p>
            <a:pPr indent="-6350">
              <a:spcBef>
                <a:spcPct val="0"/>
              </a:spcBef>
              <a:buFont typeface="Arial" panose="020B0604020202020204" pitchFamily="34" charset="0"/>
              <a:buNone/>
              <a:defRPr/>
            </a:pPr>
            <a:endParaRPr lang="zh-CN" altLang="en-US" dirty="0"/>
          </a:p>
        </p:txBody>
      </p:sp>
      <p:sp>
        <p:nvSpPr>
          <p:cNvPr id="4" name="矩形 3">
            <a:extLst>
              <a:ext uri="{FF2B5EF4-FFF2-40B4-BE49-F238E27FC236}">
                <a16:creationId xmlns:a16="http://schemas.microsoft.com/office/drawing/2014/main" id="{4BCAE09C-A24D-4C43-A5F6-D949E76EBFF7}"/>
              </a:ext>
            </a:extLst>
          </p:cNvPr>
          <p:cNvSpPr/>
          <p:nvPr/>
        </p:nvSpPr>
        <p:spPr>
          <a:xfrm>
            <a:off x="6379659" y="4014079"/>
            <a:ext cx="2484438" cy="2308225"/>
          </a:xfrm>
          <a:prstGeom prst="rect">
            <a:avLst/>
          </a:prstGeom>
          <a:solidFill>
            <a:schemeClr val="accent1">
              <a:lumMod val="20000"/>
              <a:lumOff val="80000"/>
            </a:schemeClr>
          </a:solidFill>
        </p:spPr>
        <p:txBody>
          <a:bodyPr>
            <a:spAutoFit/>
          </a:bodyPr>
          <a:lstStyle/>
          <a:p>
            <a:pPr indent="-6350">
              <a:defRPr/>
            </a:pPr>
            <a:r>
              <a:rPr lang="zh-CN" altLang="en-US" sz="1800" b="1" dirty="0"/>
              <a:t>程序的输出结果: </a:t>
            </a:r>
          </a:p>
          <a:p>
            <a:pPr indent="-6350">
              <a:defRPr/>
            </a:pPr>
            <a:r>
              <a:rPr lang="en-US" altLang="zh-CN" sz="1800" b="1" dirty="0"/>
              <a:t>num:1001</a:t>
            </a:r>
          </a:p>
          <a:p>
            <a:pPr indent="-6350">
              <a:defRPr/>
            </a:pPr>
            <a:r>
              <a:rPr lang="en-US" altLang="zh-CN" sz="1800" b="1" dirty="0" err="1"/>
              <a:t>name:Li</a:t>
            </a:r>
            <a:endParaRPr lang="en-US" altLang="zh-CN" sz="1800" b="1" dirty="0"/>
          </a:p>
          <a:p>
            <a:pPr indent="-6350">
              <a:defRPr/>
            </a:pPr>
            <a:r>
              <a:rPr lang="en-US" altLang="zh-CN" sz="1800" b="1" dirty="0"/>
              <a:t>score:87.5</a:t>
            </a:r>
          </a:p>
          <a:p>
            <a:pPr indent="-6350">
              <a:defRPr/>
            </a:pPr>
            <a:endParaRPr lang="en-US" altLang="zh-CN" sz="1800" b="1" dirty="0"/>
          </a:p>
          <a:p>
            <a:pPr indent="-6350">
              <a:defRPr/>
            </a:pPr>
            <a:r>
              <a:rPr lang="en-US" altLang="zh-CN" sz="1800" b="1" dirty="0"/>
              <a:t>num:2001</a:t>
            </a:r>
          </a:p>
          <a:p>
            <a:pPr indent="-6350">
              <a:defRPr/>
            </a:pPr>
            <a:r>
              <a:rPr lang="en-US" altLang="zh-CN" sz="1800" b="1" dirty="0" err="1"/>
              <a:t>name:wang</a:t>
            </a:r>
            <a:endParaRPr lang="en-US" altLang="zh-CN" sz="1800" b="1" dirty="0"/>
          </a:p>
          <a:p>
            <a:pPr indent="-6350">
              <a:defRPr/>
            </a:pPr>
            <a:r>
              <a:rPr lang="en-US" altLang="zh-CN" sz="1800" b="1" dirty="0"/>
              <a:t>score:98.5</a:t>
            </a:r>
            <a:endParaRPr lang="zh-CN" altLang="en-US" sz="1800" b="1" dirty="0"/>
          </a:p>
        </p:txBody>
      </p:sp>
      <p:sp>
        <p:nvSpPr>
          <p:cNvPr id="5" name="AutoShape 4">
            <a:extLst>
              <a:ext uri="{FF2B5EF4-FFF2-40B4-BE49-F238E27FC236}">
                <a16:creationId xmlns:a16="http://schemas.microsoft.com/office/drawing/2014/main" id="{B1D2E478-00C5-1DBD-49AE-EDAE0AFFCB13}"/>
              </a:ext>
            </a:extLst>
          </p:cNvPr>
          <p:cNvSpPr>
            <a:spLocks noChangeArrowheads="1"/>
          </p:cNvSpPr>
          <p:nvPr/>
        </p:nvSpPr>
        <p:spPr bwMode="auto">
          <a:xfrm>
            <a:off x="547185" y="3593420"/>
            <a:ext cx="6119813" cy="1368425"/>
          </a:xfrm>
          <a:prstGeom prst="wedgeRectCallout">
            <a:avLst>
              <a:gd name="adj1" fmla="val -35319"/>
              <a:gd name="adj2" fmla="val 120824"/>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ts val="2500"/>
              </a:lnSpc>
            </a:pPr>
            <a:r>
              <a:rPr lang="en-US" altLang="zh-CN" sz="1800">
                <a:solidFill>
                  <a:srgbClr val="0000FF"/>
                </a:solidFill>
                <a:ea typeface="黑体" panose="02010609060101010101" pitchFamily="49" charset="-122"/>
              </a:rPr>
              <a:t>pt</a:t>
            </a:r>
            <a:r>
              <a:rPr lang="zh-CN" altLang="en-US" sz="1800">
                <a:solidFill>
                  <a:srgbClr val="0000FF"/>
                </a:solidFill>
                <a:ea typeface="黑体" panose="02010609060101010101" pitchFamily="49" charset="-122"/>
              </a:rPr>
              <a:t>是指向</a:t>
            </a:r>
            <a:r>
              <a:rPr lang="en-US" altLang="zh-CN" sz="1800">
                <a:solidFill>
                  <a:srgbClr val="0000FF"/>
                </a:solidFill>
                <a:ea typeface="黑体" panose="02010609060101010101" pitchFamily="49" charset="-122"/>
              </a:rPr>
              <a:t>Student</a:t>
            </a:r>
            <a:r>
              <a:rPr lang="zh-CN" altLang="en-US" sz="1800">
                <a:solidFill>
                  <a:srgbClr val="0000FF"/>
                </a:solidFill>
                <a:ea typeface="黑体" panose="02010609060101010101" pitchFamily="49" charset="-122"/>
              </a:rPr>
              <a:t>类对象的指针变量，即使让它指向了</a:t>
            </a:r>
            <a:r>
              <a:rPr lang="en-US" altLang="zh-CN" sz="1800">
                <a:solidFill>
                  <a:srgbClr val="0000FF"/>
                </a:solidFill>
                <a:ea typeface="黑体" panose="02010609060101010101" pitchFamily="49" charset="-122"/>
              </a:rPr>
              <a:t>grad1</a:t>
            </a:r>
            <a:r>
              <a:rPr lang="zh-CN" altLang="en-US" sz="1800">
                <a:solidFill>
                  <a:srgbClr val="0000FF"/>
                </a:solidFill>
                <a:ea typeface="黑体" panose="02010609060101010101" pitchFamily="49" charset="-122"/>
              </a:rPr>
              <a:t>，但实际上</a:t>
            </a:r>
            <a:r>
              <a:rPr lang="en-US" altLang="zh-CN" sz="1800">
                <a:solidFill>
                  <a:srgbClr val="0000FF"/>
                </a:solidFill>
                <a:ea typeface="黑体" panose="02010609060101010101" pitchFamily="49" charset="-122"/>
              </a:rPr>
              <a:t>pt</a:t>
            </a:r>
            <a:r>
              <a:rPr lang="zh-CN" altLang="en-US" sz="1800">
                <a:solidFill>
                  <a:srgbClr val="0000FF"/>
                </a:solidFill>
                <a:ea typeface="黑体" panose="02010609060101010101" pitchFamily="49" charset="-122"/>
              </a:rPr>
              <a:t>指向的是</a:t>
            </a:r>
            <a:r>
              <a:rPr lang="en-US" altLang="zh-CN" sz="1800">
                <a:solidFill>
                  <a:srgbClr val="0000FF"/>
                </a:solidFill>
                <a:ea typeface="黑体" panose="02010609060101010101" pitchFamily="49" charset="-122"/>
              </a:rPr>
              <a:t>grad1</a:t>
            </a:r>
            <a:r>
              <a:rPr lang="zh-CN" altLang="en-US" sz="1800">
                <a:solidFill>
                  <a:srgbClr val="0000FF"/>
                </a:solidFill>
                <a:ea typeface="黑体" panose="02010609060101010101" pitchFamily="49" charset="-122"/>
              </a:rPr>
              <a:t>中从基类继承的部分。</a:t>
            </a:r>
            <a:r>
              <a:rPr lang="zh-CN" altLang="en-US" sz="1800">
                <a:solidFill>
                  <a:srgbClr val="FF0000"/>
                </a:solidFill>
                <a:ea typeface="黑体" panose="02010609060101010101" pitchFamily="49" charset="-122"/>
              </a:rPr>
              <a:t>通过指向。基类对象的指针，只能访问派生类中的基类成员，而不能访问派生类增加的成员</a:t>
            </a:r>
            <a:endParaRPr lang="en-US" altLang="zh-CN" sz="1800">
              <a:solidFill>
                <a:srgbClr val="FF0000"/>
              </a:solidFill>
              <a:ea typeface="黑体" panose="02010609060101010101" pitchFamily="49" charset="-122"/>
            </a:endParaRPr>
          </a:p>
        </p:txBody>
      </p:sp>
    </p:spTree>
    <p:extLst>
      <p:ext uri="{BB962C8B-B14F-4D97-AF65-F5344CB8AC3E}">
        <p14:creationId xmlns:p14="http://schemas.microsoft.com/office/powerpoint/2010/main" val="301571977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BD55DFFB-0CC9-E75C-9D94-0C6A4A1DFF73}"/>
              </a:ext>
            </a:extLst>
          </p:cNvPr>
          <p:cNvSpPr txBox="1">
            <a:spLocks noChangeArrowheads="1"/>
          </p:cNvSpPr>
          <p:nvPr/>
        </p:nvSpPr>
        <p:spPr>
          <a:xfrm>
            <a:off x="381000" y="1154843"/>
            <a:ext cx="8382000" cy="23764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对象成员的类型可以是本派生类的基类，也可以是另外一个已定义的类。</a:t>
            </a:r>
            <a:r>
              <a:rPr kumimoji="0" lang="zh-CN" altLang="en-US" sz="2200" b="0" i="0" u="none" strike="noStrike" kern="1200" cap="none" spc="0" normalizeH="0" baseline="0" noProof="0">
                <a:ln>
                  <a:noFill/>
                </a:ln>
                <a:solidFill>
                  <a:srgbClr val="FF0000"/>
                </a:solidFill>
                <a:effectLst/>
                <a:uLnTx/>
                <a:uFillTx/>
                <a:latin typeface="Times New Roman"/>
                <a:ea typeface="宋体"/>
                <a:cs typeface="+mn-cs"/>
              </a:rPr>
              <a:t>在一个类中以另一个类的对象作为数据成员的，称为类的组合(</a:t>
            </a:r>
            <a:r>
              <a:rPr kumimoji="0" lang="en-US" altLang="zh-CN" sz="2200" b="0" i="0" u="none" strike="noStrike" kern="1200" cap="none" spc="0" normalizeH="0" baseline="0" noProof="0">
                <a:ln>
                  <a:noFill/>
                </a:ln>
                <a:solidFill>
                  <a:srgbClr val="FF0000"/>
                </a:solidFill>
                <a:effectLst/>
                <a:uLnTx/>
                <a:uFillTx/>
                <a:latin typeface="Times New Roman"/>
                <a:ea typeface="宋体"/>
                <a:cs typeface="+mn-cs"/>
              </a:rPr>
              <a:t>composition)。</a:t>
            </a:r>
          </a:p>
          <a:p>
            <a:pPr marL="0" marR="0" lvl="0" indent="0" algn="l" defTabSz="914400" rtl="0" eaLnBrk="1" fontAlgn="auto" latinLnBrk="0" hangingPunct="1">
              <a:lnSpc>
                <a:spcPts val="30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例如，声明</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Professor(</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教授)类是</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Teacher(</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教师)类的派生类，另有一个类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BirthDate(</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生日)，包含</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year, month, day</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等数据成员。可以将教授生日的信息加入到</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Professor</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类的声明中。如</a:t>
            </a:r>
            <a:endParaRPr kumimoji="0" lang="zh-CN" altLang="en-US" sz="22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6" name="矩形 3">
            <a:extLst>
              <a:ext uri="{FF2B5EF4-FFF2-40B4-BE49-F238E27FC236}">
                <a16:creationId xmlns:a16="http://schemas.microsoft.com/office/drawing/2014/main" id="{79A09C80-3B97-CE86-47D4-CD2EE1CAE916}"/>
              </a:ext>
            </a:extLst>
          </p:cNvPr>
          <p:cNvSpPr>
            <a:spLocks noChangeArrowheads="1"/>
          </p:cNvSpPr>
          <p:nvPr/>
        </p:nvSpPr>
        <p:spPr bwMode="auto">
          <a:xfrm>
            <a:off x="381001" y="3674207"/>
            <a:ext cx="2447925" cy="2704291"/>
          </a:xfrm>
          <a:prstGeom prst="rect">
            <a:avLst/>
          </a:prstGeom>
          <a:noFill/>
          <a:ln w="19050">
            <a:solidFill>
              <a:srgbClr val="8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indent="-63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class Teacher//</a:t>
            </a: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教师类</a:t>
            </a:r>
          </a:p>
          <a:p>
            <a:pPr marL="0" marR="0" lvl="0" indent="-6350" defTabSz="914400" eaLnBrk="1" fontAlgn="base" latinLnBrk="0" hangingPunct="1">
              <a:lnSpc>
                <a:spcPts val="2500"/>
              </a:lnSpc>
              <a:spcBef>
                <a:spcPct val="0"/>
              </a:spcBef>
              <a:spcAft>
                <a:spcPct val="0"/>
              </a:spcAft>
              <a:buClrTx/>
              <a:buSzTx/>
              <a:buFontTx/>
              <a:buNone/>
              <a:tabLst/>
              <a:defRPr/>
            </a:pPr>
            <a:r>
              <a:rPr kumimoji="0" lang="zh-CN" altLang="en-US"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public:</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private:</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int num;</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string name;</a:t>
            </a:r>
          </a:p>
          <a:p>
            <a:pPr marL="0" marR="0" lvl="1"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char sex;</a:t>
            </a:r>
          </a:p>
          <a:p>
            <a:pPr marL="0" marR="0" lvl="0" indent="-6350" defTabSz="914400" eaLnBrk="1" fontAlgn="base" latinLnBrk="0" hangingPunct="1">
              <a:lnSpc>
                <a:spcPts val="25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p>
        </p:txBody>
      </p:sp>
      <p:sp>
        <p:nvSpPr>
          <p:cNvPr id="7" name="矩形 4">
            <a:extLst>
              <a:ext uri="{FF2B5EF4-FFF2-40B4-BE49-F238E27FC236}">
                <a16:creationId xmlns:a16="http://schemas.microsoft.com/office/drawing/2014/main" id="{00E1A50C-D4AB-20A0-7A56-7A1E6083A6EC}"/>
              </a:ext>
            </a:extLst>
          </p:cNvPr>
          <p:cNvSpPr>
            <a:spLocks noChangeArrowheads="1"/>
          </p:cNvSpPr>
          <p:nvPr/>
        </p:nvSpPr>
        <p:spPr bwMode="auto">
          <a:xfrm>
            <a:off x="2901951" y="3674207"/>
            <a:ext cx="2663825" cy="2704291"/>
          </a:xfrm>
          <a:prstGeom prst="rect">
            <a:avLst/>
          </a:prstGeom>
          <a:noFill/>
          <a:ln w="19050">
            <a:solidFill>
              <a:srgbClr val="800000"/>
            </a:solidFill>
            <a:miter lim="800000"/>
            <a:headEnd/>
            <a:tailEnd/>
          </a:ln>
        </p:spPr>
        <p:txBody>
          <a:bodyPr/>
          <a:lstStyle/>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class </a:t>
            </a:r>
            <a:r>
              <a:rPr lang="en-US" altLang="zh-CN" b="1" dirty="0" err="1">
                <a:solidFill>
                  <a:srgbClr val="000000"/>
                </a:solidFill>
                <a:latin typeface="Times New Roman" panose="02020603050405020304" pitchFamily="18" charset="0"/>
                <a:ea typeface="宋体" panose="02010600030101010101" pitchFamily="2" charset="-122"/>
              </a:rPr>
              <a:t>BirthDate</a:t>
            </a:r>
            <a:r>
              <a:rPr lang="en-US" altLang="zh-CN" b="1" dirty="0">
                <a:solidFill>
                  <a:srgbClr val="000000"/>
                </a:solidFill>
                <a:latin typeface="Times New Roman" panose="02020603050405020304" pitchFamily="18" charset="0"/>
                <a:ea typeface="宋体" panose="02010600030101010101" pitchFamily="2" charset="-122"/>
              </a:rPr>
              <a:t> //</a:t>
            </a:r>
            <a:r>
              <a:rPr lang="zh-CN" altLang="en-US" b="1" dirty="0">
                <a:solidFill>
                  <a:srgbClr val="000000"/>
                </a:solidFill>
                <a:latin typeface="Times New Roman" panose="02020603050405020304" pitchFamily="18" charset="0"/>
                <a:ea typeface="宋体" panose="02010600030101010101" pitchFamily="2" charset="-122"/>
              </a:rPr>
              <a:t>生日类</a:t>
            </a:r>
          </a:p>
          <a:p>
            <a:pPr indent="-6350" defTabSz="914400" fontAlgn="base">
              <a:lnSpc>
                <a:spcPts val="24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r>
              <a:rPr lang="en-US" altLang="zh-CN" b="1" dirty="0">
                <a:solidFill>
                  <a:srgbClr val="000000"/>
                </a:solidFill>
                <a:latin typeface="Times New Roman" panose="02020603050405020304" pitchFamily="18" charset="0"/>
                <a:ea typeface="宋体" panose="02010600030101010101" pitchFamily="2" charset="-122"/>
              </a:rPr>
              <a:t>public:</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a:t>
            </a:r>
          </a:p>
          <a:p>
            <a:pPr marL="93663" lvl="1" indent="84138"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private:</a:t>
            </a:r>
          </a:p>
          <a:p>
            <a:pPr lvl="1" indent="-6350" defTabSz="914400" fontAlgn="base">
              <a:lnSpc>
                <a:spcPts val="2400"/>
              </a:lnSpc>
              <a:spcBef>
                <a:spcPct val="0"/>
              </a:spcBef>
              <a:spcAft>
                <a:spcPct val="0"/>
              </a:spcAft>
              <a:defRPr/>
            </a:pPr>
            <a:r>
              <a:rPr lang="en-US" altLang="zh-CN" b="1" dirty="0" err="1">
                <a:solidFill>
                  <a:srgbClr val="000000"/>
                </a:solidFill>
                <a:latin typeface="Times New Roman" panose="02020603050405020304" pitchFamily="18" charset="0"/>
                <a:ea typeface="宋体" panose="02010600030101010101" pitchFamily="2" charset="-122"/>
              </a:rPr>
              <a:t>int</a:t>
            </a:r>
            <a:r>
              <a:rPr lang="en-US" altLang="zh-CN" b="1" dirty="0">
                <a:solidFill>
                  <a:srgbClr val="000000"/>
                </a:solidFill>
                <a:latin typeface="Times New Roman" panose="02020603050405020304" pitchFamily="18" charset="0"/>
                <a:ea typeface="宋体" panose="02010600030101010101" pitchFamily="2" charset="-122"/>
              </a:rPr>
              <a:t> year;</a:t>
            </a:r>
          </a:p>
          <a:p>
            <a:pPr lvl="1" indent="-6350" defTabSz="914400" fontAlgn="base">
              <a:lnSpc>
                <a:spcPts val="2400"/>
              </a:lnSpc>
              <a:spcBef>
                <a:spcPct val="0"/>
              </a:spcBef>
              <a:spcAft>
                <a:spcPct val="0"/>
              </a:spcAft>
              <a:defRPr/>
            </a:pPr>
            <a:r>
              <a:rPr lang="en-US" altLang="zh-CN" b="1" dirty="0" err="1">
                <a:solidFill>
                  <a:srgbClr val="000000"/>
                </a:solidFill>
                <a:latin typeface="Times New Roman" panose="02020603050405020304" pitchFamily="18" charset="0"/>
                <a:ea typeface="宋体" panose="02010600030101010101" pitchFamily="2" charset="-122"/>
              </a:rPr>
              <a:t>int</a:t>
            </a:r>
            <a:r>
              <a:rPr lang="en-US" altLang="zh-CN" b="1" dirty="0">
                <a:solidFill>
                  <a:srgbClr val="000000"/>
                </a:solidFill>
                <a:latin typeface="Times New Roman" panose="02020603050405020304" pitchFamily="18" charset="0"/>
                <a:ea typeface="宋体" panose="02010600030101010101" pitchFamily="2" charset="-122"/>
              </a:rPr>
              <a:t> month;</a:t>
            </a:r>
          </a:p>
          <a:p>
            <a:pPr lvl="1" indent="-6350" defTabSz="914400" fontAlgn="base">
              <a:lnSpc>
                <a:spcPts val="2400"/>
              </a:lnSpc>
              <a:spcBef>
                <a:spcPct val="0"/>
              </a:spcBef>
              <a:spcAft>
                <a:spcPct val="0"/>
              </a:spcAft>
              <a:defRPr/>
            </a:pPr>
            <a:r>
              <a:rPr lang="en-US" altLang="zh-CN" b="1" dirty="0" err="1">
                <a:solidFill>
                  <a:srgbClr val="000000"/>
                </a:solidFill>
                <a:latin typeface="Times New Roman" panose="02020603050405020304" pitchFamily="18" charset="0"/>
                <a:ea typeface="宋体" panose="02010600030101010101" pitchFamily="2" charset="-122"/>
              </a:rPr>
              <a:t>int</a:t>
            </a:r>
            <a:r>
              <a:rPr lang="en-US" altLang="zh-CN" b="1" dirty="0">
                <a:solidFill>
                  <a:srgbClr val="000000"/>
                </a:solidFill>
                <a:latin typeface="Times New Roman" panose="02020603050405020304" pitchFamily="18" charset="0"/>
                <a:ea typeface="宋体" panose="02010600030101010101" pitchFamily="2" charset="-122"/>
              </a:rPr>
              <a:t> day;</a:t>
            </a:r>
          </a:p>
          <a:p>
            <a:pPr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a:t>
            </a:r>
          </a:p>
        </p:txBody>
      </p:sp>
      <p:sp>
        <p:nvSpPr>
          <p:cNvPr id="8" name="矩形 5">
            <a:extLst>
              <a:ext uri="{FF2B5EF4-FFF2-40B4-BE49-F238E27FC236}">
                <a16:creationId xmlns:a16="http://schemas.microsoft.com/office/drawing/2014/main" id="{6D66D640-E5AD-4209-B3C3-7E3C87815AE8}"/>
              </a:ext>
            </a:extLst>
          </p:cNvPr>
          <p:cNvSpPr>
            <a:spLocks noChangeArrowheads="1"/>
          </p:cNvSpPr>
          <p:nvPr/>
        </p:nvSpPr>
        <p:spPr bwMode="auto">
          <a:xfrm>
            <a:off x="5637213" y="3627386"/>
            <a:ext cx="3016133" cy="2825453"/>
          </a:xfrm>
          <a:prstGeom prst="rect">
            <a:avLst/>
          </a:prstGeom>
          <a:noFill/>
          <a:ln w="19050">
            <a:solidFill>
              <a:srgbClr val="800000"/>
            </a:solidFill>
            <a:miter lim="800000"/>
            <a:headEnd/>
            <a:tailEnd/>
          </a:ln>
        </p:spPr>
        <p:txBody>
          <a:bodyPr/>
          <a:lstStyle/>
          <a:p>
            <a:pPr indent="-6350" defTabSz="914400" fontAlgn="base">
              <a:lnSpc>
                <a:spcPts val="2400"/>
              </a:lnSpc>
              <a:spcBef>
                <a:spcPct val="0"/>
              </a:spcBef>
              <a:spcAft>
                <a:spcPct val="0"/>
              </a:spcAft>
              <a:defRPr/>
            </a:pPr>
            <a:r>
              <a:rPr lang="en-US" altLang="zh-CN" b="1" dirty="0">
                <a:solidFill>
                  <a:srgbClr val="0000FF"/>
                </a:solidFill>
                <a:latin typeface="Times New Roman" panose="02020603050405020304" pitchFamily="18" charset="0"/>
                <a:ea typeface="宋体" panose="02010600030101010101" pitchFamily="2" charset="-122"/>
              </a:rPr>
              <a:t>class </a:t>
            </a:r>
            <a:r>
              <a:rPr lang="en-US" altLang="zh-CN" b="1" dirty="0" err="1">
                <a:solidFill>
                  <a:srgbClr val="0000FF"/>
                </a:solidFill>
                <a:latin typeface="Times New Roman" panose="02020603050405020304" pitchFamily="18" charset="0"/>
                <a:ea typeface="宋体" panose="02010600030101010101" pitchFamily="2" charset="-122"/>
              </a:rPr>
              <a:t>Professor:public</a:t>
            </a:r>
            <a:r>
              <a:rPr lang="en-US" altLang="zh-CN" b="1" dirty="0">
                <a:solidFill>
                  <a:srgbClr val="0000FF"/>
                </a:solidFill>
                <a:latin typeface="Times New Roman" panose="02020603050405020304" pitchFamily="18" charset="0"/>
                <a:ea typeface="宋体" panose="02010600030101010101" pitchFamily="2" charset="-122"/>
              </a:rPr>
              <a:t> Teacher        </a:t>
            </a:r>
            <a:r>
              <a:rPr lang="en-US" altLang="zh-CN" b="1" dirty="0">
                <a:solidFill>
                  <a:srgbClr val="000000"/>
                </a:solidFill>
                <a:latin typeface="Times New Roman" panose="02020603050405020304" pitchFamily="18" charset="0"/>
                <a:ea typeface="宋体" panose="02010600030101010101" pitchFamily="2" charset="-122"/>
              </a:rPr>
              <a:t>//</a:t>
            </a:r>
            <a:r>
              <a:rPr lang="zh-CN" altLang="en-US" b="1" dirty="0">
                <a:solidFill>
                  <a:srgbClr val="000000"/>
                </a:solidFill>
                <a:latin typeface="Times New Roman" panose="02020603050405020304" pitchFamily="18" charset="0"/>
                <a:ea typeface="宋体" panose="02010600030101010101" pitchFamily="2" charset="-122"/>
              </a:rPr>
              <a:t>教授类</a:t>
            </a:r>
          </a:p>
          <a:p>
            <a:pPr indent="-6350" defTabSz="914400" fontAlgn="base">
              <a:lnSpc>
                <a:spcPts val="24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a:t>
            </a:r>
            <a:r>
              <a:rPr lang="en-US" altLang="zh-CN" b="1" dirty="0">
                <a:solidFill>
                  <a:srgbClr val="000000"/>
                </a:solidFill>
                <a:latin typeface="Times New Roman" panose="02020603050405020304" pitchFamily="18" charset="0"/>
                <a:ea typeface="宋体" panose="02010600030101010101" pitchFamily="2" charset="-122"/>
              </a:rPr>
              <a:t>public:</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a:t>
            </a:r>
          </a:p>
          <a:p>
            <a:pPr lvl="1" indent="-363538" defTabSz="914400" fontAlgn="base">
              <a:lnSpc>
                <a:spcPts val="2400"/>
              </a:lnSpc>
              <a:spcBef>
                <a:spcPct val="0"/>
              </a:spcBef>
              <a:spcAft>
                <a:spcPct val="0"/>
              </a:spcAft>
              <a:defRPr/>
            </a:pPr>
            <a:r>
              <a:rPr lang="en-US" altLang="zh-CN" b="1">
                <a:solidFill>
                  <a:srgbClr val="000000"/>
                </a:solidFill>
                <a:latin typeface="Times New Roman" panose="02020603050405020304" pitchFamily="18" charset="0"/>
                <a:ea typeface="宋体" panose="02010600030101010101" pitchFamily="2" charset="-122"/>
              </a:rPr>
              <a:t>  private:</a:t>
            </a:r>
          </a:p>
          <a:p>
            <a:pPr lvl="1" indent="-6350" defTabSz="914400" fontAlgn="base">
              <a:lnSpc>
                <a:spcPts val="2400"/>
              </a:lnSpc>
              <a:spcBef>
                <a:spcPct val="0"/>
              </a:spcBef>
              <a:spcAft>
                <a:spcPct val="0"/>
              </a:spcAft>
              <a:defRPr/>
            </a:pPr>
            <a:r>
              <a:rPr lang="en-US" altLang="zh-CN" b="1" dirty="0">
                <a:solidFill>
                  <a:srgbClr val="000000"/>
                </a:solidFill>
                <a:latin typeface="Times New Roman" panose="02020603050405020304" pitchFamily="18" charset="0"/>
                <a:ea typeface="宋体" panose="02010600030101010101" pitchFamily="2" charset="-122"/>
              </a:rPr>
              <a:t> </a:t>
            </a:r>
            <a:r>
              <a:rPr lang="en-US" altLang="zh-CN" b="1" dirty="0" err="1">
                <a:solidFill>
                  <a:srgbClr val="000000"/>
                </a:solidFill>
                <a:latin typeface="Times New Roman" panose="02020603050405020304" pitchFamily="18" charset="0"/>
                <a:ea typeface="宋体" panose="02010600030101010101" pitchFamily="2" charset="-122"/>
              </a:rPr>
              <a:t>BirthDate</a:t>
            </a:r>
            <a:r>
              <a:rPr lang="en-US" altLang="zh-CN" b="1" dirty="0">
                <a:solidFill>
                  <a:srgbClr val="000000"/>
                </a:solidFill>
                <a:latin typeface="Times New Roman" panose="02020603050405020304" pitchFamily="18" charset="0"/>
                <a:ea typeface="宋体" panose="02010600030101010101" pitchFamily="2" charset="-122"/>
              </a:rPr>
              <a:t> birthday;              </a:t>
            </a:r>
            <a:r>
              <a:rPr lang="en-US" altLang="zh-CN" b="1" dirty="0">
                <a:solidFill>
                  <a:srgbClr val="0000FF"/>
                </a:solidFill>
                <a:latin typeface="Times New Roman" panose="02020603050405020304" pitchFamily="18" charset="0"/>
                <a:ea typeface="宋体" panose="02010600030101010101" pitchFamily="2" charset="-122"/>
              </a:rPr>
              <a:t>//</a:t>
            </a:r>
            <a:r>
              <a:rPr lang="en-US" altLang="zh-CN" b="1" dirty="0" err="1">
                <a:solidFill>
                  <a:srgbClr val="0000FF"/>
                </a:solidFill>
                <a:latin typeface="Times New Roman" panose="02020603050405020304" pitchFamily="18" charset="0"/>
                <a:ea typeface="宋体" panose="02010600030101010101" pitchFamily="2" charset="-122"/>
              </a:rPr>
              <a:t>BirthDate</a:t>
            </a:r>
            <a:r>
              <a:rPr lang="zh-CN" altLang="en-US" b="1" dirty="0">
                <a:solidFill>
                  <a:srgbClr val="0000FF"/>
                </a:solidFill>
                <a:latin typeface="Times New Roman" panose="02020603050405020304" pitchFamily="18" charset="0"/>
                <a:ea typeface="宋体" panose="02010600030101010101" pitchFamily="2" charset="-122"/>
              </a:rPr>
              <a:t>类的对象作为数据成员</a:t>
            </a:r>
          </a:p>
          <a:p>
            <a:pPr indent="-6350" defTabSz="914400" fontAlgn="base">
              <a:lnSpc>
                <a:spcPts val="2400"/>
              </a:lnSpc>
              <a:spcBef>
                <a:spcPct val="0"/>
              </a:spcBef>
              <a:spcAft>
                <a:spcPct val="0"/>
              </a:spcAft>
              <a:defRPr/>
            </a:pPr>
            <a:r>
              <a:rPr lang="zh-CN" altLang="en-US" b="1" dirty="0">
                <a:solidFill>
                  <a:srgbClr val="000000"/>
                </a:solidFill>
                <a:latin typeface="Times New Roman" panose="02020603050405020304" pitchFamily="18" charset="0"/>
                <a:ea typeface="宋体" panose="02010600030101010101" pitchFamily="2" charset="-122"/>
              </a:rPr>
              <a:t> };</a:t>
            </a:r>
          </a:p>
        </p:txBody>
      </p:sp>
    </p:spTree>
    <p:extLst>
      <p:ext uri="{BB962C8B-B14F-4D97-AF65-F5344CB8AC3E}">
        <p14:creationId xmlns:p14="http://schemas.microsoft.com/office/powerpoint/2010/main" val="32389774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7D9B23E-CE83-7AFB-92B0-8349EF5F2279}"/>
              </a:ext>
            </a:extLst>
          </p:cNvPr>
          <p:cNvSpPr txBox="1">
            <a:spLocks noChangeArrowheads="1"/>
          </p:cNvSpPr>
          <p:nvPr/>
        </p:nvSpPr>
        <p:spPr>
          <a:xfrm>
            <a:off x="241001" y="1428244"/>
            <a:ext cx="8661998" cy="292816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700"/>
              </a:lnSpc>
              <a:spcBef>
                <a:spcPct val="0"/>
              </a:spcBef>
              <a:buClr>
                <a:srgbClr val="FF0000"/>
              </a:buClr>
              <a:buSzPct val="75000"/>
              <a:buFont typeface="Wingdings" panose="05000000000000000000" pitchFamily="2" charset="2"/>
              <a:buChar char="p"/>
            </a:pPr>
            <a:r>
              <a:rPr lang="zh-CN" altLang="en-US" sz="2000" dirty="0">
                <a:ea typeface="黑体" panose="02010609060101010101" pitchFamily="49" charset="-122"/>
              </a:rPr>
              <a:t> 类的组合和继承一样，是软件重用的重要方式。组合和继承都是有效地利用已有类的资源。但二者的概念和用法不同。</a:t>
            </a:r>
          </a:p>
          <a:p>
            <a:pPr marL="0" indent="0">
              <a:lnSpc>
                <a:spcPts val="2700"/>
              </a:lnSpc>
              <a:buFont typeface="Arial" panose="020B0604020202020204" pitchFamily="34" charset="0"/>
              <a:buNone/>
            </a:pPr>
            <a:r>
              <a:rPr lang="en-US" altLang="zh-CN" sz="2000" dirty="0">
                <a:ea typeface="黑体" panose="02010609060101010101" pitchFamily="49" charset="-122"/>
              </a:rPr>
              <a:t>Professor</a:t>
            </a:r>
            <a:r>
              <a:rPr lang="zh-CN" altLang="en-US" sz="2000" dirty="0">
                <a:ea typeface="黑体" panose="02010609060101010101" pitchFamily="49" charset="-122"/>
              </a:rPr>
              <a:t>类通过</a:t>
            </a:r>
            <a:r>
              <a:rPr lang="zh-CN" altLang="en-US" sz="2000" dirty="0">
                <a:solidFill>
                  <a:srgbClr val="0000FF"/>
                </a:solidFill>
                <a:ea typeface="黑体" panose="02010609060101010101" pitchFamily="49" charset="-122"/>
              </a:rPr>
              <a:t>继承</a:t>
            </a:r>
            <a:r>
              <a:rPr lang="zh-CN" altLang="en-US" sz="2000" dirty="0">
                <a:ea typeface="黑体" panose="02010609060101010101" pitchFamily="49" charset="-122"/>
              </a:rPr>
              <a:t>，从</a:t>
            </a:r>
            <a:r>
              <a:rPr lang="en-US" altLang="zh-CN" sz="2000" dirty="0">
                <a:ea typeface="黑体" panose="02010609060101010101" pitchFamily="49" charset="-122"/>
              </a:rPr>
              <a:t>Teacher</a:t>
            </a:r>
            <a:r>
              <a:rPr lang="zh-CN" altLang="en-US" sz="2000" dirty="0">
                <a:ea typeface="黑体" panose="02010609060101010101" pitchFamily="49" charset="-122"/>
              </a:rPr>
              <a:t>类得到了</a:t>
            </a:r>
            <a:r>
              <a:rPr lang="en-US" altLang="zh-CN" sz="2000" dirty="0" err="1">
                <a:ea typeface="黑体" panose="02010609060101010101" pitchFamily="49" charset="-122"/>
              </a:rPr>
              <a:t>num,name,age,sex</a:t>
            </a:r>
            <a:r>
              <a:rPr lang="zh-CN" altLang="en-US" sz="2000" dirty="0">
                <a:ea typeface="黑体" panose="02010609060101010101" pitchFamily="49" charset="-122"/>
              </a:rPr>
              <a:t>等数据成员；</a:t>
            </a:r>
            <a:r>
              <a:rPr lang="en-US" altLang="zh-CN" sz="2000" dirty="0">
                <a:ea typeface="黑体" panose="02010609060101010101" pitchFamily="49" charset="-122"/>
              </a:rPr>
              <a:t> Professor</a:t>
            </a:r>
            <a:r>
              <a:rPr lang="zh-CN" altLang="en-US" sz="2000" dirty="0">
                <a:ea typeface="黑体" panose="02010609060101010101" pitchFamily="49" charset="-122"/>
              </a:rPr>
              <a:t>类通过</a:t>
            </a:r>
            <a:r>
              <a:rPr lang="zh-CN" altLang="en-US" sz="2000" dirty="0">
                <a:solidFill>
                  <a:srgbClr val="0000FF"/>
                </a:solidFill>
                <a:ea typeface="黑体" panose="02010609060101010101" pitchFamily="49" charset="-122"/>
              </a:rPr>
              <a:t>组合</a:t>
            </a:r>
            <a:r>
              <a:rPr lang="zh-CN" altLang="en-US" sz="2000" dirty="0">
                <a:ea typeface="黑体" panose="02010609060101010101" pitchFamily="49" charset="-122"/>
              </a:rPr>
              <a:t>，从</a:t>
            </a:r>
            <a:r>
              <a:rPr lang="en-US" altLang="zh-CN" sz="2000" dirty="0" err="1">
                <a:ea typeface="黑体" panose="02010609060101010101" pitchFamily="49" charset="-122"/>
              </a:rPr>
              <a:t>BirthDate</a:t>
            </a:r>
            <a:r>
              <a:rPr lang="zh-CN" altLang="en-US" sz="2000" dirty="0">
                <a:ea typeface="黑体" panose="02010609060101010101" pitchFamily="49" charset="-122"/>
              </a:rPr>
              <a:t>类得到了</a:t>
            </a:r>
            <a:r>
              <a:rPr lang="en-US" altLang="zh-CN" sz="2000" dirty="0" err="1">
                <a:ea typeface="黑体" panose="02010609060101010101" pitchFamily="49" charset="-122"/>
              </a:rPr>
              <a:t>year,month,day</a:t>
            </a:r>
            <a:r>
              <a:rPr lang="zh-CN" altLang="en-US" sz="2000" dirty="0">
                <a:ea typeface="黑体" panose="02010609060101010101" pitchFamily="49" charset="-122"/>
              </a:rPr>
              <a:t>等数据成员。</a:t>
            </a:r>
            <a:endParaRPr lang="en-US" altLang="zh-CN" sz="2000" dirty="0">
              <a:ea typeface="黑体" panose="02010609060101010101" pitchFamily="49" charset="-122"/>
            </a:endParaRPr>
          </a:p>
          <a:p>
            <a:pPr marL="0" indent="0">
              <a:lnSpc>
                <a:spcPts val="2700"/>
              </a:lnSpc>
              <a:buFont typeface="Arial" panose="020B0604020202020204" pitchFamily="34" charset="0"/>
              <a:buNone/>
            </a:pPr>
            <a:r>
              <a:rPr lang="zh-CN" altLang="en-US" sz="2000" dirty="0">
                <a:solidFill>
                  <a:srgbClr val="FF0000"/>
                </a:solidFill>
                <a:ea typeface="黑体" panose="02010609060101010101" pitchFamily="49" charset="-122"/>
              </a:rPr>
              <a:t>继承是纵向的，组合是横向的。</a:t>
            </a:r>
          </a:p>
          <a:p>
            <a:pPr marL="0" indent="0">
              <a:lnSpc>
                <a:spcPts val="2700"/>
              </a:lnSpc>
              <a:buFont typeface="Arial" panose="020B0604020202020204" pitchFamily="34" charset="0"/>
              <a:buNone/>
            </a:pPr>
            <a:r>
              <a:rPr lang="zh-CN" altLang="en-US" sz="2000" dirty="0">
                <a:ea typeface="黑体" panose="02010609060101010101" pitchFamily="49" charset="-122"/>
              </a:rPr>
              <a:t>如果定义了</a:t>
            </a:r>
            <a:r>
              <a:rPr lang="en-US" altLang="zh-CN" sz="2000" dirty="0">
                <a:ea typeface="黑体" panose="02010609060101010101" pitchFamily="49" charset="-122"/>
              </a:rPr>
              <a:t>Professor</a:t>
            </a:r>
            <a:r>
              <a:rPr lang="zh-CN" altLang="en-US" sz="2000" dirty="0">
                <a:ea typeface="黑体" panose="02010609060101010101" pitchFamily="49" charset="-122"/>
              </a:rPr>
              <a:t>对象</a:t>
            </a:r>
            <a:r>
              <a:rPr lang="en-US" altLang="zh-CN" sz="2000" dirty="0">
                <a:ea typeface="黑体" panose="02010609060101010101" pitchFamily="49" charset="-122"/>
              </a:rPr>
              <a:t>prof1，</a:t>
            </a:r>
            <a:r>
              <a:rPr lang="zh-CN" altLang="en-US" sz="2000" dirty="0">
                <a:ea typeface="黑体" panose="02010609060101010101" pitchFamily="49" charset="-122"/>
              </a:rPr>
              <a:t>显然</a:t>
            </a:r>
            <a:r>
              <a:rPr lang="en-US" altLang="zh-CN" sz="2000" dirty="0">
                <a:ea typeface="黑体" panose="02010609060101010101" pitchFamily="49" charset="-122"/>
              </a:rPr>
              <a:t>prof1</a:t>
            </a:r>
            <a:r>
              <a:rPr lang="zh-CN" altLang="en-US" sz="2000" dirty="0">
                <a:ea typeface="黑体" panose="02010609060101010101" pitchFamily="49" charset="-122"/>
              </a:rPr>
              <a:t>包含了生日的信息。通过这种方法有效地组织和利用现有的类，大大减少了工作量。</a:t>
            </a:r>
          </a:p>
          <a:p>
            <a:pPr marL="0" indent="0">
              <a:lnSpc>
                <a:spcPts val="2700"/>
              </a:lnSpc>
              <a:buFont typeface="Arial" panose="020B0604020202020204" pitchFamily="34" charset="0"/>
              <a:buNone/>
            </a:pPr>
            <a:endParaRPr lang="zh-CN" altLang="en-US" sz="2000" dirty="0">
              <a:ea typeface="黑体" panose="02010609060101010101" pitchFamily="49" charset="-122"/>
            </a:endParaRPr>
          </a:p>
        </p:txBody>
      </p:sp>
    </p:spTree>
    <p:extLst>
      <p:ext uri="{BB962C8B-B14F-4D97-AF65-F5344CB8AC3E}">
        <p14:creationId xmlns:p14="http://schemas.microsoft.com/office/powerpoint/2010/main" val="249599989"/>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E7D9B23E-CE83-7AFB-92B0-8349EF5F2279}"/>
              </a:ext>
            </a:extLst>
          </p:cNvPr>
          <p:cNvSpPr txBox="1">
            <a:spLocks noChangeArrowheads="1"/>
          </p:cNvSpPr>
          <p:nvPr/>
        </p:nvSpPr>
        <p:spPr>
          <a:xfrm>
            <a:off x="206939" y="1234956"/>
            <a:ext cx="8661998" cy="390203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700"/>
              </a:lnSpc>
              <a:buFont typeface="Arial" panose="020B0604020202020204" pitchFamily="34" charset="0"/>
              <a:buNone/>
            </a:pPr>
            <a:r>
              <a:rPr lang="zh-CN" altLang="en-US" sz="2000" dirty="0">
                <a:solidFill>
                  <a:srgbClr val="0000FF"/>
                </a:solidFill>
                <a:ea typeface="黑体" panose="02010609060101010101" pitchFamily="49" charset="-122"/>
              </a:rPr>
              <a:t>如果有</a:t>
            </a:r>
            <a:endParaRPr lang="en-US" altLang="zh-CN" sz="2000" dirty="0">
              <a:solidFill>
                <a:srgbClr val="0000FF"/>
              </a:solidFill>
              <a:ea typeface="黑体" panose="02010609060101010101" pitchFamily="49" charset="-122"/>
            </a:endParaRPr>
          </a:p>
          <a:p>
            <a:pPr marL="454025" lvl="1" indent="0">
              <a:lnSpc>
                <a:spcPts val="2700"/>
              </a:lnSpc>
              <a:buFont typeface="Arial" panose="020B0604020202020204" pitchFamily="34" charset="0"/>
              <a:buNone/>
            </a:pPr>
            <a:r>
              <a:rPr lang="en-US" altLang="zh-CN" sz="2000" dirty="0">
                <a:solidFill>
                  <a:srgbClr val="0000FF"/>
                </a:solidFill>
                <a:ea typeface="黑体" panose="02010609060101010101" pitchFamily="49" charset="-122"/>
              </a:rPr>
              <a:t>void fun1(Teacher &amp;);</a:t>
            </a:r>
          </a:p>
          <a:p>
            <a:pPr marL="454025" lvl="1" indent="0">
              <a:lnSpc>
                <a:spcPts val="2700"/>
              </a:lnSpc>
              <a:buFont typeface="Arial" panose="020B0604020202020204" pitchFamily="34" charset="0"/>
              <a:buNone/>
            </a:pPr>
            <a:r>
              <a:rPr lang="en-US" altLang="zh-CN" sz="2000" dirty="0">
                <a:solidFill>
                  <a:srgbClr val="0000FF"/>
                </a:solidFill>
                <a:ea typeface="黑体" panose="02010609060101010101" pitchFamily="49" charset="-122"/>
              </a:rPr>
              <a:t>void fun2(</a:t>
            </a:r>
            <a:r>
              <a:rPr lang="en-US" altLang="zh-CN" sz="2000" dirty="0" err="1">
                <a:solidFill>
                  <a:srgbClr val="0000FF"/>
                </a:solidFill>
                <a:ea typeface="黑体" panose="02010609060101010101" pitchFamily="49" charset="-122"/>
              </a:rPr>
              <a:t>BirthDate</a:t>
            </a:r>
            <a:r>
              <a:rPr lang="en-US" altLang="zh-CN" sz="2000" dirty="0">
                <a:solidFill>
                  <a:srgbClr val="0000FF"/>
                </a:solidFill>
                <a:ea typeface="黑体" panose="02010609060101010101" pitchFamily="49" charset="-122"/>
              </a:rPr>
              <a:t> &amp;);</a:t>
            </a:r>
          </a:p>
          <a:p>
            <a:pPr marL="0" indent="0">
              <a:lnSpc>
                <a:spcPts val="2700"/>
              </a:lnSpc>
              <a:buFont typeface="Arial" panose="020B0604020202020204" pitchFamily="34" charset="0"/>
              <a:buNone/>
            </a:pPr>
            <a:r>
              <a:rPr lang="zh-CN" altLang="en-US" sz="2000" dirty="0">
                <a:solidFill>
                  <a:srgbClr val="0000FF"/>
                </a:solidFill>
                <a:ea typeface="黑体" panose="02010609060101010101" pitchFamily="49" charset="-122"/>
              </a:rPr>
              <a:t>在</a:t>
            </a:r>
            <a:r>
              <a:rPr lang="en-US" altLang="zh-CN" sz="2000" dirty="0">
                <a:solidFill>
                  <a:srgbClr val="0000FF"/>
                </a:solidFill>
                <a:ea typeface="黑体" panose="02010609060101010101" pitchFamily="49" charset="-122"/>
              </a:rPr>
              <a:t>main</a:t>
            </a:r>
            <a:r>
              <a:rPr lang="zh-CN" altLang="en-US" sz="2000" dirty="0">
                <a:solidFill>
                  <a:srgbClr val="0000FF"/>
                </a:solidFill>
                <a:ea typeface="黑体" panose="02010609060101010101" pitchFamily="49" charset="-122"/>
              </a:rPr>
              <a:t>函数中调用这两个函数: </a:t>
            </a:r>
          </a:p>
          <a:p>
            <a:pPr marL="0" indent="0">
              <a:lnSpc>
                <a:spcPts val="2700"/>
              </a:lnSpc>
              <a:buFont typeface="Arial" panose="020B0604020202020204" pitchFamily="34" charset="0"/>
              <a:buNone/>
            </a:pPr>
            <a:r>
              <a:rPr lang="en-US" altLang="zh-CN" sz="2000" dirty="0">
                <a:solidFill>
                  <a:srgbClr val="0000FF"/>
                </a:solidFill>
                <a:ea typeface="黑体" panose="02010609060101010101" pitchFamily="49" charset="-122"/>
              </a:rPr>
              <a:t>fun1(prof1);</a:t>
            </a:r>
            <a:r>
              <a:rPr lang="en-US" altLang="zh-CN" sz="2000" dirty="0">
                <a:ea typeface="黑体" panose="02010609060101010101" pitchFamily="49" charset="-122"/>
              </a:rPr>
              <a:t>//</a:t>
            </a:r>
            <a:r>
              <a:rPr lang="zh-CN" altLang="en-US" sz="2000" dirty="0">
                <a:solidFill>
                  <a:srgbClr val="FF0000"/>
                </a:solidFill>
                <a:ea typeface="黑体" panose="02010609060101010101" pitchFamily="49" charset="-122"/>
              </a:rPr>
              <a:t>正确</a:t>
            </a:r>
            <a:r>
              <a:rPr lang="zh-CN" altLang="en-US" sz="2000" dirty="0">
                <a:ea typeface="黑体" panose="02010609060101010101" pitchFamily="49" charset="-122"/>
              </a:rPr>
              <a:t>，形参为</a:t>
            </a:r>
            <a:r>
              <a:rPr lang="en-US" altLang="zh-CN" sz="2000" dirty="0">
                <a:ea typeface="黑体" panose="02010609060101010101" pitchFamily="49" charset="-122"/>
              </a:rPr>
              <a:t>Teacher</a:t>
            </a:r>
            <a:r>
              <a:rPr lang="zh-CN" altLang="en-US" sz="2000" dirty="0">
                <a:ea typeface="黑体" panose="02010609060101010101" pitchFamily="49" charset="-122"/>
              </a:rPr>
              <a:t>类对象的引用，实参为</a:t>
            </a:r>
            <a:r>
              <a:rPr lang="en-US" altLang="zh-CN" sz="2000" dirty="0">
                <a:ea typeface="黑体" panose="02010609060101010101" pitchFamily="49" charset="-122"/>
              </a:rPr>
              <a:t>Teacher</a:t>
            </a:r>
            <a:r>
              <a:rPr lang="zh-CN" altLang="en-US" sz="2000" dirty="0">
                <a:ea typeface="黑体" panose="02010609060101010101" pitchFamily="49" charset="-122"/>
              </a:rPr>
              <a:t>类的子类对象，与之赋值兼容</a:t>
            </a:r>
          </a:p>
          <a:p>
            <a:pPr marL="0" indent="0">
              <a:lnSpc>
                <a:spcPts val="2700"/>
              </a:lnSpc>
              <a:buFont typeface="Arial" panose="020B0604020202020204" pitchFamily="34" charset="0"/>
              <a:buNone/>
            </a:pPr>
            <a:r>
              <a:rPr lang="en-US" altLang="zh-CN" sz="2000" dirty="0">
                <a:solidFill>
                  <a:srgbClr val="0000FF"/>
                </a:solidFill>
                <a:ea typeface="黑体" panose="02010609060101010101" pitchFamily="49" charset="-122"/>
              </a:rPr>
              <a:t>fun2(prof1.birthday);</a:t>
            </a:r>
            <a:r>
              <a:rPr lang="en-US" altLang="zh-CN" sz="2000" dirty="0">
                <a:ea typeface="黑体" panose="02010609060101010101" pitchFamily="49" charset="-122"/>
              </a:rPr>
              <a:t>//</a:t>
            </a:r>
            <a:r>
              <a:rPr lang="zh-CN" altLang="en-US" sz="2000" dirty="0">
                <a:solidFill>
                  <a:srgbClr val="FF0000"/>
                </a:solidFill>
                <a:ea typeface="黑体" panose="02010609060101010101" pitchFamily="49" charset="-122"/>
              </a:rPr>
              <a:t>正确</a:t>
            </a:r>
            <a:r>
              <a:rPr lang="zh-CN" altLang="en-US" sz="2000" dirty="0">
                <a:ea typeface="黑体" panose="02010609060101010101" pitchFamily="49" charset="-122"/>
              </a:rPr>
              <a:t>，实参与形参类型相同，都是</a:t>
            </a:r>
            <a:r>
              <a:rPr lang="en-US" altLang="zh-CN" sz="2000" dirty="0" err="1">
                <a:ea typeface="黑体" panose="02010609060101010101" pitchFamily="49" charset="-122"/>
              </a:rPr>
              <a:t>BirthDate</a:t>
            </a:r>
            <a:r>
              <a:rPr lang="zh-CN" altLang="en-US" sz="2000" dirty="0">
                <a:ea typeface="黑体" panose="02010609060101010101" pitchFamily="49" charset="-122"/>
              </a:rPr>
              <a:t>类对象</a:t>
            </a:r>
          </a:p>
          <a:p>
            <a:pPr marL="0" indent="0">
              <a:lnSpc>
                <a:spcPts val="2700"/>
              </a:lnSpc>
              <a:buFont typeface="Arial" panose="020B0604020202020204" pitchFamily="34" charset="0"/>
              <a:buNone/>
            </a:pPr>
            <a:r>
              <a:rPr lang="en-US" altLang="zh-CN" sz="2000" dirty="0">
                <a:solidFill>
                  <a:srgbClr val="0000FF"/>
                </a:solidFill>
                <a:ea typeface="黑体" panose="02010609060101010101" pitchFamily="49" charset="-122"/>
              </a:rPr>
              <a:t>fun2(prof1);</a:t>
            </a:r>
            <a:r>
              <a:rPr lang="en-US" altLang="zh-CN" sz="2000" dirty="0">
                <a:ea typeface="黑体" panose="02010609060101010101" pitchFamily="49" charset="-122"/>
              </a:rPr>
              <a:t>//</a:t>
            </a:r>
            <a:r>
              <a:rPr lang="zh-CN" altLang="en-US" sz="2000" dirty="0">
                <a:solidFill>
                  <a:srgbClr val="FF0000"/>
                </a:solidFill>
                <a:ea typeface="黑体" panose="02010609060101010101" pitchFamily="49" charset="-122"/>
              </a:rPr>
              <a:t>错误</a:t>
            </a:r>
            <a:r>
              <a:rPr lang="zh-CN" altLang="en-US" sz="2000" dirty="0">
                <a:ea typeface="黑体" panose="02010609060101010101" pitchFamily="49" charset="-122"/>
              </a:rPr>
              <a:t>，形参要求是</a:t>
            </a:r>
            <a:r>
              <a:rPr lang="en-US" altLang="zh-CN" sz="2000" dirty="0" err="1">
                <a:ea typeface="黑体" panose="02010609060101010101" pitchFamily="49" charset="-122"/>
              </a:rPr>
              <a:t>BirthDate</a:t>
            </a:r>
            <a:r>
              <a:rPr lang="zh-CN" altLang="en-US" sz="2000" dirty="0">
                <a:ea typeface="黑体" panose="02010609060101010101" pitchFamily="49" charset="-122"/>
              </a:rPr>
              <a:t>类对象，而</a:t>
            </a:r>
            <a:r>
              <a:rPr lang="en-US" altLang="zh-CN" sz="2000" dirty="0">
                <a:ea typeface="黑体" panose="02010609060101010101" pitchFamily="49" charset="-122"/>
              </a:rPr>
              <a:t>prof1</a:t>
            </a:r>
            <a:r>
              <a:rPr lang="zh-CN" altLang="en-US" sz="2000" dirty="0">
                <a:ea typeface="黑体" panose="02010609060101010101" pitchFamily="49" charset="-122"/>
              </a:rPr>
              <a:t>是</a:t>
            </a:r>
            <a:r>
              <a:rPr lang="en-US" altLang="zh-CN" sz="2000" dirty="0">
                <a:ea typeface="黑体" panose="02010609060101010101" pitchFamily="49" charset="-122"/>
              </a:rPr>
              <a:t>Professor</a:t>
            </a:r>
            <a:r>
              <a:rPr lang="zh-CN" altLang="en-US" sz="2000" dirty="0">
                <a:ea typeface="黑体" panose="02010609060101010101" pitchFamily="49" charset="-122"/>
              </a:rPr>
              <a:t>类型，不匹配</a:t>
            </a:r>
          </a:p>
        </p:txBody>
      </p:sp>
    </p:spTree>
    <p:extLst>
      <p:ext uri="{BB962C8B-B14F-4D97-AF65-F5344CB8AC3E}">
        <p14:creationId xmlns:p14="http://schemas.microsoft.com/office/powerpoint/2010/main" val="135962815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617F1D0A-A7EF-0FA9-7A4D-E2B040E07B56}"/>
              </a:ext>
            </a:extLst>
          </p:cNvPr>
          <p:cNvSpPr txBox="1">
            <a:spLocks noChangeArrowheads="1"/>
          </p:cNvSpPr>
          <p:nvPr/>
        </p:nvSpPr>
        <p:spPr>
          <a:xfrm>
            <a:off x="380999" y="1367883"/>
            <a:ext cx="8495372" cy="4419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有了继承，使软件的重用成为可能。继承是</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和</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的最重要的区别之一。</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由于</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提供了继承的机制，这就吸引了许多厂商开发各类实用的类库。用户将它们作为基类去建立适合于自己的类(即派生类)，并在此基础上设计自己的应用程序。</a:t>
            </a:r>
            <a:endParaRPr kumimoji="0" lang="en-US" altLang="zh-CN" sz="24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类库的出现使得软件的重用更加方便，现在有一些类库是随着</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编译系统卖给用户的。读者不要认为类库是</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编译系统的一部分。不同的</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编译系统提供的由不同厂商开发的类库一般是不同的。</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Tree>
    <p:extLst>
      <p:ext uri="{BB962C8B-B14F-4D97-AF65-F5344CB8AC3E}">
        <p14:creationId xmlns:p14="http://schemas.microsoft.com/office/powerpoint/2010/main" val="359419629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AF2BCECD-80D4-84F3-7D2F-92A5E019DB39}"/>
              </a:ext>
            </a:extLst>
          </p:cNvPr>
          <p:cNvSpPr txBox="1">
            <a:spLocks noChangeArrowheads="1"/>
          </p:cNvSpPr>
          <p:nvPr/>
        </p:nvSpPr>
        <p:spPr>
          <a:xfrm>
            <a:off x="518613" y="1324167"/>
            <a:ext cx="8382000" cy="448933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 </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对类库中类的声明一般放在头文件中，类的实现(函数的定义部分)是单独编译的，以目标代码形式存放在系统某一目录下。</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用户使用类库时，不需要了解源代码，但必须知道头文件的使用方法和怎样去连接这些目标代码(在哪个子目录下)，以便源程序在编译后与之连接。</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由于基类是单独编译的，</a:t>
            </a:r>
            <a:r>
              <a:rPr kumimoji="0" lang="zh-CN" altLang="en-US" sz="2400" b="0" i="0" u="none" strike="noStrike" kern="1200" cap="none" spc="0" normalizeH="0" baseline="0" noProof="0" dirty="0">
                <a:ln>
                  <a:noFill/>
                </a:ln>
                <a:solidFill>
                  <a:srgbClr val="FF0000"/>
                </a:solidFill>
                <a:effectLst/>
                <a:uLnTx/>
                <a:uFillTx/>
                <a:latin typeface="Times New Roman"/>
                <a:ea typeface="宋体"/>
                <a:cs typeface="+mn-cs"/>
              </a:rPr>
              <a:t>在程序编译时只需对派生类新增的功能进行编译，</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这就大大提高了调试程序的效率。如果在必要时修改了基类，只要基类的公用接口不变，派生类不必修改，但基类需要重新编译，派生类也必须重新编译，否则不起作用。</a:t>
            </a:r>
          </a:p>
        </p:txBody>
      </p:sp>
    </p:spTree>
    <p:extLst>
      <p:ext uri="{BB962C8B-B14F-4D97-AF65-F5344CB8AC3E}">
        <p14:creationId xmlns:p14="http://schemas.microsoft.com/office/powerpoint/2010/main" val="90469320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2E4F0D12-1782-505D-5722-7417A810F823}"/>
              </a:ext>
            </a:extLst>
          </p:cNvPr>
          <p:cNvSpPr txBox="1">
            <a:spLocks noChangeArrowheads="1"/>
          </p:cNvSpPr>
          <p:nvPr/>
        </p:nvSpPr>
        <p:spPr>
          <a:xfrm>
            <a:off x="381000" y="1351569"/>
            <a:ext cx="8382000" cy="1443671"/>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人们为什么这么看重继承，要求在软件开发中使用继承机制，尽可能地通过继承建立一批新的类？为什么不是将已有的类加以修改，使之满足自己应用的要求呢？</a:t>
            </a:r>
          </a:p>
        </p:txBody>
      </p:sp>
    </p:spTree>
    <p:extLst>
      <p:ext uri="{BB962C8B-B14F-4D97-AF65-F5344CB8AC3E}">
        <p14:creationId xmlns:p14="http://schemas.microsoft.com/office/powerpoint/2010/main" val="279169253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2">
            <a:extLst>
              <a:ext uri="{FF2B5EF4-FFF2-40B4-BE49-F238E27FC236}">
                <a16:creationId xmlns:a16="http://schemas.microsoft.com/office/drawing/2014/main" id="{40F4196A-C9D2-CEB7-2B7F-342093508005}"/>
              </a:ext>
            </a:extLst>
          </p:cNvPr>
          <p:cNvSpPr txBox="1">
            <a:spLocks noChangeArrowheads="1"/>
          </p:cNvSpPr>
          <p:nvPr/>
        </p:nvSpPr>
        <p:spPr>
          <a:xfrm>
            <a:off x="321527" y="1238368"/>
            <a:ext cx="8382000" cy="1368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tab pos="0" algn="l"/>
              </a:tabLst>
              <a:defRPr/>
            </a:pP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       一个派生类有两个或多个基类，派生类从两个或多个基类中继承所需的属性。</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400" b="0" i="0" u="none" strike="noStrike" kern="1200" cap="none" spc="0" normalizeH="0" baseline="0" noProof="0">
                <a:ln>
                  <a:noFill/>
                </a:ln>
                <a:solidFill>
                  <a:srgbClr val="000000"/>
                </a:solidFill>
                <a:effectLst/>
                <a:uLnTx/>
                <a:uFillTx/>
                <a:latin typeface="Times New Roman"/>
                <a:ea typeface="宋体"/>
                <a:cs typeface="+mn-cs"/>
              </a:rPr>
              <a:t>为了适应这种情况，允许一个派生类同时继承多个基类。这种行为称为</a:t>
            </a:r>
            <a:r>
              <a:rPr kumimoji="0" lang="zh-CN" altLang="en-US" sz="2400" b="0" i="0" u="none" strike="noStrike" kern="1200" cap="none" spc="0" normalizeH="0" baseline="0" noProof="0">
                <a:ln>
                  <a:noFill/>
                </a:ln>
                <a:solidFill>
                  <a:srgbClr val="FF0000"/>
                </a:solidFill>
                <a:effectLst/>
                <a:uLnTx/>
                <a:uFillTx/>
                <a:latin typeface="Times New Roman"/>
                <a:ea typeface="宋体"/>
                <a:cs typeface="+mn-cs"/>
              </a:rPr>
              <a:t>多重继承</a:t>
            </a:r>
            <a:r>
              <a:rPr kumimoji="0" lang="en-US" altLang="zh-CN" sz="2400" b="0" i="0" u="none" strike="noStrike" kern="1200" cap="none" spc="0" normalizeH="0" baseline="0" noProof="0">
                <a:ln>
                  <a:noFill/>
                </a:ln>
                <a:solidFill>
                  <a:srgbClr val="000000"/>
                </a:solidFill>
                <a:effectLst/>
                <a:uLnTx/>
                <a:uFillTx/>
                <a:latin typeface="Times New Roman"/>
                <a:ea typeface="宋体"/>
                <a:cs typeface="+mn-cs"/>
              </a:rPr>
              <a:t>。</a:t>
            </a:r>
            <a:endPar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4" name="Rectangle 2">
            <a:extLst>
              <a:ext uri="{FF2B5EF4-FFF2-40B4-BE49-F238E27FC236}">
                <a16:creationId xmlns:a16="http://schemas.microsoft.com/office/drawing/2014/main" id="{D834276D-D4C4-291D-EEB7-D9321FB7EBA9}"/>
              </a:ext>
            </a:extLst>
          </p:cNvPr>
          <p:cNvSpPr txBox="1">
            <a:spLocks noChangeArrowheads="1"/>
          </p:cNvSpPr>
          <p:nvPr/>
        </p:nvSpPr>
        <p:spPr bwMode="auto">
          <a:xfrm>
            <a:off x="245327" y="3433879"/>
            <a:ext cx="8382000" cy="2844800"/>
          </a:xfrm>
          <a:prstGeom prst="rect">
            <a:avLst/>
          </a:prstGeom>
          <a:noFill/>
          <a:ln>
            <a:miter lim="800000"/>
            <a:headEnd/>
            <a:tailEnd/>
          </a:ln>
        </p:spPr>
        <p:txBody>
          <a:bodyPr/>
          <a:lstStyle/>
          <a:p>
            <a:pPr defTabSz="914400" fontAlgn="base">
              <a:lnSpc>
                <a:spcPts val="2800"/>
              </a:lnSpc>
              <a:spcBef>
                <a:spcPct val="20000"/>
              </a:spcBef>
              <a:spcAft>
                <a:spcPct val="0"/>
              </a:spcAft>
              <a:defRPr/>
            </a:pPr>
            <a:r>
              <a:rPr lang="zh-CN" altLang="en-US" sz="2000" kern="0" dirty="0">
                <a:solidFill>
                  <a:srgbClr val="000000"/>
                </a:solidFill>
                <a:latin typeface="Times New Roman"/>
                <a:ea typeface="黑体" pitchFamily="49" charset="-122"/>
              </a:rPr>
              <a:t>如果已声明了类</a:t>
            </a:r>
            <a:r>
              <a:rPr lang="en-US" altLang="zh-CN" sz="2000" kern="0" dirty="0">
                <a:solidFill>
                  <a:srgbClr val="000000"/>
                </a:solidFill>
                <a:latin typeface="Times New Roman"/>
                <a:ea typeface="黑体" pitchFamily="49" charset="-122"/>
              </a:rPr>
              <a:t>A、</a:t>
            </a:r>
            <a:r>
              <a:rPr lang="zh-CN" altLang="en-US" sz="2000" kern="0" dirty="0">
                <a:solidFill>
                  <a:srgbClr val="000000"/>
                </a:solidFill>
                <a:latin typeface="Times New Roman"/>
                <a:ea typeface="黑体" pitchFamily="49" charset="-122"/>
              </a:rPr>
              <a:t>类</a:t>
            </a:r>
            <a:r>
              <a:rPr lang="en-US" altLang="zh-CN" sz="2000" kern="0" dirty="0">
                <a:solidFill>
                  <a:srgbClr val="000000"/>
                </a:solidFill>
                <a:latin typeface="Times New Roman"/>
                <a:ea typeface="黑体" pitchFamily="49" charset="-122"/>
              </a:rPr>
              <a:t>B</a:t>
            </a:r>
            <a:r>
              <a:rPr lang="zh-CN" altLang="en-US" sz="2000" kern="0" dirty="0">
                <a:solidFill>
                  <a:srgbClr val="000000"/>
                </a:solidFill>
                <a:latin typeface="Times New Roman"/>
                <a:ea typeface="黑体" pitchFamily="49" charset="-122"/>
              </a:rPr>
              <a:t>和类</a:t>
            </a:r>
            <a:r>
              <a:rPr lang="en-US" altLang="zh-CN" sz="2000" kern="0" dirty="0">
                <a:solidFill>
                  <a:srgbClr val="000000"/>
                </a:solidFill>
                <a:latin typeface="Times New Roman"/>
                <a:ea typeface="黑体" pitchFamily="49" charset="-122"/>
              </a:rPr>
              <a:t>C，</a:t>
            </a:r>
            <a:r>
              <a:rPr lang="zh-CN" altLang="en-US" sz="2000" kern="0" dirty="0">
                <a:solidFill>
                  <a:srgbClr val="000000"/>
                </a:solidFill>
                <a:latin typeface="Times New Roman"/>
                <a:ea typeface="黑体" pitchFamily="49" charset="-122"/>
              </a:rPr>
              <a:t>可以声明多重继承的派生类</a:t>
            </a:r>
            <a:r>
              <a:rPr lang="en-US" altLang="zh-CN" sz="2000" kern="0" dirty="0">
                <a:solidFill>
                  <a:srgbClr val="000000"/>
                </a:solidFill>
                <a:latin typeface="Times New Roman"/>
                <a:ea typeface="黑体" pitchFamily="49" charset="-122"/>
              </a:rPr>
              <a:t>D:</a:t>
            </a:r>
          </a:p>
          <a:p>
            <a:pPr defTabSz="914400" fontAlgn="base">
              <a:lnSpc>
                <a:spcPts val="2800"/>
              </a:lnSpc>
              <a:spcBef>
                <a:spcPct val="20000"/>
              </a:spcBef>
              <a:spcAft>
                <a:spcPct val="0"/>
              </a:spcAft>
              <a:defRPr/>
            </a:pPr>
            <a:r>
              <a:rPr lang="en-US" altLang="zh-CN" sz="2000" b="1" kern="0" dirty="0">
                <a:solidFill>
                  <a:srgbClr val="FF0000"/>
                </a:solidFill>
                <a:latin typeface="Times New Roman"/>
                <a:ea typeface="黑体" pitchFamily="49" charset="-122"/>
              </a:rPr>
              <a:t>class D:public </a:t>
            </a:r>
            <a:r>
              <a:rPr lang="en-US" altLang="zh-CN" sz="2000" b="1" kern="0" dirty="0" err="1">
                <a:solidFill>
                  <a:srgbClr val="FF0000"/>
                </a:solidFill>
                <a:latin typeface="Times New Roman"/>
                <a:ea typeface="黑体" pitchFamily="49" charset="-122"/>
              </a:rPr>
              <a:t>A,private</a:t>
            </a:r>
            <a:r>
              <a:rPr lang="en-US" altLang="zh-CN" sz="2000" b="1" kern="0" dirty="0">
                <a:solidFill>
                  <a:srgbClr val="FF0000"/>
                </a:solidFill>
                <a:latin typeface="Times New Roman"/>
                <a:ea typeface="黑体" pitchFamily="49" charset="-122"/>
              </a:rPr>
              <a:t> </a:t>
            </a:r>
            <a:r>
              <a:rPr lang="en-US" altLang="zh-CN" sz="2000" b="1" kern="0" dirty="0" err="1">
                <a:solidFill>
                  <a:srgbClr val="FF0000"/>
                </a:solidFill>
                <a:latin typeface="Times New Roman"/>
                <a:ea typeface="黑体" pitchFamily="49" charset="-122"/>
              </a:rPr>
              <a:t>B,protected</a:t>
            </a:r>
            <a:r>
              <a:rPr lang="en-US" altLang="zh-CN" sz="2000" b="1" kern="0" dirty="0">
                <a:solidFill>
                  <a:srgbClr val="FF0000"/>
                </a:solidFill>
                <a:latin typeface="Times New Roman"/>
                <a:ea typeface="黑体" pitchFamily="49" charset="-122"/>
              </a:rPr>
              <a:t> C</a:t>
            </a:r>
          </a:p>
          <a:p>
            <a:pPr defTabSz="914400" fontAlgn="base">
              <a:lnSpc>
                <a:spcPts val="2800"/>
              </a:lnSpc>
              <a:spcBef>
                <a:spcPct val="20000"/>
              </a:spcBef>
              <a:spcAft>
                <a:spcPct val="0"/>
              </a:spcAft>
              <a:defRPr/>
            </a:pPr>
            <a:r>
              <a:rPr lang="en-US" altLang="zh-CN" sz="2000" kern="0" dirty="0">
                <a:solidFill>
                  <a:srgbClr val="0000FF"/>
                </a:solidFill>
                <a:latin typeface="Times New Roman"/>
                <a:ea typeface="黑体" pitchFamily="49" charset="-122"/>
              </a:rPr>
              <a:t>{</a:t>
            </a:r>
            <a:r>
              <a:rPr lang="zh-CN" altLang="en-US" sz="2000" kern="0" dirty="0">
                <a:solidFill>
                  <a:srgbClr val="0000FF"/>
                </a:solidFill>
                <a:latin typeface="Times New Roman"/>
                <a:ea typeface="黑体" pitchFamily="49" charset="-122"/>
              </a:rPr>
              <a:t>类</a:t>
            </a:r>
            <a:r>
              <a:rPr lang="en-US" altLang="zh-CN" sz="2000" kern="0" dirty="0">
                <a:solidFill>
                  <a:srgbClr val="0000FF"/>
                </a:solidFill>
                <a:latin typeface="Times New Roman"/>
                <a:ea typeface="黑体" pitchFamily="49" charset="-122"/>
              </a:rPr>
              <a:t>D</a:t>
            </a:r>
            <a:r>
              <a:rPr lang="zh-CN" altLang="en-US" sz="2000" kern="0" dirty="0">
                <a:solidFill>
                  <a:srgbClr val="0000FF"/>
                </a:solidFill>
                <a:latin typeface="Times New Roman"/>
                <a:ea typeface="黑体" pitchFamily="49" charset="-122"/>
              </a:rPr>
              <a:t>新增加的成员}</a:t>
            </a:r>
          </a:p>
          <a:p>
            <a:pPr defTabSz="914400" fontAlgn="base">
              <a:lnSpc>
                <a:spcPts val="2800"/>
              </a:lnSpc>
              <a:spcBef>
                <a:spcPct val="20000"/>
              </a:spcBef>
              <a:spcAft>
                <a:spcPct val="0"/>
              </a:spcAft>
              <a:buClr>
                <a:srgbClr val="FF0000"/>
              </a:buClr>
              <a:buSzPct val="75000"/>
              <a:buFont typeface="Wingdings" pitchFamily="2" charset="2"/>
              <a:buChar char="p"/>
              <a:defRPr/>
            </a:pPr>
            <a:r>
              <a:rPr lang="en-US" altLang="zh-CN" sz="2000" kern="0" dirty="0">
                <a:solidFill>
                  <a:srgbClr val="000000"/>
                </a:solidFill>
                <a:latin typeface="Times New Roman"/>
                <a:ea typeface="黑体" pitchFamily="49" charset="-122"/>
              </a:rPr>
              <a:t> D</a:t>
            </a:r>
            <a:r>
              <a:rPr lang="zh-CN" altLang="en-US" sz="2000" kern="0" dirty="0">
                <a:solidFill>
                  <a:srgbClr val="000000"/>
                </a:solidFill>
                <a:latin typeface="Times New Roman"/>
                <a:ea typeface="黑体" pitchFamily="49" charset="-122"/>
              </a:rPr>
              <a:t>是多重继承的派生类，它以公用继承方式继承</a:t>
            </a:r>
            <a:r>
              <a:rPr lang="en-US" altLang="zh-CN" sz="2000" kern="0" dirty="0">
                <a:solidFill>
                  <a:srgbClr val="000000"/>
                </a:solidFill>
                <a:latin typeface="Times New Roman"/>
                <a:ea typeface="黑体" pitchFamily="49" charset="-122"/>
              </a:rPr>
              <a:t>A</a:t>
            </a:r>
            <a:r>
              <a:rPr lang="zh-CN" altLang="en-US" sz="2000" kern="0" dirty="0">
                <a:solidFill>
                  <a:srgbClr val="000000"/>
                </a:solidFill>
                <a:latin typeface="Times New Roman"/>
                <a:ea typeface="黑体" pitchFamily="49" charset="-122"/>
              </a:rPr>
              <a:t>类，以私有继承方式继承</a:t>
            </a:r>
            <a:r>
              <a:rPr lang="en-US" altLang="zh-CN" sz="2000" kern="0" dirty="0">
                <a:solidFill>
                  <a:srgbClr val="000000"/>
                </a:solidFill>
                <a:latin typeface="Times New Roman"/>
                <a:ea typeface="黑体" pitchFamily="49" charset="-122"/>
              </a:rPr>
              <a:t>B</a:t>
            </a:r>
            <a:r>
              <a:rPr lang="zh-CN" altLang="en-US" sz="2000" kern="0" dirty="0">
                <a:solidFill>
                  <a:srgbClr val="000000"/>
                </a:solidFill>
                <a:latin typeface="Times New Roman"/>
                <a:ea typeface="黑体" pitchFamily="49" charset="-122"/>
              </a:rPr>
              <a:t>类，以保护继承方式继承</a:t>
            </a:r>
            <a:r>
              <a:rPr lang="en-US" altLang="zh-CN" sz="2000" kern="0" dirty="0">
                <a:solidFill>
                  <a:srgbClr val="000000"/>
                </a:solidFill>
                <a:latin typeface="Times New Roman"/>
                <a:ea typeface="黑体" pitchFamily="49" charset="-122"/>
              </a:rPr>
              <a:t>C</a:t>
            </a:r>
            <a:r>
              <a:rPr lang="zh-CN" altLang="en-US" sz="2000" kern="0" dirty="0">
                <a:solidFill>
                  <a:srgbClr val="000000"/>
                </a:solidFill>
                <a:latin typeface="Times New Roman"/>
                <a:ea typeface="黑体" pitchFamily="49" charset="-122"/>
              </a:rPr>
              <a:t>类。</a:t>
            </a:r>
            <a:endParaRPr lang="en-US" altLang="zh-CN" sz="2000" kern="0" dirty="0">
              <a:solidFill>
                <a:srgbClr val="000000"/>
              </a:solidFill>
              <a:latin typeface="Times New Roman"/>
              <a:ea typeface="黑体" pitchFamily="49" charset="-122"/>
            </a:endParaRPr>
          </a:p>
          <a:p>
            <a:pPr defTabSz="914400" fontAlgn="base">
              <a:lnSpc>
                <a:spcPts val="2800"/>
              </a:lnSpc>
              <a:spcBef>
                <a:spcPct val="20000"/>
              </a:spcBef>
              <a:spcAft>
                <a:spcPct val="0"/>
              </a:spcAft>
              <a:buClr>
                <a:srgbClr val="FF0000"/>
              </a:buClr>
              <a:buSzPct val="75000"/>
              <a:buFont typeface="Wingdings" pitchFamily="2" charset="2"/>
              <a:buChar char="p"/>
              <a:defRPr/>
            </a:pPr>
            <a:r>
              <a:rPr lang="en-US" altLang="zh-CN" sz="2000" kern="0" dirty="0">
                <a:solidFill>
                  <a:srgbClr val="000000"/>
                </a:solidFill>
                <a:latin typeface="Times New Roman"/>
                <a:ea typeface="黑体" pitchFamily="49" charset="-122"/>
              </a:rPr>
              <a:t> D</a:t>
            </a:r>
            <a:r>
              <a:rPr lang="zh-CN" altLang="en-US" sz="2000" kern="0" dirty="0">
                <a:solidFill>
                  <a:srgbClr val="000000"/>
                </a:solidFill>
                <a:latin typeface="Times New Roman"/>
                <a:ea typeface="黑体" pitchFamily="49" charset="-122"/>
              </a:rPr>
              <a:t>按不同的继承方式的规则继承</a:t>
            </a:r>
            <a:r>
              <a:rPr lang="en-US" altLang="zh-CN" sz="2000" kern="0" dirty="0">
                <a:solidFill>
                  <a:srgbClr val="000000"/>
                </a:solidFill>
                <a:latin typeface="Times New Roman"/>
                <a:ea typeface="黑体" pitchFamily="49" charset="-122"/>
              </a:rPr>
              <a:t>A,B,C</a:t>
            </a:r>
            <a:r>
              <a:rPr lang="zh-CN" altLang="en-US" sz="2000" kern="0" dirty="0">
                <a:solidFill>
                  <a:srgbClr val="000000"/>
                </a:solidFill>
                <a:latin typeface="Times New Roman"/>
                <a:ea typeface="黑体" pitchFamily="49" charset="-122"/>
              </a:rPr>
              <a:t>的属性，确定各基类的成员在派生类中的访问权限。</a:t>
            </a:r>
          </a:p>
        </p:txBody>
      </p:sp>
      <p:sp>
        <p:nvSpPr>
          <p:cNvPr id="5" name="Rectangle 3">
            <a:extLst>
              <a:ext uri="{FF2B5EF4-FFF2-40B4-BE49-F238E27FC236}">
                <a16:creationId xmlns:a16="http://schemas.microsoft.com/office/drawing/2014/main" id="{77E202B6-9C38-A4C7-E2AD-EF1634BA6968}"/>
              </a:ext>
            </a:extLst>
          </p:cNvPr>
          <p:cNvSpPr txBox="1">
            <a:spLocks noChangeArrowheads="1"/>
          </p:cNvSpPr>
          <p:nvPr/>
        </p:nvSpPr>
        <p:spPr bwMode="auto">
          <a:xfrm>
            <a:off x="335815" y="2606792"/>
            <a:ext cx="8077200" cy="685800"/>
          </a:xfrm>
          <a:prstGeom prst="rect">
            <a:avLst/>
          </a:prstGeom>
          <a:noFill/>
          <a:ln>
            <a:miter lim="800000"/>
            <a:headEnd/>
            <a:tailEnd/>
          </a:ln>
        </p:spPr>
        <p:txBody>
          <a:bodyPr anchor="ctr"/>
          <a:lstStyle/>
          <a:p>
            <a:pPr defTabSz="914400" fontAlgn="base">
              <a:lnSpc>
                <a:spcPct val="150000"/>
              </a:lnSpc>
              <a:spcBef>
                <a:spcPct val="50000"/>
              </a:spcBef>
              <a:spcAft>
                <a:spcPct val="0"/>
              </a:spcAft>
              <a:defRPr/>
            </a:pPr>
            <a:r>
              <a:rPr lang="zh-CN" altLang="en-US" sz="2400" b="1" kern="0" dirty="0">
                <a:solidFill>
                  <a:srgbClr val="800000"/>
                </a:solidFill>
                <a:latin typeface="Times New Roman"/>
                <a:ea typeface="宋体"/>
              </a:rPr>
              <a:t>11.6.1 声明多重继承的方法</a:t>
            </a:r>
          </a:p>
        </p:txBody>
      </p:sp>
    </p:spTree>
    <p:extLst>
      <p:ext uri="{BB962C8B-B14F-4D97-AF65-F5344CB8AC3E}">
        <p14:creationId xmlns:p14="http://schemas.microsoft.com/office/powerpoint/2010/main" val="2536083414"/>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2E4F0D12-1782-505D-5722-7417A810F823}"/>
              </a:ext>
            </a:extLst>
          </p:cNvPr>
          <p:cNvSpPr txBox="1">
            <a:spLocks noChangeArrowheads="1"/>
          </p:cNvSpPr>
          <p:nvPr/>
        </p:nvSpPr>
        <p:spPr>
          <a:xfrm>
            <a:off x="551344" y="1232623"/>
            <a:ext cx="8382000" cy="498232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(1) 有许多基类是被程序的其他部分或其他程序使用的，这些程序要求保留原有的基类不受破坏。</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(2) 用户往往得不到基类的源代码。</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(3) 在类库中，一个基类可能已被指定与用户所需的多种组件建立了某种关系，因此在类库中的基类是不容许修改的。</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(4) 实际上，许多基类并不是从已有的其他程序中选取来的，而是专门作为基类设计的。</a:t>
            </a:r>
          </a:p>
          <a:p>
            <a:pPr marL="0" marR="0" lvl="0" indent="0" algn="l" defTabSz="914400" rtl="0" eaLnBrk="1" fontAlgn="auto" latinLnBrk="0" hangingPunct="1">
              <a:lnSpc>
                <a:spcPts val="3400"/>
              </a:lnSpc>
              <a:spcBef>
                <a:spcPts val="1000"/>
              </a:spcBef>
              <a:spcAft>
                <a:spcPts val="0"/>
              </a:spcAft>
              <a:buClr>
                <a:srgbClr val="FF0000"/>
              </a:buClr>
              <a:buSzPct val="75000"/>
              <a:buFont typeface="Wingdings" panose="05000000000000000000" pitchFamily="2" charset="2"/>
              <a:buChar char="p"/>
              <a:tabLst/>
              <a:defRPr/>
            </a:pP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(5) 在面向对象程序设计中，需要设计类的层次结构，从最初的抽象类出发，每一层派生类的建立都逐步地向着目标的具体实现前进。</a:t>
            </a:r>
          </a:p>
        </p:txBody>
      </p:sp>
    </p:spTree>
    <p:extLst>
      <p:ext uri="{BB962C8B-B14F-4D97-AF65-F5344CB8AC3E}">
        <p14:creationId xmlns:p14="http://schemas.microsoft.com/office/powerpoint/2010/main" val="2692404161"/>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3">
            <a:extLst>
              <a:ext uri="{FF2B5EF4-FFF2-40B4-BE49-F238E27FC236}">
                <a16:creationId xmlns:a16="http://schemas.microsoft.com/office/drawing/2014/main" id="{3C4E06C0-4F2B-DC4C-BD55-870554190671}"/>
              </a:ext>
            </a:extLst>
          </p:cNvPr>
          <p:cNvGrpSpPr/>
          <p:nvPr/>
        </p:nvGrpSpPr>
        <p:grpSpPr>
          <a:xfrm>
            <a:off x="-5440" y="-18531"/>
            <a:ext cx="9154877" cy="1197582"/>
            <a:chOff x="-6350" y="-17463"/>
            <a:chExt cx="9154877" cy="1197582"/>
          </a:xfrm>
          <a:solidFill>
            <a:srgbClr val="044F96"/>
          </a:solidFill>
        </p:grpSpPr>
        <p:sp>
          <p:nvSpPr>
            <p:cNvPr id="5" name="Text Box 8">
              <a:extLst>
                <a:ext uri="{FF2B5EF4-FFF2-40B4-BE49-F238E27FC236}">
                  <a16:creationId xmlns:a16="http://schemas.microsoft.com/office/drawing/2014/main" id="{F10BED95-7C7C-BC4E-B1D0-5C6EA43111BF}"/>
                </a:ext>
              </a:extLst>
            </p:cNvPr>
            <p:cNvSpPr txBox="1">
              <a:spLocks noChangeArrowheads="1"/>
            </p:cNvSpPr>
            <p:nvPr/>
          </p:nvSpPr>
          <p:spPr bwMode="auto">
            <a:xfrm>
              <a:off x="-6350" y="-17463"/>
              <a:ext cx="9154877" cy="1197582"/>
            </a:xfrm>
            <a:prstGeom prst="rect">
              <a:avLst/>
            </a:prstGeom>
            <a:grpFill/>
            <a:ln>
              <a:noFill/>
            </a:ln>
          </p:spPr>
          <p:txBody>
            <a:bodyPr wrap="none" lIns="91437" tIns="45719" rIns="91437" bIns="45719" anchor="ct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endParaRPr lang="zh-CN" altLang="zh-CN" sz="5400" b="1">
                <a:solidFill>
                  <a:srgbClr val="FFFFFF"/>
                </a:solidFill>
                <a:latin typeface="华文仿宋" panose="02010600040101010101" pitchFamily="2" charset="-122"/>
                <a:ea typeface="华文仿宋" panose="02010600040101010101" pitchFamily="2" charset="-122"/>
              </a:endParaRPr>
            </a:p>
          </p:txBody>
        </p:sp>
        <p:sp>
          <p:nvSpPr>
            <p:cNvPr id="6" name="Text Box 90">
              <a:extLst>
                <a:ext uri="{FF2B5EF4-FFF2-40B4-BE49-F238E27FC236}">
                  <a16:creationId xmlns:a16="http://schemas.microsoft.com/office/drawing/2014/main" id="{AECF4788-1320-7A42-9B83-F30E605B49AA}"/>
                </a:ext>
              </a:extLst>
            </p:cNvPr>
            <p:cNvSpPr txBox="1">
              <a:spLocks noChangeArrowheads="1"/>
            </p:cNvSpPr>
            <p:nvPr/>
          </p:nvSpPr>
          <p:spPr bwMode="auto">
            <a:xfrm>
              <a:off x="367677" y="163516"/>
              <a:ext cx="5095144" cy="7078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15000"/>
                </a:spcBef>
                <a:buFontTx/>
                <a:buNone/>
              </a:pPr>
              <a:r>
                <a:rPr lang="zh-CN" altLang="en-US" sz="4000" b="1" dirty="0">
                  <a:solidFill>
                    <a:srgbClr val="FFFFFF">
                      <a:lumMod val="95000"/>
                    </a:srgbClr>
                  </a:solidFill>
                  <a:latin typeface="微软雅黑" panose="020B0503020204020204" pitchFamily="34" charset="-122"/>
                  <a:ea typeface="微软雅黑" panose="020B0503020204020204" pitchFamily="34" charset="-122"/>
                </a:rPr>
                <a:t>面向对象编程</a:t>
              </a:r>
              <a:r>
                <a:rPr lang="en-US" altLang="zh-CN" sz="4000" b="1" dirty="0">
                  <a:solidFill>
                    <a:srgbClr val="FFFFFF">
                      <a:lumMod val="95000"/>
                    </a:srgbClr>
                  </a:solidFill>
                  <a:latin typeface="微软雅黑" panose="020B0503020204020204" pitchFamily="34" charset="-122"/>
                  <a:ea typeface="微软雅黑" panose="020B0503020204020204" pitchFamily="34" charset="-122"/>
                </a:rPr>
                <a:t>C++</a:t>
              </a:r>
              <a:endParaRPr lang="zh-CN" altLang="en-US" sz="4000" b="1" dirty="0">
                <a:solidFill>
                  <a:srgbClr val="FFFFFF">
                    <a:lumMod val="95000"/>
                  </a:srgbClr>
                </a:solidFill>
                <a:latin typeface="微软雅黑" panose="020B0503020204020204" pitchFamily="34" charset="-122"/>
                <a:ea typeface="微软雅黑" panose="020B0503020204020204" pitchFamily="34" charset="-122"/>
              </a:endParaRPr>
            </a:p>
          </p:txBody>
        </p:sp>
      </p:grpSp>
      <p:sp>
        <p:nvSpPr>
          <p:cNvPr id="11" name="矩形 2">
            <a:extLst>
              <a:ext uri="{FF2B5EF4-FFF2-40B4-BE49-F238E27FC236}">
                <a16:creationId xmlns:a16="http://schemas.microsoft.com/office/drawing/2014/main" id="{89E627E6-A707-FB4B-B877-FD871B38022D}"/>
              </a:ext>
            </a:extLst>
          </p:cNvPr>
          <p:cNvSpPr/>
          <p:nvPr/>
        </p:nvSpPr>
        <p:spPr>
          <a:xfrm>
            <a:off x="-10877" y="2500587"/>
            <a:ext cx="9154877" cy="646323"/>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谢谢大家！</a:t>
            </a:r>
          </a:p>
        </p:txBody>
      </p:sp>
      <p:cxnSp>
        <p:nvCxnSpPr>
          <p:cNvPr id="15" name="直接连接符 5">
            <a:extLst>
              <a:ext uri="{FF2B5EF4-FFF2-40B4-BE49-F238E27FC236}">
                <a16:creationId xmlns:a16="http://schemas.microsoft.com/office/drawing/2014/main" id="{730AE0B0-1908-C849-BF7A-EE090AEA732A}"/>
              </a:ext>
            </a:extLst>
          </p:cNvPr>
          <p:cNvCxnSpPr/>
          <p:nvPr/>
        </p:nvCxnSpPr>
        <p:spPr>
          <a:xfrm>
            <a:off x="1439979" y="3319136"/>
            <a:ext cx="6253163"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20" name="矩形 19"/>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1" name="文本框 20"/>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2" name="文本框 21"/>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pic>
        <p:nvPicPr>
          <p:cNvPr id="23" name="图片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9203" y="154083"/>
            <a:ext cx="2864797" cy="790804"/>
          </a:xfrm>
          <a:prstGeom prst="rect">
            <a:avLst/>
          </a:prstGeom>
          <a:solidFill>
            <a:schemeClr val="accent1">
              <a:lumMod val="75000"/>
            </a:schemeClr>
          </a:solidFill>
          <a:ln>
            <a:solidFill>
              <a:srgbClr val="044F96"/>
            </a:solidFill>
          </a:ln>
        </p:spPr>
      </p:pic>
      <p:sp>
        <p:nvSpPr>
          <p:cNvPr id="2" name="矩形 2">
            <a:extLst>
              <a:ext uri="{FF2B5EF4-FFF2-40B4-BE49-F238E27FC236}">
                <a16:creationId xmlns:a16="http://schemas.microsoft.com/office/drawing/2014/main" id="{803CCEFF-60D8-6BFC-0D44-12165CD866F5}"/>
              </a:ext>
            </a:extLst>
          </p:cNvPr>
          <p:cNvSpPr/>
          <p:nvPr/>
        </p:nvSpPr>
        <p:spPr>
          <a:xfrm>
            <a:off x="-10879" y="4573851"/>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主讲人：阚世超</a:t>
            </a:r>
          </a:p>
        </p:txBody>
      </p:sp>
      <p:sp>
        <p:nvSpPr>
          <p:cNvPr id="3" name="矩形 2">
            <a:extLst>
              <a:ext uri="{FF2B5EF4-FFF2-40B4-BE49-F238E27FC236}">
                <a16:creationId xmlns:a16="http://schemas.microsoft.com/office/drawing/2014/main" id="{2EBD8993-FEA6-6734-5640-952121E6773D}"/>
              </a:ext>
            </a:extLst>
          </p:cNvPr>
          <p:cNvSpPr/>
          <p:nvPr/>
        </p:nvSpPr>
        <p:spPr>
          <a:xfrm>
            <a:off x="-51920" y="3748626"/>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2023 </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秋季学期</a:t>
            </a:r>
          </a:p>
        </p:txBody>
      </p:sp>
      <p:sp>
        <p:nvSpPr>
          <p:cNvPr id="7" name="矩形 6">
            <a:extLst>
              <a:ext uri="{FF2B5EF4-FFF2-40B4-BE49-F238E27FC236}">
                <a16:creationId xmlns:a16="http://schemas.microsoft.com/office/drawing/2014/main" id="{68587A11-6753-B414-E7E7-660B9CB2ACE9}"/>
              </a:ext>
            </a:extLst>
          </p:cNvPr>
          <p:cNvSpPr/>
          <p:nvPr/>
        </p:nvSpPr>
        <p:spPr>
          <a:xfrm>
            <a:off x="-8577" y="5159313"/>
            <a:ext cx="9154877" cy="461657"/>
          </a:xfrm>
          <a:prstGeom prst="rect">
            <a:avLst/>
          </a:prstGeom>
        </p:spPr>
        <p:txBody>
          <a:bodyPr wrap="square" lIns="91434" tIns="45716" rIns="91434" bIns="45716">
            <a:spAutoFit/>
          </a:bodyPr>
          <a:lstStyle/>
          <a:p>
            <a:pPr algn="ctr" eaLnBrk="0" fontAlgn="base" hangingPunct="0">
              <a:spcBef>
                <a:spcPts val="600"/>
              </a:spcBef>
              <a:spcAft>
                <a:spcPct val="0"/>
              </a:spcAft>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邮件：</a:t>
            </a:r>
            <a:r>
              <a:rPr lang="en-US" altLang="zh-CN"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rPr>
              <a:t>kanshichao@csu.edu.cn</a:t>
            </a:r>
            <a:endParaRPr lang="zh-CN" altLang="en-US" sz="2400" b="1" dirty="0">
              <a:solidFill>
                <a:schemeClr val="accent1">
                  <a:lumMod val="75000"/>
                </a:schemeClr>
              </a:solidFill>
              <a:latin typeface="微软雅黑" panose="020B0503020204020204" pitchFamily="34" charset="-122"/>
              <a:ea typeface="微软雅黑" panose="020B0503020204020204" pitchFamily="34" charset="-122"/>
              <a:cs typeface="Vijaya" pitchFamily="34" charset="0"/>
            </a:endParaRPr>
          </a:p>
        </p:txBody>
      </p:sp>
    </p:spTree>
    <p:extLst>
      <p:ext uri="{BB962C8B-B14F-4D97-AF65-F5344CB8AC3E}">
        <p14:creationId xmlns:p14="http://schemas.microsoft.com/office/powerpoint/2010/main" val="2284397287"/>
      </p:ext>
    </p:extLst>
  </p:cSld>
  <p:clrMapOvr>
    <a:masterClrMapping/>
  </p:clrMapOvr>
  <mc:AlternateContent xmlns:mc="http://schemas.openxmlformats.org/markup-compatibility/2006" xmlns:p14="http://schemas.microsoft.com/office/powerpoint/2010/main">
    <mc:Choice Requires="p14">
      <p:transition p14:dur="400" advTm="6979">
        <p:wipe/>
      </p:transition>
    </mc:Choice>
    <mc:Fallback xmlns="">
      <p:transition advTm="6979">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4E2ADA52-5F03-36D4-D16F-1A52942FB3BB}"/>
              </a:ext>
            </a:extLst>
          </p:cNvPr>
          <p:cNvSpPr txBox="1">
            <a:spLocks noChangeArrowheads="1"/>
          </p:cNvSpPr>
          <p:nvPr/>
        </p:nvSpPr>
        <p:spPr>
          <a:xfrm>
            <a:off x="202580" y="103533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11.6.2 多重继承派生类的构造函数</a:t>
            </a:r>
          </a:p>
        </p:txBody>
      </p:sp>
      <p:sp>
        <p:nvSpPr>
          <p:cNvPr id="6" name="Rectangle 2">
            <a:extLst>
              <a:ext uri="{FF2B5EF4-FFF2-40B4-BE49-F238E27FC236}">
                <a16:creationId xmlns:a16="http://schemas.microsoft.com/office/drawing/2014/main" id="{3F690BA9-DB4B-CD8B-1B19-5D8AB277EC6D}"/>
              </a:ext>
            </a:extLst>
          </p:cNvPr>
          <p:cNvSpPr txBox="1">
            <a:spLocks noChangeArrowheads="1"/>
          </p:cNvSpPr>
          <p:nvPr/>
        </p:nvSpPr>
        <p:spPr>
          <a:xfrm>
            <a:off x="167910" y="1644651"/>
            <a:ext cx="8686158" cy="402760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
                <a:srgbClr val="FF0000"/>
              </a:buClr>
              <a:buSzPct val="75000"/>
              <a:buFont typeface="Wingdings" panose="05000000000000000000" pitchFamily="2" charset="2"/>
              <a:buChar char="p"/>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a:ea typeface="宋体"/>
                <a:cs typeface="+mn-cs"/>
              </a:rPr>
              <a:t>多重继承派生类的构造函数形式与单继承时的构造函数形式基本相同，只是在初始表中包含多个基类构造函数。</a:t>
            </a:r>
          </a:p>
          <a:p>
            <a:pPr marL="0" marR="0" lvl="0" indent="0" algn="l"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FF0000"/>
                </a:solidFill>
                <a:effectLst/>
                <a:uLnTx/>
                <a:uFillTx/>
                <a:latin typeface="Times New Roman"/>
                <a:ea typeface="黑体" panose="02010609060101010101" pitchFamily="49" charset="-122"/>
                <a:cs typeface="+mn-cs"/>
              </a:rPr>
              <a:t> 派生类构造函数名(总参数表列): 基类1构造函数(参数表列), 基类2构造函数(参数表列), 基类3构造函数 (参数表列)</a:t>
            </a:r>
          </a:p>
          <a:p>
            <a:pPr marL="0" marR="0" lvl="0" indent="0" algn="l"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r>
              <a:rPr kumimoji="0" lang="zh-CN" altLang="en-US" sz="2000" b="0" i="0" u="none" strike="noStrike" kern="1200" cap="none" spc="0" normalizeH="0" baseline="0" noProof="0" dirty="0">
                <a:ln>
                  <a:noFill/>
                </a:ln>
                <a:solidFill>
                  <a:srgbClr val="0000FF"/>
                </a:solidFill>
                <a:effectLst/>
                <a:uLnTx/>
                <a:uFillTx/>
                <a:latin typeface="Times New Roman"/>
                <a:ea typeface="黑体" panose="02010609060101010101" pitchFamily="49" charset="-122"/>
                <a:cs typeface="+mn-cs"/>
              </a:rPr>
              <a:t>{派生类中新增数成员据成员初始化语句}</a:t>
            </a:r>
          </a:p>
          <a:p>
            <a:pPr marL="0" marR="0" lvl="0" indent="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Ø"/>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各基类的排列顺序任意。</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Ø"/>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派生类构造函数的执行顺序同样为: 先调用基类的构造函数，再执行派生类构造函数的函数体。</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Wingdings" panose="05000000000000000000" pitchFamily="2" charset="2"/>
              <a:buChar char="Ø"/>
              <a:tabLst/>
              <a:defRPr/>
            </a:pPr>
            <a:r>
              <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 调用基类构造函数的顺序是按照声明派生类时基类出现的顺序。</a:t>
            </a:r>
            <a:endParaRPr kumimoji="0" lang="en-US" altLang="zh-CN"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a:p>
            <a:pPr marL="0" marR="0" lvl="0" indent="0" algn="l" defTabSz="914400" rtl="0" eaLnBrk="1" fontAlgn="auto" latinLnBrk="0" hangingPunct="1">
              <a:lnSpc>
                <a:spcPts val="2800"/>
              </a:lnSpc>
              <a:spcBef>
                <a:spcPts val="1000"/>
              </a:spcBef>
              <a:spcAft>
                <a:spcPts val="0"/>
              </a:spcAft>
              <a:buClr>
                <a:srgbClr val="FF0000"/>
              </a:buClr>
              <a:buSzPct val="75000"/>
              <a:buFont typeface="Arial" panose="020B0604020202020204" pitchFamily="34" charset="0"/>
              <a:buNone/>
              <a:tabLst/>
              <a:defRPr/>
            </a:pPr>
            <a:endParaRPr kumimoji="0" lang="zh-CN" altLang="en-US" sz="20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endParaRPr>
          </a:p>
        </p:txBody>
      </p:sp>
    </p:spTree>
    <p:extLst>
      <p:ext uri="{BB962C8B-B14F-4D97-AF65-F5344CB8AC3E}">
        <p14:creationId xmlns:p14="http://schemas.microsoft.com/office/powerpoint/2010/main" val="4149491175"/>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3">
            <a:extLst>
              <a:ext uri="{FF2B5EF4-FFF2-40B4-BE49-F238E27FC236}">
                <a16:creationId xmlns:a16="http://schemas.microsoft.com/office/drawing/2014/main" id="{4E2ADA52-5F03-36D4-D16F-1A52942FB3BB}"/>
              </a:ext>
            </a:extLst>
          </p:cNvPr>
          <p:cNvSpPr txBox="1">
            <a:spLocks noChangeArrowheads="1"/>
          </p:cNvSpPr>
          <p:nvPr/>
        </p:nvSpPr>
        <p:spPr>
          <a:xfrm>
            <a:off x="202580" y="1035330"/>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11.6.2 多重继承派生类的构造函数</a:t>
            </a:r>
          </a:p>
        </p:txBody>
      </p:sp>
      <p:sp>
        <p:nvSpPr>
          <p:cNvPr id="8" name="文本框 7">
            <a:extLst>
              <a:ext uri="{FF2B5EF4-FFF2-40B4-BE49-F238E27FC236}">
                <a16:creationId xmlns:a16="http://schemas.microsoft.com/office/drawing/2014/main" id="{825C151E-3ADC-D67D-3DBC-7055EA4E63F3}"/>
              </a:ext>
            </a:extLst>
          </p:cNvPr>
          <p:cNvSpPr txBox="1"/>
          <p:nvPr/>
        </p:nvSpPr>
        <p:spPr>
          <a:xfrm>
            <a:off x="202580" y="1832086"/>
            <a:ext cx="8512097" cy="1495859"/>
          </a:xfrm>
          <a:prstGeom prst="rect">
            <a:avLst/>
          </a:prstGeom>
          <a:noFill/>
        </p:spPr>
        <p:txBody>
          <a:bodyPr wrap="square">
            <a:spAutoFit/>
          </a:bodyPr>
          <a:lstStyle/>
          <a:p>
            <a:pPr marL="0" marR="0" lvl="0" indent="0" algn="l" defTabSz="914400" rtl="0" eaLnBrk="1" fontAlgn="base" latinLnBrk="0" hangingPunct="1">
              <a:lnSpc>
                <a:spcPts val="2800"/>
              </a:lnSpc>
              <a:spcBef>
                <a:spcPct val="20000"/>
              </a:spcBef>
              <a:spcAft>
                <a:spcPct val="0"/>
              </a:spcAft>
              <a:buClr>
                <a:srgbClr val="FF0000"/>
              </a:buClr>
              <a:buSzPct val="75000"/>
              <a:buFontTx/>
              <a:buNone/>
              <a:tabLst/>
              <a:defRPr/>
            </a:pPr>
            <a:r>
              <a:rPr kumimoji="0" lang="zh-CN" altLang="en-US" sz="2000" b="1" i="0" u="none" strike="noStrike" kern="0" cap="none" spc="0" normalizeH="0" baseline="0" noProof="0" dirty="0">
                <a:ln>
                  <a:noFill/>
                </a:ln>
                <a:solidFill>
                  <a:srgbClr val="0000FF"/>
                </a:solidFill>
                <a:effectLst/>
                <a:uLnTx/>
                <a:uFillTx/>
                <a:latin typeface="Times New Roman"/>
                <a:ea typeface="宋体"/>
                <a:cs typeface="+mn-cs"/>
              </a:rPr>
              <a:t>例11.8  </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声明一个教师(</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Teacher)</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类和一个学生(</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Student)</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类，用多重继承的方式声明一个研究生(</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Graduate)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派生类。教师类中包括数据成员</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name(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姓名)、</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age(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年龄)、</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title(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职称)。学生类中包括数据成员</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name1(</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姓名)、</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age(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性别)、</a:t>
            </a:r>
            <a:r>
              <a:rPr kumimoji="0" lang="en-US" altLang="zh-CN" sz="2000" b="1" i="0" u="none" strike="noStrike" kern="0" cap="none" spc="0" normalizeH="0" baseline="0" noProof="0" dirty="0">
                <a:ln>
                  <a:noFill/>
                </a:ln>
                <a:solidFill>
                  <a:srgbClr val="000000"/>
                </a:solidFill>
                <a:effectLst/>
                <a:uLnTx/>
                <a:uFillTx/>
                <a:latin typeface="Times New Roman"/>
                <a:ea typeface="宋体"/>
                <a:cs typeface="+mn-cs"/>
              </a:rPr>
              <a:t>score(</a:t>
            </a:r>
            <a:r>
              <a:rPr kumimoji="0" lang="zh-CN" altLang="en-US" sz="2000" b="1" i="0" u="none" strike="noStrike" kern="0" cap="none" spc="0" normalizeH="0" baseline="0" noProof="0" dirty="0">
                <a:ln>
                  <a:noFill/>
                </a:ln>
                <a:solidFill>
                  <a:srgbClr val="000000"/>
                </a:solidFill>
                <a:effectLst/>
                <a:uLnTx/>
                <a:uFillTx/>
                <a:latin typeface="Times New Roman"/>
                <a:ea typeface="宋体"/>
                <a:cs typeface="+mn-cs"/>
              </a:rPr>
              <a:t>成绩)。</a:t>
            </a:r>
          </a:p>
        </p:txBody>
      </p:sp>
    </p:spTree>
    <p:extLst>
      <p:ext uri="{BB962C8B-B14F-4D97-AF65-F5344CB8AC3E}">
        <p14:creationId xmlns:p14="http://schemas.microsoft.com/office/powerpoint/2010/main" val="1032115950"/>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2">
            <a:extLst>
              <a:ext uri="{FF2B5EF4-FFF2-40B4-BE49-F238E27FC236}">
                <a16:creationId xmlns:a16="http://schemas.microsoft.com/office/drawing/2014/main" id="{50F0CE81-C44A-1001-C828-8F55149F304E}"/>
              </a:ext>
            </a:extLst>
          </p:cNvPr>
          <p:cNvSpPr txBox="1">
            <a:spLocks noChangeArrowheads="1"/>
          </p:cNvSpPr>
          <p:nvPr/>
        </p:nvSpPr>
        <p:spPr>
          <a:xfrm>
            <a:off x="444808" y="296817"/>
            <a:ext cx="4032250" cy="6111417"/>
          </a:xfrm>
          <a:prstGeom prst="rect">
            <a:avLst/>
          </a:prstGeom>
          <a:noFill/>
          <a:ln w="19050">
            <a:solidFill>
              <a:srgbClr val="8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&lt;iostream&gt;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#include &lt;string&gt;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using namespace std;</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class Teacher//</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声明类</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Teacher(</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教师)</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public: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公用部分</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Teacher(string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nam,int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 string t)</a:t>
            </a:r>
            <a:endPar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name=</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nam</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age=a;</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title=t;}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void display( )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输出教师有关数据</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&lt;&lt;″name:″&lt;&lt;name&lt;&lt;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&lt;&lt;″age″&lt;&lt;age&lt;&lt;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cout</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&lt;&lt;″title:″&lt;&lt;title&lt;&lt;</a:t>
            </a:r>
            <a:r>
              <a:rPr kumimoji="0" lang="en-US" altLang="zh-CN" sz="1800" b="0" i="0" u="none" strike="noStrike" kern="1200" cap="none" spc="0" normalizeH="0" baseline="0" noProof="0" dirty="0" err="1">
                <a:ln>
                  <a:noFill/>
                </a:ln>
                <a:solidFill>
                  <a:srgbClr val="000000"/>
                </a:solidFill>
                <a:effectLst/>
                <a:uLnTx/>
                <a:uFillTx/>
                <a:latin typeface="Times New Roman"/>
                <a:ea typeface="宋体"/>
                <a:cs typeface="+mn-cs"/>
              </a:rPr>
              <a:t>endl</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protected: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保护部分</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dirty="0">
                <a:ln>
                  <a:noFill/>
                </a:ln>
                <a:solidFill>
                  <a:srgbClr val="FF0000"/>
                </a:solidFill>
                <a:effectLst/>
                <a:uLnTx/>
                <a:uFillTx/>
                <a:latin typeface="Times New Roman"/>
                <a:ea typeface="宋体"/>
                <a:cs typeface="+mn-cs"/>
              </a:rPr>
              <a:t>string name</a:t>
            </a: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int age;</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000000"/>
                </a:solidFill>
                <a:effectLst/>
                <a:uLnTx/>
                <a:uFillTx/>
                <a:latin typeface="Times New Roman"/>
                <a:ea typeface="宋体"/>
                <a:cs typeface="+mn-cs"/>
              </a:rPr>
              <a:t>    string title;        //</a:t>
            </a: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职称</a:t>
            </a:r>
          </a:p>
          <a:p>
            <a:pPr marL="0" marR="0" lvl="0" indent="0" algn="l" defTabSz="914400" rtl="0" eaLnBrk="1" fontAlgn="auto" latinLnBrk="0" hangingPunct="1">
              <a:lnSpc>
                <a:spcPts val="25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dirty="0">
                <a:ln>
                  <a:noFill/>
                </a:ln>
                <a:solidFill>
                  <a:srgbClr val="000000"/>
                </a:solidFill>
                <a:effectLst/>
                <a:uLnTx/>
                <a:uFillTx/>
                <a:latin typeface="Times New Roman"/>
                <a:ea typeface="宋体"/>
                <a:cs typeface="+mn-cs"/>
              </a:rPr>
              <a:t>};</a:t>
            </a:r>
          </a:p>
        </p:txBody>
      </p:sp>
      <p:sp>
        <p:nvSpPr>
          <p:cNvPr id="10" name="Rectangle 2">
            <a:extLst>
              <a:ext uri="{FF2B5EF4-FFF2-40B4-BE49-F238E27FC236}">
                <a16:creationId xmlns:a16="http://schemas.microsoft.com/office/drawing/2014/main" id="{5E2F2FFA-78BA-54A7-7C6F-BBD41972CD16}"/>
              </a:ext>
            </a:extLst>
          </p:cNvPr>
          <p:cNvSpPr txBox="1">
            <a:spLocks noChangeArrowheads="1"/>
          </p:cNvSpPr>
          <p:nvPr/>
        </p:nvSpPr>
        <p:spPr bwMode="auto">
          <a:xfrm>
            <a:off x="4693851" y="289078"/>
            <a:ext cx="4248150" cy="6119155"/>
          </a:xfrm>
          <a:prstGeom prst="rect">
            <a:avLst/>
          </a:prstGeom>
          <a:noFill/>
          <a:ln w="19050">
            <a:solidFill>
              <a:srgbClr val="800000"/>
            </a:solidFill>
            <a:miter lim="800000"/>
            <a:headEnd/>
            <a:tailEnd/>
          </a:ln>
        </p:spPr>
        <p:txBody>
          <a:bodyPr/>
          <a:lstStyle/>
          <a:p>
            <a:pPr defTabSz="914400" fontAlgn="base">
              <a:spcBef>
                <a:spcPct val="0"/>
              </a:spcBef>
              <a:spcAft>
                <a:spcPct val="0"/>
              </a:spcAft>
              <a:defRPr/>
            </a:pPr>
            <a:r>
              <a:rPr lang="en-US" altLang="zh-CN" b="1" kern="0" dirty="0">
                <a:solidFill>
                  <a:srgbClr val="000000"/>
                </a:solidFill>
                <a:latin typeface="Times New Roman"/>
                <a:ea typeface="宋体"/>
              </a:rPr>
              <a:t>class Student     //</a:t>
            </a:r>
            <a:r>
              <a:rPr lang="zh-CN" altLang="en-US" b="1" kern="0" dirty="0">
                <a:solidFill>
                  <a:srgbClr val="000000"/>
                </a:solidFill>
                <a:latin typeface="Times New Roman"/>
                <a:ea typeface="宋体"/>
              </a:rPr>
              <a:t>定义类</a:t>
            </a:r>
            <a:r>
              <a:rPr lang="en-US" altLang="zh-CN" b="1" kern="0" dirty="0">
                <a:solidFill>
                  <a:srgbClr val="000000"/>
                </a:solidFill>
                <a:latin typeface="Times New Roman"/>
                <a:ea typeface="宋体"/>
              </a:rPr>
              <a:t>Student(</a:t>
            </a:r>
            <a:r>
              <a:rPr lang="zh-CN" altLang="en-US" b="1" kern="0" dirty="0">
                <a:solidFill>
                  <a:srgbClr val="000000"/>
                </a:solidFill>
                <a:latin typeface="Times New Roman"/>
                <a:ea typeface="宋体"/>
              </a:rPr>
              <a:t>学生)</a:t>
            </a:r>
          </a:p>
          <a:p>
            <a:pPr defTabSz="914400" fontAlgn="base">
              <a:spcBef>
                <a:spcPct val="0"/>
              </a:spcBef>
              <a:spcAft>
                <a:spcPct val="0"/>
              </a:spcAft>
              <a:defRPr/>
            </a:pPr>
            <a:r>
              <a:rPr lang="zh-CN" altLang="en-US" b="1" kern="0" dirty="0">
                <a:solidFill>
                  <a:srgbClr val="000000"/>
                </a:solidFill>
                <a:latin typeface="Times New Roman"/>
                <a:ea typeface="宋体"/>
              </a:rPr>
              <a:t> {</a:t>
            </a:r>
            <a:r>
              <a:rPr lang="en-US" altLang="zh-CN" b="1" kern="0" dirty="0">
                <a:solidFill>
                  <a:srgbClr val="000000"/>
                </a:solidFill>
                <a:latin typeface="Times New Roman"/>
                <a:ea typeface="宋体"/>
              </a:rPr>
              <a:t>public:</a:t>
            </a:r>
          </a:p>
          <a:p>
            <a:pPr defTabSz="914400" fontAlgn="base">
              <a:spcBef>
                <a:spcPct val="0"/>
              </a:spcBef>
              <a:spcAft>
                <a:spcPct val="0"/>
              </a:spcAft>
              <a:defRPr/>
            </a:pPr>
            <a:r>
              <a:rPr lang="en-US" altLang="zh-CN" b="1" kern="0" dirty="0">
                <a:solidFill>
                  <a:srgbClr val="000000"/>
                </a:solidFill>
                <a:latin typeface="Times New Roman"/>
                <a:ea typeface="宋体"/>
              </a:rPr>
              <a:t>   Student(char </a:t>
            </a:r>
            <a:r>
              <a:rPr lang="en-US" altLang="zh-CN" b="1" kern="0" dirty="0" err="1">
                <a:solidFill>
                  <a:srgbClr val="000000"/>
                </a:solidFill>
                <a:latin typeface="Times New Roman"/>
                <a:ea typeface="宋体"/>
              </a:rPr>
              <a:t>nam</a:t>
            </a:r>
            <a:r>
              <a:rPr lang="en-US" altLang="zh-CN" b="1" kern="0" dirty="0">
                <a:solidFill>
                  <a:srgbClr val="000000"/>
                </a:solidFill>
                <a:latin typeface="Times New Roman"/>
                <a:ea typeface="宋体"/>
              </a:rPr>
              <a:t>[],char </a:t>
            </a:r>
            <a:r>
              <a:rPr lang="en-US" altLang="zh-CN" b="1" kern="0" dirty="0" err="1">
                <a:solidFill>
                  <a:srgbClr val="000000"/>
                </a:solidFill>
                <a:latin typeface="Times New Roman"/>
                <a:ea typeface="宋体"/>
              </a:rPr>
              <a:t>s,float</a:t>
            </a:r>
            <a:r>
              <a:rPr lang="en-US" altLang="zh-CN" b="1" kern="0" dirty="0">
                <a:solidFill>
                  <a:srgbClr val="000000"/>
                </a:solidFill>
                <a:latin typeface="Times New Roman"/>
                <a:ea typeface="宋体"/>
              </a:rPr>
              <a:t> </a:t>
            </a:r>
            <a:r>
              <a:rPr lang="en-US" altLang="zh-CN" b="1" kern="0" dirty="0" err="1">
                <a:solidFill>
                  <a:srgbClr val="000000"/>
                </a:solidFill>
                <a:latin typeface="Times New Roman"/>
                <a:ea typeface="宋体"/>
              </a:rPr>
              <a:t>sco</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a:t>
            </a:r>
          </a:p>
          <a:p>
            <a:pPr defTabSz="914400" fontAlgn="base">
              <a:spcBef>
                <a:spcPct val="0"/>
              </a:spcBef>
              <a:spcAft>
                <a:spcPct val="0"/>
              </a:spcAft>
              <a:defRPr/>
            </a:pPr>
            <a:r>
              <a:rPr lang="en-US" altLang="zh-CN" b="1" kern="0" dirty="0">
                <a:solidFill>
                  <a:srgbClr val="000000"/>
                </a:solidFill>
                <a:latin typeface="Times New Roman"/>
                <a:ea typeface="宋体"/>
              </a:rPr>
              <a:t>      </a:t>
            </a:r>
            <a:r>
              <a:rPr lang="en-US" altLang="zh-CN" b="1" kern="0" dirty="0" err="1">
                <a:solidFill>
                  <a:srgbClr val="000000"/>
                </a:solidFill>
                <a:latin typeface="Times New Roman"/>
                <a:ea typeface="宋体"/>
              </a:rPr>
              <a:t>strcpy</a:t>
            </a:r>
            <a:r>
              <a:rPr lang="en-US" altLang="zh-CN" b="1" kern="0" dirty="0">
                <a:solidFill>
                  <a:srgbClr val="000000"/>
                </a:solidFill>
                <a:latin typeface="Times New Roman"/>
                <a:ea typeface="宋体"/>
              </a:rPr>
              <a:t>(name1,nam);</a:t>
            </a:r>
          </a:p>
          <a:p>
            <a:pPr defTabSz="914400" fontAlgn="base">
              <a:spcBef>
                <a:spcPct val="0"/>
              </a:spcBef>
              <a:spcAft>
                <a:spcPct val="0"/>
              </a:spcAft>
              <a:defRPr/>
            </a:pPr>
            <a:r>
              <a:rPr lang="en-US" altLang="zh-CN" b="1" kern="0" dirty="0">
                <a:solidFill>
                  <a:srgbClr val="000000"/>
                </a:solidFill>
                <a:latin typeface="Times New Roman"/>
                <a:ea typeface="宋体"/>
              </a:rPr>
              <a:t>      sex=s;</a:t>
            </a:r>
          </a:p>
          <a:p>
            <a:pPr defTabSz="914400" fontAlgn="base">
              <a:spcBef>
                <a:spcPct val="0"/>
              </a:spcBef>
              <a:spcAft>
                <a:spcPct val="0"/>
              </a:spcAft>
              <a:defRPr/>
            </a:pPr>
            <a:r>
              <a:rPr lang="en-US" altLang="zh-CN" b="1" kern="0" dirty="0">
                <a:solidFill>
                  <a:srgbClr val="000000"/>
                </a:solidFill>
                <a:latin typeface="Times New Roman"/>
                <a:ea typeface="宋体"/>
              </a:rPr>
              <a:t>      score=</a:t>
            </a:r>
            <a:r>
              <a:rPr lang="en-US" altLang="zh-CN" b="1" kern="0" dirty="0" err="1">
                <a:solidFill>
                  <a:srgbClr val="000000"/>
                </a:solidFill>
                <a:latin typeface="Times New Roman"/>
                <a:ea typeface="宋体"/>
              </a:rPr>
              <a:t>sco</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             //</a:t>
            </a:r>
            <a:r>
              <a:rPr lang="zh-CN" altLang="en-US" b="1" kern="0" dirty="0">
                <a:solidFill>
                  <a:srgbClr val="000000"/>
                </a:solidFill>
                <a:latin typeface="Times New Roman"/>
                <a:ea typeface="宋体"/>
              </a:rPr>
              <a:t>构造函数</a:t>
            </a:r>
          </a:p>
          <a:p>
            <a:pPr defTabSz="914400" fontAlgn="base">
              <a:spcBef>
                <a:spcPct val="0"/>
              </a:spcBef>
              <a:spcAft>
                <a:spcPct val="0"/>
              </a:spcAft>
              <a:defRPr/>
            </a:pPr>
            <a:r>
              <a:rPr lang="zh-CN" altLang="en-US" b="1" kern="0" dirty="0">
                <a:solidFill>
                  <a:srgbClr val="000000"/>
                </a:solidFill>
                <a:latin typeface="Times New Roman"/>
                <a:ea typeface="宋体"/>
              </a:rPr>
              <a:t>   </a:t>
            </a:r>
            <a:r>
              <a:rPr lang="en-US" altLang="zh-CN" b="1" kern="0" dirty="0">
                <a:solidFill>
                  <a:srgbClr val="000000"/>
                </a:solidFill>
                <a:latin typeface="Times New Roman"/>
                <a:ea typeface="宋体"/>
              </a:rPr>
              <a:t>void display1( )  //</a:t>
            </a:r>
            <a:r>
              <a:rPr lang="zh-CN" altLang="en-US" b="1" kern="0" dirty="0">
                <a:solidFill>
                  <a:srgbClr val="000000"/>
                </a:solidFill>
                <a:latin typeface="Times New Roman"/>
                <a:ea typeface="宋体"/>
              </a:rPr>
              <a:t>输出学生有关数据</a:t>
            </a:r>
          </a:p>
          <a:p>
            <a:pPr defTabSz="914400" fontAlgn="base">
              <a:spcBef>
                <a:spcPct val="0"/>
              </a:spcBef>
              <a:spcAft>
                <a:spcPct val="0"/>
              </a:spcAft>
              <a:defRPr/>
            </a:pPr>
            <a:r>
              <a:rPr lang="zh-CN" altLang="en-US" b="1" kern="0" dirty="0">
                <a:solidFill>
                  <a:srgbClr val="000000"/>
                </a:solidFill>
                <a:latin typeface="Times New Roman"/>
                <a:ea typeface="宋体"/>
              </a:rPr>
              <a:t>    {</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&lt;&lt;″name:″&lt;&lt;name1&lt;&lt;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&lt;&lt;″sex:″&lt;&lt;sex&lt;&lt;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a:t>
            </a:r>
            <a:r>
              <a:rPr lang="en-US" altLang="zh-CN" b="1" kern="0" dirty="0" err="1">
                <a:solidFill>
                  <a:srgbClr val="000000"/>
                </a:solidFill>
                <a:latin typeface="Times New Roman"/>
                <a:ea typeface="宋体"/>
              </a:rPr>
              <a:t>cout</a:t>
            </a:r>
            <a:r>
              <a:rPr lang="en-US" altLang="zh-CN" b="1" kern="0" dirty="0">
                <a:solidFill>
                  <a:srgbClr val="000000"/>
                </a:solidFill>
                <a:latin typeface="Times New Roman"/>
                <a:ea typeface="宋体"/>
              </a:rPr>
              <a:t>&lt;&lt;″score:″&lt;&lt;score&lt;&lt;</a:t>
            </a:r>
            <a:r>
              <a:rPr lang="en-US" altLang="zh-CN" b="1" kern="0" dirty="0" err="1">
                <a:solidFill>
                  <a:srgbClr val="000000"/>
                </a:solidFill>
                <a:latin typeface="Times New Roman"/>
                <a:ea typeface="宋体"/>
              </a:rPr>
              <a:t>endl</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a:t>
            </a:r>
          </a:p>
          <a:p>
            <a:pPr defTabSz="914400" fontAlgn="base">
              <a:spcBef>
                <a:spcPct val="0"/>
              </a:spcBef>
              <a:spcAft>
                <a:spcPct val="0"/>
              </a:spcAft>
              <a:defRPr/>
            </a:pPr>
            <a:r>
              <a:rPr lang="en-US" altLang="zh-CN" b="1" kern="0" dirty="0">
                <a:solidFill>
                  <a:srgbClr val="000000"/>
                </a:solidFill>
                <a:latin typeface="Times New Roman"/>
                <a:ea typeface="宋体"/>
              </a:rPr>
              <a:t>  protected:               //</a:t>
            </a:r>
            <a:r>
              <a:rPr lang="zh-CN" altLang="en-US" b="1" kern="0" dirty="0">
                <a:solidFill>
                  <a:srgbClr val="000000"/>
                </a:solidFill>
                <a:latin typeface="Times New Roman"/>
                <a:ea typeface="宋体"/>
              </a:rPr>
              <a:t>保护部分</a:t>
            </a:r>
          </a:p>
          <a:p>
            <a:pPr defTabSz="914400" fontAlgn="base">
              <a:spcBef>
                <a:spcPct val="0"/>
              </a:spcBef>
              <a:spcAft>
                <a:spcPct val="0"/>
              </a:spcAft>
              <a:defRPr/>
            </a:pPr>
            <a:r>
              <a:rPr lang="zh-CN" altLang="en-US" b="1" kern="0" dirty="0">
                <a:solidFill>
                  <a:srgbClr val="000000"/>
                </a:solidFill>
                <a:latin typeface="Times New Roman"/>
                <a:ea typeface="宋体"/>
              </a:rPr>
              <a:t>     </a:t>
            </a:r>
            <a:r>
              <a:rPr lang="en-US" altLang="zh-CN" b="1" kern="0" dirty="0">
                <a:solidFill>
                  <a:srgbClr val="FF0000"/>
                </a:solidFill>
                <a:latin typeface="Times New Roman"/>
                <a:ea typeface="宋体"/>
              </a:rPr>
              <a:t>string name1</a:t>
            </a:r>
            <a:r>
              <a:rPr lang="en-US" altLang="zh-CN" b="1" kern="0" dirty="0">
                <a:solidFill>
                  <a:srgbClr val="000000"/>
                </a:solidFill>
                <a:latin typeface="Times New Roman"/>
                <a:ea typeface="宋体"/>
              </a:rPr>
              <a:t>;</a:t>
            </a:r>
          </a:p>
          <a:p>
            <a:pPr defTabSz="914400" fontAlgn="base">
              <a:spcBef>
                <a:spcPct val="0"/>
              </a:spcBef>
              <a:spcAft>
                <a:spcPct val="0"/>
              </a:spcAft>
              <a:defRPr/>
            </a:pPr>
            <a:r>
              <a:rPr lang="en-US" altLang="zh-CN" b="1" kern="0" dirty="0">
                <a:solidFill>
                  <a:srgbClr val="000000"/>
                </a:solidFill>
                <a:latin typeface="Times New Roman"/>
                <a:ea typeface="宋体"/>
              </a:rPr>
              <a:t>     char sex;</a:t>
            </a:r>
          </a:p>
          <a:p>
            <a:pPr defTabSz="914400" fontAlgn="base">
              <a:spcBef>
                <a:spcPct val="0"/>
              </a:spcBef>
              <a:spcAft>
                <a:spcPct val="0"/>
              </a:spcAft>
              <a:defRPr/>
            </a:pPr>
            <a:r>
              <a:rPr lang="en-US" altLang="zh-CN" b="1" kern="0" dirty="0">
                <a:solidFill>
                  <a:srgbClr val="000000"/>
                </a:solidFill>
                <a:latin typeface="Times New Roman"/>
                <a:ea typeface="宋体"/>
              </a:rPr>
              <a:t>     float score;              //</a:t>
            </a:r>
            <a:r>
              <a:rPr lang="zh-CN" altLang="en-US" b="1" kern="0" dirty="0">
                <a:solidFill>
                  <a:srgbClr val="000000"/>
                </a:solidFill>
                <a:latin typeface="Times New Roman"/>
                <a:ea typeface="宋体"/>
              </a:rPr>
              <a:t>成绩</a:t>
            </a:r>
          </a:p>
          <a:p>
            <a:pPr defTabSz="914400" fontAlgn="base">
              <a:spcBef>
                <a:spcPct val="0"/>
              </a:spcBef>
              <a:spcAft>
                <a:spcPct val="0"/>
              </a:spcAft>
              <a:defRPr/>
            </a:pPr>
            <a:r>
              <a:rPr lang="zh-CN" altLang="en-US" b="1" kern="0" dirty="0">
                <a:solidFill>
                  <a:srgbClr val="000000"/>
                </a:solidFill>
                <a:latin typeface="Times New Roman"/>
                <a:ea typeface="宋体"/>
              </a:rPr>
              <a:t> };</a:t>
            </a:r>
            <a:endParaRPr lang="zh-CN" altLang="en-US" sz="2800" b="1" kern="0" dirty="0">
              <a:solidFill>
                <a:srgbClr val="000000"/>
              </a:solidFill>
              <a:latin typeface="Times New Roman"/>
              <a:ea typeface="宋体"/>
            </a:endParaRPr>
          </a:p>
        </p:txBody>
      </p:sp>
      <p:sp>
        <p:nvSpPr>
          <p:cNvPr id="11" name="AutoShape 4">
            <a:extLst>
              <a:ext uri="{FF2B5EF4-FFF2-40B4-BE49-F238E27FC236}">
                <a16:creationId xmlns:a16="http://schemas.microsoft.com/office/drawing/2014/main" id="{0F7569D9-5627-1A6C-6653-F6C92D2BCECB}"/>
              </a:ext>
            </a:extLst>
          </p:cNvPr>
          <p:cNvSpPr>
            <a:spLocks noChangeArrowheads="1"/>
          </p:cNvSpPr>
          <p:nvPr/>
        </p:nvSpPr>
        <p:spPr bwMode="auto">
          <a:xfrm>
            <a:off x="1596639" y="5400830"/>
            <a:ext cx="5256213" cy="720725"/>
          </a:xfrm>
          <a:prstGeom prst="wedgeRectCallout">
            <a:avLst>
              <a:gd name="adj1" fmla="val 23370"/>
              <a:gd name="adj2" fmla="val -202870"/>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500"/>
              </a:lnSpc>
              <a:spcBef>
                <a:spcPct val="0"/>
              </a:spcBef>
              <a:spcAft>
                <a:spcPct val="0"/>
              </a:spcAft>
            </a:pPr>
            <a:r>
              <a:rPr lang="zh-CN" altLang="en-US" sz="1800">
                <a:solidFill>
                  <a:srgbClr val="0000FF"/>
                </a:solidFill>
                <a:ea typeface="黑体" panose="02010609060101010101" pitchFamily="49" charset="-122"/>
              </a:rPr>
              <a:t>同一个派生类中存在着两个同名的数据成员，在用派生类的成员函数引用</a:t>
            </a:r>
            <a:r>
              <a:rPr lang="en-US" altLang="zh-CN" sz="1800">
                <a:solidFill>
                  <a:srgbClr val="0000FF"/>
                </a:solidFill>
                <a:ea typeface="黑体" panose="02010609060101010101" pitchFamily="49" charset="-122"/>
              </a:rPr>
              <a:t>name</a:t>
            </a:r>
            <a:r>
              <a:rPr lang="zh-CN" altLang="en-US" sz="1800">
                <a:solidFill>
                  <a:srgbClr val="0000FF"/>
                </a:solidFill>
                <a:ea typeface="黑体" panose="02010609060101010101" pitchFamily="49" charset="-122"/>
              </a:rPr>
              <a:t>就会出现二义性。</a:t>
            </a:r>
          </a:p>
        </p:txBody>
      </p:sp>
    </p:spTree>
    <p:extLst>
      <p:ext uri="{BB962C8B-B14F-4D97-AF65-F5344CB8AC3E}">
        <p14:creationId xmlns:p14="http://schemas.microsoft.com/office/powerpoint/2010/main" val="130406003"/>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2">
            <a:extLst>
              <a:ext uri="{FF2B5EF4-FFF2-40B4-BE49-F238E27FC236}">
                <a16:creationId xmlns:a16="http://schemas.microsoft.com/office/drawing/2014/main" id="{0F674D1C-222A-2737-E24E-A507CE7859AD}"/>
              </a:ext>
            </a:extLst>
          </p:cNvPr>
          <p:cNvSpPr txBox="1">
            <a:spLocks noChangeArrowheads="1"/>
          </p:cNvSpPr>
          <p:nvPr/>
        </p:nvSpPr>
        <p:spPr>
          <a:xfrm>
            <a:off x="373799" y="266183"/>
            <a:ext cx="8515350" cy="5991225"/>
          </a:xfrm>
          <a:prstGeom prst="rect">
            <a:avLst/>
          </a:prstGeom>
          <a:noFill/>
          <a:ln w="19050">
            <a:solidFill>
              <a:srgbClr val="800000"/>
            </a:solidFill>
          </a:ln>
          <a:extLst>
            <a:ext uri="{909E8E84-426E-40DD-AFC4-6F175D3DCCD1}">
              <a14:hiddenFill xmlns:a14="http://schemas.microsoft.com/office/drawing/2010/main">
                <a:solidFill>
                  <a:srgbClr val="FFFFFF"/>
                </a:solidFill>
              </a14:hiddenFill>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class Graduate:public Teacher,public Student   //</a:t>
            </a: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声明多重继承的派生类</a:t>
            </a: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Graduate</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{public:</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   Graduate(string nam,int a,char s, string t,float sco,float w):</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        Teacher(nam,a,t),Student(nam,s,sco),wage(w) { }</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void show( )                                      //</a:t>
            </a: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输出研究生的有关数据</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    {</a:t>
            </a:r>
            <a:r>
              <a:rPr kumimoji="0" lang="en-US" altLang="zh-CN" sz="1800" b="0" i="0" u="none" strike="noStrike" kern="1200" cap="none" spc="0" normalizeH="0" baseline="0" noProof="0">
                <a:ln>
                  <a:noFill/>
                </a:ln>
                <a:solidFill>
                  <a:srgbClr val="FF0000"/>
                </a:solidFill>
                <a:effectLst/>
                <a:uLnTx/>
                <a:uFillTx/>
                <a:latin typeface="Times New Roman"/>
                <a:ea typeface="宋体"/>
                <a:cs typeface="+mn-cs"/>
              </a:rPr>
              <a:t>cout&lt;&lt;″name:″&lt;&lt;name&lt;&lt;endl;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cout&lt;&lt;″age:″&lt;&lt;age&lt;&lt;endl;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cout&lt;&lt;″sex:″&lt;&lt;sex&lt;&lt;endl;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cout&lt;&lt;″score:″&lt;&lt;score&lt;&lt;endl;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cout&lt;&lt;″title:″&lt;&lt;title&lt;&lt;endl;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cout&lt;&lt;″wages:″&lt;&lt;wage&lt;&lt;endl;</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private:</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float wage;                     //</a:t>
            </a: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工资</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zh-CN" altLang="en-US" sz="1800" b="0" i="0" u="none" strike="noStrike" kern="1200" cap="none" spc="0" normalizeH="0" baseline="0" noProof="0">
                <a:ln>
                  <a:noFill/>
                </a:ln>
                <a:solidFill>
                  <a:srgbClr val="000000"/>
                </a:solidFill>
                <a:effectLst/>
                <a:uLnTx/>
                <a:uFillTx/>
                <a:latin typeface="Times New Roman"/>
                <a:ea typeface="宋体"/>
                <a:cs typeface="+mn-cs"/>
              </a:rPr>
              <a:t>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int main( )</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Graduate grad1(″Wang-li″,24,′f′,″assistant″,89.5,1234.5);</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grad1.show( );</a:t>
            </a:r>
          </a:p>
          <a:p>
            <a:pPr marL="454025" marR="0" lvl="1"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  return 0;</a:t>
            </a:r>
          </a:p>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altLang="zh-CN" sz="1800" b="0" i="0" u="none" strike="noStrike" kern="1200" cap="none" spc="0" normalizeH="0" baseline="0" noProof="0">
                <a:ln>
                  <a:noFill/>
                </a:ln>
                <a:solidFill>
                  <a:srgbClr val="000000"/>
                </a:solidFill>
                <a:effectLst/>
                <a:uLnTx/>
                <a:uFillTx/>
                <a:latin typeface="Times New Roman"/>
                <a:ea typeface="宋体"/>
                <a:cs typeface="+mn-cs"/>
              </a:rPr>
              <a:t>}</a:t>
            </a:r>
            <a:endParaRPr kumimoji="0" lang="zh-CN" altLang="en-US" sz="2800" b="0" i="0" u="none" strike="noStrike" kern="1200" cap="none" spc="0" normalizeH="0" baseline="0" noProof="0" dirty="0">
              <a:ln>
                <a:noFill/>
              </a:ln>
              <a:solidFill>
                <a:srgbClr val="000000"/>
              </a:solidFill>
              <a:effectLst/>
              <a:uLnTx/>
              <a:uFillTx/>
              <a:latin typeface="Times New Roman"/>
              <a:ea typeface="宋体"/>
              <a:cs typeface="+mn-cs"/>
            </a:endParaRPr>
          </a:p>
        </p:txBody>
      </p:sp>
      <p:sp>
        <p:nvSpPr>
          <p:cNvPr id="3" name="矩形 2">
            <a:extLst>
              <a:ext uri="{FF2B5EF4-FFF2-40B4-BE49-F238E27FC236}">
                <a16:creationId xmlns:a16="http://schemas.microsoft.com/office/drawing/2014/main" id="{B8E4D3E9-5724-452F-31AE-9CFB310A870E}"/>
              </a:ext>
            </a:extLst>
          </p:cNvPr>
          <p:cNvSpPr/>
          <p:nvPr/>
        </p:nvSpPr>
        <p:spPr>
          <a:xfrm>
            <a:off x="5855437" y="2282903"/>
            <a:ext cx="2520950" cy="2246313"/>
          </a:xfrm>
          <a:prstGeom prst="rect">
            <a:avLst/>
          </a:prstGeom>
          <a:solidFill>
            <a:srgbClr val="00CC99">
              <a:lumMod val="20000"/>
              <a:lumOff val="80000"/>
            </a:srgbClr>
          </a:solidFill>
        </p:spPr>
        <p:txBody>
          <a:bodyPr>
            <a:spAutoFit/>
          </a:bodyPr>
          <a:lstStyle/>
          <a:p>
            <a:pPr marL="0" marR="0" lvl="0" indent="-6350" defTabSz="914400" eaLnBrk="1" fontAlgn="base" latinLnBrk="0" hangingPunct="1">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rPr>
              <a:t>程序运行结果如下: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name: Wang-</a:t>
            </a: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li</a:t>
            </a: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age: 24</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sex:f</a:t>
            </a:r>
            <a:endPar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score: 89.5 </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title: assistance</a:t>
            </a:r>
          </a:p>
          <a:p>
            <a:pPr marL="0" marR="0" lvl="0" indent="-6350" defTabSz="914400" eaLnBrk="1" fontAlgn="base" latinLnBrk="0" hangingPunct="1">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rPr>
              <a:t>wages: 1234.5 </a:t>
            </a:r>
            <a:endParaRPr kumimoji="0" lang="zh-CN" altLang="en-US" sz="20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 name="AutoShape 4">
            <a:extLst>
              <a:ext uri="{FF2B5EF4-FFF2-40B4-BE49-F238E27FC236}">
                <a16:creationId xmlns:a16="http://schemas.microsoft.com/office/drawing/2014/main" id="{4A46B788-D9F8-193C-5F73-7FDBFE2577F7}"/>
              </a:ext>
            </a:extLst>
          </p:cNvPr>
          <p:cNvSpPr>
            <a:spLocks noChangeArrowheads="1"/>
          </p:cNvSpPr>
          <p:nvPr/>
        </p:nvSpPr>
        <p:spPr bwMode="auto">
          <a:xfrm>
            <a:off x="599224" y="2209878"/>
            <a:ext cx="5111750" cy="1368425"/>
          </a:xfrm>
          <a:prstGeom prst="wedgeRectCallout">
            <a:avLst>
              <a:gd name="adj1" fmla="val -1477"/>
              <a:gd name="adj2" fmla="val -70208"/>
            </a:avLst>
          </a:prstGeom>
          <a:solidFill>
            <a:srgbClr val="FFCC00"/>
          </a:solidFill>
          <a:ln w="19050">
            <a:solidFill>
              <a:srgbClr val="FF0000"/>
            </a:solidFill>
            <a:miter lim="800000"/>
            <a:headEnd/>
            <a:tailEnd/>
          </a:ln>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lnSpc>
                <a:spcPts val="2500"/>
              </a:lnSpc>
              <a:spcBef>
                <a:spcPct val="0"/>
              </a:spcBef>
              <a:spcAft>
                <a:spcPct val="0"/>
              </a:spcAft>
            </a:pPr>
            <a:r>
              <a:rPr lang="zh-CN" altLang="en-US" sz="1800">
                <a:solidFill>
                  <a:srgbClr val="0000FF"/>
                </a:solidFill>
                <a:ea typeface="黑体" panose="02010609060101010101" pitchFamily="49" charset="-122"/>
              </a:rPr>
              <a:t>解决这个问题有一个好方法</a:t>
            </a:r>
            <a:r>
              <a:rPr lang="en-US" altLang="zh-CN" sz="1800">
                <a:solidFill>
                  <a:srgbClr val="0000FF"/>
                </a:solidFill>
                <a:ea typeface="黑体" panose="02010609060101010101" pitchFamily="49" charset="-122"/>
              </a:rPr>
              <a:t>: </a:t>
            </a:r>
            <a:r>
              <a:rPr lang="zh-CN" altLang="en-US" sz="1800">
                <a:solidFill>
                  <a:srgbClr val="0000FF"/>
                </a:solidFill>
                <a:ea typeface="黑体" panose="02010609060101010101" pitchFamily="49" charset="-122"/>
              </a:rPr>
              <a:t>在两个基类中可以都使用同一个数据成员名</a:t>
            </a:r>
            <a:r>
              <a:rPr lang="en-US" altLang="zh-CN" sz="1800">
                <a:solidFill>
                  <a:srgbClr val="0000FF"/>
                </a:solidFill>
                <a:ea typeface="黑体" panose="02010609060101010101" pitchFamily="49" charset="-122"/>
              </a:rPr>
              <a:t>name</a:t>
            </a:r>
            <a:r>
              <a:rPr lang="zh-CN" altLang="en-US" sz="1800">
                <a:solidFill>
                  <a:srgbClr val="0000FF"/>
                </a:solidFill>
                <a:ea typeface="黑体" panose="02010609060101010101" pitchFamily="49" charset="-122"/>
              </a:rPr>
              <a:t>，而在</a:t>
            </a:r>
            <a:r>
              <a:rPr lang="en-US" altLang="zh-CN" sz="1800">
                <a:solidFill>
                  <a:srgbClr val="0000FF"/>
                </a:solidFill>
                <a:ea typeface="黑体" panose="02010609060101010101" pitchFamily="49" charset="-122"/>
              </a:rPr>
              <a:t>show</a:t>
            </a:r>
            <a:r>
              <a:rPr lang="zh-CN" altLang="en-US" sz="1800">
                <a:solidFill>
                  <a:srgbClr val="0000FF"/>
                </a:solidFill>
                <a:ea typeface="黑体" panose="02010609060101010101" pitchFamily="49" charset="-122"/>
              </a:rPr>
              <a:t>函数中引用数据成员时指明其作用域，如</a:t>
            </a:r>
          </a:p>
          <a:p>
            <a:pPr defTabSz="914400" eaLnBrk="1" fontAlgn="base" hangingPunct="1">
              <a:lnSpc>
                <a:spcPts val="2500"/>
              </a:lnSpc>
              <a:spcBef>
                <a:spcPct val="0"/>
              </a:spcBef>
              <a:spcAft>
                <a:spcPct val="0"/>
              </a:spcAft>
            </a:pPr>
            <a:r>
              <a:rPr lang="en-US" altLang="zh-CN" sz="1800">
                <a:solidFill>
                  <a:srgbClr val="0000FF"/>
                </a:solidFill>
                <a:ea typeface="黑体" panose="02010609060101010101" pitchFamily="49" charset="-122"/>
              </a:rPr>
              <a:t>cout&lt;&lt;″name:″&lt;&lt;Teacher::name&lt;&lt;endl;</a:t>
            </a:r>
          </a:p>
        </p:txBody>
      </p:sp>
      <p:sp>
        <p:nvSpPr>
          <p:cNvPr id="5" name="矩形 4">
            <a:extLst>
              <a:ext uri="{FF2B5EF4-FFF2-40B4-BE49-F238E27FC236}">
                <a16:creationId xmlns:a16="http://schemas.microsoft.com/office/drawing/2014/main" id="{02196BDE-7933-29DF-E6A9-941DCC2B5B83}"/>
              </a:ext>
            </a:extLst>
          </p:cNvPr>
          <p:cNvSpPr>
            <a:spLocks noChangeArrowheads="1"/>
          </p:cNvSpPr>
          <p:nvPr/>
        </p:nvSpPr>
        <p:spPr bwMode="auto">
          <a:xfrm>
            <a:off x="2129728" y="5169422"/>
            <a:ext cx="6624638" cy="922338"/>
          </a:xfrm>
          <a:prstGeom prst="rect">
            <a:avLst/>
          </a:prstGeom>
          <a:solidFill>
            <a:srgbClr val="FF99FF"/>
          </a:solidFill>
          <a:ln w="19050">
            <a:solidFill>
              <a:srgbClr val="0000FF"/>
            </a:solidFill>
            <a:miter lim="800000"/>
            <a:headEnd/>
            <a:tailEnd/>
          </a:ln>
        </p:spPr>
        <p:txBody>
          <a:bodyPr>
            <a:spAutoFit/>
          </a:bodyPr>
          <a:lstStyle>
            <a:lvl1pPr indent="-635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914400" eaLnBrk="1" fontAlgn="base" hangingPunct="1">
              <a:spcBef>
                <a:spcPct val="0"/>
              </a:spcBef>
              <a:spcAft>
                <a:spcPct val="0"/>
              </a:spcAft>
            </a:pPr>
            <a:r>
              <a:rPr lang="zh-CN" altLang="en-US" sz="1800" dirty="0">
                <a:solidFill>
                  <a:srgbClr val="0000FF"/>
                </a:solidFill>
                <a:latin typeface="黑体" panose="02010609060101010101" pitchFamily="49" charset="-122"/>
                <a:ea typeface="黑体" panose="02010609060101010101" pitchFamily="49" charset="-122"/>
              </a:rPr>
              <a:t>通过这个程序还可以发现一个问题: 在多重继承时，从不同的基类中会继承一些重复的数据。如果有多个基类，问题会更突出。在设计派生类时要细致考虑其数据成员，尽量减少数据冗余。</a:t>
            </a:r>
          </a:p>
        </p:txBody>
      </p:sp>
    </p:spTree>
    <p:extLst>
      <p:ext uri="{BB962C8B-B14F-4D97-AF65-F5344CB8AC3E}">
        <p14:creationId xmlns:p14="http://schemas.microsoft.com/office/powerpoint/2010/main" val="1663197226"/>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rPr>
              <a:t>自强不息 厚德载物</a:t>
            </a:r>
          </a:p>
        </p:txBody>
      </p:sp>
      <p:sp>
        <p:nvSpPr>
          <p:cNvPr id="18" name="矩形 17"/>
          <p:cNvSpPr/>
          <p:nvPr/>
        </p:nvSpPr>
        <p:spPr>
          <a:xfrm>
            <a:off x="0" y="6570000"/>
            <a:ext cx="9143998"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19" name="文本框 18"/>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endParaRPr>
          </a:p>
        </p:txBody>
      </p:sp>
      <p:sp>
        <p:nvSpPr>
          <p:cNvPr id="20" name="文本框 19"/>
          <p:cNvSpPr txBox="1"/>
          <p:nvPr/>
        </p:nvSpPr>
        <p:spPr>
          <a:xfrm>
            <a:off x="6512183" y="6598365"/>
            <a:ext cx="2590774" cy="246221"/>
          </a:xfrm>
          <a:prstGeom prst="rect">
            <a:avLst/>
          </a:prstGeom>
          <a:noFill/>
        </p:spPr>
        <p:txBody>
          <a:bodyPr wrap="none" rtlCol="0">
            <a:spAutoFit/>
          </a:bodyPr>
          <a:lstStyle/>
          <a:p>
            <a:pPr lvl="0"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2" name="Rectangle 3">
            <a:extLst>
              <a:ext uri="{FF2B5EF4-FFF2-40B4-BE49-F238E27FC236}">
                <a16:creationId xmlns:a16="http://schemas.microsoft.com/office/drawing/2014/main" id="{58472681-D882-745E-7BFD-F3201F129059}"/>
              </a:ext>
            </a:extLst>
          </p:cNvPr>
          <p:cNvSpPr txBox="1">
            <a:spLocks noChangeArrowheads="1"/>
          </p:cNvSpPr>
          <p:nvPr/>
        </p:nvSpPr>
        <p:spPr>
          <a:xfrm>
            <a:off x="256489" y="1094499"/>
            <a:ext cx="80772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50000"/>
              </a:lnSpc>
              <a:spcBef>
                <a:spcPct val="50000"/>
              </a:spcBef>
              <a:spcAft>
                <a:spcPts val="0"/>
              </a:spcAft>
              <a:buClrTx/>
              <a:buSzTx/>
              <a:buFontTx/>
              <a:buNone/>
              <a:tabLst/>
              <a:defRPr/>
            </a:pPr>
            <a:r>
              <a:rPr kumimoji="0" lang="zh-CN" altLang="en-US" sz="3000" b="0" i="0" u="none" strike="noStrike" kern="1200" cap="none" spc="0" normalizeH="0" baseline="0" noProof="0">
                <a:ln>
                  <a:noFill/>
                </a:ln>
                <a:solidFill>
                  <a:srgbClr val="000000"/>
                </a:solidFill>
                <a:effectLst/>
                <a:uLnTx/>
                <a:uFillTx/>
                <a:latin typeface="Times New Roman"/>
                <a:ea typeface="宋体"/>
                <a:cs typeface="+mj-cs"/>
              </a:rPr>
              <a:t>11.6.3 多重继承引起的二义性问题</a:t>
            </a:r>
          </a:p>
        </p:txBody>
      </p:sp>
      <p:sp>
        <p:nvSpPr>
          <p:cNvPr id="4" name="Rectangle 2">
            <a:extLst>
              <a:ext uri="{FF2B5EF4-FFF2-40B4-BE49-F238E27FC236}">
                <a16:creationId xmlns:a16="http://schemas.microsoft.com/office/drawing/2014/main" id="{EA76B0B8-3B08-C35F-CEC6-2F8ACAC7ADCF}"/>
              </a:ext>
            </a:extLst>
          </p:cNvPr>
          <p:cNvSpPr txBox="1">
            <a:spLocks noChangeArrowheads="1"/>
          </p:cNvSpPr>
          <p:nvPr/>
        </p:nvSpPr>
        <p:spPr>
          <a:xfrm>
            <a:off x="256489" y="1767761"/>
            <a:ext cx="8382000" cy="507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如果类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A</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和类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B</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中都有成员函数</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display</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和数据成员</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a，</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C</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是类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A</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和类</a:t>
            </a:r>
            <a:r>
              <a:rPr kumimoji="0" lang="en-US" altLang="zh-CN" sz="2200" b="0" i="0" u="none" strike="noStrike" kern="1200" cap="none" spc="0" normalizeH="0" baseline="0" noProof="0">
                <a:ln>
                  <a:noFill/>
                </a:ln>
                <a:solidFill>
                  <a:srgbClr val="000000"/>
                </a:solidFill>
                <a:effectLst/>
                <a:uLnTx/>
                <a:uFillTx/>
                <a:latin typeface="Times New Roman"/>
                <a:ea typeface="宋体"/>
                <a:cs typeface="+mn-cs"/>
              </a:rPr>
              <a:t>B</a:t>
            </a:r>
            <a:r>
              <a:rPr kumimoji="0" lang="zh-CN" altLang="en-US" sz="2200" b="0" i="0" u="none" strike="noStrike" kern="1200" cap="none" spc="0" normalizeH="0" baseline="0" noProof="0">
                <a:ln>
                  <a:noFill/>
                </a:ln>
                <a:solidFill>
                  <a:srgbClr val="000000"/>
                </a:solidFill>
                <a:effectLst/>
                <a:uLnTx/>
                <a:uFillTx/>
                <a:latin typeface="Times New Roman"/>
                <a:ea typeface="宋体"/>
                <a:cs typeface="+mn-cs"/>
              </a:rPr>
              <a:t>的直接派生类。分别讨论下列3种情况: </a:t>
            </a:r>
            <a:endParaRPr kumimoji="0" lang="en-US" altLang="zh-CN" sz="2200" b="0" i="0" u="none" strike="noStrike" kern="1200" cap="none" spc="0" normalizeH="0" baseline="0" noProof="0">
              <a:ln>
                <a:noFill/>
              </a:ln>
              <a:solidFill>
                <a:srgbClr val="000000"/>
              </a:solidFill>
              <a:effectLst/>
              <a:uLnTx/>
              <a:uFillTx/>
              <a:latin typeface="Times New Roman"/>
              <a:ea typeface="宋体"/>
              <a:cs typeface="+mn-cs"/>
            </a:endParaRPr>
          </a:p>
          <a:p>
            <a:pPr marL="0" marR="0" lvl="0" indent="0" algn="l" defTabSz="914400" rtl="0" eaLnBrk="1" fontAlgn="auto" latinLnBrk="0" hangingPunct="1">
              <a:lnSpc>
                <a:spcPts val="3200"/>
              </a:lnSpc>
              <a:spcBef>
                <a:spcPts val="1000"/>
              </a:spcBef>
              <a:spcAft>
                <a:spcPts val="0"/>
              </a:spcAft>
              <a:buClrTx/>
              <a:buSzTx/>
              <a:buFont typeface="Arial" panose="020B0604020202020204" pitchFamily="34" charset="0"/>
              <a:buNone/>
              <a:tabLst/>
              <a:defRPr/>
            </a:pPr>
            <a:r>
              <a:rPr kumimoji="0" lang="zh-CN" altLang="en-US" sz="2200" b="0" i="0" u="none" strike="noStrike" kern="1200" cap="none" spc="0" normalizeH="0" baseline="0" noProof="0">
                <a:ln>
                  <a:noFill/>
                </a:ln>
                <a:solidFill>
                  <a:srgbClr val="0000FF"/>
                </a:solidFill>
                <a:effectLst/>
                <a:uLnTx/>
                <a:uFillTx/>
                <a:latin typeface="Times New Roman"/>
                <a:ea typeface="宋体"/>
                <a:cs typeface="+mn-cs"/>
              </a:rPr>
              <a:t>(1) 两个基类有同名成员。</a:t>
            </a:r>
            <a:endParaRPr kumimoji="0" lang="zh-CN" altLang="en-US" sz="2200" b="0" i="0" u="none" strike="noStrike" kern="1200" cap="none" spc="0" normalizeH="0" baseline="0" noProof="0" dirty="0">
              <a:ln>
                <a:noFill/>
              </a:ln>
              <a:solidFill>
                <a:srgbClr val="0000FF"/>
              </a:solidFill>
              <a:effectLst/>
              <a:uLnTx/>
              <a:uFillTx/>
              <a:latin typeface="Times New Roman"/>
              <a:ea typeface="宋体"/>
              <a:cs typeface="+mn-cs"/>
            </a:endParaRPr>
          </a:p>
        </p:txBody>
      </p:sp>
      <p:pic>
        <p:nvPicPr>
          <p:cNvPr id="5" name="Picture 3" descr="F:\C++程序设计\tu\tu\图11.14.tif">
            <a:extLst>
              <a:ext uri="{FF2B5EF4-FFF2-40B4-BE49-F238E27FC236}">
                <a16:creationId xmlns:a16="http://schemas.microsoft.com/office/drawing/2014/main" id="{9703BF42-078F-DB4C-52F0-CADD5236B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84" y="3351168"/>
            <a:ext cx="5183187"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5520412"/>
      </p:ext>
    </p:extLst>
  </p:cSld>
  <p:clrMapOvr>
    <a:masterClrMapping/>
  </p:clrMapOvr>
  <mc:AlternateContent xmlns:mc="http://schemas.openxmlformats.org/markup-compatibility/2006" xmlns:p14="http://schemas.microsoft.com/office/powerpoint/2010/main">
    <mc:Choice Requires="p14">
      <p:transition p14:dur="400">
        <p:wipe/>
      </p:transition>
    </mc:Choice>
    <mc:Fallback xmlns="">
      <p:transition>
        <p:wip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31782</TotalTime>
  <Words>6116</Words>
  <Application>Microsoft Office PowerPoint</Application>
  <PresentationFormat>全屏显示(4:3)</PresentationFormat>
  <Paragraphs>617</Paragraphs>
  <Slides>41</Slides>
  <Notes>41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41</vt:i4>
      </vt:variant>
    </vt:vector>
  </HeadingPairs>
  <TitlesOfParts>
    <vt:vector size="50" baseType="lpstr">
      <vt:lpstr>黑体</vt:lpstr>
      <vt:lpstr>华文仿宋</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shichao</cp:lastModifiedBy>
  <cp:revision>1388</cp:revision>
  <dcterms:created xsi:type="dcterms:W3CDTF">2020-12-02T06:13:34Z</dcterms:created>
  <dcterms:modified xsi:type="dcterms:W3CDTF">2023-10-16T08:16:28Z</dcterms:modified>
</cp:coreProperties>
</file>