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394" r:id="rId2"/>
    <p:sldId id="395" r:id="rId3"/>
    <p:sldId id="396" r:id="rId4"/>
    <p:sldId id="397" r:id="rId5"/>
    <p:sldId id="399" r:id="rId6"/>
    <p:sldId id="465" r:id="rId7"/>
    <p:sldId id="466" r:id="rId8"/>
    <p:sldId id="509" r:id="rId9"/>
    <p:sldId id="467" r:id="rId10"/>
    <p:sldId id="468" r:id="rId11"/>
    <p:sldId id="470" r:id="rId12"/>
    <p:sldId id="510" r:id="rId13"/>
    <p:sldId id="471" r:id="rId14"/>
    <p:sldId id="472" r:id="rId15"/>
    <p:sldId id="511" r:id="rId16"/>
    <p:sldId id="473" r:id="rId17"/>
    <p:sldId id="474" r:id="rId18"/>
    <p:sldId id="512" r:id="rId19"/>
    <p:sldId id="475" r:id="rId20"/>
    <p:sldId id="477" r:id="rId21"/>
    <p:sldId id="476" r:id="rId22"/>
    <p:sldId id="513" r:id="rId23"/>
    <p:sldId id="514" r:id="rId24"/>
    <p:sldId id="515" r:id="rId25"/>
    <p:sldId id="516" r:id="rId26"/>
    <p:sldId id="517" r:id="rId27"/>
    <p:sldId id="518" r:id="rId28"/>
    <p:sldId id="519" r:id="rId29"/>
    <p:sldId id="520" r:id="rId30"/>
    <p:sldId id="521" r:id="rId31"/>
    <p:sldId id="522" r:id="rId32"/>
    <p:sldId id="523" r:id="rId33"/>
    <p:sldId id="524" r:id="rId34"/>
    <p:sldId id="525" r:id="rId35"/>
    <p:sldId id="478" r:id="rId36"/>
    <p:sldId id="479" r:id="rId37"/>
    <p:sldId id="480" r:id="rId38"/>
    <p:sldId id="481" r:id="rId39"/>
    <p:sldId id="482" r:id="rId40"/>
    <p:sldId id="526" r:id="rId41"/>
    <p:sldId id="483" r:id="rId42"/>
    <p:sldId id="484" r:id="rId43"/>
    <p:sldId id="485" r:id="rId44"/>
    <p:sldId id="528" r:id="rId45"/>
    <p:sldId id="527" r:id="rId46"/>
    <p:sldId id="529" r:id="rId47"/>
    <p:sldId id="530" r:id="rId48"/>
    <p:sldId id="531" r:id="rId49"/>
    <p:sldId id="532" r:id="rId50"/>
    <p:sldId id="533" r:id="rId51"/>
    <p:sldId id="534" r:id="rId52"/>
    <p:sldId id="535" r:id="rId53"/>
    <p:sldId id="266"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96"/>
    <a:srgbClr val="4472C4"/>
    <a:srgbClr val="FFFFFF"/>
    <a:srgbClr val="972630"/>
    <a:srgbClr val="E9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1" autoAdjust="0"/>
    <p:restoredTop sz="95414" autoAdjust="0"/>
  </p:normalViewPr>
  <p:slideViewPr>
    <p:cSldViewPr snapToGrid="0" snapToObjects="1">
      <p:cViewPr varScale="1">
        <p:scale>
          <a:sx n="86" d="100"/>
          <a:sy n="86" d="100"/>
        </p:scale>
        <p:origin x="348" y="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8087A-2E18-834E-87F0-796B6AA0FBAE}" type="datetimeFigureOut">
              <a:rPr lang="x-none" altLang="zh-CN" smtClean="0"/>
              <a:t>2023/10/16</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A9A9A-EB36-3A4D-89FD-154D131BB500}" type="slidenum">
              <a:rPr lang="x-none" smtClean="0"/>
              <a:t>‹#›</a:t>
            </a:fld>
            <a:endParaRPr lang="x-none"/>
          </a:p>
        </p:txBody>
      </p:sp>
    </p:spTree>
    <p:extLst>
      <p:ext uri="{BB962C8B-B14F-4D97-AF65-F5344CB8AC3E}">
        <p14:creationId xmlns:p14="http://schemas.microsoft.com/office/powerpoint/2010/main" val="194612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a:t>
            </a:fld>
            <a:endParaRPr lang="x-none"/>
          </a:p>
        </p:txBody>
      </p:sp>
    </p:spTree>
    <p:extLst>
      <p:ext uri="{BB962C8B-B14F-4D97-AF65-F5344CB8AC3E}">
        <p14:creationId xmlns:p14="http://schemas.microsoft.com/office/powerpoint/2010/main" val="405860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10</a:t>
            </a:fld>
            <a:endParaRPr lang="x-none"/>
          </a:p>
        </p:txBody>
      </p:sp>
    </p:spTree>
    <p:extLst>
      <p:ext uri="{BB962C8B-B14F-4D97-AF65-F5344CB8AC3E}">
        <p14:creationId xmlns:p14="http://schemas.microsoft.com/office/powerpoint/2010/main" val="2226923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11</a:t>
            </a:fld>
            <a:endParaRPr lang="x-none"/>
          </a:p>
        </p:txBody>
      </p:sp>
    </p:spTree>
    <p:extLst>
      <p:ext uri="{BB962C8B-B14F-4D97-AF65-F5344CB8AC3E}">
        <p14:creationId xmlns:p14="http://schemas.microsoft.com/office/powerpoint/2010/main" val="2659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12</a:t>
            </a:fld>
            <a:endParaRPr lang="x-none"/>
          </a:p>
        </p:txBody>
      </p:sp>
    </p:spTree>
    <p:extLst>
      <p:ext uri="{BB962C8B-B14F-4D97-AF65-F5344CB8AC3E}">
        <p14:creationId xmlns:p14="http://schemas.microsoft.com/office/powerpoint/2010/main" val="344083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13</a:t>
            </a:fld>
            <a:endParaRPr lang="x-none"/>
          </a:p>
        </p:txBody>
      </p:sp>
    </p:spTree>
    <p:extLst>
      <p:ext uri="{BB962C8B-B14F-4D97-AF65-F5344CB8AC3E}">
        <p14:creationId xmlns:p14="http://schemas.microsoft.com/office/powerpoint/2010/main" val="4197812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14</a:t>
            </a:fld>
            <a:endParaRPr lang="x-none"/>
          </a:p>
        </p:txBody>
      </p:sp>
    </p:spTree>
    <p:extLst>
      <p:ext uri="{BB962C8B-B14F-4D97-AF65-F5344CB8AC3E}">
        <p14:creationId xmlns:p14="http://schemas.microsoft.com/office/powerpoint/2010/main" val="4028315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15</a:t>
            </a:fld>
            <a:endParaRPr lang="x-none"/>
          </a:p>
        </p:txBody>
      </p:sp>
    </p:spTree>
    <p:extLst>
      <p:ext uri="{BB962C8B-B14F-4D97-AF65-F5344CB8AC3E}">
        <p14:creationId xmlns:p14="http://schemas.microsoft.com/office/powerpoint/2010/main" val="1453352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16</a:t>
            </a:fld>
            <a:endParaRPr lang="x-none"/>
          </a:p>
        </p:txBody>
      </p:sp>
    </p:spTree>
    <p:extLst>
      <p:ext uri="{BB962C8B-B14F-4D97-AF65-F5344CB8AC3E}">
        <p14:creationId xmlns:p14="http://schemas.microsoft.com/office/powerpoint/2010/main" val="4151231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17</a:t>
            </a:fld>
            <a:endParaRPr lang="x-none"/>
          </a:p>
        </p:txBody>
      </p:sp>
    </p:spTree>
    <p:extLst>
      <p:ext uri="{BB962C8B-B14F-4D97-AF65-F5344CB8AC3E}">
        <p14:creationId xmlns:p14="http://schemas.microsoft.com/office/powerpoint/2010/main" val="379768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18</a:t>
            </a:fld>
            <a:endParaRPr lang="x-none"/>
          </a:p>
        </p:txBody>
      </p:sp>
    </p:spTree>
    <p:extLst>
      <p:ext uri="{BB962C8B-B14F-4D97-AF65-F5344CB8AC3E}">
        <p14:creationId xmlns:p14="http://schemas.microsoft.com/office/powerpoint/2010/main" val="346835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19</a:t>
            </a:fld>
            <a:endParaRPr lang="x-none"/>
          </a:p>
        </p:txBody>
      </p:sp>
    </p:spTree>
    <p:extLst>
      <p:ext uri="{BB962C8B-B14F-4D97-AF65-F5344CB8AC3E}">
        <p14:creationId xmlns:p14="http://schemas.microsoft.com/office/powerpoint/2010/main" val="6980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a:t>
            </a:fld>
            <a:endParaRPr lang="x-none"/>
          </a:p>
        </p:txBody>
      </p:sp>
    </p:spTree>
    <p:extLst>
      <p:ext uri="{BB962C8B-B14F-4D97-AF65-F5344CB8AC3E}">
        <p14:creationId xmlns:p14="http://schemas.microsoft.com/office/powerpoint/2010/main" val="374008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20</a:t>
            </a:fld>
            <a:endParaRPr lang="x-none"/>
          </a:p>
        </p:txBody>
      </p:sp>
    </p:spTree>
    <p:extLst>
      <p:ext uri="{BB962C8B-B14F-4D97-AF65-F5344CB8AC3E}">
        <p14:creationId xmlns:p14="http://schemas.microsoft.com/office/powerpoint/2010/main" val="3952629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21</a:t>
            </a:fld>
            <a:endParaRPr lang="x-none"/>
          </a:p>
        </p:txBody>
      </p:sp>
    </p:spTree>
    <p:extLst>
      <p:ext uri="{BB962C8B-B14F-4D97-AF65-F5344CB8AC3E}">
        <p14:creationId xmlns:p14="http://schemas.microsoft.com/office/powerpoint/2010/main" val="373710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22</a:t>
            </a:fld>
            <a:endParaRPr lang="x-none"/>
          </a:p>
        </p:txBody>
      </p:sp>
    </p:spTree>
    <p:extLst>
      <p:ext uri="{BB962C8B-B14F-4D97-AF65-F5344CB8AC3E}">
        <p14:creationId xmlns:p14="http://schemas.microsoft.com/office/powerpoint/2010/main" val="706763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23</a:t>
            </a:fld>
            <a:endParaRPr lang="x-none"/>
          </a:p>
        </p:txBody>
      </p:sp>
    </p:spTree>
    <p:extLst>
      <p:ext uri="{BB962C8B-B14F-4D97-AF65-F5344CB8AC3E}">
        <p14:creationId xmlns:p14="http://schemas.microsoft.com/office/powerpoint/2010/main" val="337049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24</a:t>
            </a:fld>
            <a:endParaRPr lang="x-none"/>
          </a:p>
        </p:txBody>
      </p:sp>
    </p:spTree>
    <p:extLst>
      <p:ext uri="{BB962C8B-B14F-4D97-AF65-F5344CB8AC3E}">
        <p14:creationId xmlns:p14="http://schemas.microsoft.com/office/powerpoint/2010/main" val="1265843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25</a:t>
            </a:fld>
            <a:endParaRPr lang="x-none"/>
          </a:p>
        </p:txBody>
      </p:sp>
    </p:spTree>
    <p:extLst>
      <p:ext uri="{BB962C8B-B14F-4D97-AF65-F5344CB8AC3E}">
        <p14:creationId xmlns:p14="http://schemas.microsoft.com/office/powerpoint/2010/main" val="2209995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26</a:t>
            </a:fld>
            <a:endParaRPr lang="x-none"/>
          </a:p>
        </p:txBody>
      </p:sp>
    </p:spTree>
    <p:extLst>
      <p:ext uri="{BB962C8B-B14F-4D97-AF65-F5344CB8AC3E}">
        <p14:creationId xmlns:p14="http://schemas.microsoft.com/office/powerpoint/2010/main" val="147222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27</a:t>
            </a:fld>
            <a:endParaRPr lang="x-none"/>
          </a:p>
        </p:txBody>
      </p:sp>
    </p:spTree>
    <p:extLst>
      <p:ext uri="{BB962C8B-B14F-4D97-AF65-F5344CB8AC3E}">
        <p14:creationId xmlns:p14="http://schemas.microsoft.com/office/powerpoint/2010/main" val="32891569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28</a:t>
            </a:fld>
            <a:endParaRPr lang="x-none"/>
          </a:p>
        </p:txBody>
      </p:sp>
    </p:spTree>
    <p:extLst>
      <p:ext uri="{BB962C8B-B14F-4D97-AF65-F5344CB8AC3E}">
        <p14:creationId xmlns:p14="http://schemas.microsoft.com/office/powerpoint/2010/main" val="2127430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29</a:t>
            </a:fld>
            <a:endParaRPr lang="x-none"/>
          </a:p>
        </p:txBody>
      </p:sp>
    </p:spTree>
    <p:extLst>
      <p:ext uri="{BB962C8B-B14F-4D97-AF65-F5344CB8AC3E}">
        <p14:creationId xmlns:p14="http://schemas.microsoft.com/office/powerpoint/2010/main" val="152075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a:t>
            </a:fld>
            <a:endParaRPr lang="x-none"/>
          </a:p>
        </p:txBody>
      </p:sp>
    </p:spTree>
    <p:extLst>
      <p:ext uri="{BB962C8B-B14F-4D97-AF65-F5344CB8AC3E}">
        <p14:creationId xmlns:p14="http://schemas.microsoft.com/office/powerpoint/2010/main" val="2799792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30</a:t>
            </a:fld>
            <a:endParaRPr lang="x-none"/>
          </a:p>
        </p:txBody>
      </p:sp>
    </p:spTree>
    <p:extLst>
      <p:ext uri="{BB962C8B-B14F-4D97-AF65-F5344CB8AC3E}">
        <p14:creationId xmlns:p14="http://schemas.microsoft.com/office/powerpoint/2010/main" val="3025324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31</a:t>
            </a:fld>
            <a:endParaRPr lang="x-none"/>
          </a:p>
        </p:txBody>
      </p:sp>
    </p:spTree>
    <p:extLst>
      <p:ext uri="{BB962C8B-B14F-4D97-AF65-F5344CB8AC3E}">
        <p14:creationId xmlns:p14="http://schemas.microsoft.com/office/powerpoint/2010/main" val="18050852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32</a:t>
            </a:fld>
            <a:endParaRPr lang="x-none"/>
          </a:p>
        </p:txBody>
      </p:sp>
    </p:spTree>
    <p:extLst>
      <p:ext uri="{BB962C8B-B14F-4D97-AF65-F5344CB8AC3E}">
        <p14:creationId xmlns:p14="http://schemas.microsoft.com/office/powerpoint/2010/main" val="398063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33</a:t>
            </a:fld>
            <a:endParaRPr lang="x-none"/>
          </a:p>
        </p:txBody>
      </p:sp>
    </p:spTree>
    <p:extLst>
      <p:ext uri="{BB962C8B-B14F-4D97-AF65-F5344CB8AC3E}">
        <p14:creationId xmlns:p14="http://schemas.microsoft.com/office/powerpoint/2010/main" val="26049731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34</a:t>
            </a:fld>
            <a:endParaRPr lang="x-none"/>
          </a:p>
        </p:txBody>
      </p:sp>
    </p:spTree>
    <p:extLst>
      <p:ext uri="{BB962C8B-B14F-4D97-AF65-F5344CB8AC3E}">
        <p14:creationId xmlns:p14="http://schemas.microsoft.com/office/powerpoint/2010/main" val="11648087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35</a:t>
            </a:fld>
            <a:endParaRPr lang="x-none"/>
          </a:p>
        </p:txBody>
      </p:sp>
    </p:spTree>
    <p:extLst>
      <p:ext uri="{BB962C8B-B14F-4D97-AF65-F5344CB8AC3E}">
        <p14:creationId xmlns:p14="http://schemas.microsoft.com/office/powerpoint/2010/main" val="19489318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36</a:t>
            </a:fld>
            <a:endParaRPr lang="x-none"/>
          </a:p>
        </p:txBody>
      </p:sp>
    </p:spTree>
    <p:extLst>
      <p:ext uri="{BB962C8B-B14F-4D97-AF65-F5344CB8AC3E}">
        <p14:creationId xmlns:p14="http://schemas.microsoft.com/office/powerpoint/2010/main" val="1874517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37</a:t>
            </a:fld>
            <a:endParaRPr lang="x-none"/>
          </a:p>
        </p:txBody>
      </p:sp>
    </p:spTree>
    <p:extLst>
      <p:ext uri="{BB962C8B-B14F-4D97-AF65-F5344CB8AC3E}">
        <p14:creationId xmlns:p14="http://schemas.microsoft.com/office/powerpoint/2010/main" val="2969793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38</a:t>
            </a:fld>
            <a:endParaRPr lang="x-none"/>
          </a:p>
        </p:txBody>
      </p:sp>
    </p:spTree>
    <p:extLst>
      <p:ext uri="{BB962C8B-B14F-4D97-AF65-F5344CB8AC3E}">
        <p14:creationId xmlns:p14="http://schemas.microsoft.com/office/powerpoint/2010/main" val="1191635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39</a:t>
            </a:fld>
            <a:endParaRPr lang="x-none"/>
          </a:p>
        </p:txBody>
      </p:sp>
    </p:spTree>
    <p:extLst>
      <p:ext uri="{BB962C8B-B14F-4D97-AF65-F5344CB8AC3E}">
        <p14:creationId xmlns:p14="http://schemas.microsoft.com/office/powerpoint/2010/main" val="55331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a:t>
            </a:fld>
            <a:endParaRPr lang="x-none"/>
          </a:p>
        </p:txBody>
      </p:sp>
    </p:spTree>
    <p:extLst>
      <p:ext uri="{BB962C8B-B14F-4D97-AF65-F5344CB8AC3E}">
        <p14:creationId xmlns:p14="http://schemas.microsoft.com/office/powerpoint/2010/main" val="3160238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40</a:t>
            </a:fld>
            <a:endParaRPr lang="x-none"/>
          </a:p>
        </p:txBody>
      </p:sp>
    </p:spTree>
    <p:extLst>
      <p:ext uri="{BB962C8B-B14F-4D97-AF65-F5344CB8AC3E}">
        <p14:creationId xmlns:p14="http://schemas.microsoft.com/office/powerpoint/2010/main" val="4006229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41</a:t>
            </a:fld>
            <a:endParaRPr lang="x-none"/>
          </a:p>
        </p:txBody>
      </p:sp>
    </p:spTree>
    <p:extLst>
      <p:ext uri="{BB962C8B-B14F-4D97-AF65-F5344CB8AC3E}">
        <p14:creationId xmlns:p14="http://schemas.microsoft.com/office/powerpoint/2010/main" val="35431792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42</a:t>
            </a:fld>
            <a:endParaRPr lang="x-none"/>
          </a:p>
        </p:txBody>
      </p:sp>
    </p:spTree>
    <p:extLst>
      <p:ext uri="{BB962C8B-B14F-4D97-AF65-F5344CB8AC3E}">
        <p14:creationId xmlns:p14="http://schemas.microsoft.com/office/powerpoint/2010/main" val="837535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43</a:t>
            </a:fld>
            <a:endParaRPr lang="x-none"/>
          </a:p>
        </p:txBody>
      </p:sp>
    </p:spTree>
    <p:extLst>
      <p:ext uri="{BB962C8B-B14F-4D97-AF65-F5344CB8AC3E}">
        <p14:creationId xmlns:p14="http://schemas.microsoft.com/office/powerpoint/2010/main" val="24744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44</a:t>
            </a:fld>
            <a:endParaRPr lang="x-none"/>
          </a:p>
        </p:txBody>
      </p:sp>
    </p:spTree>
    <p:extLst>
      <p:ext uri="{BB962C8B-B14F-4D97-AF65-F5344CB8AC3E}">
        <p14:creationId xmlns:p14="http://schemas.microsoft.com/office/powerpoint/2010/main" val="3557124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45</a:t>
            </a:fld>
            <a:endParaRPr lang="x-none"/>
          </a:p>
        </p:txBody>
      </p:sp>
    </p:spTree>
    <p:extLst>
      <p:ext uri="{BB962C8B-B14F-4D97-AF65-F5344CB8AC3E}">
        <p14:creationId xmlns:p14="http://schemas.microsoft.com/office/powerpoint/2010/main" val="10455797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46</a:t>
            </a:fld>
            <a:endParaRPr lang="x-none"/>
          </a:p>
        </p:txBody>
      </p:sp>
    </p:spTree>
    <p:extLst>
      <p:ext uri="{BB962C8B-B14F-4D97-AF65-F5344CB8AC3E}">
        <p14:creationId xmlns:p14="http://schemas.microsoft.com/office/powerpoint/2010/main" val="3612839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47</a:t>
            </a:fld>
            <a:endParaRPr lang="x-none"/>
          </a:p>
        </p:txBody>
      </p:sp>
    </p:spTree>
    <p:extLst>
      <p:ext uri="{BB962C8B-B14F-4D97-AF65-F5344CB8AC3E}">
        <p14:creationId xmlns:p14="http://schemas.microsoft.com/office/powerpoint/2010/main" val="3917735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48</a:t>
            </a:fld>
            <a:endParaRPr lang="x-none"/>
          </a:p>
        </p:txBody>
      </p:sp>
    </p:spTree>
    <p:extLst>
      <p:ext uri="{BB962C8B-B14F-4D97-AF65-F5344CB8AC3E}">
        <p14:creationId xmlns:p14="http://schemas.microsoft.com/office/powerpoint/2010/main" val="296981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49</a:t>
            </a:fld>
            <a:endParaRPr lang="x-none"/>
          </a:p>
        </p:txBody>
      </p:sp>
    </p:spTree>
    <p:extLst>
      <p:ext uri="{BB962C8B-B14F-4D97-AF65-F5344CB8AC3E}">
        <p14:creationId xmlns:p14="http://schemas.microsoft.com/office/powerpoint/2010/main" val="1149373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a:t>
            </a:fld>
            <a:endParaRPr lang="x-none"/>
          </a:p>
        </p:txBody>
      </p:sp>
    </p:spTree>
    <p:extLst>
      <p:ext uri="{BB962C8B-B14F-4D97-AF65-F5344CB8AC3E}">
        <p14:creationId xmlns:p14="http://schemas.microsoft.com/office/powerpoint/2010/main" val="27268754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50</a:t>
            </a:fld>
            <a:endParaRPr lang="x-none"/>
          </a:p>
        </p:txBody>
      </p:sp>
    </p:spTree>
    <p:extLst>
      <p:ext uri="{BB962C8B-B14F-4D97-AF65-F5344CB8AC3E}">
        <p14:creationId xmlns:p14="http://schemas.microsoft.com/office/powerpoint/2010/main" val="2113054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51</a:t>
            </a:fld>
            <a:endParaRPr lang="x-none"/>
          </a:p>
        </p:txBody>
      </p:sp>
    </p:spTree>
    <p:extLst>
      <p:ext uri="{BB962C8B-B14F-4D97-AF65-F5344CB8AC3E}">
        <p14:creationId xmlns:p14="http://schemas.microsoft.com/office/powerpoint/2010/main" val="40854207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52</a:t>
            </a:fld>
            <a:endParaRPr lang="x-none"/>
          </a:p>
        </p:txBody>
      </p:sp>
    </p:spTree>
    <p:extLst>
      <p:ext uri="{BB962C8B-B14F-4D97-AF65-F5344CB8AC3E}">
        <p14:creationId xmlns:p14="http://schemas.microsoft.com/office/powerpoint/2010/main" val="30108181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5A9A9A-EB36-3A4D-89FD-154D131BB500}" type="slidenum">
              <a:rPr lang="x-none" smtClean="0"/>
              <a:t>53</a:t>
            </a:fld>
            <a:endParaRPr lang="x-none"/>
          </a:p>
        </p:txBody>
      </p:sp>
    </p:spTree>
    <p:extLst>
      <p:ext uri="{BB962C8B-B14F-4D97-AF65-F5344CB8AC3E}">
        <p14:creationId xmlns:p14="http://schemas.microsoft.com/office/powerpoint/2010/main" val="458231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6</a:t>
            </a:fld>
            <a:endParaRPr lang="x-none"/>
          </a:p>
        </p:txBody>
      </p:sp>
    </p:spTree>
    <p:extLst>
      <p:ext uri="{BB962C8B-B14F-4D97-AF65-F5344CB8AC3E}">
        <p14:creationId xmlns:p14="http://schemas.microsoft.com/office/powerpoint/2010/main" val="4073388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7</a:t>
            </a:fld>
            <a:endParaRPr lang="x-none"/>
          </a:p>
        </p:txBody>
      </p:sp>
    </p:spTree>
    <p:extLst>
      <p:ext uri="{BB962C8B-B14F-4D97-AF65-F5344CB8AC3E}">
        <p14:creationId xmlns:p14="http://schemas.microsoft.com/office/powerpoint/2010/main" val="203120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8</a:t>
            </a:fld>
            <a:endParaRPr lang="x-none"/>
          </a:p>
        </p:txBody>
      </p:sp>
    </p:spTree>
    <p:extLst>
      <p:ext uri="{BB962C8B-B14F-4D97-AF65-F5344CB8AC3E}">
        <p14:creationId xmlns:p14="http://schemas.microsoft.com/office/powerpoint/2010/main" val="367037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9</a:t>
            </a:fld>
            <a:endParaRPr lang="x-none"/>
          </a:p>
        </p:txBody>
      </p:sp>
    </p:spTree>
    <p:extLst>
      <p:ext uri="{BB962C8B-B14F-4D97-AF65-F5344CB8AC3E}">
        <p14:creationId xmlns:p14="http://schemas.microsoft.com/office/powerpoint/2010/main" val="4232588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367677" y="163516"/>
              <a:ext cx="582873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基于对象的程序设计</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7195636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的数据类型</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34064973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3.4 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的输入与输出</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8280147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3172-7326-274D-A025-61A6C0F815DA}"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5467094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33AB0-02CA-9E44-93B5-ABD23FEEE5D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82647584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B4D82-05DA-6E47-9732-811A0EE3FB5D}"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94464345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E4B23-5173-4144-B19A-D03A890A29AA}" type="datetime1">
              <a:rPr lang="en-US" smtClean="0"/>
              <a:t>10/16/2023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6439903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0AC15-A111-124F-A5AC-2086258B21C0}" type="datetime1">
              <a:rPr lang="en-US" smtClean="0"/>
              <a:t>10/16/2023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0964195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31F1-E037-734F-B280-B7C999D04781}" type="datetime1">
              <a:rPr lang="en-US" smtClean="0"/>
              <a:t>10/16/2023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4239050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15FFD0-0DF7-5B43-9974-D18ED6775930}"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4586111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FC06A-9456-F341-AEB0-3DF0E67DC59E}"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67111019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11.1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继承与派生的概念</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929902776"/>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681D2-4F58-3341-B7D7-AC73EFD15F8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96409035"/>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69482-4C37-FF42-9DBE-9452E01F0D5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4940479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D2BC217E-0B45-856B-FEB0-11F17E2E70B1}"/>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11.2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派生类的声明方式</a:t>
            </a:r>
          </a:p>
        </p:txBody>
      </p:sp>
    </p:spTree>
    <p:extLst>
      <p:ext uri="{BB962C8B-B14F-4D97-AF65-F5344CB8AC3E}">
        <p14:creationId xmlns:p14="http://schemas.microsoft.com/office/powerpoint/2010/main" val="101508717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11.3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派生类的构成</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269369480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523220"/>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11.4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派生类成员的访问属性</a:t>
            </a:r>
          </a:p>
        </p:txBody>
      </p:sp>
    </p:spTree>
    <p:extLst>
      <p:ext uri="{BB962C8B-B14F-4D97-AF65-F5344CB8AC3E}">
        <p14:creationId xmlns:p14="http://schemas.microsoft.com/office/powerpoint/2010/main" val="6256417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3" name="Text Box 90">
            <a:extLst>
              <a:ext uri="{FF2B5EF4-FFF2-40B4-BE49-F238E27FC236}">
                <a16:creationId xmlns:a16="http://schemas.microsoft.com/office/drawing/2014/main" id="{7D7C4AEC-2A5B-4728-0F3B-3FDD52382FCC}"/>
              </a:ext>
            </a:extLst>
          </p:cNvPr>
          <p:cNvSpPr txBox="1">
            <a:spLocks noChangeArrowheads="1"/>
          </p:cNvSpPr>
          <p:nvPr userDrawn="1"/>
        </p:nvSpPr>
        <p:spPr bwMode="auto">
          <a:xfrm>
            <a:off x="0" y="257097"/>
            <a:ext cx="6121594" cy="553998"/>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000" b="1" dirty="0">
                <a:solidFill>
                  <a:srgbClr val="FFFFFF">
                    <a:lumMod val="95000"/>
                  </a:srgbClr>
                </a:solidFill>
                <a:latin typeface="微软雅黑" panose="020B0503020204020204" pitchFamily="34" charset="-122"/>
                <a:ea typeface="微软雅黑" panose="020B0503020204020204" pitchFamily="34" charset="-122"/>
              </a:rPr>
              <a:t>11.5 </a:t>
            </a:r>
            <a:r>
              <a:rPr lang="zh-CN" altLang="en-US" sz="3000" b="1" dirty="0">
                <a:solidFill>
                  <a:srgbClr val="FFFFFF">
                    <a:lumMod val="95000"/>
                  </a:srgbClr>
                </a:solidFill>
                <a:latin typeface="微软雅黑" panose="020B0503020204020204" pitchFamily="34" charset="-122"/>
                <a:ea typeface="微软雅黑" panose="020B0503020204020204" pitchFamily="34" charset="-122"/>
              </a:rPr>
              <a:t>派生类的构造函数和析构函数</a:t>
            </a:r>
          </a:p>
        </p:txBody>
      </p:sp>
    </p:spTree>
    <p:extLst>
      <p:ext uri="{BB962C8B-B14F-4D97-AF65-F5344CB8AC3E}">
        <p14:creationId xmlns:p14="http://schemas.microsoft.com/office/powerpoint/2010/main" val="194970775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9D23C8DD-059C-30FE-25F0-EBDD4D544BD3}"/>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10.6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重载单目运算符</a:t>
            </a:r>
          </a:p>
        </p:txBody>
      </p:sp>
    </p:spTree>
    <p:extLst>
      <p:ext uri="{BB962C8B-B14F-4D97-AF65-F5344CB8AC3E}">
        <p14:creationId xmlns:p14="http://schemas.microsoft.com/office/powerpoint/2010/main" val="20353584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46166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400" b="1" dirty="0">
                <a:solidFill>
                  <a:srgbClr val="FFFFFF">
                    <a:lumMod val="95000"/>
                  </a:srgbClr>
                </a:solidFill>
                <a:latin typeface="微软雅黑" panose="020B0503020204020204" pitchFamily="34" charset="-122"/>
                <a:ea typeface="微软雅黑" panose="020B0503020204020204" pitchFamily="34" charset="-122"/>
              </a:rPr>
              <a:t>10.7 </a:t>
            </a:r>
            <a:r>
              <a:rPr lang="zh-CN" altLang="en-US" sz="2400" b="1" dirty="0">
                <a:solidFill>
                  <a:srgbClr val="FFFFFF">
                    <a:lumMod val="95000"/>
                  </a:srgbClr>
                </a:solidFill>
                <a:latin typeface="微软雅黑" panose="020B0503020204020204" pitchFamily="34" charset="-122"/>
                <a:ea typeface="微软雅黑" panose="020B0503020204020204" pitchFamily="34" charset="-122"/>
              </a:rPr>
              <a:t>重载流插入运算符和流提取运算符</a:t>
            </a:r>
          </a:p>
        </p:txBody>
      </p:sp>
    </p:spTree>
    <p:extLst>
      <p:ext uri="{BB962C8B-B14F-4D97-AF65-F5344CB8AC3E}">
        <p14:creationId xmlns:p14="http://schemas.microsoft.com/office/powerpoint/2010/main" val="38785555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188B2A9F-08E1-2CFE-D1A9-AD30119C2562}"/>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10.8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不同类型数据间的转换</a:t>
            </a:r>
          </a:p>
        </p:txBody>
      </p:sp>
    </p:spTree>
    <p:extLst>
      <p:ext uri="{BB962C8B-B14F-4D97-AF65-F5344CB8AC3E}">
        <p14:creationId xmlns:p14="http://schemas.microsoft.com/office/powerpoint/2010/main" val="2835008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8C67E-3983-394B-99F2-6BED77F20303}" type="datetime1">
              <a:rPr lang="en-US" smtClean="0"/>
              <a:t>10/16/2023</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2CA1-3DAE-564C-BB46-56756200256A}" type="slidenum">
              <a:rPr lang="x-none" smtClean="0"/>
              <a:t>‹#›</a:t>
            </a:fld>
            <a:endParaRPr lang="x-none"/>
          </a:p>
        </p:txBody>
      </p:sp>
    </p:spTree>
    <p:extLst>
      <p:ext uri="{BB962C8B-B14F-4D97-AF65-F5344CB8AC3E}">
        <p14:creationId xmlns:p14="http://schemas.microsoft.com/office/powerpoint/2010/main" val="425719335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0" r:id="rId4"/>
    <p:sldLayoutId id="2147483674" r:id="rId5"/>
    <p:sldLayoutId id="2147483675" r:id="rId6"/>
    <p:sldLayoutId id="2147483676" r:id="rId7"/>
    <p:sldLayoutId id="2147483681" r:id="rId8"/>
    <p:sldLayoutId id="2147483677" r:id="rId9"/>
    <p:sldLayoutId id="2147483678" r:id="rId10"/>
    <p:sldLayoutId id="2147483679"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12.xml"/><Relationship Id="rId5" Type="http://schemas.openxmlformats.org/officeDocument/2006/relationships/slide" Target="slide9.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 y="-18531"/>
            <a:ext cx="9154877" cy="1197582"/>
            <a:chOff x="-5440" y="-18531"/>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5440" y="-18531"/>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8587" y="162448"/>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基于对象的程序设计</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13" name="矩形 2">
            <a:extLst>
              <a:ext uri="{FF2B5EF4-FFF2-40B4-BE49-F238E27FC236}">
                <a16:creationId xmlns:a16="http://schemas.microsoft.com/office/drawing/2014/main" id="{C556C3F6-47D4-E068-FF98-CA80DC695DE8}"/>
              </a:ext>
            </a:extLst>
          </p:cNvPr>
          <p:cNvSpPr/>
          <p:nvPr/>
        </p:nvSpPr>
        <p:spPr>
          <a:xfrm>
            <a:off x="-10879" y="410406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AD562428-9558-36C2-BAD0-C756080C8F48}"/>
              </a:ext>
            </a:extLst>
          </p:cNvPr>
          <p:cNvSpPr/>
          <p:nvPr/>
        </p:nvSpPr>
        <p:spPr>
          <a:xfrm>
            <a:off x="-51920" y="358050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4" name="矩形 3">
            <a:extLst>
              <a:ext uri="{FF2B5EF4-FFF2-40B4-BE49-F238E27FC236}">
                <a16:creationId xmlns:a16="http://schemas.microsoft.com/office/drawing/2014/main" id="{836C9A0B-E263-6C37-E931-990DBE51F313}"/>
              </a:ext>
            </a:extLst>
          </p:cNvPr>
          <p:cNvSpPr/>
          <p:nvPr/>
        </p:nvSpPr>
        <p:spPr>
          <a:xfrm>
            <a:off x="-8577" y="4689529"/>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431111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3E017DD0-D93D-3DE9-C3B2-0114264799F2}"/>
              </a:ext>
            </a:extLst>
          </p:cNvPr>
          <p:cNvSpPr txBox="1">
            <a:spLocks noChangeArrowheads="1"/>
          </p:cNvSpPr>
          <p:nvPr/>
        </p:nvSpPr>
        <p:spPr>
          <a:xfrm>
            <a:off x="285918" y="1222642"/>
            <a:ext cx="8382000"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5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派生类中的成员包括从</a:t>
            </a:r>
            <a:r>
              <a:rPr kumimoji="0" lang="zh-CN" altLang="en-US" sz="2400" b="0" i="0" u="none" strike="noStrike" kern="1200" cap="none" spc="0" normalizeH="0" baseline="0" noProof="0">
                <a:ln>
                  <a:noFill/>
                </a:ln>
                <a:solidFill>
                  <a:srgbClr val="FF0000"/>
                </a:solidFill>
                <a:effectLst/>
                <a:uLnTx/>
                <a:uFillTx/>
                <a:latin typeface="Times New Roman"/>
                <a:ea typeface="宋体"/>
                <a:cs typeface="+mn-cs"/>
              </a:rPr>
              <a:t>基类继承过来的成员</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a:t>
            </a:r>
            <a:r>
              <a:rPr kumimoji="0" lang="zh-CN" altLang="en-US" sz="2400" b="0" i="0" u="none" strike="noStrike" kern="1200" cap="none" spc="0" normalizeH="0" baseline="0" noProof="0">
                <a:ln>
                  <a:noFill/>
                </a:ln>
                <a:solidFill>
                  <a:srgbClr val="FF0000"/>
                </a:solidFill>
                <a:effectLst/>
                <a:uLnTx/>
                <a:uFillTx/>
                <a:latin typeface="Times New Roman"/>
                <a:ea typeface="宋体"/>
                <a:cs typeface="+mn-cs"/>
              </a:rPr>
              <a:t>自己增加的成员</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两大部分。每一部分分别包括数据成员和成员函数。</a:t>
            </a:r>
          </a:p>
        </p:txBody>
      </p:sp>
      <p:pic>
        <p:nvPicPr>
          <p:cNvPr id="4" name="Picture 3" descr="F:\C++程序设计\tu\tu\图11.6.tif">
            <a:extLst>
              <a:ext uri="{FF2B5EF4-FFF2-40B4-BE49-F238E27FC236}">
                <a16:creationId xmlns:a16="http://schemas.microsoft.com/office/drawing/2014/main" id="{0A0678EC-D3EE-71F0-5D07-3E384E87F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731" y="2302142"/>
            <a:ext cx="6153150" cy="415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345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5F840FD2-BE8E-1CB7-597F-70C7BE7AEA48}"/>
              </a:ext>
            </a:extLst>
          </p:cNvPr>
          <p:cNvSpPr txBox="1">
            <a:spLocks noChangeArrowheads="1"/>
          </p:cNvSpPr>
          <p:nvPr/>
        </p:nvSpPr>
        <p:spPr>
          <a:xfrm>
            <a:off x="167910" y="1318330"/>
            <a:ext cx="8382000" cy="3464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构造一个派生类包括以下3部分工作: </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(1) </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从基类接收成员。</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派生类把</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基类全部</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的成员</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(不包括构造函数和析构函数)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接收过来，不能选择接收其中一部分成员，而舍弃另一部分成员。</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造成冗余，多次派生后，浪费空间，降低效率，如何解决？</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
        <p:nvSpPr>
          <p:cNvPr id="4" name="矩形 3">
            <a:extLst>
              <a:ext uri="{FF2B5EF4-FFF2-40B4-BE49-F238E27FC236}">
                <a16:creationId xmlns:a16="http://schemas.microsoft.com/office/drawing/2014/main" id="{ECD1F2B2-EE71-49D6-4700-87F638C5B0E9}"/>
              </a:ext>
            </a:extLst>
          </p:cNvPr>
          <p:cNvSpPr>
            <a:spLocks noChangeArrowheads="1"/>
          </p:cNvSpPr>
          <p:nvPr/>
        </p:nvSpPr>
        <p:spPr bwMode="auto">
          <a:xfrm>
            <a:off x="504924" y="3506833"/>
            <a:ext cx="7993062" cy="777713"/>
          </a:xfrm>
          <a:prstGeom prst="rect">
            <a:avLst/>
          </a:prstGeom>
          <a:solidFill>
            <a:srgbClr val="FF99FF"/>
          </a:solidFill>
          <a:ln w="25400">
            <a:solidFill>
              <a:srgbClr val="0000FF"/>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a:solidFill>
                  <a:srgbClr val="000000"/>
                </a:solidFill>
                <a:ea typeface="黑体" panose="02010609060101010101" pitchFamily="49" charset="-122"/>
              </a:rPr>
              <a:t>要求我们根据派生类的需要慎重选择基类，使冗余量最小。事实上，有些类是专门作为基类而设计的，在设计时充分考虑到派生类的要求。</a:t>
            </a:r>
          </a:p>
        </p:txBody>
      </p:sp>
      <p:sp>
        <p:nvSpPr>
          <p:cNvPr id="5" name="下箭头 3">
            <a:extLst>
              <a:ext uri="{FF2B5EF4-FFF2-40B4-BE49-F238E27FC236}">
                <a16:creationId xmlns:a16="http://schemas.microsoft.com/office/drawing/2014/main" id="{2909E128-5B65-1F92-802C-034D0726C809}"/>
              </a:ext>
            </a:extLst>
          </p:cNvPr>
          <p:cNvSpPr/>
          <p:nvPr/>
        </p:nvSpPr>
        <p:spPr>
          <a:xfrm>
            <a:off x="4379549" y="2989966"/>
            <a:ext cx="288925" cy="360362"/>
          </a:xfrm>
          <a:prstGeom prst="downArrow">
            <a:avLst/>
          </a:prstGeom>
          <a:solidFill>
            <a:srgbClr val="00CC99"/>
          </a:solidFill>
          <a:ln w="25400" cap="flat" cmpd="sng" algn="ctr">
            <a:solidFill>
              <a:srgbClr val="00CC99">
                <a:shade val="50000"/>
              </a:srgbClr>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10012782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5F840FD2-BE8E-1CB7-597F-70C7BE7AEA48}"/>
              </a:ext>
            </a:extLst>
          </p:cNvPr>
          <p:cNvSpPr txBox="1">
            <a:spLocks noChangeArrowheads="1"/>
          </p:cNvSpPr>
          <p:nvPr/>
        </p:nvSpPr>
        <p:spPr>
          <a:xfrm>
            <a:off x="167909" y="1318330"/>
            <a:ext cx="8522607" cy="352873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构造一个派生类包括以下3部分工作: </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(2) </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调整从基类接收的成员</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。接收基类成员是程序人员不能选择的，但是程序人员可以对这些成员作某些调整。</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如</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通过指定继承方式，改变基类成员在派生类中的访问属性；</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可以在派生类中声明一个与基类成员同名的成员，覆盖基类的同名成员。注意，</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避免与重载混淆</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l"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(3) </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在声明派生类时增加的成员。</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它体现了派生类对基类功能的扩展。要根据需要仔细考虑应当增加哪些成员，精心设计。</a:t>
            </a:r>
          </a:p>
        </p:txBody>
      </p:sp>
    </p:spTree>
    <p:extLst>
      <p:ext uri="{BB962C8B-B14F-4D97-AF65-F5344CB8AC3E}">
        <p14:creationId xmlns:p14="http://schemas.microsoft.com/office/powerpoint/2010/main" val="329444137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down)">
                                      <p:cBhvr>
                                        <p:cTn id="10" dur="500"/>
                                        <p:tgtEl>
                                          <p:spTgt spid="3">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down)">
                                      <p:cBhvr>
                                        <p:cTn id="13" dur="500"/>
                                        <p:tgtEl>
                                          <p:spTgt spid="3">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1A7F7657-155C-75D7-F1E8-9F9449F28212}"/>
              </a:ext>
            </a:extLst>
          </p:cNvPr>
          <p:cNvSpPr txBox="1">
            <a:spLocks noChangeArrowheads="1"/>
          </p:cNvSpPr>
          <p:nvPr/>
        </p:nvSpPr>
        <p:spPr>
          <a:xfrm>
            <a:off x="275064" y="1202475"/>
            <a:ext cx="8382000" cy="314650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3200"/>
              </a:lnSpc>
              <a:buClr>
                <a:srgbClr val="FF0000"/>
              </a:buClr>
              <a:buSzPct val="75000"/>
              <a:buFont typeface="Wingdings" panose="05000000000000000000" pitchFamily="2" charset="2"/>
              <a:buChar char="p"/>
            </a:pPr>
            <a:r>
              <a:rPr lang="zh-CN" altLang="en-US" sz="2000" dirty="0">
                <a:ea typeface="黑体" panose="02010609060101010101" pitchFamily="49" charset="-122"/>
              </a:rPr>
              <a:t> 在声明派生类时，一般还应当自己定义派生类的构造函数和析构函数，因为构造函数和析构函数是不能从基类继承的。</a:t>
            </a:r>
          </a:p>
          <a:p>
            <a:pPr indent="-6350">
              <a:lnSpc>
                <a:spcPts val="3200"/>
              </a:lnSpc>
              <a:buClr>
                <a:srgbClr val="FF0000"/>
              </a:buClr>
              <a:buSzPct val="75000"/>
              <a:buFont typeface="Wingdings" panose="05000000000000000000" pitchFamily="2" charset="2"/>
              <a:buChar char="p"/>
            </a:pPr>
            <a:r>
              <a:rPr lang="zh-CN" altLang="en-US" sz="2000" dirty="0">
                <a:ea typeface="黑体" panose="02010609060101010101" pitchFamily="49" charset="-122"/>
              </a:rPr>
              <a:t> 派生类是基类定义的延续。可以先声明一个基类，在此基类中只提供某些最基本的功能，而另外有些功能并未实现，然后在声明派生类时加入某些具体的功能，形成适用于某一特定应用的派生类。通过对基类声明的延续，将一个抽象的基类转化成具体的派生类。因此，派生类是抽象基类的具体实现。</a:t>
            </a:r>
          </a:p>
        </p:txBody>
      </p:sp>
    </p:spTree>
    <p:extLst>
      <p:ext uri="{BB962C8B-B14F-4D97-AF65-F5344CB8AC3E}">
        <p14:creationId xmlns:p14="http://schemas.microsoft.com/office/powerpoint/2010/main" val="11879421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C8BFAB3C-E29F-A3C1-CA98-61AA5F01A8A2}"/>
              </a:ext>
            </a:extLst>
          </p:cNvPr>
          <p:cNvSpPr txBox="1">
            <a:spLocks noChangeArrowheads="1"/>
          </p:cNvSpPr>
          <p:nvPr/>
        </p:nvSpPr>
        <p:spPr>
          <a:xfrm>
            <a:off x="594090" y="1196977"/>
            <a:ext cx="8382000" cy="313118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既然派生类中包含基类成员和派生类自己增加的成员，就产生了这两部分成员的关系和访问属性的问题。对基类成员和派生类自己增加的成员是按不同的原则处理的。具体说，要考虑以下几种情况: </a:t>
            </a:r>
          </a:p>
          <a:p>
            <a:pPr marL="0" marR="0" lvl="0" indent="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1</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）基类的成员函数访问基类成员。</a:t>
            </a:r>
          </a:p>
          <a:p>
            <a:pPr marL="0" marR="0" lvl="0" indent="0" algn="l" defTabSz="914400" rtl="0" eaLnBrk="1" fontAlgn="auto" latinLnBrk="0" hangingPunct="1">
              <a:lnSpc>
                <a:spcPts val="3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2</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）派生类的成员函数访问派生类自己增加的成员。</a:t>
            </a: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None/>
              <a:tabLst/>
              <a:defRPr/>
            </a:pP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3</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）基类的成员函数访问派生类的成员。</a:t>
            </a: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a:t>
            </a:r>
            <a:r>
              <a:rPr lang="en-US" altLang="zh-CN" sz="2000" dirty="0">
                <a:solidFill>
                  <a:srgbClr val="0000FF"/>
                </a:solidFill>
                <a:latin typeface="Times New Roman"/>
                <a:ea typeface="宋体"/>
              </a:rPr>
              <a:t>4</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）在派生类外访问派生类的成员。</a:t>
            </a:r>
            <a:endPar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endParaRPr>
          </a:p>
        </p:txBody>
      </p:sp>
      <p:sp>
        <p:nvSpPr>
          <p:cNvPr id="4" name="矩形 3">
            <a:extLst>
              <a:ext uri="{FF2B5EF4-FFF2-40B4-BE49-F238E27FC236}">
                <a16:creationId xmlns:a16="http://schemas.microsoft.com/office/drawing/2014/main" id="{D2D7759E-0DB5-CDBA-1714-3C3C3B485642}"/>
              </a:ext>
            </a:extLst>
          </p:cNvPr>
          <p:cNvSpPr>
            <a:spLocks noChangeArrowheads="1"/>
          </p:cNvSpPr>
          <p:nvPr/>
        </p:nvSpPr>
        <p:spPr bwMode="auto">
          <a:xfrm>
            <a:off x="539750" y="3529344"/>
            <a:ext cx="8064500" cy="669925"/>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400"/>
              </a:lnSpc>
              <a:spcBef>
                <a:spcPct val="0"/>
              </a:spcBef>
              <a:spcAft>
                <a:spcPct val="0"/>
              </a:spcAft>
            </a:pPr>
            <a:r>
              <a:rPr lang="zh-CN" altLang="en-US" sz="1800">
                <a:solidFill>
                  <a:srgbClr val="000000"/>
                </a:solidFill>
                <a:latin typeface="黑体" panose="02010609060101010101" pitchFamily="49" charset="-122"/>
                <a:ea typeface="黑体" panose="02010609060101010101" pitchFamily="49" charset="-122"/>
              </a:rPr>
              <a:t>基类的成员函数可以访问基类成员，派生类的成员函数可以访问派生类成员。私有数据成员只能被同一类中的成员函数访问，公用成员可以被外界访问。</a:t>
            </a:r>
          </a:p>
        </p:txBody>
      </p:sp>
      <p:sp>
        <p:nvSpPr>
          <p:cNvPr id="5" name="矩形 4">
            <a:extLst>
              <a:ext uri="{FF2B5EF4-FFF2-40B4-BE49-F238E27FC236}">
                <a16:creationId xmlns:a16="http://schemas.microsoft.com/office/drawing/2014/main" id="{7E9B86E5-F392-FE4B-76C6-7A7EAEDBE74B}"/>
              </a:ext>
            </a:extLst>
          </p:cNvPr>
          <p:cNvSpPr>
            <a:spLocks noChangeArrowheads="1"/>
          </p:cNvSpPr>
          <p:nvPr/>
        </p:nvSpPr>
        <p:spPr bwMode="auto">
          <a:xfrm>
            <a:off x="539749" y="4664703"/>
            <a:ext cx="8064500" cy="431800"/>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400"/>
              </a:lnSpc>
              <a:spcBef>
                <a:spcPct val="0"/>
              </a:spcBef>
              <a:spcAft>
                <a:spcPct val="0"/>
              </a:spcAft>
            </a:pPr>
            <a:r>
              <a:rPr lang="zh-CN" altLang="en-US" sz="1800" dirty="0">
                <a:solidFill>
                  <a:srgbClr val="000000"/>
                </a:solidFill>
                <a:latin typeface="黑体" panose="02010609060101010101" pitchFamily="49" charset="-122"/>
                <a:ea typeface="黑体" panose="02010609060101010101" pitchFamily="49" charset="-122"/>
              </a:rPr>
              <a:t>基类的成员函数只能访问基类的成员，而不能访问派生类的成员。</a:t>
            </a:r>
          </a:p>
        </p:txBody>
      </p:sp>
      <p:sp>
        <p:nvSpPr>
          <p:cNvPr id="6" name="矩形 5">
            <a:extLst>
              <a:ext uri="{FF2B5EF4-FFF2-40B4-BE49-F238E27FC236}">
                <a16:creationId xmlns:a16="http://schemas.microsoft.com/office/drawing/2014/main" id="{94EE2BC0-CE4E-F91E-4D78-3E0822C3FBD2}"/>
              </a:ext>
            </a:extLst>
          </p:cNvPr>
          <p:cNvSpPr>
            <a:spLocks noChangeArrowheads="1"/>
          </p:cNvSpPr>
          <p:nvPr/>
        </p:nvSpPr>
        <p:spPr bwMode="auto">
          <a:xfrm>
            <a:off x="594090" y="5672766"/>
            <a:ext cx="8064500" cy="431800"/>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400"/>
              </a:lnSpc>
              <a:spcBef>
                <a:spcPct val="0"/>
              </a:spcBef>
              <a:spcAft>
                <a:spcPct val="0"/>
              </a:spcAft>
            </a:pPr>
            <a:r>
              <a:rPr lang="zh-CN" altLang="en-US" sz="1800">
                <a:solidFill>
                  <a:srgbClr val="000000"/>
                </a:solidFill>
                <a:latin typeface="黑体" panose="02010609060101010101" pitchFamily="49" charset="-122"/>
                <a:ea typeface="黑体" panose="02010609060101010101" pitchFamily="49" charset="-122"/>
              </a:rPr>
              <a:t>在派生类外可以访问派生类的公用成员，而不能访问派生类的私有成员。</a:t>
            </a:r>
          </a:p>
        </p:txBody>
      </p:sp>
    </p:spTree>
    <p:extLst>
      <p:ext uri="{BB962C8B-B14F-4D97-AF65-F5344CB8AC3E}">
        <p14:creationId xmlns:p14="http://schemas.microsoft.com/office/powerpoint/2010/main" val="30443819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AC513FE-8BA9-661D-137A-91FF22E4E7DA}"/>
              </a:ext>
            </a:extLst>
          </p:cNvPr>
          <p:cNvSpPr txBox="1">
            <a:spLocks noChangeArrowheads="1"/>
          </p:cNvSpPr>
          <p:nvPr/>
        </p:nvSpPr>
        <p:spPr>
          <a:xfrm>
            <a:off x="41043" y="1188721"/>
            <a:ext cx="9061914" cy="21793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a:t>
            </a:r>
            <a:r>
              <a:rPr lang="en-US" altLang="zh-CN" sz="2000" dirty="0">
                <a:solidFill>
                  <a:srgbClr val="0000FF"/>
                </a:solidFill>
                <a:latin typeface="Times New Roman"/>
                <a:ea typeface="宋体"/>
              </a:rPr>
              <a:t>5</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）派生类的成员函数访问基类的成员。</a:t>
            </a: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6</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）在派生类外访问基类的成员。</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7" name="矩形 3">
            <a:extLst>
              <a:ext uri="{FF2B5EF4-FFF2-40B4-BE49-F238E27FC236}">
                <a16:creationId xmlns:a16="http://schemas.microsoft.com/office/drawing/2014/main" id="{14B8F114-A0B7-2679-CA62-9D36B67EB648}"/>
              </a:ext>
            </a:extLst>
          </p:cNvPr>
          <p:cNvSpPr>
            <a:spLocks noChangeArrowheads="1"/>
          </p:cNvSpPr>
          <p:nvPr/>
        </p:nvSpPr>
        <p:spPr bwMode="auto">
          <a:xfrm>
            <a:off x="329248" y="2213294"/>
            <a:ext cx="8064500" cy="1008062"/>
          </a:xfrm>
          <a:prstGeom prst="rect">
            <a:avLst/>
          </a:prstGeom>
          <a:solidFill>
            <a:srgbClr val="FF99FF"/>
          </a:solidFill>
          <a:ln w="19050">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400"/>
              </a:lnSpc>
              <a:spcBef>
                <a:spcPct val="0"/>
              </a:spcBef>
              <a:spcAft>
                <a:spcPct val="0"/>
              </a:spcAft>
            </a:pPr>
            <a:r>
              <a:rPr lang="zh-CN" altLang="en-US" sz="1800" dirty="0">
                <a:solidFill>
                  <a:srgbClr val="000000"/>
                </a:solidFill>
                <a:latin typeface="黑体" panose="02010609060101010101" pitchFamily="49" charset="-122"/>
                <a:ea typeface="黑体" panose="02010609060101010101" pitchFamily="49" charset="-122"/>
              </a:rPr>
              <a:t>这些牵涉到如何确定基类的成员在派生类中的访问属性的问题，不仅要考虑对</a:t>
            </a:r>
            <a:r>
              <a:rPr lang="zh-CN" altLang="en-US" sz="1800" dirty="0">
                <a:solidFill>
                  <a:srgbClr val="C00000"/>
                </a:solidFill>
                <a:latin typeface="黑体" panose="02010609060101010101" pitchFamily="49" charset="-122"/>
                <a:ea typeface="黑体" panose="02010609060101010101" pitchFamily="49" charset="-122"/>
              </a:rPr>
              <a:t>基类成员所声明的访问属性</a:t>
            </a:r>
            <a:r>
              <a:rPr lang="zh-CN" altLang="en-US" sz="1800" dirty="0">
                <a:solidFill>
                  <a:srgbClr val="000000"/>
                </a:solidFill>
                <a:latin typeface="黑体" panose="02010609060101010101" pitchFamily="49" charset="-122"/>
                <a:ea typeface="黑体" panose="02010609060101010101" pitchFamily="49" charset="-122"/>
              </a:rPr>
              <a:t>，还要考虑派生类所声明的</a:t>
            </a:r>
            <a:r>
              <a:rPr lang="zh-CN" altLang="en-US" sz="1800" dirty="0">
                <a:solidFill>
                  <a:srgbClr val="C00000"/>
                </a:solidFill>
                <a:latin typeface="黑体" panose="02010609060101010101" pitchFamily="49" charset="-122"/>
                <a:ea typeface="黑体" panose="02010609060101010101" pitchFamily="49" charset="-122"/>
              </a:rPr>
              <a:t>对基类的继承方式</a:t>
            </a:r>
            <a:r>
              <a:rPr lang="zh-CN" altLang="en-US" sz="1800" dirty="0">
                <a:solidFill>
                  <a:srgbClr val="000000"/>
                </a:solidFill>
                <a:latin typeface="黑体" panose="02010609060101010101" pitchFamily="49" charset="-122"/>
                <a:ea typeface="黑体" panose="02010609060101010101" pitchFamily="49" charset="-122"/>
              </a:rPr>
              <a:t>，根据这两个因素共同决定基类成员在派生类中的访问属性。</a:t>
            </a:r>
          </a:p>
        </p:txBody>
      </p:sp>
    </p:spTree>
    <p:extLst>
      <p:ext uri="{BB962C8B-B14F-4D97-AF65-F5344CB8AC3E}">
        <p14:creationId xmlns:p14="http://schemas.microsoft.com/office/powerpoint/2010/main" val="19848297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AC513FE-8BA9-661D-137A-91FF22E4E7DA}"/>
              </a:ext>
            </a:extLst>
          </p:cNvPr>
          <p:cNvSpPr txBox="1">
            <a:spLocks noChangeArrowheads="1"/>
          </p:cNvSpPr>
          <p:nvPr/>
        </p:nvSpPr>
        <p:spPr>
          <a:xfrm>
            <a:off x="41043" y="1281075"/>
            <a:ext cx="8828637" cy="37337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在派生类中，对基类的继承方式可以有：</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1</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 公用继承</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(public inheritance)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基类的公用成员和保护成员在派生类中保持原有访问属性，其私有成员仍为基类私有。</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2</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 私有继承</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(private inheritance)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基类的公用成员和保护成员在派生类中成了私有成员。其私有成员仍为基类私有。</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（3） 受保护的继承(</a:t>
            </a:r>
            <a:r>
              <a:rPr kumimoji="0" lang="en-US" altLang="zh-CN" sz="2000" b="0" i="0" u="none" strike="noStrike" kern="1200" cap="none" spc="0" normalizeH="0" baseline="0" noProof="0" dirty="0">
                <a:ln>
                  <a:noFill/>
                </a:ln>
                <a:solidFill>
                  <a:srgbClr val="FF0000"/>
                </a:solidFill>
                <a:effectLst/>
                <a:uLnTx/>
                <a:uFillTx/>
                <a:latin typeface="Times New Roman"/>
                <a:ea typeface="宋体"/>
                <a:cs typeface="+mn-cs"/>
              </a:rPr>
              <a:t>protected inheritance)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基类的公用成员和保护成员在派生类中成了保护成员，其私有成员仍为基类私有。保护成员的意思是: 不能被外界引用，但可以被派生类的成员引用，</a:t>
            </a: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8013008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6C8951B7-FAA9-948B-BE82-3086817FA6D7}"/>
              </a:ext>
            </a:extLst>
          </p:cNvPr>
          <p:cNvSpPr txBox="1">
            <a:spLocks noChangeArrowheads="1"/>
          </p:cNvSpPr>
          <p:nvPr/>
        </p:nvSpPr>
        <p:spPr>
          <a:xfrm>
            <a:off x="136293" y="1018014"/>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11.4.1 公用继承 </a:t>
            </a:r>
          </a:p>
        </p:txBody>
      </p:sp>
      <p:sp>
        <p:nvSpPr>
          <p:cNvPr id="6" name="Rectangle 2">
            <a:extLst>
              <a:ext uri="{FF2B5EF4-FFF2-40B4-BE49-F238E27FC236}">
                <a16:creationId xmlns:a16="http://schemas.microsoft.com/office/drawing/2014/main" id="{EC8F9FA5-3B72-1ECF-5978-11ADB947BB9B}"/>
              </a:ext>
            </a:extLst>
          </p:cNvPr>
          <p:cNvSpPr txBox="1">
            <a:spLocks noChangeArrowheads="1"/>
          </p:cNvSpPr>
          <p:nvPr/>
        </p:nvSpPr>
        <p:spPr>
          <a:xfrm>
            <a:off x="41042" y="1590986"/>
            <a:ext cx="9061914" cy="294384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在定义一个派生类时将基类的继承方式指定为</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public</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的，称为</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公用继承</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，用公用继承方式建立的派生类称为</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公用派生类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其基类称为</a:t>
            </a:r>
            <a:r>
              <a:rPr kumimoji="0" lang="zh-CN" altLang="en-US" sz="2000" b="0" i="0" u="none" strike="noStrike" kern="1200" cap="none" spc="0" normalizeH="0" baseline="0" noProof="0" dirty="0">
                <a:ln>
                  <a:noFill/>
                </a:ln>
                <a:solidFill>
                  <a:srgbClr val="FF0000"/>
                </a:solidFill>
                <a:effectLst/>
                <a:uLnTx/>
                <a:uFillTx/>
                <a:latin typeface="Times New Roman"/>
                <a:ea typeface="宋体"/>
                <a:cs typeface="+mn-cs"/>
              </a:rPr>
              <a:t>公用基类</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采用公用继承方式时：</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基类的公用成员和保护成员在派生类中仍然保持其公用成员和保护成员的属性；</a:t>
            </a: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而基类的私有成员在派生类中并没有成为派生类的私有成员，它仍然是基类的私有成员，只有基类的成员函数可以引用它，而不能被派生类的成员函数引用，因此就成为派生类中的不可访问的成员。</a:t>
            </a:r>
          </a:p>
        </p:txBody>
      </p:sp>
      <p:graphicFrame>
        <p:nvGraphicFramePr>
          <p:cNvPr id="7" name="表格 6">
            <a:extLst>
              <a:ext uri="{FF2B5EF4-FFF2-40B4-BE49-F238E27FC236}">
                <a16:creationId xmlns:a16="http://schemas.microsoft.com/office/drawing/2014/main" id="{67259ED0-A13A-80F4-27DD-C319A7E61EDC}"/>
              </a:ext>
            </a:extLst>
          </p:cNvPr>
          <p:cNvGraphicFramePr>
            <a:graphicFrameLocks noGrp="1"/>
          </p:cNvGraphicFramePr>
          <p:nvPr>
            <p:extLst>
              <p:ext uri="{D42A27DB-BD31-4B8C-83A1-F6EECF244321}">
                <p14:modId xmlns:p14="http://schemas.microsoft.com/office/powerpoint/2010/main" val="3359497973"/>
              </p:ext>
            </p:extLst>
          </p:nvPr>
        </p:nvGraphicFramePr>
        <p:xfrm>
          <a:off x="725257" y="4588648"/>
          <a:ext cx="7488237" cy="1800224"/>
        </p:xfrm>
        <a:graphic>
          <a:graphicData uri="http://schemas.openxmlformats.org/drawingml/2006/table">
            <a:tbl>
              <a:tblPr firstRow="1" bandRow="1"/>
              <a:tblGrid>
                <a:gridCol w="2496079">
                  <a:extLst>
                    <a:ext uri="{9D8B030D-6E8A-4147-A177-3AD203B41FA5}">
                      <a16:colId xmlns:a16="http://schemas.microsoft.com/office/drawing/2014/main" val="20000"/>
                    </a:ext>
                  </a:extLst>
                </a:gridCol>
                <a:gridCol w="2496079">
                  <a:extLst>
                    <a:ext uri="{9D8B030D-6E8A-4147-A177-3AD203B41FA5}">
                      <a16:colId xmlns:a16="http://schemas.microsoft.com/office/drawing/2014/main" val="20001"/>
                    </a:ext>
                  </a:extLst>
                </a:gridCol>
                <a:gridCol w="2496079">
                  <a:extLst>
                    <a:ext uri="{9D8B030D-6E8A-4147-A177-3AD203B41FA5}">
                      <a16:colId xmlns:a16="http://schemas.microsoft.com/office/drawing/2014/main" val="20002"/>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在基类的访问属性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继承方式</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private</a:t>
                      </a:r>
                      <a:r>
                        <a:rPr lang="zh-CN" altLang="en-US" sz="1800" b="0" dirty="0">
                          <a:solidFill>
                            <a:srgbClr val="0000FF"/>
                          </a:solidFill>
                          <a:latin typeface="+mj-lt"/>
                          <a:ea typeface="黑体" pitchFamily="49" charset="-122"/>
                        </a:rPr>
                        <a:t>（私有）</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public</a:t>
                      </a:r>
                      <a:r>
                        <a:rPr lang="zh-CN" altLang="en-US" sz="1800" b="0" dirty="0">
                          <a:solidFill>
                            <a:srgbClr val="0000FF"/>
                          </a:solidFill>
                          <a:latin typeface="+mj-lt"/>
                          <a:ea typeface="黑体" pitchFamily="49" charset="-122"/>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protected</a:t>
                      </a:r>
                      <a:r>
                        <a:rPr lang="zh-CN" altLang="en-US" sz="1800" b="0" dirty="0">
                          <a:solidFill>
                            <a:srgbClr val="0000FF"/>
                          </a:solidFill>
                          <a:latin typeface="+mj-lt"/>
                          <a:ea typeface="黑体" pitchFamily="49" charset="-122"/>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protected</a:t>
                      </a:r>
                      <a:r>
                        <a:rPr lang="zh-CN" altLang="en-US" sz="1800" b="0" kern="1200" dirty="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11670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1026">
            <a:extLst>
              <a:ext uri="{FF2B5EF4-FFF2-40B4-BE49-F238E27FC236}">
                <a16:creationId xmlns:a16="http://schemas.microsoft.com/office/drawing/2014/main" id="{C5139C1D-9602-9B95-93D8-5E3A43EFCD1E}"/>
              </a:ext>
            </a:extLst>
          </p:cNvPr>
          <p:cNvSpPr txBox="1">
            <a:spLocks noChangeArrowheads="1"/>
          </p:cNvSpPr>
          <p:nvPr/>
        </p:nvSpPr>
        <p:spPr>
          <a:xfrm>
            <a:off x="184150" y="1715295"/>
            <a:ext cx="8299450" cy="2160587"/>
          </a:xfrm>
          <a:prstGeom prst="rect">
            <a:avLst/>
          </a:prstGeom>
          <a:noFill/>
          <a:ln w="19050">
            <a:solidFill>
              <a:srgbClr val="8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Class Student    </a:t>
            </a:r>
            <a:r>
              <a:rPr kumimoji="0" lang="en-US" altLang="zh-CN" sz="1800" b="0" i="0" u="none" strike="noStrike" kern="1200" cap="none" spc="0" normalizeH="0" baseline="0" noProof="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a:ln>
                  <a:noFill/>
                </a:ln>
                <a:solidFill>
                  <a:srgbClr val="0000FF"/>
                </a:solidFill>
                <a:effectLst/>
                <a:uLnTx/>
                <a:uFillTx/>
                <a:latin typeface="Times New Roman"/>
                <a:ea typeface="宋体"/>
                <a:cs typeface="+mn-cs"/>
              </a:rPr>
              <a:t>声明基类</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public:              </a:t>
            </a:r>
            <a:r>
              <a:rPr kumimoji="0" lang="en-US" altLang="zh-CN" sz="1800" b="0" i="0" u="none" strike="noStrike" kern="1200" cap="none" spc="0" normalizeH="0" baseline="0" noProof="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a:ln>
                  <a:noFill/>
                </a:ln>
                <a:solidFill>
                  <a:srgbClr val="0000FF"/>
                </a:solidFill>
                <a:effectLst/>
                <a:uLnTx/>
                <a:uFillTx/>
                <a:latin typeface="Times New Roman"/>
                <a:ea typeface="宋体"/>
                <a:cs typeface="+mn-cs"/>
              </a:rPr>
              <a:t>基类公用成员</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void get_value( )</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{cin&gt;&gt;num&gt;&gt;name&gt;&gt;sex;}</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void display( )</a:t>
            </a:r>
          </a:p>
          <a:p>
            <a:pPr marL="454025"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{cout&lt;&lt;″ num: ″&lt;&lt;num&lt;&lt;endl;</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5" name="矩形 2">
            <a:extLst>
              <a:ext uri="{FF2B5EF4-FFF2-40B4-BE49-F238E27FC236}">
                <a16:creationId xmlns:a16="http://schemas.microsoft.com/office/drawing/2014/main" id="{CC96C6CC-6ED4-977A-2C25-B5A777F4510B}"/>
              </a:ext>
            </a:extLst>
          </p:cNvPr>
          <p:cNvSpPr>
            <a:spLocks noChangeArrowheads="1"/>
          </p:cNvSpPr>
          <p:nvPr/>
        </p:nvSpPr>
        <p:spPr bwMode="auto">
          <a:xfrm>
            <a:off x="579439" y="1210469"/>
            <a:ext cx="417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例11.1 访问公有基类的成员。</a:t>
            </a:r>
          </a:p>
        </p:txBody>
      </p:sp>
      <p:sp>
        <p:nvSpPr>
          <p:cNvPr id="6" name="矩形 3">
            <a:extLst>
              <a:ext uri="{FF2B5EF4-FFF2-40B4-BE49-F238E27FC236}">
                <a16:creationId xmlns:a16="http://schemas.microsoft.com/office/drawing/2014/main" id="{198AD370-8824-AECD-C482-A7B024D6490C}"/>
              </a:ext>
            </a:extLst>
          </p:cNvPr>
          <p:cNvSpPr>
            <a:spLocks noChangeArrowheads="1"/>
          </p:cNvSpPr>
          <p:nvPr/>
        </p:nvSpPr>
        <p:spPr bwMode="auto">
          <a:xfrm>
            <a:off x="4539358" y="1888333"/>
            <a:ext cx="3816350"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4540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name: ″&lt;&lt;name&lt;&lt;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sex: ″&lt;&lt;sex&lt;&lt;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 :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基类私有成员</a:t>
            </a:r>
          </a:p>
          <a:p>
            <a:pPr marL="454025" marR="0" lvl="1"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num;</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name;</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char sex;</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125007022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2">
            <a:extLst>
              <a:ext uri="{FF2B5EF4-FFF2-40B4-BE49-F238E27FC236}">
                <a16:creationId xmlns:a16="http://schemas.microsoft.com/office/drawing/2014/main" id="{CC96C6CC-6ED4-977A-2C25-B5A777F4510B}"/>
              </a:ext>
            </a:extLst>
          </p:cNvPr>
          <p:cNvSpPr>
            <a:spLocks noChangeArrowheads="1"/>
          </p:cNvSpPr>
          <p:nvPr/>
        </p:nvSpPr>
        <p:spPr bwMode="auto">
          <a:xfrm>
            <a:off x="579439" y="1210469"/>
            <a:ext cx="417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例11.1 访问公有基类的成员。</a:t>
            </a:r>
          </a:p>
        </p:txBody>
      </p:sp>
      <p:sp>
        <p:nvSpPr>
          <p:cNvPr id="7" name="矩形 6">
            <a:extLst>
              <a:ext uri="{FF2B5EF4-FFF2-40B4-BE49-F238E27FC236}">
                <a16:creationId xmlns:a16="http://schemas.microsoft.com/office/drawing/2014/main" id="{C7F922B8-2A67-86CA-9A0E-3D6924635151}"/>
              </a:ext>
            </a:extLst>
          </p:cNvPr>
          <p:cNvSpPr>
            <a:spLocks noChangeArrowheads="1"/>
          </p:cNvSpPr>
          <p:nvPr/>
        </p:nvSpPr>
        <p:spPr bwMode="auto">
          <a:xfrm>
            <a:off x="579439" y="1839235"/>
            <a:ext cx="8280400" cy="3694113"/>
          </a:xfrm>
          <a:prstGeom prst="rect">
            <a:avLst/>
          </a:prstGeom>
          <a:noFill/>
          <a:ln w="222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Student1: public Student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以</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public</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方式声明派生类</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Student1</a:t>
            </a:r>
            <a:endPar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{public:</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get_value_1();{</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cin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&gt;&gt;age&gt;&gt;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display_1(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num: ″&lt;&lt;num&lt;&lt;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企图引用基类的私有成员，错误</a:t>
            </a:r>
          </a:p>
          <a:p>
            <a:pPr marL="0" marR="0" lvl="1"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name: ″&lt;&lt;name&lt;&lt;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企图引用基类的私有成员，错误</a:t>
            </a:r>
          </a:p>
          <a:p>
            <a:pPr marL="0" marR="0" lvl="1"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sex: ″&lt;&lt;sex&lt;&lt;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企图引用基类的私有成员，错误</a:t>
            </a:r>
          </a:p>
          <a:p>
            <a:pPr marL="0" marR="0" lvl="1"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age: ″&lt;&lt;age&lt;&lt;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引用派生类的私有成员，正确</a:t>
            </a:r>
          </a:p>
          <a:p>
            <a:pPr marL="0" marR="0" lvl="1"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address: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引用派生类的私有成员，正确</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age;</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Rectangle 2">
            <a:extLst>
              <a:ext uri="{FF2B5EF4-FFF2-40B4-BE49-F238E27FC236}">
                <a16:creationId xmlns:a16="http://schemas.microsoft.com/office/drawing/2014/main" id="{746B390F-942A-1842-B00D-3274ED641186}"/>
              </a:ext>
            </a:extLst>
          </p:cNvPr>
          <p:cNvSpPr txBox="1">
            <a:spLocks noChangeArrowheads="1"/>
          </p:cNvSpPr>
          <p:nvPr/>
        </p:nvSpPr>
        <p:spPr bwMode="auto">
          <a:xfrm>
            <a:off x="4430714" y="3532311"/>
            <a:ext cx="4429125" cy="2519363"/>
          </a:xfrm>
          <a:prstGeom prst="rect">
            <a:avLst/>
          </a:prstGeom>
          <a:solidFill>
            <a:srgbClr val="00CC99">
              <a:lumMod val="20000"/>
              <a:lumOff val="80000"/>
            </a:srgbClr>
          </a:solidFill>
          <a:ln>
            <a:solidFill>
              <a:srgbClr val="800000"/>
            </a:solidFill>
            <a:miter lim="800000"/>
            <a:headEnd/>
            <a:tailEnd/>
          </a:ln>
        </p:spPr>
        <p:txBody>
          <a:body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a:ea typeface="宋体"/>
              </a:rPr>
              <a:t>int</a:t>
            </a:r>
            <a:r>
              <a:rPr kumimoji="0" lang="en-US" altLang="zh-CN" sz="1800" b="1" i="0" u="none" strike="noStrike" kern="0" cap="none" spc="0" normalizeH="0" baseline="0" noProof="0" dirty="0">
                <a:ln>
                  <a:noFill/>
                </a:ln>
                <a:solidFill>
                  <a:srgbClr val="000000"/>
                </a:solidFill>
                <a:effectLst/>
                <a:uLnTx/>
                <a:uFillTx/>
                <a:latin typeface="Times New Roman"/>
                <a:ea typeface="宋体"/>
              </a:rPr>
              <a:t> main( )</a:t>
            </a:r>
          </a:p>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a:ea typeface="宋体"/>
              </a:rPr>
              <a:t>{      Student1  stud;    </a:t>
            </a:r>
          </a:p>
          <a:p>
            <a:pPr marL="400050" marR="0" lvl="2"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a:ea typeface="宋体"/>
              </a:rPr>
              <a:t>stud.get_value</a:t>
            </a:r>
            <a:r>
              <a:rPr kumimoji="0" lang="en-US" altLang="zh-CN" sz="1800" b="1" i="0" u="none" strike="noStrike" kern="0" cap="none" spc="0" normalizeH="0" baseline="0" noProof="0" dirty="0">
                <a:ln>
                  <a:noFill/>
                </a:ln>
                <a:solidFill>
                  <a:srgbClr val="000000"/>
                </a:solidFill>
                <a:effectLst/>
                <a:uLnTx/>
                <a:uFillTx/>
                <a:latin typeface="Times New Roman"/>
                <a:ea typeface="宋体"/>
              </a:rPr>
              <a:t>( );  </a:t>
            </a:r>
          </a:p>
          <a:p>
            <a:pPr marL="400050" marR="0" lvl="2"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a:ea typeface="宋体"/>
              </a:rPr>
              <a:t>stud.get_value_1( );</a:t>
            </a:r>
          </a:p>
          <a:p>
            <a:pPr marL="400050" marR="0" lvl="2"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a:ea typeface="宋体"/>
              </a:rPr>
              <a:t>stud.display</a:t>
            </a:r>
            <a:r>
              <a:rPr kumimoji="0" lang="en-US" altLang="zh-CN" sz="1800" b="1" i="0" u="none" strike="noStrike" kern="0" cap="none" spc="0" normalizeH="0" baseline="0" noProof="0" dirty="0">
                <a:ln>
                  <a:noFill/>
                </a:ln>
                <a:solidFill>
                  <a:srgbClr val="000000"/>
                </a:solidFill>
                <a:effectLst/>
                <a:uLnTx/>
                <a:uFillTx/>
                <a:latin typeface="Times New Roman"/>
                <a:ea typeface="宋体"/>
              </a:rPr>
              <a:t>( );  </a:t>
            </a:r>
          </a:p>
          <a:p>
            <a:pPr marL="400050" marR="0" lvl="2"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a:ea typeface="宋体"/>
              </a:rPr>
              <a:t>stud.display_1( );       </a:t>
            </a:r>
            <a:endParaRPr kumimoji="0" lang="zh-CN" altLang="en-US" sz="1800" b="1" i="0" u="none" strike="noStrike" kern="0" cap="none" spc="0" normalizeH="0" baseline="0" noProof="0" dirty="0">
              <a:ln>
                <a:noFill/>
              </a:ln>
              <a:solidFill>
                <a:srgbClr val="000000"/>
              </a:solidFill>
              <a:effectLst/>
              <a:uLnTx/>
              <a:uFillTx/>
              <a:latin typeface="Times New Roman"/>
              <a:ea typeface="宋体"/>
            </a:endParaRPr>
          </a:p>
          <a:p>
            <a:pPr marL="400050" marR="0" lvl="2" indent="0" defTabSz="914400" eaLnBrk="1" fontAlgn="base" latinLnBrk="0" hangingPunct="1">
              <a:lnSpc>
                <a:spcPct val="100000"/>
              </a:lnSpc>
              <a:spcBef>
                <a:spcPct val="2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a:ea typeface="宋体"/>
              </a:rPr>
              <a:t>return 0;}  </a:t>
            </a:r>
          </a:p>
          <a:p>
            <a:pPr marL="287338" marR="0" lvl="0" indent="-6350" defTabSz="914400" eaLnBrk="1" fontAlgn="base" latinLnBrk="0" hangingPunct="1">
              <a:lnSpc>
                <a:spcPct val="100000"/>
              </a:lnSpc>
              <a:spcBef>
                <a:spcPct val="20000"/>
              </a:spcBef>
              <a:spcAft>
                <a:spcPct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latin typeface="Times New Roman"/>
              <a:ea typeface="宋体"/>
            </a:endParaRPr>
          </a:p>
        </p:txBody>
      </p:sp>
    </p:spTree>
    <p:extLst>
      <p:ext uri="{BB962C8B-B14F-4D97-AF65-F5344CB8AC3E}">
        <p14:creationId xmlns:p14="http://schemas.microsoft.com/office/powerpoint/2010/main" val="10138121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xEl>
                                              <p:pRg st="4" end="4"/>
                                            </p:txEl>
                                          </p:spTgt>
                                        </p:tgtEl>
                                      </p:cBhvr>
                                    </p:animEffect>
                                    <p:set>
                                      <p:cBhvr>
                                        <p:cTn id="7" dur="1" fill="hold">
                                          <p:stCondLst>
                                            <p:cond delay="499"/>
                                          </p:stCondLst>
                                        </p:cTn>
                                        <p:tgtEl>
                                          <p:spTgt spid="7">
                                            <p:txEl>
                                              <p:pRg st="4" end="4"/>
                                            </p:txEl>
                                          </p:spTgt>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7">
                                            <p:txEl>
                                              <p:pRg st="5" end="5"/>
                                            </p:txEl>
                                          </p:spTgt>
                                        </p:tgtEl>
                                      </p:cBhvr>
                                    </p:animEffect>
                                    <p:set>
                                      <p:cBhvr>
                                        <p:cTn id="10" dur="1" fill="hold">
                                          <p:stCondLst>
                                            <p:cond delay="499"/>
                                          </p:stCondLst>
                                        </p:cTn>
                                        <p:tgtEl>
                                          <p:spTgt spid="7">
                                            <p:txEl>
                                              <p:pRg st="5" end="5"/>
                                            </p:txEl>
                                          </p:spTgt>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7">
                                            <p:txEl>
                                              <p:pRg st="6" end="6"/>
                                            </p:txEl>
                                          </p:spTgt>
                                        </p:tgtEl>
                                      </p:cBhvr>
                                    </p:animEffect>
                                    <p:set>
                                      <p:cBhvr>
                                        <p:cTn id="13" dur="1" fill="hold">
                                          <p:stCondLst>
                                            <p:cond delay="499"/>
                                          </p:stCondLst>
                                        </p:cTn>
                                        <p:tgtEl>
                                          <p:spTgt spid="7">
                                            <p:txEl>
                                              <p:pRg st="6" end="6"/>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76053A6-475E-C926-38FA-F2ED8010A16C}"/>
              </a:ext>
            </a:extLst>
          </p:cNvPr>
          <p:cNvSpPr txBox="1">
            <a:spLocks noChangeArrowheads="1"/>
          </p:cNvSpPr>
          <p:nvPr/>
        </p:nvSpPr>
        <p:spPr>
          <a:xfrm>
            <a:off x="2113845" y="1702949"/>
            <a:ext cx="6192688"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 typeface="Arial" panose="020B0604020202020204" pitchFamily="34" charset="0"/>
              <a:buNone/>
            </a:pPr>
            <a:endParaRPr lang="zh-CN" altLang="en-US" b="1" dirty="0"/>
          </a:p>
          <a:p>
            <a:pPr indent="-6350">
              <a:buFont typeface="Arial" panose="020B0604020202020204" pitchFamily="34" charset="0"/>
              <a:buNone/>
            </a:pPr>
            <a:endParaRPr lang="zh-CN" altLang="en-US" b="1" dirty="0"/>
          </a:p>
          <a:p>
            <a:pPr indent="-6350">
              <a:buFont typeface="Arial" panose="020B0604020202020204" pitchFamily="34" charset="0"/>
              <a:buNone/>
            </a:pPr>
            <a:r>
              <a:rPr lang="zh-CN" altLang="en-US" b="1" dirty="0"/>
              <a:t>第</a:t>
            </a:r>
            <a:r>
              <a:rPr lang="en-US" altLang="zh-CN" b="1" dirty="0"/>
              <a:t>11</a:t>
            </a:r>
            <a:r>
              <a:rPr lang="zh-CN" altLang="en-US" b="1" dirty="0"/>
              <a:t>章  继承与派生</a:t>
            </a:r>
          </a:p>
          <a:p>
            <a:pPr indent="-6350">
              <a:buFont typeface="Arial" panose="020B0604020202020204" pitchFamily="34" charset="0"/>
              <a:buNone/>
            </a:pPr>
            <a:r>
              <a:rPr lang="zh-CN" altLang="en-US" b="1" dirty="0"/>
              <a:t>第</a:t>
            </a:r>
            <a:r>
              <a:rPr lang="en-US" altLang="zh-CN" b="1" dirty="0"/>
              <a:t>12</a:t>
            </a:r>
            <a:r>
              <a:rPr lang="zh-CN" altLang="en-US" b="1" dirty="0"/>
              <a:t>章  多态性与虚函数</a:t>
            </a:r>
          </a:p>
        </p:txBody>
      </p:sp>
    </p:spTree>
    <p:extLst>
      <p:ext uri="{BB962C8B-B14F-4D97-AF65-F5344CB8AC3E}">
        <p14:creationId xmlns:p14="http://schemas.microsoft.com/office/powerpoint/2010/main" val="158333818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5F9D3F9D-DC5B-9980-27C2-E2B74105BB6E}"/>
              </a:ext>
            </a:extLst>
          </p:cNvPr>
          <p:cNvSpPr txBox="1">
            <a:spLocks noChangeArrowheads="1"/>
          </p:cNvSpPr>
          <p:nvPr/>
        </p:nvSpPr>
        <p:spPr>
          <a:xfrm>
            <a:off x="366070" y="1067245"/>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11.4.2 私有继承</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4" name="Rectangle 2">
            <a:extLst>
              <a:ext uri="{FF2B5EF4-FFF2-40B4-BE49-F238E27FC236}">
                <a16:creationId xmlns:a16="http://schemas.microsoft.com/office/drawing/2014/main" id="{353B3925-49AF-B5DF-350A-FC20ED61447E}"/>
              </a:ext>
            </a:extLst>
          </p:cNvPr>
          <p:cNvSpPr txBox="1">
            <a:spLocks noChangeArrowheads="1"/>
          </p:cNvSpPr>
          <p:nvPr/>
        </p:nvSpPr>
        <p:spPr>
          <a:xfrm>
            <a:off x="366070" y="1651476"/>
            <a:ext cx="8382000" cy="30193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zh-CN" altLang="en-US" sz="2000" dirty="0">
                <a:ea typeface="黑体" panose="02010609060101010101" pitchFamily="49" charset="-122"/>
              </a:rPr>
              <a:t>在声明一个派生类时将基类的继承方式指定为</a:t>
            </a:r>
            <a:r>
              <a:rPr lang="en-US" altLang="zh-CN" sz="2000" dirty="0">
                <a:ea typeface="黑体" panose="02010609060101010101" pitchFamily="49" charset="-122"/>
              </a:rPr>
              <a:t>private</a:t>
            </a:r>
            <a:r>
              <a:rPr lang="zh-CN" altLang="en-US" sz="2000" dirty="0">
                <a:ea typeface="黑体" panose="02010609060101010101" pitchFamily="49" charset="-122"/>
              </a:rPr>
              <a:t>的，称为</a:t>
            </a:r>
            <a:r>
              <a:rPr lang="zh-CN" altLang="en-US" sz="2000" dirty="0">
                <a:solidFill>
                  <a:srgbClr val="FF0000"/>
                </a:solidFill>
                <a:ea typeface="黑体" panose="02010609060101010101" pitchFamily="49" charset="-122"/>
              </a:rPr>
              <a:t>私有继承</a:t>
            </a:r>
            <a:r>
              <a:rPr lang="zh-CN" altLang="en-US" sz="2000" dirty="0">
                <a:ea typeface="黑体" panose="02010609060101010101" pitchFamily="49" charset="-122"/>
              </a:rPr>
              <a:t>，用私有继承方式建立的派生类称为</a:t>
            </a:r>
            <a:r>
              <a:rPr lang="zh-CN" altLang="en-US" sz="2000" dirty="0">
                <a:solidFill>
                  <a:srgbClr val="FF0000"/>
                </a:solidFill>
                <a:ea typeface="黑体" panose="02010609060101010101" pitchFamily="49" charset="-122"/>
              </a:rPr>
              <a:t>私有派生类</a:t>
            </a:r>
            <a:r>
              <a:rPr lang="en-US" altLang="zh-CN" sz="2000" dirty="0">
                <a:ea typeface="黑体" panose="02010609060101010101" pitchFamily="49" charset="-122"/>
              </a:rPr>
              <a:t>，</a:t>
            </a:r>
            <a:r>
              <a:rPr lang="zh-CN" altLang="en-US" sz="2000" dirty="0">
                <a:ea typeface="黑体" panose="02010609060101010101" pitchFamily="49" charset="-122"/>
              </a:rPr>
              <a:t>其基类称为</a:t>
            </a:r>
            <a:r>
              <a:rPr lang="zh-CN" altLang="en-US" sz="2000" dirty="0">
                <a:solidFill>
                  <a:srgbClr val="FF0000"/>
                </a:solidFill>
                <a:ea typeface="黑体" panose="02010609060101010101" pitchFamily="49" charset="-122"/>
              </a:rPr>
              <a:t>私有基类</a:t>
            </a:r>
            <a:endParaRPr lang="en-US" altLang="zh-CN" sz="2000" dirty="0">
              <a:ea typeface="黑体" panose="02010609060101010101" pitchFamily="49" charset="-122"/>
            </a:endParaRPr>
          </a:p>
          <a:p>
            <a:pPr marL="0" indent="0">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私有基类的公用成员和保护成员在派生类中的访问属性相当于派生类中的私有成员，即派生类的成员函数能访问它们，在派生类外不能访问它们。</a:t>
            </a:r>
            <a:endParaRPr lang="en-US" altLang="zh-CN" sz="2000" dirty="0">
              <a:ea typeface="黑体" panose="02010609060101010101" pitchFamily="49" charset="-122"/>
            </a:endParaRPr>
          </a:p>
          <a:p>
            <a:pPr marL="0" indent="0">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私有基类的私有成员在派生类中成为不可访问的成员，只有基类的成员函数可以引用它们。</a:t>
            </a:r>
            <a:endParaRPr lang="en-US" altLang="zh-CN" sz="2000" dirty="0">
              <a:ea typeface="黑体" panose="02010609060101010101" pitchFamily="49" charset="-122"/>
            </a:endParaRPr>
          </a:p>
          <a:p>
            <a:pPr marL="0" indent="0">
              <a:lnSpc>
                <a:spcPts val="2800"/>
              </a:lnSpc>
              <a:buClr>
                <a:srgbClr val="FF0000"/>
              </a:buClr>
              <a:buSzPct val="75000"/>
              <a:buFont typeface="Wingdings" panose="05000000000000000000" pitchFamily="2" charset="2"/>
              <a:buChar char="p"/>
            </a:pPr>
            <a:r>
              <a:rPr lang="zh-CN" altLang="en-US" sz="2000" dirty="0">
                <a:ea typeface="黑体" panose="02010609060101010101" pitchFamily="49" charset="-122"/>
              </a:rPr>
              <a:t>一个基类成员在基类中的访问属性和在派生类中的访问属性可能不同。</a:t>
            </a:r>
          </a:p>
        </p:txBody>
      </p:sp>
      <p:graphicFrame>
        <p:nvGraphicFramePr>
          <p:cNvPr id="5" name="表格 4">
            <a:extLst>
              <a:ext uri="{FF2B5EF4-FFF2-40B4-BE49-F238E27FC236}">
                <a16:creationId xmlns:a16="http://schemas.microsoft.com/office/drawing/2014/main" id="{70C0C33C-B84C-2260-CE25-D26EB172C1E4}"/>
              </a:ext>
            </a:extLst>
          </p:cNvPr>
          <p:cNvGraphicFramePr>
            <a:graphicFrameLocks noGrp="1"/>
          </p:cNvGraphicFramePr>
          <p:nvPr>
            <p:extLst>
              <p:ext uri="{D42A27DB-BD31-4B8C-83A1-F6EECF244321}">
                <p14:modId xmlns:p14="http://schemas.microsoft.com/office/powerpoint/2010/main" val="2437549546"/>
              </p:ext>
            </p:extLst>
          </p:nvPr>
        </p:nvGraphicFramePr>
        <p:xfrm>
          <a:off x="683820" y="4663249"/>
          <a:ext cx="7488237" cy="1800224"/>
        </p:xfrm>
        <a:graphic>
          <a:graphicData uri="http://schemas.openxmlformats.org/drawingml/2006/table">
            <a:tbl>
              <a:tblPr firstRow="1" bandRow="1"/>
              <a:tblGrid>
                <a:gridCol w="2496079">
                  <a:extLst>
                    <a:ext uri="{9D8B030D-6E8A-4147-A177-3AD203B41FA5}">
                      <a16:colId xmlns:a16="http://schemas.microsoft.com/office/drawing/2014/main" val="20000"/>
                    </a:ext>
                  </a:extLst>
                </a:gridCol>
                <a:gridCol w="2496079">
                  <a:extLst>
                    <a:ext uri="{9D8B030D-6E8A-4147-A177-3AD203B41FA5}">
                      <a16:colId xmlns:a16="http://schemas.microsoft.com/office/drawing/2014/main" val="20001"/>
                    </a:ext>
                  </a:extLst>
                </a:gridCol>
                <a:gridCol w="2496079">
                  <a:extLst>
                    <a:ext uri="{9D8B030D-6E8A-4147-A177-3AD203B41FA5}">
                      <a16:colId xmlns:a16="http://schemas.microsoft.com/office/drawing/2014/main" val="20002"/>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在基类的访问属性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继承方式</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private</a:t>
                      </a:r>
                      <a:r>
                        <a:rPr lang="zh-CN" altLang="en-US" sz="1800" b="0" dirty="0">
                          <a:solidFill>
                            <a:srgbClr val="0000FF"/>
                          </a:solidFill>
                          <a:latin typeface="+mj-lt"/>
                          <a:ea typeface="黑体" pitchFamily="49" charset="-122"/>
                        </a:rPr>
                        <a:t>（私有）</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public</a:t>
                      </a:r>
                      <a:r>
                        <a:rPr lang="zh-CN" altLang="en-US" sz="1800" b="0" dirty="0">
                          <a:solidFill>
                            <a:srgbClr val="0000FF"/>
                          </a:solidFill>
                          <a:latin typeface="+mj-lt"/>
                          <a:ea typeface="黑体" pitchFamily="49" charset="-122"/>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protected</a:t>
                      </a:r>
                      <a:r>
                        <a:rPr lang="zh-CN" altLang="en-US" sz="1800" b="0" dirty="0">
                          <a:solidFill>
                            <a:srgbClr val="0000FF"/>
                          </a:solidFill>
                          <a:latin typeface="+mj-lt"/>
                          <a:ea typeface="黑体" pitchFamily="49" charset="-122"/>
                        </a:rPr>
                        <a:t>（公有）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9072799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D5F0B90F-390B-209F-A476-19E9F09174E5}"/>
              </a:ext>
            </a:extLst>
          </p:cNvPr>
          <p:cNvSpPr txBox="1">
            <a:spLocks noChangeArrowheads="1"/>
          </p:cNvSpPr>
          <p:nvPr/>
        </p:nvSpPr>
        <p:spPr>
          <a:xfrm>
            <a:off x="148583" y="1417320"/>
            <a:ext cx="8382000" cy="296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4" name="Picture 3" descr="F:\C++程序设计\tu\tu\图11.7.tif">
            <a:extLst>
              <a:ext uri="{FF2B5EF4-FFF2-40B4-BE49-F238E27FC236}">
                <a16:creationId xmlns:a16="http://schemas.microsoft.com/office/drawing/2014/main" id="{67458375-3BEC-E21E-AD54-F1D55CEF4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545" y="1726565"/>
            <a:ext cx="655002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24727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D5F0B90F-390B-209F-A476-19E9F09174E5}"/>
              </a:ext>
            </a:extLst>
          </p:cNvPr>
          <p:cNvSpPr txBox="1">
            <a:spLocks noChangeArrowheads="1"/>
          </p:cNvSpPr>
          <p:nvPr/>
        </p:nvSpPr>
        <p:spPr>
          <a:xfrm>
            <a:off x="148583" y="1417320"/>
            <a:ext cx="8382000" cy="29670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p:txBody>
      </p:sp>
      <p:sp>
        <p:nvSpPr>
          <p:cNvPr id="5" name="矩形 4">
            <a:extLst>
              <a:ext uri="{FF2B5EF4-FFF2-40B4-BE49-F238E27FC236}">
                <a16:creationId xmlns:a16="http://schemas.microsoft.com/office/drawing/2014/main" id="{7667FE97-7277-2A47-5194-20AAC18E83AA}"/>
              </a:ext>
            </a:extLst>
          </p:cNvPr>
          <p:cNvSpPr/>
          <p:nvPr/>
        </p:nvSpPr>
        <p:spPr>
          <a:xfrm>
            <a:off x="250824" y="1389190"/>
            <a:ext cx="8642350" cy="4009367"/>
          </a:xfrm>
          <a:prstGeom prst="rect">
            <a:avLst/>
          </a:prstGeom>
        </p:spPr>
        <p:txBody>
          <a:bodyPr>
            <a:spAutoFit/>
          </a:bodyPr>
          <a:lstStyle/>
          <a:p>
            <a:pPr indent="-6350" defTabSz="914400" fontAlgn="base">
              <a:lnSpc>
                <a:spcPts val="2800"/>
              </a:lnSpc>
              <a:spcBef>
                <a:spcPct val="0"/>
              </a:spcBef>
              <a:spcAft>
                <a:spcPct val="0"/>
              </a:spcAft>
              <a:buClr>
                <a:srgbClr val="FF0000"/>
              </a:buClr>
              <a:buSzPct val="75000"/>
              <a:buFont typeface="Wingdings" pitchFamily="2" charset="2"/>
              <a:buChar char="p"/>
              <a:defRPr/>
            </a:pPr>
            <a:r>
              <a:rPr lang="zh-CN" altLang="en-US" sz="2000" dirty="0">
                <a:solidFill>
                  <a:srgbClr val="000000"/>
                </a:solidFill>
                <a:latin typeface="Times New Roman"/>
                <a:ea typeface="黑体" pitchFamily="49" charset="-122"/>
              </a:rPr>
              <a:t> 既然声明为私有继承，就表示将原来能被外界引用的成员隐藏起来，因此私有基类的公用成员和保护成员理所当然地成为派生类中的私有成员。</a:t>
            </a:r>
            <a:endParaRPr lang="en-US" altLang="zh-CN"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endParaRPr lang="en-US" altLang="zh-CN"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r>
              <a:rPr lang="zh-CN" altLang="en-US" sz="2000" dirty="0">
                <a:solidFill>
                  <a:srgbClr val="000000"/>
                </a:solidFill>
                <a:latin typeface="Times New Roman"/>
                <a:ea typeface="黑体" pitchFamily="49" charset="-122"/>
              </a:rPr>
              <a:t> 私有基类的私有成员按规定只能被基类的成员函数引用，在基类外当然不能访问他们，因此它们在派生类中是隐蔽的，不可访问的。</a:t>
            </a:r>
            <a:endParaRPr lang="en-US" altLang="zh-CN"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endParaRPr lang="zh-CN" altLang="en-US"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r>
              <a:rPr lang="zh-CN" altLang="en-US" sz="2000" dirty="0">
                <a:solidFill>
                  <a:srgbClr val="000000"/>
                </a:solidFill>
                <a:latin typeface="Times New Roman"/>
                <a:ea typeface="黑体" pitchFamily="49" charset="-122"/>
              </a:rPr>
              <a:t> 对于不需要再往下继承的类的功能可以用私有继承方式把它隐蔽起来，这样，下一层的派生类无法访问它的任何成员。</a:t>
            </a:r>
            <a:endParaRPr lang="en-US" altLang="zh-CN"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endParaRPr lang="zh-CN" altLang="en-US" sz="2000" dirty="0">
              <a:solidFill>
                <a:srgbClr val="000000"/>
              </a:solidFill>
              <a:latin typeface="Times New Roman"/>
              <a:ea typeface="黑体" pitchFamily="49" charset="-122"/>
            </a:endParaRPr>
          </a:p>
          <a:p>
            <a:pPr indent="-6350" defTabSz="914400" fontAlgn="base">
              <a:lnSpc>
                <a:spcPts val="2800"/>
              </a:lnSpc>
              <a:spcBef>
                <a:spcPct val="0"/>
              </a:spcBef>
              <a:spcAft>
                <a:spcPct val="0"/>
              </a:spcAft>
              <a:buClr>
                <a:srgbClr val="FF0000"/>
              </a:buClr>
              <a:buSzPct val="75000"/>
              <a:buFont typeface="Wingdings" pitchFamily="2" charset="2"/>
              <a:buChar char="p"/>
              <a:defRPr/>
            </a:pPr>
            <a:r>
              <a:rPr lang="zh-CN" altLang="en-US" sz="2000" dirty="0">
                <a:solidFill>
                  <a:srgbClr val="000000"/>
                </a:solidFill>
                <a:latin typeface="Times New Roman"/>
                <a:ea typeface="黑体" pitchFamily="49" charset="-122"/>
              </a:rPr>
              <a:t>可以知道: 一个成员在不同的派生层次中的访问属性可能是不同的。它与继承方式有关。</a:t>
            </a:r>
          </a:p>
        </p:txBody>
      </p:sp>
    </p:spTree>
    <p:extLst>
      <p:ext uri="{BB962C8B-B14F-4D97-AF65-F5344CB8AC3E}">
        <p14:creationId xmlns:p14="http://schemas.microsoft.com/office/powerpoint/2010/main" val="247154897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80D6A845-720E-A4ED-EC84-2F3BECE1AFA6}"/>
              </a:ext>
            </a:extLst>
          </p:cNvPr>
          <p:cNvSpPr txBox="1">
            <a:spLocks noChangeArrowheads="1"/>
          </p:cNvSpPr>
          <p:nvPr/>
        </p:nvSpPr>
        <p:spPr>
          <a:xfrm>
            <a:off x="239546" y="3607806"/>
            <a:ext cx="8310563" cy="2837599"/>
          </a:xfrm>
          <a:prstGeom prst="rect">
            <a:avLst/>
          </a:prstGeom>
          <a:noFill/>
          <a:ln w="22225">
            <a:solidFill>
              <a:srgbClr val="8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Student1: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private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a:t>
            </a:r>
          </a:p>
          <a:p>
            <a:pPr marL="0" marR="0" lvl="0"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454025" marR="0" lvl="1"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get_value_1( );</a:t>
            </a:r>
          </a:p>
          <a:p>
            <a:pPr marL="454025" marR="0" lvl="1"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cin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&gt;&gt;age&gt;&gt;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00050" marR="0" lvl="2"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display_1(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输出两个数据成员的值</a:t>
            </a:r>
          </a:p>
          <a:p>
            <a:pPr marL="400050" marR="0" lvl="2"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 ″&lt;&lt;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age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引用派生类的私有成员，正确</a:t>
            </a:r>
          </a:p>
          <a:p>
            <a:pPr marL="400050" marR="0" lvl="2"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&lt;&lt;″address: ″&lt;&lt;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引用派生类的私有成员，正确</a:t>
            </a:r>
          </a:p>
          <a:p>
            <a:pPr marL="0" marR="0" lvl="0"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400050" marR="0" lvl="2"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                          </a:t>
            </a:r>
          </a:p>
          <a:p>
            <a:pPr marL="400050" marR="0" lvl="2" indent="0" algn="l" defTabSz="914400" rtl="0" eaLnBrk="1" fontAlgn="auto" latinLnBrk="0" hangingPunct="1">
              <a:lnSpc>
                <a:spcPct val="90000"/>
              </a:lnSpc>
              <a:spcBef>
                <a:spcPct val="10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2">
            <a:extLst>
              <a:ext uri="{FF2B5EF4-FFF2-40B4-BE49-F238E27FC236}">
                <a16:creationId xmlns:a16="http://schemas.microsoft.com/office/drawing/2014/main" id="{74B1A60F-AE59-9ED9-3E36-CB61711D6ED8}"/>
              </a:ext>
            </a:extLst>
          </p:cNvPr>
          <p:cNvSpPr>
            <a:spLocks noChangeArrowheads="1"/>
          </p:cNvSpPr>
          <p:nvPr/>
        </p:nvSpPr>
        <p:spPr bwMode="auto">
          <a:xfrm>
            <a:off x="413974" y="1088444"/>
            <a:ext cx="7991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例11.2 将例11.1中的公用继承方式改为用私有继承方式</a:t>
            </a:r>
          </a:p>
        </p:txBody>
      </p:sp>
      <p:sp>
        <p:nvSpPr>
          <p:cNvPr id="6" name="Rectangle 1026">
            <a:extLst>
              <a:ext uri="{FF2B5EF4-FFF2-40B4-BE49-F238E27FC236}">
                <a16:creationId xmlns:a16="http://schemas.microsoft.com/office/drawing/2014/main" id="{4590F2FB-564B-00DB-5FD7-671D19CBCD06}"/>
              </a:ext>
            </a:extLst>
          </p:cNvPr>
          <p:cNvSpPr txBox="1">
            <a:spLocks noChangeArrowheads="1"/>
          </p:cNvSpPr>
          <p:nvPr/>
        </p:nvSpPr>
        <p:spPr bwMode="auto">
          <a:xfrm>
            <a:off x="250460" y="1520245"/>
            <a:ext cx="8299450" cy="2016125"/>
          </a:xfrm>
          <a:prstGeom prst="rect">
            <a:avLst/>
          </a:prstGeom>
          <a:noFill/>
          <a:ln w="19050">
            <a:solidFill>
              <a:srgbClr val="800000"/>
            </a:solidFill>
            <a:miter lim="800000"/>
            <a:headEnd/>
            <a:tailEnd/>
          </a:ln>
        </p:spPr>
        <p:txBody>
          <a:bodyPr/>
          <a:lstStyle/>
          <a:p>
            <a:pPr defTabSz="914400" fontAlgn="base">
              <a:spcBef>
                <a:spcPct val="20000"/>
              </a:spcBef>
              <a:spcAft>
                <a:spcPct val="0"/>
              </a:spcAft>
              <a:defRPr/>
            </a:pPr>
            <a:r>
              <a:rPr lang="en-US" altLang="zh-CN" b="1" kern="0" dirty="0">
                <a:solidFill>
                  <a:srgbClr val="000000"/>
                </a:solidFill>
                <a:latin typeface="Times New Roman"/>
                <a:ea typeface="宋体"/>
              </a:rPr>
              <a:t>Class Student    </a:t>
            </a:r>
            <a:r>
              <a:rPr lang="en-US" altLang="zh-CN" b="1" kern="0" dirty="0">
                <a:solidFill>
                  <a:srgbClr val="0000FF"/>
                </a:solidFill>
                <a:latin typeface="Times New Roman"/>
                <a:ea typeface="宋体"/>
              </a:rPr>
              <a:t>//</a:t>
            </a:r>
            <a:r>
              <a:rPr lang="zh-CN" altLang="en-US" b="1" kern="0" dirty="0">
                <a:solidFill>
                  <a:srgbClr val="0000FF"/>
                </a:solidFill>
                <a:latin typeface="Times New Roman"/>
                <a:ea typeface="宋体"/>
              </a:rPr>
              <a:t>声明基类</a:t>
            </a:r>
          </a:p>
          <a:p>
            <a:pPr defTabSz="914400" fontAlgn="base">
              <a:spcBef>
                <a:spcPct val="20000"/>
              </a:spcBef>
              <a:spcAft>
                <a:spcPct val="0"/>
              </a:spcAft>
              <a:defRPr/>
            </a:pPr>
            <a:r>
              <a:rPr lang="zh-CN" altLang="en-US" b="1" kern="0" dirty="0">
                <a:solidFill>
                  <a:srgbClr val="000000"/>
                </a:solidFill>
                <a:latin typeface="Times New Roman"/>
                <a:ea typeface="宋体"/>
              </a:rPr>
              <a:t>{</a:t>
            </a:r>
            <a:r>
              <a:rPr lang="en-US" altLang="zh-CN" b="1" kern="0" dirty="0">
                <a:solidFill>
                  <a:srgbClr val="000000"/>
                </a:solidFill>
                <a:latin typeface="Times New Roman"/>
                <a:ea typeface="宋体"/>
              </a:rPr>
              <a:t>public:              </a:t>
            </a:r>
            <a:r>
              <a:rPr lang="en-US" altLang="zh-CN" b="1" kern="0" dirty="0">
                <a:solidFill>
                  <a:srgbClr val="0000FF"/>
                </a:solidFill>
                <a:latin typeface="Times New Roman"/>
                <a:ea typeface="宋体"/>
              </a:rPr>
              <a:t>//</a:t>
            </a:r>
            <a:r>
              <a:rPr lang="zh-CN" altLang="en-US" b="1" kern="0" dirty="0">
                <a:solidFill>
                  <a:srgbClr val="0000FF"/>
                </a:solidFill>
                <a:latin typeface="Times New Roman"/>
                <a:ea typeface="宋体"/>
              </a:rPr>
              <a:t>基类公用成员</a:t>
            </a:r>
          </a:p>
          <a:p>
            <a:pPr marL="455612" lvl="1" defTabSz="914400" fontAlgn="base">
              <a:spcBef>
                <a:spcPct val="20000"/>
              </a:spcBef>
              <a:spcAft>
                <a:spcPct val="0"/>
              </a:spcAft>
              <a:defRPr/>
            </a:pPr>
            <a:r>
              <a:rPr lang="en-US" altLang="zh-CN" b="1" kern="0" dirty="0">
                <a:solidFill>
                  <a:srgbClr val="000000"/>
                </a:solidFill>
                <a:latin typeface="Times New Roman"/>
                <a:ea typeface="宋体"/>
              </a:rPr>
              <a:t>void </a:t>
            </a:r>
            <a:r>
              <a:rPr lang="en-US" altLang="zh-CN" b="1" kern="0" dirty="0" err="1">
                <a:solidFill>
                  <a:srgbClr val="000000"/>
                </a:solidFill>
                <a:latin typeface="Times New Roman"/>
                <a:ea typeface="宋体"/>
              </a:rPr>
              <a:t>get_value</a:t>
            </a:r>
            <a:r>
              <a:rPr lang="en-US" altLang="zh-CN" b="1" kern="0" dirty="0">
                <a:solidFill>
                  <a:srgbClr val="000000"/>
                </a:solidFill>
                <a:latin typeface="Times New Roman"/>
                <a:ea typeface="宋体"/>
              </a:rPr>
              <a:t>( )</a:t>
            </a:r>
          </a:p>
          <a:p>
            <a:pPr marL="455612" lvl="1" defTabSz="914400" fontAlgn="base">
              <a:spcBef>
                <a:spcPct val="20000"/>
              </a:spcBef>
              <a:spcAft>
                <a:spcPct val="0"/>
              </a:spcAft>
              <a:defRPr/>
            </a:pPr>
            <a:r>
              <a:rPr lang="en-US" altLang="zh-CN" b="1" kern="0" dirty="0">
                <a:solidFill>
                  <a:srgbClr val="000000"/>
                </a:solidFill>
                <a:latin typeface="Times New Roman"/>
                <a:ea typeface="宋体"/>
              </a:rPr>
              <a:t>{</a:t>
            </a:r>
            <a:r>
              <a:rPr lang="en-US" altLang="zh-CN" b="1" kern="0" dirty="0" err="1">
                <a:solidFill>
                  <a:srgbClr val="000000"/>
                </a:solidFill>
                <a:latin typeface="Times New Roman"/>
                <a:ea typeface="宋体"/>
              </a:rPr>
              <a:t>cin</a:t>
            </a:r>
            <a:r>
              <a:rPr lang="en-US" altLang="zh-CN" b="1" kern="0" dirty="0">
                <a:solidFill>
                  <a:srgbClr val="000000"/>
                </a:solidFill>
                <a:latin typeface="Times New Roman"/>
                <a:ea typeface="宋体"/>
              </a:rPr>
              <a:t>&gt;&gt;num&gt;&gt;name&gt;&gt;sex;}</a:t>
            </a:r>
          </a:p>
          <a:p>
            <a:pPr marL="455612" lvl="1" defTabSz="914400" fontAlgn="base">
              <a:spcBef>
                <a:spcPct val="20000"/>
              </a:spcBef>
              <a:spcAft>
                <a:spcPct val="0"/>
              </a:spcAft>
              <a:defRPr/>
            </a:pPr>
            <a:r>
              <a:rPr lang="en-US" altLang="zh-CN" b="1" kern="0" dirty="0">
                <a:solidFill>
                  <a:srgbClr val="000000"/>
                </a:solidFill>
                <a:latin typeface="Times New Roman"/>
                <a:ea typeface="宋体"/>
              </a:rPr>
              <a:t>void display( )</a:t>
            </a:r>
          </a:p>
          <a:p>
            <a:pPr marL="455612" lvl="1" defTabSz="914400" fontAlgn="base">
              <a:spcBef>
                <a:spcPct val="20000"/>
              </a:spcBef>
              <a:spcAft>
                <a:spcPct val="0"/>
              </a:spcAft>
              <a:defRPr/>
            </a:pPr>
            <a:r>
              <a:rPr lang="en-US" altLang="zh-CN" b="1" kern="0" dirty="0">
                <a:solidFill>
                  <a:srgbClr val="000000"/>
                </a:solidFill>
                <a:latin typeface="Times New Roman"/>
                <a:ea typeface="宋体"/>
              </a:rPr>
              <a:t>{</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 num: ″&lt;&lt;num&lt;&lt;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20000"/>
              </a:spcBef>
              <a:spcAft>
                <a:spcPct val="0"/>
              </a:spcAft>
              <a:defRPr/>
            </a:pPr>
            <a:endParaRPr lang="en-US" altLang="zh-CN" b="1" kern="0" dirty="0">
              <a:solidFill>
                <a:srgbClr val="000000"/>
              </a:solidFill>
              <a:latin typeface="Times New Roman"/>
              <a:ea typeface="宋体"/>
            </a:endParaRPr>
          </a:p>
        </p:txBody>
      </p:sp>
      <p:sp>
        <p:nvSpPr>
          <p:cNvPr id="7" name="矩形 6">
            <a:extLst>
              <a:ext uri="{FF2B5EF4-FFF2-40B4-BE49-F238E27FC236}">
                <a16:creationId xmlns:a16="http://schemas.microsoft.com/office/drawing/2014/main" id="{21A40E10-D1B0-D690-5423-0973FB2D4B07}"/>
              </a:ext>
            </a:extLst>
          </p:cNvPr>
          <p:cNvSpPr/>
          <p:nvPr/>
        </p:nvSpPr>
        <p:spPr>
          <a:xfrm>
            <a:off x="3217347" y="4237423"/>
            <a:ext cx="5687107" cy="2198688"/>
          </a:xfrm>
          <a:prstGeom prst="rect">
            <a:avLst/>
          </a:prstGeom>
          <a:solidFill>
            <a:srgbClr val="00CC99">
              <a:lumMod val="20000"/>
              <a:lumOff val="80000"/>
            </a:srgbClr>
          </a:solidFill>
        </p:spPr>
        <p:txBody>
          <a:bodyPr wrap="square">
            <a:spAutoFit/>
          </a:bodyPr>
          <a:lstStyle/>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main( )</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Student1  stud1;//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定义一个</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类的对象</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stud1.display();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错误函数</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stud1.display_1( );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正确</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stud1.age=18;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错误</a:t>
            </a:r>
          </a:p>
          <a:p>
            <a:pPr marL="0" marR="0" lvl="1"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 name="矩形 5">
            <a:extLst>
              <a:ext uri="{FF2B5EF4-FFF2-40B4-BE49-F238E27FC236}">
                <a16:creationId xmlns:a16="http://schemas.microsoft.com/office/drawing/2014/main" id="{538FA02F-CDDD-8280-235A-EA683C8418E8}"/>
              </a:ext>
            </a:extLst>
          </p:cNvPr>
          <p:cNvSpPr>
            <a:spLocks noChangeArrowheads="1"/>
          </p:cNvSpPr>
          <p:nvPr/>
        </p:nvSpPr>
        <p:spPr bwMode="auto">
          <a:xfrm>
            <a:off x="4589098" y="1520244"/>
            <a:ext cx="38163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454025"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name: ″&lt;&lt;name&lt;&lt;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 sex: ″&lt;&lt;sex&lt;&lt;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 :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基类私有成员</a:t>
            </a:r>
          </a:p>
          <a:p>
            <a:pPr marL="454025" marR="0" lvl="1"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num;</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name;</a:t>
            </a:r>
          </a:p>
          <a:p>
            <a:pPr marL="454025" marR="0" lvl="1"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char sex;</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116614209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CC64C949-67DE-62A5-5EF4-EDC5BFD59369}"/>
              </a:ext>
            </a:extLst>
          </p:cNvPr>
          <p:cNvSpPr txBox="1">
            <a:spLocks noChangeArrowheads="1"/>
          </p:cNvSpPr>
          <p:nvPr/>
        </p:nvSpPr>
        <p:spPr>
          <a:xfrm>
            <a:off x="101599" y="1111407"/>
            <a:ext cx="8886283" cy="3966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lnSpc>
                <a:spcPts val="2800"/>
              </a:lnSpc>
              <a:buClr>
                <a:srgbClr val="C00000"/>
              </a:buClr>
              <a:buSzPct val="75000"/>
              <a:buFont typeface="Wingdings" panose="05000000000000000000" pitchFamily="2" charset="2"/>
              <a:buChar char="p"/>
            </a:pPr>
            <a:r>
              <a:rPr lang="zh-CN" altLang="en-US" sz="2000" dirty="0">
                <a:ea typeface="黑体" panose="02010609060101010101" pitchFamily="49" charset="-122"/>
              </a:rPr>
              <a:t>不能通过派生类对象(如</a:t>
            </a:r>
            <a:r>
              <a:rPr lang="en-US" altLang="zh-CN" sz="2000" dirty="0">
                <a:ea typeface="黑体" panose="02010609060101010101" pitchFamily="49" charset="-122"/>
              </a:rPr>
              <a:t>stud1)</a:t>
            </a:r>
            <a:r>
              <a:rPr lang="zh-CN" altLang="en-US" sz="2000" dirty="0">
                <a:ea typeface="黑体" panose="02010609060101010101" pitchFamily="49" charset="-122"/>
              </a:rPr>
              <a:t>引用从私有基类继承过来的任何成员(如</a:t>
            </a:r>
            <a:r>
              <a:rPr lang="en-US" altLang="zh-CN" sz="2000" dirty="0">
                <a:ea typeface="黑体" panose="02010609060101010101" pitchFamily="49" charset="-122"/>
              </a:rPr>
              <a:t>stud1.display()</a:t>
            </a:r>
            <a:r>
              <a:rPr lang="zh-CN" altLang="en-US" sz="2000" dirty="0">
                <a:ea typeface="黑体" panose="02010609060101010101" pitchFamily="49" charset="-122"/>
              </a:rPr>
              <a:t>或</a:t>
            </a:r>
            <a:r>
              <a:rPr lang="en-US" altLang="zh-CN" sz="2000" dirty="0">
                <a:ea typeface="黑体" panose="02010609060101010101" pitchFamily="49" charset="-122"/>
              </a:rPr>
              <a:t>stud1.num)。</a:t>
            </a:r>
          </a:p>
          <a:p>
            <a:pPr indent="-6350">
              <a:lnSpc>
                <a:spcPts val="2800"/>
              </a:lnSpc>
              <a:buClr>
                <a:srgbClr val="C00000"/>
              </a:buClr>
              <a:buSzPct val="75000"/>
              <a:buFont typeface="Wingdings" panose="05000000000000000000" pitchFamily="2" charset="2"/>
              <a:buChar char="p"/>
            </a:pPr>
            <a:r>
              <a:rPr lang="zh-CN" altLang="en-US" sz="2000" dirty="0">
                <a:ea typeface="黑体" panose="02010609060101010101" pitchFamily="49" charset="-122"/>
              </a:rPr>
              <a:t>派生类的成员函数不能访问私有基类的私有成员，但可以访问私有基类的公用成员(如</a:t>
            </a:r>
            <a:r>
              <a:rPr lang="en-US" altLang="zh-CN" sz="2000" dirty="0">
                <a:ea typeface="黑体" panose="02010609060101010101" pitchFamily="49" charset="-122"/>
              </a:rPr>
              <a:t>stud1.display_1</a:t>
            </a:r>
            <a:r>
              <a:rPr lang="zh-CN" altLang="en-US" sz="2000" dirty="0">
                <a:ea typeface="黑体" panose="02010609060101010101" pitchFamily="49" charset="-122"/>
              </a:rPr>
              <a:t>函数可以调用基类的公用成员函数</a:t>
            </a:r>
            <a:r>
              <a:rPr lang="en-US" altLang="zh-CN" sz="2000" dirty="0">
                <a:ea typeface="黑体" panose="02010609060101010101" pitchFamily="49" charset="-122"/>
              </a:rPr>
              <a:t>display，</a:t>
            </a:r>
            <a:r>
              <a:rPr lang="zh-CN" altLang="en-US" sz="2000" dirty="0">
                <a:ea typeface="黑体" panose="02010609060101010101" pitchFamily="49" charset="-122"/>
              </a:rPr>
              <a:t>但不能引用基类的私有成员</a:t>
            </a:r>
            <a:r>
              <a:rPr lang="en-US" altLang="zh-CN" sz="2000" dirty="0">
                <a:ea typeface="黑体" panose="02010609060101010101" pitchFamily="49" charset="-122"/>
              </a:rPr>
              <a:t>num)。</a:t>
            </a:r>
          </a:p>
          <a:p>
            <a:pPr indent="-6350">
              <a:lnSpc>
                <a:spcPts val="2800"/>
              </a:lnSpc>
              <a:buClr>
                <a:srgbClr val="C00000"/>
              </a:buClr>
              <a:buSzPct val="75000"/>
              <a:buFont typeface="Wingdings" panose="05000000000000000000" pitchFamily="2" charset="2"/>
              <a:buChar char="p"/>
            </a:pPr>
            <a:r>
              <a:rPr lang="zh-CN" altLang="en-US" sz="2000" dirty="0">
                <a:ea typeface="黑体" panose="02010609060101010101" pitchFamily="49" charset="-122"/>
              </a:rPr>
              <a:t>有没有办法调用私有基类的公用成员函数，从而引用私有基类的私有成员呢？有。</a:t>
            </a:r>
            <a:endParaRPr lang="en-US" altLang="zh-CN" sz="2000" dirty="0">
              <a:ea typeface="黑体" panose="02010609060101010101" pitchFamily="49" charset="-122"/>
            </a:endParaRPr>
          </a:p>
          <a:p>
            <a:pPr indent="-6350">
              <a:lnSpc>
                <a:spcPts val="2800"/>
              </a:lnSpc>
              <a:buClr>
                <a:srgbClr val="C00000"/>
              </a:buClr>
              <a:buSzPct val="75000"/>
              <a:buFont typeface="Arial" panose="020B0604020202020204" pitchFamily="34" charset="0"/>
              <a:buNone/>
            </a:pPr>
            <a:r>
              <a:rPr lang="zh-CN" altLang="en-US" sz="2000" dirty="0">
                <a:ea typeface="黑体" panose="02010609060101010101" pitchFamily="49" charset="-122"/>
              </a:rPr>
              <a:t>虽然在派生类外不能通过派生类对象调用私有基类的公用成员函数，但可以通过派生类的成员函数调用私有基类的公用成员函数(此时它是派生类中的私有成员函数，可以被派生类的任何成员函数调用)。</a:t>
            </a:r>
          </a:p>
        </p:txBody>
      </p:sp>
      <p:sp>
        <p:nvSpPr>
          <p:cNvPr id="4" name="矩形 2">
            <a:extLst>
              <a:ext uri="{FF2B5EF4-FFF2-40B4-BE49-F238E27FC236}">
                <a16:creationId xmlns:a16="http://schemas.microsoft.com/office/drawing/2014/main" id="{D9A9D81A-96C6-5D70-9C7B-60F49DC2A706}"/>
              </a:ext>
            </a:extLst>
          </p:cNvPr>
          <p:cNvSpPr>
            <a:spLocks noChangeArrowheads="1"/>
          </p:cNvSpPr>
          <p:nvPr/>
        </p:nvSpPr>
        <p:spPr bwMode="auto">
          <a:xfrm>
            <a:off x="2781027" y="5146518"/>
            <a:ext cx="3527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display_1(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display();</a:t>
            </a:r>
            <a:endPar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&lt;&lt;″age: ″&lt;&lt;age&lt;&lt;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&lt;&lt;″address: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6" name="矩形 3">
            <a:extLst>
              <a:ext uri="{FF2B5EF4-FFF2-40B4-BE49-F238E27FC236}">
                <a16:creationId xmlns:a16="http://schemas.microsoft.com/office/drawing/2014/main" id="{50EF214E-8576-6831-8296-C00B706BBE99}"/>
              </a:ext>
            </a:extLst>
          </p:cNvPr>
          <p:cNvSpPr>
            <a:spLocks noChangeArrowheads="1"/>
          </p:cNvSpPr>
          <p:nvPr/>
        </p:nvSpPr>
        <p:spPr bwMode="auto">
          <a:xfrm>
            <a:off x="6861586" y="5077856"/>
            <a:ext cx="21262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{Student1 stud1;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stud1.display_1( );</a:t>
            </a:r>
            <a:endPar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a:t>
            </a:r>
          </a:p>
        </p:txBody>
      </p:sp>
      <p:sp>
        <p:nvSpPr>
          <p:cNvPr id="7" name="矩形 2">
            <a:extLst>
              <a:ext uri="{FF2B5EF4-FFF2-40B4-BE49-F238E27FC236}">
                <a16:creationId xmlns:a16="http://schemas.microsoft.com/office/drawing/2014/main" id="{247859E4-0A50-FC7E-1542-60F5D6205798}"/>
              </a:ext>
            </a:extLst>
          </p:cNvPr>
          <p:cNvSpPr>
            <a:spLocks noChangeArrowheads="1"/>
          </p:cNvSpPr>
          <p:nvPr/>
        </p:nvSpPr>
        <p:spPr bwMode="auto">
          <a:xfrm>
            <a:off x="334039" y="5188276"/>
            <a:ext cx="2186138"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1" indent="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get_value_1( );</a:t>
            </a:r>
          </a:p>
          <a:p>
            <a:pPr marL="0" marR="0" lvl="1" indent="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get_value</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p>
          <a:p>
            <a:pPr marL="0" marR="0" lvl="1" indent="0" defTabSz="914400" eaLnBrk="1" fontAlgn="base" latinLnBrk="0" hangingPunct="1">
              <a:lnSpc>
                <a:spcPct val="100000"/>
              </a:lnSpc>
              <a:spcBef>
                <a:spcPct val="1000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cin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&gt;&gt;age&gt;&gt;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121880176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D129C001-5FF9-2EE0-E092-AC1ECDE6E78D}"/>
              </a:ext>
            </a:extLst>
          </p:cNvPr>
          <p:cNvSpPr txBox="1">
            <a:spLocks noChangeArrowheads="1"/>
          </p:cNvSpPr>
          <p:nvPr/>
        </p:nvSpPr>
        <p:spPr>
          <a:xfrm>
            <a:off x="460947" y="96771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11.4.3 保护成员和保护继承</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4" name="Rectangle 2">
            <a:extLst>
              <a:ext uri="{FF2B5EF4-FFF2-40B4-BE49-F238E27FC236}">
                <a16:creationId xmlns:a16="http://schemas.microsoft.com/office/drawing/2014/main" id="{ECD7F185-A236-6033-C9D2-472FA3030B1F}"/>
              </a:ext>
            </a:extLst>
          </p:cNvPr>
          <p:cNvSpPr txBox="1">
            <a:spLocks noChangeArrowheads="1"/>
          </p:cNvSpPr>
          <p:nvPr/>
        </p:nvSpPr>
        <p:spPr>
          <a:xfrm>
            <a:off x="308547" y="1674151"/>
            <a:ext cx="8382000" cy="5076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由</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protected</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声明的成员称为</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受保护的成员</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，或简称</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保护成员</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从类的用户角度来看</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，保护成员等价于</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私有成员</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。但有一点与私有成员不同，</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保护成员可以被派生类的成员函数引用</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a:t>
            </a: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pic>
        <p:nvPicPr>
          <p:cNvPr id="6" name="Picture 4" descr="F:\C++程序设计\tu\tu\图11.8.tif">
            <a:extLst>
              <a:ext uri="{FF2B5EF4-FFF2-40B4-BE49-F238E27FC236}">
                <a16:creationId xmlns:a16="http://schemas.microsoft.com/office/drawing/2014/main" id="{1568A3F8-823F-AECE-5B59-DC41EBC84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52" y="3203866"/>
            <a:ext cx="6096000" cy="305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47858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D129C001-5FF9-2EE0-E092-AC1ECDE6E78D}"/>
              </a:ext>
            </a:extLst>
          </p:cNvPr>
          <p:cNvSpPr txBox="1">
            <a:spLocks noChangeArrowheads="1"/>
          </p:cNvSpPr>
          <p:nvPr/>
        </p:nvSpPr>
        <p:spPr>
          <a:xfrm>
            <a:off x="460947" y="96771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11.4.3 保护成员和保护继承</a:t>
            </a:r>
            <a:endPar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endParaRPr>
          </a:p>
        </p:txBody>
      </p:sp>
      <p:sp>
        <p:nvSpPr>
          <p:cNvPr id="4" name="Rectangle 2">
            <a:extLst>
              <a:ext uri="{FF2B5EF4-FFF2-40B4-BE49-F238E27FC236}">
                <a16:creationId xmlns:a16="http://schemas.microsoft.com/office/drawing/2014/main" id="{ECD7F185-A236-6033-C9D2-472FA3030B1F}"/>
              </a:ext>
            </a:extLst>
          </p:cNvPr>
          <p:cNvSpPr txBox="1">
            <a:spLocks noChangeArrowheads="1"/>
          </p:cNvSpPr>
          <p:nvPr/>
        </p:nvSpPr>
        <p:spPr>
          <a:xfrm>
            <a:off x="308547" y="1674151"/>
            <a:ext cx="8382000" cy="50768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由</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protected</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声明的成员称为</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受保护的成员</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，或简称</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保护成员</a:t>
            </a:r>
            <a:r>
              <a:rPr kumimoji="0" lang="zh-CN" altLang="en-US" sz="2200" b="0" i="0" u="none" strike="noStrike" kern="1200" cap="none" spc="0" normalizeH="0" baseline="0" noProof="0">
                <a:ln>
                  <a:noFill/>
                </a:ln>
                <a:solidFill>
                  <a:srgbClr val="000000"/>
                </a:solidFill>
                <a:effectLst/>
                <a:uLnTx/>
                <a:uFillTx/>
                <a:latin typeface="Arial" charset="0"/>
                <a:ea typeface="宋体"/>
                <a:cs typeface="+mn-cs"/>
              </a:rPr>
              <a:t>”</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从类的用户角度来看</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，保护成员等价于</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私有成员</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。但有一点与私有成员不同，</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保护成员可以被派生类的成员函数引用</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a:t>
            </a: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7" name="Rectangle 2">
            <a:extLst>
              <a:ext uri="{FF2B5EF4-FFF2-40B4-BE49-F238E27FC236}">
                <a16:creationId xmlns:a16="http://schemas.microsoft.com/office/drawing/2014/main" id="{02C50FEB-C80C-760B-3B9B-5ABB48EC9871}"/>
              </a:ext>
            </a:extLst>
          </p:cNvPr>
          <p:cNvSpPr txBox="1">
            <a:spLocks noChangeArrowheads="1"/>
          </p:cNvSpPr>
          <p:nvPr/>
        </p:nvSpPr>
        <p:spPr bwMode="auto">
          <a:xfrm>
            <a:off x="308547" y="3033632"/>
            <a:ext cx="8382000" cy="3395662"/>
          </a:xfrm>
          <a:prstGeom prst="rect">
            <a:avLst/>
          </a:prstGeom>
          <a:solidFill>
            <a:srgbClr val="CCFFFF"/>
          </a:solidFill>
          <a:ln>
            <a:solidFill>
              <a:srgbClr val="0000FF"/>
            </a:solidFill>
            <a:miter lim="800000"/>
            <a:headEnd/>
            <a:tailEnd/>
          </a:ln>
        </p:spPr>
        <p:txBody>
          <a:bodyPr/>
          <a:lstStyle/>
          <a:p>
            <a:pPr defTabSz="914400" fontAlgn="base">
              <a:lnSpc>
                <a:spcPts val="28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若希望在派生类中能访问它们，应当把它们声明为保护成员。</a:t>
            </a:r>
            <a:endParaRPr lang="en-US" altLang="zh-CN" sz="2000" kern="0" dirty="0">
              <a:solidFill>
                <a:srgbClr val="000000"/>
              </a:solidFill>
              <a:latin typeface="Times New Roman"/>
              <a:ea typeface="黑体" pitchFamily="49" charset="-122"/>
            </a:endParaRPr>
          </a:p>
          <a:p>
            <a:pPr defTabSz="914400" fontAlgn="base">
              <a:lnSpc>
                <a:spcPts val="28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如果在一个类中声明了保护成员，就意味着该类可能要用作基类，在它的派生类中会访问这些成员。</a:t>
            </a:r>
          </a:p>
          <a:p>
            <a:pPr defTabSz="914400" fontAlgn="base">
              <a:lnSpc>
                <a:spcPts val="28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在定义一个派生类时将基类的继承方式指定为</a:t>
            </a:r>
            <a:r>
              <a:rPr lang="en-US" altLang="zh-CN" sz="2000" kern="0" dirty="0">
                <a:solidFill>
                  <a:srgbClr val="000000"/>
                </a:solidFill>
                <a:latin typeface="Times New Roman"/>
                <a:ea typeface="黑体" pitchFamily="49" charset="-122"/>
              </a:rPr>
              <a:t>protected</a:t>
            </a:r>
            <a:r>
              <a:rPr lang="zh-CN" altLang="en-US" sz="2000" kern="0" dirty="0">
                <a:solidFill>
                  <a:srgbClr val="000000"/>
                </a:solidFill>
                <a:latin typeface="Times New Roman"/>
                <a:ea typeface="黑体" pitchFamily="49" charset="-122"/>
              </a:rPr>
              <a:t>的，称为保护继承，用保护继承方式建立的派生类称为保护派生类，其基类称为受保护的基类，简称保护基类。</a:t>
            </a:r>
          </a:p>
          <a:p>
            <a:pPr defTabSz="914400" fontAlgn="base">
              <a:lnSpc>
                <a:spcPts val="28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保护继承的特点是: 保护基类的公用成员和保护成员在派生类中都成了保护成员，其私有成员仍为基类私有。也就是把基类原有的公用成员也保护起来，不让类外任意访问。</a:t>
            </a:r>
          </a:p>
        </p:txBody>
      </p:sp>
    </p:spTree>
    <p:extLst>
      <p:ext uri="{BB962C8B-B14F-4D97-AF65-F5344CB8AC3E}">
        <p14:creationId xmlns:p14="http://schemas.microsoft.com/office/powerpoint/2010/main" val="46713318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2" name="表格 1">
            <a:extLst>
              <a:ext uri="{FF2B5EF4-FFF2-40B4-BE49-F238E27FC236}">
                <a16:creationId xmlns:a16="http://schemas.microsoft.com/office/drawing/2014/main" id="{5494DD17-715C-0737-0A78-8DCAECC1EA9F}"/>
              </a:ext>
            </a:extLst>
          </p:cNvPr>
          <p:cNvGraphicFramePr>
            <a:graphicFrameLocks noGrp="1"/>
          </p:cNvGraphicFramePr>
          <p:nvPr>
            <p:extLst>
              <p:ext uri="{D42A27DB-BD31-4B8C-83A1-F6EECF244321}">
                <p14:modId xmlns:p14="http://schemas.microsoft.com/office/powerpoint/2010/main" val="1965492982"/>
              </p:ext>
            </p:extLst>
          </p:nvPr>
        </p:nvGraphicFramePr>
        <p:xfrm>
          <a:off x="924895" y="1912143"/>
          <a:ext cx="7488237" cy="4500560"/>
        </p:xfrm>
        <a:graphic>
          <a:graphicData uri="http://schemas.openxmlformats.org/drawingml/2006/table">
            <a:tbl>
              <a:tblPr firstRow="1" bandRow="1"/>
              <a:tblGrid>
                <a:gridCol w="2496079">
                  <a:extLst>
                    <a:ext uri="{9D8B030D-6E8A-4147-A177-3AD203B41FA5}">
                      <a16:colId xmlns:a16="http://schemas.microsoft.com/office/drawing/2014/main" val="20000"/>
                    </a:ext>
                  </a:extLst>
                </a:gridCol>
                <a:gridCol w="2496079">
                  <a:extLst>
                    <a:ext uri="{9D8B030D-6E8A-4147-A177-3AD203B41FA5}">
                      <a16:colId xmlns:a16="http://schemas.microsoft.com/office/drawing/2014/main" val="20001"/>
                    </a:ext>
                  </a:extLst>
                </a:gridCol>
                <a:gridCol w="2496079">
                  <a:extLst>
                    <a:ext uri="{9D8B030D-6E8A-4147-A177-3AD203B41FA5}">
                      <a16:colId xmlns:a16="http://schemas.microsoft.com/office/drawing/2014/main" val="20002"/>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在基类的访问属性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继承方式</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33" marR="9143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private</a:t>
                      </a:r>
                      <a:r>
                        <a:rPr lang="zh-CN" altLang="en-US" sz="1800" b="0" dirty="0">
                          <a:solidFill>
                            <a:srgbClr val="0000FF"/>
                          </a:solidFill>
                          <a:latin typeface="+mj-lt"/>
                          <a:ea typeface="黑体" pitchFamily="49" charset="-122"/>
                        </a:rPr>
                        <a:t>（私有）</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33" marR="9143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a:solidFill>
                            <a:srgbClr val="0000FF"/>
                          </a:solidFill>
                          <a:latin typeface="+mn-lt"/>
                          <a:ea typeface="黑体" pitchFamily="49" charset="-122"/>
                          <a:cs typeface="+mn-cs"/>
                        </a:rPr>
                        <a:t>不可访问</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a:solidFill>
                            <a:srgbClr val="0000FF"/>
                          </a:solidFill>
                          <a:latin typeface="+mn-lt"/>
                          <a:ea typeface="黑体" pitchFamily="49" charset="-122"/>
                          <a:cs typeface="+mn-cs"/>
                        </a:rPr>
                        <a:t>不可访问</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public</a:t>
                      </a:r>
                      <a:r>
                        <a:rPr lang="zh-CN" altLang="en-US" sz="1800" b="0" dirty="0">
                          <a:solidFill>
                            <a:srgbClr val="0000FF"/>
                          </a:solidFill>
                          <a:latin typeface="+mj-lt"/>
                          <a:ea typeface="黑体" pitchFamily="49" charset="-122"/>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4"/>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public</a:t>
                      </a:r>
                      <a:r>
                        <a:rPr lang="zh-CN" altLang="en-US" sz="1800" b="0" kern="1200">
                          <a:solidFill>
                            <a:srgbClr val="0000FF"/>
                          </a:solidFill>
                          <a:latin typeface="+mn-lt"/>
                          <a:ea typeface="黑体" pitchFamily="49" charset="-122"/>
                          <a:cs typeface="+mn-cs"/>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5"/>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public</a:t>
                      </a:r>
                      <a:r>
                        <a:rPr lang="zh-CN" altLang="en-US" sz="1800" b="0" kern="1200">
                          <a:solidFill>
                            <a:srgbClr val="0000FF"/>
                          </a:solidFill>
                          <a:latin typeface="+mn-lt"/>
                          <a:ea typeface="黑体" pitchFamily="49" charset="-122"/>
                          <a:cs typeface="+mn-cs"/>
                        </a:rPr>
                        <a:t>（公用）</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6"/>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a:solidFill>
                            <a:srgbClr val="0000FF"/>
                          </a:solidFill>
                          <a:latin typeface="+mj-lt"/>
                          <a:ea typeface="黑体" pitchFamily="49" charset="-122"/>
                        </a:rPr>
                        <a:t>protected</a:t>
                      </a:r>
                      <a:r>
                        <a:rPr lang="zh-CN" altLang="en-US" sz="1800" b="0">
                          <a:solidFill>
                            <a:srgbClr val="0000FF"/>
                          </a:solidFill>
                          <a:latin typeface="+mj-lt"/>
                          <a:ea typeface="黑体" pitchFamily="49" charset="-122"/>
                        </a:rPr>
                        <a:t>（保护）</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dirty="0">
                          <a:solidFill>
                            <a:srgbClr val="0000FF"/>
                          </a:solidFill>
                          <a:latin typeface="+mn-lt"/>
                          <a:ea typeface="黑体" pitchFamily="49" charset="-122"/>
                          <a:cs typeface="+mn-cs"/>
                        </a:rPr>
                        <a:t>public</a:t>
                      </a:r>
                      <a:r>
                        <a:rPr lang="zh-CN" altLang="en-US" sz="1800" b="0" kern="1200" dirty="0">
                          <a:solidFill>
                            <a:srgbClr val="0000FF"/>
                          </a:solidFill>
                          <a:latin typeface="+mn-lt"/>
                          <a:ea typeface="黑体" pitchFamily="49" charset="-122"/>
                          <a:cs typeface="+mn-cs"/>
                        </a:rPr>
                        <a:t>（公用）</a:t>
                      </a:r>
                      <a:endParaRPr lang="zh-CN" altLang="en-US" sz="1800" b="0" dirty="0">
                        <a:solidFill>
                          <a:srgbClr val="0000FF"/>
                        </a:solidFill>
                        <a:latin typeface="+mj-lt"/>
                        <a:ea typeface="黑体" pitchFamily="49" charset="-122"/>
                      </a:endParaRP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endParaRPr lang="zh-CN" altLang="en-US" sz="1800" b="0" kern="1200" dirty="0">
                        <a:solidFill>
                          <a:srgbClr val="0000FF"/>
                        </a:solidFill>
                        <a:latin typeface="+mn-lt"/>
                        <a:ea typeface="黑体" pitchFamily="49" charset="-122"/>
                        <a:cs typeface="+mn-cs"/>
                      </a:endParaRP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7"/>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private</a:t>
                      </a:r>
                      <a:r>
                        <a:rPr lang="zh-CN" altLang="en-US" sz="1800" b="0" kern="1200">
                          <a:solidFill>
                            <a:srgbClr val="0000FF"/>
                          </a:solidFill>
                          <a:latin typeface="+mn-lt"/>
                          <a:ea typeface="黑体" pitchFamily="49" charset="-122"/>
                          <a:cs typeface="+mn-cs"/>
                        </a:rPr>
                        <a:t>（私有）</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8"/>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33" marR="9143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9"/>
                  </a:ext>
                </a:extLst>
              </a:tr>
            </a:tbl>
          </a:graphicData>
        </a:graphic>
      </p:graphicFrame>
      <p:sp>
        <p:nvSpPr>
          <p:cNvPr id="5" name="矩形 6">
            <a:extLst>
              <a:ext uri="{FF2B5EF4-FFF2-40B4-BE49-F238E27FC236}">
                <a16:creationId xmlns:a16="http://schemas.microsoft.com/office/drawing/2014/main" id="{618543D7-6891-1C3E-C5F1-4871D5162D1D}"/>
              </a:ext>
            </a:extLst>
          </p:cNvPr>
          <p:cNvSpPr>
            <a:spLocks noChangeArrowheads="1"/>
          </p:cNvSpPr>
          <p:nvPr/>
        </p:nvSpPr>
        <p:spPr bwMode="auto">
          <a:xfrm>
            <a:off x="2126632" y="1269206"/>
            <a:ext cx="4494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基类成员在派生类中的访问属性</a:t>
            </a:r>
          </a:p>
        </p:txBody>
      </p:sp>
    </p:spTree>
    <p:extLst>
      <p:ext uri="{BB962C8B-B14F-4D97-AF65-F5344CB8AC3E}">
        <p14:creationId xmlns:p14="http://schemas.microsoft.com/office/powerpoint/2010/main" val="400907671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B084F1B-A0D7-C32A-67F9-7035920E4112}"/>
              </a:ext>
            </a:extLst>
          </p:cNvPr>
          <p:cNvSpPr txBox="1">
            <a:spLocks noChangeArrowheads="1"/>
          </p:cNvSpPr>
          <p:nvPr/>
        </p:nvSpPr>
        <p:spPr>
          <a:xfrm>
            <a:off x="234632" y="1233489"/>
            <a:ext cx="8756968" cy="23174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buClr>
                <a:srgbClr val="FF0000"/>
              </a:buClr>
              <a:buSzPct val="75000"/>
              <a:buFont typeface="Wingdings" panose="05000000000000000000" pitchFamily="2" charset="2"/>
              <a:buChar char="p"/>
            </a:pPr>
            <a:r>
              <a:rPr lang="zh-CN" altLang="en-US" sz="2000" dirty="0">
                <a:latin typeface="黑体" panose="02010609060101010101" pitchFamily="49" charset="-122"/>
                <a:ea typeface="黑体" panose="02010609060101010101" pitchFamily="49" charset="-122"/>
              </a:rPr>
              <a:t> 保护基类的所有成员在派生类中都被保护起来，类外不能访问，其公用成员和保护成员可以被其派生类的成员函数访问。</a:t>
            </a:r>
          </a:p>
          <a:p>
            <a:pPr marL="0" indent="0">
              <a:lnSpc>
                <a:spcPts val="2800"/>
              </a:lnSpc>
              <a:buClr>
                <a:srgbClr val="FF0000"/>
              </a:buClr>
              <a:buSzPct val="75000"/>
              <a:buFont typeface="Wingdings" panose="05000000000000000000" pitchFamily="2" charset="2"/>
              <a:buChar char="p"/>
            </a:pPr>
            <a:r>
              <a:rPr lang="zh-CN" altLang="en-US" sz="2000" dirty="0">
                <a:latin typeface="黑体" panose="02010609060101010101" pitchFamily="49" charset="-122"/>
                <a:ea typeface="黑体" panose="02010609060101010101" pitchFamily="49" charset="-122"/>
              </a:rPr>
              <a:t> 比较一下私有继承和保护继承，在直接派生类中，以上两种继承方式的作用实际上是相同的: 在类外不能访问任何成员，而在派生类中可以通过成员函数访问基类中的公用成员和保护成员。但是如果继续派生，在新的派生类中，两种继承方式的作用就不同了。</a:t>
            </a:r>
            <a:endParaRPr lang="en-US" altLang="zh-CN" sz="2000" dirty="0">
              <a:solidFill>
                <a:srgbClr val="FF0000"/>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931101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B084F1B-A0D7-C32A-67F9-7035920E4112}"/>
              </a:ext>
            </a:extLst>
          </p:cNvPr>
          <p:cNvSpPr txBox="1">
            <a:spLocks noChangeArrowheads="1"/>
          </p:cNvSpPr>
          <p:nvPr/>
        </p:nvSpPr>
        <p:spPr>
          <a:xfrm>
            <a:off x="234632" y="1233488"/>
            <a:ext cx="8756968"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r>
              <a:rPr lang="zh-CN" altLang="en-US" sz="2000" dirty="0">
                <a:solidFill>
                  <a:srgbClr val="0000FF"/>
                </a:solidFill>
                <a:latin typeface="黑体" panose="02010609060101010101" pitchFamily="49" charset="-122"/>
                <a:ea typeface="黑体" panose="02010609060101010101" pitchFamily="49" charset="-122"/>
              </a:rPr>
              <a:t>私有</a:t>
            </a: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r>
              <a:rPr lang="zh-CN" altLang="en-US" sz="2000" dirty="0">
                <a:solidFill>
                  <a:srgbClr val="0000FF"/>
                </a:solidFill>
                <a:latin typeface="黑体" panose="02010609060101010101" pitchFamily="49" charset="-122"/>
                <a:ea typeface="黑体" panose="02010609060101010101" pitchFamily="49" charset="-122"/>
              </a:rPr>
              <a:t>继承</a:t>
            </a: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r>
              <a:rPr lang="zh-CN" altLang="en-US" sz="2000" dirty="0">
                <a:solidFill>
                  <a:srgbClr val="0000FF"/>
                </a:solidFill>
                <a:latin typeface="黑体" panose="02010609060101010101" pitchFamily="49" charset="-122"/>
                <a:ea typeface="黑体" panose="02010609060101010101" pitchFamily="49" charset="-122"/>
              </a:rPr>
              <a:t>保护</a:t>
            </a:r>
            <a:endParaRPr lang="en-US" altLang="zh-CN" sz="2000" dirty="0">
              <a:solidFill>
                <a:srgbClr val="0000FF"/>
              </a:solidFill>
              <a:latin typeface="黑体" panose="02010609060101010101" pitchFamily="49" charset="-122"/>
              <a:ea typeface="黑体" panose="02010609060101010101" pitchFamily="49" charset="-122"/>
            </a:endParaRPr>
          </a:p>
          <a:p>
            <a:pPr marL="0" indent="0">
              <a:spcBef>
                <a:spcPct val="0"/>
              </a:spcBef>
              <a:buClr>
                <a:srgbClr val="FF0000"/>
              </a:buClr>
              <a:buSzPct val="75000"/>
              <a:buFont typeface="Arial" panose="020B0604020202020204" pitchFamily="34" charset="0"/>
              <a:buNone/>
            </a:pPr>
            <a:r>
              <a:rPr lang="zh-CN" altLang="en-US" sz="2000" dirty="0">
                <a:solidFill>
                  <a:srgbClr val="0000FF"/>
                </a:solidFill>
                <a:latin typeface="黑体" panose="02010609060101010101" pitchFamily="49" charset="-122"/>
                <a:ea typeface="黑体" panose="02010609060101010101" pitchFamily="49" charset="-122"/>
              </a:rPr>
              <a:t>继承</a:t>
            </a:r>
            <a:endParaRPr lang="en-US" altLang="zh-CN" sz="2000" dirty="0">
              <a:solidFill>
                <a:srgbClr val="0000FF"/>
              </a:solidFill>
              <a:latin typeface="黑体" panose="02010609060101010101" pitchFamily="49" charset="-122"/>
              <a:ea typeface="黑体" panose="02010609060101010101" pitchFamily="49" charset="-122"/>
            </a:endParaRPr>
          </a:p>
        </p:txBody>
      </p:sp>
      <p:graphicFrame>
        <p:nvGraphicFramePr>
          <p:cNvPr id="4" name="表格 3">
            <a:extLst>
              <a:ext uri="{FF2B5EF4-FFF2-40B4-BE49-F238E27FC236}">
                <a16:creationId xmlns:a16="http://schemas.microsoft.com/office/drawing/2014/main" id="{5FB4550F-E3A7-0964-6C9F-ADCEB48E72E6}"/>
              </a:ext>
            </a:extLst>
          </p:cNvPr>
          <p:cNvGraphicFramePr>
            <a:graphicFrameLocks noGrp="1"/>
          </p:cNvGraphicFramePr>
          <p:nvPr>
            <p:extLst>
              <p:ext uri="{D42A27DB-BD31-4B8C-83A1-F6EECF244321}">
                <p14:modId xmlns:p14="http://schemas.microsoft.com/office/powerpoint/2010/main" val="2140648718"/>
              </p:ext>
            </p:extLst>
          </p:nvPr>
        </p:nvGraphicFramePr>
        <p:xfrm>
          <a:off x="964884" y="3666173"/>
          <a:ext cx="4638675" cy="1800224"/>
        </p:xfrm>
        <a:graphic>
          <a:graphicData uri="http://schemas.openxmlformats.org/drawingml/2006/table">
            <a:tbl>
              <a:tblPr firstRow="1" bandRow="1"/>
              <a:tblGrid>
                <a:gridCol w="2142797">
                  <a:extLst>
                    <a:ext uri="{9D8B030D-6E8A-4147-A177-3AD203B41FA5}">
                      <a16:colId xmlns:a16="http://schemas.microsoft.com/office/drawing/2014/main" val="20000"/>
                    </a:ext>
                  </a:extLst>
                </a:gridCol>
                <a:gridCol w="2495878">
                  <a:extLst>
                    <a:ext uri="{9D8B030D-6E8A-4147-A177-3AD203B41FA5}">
                      <a16:colId xmlns:a16="http://schemas.microsoft.com/office/drawing/2014/main" val="20001"/>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在基类的访问属性</a:t>
                      </a:r>
                    </a:p>
                  </a:txBody>
                  <a:tcPr marL="91425" marR="91425"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25" marR="91425"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private</a:t>
                      </a:r>
                      <a:r>
                        <a:rPr lang="zh-CN" altLang="en-US" sz="1800" b="0" dirty="0">
                          <a:solidFill>
                            <a:srgbClr val="0000FF"/>
                          </a:solidFill>
                          <a:latin typeface="+mj-lt"/>
                          <a:ea typeface="黑体" pitchFamily="49" charset="-122"/>
                        </a:rPr>
                        <a:t>（私有）</a:t>
                      </a:r>
                    </a:p>
                  </a:txBody>
                  <a:tcPr marL="91425" marR="91425"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25" marR="91425"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public</a:t>
                      </a:r>
                      <a:r>
                        <a:rPr lang="zh-CN" altLang="en-US" sz="1800" b="0" dirty="0">
                          <a:solidFill>
                            <a:srgbClr val="0000FF"/>
                          </a:solidFill>
                          <a:latin typeface="+mj-lt"/>
                          <a:ea typeface="黑体" pitchFamily="49" charset="-122"/>
                        </a:rPr>
                        <a:t>（公用）</a:t>
                      </a:r>
                    </a:p>
                  </a:txBody>
                  <a:tcPr marL="91425" marR="91425"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25" marR="91425"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a:solidFill>
                            <a:srgbClr val="0000FF"/>
                          </a:solidFill>
                          <a:latin typeface="+mj-lt"/>
                          <a:ea typeface="黑体" pitchFamily="49" charset="-122"/>
                        </a:rPr>
                        <a:t>protected</a:t>
                      </a:r>
                      <a:r>
                        <a:rPr lang="zh-CN" altLang="en-US" sz="1800" b="0">
                          <a:solidFill>
                            <a:srgbClr val="0000FF"/>
                          </a:solidFill>
                          <a:latin typeface="+mj-lt"/>
                          <a:ea typeface="黑体" pitchFamily="49" charset="-122"/>
                        </a:rPr>
                        <a:t>（保护）</a:t>
                      </a:r>
                      <a:endParaRPr lang="zh-CN" altLang="en-US" sz="1800" b="0" dirty="0">
                        <a:solidFill>
                          <a:srgbClr val="0000FF"/>
                        </a:solidFill>
                        <a:latin typeface="+mj-lt"/>
                        <a:ea typeface="黑体" pitchFamily="49" charset="-122"/>
                      </a:endParaRPr>
                    </a:p>
                  </a:txBody>
                  <a:tcPr marL="91425" marR="91425"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25" marR="91425"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graphicFrame>
        <p:nvGraphicFramePr>
          <p:cNvPr id="6" name="表格 5">
            <a:extLst>
              <a:ext uri="{FF2B5EF4-FFF2-40B4-BE49-F238E27FC236}">
                <a16:creationId xmlns:a16="http://schemas.microsoft.com/office/drawing/2014/main" id="{97C94385-0F05-9789-6A10-D342BAF8A7C6}"/>
              </a:ext>
            </a:extLst>
          </p:cNvPr>
          <p:cNvGraphicFramePr>
            <a:graphicFrameLocks noGrp="1"/>
          </p:cNvGraphicFramePr>
          <p:nvPr>
            <p:extLst>
              <p:ext uri="{D42A27DB-BD31-4B8C-83A1-F6EECF244321}">
                <p14:modId xmlns:p14="http://schemas.microsoft.com/office/powerpoint/2010/main" val="82426283"/>
              </p:ext>
            </p:extLst>
          </p:nvPr>
        </p:nvGraphicFramePr>
        <p:xfrm>
          <a:off x="964884" y="1665923"/>
          <a:ext cx="4643437" cy="1800224"/>
        </p:xfrm>
        <a:graphic>
          <a:graphicData uri="http://schemas.openxmlformats.org/drawingml/2006/table">
            <a:tbl>
              <a:tblPr firstRow="1" bandRow="1"/>
              <a:tblGrid>
                <a:gridCol w="2143125">
                  <a:extLst>
                    <a:ext uri="{9D8B030D-6E8A-4147-A177-3AD203B41FA5}">
                      <a16:colId xmlns:a16="http://schemas.microsoft.com/office/drawing/2014/main" val="20000"/>
                    </a:ext>
                  </a:extLst>
                </a:gridCol>
                <a:gridCol w="2500312">
                  <a:extLst>
                    <a:ext uri="{9D8B030D-6E8A-4147-A177-3AD203B41FA5}">
                      <a16:colId xmlns:a16="http://schemas.microsoft.com/office/drawing/2014/main" val="20001"/>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在基类的访问属性</a:t>
                      </a:r>
                    </a:p>
                  </a:txBody>
                  <a:tcPr marL="91439" marR="91439"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39" marR="91439"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private</a:t>
                      </a:r>
                      <a:r>
                        <a:rPr lang="zh-CN" altLang="en-US" sz="1800" b="0" dirty="0">
                          <a:solidFill>
                            <a:srgbClr val="0000FF"/>
                          </a:solidFill>
                          <a:latin typeface="+mj-lt"/>
                          <a:ea typeface="黑体" pitchFamily="49" charset="-122"/>
                        </a:rPr>
                        <a:t>（私有）</a:t>
                      </a:r>
                    </a:p>
                  </a:txBody>
                  <a:tcPr marL="91439" marR="91439"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39" marR="91439"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public</a:t>
                      </a:r>
                      <a:r>
                        <a:rPr lang="zh-CN" altLang="en-US" sz="1800" b="0" dirty="0">
                          <a:solidFill>
                            <a:srgbClr val="0000FF"/>
                          </a:solidFill>
                          <a:latin typeface="+mj-lt"/>
                          <a:ea typeface="黑体" pitchFamily="49" charset="-122"/>
                        </a:rPr>
                        <a:t>（公用）</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dirty="0">
                          <a:solidFill>
                            <a:srgbClr val="0000FF"/>
                          </a:solidFill>
                          <a:latin typeface="+mj-lt"/>
                          <a:ea typeface="黑体" pitchFamily="49" charset="-122"/>
                        </a:rPr>
                        <a:t>protected</a:t>
                      </a:r>
                      <a:r>
                        <a:rPr lang="zh-CN" altLang="en-US" sz="1800" b="0" dirty="0">
                          <a:solidFill>
                            <a:srgbClr val="0000FF"/>
                          </a:solidFill>
                          <a:latin typeface="+mj-lt"/>
                          <a:ea typeface="黑体" pitchFamily="49" charset="-122"/>
                        </a:rPr>
                        <a:t>（公有）</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b="0" kern="1200" dirty="0">
                          <a:solidFill>
                            <a:srgbClr val="0000FF"/>
                          </a:solidFill>
                          <a:latin typeface="+mn-lt"/>
                          <a:ea typeface="黑体" pitchFamily="49" charset="-122"/>
                          <a:cs typeface="+mn-cs"/>
                        </a:rPr>
                        <a:t>private</a:t>
                      </a:r>
                      <a:r>
                        <a:rPr lang="zh-CN" altLang="en-US" sz="1800" b="0" kern="1200" dirty="0">
                          <a:solidFill>
                            <a:srgbClr val="0000FF"/>
                          </a:solidFill>
                          <a:latin typeface="+mn-lt"/>
                          <a:ea typeface="黑体" pitchFamily="49" charset="-122"/>
                          <a:cs typeface="+mn-cs"/>
                        </a:rPr>
                        <a:t>（私有）</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graphicFrame>
        <p:nvGraphicFramePr>
          <p:cNvPr id="7" name="表格 6">
            <a:extLst>
              <a:ext uri="{FF2B5EF4-FFF2-40B4-BE49-F238E27FC236}">
                <a16:creationId xmlns:a16="http://schemas.microsoft.com/office/drawing/2014/main" id="{8A8F9067-0029-2B5B-85EC-55C46EA455C9}"/>
              </a:ext>
            </a:extLst>
          </p:cNvPr>
          <p:cNvGraphicFramePr>
            <a:graphicFrameLocks noGrp="1"/>
          </p:cNvGraphicFramePr>
          <p:nvPr>
            <p:extLst>
              <p:ext uri="{D42A27DB-BD31-4B8C-83A1-F6EECF244321}">
                <p14:modId xmlns:p14="http://schemas.microsoft.com/office/powerpoint/2010/main" val="2869959255"/>
              </p:ext>
            </p:extLst>
          </p:nvPr>
        </p:nvGraphicFramePr>
        <p:xfrm>
          <a:off x="5822633" y="1665923"/>
          <a:ext cx="2500312" cy="1800224"/>
        </p:xfrm>
        <a:graphic>
          <a:graphicData uri="http://schemas.openxmlformats.org/drawingml/2006/table">
            <a:tbl>
              <a:tblPr firstRow="1" bandRow="1"/>
              <a:tblGrid>
                <a:gridCol w="2500312">
                  <a:extLst>
                    <a:ext uri="{9D8B030D-6E8A-4147-A177-3AD203B41FA5}">
                      <a16:colId xmlns:a16="http://schemas.microsoft.com/office/drawing/2014/main" val="20000"/>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39" marR="91439"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39" marR="91439"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b="0" kern="1200" dirty="0">
                          <a:solidFill>
                            <a:srgbClr val="0000FF"/>
                          </a:solidFill>
                          <a:latin typeface="+mn-lt"/>
                          <a:ea typeface="黑体" pitchFamily="49" charset="-122"/>
                          <a:cs typeface="+mn-cs"/>
                        </a:rPr>
                        <a:t>不可访问</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kern="1200" dirty="0">
                          <a:solidFill>
                            <a:srgbClr val="0000FF"/>
                          </a:solidFill>
                          <a:latin typeface="+mn-lt"/>
                          <a:ea typeface="黑体" pitchFamily="49" charset="-122"/>
                          <a:cs typeface="+mn-cs"/>
                        </a:rPr>
                        <a:t>不可访问</a:t>
                      </a:r>
                    </a:p>
                  </a:txBody>
                  <a:tcPr marL="91439" marR="91439"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graphicFrame>
        <p:nvGraphicFramePr>
          <p:cNvPr id="8" name="表格 7">
            <a:extLst>
              <a:ext uri="{FF2B5EF4-FFF2-40B4-BE49-F238E27FC236}">
                <a16:creationId xmlns:a16="http://schemas.microsoft.com/office/drawing/2014/main" id="{8B487B47-6000-AFFE-391E-956B25B53E2A}"/>
              </a:ext>
            </a:extLst>
          </p:cNvPr>
          <p:cNvGraphicFramePr>
            <a:graphicFrameLocks noGrp="1"/>
          </p:cNvGraphicFramePr>
          <p:nvPr>
            <p:extLst>
              <p:ext uri="{D42A27DB-BD31-4B8C-83A1-F6EECF244321}">
                <p14:modId xmlns:p14="http://schemas.microsoft.com/office/powerpoint/2010/main" val="2752492427"/>
              </p:ext>
            </p:extLst>
          </p:nvPr>
        </p:nvGraphicFramePr>
        <p:xfrm>
          <a:off x="5822633" y="3666173"/>
          <a:ext cx="2495550" cy="1800224"/>
        </p:xfrm>
        <a:graphic>
          <a:graphicData uri="http://schemas.openxmlformats.org/drawingml/2006/table">
            <a:tbl>
              <a:tblPr firstRow="1" bandRow="1"/>
              <a:tblGrid>
                <a:gridCol w="2495550">
                  <a:extLst>
                    <a:ext uri="{9D8B030D-6E8A-4147-A177-3AD203B41FA5}">
                      <a16:colId xmlns:a16="http://schemas.microsoft.com/office/drawing/2014/main" val="20000"/>
                    </a:ext>
                  </a:extLst>
                </a:gridCol>
              </a:tblGrid>
              <a:tr h="4500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b="0" dirty="0">
                          <a:solidFill>
                            <a:srgbClr val="0000FF"/>
                          </a:solidFill>
                          <a:latin typeface="+mj-lt"/>
                          <a:ea typeface="黑体" pitchFamily="49" charset="-122"/>
                        </a:rPr>
                        <a:t>在派生类中的访问属性</a:t>
                      </a:r>
                    </a:p>
                  </a:txBody>
                  <a:tcPr marL="91413" marR="91413" marT="45721" marB="45721">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b="0" dirty="0">
                          <a:solidFill>
                            <a:srgbClr val="0000FF"/>
                          </a:solidFill>
                          <a:latin typeface="+mj-lt"/>
                          <a:ea typeface="黑体" pitchFamily="49" charset="-122"/>
                        </a:rPr>
                        <a:t>不可访问</a:t>
                      </a:r>
                    </a:p>
                  </a:txBody>
                  <a:tcPr marL="91413" marR="91413" marT="45721" marB="45721">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13" marR="9141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4500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0" kern="1200">
                          <a:solidFill>
                            <a:srgbClr val="0000FF"/>
                          </a:solidFill>
                          <a:latin typeface="+mn-lt"/>
                          <a:ea typeface="黑体" pitchFamily="49" charset="-122"/>
                          <a:cs typeface="+mn-cs"/>
                        </a:rPr>
                        <a:t>protected</a:t>
                      </a:r>
                      <a:r>
                        <a:rPr lang="zh-CN" altLang="en-US" sz="1800" b="0" kern="1200">
                          <a:solidFill>
                            <a:srgbClr val="0000FF"/>
                          </a:solidFill>
                          <a:latin typeface="+mn-lt"/>
                          <a:ea typeface="黑体" pitchFamily="49" charset="-122"/>
                          <a:cs typeface="+mn-cs"/>
                        </a:rPr>
                        <a:t>（保护）</a:t>
                      </a:r>
                    </a:p>
                  </a:txBody>
                  <a:tcPr marL="91413" marR="91413" marT="45721" marB="45721">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bl>
          </a:graphicData>
        </a:graphic>
      </p:graphicFrame>
      <p:sp>
        <p:nvSpPr>
          <p:cNvPr id="9" name="矩形 8">
            <a:extLst>
              <a:ext uri="{FF2B5EF4-FFF2-40B4-BE49-F238E27FC236}">
                <a16:creationId xmlns:a16="http://schemas.microsoft.com/office/drawing/2014/main" id="{A9EF09F7-5183-5CDD-E4C2-4E082F073CF8}"/>
              </a:ext>
            </a:extLst>
          </p:cNvPr>
          <p:cNvSpPr/>
          <p:nvPr/>
        </p:nvSpPr>
        <p:spPr>
          <a:xfrm>
            <a:off x="5751196" y="1594486"/>
            <a:ext cx="2714625" cy="3929063"/>
          </a:xfrm>
          <a:prstGeom prst="rect">
            <a:avLst/>
          </a:prstGeom>
          <a:no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FFFFFF"/>
              </a:solidFill>
              <a:effectLst/>
              <a:uLnTx/>
              <a:uFillTx/>
              <a:latin typeface="Times New Roman"/>
              <a:ea typeface="宋体"/>
              <a:cs typeface="+mn-cs"/>
            </a:endParaRPr>
          </a:p>
        </p:txBody>
      </p:sp>
      <p:sp>
        <p:nvSpPr>
          <p:cNvPr id="10" name="矩形 9">
            <a:extLst>
              <a:ext uri="{FF2B5EF4-FFF2-40B4-BE49-F238E27FC236}">
                <a16:creationId xmlns:a16="http://schemas.microsoft.com/office/drawing/2014/main" id="{6AB7B076-F804-93D2-631F-99015912977A}"/>
              </a:ext>
            </a:extLst>
          </p:cNvPr>
          <p:cNvSpPr>
            <a:spLocks noChangeArrowheads="1"/>
          </p:cNvSpPr>
          <p:nvPr/>
        </p:nvSpPr>
        <p:spPr bwMode="auto">
          <a:xfrm>
            <a:off x="5689284" y="1229360"/>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以公用继承方式派生新类</a:t>
            </a:r>
            <a:endParaRPr kumimoji="0" lang="zh-CN" altLang="en-US" sz="20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1033223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E09F1530-D96F-C3B1-109F-4362DCB92EB2}"/>
              </a:ext>
            </a:extLst>
          </p:cNvPr>
          <p:cNvSpPr txBox="1">
            <a:spLocks noChangeArrowheads="1"/>
          </p:cNvSpPr>
          <p:nvPr/>
        </p:nvSpPr>
        <p:spPr>
          <a:xfrm>
            <a:off x="396510" y="1232881"/>
            <a:ext cx="8153400" cy="964382"/>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ct val="50000"/>
              </a:spcBef>
            </a:pPr>
            <a:r>
              <a:rPr lang="zh-CN" altLang="en-US" sz="3000">
                <a:latin typeface="Arial" panose="020B0604020202020204" pitchFamily="34" charset="0"/>
                <a:ea typeface="黑体" panose="02010609060101010101" pitchFamily="49" charset="-122"/>
              </a:rPr>
              <a:t>第11章  继承与派生</a:t>
            </a:r>
          </a:p>
        </p:txBody>
      </p:sp>
      <p:sp>
        <p:nvSpPr>
          <p:cNvPr id="3" name="Rectangle 3">
            <a:extLst>
              <a:ext uri="{FF2B5EF4-FFF2-40B4-BE49-F238E27FC236}">
                <a16:creationId xmlns:a16="http://schemas.microsoft.com/office/drawing/2014/main" id="{E3EC37F4-3245-913B-BFDA-A111C27374CE}"/>
              </a:ext>
            </a:extLst>
          </p:cNvPr>
          <p:cNvSpPr txBox="1">
            <a:spLocks noChangeArrowheads="1"/>
          </p:cNvSpPr>
          <p:nvPr/>
        </p:nvSpPr>
        <p:spPr>
          <a:xfrm>
            <a:off x="980466" y="2413287"/>
            <a:ext cx="7543800" cy="25956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en-US" altLang="zh-CN">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11.1  </a:t>
            </a:r>
            <a:r>
              <a:rPr lang="zh-CN" altLang="en-US">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继承与派生的概念</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11.2  派生类的声明方式</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11.3  派生类的构成</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11.4  派生类成员的访问属性</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 action="ppaction://noaction">
                  <a:extLst>
                    <a:ext uri="{A12FA001-AC4F-418D-AE19-62706E023703}">
                      <ahyp:hlinkClr xmlns:ahyp="http://schemas.microsoft.com/office/drawing/2018/hyperlinkcolor" val="tx"/>
                    </a:ext>
                  </a:extLst>
                </a:hlinkClick>
              </a:rPr>
              <a:t>11.5  派生类的构造函数和析构函数</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19606337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C6388E5F-5F8A-5338-DD64-D50D8EDCF80D}"/>
              </a:ext>
            </a:extLst>
          </p:cNvPr>
          <p:cNvSpPr txBox="1">
            <a:spLocks noChangeArrowheads="1"/>
          </p:cNvSpPr>
          <p:nvPr/>
        </p:nvSpPr>
        <p:spPr>
          <a:xfrm>
            <a:off x="446723" y="1204001"/>
            <a:ext cx="8382000" cy="4891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1000"/>
              </a:spcBef>
              <a:spcAft>
                <a:spcPts val="0"/>
              </a:spcAft>
              <a:buClr>
                <a:srgbClr val="FF0000"/>
              </a:buClr>
              <a:buSzTx/>
              <a:buFont typeface="Wingdings"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rPr>
              <a:t> 基类的私有成员被派生类继承后变为不可访问的成员，派生类中的一切成员均无法访问它们。如果需要在派生类中引用基类的某些成员，应当将基类的这些成员声明为</a:t>
            </a:r>
            <a:r>
              <a:rPr kumimoji="0" lang="en-US" altLang="zh-CN" sz="2000" b="0" i="0" u="none" strike="noStrike" kern="1200" cap="none" spc="0" normalizeH="0" baseline="0" noProof="0">
                <a:ln>
                  <a:noFill/>
                </a:ln>
                <a:solidFill>
                  <a:srgbClr val="000000"/>
                </a:solidFill>
                <a:effectLst/>
                <a:uLnTx/>
                <a:uFillTx/>
                <a:latin typeface="Times New Roman"/>
                <a:ea typeface="黑体" pitchFamily="49" charset="-122"/>
                <a:cs typeface="+mn-cs"/>
              </a:rPr>
              <a:t>protected，</a:t>
            </a:r>
            <a:r>
              <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rPr>
              <a:t>而不要声明为</a:t>
            </a:r>
            <a:r>
              <a:rPr kumimoji="0" lang="en-US" altLang="zh-CN" sz="2000" b="0" i="0" u="none" strike="noStrike" kern="1200" cap="none" spc="0" normalizeH="0" baseline="0" noProof="0">
                <a:ln>
                  <a:noFill/>
                </a:ln>
                <a:solidFill>
                  <a:srgbClr val="000000"/>
                </a:solidFill>
                <a:effectLst/>
                <a:uLnTx/>
                <a:uFillTx/>
                <a:latin typeface="Times New Roman"/>
                <a:ea typeface="黑体" pitchFamily="49" charset="-122"/>
                <a:cs typeface="+mn-cs"/>
              </a:rPr>
              <a:t>private。</a:t>
            </a:r>
          </a:p>
          <a:p>
            <a:pPr marL="0" marR="0" lvl="0" indent="0" algn="l" defTabSz="914400" rtl="0" eaLnBrk="1" fontAlgn="auto" latinLnBrk="0" hangingPunct="1">
              <a:lnSpc>
                <a:spcPts val="2800"/>
              </a:lnSpc>
              <a:spcBef>
                <a:spcPts val="1000"/>
              </a:spcBef>
              <a:spcAft>
                <a:spcPts val="0"/>
              </a:spcAft>
              <a:buClr>
                <a:srgbClr val="FF0000"/>
              </a:buClr>
              <a:buSzTx/>
              <a:buFont typeface="Wingdings"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rPr>
              <a:t> 如果善于利用保护成员，可以在类的层次结构中找到数据共享与成员隐蔽之间的结合点。既可实现某些成员的隐蔽，又可方便地继承，能实现代码重用与扩充。</a:t>
            </a:r>
            <a:endParaRPr kumimoji="0" lang="en-US" altLang="zh-CN" sz="2000" b="0" i="0" u="none" strike="noStrike" kern="1200" cap="none" spc="0" normalizeH="0" baseline="0" noProof="0">
              <a:ln>
                <a:noFill/>
              </a:ln>
              <a:solidFill>
                <a:srgbClr val="000000"/>
              </a:solidFill>
              <a:effectLst/>
              <a:uLnTx/>
              <a:uFillTx/>
              <a:latin typeface="Times New Roman"/>
              <a:ea typeface="黑体" pitchFamily="49" charset="-122"/>
              <a:cs typeface="+mn-cs"/>
            </a:endParaRPr>
          </a:p>
          <a:p>
            <a:pPr marL="0" marR="0" lvl="0" indent="0" algn="l" defTabSz="914400" rtl="0" eaLnBrk="1" fontAlgn="auto" latinLnBrk="0" hangingPunct="1">
              <a:lnSpc>
                <a:spcPts val="2800"/>
              </a:lnSpc>
              <a:spcBef>
                <a:spcPts val="1000"/>
              </a:spcBef>
              <a:spcAft>
                <a:spcPts val="0"/>
              </a:spcAft>
              <a:buClr>
                <a:srgbClr val="FF0000"/>
              </a:buClr>
              <a:buSzTx/>
              <a:buFont typeface="Wingdings"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rPr>
              <a:t> 在派生类中，成员有4种不同的访问属性: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graphicFrame>
        <p:nvGraphicFramePr>
          <p:cNvPr id="4" name="表格 3">
            <a:extLst>
              <a:ext uri="{FF2B5EF4-FFF2-40B4-BE49-F238E27FC236}">
                <a16:creationId xmlns:a16="http://schemas.microsoft.com/office/drawing/2014/main" id="{96C7E99C-E537-D12E-4F9B-7B034EA83E50}"/>
              </a:ext>
            </a:extLst>
          </p:cNvPr>
          <p:cNvGraphicFramePr>
            <a:graphicFrameLocks noGrp="1"/>
          </p:cNvGraphicFramePr>
          <p:nvPr>
            <p:extLst>
              <p:ext uri="{D42A27DB-BD31-4B8C-83A1-F6EECF244321}">
                <p14:modId xmlns:p14="http://schemas.microsoft.com/office/powerpoint/2010/main" val="240759402"/>
              </p:ext>
            </p:extLst>
          </p:nvPr>
        </p:nvGraphicFramePr>
        <p:xfrm>
          <a:off x="446723" y="4084320"/>
          <a:ext cx="8001000" cy="1854200"/>
        </p:xfrm>
        <a:graphic>
          <a:graphicData uri="http://schemas.openxmlformats.org/drawingml/2006/table">
            <a:tbl>
              <a:tblPr firstRow="1" bandRow="1"/>
              <a:tblGrid>
                <a:gridCol w="2143125">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857375">
                  <a:extLst>
                    <a:ext uri="{9D8B030D-6E8A-4147-A177-3AD203B41FA5}">
                      <a16:colId xmlns:a16="http://schemas.microsoft.com/office/drawing/2014/main" val="20002"/>
                    </a:ext>
                  </a:extLst>
                </a:gridCol>
                <a:gridCol w="2571750">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r>
                        <a:rPr lang="zh-CN" altLang="en-US" b="0">
                          <a:solidFill>
                            <a:srgbClr val="C00000"/>
                          </a:solidFill>
                          <a:latin typeface="黑体" pitchFamily="49" charset="-122"/>
                          <a:ea typeface="黑体" pitchFamily="49" charset="-122"/>
                        </a:rPr>
                        <a:t>派生类中访问属性</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r>
                        <a:rPr lang="zh-CN" altLang="en-US" b="0">
                          <a:solidFill>
                            <a:srgbClr val="0000FF"/>
                          </a:solidFill>
                          <a:latin typeface="黑体" pitchFamily="49" charset="-122"/>
                          <a:ea typeface="黑体" pitchFamily="49" charset="-122"/>
                        </a:rPr>
                        <a:t>在派生类中</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r>
                        <a:rPr lang="zh-CN" altLang="en-US" b="0">
                          <a:solidFill>
                            <a:srgbClr val="0000FF"/>
                          </a:solidFill>
                          <a:latin typeface="黑体" pitchFamily="49" charset="-122"/>
                          <a:ea typeface="黑体" pitchFamily="49" charset="-122"/>
                        </a:rPr>
                        <a:t>在派生类外部</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r>
                        <a:rPr lang="zh-CN" altLang="en-US" b="0">
                          <a:solidFill>
                            <a:srgbClr val="0000FF"/>
                          </a:solidFill>
                          <a:latin typeface="黑体" pitchFamily="49" charset="-122"/>
                          <a:ea typeface="黑体" pitchFamily="49" charset="-122"/>
                        </a:rPr>
                        <a:t>在下一层公用派生类中</a:t>
                      </a:r>
                    </a:p>
                  </a:txBody>
                  <a:tcPr marL="91439" marR="91439">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CC99"/>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C00000"/>
                          </a:solidFill>
                          <a:latin typeface="黑体" pitchFamily="49" charset="-122"/>
                          <a:ea typeface="黑体" pitchFamily="49" charset="-122"/>
                        </a:rPr>
                        <a:t>公用</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C00000"/>
                          </a:solidFill>
                          <a:latin typeface="黑体" pitchFamily="49" charset="-122"/>
                          <a:ea typeface="黑体" pitchFamily="49" charset="-122"/>
                        </a:rPr>
                        <a:t>保护</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C00000"/>
                          </a:solidFill>
                          <a:latin typeface="黑体" pitchFamily="49" charset="-122"/>
                          <a:ea typeface="黑体" pitchFamily="49" charset="-122"/>
                        </a:rPr>
                        <a:t>私有</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40000"/>
                      </a:srgb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C00000"/>
                          </a:solidFill>
                          <a:latin typeface="黑体" pitchFamily="49" charset="-122"/>
                          <a:ea typeface="黑体" pitchFamily="49" charset="-122"/>
                        </a:rPr>
                        <a:t>不可访问</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r>
                        <a:rPr lang="zh-CN" altLang="en-US" b="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rgbClr val="0000FF"/>
                          </a:solidFill>
                          <a:latin typeface="黑体" pitchFamily="49" charset="-122"/>
                          <a:ea typeface="黑体" pitchFamily="49" charset="-122"/>
                        </a:rPr>
                        <a:t>不可以</a:t>
                      </a:r>
                    </a:p>
                  </a:txBody>
                  <a:tcPr marL="91439" marR="91439">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CC99">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5435499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DA9CB9D6-E8BD-AB67-BA41-3EF9666EF73E}"/>
              </a:ext>
            </a:extLst>
          </p:cNvPr>
          <p:cNvSpPr txBox="1">
            <a:spLocks noChangeArrowheads="1"/>
          </p:cNvSpPr>
          <p:nvPr/>
        </p:nvSpPr>
        <p:spPr>
          <a:xfrm>
            <a:off x="302012" y="843651"/>
            <a:ext cx="3624263" cy="5516510"/>
          </a:xfrm>
          <a:prstGeom prst="rect">
            <a:avLst/>
          </a:prstGeom>
          <a:ln w="19050">
            <a:solidFill>
              <a:srgbClr val="8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&lt;string&gt;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声明基类</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protected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基类保护成员</a:t>
            </a: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num;</a:t>
            </a: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name;</a:t>
            </a: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char sex;};</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Student1: </a:t>
            </a:r>
            <a:r>
              <a:rPr kumimoji="0" lang="en-US" altLang="zh-CN" sz="1800" b="0" i="0" u="none" strike="noStrike" kern="1200" cap="none" spc="0" normalizeH="0" baseline="0" noProof="0" dirty="0">
                <a:ln>
                  <a:noFill/>
                </a:ln>
                <a:solidFill>
                  <a:srgbClr val="C00000"/>
                </a:solidFill>
                <a:effectLst/>
                <a:uLnTx/>
                <a:uFillTx/>
                <a:latin typeface="Times New Roman"/>
                <a:ea typeface="宋体"/>
                <a:cs typeface="+mn-cs"/>
              </a:rPr>
              <a:t>protected</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get_value1();</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display1( );                      </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0005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2"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5" name="矩形 2">
            <a:extLst>
              <a:ext uri="{FF2B5EF4-FFF2-40B4-BE49-F238E27FC236}">
                <a16:creationId xmlns:a16="http://schemas.microsoft.com/office/drawing/2014/main" id="{E976C93D-AD6E-6C3C-A410-E7DE355DC078}"/>
              </a:ext>
            </a:extLst>
          </p:cNvPr>
          <p:cNvSpPr>
            <a:spLocks noChangeArrowheads="1"/>
          </p:cNvSpPr>
          <p:nvPr/>
        </p:nvSpPr>
        <p:spPr bwMode="auto">
          <a:xfrm>
            <a:off x="248635" y="396149"/>
            <a:ext cx="4789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例11.3 在派生类中引用保护成员。</a:t>
            </a:r>
          </a:p>
        </p:txBody>
      </p:sp>
      <p:sp>
        <p:nvSpPr>
          <p:cNvPr id="6" name="矩形 3">
            <a:extLst>
              <a:ext uri="{FF2B5EF4-FFF2-40B4-BE49-F238E27FC236}">
                <a16:creationId xmlns:a16="http://schemas.microsoft.com/office/drawing/2014/main" id="{CC78BA36-4268-25AE-2148-C8F74CFBCAE8}"/>
              </a:ext>
            </a:extLst>
          </p:cNvPr>
          <p:cNvSpPr>
            <a:spLocks noChangeArrowheads="1"/>
          </p:cNvSpPr>
          <p:nvPr/>
        </p:nvSpPr>
        <p:spPr bwMode="auto">
          <a:xfrm>
            <a:off x="3979653" y="843651"/>
            <a:ext cx="4912922" cy="5516510"/>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Student1::get_value1( )</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cin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&gt;&gt;num&gt;&gt;name&lt;&lt;sex;</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cin</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&gt;&gt;age&gt;&gt;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Student1::display1(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引用基类的保护成员，合法</a:t>
            </a:r>
            <a:endPar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&lt;&lt;″num: ″&lt;&lt;num&lt;&lt;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&lt;&lt;″name: ″&lt;&lt;name&lt;&lt;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合法</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&lt;&lt;″sex: ″&lt;&lt;sex&lt;&lt;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合法</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引用派生类的私有成员，合法</a:t>
            </a:r>
            <a:endPar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&lt;&lt;″age: ″&lt;&lt;age&lt;&lt;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&lt;&lt;″address: ″&lt;&lt;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addr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合法</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{Student1 stud1;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派生类</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类的对象</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stud1.display1( );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合法</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stud1.num=10023;    </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错误</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，外界不能访问保护成员</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return 0;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0364780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7E6D3CA7-120B-7263-8040-3CA2BC540217}"/>
              </a:ext>
            </a:extLst>
          </p:cNvPr>
          <p:cNvSpPr txBox="1">
            <a:spLocks noChangeArrowheads="1"/>
          </p:cNvSpPr>
          <p:nvPr/>
        </p:nvSpPr>
        <p:spPr>
          <a:xfrm>
            <a:off x="872960" y="971232"/>
            <a:ext cx="8077200" cy="6858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11.4.4 多级派生时的访问属性</a:t>
            </a:r>
          </a:p>
        </p:txBody>
      </p:sp>
      <p:pic>
        <p:nvPicPr>
          <p:cNvPr id="5" name="Picture 4" descr="F:\C++程序设计\tu\tu\图11.9.tif">
            <a:extLst>
              <a:ext uri="{FF2B5EF4-FFF2-40B4-BE49-F238E27FC236}">
                <a16:creationId xmlns:a16="http://schemas.microsoft.com/office/drawing/2014/main" id="{B9C85496-8032-BB20-5974-491F5DF19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501" y="1719720"/>
            <a:ext cx="107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10">
            <a:extLst>
              <a:ext uri="{FF2B5EF4-FFF2-40B4-BE49-F238E27FC236}">
                <a16:creationId xmlns:a16="http://schemas.microsoft.com/office/drawing/2014/main" id="{DD4E72B0-F075-62A2-6293-108E4D4DB780}"/>
              </a:ext>
            </a:extLst>
          </p:cNvPr>
          <p:cNvSpPr>
            <a:spLocks/>
          </p:cNvSpPr>
          <p:nvPr/>
        </p:nvSpPr>
        <p:spPr bwMode="auto">
          <a:xfrm>
            <a:off x="4438251" y="2656345"/>
            <a:ext cx="1512888" cy="719138"/>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spcBef>
                <a:spcPct val="0"/>
              </a:spcBef>
              <a:spcAft>
                <a:spcPct val="0"/>
              </a:spcAft>
            </a:pPr>
            <a:r>
              <a:rPr lang="en-US" altLang="zh-CN" sz="1800">
                <a:solidFill>
                  <a:srgbClr val="000000"/>
                </a:solidFill>
                <a:ea typeface="黑体" panose="02010609060101010101" pitchFamily="49" charset="-122"/>
              </a:rPr>
              <a:t>A</a:t>
            </a:r>
            <a:r>
              <a:rPr lang="zh-CN" altLang="en-US" sz="1800">
                <a:solidFill>
                  <a:srgbClr val="000000"/>
                </a:solidFill>
                <a:ea typeface="黑体" panose="02010609060101010101" pitchFamily="49" charset="-122"/>
              </a:rPr>
              <a:t>的</a:t>
            </a:r>
          </a:p>
          <a:p>
            <a:pPr algn="ctr" defTabSz="914400" eaLnBrk="1" fontAlgn="base" hangingPunct="1">
              <a:spcBef>
                <a:spcPct val="0"/>
              </a:spcBef>
              <a:spcAft>
                <a:spcPct val="0"/>
              </a:spcAft>
            </a:pPr>
            <a:r>
              <a:rPr lang="zh-CN" altLang="en-US" sz="1800">
                <a:solidFill>
                  <a:srgbClr val="000000"/>
                </a:solidFill>
                <a:ea typeface="黑体" panose="02010609060101010101" pitchFamily="49" charset="-122"/>
              </a:rPr>
              <a:t>直接派生类</a:t>
            </a:r>
          </a:p>
        </p:txBody>
      </p:sp>
      <p:sp>
        <p:nvSpPr>
          <p:cNvPr id="12" name="AutoShape 12">
            <a:extLst>
              <a:ext uri="{FF2B5EF4-FFF2-40B4-BE49-F238E27FC236}">
                <a16:creationId xmlns:a16="http://schemas.microsoft.com/office/drawing/2014/main" id="{EA5E4B60-B07B-F4FB-20F0-22427B5DCC9A}"/>
              </a:ext>
            </a:extLst>
          </p:cNvPr>
          <p:cNvSpPr>
            <a:spLocks/>
          </p:cNvSpPr>
          <p:nvPr/>
        </p:nvSpPr>
        <p:spPr bwMode="auto">
          <a:xfrm>
            <a:off x="4438251" y="3664409"/>
            <a:ext cx="1512888" cy="719137"/>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spcBef>
                <a:spcPct val="0"/>
              </a:spcBef>
              <a:spcAft>
                <a:spcPct val="0"/>
              </a:spcAft>
            </a:pPr>
            <a:r>
              <a:rPr lang="en-US" altLang="zh-CN" sz="1800">
                <a:solidFill>
                  <a:srgbClr val="000000"/>
                </a:solidFill>
                <a:ea typeface="黑体" panose="02010609060101010101" pitchFamily="49" charset="-122"/>
              </a:rPr>
              <a:t>A</a:t>
            </a:r>
            <a:r>
              <a:rPr lang="zh-CN" altLang="en-US" sz="1800">
                <a:solidFill>
                  <a:srgbClr val="000000"/>
                </a:solidFill>
                <a:ea typeface="黑体" panose="02010609060101010101" pitchFamily="49" charset="-122"/>
              </a:rPr>
              <a:t>的</a:t>
            </a:r>
          </a:p>
          <a:p>
            <a:pPr algn="ctr" defTabSz="914400" eaLnBrk="1" fontAlgn="base" hangingPunct="1">
              <a:spcBef>
                <a:spcPct val="0"/>
              </a:spcBef>
              <a:spcAft>
                <a:spcPct val="0"/>
              </a:spcAft>
            </a:pPr>
            <a:r>
              <a:rPr lang="zh-CN" altLang="en-US" sz="1800">
                <a:solidFill>
                  <a:srgbClr val="000000"/>
                </a:solidFill>
                <a:ea typeface="黑体" panose="02010609060101010101" pitchFamily="49" charset="-122"/>
              </a:rPr>
              <a:t>间接派生类</a:t>
            </a:r>
          </a:p>
        </p:txBody>
      </p:sp>
      <p:sp>
        <p:nvSpPr>
          <p:cNvPr id="13" name="AutoShape 13">
            <a:extLst>
              <a:ext uri="{FF2B5EF4-FFF2-40B4-BE49-F238E27FC236}">
                <a16:creationId xmlns:a16="http://schemas.microsoft.com/office/drawing/2014/main" id="{45AE97FE-DF38-66E7-97D0-A67848A8D26D}"/>
              </a:ext>
            </a:extLst>
          </p:cNvPr>
          <p:cNvSpPr>
            <a:spLocks/>
          </p:cNvSpPr>
          <p:nvPr/>
        </p:nvSpPr>
        <p:spPr bwMode="auto">
          <a:xfrm>
            <a:off x="4438251" y="1719720"/>
            <a:ext cx="1512888" cy="719138"/>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spcBef>
                <a:spcPct val="0"/>
              </a:spcBef>
              <a:spcAft>
                <a:spcPct val="0"/>
              </a:spcAft>
            </a:pPr>
            <a:r>
              <a:rPr lang="en-US" altLang="zh-CN" sz="1800">
                <a:solidFill>
                  <a:srgbClr val="000000"/>
                </a:solidFill>
                <a:ea typeface="黑体" panose="02010609060101010101" pitchFamily="49" charset="-122"/>
              </a:rPr>
              <a:t>B</a:t>
            </a:r>
            <a:r>
              <a:rPr lang="zh-CN" altLang="en-US" sz="1800">
                <a:solidFill>
                  <a:srgbClr val="000000"/>
                </a:solidFill>
                <a:ea typeface="黑体" panose="02010609060101010101" pitchFamily="49" charset="-122"/>
              </a:rPr>
              <a:t>的</a:t>
            </a:r>
          </a:p>
          <a:p>
            <a:pPr algn="ctr" defTabSz="914400" eaLnBrk="1" fontAlgn="base" hangingPunct="1">
              <a:spcBef>
                <a:spcPct val="0"/>
              </a:spcBef>
              <a:spcAft>
                <a:spcPct val="0"/>
              </a:spcAft>
            </a:pPr>
            <a:r>
              <a:rPr lang="zh-CN" altLang="en-US" sz="1800">
                <a:solidFill>
                  <a:srgbClr val="000000"/>
                </a:solidFill>
                <a:ea typeface="黑体" panose="02010609060101010101" pitchFamily="49" charset="-122"/>
              </a:rPr>
              <a:t>直接基类</a:t>
            </a:r>
          </a:p>
        </p:txBody>
      </p:sp>
      <p:sp>
        <p:nvSpPr>
          <p:cNvPr id="14" name="AutoShape 14">
            <a:extLst>
              <a:ext uri="{FF2B5EF4-FFF2-40B4-BE49-F238E27FC236}">
                <a16:creationId xmlns:a16="http://schemas.microsoft.com/office/drawing/2014/main" id="{8B51C046-9E76-4BBE-3DBD-E04304C701A6}"/>
              </a:ext>
            </a:extLst>
          </p:cNvPr>
          <p:cNvSpPr>
            <a:spLocks/>
          </p:cNvSpPr>
          <p:nvPr/>
        </p:nvSpPr>
        <p:spPr bwMode="auto">
          <a:xfrm>
            <a:off x="4438251" y="1719720"/>
            <a:ext cx="1512888" cy="719138"/>
          </a:xfrm>
          <a:prstGeom prst="borderCallout2">
            <a:avLst>
              <a:gd name="adj1" fmla="val 34435"/>
              <a:gd name="adj2" fmla="val 105037"/>
              <a:gd name="adj3" fmla="val 34435"/>
              <a:gd name="adj4" fmla="val 114060"/>
              <a:gd name="adj5" fmla="val 34435"/>
              <a:gd name="adj6" fmla="val 123398"/>
            </a:avLst>
          </a:prstGeom>
          <a:solidFill>
            <a:srgbClr val="FFCC00"/>
          </a:solidFill>
          <a:ln w="22225">
            <a:solidFill>
              <a:srgbClr val="0000FF"/>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914400" eaLnBrk="1" fontAlgn="base" hangingPunct="1">
              <a:spcBef>
                <a:spcPct val="0"/>
              </a:spcBef>
              <a:spcAft>
                <a:spcPct val="0"/>
              </a:spcAft>
            </a:pPr>
            <a:r>
              <a:rPr lang="en-US" altLang="zh-CN" sz="1800" dirty="0" err="1">
                <a:solidFill>
                  <a:srgbClr val="000000"/>
                </a:solidFill>
                <a:ea typeface="黑体" panose="02010609060101010101" pitchFamily="49" charset="-122"/>
              </a:rPr>
              <a:t>C</a:t>
            </a:r>
            <a:r>
              <a:rPr lang="en-US" altLang="en-US" sz="1800" dirty="0" err="1">
                <a:solidFill>
                  <a:srgbClr val="000000"/>
                </a:solidFill>
                <a:ea typeface="黑体" panose="02010609060101010101" pitchFamily="49" charset="-122"/>
              </a:rPr>
              <a:t>的</a:t>
            </a:r>
            <a:endParaRPr lang="en-US" altLang="en-US" sz="1800" dirty="0">
              <a:solidFill>
                <a:srgbClr val="000000"/>
              </a:solidFill>
              <a:ea typeface="黑体" panose="02010609060101010101" pitchFamily="49" charset="-122"/>
            </a:endParaRPr>
          </a:p>
          <a:p>
            <a:pPr algn="ctr" defTabSz="914400" eaLnBrk="1" fontAlgn="base" hangingPunct="1">
              <a:spcBef>
                <a:spcPct val="0"/>
              </a:spcBef>
              <a:spcAft>
                <a:spcPct val="0"/>
              </a:spcAft>
            </a:pPr>
            <a:r>
              <a:rPr lang="en-US" altLang="zh-CN" sz="1800" dirty="0" err="1">
                <a:solidFill>
                  <a:srgbClr val="000000"/>
                </a:solidFill>
                <a:ea typeface="黑体" panose="02010609060101010101" pitchFamily="49" charset="-122"/>
              </a:rPr>
              <a:t>间接</a:t>
            </a:r>
            <a:r>
              <a:rPr lang="en-US" altLang="en-US" sz="1800" dirty="0" err="1">
                <a:solidFill>
                  <a:srgbClr val="000000"/>
                </a:solidFill>
                <a:ea typeface="黑体" panose="02010609060101010101" pitchFamily="49" charset="-122"/>
              </a:rPr>
              <a:t>基类</a:t>
            </a:r>
            <a:endParaRPr lang="zh-CN" altLang="en-US" sz="1800" dirty="0">
              <a:solidFill>
                <a:srgbClr val="000000"/>
              </a:solidFill>
              <a:ea typeface="黑体" panose="02010609060101010101" pitchFamily="49" charset="-122"/>
            </a:endParaRPr>
          </a:p>
        </p:txBody>
      </p:sp>
      <p:sp>
        <p:nvSpPr>
          <p:cNvPr id="15" name="Rectangle 15">
            <a:extLst>
              <a:ext uri="{FF2B5EF4-FFF2-40B4-BE49-F238E27FC236}">
                <a16:creationId xmlns:a16="http://schemas.microsoft.com/office/drawing/2014/main" id="{C197A5A7-F602-09AA-8846-68B09A5C3F16}"/>
              </a:ext>
            </a:extLst>
          </p:cNvPr>
          <p:cNvSpPr>
            <a:spLocks noChangeArrowheads="1"/>
          </p:cNvSpPr>
          <p:nvPr/>
        </p:nvSpPr>
        <p:spPr bwMode="auto">
          <a:xfrm>
            <a:off x="274474" y="1690370"/>
            <a:ext cx="2808287"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A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基类</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protected: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f1(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j;</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k;};</a:t>
            </a:r>
          </a:p>
        </p:txBody>
      </p:sp>
      <p:sp>
        <p:nvSpPr>
          <p:cNvPr id="17" name="Rectangle 17">
            <a:extLst>
              <a:ext uri="{FF2B5EF4-FFF2-40B4-BE49-F238E27FC236}">
                <a16:creationId xmlns:a16="http://schemas.microsoft.com/office/drawing/2014/main" id="{AD197913-9359-2A19-B24A-C31C3318E0E7}"/>
              </a:ext>
            </a:extLst>
          </p:cNvPr>
          <p:cNvSpPr>
            <a:spLocks noChangeArrowheads="1"/>
          </p:cNvSpPr>
          <p:nvPr/>
        </p:nvSpPr>
        <p:spPr bwMode="auto">
          <a:xfrm>
            <a:off x="3298660" y="1690370"/>
            <a:ext cx="2374900"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B: public A</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f2(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protected: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f3(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m;};</a:t>
            </a:r>
          </a:p>
        </p:txBody>
      </p:sp>
      <p:sp>
        <p:nvSpPr>
          <p:cNvPr id="21" name="Rectangle 141">
            <a:extLst>
              <a:ext uri="{FF2B5EF4-FFF2-40B4-BE49-F238E27FC236}">
                <a16:creationId xmlns:a16="http://schemas.microsoft.com/office/drawing/2014/main" id="{8FEAA8E3-8EDB-A203-9B2D-842A4D321437}"/>
              </a:ext>
            </a:extLst>
          </p:cNvPr>
          <p:cNvSpPr>
            <a:spLocks noChangeArrowheads="1"/>
          </p:cNvSpPr>
          <p:nvPr/>
        </p:nvSpPr>
        <p:spPr bwMode="auto">
          <a:xfrm>
            <a:off x="5891049" y="1690370"/>
            <a:ext cx="2808287"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C: protected B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void f4(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n;</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22" name="Group 503">
            <a:extLst>
              <a:ext uri="{FF2B5EF4-FFF2-40B4-BE49-F238E27FC236}">
                <a16:creationId xmlns:a16="http://schemas.microsoft.com/office/drawing/2014/main" id="{C9BC3D96-C39E-6275-9A8B-B3A3CD938570}"/>
              </a:ext>
            </a:extLst>
          </p:cNvPr>
          <p:cNvGraphicFramePr>
            <a:graphicFrameLocks noGrp="1"/>
          </p:cNvGraphicFramePr>
          <p:nvPr>
            <p:extLst>
              <p:ext uri="{D42A27DB-BD31-4B8C-83A1-F6EECF244321}">
                <p14:modId xmlns:p14="http://schemas.microsoft.com/office/powerpoint/2010/main" val="4058477528"/>
              </p:ext>
            </p:extLst>
          </p:nvPr>
        </p:nvGraphicFramePr>
        <p:xfrm>
          <a:off x="272064" y="4045054"/>
          <a:ext cx="8497887" cy="2473518"/>
        </p:xfrm>
        <a:graphic>
          <a:graphicData uri="http://schemas.openxmlformats.org/drawingml/2006/table">
            <a:tbl>
              <a:tblPr/>
              <a:tblGrid>
                <a:gridCol w="1008062">
                  <a:extLst>
                    <a:ext uri="{9D8B030D-6E8A-4147-A177-3AD203B41FA5}">
                      <a16:colId xmlns:a16="http://schemas.microsoft.com/office/drawing/2014/main" val="2185479155"/>
                    </a:ext>
                  </a:extLst>
                </a:gridCol>
                <a:gridCol w="692150">
                  <a:extLst>
                    <a:ext uri="{9D8B030D-6E8A-4147-A177-3AD203B41FA5}">
                      <a16:colId xmlns:a16="http://schemas.microsoft.com/office/drawing/2014/main" val="2644745330"/>
                    </a:ext>
                  </a:extLst>
                </a:gridCol>
                <a:gridCol w="849313">
                  <a:extLst>
                    <a:ext uri="{9D8B030D-6E8A-4147-A177-3AD203B41FA5}">
                      <a16:colId xmlns:a16="http://schemas.microsoft.com/office/drawing/2014/main" val="2138445274"/>
                    </a:ext>
                  </a:extLst>
                </a:gridCol>
                <a:gridCol w="849312">
                  <a:extLst>
                    <a:ext uri="{9D8B030D-6E8A-4147-A177-3AD203B41FA5}">
                      <a16:colId xmlns:a16="http://schemas.microsoft.com/office/drawing/2014/main" val="4215393732"/>
                    </a:ext>
                  </a:extLst>
                </a:gridCol>
                <a:gridCol w="850900">
                  <a:extLst>
                    <a:ext uri="{9D8B030D-6E8A-4147-A177-3AD203B41FA5}">
                      <a16:colId xmlns:a16="http://schemas.microsoft.com/office/drawing/2014/main" val="889845131"/>
                    </a:ext>
                  </a:extLst>
                </a:gridCol>
                <a:gridCol w="849313">
                  <a:extLst>
                    <a:ext uri="{9D8B030D-6E8A-4147-A177-3AD203B41FA5}">
                      <a16:colId xmlns:a16="http://schemas.microsoft.com/office/drawing/2014/main" val="207791388"/>
                    </a:ext>
                  </a:extLst>
                </a:gridCol>
                <a:gridCol w="849312">
                  <a:extLst>
                    <a:ext uri="{9D8B030D-6E8A-4147-A177-3AD203B41FA5}">
                      <a16:colId xmlns:a16="http://schemas.microsoft.com/office/drawing/2014/main" val="2841067561"/>
                    </a:ext>
                  </a:extLst>
                </a:gridCol>
                <a:gridCol w="849313">
                  <a:extLst>
                    <a:ext uri="{9D8B030D-6E8A-4147-A177-3AD203B41FA5}">
                      <a16:colId xmlns:a16="http://schemas.microsoft.com/office/drawing/2014/main" val="2868912172"/>
                    </a:ext>
                  </a:extLst>
                </a:gridCol>
                <a:gridCol w="850900">
                  <a:extLst>
                    <a:ext uri="{9D8B030D-6E8A-4147-A177-3AD203B41FA5}">
                      <a16:colId xmlns:a16="http://schemas.microsoft.com/office/drawing/2014/main" val="211787135"/>
                    </a:ext>
                  </a:extLst>
                </a:gridCol>
                <a:gridCol w="849312">
                  <a:extLst>
                    <a:ext uri="{9D8B030D-6E8A-4147-A177-3AD203B41FA5}">
                      <a16:colId xmlns:a16="http://schemas.microsoft.com/office/drawing/2014/main" val="39485251"/>
                    </a:ext>
                  </a:extLst>
                </a:gridCol>
              </a:tblGrid>
              <a:tr h="595313">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i</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j</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k</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f2()</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f3()</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m</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f4()</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2491606547"/>
                  </a:ext>
                </a:extLst>
              </a:tr>
              <a:tr h="593725">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基类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A</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885274"/>
                  </a:ext>
                </a:extLst>
              </a:tr>
              <a:tr h="612775">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公用派生类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B</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7808376"/>
                  </a:ext>
                </a:extLst>
              </a:tr>
              <a:tr h="611188">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保护派生类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C</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857624"/>
                  </a:ext>
                </a:extLst>
              </a:tr>
            </a:tbl>
          </a:graphicData>
        </a:graphic>
      </p:graphicFrame>
    </p:spTree>
    <p:extLst>
      <p:ext uri="{BB962C8B-B14F-4D97-AF65-F5344CB8AC3E}">
        <p14:creationId xmlns:p14="http://schemas.microsoft.com/office/powerpoint/2010/main" val="273815153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2"/>
                                        </p:tgtEl>
                                        <p:attrNameLst>
                                          <p:attrName>ppt_x</p:attrName>
                                        </p:attrNameLst>
                                      </p:cBhvr>
                                      <p:tavLst>
                                        <p:tav tm="0">
                                          <p:val>
                                            <p:strVal val="ppt_x"/>
                                          </p:val>
                                        </p:tav>
                                        <p:tav tm="100000">
                                          <p:val>
                                            <p:strVal val="ppt_x"/>
                                          </p:val>
                                        </p:tav>
                                      </p:tavLst>
                                    </p:anim>
                                    <p:anim calcmode="lin" valueType="num">
                                      <p:cBhvr additive="base">
                                        <p:cTn id="21" dur="500"/>
                                        <p:tgtEl>
                                          <p:spTgt spid="12"/>
                                        </p:tgtEl>
                                        <p:attrNameLst>
                                          <p:attrName>ppt_y</p:attrName>
                                        </p:attrNameLst>
                                      </p:cBhvr>
                                      <p:tavLst>
                                        <p:tav tm="0">
                                          <p:val>
                                            <p:strVal val="ppt_y"/>
                                          </p:val>
                                        </p:tav>
                                        <p:tav tm="100000">
                                          <p:val>
                                            <p:strVal val="1+ppt_h/2"/>
                                          </p:val>
                                        </p:tav>
                                      </p:tavLst>
                                    </p:anim>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ppt_x"/>
                                          </p:val>
                                        </p:tav>
                                      </p:tavLst>
                                    </p:anim>
                                    <p:anim calcmode="lin" valueType="num">
                                      <p:cBhvr additive="base">
                                        <p:cTn id="41" dur="500"/>
                                        <p:tgtEl>
                                          <p:spTgt spid="14"/>
                                        </p:tgtEl>
                                        <p:attrNameLst>
                                          <p:attrName>ppt_y</p:attrName>
                                        </p:attrNameLst>
                                      </p:cBhvr>
                                      <p:tavLst>
                                        <p:tav tm="0">
                                          <p:val>
                                            <p:strVal val="ppt_y"/>
                                          </p:val>
                                        </p:tav>
                                        <p:tav tm="100000">
                                          <p:val>
                                            <p:strVal val="1+ppt_h/2"/>
                                          </p:val>
                                        </p:tav>
                                      </p:tavLst>
                                    </p:anim>
                                    <p:set>
                                      <p:cBhvr>
                                        <p:cTn id="42" dur="1" fill="hold">
                                          <p:stCondLst>
                                            <p:cond delay="499"/>
                                          </p:stCondLst>
                                        </p:cTn>
                                        <p:tgtEl>
                                          <p:spTgt spid="14"/>
                                        </p:tgtEl>
                                        <p:attrNameLst>
                                          <p:attrName>style.visibility</p:attrName>
                                        </p:attrNameLst>
                                      </p:cBhvr>
                                      <p:to>
                                        <p:strVal val="hidden"/>
                                      </p:to>
                                    </p:set>
                                  </p:childTnLst>
                                </p:cTn>
                              </p:par>
                              <p:par>
                                <p:cTn id="43" presetID="2" presetClass="exit" presetSubtype="4" fill="hold" nodeType="withEffect">
                                  <p:stCondLst>
                                    <p:cond delay="0"/>
                                  </p:stCondLst>
                                  <p:childTnLst>
                                    <p:anim calcmode="lin" valueType="num">
                                      <p:cBhvr additive="base">
                                        <p:cTn id="44" dur="500"/>
                                        <p:tgtEl>
                                          <p:spTgt spid="5"/>
                                        </p:tgtEl>
                                        <p:attrNameLst>
                                          <p:attrName>ppt_x</p:attrName>
                                        </p:attrNameLst>
                                      </p:cBhvr>
                                      <p:tavLst>
                                        <p:tav tm="0">
                                          <p:val>
                                            <p:strVal val="ppt_x"/>
                                          </p:val>
                                        </p:tav>
                                        <p:tav tm="100000">
                                          <p:val>
                                            <p:strVal val="ppt_x"/>
                                          </p:val>
                                        </p:tav>
                                      </p:tavLst>
                                    </p:anim>
                                    <p:anim calcmode="lin" valueType="num">
                                      <p:cBhvr additive="base">
                                        <p:cTn id="45" dur="500"/>
                                        <p:tgtEl>
                                          <p:spTgt spid="5"/>
                                        </p:tgtEl>
                                        <p:attrNameLst>
                                          <p:attrName>ppt_y</p:attrName>
                                        </p:attrNameLst>
                                      </p:cBhvr>
                                      <p:tavLst>
                                        <p:tav tm="0">
                                          <p:val>
                                            <p:strVal val="ppt_y"/>
                                          </p:val>
                                        </p:tav>
                                        <p:tav tm="100000">
                                          <p:val>
                                            <p:strVal val="1+ppt_h/2"/>
                                          </p:val>
                                        </p:tav>
                                      </p:tavLst>
                                    </p:anim>
                                    <p:set>
                                      <p:cBhvr>
                                        <p:cTn id="46" dur="1" fill="hold">
                                          <p:stCondLst>
                                            <p:cond delay="499"/>
                                          </p:stCondLst>
                                        </p:cTn>
                                        <p:tgtEl>
                                          <p:spTgt spid="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heckerboard(across)">
                                      <p:cBhvr>
                                        <p:cTn id="51" dur="500"/>
                                        <p:tgtEl>
                                          <p:spTgt spid="15"/>
                                        </p:tgtEl>
                                      </p:cBhvr>
                                    </p:animEffect>
                                  </p:childTnLst>
                                </p:cTn>
                              </p:par>
                              <p:par>
                                <p:cTn id="52" presetID="5" presetClass="entr" presetSubtype="1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checkerboard(across)">
                                      <p:cBhvr>
                                        <p:cTn id="54" dur="500"/>
                                        <p:tgtEl>
                                          <p:spTgt spid="17"/>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checkerboard(across)">
                                      <p:cBhvr>
                                        <p:cTn id="57" dur="500"/>
                                        <p:tgtEl>
                                          <p:spTgt spid="21"/>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checkerboard(across)">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7" grpId="0" animBg="1"/>
      <p:bldP spid="2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7E6D3CA7-120B-7263-8040-3CA2BC540217}"/>
              </a:ext>
            </a:extLst>
          </p:cNvPr>
          <p:cNvSpPr txBox="1">
            <a:spLocks noChangeArrowheads="1"/>
          </p:cNvSpPr>
          <p:nvPr/>
        </p:nvSpPr>
        <p:spPr>
          <a:xfrm>
            <a:off x="872960" y="971232"/>
            <a:ext cx="8077200" cy="6858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11.4.4 多级派生时的访问属性</a:t>
            </a:r>
          </a:p>
        </p:txBody>
      </p:sp>
      <p:pic>
        <p:nvPicPr>
          <p:cNvPr id="5" name="Picture 4" descr="F:\C++程序设计\tu\tu\图11.9.tif">
            <a:extLst>
              <a:ext uri="{FF2B5EF4-FFF2-40B4-BE49-F238E27FC236}">
                <a16:creationId xmlns:a16="http://schemas.microsoft.com/office/drawing/2014/main" id="{B9C85496-8032-BB20-5974-491F5DF193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8696" y="1526957"/>
            <a:ext cx="107315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5">
            <a:extLst>
              <a:ext uri="{FF2B5EF4-FFF2-40B4-BE49-F238E27FC236}">
                <a16:creationId xmlns:a16="http://schemas.microsoft.com/office/drawing/2014/main" id="{C197A5A7-F602-09AA-8846-68B09A5C3F16}"/>
              </a:ext>
            </a:extLst>
          </p:cNvPr>
          <p:cNvSpPr>
            <a:spLocks noChangeArrowheads="1"/>
          </p:cNvSpPr>
          <p:nvPr/>
        </p:nvSpPr>
        <p:spPr bwMode="auto">
          <a:xfrm>
            <a:off x="365915" y="1667510"/>
            <a:ext cx="2037546"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A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基类</a:t>
            </a: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protected: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f1(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j;</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k;};</a:t>
            </a:r>
          </a:p>
        </p:txBody>
      </p:sp>
      <p:sp>
        <p:nvSpPr>
          <p:cNvPr id="17" name="Rectangle 17">
            <a:extLst>
              <a:ext uri="{FF2B5EF4-FFF2-40B4-BE49-F238E27FC236}">
                <a16:creationId xmlns:a16="http://schemas.microsoft.com/office/drawing/2014/main" id="{AD197913-9359-2A19-B24A-C31C3318E0E7}"/>
              </a:ext>
            </a:extLst>
          </p:cNvPr>
          <p:cNvSpPr>
            <a:spLocks noChangeArrowheads="1"/>
          </p:cNvSpPr>
          <p:nvPr/>
        </p:nvSpPr>
        <p:spPr bwMode="auto">
          <a:xfrm>
            <a:off x="2572344" y="1667510"/>
            <a:ext cx="1933294"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B: public A</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f2(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protected:</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f3(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m;};</a:t>
            </a:r>
          </a:p>
        </p:txBody>
      </p:sp>
      <p:sp>
        <p:nvSpPr>
          <p:cNvPr id="21" name="Rectangle 141">
            <a:extLst>
              <a:ext uri="{FF2B5EF4-FFF2-40B4-BE49-F238E27FC236}">
                <a16:creationId xmlns:a16="http://schemas.microsoft.com/office/drawing/2014/main" id="{8FEAA8E3-8EDB-A203-9B2D-842A4D321437}"/>
              </a:ext>
            </a:extLst>
          </p:cNvPr>
          <p:cNvSpPr>
            <a:spLocks noChangeArrowheads="1"/>
          </p:cNvSpPr>
          <p:nvPr/>
        </p:nvSpPr>
        <p:spPr bwMode="auto">
          <a:xfrm>
            <a:off x="4719126" y="1634173"/>
            <a:ext cx="2152697" cy="2308324"/>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 protected B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void f4(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n;</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3" name="Group 503">
            <a:extLst>
              <a:ext uri="{FF2B5EF4-FFF2-40B4-BE49-F238E27FC236}">
                <a16:creationId xmlns:a16="http://schemas.microsoft.com/office/drawing/2014/main" id="{A5748808-8C71-085C-791A-BEEE7BCCAD0E}"/>
              </a:ext>
            </a:extLst>
          </p:cNvPr>
          <p:cNvGraphicFramePr>
            <a:graphicFrameLocks noGrp="1"/>
          </p:cNvGraphicFramePr>
          <p:nvPr>
            <p:extLst>
              <p:ext uri="{D42A27DB-BD31-4B8C-83A1-F6EECF244321}">
                <p14:modId xmlns:p14="http://schemas.microsoft.com/office/powerpoint/2010/main" val="2574463811"/>
              </p:ext>
            </p:extLst>
          </p:nvPr>
        </p:nvGraphicFramePr>
        <p:xfrm>
          <a:off x="248275" y="4058382"/>
          <a:ext cx="8497887" cy="2473518"/>
        </p:xfrm>
        <a:graphic>
          <a:graphicData uri="http://schemas.openxmlformats.org/drawingml/2006/table">
            <a:tbl>
              <a:tblPr/>
              <a:tblGrid>
                <a:gridCol w="1008062">
                  <a:extLst>
                    <a:ext uri="{9D8B030D-6E8A-4147-A177-3AD203B41FA5}">
                      <a16:colId xmlns:a16="http://schemas.microsoft.com/office/drawing/2014/main" val="2185479155"/>
                    </a:ext>
                  </a:extLst>
                </a:gridCol>
                <a:gridCol w="692150">
                  <a:extLst>
                    <a:ext uri="{9D8B030D-6E8A-4147-A177-3AD203B41FA5}">
                      <a16:colId xmlns:a16="http://schemas.microsoft.com/office/drawing/2014/main" val="2644745330"/>
                    </a:ext>
                  </a:extLst>
                </a:gridCol>
                <a:gridCol w="849313">
                  <a:extLst>
                    <a:ext uri="{9D8B030D-6E8A-4147-A177-3AD203B41FA5}">
                      <a16:colId xmlns:a16="http://schemas.microsoft.com/office/drawing/2014/main" val="2138445274"/>
                    </a:ext>
                  </a:extLst>
                </a:gridCol>
                <a:gridCol w="849312">
                  <a:extLst>
                    <a:ext uri="{9D8B030D-6E8A-4147-A177-3AD203B41FA5}">
                      <a16:colId xmlns:a16="http://schemas.microsoft.com/office/drawing/2014/main" val="4215393732"/>
                    </a:ext>
                  </a:extLst>
                </a:gridCol>
                <a:gridCol w="850900">
                  <a:extLst>
                    <a:ext uri="{9D8B030D-6E8A-4147-A177-3AD203B41FA5}">
                      <a16:colId xmlns:a16="http://schemas.microsoft.com/office/drawing/2014/main" val="889845131"/>
                    </a:ext>
                  </a:extLst>
                </a:gridCol>
                <a:gridCol w="849313">
                  <a:extLst>
                    <a:ext uri="{9D8B030D-6E8A-4147-A177-3AD203B41FA5}">
                      <a16:colId xmlns:a16="http://schemas.microsoft.com/office/drawing/2014/main" val="207791388"/>
                    </a:ext>
                  </a:extLst>
                </a:gridCol>
                <a:gridCol w="849312">
                  <a:extLst>
                    <a:ext uri="{9D8B030D-6E8A-4147-A177-3AD203B41FA5}">
                      <a16:colId xmlns:a16="http://schemas.microsoft.com/office/drawing/2014/main" val="2841067561"/>
                    </a:ext>
                  </a:extLst>
                </a:gridCol>
                <a:gridCol w="849313">
                  <a:extLst>
                    <a:ext uri="{9D8B030D-6E8A-4147-A177-3AD203B41FA5}">
                      <a16:colId xmlns:a16="http://schemas.microsoft.com/office/drawing/2014/main" val="2868912172"/>
                    </a:ext>
                  </a:extLst>
                </a:gridCol>
                <a:gridCol w="850900">
                  <a:extLst>
                    <a:ext uri="{9D8B030D-6E8A-4147-A177-3AD203B41FA5}">
                      <a16:colId xmlns:a16="http://schemas.microsoft.com/office/drawing/2014/main" val="211787135"/>
                    </a:ext>
                  </a:extLst>
                </a:gridCol>
                <a:gridCol w="849312">
                  <a:extLst>
                    <a:ext uri="{9D8B030D-6E8A-4147-A177-3AD203B41FA5}">
                      <a16:colId xmlns:a16="http://schemas.microsoft.com/office/drawing/2014/main" val="39485251"/>
                    </a:ext>
                  </a:extLst>
                </a:gridCol>
              </a:tblGrid>
              <a:tr h="595313">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i</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j</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k</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f2()</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f3()</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m</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f4()</a:t>
                      </a: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N</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2491606547"/>
                  </a:ext>
                </a:extLst>
              </a:tr>
              <a:tr h="593725">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基类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A</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私有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8885274"/>
                  </a:ext>
                </a:extLst>
              </a:tr>
              <a:tr h="612775">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公用派生类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B</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公用</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私有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7808376"/>
                  </a:ext>
                </a:extLst>
              </a:tr>
              <a:tr h="611188">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保护派生类</a:t>
                      </a:r>
                      <a:r>
                        <a:rPr kumimoji="0" lang="en-US" altLang="zh-CN"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C</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保护</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不可访问</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公用</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1pPr>
                      <a:lvl2pPr marL="742950" indent="-28575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2pPr>
                      <a:lvl3pPr marL="11430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3pPr>
                      <a:lvl4pPr marL="16002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4pPr>
                      <a:lvl5pPr marL="2057400" indent="-228600" algn="l" defTabSz="914400" rtl="0" eaLnBrk="0" latinLnBrk="0" hangingPunct="0">
                        <a:spcBef>
                          <a:spcPct val="20000"/>
                        </a:spcBef>
                        <a:defRPr sz="2400" b="1" kern="1200">
                          <a:solidFill>
                            <a:schemeClr val="tx1"/>
                          </a:solidFill>
                          <a:latin typeface="Times New Roman" panose="02020603050405020304" pitchFamily="18" charset="0"/>
                          <a:ea typeface="宋体" panose="02010600030101010101" pitchFamily="2" charset="-122"/>
                        </a:defRPr>
                      </a:lvl5pPr>
                      <a:lvl6pPr marL="25146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6pPr>
                      <a:lvl7pPr marL="29718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7pPr>
                      <a:lvl8pPr marL="34290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8pPr>
                      <a:lvl9pPr marL="3886200" indent="-228600" algn="l" defTabSz="914400" rtl="0" eaLnBrk="0" fontAlgn="base" latinLnBrk="0" hangingPunct="0">
                        <a:spcBef>
                          <a:spcPct val="20000"/>
                        </a:spcBef>
                        <a:spcAft>
                          <a:spcPct val="0"/>
                        </a:spcAft>
                        <a:defRPr sz="2400" b="1"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rgbClr val="0000FF"/>
                          </a:solidFill>
                          <a:effectLst/>
                          <a:latin typeface="Times New Roman" panose="02020603050405020304" pitchFamily="18" charset="0"/>
                          <a:ea typeface="黑体" panose="02010609060101010101" pitchFamily="49" charset="-122"/>
                        </a:rPr>
                        <a:t>私有</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7857624"/>
                  </a:ext>
                </a:extLst>
              </a:tr>
            </a:tbl>
          </a:graphicData>
        </a:graphic>
      </p:graphicFrame>
    </p:spTree>
    <p:extLst>
      <p:ext uri="{BB962C8B-B14F-4D97-AF65-F5344CB8AC3E}">
        <p14:creationId xmlns:p14="http://schemas.microsoft.com/office/powerpoint/2010/main" val="107941485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nodeType="with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heckerboard(across)">
                                      <p:cBhvr>
                                        <p:cTn id="13" dur="500"/>
                                        <p:tgtEl>
                                          <p:spTgt spid="1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89637575-BEA5-F558-4E7E-5FB179BC92DD}"/>
              </a:ext>
            </a:extLst>
          </p:cNvPr>
          <p:cNvSpPr txBox="1">
            <a:spLocks noChangeArrowheads="1"/>
          </p:cNvSpPr>
          <p:nvPr/>
        </p:nvSpPr>
        <p:spPr>
          <a:xfrm>
            <a:off x="41042" y="1651318"/>
            <a:ext cx="8851498" cy="490420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480"/>
              </a:lnSpc>
              <a:spcBef>
                <a:spcPts val="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无论哪一种继承方式，在派生类中是不能访问基类的私有成员的，私有成员只能被本类的成员函数所访问，毕竟派生类与基类不是同一个类。</a:t>
            </a:r>
          </a:p>
          <a:p>
            <a:pPr marL="228600" marR="0" lvl="0" indent="-6350" algn="l" defTabSz="914400" rtl="0" eaLnBrk="1" fontAlgn="auto" latinLnBrk="0" hangingPunct="1">
              <a:lnSpc>
                <a:spcPts val="3480"/>
              </a:lnSpc>
              <a:spcBef>
                <a:spcPts val="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如果在多级派生时都采用</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公用继承</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方式，那么直到最后一级派生类都能访问基类的公用成员和保护成员。</a:t>
            </a:r>
          </a:p>
          <a:p>
            <a:pPr marL="228600" marR="0" lvl="0" indent="-6350" algn="l" defTabSz="914400" rtl="0" eaLnBrk="1" fontAlgn="auto" latinLnBrk="0" hangingPunct="1">
              <a:lnSpc>
                <a:spcPts val="3480"/>
              </a:lnSpc>
              <a:spcBef>
                <a:spcPts val="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如果采用</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私有继承</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方式，经过若干次派生之后，基类的所有的成员已经变成不可访问的了。</a:t>
            </a:r>
          </a:p>
          <a:p>
            <a:pPr marL="228600" marR="0" lvl="0" indent="-6350" algn="l" defTabSz="914400" rtl="0" eaLnBrk="1" fontAlgn="auto" latinLnBrk="0" hangingPunct="1">
              <a:lnSpc>
                <a:spcPts val="3480"/>
              </a:lnSpc>
              <a:spcBef>
                <a:spcPts val="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如果采用</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保护继承</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方式，在派生类外是无法访问派生类中的任何成员的。而且经过多次派生后，人们很难清楚地记住哪些成员可以访问，哪些成员不能访问，很容易出错。因此，</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在实际中，常用的是公用继承。</a:t>
            </a:r>
          </a:p>
        </p:txBody>
      </p:sp>
      <p:sp>
        <p:nvSpPr>
          <p:cNvPr id="4" name="Rectangle 3">
            <a:extLst>
              <a:ext uri="{FF2B5EF4-FFF2-40B4-BE49-F238E27FC236}">
                <a16:creationId xmlns:a16="http://schemas.microsoft.com/office/drawing/2014/main" id="{9C3060F6-C5DA-84CF-F9A5-172067F5CA45}"/>
              </a:ext>
            </a:extLst>
          </p:cNvPr>
          <p:cNvSpPr>
            <a:spLocks noChangeArrowheads="1"/>
          </p:cNvSpPr>
          <p:nvPr/>
        </p:nvSpPr>
        <p:spPr bwMode="auto">
          <a:xfrm>
            <a:off x="322580" y="1019175"/>
            <a:ext cx="8077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50000"/>
              </a:lnSpc>
              <a:spcBef>
                <a:spcPct val="50000"/>
              </a:spcBef>
              <a:spcAft>
                <a:spcPct val="0"/>
              </a:spcAft>
              <a:buClrTx/>
              <a:buSzTx/>
              <a:buFontTx/>
              <a:buNone/>
              <a:tabLst/>
              <a:defRPr/>
            </a:pPr>
            <a:r>
              <a:rPr kumimoji="0" lang="zh-CN" altLang="en-US" sz="3000" b="1" i="0" u="none" strike="noStrike" kern="0" cap="none" spc="0" normalizeH="0" baseline="0" noProof="0" dirty="0">
                <a:ln>
                  <a:noFill/>
                </a:ln>
                <a:solidFill>
                  <a:srgbClr val="800000"/>
                </a:solidFill>
                <a:effectLst/>
                <a:uLnTx/>
                <a:uFillTx/>
                <a:latin typeface="Times New Roman" panose="02020603050405020304" pitchFamily="18" charset="0"/>
                <a:ea typeface="宋体" panose="02010600030101010101" pitchFamily="2" charset="-122"/>
              </a:rPr>
              <a:t>11.4.4 多级派生时的访问属性</a:t>
            </a:r>
          </a:p>
        </p:txBody>
      </p:sp>
    </p:spTree>
    <p:extLst>
      <p:ext uri="{BB962C8B-B14F-4D97-AF65-F5344CB8AC3E}">
        <p14:creationId xmlns:p14="http://schemas.microsoft.com/office/powerpoint/2010/main" val="141148263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37A8E2A-8E4F-48C8-D08C-DBD34DEA23B6}"/>
              </a:ext>
            </a:extLst>
          </p:cNvPr>
          <p:cNvSpPr txBox="1">
            <a:spLocks noChangeArrowheads="1"/>
          </p:cNvSpPr>
          <p:nvPr/>
        </p:nvSpPr>
        <p:spPr>
          <a:xfrm>
            <a:off x="185852" y="1284248"/>
            <a:ext cx="8534401" cy="35553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12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基类的构造函数是不能继承的，在声明派生类时，派生类并没有把基类的构造函数继承过来，对继承过来的基类成员的初始化也要由派生类的构造函数承担。</a:t>
            </a:r>
          </a:p>
          <a:p>
            <a:pPr marL="228600" marR="0" lvl="0" indent="-6350" algn="l" defTabSz="914400" rtl="0" eaLnBrk="1" fontAlgn="auto" latinLnBrk="0" hangingPunct="1">
              <a:lnSpc>
                <a:spcPct val="12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希望在执行派生类的构造函数时，使派生类的数据成员和基类的数据成员同时都被初始化。</a:t>
            </a:r>
          </a:p>
          <a:p>
            <a:pPr marL="228600" marR="0" lvl="0" indent="-6350" algn="l" defTabSz="914400" rtl="0" eaLnBrk="1" fontAlgn="auto" latinLnBrk="0" hangingPunct="1">
              <a:lnSpc>
                <a:spcPct val="1200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解决这个问题的思路是: 在执行派生类的构造函数时，调用基类的构造函数。</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11167275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29D24EF4-1BB0-5A82-D070-C3443C8D513B}"/>
              </a:ext>
            </a:extLst>
          </p:cNvPr>
          <p:cNvSpPr txBox="1">
            <a:spLocks noChangeArrowheads="1"/>
          </p:cNvSpPr>
          <p:nvPr/>
        </p:nvSpPr>
        <p:spPr>
          <a:xfrm>
            <a:off x="199376" y="1117304"/>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11.5.1 简单的派生类的构造函数</a:t>
            </a:r>
          </a:p>
        </p:txBody>
      </p:sp>
      <p:sp>
        <p:nvSpPr>
          <p:cNvPr id="6" name="Rectangle 2">
            <a:extLst>
              <a:ext uri="{FF2B5EF4-FFF2-40B4-BE49-F238E27FC236}">
                <a16:creationId xmlns:a16="http://schemas.microsoft.com/office/drawing/2014/main" id="{D5CC3A52-18E7-0BE6-B3ED-C5CCD20A2542}"/>
              </a:ext>
            </a:extLst>
          </p:cNvPr>
          <p:cNvSpPr txBox="1">
            <a:spLocks noChangeArrowheads="1"/>
          </p:cNvSpPr>
          <p:nvPr/>
        </p:nvSpPr>
        <p:spPr>
          <a:xfrm>
            <a:off x="824586" y="2239563"/>
            <a:ext cx="4537075" cy="430230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#include&lt;string&gt;</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声明基类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 </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{public:                                       </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n,string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nam,char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823913" marR="0" lvl="1" indent="-22860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num=n;</a:t>
            </a:r>
          </a:p>
          <a:p>
            <a:pPr marL="823913" marR="0" lvl="1" indent="-22860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name=</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823913" marR="0" lvl="1" indent="-22860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sex=s; }</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 ){ }  </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protected: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保护部分</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num;</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string name;</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char sex ;  };                               </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7" name="Rectangle 5">
            <a:extLst>
              <a:ext uri="{FF2B5EF4-FFF2-40B4-BE49-F238E27FC236}">
                <a16:creationId xmlns:a16="http://schemas.microsoft.com/office/drawing/2014/main" id="{C4B44AD8-7C5B-FA86-9A7E-A8E22564D49F}"/>
              </a:ext>
            </a:extLst>
          </p:cNvPr>
          <p:cNvSpPr>
            <a:spLocks noChangeArrowheads="1"/>
          </p:cNvSpPr>
          <p:nvPr/>
        </p:nvSpPr>
        <p:spPr bwMode="auto">
          <a:xfrm>
            <a:off x="370362" y="1831234"/>
            <a:ext cx="48051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例11.5 简单的派生类的构造函数。</a:t>
            </a:r>
          </a:p>
        </p:txBody>
      </p:sp>
    </p:spTree>
    <p:extLst>
      <p:ext uri="{BB962C8B-B14F-4D97-AF65-F5344CB8AC3E}">
        <p14:creationId xmlns:p14="http://schemas.microsoft.com/office/powerpoint/2010/main" val="155231543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5F31A1BF-60E4-79DE-DBE1-4A52A9E8BC4A}"/>
              </a:ext>
            </a:extLst>
          </p:cNvPr>
          <p:cNvSpPr txBox="1">
            <a:spLocks noChangeArrowheads="1"/>
          </p:cNvSpPr>
          <p:nvPr/>
        </p:nvSpPr>
        <p:spPr>
          <a:xfrm>
            <a:off x="144561" y="1165862"/>
            <a:ext cx="8382000" cy="520520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Student1: public Student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声明派生类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Student1</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{public: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派生类的公用部分</a:t>
            </a:r>
          </a:p>
          <a:p>
            <a:pPr marL="685800" marR="0" lvl="1" indent="-228600" algn="l" defTabSz="914400" rtl="0" eaLnBrk="1" fontAlgn="auto" latinLnBrk="0" hangingPunct="1">
              <a:lnSpc>
                <a:spcPct val="110000"/>
              </a:lnSpc>
              <a:spcBef>
                <a:spcPct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Student1(int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n,string</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nam,char</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s,int</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a,string</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ad):Student(</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n,nam,s</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p>
          <a:p>
            <a:pPr marL="685800" marR="0" lvl="1" indent="-228600" algn="l" defTabSz="914400" rtl="0" eaLnBrk="1" fontAlgn="auto" latinLnBrk="0" hangingPunct="1">
              <a:lnSpc>
                <a:spcPct val="110000"/>
              </a:lnSpc>
              <a:spcBef>
                <a:spcPct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派生类构造函数</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age=a;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在函数体中只对派生类新增的数据成员初始化</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=ad;}</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show( )</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&lt;&lt;″num: ″&lt;&lt;num&lt;&lt;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&lt;&lt;″name: ″&lt;&lt;name&lt;&lt;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&lt;&lt;″sex: ″&lt;&lt;sex&lt;&lt;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 ″&lt;&lt;age&lt;&lt;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&lt;&lt;″address: ″&lt;&lt;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~Student1( ){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派生类析构函数</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派生类的私有部分</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                          </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Rectangle 4">
            <a:extLst>
              <a:ext uri="{FF2B5EF4-FFF2-40B4-BE49-F238E27FC236}">
                <a16:creationId xmlns:a16="http://schemas.microsoft.com/office/drawing/2014/main" id="{6888A43B-75FA-B893-3E4A-35FA91EAC0F2}"/>
              </a:ext>
            </a:extLst>
          </p:cNvPr>
          <p:cNvSpPr>
            <a:spLocks noChangeArrowheads="1"/>
          </p:cNvSpPr>
          <p:nvPr/>
        </p:nvSpPr>
        <p:spPr bwMode="auto">
          <a:xfrm>
            <a:off x="255663" y="4230846"/>
            <a:ext cx="8677275" cy="1535113"/>
          </a:xfrm>
          <a:prstGeom prst="rect">
            <a:avLst/>
          </a:prstGeom>
          <a:solidFill>
            <a:srgbClr val="FF99FF"/>
          </a:solidFill>
          <a:ln w="9525">
            <a:solidFill>
              <a:srgbClr val="3333CC"/>
            </a:solidFill>
            <a:miter lim="800000"/>
            <a:headEnd/>
            <a:tailEnd/>
          </a:ln>
          <a:effectLst/>
        </p:spPr>
        <p:txBody>
          <a:bodyPr>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Student1(int </a:t>
            </a:r>
            <a:r>
              <a:rPr kumimoji="0" lang="en-US" altLang="zh-CN" sz="2000" b="1" i="0" u="none" strike="noStrike" kern="0" cap="none" spc="0" normalizeH="0" baseline="0" noProof="0" dirty="0" err="1">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n，string</a:t>
            </a:r>
            <a:r>
              <a:rPr kumimoji="0" lang="en-US" altLang="zh-CN" sz="20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 </a:t>
            </a:r>
            <a:r>
              <a:rPr kumimoji="0" lang="en-US" altLang="zh-CN" sz="2000" b="1" i="0" u="none" strike="noStrike" kern="0" cap="none" spc="0" normalizeH="0" baseline="0" noProof="0" dirty="0" err="1">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nam，char</a:t>
            </a:r>
            <a:r>
              <a:rPr kumimoji="0" lang="en-US" altLang="zh-CN" sz="20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 </a:t>
            </a:r>
            <a:r>
              <a:rPr kumimoji="0" lang="en-US" altLang="zh-CN" sz="2000" b="1" i="0" u="none" strike="noStrike" kern="0" cap="none" spc="0" normalizeH="0" baseline="0" noProof="0" dirty="0" err="1">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s，int</a:t>
            </a:r>
            <a:r>
              <a:rPr kumimoji="0" lang="en-US" altLang="zh-CN" sz="20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 </a:t>
            </a:r>
            <a:r>
              <a:rPr kumimoji="0" lang="en-US" altLang="zh-CN" sz="2000" b="1" i="0" u="none" strike="noStrike" kern="0" cap="none" spc="0" normalizeH="0" baseline="0" noProof="0" dirty="0" err="1">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a，string</a:t>
            </a:r>
            <a:r>
              <a:rPr kumimoji="0" lang="en-US" altLang="zh-CN" sz="2000" b="1" i="0" u="none" strike="noStrike" kern="0" cap="none" spc="0" normalizeH="0" baseline="0" noProof="0" dirty="0">
                <a:ln>
                  <a:noFill/>
                </a:ln>
                <a:solidFill>
                  <a:srgbClr val="0000FF"/>
                </a:solidFill>
                <a:effectLst>
                  <a:outerShdw blurRad="38100" dist="38100" dir="2700000" algn="tl">
                    <a:srgbClr val="000000"/>
                  </a:outerShdw>
                </a:effectLst>
                <a:uLnTx/>
                <a:uFillTx/>
                <a:latin typeface="Times New Roman" panose="02020603050405020304" pitchFamily="18" charset="0"/>
                <a:ea typeface="黑体" pitchFamily="2" charset="-122"/>
              </a:rPr>
              <a:t> ad):</a:t>
            </a:r>
            <a:r>
              <a:rPr kumimoji="0" lang="en-US" altLang="zh-CN"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itchFamily="2" charset="-122"/>
              </a:rPr>
              <a:t>Student(</a:t>
            </a:r>
            <a:r>
              <a:rPr kumimoji="0" lang="en-US" altLang="zh-CN" sz="2000" b="1" i="0" u="none" strike="noStrike" kern="0" cap="none" spc="0" normalizeH="0" baseline="0" noProof="0" dirty="0" err="1">
                <a:ln>
                  <a:noFill/>
                </a:ln>
                <a:solidFill>
                  <a:srgbClr val="3333CC"/>
                </a:solidFill>
                <a:effectLst>
                  <a:outerShdw blurRad="38100" dist="38100" dir="2700000" algn="tl">
                    <a:srgbClr val="000000"/>
                  </a:outerShdw>
                </a:effectLst>
                <a:uLnTx/>
                <a:uFillTx/>
                <a:latin typeface="Times New Roman" panose="02020603050405020304" pitchFamily="18" charset="0"/>
                <a:ea typeface="黑体" pitchFamily="2" charset="-122"/>
              </a:rPr>
              <a:t>n，nam，s</a:t>
            </a:r>
            <a:r>
              <a:rPr kumimoji="0" lang="en-US" altLang="zh-CN"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itchFamily="2" charset="-122"/>
              </a:rPr>
              <a:t>)</a:t>
            </a:r>
            <a:endParaRPr kumimoji="0"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itchFamily="2" charset="-122"/>
            </a:endParaRP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FF0000"/>
                </a:solidFill>
                <a:effectLst/>
                <a:uLnTx/>
                <a:uFillTx/>
                <a:latin typeface="Times New Roman" panose="02020603050405020304" pitchFamily="18" charset="0"/>
                <a:ea typeface="黑体" pitchFamily="2" charset="-122"/>
              </a:rPr>
              <a:t>派生类构造函数首行一般形式为</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黑体" pitchFamily="2" charset="-122"/>
              </a:rPr>
              <a:t>派生类构造函数名（总参数表列）: 基类构造函数名（参数表列）</a:t>
            </a:r>
          </a:p>
          <a:p>
            <a:pPr marL="0" marR="0" lvl="0" indent="0" defTabSz="914400" eaLnBrk="1" fontAlgn="base" latinLnBrk="0" hangingPunct="1">
              <a:lnSpc>
                <a:spcPct val="12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Times New Roman" panose="02020603050405020304" pitchFamily="18" charset="0"/>
                <a:ea typeface="黑体" pitchFamily="2" charset="-122"/>
              </a:rPr>
              <a:t>  {派生类中新增数据成员初始化语句}</a:t>
            </a:r>
          </a:p>
        </p:txBody>
      </p:sp>
      <p:sp>
        <p:nvSpPr>
          <p:cNvPr id="5" name="AutoShape 5">
            <a:extLst>
              <a:ext uri="{FF2B5EF4-FFF2-40B4-BE49-F238E27FC236}">
                <a16:creationId xmlns:a16="http://schemas.microsoft.com/office/drawing/2014/main" id="{1A545909-31EA-93D9-FBA5-2A3D3915341A}"/>
              </a:ext>
            </a:extLst>
          </p:cNvPr>
          <p:cNvSpPr>
            <a:spLocks noChangeArrowheads="1"/>
          </p:cNvSpPr>
          <p:nvPr/>
        </p:nvSpPr>
        <p:spPr bwMode="auto">
          <a:xfrm>
            <a:off x="5095009" y="2766061"/>
            <a:ext cx="3313113" cy="1008063"/>
          </a:xfrm>
          <a:prstGeom prst="wedgeRectCallout">
            <a:avLst>
              <a:gd name="adj1" fmla="val 44875"/>
              <a:gd name="adj2" fmla="val 103069"/>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ct val="110000"/>
              </a:lnSpc>
              <a:spcBef>
                <a:spcPct val="0"/>
              </a:spcBef>
              <a:spcAft>
                <a:spcPct val="0"/>
              </a:spcAft>
            </a:pPr>
            <a:r>
              <a:rPr lang="zh-CN" altLang="en-US" sz="1800">
                <a:solidFill>
                  <a:srgbClr val="0000FF"/>
                </a:solidFill>
                <a:ea typeface="黑体" panose="02010609060101010101" pitchFamily="49" charset="-122"/>
              </a:rPr>
              <a:t>不是定义基类构造函数，而是调用基类构造函数，因此，这些参数是实参而不是形参</a:t>
            </a:r>
          </a:p>
        </p:txBody>
      </p:sp>
    </p:spTree>
    <p:extLst>
      <p:ext uri="{BB962C8B-B14F-4D97-AF65-F5344CB8AC3E}">
        <p14:creationId xmlns:p14="http://schemas.microsoft.com/office/powerpoint/2010/main" val="406274223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a:extLst>
              <a:ext uri="{FF2B5EF4-FFF2-40B4-BE49-F238E27FC236}">
                <a16:creationId xmlns:a16="http://schemas.microsoft.com/office/drawing/2014/main" id="{60DD17CB-C7F2-77CC-38DD-83FDAA10A899}"/>
              </a:ext>
            </a:extLst>
          </p:cNvPr>
          <p:cNvSpPr txBox="1">
            <a:spLocks noChangeArrowheads="1"/>
          </p:cNvSpPr>
          <p:nvPr/>
        </p:nvSpPr>
        <p:spPr>
          <a:xfrm>
            <a:off x="485841" y="866775"/>
            <a:ext cx="8382000" cy="55797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{Student1 stud1(10010,″Wang-li″,′f′,19,″115 Beijing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Road,Shanghai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Student1 stud2(10011,″Zhang-fun″,′m′,21,″213 Shanghai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Road,Beijing</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stud1.show(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输出第一个学生的数据</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stud2.show(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输出第二个学生的数据</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0" marR="0" lvl="0" indent="0" algn="l" defTabSz="914400" rtl="0" eaLnBrk="1" fontAlgn="auto" latinLnBrk="0" hangingPunct="1">
              <a:lnSpc>
                <a:spcPct val="11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运行结果为</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num:10010</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name:Wang-li</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sex:f</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address: 115 Beijing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Road,Shanghai</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num:10011</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name:Zhang-fun</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sex:m</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address: 213 Shanghai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Road,Beijing</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pic>
        <p:nvPicPr>
          <p:cNvPr id="6" name="Picture 3" descr="F:\C++程序设计\tu\tu\图11.10.tif">
            <a:extLst>
              <a:ext uri="{FF2B5EF4-FFF2-40B4-BE49-F238E27FC236}">
                <a16:creationId xmlns:a16="http://schemas.microsoft.com/office/drawing/2014/main" id="{029F59B6-B028-86D4-3E26-F2FA7925C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48" y="2090886"/>
            <a:ext cx="7848600" cy="172561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01DD3BF6-1C41-4170-CE0A-549DF9B4FAC0}"/>
              </a:ext>
            </a:extLst>
          </p:cNvPr>
          <p:cNvSpPr/>
          <p:nvPr/>
        </p:nvSpPr>
        <p:spPr>
          <a:xfrm>
            <a:off x="4417061" y="3962548"/>
            <a:ext cx="3960813" cy="1200150"/>
          </a:xfrm>
          <a:prstGeom prst="rect">
            <a:avLst/>
          </a:prstGeom>
          <a:solidFill>
            <a:srgbClr val="00CC99">
              <a:lumMod val="20000"/>
              <a:lumOff val="80000"/>
            </a:srgbClr>
          </a:solidFill>
        </p:spPr>
        <p:txBody>
          <a:bodyPr>
            <a:spAutoFit/>
          </a:body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	n，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宋体" panose="02010600030101010101" pitchFamily="2" charset="-122"/>
              </a:rPr>
              <a:t>↓	   ↓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n，string</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nam，char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 </a:t>
            </a:r>
          </a:p>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基类构造函数的首部</a:t>
            </a:r>
          </a:p>
        </p:txBody>
      </p:sp>
    </p:spTree>
    <p:extLst>
      <p:ext uri="{BB962C8B-B14F-4D97-AF65-F5344CB8AC3E}">
        <p14:creationId xmlns:p14="http://schemas.microsoft.com/office/powerpoint/2010/main" val="158959971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8A494727-1B2D-EAFF-37C2-8EF140CF25AA}"/>
              </a:ext>
            </a:extLst>
          </p:cNvPr>
          <p:cNvSpPr txBox="1">
            <a:spLocks noChangeArrowheads="1"/>
          </p:cNvSpPr>
          <p:nvPr/>
        </p:nvSpPr>
        <p:spPr>
          <a:xfrm>
            <a:off x="294145" y="1673545"/>
            <a:ext cx="8660129" cy="3411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可以将派生类构造函数在类外面定义，而在类体中只写该函数的声明: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Student1(int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n，string</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nam，char</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s，int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a，string</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在类的外面定义派生类构造函数: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Student1∷Student1(int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n，string</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nam,char</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s,int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a，string</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ad):Student(</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n，nam，s</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{age=a;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addr</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=ad;}</a:t>
            </a:r>
          </a:p>
          <a:p>
            <a:pPr marL="0" marR="0" lvl="0" indent="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调用基类构造函数时的实参也可以不从派生类构造函数的总参数表中传递过来，而直接使用常量或全局变量。</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Student1(string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nam</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char s</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int a</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string ad):Student(10010</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nam</a:t>
            </a:r>
            <a:r>
              <a:rPr kumimoji="0" lang="zh-CN" altLang="en-US"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Box::Box(int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h,int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w,int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len</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):height(h)，width(w)，length(</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len</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p>
        </p:txBody>
      </p:sp>
      <p:sp>
        <p:nvSpPr>
          <p:cNvPr id="3" name="AutoShape 4">
            <a:extLst>
              <a:ext uri="{FF2B5EF4-FFF2-40B4-BE49-F238E27FC236}">
                <a16:creationId xmlns:a16="http://schemas.microsoft.com/office/drawing/2014/main" id="{B2ED55F4-B84D-97A2-7399-B2A404A717C8}"/>
              </a:ext>
            </a:extLst>
          </p:cNvPr>
          <p:cNvSpPr>
            <a:spLocks noChangeArrowheads="1"/>
          </p:cNvSpPr>
          <p:nvPr/>
        </p:nvSpPr>
        <p:spPr bwMode="auto">
          <a:xfrm>
            <a:off x="3775532" y="1283018"/>
            <a:ext cx="4392612" cy="620712"/>
          </a:xfrm>
          <a:prstGeom prst="wedgeRectCallout">
            <a:avLst>
              <a:gd name="adj1" fmla="val -13139"/>
              <a:gd name="adj2" fmla="val 93991"/>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1800">
                <a:solidFill>
                  <a:srgbClr val="3333CC"/>
                </a:solidFill>
                <a:ea typeface="黑体" panose="02010609060101010101" pitchFamily="49" charset="-122"/>
              </a:rPr>
              <a:t>在类中对派生类构造函数作声明时，不包括基类构造函数名及其参数表列</a:t>
            </a:r>
          </a:p>
        </p:txBody>
      </p:sp>
    </p:spTree>
    <p:extLst>
      <p:ext uri="{BB962C8B-B14F-4D97-AF65-F5344CB8AC3E}">
        <p14:creationId xmlns:p14="http://schemas.microsoft.com/office/powerpoint/2010/main" val="72558125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 calcmode="lin" valueType="num">
                                      <p:cBhvr additive="base">
                                        <p:cTn id="1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BADEA5BB-C9FD-B7A8-4357-4BB344A82EBB}"/>
              </a:ext>
            </a:extLst>
          </p:cNvPr>
          <p:cNvSpPr txBox="1">
            <a:spLocks noChangeArrowheads="1"/>
          </p:cNvSpPr>
          <p:nvPr/>
        </p:nvSpPr>
        <p:spPr>
          <a:xfrm>
            <a:off x="202077" y="1402493"/>
            <a:ext cx="8666794" cy="405301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600"/>
              </a:lnSpc>
              <a:spcBef>
                <a:spcPts val="12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面向对象程序设计有4个主要特点: 抽象、封装、</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继承和多态性</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ts val="3600"/>
              </a:lnSpc>
              <a:spcBef>
                <a:spcPts val="12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传统程序设计中，由于缺乏软件重用的机制，针对不同应用不同的目的和要求，程序的结构和具体的编码是不同的，人们往往要为每一种应用项目单独进行一次程序的开发，造成软件中人力、物力和时间的浪费，效率较低。</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3600"/>
              </a:lnSpc>
              <a:spcBef>
                <a:spcPts val="12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面向对象技术强调</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软件的可重用性</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software reusability) 。C++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语言提供了类的继承机制，解决了软件重用问题。</a:t>
            </a:r>
          </a:p>
        </p:txBody>
      </p:sp>
    </p:spTree>
    <p:extLst>
      <p:ext uri="{BB962C8B-B14F-4D97-AF65-F5344CB8AC3E}">
        <p14:creationId xmlns:p14="http://schemas.microsoft.com/office/powerpoint/2010/main" val="25360834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8A494727-1B2D-EAFF-37C2-8EF140CF25AA}"/>
              </a:ext>
            </a:extLst>
          </p:cNvPr>
          <p:cNvSpPr txBox="1">
            <a:spLocks noChangeArrowheads="1"/>
          </p:cNvSpPr>
          <p:nvPr/>
        </p:nvSpPr>
        <p:spPr>
          <a:xfrm>
            <a:off x="294145" y="1562032"/>
            <a:ext cx="8696325" cy="313634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6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不仅可以利用初始化表对构造函数的数据成员初始化，而且可以利用初始化表调用派生类的基类构造函数，实现对基类数据成员的初始化。也可以在同一个构造函数的定义中同时实现这两种功能。</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ct val="0"/>
              </a:spcBef>
              <a:spcAft>
                <a:spcPts val="0"/>
              </a:spcAft>
              <a:buClr>
                <a:srgbClr val="FF0000"/>
              </a:buClr>
              <a:buSzPct val="75000"/>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Student1(int n, string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nam,char</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s,int</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 string ad):Student(</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n,nam,s</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),age(a),</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(ad){}</a:t>
            </a:r>
          </a:p>
          <a:p>
            <a:pPr marL="0" marR="0" lvl="0" indent="0" algn="l" defTabSz="914400" rtl="0" eaLnBrk="1" fontAlgn="auto" latinLnBrk="0" hangingPunct="1">
              <a:lnSpc>
                <a:spcPts val="2800"/>
              </a:lnSpc>
              <a:spcBef>
                <a:spcPts val="6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在建立一个对象时①派生类构造函数先调用基类构造函数；②再执行派生类构造函数本身(即派生类构造函数的函数体)。</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ts val="6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在派生类对象释放时，先执行派生类析构函数</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~Student1( )</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，再执行其基类析构函数</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~Student( )</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endParaRPr>
          </a:p>
        </p:txBody>
      </p:sp>
    </p:spTree>
    <p:extLst>
      <p:ext uri="{BB962C8B-B14F-4D97-AF65-F5344CB8AC3E}">
        <p14:creationId xmlns:p14="http://schemas.microsoft.com/office/powerpoint/2010/main" val="9742436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3">
            <a:extLst>
              <a:ext uri="{FF2B5EF4-FFF2-40B4-BE49-F238E27FC236}">
                <a16:creationId xmlns:a16="http://schemas.microsoft.com/office/drawing/2014/main" id="{62DECD01-28A2-042D-CC29-0372A542B980}"/>
              </a:ext>
            </a:extLst>
          </p:cNvPr>
          <p:cNvSpPr txBox="1">
            <a:spLocks noChangeArrowheads="1"/>
          </p:cNvSpPr>
          <p:nvPr/>
        </p:nvSpPr>
        <p:spPr>
          <a:xfrm>
            <a:off x="212409" y="1003598"/>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11.5.2 有子对象的派生类的构造函数</a:t>
            </a:r>
          </a:p>
        </p:txBody>
      </p:sp>
      <p:sp>
        <p:nvSpPr>
          <p:cNvPr id="6" name="Rectangle 2">
            <a:extLst>
              <a:ext uri="{FF2B5EF4-FFF2-40B4-BE49-F238E27FC236}">
                <a16:creationId xmlns:a16="http://schemas.microsoft.com/office/drawing/2014/main" id="{76813F96-EC9D-5EFB-FDCA-F083A73A685E}"/>
              </a:ext>
            </a:extLst>
          </p:cNvPr>
          <p:cNvSpPr txBox="1">
            <a:spLocks noChangeArrowheads="1"/>
          </p:cNvSpPr>
          <p:nvPr/>
        </p:nvSpPr>
        <p:spPr>
          <a:xfrm>
            <a:off x="301234" y="1678239"/>
            <a:ext cx="8382000" cy="15192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rPr>
              <a:t> 类的数据成员中还可以包含类对象，如</a:t>
            </a:r>
            <a:r>
              <a:rPr kumimoji="0" lang="en-US" altLang="zh-CN" sz="2000" b="0" i="0" u="none" strike="noStrike" kern="1200" cap="none" spc="0" normalizeH="0" baseline="0" noProof="0">
                <a:ln>
                  <a:noFill/>
                </a:ln>
                <a:solidFill>
                  <a:srgbClr val="000000"/>
                </a:solidFill>
                <a:effectLst/>
                <a:uLnTx/>
                <a:uFillTx/>
                <a:latin typeface="Times New Roman"/>
                <a:ea typeface="黑体" pitchFamily="49" charset="-122"/>
                <a:cs typeface="+mn-cs"/>
              </a:rPr>
              <a:t>:</a:t>
            </a:r>
            <a:endParaRPr kumimoji="0" lang="zh-CN" altLang="en-US" sz="2000" b="0" i="0" u="none" strike="noStrike" kern="1200" cap="none" spc="0" normalizeH="0" baseline="0" noProof="0">
              <a:ln>
                <a:noFill/>
              </a:ln>
              <a:solidFill>
                <a:srgbClr val="000000"/>
              </a:solidFill>
              <a:effectLst/>
              <a:uLnTx/>
              <a:uFillTx/>
              <a:latin typeface="Times New Roman"/>
              <a:ea typeface="黑体"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FF"/>
                </a:solidFill>
                <a:effectLst/>
                <a:uLnTx/>
                <a:uFillTx/>
                <a:latin typeface="Times New Roman"/>
                <a:ea typeface="黑体" pitchFamily="49" charset="-122"/>
                <a:cs typeface="+mn-cs"/>
              </a:rPr>
              <a:t>    </a:t>
            </a:r>
            <a:r>
              <a:rPr kumimoji="0" lang="en-US" altLang="zh-CN" sz="2000" b="0" i="0" u="none" strike="noStrike" kern="1200" cap="none" spc="0" normalizeH="0" baseline="0" noProof="0">
                <a:ln>
                  <a:noFill/>
                </a:ln>
                <a:solidFill>
                  <a:srgbClr val="FF0000"/>
                </a:solidFill>
                <a:effectLst/>
                <a:uLnTx/>
                <a:uFillTx/>
                <a:latin typeface="Times New Roman"/>
                <a:ea typeface="黑体" pitchFamily="49" charset="-122"/>
                <a:cs typeface="+mn-cs"/>
              </a:rPr>
              <a:t>Student s1;    // Student</a:t>
            </a:r>
            <a:r>
              <a:rPr kumimoji="0" lang="zh-CN" altLang="en-US" sz="2000" b="0" i="0" u="none" strike="noStrike" kern="1200" cap="none" spc="0" normalizeH="0" baseline="0" noProof="0">
                <a:ln>
                  <a:noFill/>
                </a:ln>
                <a:solidFill>
                  <a:srgbClr val="FF0000"/>
                </a:solidFill>
                <a:effectLst/>
                <a:uLnTx/>
                <a:uFillTx/>
                <a:latin typeface="Times New Roman"/>
                <a:ea typeface="黑体" pitchFamily="49" charset="-122"/>
                <a:cs typeface="+mn-cs"/>
              </a:rPr>
              <a:t>是已声明的类名，</a:t>
            </a:r>
            <a:r>
              <a:rPr kumimoji="0" lang="en-US" altLang="zh-CN" sz="2000" b="0" i="0" u="none" strike="noStrike" kern="1200" cap="none" spc="0" normalizeH="0" baseline="0" noProof="0">
                <a:ln>
                  <a:noFill/>
                </a:ln>
                <a:solidFill>
                  <a:srgbClr val="FF0000"/>
                </a:solidFill>
                <a:effectLst/>
                <a:uLnTx/>
                <a:uFillTx/>
                <a:latin typeface="Times New Roman"/>
                <a:ea typeface="黑体" pitchFamily="49" charset="-122"/>
                <a:cs typeface="+mn-cs"/>
              </a:rPr>
              <a:t>s1</a:t>
            </a:r>
            <a:r>
              <a:rPr kumimoji="0" lang="zh-CN" altLang="en-US" sz="2000" b="0" i="0" u="none" strike="noStrike" kern="1200" cap="none" spc="0" normalizeH="0" baseline="0" noProof="0">
                <a:ln>
                  <a:noFill/>
                </a:ln>
                <a:solidFill>
                  <a:srgbClr val="FF0000"/>
                </a:solidFill>
                <a:effectLst/>
                <a:uLnTx/>
                <a:uFillTx/>
                <a:latin typeface="Times New Roman"/>
                <a:ea typeface="黑体" pitchFamily="49" charset="-122"/>
                <a:cs typeface="+mn-cs"/>
              </a:rPr>
              <a:t>是</a:t>
            </a:r>
            <a:r>
              <a:rPr kumimoji="0" lang="en-US" altLang="zh-CN" sz="2000" b="0" i="0" u="none" strike="noStrike" kern="1200" cap="none" spc="0" normalizeH="0" baseline="0" noProof="0">
                <a:ln>
                  <a:noFill/>
                </a:ln>
                <a:solidFill>
                  <a:srgbClr val="FF0000"/>
                </a:solidFill>
                <a:effectLst/>
                <a:uLnTx/>
                <a:uFillTx/>
                <a:latin typeface="Times New Roman"/>
                <a:ea typeface="黑体" pitchFamily="49" charset="-122"/>
                <a:cs typeface="+mn-cs"/>
              </a:rPr>
              <a:t>Student</a:t>
            </a:r>
            <a:r>
              <a:rPr kumimoji="0" lang="zh-CN" altLang="en-US" sz="2000" b="0" i="0" u="none" strike="noStrike" kern="1200" cap="none" spc="0" normalizeH="0" baseline="0" noProof="0">
                <a:ln>
                  <a:noFill/>
                </a:ln>
                <a:solidFill>
                  <a:srgbClr val="FF0000"/>
                </a:solidFill>
                <a:effectLst/>
                <a:uLnTx/>
                <a:uFillTx/>
                <a:latin typeface="Times New Roman"/>
                <a:ea typeface="黑体" pitchFamily="49" charset="-122"/>
                <a:cs typeface="+mn-cs"/>
              </a:rPr>
              <a:t>类的对象</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a:ln>
                  <a:noFill/>
                </a:ln>
                <a:solidFill>
                  <a:srgbClr val="000000"/>
                </a:solidFill>
                <a:effectLst/>
                <a:uLnTx/>
                <a:uFillTx/>
                <a:latin typeface="Times New Roman"/>
                <a:ea typeface="黑体" pitchFamily="49" charset="-122"/>
                <a:cs typeface="+mn-cs"/>
              </a:rPr>
              <a:t>    </a:t>
            </a:r>
            <a:r>
              <a:rPr kumimoji="0" lang="en-US" altLang="zh-CN" sz="2000" b="0" i="0" u="none" strike="noStrike" kern="1200" cap="none" spc="0" normalizeH="0" baseline="0" noProof="0">
                <a:ln>
                  <a:noFill/>
                </a:ln>
                <a:solidFill>
                  <a:srgbClr val="0000FF"/>
                </a:solidFill>
                <a:effectLst/>
                <a:uLnTx/>
                <a:uFillTx/>
                <a:latin typeface="Times New Roman"/>
                <a:ea typeface="黑体" pitchFamily="49" charset="-122"/>
                <a:cs typeface="+mn-cs"/>
              </a:rPr>
              <a:t>s1</a:t>
            </a:r>
            <a:r>
              <a:rPr kumimoji="0" lang="zh-CN" altLang="en-US" sz="2000" b="0" i="0" u="none" strike="noStrike" kern="1200" cap="none" spc="0" normalizeH="0" baseline="0" noProof="0">
                <a:ln>
                  <a:noFill/>
                </a:ln>
                <a:solidFill>
                  <a:srgbClr val="0000FF"/>
                </a:solidFill>
                <a:effectLst/>
                <a:uLnTx/>
                <a:uFillTx/>
                <a:latin typeface="Times New Roman"/>
                <a:ea typeface="黑体" pitchFamily="49" charset="-122"/>
                <a:cs typeface="+mn-cs"/>
              </a:rPr>
              <a:t>就是类对象中的内嵌对象，称为子对象(</a:t>
            </a:r>
            <a:r>
              <a:rPr kumimoji="0" lang="en-US" altLang="zh-CN" sz="2000" b="0" i="0" u="none" strike="noStrike" kern="1200" cap="none" spc="0" normalizeH="0" baseline="0" noProof="0">
                <a:ln>
                  <a:noFill/>
                </a:ln>
                <a:solidFill>
                  <a:srgbClr val="0000FF"/>
                </a:solidFill>
                <a:effectLst/>
                <a:uLnTx/>
                <a:uFillTx/>
                <a:latin typeface="Times New Roman"/>
                <a:ea typeface="黑体" pitchFamily="49" charset="-122"/>
                <a:cs typeface="+mn-cs"/>
              </a:rPr>
              <a:t>subobject)，</a:t>
            </a:r>
            <a:r>
              <a:rPr kumimoji="0" lang="zh-CN" altLang="en-US" sz="2000" b="0" i="0" u="none" strike="noStrike" kern="1200" cap="none" spc="0" normalizeH="0" baseline="0" noProof="0">
                <a:ln>
                  <a:noFill/>
                </a:ln>
                <a:solidFill>
                  <a:srgbClr val="0000FF"/>
                </a:solidFill>
                <a:effectLst/>
                <a:uLnTx/>
                <a:uFillTx/>
                <a:latin typeface="Times New Roman"/>
                <a:ea typeface="黑体" pitchFamily="49" charset="-122"/>
                <a:cs typeface="+mn-cs"/>
              </a:rPr>
              <a:t>即对象中的对象。</a:t>
            </a:r>
            <a:endParaRPr kumimoji="0" lang="en-US" altLang="zh-CN" sz="2000" b="0" i="0" u="none" strike="noStrike" kern="1200" cap="none" spc="0" normalizeH="0" baseline="0" noProof="0">
              <a:ln>
                <a:noFill/>
              </a:ln>
              <a:solidFill>
                <a:srgbClr val="0000FF"/>
              </a:solidFill>
              <a:effectLst/>
              <a:uLnTx/>
              <a:uFillTx/>
              <a:latin typeface="Times New Roman"/>
              <a:ea typeface="黑体" pitchFamily="49"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a:ln>
                  <a:noFill/>
                </a:ln>
                <a:solidFill>
                  <a:srgbClr val="000000"/>
                </a:solidFill>
                <a:effectLst/>
                <a:uLnTx/>
                <a:uFillTx/>
                <a:latin typeface="Times New Roman"/>
                <a:ea typeface="宋体"/>
                <a:cs typeface="+mn-cs"/>
              </a:rPr>
              <a:t>例11.6 包含子对象的派生类的构造函数。</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7" name="矩形 3">
            <a:extLst>
              <a:ext uri="{FF2B5EF4-FFF2-40B4-BE49-F238E27FC236}">
                <a16:creationId xmlns:a16="http://schemas.microsoft.com/office/drawing/2014/main" id="{C1487D2A-26CE-A96B-EA68-60CC1CE01081}"/>
              </a:ext>
            </a:extLst>
          </p:cNvPr>
          <p:cNvSpPr>
            <a:spLocks noChangeArrowheads="1"/>
          </p:cNvSpPr>
          <p:nvPr/>
        </p:nvSpPr>
        <p:spPr bwMode="auto">
          <a:xfrm>
            <a:off x="4608196" y="3380423"/>
            <a:ext cx="3929063" cy="3006630"/>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1778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17780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void display(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cout&lt;&lt;″num:″&lt;&lt;num&lt;&lt;endl&lt;&lt;″name:″&lt;&lt;name&lt;&lt;endl;}</a:t>
            </a:r>
          </a:p>
          <a:p>
            <a:pPr marL="17780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protected: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保护部分</a:t>
            </a:r>
          </a:p>
          <a:p>
            <a:pPr marL="17780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num;</a:t>
            </a:r>
          </a:p>
          <a:p>
            <a:pPr marL="17780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string name;</a:t>
            </a:r>
          </a:p>
          <a:p>
            <a:pPr marL="17780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8" name="矩形 4">
            <a:extLst>
              <a:ext uri="{FF2B5EF4-FFF2-40B4-BE49-F238E27FC236}">
                <a16:creationId xmlns:a16="http://schemas.microsoft.com/office/drawing/2014/main" id="{0B0DE6FB-20F0-905D-69D3-10BAD3AE1565}"/>
              </a:ext>
            </a:extLst>
          </p:cNvPr>
          <p:cNvSpPr>
            <a:spLocks noChangeArrowheads="1"/>
          </p:cNvSpPr>
          <p:nvPr/>
        </p:nvSpPr>
        <p:spPr bwMode="auto">
          <a:xfrm>
            <a:off x="321946" y="3375660"/>
            <a:ext cx="3929063" cy="3011393"/>
          </a:xfrm>
          <a:prstGeom prst="rect">
            <a:avLst/>
          </a:prstGeom>
          <a:noFill/>
          <a:ln w="1587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&lt;string&gt;</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Student//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声明基类</a:t>
            </a:r>
          </a:p>
          <a:p>
            <a:pPr marL="0" marR="0" lvl="0" indent="0" defTabSz="914400" eaLnBrk="1" fontAlgn="base" latinLnBrk="0" hangingPunct="1">
              <a:lnSpc>
                <a:spcPts val="26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公用部分</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Student(int n, string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基类构造函数</a:t>
            </a:r>
          </a:p>
          <a:p>
            <a:pPr marL="0" marR="0" lvl="0" indent="0" defTabSz="914400" eaLnBrk="1" fontAlgn="base" latinLnBrk="0" hangingPunct="1">
              <a:lnSpc>
                <a:spcPts val="26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a:t>
            </a:r>
          </a:p>
          <a:p>
            <a:pPr marL="0" marR="0" lvl="0" indent="0" defTabSz="914400" eaLnBrk="1" fontAlgn="base" latinLnBrk="0" hangingPunct="1">
              <a:lnSpc>
                <a:spcPts val="26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name=</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311730337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Rectangle 2">
            <a:extLst>
              <a:ext uri="{FF2B5EF4-FFF2-40B4-BE49-F238E27FC236}">
                <a16:creationId xmlns:a16="http://schemas.microsoft.com/office/drawing/2014/main" id="{5015E4C0-2376-38CD-BAD5-BF417328D163}"/>
              </a:ext>
            </a:extLst>
          </p:cNvPr>
          <p:cNvSpPr txBox="1">
            <a:spLocks noChangeArrowheads="1"/>
          </p:cNvSpPr>
          <p:nvPr/>
        </p:nvSpPr>
        <p:spPr>
          <a:xfrm>
            <a:off x="381000" y="1865791"/>
            <a:ext cx="8382000" cy="456549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Student1: public Student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声明公用派生类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Student1</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Student1(</a:t>
            </a:r>
            <a:r>
              <a:rPr kumimoji="0" lang="en-US" altLang="zh-CN" sz="1800" b="0" i="0" u="none" strike="noStrike" kern="1200" cap="none" spc="0" normalizeH="0" baseline="0" noProof="0" dirty="0">
                <a:ln>
                  <a:noFill/>
                </a:ln>
                <a:solidFill>
                  <a:srgbClr val="7030A0"/>
                </a:solidFill>
                <a:effectLst/>
                <a:uLnTx/>
                <a:uFillTx/>
                <a:latin typeface="Times New Roman"/>
                <a:ea typeface="宋体"/>
                <a:cs typeface="+mn-cs"/>
              </a:rPr>
              <a:t>int n, string </a:t>
            </a:r>
            <a:r>
              <a:rPr kumimoji="0" lang="en-US" altLang="zh-CN" sz="1800" b="0" i="0" u="none" strike="noStrike" kern="1200" cap="none" spc="0" normalizeH="0" baseline="0" noProof="0" dirty="0" err="1">
                <a:ln>
                  <a:noFill/>
                </a:ln>
                <a:solidFill>
                  <a:srgbClr val="7030A0"/>
                </a:solidFill>
                <a:effectLst/>
                <a:uLnTx/>
                <a:uFillTx/>
                <a:latin typeface="Times New Roman"/>
                <a:ea typeface="宋体"/>
                <a:cs typeface="+mn-cs"/>
              </a:rPr>
              <a:t>nam</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CC00"/>
                </a:solidFill>
                <a:effectLst/>
                <a:uLnTx/>
                <a:uFillTx/>
                <a:latin typeface="Times New Roman"/>
                <a:ea typeface="宋体"/>
                <a:cs typeface="+mn-cs"/>
              </a:rPr>
              <a:t>int</a:t>
            </a:r>
            <a:r>
              <a:rPr kumimoji="0" lang="en-US" altLang="zh-CN" sz="1800" b="0" i="0" u="none" strike="noStrike" kern="1200" cap="none" spc="0" normalizeH="0" baseline="0" noProof="0" dirty="0">
                <a:ln>
                  <a:noFill/>
                </a:ln>
                <a:solidFill>
                  <a:srgbClr val="00CC00"/>
                </a:solidFill>
                <a:effectLst/>
                <a:uLnTx/>
                <a:uFillTx/>
                <a:latin typeface="Times New Roman"/>
                <a:ea typeface="宋体"/>
                <a:cs typeface="+mn-cs"/>
              </a:rPr>
              <a:t> n1, string nam1</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FF00FF"/>
                </a:solidFill>
                <a:effectLst/>
                <a:uLnTx/>
                <a:uFillTx/>
                <a:latin typeface="Times New Roman"/>
                <a:ea typeface="宋体"/>
                <a:cs typeface="+mn-cs"/>
              </a:rPr>
              <a:t>int a, string ad</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:Student(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n,nam</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),monitor(n1,nam1)         //</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派生类构造函数</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age = a;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ad;}</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show(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&lt;&lt;″This student is:″&lt;&lt;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display();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和</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name</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 ″&lt;&lt;age&lt;&lt;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&lt;&lt;″address: ″&lt;&lt;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show_monitor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成员函数，输出子对象</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&lt;&lt;″Class monitor is:″&lt;&lt;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monitor.display</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调用基类成员函数</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派生类的私有数据</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 monitor;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定义子对象(班长)</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6" name="矩形 5">
            <a:extLst>
              <a:ext uri="{FF2B5EF4-FFF2-40B4-BE49-F238E27FC236}">
                <a16:creationId xmlns:a16="http://schemas.microsoft.com/office/drawing/2014/main" id="{537B8F8B-97A0-6269-55BA-1D6132B211CF}"/>
              </a:ext>
            </a:extLst>
          </p:cNvPr>
          <p:cNvSpPr/>
          <p:nvPr/>
        </p:nvSpPr>
        <p:spPr>
          <a:xfrm>
            <a:off x="4448175" y="3017521"/>
            <a:ext cx="4572000" cy="1495425"/>
          </a:xfrm>
          <a:prstGeom prst="rect">
            <a:avLst/>
          </a:prstGeom>
          <a:solidFill>
            <a:srgbClr val="CCFFFF"/>
          </a:solidFill>
          <a:ln>
            <a:solidFill>
              <a:srgbClr val="0000FF"/>
            </a:solidFill>
          </a:ln>
        </p:spPr>
        <p:txBody>
          <a:bodyPr>
            <a:spAutoFit/>
          </a:bodyPr>
          <a:lstStyle/>
          <a:p>
            <a:pPr indent="-6350" defTabSz="914400" fontAlgn="base">
              <a:lnSpc>
                <a:spcPts val="2800"/>
              </a:lnSpc>
              <a:spcBef>
                <a:spcPct val="0"/>
              </a:spcBef>
              <a:spcAft>
                <a:spcPct val="0"/>
              </a:spcAft>
              <a:defRPr/>
            </a:pPr>
            <a:r>
              <a:rPr lang="zh-CN" altLang="en-US" sz="2000">
                <a:solidFill>
                  <a:srgbClr val="000000"/>
                </a:solidFill>
                <a:latin typeface="Times New Roman"/>
                <a:ea typeface="黑体" pitchFamily="49" charset="-122"/>
              </a:rPr>
              <a:t>派生类构造函数的任务包括3个部分: </a:t>
            </a:r>
          </a:p>
          <a:p>
            <a:pPr indent="-6350" defTabSz="914400" fontAlgn="base">
              <a:lnSpc>
                <a:spcPts val="2800"/>
              </a:lnSpc>
              <a:spcBef>
                <a:spcPct val="0"/>
              </a:spcBef>
              <a:spcAft>
                <a:spcPct val="0"/>
              </a:spcAft>
              <a:defRPr/>
            </a:pPr>
            <a:r>
              <a:rPr lang="zh-CN" altLang="en-US" sz="2000">
                <a:solidFill>
                  <a:srgbClr val="000000"/>
                </a:solidFill>
                <a:latin typeface="Times New Roman"/>
                <a:ea typeface="黑体" pitchFamily="49" charset="-122"/>
              </a:rPr>
              <a:t>（1） 对基类数据成员初始化；</a:t>
            </a:r>
          </a:p>
          <a:p>
            <a:pPr indent="-6350" defTabSz="914400" fontAlgn="base">
              <a:lnSpc>
                <a:spcPts val="2800"/>
              </a:lnSpc>
              <a:spcBef>
                <a:spcPct val="0"/>
              </a:spcBef>
              <a:spcAft>
                <a:spcPct val="0"/>
              </a:spcAft>
              <a:defRPr/>
            </a:pPr>
            <a:r>
              <a:rPr lang="zh-CN" altLang="en-US" sz="2000">
                <a:solidFill>
                  <a:srgbClr val="000000"/>
                </a:solidFill>
                <a:latin typeface="Times New Roman"/>
                <a:ea typeface="黑体" pitchFamily="49" charset="-122"/>
              </a:rPr>
              <a:t>（2） 对子对象数据成员初始化；</a:t>
            </a:r>
          </a:p>
          <a:p>
            <a:pPr indent="-6350" defTabSz="914400" fontAlgn="base">
              <a:lnSpc>
                <a:spcPts val="2800"/>
              </a:lnSpc>
              <a:spcBef>
                <a:spcPct val="0"/>
              </a:spcBef>
              <a:spcAft>
                <a:spcPct val="0"/>
              </a:spcAft>
              <a:defRPr/>
            </a:pPr>
            <a:r>
              <a:rPr lang="zh-CN" altLang="en-US" sz="2000">
                <a:solidFill>
                  <a:srgbClr val="000000"/>
                </a:solidFill>
                <a:latin typeface="Times New Roman"/>
                <a:ea typeface="黑体" pitchFamily="49" charset="-122"/>
              </a:rPr>
              <a:t>（3） 对派生类数据成员初始化。</a:t>
            </a:r>
          </a:p>
        </p:txBody>
      </p:sp>
      <p:pic>
        <p:nvPicPr>
          <p:cNvPr id="7" name="Picture 3" descr="F:\C++程序设计\tu\tu\图11.12.tif">
            <a:extLst>
              <a:ext uri="{FF2B5EF4-FFF2-40B4-BE49-F238E27FC236}">
                <a16:creationId xmlns:a16="http://schemas.microsoft.com/office/drawing/2014/main" id="{E11F7122-5603-D06C-50E7-15C47C431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03020"/>
            <a:ext cx="8534400" cy="1125538"/>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98907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29D32E63-E75A-29B4-3BE9-3597B7C1FBD7}"/>
              </a:ext>
            </a:extLst>
          </p:cNvPr>
          <p:cNvSpPr txBox="1">
            <a:spLocks noChangeArrowheads="1"/>
          </p:cNvSpPr>
          <p:nvPr/>
        </p:nvSpPr>
        <p:spPr>
          <a:xfrm>
            <a:off x="365435" y="1165901"/>
            <a:ext cx="8382000" cy="51510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{Student1 stud1(10010,″Wang-li″,10001,″Li-sun″,19,″115 Beijing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Road,Shanghai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stud1.show(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输出学生的数据</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stud1.show_monitor();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输出子对象的数据</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return 0;</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运行时的输出如下: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This student is:</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 10010</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name: Wang-li</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age: 19</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address:115 Beijing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Road,Shanghai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monitor is:</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num:10001</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name:Li-sun</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p:txBody>
      </p:sp>
      <p:pic>
        <p:nvPicPr>
          <p:cNvPr id="3" name="Picture 3" descr="F:\C++程序设计\tu\tu\图11.12.tif">
            <a:extLst>
              <a:ext uri="{FF2B5EF4-FFF2-40B4-BE49-F238E27FC236}">
                <a16:creationId xmlns:a16="http://schemas.microsoft.com/office/drawing/2014/main" id="{D5515E69-B78D-E75B-9E95-5EA4734F2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35" y="3254059"/>
            <a:ext cx="8534400" cy="1125537"/>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9217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DEFF728C-8E43-A4D7-AD71-332821B4574E}"/>
              </a:ext>
            </a:extLst>
          </p:cNvPr>
          <p:cNvSpPr txBox="1">
            <a:spLocks noChangeArrowheads="1"/>
          </p:cNvSpPr>
          <p:nvPr/>
        </p:nvSpPr>
        <p:spPr>
          <a:xfrm>
            <a:off x="306657" y="1476019"/>
            <a:ext cx="8382000" cy="35921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定义派生类构造函数的一般形式为</a:t>
            </a:r>
          </a:p>
          <a:p>
            <a:pPr marL="228600" marR="0" lvl="0"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派生类构造函数名（总参数表列）: 基类构造函数名（参数表列），子对象名(参数表列)</a:t>
            </a:r>
          </a:p>
          <a:p>
            <a:pPr marL="228600" marR="0" lvl="0"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{派生类中新增数成员据成员初始化语句}</a:t>
            </a:r>
          </a:p>
          <a:p>
            <a:pPr marL="228600" marR="0" lvl="0" indent="-635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执行派生类构造函数的顺序是: </a:t>
            </a:r>
          </a:p>
          <a:p>
            <a:pPr marL="685800" marR="0" lvl="1"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① 调用基类构造函数，对基类数据成员初始化；</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685800" marR="0" lvl="1"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② 调用子对象构造函数，对子对象数据成员初始化；</a:t>
            </a:r>
          </a:p>
          <a:p>
            <a:pPr marL="685800" marR="0" lvl="1"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③ 再执行派生类构造函数本身，对派生类数据成员初始化</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p>
          <a:p>
            <a:pPr marL="228600" marR="0" lvl="0" indent="-635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派生类构造函数的总参数表列中的参数，应当包括</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基类构造函数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和</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子对象的参数表列中的参数</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a:t>
            </a:r>
            <a:endPar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endParaRPr>
          </a:p>
        </p:txBody>
      </p:sp>
    </p:spTree>
    <p:extLst>
      <p:ext uri="{BB962C8B-B14F-4D97-AF65-F5344CB8AC3E}">
        <p14:creationId xmlns:p14="http://schemas.microsoft.com/office/powerpoint/2010/main" val="70068694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DEFF728C-8E43-A4D7-AD71-332821B4574E}"/>
              </a:ext>
            </a:extLst>
          </p:cNvPr>
          <p:cNvSpPr txBox="1">
            <a:spLocks noChangeArrowheads="1"/>
          </p:cNvSpPr>
          <p:nvPr/>
        </p:nvSpPr>
        <p:spPr>
          <a:xfrm>
            <a:off x="314092" y="1476019"/>
            <a:ext cx="8382000" cy="256815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基类构造函数和子对象的次序可以是任意的，</a:t>
            </a:r>
          </a:p>
          <a:p>
            <a:pPr marL="228600" marR="0" lvl="0" indent="-6350" algn="l" defTabSz="914400" rtl="0" eaLnBrk="1" fontAlgn="auto" latinLnBrk="0" hangingPunct="1">
              <a:lnSpc>
                <a:spcPts val="26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Student1(int n, string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nam,int</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 n1, string nam1,int a, string ad):</a:t>
            </a:r>
          </a:p>
          <a:p>
            <a:pPr marL="228600" marR="0" lvl="0" indent="-6350" algn="l" defTabSz="914400" rtl="0" eaLnBrk="1" fontAlgn="auto" latinLnBrk="0" hangingPunct="1">
              <a:lnSpc>
                <a:spcPts val="26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monitor(n1,nam1),Student(</a:t>
            </a:r>
            <a:r>
              <a:rPr kumimoji="0" lang="en-US" altLang="zh-CN" sz="1800" b="0" i="0" u="none" strike="noStrike" kern="1200" cap="none" spc="0" normalizeH="0" baseline="0" noProof="0" dirty="0" err="1">
                <a:ln>
                  <a:noFill/>
                </a:ln>
                <a:solidFill>
                  <a:srgbClr val="0000FF"/>
                </a:solidFill>
                <a:effectLst/>
                <a:uLnTx/>
                <a:uFillTx/>
                <a:latin typeface="Times New Roman"/>
                <a:ea typeface="黑体" panose="02010609060101010101" pitchFamily="49" charset="-122"/>
                <a:cs typeface="+mn-cs"/>
              </a:rPr>
              <a:t>n,nam</a:t>
            </a:r>
            <a:r>
              <a:rPr kumimoji="0" lang="en-US" altLang="zh-CN" sz="18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a:t>
            </a:r>
          </a:p>
          <a:p>
            <a:pPr marL="228600" marR="0" lvl="0" indent="-6350" algn="l" defTabSz="914400" rtl="0" eaLnBrk="1" fontAlgn="auto" latinLnBrk="0" hangingPunct="1">
              <a:lnSpc>
                <a:spcPts val="2800"/>
              </a:lnSpc>
              <a:spcBef>
                <a:spcPct val="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编译系统是根据相同的参数名(而不是根据参数的顺序)来确立它们的传递关系的。但是习惯上一般先写基类构造函数。</a:t>
            </a:r>
          </a:p>
          <a:p>
            <a:pPr marL="228600" marR="0" lvl="0" indent="-6350" algn="l" defTabSz="914400" rtl="0" eaLnBrk="1" fontAlgn="auto" latinLnBrk="0" hangingPunct="1">
              <a:lnSpc>
                <a:spcPts val="2800"/>
              </a:lnSpc>
              <a:spcBef>
                <a:spcPct val="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如果有</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多个子对象</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，派生类构造函数的写法依此类推，应列出每一个子对象名及其参数表列。</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07889256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35C33332-B271-4E44-A179-D6A5866BDC48}"/>
              </a:ext>
            </a:extLst>
          </p:cNvPr>
          <p:cNvSpPr txBox="1">
            <a:spLocks noChangeArrowheads="1"/>
          </p:cNvSpPr>
          <p:nvPr/>
        </p:nvSpPr>
        <p:spPr>
          <a:xfrm>
            <a:off x="101600" y="967402"/>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11.5.3 多层派生时的构造函数</a:t>
            </a:r>
          </a:p>
        </p:txBody>
      </p:sp>
      <p:sp>
        <p:nvSpPr>
          <p:cNvPr id="4" name="Rectangle 2">
            <a:extLst>
              <a:ext uri="{FF2B5EF4-FFF2-40B4-BE49-F238E27FC236}">
                <a16:creationId xmlns:a16="http://schemas.microsoft.com/office/drawing/2014/main" id="{1D58E7C3-BF19-F40F-6510-A17366EC2B70}"/>
              </a:ext>
            </a:extLst>
          </p:cNvPr>
          <p:cNvSpPr txBox="1">
            <a:spLocks noChangeArrowheads="1"/>
          </p:cNvSpPr>
          <p:nvPr/>
        </p:nvSpPr>
        <p:spPr>
          <a:xfrm>
            <a:off x="101600" y="1643197"/>
            <a:ext cx="83820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一个类不仅可以派生出一个派生类，派生类还可以继续派生，形成</a:t>
            </a: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派生的层次结构</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。例：多级派生情况下派生类的构造函数。</a:t>
            </a:r>
          </a:p>
        </p:txBody>
      </p:sp>
      <p:sp>
        <p:nvSpPr>
          <p:cNvPr id="5" name="矩形 4">
            <a:extLst>
              <a:ext uri="{FF2B5EF4-FFF2-40B4-BE49-F238E27FC236}">
                <a16:creationId xmlns:a16="http://schemas.microsoft.com/office/drawing/2014/main" id="{2B2D57B9-D3FB-603A-E6B0-0C8378791DDE}"/>
              </a:ext>
            </a:extLst>
          </p:cNvPr>
          <p:cNvSpPr/>
          <p:nvPr/>
        </p:nvSpPr>
        <p:spPr>
          <a:xfrm>
            <a:off x="292988" y="2328997"/>
            <a:ext cx="3816350" cy="4202048"/>
          </a:xfrm>
          <a:prstGeom prst="rect">
            <a:avLst/>
          </a:prstGeom>
          <a:ln w="22225">
            <a:solidFill>
              <a:srgbClr val="800000"/>
            </a:solidFill>
          </a:ln>
        </p:spPr>
        <p:txBody>
          <a:bodyPr>
            <a:spAutoFit/>
          </a:bodyPr>
          <a:lstStyle/>
          <a:p>
            <a:pPr indent="-6350" defTabSz="914400" fontAlgn="base">
              <a:lnSpc>
                <a:spcPts val="23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a:t>
            </a:r>
            <a:r>
              <a:rPr lang="en-US" altLang="zh-CN" b="1" dirty="0">
                <a:solidFill>
                  <a:srgbClr val="000000"/>
                </a:solidFill>
                <a:latin typeface="Times New Roman" panose="02020603050405020304" pitchFamily="18" charset="0"/>
                <a:ea typeface="宋体" panose="02010600030101010101" pitchFamily="2" charset="-122"/>
              </a:rPr>
              <a:t>include &lt;</a:t>
            </a:r>
            <a:r>
              <a:rPr lang="en-US" altLang="zh-CN" b="1" dirty="0" err="1">
                <a:solidFill>
                  <a:srgbClr val="000000"/>
                </a:solidFill>
                <a:latin typeface="Times New Roman" panose="02020603050405020304" pitchFamily="18" charset="0"/>
                <a:ea typeface="宋体" panose="02010600030101010101" pitchFamily="2" charset="-122"/>
              </a:rPr>
              <a:t>iostream</a:t>
            </a:r>
            <a:r>
              <a:rPr lang="en-US" altLang="zh-CN" b="1" dirty="0">
                <a:solidFill>
                  <a:srgbClr val="000000"/>
                </a:solidFill>
                <a:latin typeface="Times New Roman" panose="02020603050405020304" pitchFamily="18" charset="0"/>
                <a:ea typeface="宋体" panose="02010600030101010101" pitchFamily="2" charset="-122"/>
              </a:rPr>
              <a:t>&gt;</a:t>
            </a:r>
          </a:p>
          <a:p>
            <a:pPr indent="-6350"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#include&lt;string&gt;</a:t>
            </a:r>
          </a:p>
          <a:p>
            <a:pPr indent="-6350"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using namespace std;</a:t>
            </a:r>
          </a:p>
          <a:p>
            <a:pPr indent="-6350"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class Student</a:t>
            </a:r>
            <a:r>
              <a:rPr lang="en-US" altLang="zh-CN" b="1" dirty="0">
                <a:solidFill>
                  <a:srgbClr val="0000FF"/>
                </a:solidFill>
                <a:latin typeface="Times New Roman" panose="02020603050405020304" pitchFamily="18" charset="0"/>
                <a:ea typeface="宋体" panose="02010600030101010101" pitchFamily="2" charset="-122"/>
              </a:rPr>
              <a:t>//</a:t>
            </a:r>
            <a:r>
              <a:rPr lang="zh-CN" altLang="en-US" b="1" dirty="0">
                <a:solidFill>
                  <a:srgbClr val="0000FF"/>
                </a:solidFill>
                <a:latin typeface="Times New Roman" panose="02020603050405020304" pitchFamily="18" charset="0"/>
                <a:ea typeface="宋体" panose="02010600030101010101" pitchFamily="2" charset="-122"/>
              </a:rPr>
              <a:t>声明基类</a:t>
            </a:r>
          </a:p>
          <a:p>
            <a:pPr indent="-6350" defTabSz="914400" fontAlgn="base">
              <a:lnSpc>
                <a:spcPts val="23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public:       //</a:t>
            </a:r>
            <a:r>
              <a:rPr lang="zh-CN" altLang="en-US" b="1" dirty="0">
                <a:solidFill>
                  <a:srgbClr val="000000"/>
                </a:solidFill>
                <a:latin typeface="Times New Roman" panose="02020603050405020304" pitchFamily="18" charset="0"/>
                <a:ea typeface="宋体" panose="02010600030101010101" pitchFamily="2" charset="-122"/>
              </a:rPr>
              <a:t>公用部分</a:t>
            </a:r>
          </a:p>
          <a:p>
            <a:pPr marL="269875" lvl="1" defTabSz="914400" fontAlgn="base">
              <a:lnSpc>
                <a:spcPts val="2300"/>
              </a:lnSpc>
              <a:spcBef>
                <a:spcPct val="0"/>
              </a:spcBef>
              <a:spcAft>
                <a:spcPct val="0"/>
              </a:spcAft>
              <a:defRPr/>
            </a:pPr>
            <a:r>
              <a:rPr lang="en-US" altLang="zh-CN" b="1" dirty="0">
                <a:solidFill>
                  <a:srgbClr val="FF0000"/>
                </a:solidFill>
                <a:latin typeface="Times New Roman" panose="02020603050405020304" pitchFamily="18" charset="0"/>
                <a:ea typeface="宋体" panose="02010600030101010101" pitchFamily="2" charset="-122"/>
              </a:rPr>
              <a:t>Student(</a:t>
            </a:r>
            <a:r>
              <a:rPr lang="en-US" altLang="zh-CN" b="1" dirty="0" err="1">
                <a:solidFill>
                  <a:srgbClr val="FF0000"/>
                </a:solidFill>
                <a:latin typeface="Times New Roman" panose="02020603050405020304" pitchFamily="18" charset="0"/>
                <a:ea typeface="宋体" panose="02010600030101010101" pitchFamily="2" charset="-122"/>
              </a:rPr>
              <a:t>int</a:t>
            </a:r>
            <a:r>
              <a:rPr lang="en-US" altLang="zh-CN" b="1" dirty="0">
                <a:solidFill>
                  <a:srgbClr val="FF0000"/>
                </a:solidFill>
                <a:latin typeface="Times New Roman" panose="02020603050405020304" pitchFamily="18" charset="0"/>
                <a:ea typeface="宋体" panose="02010600030101010101" pitchFamily="2" charset="-122"/>
              </a:rPr>
              <a:t> n, string </a:t>
            </a:r>
            <a:r>
              <a:rPr lang="en-US" altLang="zh-CN" b="1" dirty="0" err="1">
                <a:solidFill>
                  <a:srgbClr val="FF0000"/>
                </a:solidFill>
                <a:latin typeface="Times New Roman" panose="02020603050405020304" pitchFamily="18" charset="0"/>
                <a:ea typeface="宋体" panose="02010600030101010101" pitchFamily="2" charset="-122"/>
              </a:rPr>
              <a:t>nam</a:t>
            </a:r>
            <a:r>
              <a:rPr lang="en-US" altLang="zh-CN" b="1" dirty="0">
                <a:solidFill>
                  <a:srgbClr val="FF0000"/>
                </a:solidFill>
                <a:latin typeface="Times New Roman" panose="02020603050405020304" pitchFamily="18" charset="0"/>
                <a:ea typeface="宋体" panose="02010600030101010101" pitchFamily="2" charset="-122"/>
              </a:rPr>
              <a:t> )</a:t>
            </a:r>
            <a:endParaRPr lang="zh-CN" altLang="en-US" b="1" dirty="0">
              <a:solidFill>
                <a:srgbClr val="FF0000"/>
              </a:solidFill>
              <a:latin typeface="Times New Roman" panose="02020603050405020304" pitchFamily="18" charset="0"/>
              <a:ea typeface="宋体" panose="02010600030101010101" pitchFamily="2" charset="-122"/>
            </a:endParaRPr>
          </a:p>
          <a:p>
            <a:pPr marL="269875" lvl="1" defTabSz="914400" fontAlgn="base">
              <a:lnSpc>
                <a:spcPts val="2300"/>
              </a:lnSpc>
              <a:spcBef>
                <a:spcPct val="0"/>
              </a:spcBef>
              <a:spcAft>
                <a:spcPct val="0"/>
              </a:spcAft>
              <a:defRPr/>
            </a:pPr>
            <a:r>
              <a:rPr lang="zh-CN" altLang="en-US" b="1" dirty="0">
                <a:solidFill>
                  <a:srgbClr val="FF0000"/>
                </a:solidFill>
                <a:latin typeface="Times New Roman" panose="02020603050405020304" pitchFamily="18" charset="0"/>
                <a:ea typeface="宋体" panose="02010600030101010101" pitchFamily="2" charset="-122"/>
              </a:rPr>
              <a:t>{</a:t>
            </a:r>
            <a:r>
              <a:rPr lang="en-US" altLang="zh-CN" b="1" dirty="0">
                <a:solidFill>
                  <a:srgbClr val="FF0000"/>
                </a:solidFill>
                <a:latin typeface="Times New Roman" panose="02020603050405020304" pitchFamily="18" charset="0"/>
                <a:ea typeface="宋体" panose="02010600030101010101" pitchFamily="2" charset="-122"/>
              </a:rPr>
              <a:t>num=n;</a:t>
            </a:r>
          </a:p>
          <a:p>
            <a:pPr marL="269875" lvl="1" defTabSz="914400" fontAlgn="base">
              <a:lnSpc>
                <a:spcPts val="2300"/>
              </a:lnSpc>
              <a:spcBef>
                <a:spcPct val="0"/>
              </a:spcBef>
              <a:spcAft>
                <a:spcPct val="0"/>
              </a:spcAft>
              <a:defRPr/>
            </a:pPr>
            <a:r>
              <a:rPr lang="en-US" altLang="zh-CN" b="1" dirty="0">
                <a:solidFill>
                  <a:srgbClr val="FF0000"/>
                </a:solidFill>
                <a:latin typeface="Times New Roman" panose="02020603050405020304" pitchFamily="18" charset="0"/>
                <a:ea typeface="宋体" panose="02010600030101010101" pitchFamily="2" charset="-122"/>
              </a:rPr>
              <a:t> name=</a:t>
            </a:r>
            <a:r>
              <a:rPr lang="en-US" altLang="zh-CN" b="1" dirty="0" err="1">
                <a:solidFill>
                  <a:srgbClr val="FF0000"/>
                </a:solidFill>
                <a:latin typeface="Times New Roman" panose="02020603050405020304" pitchFamily="18" charset="0"/>
                <a:ea typeface="宋体" panose="02010600030101010101" pitchFamily="2" charset="-122"/>
              </a:rPr>
              <a:t>nam</a:t>
            </a:r>
            <a:r>
              <a:rPr lang="en-US" altLang="zh-CN" b="1" dirty="0">
                <a:solidFill>
                  <a:srgbClr val="FF0000"/>
                </a:solidFill>
                <a:latin typeface="Times New Roman" panose="02020603050405020304" pitchFamily="18" charset="0"/>
                <a:ea typeface="宋体" panose="02010600030101010101" pitchFamily="2" charset="-122"/>
              </a:rPr>
              <a:t>;    }</a:t>
            </a:r>
          </a:p>
          <a:p>
            <a:pPr marL="269875" lvl="1"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void display( )</a:t>
            </a:r>
          </a:p>
          <a:p>
            <a:pPr marL="269875" lvl="1" defTabSz="914400" fontAlgn="base">
              <a:lnSpc>
                <a:spcPts val="23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err="1">
                <a:solidFill>
                  <a:srgbClr val="000000"/>
                </a:solidFill>
                <a:latin typeface="Times New Roman" panose="02020603050405020304" pitchFamily="18" charset="0"/>
                <a:ea typeface="宋体" panose="02010600030101010101" pitchFamily="2" charset="-122"/>
              </a:rPr>
              <a:t>cout</a:t>
            </a:r>
            <a:r>
              <a:rPr lang="en-US" altLang="zh-CN" b="1" dirty="0">
                <a:solidFill>
                  <a:srgbClr val="000000"/>
                </a:solidFill>
                <a:latin typeface="Times New Roman" panose="02020603050405020304" pitchFamily="18" charset="0"/>
                <a:ea typeface="宋体" panose="02010600030101010101" pitchFamily="2" charset="-122"/>
              </a:rPr>
              <a:t>&lt;&lt;″num:″&lt;&lt;num&lt;&lt;</a:t>
            </a:r>
            <a:r>
              <a:rPr lang="en-US" altLang="zh-CN" b="1" dirty="0" err="1">
                <a:solidFill>
                  <a:srgbClr val="000000"/>
                </a:solidFill>
                <a:latin typeface="Times New Roman" panose="02020603050405020304" pitchFamily="18" charset="0"/>
                <a:ea typeface="宋体" panose="02010600030101010101" pitchFamily="2" charset="-122"/>
              </a:rPr>
              <a:t>endl</a:t>
            </a:r>
            <a:r>
              <a:rPr lang="en-US" altLang="zh-CN" b="1" dirty="0">
                <a:solidFill>
                  <a:srgbClr val="000000"/>
                </a:solidFill>
                <a:latin typeface="Times New Roman" panose="02020603050405020304" pitchFamily="18" charset="0"/>
                <a:ea typeface="宋体" panose="02010600030101010101" pitchFamily="2" charset="-122"/>
              </a:rPr>
              <a:t>;</a:t>
            </a:r>
          </a:p>
          <a:p>
            <a:pPr marL="269875" lvl="1"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  </a:t>
            </a:r>
            <a:r>
              <a:rPr lang="en-US" altLang="zh-CN" b="1" dirty="0" err="1">
                <a:solidFill>
                  <a:srgbClr val="000000"/>
                </a:solidFill>
                <a:latin typeface="Times New Roman" panose="02020603050405020304" pitchFamily="18" charset="0"/>
                <a:ea typeface="宋体" panose="02010600030101010101" pitchFamily="2" charset="-122"/>
              </a:rPr>
              <a:t>cout</a:t>
            </a:r>
            <a:r>
              <a:rPr lang="en-US" altLang="zh-CN" b="1" dirty="0">
                <a:solidFill>
                  <a:srgbClr val="000000"/>
                </a:solidFill>
                <a:latin typeface="Times New Roman" panose="02020603050405020304" pitchFamily="18" charset="0"/>
                <a:ea typeface="宋体" panose="02010600030101010101" pitchFamily="2" charset="-122"/>
              </a:rPr>
              <a:t>&lt;&lt;″name:″&lt;&lt;name&lt;&lt;</a:t>
            </a:r>
            <a:r>
              <a:rPr lang="en-US" altLang="zh-CN" b="1" dirty="0" err="1">
                <a:solidFill>
                  <a:srgbClr val="000000"/>
                </a:solidFill>
                <a:latin typeface="Times New Roman" panose="02020603050405020304" pitchFamily="18" charset="0"/>
                <a:ea typeface="宋体" panose="02010600030101010101" pitchFamily="2" charset="-122"/>
              </a:rPr>
              <a:t>endl</a:t>
            </a:r>
            <a:r>
              <a:rPr lang="en-US" altLang="zh-CN" b="1" dirty="0">
                <a:solidFill>
                  <a:srgbClr val="000000"/>
                </a:solidFill>
                <a:latin typeface="Times New Roman" panose="02020603050405020304" pitchFamily="18" charset="0"/>
                <a:ea typeface="宋体" panose="02010600030101010101" pitchFamily="2" charset="-122"/>
              </a:rPr>
              <a:t>; }   </a:t>
            </a:r>
          </a:p>
          <a:p>
            <a:pPr lvl="1" indent="-295275" defTabSz="914400" fontAlgn="base">
              <a:lnSpc>
                <a:spcPts val="23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 protected:        //</a:t>
            </a:r>
            <a:r>
              <a:rPr lang="zh-CN" altLang="en-US" b="1" dirty="0">
                <a:solidFill>
                  <a:srgbClr val="000000"/>
                </a:solidFill>
                <a:latin typeface="Times New Roman" panose="02020603050405020304" pitchFamily="18" charset="0"/>
                <a:ea typeface="宋体" panose="02010600030101010101" pitchFamily="2" charset="-122"/>
              </a:rPr>
              <a:t>保护部分</a:t>
            </a:r>
          </a:p>
          <a:p>
            <a:pPr lvl="1" indent="-6350" defTabSz="914400" fontAlgn="base">
              <a:lnSpc>
                <a:spcPts val="23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err="1">
                <a:solidFill>
                  <a:srgbClr val="000000"/>
                </a:solidFill>
                <a:latin typeface="Times New Roman" panose="02020603050405020304" pitchFamily="18" charset="0"/>
                <a:ea typeface="宋体" panose="02010600030101010101" pitchFamily="2" charset="-122"/>
              </a:rPr>
              <a:t>int</a:t>
            </a:r>
            <a:r>
              <a:rPr lang="en-US" altLang="zh-CN" b="1" dirty="0">
                <a:solidFill>
                  <a:srgbClr val="000000"/>
                </a:solidFill>
                <a:latin typeface="Times New Roman" panose="02020603050405020304" pitchFamily="18" charset="0"/>
                <a:ea typeface="宋体" panose="02010600030101010101" pitchFamily="2" charset="-122"/>
              </a:rPr>
              <a:t> num;   </a:t>
            </a:r>
            <a:endParaRPr lang="zh-CN" altLang="en-US" b="1" dirty="0">
              <a:solidFill>
                <a:srgbClr val="000000"/>
              </a:solidFill>
              <a:latin typeface="Times New Roman" panose="02020603050405020304" pitchFamily="18" charset="0"/>
              <a:ea typeface="宋体" panose="02010600030101010101" pitchFamily="2" charset="-122"/>
            </a:endParaRPr>
          </a:p>
          <a:p>
            <a:pPr lvl="1" indent="-6350" defTabSz="914400" fontAlgn="base">
              <a:lnSpc>
                <a:spcPts val="23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string name;};</a:t>
            </a:r>
            <a:endParaRPr lang="zh-CN" altLang="en-US" b="1" dirty="0">
              <a:solidFill>
                <a:srgbClr val="000000"/>
              </a:solidFill>
              <a:latin typeface="Times New Roman" panose="02020603050405020304" pitchFamily="18" charset="0"/>
              <a:ea typeface="宋体" panose="02010600030101010101" pitchFamily="2" charset="-122"/>
            </a:endParaRPr>
          </a:p>
        </p:txBody>
      </p:sp>
      <p:sp>
        <p:nvSpPr>
          <p:cNvPr id="6" name="矩形 4">
            <a:extLst>
              <a:ext uri="{FF2B5EF4-FFF2-40B4-BE49-F238E27FC236}">
                <a16:creationId xmlns:a16="http://schemas.microsoft.com/office/drawing/2014/main" id="{7DBBE616-03FA-010A-C3FB-D7554F9A4821}"/>
              </a:ext>
            </a:extLst>
          </p:cNvPr>
          <p:cNvSpPr>
            <a:spLocks noChangeArrowheads="1"/>
          </p:cNvSpPr>
          <p:nvPr/>
        </p:nvSpPr>
        <p:spPr bwMode="auto">
          <a:xfrm>
            <a:off x="4314903" y="2328997"/>
            <a:ext cx="4321175" cy="4202048"/>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Student1: public Student         </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声明公用派生类</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Student1</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{public:</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Student1(int </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n,char</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nam</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[10],int a):Student(</a:t>
            </a:r>
            <a:r>
              <a:rPr kumimoji="0" lang="en-US" altLang="zh-CN" sz="1800" b="1" i="0" u="none" strike="noStrike" kern="0" cap="none" spc="0" normalizeH="0" baseline="0" noProof="0" dirty="0" err="1">
                <a:ln>
                  <a:noFill/>
                </a:ln>
                <a:solidFill>
                  <a:srgbClr val="FF0000"/>
                </a:solidFill>
                <a:effectLst/>
                <a:uLnTx/>
                <a:uFillTx/>
                <a:latin typeface="Times New Roman" panose="02020603050405020304" pitchFamily="18" charset="0"/>
                <a:ea typeface="宋体" panose="02010600030101010101" pitchFamily="2" charset="-122"/>
              </a:rPr>
              <a:t>n,nam</a:t>
            </a:r>
            <a:r>
              <a:rPr kumimoji="0" lang="en-US" altLang="zh-CN"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派生类构造函数</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age=a; }</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0" i="0" u="none" strike="noStrike" kern="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rPr>
              <a:t>只对派生类新增的数据成员初始化</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show( )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num，name</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和</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age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{display( );      </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&lt;&lt;″age: ″&lt;&lt;age&lt;&lt;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private: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派生类的私有数据</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age;}</a:t>
            </a:r>
            <a:r>
              <a:rPr lang="en-US" altLang="zh-CN" sz="1800" b="1" kern="0" dirty="0">
                <a:solidFill>
                  <a:srgbClr val="000000"/>
                </a:solidFill>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增加一个数据成员</a:t>
            </a:r>
          </a:p>
        </p:txBody>
      </p:sp>
    </p:spTree>
    <p:extLst>
      <p:ext uri="{BB962C8B-B14F-4D97-AF65-F5344CB8AC3E}">
        <p14:creationId xmlns:p14="http://schemas.microsoft.com/office/powerpoint/2010/main" val="143733066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657C4F1E-043A-9850-534F-2E7A638ABCB4}"/>
              </a:ext>
            </a:extLst>
          </p:cNvPr>
          <p:cNvSpPr txBox="1">
            <a:spLocks noChangeArrowheads="1"/>
          </p:cNvSpPr>
          <p:nvPr/>
        </p:nvSpPr>
        <p:spPr>
          <a:xfrm>
            <a:off x="242245" y="1286193"/>
            <a:ext cx="3956375" cy="4911725"/>
          </a:xfrm>
          <a:prstGeom prst="rect">
            <a:avLst/>
          </a:prstGeom>
          <a:ln w="19050">
            <a:solidFill>
              <a:srgbClr val="8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Student2:public Student1    </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声明间接公用派生类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Student2</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{public:</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下面是间接派生类构造函数</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Student2(int n, string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nam,int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a,int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s):Student1(</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n,nam,a</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{score=s;}</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show_all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输出全部数据成员</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show(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num</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和</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name </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&lt;&lt;″score:″&lt;&lt;score&lt;&lt;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age</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private:</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int score;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增加一个数据成员</a:t>
            </a:r>
          </a:p>
          <a:p>
            <a:pPr marL="228600" marR="0" lvl="0" indent="-22860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p>
          <a:p>
            <a:pPr marL="228600" marR="0" lvl="0" indent="-635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3">
            <a:extLst>
              <a:ext uri="{FF2B5EF4-FFF2-40B4-BE49-F238E27FC236}">
                <a16:creationId xmlns:a16="http://schemas.microsoft.com/office/drawing/2014/main" id="{7DC147B9-98CF-C9B1-EB2D-3A9D7BE93860}"/>
              </a:ext>
            </a:extLst>
          </p:cNvPr>
          <p:cNvSpPr>
            <a:spLocks noChangeArrowheads="1"/>
          </p:cNvSpPr>
          <p:nvPr/>
        </p:nvSpPr>
        <p:spPr bwMode="auto">
          <a:xfrm>
            <a:off x="4299896" y="1350713"/>
            <a:ext cx="2499360" cy="2031325"/>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Student2 stud(10010,″Li″,17,89);</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stud.show_all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输出学生的全部数据</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return 0;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 name="Rectangle 2">
            <a:extLst>
              <a:ext uri="{FF2B5EF4-FFF2-40B4-BE49-F238E27FC236}">
                <a16:creationId xmlns:a16="http://schemas.microsoft.com/office/drawing/2014/main" id="{4B5B3670-77DE-725C-FC46-AE14F64998E9}"/>
              </a:ext>
            </a:extLst>
          </p:cNvPr>
          <p:cNvSpPr txBox="1">
            <a:spLocks noChangeArrowheads="1"/>
          </p:cNvSpPr>
          <p:nvPr/>
        </p:nvSpPr>
        <p:spPr bwMode="auto">
          <a:xfrm>
            <a:off x="6900532" y="1378267"/>
            <a:ext cx="2139004" cy="1743075"/>
          </a:xfrm>
          <a:prstGeom prst="rect">
            <a:avLst/>
          </a:prstGeom>
          <a:noFill/>
          <a:ln w="19050">
            <a:solidFill>
              <a:srgbClr val="0000FF"/>
            </a:solidFill>
            <a:miter lim="800000"/>
            <a:headEnd/>
            <a:tailEnd/>
          </a:ln>
        </p:spPr>
        <p:txBody>
          <a:bodyPr/>
          <a:lstStyle/>
          <a:p>
            <a:pPr defTabSz="914400" fontAlgn="base">
              <a:spcBef>
                <a:spcPct val="20000"/>
              </a:spcBef>
              <a:spcAft>
                <a:spcPct val="0"/>
              </a:spcAft>
              <a:defRPr/>
            </a:pPr>
            <a:r>
              <a:rPr lang="zh-CN" altLang="en-US" b="1" kern="0" dirty="0">
                <a:solidFill>
                  <a:srgbClr val="000000"/>
                </a:solidFill>
                <a:latin typeface="Times New Roman"/>
                <a:ea typeface="宋体"/>
              </a:rPr>
              <a:t>运行时的输出如下: </a:t>
            </a:r>
          </a:p>
          <a:p>
            <a:pPr defTabSz="914400" fontAlgn="base">
              <a:spcBef>
                <a:spcPct val="20000"/>
              </a:spcBef>
              <a:spcAft>
                <a:spcPct val="0"/>
              </a:spcAft>
              <a:defRPr/>
            </a:pPr>
            <a:r>
              <a:rPr lang="en-US" altLang="zh-CN" b="1" kern="0" dirty="0">
                <a:solidFill>
                  <a:srgbClr val="000000"/>
                </a:solidFill>
                <a:latin typeface="Times New Roman"/>
                <a:ea typeface="宋体"/>
              </a:rPr>
              <a:t>num:10010</a:t>
            </a:r>
          </a:p>
          <a:p>
            <a:pPr defTabSz="914400" fontAlgn="base">
              <a:spcBef>
                <a:spcPct val="20000"/>
              </a:spcBef>
              <a:spcAft>
                <a:spcPct val="0"/>
              </a:spcAft>
              <a:defRPr/>
            </a:pPr>
            <a:r>
              <a:rPr lang="en-US" altLang="zh-CN" b="1" kern="0" dirty="0" err="1">
                <a:solidFill>
                  <a:srgbClr val="000000"/>
                </a:solidFill>
                <a:latin typeface="Times New Roman"/>
                <a:ea typeface="宋体"/>
              </a:rPr>
              <a:t>name:Li</a:t>
            </a:r>
            <a:endParaRPr lang="en-US" altLang="zh-CN" b="1" kern="0" dirty="0">
              <a:solidFill>
                <a:srgbClr val="000000"/>
              </a:solidFill>
              <a:latin typeface="Times New Roman"/>
              <a:ea typeface="宋体"/>
            </a:endParaRPr>
          </a:p>
          <a:p>
            <a:pPr defTabSz="914400" fontAlgn="base">
              <a:spcBef>
                <a:spcPct val="20000"/>
              </a:spcBef>
              <a:spcAft>
                <a:spcPct val="0"/>
              </a:spcAft>
              <a:defRPr/>
            </a:pPr>
            <a:r>
              <a:rPr lang="en-US" altLang="zh-CN" b="1" kern="0" dirty="0">
                <a:solidFill>
                  <a:srgbClr val="000000"/>
                </a:solidFill>
                <a:latin typeface="Times New Roman"/>
                <a:ea typeface="宋体"/>
              </a:rPr>
              <a:t>age:17</a:t>
            </a:r>
          </a:p>
          <a:p>
            <a:pPr defTabSz="914400" fontAlgn="base">
              <a:spcBef>
                <a:spcPct val="20000"/>
              </a:spcBef>
              <a:spcAft>
                <a:spcPct val="0"/>
              </a:spcAft>
              <a:defRPr/>
            </a:pPr>
            <a:r>
              <a:rPr lang="en-US" altLang="zh-CN" b="1" kern="0" dirty="0">
                <a:solidFill>
                  <a:srgbClr val="000000"/>
                </a:solidFill>
                <a:latin typeface="Times New Roman"/>
                <a:ea typeface="宋体"/>
              </a:rPr>
              <a:t>score:89  </a:t>
            </a:r>
          </a:p>
        </p:txBody>
      </p:sp>
      <p:pic>
        <p:nvPicPr>
          <p:cNvPr id="6" name="Picture 3" descr="F:\C++程序设计\tu\tu\图11.13.tif">
            <a:extLst>
              <a:ext uri="{FF2B5EF4-FFF2-40B4-BE49-F238E27FC236}">
                <a16:creationId xmlns:a16="http://schemas.microsoft.com/office/drawing/2014/main" id="{50B9D8E9-C812-1D45-BDFB-58AB47F354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959" y="3705543"/>
            <a:ext cx="4452937" cy="249237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83975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4568745F-0DE8-9C5C-6205-4B4CC6A7F0B3}"/>
              </a:ext>
            </a:extLst>
          </p:cNvPr>
          <p:cNvSpPr txBox="1">
            <a:spLocks noChangeArrowheads="1"/>
          </p:cNvSpPr>
          <p:nvPr/>
        </p:nvSpPr>
        <p:spPr>
          <a:xfrm>
            <a:off x="101600" y="1254467"/>
            <a:ext cx="8382000" cy="309450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基类和两个派生类的构造函数的写法: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基类的构造函数首部: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Student(int n, string </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nam</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派生类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的构造函数首部: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Student1(int n, string </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nam</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],int a):Student(</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n,nam</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派生类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Student2</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的构造函数首部: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Student2(int n, string </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nam,int</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a,int</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s):Student1(</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n,nam,a</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p>
        </p:txBody>
      </p:sp>
    </p:spTree>
    <p:extLst>
      <p:ext uri="{BB962C8B-B14F-4D97-AF65-F5344CB8AC3E}">
        <p14:creationId xmlns:p14="http://schemas.microsoft.com/office/powerpoint/2010/main" val="279849826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4568745F-0DE8-9C5C-6205-4B4CC6A7F0B3}"/>
              </a:ext>
            </a:extLst>
          </p:cNvPr>
          <p:cNvSpPr txBox="1">
            <a:spLocks noChangeArrowheads="1"/>
          </p:cNvSpPr>
          <p:nvPr/>
        </p:nvSpPr>
        <p:spPr>
          <a:xfrm>
            <a:off x="101600" y="1217296"/>
            <a:ext cx="8382000" cy="29086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在声明</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Student2</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类对象时，调用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Student2</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构造函数；在执行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Student2</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构造函数时，先调用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构造函数；在执行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构造函数时，先调用基类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构造函数。</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初始化的顺序是: </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① 先初始化基类的数据成员</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num</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name。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② </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再初始化</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Student1</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的数据成员</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age。</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③ </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最后再初始化</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Student2</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的数据成员</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score。</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97101296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B1D7F101-6D04-7A9A-D9FA-8274B562333B}"/>
              </a:ext>
            </a:extLst>
          </p:cNvPr>
          <p:cNvSpPr txBox="1">
            <a:spLocks noChangeArrowheads="1"/>
          </p:cNvSpPr>
          <p:nvPr/>
        </p:nvSpPr>
        <p:spPr>
          <a:xfrm>
            <a:off x="184094" y="1132507"/>
            <a:ext cx="8382000" cy="971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600"/>
              </a:lnSpc>
              <a:spcBef>
                <a:spcPct val="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中可重用性是通过</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继承</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inheritance)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这一机制来实现的。继承是</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的一个重要组成部分。</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矩形 3">
            <a:extLst>
              <a:ext uri="{FF2B5EF4-FFF2-40B4-BE49-F238E27FC236}">
                <a16:creationId xmlns:a16="http://schemas.microsoft.com/office/drawing/2014/main" id="{D90FA8C4-B0E1-2165-6067-D4470C3CB007}"/>
              </a:ext>
            </a:extLst>
          </p:cNvPr>
          <p:cNvSpPr>
            <a:spLocks noChangeArrowheads="1"/>
          </p:cNvSpPr>
          <p:nvPr/>
        </p:nvSpPr>
        <p:spPr bwMode="auto">
          <a:xfrm>
            <a:off x="802757" y="2115059"/>
            <a:ext cx="3786187" cy="4318109"/>
          </a:xfrm>
          <a:prstGeom prst="rect">
            <a:avLst/>
          </a:prstGeom>
          <a:solidFill>
            <a:srgbClr val="CCFFFF"/>
          </a:solidFill>
          <a:ln w="9525">
            <a:solidFill>
              <a:srgbClr val="C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Student</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int num;</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     char name[30];</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99"/>
                </a:solidFill>
                <a:effectLst/>
                <a:uLnTx/>
                <a:uFillTx/>
                <a:latin typeface="Times New Roman" panose="02020603050405020304" pitchFamily="18" charset="0"/>
                <a:ea typeface="宋体" panose="02010600030101010101" pitchFamily="2" charset="-122"/>
              </a:rPr>
              <a:t>     char sex;</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public:                             </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void display(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{cout&lt;&lt;"num: "&lt;&lt;num&lt;&lt;endl;</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cout&lt;&lt;"name: "&lt;&lt;name&lt;&lt;endl;</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cout&lt;&lt;"sex: "&lt;&lt;sex&lt;&lt;endl; } </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5" name="矩形 4">
            <a:extLst>
              <a:ext uri="{FF2B5EF4-FFF2-40B4-BE49-F238E27FC236}">
                <a16:creationId xmlns:a16="http://schemas.microsoft.com/office/drawing/2014/main" id="{90D43108-7846-AA43-9B93-ACE6B594F7C2}"/>
              </a:ext>
            </a:extLst>
          </p:cNvPr>
          <p:cNvSpPr>
            <a:spLocks noChangeArrowheads="1"/>
          </p:cNvSpPr>
          <p:nvPr/>
        </p:nvSpPr>
        <p:spPr bwMode="auto">
          <a:xfrm>
            <a:off x="4827533" y="2107095"/>
            <a:ext cx="3857625" cy="4326074"/>
          </a:xfrm>
          <a:prstGeom prst="rect">
            <a:avLst/>
          </a:prstGeom>
          <a:solidFill>
            <a:srgbClr val="CCFFFF"/>
          </a:solidFill>
          <a:ln w="9525">
            <a:solidFill>
              <a:srgbClr val="C0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a:t>
            </a: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Studend1</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num;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char name[20];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char sex;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int age;</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     char addr</a:t>
            </a:r>
            <a:r>
              <a:rPr kumimoji="0" lang="zh-CN" altLang="en-US"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20</a:t>
            </a:r>
            <a:r>
              <a:rPr kumimoji="0" lang="zh-CN" altLang="en-US"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a:t>
            </a: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            </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void display( ) ;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{cout&lt;&lt;"num: "&lt;&lt;num&lt;&lt;endl;    </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cout&lt;&lt;"name: "&lt;&lt;name&lt;&lt;endl</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cout&lt;&lt;"sex: "&lt;&lt;sex&lt;&lt;endl</a:t>
            </a:r>
            <a:endPar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base" latinLnBrk="0" hangingPunct="1">
              <a:lnSpc>
                <a:spcPts val="2400"/>
              </a:lnSpc>
              <a:spcBef>
                <a:spcPct val="0"/>
              </a:spcBef>
              <a:spcAft>
                <a:spcPct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cout&lt;&lt;"age: "&lt;&lt;age&lt;&lt;endl;</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     cout&lt;&lt;"address: "&lt;&lt;addr&lt;&lt;endl;</a:t>
            </a: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0" defTabSz="914400" eaLnBrk="1" fontAlgn="base" latinLnBrk="0" hangingPunct="1">
              <a:lnSpc>
                <a:spcPts val="2400"/>
              </a:lnSpc>
              <a:spcBef>
                <a:spcPct val="0"/>
              </a:spcBef>
              <a:spcAft>
                <a:spcPct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1304060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FA3A504A-8F1C-634D-ED20-4E6D04460FD4}"/>
              </a:ext>
            </a:extLst>
          </p:cNvPr>
          <p:cNvSpPr txBox="1">
            <a:spLocks noChangeArrowheads="1"/>
          </p:cNvSpPr>
          <p:nvPr/>
        </p:nvSpPr>
        <p:spPr>
          <a:xfrm>
            <a:off x="167910" y="1099789"/>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11.5.4 派生类构造函数的特殊形式</a:t>
            </a:r>
          </a:p>
        </p:txBody>
      </p:sp>
      <p:sp>
        <p:nvSpPr>
          <p:cNvPr id="4" name="Rectangle 2">
            <a:extLst>
              <a:ext uri="{FF2B5EF4-FFF2-40B4-BE49-F238E27FC236}">
                <a16:creationId xmlns:a16="http://schemas.microsoft.com/office/drawing/2014/main" id="{9F6E6733-CB2F-BE4C-7B67-BEDF58607A58}"/>
              </a:ext>
            </a:extLst>
          </p:cNvPr>
          <p:cNvSpPr txBox="1">
            <a:spLocks noChangeArrowheads="1"/>
          </p:cNvSpPr>
          <p:nvPr/>
        </p:nvSpPr>
        <p:spPr>
          <a:xfrm>
            <a:off x="167910" y="1943520"/>
            <a:ext cx="8382000" cy="42342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在使用派生类构造函数时，有以下特殊的形式: </a:t>
            </a:r>
          </a:p>
          <a:p>
            <a:pPr marL="0" marR="0" lvl="0" indent="0" algn="l" defTabSz="914400" rtl="0" eaLnBrk="1" fontAlgn="auto" latinLnBrk="0" hangingPunct="1">
              <a:lnSpc>
                <a:spcPts val="2800"/>
              </a:lnSpc>
              <a:spcBef>
                <a:spcPts val="12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  当</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不需要对派生类新增的成员进行任何初始化操作</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时，派生类构造函数的函数体可以为空，即构造函数是空函数，如例11.6程序中派生类</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Student1</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构造函数可以改写为</a:t>
            </a:r>
          </a:p>
          <a:p>
            <a:pPr marL="0" marR="0" lvl="0" indent="0" algn="l" defTabSz="914400" rtl="0" eaLnBrk="1" fontAlgn="auto" latinLnBrk="0" hangingPunct="1">
              <a:lnSpc>
                <a:spcPts val="2800"/>
              </a:lnSpc>
              <a:spcBef>
                <a:spcPts val="12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黑体" pitchFamily="49" charset="-122"/>
                <a:cs typeface="+mn-cs"/>
              </a:rPr>
              <a:t>Student1(int n,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itchFamily="49" charset="-122"/>
                <a:cs typeface="+mn-cs"/>
              </a:rPr>
              <a:t>strin</a:t>
            </a:r>
            <a:r>
              <a:rPr kumimoji="0" lang="en-US" altLang="zh-CN" sz="1800" b="0" i="0" u="none" strike="noStrike" kern="1200" cap="none" spc="0" normalizeH="0" baseline="0" noProof="0" dirty="0">
                <a:ln>
                  <a:noFill/>
                </a:ln>
                <a:solidFill>
                  <a:srgbClr val="0000FF"/>
                </a:solidFill>
                <a:effectLst/>
                <a:uLnTx/>
                <a:uFillTx/>
                <a:latin typeface="Times New Roman"/>
                <a:ea typeface="黑体" pitchFamily="49" charset="-122"/>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itchFamily="49" charset="-122"/>
                <a:cs typeface="+mn-cs"/>
              </a:rPr>
              <a:t>nam,int</a:t>
            </a:r>
            <a:r>
              <a:rPr kumimoji="0" lang="en-US" altLang="zh-CN" sz="1800" b="0" i="0" u="none" strike="noStrike" kern="1200" cap="none" spc="0" normalizeH="0" baseline="0" noProof="0" dirty="0">
                <a:ln>
                  <a:noFill/>
                </a:ln>
                <a:solidFill>
                  <a:srgbClr val="0000FF"/>
                </a:solidFill>
                <a:effectLst/>
                <a:uLnTx/>
                <a:uFillTx/>
                <a:latin typeface="Times New Roman"/>
                <a:ea typeface="黑体" pitchFamily="49" charset="-122"/>
                <a:cs typeface="+mn-cs"/>
              </a:rPr>
              <a:t> n1, </a:t>
            </a:r>
            <a:r>
              <a:rPr kumimoji="0" lang="en-US" altLang="zh-CN" sz="1800" b="0" i="0" u="none" strike="noStrike" kern="1200" cap="none" spc="0" normalizeH="0" baseline="0" noProof="0" dirty="0" err="1">
                <a:ln>
                  <a:noFill/>
                </a:ln>
                <a:solidFill>
                  <a:srgbClr val="0000FF"/>
                </a:solidFill>
                <a:effectLst/>
                <a:uLnTx/>
                <a:uFillTx/>
                <a:latin typeface="Times New Roman"/>
                <a:ea typeface="黑体" pitchFamily="49" charset="-122"/>
                <a:cs typeface="+mn-cs"/>
              </a:rPr>
              <a:t>strin</a:t>
            </a:r>
            <a:r>
              <a:rPr kumimoji="0" lang="en-US" altLang="zh-CN" sz="1800" b="0" i="0" u="none" strike="noStrike" kern="1200" cap="none" spc="0" normalizeH="0" baseline="0" noProof="0" dirty="0">
                <a:ln>
                  <a:noFill/>
                </a:ln>
                <a:solidFill>
                  <a:srgbClr val="0000FF"/>
                </a:solidFill>
                <a:effectLst/>
                <a:uLnTx/>
                <a:uFillTx/>
                <a:latin typeface="Times New Roman"/>
                <a:ea typeface="黑体" pitchFamily="49" charset="-122"/>
                <a:cs typeface="+mn-cs"/>
              </a:rPr>
              <a:t> nam1):Student(</a:t>
            </a:r>
            <a:r>
              <a:rPr kumimoji="0" lang="en-US" altLang="zh-CN" sz="1800" b="0" i="0" u="none" strike="noStrike" kern="1200" cap="none" spc="0" normalizeH="0" baseline="0" noProof="0" dirty="0" err="1">
                <a:ln>
                  <a:noFill/>
                </a:ln>
                <a:solidFill>
                  <a:srgbClr val="0000FF"/>
                </a:solidFill>
                <a:effectLst/>
                <a:uLnTx/>
                <a:uFillTx/>
                <a:latin typeface="Times New Roman"/>
                <a:ea typeface="黑体" pitchFamily="49" charset="-122"/>
                <a:cs typeface="+mn-cs"/>
              </a:rPr>
              <a:t>n,nam</a:t>
            </a:r>
            <a:r>
              <a:rPr kumimoji="0" lang="en-US" altLang="zh-CN" sz="1800" b="0" i="0" u="none" strike="noStrike" kern="1200" cap="none" spc="0" normalizeH="0" baseline="0" noProof="0" dirty="0">
                <a:ln>
                  <a:noFill/>
                </a:ln>
                <a:solidFill>
                  <a:srgbClr val="0000FF"/>
                </a:solidFill>
                <a:effectLst/>
                <a:uLnTx/>
                <a:uFillTx/>
                <a:latin typeface="Times New Roman"/>
                <a:ea typeface="黑体" pitchFamily="49" charset="-122"/>
                <a:cs typeface="+mn-cs"/>
              </a:rPr>
              <a:t>), monitor(n1,nam1) { }</a:t>
            </a:r>
          </a:p>
          <a:p>
            <a:pPr marL="0" marR="0" lvl="0" indent="0" algn="l" defTabSz="914400" rtl="0" eaLnBrk="1" fontAlgn="auto" latinLnBrk="0" hangingPunct="1">
              <a:lnSpc>
                <a:spcPts val="2800"/>
              </a:lnSpc>
              <a:spcBef>
                <a:spcPts val="12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此派生类构造函数的</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作用</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：将参数传递给基类构造函数和子对象，并在执行派生类构造函数时调用基类构造函数和子对象构造函数。</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0" marR="0" lvl="0" indent="0" algn="l" defTabSz="914400" rtl="0" eaLnBrk="1" fontAlgn="auto" latinLnBrk="0" hangingPunct="1">
              <a:lnSpc>
                <a:spcPts val="2800"/>
              </a:lnSpc>
              <a:spcBef>
                <a:spcPts val="12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 如果</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在基类中没有定义构造函数</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，或定义了没有参数的构造函数，那么在定义派生类构造函数时可不写基类构造函数。调用派生类构造函数时系统会自动首先调用基类的默认构造函数。</a:t>
            </a:r>
          </a:p>
        </p:txBody>
      </p:sp>
    </p:spTree>
    <p:extLst>
      <p:ext uri="{BB962C8B-B14F-4D97-AF65-F5344CB8AC3E}">
        <p14:creationId xmlns:p14="http://schemas.microsoft.com/office/powerpoint/2010/main" val="379912199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EF04FEA-AB53-5D4E-6875-1087E3B911B9}"/>
              </a:ext>
            </a:extLst>
          </p:cNvPr>
          <p:cNvSpPr txBox="1">
            <a:spLocks noChangeArrowheads="1"/>
          </p:cNvSpPr>
          <p:nvPr/>
        </p:nvSpPr>
        <p:spPr>
          <a:xfrm>
            <a:off x="228600" y="1252385"/>
            <a:ext cx="8625840" cy="503411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1200"/>
              </a:spcBef>
              <a:buClr>
                <a:srgbClr val="FF0000"/>
              </a:buClr>
              <a:buSzPct val="75000"/>
              <a:buFont typeface="Wingdings" pitchFamily="2" charset="2"/>
              <a:buChar char="p"/>
              <a:defRPr/>
            </a:pPr>
            <a:r>
              <a:rPr lang="zh-CN" altLang="en-US" sz="2000">
                <a:latin typeface="+mj-lt"/>
                <a:ea typeface="黑体" pitchFamily="49" charset="-122"/>
              </a:rPr>
              <a:t> 如果</a:t>
            </a:r>
            <a:r>
              <a:rPr lang="zh-CN" altLang="en-US" sz="2000">
                <a:solidFill>
                  <a:srgbClr val="FF0000"/>
                </a:solidFill>
                <a:latin typeface="+mj-lt"/>
                <a:ea typeface="黑体" pitchFamily="49" charset="-122"/>
              </a:rPr>
              <a:t>在基类和子对象类型的声明中都没有定义带参数的构造函数，而且也不需对派生类自己的数据成员初始化</a:t>
            </a:r>
            <a:r>
              <a:rPr lang="zh-CN" altLang="en-US" sz="2000">
                <a:latin typeface="+mj-lt"/>
                <a:ea typeface="黑体" pitchFamily="49" charset="-122"/>
              </a:rPr>
              <a:t>，则可以不必显式地定义派生类构造函数。在建立派生类对象时，系统会自动调用系统提供的派生类的默认构造函数，并在执行派生类默认构造函数的过程中，调用基类的默认构造函数和子对象类型默认构造函数。</a:t>
            </a:r>
            <a:endParaRPr lang="en-US" altLang="zh-CN" sz="2000">
              <a:latin typeface="+mj-lt"/>
              <a:ea typeface="黑体" pitchFamily="49" charset="-122"/>
            </a:endParaRPr>
          </a:p>
          <a:p>
            <a:pPr marL="0" indent="0">
              <a:lnSpc>
                <a:spcPts val="2800"/>
              </a:lnSpc>
              <a:spcBef>
                <a:spcPts val="1200"/>
              </a:spcBef>
              <a:buClr>
                <a:srgbClr val="FF0000"/>
              </a:buClr>
              <a:buSzPct val="75000"/>
              <a:buFont typeface="Wingdings" pitchFamily="2" charset="2"/>
              <a:buChar char="p"/>
              <a:defRPr/>
            </a:pPr>
            <a:r>
              <a:rPr lang="zh-CN" altLang="en-US" sz="2000">
                <a:latin typeface="+mj-lt"/>
                <a:ea typeface="黑体" pitchFamily="49" charset="-122"/>
              </a:rPr>
              <a:t> 如果</a:t>
            </a:r>
            <a:r>
              <a:rPr lang="zh-CN" altLang="en-US" sz="2000">
                <a:solidFill>
                  <a:srgbClr val="FF0000"/>
                </a:solidFill>
                <a:latin typeface="+mj-lt"/>
                <a:ea typeface="黑体" pitchFamily="49" charset="-122"/>
              </a:rPr>
              <a:t>在基类或子对象类型的声明中定义了带参数的构造函数</a:t>
            </a:r>
            <a:r>
              <a:rPr lang="zh-CN" altLang="en-US" sz="2000">
                <a:latin typeface="+mj-lt"/>
                <a:ea typeface="黑体" pitchFamily="49" charset="-122"/>
              </a:rPr>
              <a:t>，那么就必须显式地定义派生类构造函数，并在派生类构造函数中写出基类或子对象类型的构造函数及其参数表。</a:t>
            </a:r>
          </a:p>
          <a:p>
            <a:pPr marL="0" indent="0">
              <a:lnSpc>
                <a:spcPts val="2800"/>
              </a:lnSpc>
              <a:spcBef>
                <a:spcPts val="1200"/>
              </a:spcBef>
              <a:buClr>
                <a:srgbClr val="FF0000"/>
              </a:buClr>
              <a:buSzPct val="75000"/>
              <a:buFont typeface="Wingdings" pitchFamily="2" charset="2"/>
              <a:buChar char="p"/>
              <a:defRPr/>
            </a:pPr>
            <a:r>
              <a:rPr lang="zh-CN" altLang="en-US" sz="2000">
                <a:latin typeface="+mj-lt"/>
                <a:ea typeface="黑体" pitchFamily="49" charset="-122"/>
              </a:rPr>
              <a:t> 如果</a:t>
            </a:r>
            <a:r>
              <a:rPr lang="zh-CN" altLang="en-US" sz="2000">
                <a:solidFill>
                  <a:srgbClr val="FF0000"/>
                </a:solidFill>
                <a:latin typeface="+mj-lt"/>
                <a:ea typeface="黑体" pitchFamily="49" charset="-122"/>
              </a:rPr>
              <a:t>在基类中既定义无参的构造函数，又定义了有参的构造函数</a:t>
            </a:r>
            <a:r>
              <a:rPr lang="en-US" altLang="zh-CN" sz="2000">
                <a:solidFill>
                  <a:srgbClr val="FF0000"/>
                </a:solidFill>
                <a:latin typeface="+mj-lt"/>
                <a:ea typeface="黑体" pitchFamily="49" charset="-122"/>
              </a:rPr>
              <a:t>(</a:t>
            </a:r>
            <a:r>
              <a:rPr lang="zh-CN" altLang="en-US" sz="2000">
                <a:solidFill>
                  <a:srgbClr val="FF0000"/>
                </a:solidFill>
                <a:latin typeface="+mj-lt"/>
                <a:ea typeface="黑体" pitchFamily="49" charset="-122"/>
              </a:rPr>
              <a:t>构造函数重载</a:t>
            </a:r>
            <a:r>
              <a:rPr lang="en-US" altLang="zh-CN" sz="2000">
                <a:solidFill>
                  <a:srgbClr val="FF0000"/>
                </a:solidFill>
                <a:latin typeface="+mj-lt"/>
                <a:ea typeface="黑体" pitchFamily="49" charset="-122"/>
              </a:rPr>
              <a:t>)</a:t>
            </a:r>
            <a:r>
              <a:rPr lang="zh-CN" altLang="en-US" sz="2000">
                <a:latin typeface="+mj-lt"/>
                <a:ea typeface="黑体" pitchFamily="49" charset="-122"/>
              </a:rPr>
              <a:t>，则在定义派生类构造函数时，既可以包含基类构造函数及其参数，也可以不包含基类构造函数。在调用派生类构造函数时，根据构造函数的内容决定调用基类的有参的构造函数还是无参的构造函数。编程者可以根据派生类的需要决定采用哪一种方式。</a:t>
            </a:r>
          </a:p>
          <a:p>
            <a:pPr indent="-6350">
              <a:buFont typeface="Arial" panose="020B0604020202020204" pitchFamily="34" charset="0"/>
              <a:buNone/>
              <a:defRPr/>
            </a:pPr>
            <a:endParaRPr lang="zh-CN" altLang="en-US" sz="2000" dirty="0">
              <a:latin typeface="+mj-lt"/>
              <a:ea typeface="黑体" pitchFamily="49" charset="-122"/>
            </a:endParaRPr>
          </a:p>
        </p:txBody>
      </p:sp>
    </p:spTree>
    <p:extLst>
      <p:ext uri="{BB962C8B-B14F-4D97-AF65-F5344CB8AC3E}">
        <p14:creationId xmlns:p14="http://schemas.microsoft.com/office/powerpoint/2010/main" val="424153159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F2EA7A38-2421-D5B2-4ABE-82A02C3C25D1}"/>
              </a:ext>
            </a:extLst>
          </p:cNvPr>
          <p:cNvSpPr txBox="1">
            <a:spLocks noChangeArrowheads="1"/>
          </p:cNvSpPr>
          <p:nvPr/>
        </p:nvSpPr>
        <p:spPr>
          <a:xfrm>
            <a:off x="297180" y="1086687"/>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11.5.5 派生类的析构函数</a:t>
            </a:r>
          </a:p>
        </p:txBody>
      </p:sp>
      <p:sp>
        <p:nvSpPr>
          <p:cNvPr id="4" name="Rectangle 2">
            <a:extLst>
              <a:ext uri="{FF2B5EF4-FFF2-40B4-BE49-F238E27FC236}">
                <a16:creationId xmlns:a16="http://schemas.microsoft.com/office/drawing/2014/main" id="{2190A0B9-971D-8DAF-49AC-E88AFC910DD6}"/>
              </a:ext>
            </a:extLst>
          </p:cNvPr>
          <p:cNvSpPr txBox="1">
            <a:spLocks noChangeArrowheads="1"/>
          </p:cNvSpPr>
          <p:nvPr/>
        </p:nvSpPr>
        <p:spPr>
          <a:xfrm>
            <a:off x="297180" y="1914784"/>
            <a:ext cx="8382000" cy="451291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在派生时，派生类是不能继承基类的析构函数的，也需要通过派生类的析构函数去调用基类的析构函数。</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在派生类中可以根据需要定义自己的析构函数，用来对派生类中所增加的成员进行清理工作。基类的清理工作仍然由基类的析构函数负责。</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在执行派生类的析构函数时，系统会自动调用基类的析构函数和子对象的析构函数，对基类和子对象进行清理。</a:t>
            </a: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 调用的顺序与构造函数正好相反: 先执行派生类自己的析构函数，对派生类新增加的成员进行清理，然后调用子对象的析构函数，对子对象进行清理，最后调用基类的析构函数，对基类进行清理。</a:t>
            </a:r>
          </a:p>
        </p:txBody>
      </p:sp>
    </p:spTree>
    <p:extLst>
      <p:ext uri="{BB962C8B-B14F-4D97-AF65-F5344CB8AC3E}">
        <p14:creationId xmlns:p14="http://schemas.microsoft.com/office/powerpoint/2010/main" val="310717849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a:extLst>
              <a:ext uri="{FF2B5EF4-FFF2-40B4-BE49-F238E27FC236}">
                <a16:creationId xmlns:a16="http://schemas.microsoft.com/office/drawing/2014/main" id="{3C4E06C0-4F2B-DC4C-BD55-870554190671}"/>
              </a:ext>
            </a:extLst>
          </p:cNvPr>
          <p:cNvGrpSpPr/>
          <p:nvPr/>
        </p:nvGrpSpPr>
        <p:grpSpPr>
          <a:xfrm>
            <a:off x="-5440" y="-18531"/>
            <a:ext cx="9154877" cy="1197582"/>
            <a:chOff x="-6350" y="-17463"/>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6350" y="-17463"/>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7677" y="163516"/>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谢谢大家！</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20" name="矩形 19"/>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a:ln>
            <a:solidFill>
              <a:srgbClr val="044F96"/>
            </a:solidFill>
          </a:ln>
        </p:spPr>
      </p:pic>
      <p:sp>
        <p:nvSpPr>
          <p:cNvPr id="2" name="矩形 2">
            <a:extLst>
              <a:ext uri="{FF2B5EF4-FFF2-40B4-BE49-F238E27FC236}">
                <a16:creationId xmlns:a16="http://schemas.microsoft.com/office/drawing/2014/main" id="{803CCEFF-60D8-6BFC-0D44-12165CD866F5}"/>
              </a:ext>
            </a:extLst>
          </p:cNvPr>
          <p:cNvSpPr/>
          <p:nvPr/>
        </p:nvSpPr>
        <p:spPr>
          <a:xfrm>
            <a:off x="-10879" y="4573851"/>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2EBD8993-FEA6-6734-5640-952121E6773D}"/>
              </a:ext>
            </a:extLst>
          </p:cNvPr>
          <p:cNvSpPr/>
          <p:nvPr/>
        </p:nvSpPr>
        <p:spPr>
          <a:xfrm>
            <a:off x="-51920" y="3748626"/>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7" name="矩形 6">
            <a:extLst>
              <a:ext uri="{FF2B5EF4-FFF2-40B4-BE49-F238E27FC236}">
                <a16:creationId xmlns:a16="http://schemas.microsoft.com/office/drawing/2014/main" id="{68587A11-6753-B414-E7E7-660B9CB2ACE9}"/>
              </a:ext>
            </a:extLst>
          </p:cNvPr>
          <p:cNvSpPr/>
          <p:nvPr/>
        </p:nvSpPr>
        <p:spPr>
          <a:xfrm>
            <a:off x="-8577" y="5159313"/>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84397287"/>
      </p:ext>
    </p:extLst>
  </p:cSld>
  <p:clrMapOvr>
    <a:masterClrMapping/>
  </p:clrMapOvr>
  <mc:AlternateContent xmlns:mc="http://schemas.openxmlformats.org/markup-compatibility/2006" xmlns:p14="http://schemas.microsoft.com/office/powerpoint/2010/main">
    <mc:Choice Requires="p14">
      <p:transition p14:dur="400" advTm="6979">
        <p:wipe/>
      </p:transition>
    </mc:Choice>
    <mc:Fallback xmlns="">
      <p:transition advTm="6979">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163CE97-0655-3888-C99E-42BAFB207003}"/>
              </a:ext>
            </a:extLst>
          </p:cNvPr>
          <p:cNvSpPr txBox="1">
            <a:spLocks noChangeArrowheads="1"/>
          </p:cNvSpPr>
          <p:nvPr/>
        </p:nvSpPr>
        <p:spPr>
          <a:xfrm>
            <a:off x="124076" y="1390529"/>
            <a:ext cx="8638923" cy="12393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中，所谓“继承”就是在一个已存在的类的基础上建立一个新的类。已存在的类(例如“马”)称为</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“基类(</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base class)”</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或“父类(</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father class)”</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新建立的类(例如“公马”)称为</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“派生类(</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derived class)”</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或“子类(</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son class)”</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Rectangle 2">
            <a:extLst>
              <a:ext uri="{FF2B5EF4-FFF2-40B4-BE49-F238E27FC236}">
                <a16:creationId xmlns:a16="http://schemas.microsoft.com/office/drawing/2014/main" id="{79439187-CF8B-592F-ADD4-B1F157E59434}"/>
              </a:ext>
            </a:extLst>
          </p:cNvPr>
          <p:cNvSpPr txBox="1">
            <a:spLocks noChangeArrowheads="1"/>
          </p:cNvSpPr>
          <p:nvPr/>
        </p:nvSpPr>
        <p:spPr bwMode="auto">
          <a:xfrm>
            <a:off x="381000" y="2932881"/>
            <a:ext cx="8382000" cy="3500437"/>
          </a:xfrm>
          <a:prstGeom prst="rect">
            <a:avLst/>
          </a:prstGeom>
          <a:solidFill>
            <a:srgbClr val="CCFFFF"/>
          </a:solidFill>
          <a:ln>
            <a:miter lim="800000"/>
            <a:headEnd/>
            <a:tailEnd/>
          </a:ln>
        </p:spPr>
        <p:txBody>
          <a:bodyPr/>
          <a:lstStyle/>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一个新类从已有的类那里获得其已有特性，这种现象称为</a:t>
            </a:r>
            <a:r>
              <a:rPr lang="zh-CN" altLang="en-US" sz="2000" kern="0" dirty="0">
                <a:solidFill>
                  <a:srgbClr val="FF0000"/>
                </a:solidFill>
                <a:latin typeface="Times New Roman"/>
                <a:ea typeface="黑体" pitchFamily="49" charset="-122"/>
              </a:rPr>
              <a:t>类的继承</a:t>
            </a:r>
            <a:r>
              <a:rPr lang="zh-CN" altLang="en-US" sz="2000" kern="0" dirty="0">
                <a:solidFill>
                  <a:srgbClr val="000000"/>
                </a:solidFill>
                <a:latin typeface="Times New Roman"/>
                <a:ea typeface="黑体" pitchFamily="49" charset="-122"/>
              </a:rPr>
              <a:t>。通过继承，一个新建子类从已有的父类那里</a:t>
            </a:r>
            <a:r>
              <a:rPr lang="zh-CN" altLang="en-US" sz="2000" kern="0" dirty="0">
                <a:solidFill>
                  <a:srgbClr val="0000FF"/>
                </a:solidFill>
                <a:latin typeface="Times New Roman"/>
                <a:ea typeface="黑体" pitchFamily="49" charset="-122"/>
              </a:rPr>
              <a:t>获得父类的特性</a:t>
            </a:r>
            <a:r>
              <a:rPr lang="zh-CN" altLang="en-US" sz="2000" kern="0" dirty="0">
                <a:solidFill>
                  <a:srgbClr val="000000"/>
                </a:solidFill>
                <a:latin typeface="Times New Roman"/>
                <a:ea typeface="黑体" pitchFamily="49" charset="-122"/>
              </a:rPr>
              <a:t>。</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从另一角度说，从已有的类(父类)产生一个新的子类，称为</a:t>
            </a:r>
            <a:r>
              <a:rPr lang="zh-CN" altLang="en-US" sz="2000" kern="0" dirty="0">
                <a:solidFill>
                  <a:srgbClr val="FF0000"/>
                </a:solidFill>
                <a:latin typeface="Times New Roman"/>
                <a:ea typeface="黑体" pitchFamily="49" charset="-122"/>
              </a:rPr>
              <a:t>类的派生</a:t>
            </a:r>
            <a:r>
              <a:rPr lang="zh-CN" altLang="en-US" sz="2000" kern="0" dirty="0">
                <a:solidFill>
                  <a:srgbClr val="000000"/>
                </a:solidFill>
                <a:latin typeface="Times New Roman"/>
                <a:ea typeface="黑体" pitchFamily="49" charset="-122"/>
              </a:rPr>
              <a:t>。</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类的继承是</a:t>
            </a:r>
            <a:r>
              <a:rPr lang="zh-CN" altLang="en-US" sz="2000" kern="0" dirty="0">
                <a:solidFill>
                  <a:srgbClr val="0000FF"/>
                </a:solidFill>
                <a:latin typeface="Times New Roman"/>
                <a:ea typeface="黑体" pitchFamily="49" charset="-122"/>
              </a:rPr>
              <a:t>用已有的类来建立专用类的编程技术</a:t>
            </a:r>
            <a:r>
              <a:rPr lang="zh-CN" altLang="en-US" sz="2000" kern="0" dirty="0">
                <a:solidFill>
                  <a:srgbClr val="000000"/>
                </a:solidFill>
                <a:latin typeface="Times New Roman"/>
                <a:ea typeface="黑体" pitchFamily="49" charset="-122"/>
              </a:rPr>
              <a:t>。派生类继承了基类的所有数据成员和成员函数，并可以对成员作必要的增加或调整。</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一个基类可以派生出多个派生类，每一个派生类又可以作为基类再派生出新的派生类，因此</a:t>
            </a:r>
            <a:r>
              <a:rPr lang="zh-CN" altLang="en-US" sz="2000" kern="0" dirty="0">
                <a:solidFill>
                  <a:srgbClr val="0000FF"/>
                </a:solidFill>
                <a:latin typeface="Times New Roman"/>
                <a:ea typeface="黑体" pitchFamily="49" charset="-122"/>
              </a:rPr>
              <a:t>基类和派生类是相对而言</a:t>
            </a:r>
            <a:r>
              <a:rPr lang="zh-CN" altLang="en-US" sz="2000" kern="0" dirty="0">
                <a:solidFill>
                  <a:srgbClr val="000000"/>
                </a:solidFill>
                <a:latin typeface="Times New Roman"/>
                <a:ea typeface="黑体" pitchFamily="49" charset="-122"/>
              </a:rPr>
              <a:t>的。</a:t>
            </a:r>
          </a:p>
        </p:txBody>
      </p:sp>
    </p:spTree>
    <p:extLst>
      <p:ext uri="{BB962C8B-B14F-4D97-AF65-F5344CB8AC3E}">
        <p14:creationId xmlns:p14="http://schemas.microsoft.com/office/powerpoint/2010/main" val="335884104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F6537DB-1929-58F2-91AA-0EF7DA13DAE0}"/>
              </a:ext>
            </a:extLst>
          </p:cNvPr>
          <p:cNvSpPr txBox="1">
            <a:spLocks noChangeArrowheads="1"/>
          </p:cNvSpPr>
          <p:nvPr/>
        </p:nvSpPr>
        <p:spPr>
          <a:xfrm>
            <a:off x="41043" y="1213132"/>
            <a:ext cx="8382000"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4" name="Picture 3" descr="F:\C++程序设计\tu\tu\图11.3.tif">
            <a:extLst>
              <a:ext uri="{FF2B5EF4-FFF2-40B4-BE49-F238E27FC236}">
                <a16:creationId xmlns:a16="http://schemas.microsoft.com/office/drawing/2014/main" id="{8EAEEE91-6CD2-35BB-F3B8-6CECA99FA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324" y="1954212"/>
            <a:ext cx="464343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3">
            <a:extLst>
              <a:ext uri="{FF2B5EF4-FFF2-40B4-BE49-F238E27FC236}">
                <a16:creationId xmlns:a16="http://schemas.microsoft.com/office/drawing/2014/main" id="{21B12651-70EB-5200-FD03-63A0EA70E51D}"/>
              </a:ext>
            </a:extLst>
          </p:cNvPr>
          <p:cNvSpPr>
            <a:spLocks noChangeArrowheads="1"/>
          </p:cNvSpPr>
          <p:nvPr/>
        </p:nvSpPr>
        <p:spPr bwMode="auto">
          <a:xfrm>
            <a:off x="469668" y="1179794"/>
            <a:ext cx="8286750" cy="800100"/>
          </a:xfrm>
          <a:prstGeom prst="rect">
            <a:avLst/>
          </a:prstGeom>
          <a:noFill/>
          <a:ln w="9525">
            <a:noFill/>
            <a:miter lim="800000"/>
            <a:headEnd/>
            <a:tailEnd/>
          </a:ln>
        </p:spPr>
        <p:txBody>
          <a:bodyPr>
            <a:spAutoFit/>
          </a:bodyPr>
          <a:lstStyle/>
          <a:p>
            <a:pPr defTabSz="914400" fontAlgn="base">
              <a:lnSpc>
                <a:spcPts val="2900"/>
              </a:lnSpc>
              <a:spcBef>
                <a:spcPct val="0"/>
              </a:spcBef>
              <a:spcAft>
                <a:spcPct val="0"/>
              </a:spcAft>
              <a:buClr>
                <a:srgbClr val="FF0000"/>
              </a:buClr>
              <a:buSzPct val="75000"/>
              <a:buFont typeface="Wingdings" pitchFamily="2" charset="2"/>
              <a:buChar char="p"/>
              <a:defRPr/>
            </a:pPr>
            <a:r>
              <a:rPr lang="zh-CN" altLang="en-US" sz="2000">
                <a:solidFill>
                  <a:srgbClr val="0000FF"/>
                </a:solidFill>
                <a:latin typeface="Times New Roman"/>
                <a:ea typeface="黑体" pitchFamily="49" charset="-122"/>
              </a:rPr>
              <a:t> 单继承</a:t>
            </a:r>
            <a:r>
              <a:rPr lang="zh-CN" altLang="en-US" sz="2000">
                <a:solidFill>
                  <a:srgbClr val="000000"/>
                </a:solidFill>
                <a:latin typeface="Times New Roman"/>
                <a:ea typeface="黑体" pitchFamily="49" charset="-122"/>
              </a:rPr>
              <a:t>：一个派生类只从一个基类派生，形成的层次是一个树形结构。（</a:t>
            </a:r>
            <a:r>
              <a:rPr lang="zh-CN" altLang="en-US" sz="2000">
                <a:solidFill>
                  <a:srgbClr val="FF0000"/>
                </a:solidFill>
                <a:latin typeface="Times New Roman"/>
                <a:ea typeface="黑体" pitchFamily="49" charset="-122"/>
              </a:rPr>
              <a:t>注意：</a:t>
            </a:r>
            <a:r>
              <a:rPr lang="zh-CN" altLang="en-US" sz="2000">
                <a:solidFill>
                  <a:srgbClr val="000000"/>
                </a:solidFill>
                <a:latin typeface="Times New Roman"/>
                <a:ea typeface="黑体" pitchFamily="49" charset="-122"/>
              </a:rPr>
              <a:t>箭头表示继承的方向，从派生类指向基类。）</a:t>
            </a:r>
          </a:p>
        </p:txBody>
      </p:sp>
      <p:sp>
        <p:nvSpPr>
          <p:cNvPr id="6" name="Rectangle 2">
            <a:extLst>
              <a:ext uri="{FF2B5EF4-FFF2-40B4-BE49-F238E27FC236}">
                <a16:creationId xmlns:a16="http://schemas.microsoft.com/office/drawing/2014/main" id="{912ECFCB-DAC6-880A-AE08-7270B60F33D3}"/>
              </a:ext>
            </a:extLst>
          </p:cNvPr>
          <p:cNvSpPr txBox="1">
            <a:spLocks noChangeArrowheads="1"/>
          </p:cNvSpPr>
          <p:nvPr/>
        </p:nvSpPr>
        <p:spPr bwMode="auto">
          <a:xfrm>
            <a:off x="183918" y="3743368"/>
            <a:ext cx="8382000" cy="823912"/>
          </a:xfrm>
          <a:prstGeom prst="rect">
            <a:avLst/>
          </a:prstGeom>
          <a:noFill/>
          <a:ln>
            <a:miter lim="800000"/>
            <a:headEnd/>
            <a:tailEnd/>
          </a:ln>
        </p:spPr>
        <p:txBody>
          <a:bodyPr/>
          <a:lstStyle/>
          <a:p>
            <a:pPr marL="287338" indent="-6350" defTabSz="914400" fontAlgn="base">
              <a:lnSpc>
                <a:spcPts val="29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黑体" pitchFamily="49" charset="-122"/>
                <a:ea typeface="黑体" pitchFamily="49" charset="-122"/>
              </a:rPr>
              <a:t> 一个派生类不仅可以从一个基类派生，也可以从多个基类派生。</a:t>
            </a:r>
            <a:endParaRPr lang="en-US" altLang="zh-CN"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黑体" pitchFamily="49" charset="-122"/>
                <a:ea typeface="黑体" pitchFamily="49" charset="-122"/>
              </a:rPr>
              <a:t> 一个派生类有两个或多个基类的称为多重继承。</a:t>
            </a: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algn="ctr"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p:txBody>
      </p:sp>
      <p:pic>
        <p:nvPicPr>
          <p:cNvPr id="7" name="Picture 3" descr="F:\C++程序设计\tu\tu\图11.4.tif">
            <a:extLst>
              <a:ext uri="{FF2B5EF4-FFF2-40B4-BE49-F238E27FC236}">
                <a16:creationId xmlns:a16="http://schemas.microsoft.com/office/drawing/2014/main" id="{60EA9F67-618A-B831-0C04-85FBBB8E4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199" y="4652833"/>
            <a:ext cx="43576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43418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52D98D40-9260-3522-8386-3E93A255C771}"/>
              </a:ext>
            </a:extLst>
          </p:cNvPr>
          <p:cNvSpPr txBox="1">
            <a:spLocks noChangeArrowheads="1"/>
          </p:cNvSpPr>
          <p:nvPr/>
        </p:nvSpPr>
        <p:spPr>
          <a:xfrm>
            <a:off x="251592" y="1310237"/>
            <a:ext cx="8634413" cy="4176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7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关于基类和派生类的关系，可以表述为: 派生类是基类的具体化，而基类则是派生类的抽象。</a:t>
            </a:r>
          </a:p>
        </p:txBody>
      </p:sp>
      <p:pic>
        <p:nvPicPr>
          <p:cNvPr id="8" name="Picture 3" descr="F:\C++程序设计\tu\tu\图11.5.tif">
            <a:extLst>
              <a:ext uri="{FF2B5EF4-FFF2-40B4-BE49-F238E27FC236}">
                <a16:creationId xmlns:a16="http://schemas.microsoft.com/office/drawing/2014/main" id="{92FBFE69-B6E9-D140-A38B-BF9F4AB2A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54" y="2512830"/>
            <a:ext cx="7645347" cy="278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54438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782F5FC1-CE41-0A10-DE09-443CD481E316}"/>
              </a:ext>
            </a:extLst>
          </p:cNvPr>
          <p:cNvSpPr txBox="1">
            <a:spLocks noChangeArrowheads="1"/>
          </p:cNvSpPr>
          <p:nvPr/>
        </p:nvSpPr>
        <p:spPr>
          <a:xfrm>
            <a:off x="228399" y="1219200"/>
            <a:ext cx="8382000"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假设已经声明了一个</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基类</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Student</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在此基础上通过单继承建立一个</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派生类</a:t>
            </a:r>
            <a:r>
              <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rPr>
              <a:t>Student1</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Student1: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public</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Student//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声明基类是</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display_1(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新增加的成员函数</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 ″&lt;&lt;age&lt;&lt;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&lt;&lt;″address: ″&lt;&lt;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age;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新增加的数据成员</a:t>
            </a:r>
          </a:p>
          <a:p>
            <a:pPr marL="685800" marR="0" lvl="1" indent="-635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addr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新增加的数据成员</a:t>
            </a: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4" name="线形标注 1 5">
            <a:extLst>
              <a:ext uri="{FF2B5EF4-FFF2-40B4-BE49-F238E27FC236}">
                <a16:creationId xmlns:a16="http://schemas.microsoft.com/office/drawing/2014/main" id="{D8EB246F-0B78-8B30-507C-32F7C287A0E3}"/>
              </a:ext>
            </a:extLst>
          </p:cNvPr>
          <p:cNvSpPr/>
          <p:nvPr/>
        </p:nvSpPr>
        <p:spPr>
          <a:xfrm>
            <a:off x="984050" y="1428226"/>
            <a:ext cx="1571625" cy="500062"/>
          </a:xfrm>
          <a:prstGeom prst="borderCallout1">
            <a:avLst>
              <a:gd name="adj1" fmla="val 102342"/>
              <a:gd name="adj2" fmla="val 52065"/>
              <a:gd name="adj3" fmla="val 172383"/>
              <a:gd name="adj4" fmla="val 47090"/>
            </a:avLst>
          </a:prstGeom>
          <a:solidFill>
            <a:srgbClr val="FFC0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黑体" pitchFamily="49" charset="-122"/>
                <a:ea typeface="黑体" pitchFamily="49" charset="-122"/>
                <a:cs typeface="+mn-cs"/>
              </a:rPr>
              <a:t>新建的类名</a:t>
            </a:r>
          </a:p>
        </p:txBody>
      </p:sp>
      <p:sp>
        <p:nvSpPr>
          <p:cNvPr id="5" name="线形标注 1 6">
            <a:extLst>
              <a:ext uri="{FF2B5EF4-FFF2-40B4-BE49-F238E27FC236}">
                <a16:creationId xmlns:a16="http://schemas.microsoft.com/office/drawing/2014/main" id="{D7A66634-74A7-68C7-AC56-9BE676F4D5D2}"/>
              </a:ext>
            </a:extLst>
          </p:cNvPr>
          <p:cNvSpPr/>
          <p:nvPr/>
        </p:nvSpPr>
        <p:spPr>
          <a:xfrm>
            <a:off x="6407743" y="2266130"/>
            <a:ext cx="1857375" cy="500062"/>
          </a:xfrm>
          <a:prstGeom prst="borderCallout1">
            <a:avLst>
              <a:gd name="adj1" fmla="val 50097"/>
              <a:gd name="adj2" fmla="val -5051"/>
              <a:gd name="adj3" fmla="val 53070"/>
              <a:gd name="adj4" fmla="val -167165"/>
            </a:avLst>
          </a:prstGeom>
          <a:solidFill>
            <a:srgbClr val="FFC0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黑体" pitchFamily="49" charset="-122"/>
                <a:ea typeface="黑体" pitchFamily="49" charset="-122"/>
                <a:cs typeface="+mn-cs"/>
              </a:rPr>
              <a:t>已声明的基类</a:t>
            </a:r>
          </a:p>
        </p:txBody>
      </p:sp>
      <p:sp>
        <p:nvSpPr>
          <p:cNvPr id="6" name="线形标注 1 8">
            <a:extLst>
              <a:ext uri="{FF2B5EF4-FFF2-40B4-BE49-F238E27FC236}">
                <a16:creationId xmlns:a16="http://schemas.microsoft.com/office/drawing/2014/main" id="{CEA4D04E-149E-D0AE-B65D-2B4E02DBA789}"/>
              </a:ext>
            </a:extLst>
          </p:cNvPr>
          <p:cNvSpPr/>
          <p:nvPr/>
        </p:nvSpPr>
        <p:spPr>
          <a:xfrm>
            <a:off x="2631094" y="1202861"/>
            <a:ext cx="3571875" cy="1071562"/>
          </a:xfrm>
          <a:prstGeom prst="borderCallout1">
            <a:avLst>
              <a:gd name="adj1" fmla="val 101645"/>
              <a:gd name="adj2" fmla="val 50181"/>
              <a:gd name="adj3" fmla="val 119888"/>
              <a:gd name="adj4" fmla="val -5368"/>
            </a:avLst>
          </a:prstGeom>
          <a:solidFill>
            <a:srgbClr val="FFC000"/>
          </a:solidFill>
          <a:ln w="25400" cap="flat" cmpd="sng" algn="ctr">
            <a:solidFill>
              <a:srgbClr val="0000FF"/>
            </a:solidFill>
            <a:prstDash val="soli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表示基类中成员在派生类中的继承方式，类名前面有</a:t>
            </a:r>
            <a:r>
              <a:rPr kumimoji="0" lang="en-US" altLang="zh-CN" sz="2000" b="0" i="0" u="none" strike="noStrike" kern="0" cap="none" spc="0" normalizeH="0" baseline="0" noProof="0">
                <a:ln>
                  <a:noFill/>
                </a:ln>
                <a:solidFill>
                  <a:srgbClr val="000000"/>
                </a:solidFill>
                <a:effectLst/>
                <a:uLnTx/>
                <a:uFillTx/>
                <a:latin typeface="Times New Roman"/>
                <a:ea typeface="黑体" pitchFamily="49" charset="-122"/>
                <a:cs typeface="+mn-cs"/>
              </a:rPr>
              <a:t>public</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的称为“</a:t>
            </a:r>
            <a:r>
              <a:rPr kumimoji="0" lang="zh-CN" altLang="en-US" sz="2000" b="0" i="0" u="none" strike="noStrike" kern="0" cap="none" spc="0" normalizeH="0" baseline="0" noProof="0">
                <a:ln>
                  <a:noFill/>
                </a:ln>
                <a:solidFill>
                  <a:srgbClr val="FF0000"/>
                </a:solidFill>
                <a:effectLst/>
                <a:uLnTx/>
                <a:uFillTx/>
                <a:latin typeface="Times New Roman"/>
                <a:ea typeface="黑体" pitchFamily="49" charset="-122"/>
                <a:cs typeface="+mn-cs"/>
              </a:rPr>
              <a:t>公用继承</a:t>
            </a:r>
            <a:r>
              <a:rPr kumimoji="0" lang="zh-CN" altLang="en-US" sz="2000" b="0" i="0" u="none" strike="noStrike" kern="0" cap="none" spc="0" normalizeH="0" baseline="0" noProof="0">
                <a:ln>
                  <a:noFill/>
                </a:ln>
                <a:solidFill>
                  <a:srgbClr val="000000"/>
                </a:solidFill>
                <a:effectLst/>
                <a:uLnTx/>
                <a:uFillTx/>
                <a:latin typeface="Times New Roman"/>
                <a:ea typeface="黑体" pitchFamily="49" charset="-122"/>
                <a:cs typeface="+mn-cs"/>
              </a:rPr>
              <a:t>”</a:t>
            </a:r>
          </a:p>
        </p:txBody>
      </p:sp>
      <p:sp>
        <p:nvSpPr>
          <p:cNvPr id="7" name="矩形 6">
            <a:extLst>
              <a:ext uri="{FF2B5EF4-FFF2-40B4-BE49-F238E27FC236}">
                <a16:creationId xmlns:a16="http://schemas.microsoft.com/office/drawing/2014/main" id="{9387CB58-FCB9-4D70-76AA-E57563C1B17C}"/>
              </a:ext>
            </a:extLst>
          </p:cNvPr>
          <p:cNvSpPr/>
          <p:nvPr/>
        </p:nvSpPr>
        <p:spPr>
          <a:xfrm>
            <a:off x="984050" y="4906575"/>
            <a:ext cx="7500937" cy="1631950"/>
          </a:xfrm>
          <a:prstGeom prst="rect">
            <a:avLst/>
          </a:prstGeom>
        </p:spPr>
        <p:txBody>
          <a:bodyPr>
            <a:spAutoFit/>
          </a:bodyPr>
          <a:lstStyle/>
          <a:p>
            <a:pPr indent="-6350" defTabSz="914400" fontAlgn="base">
              <a:spcBef>
                <a:spcPct val="0"/>
              </a:spcBef>
              <a:spcAft>
                <a:spcPct val="0"/>
              </a:spcAft>
              <a:defRPr/>
            </a:pPr>
            <a:r>
              <a:rPr lang="zh-CN" altLang="en-US" sz="2000" dirty="0">
                <a:solidFill>
                  <a:srgbClr val="0000FF"/>
                </a:solidFill>
                <a:latin typeface="Times New Roman"/>
                <a:ea typeface="黑体" pitchFamily="49" charset="-122"/>
              </a:rPr>
              <a:t>声明派生类的一般形式为</a:t>
            </a:r>
          </a:p>
          <a:p>
            <a:pPr indent="-6350" defTabSz="914400" fontAlgn="base">
              <a:spcBef>
                <a:spcPct val="0"/>
              </a:spcBef>
              <a:spcAft>
                <a:spcPct val="0"/>
              </a:spcAft>
              <a:defRPr/>
            </a:pPr>
            <a:r>
              <a:rPr lang="en-US" altLang="zh-CN" sz="2000" dirty="0">
                <a:solidFill>
                  <a:srgbClr val="FF0000"/>
                </a:solidFill>
                <a:latin typeface="Times New Roman"/>
                <a:ea typeface="黑体" pitchFamily="49" charset="-122"/>
              </a:rPr>
              <a:t>class </a:t>
            </a:r>
            <a:r>
              <a:rPr lang="zh-CN" altLang="en-US" sz="2000" dirty="0">
                <a:solidFill>
                  <a:srgbClr val="FF0000"/>
                </a:solidFill>
                <a:latin typeface="Times New Roman"/>
                <a:ea typeface="黑体" pitchFamily="49" charset="-122"/>
              </a:rPr>
              <a:t>派生类名: ［继承方式］ 基类名</a:t>
            </a:r>
          </a:p>
          <a:p>
            <a:pPr indent="-6350" defTabSz="914400" fontAlgn="base">
              <a:spcBef>
                <a:spcPct val="0"/>
              </a:spcBef>
              <a:spcAft>
                <a:spcPct val="0"/>
              </a:spcAft>
              <a:defRPr/>
            </a:pPr>
            <a:r>
              <a:rPr lang="zh-CN" altLang="en-US" sz="2000" dirty="0">
                <a:solidFill>
                  <a:srgbClr val="FF0000"/>
                </a:solidFill>
                <a:latin typeface="Times New Roman"/>
                <a:ea typeface="黑体" pitchFamily="49" charset="-122"/>
              </a:rPr>
              <a:t>{</a:t>
            </a:r>
          </a:p>
          <a:p>
            <a:pPr indent="-6350" defTabSz="914400" fontAlgn="base">
              <a:spcBef>
                <a:spcPct val="0"/>
              </a:spcBef>
              <a:spcAft>
                <a:spcPct val="0"/>
              </a:spcAft>
              <a:defRPr/>
            </a:pPr>
            <a:r>
              <a:rPr lang="zh-CN" altLang="en-US" sz="2000" dirty="0">
                <a:solidFill>
                  <a:srgbClr val="FF0000"/>
                </a:solidFill>
                <a:latin typeface="Times New Roman"/>
                <a:ea typeface="黑体" pitchFamily="49" charset="-122"/>
              </a:rPr>
              <a:t>       派生类新增加的成员</a:t>
            </a:r>
          </a:p>
          <a:p>
            <a:pPr indent="-6350" defTabSz="914400" fontAlgn="base">
              <a:spcBef>
                <a:spcPct val="0"/>
              </a:spcBef>
              <a:spcAft>
                <a:spcPct val="0"/>
              </a:spcAft>
              <a:defRPr/>
            </a:pPr>
            <a:r>
              <a:rPr lang="zh-CN" altLang="en-US" sz="2000" dirty="0">
                <a:solidFill>
                  <a:srgbClr val="FF0000"/>
                </a:solidFill>
                <a:latin typeface="Times New Roman"/>
                <a:ea typeface="黑体" pitchFamily="49" charset="-122"/>
              </a:rPr>
              <a:t>} ;</a:t>
            </a:r>
          </a:p>
        </p:txBody>
      </p:sp>
      <p:sp>
        <p:nvSpPr>
          <p:cNvPr id="12" name="Rectangle 2">
            <a:extLst>
              <a:ext uri="{FF2B5EF4-FFF2-40B4-BE49-F238E27FC236}">
                <a16:creationId xmlns:a16="http://schemas.microsoft.com/office/drawing/2014/main" id="{95C56838-852A-A174-25A4-C4EF21C2130E}"/>
              </a:ext>
            </a:extLst>
          </p:cNvPr>
          <p:cNvSpPr txBox="1">
            <a:spLocks noChangeArrowheads="1"/>
          </p:cNvSpPr>
          <p:nvPr/>
        </p:nvSpPr>
        <p:spPr bwMode="auto">
          <a:xfrm>
            <a:off x="5614886" y="3832970"/>
            <a:ext cx="3357563" cy="2571750"/>
          </a:xfrm>
          <a:prstGeom prst="rect">
            <a:avLst/>
          </a:prstGeom>
          <a:solidFill>
            <a:srgbClr val="CCFFFF"/>
          </a:solidFill>
          <a:ln>
            <a:miter lim="800000"/>
            <a:headEnd/>
            <a:tailEnd/>
          </a:ln>
        </p:spPr>
        <p:txBody>
          <a:bodyPr/>
          <a:lstStyle/>
          <a:p>
            <a:pPr marL="82550" defTabSz="914400" fontAlgn="base">
              <a:lnSpc>
                <a:spcPts val="2800"/>
              </a:lnSpc>
              <a:spcBef>
                <a:spcPts val="600"/>
              </a:spcBef>
              <a:spcAft>
                <a:spcPct val="0"/>
              </a:spcAft>
              <a:buClr>
                <a:srgbClr val="FF0000"/>
              </a:buClr>
              <a:buSzPct val="75000"/>
              <a:defRPr/>
            </a:pPr>
            <a:r>
              <a:rPr lang="zh-CN" altLang="en-US" sz="2000" dirty="0">
                <a:solidFill>
                  <a:srgbClr val="FF0000"/>
                </a:solidFill>
                <a:latin typeface="Times New Roman"/>
                <a:ea typeface="黑体" pitchFamily="49" charset="-122"/>
              </a:rPr>
              <a:t>继承方式：</a:t>
            </a:r>
            <a:endParaRPr lang="en-US" altLang="zh-CN" sz="2000" dirty="0">
              <a:solidFill>
                <a:srgbClr val="FF0000"/>
              </a:solidFill>
              <a:latin typeface="Times New Roman"/>
              <a:ea typeface="黑体" pitchFamily="49" charset="-122"/>
            </a:endParaRPr>
          </a:p>
          <a:p>
            <a:pPr marL="82550" defTabSz="914400" fontAlgn="base">
              <a:lnSpc>
                <a:spcPts val="2800"/>
              </a:lnSpc>
              <a:spcBef>
                <a:spcPts val="600"/>
              </a:spcBef>
              <a:spcAft>
                <a:spcPct val="0"/>
              </a:spcAft>
              <a:buClr>
                <a:srgbClr val="FF0000"/>
              </a:buClr>
              <a:buSzPct val="75000"/>
              <a:defRPr/>
            </a:pPr>
            <a:r>
              <a:rPr lang="zh-CN" altLang="en-US" sz="2000" dirty="0">
                <a:solidFill>
                  <a:srgbClr val="000000"/>
                </a:solidFill>
                <a:latin typeface="Times New Roman"/>
                <a:ea typeface="黑体" pitchFamily="49" charset="-122"/>
              </a:rPr>
              <a:t> </a:t>
            </a:r>
            <a:r>
              <a:rPr lang="en-US" altLang="zh-CN" sz="2000" dirty="0">
                <a:solidFill>
                  <a:srgbClr val="0000FF"/>
                </a:solidFill>
                <a:latin typeface="Times New Roman"/>
                <a:ea typeface="黑体" pitchFamily="49" charset="-122"/>
              </a:rPr>
              <a:t>public(</a:t>
            </a:r>
            <a:r>
              <a:rPr lang="zh-CN" altLang="en-US" sz="2000" dirty="0">
                <a:solidFill>
                  <a:srgbClr val="0000FF"/>
                </a:solidFill>
                <a:latin typeface="Times New Roman"/>
                <a:ea typeface="黑体" pitchFamily="49" charset="-122"/>
              </a:rPr>
              <a:t>公用的)</a:t>
            </a:r>
            <a:endParaRPr lang="en-US" altLang="zh-CN" sz="2000" dirty="0">
              <a:solidFill>
                <a:srgbClr val="0000FF"/>
              </a:solidFill>
              <a:latin typeface="Times New Roman"/>
              <a:ea typeface="黑体" pitchFamily="49" charset="-122"/>
            </a:endParaRPr>
          </a:p>
          <a:p>
            <a:pPr marL="82550" defTabSz="914400" fontAlgn="base">
              <a:lnSpc>
                <a:spcPts val="2800"/>
              </a:lnSpc>
              <a:spcBef>
                <a:spcPts val="600"/>
              </a:spcBef>
              <a:spcAft>
                <a:spcPct val="0"/>
              </a:spcAft>
              <a:buClr>
                <a:srgbClr val="FF0000"/>
              </a:buClr>
              <a:buSzPct val="75000"/>
              <a:defRPr/>
            </a:pPr>
            <a:r>
              <a:rPr lang="en-US" altLang="zh-CN" sz="2000" dirty="0">
                <a:solidFill>
                  <a:srgbClr val="0000FF"/>
                </a:solidFill>
                <a:latin typeface="Times New Roman"/>
                <a:ea typeface="黑体" pitchFamily="49" charset="-122"/>
              </a:rPr>
              <a:t>private(</a:t>
            </a:r>
            <a:r>
              <a:rPr lang="zh-CN" altLang="en-US" sz="2000" dirty="0">
                <a:solidFill>
                  <a:srgbClr val="0000FF"/>
                </a:solidFill>
                <a:latin typeface="Times New Roman"/>
                <a:ea typeface="黑体" pitchFamily="49" charset="-122"/>
              </a:rPr>
              <a:t>私有的)和</a:t>
            </a:r>
            <a:r>
              <a:rPr lang="en-US" altLang="zh-CN" sz="2000" dirty="0">
                <a:solidFill>
                  <a:srgbClr val="0000FF"/>
                </a:solidFill>
                <a:latin typeface="Times New Roman"/>
                <a:ea typeface="黑体" pitchFamily="49" charset="-122"/>
              </a:rPr>
              <a:t>protected(</a:t>
            </a:r>
            <a:r>
              <a:rPr lang="zh-CN" altLang="en-US" sz="2000" dirty="0">
                <a:solidFill>
                  <a:srgbClr val="0000FF"/>
                </a:solidFill>
                <a:latin typeface="Times New Roman"/>
                <a:ea typeface="黑体" pitchFamily="49" charset="-122"/>
              </a:rPr>
              <a:t>受保护的)</a:t>
            </a:r>
            <a:endParaRPr lang="en-US" altLang="zh-CN" sz="2000" dirty="0">
              <a:solidFill>
                <a:srgbClr val="0000FF"/>
              </a:solidFill>
              <a:latin typeface="Times New Roman"/>
              <a:ea typeface="黑体" pitchFamily="49" charset="-122"/>
            </a:endParaRPr>
          </a:p>
          <a:p>
            <a:pPr marL="82550" defTabSz="914400" fontAlgn="base">
              <a:lnSpc>
                <a:spcPts val="2800"/>
              </a:lnSpc>
              <a:spcBef>
                <a:spcPts val="600"/>
              </a:spcBef>
              <a:spcAft>
                <a:spcPct val="0"/>
              </a:spcAft>
              <a:buClr>
                <a:srgbClr val="FF0000"/>
              </a:buClr>
              <a:buSzPct val="75000"/>
              <a:defRPr/>
            </a:pPr>
            <a:r>
              <a:rPr lang="zh-CN" altLang="en-US" sz="2000" dirty="0">
                <a:solidFill>
                  <a:srgbClr val="0000FF"/>
                </a:solidFill>
                <a:latin typeface="Times New Roman"/>
                <a:ea typeface="黑体" pitchFamily="49" charset="-122"/>
              </a:rPr>
              <a:t>如果不写继承方式，则默认为</a:t>
            </a:r>
            <a:r>
              <a:rPr lang="en-US" altLang="zh-CN" sz="2000" dirty="0">
                <a:solidFill>
                  <a:srgbClr val="0000FF"/>
                </a:solidFill>
                <a:latin typeface="Times New Roman"/>
                <a:ea typeface="黑体" pitchFamily="49" charset="-122"/>
              </a:rPr>
              <a:t>private(</a:t>
            </a:r>
            <a:r>
              <a:rPr lang="zh-CN" altLang="en-US" sz="2000" dirty="0">
                <a:solidFill>
                  <a:srgbClr val="0000FF"/>
                </a:solidFill>
                <a:latin typeface="Times New Roman"/>
                <a:ea typeface="黑体" pitchFamily="49" charset="-122"/>
              </a:rPr>
              <a:t>私有的)。</a:t>
            </a:r>
          </a:p>
          <a:p>
            <a:pPr marL="287338" indent="-6350" defTabSz="914400" fontAlgn="base">
              <a:lnSpc>
                <a:spcPts val="2800"/>
              </a:lnSpc>
              <a:spcBef>
                <a:spcPts val="600"/>
              </a:spcBef>
              <a:spcAft>
                <a:spcPct val="0"/>
              </a:spcAft>
              <a:buClr>
                <a:srgbClr val="FF0000"/>
              </a:buClr>
              <a:buSzPct val="75000"/>
              <a:defRPr/>
            </a:pPr>
            <a:endParaRPr lang="zh-CN" altLang="en-US" sz="2000" kern="0" dirty="0">
              <a:solidFill>
                <a:srgbClr val="000000"/>
              </a:solidFill>
              <a:latin typeface="Times New Roman"/>
              <a:ea typeface="黑体" pitchFamily="49" charset="-122"/>
            </a:endParaRPr>
          </a:p>
        </p:txBody>
      </p:sp>
    </p:spTree>
    <p:extLst>
      <p:ext uri="{BB962C8B-B14F-4D97-AF65-F5344CB8AC3E}">
        <p14:creationId xmlns:p14="http://schemas.microsoft.com/office/powerpoint/2010/main" val="19448348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31639</TotalTime>
  <Words>8032</Words>
  <Application>Microsoft Office PowerPoint</Application>
  <PresentationFormat>全屏显示(4:3)</PresentationFormat>
  <Paragraphs>945</Paragraphs>
  <Slides>53</Slides>
  <Notes>53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53</vt:i4>
      </vt:variant>
    </vt:vector>
  </HeadingPairs>
  <TitlesOfParts>
    <vt:vector size="62" baseType="lpstr">
      <vt:lpstr>黑体</vt:lpstr>
      <vt:lpstr>华文仿宋</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shichao</cp:lastModifiedBy>
  <cp:revision>1353</cp:revision>
  <dcterms:created xsi:type="dcterms:W3CDTF">2020-12-02T06:13:34Z</dcterms:created>
  <dcterms:modified xsi:type="dcterms:W3CDTF">2023-10-16T05:51:54Z</dcterms:modified>
</cp:coreProperties>
</file>