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sldIdLst>
    <p:sldId id="394" r:id="rId2"/>
    <p:sldId id="395" r:id="rId3"/>
    <p:sldId id="396" r:id="rId4"/>
    <p:sldId id="397" r:id="rId5"/>
    <p:sldId id="398" r:id="rId6"/>
    <p:sldId id="399" r:id="rId7"/>
    <p:sldId id="400" r:id="rId8"/>
    <p:sldId id="401" r:id="rId9"/>
    <p:sldId id="402" r:id="rId10"/>
    <p:sldId id="403" r:id="rId11"/>
    <p:sldId id="404" r:id="rId12"/>
    <p:sldId id="405" r:id="rId13"/>
    <p:sldId id="431" r:id="rId14"/>
    <p:sldId id="406" r:id="rId15"/>
    <p:sldId id="407" r:id="rId16"/>
    <p:sldId id="408" r:id="rId17"/>
    <p:sldId id="409" r:id="rId18"/>
    <p:sldId id="410" r:id="rId19"/>
    <p:sldId id="411" r:id="rId20"/>
    <p:sldId id="432" r:id="rId21"/>
    <p:sldId id="415" r:id="rId22"/>
    <p:sldId id="416" r:id="rId23"/>
    <p:sldId id="417" r:id="rId24"/>
    <p:sldId id="419"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61" r:id="rId54"/>
    <p:sldId id="463" r:id="rId55"/>
    <p:sldId id="462" r:id="rId56"/>
    <p:sldId id="464" r:id="rId57"/>
    <p:sldId id="266"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96"/>
    <a:srgbClr val="4472C4"/>
    <a:srgbClr val="FFFFFF"/>
    <a:srgbClr val="972630"/>
    <a:srgbClr val="E9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1" autoAdjust="0"/>
    <p:restoredTop sz="83549" autoAdjust="0"/>
  </p:normalViewPr>
  <p:slideViewPr>
    <p:cSldViewPr snapToGrid="0" snapToObjects="1">
      <p:cViewPr varScale="1">
        <p:scale>
          <a:sx n="75" d="100"/>
          <a:sy n="75" d="100"/>
        </p:scale>
        <p:origin x="648" y="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8087A-2E18-834E-87F0-796B6AA0FBAE}" type="datetimeFigureOut">
              <a:rPr lang="x-none" altLang="zh-CN" smtClean="0"/>
              <a:t>2023/10/7</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A9A9A-EB36-3A4D-89FD-154D131BB500}" type="slidenum">
              <a:rPr lang="x-none" smtClean="0"/>
              <a:t>‹#›</a:t>
            </a:fld>
            <a:endParaRPr lang="x-none"/>
          </a:p>
        </p:txBody>
      </p:sp>
    </p:spTree>
    <p:extLst>
      <p:ext uri="{BB962C8B-B14F-4D97-AF65-F5344CB8AC3E}">
        <p14:creationId xmlns:p14="http://schemas.microsoft.com/office/powerpoint/2010/main" val="194612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a:t>
            </a:fld>
            <a:endParaRPr lang="x-none"/>
          </a:p>
        </p:txBody>
      </p:sp>
    </p:spTree>
    <p:extLst>
      <p:ext uri="{BB962C8B-B14F-4D97-AF65-F5344CB8AC3E}">
        <p14:creationId xmlns:p14="http://schemas.microsoft.com/office/powerpoint/2010/main" val="4058603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10</a:t>
            </a:fld>
            <a:endParaRPr lang="x-none"/>
          </a:p>
        </p:txBody>
      </p:sp>
    </p:spTree>
    <p:extLst>
      <p:ext uri="{BB962C8B-B14F-4D97-AF65-F5344CB8AC3E}">
        <p14:creationId xmlns:p14="http://schemas.microsoft.com/office/powerpoint/2010/main" val="373786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11</a:t>
            </a:fld>
            <a:endParaRPr lang="x-none"/>
          </a:p>
        </p:txBody>
      </p:sp>
    </p:spTree>
    <p:extLst>
      <p:ext uri="{BB962C8B-B14F-4D97-AF65-F5344CB8AC3E}">
        <p14:creationId xmlns:p14="http://schemas.microsoft.com/office/powerpoint/2010/main" val="491899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12</a:t>
            </a:fld>
            <a:endParaRPr lang="x-none"/>
          </a:p>
        </p:txBody>
      </p:sp>
    </p:spTree>
    <p:extLst>
      <p:ext uri="{BB962C8B-B14F-4D97-AF65-F5344CB8AC3E}">
        <p14:creationId xmlns:p14="http://schemas.microsoft.com/office/powerpoint/2010/main" val="260318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13</a:t>
            </a:fld>
            <a:endParaRPr lang="x-none"/>
          </a:p>
        </p:txBody>
      </p:sp>
    </p:spTree>
    <p:extLst>
      <p:ext uri="{BB962C8B-B14F-4D97-AF65-F5344CB8AC3E}">
        <p14:creationId xmlns:p14="http://schemas.microsoft.com/office/powerpoint/2010/main" val="2557211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14</a:t>
            </a:fld>
            <a:endParaRPr lang="x-none"/>
          </a:p>
        </p:txBody>
      </p:sp>
    </p:spTree>
    <p:extLst>
      <p:ext uri="{BB962C8B-B14F-4D97-AF65-F5344CB8AC3E}">
        <p14:creationId xmlns:p14="http://schemas.microsoft.com/office/powerpoint/2010/main" val="3537235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15</a:t>
            </a:fld>
            <a:endParaRPr lang="x-none"/>
          </a:p>
        </p:txBody>
      </p:sp>
    </p:spTree>
    <p:extLst>
      <p:ext uri="{BB962C8B-B14F-4D97-AF65-F5344CB8AC3E}">
        <p14:creationId xmlns:p14="http://schemas.microsoft.com/office/powerpoint/2010/main" val="2115780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16</a:t>
            </a:fld>
            <a:endParaRPr lang="x-none"/>
          </a:p>
        </p:txBody>
      </p:sp>
    </p:spTree>
    <p:extLst>
      <p:ext uri="{BB962C8B-B14F-4D97-AF65-F5344CB8AC3E}">
        <p14:creationId xmlns:p14="http://schemas.microsoft.com/office/powerpoint/2010/main" val="1395938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17</a:t>
            </a:fld>
            <a:endParaRPr lang="x-none"/>
          </a:p>
        </p:txBody>
      </p:sp>
    </p:spTree>
    <p:extLst>
      <p:ext uri="{BB962C8B-B14F-4D97-AF65-F5344CB8AC3E}">
        <p14:creationId xmlns:p14="http://schemas.microsoft.com/office/powerpoint/2010/main" val="3452990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18</a:t>
            </a:fld>
            <a:endParaRPr lang="x-none"/>
          </a:p>
        </p:txBody>
      </p:sp>
    </p:spTree>
    <p:extLst>
      <p:ext uri="{BB962C8B-B14F-4D97-AF65-F5344CB8AC3E}">
        <p14:creationId xmlns:p14="http://schemas.microsoft.com/office/powerpoint/2010/main" val="882074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19</a:t>
            </a:fld>
            <a:endParaRPr lang="x-none"/>
          </a:p>
        </p:txBody>
      </p:sp>
    </p:spTree>
    <p:extLst>
      <p:ext uri="{BB962C8B-B14F-4D97-AF65-F5344CB8AC3E}">
        <p14:creationId xmlns:p14="http://schemas.microsoft.com/office/powerpoint/2010/main" val="53409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a:t>
            </a:fld>
            <a:endParaRPr lang="x-none"/>
          </a:p>
        </p:txBody>
      </p:sp>
    </p:spTree>
    <p:extLst>
      <p:ext uri="{BB962C8B-B14F-4D97-AF65-F5344CB8AC3E}">
        <p14:creationId xmlns:p14="http://schemas.microsoft.com/office/powerpoint/2010/main" val="3740084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20</a:t>
            </a:fld>
            <a:endParaRPr lang="x-none"/>
          </a:p>
        </p:txBody>
      </p:sp>
    </p:spTree>
    <p:extLst>
      <p:ext uri="{BB962C8B-B14F-4D97-AF65-F5344CB8AC3E}">
        <p14:creationId xmlns:p14="http://schemas.microsoft.com/office/powerpoint/2010/main" val="1381977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24</a:t>
            </a:fld>
            <a:endParaRPr lang="x-none"/>
          </a:p>
        </p:txBody>
      </p:sp>
    </p:spTree>
    <p:extLst>
      <p:ext uri="{BB962C8B-B14F-4D97-AF65-F5344CB8AC3E}">
        <p14:creationId xmlns:p14="http://schemas.microsoft.com/office/powerpoint/2010/main" val="412789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25</a:t>
            </a:fld>
            <a:endParaRPr lang="x-none"/>
          </a:p>
        </p:txBody>
      </p:sp>
    </p:spTree>
    <p:extLst>
      <p:ext uri="{BB962C8B-B14F-4D97-AF65-F5344CB8AC3E}">
        <p14:creationId xmlns:p14="http://schemas.microsoft.com/office/powerpoint/2010/main" val="3261466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26</a:t>
            </a:fld>
            <a:endParaRPr lang="x-none"/>
          </a:p>
        </p:txBody>
      </p:sp>
    </p:spTree>
    <p:extLst>
      <p:ext uri="{BB962C8B-B14F-4D97-AF65-F5344CB8AC3E}">
        <p14:creationId xmlns:p14="http://schemas.microsoft.com/office/powerpoint/2010/main" val="28544345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27</a:t>
            </a:fld>
            <a:endParaRPr lang="x-none"/>
          </a:p>
        </p:txBody>
      </p:sp>
    </p:spTree>
    <p:extLst>
      <p:ext uri="{BB962C8B-B14F-4D97-AF65-F5344CB8AC3E}">
        <p14:creationId xmlns:p14="http://schemas.microsoft.com/office/powerpoint/2010/main" val="4241284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28</a:t>
            </a:fld>
            <a:endParaRPr lang="x-none"/>
          </a:p>
        </p:txBody>
      </p:sp>
    </p:spTree>
    <p:extLst>
      <p:ext uri="{BB962C8B-B14F-4D97-AF65-F5344CB8AC3E}">
        <p14:creationId xmlns:p14="http://schemas.microsoft.com/office/powerpoint/2010/main" val="1280433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29</a:t>
            </a:fld>
            <a:endParaRPr lang="x-none"/>
          </a:p>
        </p:txBody>
      </p:sp>
    </p:spTree>
    <p:extLst>
      <p:ext uri="{BB962C8B-B14F-4D97-AF65-F5344CB8AC3E}">
        <p14:creationId xmlns:p14="http://schemas.microsoft.com/office/powerpoint/2010/main" val="4052230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30</a:t>
            </a:fld>
            <a:endParaRPr lang="x-none"/>
          </a:p>
        </p:txBody>
      </p:sp>
    </p:spTree>
    <p:extLst>
      <p:ext uri="{BB962C8B-B14F-4D97-AF65-F5344CB8AC3E}">
        <p14:creationId xmlns:p14="http://schemas.microsoft.com/office/powerpoint/2010/main" val="3078557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31</a:t>
            </a:fld>
            <a:endParaRPr lang="x-none"/>
          </a:p>
        </p:txBody>
      </p:sp>
    </p:spTree>
    <p:extLst>
      <p:ext uri="{BB962C8B-B14F-4D97-AF65-F5344CB8AC3E}">
        <p14:creationId xmlns:p14="http://schemas.microsoft.com/office/powerpoint/2010/main" val="4042839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32</a:t>
            </a:fld>
            <a:endParaRPr lang="x-none"/>
          </a:p>
        </p:txBody>
      </p:sp>
    </p:spTree>
    <p:extLst>
      <p:ext uri="{BB962C8B-B14F-4D97-AF65-F5344CB8AC3E}">
        <p14:creationId xmlns:p14="http://schemas.microsoft.com/office/powerpoint/2010/main" val="3694913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a:t>
            </a:fld>
            <a:endParaRPr lang="x-none"/>
          </a:p>
        </p:txBody>
      </p:sp>
    </p:spTree>
    <p:extLst>
      <p:ext uri="{BB962C8B-B14F-4D97-AF65-F5344CB8AC3E}">
        <p14:creationId xmlns:p14="http://schemas.microsoft.com/office/powerpoint/2010/main" val="2799792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33</a:t>
            </a:fld>
            <a:endParaRPr lang="x-none"/>
          </a:p>
        </p:txBody>
      </p:sp>
    </p:spTree>
    <p:extLst>
      <p:ext uri="{BB962C8B-B14F-4D97-AF65-F5344CB8AC3E}">
        <p14:creationId xmlns:p14="http://schemas.microsoft.com/office/powerpoint/2010/main" val="2833827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34</a:t>
            </a:fld>
            <a:endParaRPr lang="x-none"/>
          </a:p>
        </p:txBody>
      </p:sp>
    </p:spTree>
    <p:extLst>
      <p:ext uri="{BB962C8B-B14F-4D97-AF65-F5344CB8AC3E}">
        <p14:creationId xmlns:p14="http://schemas.microsoft.com/office/powerpoint/2010/main" val="4097797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35</a:t>
            </a:fld>
            <a:endParaRPr lang="x-none"/>
          </a:p>
        </p:txBody>
      </p:sp>
    </p:spTree>
    <p:extLst>
      <p:ext uri="{BB962C8B-B14F-4D97-AF65-F5344CB8AC3E}">
        <p14:creationId xmlns:p14="http://schemas.microsoft.com/office/powerpoint/2010/main" val="6096151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36</a:t>
            </a:fld>
            <a:endParaRPr lang="x-none"/>
          </a:p>
        </p:txBody>
      </p:sp>
    </p:spTree>
    <p:extLst>
      <p:ext uri="{BB962C8B-B14F-4D97-AF65-F5344CB8AC3E}">
        <p14:creationId xmlns:p14="http://schemas.microsoft.com/office/powerpoint/2010/main" val="28819655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37</a:t>
            </a:fld>
            <a:endParaRPr lang="x-none"/>
          </a:p>
        </p:txBody>
      </p:sp>
    </p:spTree>
    <p:extLst>
      <p:ext uri="{BB962C8B-B14F-4D97-AF65-F5344CB8AC3E}">
        <p14:creationId xmlns:p14="http://schemas.microsoft.com/office/powerpoint/2010/main" val="2833065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38</a:t>
            </a:fld>
            <a:endParaRPr lang="x-none"/>
          </a:p>
        </p:txBody>
      </p:sp>
    </p:spTree>
    <p:extLst>
      <p:ext uri="{BB962C8B-B14F-4D97-AF65-F5344CB8AC3E}">
        <p14:creationId xmlns:p14="http://schemas.microsoft.com/office/powerpoint/2010/main" val="246974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39</a:t>
            </a:fld>
            <a:endParaRPr lang="x-none"/>
          </a:p>
        </p:txBody>
      </p:sp>
    </p:spTree>
    <p:extLst>
      <p:ext uri="{BB962C8B-B14F-4D97-AF65-F5344CB8AC3E}">
        <p14:creationId xmlns:p14="http://schemas.microsoft.com/office/powerpoint/2010/main" val="264843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40</a:t>
            </a:fld>
            <a:endParaRPr lang="x-none"/>
          </a:p>
        </p:txBody>
      </p:sp>
    </p:spTree>
    <p:extLst>
      <p:ext uri="{BB962C8B-B14F-4D97-AF65-F5344CB8AC3E}">
        <p14:creationId xmlns:p14="http://schemas.microsoft.com/office/powerpoint/2010/main" val="808449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41</a:t>
            </a:fld>
            <a:endParaRPr lang="x-none"/>
          </a:p>
        </p:txBody>
      </p:sp>
    </p:spTree>
    <p:extLst>
      <p:ext uri="{BB962C8B-B14F-4D97-AF65-F5344CB8AC3E}">
        <p14:creationId xmlns:p14="http://schemas.microsoft.com/office/powerpoint/2010/main" val="3881778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42</a:t>
            </a:fld>
            <a:endParaRPr lang="x-none"/>
          </a:p>
        </p:txBody>
      </p:sp>
    </p:spTree>
    <p:extLst>
      <p:ext uri="{BB962C8B-B14F-4D97-AF65-F5344CB8AC3E}">
        <p14:creationId xmlns:p14="http://schemas.microsoft.com/office/powerpoint/2010/main" val="376843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a:t>
            </a:fld>
            <a:endParaRPr lang="x-none"/>
          </a:p>
        </p:txBody>
      </p:sp>
    </p:spTree>
    <p:extLst>
      <p:ext uri="{BB962C8B-B14F-4D97-AF65-F5344CB8AC3E}">
        <p14:creationId xmlns:p14="http://schemas.microsoft.com/office/powerpoint/2010/main" val="3160238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43</a:t>
            </a:fld>
            <a:endParaRPr lang="x-none"/>
          </a:p>
        </p:txBody>
      </p:sp>
    </p:spTree>
    <p:extLst>
      <p:ext uri="{BB962C8B-B14F-4D97-AF65-F5344CB8AC3E}">
        <p14:creationId xmlns:p14="http://schemas.microsoft.com/office/powerpoint/2010/main" val="22228294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44</a:t>
            </a:fld>
            <a:endParaRPr lang="x-none"/>
          </a:p>
        </p:txBody>
      </p:sp>
    </p:spTree>
    <p:extLst>
      <p:ext uri="{BB962C8B-B14F-4D97-AF65-F5344CB8AC3E}">
        <p14:creationId xmlns:p14="http://schemas.microsoft.com/office/powerpoint/2010/main" val="28887328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45</a:t>
            </a:fld>
            <a:endParaRPr lang="x-none"/>
          </a:p>
        </p:txBody>
      </p:sp>
    </p:spTree>
    <p:extLst>
      <p:ext uri="{BB962C8B-B14F-4D97-AF65-F5344CB8AC3E}">
        <p14:creationId xmlns:p14="http://schemas.microsoft.com/office/powerpoint/2010/main" val="3988116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46</a:t>
            </a:fld>
            <a:endParaRPr lang="x-none"/>
          </a:p>
        </p:txBody>
      </p:sp>
    </p:spTree>
    <p:extLst>
      <p:ext uri="{BB962C8B-B14F-4D97-AF65-F5344CB8AC3E}">
        <p14:creationId xmlns:p14="http://schemas.microsoft.com/office/powerpoint/2010/main" val="28854903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47</a:t>
            </a:fld>
            <a:endParaRPr lang="x-none"/>
          </a:p>
        </p:txBody>
      </p:sp>
    </p:spTree>
    <p:extLst>
      <p:ext uri="{BB962C8B-B14F-4D97-AF65-F5344CB8AC3E}">
        <p14:creationId xmlns:p14="http://schemas.microsoft.com/office/powerpoint/2010/main" val="487991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48</a:t>
            </a:fld>
            <a:endParaRPr lang="x-none"/>
          </a:p>
        </p:txBody>
      </p:sp>
    </p:spTree>
    <p:extLst>
      <p:ext uri="{BB962C8B-B14F-4D97-AF65-F5344CB8AC3E}">
        <p14:creationId xmlns:p14="http://schemas.microsoft.com/office/powerpoint/2010/main" val="11701747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49</a:t>
            </a:fld>
            <a:endParaRPr lang="x-none"/>
          </a:p>
        </p:txBody>
      </p:sp>
    </p:spTree>
    <p:extLst>
      <p:ext uri="{BB962C8B-B14F-4D97-AF65-F5344CB8AC3E}">
        <p14:creationId xmlns:p14="http://schemas.microsoft.com/office/powerpoint/2010/main" val="39905689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50</a:t>
            </a:fld>
            <a:endParaRPr lang="x-none"/>
          </a:p>
        </p:txBody>
      </p:sp>
    </p:spTree>
    <p:extLst>
      <p:ext uri="{BB962C8B-B14F-4D97-AF65-F5344CB8AC3E}">
        <p14:creationId xmlns:p14="http://schemas.microsoft.com/office/powerpoint/2010/main" val="36633129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51</a:t>
            </a:fld>
            <a:endParaRPr lang="x-none"/>
          </a:p>
        </p:txBody>
      </p:sp>
    </p:spTree>
    <p:extLst>
      <p:ext uri="{BB962C8B-B14F-4D97-AF65-F5344CB8AC3E}">
        <p14:creationId xmlns:p14="http://schemas.microsoft.com/office/powerpoint/2010/main" val="18353714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52</a:t>
            </a:fld>
            <a:endParaRPr lang="x-none"/>
          </a:p>
        </p:txBody>
      </p:sp>
    </p:spTree>
    <p:extLst>
      <p:ext uri="{BB962C8B-B14F-4D97-AF65-F5344CB8AC3E}">
        <p14:creationId xmlns:p14="http://schemas.microsoft.com/office/powerpoint/2010/main" val="200141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5</a:t>
            </a:fld>
            <a:endParaRPr lang="x-none"/>
          </a:p>
        </p:txBody>
      </p:sp>
    </p:spTree>
    <p:extLst>
      <p:ext uri="{BB962C8B-B14F-4D97-AF65-F5344CB8AC3E}">
        <p14:creationId xmlns:p14="http://schemas.microsoft.com/office/powerpoint/2010/main" val="13290597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53</a:t>
            </a:fld>
            <a:endParaRPr lang="x-none"/>
          </a:p>
        </p:txBody>
      </p:sp>
    </p:spTree>
    <p:extLst>
      <p:ext uri="{BB962C8B-B14F-4D97-AF65-F5344CB8AC3E}">
        <p14:creationId xmlns:p14="http://schemas.microsoft.com/office/powerpoint/2010/main" val="24593585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54</a:t>
            </a:fld>
            <a:endParaRPr lang="x-none"/>
          </a:p>
        </p:txBody>
      </p:sp>
    </p:spTree>
    <p:extLst>
      <p:ext uri="{BB962C8B-B14F-4D97-AF65-F5344CB8AC3E}">
        <p14:creationId xmlns:p14="http://schemas.microsoft.com/office/powerpoint/2010/main" val="34706996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55</a:t>
            </a:fld>
            <a:endParaRPr lang="x-none"/>
          </a:p>
        </p:txBody>
      </p:sp>
    </p:spTree>
    <p:extLst>
      <p:ext uri="{BB962C8B-B14F-4D97-AF65-F5344CB8AC3E}">
        <p14:creationId xmlns:p14="http://schemas.microsoft.com/office/powerpoint/2010/main" val="10349740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E5A9A9A-EB36-3A4D-89FD-154D131BB500}" type="slidenum">
              <a:rPr lang="x-none" smtClean="0"/>
              <a:t>56</a:t>
            </a:fld>
            <a:endParaRPr lang="x-none"/>
          </a:p>
        </p:txBody>
      </p:sp>
    </p:spTree>
    <p:extLst>
      <p:ext uri="{BB962C8B-B14F-4D97-AF65-F5344CB8AC3E}">
        <p14:creationId xmlns:p14="http://schemas.microsoft.com/office/powerpoint/2010/main" val="26094630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5A9A9A-EB36-3A4D-89FD-154D131BB500}" type="slidenum">
              <a:rPr lang="x-none" smtClean="0"/>
              <a:t>57</a:t>
            </a:fld>
            <a:endParaRPr lang="x-none"/>
          </a:p>
        </p:txBody>
      </p:sp>
    </p:spTree>
    <p:extLst>
      <p:ext uri="{BB962C8B-B14F-4D97-AF65-F5344CB8AC3E}">
        <p14:creationId xmlns:p14="http://schemas.microsoft.com/office/powerpoint/2010/main" val="45823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6</a:t>
            </a:fld>
            <a:endParaRPr lang="x-none"/>
          </a:p>
        </p:txBody>
      </p:sp>
    </p:spTree>
    <p:extLst>
      <p:ext uri="{BB962C8B-B14F-4D97-AF65-F5344CB8AC3E}">
        <p14:creationId xmlns:p14="http://schemas.microsoft.com/office/powerpoint/2010/main" val="2726875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7</a:t>
            </a:fld>
            <a:endParaRPr lang="x-none"/>
          </a:p>
        </p:txBody>
      </p:sp>
    </p:spTree>
    <p:extLst>
      <p:ext uri="{BB962C8B-B14F-4D97-AF65-F5344CB8AC3E}">
        <p14:creationId xmlns:p14="http://schemas.microsoft.com/office/powerpoint/2010/main" val="75425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8</a:t>
            </a:fld>
            <a:endParaRPr lang="x-none"/>
          </a:p>
        </p:txBody>
      </p:sp>
    </p:spTree>
    <p:extLst>
      <p:ext uri="{BB962C8B-B14F-4D97-AF65-F5344CB8AC3E}">
        <p14:creationId xmlns:p14="http://schemas.microsoft.com/office/powerpoint/2010/main" val="3042737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9</a:t>
            </a:fld>
            <a:endParaRPr lang="x-none"/>
          </a:p>
        </p:txBody>
      </p:sp>
    </p:spTree>
    <p:extLst>
      <p:ext uri="{BB962C8B-B14F-4D97-AF65-F5344CB8AC3E}">
        <p14:creationId xmlns:p14="http://schemas.microsoft.com/office/powerpoint/2010/main" val="2540530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367677" y="163516"/>
              <a:ext cx="582873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基于对象的程序设计</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171956368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213039" y="163516"/>
              <a:ext cx="5923911"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4000" b="1" dirty="0">
                  <a:solidFill>
                    <a:srgbClr val="FFFFFF">
                      <a:lumMod val="95000"/>
                    </a:srgbClr>
                  </a:solidFill>
                  <a:latin typeface="微软雅黑" panose="020B0503020204020204" pitchFamily="34" charset="-122"/>
                  <a:ea typeface="微软雅黑" panose="020B0503020204020204" pitchFamily="34" charset="-122"/>
                </a:rPr>
                <a:t>3.4 C++</a:t>
              </a:r>
              <a:r>
                <a:rPr lang="zh-CN" altLang="en-US" sz="4000" b="1" dirty="0">
                  <a:solidFill>
                    <a:srgbClr val="FFFFFF">
                      <a:lumMod val="95000"/>
                    </a:srgbClr>
                  </a:solidFill>
                  <a:latin typeface="微软雅黑" panose="020B0503020204020204" pitchFamily="34" charset="-122"/>
                  <a:ea typeface="微软雅黑" panose="020B0503020204020204" pitchFamily="34" charset="-122"/>
                </a:rPr>
                <a:t>的输入与输出</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8280147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A3172-7326-274D-A025-61A6C0F815DA}" type="datetime1">
              <a:rPr lang="en-US" smtClean="0"/>
              <a:t>10/7/2023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854670948"/>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33AB0-02CA-9E44-93B5-ABD23FEEE5D8}" type="datetime1">
              <a:rPr lang="en-US" smtClean="0"/>
              <a:t>10/7/2023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826475845"/>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B4D82-05DA-6E47-9732-811A0EE3FB5D}" type="datetime1">
              <a:rPr lang="en-US" smtClean="0"/>
              <a:t>10/7/2023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944643453"/>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E4B23-5173-4144-B19A-D03A890A29AA}" type="datetime1">
              <a:rPr lang="en-US" smtClean="0"/>
              <a:t>10/7/2023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64399035"/>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E0AC15-A111-124F-A5AC-2086258B21C0}" type="datetime1">
              <a:rPr lang="en-US" smtClean="0"/>
              <a:t>10/7/2023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09641954"/>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A31F1-E037-734F-B280-B7C999D04781}" type="datetime1">
              <a:rPr lang="en-US" smtClean="0"/>
              <a:t>10/7/2023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42390500"/>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15FFD0-0DF7-5B43-9974-D18ED6775930}" type="datetime1">
              <a:rPr lang="en-US" smtClean="0"/>
              <a:t>10/7/2023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845861116"/>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FC06A-9456-F341-AEB0-3DF0E67DC59E}" type="datetime1">
              <a:rPr lang="en-US" smtClean="0"/>
              <a:t>10/7/2023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67111019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681D2-4F58-3341-B7D7-AC73EFD15F88}" type="datetime1">
              <a:rPr lang="en-US" smtClean="0"/>
              <a:t>10/7/2023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39640903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66299" y="289156"/>
              <a:ext cx="6249262"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800" b="1" dirty="0">
                  <a:solidFill>
                    <a:srgbClr val="FFFFFF">
                      <a:lumMod val="95000"/>
                    </a:srgbClr>
                  </a:solidFill>
                  <a:latin typeface="微软雅黑" panose="020B0503020204020204" pitchFamily="34" charset="-122"/>
                  <a:ea typeface="微软雅黑" panose="020B0503020204020204" pitchFamily="34" charset="-122"/>
                </a:rPr>
                <a:t>9.6 </a:t>
              </a:r>
              <a:r>
                <a:rPr lang="zh-CN" altLang="en-US" sz="2800" b="1" dirty="0">
                  <a:solidFill>
                    <a:srgbClr val="FFFFFF">
                      <a:lumMod val="95000"/>
                    </a:srgbClr>
                  </a:solidFill>
                  <a:latin typeface="微软雅黑" panose="020B0503020204020204" pitchFamily="34" charset="-122"/>
                  <a:ea typeface="微软雅黑" panose="020B0503020204020204" pitchFamily="34" charset="-122"/>
                </a:rPr>
                <a:t>共用数据的保护</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1929902776"/>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69482-4C37-FF42-9DBE-9452E01F0D58}" type="datetime1">
              <a:rPr lang="en-US" smtClean="0"/>
              <a:t>10/7/2023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34940479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D2BC217E-0B45-856B-FEB0-11F17E2E70B1}"/>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9.7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对象的动态建立和释放</a:t>
            </a:r>
          </a:p>
        </p:txBody>
      </p:sp>
    </p:spTree>
    <p:extLst>
      <p:ext uri="{BB962C8B-B14F-4D97-AF65-F5344CB8AC3E}">
        <p14:creationId xmlns:p14="http://schemas.microsoft.com/office/powerpoint/2010/main" val="101508717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66299" y="289156"/>
              <a:ext cx="6249262"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800" b="1" dirty="0">
                  <a:solidFill>
                    <a:srgbClr val="FFFFFF">
                      <a:lumMod val="95000"/>
                    </a:srgbClr>
                  </a:solidFill>
                  <a:latin typeface="微软雅黑" panose="020B0503020204020204" pitchFamily="34" charset="-122"/>
                  <a:ea typeface="微软雅黑" panose="020B0503020204020204" pitchFamily="34" charset="-122"/>
                </a:rPr>
                <a:t>9.8 </a:t>
              </a:r>
              <a:r>
                <a:rPr lang="zh-CN" altLang="en-US" sz="2800" b="1" dirty="0">
                  <a:solidFill>
                    <a:srgbClr val="FFFFFF">
                      <a:lumMod val="95000"/>
                    </a:srgbClr>
                  </a:solidFill>
                  <a:latin typeface="微软雅黑" panose="020B0503020204020204" pitchFamily="34" charset="-122"/>
                  <a:ea typeface="微软雅黑" panose="020B0503020204020204" pitchFamily="34" charset="-122"/>
                </a:rPr>
                <a:t>对象的赋值和复制</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269369480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514E0F9B-9971-CC9A-3A5A-30311DEE1498}"/>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9.9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静态成员</a:t>
            </a:r>
          </a:p>
        </p:txBody>
      </p:sp>
    </p:spTree>
    <p:extLst>
      <p:ext uri="{BB962C8B-B14F-4D97-AF65-F5344CB8AC3E}">
        <p14:creationId xmlns:p14="http://schemas.microsoft.com/office/powerpoint/2010/main" val="62564172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3" name="Text Box 90">
            <a:extLst>
              <a:ext uri="{FF2B5EF4-FFF2-40B4-BE49-F238E27FC236}">
                <a16:creationId xmlns:a16="http://schemas.microsoft.com/office/drawing/2014/main" id="{7D7C4AEC-2A5B-4728-0F3B-3FDD52382FCC}"/>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9.10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友元</a:t>
            </a:r>
          </a:p>
        </p:txBody>
      </p:sp>
    </p:spTree>
    <p:extLst>
      <p:ext uri="{BB962C8B-B14F-4D97-AF65-F5344CB8AC3E}">
        <p14:creationId xmlns:p14="http://schemas.microsoft.com/office/powerpoint/2010/main" val="194970775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9D23C8DD-059C-30FE-25F0-EBDD4D544BD3}"/>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9.11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类模版</a:t>
            </a:r>
          </a:p>
        </p:txBody>
      </p:sp>
    </p:spTree>
    <p:extLst>
      <p:ext uri="{BB962C8B-B14F-4D97-AF65-F5344CB8AC3E}">
        <p14:creationId xmlns:p14="http://schemas.microsoft.com/office/powerpoint/2010/main" val="203535849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188B2A9F-08E1-2CFE-D1A9-AD30119C2562}"/>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8.5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类的封装性和信息隐蔽</a:t>
            </a:r>
          </a:p>
        </p:txBody>
      </p:sp>
    </p:spTree>
    <p:extLst>
      <p:ext uri="{BB962C8B-B14F-4D97-AF65-F5344CB8AC3E}">
        <p14:creationId xmlns:p14="http://schemas.microsoft.com/office/powerpoint/2010/main" val="28350081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213039" y="163516"/>
              <a:ext cx="5923911"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r>
                <a:rPr lang="zh-CN" altLang="en-US" sz="4000" b="1" dirty="0">
                  <a:solidFill>
                    <a:srgbClr val="FFFFFF">
                      <a:lumMod val="95000"/>
                    </a:srgbClr>
                  </a:solidFill>
                  <a:latin typeface="微软雅黑" panose="020B0503020204020204" pitchFamily="34" charset="-122"/>
                  <a:ea typeface="微软雅黑" panose="020B0503020204020204" pitchFamily="34" charset="-122"/>
                </a:rPr>
                <a:t>的数据类型</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3406497344"/>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8C67E-3983-394B-99F2-6BED77F20303}" type="datetime1">
              <a:rPr lang="en-US" smtClean="0"/>
              <a:t>10/7/2023</a:t>
            </a:fld>
            <a:endParaRPr lang="x-non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72CA1-3DAE-564C-BB46-56756200256A}" type="slidenum">
              <a:rPr lang="x-none" smtClean="0"/>
              <a:t>‹#›</a:t>
            </a:fld>
            <a:endParaRPr lang="x-none"/>
          </a:p>
        </p:txBody>
      </p:sp>
    </p:spTree>
    <p:extLst>
      <p:ext uri="{BB962C8B-B14F-4D97-AF65-F5344CB8AC3E}">
        <p14:creationId xmlns:p14="http://schemas.microsoft.com/office/powerpoint/2010/main" val="4257193358"/>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80" r:id="rId4"/>
    <p:sldLayoutId id="2147483674" r:id="rId5"/>
    <p:sldLayoutId id="2147483675" r:id="rId6"/>
    <p:sldLayoutId id="2147483676" r:id="rId7"/>
    <p:sldLayoutId id="2147483677" r:id="rId8"/>
    <p:sldLayoutId id="2147483678" r:id="rId9"/>
    <p:sldLayoutId id="2147483679"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2.xml"/><Relationship Id="rId7" Type="http://schemas.openxmlformats.org/officeDocument/2006/relationships/slide" Target="slide34.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24.xml"/><Relationship Id="rId5" Type="http://schemas.openxmlformats.org/officeDocument/2006/relationships/slide" Target="slide17.xml"/><Relationship Id="rId4" Type="http://schemas.openxmlformats.org/officeDocument/2006/relationships/slide" Target="slide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 y="-18531"/>
            <a:ext cx="9154877" cy="1197582"/>
            <a:chOff x="-5440" y="-18531"/>
            <a:chExt cx="9154877" cy="1197582"/>
          </a:xfrm>
          <a:solidFill>
            <a:srgbClr val="044F96"/>
          </a:solidFill>
        </p:grpSpPr>
        <p:sp>
          <p:nvSpPr>
            <p:cNvPr id="5" name="Text Box 8">
              <a:extLst>
                <a:ext uri="{FF2B5EF4-FFF2-40B4-BE49-F238E27FC236}">
                  <a16:creationId xmlns:a16="http://schemas.microsoft.com/office/drawing/2014/main" id="{F10BED95-7C7C-BC4E-B1D0-5C6EA43111BF}"/>
                </a:ext>
              </a:extLst>
            </p:cNvPr>
            <p:cNvSpPr txBox="1">
              <a:spLocks noChangeArrowheads="1"/>
            </p:cNvSpPr>
            <p:nvPr/>
          </p:nvSpPr>
          <p:spPr bwMode="auto">
            <a:xfrm>
              <a:off x="-5440" y="-18531"/>
              <a:ext cx="9154877" cy="1197582"/>
            </a:xfrm>
            <a:prstGeom prst="rect">
              <a:avLst/>
            </a:prstGeom>
            <a:grpFill/>
            <a:ln>
              <a:noFill/>
            </a:ln>
          </p:spPr>
          <p:txBody>
            <a:bodyPr wrap="none" lIns="91437" tIns="45719" rIns="91437" bIns="4571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6" name="Text Box 90">
              <a:extLst>
                <a:ext uri="{FF2B5EF4-FFF2-40B4-BE49-F238E27FC236}">
                  <a16:creationId xmlns:a16="http://schemas.microsoft.com/office/drawing/2014/main" id="{AECF4788-1320-7A42-9B83-F30E605B49AA}"/>
                </a:ext>
              </a:extLst>
            </p:cNvPr>
            <p:cNvSpPr txBox="1">
              <a:spLocks noChangeArrowheads="1"/>
            </p:cNvSpPr>
            <p:nvPr/>
          </p:nvSpPr>
          <p:spPr bwMode="auto">
            <a:xfrm>
              <a:off x="368587" y="162448"/>
              <a:ext cx="509514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面向对象编程</a:t>
              </a: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endParaRPr lang="zh-CN" altLang="en-US" sz="4000" b="1" dirty="0">
                <a:solidFill>
                  <a:srgbClr val="FFFFFF">
                    <a:lumMod val="95000"/>
                  </a:srgbClr>
                </a:solidFill>
                <a:latin typeface="微软雅黑" panose="020B0503020204020204" pitchFamily="34" charset="-122"/>
                <a:ea typeface="微软雅黑" panose="020B0503020204020204" pitchFamily="34" charset="-122"/>
              </a:endParaRPr>
            </a:p>
          </p:txBody>
        </p:sp>
      </p:grpSp>
      <p:sp>
        <p:nvSpPr>
          <p:cNvPr id="11" name="矩形 2">
            <a:extLst>
              <a:ext uri="{FF2B5EF4-FFF2-40B4-BE49-F238E27FC236}">
                <a16:creationId xmlns:a16="http://schemas.microsoft.com/office/drawing/2014/main" id="{89E627E6-A707-FB4B-B877-FD871B38022D}"/>
              </a:ext>
            </a:extLst>
          </p:cNvPr>
          <p:cNvSpPr/>
          <p:nvPr/>
        </p:nvSpPr>
        <p:spPr>
          <a:xfrm>
            <a:off x="-10877" y="2500587"/>
            <a:ext cx="9154877" cy="646323"/>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36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基于对象的程序设计</a:t>
            </a:r>
          </a:p>
        </p:txBody>
      </p:sp>
      <p:cxnSp>
        <p:nvCxnSpPr>
          <p:cNvPr id="15" name="直接连接符 5">
            <a:extLst>
              <a:ext uri="{FF2B5EF4-FFF2-40B4-BE49-F238E27FC236}">
                <a16:creationId xmlns:a16="http://schemas.microsoft.com/office/drawing/2014/main" id="{730AE0B0-1908-C849-BF7A-EE090AEA732A}"/>
              </a:ext>
            </a:extLst>
          </p:cNvPr>
          <p:cNvCxnSpPr/>
          <p:nvPr/>
        </p:nvCxnSpPr>
        <p:spPr>
          <a:xfrm>
            <a:off x="1439979" y="3319136"/>
            <a:ext cx="625316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13" name="矩形 2">
            <a:extLst>
              <a:ext uri="{FF2B5EF4-FFF2-40B4-BE49-F238E27FC236}">
                <a16:creationId xmlns:a16="http://schemas.microsoft.com/office/drawing/2014/main" id="{C556C3F6-47D4-E068-FF98-CA80DC695DE8}"/>
              </a:ext>
            </a:extLst>
          </p:cNvPr>
          <p:cNvSpPr/>
          <p:nvPr/>
        </p:nvSpPr>
        <p:spPr>
          <a:xfrm>
            <a:off x="-10879" y="4104067"/>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主讲人：阚世超</a:t>
            </a:r>
          </a:p>
        </p:txBody>
      </p:sp>
      <p:sp>
        <p:nvSpPr>
          <p:cNvPr id="3" name="矩形 2">
            <a:extLst>
              <a:ext uri="{FF2B5EF4-FFF2-40B4-BE49-F238E27FC236}">
                <a16:creationId xmlns:a16="http://schemas.microsoft.com/office/drawing/2014/main" id="{AD562428-9558-36C2-BAD0-C756080C8F48}"/>
              </a:ext>
            </a:extLst>
          </p:cNvPr>
          <p:cNvSpPr/>
          <p:nvPr/>
        </p:nvSpPr>
        <p:spPr>
          <a:xfrm>
            <a:off x="-51920" y="3580507"/>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2023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秋季学期</a:t>
            </a:r>
          </a:p>
        </p:txBody>
      </p:sp>
      <p:sp>
        <p:nvSpPr>
          <p:cNvPr id="4" name="矩形 3">
            <a:extLst>
              <a:ext uri="{FF2B5EF4-FFF2-40B4-BE49-F238E27FC236}">
                <a16:creationId xmlns:a16="http://schemas.microsoft.com/office/drawing/2014/main" id="{836C9A0B-E263-6C37-E931-990DBE51F313}"/>
              </a:ext>
            </a:extLst>
          </p:cNvPr>
          <p:cNvSpPr/>
          <p:nvPr/>
        </p:nvSpPr>
        <p:spPr>
          <a:xfrm>
            <a:off x="-8577" y="4689529"/>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邮件：</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kanshichao@csu.edu.cn</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endParaRPr>
          </a:p>
        </p:txBody>
      </p:sp>
    </p:spTree>
    <p:extLst>
      <p:ext uri="{BB962C8B-B14F-4D97-AF65-F5344CB8AC3E}">
        <p14:creationId xmlns:p14="http://schemas.microsoft.com/office/powerpoint/2010/main" val="22431111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Text Box 2">
            <a:extLst>
              <a:ext uri="{FF2B5EF4-FFF2-40B4-BE49-F238E27FC236}">
                <a16:creationId xmlns:a16="http://schemas.microsoft.com/office/drawing/2014/main" id="{308DC047-BCB2-73C3-B3F1-EE32861B862C}"/>
              </a:ext>
            </a:extLst>
          </p:cNvPr>
          <p:cNvSpPr txBox="1">
            <a:spLocks noChangeArrowheads="1"/>
          </p:cNvSpPr>
          <p:nvPr/>
        </p:nvSpPr>
        <p:spPr bwMode="ltGray">
          <a:xfrm>
            <a:off x="228600" y="1613695"/>
            <a:ext cx="8686800" cy="1282700"/>
          </a:xfrm>
          <a:prstGeom prst="rect">
            <a:avLst/>
          </a:prstGeom>
          <a:noFill/>
          <a:ln w="12700" cap="sq">
            <a:noFill/>
            <a:miter lim="800000"/>
            <a:headEnd/>
            <a:tailEnd/>
          </a:ln>
        </p:spPr>
        <p:txBody>
          <a:bodyPr>
            <a:spAutoFit/>
          </a:bodyPr>
          <a:lstStyle/>
          <a:p>
            <a:pPr defTabSz="914400" fontAlgn="base">
              <a:spcBef>
                <a:spcPct val="0"/>
              </a:spcBef>
              <a:spcAft>
                <a:spcPct val="0"/>
              </a:spcAft>
              <a:defRPr/>
            </a:pPr>
            <a:r>
              <a:rPr lang="zh-CN" altLang="en-US" sz="2400" b="1">
                <a:solidFill>
                  <a:srgbClr val="0000FF"/>
                </a:solidFill>
                <a:effectLst>
                  <a:outerShdw blurRad="38100" dist="38100" dir="2700000" algn="tl">
                    <a:srgbClr val="000000"/>
                  </a:outerShdw>
                </a:effectLst>
                <a:latin typeface="Arial" charset="0"/>
                <a:ea typeface="黑体" pitchFamily="2" charset="-122"/>
              </a:rPr>
              <a:t>回顾  </a:t>
            </a:r>
            <a:r>
              <a:rPr lang="zh-CN" altLang="en-US" sz="2400" b="1">
                <a:solidFill>
                  <a:srgbClr val="FF0000"/>
                </a:solidFill>
                <a:latin typeface="Times New Roman" panose="02020603050405020304" pitchFamily="18" charset="0"/>
                <a:ea typeface="宋体" panose="02010600030101010101" pitchFamily="2" charset="-122"/>
              </a:rPr>
              <a:t>常指针</a:t>
            </a:r>
            <a:r>
              <a:rPr lang="en-US" altLang="zh-CN" sz="2400" b="1">
                <a:solidFill>
                  <a:srgbClr val="FF0000"/>
                </a:solidFill>
                <a:latin typeface="Times New Roman" panose="02020603050405020304" pitchFamily="18" charset="0"/>
                <a:ea typeface="宋体" panose="02010600030101010101" pitchFamily="2" charset="-122"/>
              </a:rPr>
              <a:t>——</a:t>
            </a:r>
            <a:r>
              <a:rPr lang="zh-CN" altLang="en-US" sz="2400" b="1">
                <a:solidFill>
                  <a:srgbClr val="FF0000"/>
                </a:solidFill>
                <a:latin typeface="Times New Roman" panose="02020603050405020304" pitchFamily="18" charset="0"/>
                <a:ea typeface="宋体" panose="02010600030101010101" pitchFamily="2" charset="-122"/>
              </a:rPr>
              <a:t>指针变量的指向不能改变</a:t>
            </a:r>
            <a:endParaRPr lang="en-US" altLang="zh-CN" sz="2400" b="1">
              <a:solidFill>
                <a:srgbClr val="FF0000"/>
              </a:solidFill>
              <a:latin typeface="Times New Roman" panose="02020603050405020304" pitchFamily="18" charset="0"/>
              <a:ea typeface="宋体" panose="02010600030101010101" pitchFamily="2" charset="-122"/>
            </a:endParaRPr>
          </a:p>
          <a:p>
            <a:pPr lvl="1" defTabSz="914400" fontAlgn="base">
              <a:lnSpc>
                <a:spcPts val="3200"/>
              </a:lnSpc>
              <a:spcBef>
                <a:spcPct val="0"/>
              </a:spcBef>
              <a:spcAft>
                <a:spcPct val="0"/>
              </a:spcAft>
              <a:defRPr/>
            </a:pPr>
            <a:r>
              <a:rPr lang="zh-CN" altLang="en-US" sz="2400" b="1">
                <a:solidFill>
                  <a:srgbClr val="000000"/>
                </a:solidFill>
                <a:latin typeface="Times New Roman" panose="02020603050405020304" pitchFamily="18" charset="0"/>
                <a:ea typeface="宋体" panose="02010600030101010101" pitchFamily="2" charset="-122"/>
              </a:rPr>
              <a:t>声明语句格式为：    </a:t>
            </a:r>
            <a:endParaRPr lang="en-US" altLang="zh-CN" sz="2400" b="1">
              <a:solidFill>
                <a:srgbClr val="000000"/>
              </a:solidFill>
              <a:latin typeface="Times New Roman" panose="02020603050405020304" pitchFamily="18" charset="0"/>
              <a:ea typeface="宋体" panose="02010600030101010101" pitchFamily="2" charset="-122"/>
            </a:endParaRPr>
          </a:p>
          <a:p>
            <a:pPr lvl="1" defTabSz="914400" fontAlgn="base">
              <a:lnSpc>
                <a:spcPts val="3200"/>
              </a:lnSpc>
              <a:spcBef>
                <a:spcPct val="0"/>
              </a:spcBef>
              <a:spcAft>
                <a:spcPct val="0"/>
              </a:spcAft>
              <a:defRPr/>
            </a:pPr>
            <a:r>
              <a:rPr lang="zh-CN" altLang="en-US" sz="2400" b="1">
                <a:solidFill>
                  <a:srgbClr val="000000"/>
                </a:solidFill>
                <a:latin typeface="Times New Roman" panose="02020603050405020304" pitchFamily="18" charset="0"/>
                <a:ea typeface="宋体" panose="02010600030101010101" pitchFamily="2" charset="-122"/>
              </a:rPr>
              <a:t> </a:t>
            </a:r>
            <a:r>
              <a:rPr lang="zh-CN" altLang="en-US" sz="2400" b="1">
                <a:solidFill>
                  <a:srgbClr val="FF0000"/>
                </a:solidFill>
                <a:latin typeface="Times New Roman" panose="02020603050405020304" pitchFamily="18" charset="0"/>
                <a:ea typeface="宋体" panose="02010600030101010101" pitchFamily="2" charset="-122"/>
              </a:rPr>
              <a:t>数据类型    *  </a:t>
            </a:r>
            <a:r>
              <a:rPr lang="en-US" altLang="zh-CN" sz="2400" b="1">
                <a:solidFill>
                  <a:srgbClr val="FF0000"/>
                </a:solidFill>
                <a:latin typeface="Times New Roman" panose="02020603050405020304" pitchFamily="18" charset="0"/>
                <a:ea typeface="宋体" panose="02010600030101010101" pitchFamily="2" charset="-122"/>
              </a:rPr>
              <a:t>const   </a:t>
            </a:r>
            <a:r>
              <a:rPr lang="zh-CN" altLang="en-US" sz="2400" b="1">
                <a:solidFill>
                  <a:srgbClr val="FF0000"/>
                </a:solidFill>
                <a:latin typeface="Times New Roman" panose="02020603050405020304" pitchFamily="18" charset="0"/>
                <a:ea typeface="宋体" panose="02010600030101010101" pitchFamily="2" charset="-122"/>
              </a:rPr>
              <a:t>指针变量名</a:t>
            </a:r>
          </a:p>
        </p:txBody>
      </p:sp>
      <p:sp>
        <p:nvSpPr>
          <p:cNvPr id="7" name="Text Box 3">
            <a:extLst>
              <a:ext uri="{FF2B5EF4-FFF2-40B4-BE49-F238E27FC236}">
                <a16:creationId xmlns:a16="http://schemas.microsoft.com/office/drawing/2014/main" id="{A7226B6A-A64F-FDF5-308E-72C409632458}"/>
              </a:ext>
            </a:extLst>
          </p:cNvPr>
          <p:cNvSpPr txBox="1">
            <a:spLocks noChangeArrowheads="1"/>
          </p:cNvSpPr>
          <p:nvPr/>
        </p:nvSpPr>
        <p:spPr bwMode="ltGray">
          <a:xfrm>
            <a:off x="419100" y="2770474"/>
            <a:ext cx="7858125" cy="214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32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如：</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r=6;</a:t>
            </a:r>
          </a:p>
          <a:p>
            <a:pPr marL="0" marR="0" lvl="0" indent="0" defTabSz="914400" eaLnBrk="1" fontAlgn="base" latinLnBrk="0" hangingPunct="1">
              <a:lnSpc>
                <a:spcPts val="32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 const  pr=&amp;r;</a:t>
            </a:r>
          </a:p>
          <a:p>
            <a:pPr marL="0" marR="0" lvl="0" indent="0" defTabSz="914400" eaLnBrk="1" fontAlgn="base" latinLnBrk="0" hangingPunct="1">
              <a:lnSpc>
                <a:spcPts val="32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则</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指针</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pr</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被禁写</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，即</a:t>
            </a:r>
            <a:r>
              <a:rPr kumimoji="0" lang="en-US" altLang="zh-CN" sz="24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rPr>
              <a:t>pr</a:t>
            </a:r>
            <a:r>
              <a:rPr kumimoji="0" lang="zh-CN" altLang="en-US" sz="2400" b="1" i="0" u="none" strike="noStrike" kern="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rPr>
              <a:t>将始终指向一个地址，成为一个指针常量</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一定要在定义的时候赋初值</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。它将不能再作为左值而放在赋值号的左边。</a:t>
            </a:r>
          </a:p>
        </p:txBody>
      </p:sp>
      <p:sp>
        <p:nvSpPr>
          <p:cNvPr id="8" name="Text Box 4">
            <a:extLst>
              <a:ext uri="{FF2B5EF4-FFF2-40B4-BE49-F238E27FC236}">
                <a16:creationId xmlns:a16="http://schemas.microsoft.com/office/drawing/2014/main" id="{A375AFBB-DD03-0B1A-8F61-39656B4932CE}"/>
              </a:ext>
            </a:extLst>
          </p:cNvPr>
          <p:cNvSpPr txBox="1">
            <a:spLocks noChangeArrowheads="1"/>
          </p:cNvSpPr>
          <p:nvPr/>
        </p:nvSpPr>
        <p:spPr bwMode="ltGray">
          <a:xfrm>
            <a:off x="323851" y="5676082"/>
            <a:ext cx="8048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虽然指针被禁写，但其间接引用并没有被禁写。即可以通过</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对</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a:t>
            </a: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赋值。*</a:t>
            </a: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pr=8;</a:t>
            </a:r>
          </a:p>
        </p:txBody>
      </p:sp>
      <p:sp>
        <p:nvSpPr>
          <p:cNvPr id="9" name="Text Box 4">
            <a:extLst>
              <a:ext uri="{FF2B5EF4-FFF2-40B4-BE49-F238E27FC236}">
                <a16:creationId xmlns:a16="http://schemas.microsoft.com/office/drawing/2014/main" id="{53464223-4D48-C02B-07A6-F75EF7C8D576}"/>
              </a:ext>
            </a:extLst>
          </p:cNvPr>
          <p:cNvSpPr txBox="1">
            <a:spLocks noChangeArrowheads="1"/>
          </p:cNvSpPr>
          <p:nvPr/>
        </p:nvSpPr>
        <p:spPr bwMode="ltGray">
          <a:xfrm>
            <a:off x="395289" y="4805277"/>
            <a:ext cx="7762875" cy="830263"/>
          </a:xfrm>
          <a:prstGeom prst="rect">
            <a:avLst/>
          </a:prstGeom>
          <a:solidFill>
            <a:srgbClr val="99FF99"/>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char  * const p1=“China”;</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p1=“Canada”;</a:t>
            </a:r>
          </a:p>
        </p:txBody>
      </p:sp>
      <p:sp>
        <p:nvSpPr>
          <p:cNvPr id="10" name="Text Box 8">
            <a:extLst>
              <a:ext uri="{FF2B5EF4-FFF2-40B4-BE49-F238E27FC236}">
                <a16:creationId xmlns:a16="http://schemas.microsoft.com/office/drawing/2014/main" id="{55F46BFB-92BC-8651-F242-61EC2C8F699E}"/>
              </a:ext>
            </a:extLst>
          </p:cNvPr>
          <p:cNvSpPr txBox="1">
            <a:spLocks noChangeArrowheads="1"/>
          </p:cNvSpPr>
          <p:nvPr/>
        </p:nvSpPr>
        <p:spPr bwMode="auto">
          <a:xfrm>
            <a:off x="3943350" y="4356014"/>
            <a:ext cx="15113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a:spcBef>
                <a:spcPct val="20000"/>
              </a:spcBef>
              <a:spcAft>
                <a:spcPct val="0"/>
              </a:spcAft>
              <a:buClr>
                <a:srgbClr val="CC99FF"/>
              </a:buClr>
              <a:buFont typeface="Monotype Sorts"/>
              <a:buNone/>
            </a:pPr>
            <a:r>
              <a:rPr lang="zh-CN" altLang="en-US" sz="9600" dirty="0">
                <a:solidFill>
                  <a:srgbClr val="FF0000"/>
                </a:solidFill>
                <a:latin typeface="宋体" panose="02010600030101010101" pitchFamily="2" charset="-122"/>
                <a:sym typeface="Wingdings 2" panose="05020102010507070707" pitchFamily="18" charset="2"/>
              </a:rPr>
              <a:t></a:t>
            </a:r>
          </a:p>
        </p:txBody>
      </p:sp>
      <p:sp>
        <p:nvSpPr>
          <p:cNvPr id="11" name="Rectangle 3">
            <a:extLst>
              <a:ext uri="{FF2B5EF4-FFF2-40B4-BE49-F238E27FC236}">
                <a16:creationId xmlns:a16="http://schemas.microsoft.com/office/drawing/2014/main" id="{01D663D2-8C37-D1FE-781D-B01A969D8EE4}"/>
              </a:ext>
            </a:extLst>
          </p:cNvPr>
          <p:cNvSpPr txBox="1">
            <a:spLocks noChangeArrowheads="1"/>
          </p:cNvSpPr>
          <p:nvPr/>
        </p:nvSpPr>
        <p:spPr>
          <a:xfrm>
            <a:off x="157163" y="955675"/>
            <a:ext cx="8077200" cy="685800"/>
          </a:xfrm>
          <a:prstGeom prst="rect">
            <a:avLst/>
          </a:prstGeom>
          <a:noFill/>
        </p:spPr>
        <p:txBody>
          <a:bodyPr/>
          <a:lstStyle/>
          <a:p>
            <a:pPr defTabSz="914400" fontAlgn="base">
              <a:lnSpc>
                <a:spcPct val="150000"/>
              </a:lnSpc>
              <a:spcBef>
                <a:spcPct val="50000"/>
              </a:spcBef>
              <a:spcAft>
                <a:spcPct val="0"/>
              </a:spcAft>
              <a:defRPr/>
            </a:pPr>
            <a:r>
              <a:rPr lang="zh-CN" altLang="en-US" sz="3000" b="1" kern="0" dirty="0">
                <a:solidFill>
                  <a:srgbClr val="800000"/>
                </a:solidFill>
                <a:latin typeface="Times New Roman"/>
                <a:ea typeface="宋体"/>
              </a:rPr>
              <a:t>9.6.3 指向对象的</a:t>
            </a:r>
            <a:r>
              <a:rPr lang="zh-CN" altLang="en-US" sz="3000" b="1" kern="0" dirty="0">
                <a:solidFill>
                  <a:srgbClr val="FF0000"/>
                </a:solidFill>
                <a:latin typeface="Times New Roman"/>
                <a:ea typeface="宋体"/>
              </a:rPr>
              <a:t>常指针</a:t>
            </a:r>
          </a:p>
        </p:txBody>
      </p:sp>
    </p:spTree>
    <p:extLst>
      <p:ext uri="{BB962C8B-B14F-4D97-AF65-F5344CB8AC3E}">
        <p14:creationId xmlns:p14="http://schemas.microsoft.com/office/powerpoint/2010/main" val="270354362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linds(horizontal)">
                                      <p:cBhvr>
                                        <p:cTn id="15"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307D82AB-F450-20E6-B3DC-D2C44D048A08}"/>
              </a:ext>
            </a:extLst>
          </p:cNvPr>
          <p:cNvSpPr txBox="1">
            <a:spLocks noChangeArrowheads="1"/>
          </p:cNvSpPr>
          <p:nvPr/>
        </p:nvSpPr>
        <p:spPr>
          <a:xfrm>
            <a:off x="416943" y="951784"/>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9.6.3 指向对象的</a:t>
            </a:r>
            <a:r>
              <a:rPr kumimoji="0" lang="zh-CN" altLang="en-US" sz="3000" b="0" i="0" u="none" strike="noStrike" kern="1200" cap="none" spc="0" normalizeH="0" baseline="0" noProof="0" dirty="0">
                <a:ln>
                  <a:noFill/>
                </a:ln>
                <a:solidFill>
                  <a:srgbClr val="FF0000"/>
                </a:solidFill>
                <a:effectLst/>
                <a:uLnTx/>
                <a:uFillTx/>
                <a:latin typeface="Times New Roman"/>
                <a:ea typeface="宋体"/>
                <a:cs typeface="+mj-cs"/>
              </a:rPr>
              <a:t>常指针</a:t>
            </a:r>
          </a:p>
        </p:txBody>
      </p:sp>
      <p:sp>
        <p:nvSpPr>
          <p:cNvPr id="3" name="Rectangle 2">
            <a:extLst>
              <a:ext uri="{FF2B5EF4-FFF2-40B4-BE49-F238E27FC236}">
                <a16:creationId xmlns:a16="http://schemas.microsoft.com/office/drawing/2014/main" id="{6640DB81-D1B2-EA2E-AF26-B26C411E7559}"/>
              </a:ext>
            </a:extLst>
          </p:cNvPr>
          <p:cNvSpPr txBox="1">
            <a:spLocks noChangeArrowheads="1"/>
          </p:cNvSpPr>
          <p:nvPr/>
        </p:nvSpPr>
        <p:spPr>
          <a:xfrm>
            <a:off x="264542" y="1584265"/>
            <a:ext cx="8620665" cy="48251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将指针变量声明为</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型，这样</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指针值始终保持为其初值</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，不能改变。如</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Time t1(10,12,15),t2; //</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定义对象</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Time * const ptr1; </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//const</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位置在指针变量名前面，规定</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ptr1</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的值是常值</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ptr1=&amp;t1; </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//ptr1</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指向对象</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t1，</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此后不能再改变指向</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ptr1=&amp;t2; </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错误，</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ptr1</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不能改变指向</a:t>
            </a: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定义指向对象的常指针的一般形式为</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类名 * </a:t>
            </a:r>
            <a:r>
              <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rPr>
              <a:t>const </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指针变量名；</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也可以在定义指针变量时使之初始化</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Time * const ptr1=&amp;t1; //</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指定</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ptr1</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指向</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t1</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特点</a:t>
            </a:r>
            <a:r>
              <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rPr>
              <a:t>——</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常指针：指针的值（地址不变），但地址所存放的值可变</a:t>
            </a:r>
            <a:endParaRPr kumimoji="0" lang="en-US" altLang="zh-CN" sz="2400" b="0" i="0" u="none" strike="noStrike" kern="1200" cap="none" spc="0" normalizeH="0" baseline="0" noProof="0" dirty="0">
              <a:ln>
                <a:noFill/>
              </a:ln>
              <a:solidFill>
                <a:srgbClr val="2D2DB9"/>
              </a:solidFill>
              <a:effectLst/>
              <a:uLnTx/>
              <a:uFillTx/>
              <a:latin typeface="Times New Roman"/>
              <a:ea typeface="宋体"/>
              <a:cs typeface="+mn-cs"/>
            </a:endParaRPr>
          </a:p>
        </p:txBody>
      </p:sp>
    </p:spTree>
    <p:extLst>
      <p:ext uri="{BB962C8B-B14F-4D97-AF65-F5344CB8AC3E}">
        <p14:creationId xmlns:p14="http://schemas.microsoft.com/office/powerpoint/2010/main" val="262094654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Text Box 2">
            <a:extLst>
              <a:ext uri="{FF2B5EF4-FFF2-40B4-BE49-F238E27FC236}">
                <a16:creationId xmlns:a16="http://schemas.microsoft.com/office/drawing/2014/main" id="{E1CBB0A8-6A81-5A5B-A28E-B4C59B5E3360}"/>
              </a:ext>
            </a:extLst>
          </p:cNvPr>
          <p:cNvSpPr txBox="1">
            <a:spLocks noChangeArrowheads="1"/>
          </p:cNvSpPr>
          <p:nvPr/>
        </p:nvSpPr>
        <p:spPr bwMode="ltGray">
          <a:xfrm>
            <a:off x="221142" y="2036301"/>
            <a:ext cx="81518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声明语句格式如下：</a:t>
            </a: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const  </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数据类型   *指针变量名</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所声明的指针指向一禁写的实体，即间接引用不能被改写。</a:t>
            </a:r>
            <a:endPar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如：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const  int  *p;</a:t>
            </a: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所以程序中不能出现诸如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  </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的语句，但指针</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并未被禁写，因而</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可对指针</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p</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进行改写</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8" name="Text Box 2">
            <a:extLst>
              <a:ext uri="{FF2B5EF4-FFF2-40B4-BE49-F238E27FC236}">
                <a16:creationId xmlns:a16="http://schemas.microsoft.com/office/drawing/2014/main" id="{5465CCD5-48E5-24F3-B3AF-614129B4F285}"/>
              </a:ext>
            </a:extLst>
          </p:cNvPr>
          <p:cNvSpPr txBox="1">
            <a:spLocks noChangeArrowheads="1"/>
          </p:cNvSpPr>
          <p:nvPr/>
        </p:nvSpPr>
        <p:spPr bwMode="ltGray">
          <a:xfrm>
            <a:off x="1149830" y="1644190"/>
            <a:ext cx="625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指向常量的指针变量</a:t>
            </a:r>
            <a:r>
              <a:rPr kumimoji="0"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禁写间接引用</a:t>
            </a:r>
          </a:p>
        </p:txBody>
      </p:sp>
      <p:sp>
        <p:nvSpPr>
          <p:cNvPr id="9" name="Rectangle 3">
            <a:extLst>
              <a:ext uri="{FF2B5EF4-FFF2-40B4-BE49-F238E27FC236}">
                <a16:creationId xmlns:a16="http://schemas.microsoft.com/office/drawing/2014/main" id="{1D0CF73B-0846-710F-9497-D2F9D42837D3}"/>
              </a:ext>
            </a:extLst>
          </p:cNvPr>
          <p:cNvSpPr txBox="1">
            <a:spLocks noChangeArrowheads="1"/>
          </p:cNvSpPr>
          <p:nvPr/>
        </p:nvSpPr>
        <p:spPr bwMode="auto">
          <a:xfrm>
            <a:off x="221142" y="1501316"/>
            <a:ext cx="857250" cy="642937"/>
          </a:xfrm>
          <a:prstGeom prst="rect">
            <a:avLst/>
          </a:prstGeom>
          <a:noFill/>
          <a:ln>
            <a:miter lim="800000"/>
            <a:headEnd/>
            <a:tailEnd/>
          </a:ln>
        </p:spPr>
        <p:txBody>
          <a:bodyPr/>
          <a:lstStyle/>
          <a:p>
            <a:pPr defTabSz="914400" eaLnBrk="0" fontAlgn="base" hangingPunct="0">
              <a:lnSpc>
                <a:spcPct val="150000"/>
              </a:lnSpc>
              <a:spcBef>
                <a:spcPct val="0"/>
              </a:spcBef>
              <a:spcAft>
                <a:spcPct val="0"/>
              </a:spcAft>
              <a:defRPr/>
            </a:pPr>
            <a:r>
              <a:rPr lang="zh-CN" altLang="en-US" sz="2400" b="1" dirty="0">
                <a:solidFill>
                  <a:srgbClr val="0000FF"/>
                </a:solidFill>
                <a:effectLst>
                  <a:outerShdw blurRad="38100" dist="38100" dir="2700000" algn="tl">
                    <a:srgbClr val="000000"/>
                  </a:outerShdw>
                </a:effectLst>
                <a:latin typeface="Arial" charset="0"/>
                <a:ea typeface="黑体" pitchFamily="2" charset="-122"/>
              </a:rPr>
              <a:t>回顾</a:t>
            </a:r>
          </a:p>
        </p:txBody>
      </p:sp>
      <p:sp>
        <p:nvSpPr>
          <p:cNvPr id="10" name="Text Box 2">
            <a:extLst>
              <a:ext uri="{FF2B5EF4-FFF2-40B4-BE49-F238E27FC236}">
                <a16:creationId xmlns:a16="http://schemas.microsoft.com/office/drawing/2014/main" id="{429A0391-8C7F-4686-E17F-4454AD1A0B66}"/>
              </a:ext>
            </a:extLst>
          </p:cNvPr>
          <p:cNvSpPr txBox="1">
            <a:spLocks noChangeArrowheads="1"/>
          </p:cNvSpPr>
          <p:nvPr/>
        </p:nvSpPr>
        <p:spPr bwMode="auto">
          <a:xfrm>
            <a:off x="221142" y="3936537"/>
            <a:ext cx="8534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main(void){</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a=3,b=5;</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const  int  *pa=&amp;b;	//</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可以不赋初值</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pa=&amp;a;		//</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指针变量可以重新赋值</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&lt;&lt;*pa&lt;&lt;</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输出</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3</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*pa=10;		//</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非法，指针指向的内容不能赋值</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a=100;		//</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变量可以重新赋值</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&lt;&lt;*pa&lt;&lt;</a:t>
            </a:r>
            <a:r>
              <a:rPr kumimoji="0" lang="en-US" altLang="zh-CN" sz="20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输出</a:t>
            </a:r>
            <a:r>
              <a:rPr kumimoji="0" lang="en-US" altLang="zh-CN" sz="20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100</a:t>
            </a:r>
          </a:p>
        </p:txBody>
      </p:sp>
      <p:sp>
        <p:nvSpPr>
          <p:cNvPr id="11" name="Rectangle 3">
            <a:extLst>
              <a:ext uri="{FF2B5EF4-FFF2-40B4-BE49-F238E27FC236}">
                <a16:creationId xmlns:a16="http://schemas.microsoft.com/office/drawing/2014/main" id="{69964BB7-1AB8-99AA-F295-A0FB5BBDFB81}"/>
              </a:ext>
            </a:extLst>
          </p:cNvPr>
          <p:cNvSpPr txBox="1">
            <a:spLocks noChangeArrowheads="1"/>
          </p:cNvSpPr>
          <p:nvPr/>
        </p:nvSpPr>
        <p:spPr>
          <a:xfrm>
            <a:off x="149704" y="985838"/>
            <a:ext cx="8077200" cy="685800"/>
          </a:xfrm>
          <a:prstGeom prst="rect">
            <a:avLst/>
          </a:prstGeom>
          <a:noFill/>
        </p:spPr>
        <p:txBody>
          <a:bodyPr/>
          <a:lstStyle/>
          <a:p>
            <a:pPr defTabSz="914400" fontAlgn="base">
              <a:lnSpc>
                <a:spcPct val="150000"/>
              </a:lnSpc>
              <a:spcBef>
                <a:spcPct val="50000"/>
              </a:spcBef>
              <a:spcAft>
                <a:spcPct val="0"/>
              </a:spcAft>
              <a:defRPr/>
            </a:pPr>
            <a:r>
              <a:rPr lang="zh-CN" altLang="en-US" sz="3000" b="1" kern="0" dirty="0">
                <a:solidFill>
                  <a:srgbClr val="800000"/>
                </a:solidFill>
                <a:latin typeface="Times New Roman"/>
                <a:ea typeface="宋体"/>
              </a:rPr>
              <a:t>9.6.</a:t>
            </a:r>
            <a:r>
              <a:rPr lang="en-US" altLang="zh-CN" sz="3000" b="1" kern="0" dirty="0">
                <a:solidFill>
                  <a:srgbClr val="800000"/>
                </a:solidFill>
                <a:latin typeface="Times New Roman"/>
                <a:ea typeface="宋体"/>
              </a:rPr>
              <a:t>4</a:t>
            </a:r>
            <a:r>
              <a:rPr lang="zh-CN" altLang="en-US" sz="3000" b="1" kern="0" dirty="0">
                <a:solidFill>
                  <a:srgbClr val="800000"/>
                </a:solidFill>
                <a:latin typeface="Times New Roman"/>
                <a:ea typeface="宋体"/>
              </a:rPr>
              <a:t> 指向常对象的指针变量</a:t>
            </a:r>
          </a:p>
        </p:txBody>
      </p:sp>
    </p:spTree>
    <p:extLst>
      <p:ext uri="{BB962C8B-B14F-4D97-AF65-F5344CB8AC3E}">
        <p14:creationId xmlns:p14="http://schemas.microsoft.com/office/powerpoint/2010/main" val="181089470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C6D73DBD-5E98-DA17-9037-B5A0555AA63E}"/>
              </a:ext>
            </a:extLst>
          </p:cNvPr>
          <p:cNvSpPr txBox="1">
            <a:spLocks noChangeArrowheads="1"/>
          </p:cNvSpPr>
          <p:nvPr/>
        </p:nvSpPr>
        <p:spPr>
          <a:xfrm>
            <a:off x="3684" y="1683501"/>
            <a:ext cx="8985041" cy="29344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1</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如果一个变量已被声明为常变量，只能用指向常变量的指针变量指向它，而不能用指向非</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const</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型变量的指针变量去指向它。</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ct val="900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const char c[ ]=“boy”; const char *p1;</a:t>
            </a:r>
          </a:p>
          <a:p>
            <a:pPr marL="228600" marR="0" lvl="0" indent="-6350" algn="l" defTabSz="914400" rtl="0" eaLnBrk="1" fontAlgn="auto" latinLnBrk="0" hangingPunct="1">
              <a:lnSpc>
                <a:spcPct val="900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p1=c; </a:t>
            </a:r>
          </a:p>
          <a:p>
            <a:pPr marL="228600" marR="0" lvl="0" indent="-6350" algn="l" defTabSz="914400" rtl="0" eaLnBrk="1" fontAlgn="auto" latinLnBrk="0" hangingPunct="1">
              <a:lnSpc>
                <a:spcPct val="900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char *p2=c; //</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不合法</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p2</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不是指向常变量的指针变量</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ct val="900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2</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）指向常变量的指针变量可以指向未被声明为</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const</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的变量。此时不能通过此指针变量改变该变量的值。</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ct val="90000"/>
              </a:lnSpc>
              <a:spcBef>
                <a:spcPts val="1000"/>
              </a:spcBef>
              <a:spcAft>
                <a:spcPts val="0"/>
              </a:spcAft>
              <a:buClr>
                <a:srgbClr val="FF0000"/>
              </a:buClr>
              <a:buSzPct val="75000"/>
              <a:buFont typeface="Arial" panose="020B0604020202020204" pitchFamily="34" charset="0"/>
              <a:buNone/>
              <a:tabLst/>
              <a:defRPr/>
            </a:pPr>
            <a:endParaRPr kumimoji="0" lang="zh-CN" altLang="en-US" sz="22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p:txBody>
      </p:sp>
      <p:sp>
        <p:nvSpPr>
          <p:cNvPr id="7" name="Rectangle 3">
            <a:extLst>
              <a:ext uri="{FF2B5EF4-FFF2-40B4-BE49-F238E27FC236}">
                <a16:creationId xmlns:a16="http://schemas.microsoft.com/office/drawing/2014/main" id="{4B0C8A7E-308F-624D-3661-E12398A39551}"/>
              </a:ext>
            </a:extLst>
          </p:cNvPr>
          <p:cNvSpPr txBox="1">
            <a:spLocks noChangeArrowheads="1"/>
          </p:cNvSpPr>
          <p:nvPr/>
        </p:nvSpPr>
        <p:spPr>
          <a:xfrm>
            <a:off x="408497" y="985838"/>
            <a:ext cx="8077200" cy="685800"/>
          </a:xfrm>
          <a:prstGeom prst="rect">
            <a:avLst/>
          </a:prstGeom>
          <a:noFill/>
        </p:spPr>
        <p:txBody>
          <a:bodyPr/>
          <a:lstStyle/>
          <a:p>
            <a:pPr defTabSz="914400" fontAlgn="base">
              <a:lnSpc>
                <a:spcPct val="150000"/>
              </a:lnSpc>
              <a:spcBef>
                <a:spcPct val="50000"/>
              </a:spcBef>
              <a:spcAft>
                <a:spcPct val="0"/>
              </a:spcAft>
              <a:defRPr/>
            </a:pPr>
            <a:r>
              <a:rPr lang="zh-CN" altLang="en-US" sz="3000" b="1" kern="0">
                <a:solidFill>
                  <a:srgbClr val="800000"/>
                </a:solidFill>
                <a:latin typeface="Times New Roman"/>
                <a:ea typeface="宋体"/>
              </a:rPr>
              <a:t>9.6.</a:t>
            </a:r>
            <a:r>
              <a:rPr lang="en-US" altLang="zh-CN" sz="3000" b="1" kern="0">
                <a:solidFill>
                  <a:srgbClr val="800000"/>
                </a:solidFill>
                <a:latin typeface="Times New Roman"/>
                <a:ea typeface="宋体"/>
              </a:rPr>
              <a:t>4</a:t>
            </a:r>
            <a:r>
              <a:rPr lang="zh-CN" altLang="en-US" sz="3000" b="1" kern="0">
                <a:solidFill>
                  <a:srgbClr val="800000"/>
                </a:solidFill>
                <a:latin typeface="Times New Roman"/>
                <a:ea typeface="宋体"/>
              </a:rPr>
              <a:t> 指向常对象的指针变量</a:t>
            </a:r>
          </a:p>
        </p:txBody>
      </p:sp>
      <p:sp>
        <p:nvSpPr>
          <p:cNvPr id="9" name="流程图: 过程 8">
            <a:extLst>
              <a:ext uri="{FF2B5EF4-FFF2-40B4-BE49-F238E27FC236}">
                <a16:creationId xmlns:a16="http://schemas.microsoft.com/office/drawing/2014/main" id="{C189B178-BC39-99CD-C072-8018B51ED6CD}"/>
              </a:ext>
            </a:extLst>
          </p:cNvPr>
          <p:cNvSpPr/>
          <p:nvPr/>
        </p:nvSpPr>
        <p:spPr>
          <a:xfrm>
            <a:off x="331892" y="4257424"/>
            <a:ext cx="7929563" cy="1000125"/>
          </a:xfrm>
          <a:prstGeom prst="flowChartProcess">
            <a:avLst/>
          </a:prstGeom>
          <a:solidFill>
            <a:srgbClr val="FF99FF"/>
          </a:solidFill>
          <a:ln w="25400" cap="flat" cmpd="sng" algn="ctr">
            <a:solidFill>
              <a:srgbClr val="0000FF"/>
            </a:solidFill>
            <a:prstDash val="solid"/>
          </a:ln>
          <a:effectLst/>
        </p:spPr>
        <p:txBody>
          <a:bodyPr anchor="ctr"/>
          <a:lstStyle/>
          <a:p>
            <a:pPr marL="0" marR="0" lvl="0" indent="0" defTabSz="914400" eaLnBrk="1" fontAlgn="base" latinLnBrk="0" hangingPunct="1">
              <a:lnSpc>
                <a:spcPts val="3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cs typeface="+mn-cs"/>
              </a:rPr>
              <a:t>指向常变量的指针变量可以指向</a:t>
            </a:r>
            <a:r>
              <a:rPr kumimoji="0" lang="en-US" altLang="zh-CN" sz="2000" b="0" i="0" u="none" strike="noStrike" kern="0" cap="none" spc="0" normalizeH="0" baseline="0" noProof="0" dirty="0">
                <a:ln>
                  <a:noFill/>
                </a:ln>
                <a:solidFill>
                  <a:srgbClr val="0000FF"/>
                </a:solidFill>
                <a:effectLst/>
                <a:uLnTx/>
                <a:uFillTx/>
                <a:latin typeface="Times New Roman"/>
                <a:ea typeface="黑体" pitchFamily="49" charset="-122"/>
                <a:cs typeface="+mn-cs"/>
              </a:rPr>
              <a:t>const</a:t>
            </a: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cs typeface="+mn-cs"/>
              </a:rPr>
              <a:t>和非</a:t>
            </a:r>
            <a:r>
              <a:rPr kumimoji="0" lang="en-US" altLang="zh-CN" sz="2000" b="0" i="0" u="none" strike="noStrike" kern="0" cap="none" spc="0" normalizeH="0" baseline="0" noProof="0" dirty="0">
                <a:ln>
                  <a:noFill/>
                </a:ln>
                <a:solidFill>
                  <a:srgbClr val="0000FF"/>
                </a:solidFill>
                <a:effectLst/>
                <a:uLnTx/>
                <a:uFillTx/>
                <a:latin typeface="Times New Roman"/>
                <a:ea typeface="黑体" pitchFamily="49" charset="-122"/>
                <a:cs typeface="+mn-cs"/>
              </a:rPr>
              <a:t>const</a:t>
            </a: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cs typeface="+mn-cs"/>
              </a:rPr>
              <a:t>型的变量，而指向非</a:t>
            </a:r>
            <a:r>
              <a:rPr kumimoji="0" lang="en-US" altLang="zh-CN" sz="2000" b="0" i="0" u="none" strike="noStrike" kern="0" cap="none" spc="0" normalizeH="0" baseline="0" noProof="0" dirty="0">
                <a:ln>
                  <a:noFill/>
                </a:ln>
                <a:solidFill>
                  <a:srgbClr val="0000FF"/>
                </a:solidFill>
                <a:effectLst/>
                <a:uLnTx/>
                <a:uFillTx/>
                <a:latin typeface="Times New Roman"/>
                <a:ea typeface="黑体" pitchFamily="49" charset="-122"/>
                <a:cs typeface="+mn-cs"/>
              </a:rPr>
              <a:t>const</a:t>
            </a: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cs typeface="+mn-cs"/>
              </a:rPr>
              <a:t>型变量的指针变量只能指向非</a:t>
            </a:r>
            <a:r>
              <a:rPr kumimoji="0" lang="en-US" altLang="zh-CN" sz="2000" b="0" i="0" u="none" strike="noStrike" kern="0" cap="none" spc="0" normalizeH="0" baseline="0" noProof="0" dirty="0">
                <a:ln>
                  <a:noFill/>
                </a:ln>
                <a:solidFill>
                  <a:srgbClr val="0000FF"/>
                </a:solidFill>
                <a:effectLst/>
                <a:uLnTx/>
                <a:uFillTx/>
                <a:latin typeface="Times New Roman"/>
                <a:ea typeface="黑体" pitchFamily="49" charset="-122"/>
                <a:cs typeface="+mn-cs"/>
              </a:rPr>
              <a:t>const</a:t>
            </a: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cs typeface="+mn-cs"/>
              </a:rPr>
              <a:t>的变量。</a:t>
            </a:r>
          </a:p>
        </p:txBody>
      </p:sp>
    </p:spTree>
    <p:extLst>
      <p:ext uri="{BB962C8B-B14F-4D97-AF65-F5344CB8AC3E}">
        <p14:creationId xmlns:p14="http://schemas.microsoft.com/office/powerpoint/2010/main" val="156833664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C6D73DBD-5E98-DA17-9037-B5A0555AA63E}"/>
              </a:ext>
            </a:extLst>
          </p:cNvPr>
          <p:cNvSpPr txBox="1">
            <a:spLocks noChangeArrowheads="1"/>
          </p:cNvSpPr>
          <p:nvPr/>
        </p:nvSpPr>
        <p:spPr>
          <a:xfrm>
            <a:off x="158958" y="1897660"/>
            <a:ext cx="8102544" cy="46447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用指针变量作形参时形参和实参的对应关系</a:t>
            </a:r>
            <a:endPar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ct val="90000"/>
              </a:lnSpc>
              <a:spcBef>
                <a:spcPts val="1000"/>
              </a:spcBef>
              <a:spcAft>
                <a:spcPts val="0"/>
              </a:spcAft>
              <a:buClr>
                <a:srgbClr val="FF0000"/>
              </a:buClr>
              <a:buSzPct val="75000"/>
              <a:buFont typeface="Arial" panose="020B0604020202020204" pitchFamily="34" charset="0"/>
              <a:buNone/>
              <a:tabLst/>
              <a:defRPr/>
            </a:pPr>
            <a:endParaRPr kumimoji="0" lang="zh-CN" altLang="en-US" sz="22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p:txBody>
      </p:sp>
      <p:sp>
        <p:nvSpPr>
          <p:cNvPr id="7" name="Rectangle 3">
            <a:extLst>
              <a:ext uri="{FF2B5EF4-FFF2-40B4-BE49-F238E27FC236}">
                <a16:creationId xmlns:a16="http://schemas.microsoft.com/office/drawing/2014/main" id="{4B0C8A7E-308F-624D-3661-E12398A39551}"/>
              </a:ext>
            </a:extLst>
          </p:cNvPr>
          <p:cNvSpPr txBox="1">
            <a:spLocks noChangeArrowheads="1"/>
          </p:cNvSpPr>
          <p:nvPr/>
        </p:nvSpPr>
        <p:spPr>
          <a:xfrm>
            <a:off x="408497" y="1090685"/>
            <a:ext cx="8077200" cy="685800"/>
          </a:xfrm>
          <a:prstGeom prst="rect">
            <a:avLst/>
          </a:prstGeom>
          <a:noFill/>
        </p:spPr>
        <p:txBody>
          <a:bodyPr/>
          <a:lstStyle/>
          <a:p>
            <a:pPr defTabSz="914400" fontAlgn="base">
              <a:lnSpc>
                <a:spcPct val="150000"/>
              </a:lnSpc>
              <a:spcBef>
                <a:spcPct val="50000"/>
              </a:spcBef>
              <a:spcAft>
                <a:spcPct val="0"/>
              </a:spcAft>
              <a:defRPr/>
            </a:pPr>
            <a:r>
              <a:rPr lang="zh-CN" altLang="en-US" sz="3000" b="1" kern="0" dirty="0">
                <a:solidFill>
                  <a:srgbClr val="800000"/>
                </a:solidFill>
                <a:latin typeface="Times New Roman"/>
                <a:ea typeface="宋体"/>
              </a:rPr>
              <a:t>9.6.</a:t>
            </a:r>
            <a:r>
              <a:rPr lang="en-US" altLang="zh-CN" sz="3000" b="1" kern="0" dirty="0">
                <a:solidFill>
                  <a:srgbClr val="800000"/>
                </a:solidFill>
                <a:latin typeface="Times New Roman"/>
                <a:ea typeface="宋体"/>
              </a:rPr>
              <a:t>4</a:t>
            </a:r>
            <a:r>
              <a:rPr lang="zh-CN" altLang="en-US" sz="3000" b="1" kern="0" dirty="0">
                <a:solidFill>
                  <a:srgbClr val="800000"/>
                </a:solidFill>
                <a:latin typeface="Times New Roman"/>
                <a:ea typeface="宋体"/>
              </a:rPr>
              <a:t> 指向常对象的指针变量</a:t>
            </a:r>
          </a:p>
        </p:txBody>
      </p:sp>
      <p:graphicFrame>
        <p:nvGraphicFramePr>
          <p:cNvPr id="8" name="表格 7">
            <a:extLst>
              <a:ext uri="{FF2B5EF4-FFF2-40B4-BE49-F238E27FC236}">
                <a16:creationId xmlns:a16="http://schemas.microsoft.com/office/drawing/2014/main" id="{439EE738-5B13-98C6-B70E-60D21AA01B6E}"/>
              </a:ext>
            </a:extLst>
          </p:cNvPr>
          <p:cNvGraphicFramePr>
            <a:graphicFrameLocks noGrp="1"/>
          </p:cNvGraphicFramePr>
          <p:nvPr>
            <p:extLst>
              <p:ext uri="{D42A27DB-BD31-4B8C-83A1-F6EECF244321}">
                <p14:modId xmlns:p14="http://schemas.microsoft.com/office/powerpoint/2010/main" val="2210627176"/>
              </p:ext>
            </p:extLst>
          </p:nvPr>
        </p:nvGraphicFramePr>
        <p:xfrm>
          <a:off x="260502" y="2362136"/>
          <a:ext cx="8001000" cy="2240042"/>
        </p:xfrm>
        <a:graphic>
          <a:graphicData uri="http://schemas.openxmlformats.org/drawingml/2006/table">
            <a:tbl>
              <a:tblPr firstRow="1" bandRow="1"/>
              <a:tblGrid>
                <a:gridCol w="2743199">
                  <a:extLst>
                    <a:ext uri="{9D8B030D-6E8A-4147-A177-3AD203B41FA5}">
                      <a16:colId xmlns:a16="http://schemas.microsoft.com/office/drawing/2014/main" val="20000"/>
                    </a:ext>
                  </a:extLst>
                </a:gridCol>
                <a:gridCol w="2590799">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828802">
                  <a:extLst>
                    <a:ext uri="{9D8B030D-6E8A-4147-A177-3AD203B41FA5}">
                      <a16:colId xmlns:a16="http://schemas.microsoft.com/office/drawing/2014/main" val="20003"/>
                    </a:ext>
                  </a:extLst>
                </a:gridCol>
              </a:tblGrid>
              <a:tr h="639986">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a:solidFill>
                            <a:schemeClr val="tx1"/>
                          </a:solidFill>
                          <a:latin typeface="+mn-lt"/>
                          <a:ea typeface="黑体" pitchFamily="49" charset="-122"/>
                        </a:rPr>
                        <a:t>形参</a:t>
                      </a:r>
                    </a:p>
                  </a:txBody>
                  <a:tcPr marL="91439" marR="91439" marT="45713" marB="4571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chemeClr val="tx1"/>
                          </a:solidFill>
                          <a:latin typeface="+mn-lt"/>
                          <a:ea typeface="黑体" pitchFamily="49" charset="-122"/>
                        </a:rPr>
                        <a:t>实参</a:t>
                      </a:r>
                    </a:p>
                  </a:txBody>
                  <a:tcPr marL="91439" marR="91439" marT="45713" marB="45713"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a:solidFill>
                            <a:schemeClr val="tx1"/>
                          </a:solidFill>
                          <a:latin typeface="+mn-lt"/>
                          <a:ea typeface="黑体" pitchFamily="49" charset="-122"/>
                        </a:rPr>
                        <a:t>是否合法</a:t>
                      </a:r>
                    </a:p>
                  </a:txBody>
                  <a:tcPr marL="91439" marR="91439"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chemeClr val="tx1"/>
                          </a:solidFill>
                          <a:latin typeface="+mn-lt"/>
                          <a:ea typeface="黑体" pitchFamily="49" charset="-122"/>
                        </a:rPr>
                        <a:t>改变指针所指向的变量的值</a:t>
                      </a:r>
                    </a:p>
                  </a:txBody>
                  <a:tcPr marL="91439" marR="91439" marT="45713" marB="45713">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extLst>
                  <a:ext uri="{0D108BD9-81ED-4DB2-BD59-A6C34878D82A}">
                    <a16:rowId xmlns:a16="http://schemas.microsoft.com/office/drawing/2014/main" val="10000"/>
                  </a:ext>
                </a:extLst>
              </a:tr>
              <a:tr h="399994">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a:solidFill>
                            <a:schemeClr val="tx1"/>
                          </a:solidFill>
                          <a:latin typeface="+mn-lt"/>
                          <a:ea typeface="黑体" pitchFamily="49" charset="-122"/>
                        </a:rPr>
                        <a:t>指向非</a:t>
                      </a:r>
                      <a:r>
                        <a:rPr lang="en-US" altLang="zh-CN" sz="1800" b="0">
                          <a:solidFill>
                            <a:schemeClr val="tx1"/>
                          </a:solidFill>
                          <a:latin typeface="+mn-lt"/>
                          <a:ea typeface="黑体" pitchFamily="49" charset="-122"/>
                        </a:rPr>
                        <a:t>const</a:t>
                      </a:r>
                      <a:r>
                        <a:rPr lang="zh-CN" altLang="en-US" sz="1800" b="0">
                          <a:solidFill>
                            <a:schemeClr val="tx1"/>
                          </a:solidFill>
                          <a:latin typeface="+mn-lt"/>
                          <a:ea typeface="黑体" pitchFamily="49" charset="-122"/>
                        </a:rPr>
                        <a:t>型变量的指针</a:t>
                      </a:r>
                    </a:p>
                  </a:txBody>
                  <a:tcPr marL="91439" marR="91439"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a:solidFill>
                            <a:schemeClr val="tx1"/>
                          </a:solidFill>
                          <a:latin typeface="+mn-lt"/>
                          <a:ea typeface="黑体" pitchFamily="49" charset="-122"/>
                        </a:rPr>
                        <a:t>非</a:t>
                      </a:r>
                      <a:r>
                        <a:rPr lang="en-US" altLang="zh-CN" sz="1800" b="0">
                          <a:solidFill>
                            <a:schemeClr val="tx1"/>
                          </a:solidFill>
                          <a:latin typeface="+mn-lt"/>
                          <a:ea typeface="黑体" pitchFamily="49" charset="-122"/>
                        </a:rPr>
                        <a:t>const</a:t>
                      </a:r>
                      <a:r>
                        <a:rPr lang="zh-CN" altLang="en-US" sz="1800" b="0">
                          <a:solidFill>
                            <a:schemeClr val="tx1"/>
                          </a:solidFill>
                          <a:latin typeface="+mn-lt"/>
                          <a:ea typeface="黑体" pitchFamily="49" charset="-122"/>
                        </a:rPr>
                        <a:t>型变量的指针</a:t>
                      </a:r>
                    </a:p>
                  </a:txBody>
                  <a:tcPr marL="91439" marR="91439"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a:solidFill>
                            <a:schemeClr val="tx1"/>
                          </a:solidFill>
                          <a:latin typeface="+mn-lt"/>
                          <a:ea typeface="黑体" pitchFamily="49" charset="-122"/>
                        </a:rPr>
                        <a:t>合法</a:t>
                      </a:r>
                    </a:p>
                  </a:txBody>
                  <a:tcPr marL="91439" marR="91439"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a:solidFill>
                            <a:schemeClr val="tx1"/>
                          </a:solidFill>
                          <a:latin typeface="+mn-lt"/>
                          <a:ea typeface="黑体" pitchFamily="49" charset="-122"/>
                        </a:rPr>
                        <a:t>可以</a:t>
                      </a:r>
                    </a:p>
                  </a:txBody>
                  <a:tcPr marL="91439" marR="91439" marT="45713" marB="45713">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1"/>
                  </a:ext>
                </a:extLst>
              </a:tr>
              <a:tr h="399994">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a:solidFill>
                            <a:schemeClr val="tx1"/>
                          </a:solidFill>
                          <a:latin typeface="+mn-lt"/>
                          <a:ea typeface="黑体" pitchFamily="49" charset="-122"/>
                        </a:rPr>
                        <a:t>指向非</a:t>
                      </a:r>
                      <a:r>
                        <a:rPr lang="en-US" altLang="zh-CN" sz="1800" b="0">
                          <a:solidFill>
                            <a:schemeClr val="tx1"/>
                          </a:solidFill>
                          <a:latin typeface="+mn-lt"/>
                          <a:ea typeface="黑体" pitchFamily="49" charset="-122"/>
                        </a:rPr>
                        <a:t>const</a:t>
                      </a:r>
                      <a:r>
                        <a:rPr lang="zh-CN" altLang="en-US" sz="1800" b="0">
                          <a:solidFill>
                            <a:schemeClr val="tx1"/>
                          </a:solidFill>
                          <a:latin typeface="+mn-lt"/>
                          <a:ea typeface="黑体" pitchFamily="49" charset="-122"/>
                        </a:rPr>
                        <a:t>型变量的指针</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a:solidFill>
                            <a:schemeClr val="tx1"/>
                          </a:solidFill>
                          <a:latin typeface="+mn-lt"/>
                          <a:ea typeface="黑体" pitchFamily="49" charset="-122"/>
                        </a:rPr>
                        <a:t>const</a:t>
                      </a:r>
                      <a:r>
                        <a:rPr lang="zh-CN" altLang="en-US" sz="1800" b="0">
                          <a:solidFill>
                            <a:schemeClr val="tx1"/>
                          </a:solidFill>
                          <a:latin typeface="+mn-lt"/>
                          <a:ea typeface="黑体" pitchFamily="49" charset="-122"/>
                        </a:rPr>
                        <a:t>型变量的指针</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a:solidFill>
                            <a:schemeClr val="tx1"/>
                          </a:solidFill>
                          <a:latin typeface="+mn-lt"/>
                          <a:ea typeface="黑体" pitchFamily="49" charset="-122"/>
                        </a:rPr>
                        <a:t>非法</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a:solidFill>
                            <a:schemeClr val="tx1"/>
                          </a:solidFill>
                          <a:latin typeface="+mn-lt"/>
                          <a:ea typeface="黑体" pitchFamily="49" charset="-122"/>
                        </a:rPr>
                        <a:t>/</a:t>
                      </a:r>
                      <a:endParaRPr lang="zh-CN" altLang="en-US" sz="1800" b="0">
                        <a:solidFill>
                          <a:schemeClr val="tx1"/>
                        </a:solidFill>
                        <a:latin typeface="+mn-lt"/>
                        <a:ea typeface="黑体" pitchFamily="49" charset="-122"/>
                      </a:endParaRP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2"/>
                  </a:ext>
                </a:extLst>
              </a:tr>
              <a:tr h="399994">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a:solidFill>
                            <a:schemeClr val="tx1"/>
                          </a:solidFill>
                          <a:latin typeface="+mn-lt"/>
                          <a:ea typeface="黑体" pitchFamily="49" charset="-122"/>
                        </a:rPr>
                        <a:t>指向</a:t>
                      </a:r>
                      <a:r>
                        <a:rPr lang="en-US" altLang="zh-CN" sz="1800" b="0">
                          <a:solidFill>
                            <a:schemeClr val="tx1"/>
                          </a:solidFill>
                          <a:latin typeface="+mn-lt"/>
                          <a:ea typeface="黑体" pitchFamily="49" charset="-122"/>
                        </a:rPr>
                        <a:t>const</a:t>
                      </a:r>
                      <a:r>
                        <a:rPr lang="zh-CN" altLang="en-US" sz="1800" b="0">
                          <a:solidFill>
                            <a:schemeClr val="tx1"/>
                          </a:solidFill>
                          <a:latin typeface="+mn-lt"/>
                          <a:ea typeface="黑体" pitchFamily="49" charset="-122"/>
                        </a:rPr>
                        <a:t>型变量的指针</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a:solidFill>
                            <a:schemeClr val="tx1"/>
                          </a:solidFill>
                          <a:latin typeface="+mn-lt"/>
                          <a:ea typeface="黑体" pitchFamily="49" charset="-122"/>
                        </a:rPr>
                        <a:t>const</a:t>
                      </a:r>
                      <a:r>
                        <a:rPr lang="zh-CN" altLang="en-US" sz="1800" b="0">
                          <a:solidFill>
                            <a:schemeClr val="tx1"/>
                          </a:solidFill>
                          <a:latin typeface="+mn-lt"/>
                          <a:ea typeface="黑体" pitchFamily="49" charset="-122"/>
                        </a:rPr>
                        <a:t>型变量的指针</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a:solidFill>
                            <a:schemeClr val="tx1"/>
                          </a:solidFill>
                          <a:latin typeface="+mn-lt"/>
                          <a:ea typeface="黑体" pitchFamily="49" charset="-122"/>
                        </a:rPr>
                        <a:t>合法</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a:solidFill>
                            <a:schemeClr val="tx1"/>
                          </a:solidFill>
                          <a:latin typeface="+mn-lt"/>
                          <a:ea typeface="黑体" pitchFamily="49" charset="-122"/>
                        </a:rPr>
                        <a:t>不可以</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3"/>
                  </a:ext>
                </a:extLst>
              </a:tr>
              <a:tr h="399994">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a:solidFill>
                            <a:schemeClr val="tx1"/>
                          </a:solidFill>
                          <a:latin typeface="+mn-lt"/>
                          <a:ea typeface="黑体" pitchFamily="49" charset="-122"/>
                        </a:rPr>
                        <a:t>指向</a:t>
                      </a:r>
                      <a:r>
                        <a:rPr lang="en-US" altLang="zh-CN" sz="1800" b="0">
                          <a:solidFill>
                            <a:schemeClr val="tx1"/>
                          </a:solidFill>
                          <a:latin typeface="+mn-lt"/>
                          <a:ea typeface="黑体" pitchFamily="49" charset="-122"/>
                        </a:rPr>
                        <a:t>const</a:t>
                      </a:r>
                      <a:r>
                        <a:rPr lang="zh-CN" altLang="en-US" sz="1800" b="0">
                          <a:solidFill>
                            <a:schemeClr val="tx1"/>
                          </a:solidFill>
                          <a:latin typeface="+mn-lt"/>
                          <a:ea typeface="黑体" pitchFamily="49" charset="-122"/>
                        </a:rPr>
                        <a:t>型变量的指针</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a:solidFill>
                            <a:schemeClr val="tx1"/>
                          </a:solidFill>
                          <a:latin typeface="+mn-lt"/>
                          <a:ea typeface="黑体" pitchFamily="49" charset="-122"/>
                        </a:rPr>
                        <a:t>非</a:t>
                      </a:r>
                      <a:r>
                        <a:rPr lang="en-US" altLang="zh-CN" sz="1800" b="0">
                          <a:solidFill>
                            <a:schemeClr val="tx1"/>
                          </a:solidFill>
                          <a:latin typeface="+mn-lt"/>
                          <a:ea typeface="黑体" pitchFamily="49" charset="-122"/>
                        </a:rPr>
                        <a:t>const</a:t>
                      </a:r>
                      <a:r>
                        <a:rPr lang="zh-CN" altLang="en-US" sz="1800" b="0">
                          <a:solidFill>
                            <a:schemeClr val="tx1"/>
                          </a:solidFill>
                          <a:latin typeface="+mn-lt"/>
                          <a:ea typeface="黑体" pitchFamily="49" charset="-122"/>
                        </a:rPr>
                        <a:t>型变量的指针</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a:solidFill>
                            <a:schemeClr val="tx1"/>
                          </a:solidFill>
                          <a:latin typeface="+mn-lt"/>
                          <a:ea typeface="黑体" pitchFamily="49" charset="-122"/>
                        </a:rPr>
                        <a:t>合法</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dirty="0">
                          <a:solidFill>
                            <a:schemeClr val="tx1"/>
                          </a:solidFill>
                          <a:latin typeface="+mn-lt"/>
                          <a:ea typeface="黑体" pitchFamily="49" charset="-122"/>
                        </a:rPr>
                        <a:t>不可以</a:t>
                      </a:r>
                    </a:p>
                  </a:txBody>
                  <a:tcPr marL="91439" marR="91439" marT="45713" marB="45713">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5722635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F5F55219-0065-DAB4-2397-B38A7709996A}"/>
              </a:ext>
            </a:extLst>
          </p:cNvPr>
          <p:cNvSpPr txBox="1">
            <a:spLocks noChangeArrowheads="1"/>
          </p:cNvSpPr>
          <p:nvPr/>
        </p:nvSpPr>
        <p:spPr>
          <a:xfrm>
            <a:off x="73199" y="1775774"/>
            <a:ext cx="8382000" cy="4645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400"/>
              </a:lnSpc>
              <a:spcBef>
                <a:spcPts val="1000"/>
              </a:spcBef>
              <a:spcAft>
                <a:spcPts val="0"/>
              </a:spcAft>
              <a:buClr>
                <a:srgbClr val="FF0000"/>
              </a:buClr>
              <a:buSzPct val="75000"/>
              <a:buFont typeface="Arial" panose="020B0604020202020204" pitchFamily="34" charset="0"/>
              <a:buNone/>
              <a:tabLst/>
              <a:defRPr/>
            </a:pP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指向常对象的指针变量的概念和使用是类似的</a:t>
            </a:r>
            <a:endParaRPr kumimoji="0" lang="en-US" altLang="zh-CN" sz="2400" b="0" i="0" u="none" strike="noStrike" kern="1200" cap="none" spc="0" normalizeH="0" baseline="0" noProof="0" dirty="0">
              <a:ln>
                <a:noFill/>
              </a:ln>
              <a:solidFill>
                <a:srgbClr val="0000FF"/>
              </a:solidFill>
              <a:effectLst/>
              <a:uLnTx/>
              <a:uFillTx/>
              <a:latin typeface="Times New Roman"/>
              <a:ea typeface="宋体"/>
              <a:cs typeface="+mn-cs"/>
            </a:endParaRPr>
          </a:p>
          <a:p>
            <a:pPr marL="228600" marR="0" lvl="0" indent="-6350" algn="l" defTabSz="914400" rtl="0" eaLnBrk="1" fontAlgn="auto" latinLnBrk="0" hangingPunct="1">
              <a:lnSpc>
                <a:spcPts val="29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如果一个对象已被声明为常对象，只能用指向常对象的指针变量指向它，而不能用一般的(指向非</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const</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型对象的)指针变量去指向它。</a:t>
            </a:r>
          </a:p>
          <a:p>
            <a:pPr marL="228600" marR="0" lvl="0" indent="-6350" algn="l" defTabSz="914400" rtl="0" eaLnBrk="1" fontAlgn="auto" latinLnBrk="0" hangingPunct="1">
              <a:lnSpc>
                <a:spcPts val="29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如果定义了一个指向常对象的指针变量，并使它指向一个非</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const</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的对象，则其指向的对象是不能通过指针来改变。</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30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Time t1(10, 12, 15);  </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非</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const</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对象</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const</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Time *p=&amp;t1; </a:t>
            </a:r>
          </a:p>
          <a:p>
            <a:pPr marL="228600" marR="0" lvl="0" indent="-6350" algn="l" defTabSz="914400" rtl="0" eaLnBrk="1" fontAlgn="auto" latinLnBrk="0" hangingPunct="1">
              <a:lnSpc>
                <a:spcPts val="30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t1. hour = 18;  </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合法，</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t1</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不是常对象</a:t>
            </a:r>
            <a:endPar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endParaRPr>
          </a:p>
          <a:p>
            <a:pPr marL="228600" marR="0" lvl="0" indent="-6350" algn="l" defTabSz="914400" rtl="0" eaLnBrk="1" fontAlgn="auto" latinLnBrk="0" hangingPunct="1">
              <a:lnSpc>
                <a:spcPts val="30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(*p). Hour =18; </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非法，不能通过指针变量改变</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t1</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的值</a:t>
            </a:r>
            <a:endPar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endParaRPr>
          </a:p>
          <a:p>
            <a:pPr marL="228600" marR="0" lvl="0" indent="-6350" algn="l" defTabSz="914400" rtl="0" eaLnBrk="1" fontAlgn="auto" latinLnBrk="0" hangingPunct="1">
              <a:lnSpc>
                <a:spcPts val="30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 如果希望在任何情况下</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t1</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的值都不能改变，则应把它定义为</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const</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型。</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const Time t1(10, 12, 15); </a:t>
            </a:r>
            <a:endPar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8" name="Rectangle 3">
            <a:extLst>
              <a:ext uri="{FF2B5EF4-FFF2-40B4-BE49-F238E27FC236}">
                <a16:creationId xmlns:a16="http://schemas.microsoft.com/office/drawing/2014/main" id="{69FED78F-97D8-40C5-CEED-A935141E54FA}"/>
              </a:ext>
            </a:extLst>
          </p:cNvPr>
          <p:cNvSpPr txBox="1">
            <a:spLocks noChangeArrowheads="1"/>
          </p:cNvSpPr>
          <p:nvPr/>
        </p:nvSpPr>
        <p:spPr>
          <a:xfrm>
            <a:off x="285984" y="1076325"/>
            <a:ext cx="8077200" cy="685800"/>
          </a:xfrm>
          <a:prstGeom prst="rect">
            <a:avLst/>
          </a:prstGeom>
          <a:noFill/>
        </p:spPr>
        <p:txBody>
          <a:bodyPr/>
          <a:lstStyle/>
          <a:p>
            <a:pPr defTabSz="914400" fontAlgn="base">
              <a:lnSpc>
                <a:spcPct val="150000"/>
              </a:lnSpc>
              <a:spcBef>
                <a:spcPct val="50000"/>
              </a:spcBef>
              <a:spcAft>
                <a:spcPct val="0"/>
              </a:spcAft>
              <a:defRPr/>
            </a:pPr>
            <a:r>
              <a:rPr lang="zh-CN" altLang="en-US" sz="3000" b="1" kern="0">
                <a:solidFill>
                  <a:srgbClr val="800000"/>
                </a:solidFill>
                <a:latin typeface="Times New Roman"/>
                <a:ea typeface="宋体"/>
              </a:rPr>
              <a:t>9.6.</a:t>
            </a:r>
            <a:r>
              <a:rPr lang="en-US" altLang="zh-CN" sz="3000" b="1" kern="0">
                <a:solidFill>
                  <a:srgbClr val="800000"/>
                </a:solidFill>
                <a:latin typeface="Times New Roman"/>
                <a:ea typeface="宋体"/>
              </a:rPr>
              <a:t>4</a:t>
            </a:r>
            <a:r>
              <a:rPr lang="zh-CN" altLang="en-US" sz="3000" b="1" kern="0">
                <a:solidFill>
                  <a:srgbClr val="800000"/>
                </a:solidFill>
                <a:latin typeface="Times New Roman"/>
                <a:ea typeface="宋体"/>
              </a:rPr>
              <a:t> 指向常对象的指针变量</a:t>
            </a:r>
          </a:p>
        </p:txBody>
      </p:sp>
    </p:spTree>
    <p:extLst>
      <p:ext uri="{BB962C8B-B14F-4D97-AF65-F5344CB8AC3E}">
        <p14:creationId xmlns:p14="http://schemas.microsoft.com/office/powerpoint/2010/main" val="135238534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766E3C44-B691-D032-6D85-2640A793F9D6}"/>
              </a:ext>
            </a:extLst>
          </p:cNvPr>
          <p:cNvSpPr txBox="1">
            <a:spLocks noChangeArrowheads="1"/>
          </p:cNvSpPr>
          <p:nvPr/>
        </p:nvSpPr>
        <p:spPr>
          <a:xfrm>
            <a:off x="55420" y="1163129"/>
            <a:ext cx="8382000" cy="524629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指向常对象的指针最常用于函数的形参，目的是在保护形参指针所指向的对象，使它在函数执行过程中不被修改。</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int main()</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void fun(const Time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Time t1(10, 13, 56);</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fun(&amp;t1</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实参是对象</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t1</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的地址</a:t>
            </a:r>
            <a:endPar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return 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如果定义了一个指向常对象的指针变量，不能通过它改变所指向的对象的值的，但是指针变量本身的值可以改变。</a:t>
            </a: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
                <a:srgbClr val="FF0000"/>
              </a:buClr>
              <a:buSzPct val="75000"/>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const Time *p = &amp;t1;               p = &amp;t2;</a:t>
            </a:r>
            <a:endPar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5" name="矩形 4">
            <a:extLst>
              <a:ext uri="{FF2B5EF4-FFF2-40B4-BE49-F238E27FC236}">
                <a16:creationId xmlns:a16="http://schemas.microsoft.com/office/drawing/2014/main" id="{7E9895B2-D6B2-A87D-60A9-E519591A2653}"/>
              </a:ext>
            </a:extLst>
          </p:cNvPr>
          <p:cNvSpPr/>
          <p:nvPr/>
        </p:nvSpPr>
        <p:spPr>
          <a:xfrm>
            <a:off x="667079" y="4047017"/>
            <a:ext cx="7929562" cy="1016000"/>
          </a:xfrm>
          <a:prstGeom prst="rect">
            <a:avLst/>
          </a:prstGeom>
          <a:solidFill>
            <a:srgbClr val="FF99FF"/>
          </a:solidFill>
          <a:ln>
            <a:solidFill>
              <a:srgbClr val="0000FF"/>
            </a:solidFill>
          </a:ln>
        </p:spPr>
        <p:txBody>
          <a:bodyPr>
            <a:spAutoFit/>
          </a:bodyPr>
          <a:lstStyle/>
          <a:p>
            <a:pPr indent="-6350" defTabSz="914400" fontAlgn="base">
              <a:spcBef>
                <a:spcPct val="0"/>
              </a:spcBef>
              <a:spcAft>
                <a:spcPct val="0"/>
              </a:spcAft>
              <a:defRPr/>
            </a:pPr>
            <a:r>
              <a:rPr lang="zh-CN" altLang="en-US" sz="2000" dirty="0">
                <a:solidFill>
                  <a:srgbClr val="0000FF"/>
                </a:solidFill>
                <a:latin typeface="Times New Roman"/>
                <a:ea typeface="黑体" pitchFamily="49" charset="-122"/>
              </a:rPr>
              <a:t>请记住这样一条规则： 当希望在调用函数时对象的值不被修改，就应当把形参定义为指向常对象的指针变量，同时用对象的地址作实参(对象可以是</a:t>
            </a:r>
            <a:r>
              <a:rPr lang="en-US" altLang="zh-CN" sz="2000" dirty="0">
                <a:solidFill>
                  <a:srgbClr val="0000FF"/>
                </a:solidFill>
                <a:latin typeface="Times New Roman"/>
                <a:ea typeface="黑体" pitchFamily="49" charset="-122"/>
              </a:rPr>
              <a:t>const</a:t>
            </a:r>
            <a:r>
              <a:rPr lang="zh-CN" altLang="en-US" sz="2000" dirty="0">
                <a:solidFill>
                  <a:srgbClr val="0000FF"/>
                </a:solidFill>
                <a:latin typeface="Times New Roman"/>
                <a:ea typeface="黑体" pitchFamily="49" charset="-122"/>
              </a:rPr>
              <a:t>或非</a:t>
            </a:r>
            <a:r>
              <a:rPr lang="en-US" altLang="zh-CN" sz="2000" dirty="0">
                <a:solidFill>
                  <a:srgbClr val="0000FF"/>
                </a:solidFill>
                <a:latin typeface="Times New Roman"/>
                <a:ea typeface="黑体" pitchFamily="49" charset="-122"/>
              </a:rPr>
              <a:t>const</a:t>
            </a:r>
            <a:r>
              <a:rPr lang="zh-CN" altLang="en-US" sz="2000" dirty="0">
                <a:solidFill>
                  <a:srgbClr val="0000FF"/>
                </a:solidFill>
                <a:latin typeface="Times New Roman"/>
                <a:ea typeface="黑体" pitchFamily="49" charset="-122"/>
              </a:rPr>
              <a:t>型)。</a:t>
            </a:r>
          </a:p>
        </p:txBody>
      </p:sp>
    </p:spTree>
    <p:extLst>
      <p:ext uri="{BB962C8B-B14F-4D97-AF65-F5344CB8AC3E}">
        <p14:creationId xmlns:p14="http://schemas.microsoft.com/office/powerpoint/2010/main" val="263175202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linds(horizontal)">
                                      <p:cBhvr>
                                        <p:cTn id="12" dur="500"/>
                                        <p:tgtEl>
                                          <p:spTgt spid="3">
                                            <p:txEl>
                                              <p:pRg st="8" end="8"/>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blinds(horizontal)">
                                      <p:cBhvr>
                                        <p:cTn id="1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BB4B8728-E727-919E-F1E4-04F3B9C4F9A4}"/>
              </a:ext>
            </a:extLst>
          </p:cNvPr>
          <p:cNvSpPr txBox="1">
            <a:spLocks noChangeArrowheads="1"/>
          </p:cNvSpPr>
          <p:nvPr/>
        </p:nvSpPr>
        <p:spPr>
          <a:xfrm>
            <a:off x="247290" y="1006595"/>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9.6.5 对象的常引用</a:t>
            </a:r>
          </a:p>
        </p:txBody>
      </p:sp>
      <p:sp>
        <p:nvSpPr>
          <p:cNvPr id="7" name="Rectangle 2">
            <a:extLst>
              <a:ext uri="{FF2B5EF4-FFF2-40B4-BE49-F238E27FC236}">
                <a16:creationId xmlns:a16="http://schemas.microsoft.com/office/drawing/2014/main" id="{5A394728-543A-9BA4-1EAA-491BF83E07D2}"/>
              </a:ext>
            </a:extLst>
          </p:cNvPr>
          <p:cNvSpPr txBox="1">
            <a:spLocks noChangeArrowheads="1"/>
          </p:cNvSpPr>
          <p:nvPr/>
        </p:nvSpPr>
        <p:spPr>
          <a:xfrm>
            <a:off x="84886" y="1649533"/>
            <a:ext cx="8382000" cy="490598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例9.8 对象引用和的常引用。</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Time{</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public:</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Time(</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int,int,int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hour;</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minute;</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sec;</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定义构造函数</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Time∷Time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h,int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m,int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hour=h;</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minute=m;</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sec=s;</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形参</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是</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Time</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类对象的引用 </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fun(Time &amp;t)</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t.hour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=18;}</a:t>
            </a:r>
          </a:p>
        </p:txBody>
      </p:sp>
      <p:sp>
        <p:nvSpPr>
          <p:cNvPr id="8" name="矩形 4">
            <a:extLst>
              <a:ext uri="{FF2B5EF4-FFF2-40B4-BE49-F238E27FC236}">
                <a16:creationId xmlns:a16="http://schemas.microsoft.com/office/drawing/2014/main" id="{4ACAF7EF-B13E-2B69-9D4B-4FA2C67C4110}"/>
              </a:ext>
            </a:extLst>
          </p:cNvPr>
          <p:cNvSpPr>
            <a:spLocks noChangeArrowheads="1"/>
          </p:cNvSpPr>
          <p:nvPr/>
        </p:nvSpPr>
        <p:spPr bwMode="auto">
          <a:xfrm>
            <a:off x="4251147" y="1285994"/>
            <a:ext cx="4572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Time t1(10,13,56); // t1</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是</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Time</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类对象</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fun(t1); </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&lt;&lt;t1.hour&lt;&lt;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输出</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t1.hour</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的值为18</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0;</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 name="矩形 8">
            <a:extLst>
              <a:ext uri="{FF2B5EF4-FFF2-40B4-BE49-F238E27FC236}">
                <a16:creationId xmlns:a16="http://schemas.microsoft.com/office/drawing/2014/main" id="{45D0CAED-99FA-6A45-678C-13777D7419A6}"/>
              </a:ext>
            </a:extLst>
          </p:cNvPr>
          <p:cNvSpPr/>
          <p:nvPr/>
        </p:nvSpPr>
        <p:spPr>
          <a:xfrm>
            <a:off x="3838128" y="3805368"/>
            <a:ext cx="5072063" cy="1169987"/>
          </a:xfrm>
          <a:prstGeom prst="rect">
            <a:avLst/>
          </a:prstGeom>
          <a:solidFill>
            <a:srgbClr val="FFC000"/>
          </a:solidFill>
          <a:ln w="15875">
            <a:solidFill>
              <a:srgbClr val="0000FF"/>
            </a:solidFill>
          </a:ln>
        </p:spPr>
        <p:txBody>
          <a:bodyPr>
            <a:spAutoFit/>
          </a:bodyPr>
          <a:lstStyle/>
          <a:p>
            <a:pPr indent="-6350" defTabSz="914400" fontAlgn="base">
              <a:lnSpc>
                <a:spcPts val="2800"/>
              </a:lnSpc>
              <a:spcBef>
                <a:spcPct val="0"/>
              </a:spcBef>
              <a:spcAft>
                <a:spcPct val="0"/>
              </a:spcAft>
              <a:defRPr/>
            </a:pPr>
            <a:r>
              <a:rPr lang="zh-CN" altLang="en-US" sz="2000">
                <a:solidFill>
                  <a:srgbClr val="000000"/>
                </a:solidFill>
                <a:latin typeface="Times New Roman"/>
                <a:ea typeface="黑体" pitchFamily="49" charset="-122"/>
              </a:rPr>
              <a:t>如果不希望在函数中修改</a:t>
            </a:r>
            <a:r>
              <a:rPr lang="en-US" altLang="zh-CN" sz="2000">
                <a:solidFill>
                  <a:srgbClr val="000000"/>
                </a:solidFill>
                <a:latin typeface="Times New Roman"/>
                <a:ea typeface="黑体" pitchFamily="49" charset="-122"/>
              </a:rPr>
              <a:t>t1</a:t>
            </a:r>
            <a:r>
              <a:rPr lang="zh-CN" altLang="en-US" sz="2000">
                <a:solidFill>
                  <a:srgbClr val="000000"/>
                </a:solidFill>
                <a:latin typeface="Times New Roman"/>
                <a:ea typeface="黑体" pitchFamily="49" charset="-122"/>
              </a:rPr>
              <a:t>的值，可以把引用变量</a:t>
            </a:r>
            <a:r>
              <a:rPr lang="en-US" altLang="zh-CN" sz="2000">
                <a:solidFill>
                  <a:srgbClr val="000000"/>
                </a:solidFill>
                <a:latin typeface="Times New Roman"/>
                <a:ea typeface="黑体" pitchFamily="49" charset="-122"/>
              </a:rPr>
              <a:t>t</a:t>
            </a:r>
            <a:r>
              <a:rPr lang="zh-CN" altLang="en-US" sz="2000">
                <a:solidFill>
                  <a:srgbClr val="000000"/>
                </a:solidFill>
                <a:latin typeface="Times New Roman"/>
                <a:ea typeface="黑体" pitchFamily="49" charset="-122"/>
              </a:rPr>
              <a:t>声明为</a:t>
            </a:r>
            <a:r>
              <a:rPr lang="en-US" altLang="zh-CN" sz="2000">
                <a:solidFill>
                  <a:srgbClr val="FF0000"/>
                </a:solidFill>
                <a:latin typeface="Times New Roman"/>
                <a:ea typeface="黑体" pitchFamily="49" charset="-122"/>
              </a:rPr>
              <a:t>const(</a:t>
            </a:r>
            <a:r>
              <a:rPr lang="zh-CN" altLang="en-US" sz="2000">
                <a:solidFill>
                  <a:srgbClr val="FF0000"/>
                </a:solidFill>
                <a:latin typeface="Times New Roman"/>
                <a:ea typeface="黑体" pitchFamily="49" charset="-122"/>
              </a:rPr>
              <a:t>常引用)</a:t>
            </a:r>
            <a:r>
              <a:rPr lang="zh-CN" altLang="en-US" sz="2000">
                <a:solidFill>
                  <a:srgbClr val="000000"/>
                </a:solidFill>
                <a:latin typeface="Times New Roman"/>
                <a:ea typeface="黑体" pitchFamily="49" charset="-122"/>
              </a:rPr>
              <a:t>，函数原型为</a:t>
            </a:r>
          </a:p>
          <a:p>
            <a:pPr indent="-6350" defTabSz="914400" fontAlgn="base">
              <a:lnSpc>
                <a:spcPts val="2800"/>
              </a:lnSpc>
              <a:spcBef>
                <a:spcPct val="0"/>
              </a:spcBef>
              <a:spcAft>
                <a:spcPct val="0"/>
              </a:spcAft>
              <a:defRPr/>
            </a:pPr>
            <a:r>
              <a:rPr lang="zh-CN" altLang="en-US" sz="2000" b="1">
                <a:solidFill>
                  <a:srgbClr val="0000FF"/>
                </a:solidFill>
                <a:latin typeface="Times New Roman"/>
                <a:ea typeface="黑体" pitchFamily="49" charset="-122"/>
              </a:rPr>
              <a:t> </a:t>
            </a:r>
            <a:r>
              <a:rPr lang="en-US" altLang="zh-CN" sz="2000" b="1">
                <a:solidFill>
                  <a:srgbClr val="0000FF"/>
                </a:solidFill>
                <a:latin typeface="Times New Roman"/>
                <a:ea typeface="黑体" pitchFamily="49" charset="-122"/>
              </a:rPr>
              <a:t>void fun(const Time &amp;t);</a:t>
            </a:r>
          </a:p>
        </p:txBody>
      </p:sp>
      <p:sp>
        <p:nvSpPr>
          <p:cNvPr id="10" name="矩形 9">
            <a:extLst>
              <a:ext uri="{FF2B5EF4-FFF2-40B4-BE49-F238E27FC236}">
                <a16:creationId xmlns:a16="http://schemas.microsoft.com/office/drawing/2014/main" id="{8F975C64-88EC-3603-CA77-311B03627EA9}"/>
              </a:ext>
            </a:extLst>
          </p:cNvPr>
          <p:cNvSpPr/>
          <p:nvPr/>
        </p:nvSpPr>
        <p:spPr>
          <a:xfrm>
            <a:off x="594090" y="5221418"/>
            <a:ext cx="8429625" cy="1169988"/>
          </a:xfrm>
          <a:prstGeom prst="rect">
            <a:avLst/>
          </a:prstGeom>
          <a:solidFill>
            <a:srgbClr val="FF99FF"/>
          </a:solidFill>
          <a:ln w="25400">
            <a:solidFill>
              <a:srgbClr val="0000FF"/>
            </a:solidFill>
          </a:ln>
        </p:spPr>
        <p:txBody>
          <a:bodyPr>
            <a:spAutoFit/>
          </a:bodyPr>
          <a:lstStyle/>
          <a:p>
            <a:pPr indent="-6350" defTabSz="914400" fontAlgn="base">
              <a:lnSpc>
                <a:spcPts val="2800"/>
              </a:lnSpc>
              <a:spcBef>
                <a:spcPct val="0"/>
              </a:spcBef>
              <a:spcAft>
                <a:spcPct val="0"/>
              </a:spcAft>
              <a:defRPr/>
            </a:pPr>
            <a:r>
              <a:rPr lang="zh-CN" altLang="en-US" sz="2000">
                <a:solidFill>
                  <a:srgbClr val="0000FF"/>
                </a:solidFill>
                <a:latin typeface="Times New Roman"/>
                <a:ea typeface="黑体" pitchFamily="49" charset="-122"/>
              </a:rPr>
              <a:t>在</a:t>
            </a:r>
            <a:r>
              <a:rPr lang="en-US" altLang="zh-CN" sz="2000">
                <a:solidFill>
                  <a:srgbClr val="0000FF"/>
                </a:solidFill>
                <a:latin typeface="Times New Roman"/>
                <a:ea typeface="黑体" pitchFamily="49" charset="-122"/>
              </a:rPr>
              <a:t>C++</a:t>
            </a:r>
            <a:r>
              <a:rPr lang="zh-CN" altLang="en-US" sz="2000">
                <a:solidFill>
                  <a:srgbClr val="0000FF"/>
                </a:solidFill>
                <a:latin typeface="Times New Roman"/>
                <a:ea typeface="黑体" pitchFamily="49" charset="-122"/>
              </a:rPr>
              <a:t>面向对象程序设计中，用常指针和常引用作函数参数</a:t>
            </a:r>
            <a:r>
              <a:rPr lang="en-US" altLang="zh-CN" sz="2000">
                <a:solidFill>
                  <a:srgbClr val="0000FF"/>
                </a:solidFill>
                <a:latin typeface="Times New Roman"/>
                <a:ea typeface="黑体" pitchFamily="49" charset="-122"/>
              </a:rPr>
              <a:t>,</a:t>
            </a:r>
            <a:r>
              <a:rPr lang="zh-CN" altLang="en-US" sz="2000">
                <a:solidFill>
                  <a:srgbClr val="0000FF"/>
                </a:solidFill>
                <a:latin typeface="Times New Roman"/>
                <a:ea typeface="黑体" pitchFamily="49" charset="-122"/>
              </a:rPr>
              <a:t>既能保证数据安全，使数据不能被随意修改，在调用函数时又不必建立实参的拷贝。用常指针和常引用作函数参数，可以提高程序运行效率。</a:t>
            </a:r>
          </a:p>
        </p:txBody>
      </p:sp>
    </p:spTree>
    <p:extLst>
      <p:ext uri="{BB962C8B-B14F-4D97-AF65-F5344CB8AC3E}">
        <p14:creationId xmlns:p14="http://schemas.microsoft.com/office/powerpoint/2010/main" val="371250776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3">
            <a:extLst>
              <a:ext uri="{FF2B5EF4-FFF2-40B4-BE49-F238E27FC236}">
                <a16:creationId xmlns:a16="http://schemas.microsoft.com/office/drawing/2014/main" id="{BD84A9DC-A55A-61B9-AFA1-5417163E58A1}"/>
              </a:ext>
            </a:extLst>
          </p:cNvPr>
          <p:cNvSpPr txBox="1">
            <a:spLocks noChangeArrowheads="1"/>
          </p:cNvSpPr>
          <p:nvPr/>
        </p:nvSpPr>
        <p:spPr>
          <a:xfrm>
            <a:off x="496850" y="1074819"/>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9.6.6 </a:t>
            </a:r>
            <a:r>
              <a:rPr kumimoji="0" lang="en-US" altLang="zh-CN" sz="3000" b="0" i="0" u="none" strike="noStrike" kern="1200" cap="none" spc="0" normalizeH="0" baseline="0" noProof="0" dirty="0">
                <a:ln>
                  <a:noFill/>
                </a:ln>
                <a:solidFill>
                  <a:srgbClr val="000000"/>
                </a:solidFill>
                <a:effectLst/>
                <a:uLnTx/>
                <a:uFillTx/>
                <a:latin typeface="Times New Roman"/>
                <a:ea typeface="宋体"/>
                <a:cs typeface="+mj-cs"/>
              </a:rPr>
              <a:t>const</a:t>
            </a: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型数据的小结</a:t>
            </a:r>
          </a:p>
        </p:txBody>
      </p:sp>
      <p:grpSp>
        <p:nvGrpSpPr>
          <p:cNvPr id="6" name="Group 41">
            <a:extLst>
              <a:ext uri="{FF2B5EF4-FFF2-40B4-BE49-F238E27FC236}">
                <a16:creationId xmlns:a16="http://schemas.microsoft.com/office/drawing/2014/main" id="{B829B2BB-B7A0-BFAB-701F-DF229FCC296F}"/>
              </a:ext>
            </a:extLst>
          </p:cNvPr>
          <p:cNvGrpSpPr>
            <a:grpSpLocks/>
          </p:cNvGrpSpPr>
          <p:nvPr/>
        </p:nvGrpSpPr>
        <p:grpSpPr bwMode="auto">
          <a:xfrm>
            <a:off x="387583" y="2100263"/>
            <a:ext cx="8215313" cy="4106862"/>
            <a:chOff x="0" y="0"/>
            <a:chExt cx="3584" cy="3202"/>
          </a:xfrm>
        </p:grpSpPr>
        <p:grpSp>
          <p:nvGrpSpPr>
            <p:cNvPr id="7" name="Group 18">
              <a:extLst>
                <a:ext uri="{FF2B5EF4-FFF2-40B4-BE49-F238E27FC236}">
                  <a16:creationId xmlns:a16="http://schemas.microsoft.com/office/drawing/2014/main" id="{00193019-BCF0-14BA-F546-492241E41AFC}"/>
                </a:ext>
              </a:extLst>
            </p:cNvPr>
            <p:cNvGrpSpPr>
              <a:grpSpLocks/>
            </p:cNvGrpSpPr>
            <p:nvPr/>
          </p:nvGrpSpPr>
          <p:grpSpPr bwMode="auto">
            <a:xfrm>
              <a:off x="0" y="0"/>
              <a:ext cx="1320" cy="422"/>
              <a:chOff x="0" y="0"/>
              <a:chExt cx="1320" cy="422"/>
            </a:xfrm>
          </p:grpSpPr>
          <p:sp>
            <p:nvSpPr>
              <p:cNvPr id="45" name="Rectangle 5">
                <a:extLst>
                  <a:ext uri="{FF2B5EF4-FFF2-40B4-BE49-F238E27FC236}">
                    <a16:creationId xmlns:a16="http://schemas.microsoft.com/office/drawing/2014/main" id="{1746B3DF-CCB5-3433-8D23-FA74E5BE0E0C}"/>
                  </a:ext>
                </a:extLst>
              </p:cNvPr>
              <p:cNvSpPr>
                <a:spLocks noChangeArrowheads="1"/>
              </p:cNvSpPr>
              <p:nvPr/>
            </p:nvSpPr>
            <p:spPr bwMode="auto">
              <a:xfrm>
                <a:off x="43" y="0"/>
                <a:ext cx="123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形式</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6" name="Rectangle 17">
                <a:extLst>
                  <a:ext uri="{FF2B5EF4-FFF2-40B4-BE49-F238E27FC236}">
                    <a16:creationId xmlns:a16="http://schemas.microsoft.com/office/drawing/2014/main" id="{F698103C-73A2-E6AF-E679-8AB030AC34B2}"/>
                  </a:ext>
                </a:extLst>
              </p:cNvPr>
              <p:cNvSpPr>
                <a:spLocks noChangeArrowheads="1"/>
              </p:cNvSpPr>
              <p:nvPr/>
            </p:nvSpPr>
            <p:spPr bwMode="auto">
              <a:xfrm>
                <a:off x="0" y="0"/>
                <a:ext cx="1320"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8" name="Group 20">
              <a:extLst>
                <a:ext uri="{FF2B5EF4-FFF2-40B4-BE49-F238E27FC236}">
                  <a16:creationId xmlns:a16="http://schemas.microsoft.com/office/drawing/2014/main" id="{B9DC1C7B-5BB4-9F5D-0C33-68B0D862AF83}"/>
                </a:ext>
              </a:extLst>
            </p:cNvPr>
            <p:cNvGrpSpPr>
              <a:grpSpLocks/>
            </p:cNvGrpSpPr>
            <p:nvPr/>
          </p:nvGrpSpPr>
          <p:grpSpPr bwMode="auto">
            <a:xfrm>
              <a:off x="1320" y="0"/>
              <a:ext cx="2264" cy="422"/>
              <a:chOff x="1320" y="0"/>
              <a:chExt cx="2264" cy="422"/>
            </a:xfrm>
          </p:grpSpPr>
          <p:sp>
            <p:nvSpPr>
              <p:cNvPr id="43" name="Rectangle 6">
                <a:extLst>
                  <a:ext uri="{FF2B5EF4-FFF2-40B4-BE49-F238E27FC236}">
                    <a16:creationId xmlns:a16="http://schemas.microsoft.com/office/drawing/2014/main" id="{790749BC-0BA0-3B18-44F2-68F4FD129498}"/>
                  </a:ext>
                </a:extLst>
              </p:cNvPr>
              <p:cNvSpPr>
                <a:spLocks noChangeArrowheads="1"/>
              </p:cNvSpPr>
              <p:nvPr/>
            </p:nvSpPr>
            <p:spPr bwMode="auto">
              <a:xfrm>
                <a:off x="1363" y="0"/>
                <a:ext cx="2178"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含义</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4" name="Rectangle 19">
                <a:extLst>
                  <a:ext uri="{FF2B5EF4-FFF2-40B4-BE49-F238E27FC236}">
                    <a16:creationId xmlns:a16="http://schemas.microsoft.com/office/drawing/2014/main" id="{A0D56D61-27D6-40F7-D83F-164AADD2347E}"/>
                  </a:ext>
                </a:extLst>
              </p:cNvPr>
              <p:cNvSpPr>
                <a:spLocks noChangeArrowheads="1"/>
              </p:cNvSpPr>
              <p:nvPr/>
            </p:nvSpPr>
            <p:spPr bwMode="auto">
              <a:xfrm>
                <a:off x="1320" y="0"/>
                <a:ext cx="2264" cy="422"/>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9" name="Group 22">
              <a:extLst>
                <a:ext uri="{FF2B5EF4-FFF2-40B4-BE49-F238E27FC236}">
                  <a16:creationId xmlns:a16="http://schemas.microsoft.com/office/drawing/2014/main" id="{02F91CD3-CE02-5157-6B2A-3811966B35C5}"/>
                </a:ext>
              </a:extLst>
            </p:cNvPr>
            <p:cNvGrpSpPr>
              <a:grpSpLocks/>
            </p:cNvGrpSpPr>
            <p:nvPr/>
          </p:nvGrpSpPr>
          <p:grpSpPr bwMode="auto">
            <a:xfrm>
              <a:off x="0" y="422"/>
              <a:ext cx="1320" cy="556"/>
              <a:chOff x="0" y="422"/>
              <a:chExt cx="1320" cy="556"/>
            </a:xfrm>
          </p:grpSpPr>
          <p:sp>
            <p:nvSpPr>
              <p:cNvPr id="41" name="Rectangle 7">
                <a:extLst>
                  <a:ext uri="{FF2B5EF4-FFF2-40B4-BE49-F238E27FC236}">
                    <a16:creationId xmlns:a16="http://schemas.microsoft.com/office/drawing/2014/main" id="{F4D0BFA9-A403-8E6C-60A8-4D1A364671D4}"/>
                  </a:ext>
                </a:extLst>
              </p:cNvPr>
              <p:cNvSpPr>
                <a:spLocks noChangeArrowheads="1"/>
              </p:cNvSpPr>
              <p:nvPr/>
            </p:nvSpPr>
            <p:spPr bwMode="auto">
              <a:xfrm>
                <a:off x="43" y="422"/>
                <a:ext cx="123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 const t1;  </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Rectangle 21">
                <a:extLst>
                  <a:ext uri="{FF2B5EF4-FFF2-40B4-BE49-F238E27FC236}">
                    <a16:creationId xmlns:a16="http://schemas.microsoft.com/office/drawing/2014/main" id="{86ABA220-7E57-4593-89DE-426C86BBE6D1}"/>
                  </a:ext>
                </a:extLst>
              </p:cNvPr>
              <p:cNvSpPr>
                <a:spLocks noChangeArrowheads="1"/>
              </p:cNvSpPr>
              <p:nvPr/>
            </p:nvSpPr>
            <p:spPr bwMode="auto">
              <a:xfrm>
                <a:off x="0" y="422"/>
                <a:ext cx="132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0" name="Group 24">
              <a:extLst>
                <a:ext uri="{FF2B5EF4-FFF2-40B4-BE49-F238E27FC236}">
                  <a16:creationId xmlns:a16="http://schemas.microsoft.com/office/drawing/2014/main" id="{D24D0229-98F3-D513-824E-1DE2416CF9D5}"/>
                </a:ext>
              </a:extLst>
            </p:cNvPr>
            <p:cNvGrpSpPr>
              <a:grpSpLocks/>
            </p:cNvGrpSpPr>
            <p:nvPr/>
          </p:nvGrpSpPr>
          <p:grpSpPr bwMode="auto">
            <a:xfrm>
              <a:off x="1320" y="422"/>
              <a:ext cx="2264" cy="556"/>
              <a:chOff x="1320" y="422"/>
              <a:chExt cx="2264" cy="556"/>
            </a:xfrm>
          </p:grpSpPr>
          <p:sp>
            <p:nvSpPr>
              <p:cNvPr id="39" name="Rectangle 8">
                <a:extLst>
                  <a:ext uri="{FF2B5EF4-FFF2-40B4-BE49-F238E27FC236}">
                    <a16:creationId xmlns:a16="http://schemas.microsoft.com/office/drawing/2014/main" id="{B68B2A76-AA32-4116-C35D-FE5FF4005598}"/>
                  </a:ext>
                </a:extLst>
              </p:cNvPr>
              <p:cNvSpPr>
                <a:spLocks noChangeArrowheads="1"/>
              </p:cNvSpPr>
              <p:nvPr/>
            </p:nvSpPr>
            <p:spPr bwMode="auto">
              <a:xfrm>
                <a:off x="1363" y="422"/>
                <a:ext cx="217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t1</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是常对象，其值在任何情况下都不能改变</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0" name="Rectangle 23">
                <a:extLst>
                  <a:ext uri="{FF2B5EF4-FFF2-40B4-BE49-F238E27FC236}">
                    <a16:creationId xmlns:a16="http://schemas.microsoft.com/office/drawing/2014/main" id="{FD021C80-634A-F40A-3287-DE45870DAE5C}"/>
                  </a:ext>
                </a:extLst>
              </p:cNvPr>
              <p:cNvSpPr>
                <a:spLocks noChangeArrowheads="1"/>
              </p:cNvSpPr>
              <p:nvPr/>
            </p:nvSpPr>
            <p:spPr bwMode="auto">
              <a:xfrm>
                <a:off x="1320" y="422"/>
                <a:ext cx="226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1" name="Group 26">
              <a:extLst>
                <a:ext uri="{FF2B5EF4-FFF2-40B4-BE49-F238E27FC236}">
                  <a16:creationId xmlns:a16="http://schemas.microsoft.com/office/drawing/2014/main" id="{C25C27F2-7B55-15EB-4254-B9BAA79ED1F9}"/>
                </a:ext>
              </a:extLst>
            </p:cNvPr>
            <p:cNvGrpSpPr>
              <a:grpSpLocks/>
            </p:cNvGrpSpPr>
            <p:nvPr/>
          </p:nvGrpSpPr>
          <p:grpSpPr bwMode="auto">
            <a:xfrm>
              <a:off x="0" y="978"/>
              <a:ext cx="1320" cy="556"/>
              <a:chOff x="0" y="978"/>
              <a:chExt cx="1320" cy="556"/>
            </a:xfrm>
          </p:grpSpPr>
          <p:sp>
            <p:nvSpPr>
              <p:cNvPr id="37" name="Rectangle 9">
                <a:extLst>
                  <a:ext uri="{FF2B5EF4-FFF2-40B4-BE49-F238E27FC236}">
                    <a16:creationId xmlns:a16="http://schemas.microsoft.com/office/drawing/2014/main" id="{CBA8E686-7B53-7DDA-A100-8945022A2276}"/>
                  </a:ext>
                </a:extLst>
              </p:cNvPr>
              <p:cNvSpPr>
                <a:spLocks noChangeArrowheads="1"/>
              </p:cNvSpPr>
              <p:nvPr/>
            </p:nvSpPr>
            <p:spPr bwMode="auto">
              <a:xfrm>
                <a:off x="43" y="978"/>
                <a:ext cx="123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void Time∷fun( )const</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8" name="Rectangle 25">
                <a:extLst>
                  <a:ext uri="{FF2B5EF4-FFF2-40B4-BE49-F238E27FC236}">
                    <a16:creationId xmlns:a16="http://schemas.microsoft.com/office/drawing/2014/main" id="{918BF897-38BF-8144-9653-66DAA85162C4}"/>
                  </a:ext>
                </a:extLst>
              </p:cNvPr>
              <p:cNvSpPr>
                <a:spLocks noChangeArrowheads="1"/>
              </p:cNvSpPr>
              <p:nvPr/>
            </p:nvSpPr>
            <p:spPr bwMode="auto">
              <a:xfrm>
                <a:off x="0" y="978"/>
                <a:ext cx="132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2" name="Group 28">
              <a:extLst>
                <a:ext uri="{FF2B5EF4-FFF2-40B4-BE49-F238E27FC236}">
                  <a16:creationId xmlns:a16="http://schemas.microsoft.com/office/drawing/2014/main" id="{66FE0014-6C51-46F2-AB98-3D9AC764083B}"/>
                </a:ext>
              </a:extLst>
            </p:cNvPr>
            <p:cNvGrpSpPr>
              <a:grpSpLocks/>
            </p:cNvGrpSpPr>
            <p:nvPr/>
          </p:nvGrpSpPr>
          <p:grpSpPr bwMode="auto">
            <a:xfrm>
              <a:off x="1320" y="978"/>
              <a:ext cx="2264" cy="556"/>
              <a:chOff x="1320" y="978"/>
              <a:chExt cx="2264" cy="556"/>
            </a:xfrm>
          </p:grpSpPr>
          <p:sp>
            <p:nvSpPr>
              <p:cNvPr id="35" name="Rectangle 10">
                <a:extLst>
                  <a:ext uri="{FF2B5EF4-FFF2-40B4-BE49-F238E27FC236}">
                    <a16:creationId xmlns:a16="http://schemas.microsoft.com/office/drawing/2014/main" id="{4EDAA6C1-91A6-949C-04BC-F059B3E58AFC}"/>
                  </a:ext>
                </a:extLst>
              </p:cNvPr>
              <p:cNvSpPr>
                <a:spLocks noChangeArrowheads="1"/>
              </p:cNvSpPr>
              <p:nvPr/>
            </p:nvSpPr>
            <p:spPr bwMode="auto">
              <a:xfrm>
                <a:off x="1363" y="978"/>
                <a:ext cx="217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fun</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是</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类中的常成员函数，可以引用，但不能修改本类中的数据成员</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6" name="Rectangle 27">
                <a:extLst>
                  <a:ext uri="{FF2B5EF4-FFF2-40B4-BE49-F238E27FC236}">
                    <a16:creationId xmlns:a16="http://schemas.microsoft.com/office/drawing/2014/main" id="{0A379D7B-C524-22B4-91B5-5A1A8BD23807}"/>
                  </a:ext>
                </a:extLst>
              </p:cNvPr>
              <p:cNvSpPr>
                <a:spLocks noChangeArrowheads="1"/>
              </p:cNvSpPr>
              <p:nvPr/>
            </p:nvSpPr>
            <p:spPr bwMode="auto">
              <a:xfrm>
                <a:off x="1320" y="978"/>
                <a:ext cx="226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3" name="Group 30">
              <a:extLst>
                <a:ext uri="{FF2B5EF4-FFF2-40B4-BE49-F238E27FC236}">
                  <a16:creationId xmlns:a16="http://schemas.microsoft.com/office/drawing/2014/main" id="{CC79B203-A7E5-17BB-A684-D814E0BDE93B}"/>
                </a:ext>
              </a:extLst>
            </p:cNvPr>
            <p:cNvGrpSpPr>
              <a:grpSpLocks/>
            </p:cNvGrpSpPr>
            <p:nvPr/>
          </p:nvGrpSpPr>
          <p:grpSpPr bwMode="auto">
            <a:xfrm>
              <a:off x="0" y="1534"/>
              <a:ext cx="1320" cy="556"/>
              <a:chOff x="0" y="1534"/>
              <a:chExt cx="1320" cy="556"/>
            </a:xfrm>
          </p:grpSpPr>
          <p:sp>
            <p:nvSpPr>
              <p:cNvPr id="33" name="Rectangle 11">
                <a:extLst>
                  <a:ext uri="{FF2B5EF4-FFF2-40B4-BE49-F238E27FC236}">
                    <a16:creationId xmlns:a16="http://schemas.microsoft.com/office/drawing/2014/main" id="{8AEE3661-4FC2-5AC7-B1CE-35726739647E}"/>
                  </a:ext>
                </a:extLst>
              </p:cNvPr>
              <p:cNvSpPr>
                <a:spLocks noChangeArrowheads="1"/>
              </p:cNvSpPr>
              <p:nvPr/>
            </p:nvSpPr>
            <p:spPr bwMode="auto">
              <a:xfrm>
                <a:off x="43" y="1534"/>
                <a:ext cx="123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 * const p;</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 name="Rectangle 29">
                <a:extLst>
                  <a:ext uri="{FF2B5EF4-FFF2-40B4-BE49-F238E27FC236}">
                    <a16:creationId xmlns:a16="http://schemas.microsoft.com/office/drawing/2014/main" id="{4AA082D2-378A-7B07-010C-A9B3CD135947}"/>
                  </a:ext>
                </a:extLst>
              </p:cNvPr>
              <p:cNvSpPr>
                <a:spLocks noChangeArrowheads="1"/>
              </p:cNvSpPr>
              <p:nvPr/>
            </p:nvSpPr>
            <p:spPr bwMode="auto">
              <a:xfrm>
                <a:off x="0" y="1534"/>
                <a:ext cx="132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4" name="Group 32">
              <a:extLst>
                <a:ext uri="{FF2B5EF4-FFF2-40B4-BE49-F238E27FC236}">
                  <a16:creationId xmlns:a16="http://schemas.microsoft.com/office/drawing/2014/main" id="{1526DF68-B46F-8FB2-3FBA-7FF077FA3111}"/>
                </a:ext>
              </a:extLst>
            </p:cNvPr>
            <p:cNvGrpSpPr>
              <a:grpSpLocks/>
            </p:cNvGrpSpPr>
            <p:nvPr/>
          </p:nvGrpSpPr>
          <p:grpSpPr bwMode="auto">
            <a:xfrm>
              <a:off x="1320" y="1534"/>
              <a:ext cx="2264" cy="556"/>
              <a:chOff x="1320" y="1534"/>
              <a:chExt cx="2264" cy="556"/>
            </a:xfrm>
          </p:grpSpPr>
          <p:sp>
            <p:nvSpPr>
              <p:cNvPr id="31" name="Rectangle 12">
                <a:extLst>
                  <a:ext uri="{FF2B5EF4-FFF2-40B4-BE49-F238E27FC236}">
                    <a16:creationId xmlns:a16="http://schemas.microsoft.com/office/drawing/2014/main" id="{319B4A5F-0AC3-AE94-CDCF-40DF9F0355AD}"/>
                  </a:ext>
                </a:extLst>
              </p:cNvPr>
              <p:cNvSpPr>
                <a:spLocks noChangeArrowheads="1"/>
              </p:cNvSpPr>
              <p:nvPr/>
            </p:nvSpPr>
            <p:spPr bwMode="auto">
              <a:xfrm>
                <a:off x="1363" y="1534"/>
                <a:ext cx="217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是指向</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对象的常指针，</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的值(即</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的指向)不能改变</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2" name="Rectangle 31">
                <a:extLst>
                  <a:ext uri="{FF2B5EF4-FFF2-40B4-BE49-F238E27FC236}">
                    <a16:creationId xmlns:a16="http://schemas.microsoft.com/office/drawing/2014/main" id="{5C0BCF81-04AF-A995-A6B3-0C1F318A061C}"/>
                  </a:ext>
                </a:extLst>
              </p:cNvPr>
              <p:cNvSpPr>
                <a:spLocks noChangeArrowheads="1"/>
              </p:cNvSpPr>
              <p:nvPr/>
            </p:nvSpPr>
            <p:spPr bwMode="auto">
              <a:xfrm>
                <a:off x="1320" y="1534"/>
                <a:ext cx="226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5" name="Group 34">
              <a:extLst>
                <a:ext uri="{FF2B5EF4-FFF2-40B4-BE49-F238E27FC236}">
                  <a16:creationId xmlns:a16="http://schemas.microsoft.com/office/drawing/2014/main" id="{778435BE-286F-188E-BFCE-5C753C1FC00F}"/>
                </a:ext>
              </a:extLst>
            </p:cNvPr>
            <p:cNvGrpSpPr>
              <a:grpSpLocks/>
            </p:cNvGrpSpPr>
            <p:nvPr/>
          </p:nvGrpSpPr>
          <p:grpSpPr bwMode="auto">
            <a:xfrm>
              <a:off x="0" y="2090"/>
              <a:ext cx="1320" cy="556"/>
              <a:chOff x="0" y="2090"/>
              <a:chExt cx="1320" cy="556"/>
            </a:xfrm>
          </p:grpSpPr>
          <p:sp>
            <p:nvSpPr>
              <p:cNvPr id="29" name="Rectangle 13">
                <a:extLst>
                  <a:ext uri="{FF2B5EF4-FFF2-40B4-BE49-F238E27FC236}">
                    <a16:creationId xmlns:a16="http://schemas.microsoft.com/office/drawing/2014/main" id="{68E55D5D-8FFB-8937-501C-CB9AB31C8F63}"/>
                  </a:ext>
                </a:extLst>
              </p:cNvPr>
              <p:cNvSpPr>
                <a:spLocks noChangeArrowheads="1"/>
              </p:cNvSpPr>
              <p:nvPr/>
            </p:nvSpPr>
            <p:spPr bwMode="auto">
              <a:xfrm>
                <a:off x="43" y="2090"/>
                <a:ext cx="123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const Time *p;</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0" name="Rectangle 33">
                <a:extLst>
                  <a:ext uri="{FF2B5EF4-FFF2-40B4-BE49-F238E27FC236}">
                    <a16:creationId xmlns:a16="http://schemas.microsoft.com/office/drawing/2014/main" id="{39267292-F4EC-1E8C-FAA1-343BF0701655}"/>
                  </a:ext>
                </a:extLst>
              </p:cNvPr>
              <p:cNvSpPr>
                <a:spLocks noChangeArrowheads="1"/>
              </p:cNvSpPr>
              <p:nvPr/>
            </p:nvSpPr>
            <p:spPr bwMode="auto">
              <a:xfrm>
                <a:off x="0" y="2090"/>
                <a:ext cx="132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7" name="Group 36">
              <a:extLst>
                <a:ext uri="{FF2B5EF4-FFF2-40B4-BE49-F238E27FC236}">
                  <a16:creationId xmlns:a16="http://schemas.microsoft.com/office/drawing/2014/main" id="{D9764DE0-55CD-C773-1C55-95940F33D9DA}"/>
                </a:ext>
              </a:extLst>
            </p:cNvPr>
            <p:cNvGrpSpPr>
              <a:grpSpLocks/>
            </p:cNvGrpSpPr>
            <p:nvPr/>
          </p:nvGrpSpPr>
          <p:grpSpPr bwMode="auto">
            <a:xfrm>
              <a:off x="1320" y="2090"/>
              <a:ext cx="2264" cy="556"/>
              <a:chOff x="1320" y="2090"/>
              <a:chExt cx="2264" cy="556"/>
            </a:xfrm>
          </p:grpSpPr>
          <p:sp>
            <p:nvSpPr>
              <p:cNvPr id="27" name="Rectangle 14">
                <a:extLst>
                  <a:ext uri="{FF2B5EF4-FFF2-40B4-BE49-F238E27FC236}">
                    <a16:creationId xmlns:a16="http://schemas.microsoft.com/office/drawing/2014/main" id="{832D4EE6-5F71-D66E-A940-FFF4E0643CD8}"/>
                  </a:ext>
                </a:extLst>
              </p:cNvPr>
              <p:cNvSpPr>
                <a:spLocks noChangeArrowheads="1"/>
              </p:cNvSpPr>
              <p:nvPr/>
            </p:nvSpPr>
            <p:spPr bwMode="auto">
              <a:xfrm>
                <a:off x="1363" y="2090"/>
                <a:ext cx="217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是指向</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类常对象的指针，其指向的类对象的值不能通过指针来改变</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 name="Rectangle 35">
                <a:extLst>
                  <a:ext uri="{FF2B5EF4-FFF2-40B4-BE49-F238E27FC236}">
                    <a16:creationId xmlns:a16="http://schemas.microsoft.com/office/drawing/2014/main" id="{71A4EEE1-7A8C-DAF2-D6AD-98E4DEF073F8}"/>
                  </a:ext>
                </a:extLst>
              </p:cNvPr>
              <p:cNvSpPr>
                <a:spLocks noChangeArrowheads="1"/>
              </p:cNvSpPr>
              <p:nvPr/>
            </p:nvSpPr>
            <p:spPr bwMode="auto">
              <a:xfrm>
                <a:off x="1320" y="2090"/>
                <a:ext cx="226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1" name="Group 38">
              <a:extLst>
                <a:ext uri="{FF2B5EF4-FFF2-40B4-BE49-F238E27FC236}">
                  <a16:creationId xmlns:a16="http://schemas.microsoft.com/office/drawing/2014/main" id="{62F6F2CA-1B48-9798-0863-571E0FF738D8}"/>
                </a:ext>
              </a:extLst>
            </p:cNvPr>
            <p:cNvGrpSpPr>
              <a:grpSpLocks/>
            </p:cNvGrpSpPr>
            <p:nvPr/>
          </p:nvGrpSpPr>
          <p:grpSpPr bwMode="auto">
            <a:xfrm>
              <a:off x="0" y="2646"/>
              <a:ext cx="1320" cy="556"/>
              <a:chOff x="0" y="2646"/>
              <a:chExt cx="1320" cy="556"/>
            </a:xfrm>
          </p:grpSpPr>
          <p:sp>
            <p:nvSpPr>
              <p:cNvPr id="25" name="Rectangle 15">
                <a:extLst>
                  <a:ext uri="{FF2B5EF4-FFF2-40B4-BE49-F238E27FC236}">
                    <a16:creationId xmlns:a16="http://schemas.microsoft.com/office/drawing/2014/main" id="{834EEB0E-908A-58FF-B973-6F8F9E0EF4B1}"/>
                  </a:ext>
                </a:extLst>
              </p:cNvPr>
              <p:cNvSpPr>
                <a:spLocks noChangeArrowheads="1"/>
              </p:cNvSpPr>
              <p:nvPr/>
            </p:nvSpPr>
            <p:spPr bwMode="auto">
              <a:xfrm>
                <a:off x="43" y="2646"/>
                <a:ext cx="1234"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const Time &amp;t1=t;</a:t>
                </a: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Rectangle 37">
                <a:extLst>
                  <a:ext uri="{FF2B5EF4-FFF2-40B4-BE49-F238E27FC236}">
                    <a16:creationId xmlns:a16="http://schemas.microsoft.com/office/drawing/2014/main" id="{52821FD3-F134-B344-6D7A-5B0B4AADA5CF}"/>
                  </a:ext>
                </a:extLst>
              </p:cNvPr>
              <p:cNvSpPr>
                <a:spLocks noChangeArrowheads="1"/>
              </p:cNvSpPr>
              <p:nvPr/>
            </p:nvSpPr>
            <p:spPr bwMode="auto">
              <a:xfrm>
                <a:off x="0" y="2646"/>
                <a:ext cx="1320"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2" name="Group 40">
              <a:extLst>
                <a:ext uri="{FF2B5EF4-FFF2-40B4-BE49-F238E27FC236}">
                  <a16:creationId xmlns:a16="http://schemas.microsoft.com/office/drawing/2014/main" id="{B1EF6BDF-E74A-9FD0-7866-A091C4ECD367}"/>
                </a:ext>
              </a:extLst>
            </p:cNvPr>
            <p:cNvGrpSpPr>
              <a:grpSpLocks/>
            </p:cNvGrpSpPr>
            <p:nvPr/>
          </p:nvGrpSpPr>
          <p:grpSpPr bwMode="auto">
            <a:xfrm>
              <a:off x="1320" y="2646"/>
              <a:ext cx="2264" cy="556"/>
              <a:chOff x="1320" y="2646"/>
              <a:chExt cx="2264" cy="556"/>
            </a:xfrm>
          </p:grpSpPr>
          <p:sp>
            <p:nvSpPr>
              <p:cNvPr id="23" name="Rectangle 16">
                <a:extLst>
                  <a:ext uri="{FF2B5EF4-FFF2-40B4-BE49-F238E27FC236}">
                    <a16:creationId xmlns:a16="http://schemas.microsoft.com/office/drawing/2014/main" id="{2349D95B-3C63-3D0F-EC08-741755589040}"/>
                  </a:ext>
                </a:extLst>
              </p:cNvPr>
              <p:cNvSpPr>
                <a:spLocks noChangeArrowheads="1"/>
              </p:cNvSpPr>
              <p:nvPr/>
            </p:nvSpPr>
            <p:spPr bwMode="auto">
              <a:xfrm>
                <a:off x="1363" y="2646"/>
                <a:ext cx="217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t1</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是</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类对象</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的引用，二者指向同一段内存空间</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Rectangle 39">
                <a:extLst>
                  <a:ext uri="{FF2B5EF4-FFF2-40B4-BE49-F238E27FC236}">
                    <a16:creationId xmlns:a16="http://schemas.microsoft.com/office/drawing/2014/main" id="{3CAA89A4-175F-C429-C332-EC649D0BB896}"/>
                  </a:ext>
                </a:extLst>
              </p:cNvPr>
              <p:cNvSpPr>
                <a:spLocks noChangeArrowheads="1"/>
              </p:cNvSpPr>
              <p:nvPr/>
            </p:nvSpPr>
            <p:spPr bwMode="auto">
              <a:xfrm>
                <a:off x="1320" y="2646"/>
                <a:ext cx="2264" cy="556"/>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sp>
        <p:nvSpPr>
          <p:cNvPr id="47" name="Rectangle 42">
            <a:extLst>
              <a:ext uri="{FF2B5EF4-FFF2-40B4-BE49-F238E27FC236}">
                <a16:creationId xmlns:a16="http://schemas.microsoft.com/office/drawing/2014/main" id="{15DE6FA7-7BC5-7B37-129B-6447DC33200A}"/>
              </a:ext>
            </a:extLst>
          </p:cNvPr>
          <p:cNvSpPr>
            <a:spLocks noChangeArrowheads="1"/>
          </p:cNvSpPr>
          <p:nvPr/>
        </p:nvSpPr>
        <p:spPr bwMode="auto">
          <a:xfrm>
            <a:off x="387582" y="2100263"/>
            <a:ext cx="8229600" cy="4114800"/>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4408993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AC66A4D9-4595-05A3-A0AD-EA4A6860F9A2}"/>
              </a:ext>
            </a:extLst>
          </p:cNvPr>
          <p:cNvSpPr txBox="1">
            <a:spLocks noChangeArrowheads="1"/>
          </p:cNvSpPr>
          <p:nvPr/>
        </p:nvSpPr>
        <p:spPr>
          <a:xfrm>
            <a:off x="0" y="1257746"/>
            <a:ext cx="9023230" cy="40475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26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如果已经定义了一个</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Box</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类，可以用下面的方法动态地建立一个对象，并定义一个指向本类的对象的指针变量来存放该地址：</a:t>
            </a:r>
            <a:b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b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Box *pt;                   //</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定义一个指向</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Box</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类对象的指针变量</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pt</a:t>
            </a:r>
          </a:p>
          <a:p>
            <a:pPr marL="228600" marR="0" lvl="0" indent="-6350" algn="l" defTabSz="914400" rtl="0" eaLnBrk="1" fontAlgn="auto" latinLnBrk="0" hangingPunct="1">
              <a:lnSpc>
                <a:spcPts val="26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pt=new Box;                //</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在</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pt</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中存放了新建对象的起始地址</a:t>
            </a:r>
            <a:endPar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endParaRP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在程序中就可以通过</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pt</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访问这个新建的对象。如 </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err="1">
                <a:ln>
                  <a:noFill/>
                </a:ln>
                <a:solidFill>
                  <a:srgbClr val="0000FF"/>
                </a:solidFill>
                <a:effectLst/>
                <a:uLnTx/>
                <a:uFillTx/>
                <a:latin typeface="Times New Roman"/>
                <a:ea typeface="黑体" pitchFamily="49" charset="-122"/>
                <a:cs typeface="+mn-cs"/>
              </a:rPr>
              <a:t>cout</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&lt;&lt;pt-&gt;height;           //</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输出该对象的</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height</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成员</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err="1">
                <a:ln>
                  <a:noFill/>
                </a:ln>
                <a:solidFill>
                  <a:srgbClr val="0000FF"/>
                </a:solidFill>
                <a:effectLst/>
                <a:uLnTx/>
                <a:uFillTx/>
                <a:latin typeface="Times New Roman"/>
                <a:ea typeface="黑体" pitchFamily="49" charset="-122"/>
                <a:cs typeface="+mn-cs"/>
              </a:rPr>
              <a:t>cout</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&lt;&lt;pt-&gt;volume( );     //</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调用该对象的</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volume</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函数，计算并输出体积</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C++</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还允许在执行</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new</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时，对新建立的对象进行初始化。</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Box *pt=new Box(12,15,18);</a:t>
            </a:r>
          </a:p>
        </p:txBody>
      </p:sp>
    </p:spTree>
    <p:extLst>
      <p:ext uri="{BB962C8B-B14F-4D97-AF65-F5344CB8AC3E}">
        <p14:creationId xmlns:p14="http://schemas.microsoft.com/office/powerpoint/2010/main" val="301072557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376053A6-475E-C926-38FA-F2ED8010A16C}"/>
              </a:ext>
            </a:extLst>
          </p:cNvPr>
          <p:cNvSpPr txBox="1">
            <a:spLocks noChangeArrowheads="1"/>
          </p:cNvSpPr>
          <p:nvPr/>
        </p:nvSpPr>
        <p:spPr>
          <a:xfrm>
            <a:off x="1069972" y="1452096"/>
            <a:ext cx="6192688"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 typeface="Arial" panose="020B0604020202020204" pitchFamily="34" charset="0"/>
              <a:buNone/>
            </a:pPr>
            <a:endParaRPr lang="zh-CN" altLang="en-US" b="1" dirty="0"/>
          </a:p>
          <a:p>
            <a:pPr indent="-6350">
              <a:buFont typeface="Arial" panose="020B0604020202020204" pitchFamily="34" charset="0"/>
              <a:buNone/>
            </a:pPr>
            <a:endParaRPr lang="zh-CN" altLang="en-US" b="1" dirty="0"/>
          </a:p>
          <a:p>
            <a:pPr indent="-6350">
              <a:buFont typeface="Arial" panose="020B0604020202020204" pitchFamily="34" charset="0"/>
              <a:buNone/>
            </a:pPr>
            <a:r>
              <a:rPr lang="zh-CN" altLang="en-US" b="1" dirty="0"/>
              <a:t>第8章  类和对象</a:t>
            </a:r>
          </a:p>
          <a:p>
            <a:pPr indent="-6350">
              <a:buFont typeface="Arial" panose="020B0604020202020204" pitchFamily="34" charset="0"/>
              <a:buNone/>
            </a:pPr>
            <a:r>
              <a:rPr lang="zh-CN" altLang="en-US" b="1" dirty="0"/>
              <a:t>第9章  关于类和对象的进一步讨论</a:t>
            </a:r>
          </a:p>
          <a:p>
            <a:pPr indent="-6350">
              <a:buFont typeface="Arial" panose="020B0604020202020204" pitchFamily="34" charset="0"/>
              <a:buNone/>
            </a:pPr>
            <a:r>
              <a:rPr lang="zh-CN" altLang="en-US" b="1" dirty="0"/>
              <a:t>第10章  运算符重载</a:t>
            </a:r>
          </a:p>
        </p:txBody>
      </p:sp>
    </p:spTree>
    <p:extLst>
      <p:ext uri="{BB962C8B-B14F-4D97-AF65-F5344CB8AC3E}">
        <p14:creationId xmlns:p14="http://schemas.microsoft.com/office/powerpoint/2010/main" val="158333818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AC66A4D9-4595-05A3-A0AD-EA4A6860F9A2}"/>
              </a:ext>
            </a:extLst>
          </p:cNvPr>
          <p:cNvSpPr txBox="1">
            <a:spLocks noChangeArrowheads="1"/>
          </p:cNvSpPr>
          <p:nvPr/>
        </p:nvSpPr>
        <p:spPr>
          <a:xfrm>
            <a:off x="0" y="1257745"/>
            <a:ext cx="9023230" cy="21712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C++</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编译系统都使</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new</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返回一个0指针值。只要检测返回值是否为0，就可判断分配内存是否成功</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在不再需要使用由</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new</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建立的对象时，可以用</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delete</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运算符予以释放。如</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delete pt;         //</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释放</a:t>
            </a: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pt</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指向的内存空间（</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释放内存空间之前，自动调用析构函数，完成有关善后清理工作。）</a:t>
            </a:r>
          </a:p>
        </p:txBody>
      </p:sp>
    </p:spTree>
    <p:extLst>
      <p:ext uri="{BB962C8B-B14F-4D97-AF65-F5344CB8AC3E}">
        <p14:creationId xmlns:p14="http://schemas.microsoft.com/office/powerpoint/2010/main" val="429488277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536EB3-576D-4BAB-3BE8-FFC9541DB6A3}"/>
              </a:ext>
            </a:extLst>
          </p:cNvPr>
          <p:cNvSpPr txBox="1">
            <a:spLocks noChangeArrowheads="1"/>
          </p:cNvSpPr>
          <p:nvPr/>
        </p:nvSpPr>
        <p:spPr>
          <a:xfrm>
            <a:off x="195532" y="1447800"/>
            <a:ext cx="8382000" cy="4502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2788" indent="-357188" algn="just">
              <a:spcBef>
                <a:spcPts val="600"/>
              </a:spcBef>
              <a:spcAft>
                <a:spcPts val="600"/>
              </a:spcAft>
              <a:buClr>
                <a:srgbClr val="FF0000"/>
              </a:buClr>
              <a:buSzPct val="80000"/>
              <a:buFont typeface="Wingdings" panose="05000000000000000000" pitchFamily="2" charset="2"/>
              <a:buChar char="p"/>
            </a:pPr>
            <a:r>
              <a:rPr lang="zh-CN" altLang="en-US" sz="2400"/>
              <a:t>析构函数(</a:t>
            </a:r>
            <a:r>
              <a:rPr lang="en-US" altLang="zh-CN" sz="2400"/>
              <a:t>destructor)</a:t>
            </a:r>
            <a:r>
              <a:rPr lang="zh-CN" altLang="en-US" sz="2400"/>
              <a:t>：类名的前面加一个“～”符号，析构函数是与构造函数作用相反的函数</a:t>
            </a:r>
            <a:endParaRPr lang="en-US" altLang="zh-CN" sz="2400"/>
          </a:p>
          <a:p>
            <a:pPr lvl="1" indent="-6350" algn="just">
              <a:buFont typeface="Arial" panose="020B0604020202020204" pitchFamily="34" charset="0"/>
              <a:buNone/>
            </a:pPr>
            <a:r>
              <a:rPr lang="en-US" altLang="zh-CN" sz="2000"/>
              <a:t>class Box</a:t>
            </a:r>
          </a:p>
          <a:p>
            <a:pPr lvl="1" indent="-6350" algn="just">
              <a:buFont typeface="Arial" panose="020B0604020202020204" pitchFamily="34" charset="0"/>
              <a:buNone/>
            </a:pPr>
            <a:r>
              <a:rPr lang="en-US" altLang="zh-CN" sz="2000"/>
              <a:t>{</a:t>
            </a:r>
          </a:p>
          <a:p>
            <a:pPr lvl="1" indent="-6350" algn="just">
              <a:buFont typeface="Arial" panose="020B0604020202020204" pitchFamily="34" charset="0"/>
              <a:buNone/>
            </a:pPr>
            <a:r>
              <a:rPr lang="en-US" altLang="zh-CN" sz="2000"/>
              <a:t>		     public:</a:t>
            </a:r>
          </a:p>
          <a:p>
            <a:pPr lvl="4" indent="-6350" algn="just">
              <a:buFont typeface="Arial" panose="020B0604020202020204" pitchFamily="34" charset="0"/>
              <a:buNone/>
            </a:pPr>
            <a:r>
              <a:rPr lang="en-US" altLang="zh-CN" sz="2000"/>
              <a:t>Box(); </a:t>
            </a:r>
          </a:p>
          <a:p>
            <a:pPr lvl="4" indent="-6350" algn="just">
              <a:buFont typeface="Arial" panose="020B0604020202020204" pitchFamily="34" charset="0"/>
              <a:buNone/>
            </a:pPr>
            <a:r>
              <a:rPr lang="en-US" altLang="zh-CN" sz="2000">
                <a:solidFill>
                  <a:srgbClr val="FF0000"/>
                </a:solidFill>
              </a:rPr>
              <a:t>~Box();</a:t>
            </a:r>
          </a:p>
          <a:p>
            <a:pPr lvl="1" indent="-6350" algn="just">
              <a:buFont typeface="Arial" panose="020B0604020202020204" pitchFamily="34" charset="0"/>
              <a:buNone/>
            </a:pPr>
            <a:r>
              <a:rPr lang="en-US" altLang="zh-CN" sz="2000"/>
              <a:t>};</a:t>
            </a:r>
            <a:endParaRPr lang="zh-CN" altLang="en-US" sz="2000"/>
          </a:p>
          <a:p>
            <a:pPr marL="712788" indent="-357188" algn="just">
              <a:spcBef>
                <a:spcPts val="600"/>
              </a:spcBef>
              <a:spcAft>
                <a:spcPts val="600"/>
              </a:spcAft>
              <a:buClr>
                <a:srgbClr val="FF0000"/>
              </a:buClr>
              <a:buSzPct val="80000"/>
              <a:buFont typeface="Wingdings" panose="05000000000000000000" pitchFamily="2" charset="2"/>
              <a:buChar char="p"/>
            </a:pPr>
            <a:r>
              <a:rPr lang="zh-CN" altLang="en-US" sz="2400"/>
              <a:t>当对象的生命期结束时，会自动执行析构函数</a:t>
            </a:r>
            <a:endParaRPr lang="en-US" altLang="zh-CN" sz="2400"/>
          </a:p>
        </p:txBody>
      </p:sp>
      <p:sp>
        <p:nvSpPr>
          <p:cNvPr id="4" name="文本框 3">
            <a:extLst>
              <a:ext uri="{FF2B5EF4-FFF2-40B4-BE49-F238E27FC236}">
                <a16:creationId xmlns:a16="http://schemas.microsoft.com/office/drawing/2014/main" id="{67CA5F7C-C641-C0C4-4C3A-0EA3B1FD895E}"/>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311BF1B4-99BE-F798-F5AE-51262542FE3E}"/>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76F63DA-CDC8-C221-6FA3-A2088F27CBD8}"/>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9A33B17A-A83B-5506-82B4-3535C3395483}"/>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425649722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CF4DBAD-3E6B-B79C-8A4F-2BB11DF4E789}"/>
              </a:ext>
            </a:extLst>
          </p:cNvPr>
          <p:cNvSpPr txBox="1">
            <a:spLocks noChangeArrowheads="1"/>
          </p:cNvSpPr>
          <p:nvPr/>
        </p:nvSpPr>
        <p:spPr>
          <a:xfrm>
            <a:off x="268287" y="1262063"/>
            <a:ext cx="8607425" cy="47591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2788" marR="0" lvl="0" indent="-357188" algn="just" defTabSz="914400" rtl="0" eaLnBrk="1" fontAlgn="auto" latinLnBrk="0" hangingPunct="1">
              <a:lnSpc>
                <a:spcPts val="34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如果出现以下几种情况，程序就会执行析构函数： </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1168400" marR="0" lvl="1" indent="-357188" algn="just" defTabSz="914400" rtl="0" eaLnBrk="1" fontAlgn="auto" latinLnBrk="0" hangingPunct="1">
              <a:lnSpc>
                <a:spcPts val="3400"/>
              </a:lnSpc>
              <a:spcBef>
                <a:spcPts val="600"/>
              </a:spcBef>
              <a:spcAft>
                <a:spcPts val="600"/>
              </a:spcAft>
              <a:buClr>
                <a:srgbClr val="FF0000"/>
              </a:buClr>
              <a:buSzPct val="80000"/>
              <a:buFont typeface="Wingdings" pitchFamily="2" charset="2"/>
              <a:buChar char="Ø"/>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自动局部对象，当这个函数被调用结束时，对象应该释放，在对象释放前自动执行析构函数</a:t>
            </a:r>
          </a:p>
          <a:p>
            <a:pPr marL="1168400" marR="0" lvl="1" indent="-357188" algn="just" defTabSz="914400" rtl="0" eaLnBrk="1" fontAlgn="auto" latinLnBrk="0" hangingPunct="1">
              <a:lnSpc>
                <a:spcPts val="3400"/>
              </a:lnSpc>
              <a:spcBef>
                <a:spcPts val="600"/>
              </a:spcBef>
              <a:spcAft>
                <a:spcPts val="600"/>
              </a:spcAft>
              <a:buClr>
                <a:srgbClr val="FF0000"/>
              </a:buClr>
              <a:buSzPct val="80000"/>
              <a:buFont typeface="Wingdings" pitchFamily="2" charset="2"/>
              <a:buChar char="Ø"/>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static</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局部对象，只在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main</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函数结束或调用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exit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函数结束程序时</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1168400" marR="0" lvl="1" indent="-357188" algn="just" defTabSz="914400" rtl="0" eaLnBrk="1" fontAlgn="auto" latinLnBrk="0" hangingPunct="1">
              <a:lnSpc>
                <a:spcPts val="3400"/>
              </a:lnSpc>
              <a:spcBef>
                <a:spcPts val="600"/>
              </a:spcBef>
              <a:spcAft>
                <a:spcPts val="600"/>
              </a:spcAft>
              <a:buClr>
                <a:srgbClr val="FF0000"/>
              </a:buClr>
              <a:buSzPct val="80000"/>
              <a:buFont typeface="Wingdings" pitchFamily="2" charset="2"/>
              <a:buChar char="Ø"/>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全局对象，则在程序的流程离开其作用域时(如</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main</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函数结束或调用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exit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函数) 时</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1168400" marR="0" lvl="1" indent="-357188" algn="just" defTabSz="914400" rtl="0" eaLnBrk="1" fontAlgn="auto" latinLnBrk="0" hangingPunct="1">
              <a:lnSpc>
                <a:spcPts val="3400"/>
              </a:lnSpc>
              <a:spcBef>
                <a:spcPts val="600"/>
              </a:spcBef>
              <a:spcAft>
                <a:spcPts val="600"/>
              </a:spcAft>
              <a:buClr>
                <a:srgbClr val="FF0000"/>
              </a:buClr>
              <a:buSzPct val="80000"/>
              <a:buFont typeface="Wingdings" pitchFamily="2" charset="2"/>
              <a:buChar char="Ø"/>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如果用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new</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运算符动态地建立了一个对象，当用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delete</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运算符释放该对象时，先调用该对象的析构函数</a:t>
            </a:r>
          </a:p>
        </p:txBody>
      </p:sp>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61665979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91F5E9-AD71-55CF-3075-083856DD3F64}"/>
              </a:ext>
            </a:extLst>
          </p:cNvPr>
          <p:cNvSpPr txBox="1">
            <a:spLocks noChangeArrowheads="1"/>
          </p:cNvSpPr>
          <p:nvPr/>
        </p:nvSpPr>
        <p:spPr>
          <a:xfrm>
            <a:off x="-43133" y="1306902"/>
            <a:ext cx="8988725" cy="51542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2788" indent="-357188" algn="just">
              <a:spcBef>
                <a:spcPts val="600"/>
              </a:spcBef>
              <a:spcAft>
                <a:spcPts val="600"/>
              </a:spcAft>
              <a:buClr>
                <a:srgbClr val="FF0000"/>
              </a:buClr>
              <a:buSzPct val="80000"/>
              <a:buFont typeface="Wingdings" panose="05000000000000000000" pitchFamily="2" charset="2"/>
              <a:buChar char="p"/>
            </a:pPr>
            <a:r>
              <a:rPr lang="zh-CN" altLang="en-US" sz="2200" dirty="0">
                <a:solidFill>
                  <a:srgbClr val="0000FF"/>
                </a:solidFill>
                <a:ea typeface="黑体" panose="02010609060101010101" pitchFamily="49" charset="-122"/>
              </a:rPr>
              <a:t>对析构函数的理解：</a:t>
            </a:r>
            <a:endParaRPr lang="en-US" altLang="zh-CN" sz="2200" dirty="0">
              <a:solidFill>
                <a:srgbClr val="0000FF"/>
              </a:solidFill>
              <a:ea typeface="黑体" panose="02010609060101010101" pitchFamily="49" charset="-122"/>
            </a:endParaRPr>
          </a:p>
          <a:p>
            <a:pPr marL="1168400" lvl="1" indent="-357188" algn="just">
              <a:lnSpc>
                <a:spcPts val="2800"/>
              </a:lnSpc>
              <a:spcBef>
                <a:spcPts val="600"/>
              </a:spcBef>
              <a:buClr>
                <a:srgbClr val="FF0000"/>
              </a:buClr>
              <a:buSzPct val="80000"/>
              <a:buFont typeface="Wingdings" panose="05000000000000000000" pitchFamily="2" charset="2"/>
              <a:buChar char="Ø"/>
            </a:pPr>
            <a:r>
              <a:rPr lang="zh-CN" altLang="en-US" sz="2000" dirty="0">
                <a:ea typeface="黑体" panose="02010609060101010101" pitchFamily="49" charset="-122"/>
              </a:rPr>
              <a:t>析构函数的作用并不是删除对象，而是</a:t>
            </a:r>
            <a:r>
              <a:rPr lang="zh-CN" altLang="en-US" sz="2000" dirty="0">
                <a:solidFill>
                  <a:srgbClr val="FF0000"/>
                </a:solidFill>
                <a:ea typeface="黑体" panose="02010609060101010101" pitchFamily="49" charset="-122"/>
              </a:rPr>
              <a:t>在撤销对象占用的内存之前完成一些清理工作</a:t>
            </a:r>
            <a:r>
              <a:rPr lang="zh-CN" altLang="en-US" sz="2000" dirty="0">
                <a:ea typeface="黑体" panose="02010609060101010101" pitchFamily="49" charset="-122"/>
              </a:rPr>
              <a:t>，使这部分内存可以被程序分配给新对象使用。</a:t>
            </a:r>
            <a:endParaRPr lang="en-US" altLang="zh-CN" sz="2000" dirty="0">
              <a:ea typeface="黑体" panose="02010609060101010101" pitchFamily="49" charset="-122"/>
            </a:endParaRPr>
          </a:p>
          <a:p>
            <a:pPr marL="1168400" lvl="1" indent="-357188" algn="just">
              <a:lnSpc>
                <a:spcPts val="2800"/>
              </a:lnSpc>
              <a:spcBef>
                <a:spcPts val="600"/>
              </a:spcBef>
              <a:buClr>
                <a:srgbClr val="FF0000"/>
              </a:buClr>
              <a:buSzPct val="80000"/>
              <a:buFont typeface="Wingdings" panose="05000000000000000000" pitchFamily="2" charset="2"/>
              <a:buChar char="Ø"/>
            </a:pPr>
            <a:r>
              <a:rPr lang="zh-CN" altLang="en-US" sz="2000" dirty="0">
                <a:ea typeface="黑体" panose="02010609060101010101" pitchFamily="49" charset="-122"/>
              </a:rPr>
              <a:t>析构函数不能被重载；一个类可以有多个构造函数，只能有一个析构函数。</a:t>
            </a:r>
            <a:endParaRPr lang="en-US" altLang="zh-CN" sz="2000" dirty="0">
              <a:ea typeface="黑体" panose="02010609060101010101" pitchFamily="49" charset="-122"/>
            </a:endParaRPr>
          </a:p>
          <a:p>
            <a:pPr marL="1168400" lvl="1" indent="-357188" algn="just">
              <a:lnSpc>
                <a:spcPts val="2800"/>
              </a:lnSpc>
              <a:spcBef>
                <a:spcPts val="600"/>
              </a:spcBef>
              <a:buClr>
                <a:srgbClr val="FF0000"/>
              </a:buClr>
              <a:buSzPct val="80000"/>
              <a:buFont typeface="Wingdings" panose="05000000000000000000" pitchFamily="2" charset="2"/>
              <a:buChar char="Ø"/>
            </a:pPr>
            <a:r>
              <a:rPr lang="zh-CN" altLang="en-US" sz="2000" dirty="0">
                <a:ea typeface="黑体" panose="02010609060101010101" pitchFamily="49" charset="-122"/>
              </a:rPr>
              <a:t>程序设计者事先设计好析构函数， 只要对象的生命期结束，</a:t>
            </a:r>
            <a:r>
              <a:rPr lang="zh-CN" altLang="en-US" sz="2000" dirty="0">
                <a:solidFill>
                  <a:srgbClr val="FF0000"/>
                </a:solidFill>
                <a:ea typeface="黑体" panose="02010609060101010101" pitchFamily="49" charset="-122"/>
              </a:rPr>
              <a:t>程序就自动执行析构函数</a:t>
            </a:r>
            <a:r>
              <a:rPr lang="zh-CN" altLang="en-US" sz="2000" dirty="0">
                <a:ea typeface="黑体" panose="02010609060101010101" pitchFamily="49" charset="-122"/>
              </a:rPr>
              <a:t>来完成这些工作</a:t>
            </a:r>
            <a:endParaRPr lang="en-US" altLang="zh-CN" sz="2000" dirty="0">
              <a:ea typeface="黑体" panose="02010609060101010101" pitchFamily="49" charset="-122"/>
            </a:endParaRPr>
          </a:p>
          <a:p>
            <a:pPr marL="1168400" lvl="1" indent="-357188" algn="just">
              <a:lnSpc>
                <a:spcPts val="2800"/>
              </a:lnSpc>
              <a:spcBef>
                <a:spcPts val="600"/>
              </a:spcBef>
              <a:buClr>
                <a:srgbClr val="FF0000"/>
              </a:buClr>
              <a:buSzPct val="80000"/>
              <a:buFont typeface="Wingdings" panose="05000000000000000000" pitchFamily="2" charset="2"/>
              <a:buChar char="Ø"/>
            </a:pPr>
            <a:r>
              <a:rPr lang="zh-CN" altLang="en-US" sz="2000" dirty="0">
                <a:ea typeface="黑体" panose="02010609060101010101" pitchFamily="49" charset="-122"/>
              </a:rPr>
              <a:t>析构函数的作用并不仅限于释放资源方面，还可以被用来执行</a:t>
            </a:r>
            <a:r>
              <a:rPr lang="zh-CN" altLang="en-US" sz="2000" dirty="0">
                <a:solidFill>
                  <a:srgbClr val="FF0000"/>
                </a:solidFill>
                <a:ea typeface="黑体" panose="02010609060101010101" pitchFamily="49" charset="-122"/>
              </a:rPr>
              <a:t>“用户希望在最后一次使用对象之后所执行的任何操作”</a:t>
            </a:r>
            <a:r>
              <a:rPr lang="zh-CN" altLang="en-US" sz="2000" dirty="0">
                <a:ea typeface="黑体" panose="02010609060101010101" pitchFamily="49" charset="-122"/>
              </a:rPr>
              <a:t>，析构函数是在声明类的时候定义的，析构函数可以完成类的设计者所指定的任何操作</a:t>
            </a:r>
          </a:p>
          <a:p>
            <a:pPr marL="1168400" lvl="1" indent="-357188" algn="just">
              <a:lnSpc>
                <a:spcPts val="2800"/>
              </a:lnSpc>
              <a:spcBef>
                <a:spcPts val="600"/>
              </a:spcBef>
              <a:buClr>
                <a:srgbClr val="FF0000"/>
              </a:buClr>
              <a:buSzPct val="80000"/>
              <a:buFont typeface="Wingdings" panose="05000000000000000000" pitchFamily="2" charset="2"/>
              <a:buChar char="Ø"/>
            </a:pPr>
            <a:r>
              <a:rPr lang="zh-CN" altLang="en-US" sz="2000" dirty="0">
                <a:ea typeface="黑体" panose="02010609060101010101" pitchFamily="49" charset="-122"/>
              </a:rPr>
              <a:t>类的设计者应当在声明类的同时定义析构函数，以指定如何完成“清理”的工作</a:t>
            </a:r>
            <a:endParaRPr lang="en-US" altLang="zh-CN" sz="2000" dirty="0">
              <a:ea typeface="黑体" panose="02010609060101010101" pitchFamily="49" charset="-122"/>
            </a:endParaRPr>
          </a:p>
          <a:p>
            <a:pPr marL="1168400" lvl="1" indent="-357188" algn="just">
              <a:lnSpc>
                <a:spcPts val="2800"/>
              </a:lnSpc>
              <a:spcBef>
                <a:spcPts val="600"/>
              </a:spcBef>
              <a:buClr>
                <a:srgbClr val="FF0000"/>
              </a:buClr>
              <a:buSzPct val="80000"/>
              <a:buFont typeface="Wingdings" panose="05000000000000000000" pitchFamily="2" charset="2"/>
              <a:buChar char="Ø"/>
            </a:pPr>
            <a:r>
              <a:rPr lang="zh-CN" altLang="en-US" sz="2000" dirty="0">
                <a:ea typeface="黑体" panose="02010609060101010101" pitchFamily="49" charset="-122"/>
              </a:rPr>
              <a:t>如果用户没有定义析构函数</a:t>
            </a:r>
            <a:r>
              <a:rPr lang="en-US" altLang="zh-CN" sz="2000" dirty="0">
                <a:ea typeface="黑体" panose="02010609060101010101" pitchFamily="49" charset="-122"/>
              </a:rPr>
              <a:t>, C++</a:t>
            </a:r>
            <a:r>
              <a:rPr lang="zh-CN" altLang="en-US" sz="2000" dirty="0">
                <a:ea typeface="黑体" panose="02010609060101010101" pitchFamily="49" charset="-122"/>
              </a:rPr>
              <a:t>编译系统会自动生成一个析构函数</a:t>
            </a:r>
          </a:p>
        </p:txBody>
      </p:sp>
      <p:sp>
        <p:nvSpPr>
          <p:cNvPr id="4" name="文本框 3">
            <a:extLst>
              <a:ext uri="{FF2B5EF4-FFF2-40B4-BE49-F238E27FC236}">
                <a16:creationId xmlns:a16="http://schemas.microsoft.com/office/drawing/2014/main" id="{E369F66A-51B4-14D1-5437-59605648FBD4}"/>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396600A9-76FE-14CD-827D-1427BDF4B128}"/>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D431911-E67C-F661-82BC-1AAAA213C620}"/>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2617F4E5-C91B-1108-F0B9-94367CE57661}"/>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9095488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16433EC6-67C1-67EC-49BA-F641178D0DCE}"/>
              </a:ext>
            </a:extLst>
          </p:cNvPr>
          <p:cNvSpPr txBox="1">
            <a:spLocks noChangeArrowheads="1"/>
          </p:cNvSpPr>
          <p:nvPr/>
        </p:nvSpPr>
        <p:spPr>
          <a:xfrm>
            <a:off x="285323" y="1143985"/>
            <a:ext cx="81534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9.8.1 对象的赋值</a:t>
            </a:r>
          </a:p>
        </p:txBody>
      </p:sp>
      <p:sp>
        <p:nvSpPr>
          <p:cNvPr id="8" name="Rectangle 2">
            <a:extLst>
              <a:ext uri="{FF2B5EF4-FFF2-40B4-BE49-F238E27FC236}">
                <a16:creationId xmlns:a16="http://schemas.microsoft.com/office/drawing/2014/main" id="{7A525677-A86F-8319-651F-58776BF1B0C4}"/>
              </a:ext>
            </a:extLst>
          </p:cNvPr>
          <p:cNvSpPr txBox="1">
            <a:spLocks noChangeArrowheads="1"/>
          </p:cNvSpPr>
          <p:nvPr/>
        </p:nvSpPr>
        <p:spPr>
          <a:xfrm>
            <a:off x="56723" y="2044007"/>
            <a:ext cx="8975134" cy="276090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对象赋值的一般形式： </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对象名1 = 对象名2;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注意：对象名1和对象名2必须属于同一个类。</a:t>
            </a:r>
            <a:endPar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说明：</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(1) 对象的赋值只对其中的数据成员赋值，而不对成员函数赋值。</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(2) 类的数据成员中不能包括动态分配的数据，否则在赋值时可能出现严重后果。</a:t>
            </a:r>
          </a:p>
        </p:txBody>
      </p:sp>
    </p:spTree>
    <p:extLst>
      <p:ext uri="{BB962C8B-B14F-4D97-AF65-F5344CB8AC3E}">
        <p14:creationId xmlns:p14="http://schemas.microsoft.com/office/powerpoint/2010/main" val="16861023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Rectangle 2">
            <a:extLst>
              <a:ext uri="{FF2B5EF4-FFF2-40B4-BE49-F238E27FC236}">
                <a16:creationId xmlns:a16="http://schemas.microsoft.com/office/drawing/2014/main" id="{3A02A0B1-0198-5F30-DF6F-1740976CC1DB}"/>
              </a:ext>
            </a:extLst>
          </p:cNvPr>
          <p:cNvSpPr txBox="1">
            <a:spLocks noChangeArrowheads="1"/>
          </p:cNvSpPr>
          <p:nvPr/>
        </p:nvSpPr>
        <p:spPr>
          <a:xfrm>
            <a:off x="282726" y="1265959"/>
            <a:ext cx="8382000" cy="51693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例9.9 对象的赋值。</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Box</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0"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声明有默认参数的构造函数</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400050" marR="0" lvl="2"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Box(int=10,int=10,int=10);               </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400050" marR="0" lvl="2"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volume( );</a:t>
            </a:r>
          </a:p>
          <a:p>
            <a:pPr marL="0"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400050" marR="0" lvl="2"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height;</a:t>
            </a:r>
          </a:p>
          <a:p>
            <a:pPr marL="400050" marR="0" lvl="2"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width;</a:t>
            </a:r>
          </a:p>
          <a:p>
            <a:pPr marL="400050" marR="0" lvl="2"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length;</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Box∷Box</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h,int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w,int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len</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400050" marR="0" lvl="2"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height=h;</a:t>
            </a:r>
          </a:p>
          <a:p>
            <a:pPr marL="400050" marR="0" lvl="2"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width=w;</a:t>
            </a:r>
          </a:p>
          <a:p>
            <a:pPr marL="400050" marR="0" lvl="2"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length=</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len</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11" name="矩形 2">
            <a:extLst>
              <a:ext uri="{FF2B5EF4-FFF2-40B4-BE49-F238E27FC236}">
                <a16:creationId xmlns:a16="http://schemas.microsoft.com/office/drawing/2014/main" id="{91C737DC-FB10-A36D-B24B-66F8B62F400E}"/>
              </a:ext>
            </a:extLst>
          </p:cNvPr>
          <p:cNvSpPr>
            <a:spLocks noChangeArrowheads="1"/>
          </p:cNvSpPr>
          <p:nvPr/>
        </p:nvSpPr>
        <p:spPr bwMode="auto">
          <a:xfrm>
            <a:off x="4187976" y="1438994"/>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Box∷volume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return(height*width*length);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返回体积</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12" name="矩形 3">
            <a:extLst>
              <a:ext uri="{FF2B5EF4-FFF2-40B4-BE49-F238E27FC236}">
                <a16:creationId xmlns:a16="http://schemas.microsoft.com/office/drawing/2014/main" id="{7B332807-3F4D-B1D6-B1BC-EBADFE0F9CC4}"/>
              </a:ext>
            </a:extLst>
          </p:cNvPr>
          <p:cNvSpPr>
            <a:spLocks noChangeArrowheads="1"/>
          </p:cNvSpPr>
          <p:nvPr/>
        </p:nvSpPr>
        <p:spPr bwMode="auto">
          <a:xfrm>
            <a:off x="4259414" y="2724870"/>
            <a:ext cx="4572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定义两个对象</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box1</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和</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box2</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Box box1(15,30,25),box2;      </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&lt;&lt;″The volume of box1 is ″&lt;&lt;box1.volume( )&lt;&lt;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box2=box1;      </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将</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box1</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的值赋给</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box2</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&lt;&lt;″The volume of box2 is ″&lt;&lt;box2.volume( )&lt;&lt;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0;</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cxnSp>
        <p:nvCxnSpPr>
          <p:cNvPr id="13" name="直接连接符 12">
            <a:extLst>
              <a:ext uri="{FF2B5EF4-FFF2-40B4-BE49-F238E27FC236}">
                <a16:creationId xmlns:a16="http://schemas.microsoft.com/office/drawing/2014/main" id="{EC0DA2BF-D6EF-40E6-9EF6-EC2A0E28E081}"/>
              </a:ext>
            </a:extLst>
          </p:cNvPr>
          <p:cNvCxnSpPr>
            <a:cxnSpLocks/>
          </p:cNvCxnSpPr>
          <p:nvPr/>
        </p:nvCxnSpPr>
        <p:spPr>
          <a:xfrm flipH="1">
            <a:off x="3994063" y="1265958"/>
            <a:ext cx="5393" cy="5063610"/>
          </a:xfrm>
          <a:prstGeom prst="line">
            <a:avLst/>
          </a:prstGeom>
          <a:noFill/>
          <a:ln w="25400" cap="flat" cmpd="sng" algn="ctr">
            <a:solidFill>
              <a:srgbClr val="800000"/>
            </a:solidFill>
            <a:prstDash val="solid"/>
          </a:ln>
          <a:effectLst>
            <a:outerShdw blurRad="50800" dist="38100" algn="l" rotWithShape="0">
              <a:prstClr val="black">
                <a:alpha val="40000"/>
              </a:prstClr>
            </a:outerShdw>
          </a:effectLst>
        </p:spPr>
      </p:cxnSp>
      <p:sp>
        <p:nvSpPr>
          <p:cNvPr id="14" name="矩形 6">
            <a:extLst>
              <a:ext uri="{FF2B5EF4-FFF2-40B4-BE49-F238E27FC236}">
                <a16:creationId xmlns:a16="http://schemas.microsoft.com/office/drawing/2014/main" id="{4705670D-25AE-D3F7-B73B-F7ADD8CDD7B1}"/>
              </a:ext>
            </a:extLst>
          </p:cNvPr>
          <p:cNvSpPr>
            <a:spLocks noChangeArrowheads="1"/>
          </p:cNvSpPr>
          <p:nvPr/>
        </p:nvSpPr>
        <p:spPr bwMode="auto">
          <a:xfrm>
            <a:off x="4688039" y="5388645"/>
            <a:ext cx="3714750" cy="1016000"/>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运行结果如下：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The volume of box1 is 11250</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The volume of box2 is 11250</a:t>
            </a:r>
          </a:p>
        </p:txBody>
      </p:sp>
    </p:spTree>
    <p:extLst>
      <p:ext uri="{BB962C8B-B14F-4D97-AF65-F5344CB8AC3E}">
        <p14:creationId xmlns:p14="http://schemas.microsoft.com/office/powerpoint/2010/main" val="289385839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3">
            <a:extLst>
              <a:ext uri="{FF2B5EF4-FFF2-40B4-BE49-F238E27FC236}">
                <a16:creationId xmlns:a16="http://schemas.microsoft.com/office/drawing/2014/main" id="{9712DC7E-20BA-A062-97A2-6BFBDE05D652}"/>
              </a:ext>
            </a:extLst>
          </p:cNvPr>
          <p:cNvSpPr txBox="1">
            <a:spLocks noChangeArrowheads="1"/>
          </p:cNvSpPr>
          <p:nvPr/>
        </p:nvSpPr>
        <p:spPr>
          <a:xfrm>
            <a:off x="518470" y="942176"/>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9.8.2 对象的复制</a:t>
            </a:r>
          </a:p>
        </p:txBody>
      </p:sp>
      <p:sp>
        <p:nvSpPr>
          <p:cNvPr id="9" name="Rectangle 2">
            <a:extLst>
              <a:ext uri="{FF2B5EF4-FFF2-40B4-BE49-F238E27FC236}">
                <a16:creationId xmlns:a16="http://schemas.microsoft.com/office/drawing/2014/main" id="{9C214B83-2D56-6728-A997-6C807D459EAE}"/>
              </a:ext>
            </a:extLst>
          </p:cNvPr>
          <p:cNvSpPr txBox="1">
            <a:spLocks noChangeArrowheads="1"/>
          </p:cNvSpPr>
          <p:nvPr/>
        </p:nvSpPr>
        <p:spPr>
          <a:xfrm>
            <a:off x="236001" y="1537074"/>
            <a:ext cx="8624887" cy="51292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用到多个完全相同的对象</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 将对象在某一瞬时的状态保留下来</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Box box2(box1); </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用已有的对象</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box1</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去克隆出一个新对象</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box2。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一般形式为</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类名 对象2(对象1)；   </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用对象1复制出对象2。</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在建立对象时调用一个特殊的构造函数——</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复制构造函数</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The copy constructor definition.</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FF0000"/>
                </a:solidFill>
                <a:effectLst/>
                <a:uLnTx/>
                <a:uFillTx/>
                <a:latin typeface="Times New Roman"/>
                <a:ea typeface="黑体" panose="02010609060101010101" pitchFamily="49" charset="-122"/>
                <a:cs typeface="+mn-cs"/>
              </a:rPr>
              <a:t>Box∷Box</a:t>
            </a:r>
            <a:r>
              <a:rPr kumimoji="0" lang="en-US" altLang="zh-CN" sz="18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(const  Box&amp; b)</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height=</a:t>
            </a:r>
            <a:r>
              <a:rPr kumimoji="0" lang="en-US" altLang="zh-CN" sz="1800" b="0" i="0" u="none" strike="noStrike" kern="1200" cap="none" spc="0" normalizeH="0" baseline="0" noProof="0" dirty="0" err="1">
                <a:ln>
                  <a:noFill/>
                </a:ln>
                <a:solidFill>
                  <a:srgbClr val="000000"/>
                </a:solidFill>
                <a:effectLst/>
                <a:uLnTx/>
                <a:uFillTx/>
                <a:latin typeface="Times New Roman"/>
                <a:ea typeface="黑体" panose="02010609060101010101" pitchFamily="49" charset="-122"/>
                <a:cs typeface="+mn-cs"/>
              </a:rPr>
              <a:t>b.height</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width=</a:t>
            </a:r>
            <a:r>
              <a:rPr kumimoji="0" lang="en-US" altLang="zh-CN" sz="1800" b="0" i="0" u="none" strike="noStrike" kern="1200" cap="none" spc="0" normalizeH="0" baseline="0" noProof="0" dirty="0" err="1">
                <a:ln>
                  <a:noFill/>
                </a:ln>
                <a:solidFill>
                  <a:srgbClr val="000000"/>
                </a:solidFill>
                <a:effectLst/>
                <a:uLnTx/>
                <a:uFillTx/>
                <a:latin typeface="Times New Roman"/>
                <a:ea typeface="黑体" panose="02010609060101010101" pitchFamily="49" charset="-122"/>
                <a:cs typeface="+mn-cs"/>
              </a:rPr>
              <a:t>b.width</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length=</a:t>
            </a:r>
            <a:r>
              <a:rPr kumimoji="0" lang="en-US" altLang="zh-CN" sz="1800" b="0" i="0" u="none" strike="noStrike" kern="1200" cap="none" spc="0" normalizeH="0" baseline="0" noProof="0" dirty="0" err="1">
                <a:ln>
                  <a:noFill/>
                </a:ln>
                <a:solidFill>
                  <a:srgbClr val="000000"/>
                </a:solidFill>
                <a:effectLst/>
                <a:uLnTx/>
                <a:uFillTx/>
                <a:latin typeface="Times New Roman"/>
                <a:ea typeface="黑体" panose="02010609060101010101" pitchFamily="49" charset="-122"/>
                <a:cs typeface="+mn-cs"/>
              </a:rPr>
              <a:t>b.length</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10" name="矩形 9">
            <a:extLst>
              <a:ext uri="{FF2B5EF4-FFF2-40B4-BE49-F238E27FC236}">
                <a16:creationId xmlns:a16="http://schemas.microsoft.com/office/drawing/2014/main" id="{AF4834A2-122E-1340-4CF7-3ACF084E9F7A}"/>
              </a:ext>
            </a:extLst>
          </p:cNvPr>
          <p:cNvSpPr>
            <a:spLocks noChangeArrowheads="1"/>
          </p:cNvSpPr>
          <p:nvPr/>
        </p:nvSpPr>
        <p:spPr bwMode="auto">
          <a:xfrm>
            <a:off x="5378602" y="1241946"/>
            <a:ext cx="3071812" cy="1123064"/>
          </a:xfrm>
          <a:prstGeom prst="rect">
            <a:avLst/>
          </a:prstGeom>
          <a:solidFill>
            <a:srgbClr val="FF99FF"/>
          </a:solidFill>
          <a:ln w="25400">
            <a:solidFill>
              <a:srgbClr val="0000FF"/>
            </a:solidFill>
            <a:miter lim="800000"/>
            <a:headEnd/>
            <a:tailEnd/>
          </a:ln>
        </p:spPr>
        <p:txBody>
          <a:bodyPr>
            <a:spAutoFit/>
          </a:bodyPr>
          <a:lstStyle>
            <a:lvl1pPr indent="-204788"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800"/>
              </a:lnSpc>
              <a:spcBef>
                <a:spcPct val="0"/>
              </a:spcBef>
              <a:spcAft>
                <a:spcPct val="0"/>
              </a:spcAft>
            </a:pPr>
            <a:r>
              <a:rPr lang="zh-CN" altLang="en-US" sz="2000" dirty="0">
                <a:solidFill>
                  <a:srgbClr val="0000FF"/>
                </a:solidFill>
                <a:latin typeface="黑体" panose="02010609060101010101" pitchFamily="49" charset="-122"/>
                <a:ea typeface="黑体" panose="02010609060101010101" pitchFamily="49" charset="-122"/>
              </a:rPr>
              <a:t>对象的复制机制。用一个已有对象快速复制出多个完全相同的对象。</a:t>
            </a:r>
          </a:p>
        </p:txBody>
      </p:sp>
      <p:sp>
        <p:nvSpPr>
          <p:cNvPr id="11" name="右箭头 5">
            <a:extLst>
              <a:ext uri="{FF2B5EF4-FFF2-40B4-BE49-F238E27FC236}">
                <a16:creationId xmlns:a16="http://schemas.microsoft.com/office/drawing/2014/main" id="{A9580E76-E72A-809A-E20B-3B94D6567CF5}"/>
              </a:ext>
            </a:extLst>
          </p:cNvPr>
          <p:cNvSpPr/>
          <p:nvPr/>
        </p:nvSpPr>
        <p:spPr>
          <a:xfrm>
            <a:off x="4788179" y="1683675"/>
            <a:ext cx="428625" cy="285750"/>
          </a:xfrm>
          <a:prstGeom prst="rightArrow">
            <a:avLst/>
          </a:prstGeom>
          <a:solidFill>
            <a:srgbClr val="00CC99"/>
          </a:solidFill>
          <a:ln w="25400" cap="flat" cmpd="sng" algn="ctr">
            <a:solidFill>
              <a:srgbClr val="00CC99">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imes New Roman"/>
              <a:ea typeface="宋体"/>
              <a:cs typeface="+mn-cs"/>
            </a:endParaRPr>
          </a:p>
        </p:txBody>
      </p:sp>
      <p:sp>
        <p:nvSpPr>
          <p:cNvPr id="12" name="线形标注 1(无边框) 8">
            <a:extLst>
              <a:ext uri="{FF2B5EF4-FFF2-40B4-BE49-F238E27FC236}">
                <a16:creationId xmlns:a16="http://schemas.microsoft.com/office/drawing/2014/main" id="{C6B4D4EA-583D-A99D-74D6-BC1DC398B8B3}"/>
              </a:ext>
            </a:extLst>
          </p:cNvPr>
          <p:cNvSpPr/>
          <p:nvPr/>
        </p:nvSpPr>
        <p:spPr>
          <a:xfrm>
            <a:off x="4246492" y="3031201"/>
            <a:ext cx="4429125" cy="1857375"/>
          </a:xfrm>
          <a:prstGeom prst="callout1">
            <a:avLst>
              <a:gd name="adj1" fmla="val 46616"/>
              <a:gd name="adj2" fmla="val -218"/>
              <a:gd name="adj3" fmla="val 83775"/>
              <a:gd name="adj4" fmla="val -25780"/>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8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黑体" pitchFamily="49" charset="-122"/>
                <a:ea typeface="黑体" pitchFamily="49" charset="-122"/>
                <a:cs typeface="+mn-cs"/>
              </a:rPr>
              <a:t>复制构造函数也是构造函数，但它只有一个参数：本类的对象，而且采用对象的引用的形式</a:t>
            </a:r>
            <a:r>
              <a:rPr kumimoji="0" lang="zh-CN" altLang="en-US" sz="2000" b="0" i="0" u="none" strike="noStrike" kern="0" cap="none" spc="0" normalizeH="0" baseline="0" noProof="0" dirty="0">
                <a:ln>
                  <a:noFill/>
                </a:ln>
                <a:solidFill>
                  <a:srgbClr val="FF0000"/>
                </a:solidFill>
                <a:effectLst/>
                <a:uLnTx/>
                <a:uFillTx/>
                <a:latin typeface="黑体" pitchFamily="49" charset="-122"/>
                <a:ea typeface="黑体" pitchFamily="49" charset="-122"/>
                <a:cs typeface="+mn-cs"/>
              </a:rPr>
              <a:t>(一般约定加</a:t>
            </a:r>
            <a:r>
              <a:rPr kumimoji="0" lang="en-US" altLang="zh-CN" sz="2000" b="0" i="0" u="none" strike="noStrike" kern="0" cap="none" spc="0" normalizeH="0" baseline="0" noProof="0" dirty="0">
                <a:ln>
                  <a:noFill/>
                </a:ln>
                <a:solidFill>
                  <a:srgbClr val="FF0000"/>
                </a:solidFill>
                <a:effectLst/>
                <a:uLnTx/>
                <a:uFillTx/>
                <a:latin typeface="黑体" pitchFamily="49" charset="-122"/>
                <a:ea typeface="黑体" pitchFamily="49" charset="-122"/>
                <a:cs typeface="+mn-cs"/>
              </a:rPr>
              <a:t>const</a:t>
            </a:r>
            <a:r>
              <a:rPr kumimoji="0" lang="zh-CN" altLang="en-US" sz="2000" b="0" i="0" u="none" strike="noStrike" kern="0" cap="none" spc="0" normalizeH="0" baseline="0" noProof="0" dirty="0">
                <a:ln>
                  <a:noFill/>
                </a:ln>
                <a:solidFill>
                  <a:srgbClr val="FF0000"/>
                </a:solidFill>
                <a:effectLst/>
                <a:uLnTx/>
                <a:uFillTx/>
                <a:latin typeface="黑体" pitchFamily="49" charset="-122"/>
                <a:ea typeface="黑体" pitchFamily="49" charset="-122"/>
                <a:cs typeface="+mn-cs"/>
              </a:rPr>
              <a:t>声明，使参数值不能改变，以免在调用此函数时因不慎而使对象值被修改)。</a:t>
            </a:r>
          </a:p>
        </p:txBody>
      </p:sp>
      <p:sp>
        <p:nvSpPr>
          <p:cNvPr id="13" name="矩形 12">
            <a:extLst>
              <a:ext uri="{FF2B5EF4-FFF2-40B4-BE49-F238E27FC236}">
                <a16:creationId xmlns:a16="http://schemas.microsoft.com/office/drawing/2014/main" id="{AE04F9A5-D273-238A-0788-A254D4C9D044}"/>
              </a:ext>
            </a:extLst>
          </p:cNvPr>
          <p:cNvSpPr>
            <a:spLocks noChangeArrowheads="1"/>
          </p:cNvSpPr>
          <p:nvPr/>
        </p:nvSpPr>
        <p:spPr bwMode="auto">
          <a:xfrm>
            <a:off x="160342" y="5431640"/>
            <a:ext cx="8830814" cy="1123064"/>
          </a:xfrm>
          <a:prstGeom prst="rect">
            <a:avLst/>
          </a:prstGeom>
          <a:solidFill>
            <a:srgbClr val="FFC000"/>
          </a:solidFill>
          <a:ln w="9525">
            <a:solidFill>
              <a:srgbClr val="0000FF"/>
            </a:solidFill>
            <a:miter lim="800000"/>
            <a:headEnd/>
            <a:tailEnd/>
          </a:ln>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800"/>
              </a:lnSpc>
              <a:spcBef>
                <a:spcPct val="0"/>
              </a:spcBef>
              <a:spcAft>
                <a:spcPct val="0"/>
              </a:spcAft>
            </a:pPr>
            <a:r>
              <a:rPr lang="zh-CN" altLang="en-US" sz="2000" dirty="0">
                <a:solidFill>
                  <a:srgbClr val="000000"/>
                </a:solidFill>
                <a:latin typeface="黑体" panose="02010609060101010101" pitchFamily="49" charset="-122"/>
                <a:ea typeface="黑体" panose="02010609060101010101" pitchFamily="49" charset="-122"/>
              </a:rPr>
              <a:t>复制构造函数的作用就是将实参对象的各成员值一一赋给新的对象中对应的成员。如果用户自己未定义复制构造函数，则编译系统会自动提供一个默认的复制构造函数，其作用只是简单地复制类中每个数据成员。</a:t>
            </a:r>
          </a:p>
        </p:txBody>
      </p:sp>
    </p:spTree>
    <p:extLst>
      <p:ext uri="{BB962C8B-B14F-4D97-AF65-F5344CB8AC3E}">
        <p14:creationId xmlns:p14="http://schemas.microsoft.com/office/powerpoint/2010/main" val="30644952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linds(horizontal)">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blinds(horizontal)">
                                      <p:cBhvr>
                                        <p:cTn id="20" dur="500"/>
                                        <p:tgtEl>
                                          <p:spTgt spid="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blinds(horizontal)">
                                      <p:cBhvr>
                                        <p:cTn id="23" dur="500"/>
                                        <p:tgtEl>
                                          <p:spTgt spid="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blinds(horizontal)">
                                      <p:cBhvr>
                                        <p:cTn id="28" dur="500"/>
                                        <p:tgtEl>
                                          <p:spTgt spid="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blinds(horizontal)">
                                      <p:cBhvr>
                                        <p:cTn id="33" dur="500"/>
                                        <p:tgtEl>
                                          <p:spTgt spid="9">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9">
                                            <p:txEl>
                                              <p:pRg st="7" end="7"/>
                                            </p:txEl>
                                          </p:spTgt>
                                        </p:tgtEl>
                                        <p:attrNameLst>
                                          <p:attrName>style.visibility</p:attrName>
                                        </p:attrNameLst>
                                      </p:cBhvr>
                                      <p:to>
                                        <p:strVal val="visible"/>
                                      </p:to>
                                    </p:set>
                                    <p:animEffect transition="in" filter="blinds(horizontal)">
                                      <p:cBhvr>
                                        <p:cTn id="36" dur="500"/>
                                        <p:tgtEl>
                                          <p:spTgt spid="9">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animEffect transition="in" filter="blinds(horizontal)">
                                      <p:cBhvr>
                                        <p:cTn id="39" dur="500"/>
                                        <p:tgtEl>
                                          <p:spTgt spid="9">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9">
                                            <p:txEl>
                                              <p:pRg st="9" end="9"/>
                                            </p:txEl>
                                          </p:spTgt>
                                        </p:tgtEl>
                                        <p:attrNameLst>
                                          <p:attrName>style.visibility</p:attrName>
                                        </p:attrNameLst>
                                      </p:cBhvr>
                                      <p:to>
                                        <p:strVal val="visible"/>
                                      </p:to>
                                    </p:set>
                                    <p:animEffect transition="in" filter="blinds(horizontal)">
                                      <p:cBhvr>
                                        <p:cTn id="42" dur="500"/>
                                        <p:tgtEl>
                                          <p:spTgt spid="9">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9">
                                            <p:txEl>
                                              <p:pRg st="10" end="10"/>
                                            </p:txEl>
                                          </p:spTgt>
                                        </p:tgtEl>
                                        <p:attrNameLst>
                                          <p:attrName>style.visibility</p:attrName>
                                        </p:attrNameLst>
                                      </p:cBhvr>
                                      <p:to>
                                        <p:strVal val="visible"/>
                                      </p:to>
                                    </p:set>
                                    <p:animEffect transition="in" filter="blinds(horizontal)">
                                      <p:cBhvr>
                                        <p:cTn id="45" dur="500"/>
                                        <p:tgtEl>
                                          <p:spTgt spid="9">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blinds(horizontal)">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blinds(horizontal)">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2D2862D2-61BF-B143-6C2F-817A5D6B86DC}"/>
              </a:ext>
            </a:extLst>
          </p:cNvPr>
          <p:cNvSpPr txBox="1">
            <a:spLocks noChangeArrowheads="1"/>
          </p:cNvSpPr>
          <p:nvPr/>
        </p:nvSpPr>
        <p:spPr>
          <a:xfrm>
            <a:off x="104476" y="1673964"/>
            <a:ext cx="8935047" cy="47095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还提供另一种方便用户的复制形式，用赋值号代替括号</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一般形式为：类名 对象名1 = 对象名2；</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例：</a:t>
            </a:r>
            <a:r>
              <a:rPr kumimoji="0" lang="en-US" altLang="zh-CN" sz="2200" b="0" i="0" u="none" strike="noStrike" kern="1200" cap="none" spc="0" normalizeH="0" baseline="0" noProof="0" dirty="0">
                <a:ln>
                  <a:noFill/>
                </a:ln>
                <a:solidFill>
                  <a:srgbClr val="0000FF"/>
                </a:solidFill>
                <a:effectLst/>
                <a:uLnTx/>
                <a:uFillTx/>
                <a:latin typeface="Times New Roman"/>
                <a:ea typeface="宋体"/>
                <a:cs typeface="+mn-cs"/>
              </a:rPr>
              <a:t>Box box2=box1;          //</a:t>
            </a: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用</a:t>
            </a:r>
            <a:r>
              <a:rPr kumimoji="0" lang="en-US" altLang="zh-CN" sz="2200" b="0" i="0" u="none" strike="noStrike" kern="1200" cap="none" spc="0" normalizeH="0" baseline="0" noProof="0" dirty="0">
                <a:ln>
                  <a:noFill/>
                </a:ln>
                <a:solidFill>
                  <a:srgbClr val="0000FF"/>
                </a:solidFill>
                <a:effectLst/>
                <a:uLnTx/>
                <a:uFillTx/>
                <a:latin typeface="Times New Roman"/>
                <a:ea typeface="宋体"/>
                <a:cs typeface="+mn-cs"/>
              </a:rPr>
              <a:t>box1</a:t>
            </a: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初始化</a:t>
            </a:r>
            <a:r>
              <a:rPr kumimoji="0" lang="en-US" altLang="zh-CN" sz="2200" b="0" i="0" u="none" strike="noStrike" kern="1200" cap="none" spc="0" normalizeH="0" baseline="0" noProof="0" dirty="0">
                <a:ln>
                  <a:noFill/>
                </a:ln>
                <a:solidFill>
                  <a:srgbClr val="0000FF"/>
                </a:solidFill>
                <a:effectLst/>
                <a:uLnTx/>
                <a:uFillTx/>
                <a:latin typeface="Times New Roman"/>
                <a:ea typeface="宋体"/>
                <a:cs typeface="+mn-cs"/>
              </a:rPr>
              <a:t>box2</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可以在一个语句中进行多个对象的复制。如</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rPr>
              <a:t>Box box2=box1,box3=box2;    //</a:t>
            </a: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按</a:t>
            </a:r>
            <a:r>
              <a:rPr kumimoji="0" lang="en-US" altLang="zh-CN" sz="2200" b="0" i="0" u="none" strike="noStrike" kern="1200" cap="none" spc="0" normalizeH="0" baseline="0" noProof="0" dirty="0">
                <a:ln>
                  <a:noFill/>
                </a:ln>
                <a:solidFill>
                  <a:srgbClr val="0000FF"/>
                </a:solidFill>
                <a:effectLst/>
                <a:uLnTx/>
                <a:uFillTx/>
                <a:latin typeface="Times New Roman"/>
                <a:ea typeface="宋体"/>
                <a:cs typeface="+mn-cs"/>
              </a:rPr>
              <a:t>box1</a:t>
            </a: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来复制</a:t>
            </a:r>
            <a:r>
              <a:rPr kumimoji="0" lang="en-US" altLang="zh-CN" sz="2200" b="0" i="0" u="none" strike="noStrike" kern="1200" cap="none" spc="0" normalizeH="0" baseline="0" noProof="0" dirty="0">
                <a:ln>
                  <a:noFill/>
                </a:ln>
                <a:solidFill>
                  <a:srgbClr val="0000FF"/>
                </a:solidFill>
                <a:effectLst/>
                <a:uLnTx/>
                <a:uFillTx/>
                <a:latin typeface="Times New Roman"/>
                <a:ea typeface="宋体"/>
                <a:cs typeface="+mn-cs"/>
              </a:rPr>
              <a:t>box2</a:t>
            </a: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和</a:t>
            </a:r>
            <a:r>
              <a:rPr kumimoji="0" lang="en-US" altLang="zh-CN" sz="2200" b="0" i="0" u="none" strike="noStrike" kern="1200" cap="none" spc="0" normalizeH="0" baseline="0" noProof="0" dirty="0">
                <a:ln>
                  <a:noFill/>
                </a:ln>
                <a:solidFill>
                  <a:srgbClr val="0000FF"/>
                </a:solidFill>
                <a:effectLst/>
                <a:uLnTx/>
                <a:uFillTx/>
                <a:latin typeface="Times New Roman"/>
                <a:ea typeface="宋体"/>
                <a:cs typeface="+mn-cs"/>
              </a:rPr>
              <a:t>box3。</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对象的复制和9对象的赋值在概念上和语法上的不同。</a:t>
            </a:r>
            <a:endParaRPr kumimoji="0" lang="en-US" altLang="zh-CN" sz="2200" b="0" i="0" u="none" strike="noStrike" kern="1200" cap="none" spc="0" normalizeH="0" baseline="0" noProof="0" dirty="0">
              <a:ln>
                <a:noFill/>
              </a:ln>
              <a:solidFill>
                <a:srgbClr val="0000FF"/>
              </a:solidFill>
              <a:effectLst/>
              <a:uLnTx/>
              <a:uFillTx/>
              <a:latin typeface="Times New Roman"/>
              <a:ea typeface="宋体"/>
              <a:cs typeface="+mn-cs"/>
            </a:endParaRPr>
          </a:p>
          <a:p>
            <a:pPr marL="228600" marR="0" lvl="0" indent="-6350" algn="l" defTabSz="914400" rtl="0" eaLnBrk="1" fontAlgn="auto" latinLnBrk="0" hangingPunct="1">
              <a:lnSpc>
                <a:spcPts val="3000"/>
              </a:lnSpc>
              <a:spcBef>
                <a:spcPts val="1000"/>
              </a:spcBef>
              <a:spcAft>
                <a:spcPts val="0"/>
              </a:spcAft>
              <a:buClr>
                <a:srgbClr val="FF0000"/>
              </a:buClr>
              <a:buSzPct val="75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对象的赋值</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是对一个已经存在的对象赋值，因此必须先定义被赋值的对象，才能进行赋值。</a:t>
            </a: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3000"/>
              </a:lnSpc>
              <a:spcBef>
                <a:spcPts val="1000"/>
              </a:spcBef>
              <a:spcAft>
                <a:spcPts val="0"/>
              </a:spcAft>
              <a:buClr>
                <a:srgbClr val="FF0000"/>
              </a:buClr>
              <a:buSzPct val="75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对象的复制</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则是从无到有地建立一个新对象，并使它与一个已有的对象完全相同(包括对象的结构和成员的值)。</a:t>
            </a:r>
          </a:p>
        </p:txBody>
      </p:sp>
      <p:sp>
        <p:nvSpPr>
          <p:cNvPr id="9" name="Rectangle 3">
            <a:extLst>
              <a:ext uri="{FF2B5EF4-FFF2-40B4-BE49-F238E27FC236}">
                <a16:creationId xmlns:a16="http://schemas.microsoft.com/office/drawing/2014/main" id="{269740C8-DF77-92D2-FFA4-F183E8D06F99}"/>
              </a:ext>
            </a:extLst>
          </p:cNvPr>
          <p:cNvSpPr txBox="1">
            <a:spLocks noChangeArrowheads="1"/>
          </p:cNvSpPr>
          <p:nvPr/>
        </p:nvSpPr>
        <p:spPr>
          <a:xfrm>
            <a:off x="320061" y="997228"/>
            <a:ext cx="8719461" cy="70261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9.8.2 对象的复制</a:t>
            </a:r>
          </a:p>
        </p:txBody>
      </p:sp>
    </p:spTree>
    <p:extLst>
      <p:ext uri="{BB962C8B-B14F-4D97-AF65-F5344CB8AC3E}">
        <p14:creationId xmlns:p14="http://schemas.microsoft.com/office/powerpoint/2010/main" val="342265632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Rectangle 3">
            <a:extLst>
              <a:ext uri="{FF2B5EF4-FFF2-40B4-BE49-F238E27FC236}">
                <a16:creationId xmlns:a16="http://schemas.microsoft.com/office/drawing/2014/main" id="{269740C8-DF77-92D2-FFA4-F183E8D06F99}"/>
              </a:ext>
            </a:extLst>
          </p:cNvPr>
          <p:cNvSpPr txBox="1">
            <a:spLocks noChangeArrowheads="1"/>
          </p:cNvSpPr>
          <p:nvPr/>
        </p:nvSpPr>
        <p:spPr>
          <a:xfrm>
            <a:off x="320060" y="1025689"/>
            <a:ext cx="8719461" cy="70261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9.8.2 对象的复制</a:t>
            </a:r>
          </a:p>
        </p:txBody>
      </p:sp>
      <p:sp>
        <p:nvSpPr>
          <p:cNvPr id="2" name="Rectangle 2">
            <a:extLst>
              <a:ext uri="{FF2B5EF4-FFF2-40B4-BE49-F238E27FC236}">
                <a16:creationId xmlns:a16="http://schemas.microsoft.com/office/drawing/2014/main" id="{F4C7216B-1410-65D8-D29E-B255A0334C60}"/>
              </a:ext>
            </a:extLst>
          </p:cNvPr>
          <p:cNvSpPr txBox="1">
            <a:spLocks noChangeArrowheads="1"/>
          </p:cNvSpPr>
          <p:nvPr/>
        </p:nvSpPr>
        <p:spPr>
          <a:xfrm>
            <a:off x="199736" y="1699843"/>
            <a:ext cx="8960110" cy="531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在形式上</a:t>
            </a:r>
            <a:endParaRPr kumimoji="0" lang="en-US" altLang="zh-CN" sz="2200" b="0" i="0" u="none" strike="noStrike" kern="1200" cap="none" spc="0" normalizeH="0" baseline="0" noProof="0" dirty="0">
              <a:ln>
                <a:noFill/>
              </a:ln>
              <a:solidFill>
                <a:srgbClr val="FF0000"/>
              </a:solidFill>
              <a:effectLst/>
              <a:uLnTx/>
              <a:uFillTx/>
              <a:latin typeface="Times New Roman"/>
              <a:ea typeface="宋体"/>
              <a:cs typeface="+mn-cs"/>
            </a:endParaRP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类名(形参表列);    //普通构造函数的声明，</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Box(int </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h,int</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w,int</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a:ea typeface="黑体" pitchFamily="49" charset="-122"/>
                <a:cs typeface="+mn-cs"/>
              </a:rPr>
              <a:t>len</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类名(类名&amp; 对象名);   </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//复制构造函数的声明，如</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Box(Box &amp;b);</a:t>
            </a:r>
          </a:p>
          <a:p>
            <a:pPr marL="228600" marR="0" lvl="0" indent="-6350" algn="l" defTabSz="914400" rtl="0" eaLnBrk="1" fontAlgn="auto" latinLnBrk="0" hangingPunct="1">
              <a:lnSpc>
                <a:spcPct val="90000"/>
              </a:lnSpc>
              <a:spcBef>
                <a:spcPts val="1000"/>
              </a:spcBef>
              <a:spcAft>
                <a:spcPts val="0"/>
              </a:spcAft>
              <a:buClr>
                <a:srgbClr val="FF0000"/>
              </a:buClr>
              <a:buSzPct val="75000"/>
              <a:buFont typeface="Wingdings" pitchFamily="2" charset="2"/>
              <a:buChar char="p"/>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在建立对象时，实参类型不同。</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系统会根据实参的类型决定调用普通构造函数或复制构造函数。如 </a:t>
            </a: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Box box1(12,15,16);           //</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实参为整数，调用普通构造函数</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rPr>
              <a:t>Box box2(box1);             //</a:t>
            </a: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实参是对象名，调用复制构造函数</a:t>
            </a:r>
            <a:endParaRPr kumimoji="0" lang="en-US" altLang="zh-CN" sz="2000" b="0" i="0" u="none" strike="noStrike" kern="1200" cap="none" spc="0" normalizeH="0" baseline="0" noProof="0" dirty="0">
              <a:ln>
                <a:noFill/>
              </a:ln>
              <a:solidFill>
                <a:srgbClr val="0000FF"/>
              </a:solidFill>
              <a:effectLst/>
              <a:uLnTx/>
              <a:uFillTx/>
              <a:latin typeface="Times New Roman"/>
              <a:ea typeface="黑体" pitchFamily="49" charset="-122"/>
              <a:cs typeface="+mn-cs"/>
            </a:endParaRPr>
          </a:p>
          <a:p>
            <a:pPr marL="228600" marR="0" lvl="0" indent="-6350" algn="l" defTabSz="914400" rtl="0" eaLnBrk="1" fontAlgn="auto" latinLnBrk="0" hangingPunct="1">
              <a:lnSpc>
                <a:spcPct val="90000"/>
              </a:lnSpc>
              <a:spcBef>
                <a:spcPts val="1000"/>
              </a:spcBef>
              <a:spcAft>
                <a:spcPts val="0"/>
              </a:spcAft>
              <a:buClr>
                <a:srgbClr val="FF0000"/>
              </a:buClr>
              <a:buSzPct val="75000"/>
              <a:buFont typeface="Wingdings" pitchFamily="2" charset="2"/>
              <a:buChar char="p"/>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在什么情况下被调用</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普通构造函数在程序中建立对象时被调用。</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itchFamily="49" charset="-122"/>
                <a:cs typeface="+mn-cs"/>
              </a:rPr>
              <a:t>复制构造函数在用已有对象复制一个新对象时被调用</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，在以下3种情况下需要克隆对象： </a:t>
            </a:r>
          </a:p>
        </p:txBody>
      </p:sp>
      <p:sp>
        <p:nvSpPr>
          <p:cNvPr id="10" name="文本框 9">
            <a:extLst>
              <a:ext uri="{FF2B5EF4-FFF2-40B4-BE49-F238E27FC236}">
                <a16:creationId xmlns:a16="http://schemas.microsoft.com/office/drawing/2014/main" id="{B6FE04F4-5681-B09D-E481-393B74AAFC9C}"/>
              </a:ext>
            </a:extLst>
          </p:cNvPr>
          <p:cNvSpPr txBox="1"/>
          <p:nvPr/>
        </p:nvSpPr>
        <p:spPr>
          <a:xfrm>
            <a:off x="4201065" y="1252981"/>
            <a:ext cx="4622875" cy="757130"/>
          </a:xfrm>
          <a:prstGeom prst="rect">
            <a:avLst/>
          </a:prstGeom>
          <a:noFill/>
        </p:spPr>
        <p:txBody>
          <a:bodyPr wrap="square">
            <a:spAutoFit/>
          </a:body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1" u="none" strike="noStrike" kern="1200" cap="none" spc="0" normalizeH="0" baseline="0" noProof="0" dirty="0">
                <a:ln>
                  <a:noFill/>
                </a:ln>
                <a:solidFill>
                  <a:srgbClr val="FF0000"/>
                </a:solidFill>
                <a:effectLst/>
                <a:uLnTx/>
                <a:uFillTx/>
                <a:latin typeface="Times New Roman"/>
                <a:ea typeface="宋体"/>
                <a:cs typeface="+mn-cs"/>
              </a:rPr>
              <a:t>注意：</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普通构造函数和复制构造函数的区别。</a:t>
            </a:r>
          </a:p>
        </p:txBody>
      </p:sp>
    </p:spTree>
    <p:extLst>
      <p:ext uri="{BB962C8B-B14F-4D97-AF65-F5344CB8AC3E}">
        <p14:creationId xmlns:p14="http://schemas.microsoft.com/office/powerpoint/2010/main" val="290270918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Rectangle 3">
            <a:extLst>
              <a:ext uri="{FF2B5EF4-FFF2-40B4-BE49-F238E27FC236}">
                <a16:creationId xmlns:a16="http://schemas.microsoft.com/office/drawing/2014/main" id="{269740C8-DF77-92D2-FFA4-F183E8D06F99}"/>
              </a:ext>
            </a:extLst>
          </p:cNvPr>
          <p:cNvSpPr txBox="1">
            <a:spLocks noChangeArrowheads="1"/>
          </p:cNvSpPr>
          <p:nvPr/>
        </p:nvSpPr>
        <p:spPr>
          <a:xfrm>
            <a:off x="320060" y="1025689"/>
            <a:ext cx="8719461" cy="70261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9.8.2 对象的复制</a:t>
            </a:r>
          </a:p>
        </p:txBody>
      </p:sp>
      <p:sp>
        <p:nvSpPr>
          <p:cNvPr id="3" name="Rectangle 2">
            <a:extLst>
              <a:ext uri="{FF2B5EF4-FFF2-40B4-BE49-F238E27FC236}">
                <a16:creationId xmlns:a16="http://schemas.microsoft.com/office/drawing/2014/main" id="{9E591914-AC11-DD08-D7D2-8217C0F4E2A7}"/>
              </a:ext>
            </a:extLst>
          </p:cNvPr>
          <p:cNvSpPr txBox="1">
            <a:spLocks noChangeArrowheads="1"/>
          </p:cNvSpPr>
          <p:nvPr/>
        </p:nvSpPr>
        <p:spPr>
          <a:xfrm>
            <a:off x="110230" y="1773923"/>
            <a:ext cx="8792230" cy="44568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① </a:t>
            </a:r>
            <a:r>
              <a:rPr kumimoji="0" lang="zh-CN" altLang="en-US" sz="2000" b="0" i="0" u="none" strike="noStrike" kern="1200" cap="none" spc="0" normalizeH="0" baseline="0" noProof="0">
                <a:ln>
                  <a:noFill/>
                </a:ln>
                <a:solidFill>
                  <a:srgbClr val="FF0000"/>
                </a:solidFill>
                <a:effectLst/>
                <a:uLnTx/>
                <a:uFillTx/>
                <a:latin typeface="Times New Roman"/>
                <a:ea typeface="黑体" panose="02010609060101010101" pitchFamily="49" charset="-122"/>
                <a:cs typeface="+mn-cs"/>
              </a:rPr>
              <a:t>程序中需要新建立一个对象，并用另一个同类的对象对它初始化</a:t>
            </a: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② </a:t>
            </a:r>
            <a:r>
              <a:rPr kumimoji="0" lang="zh-CN" altLang="en-US" sz="2000" b="0" i="0" u="none" strike="noStrike" kern="1200" cap="none" spc="0" normalizeH="0" baseline="0" noProof="0">
                <a:ln>
                  <a:noFill/>
                </a:ln>
                <a:solidFill>
                  <a:srgbClr val="FF0000"/>
                </a:solidFill>
                <a:effectLst/>
                <a:uLnTx/>
                <a:uFillTx/>
                <a:latin typeface="Times New Roman"/>
                <a:ea typeface="黑体" panose="02010609060101010101" pitchFamily="49" charset="-122"/>
                <a:cs typeface="+mn-cs"/>
              </a:rPr>
              <a:t>当函数的参数为类的对象时</a:t>
            </a:r>
            <a:r>
              <a:rPr kumimoji="0" lang="zh-CN" altLang="en-US" sz="2000" b="0" i="0" u="none" strike="noStrike" kern="1200" cap="none" spc="0" normalizeH="0" baseline="0" noProof="0">
                <a:ln>
                  <a:noFill/>
                </a:ln>
                <a:solidFill>
                  <a:srgbClr val="000000"/>
                </a:solidFill>
                <a:effectLst/>
                <a:uLnTx/>
                <a:uFillTx/>
                <a:latin typeface="Times New Roman"/>
                <a:ea typeface="黑体" panose="02010609060101010101" pitchFamily="49" charset="-122"/>
                <a:cs typeface="+mn-cs"/>
              </a:rPr>
              <a:t>。在调用函数时需要将实参对象完整地传递给形参，系统是通过调用复制构造函数保证形参具有和实参完全相同的值。如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void fun(Box b)               //</a:t>
            </a:r>
            <a:r>
              <a:rPr kumimoji="0" lang="zh-CN" altLang="en-US" sz="1800" b="0" i="0" u="none" strike="noStrike" kern="1200" cap="none" spc="0" normalizeH="0" baseline="0" noProof="0">
                <a:ln>
                  <a:noFill/>
                </a:ln>
                <a:solidFill>
                  <a:srgbClr val="000000"/>
                </a:solidFill>
                <a:effectLst/>
                <a:uLnTx/>
                <a:uFillTx/>
                <a:latin typeface="Times New Roman"/>
                <a:ea typeface="宋体"/>
                <a:cs typeface="+mn-cs"/>
              </a:rPr>
              <a:t>形参是类的对象</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Times New Roman"/>
                <a:ea typeface="宋体"/>
                <a:cs typeface="+mn-cs"/>
              </a:rPr>
              <a:t>{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int main(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Box box1(12,15,18);</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FF"/>
                </a:solidFill>
                <a:effectLst/>
                <a:uLnTx/>
                <a:uFillTx/>
                <a:latin typeface="Times New Roman"/>
                <a:ea typeface="宋体"/>
                <a:cs typeface="+mn-cs"/>
              </a:rPr>
              <a:t>fun(box1);                     //</a:t>
            </a:r>
            <a:r>
              <a:rPr kumimoji="0" lang="zh-CN" altLang="en-US" sz="1800" b="0" i="0" u="none" strike="noStrike" kern="1200" cap="none" spc="0" normalizeH="0" baseline="0" noProof="0">
                <a:ln>
                  <a:noFill/>
                </a:ln>
                <a:solidFill>
                  <a:srgbClr val="0000FF"/>
                </a:solidFill>
                <a:effectLst/>
                <a:uLnTx/>
                <a:uFillTx/>
                <a:latin typeface="Times New Roman"/>
                <a:ea typeface="宋体"/>
                <a:cs typeface="+mn-cs"/>
              </a:rPr>
              <a:t>实参是类的对象，调用函数时将复制一个新对象</a:t>
            </a:r>
            <a:r>
              <a:rPr kumimoji="0" lang="en-US" altLang="zh-CN" sz="1800" b="0" i="0" u="none" strike="noStrike" kern="1200" cap="none" spc="0" normalizeH="0" baseline="0" noProof="0">
                <a:ln>
                  <a:noFill/>
                </a:ln>
                <a:solidFill>
                  <a:srgbClr val="0000FF"/>
                </a:solidFill>
                <a:effectLst/>
                <a:uLnTx/>
                <a:uFillTx/>
                <a:latin typeface="Times New Roman"/>
                <a:ea typeface="宋体"/>
                <a:cs typeface="+mn-cs"/>
              </a:rPr>
              <a:t>b</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return 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5217952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E272EFD9-0FB1-25B5-8E6E-ADBBAC413666}"/>
              </a:ext>
            </a:extLst>
          </p:cNvPr>
          <p:cNvSpPr txBox="1">
            <a:spLocks noChangeArrowheads="1"/>
          </p:cNvSpPr>
          <p:nvPr/>
        </p:nvSpPr>
        <p:spPr>
          <a:xfrm>
            <a:off x="495300" y="1431525"/>
            <a:ext cx="8153400" cy="914400"/>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spcBef>
                <a:spcPct val="50000"/>
              </a:spcBef>
            </a:pPr>
            <a:r>
              <a:rPr lang="zh-CN" altLang="en-US" sz="3000" dirty="0">
                <a:latin typeface="Arial" panose="020B0604020202020204" pitchFamily="34" charset="0"/>
                <a:ea typeface="黑体" panose="02010609060101010101" pitchFamily="49" charset="-122"/>
              </a:rPr>
              <a:t>第9章  怎样使用类和对象（序）</a:t>
            </a:r>
          </a:p>
        </p:txBody>
      </p:sp>
      <p:sp>
        <p:nvSpPr>
          <p:cNvPr id="4" name="Rectangle 3">
            <a:extLst>
              <a:ext uri="{FF2B5EF4-FFF2-40B4-BE49-F238E27FC236}">
                <a16:creationId xmlns:a16="http://schemas.microsoft.com/office/drawing/2014/main" id="{52B2A2C5-9184-6092-34AE-906CA7029FE3}"/>
              </a:ext>
            </a:extLst>
          </p:cNvPr>
          <p:cNvSpPr txBox="1">
            <a:spLocks noChangeArrowheads="1"/>
          </p:cNvSpPr>
          <p:nvPr/>
        </p:nvSpPr>
        <p:spPr>
          <a:xfrm>
            <a:off x="2015517" y="2681585"/>
            <a:ext cx="5912158" cy="274489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10000"/>
              </a:spcBef>
              <a:buFontTx/>
              <a:buNone/>
            </a:pPr>
            <a:r>
              <a:rPr lang="zh-CN" altLang="en-US">
                <a:ea typeface="楷体_GB2312" pitchFamily="49" charset="-122"/>
                <a:hlinkClick r:id="rId3" action="ppaction://hlinksldjump">
                  <a:extLst>
                    <a:ext uri="{A12FA001-AC4F-418D-AE19-62706E023703}">
                      <ahyp:hlinkClr xmlns:ahyp="http://schemas.microsoft.com/office/drawing/2018/hyperlinkcolor" val="tx"/>
                    </a:ext>
                  </a:extLst>
                </a:hlinkClick>
              </a:rPr>
              <a:t>9.6  共用数据的保护</a:t>
            </a:r>
            <a:endParaRPr lang="zh-CN" altLang="en-US">
              <a:ea typeface="楷体_GB2312" pitchFamily="49" charset="-122"/>
            </a:endParaRPr>
          </a:p>
          <a:p>
            <a:pPr>
              <a:spcBef>
                <a:spcPct val="10000"/>
              </a:spcBef>
              <a:buFontTx/>
              <a:buNone/>
            </a:pPr>
            <a:r>
              <a:rPr lang="zh-CN" altLang="en-US">
                <a:ea typeface="楷体_GB2312" pitchFamily="49" charset="-122"/>
                <a:hlinkClick r:id="rId4" action="ppaction://hlinksldjump">
                  <a:extLst>
                    <a:ext uri="{A12FA001-AC4F-418D-AE19-62706E023703}">
                      <ahyp:hlinkClr xmlns:ahyp="http://schemas.microsoft.com/office/drawing/2018/hyperlinkcolor" val="tx"/>
                    </a:ext>
                  </a:extLst>
                </a:hlinkClick>
              </a:rPr>
              <a:t>9.7  对象的动态建立和释放</a:t>
            </a:r>
            <a:endParaRPr lang="zh-CN" altLang="en-US">
              <a:ea typeface="楷体_GB2312" pitchFamily="49" charset="-122"/>
            </a:endParaRPr>
          </a:p>
          <a:p>
            <a:pPr>
              <a:spcBef>
                <a:spcPct val="10000"/>
              </a:spcBef>
              <a:buFontTx/>
              <a:buNone/>
            </a:pPr>
            <a:r>
              <a:rPr lang="zh-CN" altLang="en-US">
                <a:ea typeface="楷体_GB2312" pitchFamily="49" charset="-122"/>
                <a:hlinkClick r:id="rId5" action="ppaction://hlinksldjump">
                  <a:extLst>
                    <a:ext uri="{A12FA001-AC4F-418D-AE19-62706E023703}">
                      <ahyp:hlinkClr xmlns:ahyp="http://schemas.microsoft.com/office/drawing/2018/hyperlinkcolor" val="tx"/>
                    </a:ext>
                  </a:extLst>
                </a:hlinkClick>
              </a:rPr>
              <a:t>9.8  对象的赋值和复制</a:t>
            </a:r>
            <a:endParaRPr lang="zh-CN" altLang="en-US">
              <a:ea typeface="楷体_GB2312" pitchFamily="49" charset="-122"/>
            </a:endParaRPr>
          </a:p>
          <a:p>
            <a:pPr>
              <a:spcBef>
                <a:spcPct val="10000"/>
              </a:spcBef>
              <a:buFontTx/>
              <a:buNone/>
            </a:pPr>
            <a:r>
              <a:rPr lang="zh-CN" altLang="en-US">
                <a:ea typeface="楷体_GB2312" pitchFamily="49" charset="-122"/>
                <a:hlinkClick r:id="rId6" action="ppaction://hlinksldjump">
                  <a:extLst>
                    <a:ext uri="{A12FA001-AC4F-418D-AE19-62706E023703}">
                      <ahyp:hlinkClr xmlns:ahyp="http://schemas.microsoft.com/office/drawing/2018/hyperlinkcolor" val="tx"/>
                    </a:ext>
                  </a:extLst>
                </a:hlinkClick>
              </a:rPr>
              <a:t>9.9  静态成员</a:t>
            </a:r>
            <a:endParaRPr lang="zh-CN" altLang="en-US">
              <a:ea typeface="楷体_GB2312" pitchFamily="49" charset="-122"/>
            </a:endParaRPr>
          </a:p>
          <a:p>
            <a:pPr>
              <a:spcBef>
                <a:spcPct val="10000"/>
              </a:spcBef>
              <a:buFontTx/>
              <a:buNone/>
            </a:pPr>
            <a:r>
              <a:rPr lang="zh-CN" altLang="en-US">
                <a:ea typeface="楷体_GB2312" pitchFamily="49" charset="-122"/>
                <a:hlinkClick r:id="rId7" action="ppaction://hlinksldjump">
                  <a:extLst>
                    <a:ext uri="{A12FA001-AC4F-418D-AE19-62706E023703}">
                      <ahyp:hlinkClr xmlns:ahyp="http://schemas.microsoft.com/office/drawing/2018/hyperlinkcolor" val="tx"/>
                    </a:ext>
                  </a:extLst>
                </a:hlinkClick>
              </a:rPr>
              <a:t>9.10  友元</a:t>
            </a:r>
            <a:endParaRPr lang="zh-CN" altLang="en-US">
              <a:ea typeface="楷体_GB2312" pitchFamily="49" charset="-122"/>
            </a:endParaRPr>
          </a:p>
          <a:p>
            <a:pPr>
              <a:spcBef>
                <a:spcPct val="10000"/>
              </a:spcBef>
              <a:buFontTx/>
              <a:buNone/>
            </a:pPr>
            <a:r>
              <a:rPr lang="zh-CN" altLang="en-US">
                <a:ea typeface="楷体_GB2312" pitchFamily="49" charset="-122"/>
                <a:hlinkClick r:id="rId8" action="ppaction://hlinksldjump">
                  <a:extLst>
                    <a:ext uri="{A12FA001-AC4F-418D-AE19-62706E023703}">
                      <ahyp:hlinkClr xmlns:ahyp="http://schemas.microsoft.com/office/drawing/2018/hyperlinkcolor" val="tx"/>
                    </a:ext>
                  </a:extLst>
                </a:hlinkClick>
              </a:rPr>
              <a:t>9.11  类模板</a:t>
            </a:r>
            <a:endParaRPr lang="zh-CN" altLang="en-US" dirty="0">
              <a:ea typeface="楷体_GB2312" pitchFamily="49" charset="-122"/>
            </a:endParaRPr>
          </a:p>
        </p:txBody>
      </p:sp>
    </p:spTree>
    <p:extLst>
      <p:ext uri="{BB962C8B-B14F-4D97-AF65-F5344CB8AC3E}">
        <p14:creationId xmlns:p14="http://schemas.microsoft.com/office/powerpoint/2010/main" val="119606337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Rectangle 3">
            <a:extLst>
              <a:ext uri="{FF2B5EF4-FFF2-40B4-BE49-F238E27FC236}">
                <a16:creationId xmlns:a16="http://schemas.microsoft.com/office/drawing/2014/main" id="{269740C8-DF77-92D2-FFA4-F183E8D06F99}"/>
              </a:ext>
            </a:extLst>
          </p:cNvPr>
          <p:cNvSpPr txBox="1">
            <a:spLocks noChangeArrowheads="1"/>
          </p:cNvSpPr>
          <p:nvPr/>
        </p:nvSpPr>
        <p:spPr>
          <a:xfrm>
            <a:off x="320060" y="1025689"/>
            <a:ext cx="8719461" cy="70261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9.8.2 对象的复制</a:t>
            </a:r>
          </a:p>
        </p:txBody>
      </p:sp>
      <p:sp>
        <p:nvSpPr>
          <p:cNvPr id="2" name="Rectangle 2">
            <a:extLst>
              <a:ext uri="{FF2B5EF4-FFF2-40B4-BE49-F238E27FC236}">
                <a16:creationId xmlns:a16="http://schemas.microsoft.com/office/drawing/2014/main" id="{66FD30A0-B41D-4A26-E165-7821DE480E01}"/>
              </a:ext>
            </a:extLst>
          </p:cNvPr>
          <p:cNvSpPr txBox="1">
            <a:spLocks noChangeArrowheads="1"/>
          </p:cNvSpPr>
          <p:nvPr/>
        </p:nvSpPr>
        <p:spPr>
          <a:xfrm>
            <a:off x="150653" y="1756669"/>
            <a:ext cx="8719461" cy="41980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③ </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函数的返回值是类的对象</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。在函数调用完毕将返回值带回函数调用处时。此时需要将函数中的对象复制一个临时对象并传给该函数的调用处。如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Box f(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函数</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的类型为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Box</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类类型</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Box box1(12,15,18);</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box1;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返回值是</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Box</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类的对象</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main(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{Box box2;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Box</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类的对象</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box2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box2=f( );                   //</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调用</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f</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函数，返回</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Box</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类的临时对象，并将它赋值给</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box2</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p:txBody>
      </p:sp>
    </p:spTree>
    <p:extLst>
      <p:ext uri="{BB962C8B-B14F-4D97-AF65-F5344CB8AC3E}">
        <p14:creationId xmlns:p14="http://schemas.microsoft.com/office/powerpoint/2010/main" val="19594672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Rectangle 2">
            <a:extLst>
              <a:ext uri="{FF2B5EF4-FFF2-40B4-BE49-F238E27FC236}">
                <a16:creationId xmlns:a16="http://schemas.microsoft.com/office/drawing/2014/main" id="{182CD353-6A05-03D4-8FFD-E24635974BA4}"/>
              </a:ext>
            </a:extLst>
          </p:cNvPr>
          <p:cNvSpPr txBox="1">
            <a:spLocks noChangeArrowheads="1"/>
          </p:cNvSpPr>
          <p:nvPr/>
        </p:nvSpPr>
        <p:spPr>
          <a:xfrm>
            <a:off x="41043" y="1189008"/>
            <a:ext cx="9061914" cy="4800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2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如果想在同类的多个对象之间实现数据共享，也不要用全局对象，可以用静态的数据成员。</a:t>
            </a:r>
          </a:p>
        </p:txBody>
      </p:sp>
      <p:sp>
        <p:nvSpPr>
          <p:cNvPr id="11" name="Rectangle 3">
            <a:extLst>
              <a:ext uri="{FF2B5EF4-FFF2-40B4-BE49-F238E27FC236}">
                <a16:creationId xmlns:a16="http://schemas.microsoft.com/office/drawing/2014/main" id="{C515CEA4-CEA3-BBD5-C332-999032ACDFD5}"/>
              </a:ext>
            </a:extLst>
          </p:cNvPr>
          <p:cNvSpPr txBox="1">
            <a:spLocks noChangeArrowheads="1"/>
          </p:cNvSpPr>
          <p:nvPr/>
        </p:nvSpPr>
        <p:spPr bwMode="auto">
          <a:xfrm>
            <a:off x="650643" y="1912908"/>
            <a:ext cx="8077200" cy="685800"/>
          </a:xfrm>
          <a:prstGeom prst="rect">
            <a:avLst/>
          </a:prstGeom>
          <a:noFill/>
          <a:ln>
            <a:miter lim="800000"/>
            <a:headEnd/>
            <a:tailEnd/>
          </a:ln>
        </p:spPr>
        <p:txBody>
          <a:bodyPr anchor="ctr"/>
          <a:lstStyle/>
          <a:p>
            <a:pPr defTabSz="914400" fontAlgn="base">
              <a:lnSpc>
                <a:spcPct val="150000"/>
              </a:lnSpc>
              <a:spcBef>
                <a:spcPct val="50000"/>
              </a:spcBef>
              <a:spcAft>
                <a:spcPct val="0"/>
              </a:spcAft>
              <a:defRPr/>
            </a:pPr>
            <a:r>
              <a:rPr lang="zh-CN" altLang="en-US" sz="3000" b="1" kern="0" dirty="0">
                <a:solidFill>
                  <a:srgbClr val="800000"/>
                </a:solidFill>
                <a:latin typeface="Times New Roman"/>
                <a:ea typeface="宋体"/>
              </a:rPr>
              <a:t>9.9.1 静态数据成员</a:t>
            </a:r>
          </a:p>
        </p:txBody>
      </p:sp>
      <p:sp>
        <p:nvSpPr>
          <p:cNvPr id="12" name="Rectangle 2">
            <a:extLst>
              <a:ext uri="{FF2B5EF4-FFF2-40B4-BE49-F238E27FC236}">
                <a16:creationId xmlns:a16="http://schemas.microsoft.com/office/drawing/2014/main" id="{25E875AA-EE8D-0F2C-46A8-45508521C593}"/>
              </a:ext>
            </a:extLst>
          </p:cNvPr>
          <p:cNvSpPr txBox="1">
            <a:spLocks noChangeArrowheads="1"/>
          </p:cNvSpPr>
          <p:nvPr/>
        </p:nvSpPr>
        <p:spPr bwMode="auto">
          <a:xfrm>
            <a:off x="345843" y="2674910"/>
            <a:ext cx="5356217" cy="3343064"/>
          </a:xfrm>
          <a:prstGeom prst="rect">
            <a:avLst/>
          </a:prstGeom>
          <a:noFill/>
          <a:ln>
            <a:miter lim="800000"/>
            <a:headEnd/>
            <a:tailEnd/>
          </a:ln>
        </p:spPr>
        <p:txBody>
          <a:bodyPr/>
          <a:lstStyle/>
          <a:p>
            <a:pPr marL="287338" indent="-6350" defTabSz="914400" fontAlgn="base">
              <a:spcBef>
                <a:spcPct val="20000"/>
              </a:spcBef>
              <a:spcAft>
                <a:spcPct val="0"/>
              </a:spcAft>
              <a:defRPr/>
            </a:pPr>
            <a:r>
              <a:rPr lang="zh-CN" altLang="en-US" sz="2200" b="1" kern="0" dirty="0">
                <a:solidFill>
                  <a:srgbClr val="0000FF"/>
                </a:solidFill>
                <a:latin typeface="Times New Roman"/>
                <a:ea typeface="宋体"/>
              </a:rPr>
              <a:t>静态数据成员以关键字</a:t>
            </a:r>
            <a:r>
              <a:rPr lang="en-US" altLang="zh-CN" sz="2200" b="1" kern="0" dirty="0">
                <a:solidFill>
                  <a:srgbClr val="0000FF"/>
                </a:solidFill>
                <a:latin typeface="Times New Roman"/>
                <a:ea typeface="宋体"/>
              </a:rPr>
              <a:t>static</a:t>
            </a:r>
            <a:r>
              <a:rPr lang="zh-CN" altLang="en-US" sz="2200" b="1" kern="0" dirty="0">
                <a:solidFill>
                  <a:srgbClr val="0000FF"/>
                </a:solidFill>
                <a:latin typeface="Times New Roman"/>
                <a:ea typeface="宋体"/>
              </a:rPr>
              <a:t>开头</a:t>
            </a:r>
            <a:r>
              <a:rPr lang="zh-CN" altLang="en-US" sz="2200" b="1" kern="0" dirty="0">
                <a:solidFill>
                  <a:srgbClr val="000000"/>
                </a:solidFill>
                <a:latin typeface="Times New Roman"/>
                <a:ea typeface="宋体"/>
              </a:rPr>
              <a:t>。例如</a:t>
            </a:r>
          </a:p>
          <a:p>
            <a:pPr marL="287338" indent="-6350" defTabSz="914400" fontAlgn="base">
              <a:spcBef>
                <a:spcPct val="20000"/>
              </a:spcBef>
              <a:spcAft>
                <a:spcPct val="0"/>
              </a:spcAft>
              <a:defRPr/>
            </a:pPr>
            <a:r>
              <a:rPr lang="en-US" altLang="zh-CN" b="1" kern="0" dirty="0">
                <a:solidFill>
                  <a:srgbClr val="000000"/>
                </a:solidFill>
                <a:latin typeface="Times New Roman"/>
                <a:ea typeface="宋体"/>
              </a:rPr>
              <a:t>class Box</a:t>
            </a:r>
          </a:p>
          <a:p>
            <a:pPr marL="287338" indent="-6350" defTabSz="914400" fontAlgn="base">
              <a:spcBef>
                <a:spcPct val="20000"/>
              </a:spcBef>
              <a:spcAft>
                <a:spcPct val="0"/>
              </a:spcAft>
              <a:defRPr/>
            </a:pPr>
            <a:r>
              <a:rPr lang="en-US" altLang="zh-CN" b="1" kern="0" dirty="0">
                <a:solidFill>
                  <a:srgbClr val="000000"/>
                </a:solidFill>
                <a:latin typeface="Times New Roman"/>
                <a:ea typeface="宋体"/>
              </a:rPr>
              <a:t>{public:</a:t>
            </a:r>
          </a:p>
          <a:p>
            <a:pPr marL="744538" lvl="1" indent="-6350" defTabSz="914400" fontAlgn="base">
              <a:spcBef>
                <a:spcPct val="20000"/>
              </a:spcBef>
              <a:spcAft>
                <a:spcPct val="0"/>
              </a:spcAft>
              <a:defRPr/>
            </a:pPr>
            <a:r>
              <a:rPr lang="en-US" altLang="zh-CN" b="1" kern="0" dirty="0">
                <a:solidFill>
                  <a:srgbClr val="000000"/>
                </a:solidFill>
                <a:latin typeface="Times New Roman"/>
                <a:ea typeface="宋体"/>
              </a:rPr>
              <a:t>int volume( );</a:t>
            </a:r>
          </a:p>
          <a:p>
            <a:pPr marL="355600" lvl="1" defTabSz="914400" fontAlgn="base">
              <a:spcBef>
                <a:spcPct val="20000"/>
              </a:spcBef>
              <a:spcAft>
                <a:spcPct val="0"/>
              </a:spcAft>
              <a:defRPr/>
            </a:pPr>
            <a:r>
              <a:rPr lang="en-US" altLang="zh-CN" b="1" kern="0" dirty="0">
                <a:solidFill>
                  <a:srgbClr val="000000"/>
                </a:solidFill>
                <a:latin typeface="Times New Roman"/>
                <a:ea typeface="宋体"/>
              </a:rPr>
              <a:t>private:</a:t>
            </a:r>
          </a:p>
          <a:p>
            <a:pPr marL="355600" lvl="1" defTabSz="914400" fontAlgn="base">
              <a:spcBef>
                <a:spcPct val="20000"/>
              </a:spcBef>
              <a:spcAft>
                <a:spcPct val="0"/>
              </a:spcAft>
              <a:defRPr/>
            </a:pPr>
            <a:r>
              <a:rPr lang="en-US" altLang="zh-CN" b="1" kern="0" dirty="0">
                <a:solidFill>
                  <a:srgbClr val="0000FF"/>
                </a:solidFill>
                <a:latin typeface="Times New Roman"/>
                <a:ea typeface="宋体"/>
              </a:rPr>
              <a:t>      //</a:t>
            </a:r>
            <a:r>
              <a:rPr lang="zh-CN" altLang="en-US" b="1" kern="0" dirty="0">
                <a:solidFill>
                  <a:srgbClr val="0000FF"/>
                </a:solidFill>
                <a:latin typeface="Times New Roman"/>
                <a:ea typeface="宋体"/>
              </a:rPr>
              <a:t>把</a:t>
            </a:r>
            <a:r>
              <a:rPr lang="en-US" altLang="zh-CN" b="1" kern="0" dirty="0">
                <a:solidFill>
                  <a:srgbClr val="0000FF"/>
                </a:solidFill>
                <a:latin typeface="Times New Roman"/>
                <a:ea typeface="宋体"/>
              </a:rPr>
              <a:t>height</a:t>
            </a:r>
            <a:r>
              <a:rPr lang="zh-CN" altLang="en-US" b="1" kern="0" dirty="0">
                <a:solidFill>
                  <a:srgbClr val="0000FF"/>
                </a:solidFill>
                <a:latin typeface="Times New Roman"/>
                <a:ea typeface="宋体"/>
              </a:rPr>
              <a:t>定义为静态数据成员</a:t>
            </a:r>
            <a:endParaRPr lang="en-US" altLang="zh-CN" b="1" kern="0" dirty="0">
              <a:solidFill>
                <a:srgbClr val="000000"/>
              </a:solidFill>
              <a:latin typeface="Times New Roman"/>
              <a:ea typeface="宋体"/>
            </a:endParaRPr>
          </a:p>
          <a:p>
            <a:pPr marL="744538" lvl="1" indent="-6350" defTabSz="914400" fontAlgn="base">
              <a:spcBef>
                <a:spcPct val="20000"/>
              </a:spcBef>
              <a:spcAft>
                <a:spcPct val="0"/>
              </a:spcAft>
              <a:defRPr/>
            </a:pPr>
            <a:r>
              <a:rPr lang="en-US" altLang="zh-CN" b="1" kern="0" dirty="0">
                <a:solidFill>
                  <a:srgbClr val="0000FF"/>
                </a:solidFill>
                <a:latin typeface="Times New Roman"/>
                <a:ea typeface="宋体"/>
              </a:rPr>
              <a:t>static int height;                      </a:t>
            </a:r>
            <a:endParaRPr lang="zh-CN" altLang="en-US" b="1" kern="0" dirty="0">
              <a:solidFill>
                <a:srgbClr val="0000FF"/>
              </a:solidFill>
              <a:latin typeface="Times New Roman"/>
              <a:ea typeface="宋体"/>
            </a:endParaRPr>
          </a:p>
          <a:p>
            <a:pPr marL="744538" lvl="1" indent="-6350" defTabSz="914400" fontAlgn="base">
              <a:spcBef>
                <a:spcPct val="20000"/>
              </a:spcBef>
              <a:spcAft>
                <a:spcPct val="0"/>
              </a:spcAft>
              <a:defRPr/>
            </a:pPr>
            <a:r>
              <a:rPr lang="en-US" altLang="zh-CN" b="1" kern="0" dirty="0">
                <a:solidFill>
                  <a:srgbClr val="000000"/>
                </a:solidFill>
                <a:latin typeface="Times New Roman"/>
                <a:ea typeface="宋体"/>
              </a:rPr>
              <a:t>int width;</a:t>
            </a:r>
          </a:p>
          <a:p>
            <a:pPr marL="744538" lvl="1" indent="-6350" defTabSz="914400" fontAlgn="base">
              <a:spcBef>
                <a:spcPct val="20000"/>
              </a:spcBef>
              <a:spcAft>
                <a:spcPct val="0"/>
              </a:spcAft>
              <a:defRPr/>
            </a:pPr>
            <a:r>
              <a:rPr lang="en-US" altLang="zh-CN" b="1" kern="0" dirty="0">
                <a:solidFill>
                  <a:srgbClr val="000000"/>
                </a:solidFill>
                <a:latin typeface="Times New Roman"/>
                <a:ea typeface="宋体"/>
              </a:rPr>
              <a:t>int length;</a:t>
            </a:r>
          </a:p>
          <a:p>
            <a:pPr marL="287338" indent="-6350" defTabSz="914400" fontAlgn="base">
              <a:spcBef>
                <a:spcPct val="20000"/>
              </a:spcBef>
              <a:spcAft>
                <a:spcPct val="0"/>
              </a:spcAft>
              <a:defRPr/>
            </a:pPr>
            <a:r>
              <a:rPr lang="en-US" altLang="zh-CN" b="1" kern="0" dirty="0">
                <a:solidFill>
                  <a:srgbClr val="000000"/>
                </a:solidFill>
                <a:latin typeface="Times New Roman"/>
                <a:ea typeface="宋体"/>
              </a:rPr>
              <a:t>};</a:t>
            </a:r>
          </a:p>
          <a:p>
            <a:pPr marL="287338" indent="-6350" defTabSz="914400" fontAlgn="base">
              <a:lnSpc>
                <a:spcPts val="3000"/>
              </a:lnSpc>
              <a:spcBef>
                <a:spcPct val="20000"/>
              </a:spcBef>
              <a:spcAft>
                <a:spcPct val="0"/>
              </a:spcAft>
              <a:defRPr/>
            </a:pPr>
            <a:endParaRPr lang="zh-CN" altLang="en-US" sz="2200" b="1" kern="0" dirty="0">
              <a:solidFill>
                <a:srgbClr val="000000"/>
              </a:solidFill>
              <a:latin typeface="Times New Roman"/>
              <a:ea typeface="宋体"/>
            </a:endParaRPr>
          </a:p>
        </p:txBody>
      </p:sp>
      <p:sp>
        <p:nvSpPr>
          <p:cNvPr id="13" name="矩形 12">
            <a:extLst>
              <a:ext uri="{FF2B5EF4-FFF2-40B4-BE49-F238E27FC236}">
                <a16:creationId xmlns:a16="http://schemas.microsoft.com/office/drawing/2014/main" id="{1DD62E36-F14B-07CC-053D-393DB4E275C5}"/>
              </a:ext>
            </a:extLst>
          </p:cNvPr>
          <p:cNvSpPr/>
          <p:nvPr/>
        </p:nvSpPr>
        <p:spPr>
          <a:xfrm>
            <a:off x="4255857" y="3152746"/>
            <a:ext cx="4714875" cy="3332162"/>
          </a:xfrm>
          <a:prstGeom prst="rect">
            <a:avLst/>
          </a:prstGeom>
          <a:solidFill>
            <a:srgbClr val="99CCFF"/>
          </a:solidFill>
          <a:ln w="25400">
            <a:solidFill>
              <a:srgbClr val="0000FF"/>
            </a:solidFill>
          </a:ln>
        </p:spPr>
        <p:txBody>
          <a:bodyPr>
            <a:spAutoFit/>
          </a:bodyPr>
          <a:lstStyle/>
          <a:p>
            <a:pPr defTabSz="914400" fontAlgn="base">
              <a:lnSpc>
                <a:spcPts val="2700"/>
              </a:lnSpc>
              <a:spcBef>
                <a:spcPct val="20000"/>
              </a:spcBef>
              <a:spcAft>
                <a:spcPct val="0"/>
              </a:spcAft>
              <a:buClr>
                <a:srgbClr val="FF0000"/>
              </a:buClr>
              <a:buSzPct val="75000"/>
              <a:buFont typeface="Wingdings" pitchFamily="2" charset="2"/>
              <a:buChar char="Ø"/>
              <a:defRPr/>
            </a:pPr>
            <a:r>
              <a:rPr lang="zh-CN" altLang="en-US" sz="2000" kern="0">
                <a:solidFill>
                  <a:srgbClr val="000000"/>
                </a:solidFill>
                <a:latin typeface="Times New Roman"/>
                <a:ea typeface="黑体" pitchFamily="49" charset="-122"/>
              </a:rPr>
              <a:t> 如果希望各对象中的</a:t>
            </a:r>
            <a:r>
              <a:rPr lang="en-US" altLang="zh-CN" sz="2000" kern="0">
                <a:solidFill>
                  <a:srgbClr val="000000"/>
                </a:solidFill>
                <a:latin typeface="Times New Roman"/>
                <a:ea typeface="黑体" pitchFamily="49" charset="-122"/>
              </a:rPr>
              <a:t>height</a:t>
            </a:r>
            <a:r>
              <a:rPr lang="zh-CN" altLang="en-US" sz="2000" kern="0">
                <a:solidFill>
                  <a:srgbClr val="000000"/>
                </a:solidFill>
                <a:latin typeface="Times New Roman"/>
                <a:ea typeface="黑体" pitchFamily="49" charset="-122"/>
              </a:rPr>
              <a:t>的值是一样的，就可以把它定义为静态数据成员，</a:t>
            </a:r>
            <a:r>
              <a:rPr lang="zh-CN" altLang="en-US" sz="2000" kern="0">
                <a:solidFill>
                  <a:srgbClr val="FF0000"/>
                </a:solidFill>
                <a:latin typeface="Times New Roman"/>
                <a:ea typeface="黑体" pitchFamily="49" charset="-122"/>
              </a:rPr>
              <a:t>为各对象所共有</a:t>
            </a:r>
            <a:r>
              <a:rPr lang="zh-CN" altLang="en-US" sz="2000" kern="0">
                <a:solidFill>
                  <a:srgbClr val="000000"/>
                </a:solidFill>
                <a:latin typeface="Times New Roman"/>
                <a:ea typeface="黑体" pitchFamily="49" charset="-122"/>
              </a:rPr>
              <a:t>，而不只属于某个对象的成员，</a:t>
            </a:r>
            <a:r>
              <a:rPr lang="zh-CN" altLang="en-US" sz="2000">
                <a:solidFill>
                  <a:srgbClr val="000000"/>
                </a:solidFill>
                <a:latin typeface="Times New Roman"/>
                <a:ea typeface="黑体" pitchFamily="49" charset="-122"/>
              </a:rPr>
              <a:t>所有对象都可以引用它。</a:t>
            </a:r>
            <a:endParaRPr lang="en-US" altLang="zh-CN" sz="2000">
              <a:solidFill>
                <a:srgbClr val="000000"/>
              </a:solidFill>
              <a:latin typeface="Times New Roman"/>
              <a:ea typeface="黑体" pitchFamily="49" charset="-122"/>
            </a:endParaRPr>
          </a:p>
          <a:p>
            <a:pPr defTabSz="914400" fontAlgn="base">
              <a:lnSpc>
                <a:spcPts val="2700"/>
              </a:lnSpc>
              <a:spcBef>
                <a:spcPct val="20000"/>
              </a:spcBef>
              <a:spcAft>
                <a:spcPct val="0"/>
              </a:spcAft>
              <a:buClr>
                <a:srgbClr val="FF0000"/>
              </a:buClr>
              <a:buSzPct val="75000"/>
              <a:buFont typeface="Wingdings" pitchFamily="2" charset="2"/>
              <a:buChar char="Ø"/>
              <a:defRPr/>
            </a:pPr>
            <a:r>
              <a:rPr lang="zh-CN" altLang="en-US" sz="2000">
                <a:solidFill>
                  <a:srgbClr val="000000"/>
                </a:solidFill>
                <a:latin typeface="Times New Roman"/>
                <a:ea typeface="黑体" pitchFamily="49" charset="-122"/>
              </a:rPr>
              <a:t> 静态数据成员在内存中只占一份空间。每个对象都可以引用这个静态数据成员。</a:t>
            </a:r>
            <a:endParaRPr lang="en-US" altLang="zh-CN" sz="2000">
              <a:solidFill>
                <a:srgbClr val="000000"/>
              </a:solidFill>
              <a:latin typeface="Times New Roman"/>
              <a:ea typeface="黑体" pitchFamily="49" charset="-122"/>
            </a:endParaRPr>
          </a:p>
          <a:p>
            <a:pPr defTabSz="914400" fontAlgn="base">
              <a:lnSpc>
                <a:spcPts val="2700"/>
              </a:lnSpc>
              <a:spcBef>
                <a:spcPct val="20000"/>
              </a:spcBef>
              <a:spcAft>
                <a:spcPct val="0"/>
              </a:spcAft>
              <a:buClr>
                <a:srgbClr val="FF0000"/>
              </a:buClr>
              <a:buSzPct val="75000"/>
              <a:buFont typeface="Wingdings" pitchFamily="2" charset="2"/>
              <a:buChar char="Ø"/>
              <a:defRPr/>
            </a:pPr>
            <a:r>
              <a:rPr lang="zh-CN" altLang="en-US" sz="2000">
                <a:solidFill>
                  <a:srgbClr val="000000"/>
                </a:solidFill>
                <a:latin typeface="Times New Roman"/>
                <a:ea typeface="黑体" pitchFamily="49" charset="-122"/>
              </a:rPr>
              <a:t> 静态数据成员的值对所有对象都是一样的。如果改变它的值，则在各对象中这个数据成员的值都同时改变了。</a:t>
            </a:r>
          </a:p>
        </p:txBody>
      </p:sp>
    </p:spTree>
    <p:extLst>
      <p:ext uri="{BB962C8B-B14F-4D97-AF65-F5344CB8AC3E}">
        <p14:creationId xmlns:p14="http://schemas.microsoft.com/office/powerpoint/2010/main" val="10248207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71541C47-61CD-BFA3-A27F-C1A4503FC1D1}"/>
              </a:ext>
            </a:extLst>
          </p:cNvPr>
          <p:cNvSpPr txBox="1">
            <a:spLocks noChangeArrowheads="1"/>
          </p:cNvSpPr>
          <p:nvPr/>
        </p:nvSpPr>
        <p:spPr>
          <a:xfrm>
            <a:off x="231150" y="1746785"/>
            <a:ext cx="8382000" cy="46258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FF0000"/>
                </a:solidFill>
                <a:effectLst/>
                <a:uLnTx/>
                <a:uFillTx/>
                <a:latin typeface="Times New Roman"/>
                <a:ea typeface="宋体"/>
                <a:cs typeface="+mn-cs"/>
              </a:rPr>
              <a:t>说明： </a:t>
            </a:r>
          </a:p>
          <a:p>
            <a:pPr marL="795338" marR="0" lvl="0" indent="-514350" algn="l" defTabSz="914400" rtl="0" eaLnBrk="1" fontAlgn="auto" latinLnBrk="0" hangingPunct="1">
              <a:lnSpc>
                <a:spcPts val="3400"/>
              </a:lnSpc>
              <a:spcBef>
                <a:spcPts val="1000"/>
              </a:spcBef>
              <a:spcAft>
                <a:spcPts val="0"/>
              </a:spcAft>
              <a:buClrTx/>
              <a:buSzTx/>
              <a:buFontTx/>
              <a:buAutoNum type="arabicParenBoth"/>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静态数据成员不属于某一个对象，在为对象所分配的空间中不包括静态数据成员所占的空间。静态数据成员是在所有对象之外单独开辟空间。只要在类中定义了静态数据成员，</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即使不定义对象，也为静态数据成员分配空间，它可以被引用</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795338" marR="0" lvl="0" indent="-514350" algn="l" defTabSz="914400" rtl="0" eaLnBrk="1" fontAlgn="auto" latinLnBrk="0" hangingPunct="1">
              <a:lnSpc>
                <a:spcPts val="3400"/>
              </a:lnSpc>
              <a:spcBef>
                <a:spcPts val="1000"/>
              </a:spcBef>
              <a:spcAft>
                <a:spcPts val="0"/>
              </a:spcAft>
              <a:buClrTx/>
              <a:buSzTx/>
              <a:buFontTx/>
              <a:buAutoNum type="arabicParenBoth"/>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静态数据成员不随对象的建立而分配空间，也不随对象的撤销而释放(一般数据成员是在对象建立时分配空间，在对象撤销时释放)。静态数据成员是在程序编译时被分配空间的，到程序结束时才释放空间。</a:t>
            </a:r>
          </a:p>
        </p:txBody>
      </p:sp>
      <p:sp>
        <p:nvSpPr>
          <p:cNvPr id="3" name="Rectangle 3">
            <a:extLst>
              <a:ext uri="{FF2B5EF4-FFF2-40B4-BE49-F238E27FC236}">
                <a16:creationId xmlns:a16="http://schemas.microsoft.com/office/drawing/2014/main" id="{2B4980BE-21B5-858B-DCA6-2523CCEA4437}"/>
              </a:ext>
            </a:extLst>
          </p:cNvPr>
          <p:cNvSpPr txBox="1">
            <a:spLocks noChangeArrowheads="1"/>
          </p:cNvSpPr>
          <p:nvPr/>
        </p:nvSpPr>
        <p:spPr bwMode="auto">
          <a:xfrm>
            <a:off x="418056" y="1032620"/>
            <a:ext cx="8077200" cy="685800"/>
          </a:xfrm>
          <a:prstGeom prst="rect">
            <a:avLst/>
          </a:prstGeom>
          <a:noFill/>
          <a:ln>
            <a:miter lim="800000"/>
            <a:headEnd/>
            <a:tailEnd/>
          </a:ln>
        </p:spPr>
        <p:txBody>
          <a:bodyPr anchor="ctr"/>
          <a:lstStyle/>
          <a:p>
            <a:pPr defTabSz="914400" fontAlgn="base">
              <a:lnSpc>
                <a:spcPct val="150000"/>
              </a:lnSpc>
              <a:spcBef>
                <a:spcPct val="50000"/>
              </a:spcBef>
              <a:spcAft>
                <a:spcPct val="0"/>
              </a:spcAft>
              <a:defRPr/>
            </a:pPr>
            <a:r>
              <a:rPr lang="zh-CN" altLang="en-US" sz="3000" b="1" kern="0" dirty="0">
                <a:solidFill>
                  <a:srgbClr val="800000"/>
                </a:solidFill>
                <a:latin typeface="Times New Roman"/>
                <a:ea typeface="宋体"/>
              </a:rPr>
              <a:t>9.9.1 静态数据成员</a:t>
            </a:r>
          </a:p>
        </p:txBody>
      </p:sp>
    </p:spTree>
    <p:extLst>
      <p:ext uri="{BB962C8B-B14F-4D97-AF65-F5344CB8AC3E}">
        <p14:creationId xmlns:p14="http://schemas.microsoft.com/office/powerpoint/2010/main" val="215943803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Rectangle 2">
            <a:extLst>
              <a:ext uri="{FF2B5EF4-FFF2-40B4-BE49-F238E27FC236}">
                <a16:creationId xmlns:a16="http://schemas.microsoft.com/office/drawing/2014/main" id="{D59E68E1-B48B-80F6-7199-92DAA2ED0F59}"/>
              </a:ext>
            </a:extLst>
          </p:cNvPr>
          <p:cNvSpPr txBox="1">
            <a:spLocks noChangeArrowheads="1"/>
          </p:cNvSpPr>
          <p:nvPr/>
        </p:nvSpPr>
        <p:spPr>
          <a:xfrm>
            <a:off x="248816" y="1206261"/>
            <a:ext cx="8382000" cy="524335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(3) 静态数据成员可以初始化，但</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只能在类体外进行初始化</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一般形式为</a:t>
            </a:r>
          </a:p>
          <a:p>
            <a:pPr marL="228600" marR="0" lvl="0" indent="-635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数据类型  类名∷静态数据成员名=初值；</a:t>
            </a:r>
          </a:p>
          <a:p>
            <a:pPr marL="228600" marR="0" lvl="0" indent="-635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int </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Box∷height</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=10;  </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不必在初始化语句中加</a:t>
            </a:r>
            <a:r>
              <a:rPr kumimoji="0" lang="en-US" altLang="zh-CN" sz="2400" b="0" i="0" u="none" strike="noStrike" kern="1200" cap="none" spc="0" normalizeH="0" baseline="0" noProof="0" dirty="0">
                <a:ln>
                  <a:noFill/>
                </a:ln>
                <a:solidFill>
                  <a:srgbClr val="0000FF"/>
                </a:solidFill>
                <a:effectLst/>
                <a:uLnTx/>
                <a:uFillTx/>
                <a:latin typeface="Times New Roman"/>
                <a:ea typeface="宋体"/>
                <a:cs typeface="+mn-cs"/>
              </a:rPr>
              <a:t>static。</a:t>
            </a:r>
          </a:p>
          <a:p>
            <a:pPr marL="228600" marR="0" lvl="0" indent="-635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注意：</a:t>
            </a: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 不能用参数初始化表对静态数据成员初始化。</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如在</a:t>
            </a:r>
          </a:p>
          <a:p>
            <a:pPr marL="228600" marR="0" lvl="0" indent="-635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Box(int </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h,int</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w,int</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len</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):height(h){ }    //</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错误，</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height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是静态数据成员</a:t>
            </a:r>
          </a:p>
          <a:p>
            <a:pPr marL="228600" marR="0" lvl="0" indent="-635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如果未对静态数据成员赋初值，编译系统会自动赋予初值0。</a:t>
            </a:r>
          </a:p>
          <a:p>
            <a:pPr marL="228600" marR="0" lvl="0" indent="-635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(4) 静态数据成员既可以通过对象名引用，也可以通过类名来引用。</a:t>
            </a:r>
          </a:p>
        </p:txBody>
      </p:sp>
      <p:sp>
        <p:nvSpPr>
          <p:cNvPr id="9" name="矩形: 圆角 8">
            <a:extLst>
              <a:ext uri="{FF2B5EF4-FFF2-40B4-BE49-F238E27FC236}">
                <a16:creationId xmlns:a16="http://schemas.microsoft.com/office/drawing/2014/main" id="{246E0C7E-2A3E-5AB2-F365-209AB211BE25}"/>
              </a:ext>
            </a:extLst>
          </p:cNvPr>
          <p:cNvSpPr/>
          <p:nvPr/>
        </p:nvSpPr>
        <p:spPr>
          <a:xfrm>
            <a:off x="3259523" y="5081460"/>
            <a:ext cx="5466184" cy="1368152"/>
          </a:xfrm>
          <a:prstGeom prst="roundRect">
            <a:avLst/>
          </a:prstGeom>
          <a:solidFill>
            <a:srgbClr val="FFFFFF"/>
          </a:solidFill>
          <a:ln w="25400" cap="flat" cmpd="sng" algn="ctr">
            <a:solidFill>
              <a:srgbClr val="FFFFFF">
                <a:shade val="50000"/>
              </a:srgbClr>
            </a:solidFill>
            <a:prstDash val="solid"/>
          </a:ln>
          <a:effectLst/>
        </p:spPr>
        <p:txBody>
          <a:bodyPr rtlCol="0" anchor="ctr"/>
          <a:lstStyle/>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2200" b="0" i="0" u="none" strike="noStrike" kern="0" cap="none" spc="0" normalizeH="0" baseline="0" noProof="0" dirty="0">
                <a:ln>
                  <a:noFill/>
                </a:ln>
                <a:solidFill>
                  <a:srgbClr val="FF0000"/>
                </a:solidFill>
                <a:effectLst/>
                <a:uLnTx/>
                <a:uFillTx/>
                <a:latin typeface="Times New Roman"/>
                <a:ea typeface="宋体"/>
                <a:cs typeface="+mn-cs"/>
              </a:rPr>
              <a:t>注意初始化时前面必需有类型名</a:t>
            </a:r>
            <a:endParaRPr kumimoji="0" lang="en-US" altLang="zh-CN" sz="2200" b="0" i="0" u="none" strike="noStrike" kern="0" cap="none" spc="0" normalizeH="0" baseline="0" noProof="0" dirty="0">
              <a:ln>
                <a:noFill/>
              </a:ln>
              <a:solidFill>
                <a:srgbClr val="FF0000"/>
              </a:solidFill>
              <a:effectLst/>
              <a:uLnTx/>
              <a:uFillTx/>
              <a:latin typeface="Times New Roman"/>
              <a:ea typeface="宋体"/>
              <a:cs typeface="+mn-cs"/>
            </a:endParaRPr>
          </a:p>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2200" b="0" i="0" u="none" strike="noStrike" kern="0" cap="none" spc="0" normalizeH="0" baseline="0" noProof="0" dirty="0">
                <a:ln>
                  <a:noFill/>
                </a:ln>
                <a:solidFill>
                  <a:srgbClr val="FF0000"/>
                </a:solidFill>
                <a:effectLst/>
                <a:uLnTx/>
                <a:uFillTx/>
                <a:latin typeface="Times New Roman"/>
                <a:ea typeface="宋体"/>
                <a:cs typeface="+mn-cs"/>
              </a:rPr>
              <a:t>在</a:t>
            </a:r>
            <a:r>
              <a:rPr kumimoji="0" lang="en-US" altLang="zh-CN" sz="2200" b="0" i="0" u="none" strike="noStrike" kern="0" cap="none" spc="0" normalizeH="0" baseline="0" noProof="0" dirty="0">
                <a:ln>
                  <a:noFill/>
                </a:ln>
                <a:solidFill>
                  <a:srgbClr val="FF0000"/>
                </a:solidFill>
                <a:effectLst/>
                <a:uLnTx/>
                <a:uFillTx/>
                <a:latin typeface="Times New Roman"/>
                <a:ea typeface="宋体"/>
                <a:cs typeface="+mn-cs"/>
              </a:rPr>
              <a:t>vs2019</a:t>
            </a:r>
            <a:r>
              <a:rPr kumimoji="0" lang="zh-CN" altLang="en-US" sz="2200" b="0" i="0" u="none" strike="noStrike" kern="0" cap="none" spc="0" normalizeH="0" baseline="0" noProof="0" dirty="0">
                <a:ln>
                  <a:noFill/>
                </a:ln>
                <a:solidFill>
                  <a:srgbClr val="FF0000"/>
                </a:solidFill>
                <a:effectLst/>
                <a:uLnTx/>
                <a:uFillTx/>
                <a:latin typeface="Times New Roman"/>
                <a:ea typeface="宋体"/>
                <a:cs typeface="+mn-cs"/>
              </a:rPr>
              <a:t>中若不赋初值，会链接错误</a:t>
            </a:r>
            <a:endParaRPr kumimoji="0" lang="en-US" altLang="zh-CN" sz="2200" b="0" i="0" u="none" strike="noStrike" kern="0" cap="none" spc="0" normalizeH="0" baseline="0" noProof="0" dirty="0">
              <a:ln>
                <a:noFill/>
              </a:ln>
              <a:solidFill>
                <a:srgbClr val="FF0000"/>
              </a:solidFill>
              <a:effectLst/>
              <a:uLnTx/>
              <a:uFillTx/>
              <a:latin typeface="Times New Roman"/>
              <a:ea typeface="宋体"/>
              <a:cs typeface="+mn-cs"/>
            </a:endParaRPr>
          </a:p>
          <a:p>
            <a:pPr marL="342900" marR="0" lvl="0" indent="-342900"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2200" b="0" i="0" u="none" strike="noStrike" kern="0" cap="none" spc="0" normalizeH="0" baseline="0" noProof="0" dirty="0">
                <a:ln>
                  <a:noFill/>
                </a:ln>
                <a:solidFill>
                  <a:srgbClr val="FF0000"/>
                </a:solidFill>
                <a:effectLst/>
                <a:uLnTx/>
                <a:uFillTx/>
                <a:latin typeface="Times New Roman"/>
                <a:ea typeface="宋体"/>
                <a:cs typeface="+mn-cs"/>
              </a:rPr>
              <a:t>初始化的位置必需在</a:t>
            </a:r>
            <a:r>
              <a:rPr kumimoji="0" lang="en-US" altLang="zh-CN" sz="2200" b="0" i="0" u="none" strike="noStrike" kern="0" cap="none" spc="0" normalizeH="0" baseline="0" noProof="0" dirty="0">
                <a:ln>
                  <a:noFill/>
                </a:ln>
                <a:solidFill>
                  <a:srgbClr val="FF0000"/>
                </a:solidFill>
                <a:effectLst/>
                <a:uLnTx/>
                <a:uFillTx/>
                <a:latin typeface="Times New Roman"/>
                <a:ea typeface="宋体"/>
                <a:cs typeface="+mn-cs"/>
              </a:rPr>
              <a:t>main</a:t>
            </a:r>
            <a:r>
              <a:rPr kumimoji="0" lang="zh-CN" altLang="en-US" sz="2200" b="0" i="0" u="none" strike="noStrike" kern="0" cap="none" spc="0" normalizeH="0" baseline="0" noProof="0" dirty="0">
                <a:ln>
                  <a:noFill/>
                </a:ln>
                <a:solidFill>
                  <a:srgbClr val="FF0000"/>
                </a:solidFill>
                <a:effectLst/>
                <a:uLnTx/>
                <a:uFillTx/>
                <a:latin typeface="Times New Roman"/>
                <a:ea typeface="宋体"/>
                <a:cs typeface="+mn-cs"/>
              </a:rPr>
              <a:t>函数外面</a:t>
            </a:r>
          </a:p>
        </p:txBody>
      </p:sp>
    </p:spTree>
    <p:extLst>
      <p:ext uri="{BB962C8B-B14F-4D97-AF65-F5344CB8AC3E}">
        <p14:creationId xmlns:p14="http://schemas.microsoft.com/office/powerpoint/2010/main" val="42007130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4D7597A9-2FD8-B0A7-E25E-997206432CA4}"/>
              </a:ext>
            </a:extLst>
          </p:cNvPr>
          <p:cNvSpPr txBox="1">
            <a:spLocks noChangeArrowheads="1"/>
          </p:cNvSpPr>
          <p:nvPr/>
        </p:nvSpPr>
        <p:spPr>
          <a:xfrm>
            <a:off x="255917" y="1632431"/>
            <a:ext cx="8382000" cy="49375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Box</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Box(</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int,int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volume( );</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公用的静态的数据成员</a:t>
            </a:r>
            <a:endPar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endParaRP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static int height; </a:t>
            </a:r>
            <a:endPar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endParaRP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width;</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length;</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3" name="矩形 2">
            <a:extLst>
              <a:ext uri="{FF2B5EF4-FFF2-40B4-BE49-F238E27FC236}">
                <a16:creationId xmlns:a16="http://schemas.microsoft.com/office/drawing/2014/main" id="{B25F8F9F-EB11-2F59-7B61-DBF56E3D8455}"/>
              </a:ext>
            </a:extLst>
          </p:cNvPr>
          <p:cNvSpPr>
            <a:spLocks noChangeArrowheads="1"/>
          </p:cNvSpPr>
          <p:nvPr/>
        </p:nvSpPr>
        <p:spPr bwMode="auto">
          <a:xfrm>
            <a:off x="795668" y="1172055"/>
            <a:ext cx="3878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例9.10 引用静态数据成员。</a:t>
            </a:r>
          </a:p>
        </p:txBody>
      </p:sp>
      <p:sp>
        <p:nvSpPr>
          <p:cNvPr id="10" name="矩形 3">
            <a:extLst>
              <a:ext uri="{FF2B5EF4-FFF2-40B4-BE49-F238E27FC236}">
                <a16:creationId xmlns:a16="http://schemas.microsoft.com/office/drawing/2014/main" id="{2A0271F8-BF07-7213-2E95-21F9A12C85AD}"/>
              </a:ext>
            </a:extLst>
          </p:cNvPr>
          <p:cNvSpPr>
            <a:spLocks noChangeArrowheads="1"/>
          </p:cNvSpPr>
          <p:nvPr/>
        </p:nvSpPr>
        <p:spPr bwMode="auto">
          <a:xfrm>
            <a:off x="4793034" y="1672028"/>
            <a:ext cx="3348038"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Box∷Box</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w,int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len</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width=w;</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length=</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len</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Box∷volume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{return(height*width*length);}</a:t>
            </a:r>
          </a:p>
          <a:p>
            <a:pPr marL="0" marR="0" lvl="0" indent="-6350"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对静态数据成员</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height</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初始化</a:t>
            </a:r>
            <a:endPar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int </a:t>
            </a:r>
            <a:r>
              <a:rPr kumimoji="0" lang="en-US" altLang="zh-CN" sz="1800" b="1" i="0"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Box∷height</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=10;</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 name="矩形 5">
            <a:extLst>
              <a:ext uri="{FF2B5EF4-FFF2-40B4-BE49-F238E27FC236}">
                <a16:creationId xmlns:a16="http://schemas.microsoft.com/office/drawing/2014/main" id="{DF962F9A-210D-5D9B-CA1B-4E6AE808769D}"/>
              </a:ext>
            </a:extLst>
          </p:cNvPr>
          <p:cNvSpPr>
            <a:spLocks noChangeArrowheads="1"/>
          </p:cNvSpPr>
          <p:nvPr/>
        </p:nvSpPr>
        <p:spPr bwMode="auto">
          <a:xfrm>
            <a:off x="2721060" y="4020565"/>
            <a:ext cx="6286126"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Box a(15,20),b(20,30);</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a.height</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通过对象名</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引用静态数据成员</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b.height</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通过对象名</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b</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引用静态数据成员</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Box∷height</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FF"/>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通过类名引用静态数据成员</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a.volume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调用</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volume</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函数，计算体积，输出结果</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28735919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Rectangle 2">
            <a:extLst>
              <a:ext uri="{FF2B5EF4-FFF2-40B4-BE49-F238E27FC236}">
                <a16:creationId xmlns:a16="http://schemas.microsoft.com/office/drawing/2014/main" id="{67B1CCA1-BC48-4039-A950-27B3CA2BCC05}"/>
              </a:ext>
            </a:extLst>
          </p:cNvPr>
          <p:cNvSpPr txBox="1">
            <a:spLocks noChangeArrowheads="1"/>
          </p:cNvSpPr>
          <p:nvPr/>
        </p:nvSpPr>
        <p:spPr>
          <a:xfrm>
            <a:off x="283394" y="1249554"/>
            <a:ext cx="8382000" cy="49565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注意： </a:t>
            </a:r>
            <a:endPar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endParaRPr>
          </a:p>
          <a:p>
            <a:pPr marL="228600" marR="0" lvl="0" indent="-635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上面程序中将</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height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定义为公用的静态数据成员，所以在类外可以直接引用。静态数据成员可以在类外通过对象名引用公用的，也可以通过类名引用。</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静态数据成员并不是属于对象的，而是属于类的，但类的对象可以引用它。</a:t>
            </a:r>
          </a:p>
          <a:p>
            <a:pPr marL="228600" marR="0" lvl="0" indent="-635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如果静态数据成员被定义为私有的，则不能在类外直接引用，而必须通过公用的成员函数引用。</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32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(5) 有了静态数据成员，各对象之间的数据有了沟通的渠道，实现数据共享。公用静态数据成员与全局变量不同，静态数据成员的作用域只限于定义该类的作用域内。</a:t>
            </a:r>
          </a:p>
          <a:p>
            <a:pPr marL="228600" marR="0" lvl="0" indent="-6350" algn="l" defTabSz="914400" rtl="0" eaLnBrk="1" fontAlgn="auto" latinLnBrk="0" hangingPunct="1">
              <a:lnSpc>
                <a:spcPct val="90000"/>
              </a:lnSpc>
              <a:spcBef>
                <a:spcPts val="1000"/>
              </a:spcBef>
              <a:spcAft>
                <a:spcPts val="0"/>
              </a:spcAft>
              <a:buClr>
                <a:srgbClr val="FF0000"/>
              </a:buClr>
              <a:buSzPct val="75000"/>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026854097"/>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B5C23AEE-DCC2-6200-CEC4-6E87CF128192}"/>
              </a:ext>
            </a:extLst>
          </p:cNvPr>
          <p:cNvSpPr txBox="1">
            <a:spLocks noChangeArrowheads="1"/>
          </p:cNvSpPr>
          <p:nvPr/>
        </p:nvSpPr>
        <p:spPr>
          <a:xfrm>
            <a:off x="533399" y="1075782"/>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9.9.2 静态成员函数</a:t>
            </a:r>
          </a:p>
        </p:txBody>
      </p:sp>
      <p:sp>
        <p:nvSpPr>
          <p:cNvPr id="3" name="Rectangle 2">
            <a:extLst>
              <a:ext uri="{FF2B5EF4-FFF2-40B4-BE49-F238E27FC236}">
                <a16:creationId xmlns:a16="http://schemas.microsoft.com/office/drawing/2014/main" id="{52D5F218-06C4-6CD2-3F2C-18FDFBA90868}"/>
              </a:ext>
            </a:extLst>
          </p:cNvPr>
          <p:cNvSpPr txBox="1">
            <a:spLocks noChangeArrowheads="1"/>
          </p:cNvSpPr>
          <p:nvPr/>
        </p:nvSpPr>
        <p:spPr>
          <a:xfrm>
            <a:off x="259556" y="1888513"/>
            <a:ext cx="8624887" cy="437682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lnSpc>
                <a:spcPts val="2800"/>
              </a:lnSpc>
              <a:buFont typeface="Arial" panose="020B0604020202020204" pitchFamily="34" charset="0"/>
              <a:buNone/>
            </a:pPr>
            <a:r>
              <a:rPr lang="zh-CN" altLang="en-US" sz="2000" dirty="0">
                <a:ea typeface="黑体" panose="02010609060101010101" pitchFamily="49" charset="-122"/>
              </a:rPr>
              <a:t>在类中声明函数的前面加</a:t>
            </a:r>
            <a:r>
              <a:rPr lang="en-US" altLang="zh-CN" sz="2000" dirty="0">
                <a:ea typeface="黑体" panose="02010609060101010101" pitchFamily="49" charset="-122"/>
              </a:rPr>
              <a:t>static</a:t>
            </a:r>
            <a:r>
              <a:rPr lang="zh-CN" altLang="en-US" sz="2000" dirty="0">
                <a:ea typeface="黑体" panose="02010609060101010101" pitchFamily="49" charset="-122"/>
              </a:rPr>
              <a:t>就成了</a:t>
            </a:r>
            <a:r>
              <a:rPr lang="zh-CN" altLang="en-US" sz="2000" dirty="0">
                <a:solidFill>
                  <a:srgbClr val="0000FF"/>
                </a:solidFill>
                <a:ea typeface="黑体" panose="02010609060101010101" pitchFamily="49" charset="-122"/>
              </a:rPr>
              <a:t>静态成员函数</a:t>
            </a:r>
            <a:r>
              <a:rPr lang="zh-CN" altLang="en-US" sz="2000" dirty="0">
                <a:ea typeface="黑体" panose="02010609060101010101" pitchFamily="49" charset="-122"/>
              </a:rPr>
              <a:t>。</a:t>
            </a:r>
          </a:p>
          <a:p>
            <a:pPr indent="-6350">
              <a:lnSpc>
                <a:spcPts val="2800"/>
              </a:lnSpc>
              <a:buFont typeface="Arial" panose="020B0604020202020204" pitchFamily="34" charset="0"/>
              <a:buNone/>
            </a:pPr>
            <a:r>
              <a:rPr lang="en-US" altLang="zh-CN" sz="2000" dirty="0">
                <a:solidFill>
                  <a:srgbClr val="FF0000"/>
                </a:solidFill>
                <a:ea typeface="黑体" panose="02010609060101010101" pitchFamily="49" charset="-122"/>
              </a:rPr>
              <a:t>static</a:t>
            </a:r>
            <a:r>
              <a:rPr lang="en-US" altLang="zh-CN" sz="2000" dirty="0">
                <a:ea typeface="黑体" panose="02010609060101010101" pitchFamily="49" charset="-122"/>
              </a:rPr>
              <a:t> int volume( );</a:t>
            </a:r>
          </a:p>
          <a:p>
            <a:pPr indent="-6350">
              <a:lnSpc>
                <a:spcPts val="2800"/>
              </a:lnSpc>
              <a:buClr>
                <a:srgbClr val="FF0000"/>
              </a:buClr>
              <a:buSzPct val="75000"/>
              <a:buFont typeface="Wingdings" panose="05000000000000000000" pitchFamily="2" charset="2"/>
              <a:buChar char="p"/>
            </a:pPr>
            <a:r>
              <a:rPr lang="zh-CN" altLang="en-US" sz="2000" dirty="0">
                <a:ea typeface="黑体" panose="02010609060101010101" pitchFamily="49" charset="-122"/>
              </a:rPr>
              <a:t> 和静态数据成员一样，</a:t>
            </a:r>
            <a:r>
              <a:rPr lang="zh-CN" altLang="en-US" sz="2000" dirty="0">
                <a:solidFill>
                  <a:srgbClr val="FF0000"/>
                </a:solidFill>
                <a:ea typeface="黑体" panose="02010609060101010101" pitchFamily="49" charset="-122"/>
              </a:rPr>
              <a:t>静态成员函数是类的一部分</a:t>
            </a:r>
            <a:r>
              <a:rPr lang="zh-CN" altLang="en-US" sz="2000" dirty="0">
                <a:ea typeface="黑体" panose="02010609060101010101" pitchFamily="49" charset="-122"/>
              </a:rPr>
              <a:t>，</a:t>
            </a:r>
            <a:r>
              <a:rPr lang="zh-CN" altLang="en-US" sz="2000" dirty="0">
                <a:solidFill>
                  <a:srgbClr val="0000FF"/>
                </a:solidFill>
                <a:ea typeface="黑体" panose="02010609060101010101" pitchFamily="49" charset="-122"/>
              </a:rPr>
              <a:t>而不是对象的一部分</a:t>
            </a:r>
            <a:r>
              <a:rPr lang="zh-CN" altLang="en-US" sz="2000" dirty="0">
                <a:ea typeface="黑体" panose="02010609060101010101" pitchFamily="49" charset="-122"/>
              </a:rPr>
              <a:t>。</a:t>
            </a:r>
            <a:endParaRPr lang="en-US" altLang="zh-CN" sz="2000" dirty="0">
              <a:ea typeface="黑体" panose="02010609060101010101" pitchFamily="49" charset="-122"/>
            </a:endParaRPr>
          </a:p>
          <a:p>
            <a:pPr lvl="1" indent="-6350">
              <a:lnSpc>
                <a:spcPts val="2800"/>
              </a:lnSpc>
              <a:buClr>
                <a:srgbClr val="FF0000"/>
              </a:buClr>
              <a:buSzPct val="75000"/>
              <a:buFont typeface="Wingdings" panose="05000000000000000000" pitchFamily="2" charset="2"/>
              <a:buChar char="Ø"/>
            </a:pPr>
            <a:r>
              <a:rPr lang="zh-CN" altLang="en-US" sz="2000" dirty="0">
                <a:ea typeface="黑体" panose="02010609060101010101" pitchFamily="49" charset="-122"/>
              </a:rPr>
              <a:t> 要</a:t>
            </a:r>
            <a:r>
              <a:rPr lang="zh-CN" altLang="en-US" sz="2000" dirty="0">
                <a:solidFill>
                  <a:srgbClr val="0000FF"/>
                </a:solidFill>
                <a:ea typeface="黑体" panose="02010609060101010101" pitchFamily="49" charset="-122"/>
              </a:rPr>
              <a:t>在类外调用公用的静态成员函数</a:t>
            </a:r>
            <a:r>
              <a:rPr lang="zh-CN" altLang="en-US" sz="2000" dirty="0">
                <a:ea typeface="黑体" panose="02010609060101010101" pitchFamily="49" charset="-122"/>
              </a:rPr>
              <a:t>，要用类名和域运算符“</a:t>
            </a:r>
            <a:r>
              <a:rPr lang="zh-CN" altLang="en-US" sz="2000" dirty="0">
                <a:solidFill>
                  <a:srgbClr val="FF0000"/>
                </a:solidFill>
                <a:ea typeface="黑体" panose="02010609060101010101" pitchFamily="49" charset="-122"/>
              </a:rPr>
              <a:t>∷</a:t>
            </a:r>
            <a:r>
              <a:rPr lang="zh-CN" altLang="en-US" sz="2000" dirty="0">
                <a:ea typeface="黑体" panose="02010609060101010101" pitchFamily="49" charset="-122"/>
              </a:rPr>
              <a:t>”。</a:t>
            </a:r>
          </a:p>
          <a:p>
            <a:pPr indent="-6350">
              <a:lnSpc>
                <a:spcPts val="2800"/>
              </a:lnSpc>
              <a:buFont typeface="Arial" panose="020B0604020202020204" pitchFamily="34" charset="0"/>
              <a:buNone/>
            </a:pPr>
            <a:r>
              <a:rPr lang="en-US" altLang="zh-CN" sz="2000" dirty="0">
                <a:solidFill>
                  <a:srgbClr val="FF0000"/>
                </a:solidFill>
                <a:ea typeface="黑体" panose="02010609060101010101" pitchFamily="49" charset="-122"/>
              </a:rPr>
              <a:t>              </a:t>
            </a:r>
            <a:r>
              <a:rPr lang="en-US" altLang="zh-CN" sz="2000" dirty="0" err="1">
                <a:solidFill>
                  <a:srgbClr val="FF0000"/>
                </a:solidFill>
                <a:ea typeface="黑体" panose="02010609060101010101" pitchFamily="49" charset="-122"/>
              </a:rPr>
              <a:t>Box∷</a:t>
            </a:r>
            <a:r>
              <a:rPr lang="en-US" altLang="zh-CN" sz="2000" dirty="0" err="1">
                <a:ea typeface="黑体" panose="02010609060101010101" pitchFamily="49" charset="-122"/>
              </a:rPr>
              <a:t>volume</a:t>
            </a:r>
            <a:r>
              <a:rPr lang="en-US" altLang="zh-CN" sz="2000" dirty="0">
                <a:ea typeface="黑体" panose="02010609060101010101" pitchFamily="49" charset="-122"/>
              </a:rPr>
              <a:t>( );</a:t>
            </a:r>
          </a:p>
          <a:p>
            <a:pPr lvl="1" indent="-6350">
              <a:lnSpc>
                <a:spcPts val="2800"/>
              </a:lnSpc>
              <a:buClr>
                <a:srgbClr val="FF0000"/>
              </a:buClr>
              <a:buSzPct val="75000"/>
              <a:buFont typeface="Wingdings" panose="05000000000000000000" pitchFamily="2" charset="2"/>
              <a:buChar char="Ø"/>
            </a:pPr>
            <a:r>
              <a:rPr lang="zh-CN" altLang="en-US" sz="2000" dirty="0">
                <a:ea typeface="黑体" panose="02010609060101010101" pitchFamily="49" charset="-122"/>
              </a:rPr>
              <a:t> 也允许</a:t>
            </a:r>
            <a:r>
              <a:rPr lang="zh-CN" altLang="en-US" sz="2000" dirty="0">
                <a:solidFill>
                  <a:srgbClr val="0000FF"/>
                </a:solidFill>
                <a:ea typeface="黑体" panose="02010609060101010101" pitchFamily="49" charset="-122"/>
              </a:rPr>
              <a:t>通过对象名调用静态成员函数</a:t>
            </a:r>
            <a:r>
              <a:rPr lang="zh-CN" altLang="en-US" sz="2000" dirty="0">
                <a:ea typeface="黑体" panose="02010609060101010101" pitchFamily="49" charset="-122"/>
              </a:rPr>
              <a:t>，如</a:t>
            </a:r>
          </a:p>
          <a:p>
            <a:pPr indent="-6350">
              <a:lnSpc>
                <a:spcPts val="2800"/>
              </a:lnSpc>
              <a:buFont typeface="Arial" panose="020B0604020202020204" pitchFamily="34" charset="0"/>
              <a:buNone/>
            </a:pPr>
            <a:r>
              <a:rPr lang="en-US" altLang="zh-CN" sz="2000" dirty="0">
                <a:solidFill>
                  <a:srgbClr val="FF0000"/>
                </a:solidFill>
                <a:ea typeface="黑体" panose="02010609060101010101" pitchFamily="49" charset="-122"/>
              </a:rPr>
              <a:t>              </a:t>
            </a:r>
            <a:r>
              <a:rPr lang="en-US" altLang="zh-CN" sz="2000" dirty="0" err="1">
                <a:solidFill>
                  <a:srgbClr val="FF0000"/>
                </a:solidFill>
                <a:ea typeface="黑体" panose="02010609060101010101" pitchFamily="49" charset="-122"/>
              </a:rPr>
              <a:t>a.</a:t>
            </a:r>
            <a:r>
              <a:rPr lang="en-US" altLang="zh-CN" sz="2000" dirty="0" err="1">
                <a:ea typeface="黑体" panose="02010609060101010101" pitchFamily="49" charset="-122"/>
              </a:rPr>
              <a:t>volume</a:t>
            </a:r>
            <a:r>
              <a:rPr lang="en-US" altLang="zh-CN" sz="2000" dirty="0">
                <a:ea typeface="黑体" panose="02010609060101010101" pitchFamily="49" charset="-122"/>
              </a:rPr>
              <a:t>( );  // </a:t>
            </a:r>
            <a:r>
              <a:rPr lang="zh-CN" altLang="en-US" sz="2000" dirty="0">
                <a:ea typeface="黑体" panose="02010609060101010101" pitchFamily="49" charset="-122"/>
              </a:rPr>
              <a:t>并不意味着此函数属于对象</a:t>
            </a:r>
            <a:r>
              <a:rPr lang="en-US" altLang="zh-CN" sz="2000" dirty="0">
                <a:ea typeface="黑体" panose="02010609060101010101" pitchFamily="49" charset="-122"/>
              </a:rPr>
              <a:t>a</a:t>
            </a:r>
            <a:r>
              <a:rPr lang="zh-CN" altLang="en-US" sz="2000" dirty="0">
                <a:ea typeface="黑体" panose="02010609060101010101" pitchFamily="49" charset="-122"/>
              </a:rPr>
              <a:t>，</a:t>
            </a:r>
            <a:r>
              <a:rPr lang="zh-CN" altLang="en-US" sz="2000" dirty="0">
                <a:solidFill>
                  <a:srgbClr val="FF0000"/>
                </a:solidFill>
                <a:ea typeface="黑体" panose="02010609060101010101" pitchFamily="49" charset="-122"/>
              </a:rPr>
              <a:t>只是用</a:t>
            </a:r>
            <a:r>
              <a:rPr lang="en-US" altLang="zh-CN" sz="2000" dirty="0">
                <a:solidFill>
                  <a:srgbClr val="FF0000"/>
                </a:solidFill>
                <a:ea typeface="黑体" panose="02010609060101010101" pitchFamily="49" charset="-122"/>
              </a:rPr>
              <a:t>a</a:t>
            </a:r>
            <a:r>
              <a:rPr lang="zh-CN" altLang="en-US" sz="2000" dirty="0">
                <a:solidFill>
                  <a:srgbClr val="FF0000"/>
                </a:solidFill>
                <a:ea typeface="黑体" panose="02010609060101010101" pitchFamily="49" charset="-122"/>
              </a:rPr>
              <a:t>的类型</a:t>
            </a:r>
            <a:r>
              <a:rPr lang="zh-CN" altLang="en-US" sz="2000" dirty="0">
                <a:ea typeface="黑体" panose="02010609060101010101" pitchFamily="49" charset="-122"/>
              </a:rPr>
              <a:t>而已。</a:t>
            </a:r>
            <a:endParaRPr lang="en-US" altLang="zh-CN" sz="2000" dirty="0">
              <a:ea typeface="黑体" panose="02010609060101010101" pitchFamily="49" charset="-122"/>
            </a:endParaRPr>
          </a:p>
          <a:p>
            <a:pPr indent="-6350">
              <a:lnSpc>
                <a:spcPts val="2800"/>
              </a:lnSpc>
              <a:buClr>
                <a:srgbClr val="FF0000"/>
              </a:buClr>
              <a:buSzPct val="75000"/>
              <a:buFont typeface="Wingdings" panose="05000000000000000000" pitchFamily="2" charset="2"/>
              <a:buChar char="p"/>
            </a:pPr>
            <a:r>
              <a:rPr lang="zh-CN" altLang="en-US" sz="2000" dirty="0">
                <a:ea typeface="黑体" panose="02010609060101010101" pitchFamily="49" charset="-122"/>
              </a:rPr>
              <a:t> 与静态数据成员不同，静态成员函数的作用不是为了对象之间的沟通，而是为了能处理静态数据成员。</a:t>
            </a:r>
          </a:p>
          <a:p>
            <a:pPr indent="-6350">
              <a:buFont typeface="Arial" panose="020B0604020202020204" pitchFamily="34" charset="0"/>
              <a:buNone/>
            </a:pPr>
            <a:endParaRPr lang="zh-CN" altLang="en-US" sz="2000" dirty="0">
              <a:ea typeface="黑体" panose="02010609060101010101" pitchFamily="49" charset="-122"/>
            </a:endParaRPr>
          </a:p>
        </p:txBody>
      </p:sp>
    </p:spTree>
    <p:extLst>
      <p:ext uri="{BB962C8B-B14F-4D97-AF65-F5344CB8AC3E}">
        <p14:creationId xmlns:p14="http://schemas.microsoft.com/office/powerpoint/2010/main" val="2240455386"/>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Rectangle 3">
            <a:extLst>
              <a:ext uri="{FF2B5EF4-FFF2-40B4-BE49-F238E27FC236}">
                <a16:creationId xmlns:a16="http://schemas.microsoft.com/office/drawing/2014/main" id="{1410E54C-ACF3-1042-CFC0-8177AFE8A666}"/>
              </a:ext>
            </a:extLst>
          </p:cNvPr>
          <p:cNvSpPr txBox="1">
            <a:spLocks noChangeArrowheads="1"/>
          </p:cNvSpPr>
          <p:nvPr/>
        </p:nvSpPr>
        <p:spPr>
          <a:xfrm>
            <a:off x="312206" y="1032934"/>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9.9.2 静态成员函数</a:t>
            </a:r>
            <a:endPar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endParaRPr>
          </a:p>
        </p:txBody>
      </p:sp>
      <p:sp>
        <p:nvSpPr>
          <p:cNvPr id="9" name="Rectangle 2">
            <a:extLst>
              <a:ext uri="{FF2B5EF4-FFF2-40B4-BE49-F238E27FC236}">
                <a16:creationId xmlns:a16="http://schemas.microsoft.com/office/drawing/2014/main" id="{DC9261D3-C948-0879-F8B4-3F90B5B25A98}"/>
              </a:ext>
            </a:extLst>
          </p:cNvPr>
          <p:cNvSpPr txBox="1">
            <a:spLocks noChangeArrowheads="1"/>
          </p:cNvSpPr>
          <p:nvPr/>
        </p:nvSpPr>
        <p:spPr>
          <a:xfrm>
            <a:off x="41043" y="1747100"/>
            <a:ext cx="8840490" cy="451823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静态成员函数没有</a:t>
            </a: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this</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指针</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，无法对一个对象中的非静态成员进行默认访问(即在引用数据成员时不指定对象名</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800000"/>
                </a:solidFill>
                <a:effectLst/>
                <a:uLnTx/>
                <a:uFillTx/>
                <a:latin typeface="Times New Roman"/>
                <a:ea typeface="黑体" panose="02010609060101010101" pitchFamily="49" charset="-122"/>
                <a:cs typeface="+mn-cs"/>
              </a:rPr>
              <a:t>在一个静态成员函数中：</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)。静态成员函数可以直接引用本类中的静态数据成员，在</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程序中，</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静态成员函数主要用来访问静态数据成员，而不访问非静态成员</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endParaRPr kumimoji="0" lang="en-US" altLang="zh-CN" sz="2000" b="0" i="0" u="none" strike="noStrike" kern="1200" cap="none" spc="0" normalizeH="0" baseline="0" noProof="0" dirty="0">
              <a:ln>
                <a:noFill/>
              </a:ln>
              <a:solidFill>
                <a:srgbClr val="8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黑体" panose="02010609060101010101" pitchFamily="49" charset="-122"/>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&lt;&lt;height&lt;&lt;</a:t>
            </a:r>
            <a:r>
              <a:rPr kumimoji="0" lang="en-US" altLang="zh-CN" sz="1800" b="0" i="0" u="none" strike="noStrike" kern="1200" cap="none" spc="0" normalizeH="0" baseline="0" noProof="0" dirty="0" err="1">
                <a:ln>
                  <a:noFill/>
                </a:ln>
                <a:solidFill>
                  <a:srgbClr val="000000"/>
                </a:solidFill>
                <a:effectLst/>
                <a:uLnTx/>
                <a:uFillTx/>
                <a:latin typeface="Times New Roman"/>
                <a:ea typeface="黑体" panose="02010609060101010101" pitchFamily="49" charset="-122"/>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zh-CN" altLang="en-US"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若</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height</a:t>
            </a:r>
            <a:r>
              <a:rPr kumimoji="0" lang="zh-CN" altLang="en-US"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已声明为</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static，</a:t>
            </a:r>
            <a:r>
              <a:rPr kumimoji="0" lang="zh-CN" altLang="en-US"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则引用本类中的静态成员，合法</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黑体" panose="02010609060101010101" pitchFamily="49" charset="-122"/>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&lt;&lt;width&lt;&lt;</a:t>
            </a:r>
            <a:r>
              <a:rPr kumimoji="0" lang="en-US" altLang="zh-CN" sz="1800" b="0" i="0" u="none" strike="noStrike" kern="1200" cap="none" spc="0" normalizeH="0" baseline="0" noProof="0" dirty="0" err="1">
                <a:ln>
                  <a:noFill/>
                </a:ln>
                <a:solidFill>
                  <a:srgbClr val="000000"/>
                </a:solidFill>
                <a:effectLst/>
                <a:uLnTx/>
                <a:uFillTx/>
                <a:latin typeface="Times New Roman"/>
                <a:ea typeface="黑体" panose="02010609060101010101" pitchFamily="49" charset="-122"/>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a:t>
            </a:r>
            <a:r>
              <a:rPr kumimoji="0" lang="en-US" altLang="zh-CN" sz="18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若</a:t>
            </a:r>
            <a:r>
              <a:rPr kumimoji="0" lang="en-US" altLang="zh-CN" sz="18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width</a:t>
            </a:r>
            <a:r>
              <a:rPr kumimoji="0" lang="zh-CN" altLang="en-US" sz="18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是非静态数据成员，不合法</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如果一定要引用本类的非静态成员，应该加对象名和成员运算符“.”。如： </a:t>
            </a:r>
            <a:r>
              <a:rPr kumimoji="0" lang="en-US" altLang="zh-CN" sz="1800" b="0" i="0" u="none" strike="noStrike" kern="1200" cap="none" spc="0" normalizeH="0" baseline="0" noProof="0" dirty="0" err="1">
                <a:ln>
                  <a:noFill/>
                </a:ln>
                <a:solidFill>
                  <a:srgbClr val="000000"/>
                </a:solidFill>
                <a:effectLst/>
                <a:uLnTx/>
                <a:uFillTx/>
                <a:latin typeface="Times New Roman"/>
                <a:ea typeface="黑体" panose="02010609060101010101" pitchFamily="49" charset="-122"/>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黑体" panose="02010609060101010101" pitchFamily="49" charset="-122"/>
                <a:cs typeface="+mn-cs"/>
              </a:rPr>
              <a:t>a.width</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黑体" panose="02010609060101010101" pitchFamily="49" charset="-122"/>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引用本类对象</a:t>
            </a:r>
            <a:r>
              <a:rPr kumimoji="0" lang="en-US" altLang="zh-CN"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a:t>
            </a:r>
            <a:r>
              <a:rPr kumimoji="0" lang="zh-CN" altLang="en-US" sz="18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中的非静态成员</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假设</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已定义为</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Box</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类对象，且在当前作用域内有效，则此语句合法。</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36195920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BF0866B7-919E-5454-7EAC-799C34074FC3}"/>
              </a:ext>
            </a:extLst>
          </p:cNvPr>
          <p:cNvSpPr txBox="1">
            <a:spLocks noChangeArrowheads="1"/>
          </p:cNvSpPr>
          <p:nvPr/>
        </p:nvSpPr>
        <p:spPr>
          <a:xfrm>
            <a:off x="254000" y="976842"/>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9.9.2 静态成员函数</a:t>
            </a:r>
            <a:endPar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endParaRPr>
          </a:p>
        </p:txBody>
      </p:sp>
      <p:sp>
        <p:nvSpPr>
          <p:cNvPr id="3" name="Rectangle 2">
            <a:extLst>
              <a:ext uri="{FF2B5EF4-FFF2-40B4-BE49-F238E27FC236}">
                <a16:creationId xmlns:a16="http://schemas.microsoft.com/office/drawing/2014/main" id="{CF65167D-E10D-237D-0A99-5FB653266A9C}"/>
              </a:ext>
            </a:extLst>
          </p:cNvPr>
          <p:cNvSpPr txBox="1">
            <a:spLocks noChangeArrowheads="1"/>
          </p:cNvSpPr>
          <p:nvPr/>
        </p:nvSpPr>
        <p:spPr>
          <a:xfrm>
            <a:off x="101600" y="1657881"/>
            <a:ext cx="8382000" cy="48839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例9.11 静态成员函数的应用。</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Student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类</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Student(int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a,float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s):num(n),age(a),score(s){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定义构造函数</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total( );</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static float average( );      //</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声明静态成员函数</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num;</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age;</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float score;</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static float sum;            //</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静态数据成员</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static int count;             //</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静态数据成员</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Student∷total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定义非静态成员函数</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sum+=score;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累加总分</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count++;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累计已统计的人数</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p>
        </p:txBody>
      </p:sp>
      <p:sp>
        <p:nvSpPr>
          <p:cNvPr id="10" name="矩形标注 5">
            <a:extLst>
              <a:ext uri="{FF2B5EF4-FFF2-40B4-BE49-F238E27FC236}">
                <a16:creationId xmlns:a16="http://schemas.microsoft.com/office/drawing/2014/main" id="{1693299A-3088-A0EF-E937-7C0BCEE1D29C}"/>
              </a:ext>
            </a:extLst>
          </p:cNvPr>
          <p:cNvSpPr/>
          <p:nvPr/>
        </p:nvSpPr>
        <p:spPr>
          <a:xfrm>
            <a:off x="3384549" y="5641011"/>
            <a:ext cx="5429250" cy="785812"/>
          </a:xfrm>
          <a:prstGeom prst="wedgeRectCallout">
            <a:avLst>
              <a:gd name="adj1" fmla="val -70470"/>
              <a:gd name="adj2" fmla="val 5392"/>
            </a:avLst>
          </a:prstGeom>
          <a:solidFill>
            <a:srgbClr val="FFC000"/>
          </a:solidFill>
          <a:ln w="25400" cap="flat" cmpd="sng" algn="ctr">
            <a:solidFill>
              <a:srgbClr val="0000FF"/>
            </a:solidFill>
            <a:prstDash val="solid"/>
          </a:ln>
          <a:effectLst/>
        </p:spPr>
        <p:txBody>
          <a:bodyPr anchor="ctr"/>
          <a:lstStyle/>
          <a:p>
            <a:pPr marL="0" marR="0" lvl="0" indent="0" algn="ctr"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公有的成员函数可以引用本对象中的一般数据成员(非静态数据成员)，也可以引用类中的静态数据成员。</a:t>
            </a:r>
            <a:endParaRPr kumimoji="0" lang="zh-CN" altLang="en-US" sz="1800" b="0" i="0" u="none" strike="noStrike" kern="0" cap="none" spc="0" normalizeH="0" baseline="0" noProof="0">
              <a:ln>
                <a:noFill/>
              </a:ln>
              <a:solidFill>
                <a:srgbClr val="FFFFFF"/>
              </a:solidFill>
              <a:effectLst/>
              <a:uLnTx/>
              <a:uFillTx/>
              <a:latin typeface="Times New Roman"/>
              <a:ea typeface="宋体"/>
              <a:cs typeface="+mn-cs"/>
            </a:endParaRPr>
          </a:p>
        </p:txBody>
      </p:sp>
      <p:sp>
        <p:nvSpPr>
          <p:cNvPr id="11" name="矩形标注 6">
            <a:extLst>
              <a:ext uri="{FF2B5EF4-FFF2-40B4-BE49-F238E27FC236}">
                <a16:creationId xmlns:a16="http://schemas.microsoft.com/office/drawing/2014/main" id="{62CB6B73-7266-E882-7338-40E7BF8B8759}"/>
              </a:ext>
            </a:extLst>
          </p:cNvPr>
          <p:cNvSpPr/>
          <p:nvPr/>
        </p:nvSpPr>
        <p:spPr>
          <a:xfrm>
            <a:off x="3384549" y="4017803"/>
            <a:ext cx="5429250" cy="1357313"/>
          </a:xfrm>
          <a:prstGeom prst="wedgeRectCallout">
            <a:avLst>
              <a:gd name="adj1" fmla="val -66478"/>
              <a:gd name="adj2" fmla="val 69958"/>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这两个数据成员的值是需要进行累加的，它们并不是只属于某一个对象元素，而是由各对象元素共享的，无论对哪个对象元素而言，都是相同的，始终不释放内存空间。</a:t>
            </a:r>
            <a:endParaRPr kumimoji="0" lang="zh-CN" altLang="en-US" sz="1800" b="0" i="0" u="none" strike="noStrike" kern="0" cap="none" spc="0" normalizeH="0" baseline="0" noProof="0">
              <a:ln>
                <a:noFill/>
              </a:ln>
              <a:solidFill>
                <a:srgbClr val="FFFFFF"/>
              </a:solidFill>
              <a:effectLst/>
              <a:uLnTx/>
              <a:uFillTx/>
              <a:latin typeface="Times New Roman"/>
              <a:ea typeface="宋体"/>
              <a:cs typeface="+mn-cs"/>
            </a:endParaRPr>
          </a:p>
        </p:txBody>
      </p:sp>
    </p:spTree>
    <p:extLst>
      <p:ext uri="{BB962C8B-B14F-4D97-AF65-F5344CB8AC3E}">
        <p14:creationId xmlns:p14="http://schemas.microsoft.com/office/powerpoint/2010/main" val="3132099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Rectangle 2">
            <a:extLst>
              <a:ext uri="{FF2B5EF4-FFF2-40B4-BE49-F238E27FC236}">
                <a16:creationId xmlns:a16="http://schemas.microsoft.com/office/drawing/2014/main" id="{1F587FDE-64ED-99E3-E885-16E351C615D5}"/>
              </a:ext>
            </a:extLst>
          </p:cNvPr>
          <p:cNvSpPr txBox="1">
            <a:spLocks noChangeArrowheads="1"/>
          </p:cNvSpPr>
          <p:nvPr/>
        </p:nvSpPr>
        <p:spPr>
          <a:xfrm>
            <a:off x="175392" y="965202"/>
            <a:ext cx="8382000" cy="51900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float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Student∷average</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                  //</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定义静态成员函数</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return(sum/count);</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float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Student∷sum</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=0;                     //</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对静态数据成员初始化</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int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Student∷count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=0;                     //</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对静态数据成员初始化</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main( )</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定义对象数组并初始化</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 stud[3]={  Student(1001,18,70), Student(1002,19,78), Student(1005,20,98)  };</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n;</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&lt;&lt;″please input the number of students:″;</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cin</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&gt;&gt;n;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输入需要求前面多少名学生的平均成绩</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for(int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=0;i&lt;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调用3次</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total</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函数</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stud[</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i</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].total( );</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&lt;&lt;″the average score of ″&lt;&lt;n&lt;&lt;″ students is ″&lt;&lt;</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Student∷average</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调用静态成员函数</a:t>
            </a:r>
          </a:p>
          <a:p>
            <a:pPr marL="685800" marR="0" lvl="1"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0;</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9" name="矩形标注 2">
            <a:extLst>
              <a:ext uri="{FF2B5EF4-FFF2-40B4-BE49-F238E27FC236}">
                <a16:creationId xmlns:a16="http://schemas.microsoft.com/office/drawing/2014/main" id="{96E1253D-E5DD-F8B6-1500-3552DCBCD59A}"/>
              </a:ext>
            </a:extLst>
          </p:cNvPr>
          <p:cNvSpPr/>
          <p:nvPr/>
        </p:nvSpPr>
        <p:spPr>
          <a:xfrm>
            <a:off x="3675831" y="1241426"/>
            <a:ext cx="5286375" cy="785813"/>
          </a:xfrm>
          <a:prstGeom prst="wedgeRectCallout">
            <a:avLst>
              <a:gd name="adj1" fmla="val -62985"/>
              <a:gd name="adj2" fmla="val 2160"/>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average</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是静态成员函数，它可以直接引用私有的静态数据成员</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不必加类名或对象名</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a:t>
            </a:r>
            <a:endParaRPr kumimoji="0" lang="zh-CN" altLang="en-US" sz="1800" b="0" i="0" u="none" strike="noStrike" kern="0" cap="none" spc="0" normalizeH="0" baseline="0" noProof="0">
              <a:ln>
                <a:noFill/>
              </a:ln>
              <a:solidFill>
                <a:srgbClr val="FFFFFF"/>
              </a:solidFill>
              <a:effectLst/>
              <a:uLnTx/>
              <a:uFillTx/>
              <a:latin typeface="Times New Roman"/>
              <a:ea typeface="宋体"/>
              <a:cs typeface="+mn-cs"/>
            </a:endParaRPr>
          </a:p>
        </p:txBody>
      </p:sp>
      <p:sp>
        <p:nvSpPr>
          <p:cNvPr id="12" name="矩形 11">
            <a:extLst>
              <a:ext uri="{FF2B5EF4-FFF2-40B4-BE49-F238E27FC236}">
                <a16:creationId xmlns:a16="http://schemas.microsoft.com/office/drawing/2014/main" id="{0ADFEB03-F6B8-F162-6C87-E7671C61FB94}"/>
              </a:ext>
            </a:extLst>
          </p:cNvPr>
          <p:cNvSpPr/>
          <p:nvPr/>
        </p:nvSpPr>
        <p:spPr>
          <a:xfrm>
            <a:off x="2240731" y="5516564"/>
            <a:ext cx="5857875" cy="923925"/>
          </a:xfrm>
          <a:prstGeom prst="rect">
            <a:avLst/>
          </a:prstGeom>
          <a:ln w="22225">
            <a:solidFill>
              <a:srgbClr val="C00000"/>
            </a:solidFill>
          </a:ln>
        </p:spPr>
        <p:txBody>
          <a:bodyPr>
            <a:spAutoFit/>
          </a:bodyPr>
          <a:lstStyle/>
          <a:p>
            <a:pPr indent="-6350" defTabSz="914400" fontAlgn="base">
              <a:spcBef>
                <a:spcPct val="0"/>
              </a:spcBef>
              <a:spcAft>
                <a:spcPct val="0"/>
              </a:spcAft>
              <a:defRPr/>
            </a:pPr>
            <a:r>
              <a:rPr lang="zh-CN" altLang="en-US">
                <a:solidFill>
                  <a:srgbClr val="0000FF"/>
                </a:solidFill>
                <a:latin typeface="Times New Roman"/>
                <a:ea typeface="黑体" pitchFamily="49" charset="-122"/>
              </a:rPr>
              <a:t>运行结果为</a:t>
            </a:r>
          </a:p>
          <a:p>
            <a:pPr indent="-6350" defTabSz="914400" fontAlgn="base">
              <a:spcBef>
                <a:spcPct val="0"/>
              </a:spcBef>
              <a:spcAft>
                <a:spcPct val="0"/>
              </a:spcAft>
              <a:defRPr/>
            </a:pPr>
            <a:r>
              <a:rPr lang="en-US" altLang="zh-CN">
                <a:solidFill>
                  <a:srgbClr val="000000"/>
                </a:solidFill>
                <a:latin typeface="Times New Roman"/>
                <a:ea typeface="黑体" pitchFamily="49" charset="-122"/>
              </a:rPr>
              <a:t>please input the number of students:</a:t>
            </a:r>
            <a:r>
              <a:rPr lang="en-US" altLang="zh-CN" u="sng">
                <a:solidFill>
                  <a:srgbClr val="000000"/>
                </a:solidFill>
                <a:latin typeface="Times New Roman"/>
                <a:ea typeface="黑体" pitchFamily="49" charset="-122"/>
              </a:rPr>
              <a:t>3↙</a:t>
            </a:r>
          </a:p>
          <a:p>
            <a:pPr indent="-6350" defTabSz="914400" fontAlgn="base">
              <a:spcBef>
                <a:spcPct val="0"/>
              </a:spcBef>
              <a:spcAft>
                <a:spcPct val="0"/>
              </a:spcAft>
              <a:defRPr/>
            </a:pPr>
            <a:r>
              <a:rPr lang="en-US" altLang="zh-CN">
                <a:solidFill>
                  <a:srgbClr val="000000"/>
                </a:solidFill>
                <a:latin typeface="Times New Roman"/>
                <a:ea typeface="黑体" pitchFamily="49" charset="-122"/>
              </a:rPr>
              <a:t>the average score of 3 students is 82.3333</a:t>
            </a:r>
          </a:p>
        </p:txBody>
      </p:sp>
    </p:spTree>
    <p:extLst>
      <p:ext uri="{BB962C8B-B14F-4D97-AF65-F5344CB8AC3E}">
        <p14:creationId xmlns:p14="http://schemas.microsoft.com/office/powerpoint/2010/main" val="13076865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2B9C2BFC-D746-F8DC-0392-71D761AB8793}"/>
              </a:ext>
            </a:extLst>
          </p:cNvPr>
          <p:cNvSpPr txBox="1">
            <a:spLocks noChangeArrowheads="1"/>
          </p:cNvSpPr>
          <p:nvPr/>
        </p:nvSpPr>
        <p:spPr>
          <a:xfrm>
            <a:off x="264543" y="1524000"/>
            <a:ext cx="8382000" cy="29789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anose="05000000000000000000" pitchFamily="2" charset="2"/>
              <a:buChar char="p"/>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虽然采取了不少有效的措施(如设</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private</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保护)以增加数据的安全性，但是有些数据却往往是共享的</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人们可以在不同的场合通过不同的途径访问同一个数据对象</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有时在无意之中的误操作会改变有关数据的状况，而这是人们所不希望出现的</a:t>
            </a: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既要使数据能在一定范围内共享，又要保证它不被任意修改，这时可以使用</a:t>
            </a:r>
            <a:r>
              <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rPr>
              <a:t>const</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即把有关的数据定义为常量</a:t>
            </a:r>
          </a:p>
        </p:txBody>
      </p:sp>
    </p:spTree>
    <p:extLst>
      <p:ext uri="{BB962C8B-B14F-4D97-AF65-F5344CB8AC3E}">
        <p14:creationId xmlns:p14="http://schemas.microsoft.com/office/powerpoint/2010/main" val="253608341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F42CA76A-3430-8FD7-67FB-22D982EE832E}"/>
              </a:ext>
            </a:extLst>
          </p:cNvPr>
          <p:cNvSpPr txBox="1">
            <a:spLocks noChangeArrowheads="1"/>
          </p:cNvSpPr>
          <p:nvPr/>
        </p:nvSpPr>
        <p:spPr>
          <a:xfrm>
            <a:off x="-3540" y="1261534"/>
            <a:ext cx="8553450" cy="52939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 typeface="Arial" panose="020B0604020202020204" pitchFamily="34" charset="0"/>
              <a:buNone/>
            </a:pPr>
            <a:r>
              <a:rPr lang="zh-CN" altLang="en-US" sz="2000" dirty="0">
                <a:solidFill>
                  <a:srgbClr val="FF0000"/>
                </a:solidFill>
                <a:ea typeface="黑体" panose="02010609060101010101" pitchFamily="49" charset="-122"/>
              </a:rPr>
              <a:t>请思考：</a:t>
            </a:r>
            <a:r>
              <a:rPr lang="zh-CN" altLang="en-US" sz="2000" dirty="0">
                <a:ea typeface="黑体" panose="02010609060101010101" pitchFamily="49" charset="-122"/>
              </a:rPr>
              <a:t> </a:t>
            </a:r>
            <a:endParaRPr lang="en-US" altLang="zh-CN" sz="2000" dirty="0">
              <a:ea typeface="黑体" panose="02010609060101010101" pitchFamily="49" charset="-122"/>
            </a:endParaRPr>
          </a:p>
          <a:p>
            <a:pPr indent="-6350">
              <a:lnSpc>
                <a:spcPts val="2800"/>
              </a:lnSpc>
              <a:buFont typeface="Arial" panose="020B0604020202020204" pitchFamily="34" charset="0"/>
              <a:buNone/>
            </a:pPr>
            <a:r>
              <a:rPr lang="en-US" altLang="zh-CN" sz="2000" dirty="0">
                <a:ea typeface="黑体" panose="02010609060101010101" pitchFamily="49" charset="-122"/>
              </a:rPr>
              <a:t>(1) </a:t>
            </a:r>
            <a:r>
              <a:rPr lang="zh-CN" altLang="en-US" sz="2000" dirty="0">
                <a:ea typeface="黑体" panose="02010609060101010101" pitchFamily="49" charset="-122"/>
              </a:rPr>
              <a:t>如果不将</a:t>
            </a:r>
            <a:r>
              <a:rPr lang="en-US" altLang="zh-CN" sz="2000" dirty="0">
                <a:ea typeface="黑体" panose="02010609060101010101" pitchFamily="49" charset="-122"/>
              </a:rPr>
              <a:t>average</a:t>
            </a:r>
            <a:r>
              <a:rPr lang="zh-CN" altLang="en-US" sz="2000" dirty="0">
                <a:ea typeface="黑体" panose="02010609060101010101" pitchFamily="49" charset="-122"/>
              </a:rPr>
              <a:t>函数定义为静态成员函数行不行？程序能否通过编译？需要作什么修改？为什么要用静态成员函数？</a:t>
            </a:r>
            <a:endParaRPr lang="en-US" altLang="zh-CN" sz="2000" dirty="0">
              <a:ea typeface="黑体" panose="02010609060101010101" pitchFamily="49" charset="-122"/>
            </a:endParaRPr>
          </a:p>
          <a:p>
            <a:pPr indent="-6350">
              <a:lnSpc>
                <a:spcPts val="2800"/>
              </a:lnSpc>
              <a:buFont typeface="Arial" panose="020B0604020202020204" pitchFamily="34" charset="0"/>
              <a:buNone/>
            </a:pPr>
            <a:r>
              <a:rPr lang="en-US" altLang="zh-CN" sz="2000" dirty="0">
                <a:ea typeface="黑体" panose="02010609060101010101" pitchFamily="49" charset="-122"/>
              </a:rPr>
              <a:t>(2) </a:t>
            </a:r>
            <a:r>
              <a:rPr lang="zh-CN" altLang="en-US" sz="2000" dirty="0">
                <a:ea typeface="黑体" panose="02010609060101010101" pitchFamily="49" charset="-122"/>
              </a:rPr>
              <a:t>如果想在</a:t>
            </a:r>
            <a:r>
              <a:rPr lang="en-US" altLang="zh-CN" sz="2000" dirty="0">
                <a:ea typeface="黑体" panose="02010609060101010101" pitchFamily="49" charset="-122"/>
              </a:rPr>
              <a:t>average</a:t>
            </a:r>
            <a:r>
              <a:rPr lang="zh-CN" altLang="en-US" sz="2000" dirty="0">
                <a:ea typeface="黑体" panose="02010609060101010101" pitchFamily="49" charset="-122"/>
              </a:rPr>
              <a:t>函数中引用</a:t>
            </a:r>
            <a:r>
              <a:rPr lang="en-US" altLang="zh-CN" sz="2000" dirty="0">
                <a:ea typeface="黑体" panose="02010609060101010101" pitchFamily="49" charset="-122"/>
              </a:rPr>
              <a:t>stud[1]</a:t>
            </a:r>
            <a:r>
              <a:rPr lang="zh-CN" altLang="en-US" sz="2000" dirty="0">
                <a:ea typeface="黑体" panose="02010609060101010101" pitchFamily="49" charset="-122"/>
              </a:rPr>
              <a:t>的非静态数据成员</a:t>
            </a:r>
            <a:r>
              <a:rPr lang="en-US" altLang="zh-CN" sz="2000" dirty="0">
                <a:ea typeface="黑体" panose="02010609060101010101" pitchFamily="49" charset="-122"/>
              </a:rPr>
              <a:t>score，</a:t>
            </a:r>
            <a:r>
              <a:rPr lang="zh-CN" altLang="en-US" sz="2000" dirty="0">
                <a:ea typeface="黑体" panose="02010609060101010101" pitchFamily="49" charset="-122"/>
              </a:rPr>
              <a:t>如何处理？</a:t>
            </a:r>
            <a:endParaRPr lang="en-US" altLang="zh-CN" sz="2000" dirty="0">
              <a:ea typeface="黑体" panose="02010609060101010101" pitchFamily="49" charset="-122"/>
            </a:endParaRPr>
          </a:p>
          <a:p>
            <a:pPr indent="-6350">
              <a:lnSpc>
                <a:spcPts val="2500"/>
              </a:lnSpc>
              <a:spcBef>
                <a:spcPts val="600"/>
              </a:spcBef>
              <a:buFont typeface="Arial" panose="020B0604020202020204" pitchFamily="34" charset="0"/>
              <a:buNone/>
            </a:pPr>
            <a:r>
              <a:rPr lang="en-US" altLang="zh-CN" sz="2000" dirty="0">
                <a:ea typeface="黑体" panose="02010609060101010101" pitchFamily="49" charset="-122"/>
              </a:rPr>
              <a:t>float Student :: average( )</a:t>
            </a:r>
          </a:p>
          <a:p>
            <a:pPr indent="-6350">
              <a:lnSpc>
                <a:spcPts val="2500"/>
              </a:lnSpc>
              <a:spcBef>
                <a:spcPct val="0"/>
              </a:spcBef>
              <a:buFont typeface="Arial" panose="020B0604020202020204" pitchFamily="34" charset="0"/>
              <a:buNone/>
            </a:pPr>
            <a:r>
              <a:rPr lang="en-US" altLang="zh-CN" sz="2000" dirty="0">
                <a:ea typeface="黑体" panose="02010609060101010101" pitchFamily="49" charset="-122"/>
              </a:rPr>
              <a:t>{	</a:t>
            </a:r>
            <a:r>
              <a:rPr lang="en-US" altLang="zh-CN" sz="2000" dirty="0" err="1">
                <a:ea typeface="黑体" panose="02010609060101010101" pitchFamily="49" charset="-122"/>
              </a:rPr>
              <a:t>cout</a:t>
            </a:r>
            <a:r>
              <a:rPr lang="en-US" altLang="zh-CN" sz="2000" dirty="0">
                <a:ea typeface="黑体" panose="02010609060101010101" pitchFamily="49" charset="-122"/>
              </a:rPr>
              <a:t>&lt;&lt;stud[1].score&lt;&lt;</a:t>
            </a:r>
            <a:r>
              <a:rPr lang="en-US" altLang="zh-CN" sz="2000" dirty="0" err="1">
                <a:ea typeface="黑体" panose="02010609060101010101" pitchFamily="49" charset="-122"/>
              </a:rPr>
              <a:t>endl</a:t>
            </a:r>
            <a:r>
              <a:rPr lang="en-US" altLang="zh-CN" sz="2000" dirty="0">
                <a:ea typeface="黑体" panose="02010609060101010101" pitchFamily="49" charset="-122"/>
              </a:rPr>
              <a:t>;</a:t>
            </a:r>
          </a:p>
          <a:p>
            <a:pPr indent="-6350">
              <a:lnSpc>
                <a:spcPts val="2500"/>
              </a:lnSpc>
              <a:spcBef>
                <a:spcPct val="0"/>
              </a:spcBef>
              <a:buFont typeface="Arial" panose="020B0604020202020204" pitchFamily="34" charset="0"/>
              <a:buNone/>
            </a:pPr>
            <a:r>
              <a:rPr lang="en-US" altLang="zh-CN" sz="2000" dirty="0">
                <a:ea typeface="黑体" panose="02010609060101010101" pitchFamily="49" charset="-122"/>
              </a:rPr>
              <a:t>		return (sum/count);</a:t>
            </a:r>
          </a:p>
          <a:p>
            <a:pPr indent="-6350">
              <a:lnSpc>
                <a:spcPts val="2500"/>
              </a:lnSpc>
              <a:spcBef>
                <a:spcPct val="0"/>
              </a:spcBef>
              <a:buFont typeface="Arial" panose="020B0604020202020204" pitchFamily="34" charset="0"/>
              <a:buNone/>
            </a:pPr>
            <a:r>
              <a:rPr lang="en-US" altLang="zh-CN" sz="2000" dirty="0">
                <a:ea typeface="黑体" panose="02010609060101010101" pitchFamily="49" charset="-122"/>
              </a:rPr>
              <a:t>}</a:t>
            </a:r>
          </a:p>
          <a:p>
            <a:pPr indent="-6350">
              <a:lnSpc>
                <a:spcPts val="2500"/>
              </a:lnSpc>
              <a:spcBef>
                <a:spcPct val="0"/>
              </a:spcBef>
              <a:buFont typeface="Arial" panose="020B0604020202020204" pitchFamily="34" charset="0"/>
              <a:buNone/>
            </a:pPr>
            <a:r>
              <a:rPr lang="en-US" altLang="zh-CN" sz="2000" dirty="0">
                <a:ea typeface="黑体" panose="02010609060101010101" pitchFamily="49" charset="-122"/>
              </a:rPr>
              <a:t>float Student :: average( </a:t>
            </a:r>
            <a:r>
              <a:rPr lang="en-US" altLang="zh-CN" sz="2000" dirty="0">
                <a:solidFill>
                  <a:srgbClr val="FF0000"/>
                </a:solidFill>
                <a:ea typeface="黑体" panose="02010609060101010101" pitchFamily="49" charset="-122"/>
              </a:rPr>
              <a:t>Student </a:t>
            </a:r>
            <a:r>
              <a:rPr lang="en-US" altLang="zh-CN" sz="2000" dirty="0" err="1">
                <a:solidFill>
                  <a:srgbClr val="FF0000"/>
                </a:solidFill>
                <a:ea typeface="黑体" panose="02010609060101010101" pitchFamily="49" charset="-122"/>
              </a:rPr>
              <a:t>stu</a:t>
            </a:r>
            <a:r>
              <a:rPr lang="en-US" altLang="zh-CN" sz="2000" dirty="0">
                <a:solidFill>
                  <a:srgbClr val="FF0000"/>
                </a:solidFill>
                <a:ea typeface="黑体" panose="02010609060101010101" pitchFamily="49" charset="-122"/>
              </a:rPr>
              <a:t> </a:t>
            </a:r>
            <a:r>
              <a:rPr lang="en-US" altLang="zh-CN" sz="2000" dirty="0">
                <a:ea typeface="黑体" panose="02010609060101010101" pitchFamily="49" charset="-122"/>
              </a:rPr>
              <a:t>)</a:t>
            </a:r>
          </a:p>
          <a:p>
            <a:pPr indent="-6350">
              <a:lnSpc>
                <a:spcPts val="2500"/>
              </a:lnSpc>
              <a:spcBef>
                <a:spcPct val="0"/>
              </a:spcBef>
              <a:buFont typeface="Arial" panose="020B0604020202020204" pitchFamily="34" charset="0"/>
              <a:buNone/>
            </a:pPr>
            <a:r>
              <a:rPr lang="en-US" altLang="zh-CN" sz="2000" dirty="0">
                <a:ea typeface="黑体" panose="02010609060101010101" pitchFamily="49" charset="-122"/>
              </a:rPr>
              <a:t>{	</a:t>
            </a:r>
            <a:r>
              <a:rPr lang="en-US" altLang="zh-CN" sz="2000" dirty="0" err="1">
                <a:ea typeface="黑体" panose="02010609060101010101" pitchFamily="49" charset="-122"/>
              </a:rPr>
              <a:t>cout</a:t>
            </a:r>
            <a:r>
              <a:rPr lang="en-US" altLang="zh-CN" sz="2000" dirty="0">
                <a:ea typeface="黑体" panose="02010609060101010101" pitchFamily="49" charset="-122"/>
              </a:rPr>
              <a:t>&lt;&lt;</a:t>
            </a:r>
            <a:r>
              <a:rPr lang="en-US" altLang="zh-CN" sz="2000" dirty="0" err="1">
                <a:ea typeface="黑体" panose="02010609060101010101" pitchFamily="49" charset="-122"/>
              </a:rPr>
              <a:t>stu.score</a:t>
            </a:r>
            <a:r>
              <a:rPr lang="en-US" altLang="zh-CN" sz="2000" dirty="0">
                <a:ea typeface="黑体" panose="02010609060101010101" pitchFamily="49" charset="-122"/>
              </a:rPr>
              <a:t>&lt;&lt;</a:t>
            </a:r>
            <a:r>
              <a:rPr lang="en-US" altLang="zh-CN" sz="2000" dirty="0" err="1">
                <a:ea typeface="黑体" panose="02010609060101010101" pitchFamily="49" charset="-122"/>
              </a:rPr>
              <a:t>endl</a:t>
            </a:r>
            <a:r>
              <a:rPr lang="en-US" altLang="zh-CN" sz="2000" dirty="0">
                <a:ea typeface="黑体" panose="02010609060101010101" pitchFamily="49" charset="-122"/>
              </a:rPr>
              <a:t>;</a:t>
            </a:r>
          </a:p>
          <a:p>
            <a:pPr indent="-6350">
              <a:lnSpc>
                <a:spcPts val="2500"/>
              </a:lnSpc>
              <a:spcBef>
                <a:spcPct val="0"/>
              </a:spcBef>
              <a:buFont typeface="Arial" panose="020B0604020202020204" pitchFamily="34" charset="0"/>
              <a:buNone/>
            </a:pPr>
            <a:r>
              <a:rPr lang="en-US" altLang="zh-CN" sz="2000" dirty="0">
                <a:ea typeface="黑体" panose="02010609060101010101" pitchFamily="49" charset="-122"/>
              </a:rPr>
              <a:t>		return (sum/count);</a:t>
            </a:r>
          </a:p>
          <a:p>
            <a:pPr indent="-6350">
              <a:lnSpc>
                <a:spcPts val="2500"/>
              </a:lnSpc>
              <a:spcBef>
                <a:spcPct val="0"/>
              </a:spcBef>
              <a:buFont typeface="Arial" panose="020B0604020202020204" pitchFamily="34" charset="0"/>
              <a:buNone/>
            </a:pPr>
            <a:r>
              <a:rPr lang="en-US" altLang="zh-CN" sz="2000" dirty="0">
                <a:ea typeface="黑体" panose="02010609060101010101" pitchFamily="49" charset="-122"/>
              </a:rPr>
              <a:t>}</a:t>
            </a:r>
          </a:p>
          <a:p>
            <a:pPr indent="-6350">
              <a:lnSpc>
                <a:spcPts val="2500"/>
              </a:lnSpc>
              <a:spcBef>
                <a:spcPct val="0"/>
              </a:spcBef>
              <a:buFont typeface="Arial" panose="020B0604020202020204" pitchFamily="34" charset="0"/>
              <a:buNone/>
            </a:pPr>
            <a:r>
              <a:rPr lang="en-US" altLang="zh-CN" sz="2000" dirty="0">
                <a:ea typeface="黑体" panose="02010609060101010101" pitchFamily="49" charset="-122"/>
              </a:rPr>
              <a:t>float Student :: average( </a:t>
            </a:r>
            <a:r>
              <a:rPr lang="en-US" altLang="zh-CN" sz="2000" dirty="0">
                <a:solidFill>
                  <a:srgbClr val="FF0000"/>
                </a:solidFill>
                <a:ea typeface="黑体" panose="02010609060101010101" pitchFamily="49" charset="-122"/>
              </a:rPr>
              <a:t>Student &amp;</a:t>
            </a:r>
            <a:r>
              <a:rPr lang="en-US" altLang="zh-CN" sz="2000" dirty="0" err="1">
                <a:solidFill>
                  <a:srgbClr val="FF0000"/>
                </a:solidFill>
                <a:ea typeface="黑体" panose="02010609060101010101" pitchFamily="49" charset="-122"/>
              </a:rPr>
              <a:t>stu</a:t>
            </a:r>
            <a:r>
              <a:rPr lang="en-US" altLang="zh-CN" sz="2000" dirty="0">
                <a:solidFill>
                  <a:srgbClr val="FF0000"/>
                </a:solidFill>
                <a:ea typeface="黑体" panose="02010609060101010101" pitchFamily="49" charset="-122"/>
              </a:rPr>
              <a:t> </a:t>
            </a:r>
            <a:r>
              <a:rPr lang="en-US" altLang="zh-CN" sz="2000" dirty="0">
                <a:ea typeface="黑体" panose="02010609060101010101" pitchFamily="49" charset="-122"/>
              </a:rPr>
              <a:t>)</a:t>
            </a:r>
          </a:p>
          <a:p>
            <a:pPr indent="-6350">
              <a:lnSpc>
                <a:spcPts val="2500"/>
              </a:lnSpc>
              <a:spcBef>
                <a:spcPct val="0"/>
              </a:spcBef>
              <a:buFont typeface="Arial" panose="020B0604020202020204" pitchFamily="34" charset="0"/>
              <a:buNone/>
            </a:pPr>
            <a:r>
              <a:rPr lang="en-US" altLang="zh-CN" sz="2000" dirty="0">
                <a:ea typeface="黑体" panose="02010609060101010101" pitchFamily="49" charset="-122"/>
              </a:rPr>
              <a:t>float Student :: average( const </a:t>
            </a:r>
            <a:r>
              <a:rPr lang="en-US" altLang="zh-CN" sz="2000" dirty="0">
                <a:solidFill>
                  <a:srgbClr val="FF0000"/>
                </a:solidFill>
                <a:ea typeface="黑体" panose="02010609060101010101" pitchFamily="49" charset="-122"/>
              </a:rPr>
              <a:t>Student </a:t>
            </a:r>
            <a:r>
              <a:rPr lang="en-US" altLang="zh-CN" sz="2000" dirty="0" err="1">
                <a:solidFill>
                  <a:srgbClr val="FF0000"/>
                </a:solidFill>
                <a:ea typeface="黑体" panose="02010609060101010101" pitchFamily="49" charset="-122"/>
              </a:rPr>
              <a:t>stu</a:t>
            </a:r>
            <a:r>
              <a:rPr lang="en-US" altLang="zh-CN" sz="2000" dirty="0">
                <a:solidFill>
                  <a:srgbClr val="FF0000"/>
                </a:solidFill>
                <a:ea typeface="黑体" panose="02010609060101010101" pitchFamily="49" charset="-122"/>
              </a:rPr>
              <a:t> </a:t>
            </a:r>
            <a:r>
              <a:rPr lang="en-US" altLang="zh-CN" sz="2000" dirty="0">
                <a:ea typeface="黑体" panose="02010609060101010101" pitchFamily="49" charset="-122"/>
              </a:rPr>
              <a:t>)</a:t>
            </a:r>
          </a:p>
          <a:p>
            <a:pPr indent="-6350">
              <a:lnSpc>
                <a:spcPts val="2500"/>
              </a:lnSpc>
              <a:spcBef>
                <a:spcPct val="0"/>
              </a:spcBef>
              <a:buFont typeface="Arial" panose="020B0604020202020204" pitchFamily="34" charset="0"/>
              <a:buNone/>
            </a:pPr>
            <a:r>
              <a:rPr lang="en-US" altLang="zh-CN" sz="2000" dirty="0">
                <a:ea typeface="黑体" panose="02010609060101010101" pitchFamily="49" charset="-122"/>
              </a:rPr>
              <a:t>float Student :: average( const </a:t>
            </a:r>
            <a:r>
              <a:rPr lang="en-US" altLang="zh-CN" sz="2000" dirty="0">
                <a:solidFill>
                  <a:srgbClr val="FF0000"/>
                </a:solidFill>
                <a:ea typeface="黑体" panose="02010609060101010101" pitchFamily="49" charset="-122"/>
              </a:rPr>
              <a:t>Student &amp;</a:t>
            </a:r>
            <a:r>
              <a:rPr lang="en-US" altLang="zh-CN" sz="2000" dirty="0" err="1">
                <a:solidFill>
                  <a:srgbClr val="FF0000"/>
                </a:solidFill>
                <a:ea typeface="黑体" panose="02010609060101010101" pitchFamily="49" charset="-122"/>
              </a:rPr>
              <a:t>stu</a:t>
            </a:r>
            <a:r>
              <a:rPr lang="en-US" altLang="zh-CN" sz="2000" dirty="0">
                <a:solidFill>
                  <a:srgbClr val="FF0000"/>
                </a:solidFill>
                <a:ea typeface="黑体" panose="02010609060101010101" pitchFamily="49" charset="-122"/>
              </a:rPr>
              <a:t> </a:t>
            </a:r>
            <a:r>
              <a:rPr lang="en-US" altLang="zh-CN" sz="2000" dirty="0">
                <a:ea typeface="黑体" panose="02010609060101010101" pitchFamily="49" charset="-122"/>
              </a:rPr>
              <a:t>)</a:t>
            </a:r>
          </a:p>
          <a:p>
            <a:pPr indent="-6350">
              <a:lnSpc>
                <a:spcPts val="2800"/>
              </a:lnSpc>
              <a:buFont typeface="Arial" panose="020B0604020202020204" pitchFamily="34" charset="0"/>
              <a:buNone/>
            </a:pPr>
            <a:endParaRPr lang="en-US" altLang="zh-CN" sz="2000" dirty="0">
              <a:ea typeface="黑体" panose="02010609060101010101" pitchFamily="49" charset="-122"/>
            </a:endParaRPr>
          </a:p>
        </p:txBody>
      </p:sp>
      <p:sp>
        <p:nvSpPr>
          <p:cNvPr id="3" name="矩形标注 2">
            <a:extLst>
              <a:ext uri="{FF2B5EF4-FFF2-40B4-BE49-F238E27FC236}">
                <a16:creationId xmlns:a16="http://schemas.microsoft.com/office/drawing/2014/main" id="{953856A9-69E2-96EE-362E-FA2BC6D15183}"/>
              </a:ext>
            </a:extLst>
          </p:cNvPr>
          <p:cNvSpPr/>
          <p:nvPr/>
        </p:nvSpPr>
        <p:spPr>
          <a:xfrm>
            <a:off x="2763474" y="1232959"/>
            <a:ext cx="5286375" cy="1571625"/>
          </a:xfrm>
          <a:prstGeom prst="wedgeRectCallout">
            <a:avLst>
              <a:gd name="adj1" fmla="val -62086"/>
              <a:gd name="adj2" fmla="val 82902"/>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数组</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stud</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是在</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main</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函数中定义的，属于局部变量，作用域限于</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main</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函数。解决方案：</a:t>
            </a:r>
            <a:endPar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1</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）将数组</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stud</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定义为全局数组；</a:t>
            </a:r>
            <a:endPar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2</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）将对象定义为</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average</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函数的形参，调用时将一个实参对象传给</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average</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函数。</a:t>
            </a:r>
            <a:endPar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endParaRPr>
          </a:p>
        </p:txBody>
      </p:sp>
      <p:sp>
        <p:nvSpPr>
          <p:cNvPr id="10" name="矩形 9">
            <a:extLst>
              <a:ext uri="{FF2B5EF4-FFF2-40B4-BE49-F238E27FC236}">
                <a16:creationId xmlns:a16="http://schemas.microsoft.com/office/drawing/2014/main" id="{F229A9D2-973C-94FF-4AB4-80AF13E4F924}"/>
              </a:ext>
            </a:extLst>
          </p:cNvPr>
          <p:cNvSpPr>
            <a:spLocks noChangeArrowheads="1"/>
          </p:cNvSpPr>
          <p:nvPr/>
        </p:nvSpPr>
        <p:spPr bwMode="auto">
          <a:xfrm>
            <a:off x="4566872" y="3851540"/>
            <a:ext cx="4357688" cy="81121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800"/>
              </a:lnSpc>
              <a:spcBef>
                <a:spcPct val="0"/>
              </a:spcBef>
              <a:spcAft>
                <a:spcPct val="0"/>
              </a:spcAft>
            </a:pPr>
            <a:r>
              <a:rPr lang="zh-CN" altLang="en-US" sz="2000" dirty="0">
                <a:solidFill>
                  <a:srgbClr val="000000"/>
                </a:solidFill>
                <a:ea typeface="黑体" panose="02010609060101010101" pitchFamily="49" charset="-122"/>
              </a:rPr>
              <a:t>调用：</a:t>
            </a:r>
            <a:endParaRPr lang="en-US" altLang="zh-CN" sz="2000" dirty="0">
              <a:solidFill>
                <a:srgbClr val="000000"/>
              </a:solidFill>
              <a:ea typeface="黑体" panose="02010609060101010101" pitchFamily="49" charset="-122"/>
            </a:endParaRPr>
          </a:p>
          <a:p>
            <a:pPr defTabSz="914400" eaLnBrk="1" fontAlgn="base" hangingPunct="1">
              <a:lnSpc>
                <a:spcPts val="2800"/>
              </a:lnSpc>
              <a:spcBef>
                <a:spcPct val="0"/>
              </a:spcBef>
              <a:spcAft>
                <a:spcPct val="0"/>
              </a:spcAft>
            </a:pPr>
            <a:r>
              <a:rPr lang="en-US" altLang="zh-CN" sz="2000" dirty="0" err="1">
                <a:solidFill>
                  <a:srgbClr val="000000"/>
                </a:solidFill>
                <a:ea typeface="黑体" panose="02010609060101010101" pitchFamily="49" charset="-122"/>
              </a:rPr>
              <a:t>cout</a:t>
            </a:r>
            <a:r>
              <a:rPr lang="en-US" altLang="zh-CN" sz="2000" dirty="0">
                <a:solidFill>
                  <a:srgbClr val="000000"/>
                </a:solidFill>
                <a:ea typeface="黑体" panose="02010609060101010101" pitchFamily="49" charset="-122"/>
              </a:rPr>
              <a:t>&lt;&lt;Student::average(stud[1])&lt;&lt;</a:t>
            </a:r>
            <a:r>
              <a:rPr lang="en-US" altLang="zh-CN" sz="2000" dirty="0" err="1">
                <a:solidFill>
                  <a:srgbClr val="000000"/>
                </a:solidFill>
                <a:ea typeface="黑体" panose="02010609060101010101" pitchFamily="49" charset="-122"/>
              </a:rPr>
              <a:t>endl</a:t>
            </a:r>
            <a:r>
              <a:rPr lang="en-US" altLang="zh-CN" sz="2000" dirty="0">
                <a:solidFill>
                  <a:srgbClr val="000000"/>
                </a:solidFill>
                <a:ea typeface="黑体" panose="02010609060101010101" pitchFamily="49" charset="-122"/>
              </a:rPr>
              <a:t>;</a:t>
            </a:r>
          </a:p>
        </p:txBody>
      </p:sp>
      <p:sp>
        <p:nvSpPr>
          <p:cNvPr id="11" name="矩形 10">
            <a:extLst>
              <a:ext uri="{FF2B5EF4-FFF2-40B4-BE49-F238E27FC236}">
                <a16:creationId xmlns:a16="http://schemas.microsoft.com/office/drawing/2014/main" id="{AA7F7EA3-3286-B695-D1F0-FE2DD8621F8F}"/>
              </a:ext>
            </a:extLst>
          </p:cNvPr>
          <p:cNvSpPr>
            <a:spLocks noChangeArrowheads="1"/>
          </p:cNvSpPr>
          <p:nvPr/>
        </p:nvSpPr>
        <p:spPr bwMode="auto">
          <a:xfrm>
            <a:off x="4566872" y="5005733"/>
            <a:ext cx="4357688" cy="777713"/>
          </a:xfrm>
          <a:prstGeom prst="rect">
            <a:avLst/>
          </a:prstGeom>
          <a:solidFill>
            <a:srgbClr val="FF99FF"/>
          </a:solidFill>
          <a:ln w="25400">
            <a:solidFill>
              <a:srgbClr val="0000FF"/>
            </a:solidFill>
            <a:miter lim="800000"/>
            <a:headEnd/>
            <a:tailEnd/>
          </a:ln>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800"/>
              </a:lnSpc>
              <a:spcBef>
                <a:spcPct val="0"/>
              </a:spcBef>
              <a:spcAft>
                <a:spcPct val="0"/>
              </a:spcAft>
            </a:pPr>
            <a:r>
              <a:rPr lang="zh-CN" altLang="en-US" sz="2000" dirty="0">
                <a:solidFill>
                  <a:srgbClr val="000000"/>
                </a:solidFill>
                <a:ea typeface="黑体" panose="02010609060101010101" pitchFamily="49" charset="-122"/>
              </a:rPr>
              <a:t>养成好习惯：只用静态成员函数引用静态数据，而不引用非静态数据成员</a:t>
            </a:r>
            <a:endParaRPr lang="en-US" altLang="zh-CN" sz="2000" dirty="0">
              <a:solidFill>
                <a:srgbClr val="000000"/>
              </a:solidFill>
              <a:ea typeface="黑体" panose="02010609060101010101" pitchFamily="49" charset="-122"/>
            </a:endParaRPr>
          </a:p>
        </p:txBody>
      </p:sp>
    </p:spTree>
    <p:extLst>
      <p:ext uri="{BB962C8B-B14F-4D97-AF65-F5344CB8AC3E}">
        <p14:creationId xmlns:p14="http://schemas.microsoft.com/office/powerpoint/2010/main" val="27375467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blinds(horizontal)">
                                      <p:cBhvr>
                                        <p:cTn id="16" dur="500"/>
                                        <p:tgtEl>
                                          <p:spTgt spid="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blinds(horizontal)">
                                      <p:cBhvr>
                                        <p:cTn id="26" dur="500"/>
                                        <p:tgtEl>
                                          <p:spTgt spid="2">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blinds(horizontal)">
                                      <p:cBhvr>
                                        <p:cTn id="29" dur="500"/>
                                        <p:tgtEl>
                                          <p:spTgt spid="2">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linds(horizontal)">
                                      <p:cBhvr>
                                        <p:cTn id="32" dur="500"/>
                                        <p:tgtEl>
                                          <p:spTgt spid="2">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blinds(horizontal)">
                                      <p:cBhvr>
                                        <p:cTn id="35" dur="500"/>
                                        <p:tgtEl>
                                          <p:spTgt spid="2">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animEffect transition="in" filter="blinds(horizontal)">
                                      <p:cBhvr>
                                        <p:cTn id="45" dur="500"/>
                                        <p:tgtEl>
                                          <p:spTgt spid="2">
                                            <p:txEl>
                                              <p:pRg st="11" end="1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
                                            <p:txEl>
                                              <p:pRg st="12" end="12"/>
                                            </p:txEl>
                                          </p:spTgt>
                                        </p:tgtEl>
                                        <p:attrNameLst>
                                          <p:attrName>style.visibility</p:attrName>
                                        </p:attrNameLst>
                                      </p:cBhvr>
                                      <p:to>
                                        <p:strVal val="visible"/>
                                      </p:to>
                                    </p:set>
                                    <p:animEffect transition="in" filter="blinds(horizontal)">
                                      <p:cBhvr>
                                        <p:cTn id="48" dur="500"/>
                                        <p:tgtEl>
                                          <p:spTgt spid="2">
                                            <p:txEl>
                                              <p:pRg st="12" end="12"/>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animEffect transition="in" filter="blinds(horizontal)">
                                      <p:cBhvr>
                                        <p:cTn id="51" dur="500"/>
                                        <p:tgtEl>
                                          <p:spTgt spid="2">
                                            <p:txEl>
                                              <p:pRg st="13" end="1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Rectangle 2">
            <a:extLst>
              <a:ext uri="{FF2B5EF4-FFF2-40B4-BE49-F238E27FC236}">
                <a16:creationId xmlns:a16="http://schemas.microsoft.com/office/drawing/2014/main" id="{D6AED9E1-1659-8867-C87D-CD7A7B84C267}"/>
              </a:ext>
            </a:extLst>
          </p:cNvPr>
          <p:cNvSpPr txBox="1">
            <a:spLocks noChangeArrowheads="1"/>
          </p:cNvSpPr>
          <p:nvPr/>
        </p:nvSpPr>
        <p:spPr>
          <a:xfrm>
            <a:off x="76200" y="1343556"/>
            <a:ext cx="8763000" cy="1928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在一个类中可以有公用的(</a:t>
            </a:r>
            <a:r>
              <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rPr>
              <a:t>public)</a:t>
            </a: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成员和私有的(</a:t>
            </a:r>
            <a:r>
              <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rPr>
              <a:t>private)</a:t>
            </a: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成员。</a:t>
            </a:r>
            <a:endPar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FF0000"/>
                </a:solidFill>
                <a:effectLst/>
                <a:uLnTx/>
                <a:uFillTx/>
                <a:latin typeface="Times New Roman"/>
                <a:ea typeface="宋体"/>
                <a:cs typeface="+mn-cs"/>
              </a:rPr>
              <a:t>友元(</a:t>
            </a:r>
            <a:r>
              <a:rPr kumimoji="0" lang="en-US" altLang="zh-CN" sz="2800" b="0" i="0" u="none" strike="noStrike" kern="1200" cap="none" spc="0" normalizeH="0" baseline="0" noProof="0" dirty="0">
                <a:ln>
                  <a:noFill/>
                </a:ln>
                <a:solidFill>
                  <a:srgbClr val="FF0000"/>
                </a:solidFill>
                <a:effectLst/>
                <a:uLnTx/>
                <a:uFillTx/>
                <a:latin typeface="Times New Roman"/>
                <a:ea typeface="宋体"/>
                <a:cs typeface="+mn-cs"/>
              </a:rPr>
              <a:t>friend) </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可以</a:t>
            </a: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访问与其有好友关系的类中的私有成员。友元包括</a:t>
            </a:r>
            <a:r>
              <a:rPr kumimoji="0" lang="zh-CN" altLang="en-US" sz="2800" b="0" i="0" u="none" strike="noStrike" kern="1200" cap="none" spc="0" normalizeH="0" baseline="0" noProof="0" dirty="0">
                <a:ln>
                  <a:noFill/>
                </a:ln>
                <a:solidFill>
                  <a:srgbClr val="FF0000"/>
                </a:solidFill>
                <a:effectLst/>
                <a:uLnTx/>
                <a:uFillTx/>
                <a:latin typeface="Times New Roman"/>
                <a:ea typeface="宋体"/>
                <a:cs typeface="+mn-cs"/>
              </a:rPr>
              <a:t>友元函数</a:t>
            </a: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和</a:t>
            </a:r>
            <a:r>
              <a:rPr kumimoji="0" lang="zh-CN" altLang="en-US" sz="2800" b="0" i="0" u="none" strike="noStrike" kern="1200" cap="none" spc="0" normalizeH="0" baseline="0" noProof="0" dirty="0">
                <a:ln>
                  <a:noFill/>
                </a:ln>
                <a:solidFill>
                  <a:srgbClr val="FF0000"/>
                </a:solidFill>
                <a:effectLst/>
                <a:uLnTx/>
                <a:uFillTx/>
                <a:latin typeface="Times New Roman"/>
                <a:ea typeface="宋体"/>
                <a:cs typeface="+mn-cs"/>
              </a:rPr>
              <a:t>友元类</a:t>
            </a: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a:t>
            </a:r>
          </a:p>
        </p:txBody>
      </p:sp>
      <p:sp>
        <p:nvSpPr>
          <p:cNvPr id="9" name="Rectangle 2">
            <a:extLst>
              <a:ext uri="{FF2B5EF4-FFF2-40B4-BE49-F238E27FC236}">
                <a16:creationId xmlns:a16="http://schemas.microsoft.com/office/drawing/2014/main" id="{78C03632-A35E-4ECD-46CC-E70F21F8F638}"/>
              </a:ext>
            </a:extLst>
          </p:cNvPr>
          <p:cNvSpPr txBox="1">
            <a:spLocks noChangeArrowheads="1"/>
          </p:cNvSpPr>
          <p:nvPr/>
        </p:nvSpPr>
        <p:spPr bwMode="auto">
          <a:xfrm>
            <a:off x="122767" y="3922184"/>
            <a:ext cx="8382000" cy="2266950"/>
          </a:xfrm>
          <a:prstGeom prst="rect">
            <a:avLst/>
          </a:prstGeom>
          <a:noFill/>
          <a:ln>
            <a:miter lim="800000"/>
            <a:headEnd/>
            <a:tailEnd/>
          </a:ln>
        </p:spPr>
        <p:txBody>
          <a:bodyPr/>
          <a:lstStyle/>
          <a:p>
            <a:pPr marL="287338" indent="-6350" defTabSz="914400" fontAlgn="base">
              <a:lnSpc>
                <a:spcPts val="3400"/>
              </a:lnSpc>
              <a:spcBef>
                <a:spcPct val="20000"/>
              </a:spcBef>
              <a:spcAft>
                <a:spcPct val="0"/>
              </a:spcAft>
              <a:defRPr/>
            </a:pPr>
            <a:r>
              <a:rPr lang="zh-CN" altLang="en-US" sz="2200" b="1" kern="0" dirty="0">
                <a:solidFill>
                  <a:srgbClr val="000000"/>
                </a:solidFill>
                <a:latin typeface="Times New Roman"/>
                <a:ea typeface="宋体"/>
              </a:rPr>
              <a:t>如果在本</a:t>
            </a:r>
            <a:r>
              <a:rPr lang="zh-CN" altLang="en-US" sz="2200" b="1" kern="0" dirty="0">
                <a:solidFill>
                  <a:srgbClr val="FF0000"/>
                </a:solidFill>
                <a:latin typeface="Times New Roman"/>
                <a:ea typeface="宋体"/>
              </a:rPr>
              <a:t>类以外的其他地方</a:t>
            </a:r>
            <a:r>
              <a:rPr lang="zh-CN" altLang="en-US" sz="2200" b="1" kern="0" dirty="0">
                <a:solidFill>
                  <a:srgbClr val="000000"/>
                </a:solidFill>
                <a:latin typeface="Times New Roman"/>
                <a:ea typeface="宋体"/>
              </a:rPr>
              <a:t>定义了一个函数(这个函数可以是不属于任何类的非成员函数，也可以是其他类的成员函数)，在类体中用</a:t>
            </a:r>
            <a:r>
              <a:rPr lang="en-US" altLang="zh-CN" sz="2200" b="1" kern="0" dirty="0">
                <a:solidFill>
                  <a:srgbClr val="000000"/>
                </a:solidFill>
                <a:latin typeface="Times New Roman"/>
                <a:ea typeface="宋体"/>
              </a:rPr>
              <a:t>friend</a:t>
            </a:r>
            <a:r>
              <a:rPr lang="zh-CN" altLang="en-US" sz="2200" b="1" kern="0" dirty="0">
                <a:solidFill>
                  <a:srgbClr val="000000"/>
                </a:solidFill>
                <a:latin typeface="Times New Roman"/>
                <a:ea typeface="宋体"/>
              </a:rPr>
              <a:t>对其进行声明，此函数就称为本类的友元函数。友元函数可以访问这个类中的私有成员。</a:t>
            </a:r>
          </a:p>
        </p:txBody>
      </p:sp>
      <p:sp>
        <p:nvSpPr>
          <p:cNvPr id="12" name="Rectangle 3">
            <a:extLst>
              <a:ext uri="{FF2B5EF4-FFF2-40B4-BE49-F238E27FC236}">
                <a16:creationId xmlns:a16="http://schemas.microsoft.com/office/drawing/2014/main" id="{7CBB9A72-EB03-A654-770C-40C9B864DF8D}"/>
              </a:ext>
            </a:extLst>
          </p:cNvPr>
          <p:cNvSpPr txBox="1">
            <a:spLocks noChangeArrowheads="1"/>
          </p:cNvSpPr>
          <p:nvPr/>
        </p:nvSpPr>
        <p:spPr bwMode="auto">
          <a:xfrm>
            <a:off x="427567" y="3137960"/>
            <a:ext cx="8077200" cy="685800"/>
          </a:xfrm>
          <a:prstGeom prst="rect">
            <a:avLst/>
          </a:prstGeom>
          <a:noFill/>
          <a:ln>
            <a:miter lim="800000"/>
            <a:headEnd/>
            <a:tailEnd/>
          </a:ln>
        </p:spPr>
        <p:txBody>
          <a:bodyPr anchor="ctr"/>
          <a:lstStyle/>
          <a:p>
            <a:pPr defTabSz="914400" fontAlgn="base">
              <a:lnSpc>
                <a:spcPct val="150000"/>
              </a:lnSpc>
              <a:spcBef>
                <a:spcPct val="50000"/>
              </a:spcBef>
              <a:spcAft>
                <a:spcPct val="0"/>
              </a:spcAft>
              <a:defRPr/>
            </a:pPr>
            <a:r>
              <a:rPr lang="zh-CN" altLang="en-US" sz="2200" b="1" kern="0" dirty="0">
                <a:solidFill>
                  <a:srgbClr val="800000"/>
                </a:solidFill>
                <a:latin typeface="Times New Roman"/>
                <a:ea typeface="宋体"/>
              </a:rPr>
              <a:t>9.10.1 友元函数</a:t>
            </a:r>
          </a:p>
        </p:txBody>
      </p:sp>
    </p:spTree>
    <p:extLst>
      <p:ext uri="{BB962C8B-B14F-4D97-AF65-F5344CB8AC3E}">
        <p14:creationId xmlns:p14="http://schemas.microsoft.com/office/powerpoint/2010/main" val="194120405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03D2441C-E0BC-43E6-F3CC-CFE6F81FB193}"/>
              </a:ext>
            </a:extLst>
          </p:cNvPr>
          <p:cNvSpPr txBox="1">
            <a:spLocks noChangeArrowheads="1"/>
          </p:cNvSpPr>
          <p:nvPr/>
        </p:nvSpPr>
        <p:spPr>
          <a:xfrm>
            <a:off x="55861" y="1210736"/>
            <a:ext cx="4429126" cy="39528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800000"/>
                </a:solidFill>
                <a:effectLst/>
                <a:uLnTx/>
                <a:uFillTx/>
                <a:latin typeface="Times New Roman"/>
                <a:ea typeface="宋体"/>
                <a:cs typeface="+mn-cs"/>
              </a:rPr>
              <a:t>1. 将普通函数声明为友元函数</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3" name="矩形 2">
            <a:extLst>
              <a:ext uri="{FF2B5EF4-FFF2-40B4-BE49-F238E27FC236}">
                <a16:creationId xmlns:a16="http://schemas.microsoft.com/office/drawing/2014/main" id="{BEEFE60D-14A8-EC09-D4AF-FD1EB34B842D}"/>
              </a:ext>
            </a:extLst>
          </p:cNvPr>
          <p:cNvSpPr>
            <a:spLocks noChangeArrowheads="1"/>
          </p:cNvSpPr>
          <p:nvPr/>
        </p:nvSpPr>
        <p:spPr bwMode="auto">
          <a:xfrm>
            <a:off x="4627862" y="1630891"/>
            <a:ext cx="4214813" cy="49291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minute=m;</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sec=s;</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友元函数，形参</a:t>
            </a: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t</a:t>
            </a:r>
            <a:r>
              <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是</a:t>
            </a: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Time</a:t>
            </a:r>
            <a:r>
              <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类对象的引用</a:t>
            </a:r>
            <a:endPar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void display(Time&amp; t)</a:t>
            </a:r>
            <a:endPar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cout&lt;&lt;</a:t>
            </a: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.hour&lt;&lt;″:″&lt;&lt;</a:t>
            </a: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.minute&lt;&lt;″:″&lt;&lt;</a:t>
            </a: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.sec&lt;&lt;endl;}</a:t>
            </a:r>
          </a:p>
          <a:p>
            <a:pPr marL="0" marR="0" lvl="0" indent="-6350" defTabSz="914400" eaLnBrk="1" fontAlgn="base" latinLnBrk="0" hangingPunct="1">
              <a:lnSpc>
                <a:spcPts val="2500"/>
              </a:lnSpc>
              <a:spcBef>
                <a:spcPct val="0"/>
              </a:spcBef>
              <a:spcAft>
                <a:spcPct val="0"/>
              </a:spcAft>
              <a:buClrTx/>
              <a:buSzTx/>
              <a:buFontTx/>
              <a:buNone/>
              <a:tabLst/>
              <a:defRPr/>
            </a:pP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 t1(10,13,56);</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display(t1); </a:t>
            </a: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调用</a:t>
            </a: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display</a:t>
            </a:r>
            <a:r>
              <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函数</a:t>
            </a:r>
            <a:endPar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return 0; </a:t>
            </a:r>
            <a:endPar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10" name="矩形 3">
            <a:extLst>
              <a:ext uri="{FF2B5EF4-FFF2-40B4-BE49-F238E27FC236}">
                <a16:creationId xmlns:a16="http://schemas.microsoft.com/office/drawing/2014/main" id="{1CD07BF2-682D-C0C1-6BEE-3E1D3DC7C9FB}"/>
              </a:ext>
            </a:extLst>
          </p:cNvPr>
          <p:cNvSpPr>
            <a:spLocks noChangeArrowheads="1"/>
          </p:cNvSpPr>
          <p:nvPr/>
        </p:nvSpPr>
        <p:spPr bwMode="auto">
          <a:xfrm>
            <a:off x="341612" y="1613965"/>
            <a:ext cx="4143375" cy="4900613"/>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include &lt;iostream&gt;</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using namespace std;</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class Time</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Time(int,int,int);</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//display</a:t>
            </a:r>
            <a:r>
              <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函数为</a:t>
            </a: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Time</a:t>
            </a:r>
            <a:r>
              <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类的友元函数</a:t>
            </a:r>
            <a:endPar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friend void display(Time &amp;);   </a:t>
            </a:r>
            <a:endPar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private:    //</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以下数据是私有数据成员</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hour;</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minute;</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sec;</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构造函数，给</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hour,minute,sec</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赋初值</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Time∷Time(int h,int m,int s)</a:t>
            </a:r>
            <a:endPar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hour=h;</a:t>
            </a:r>
            <a:endPar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 name="矩形标注 4">
            <a:extLst>
              <a:ext uri="{FF2B5EF4-FFF2-40B4-BE49-F238E27FC236}">
                <a16:creationId xmlns:a16="http://schemas.microsoft.com/office/drawing/2014/main" id="{AC94F152-17EE-7C0F-0789-AEA320265324}"/>
              </a:ext>
            </a:extLst>
          </p:cNvPr>
          <p:cNvSpPr/>
          <p:nvPr/>
        </p:nvSpPr>
        <p:spPr>
          <a:xfrm>
            <a:off x="5492155" y="5514453"/>
            <a:ext cx="3357563" cy="1000125"/>
          </a:xfrm>
          <a:prstGeom prst="wedgeRectCallout">
            <a:avLst>
              <a:gd name="adj1" fmla="val -40422"/>
              <a:gd name="adj2" fmla="val -58699"/>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由于声明了</a:t>
            </a:r>
            <a:r>
              <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rPr>
              <a:t>display</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是</a:t>
            </a:r>
            <a:r>
              <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rPr>
              <a:t>Time</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类的</a:t>
            </a:r>
            <a:r>
              <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rPr>
              <a:t>friend</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函数，所以</a:t>
            </a:r>
            <a:r>
              <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rPr>
              <a:t>display</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函数可以引用</a:t>
            </a:r>
            <a:r>
              <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rPr>
              <a:t>Time</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中的私有成员。</a:t>
            </a:r>
            <a:endPar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endParaRPr>
          </a:p>
        </p:txBody>
      </p:sp>
      <p:sp>
        <p:nvSpPr>
          <p:cNvPr id="13" name="云形标注 5">
            <a:extLst>
              <a:ext uri="{FF2B5EF4-FFF2-40B4-BE49-F238E27FC236}">
                <a16:creationId xmlns:a16="http://schemas.microsoft.com/office/drawing/2014/main" id="{8A1896F5-C77E-F05D-C92E-80441E17CD70}"/>
              </a:ext>
            </a:extLst>
          </p:cNvPr>
          <p:cNvSpPr/>
          <p:nvPr/>
        </p:nvSpPr>
        <p:spPr>
          <a:xfrm>
            <a:off x="1841799" y="1828278"/>
            <a:ext cx="2500312" cy="1214437"/>
          </a:xfrm>
          <a:prstGeom prst="cloudCallout">
            <a:avLst>
              <a:gd name="adj1" fmla="val -35878"/>
              <a:gd name="adj2" fmla="val 113348"/>
            </a:avLst>
          </a:prstGeom>
          <a:solidFill>
            <a:srgbClr val="FFFF00"/>
          </a:solidFill>
          <a:ln w="25400"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FF"/>
                </a:solidFill>
                <a:effectLst/>
                <a:uLnTx/>
                <a:uFillTx/>
                <a:latin typeface="黑体" pitchFamily="49" charset="-122"/>
                <a:ea typeface="黑体" pitchFamily="49" charset="-122"/>
                <a:cs typeface="+mn-cs"/>
              </a:rPr>
              <a:t>删掉后编译？</a:t>
            </a:r>
          </a:p>
        </p:txBody>
      </p:sp>
      <p:cxnSp>
        <p:nvCxnSpPr>
          <p:cNvPr id="14" name="直接连接符 13">
            <a:extLst>
              <a:ext uri="{FF2B5EF4-FFF2-40B4-BE49-F238E27FC236}">
                <a16:creationId xmlns:a16="http://schemas.microsoft.com/office/drawing/2014/main" id="{7521401A-6E61-3554-7FDA-6207D2E06287}"/>
              </a:ext>
            </a:extLst>
          </p:cNvPr>
          <p:cNvCxnSpPr/>
          <p:nvPr/>
        </p:nvCxnSpPr>
        <p:spPr>
          <a:xfrm>
            <a:off x="841674" y="3685653"/>
            <a:ext cx="2857500" cy="1587"/>
          </a:xfrm>
          <a:prstGeom prst="line">
            <a:avLst/>
          </a:prstGeom>
          <a:noFill/>
          <a:ln w="25400" cap="flat" cmpd="sng" algn="ctr">
            <a:solidFill>
              <a:srgbClr val="0000FF"/>
            </a:solidFill>
            <a:prstDash val="solid"/>
          </a:ln>
          <a:effectLst/>
        </p:spPr>
      </p:cxnSp>
      <p:cxnSp>
        <p:nvCxnSpPr>
          <p:cNvPr id="15" name="直接连接符 14">
            <a:extLst>
              <a:ext uri="{FF2B5EF4-FFF2-40B4-BE49-F238E27FC236}">
                <a16:creationId xmlns:a16="http://schemas.microsoft.com/office/drawing/2014/main" id="{6C0B8D9F-D800-B427-6B45-3A8223C102D9}"/>
              </a:ext>
            </a:extLst>
          </p:cNvPr>
          <p:cNvCxnSpPr/>
          <p:nvPr/>
        </p:nvCxnSpPr>
        <p:spPr>
          <a:xfrm>
            <a:off x="913111" y="3757089"/>
            <a:ext cx="2857500" cy="1588"/>
          </a:xfrm>
          <a:prstGeom prst="line">
            <a:avLst/>
          </a:prstGeom>
          <a:noFill/>
          <a:ln w="25400" cap="flat" cmpd="sng" algn="ctr">
            <a:solidFill>
              <a:srgbClr val="0000FF"/>
            </a:solidFill>
            <a:prstDash val="solid"/>
          </a:ln>
          <a:effectLst/>
        </p:spPr>
      </p:cxnSp>
      <p:sp>
        <p:nvSpPr>
          <p:cNvPr id="17" name="文本框 16">
            <a:extLst>
              <a:ext uri="{FF2B5EF4-FFF2-40B4-BE49-F238E27FC236}">
                <a16:creationId xmlns:a16="http://schemas.microsoft.com/office/drawing/2014/main" id="{6B312F96-88CB-DD10-6A4A-B8B92665A647}"/>
              </a:ext>
            </a:extLst>
          </p:cNvPr>
          <p:cNvSpPr txBox="1"/>
          <p:nvPr/>
        </p:nvSpPr>
        <p:spPr>
          <a:xfrm>
            <a:off x="4751916" y="1215660"/>
            <a:ext cx="4097802" cy="424732"/>
          </a:xfrm>
          <a:prstGeom prst="rect">
            <a:avLst/>
          </a:prstGeom>
          <a:noFill/>
        </p:spPr>
        <p:txBody>
          <a:bodyPr wrap="square">
            <a:spAutoFit/>
          </a:body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例9.12 友元函数的简单例子。</a:t>
            </a:r>
          </a:p>
        </p:txBody>
      </p:sp>
    </p:spTree>
    <p:extLst>
      <p:ext uri="{BB962C8B-B14F-4D97-AF65-F5344CB8AC3E}">
        <p14:creationId xmlns:p14="http://schemas.microsoft.com/office/powerpoint/2010/main" val="15496701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F7A8912C-D775-117C-2243-CFE5F887B675}"/>
              </a:ext>
            </a:extLst>
          </p:cNvPr>
          <p:cNvSpPr txBox="1">
            <a:spLocks noChangeArrowheads="1"/>
          </p:cNvSpPr>
          <p:nvPr/>
        </p:nvSpPr>
        <p:spPr>
          <a:xfrm>
            <a:off x="287867" y="1159932"/>
            <a:ext cx="8382000" cy="536092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800000"/>
                </a:solidFill>
                <a:effectLst/>
                <a:uLnTx/>
                <a:uFillTx/>
                <a:latin typeface="Times New Roman"/>
                <a:ea typeface="宋体"/>
                <a:cs typeface="+mn-cs"/>
              </a:rPr>
              <a:t>2. 友元成员函数</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friend</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函数不仅可以是一般函数(非成员函数)，而且可以是另一个类中的成员函数。</a:t>
            </a:r>
          </a:p>
          <a:p>
            <a:pPr marL="228600" marR="0" lvl="0" indent="-635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例9.13 友元成员函数的简单应用。</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3" name="矩形 2">
            <a:extLst>
              <a:ext uri="{FF2B5EF4-FFF2-40B4-BE49-F238E27FC236}">
                <a16:creationId xmlns:a16="http://schemas.microsoft.com/office/drawing/2014/main" id="{C2EDAEC0-7AE3-7AF8-AB81-5BBFD2A553FF}"/>
              </a:ext>
            </a:extLst>
          </p:cNvPr>
          <p:cNvSpPr>
            <a:spLocks noChangeArrowheads="1"/>
          </p:cNvSpPr>
          <p:nvPr/>
        </p:nvSpPr>
        <p:spPr bwMode="auto">
          <a:xfrm>
            <a:off x="660400" y="2927948"/>
            <a:ext cx="4128031" cy="3592907"/>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&lt;iostream&gt;</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using namespace std;</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对</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Date</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类的提前引用声明</a:t>
            </a:r>
            <a:endPar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class Date;                 </a:t>
            </a:r>
            <a:endPar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Time</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Time(</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int,int,int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display(</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Date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&amp;);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private:</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hour,</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minute, sec;</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 name="矩形 3">
            <a:extLst>
              <a:ext uri="{FF2B5EF4-FFF2-40B4-BE49-F238E27FC236}">
                <a16:creationId xmlns:a16="http://schemas.microsoft.com/office/drawing/2014/main" id="{0875F052-F968-DB80-6313-3B4F57482030}"/>
              </a:ext>
            </a:extLst>
          </p:cNvPr>
          <p:cNvSpPr>
            <a:spLocks noChangeArrowheads="1"/>
          </p:cNvSpPr>
          <p:nvPr/>
        </p:nvSpPr>
        <p:spPr bwMode="auto">
          <a:xfrm>
            <a:off x="4900084" y="3029374"/>
            <a:ext cx="4143375" cy="3498188"/>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class Date                     //</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声明</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Date</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类</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Date(int,int,int);</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friend void Time∷display(Date &amp;);    </a:t>
            </a: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声明</a:t>
            </a: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Time</a:t>
            </a:r>
            <a:r>
              <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中的</a:t>
            </a: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display</a:t>
            </a:r>
            <a:r>
              <a:rPr kumimoji="0" lang="zh-CN" altLang="en-US"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函数为友元成员函数</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private:</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month;</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day;</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year;</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ts val="25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 name="矩形标注 4">
            <a:extLst>
              <a:ext uri="{FF2B5EF4-FFF2-40B4-BE49-F238E27FC236}">
                <a16:creationId xmlns:a16="http://schemas.microsoft.com/office/drawing/2014/main" id="{2D0EC6A1-5F6A-7B92-CA27-06FCC6DF703B}"/>
              </a:ext>
            </a:extLst>
          </p:cNvPr>
          <p:cNvSpPr/>
          <p:nvPr/>
        </p:nvSpPr>
        <p:spPr>
          <a:xfrm>
            <a:off x="2073805" y="2471739"/>
            <a:ext cx="2786062" cy="1000125"/>
          </a:xfrm>
          <a:prstGeom prst="wedgeRectCallout">
            <a:avLst>
              <a:gd name="adj1" fmla="val -52552"/>
              <a:gd name="adj2" fmla="val 109282"/>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在正式声明一个类之前，先声明一个类名，表示此类将在稍后声明。</a:t>
            </a:r>
            <a:endPar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endParaRPr>
          </a:p>
        </p:txBody>
      </p:sp>
      <p:sp>
        <p:nvSpPr>
          <p:cNvPr id="13" name="矩形标注 7">
            <a:extLst>
              <a:ext uri="{FF2B5EF4-FFF2-40B4-BE49-F238E27FC236}">
                <a16:creationId xmlns:a16="http://schemas.microsoft.com/office/drawing/2014/main" id="{00405760-0999-9BC1-7836-2D8AFAB78010}"/>
              </a:ext>
            </a:extLst>
          </p:cNvPr>
          <p:cNvSpPr/>
          <p:nvPr/>
        </p:nvSpPr>
        <p:spPr>
          <a:xfrm>
            <a:off x="5859992" y="2257425"/>
            <a:ext cx="3429000" cy="1428750"/>
          </a:xfrm>
          <a:prstGeom prst="wedgeRectCallout">
            <a:avLst>
              <a:gd name="adj1" fmla="val -9609"/>
              <a:gd name="adj2" fmla="val 95469"/>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由于在</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Date</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类中声明了</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Time</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类中的</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display</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成员函数是</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Date</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类的“朋友”，因此该函数可以引用</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Date</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类中所有的数据。</a:t>
            </a:r>
            <a:endPar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endParaRPr>
          </a:p>
        </p:txBody>
      </p:sp>
    </p:spTree>
    <p:extLst>
      <p:ext uri="{BB962C8B-B14F-4D97-AF65-F5344CB8AC3E}">
        <p14:creationId xmlns:p14="http://schemas.microsoft.com/office/powerpoint/2010/main" val="26962729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Rectangle 2">
            <a:extLst>
              <a:ext uri="{FF2B5EF4-FFF2-40B4-BE49-F238E27FC236}">
                <a16:creationId xmlns:a16="http://schemas.microsoft.com/office/drawing/2014/main" id="{3E7007E8-6CD7-F68D-1330-656792DD1602}"/>
              </a:ext>
            </a:extLst>
          </p:cNvPr>
          <p:cNvSpPr txBox="1">
            <a:spLocks noChangeArrowheads="1"/>
          </p:cNvSpPr>
          <p:nvPr/>
        </p:nvSpPr>
        <p:spPr bwMode="auto">
          <a:xfrm>
            <a:off x="152531" y="1237721"/>
            <a:ext cx="8534400" cy="523284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Time∷Time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h,int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m,int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类</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Time</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的构造函数</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hour=h;</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minute=m;</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sec=s;</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void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Time∷display</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(Date &amp;d)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//display</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的作用是输出年、月、日和时、分、秒</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d.</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month</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&lt;&lt;″/″&lt;&lt;</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d.</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day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&lt;&lt;″/″&lt;&lt;</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d.</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year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&lt;&lt;hour&lt;&lt;″:″&lt;&lt;minute&lt;&lt;″:″&lt;&lt;sec&lt;&lt;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引用本类对象中的私有数据</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Date∷Date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m,int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d,int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y)</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month=m;</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day=d;</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year=y;</a:t>
            </a:r>
          </a:p>
          <a:p>
            <a:pPr marL="287338"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p:txBody>
      </p:sp>
      <p:sp>
        <p:nvSpPr>
          <p:cNvPr id="9" name="矩形 2">
            <a:extLst>
              <a:ext uri="{FF2B5EF4-FFF2-40B4-BE49-F238E27FC236}">
                <a16:creationId xmlns:a16="http://schemas.microsoft.com/office/drawing/2014/main" id="{032378F4-364E-4BFC-ABC1-64C4C5EBE219}"/>
              </a:ext>
            </a:extLst>
          </p:cNvPr>
          <p:cNvSpPr>
            <a:spLocks noChangeArrowheads="1"/>
          </p:cNvSpPr>
          <p:nvPr/>
        </p:nvSpPr>
        <p:spPr bwMode="auto">
          <a:xfrm>
            <a:off x="3533841" y="4480661"/>
            <a:ext cx="5041602" cy="1989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{Time t1(10,13,56);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定义</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Time</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类对象</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t1</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Date d1(12,25,2004);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定义</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Date</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类对象</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d1</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t1.</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display(d1);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调用</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t1</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中的</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display</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函数，实参是</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Date</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类对象</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d1</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0;}</a:t>
            </a:r>
          </a:p>
        </p:txBody>
      </p:sp>
      <p:sp>
        <p:nvSpPr>
          <p:cNvPr id="12" name="矩形标注 4">
            <a:extLst>
              <a:ext uri="{FF2B5EF4-FFF2-40B4-BE49-F238E27FC236}">
                <a16:creationId xmlns:a16="http://schemas.microsoft.com/office/drawing/2014/main" id="{1CCA5327-7746-09EA-577F-8A4F66D87938}"/>
              </a:ext>
            </a:extLst>
          </p:cNvPr>
          <p:cNvSpPr/>
          <p:nvPr/>
        </p:nvSpPr>
        <p:spPr>
          <a:xfrm>
            <a:off x="3255731" y="1594909"/>
            <a:ext cx="3143250" cy="1000125"/>
          </a:xfrm>
          <a:prstGeom prst="wedgeRectCallout">
            <a:avLst>
              <a:gd name="adj1" fmla="val -64913"/>
              <a:gd name="adj2" fmla="val 96696"/>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display</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成员函数的实参是</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Date</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类对象</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d1</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，否则就不能访问对象</a:t>
            </a:r>
            <a:r>
              <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rPr>
              <a:t>d1</a:t>
            </a:r>
            <a:r>
              <a:rPr kumimoji="0" lang="zh-CN" altLang="en-US" sz="1800" b="0" i="0" u="none" strike="noStrike" kern="0" cap="none" spc="0" normalizeH="0" baseline="0" noProof="0">
                <a:ln>
                  <a:noFill/>
                </a:ln>
                <a:solidFill>
                  <a:srgbClr val="000000"/>
                </a:solidFill>
                <a:effectLst/>
                <a:uLnTx/>
                <a:uFillTx/>
                <a:latin typeface="Times New Roman"/>
                <a:ea typeface="黑体" pitchFamily="49" charset="-122"/>
                <a:cs typeface="+mn-cs"/>
              </a:rPr>
              <a:t>中的私有数据；</a:t>
            </a:r>
            <a:endParaRPr kumimoji="0" lang="en-US" altLang="zh-CN" sz="1800" b="0" i="0" u="none" strike="noStrike" kern="0" cap="none" spc="0" normalizeH="0" baseline="0" noProof="0">
              <a:ln>
                <a:noFill/>
              </a:ln>
              <a:solidFill>
                <a:srgbClr val="000000"/>
              </a:solidFill>
              <a:effectLst/>
              <a:uLnTx/>
              <a:uFillTx/>
              <a:latin typeface="Times New Roman"/>
              <a:ea typeface="黑体" pitchFamily="49" charset="-122"/>
              <a:cs typeface="+mn-cs"/>
            </a:endParaRPr>
          </a:p>
        </p:txBody>
      </p:sp>
      <p:sp>
        <p:nvSpPr>
          <p:cNvPr id="14" name="矩形标注 5">
            <a:extLst>
              <a:ext uri="{FF2B5EF4-FFF2-40B4-BE49-F238E27FC236}">
                <a16:creationId xmlns:a16="http://schemas.microsoft.com/office/drawing/2014/main" id="{6B816DE7-03F5-C46A-9959-D11040F073F8}"/>
              </a:ext>
            </a:extLst>
          </p:cNvPr>
          <p:cNvSpPr/>
          <p:nvPr/>
        </p:nvSpPr>
        <p:spPr>
          <a:xfrm>
            <a:off x="5494171" y="3496801"/>
            <a:ext cx="3143250" cy="1000125"/>
          </a:xfrm>
          <a:prstGeom prst="wedgeRectCallout">
            <a:avLst>
              <a:gd name="adj1" fmla="val -76171"/>
              <a:gd name="adj2" fmla="val -27856"/>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在</a:t>
            </a:r>
            <a:r>
              <a:rPr kumimoji="0" lang="en-US" altLang="zh-CN" sz="1800" b="0" i="0" u="none" strike="noStrike" kern="0" cap="none" spc="0" normalizeH="0" baseline="0" noProof="0" dirty="0" err="1">
                <a:ln>
                  <a:noFill/>
                </a:ln>
                <a:solidFill>
                  <a:srgbClr val="000000"/>
                </a:solidFill>
                <a:effectLst/>
                <a:uLnTx/>
                <a:uFillTx/>
                <a:latin typeface="Times New Roman"/>
                <a:ea typeface="黑体" pitchFamily="49" charset="-122"/>
                <a:cs typeface="+mn-cs"/>
              </a:rPr>
              <a:t>Time∷display</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函数中引用</a:t>
            </a:r>
            <a:r>
              <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rPr>
              <a:t>Date</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类私有数据时必须加上对象名，如</a:t>
            </a:r>
            <a:r>
              <a:rPr kumimoji="0" lang="en-US" altLang="zh-CN" sz="1800" b="0" i="0" u="none" strike="noStrike" kern="0" cap="none" spc="0" normalizeH="0" baseline="0" noProof="0" dirty="0" err="1">
                <a:ln>
                  <a:noFill/>
                </a:ln>
                <a:solidFill>
                  <a:srgbClr val="000000"/>
                </a:solidFill>
                <a:effectLst/>
                <a:uLnTx/>
                <a:uFillTx/>
                <a:latin typeface="Times New Roman"/>
                <a:ea typeface="黑体" pitchFamily="49" charset="-122"/>
                <a:cs typeface="+mn-cs"/>
              </a:rPr>
              <a:t>d.month</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a:t>
            </a:r>
            <a:endPar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endParaRPr>
          </a:p>
        </p:txBody>
      </p:sp>
    </p:spTree>
    <p:extLst>
      <p:ext uri="{BB962C8B-B14F-4D97-AF65-F5344CB8AC3E}">
        <p14:creationId xmlns:p14="http://schemas.microsoft.com/office/powerpoint/2010/main" val="2056739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01830CDD-9980-99E7-740A-89D14B85321E}"/>
              </a:ext>
            </a:extLst>
          </p:cNvPr>
          <p:cNvSpPr txBox="1">
            <a:spLocks noChangeArrowheads="1"/>
          </p:cNvSpPr>
          <p:nvPr/>
        </p:nvSpPr>
        <p:spPr>
          <a:xfrm>
            <a:off x="49510" y="1299634"/>
            <a:ext cx="8984424" cy="42587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对象提前引用</a:t>
            </a:r>
            <a:endPar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endParaRPr>
          </a:p>
          <a:p>
            <a:pPr marL="228600" marR="0" lvl="0" indent="-6350" algn="l" defTabSz="914400" rtl="0" eaLnBrk="1" fontAlgn="auto" latinLnBrk="0" hangingPunct="1">
              <a:lnSpc>
                <a:spcPts val="2800"/>
              </a:lnSpc>
              <a:spcBef>
                <a:spcPts val="12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在一般情况下，对象必须先声明，然后才能使用它。但是在特殊情况下，在正式声明类之前，需要使用该类名。</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但是应当注意： 类的提前声明的使用范围是有限的。只有在正式声明一个类以后才能用它去定义类对象。如果</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685800" marR="0" lvl="1" indent="-6350" algn="l" defTabSz="914400" rtl="0" eaLnBrk="1" fontAlgn="auto" latinLnBrk="0" hangingPunct="1">
              <a:lnSpc>
                <a:spcPts val="2200"/>
              </a:lnSpc>
              <a:spcBef>
                <a:spcPts val="6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include &lt;iostream&gt;</a:t>
            </a:r>
          </a:p>
          <a:p>
            <a:pPr marL="685800" marR="0" lvl="1" indent="-6350" algn="l" defTabSz="914400" rtl="0" eaLnBrk="1" fontAlgn="auto" latinLnBrk="0" hangingPunct="1">
              <a:lnSpc>
                <a:spcPts val="2200"/>
              </a:lnSpc>
              <a:spcBef>
                <a:spcPts val="5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using namespace std;</a:t>
            </a:r>
          </a:p>
          <a:p>
            <a:pPr marL="685800" marR="0" lvl="1" indent="-6350" algn="l" defTabSz="914400" rtl="0" eaLnBrk="1" fontAlgn="auto" latinLnBrk="0" hangingPunct="1">
              <a:lnSpc>
                <a:spcPts val="2200"/>
              </a:lnSpc>
              <a:spcBef>
                <a:spcPts val="5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class Date; </a:t>
            </a:r>
          </a:p>
          <a:p>
            <a:pPr marL="685800" marR="0" lvl="1" indent="-6350" algn="l" defTabSz="914400" rtl="0" eaLnBrk="1" fontAlgn="auto" latinLnBrk="0" hangingPunct="1">
              <a:lnSpc>
                <a:spcPts val="2200"/>
              </a:lnSpc>
              <a:spcBef>
                <a:spcPts val="5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 </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Date d1;             //</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企图定义一个对象</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错误</a:t>
            </a:r>
          </a:p>
          <a:p>
            <a:pPr marL="685800" marR="0" lvl="1" indent="-6350" algn="l" defTabSz="914400" rtl="0" eaLnBrk="1" fontAlgn="auto" latinLnBrk="0" hangingPunct="1">
              <a:lnSpc>
                <a:spcPts val="2200"/>
              </a:lnSpc>
              <a:spcBef>
                <a:spcPts val="5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 </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class Time</a:t>
            </a:r>
          </a:p>
          <a:p>
            <a:pPr marL="685800" marR="0" lvl="1" indent="-6350" algn="l" defTabSz="914400" rtl="0" eaLnBrk="1" fontAlgn="auto" latinLnBrk="0" hangingPunct="1">
              <a:lnSpc>
                <a:spcPts val="2200"/>
              </a:lnSpc>
              <a:spcBef>
                <a:spcPts val="5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p:txBody>
      </p:sp>
    </p:spTree>
    <p:extLst>
      <p:ext uri="{BB962C8B-B14F-4D97-AF65-F5344CB8AC3E}">
        <p14:creationId xmlns:p14="http://schemas.microsoft.com/office/powerpoint/2010/main" val="2378176094"/>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01830CDD-9980-99E7-740A-89D14B85321E}"/>
              </a:ext>
            </a:extLst>
          </p:cNvPr>
          <p:cNvSpPr txBox="1">
            <a:spLocks noChangeArrowheads="1"/>
          </p:cNvSpPr>
          <p:nvPr/>
        </p:nvSpPr>
        <p:spPr>
          <a:xfrm>
            <a:off x="41043" y="1202268"/>
            <a:ext cx="8984424" cy="281939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对象提前引用</a:t>
            </a:r>
            <a:endPar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endParaRPr>
          </a:p>
          <a:p>
            <a:pPr marL="565150" marR="0" lvl="0" indent="-342900" algn="l" defTabSz="914400" rtl="0" eaLnBrk="1" fontAlgn="auto" latinLnBrk="0" hangingPunct="1">
              <a:lnSpc>
                <a:spcPts val="2800"/>
              </a:lnSpc>
              <a:spcBef>
                <a:spcPts val="1200"/>
              </a:spcBef>
              <a:spcAft>
                <a:spcPts val="0"/>
              </a:spcAft>
              <a:buClr>
                <a:srgbClr val="FF0000"/>
              </a:buClr>
              <a:buSzPct val="75000"/>
              <a:buFont typeface="Wingdings" panose="05000000000000000000" pitchFamily="2" charset="2"/>
              <a:buChar char="Ø"/>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因为在定义对象时是要为这些对象分配存储空间的，在正式声明类之前，编译系统无法确定应</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为对象分配多大的空间</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Ø"/>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在对一个类作了提前引用声明后，可以用该类的名字去定义指向该类型对象的</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指针变量或对象的引用变量</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。这是因为指针变量和引用变量本身的大小与它所指向的类对象的大小无关。</a:t>
            </a:r>
          </a:p>
        </p:txBody>
      </p:sp>
    </p:spTree>
    <p:extLst>
      <p:ext uri="{BB962C8B-B14F-4D97-AF65-F5344CB8AC3E}">
        <p14:creationId xmlns:p14="http://schemas.microsoft.com/office/powerpoint/2010/main" val="407197144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D8B5AA22-1AE6-960A-4CD8-DDA008B618E4}"/>
              </a:ext>
            </a:extLst>
          </p:cNvPr>
          <p:cNvSpPr txBox="1">
            <a:spLocks noChangeArrowheads="1"/>
          </p:cNvSpPr>
          <p:nvPr/>
        </p:nvSpPr>
        <p:spPr>
          <a:xfrm>
            <a:off x="272563" y="1310681"/>
            <a:ext cx="8382000" cy="37439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3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800000"/>
                </a:solidFill>
                <a:effectLst/>
                <a:uLnTx/>
                <a:uFillTx/>
                <a:latin typeface="Times New Roman"/>
                <a:ea typeface="宋体"/>
                <a:cs typeface="+mn-cs"/>
              </a:rPr>
              <a:t>3. 一个函数(包括普通函数和成员函数)可以被多个类声明为</a:t>
            </a:r>
            <a:r>
              <a:rPr kumimoji="0" lang="zh-CN" altLang="en-US" sz="2400" b="0" i="0" u="none" strike="noStrike" kern="1200" cap="none" spc="0" normalizeH="0" baseline="0" noProof="0">
                <a:ln>
                  <a:noFill/>
                </a:ln>
                <a:solidFill>
                  <a:srgbClr val="8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a:ln>
                  <a:noFill/>
                </a:ln>
                <a:solidFill>
                  <a:srgbClr val="800000"/>
                </a:solidFill>
                <a:effectLst/>
                <a:uLnTx/>
                <a:uFillTx/>
                <a:latin typeface="Times New Roman"/>
                <a:ea typeface="宋体"/>
                <a:cs typeface="+mn-cs"/>
              </a:rPr>
              <a:t>朋友</a:t>
            </a:r>
            <a:r>
              <a:rPr kumimoji="0" lang="zh-CN" altLang="en-US" sz="2400" b="0" i="0" u="none" strike="noStrike" kern="1200" cap="none" spc="0" normalizeH="0" baseline="0" noProof="0">
                <a:ln>
                  <a:noFill/>
                </a:ln>
                <a:solidFill>
                  <a:srgbClr val="800000"/>
                </a:solidFill>
                <a:effectLst/>
                <a:uLnTx/>
                <a:uFillTx/>
                <a:latin typeface="Arial" panose="020B0604020202020204" pitchFamily="34" charset="0"/>
                <a:ea typeface="宋体"/>
                <a:cs typeface="+mn-cs"/>
              </a:rPr>
              <a:t>”</a:t>
            </a:r>
            <a:r>
              <a:rPr kumimoji="0" lang="zh-CN" altLang="en-US" sz="2400" b="0" i="0" u="none" strike="noStrike" kern="1200" cap="none" spc="0" normalizeH="0" baseline="0" noProof="0">
                <a:ln>
                  <a:noFill/>
                </a:ln>
                <a:solidFill>
                  <a:srgbClr val="800000"/>
                </a:solidFill>
                <a:effectLst/>
                <a:uLnTx/>
                <a:uFillTx/>
                <a:latin typeface="Times New Roman"/>
                <a:ea typeface="宋体"/>
                <a:cs typeface="+mn-cs"/>
              </a:rPr>
              <a:t>，这样就可以引用多个类中的私有数据</a:t>
            </a:r>
            <a:endParaRPr kumimoji="0" lang="en-US" altLang="zh-CN" sz="2400" b="0" i="0" u="none" strike="noStrike" kern="1200" cap="none" spc="0" normalizeH="0" baseline="0" noProof="0">
              <a:ln>
                <a:noFill/>
              </a:ln>
              <a:solidFill>
                <a:srgbClr val="800000"/>
              </a:solidFill>
              <a:effectLst/>
              <a:uLnTx/>
              <a:uFillTx/>
              <a:latin typeface="Times New Roman"/>
              <a:ea typeface="宋体"/>
              <a:cs typeface="+mn-cs"/>
            </a:endParaRPr>
          </a:p>
          <a:p>
            <a:pPr marL="228600" marR="0" lvl="0" indent="-6350" algn="l" defTabSz="914400" rtl="0" eaLnBrk="1" fontAlgn="auto" latinLnBrk="0" hangingPunct="1">
              <a:lnSpc>
                <a:spcPts val="3300"/>
              </a:lnSpc>
              <a:spcBef>
                <a:spcPts val="10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a:ln>
                <a:noFill/>
              </a:ln>
              <a:solidFill>
                <a:srgbClr val="800000"/>
              </a:solidFill>
              <a:effectLst/>
              <a:uLnTx/>
              <a:uFillTx/>
              <a:latin typeface="Times New Roman"/>
              <a:ea typeface="宋体"/>
              <a:cs typeface="+mn-cs"/>
            </a:endParaRPr>
          </a:p>
          <a:p>
            <a:pPr marL="228600" marR="0" lvl="0" indent="-6350" algn="l" defTabSz="914400" rtl="0" eaLnBrk="1" fontAlgn="auto" latinLnBrk="0" hangingPunct="1">
              <a:lnSpc>
                <a:spcPts val="33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例如， 可以将例9.13程序中的</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display</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函数不放在</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Time</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类中，而作为类外的普通函数，然后分别在</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Time</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和</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Date</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类中将</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display</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声明为朋友。在主函数中调用</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display</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函数，</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display</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函数分别引用</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Time</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和</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Date</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两个类的对象的私有数据，输出年、月、日和时、分、秒。</a:t>
            </a: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38794325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6C1C0E71-84BA-4CF6-63E8-2370B988D5E3}"/>
              </a:ext>
            </a:extLst>
          </p:cNvPr>
          <p:cNvSpPr txBox="1">
            <a:spLocks noChangeArrowheads="1"/>
          </p:cNvSpPr>
          <p:nvPr/>
        </p:nvSpPr>
        <p:spPr>
          <a:xfrm>
            <a:off x="609600" y="989011"/>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9.10.2 友元类</a:t>
            </a:r>
          </a:p>
        </p:txBody>
      </p:sp>
      <p:sp>
        <p:nvSpPr>
          <p:cNvPr id="8" name="Rectangle 2">
            <a:extLst>
              <a:ext uri="{FF2B5EF4-FFF2-40B4-BE49-F238E27FC236}">
                <a16:creationId xmlns:a16="http://schemas.microsoft.com/office/drawing/2014/main" id="{25052633-C6AD-EF5E-7D62-7D8201BCD8B2}"/>
              </a:ext>
            </a:extLst>
          </p:cNvPr>
          <p:cNvSpPr txBox="1">
            <a:spLocks noChangeArrowheads="1"/>
          </p:cNvSpPr>
          <p:nvPr/>
        </p:nvSpPr>
        <p:spPr>
          <a:xfrm>
            <a:off x="457200" y="2471705"/>
            <a:ext cx="8382000" cy="395563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ea typeface="黑体" panose="02010609060101010101" pitchFamily="49" charset="-122"/>
              </a:rPr>
              <a:t>友元类</a:t>
            </a:r>
            <a:r>
              <a:rPr lang="en-US" altLang="zh-CN" sz="2000" dirty="0">
                <a:ea typeface="黑体" panose="02010609060101010101" pitchFamily="49" charset="-122"/>
              </a:rPr>
              <a:t>B</a:t>
            </a:r>
            <a:r>
              <a:rPr lang="zh-CN" altLang="en-US" sz="2000" dirty="0">
                <a:ea typeface="黑体" panose="02010609060101010101" pitchFamily="49" charset="-122"/>
              </a:rPr>
              <a:t>中的所有函数都是</a:t>
            </a:r>
            <a:r>
              <a:rPr lang="en-US" altLang="zh-CN" sz="2000" dirty="0">
                <a:ea typeface="黑体" panose="02010609060101010101" pitchFamily="49" charset="-122"/>
              </a:rPr>
              <a:t>A</a:t>
            </a:r>
            <a:r>
              <a:rPr lang="zh-CN" altLang="en-US" sz="2000" dirty="0">
                <a:ea typeface="黑体" panose="02010609060101010101" pitchFamily="49" charset="-122"/>
              </a:rPr>
              <a:t>类的友元函数，</a:t>
            </a:r>
            <a:r>
              <a:rPr lang="zh-CN" altLang="en-US" sz="2000" dirty="0">
                <a:solidFill>
                  <a:srgbClr val="FF0000"/>
                </a:solidFill>
                <a:ea typeface="黑体" panose="02010609060101010101" pitchFamily="49" charset="-122"/>
              </a:rPr>
              <a:t>可以访问</a:t>
            </a:r>
            <a:r>
              <a:rPr lang="en-US" altLang="zh-CN" sz="2000" dirty="0">
                <a:solidFill>
                  <a:srgbClr val="FF0000"/>
                </a:solidFill>
                <a:ea typeface="黑体" panose="02010609060101010101" pitchFamily="49" charset="-122"/>
              </a:rPr>
              <a:t>A</a:t>
            </a:r>
            <a:r>
              <a:rPr lang="zh-CN" altLang="en-US" sz="2000" dirty="0">
                <a:solidFill>
                  <a:srgbClr val="FF0000"/>
                </a:solidFill>
                <a:ea typeface="黑体" panose="02010609060101010101" pitchFamily="49" charset="-122"/>
              </a:rPr>
              <a:t>类中的所有成员</a:t>
            </a:r>
            <a:r>
              <a:rPr lang="zh-CN" altLang="en-US" sz="2000" dirty="0">
                <a:ea typeface="黑体" panose="02010609060101010101" pitchFamily="49" charset="-122"/>
              </a:rPr>
              <a:t>。</a:t>
            </a:r>
          </a:p>
          <a:p>
            <a:pPr marL="0" indent="0">
              <a:buFont typeface="Arial" panose="020B0604020202020204" pitchFamily="34" charset="0"/>
              <a:buNone/>
            </a:pPr>
            <a:r>
              <a:rPr lang="zh-CN" altLang="en-US" sz="2000" dirty="0">
                <a:solidFill>
                  <a:srgbClr val="0000FF"/>
                </a:solidFill>
                <a:ea typeface="黑体" panose="02010609060101010101" pitchFamily="49" charset="-122"/>
              </a:rPr>
              <a:t>在</a:t>
            </a:r>
            <a:r>
              <a:rPr lang="en-US" altLang="zh-CN" sz="2000" dirty="0">
                <a:solidFill>
                  <a:srgbClr val="0000FF"/>
                </a:solidFill>
                <a:ea typeface="黑体" panose="02010609060101010101" pitchFamily="49" charset="-122"/>
              </a:rPr>
              <a:t>A</a:t>
            </a:r>
            <a:r>
              <a:rPr lang="zh-CN" altLang="en-US" sz="2000" dirty="0">
                <a:solidFill>
                  <a:srgbClr val="0000FF"/>
                </a:solidFill>
                <a:ea typeface="黑体" panose="02010609060101010101" pitchFamily="49" charset="-122"/>
              </a:rPr>
              <a:t>类的定义体中用以下语句声明</a:t>
            </a:r>
            <a:r>
              <a:rPr lang="en-US" altLang="zh-CN" sz="2000" dirty="0">
                <a:solidFill>
                  <a:srgbClr val="0000FF"/>
                </a:solidFill>
                <a:ea typeface="黑体" panose="02010609060101010101" pitchFamily="49" charset="-122"/>
              </a:rPr>
              <a:t>B</a:t>
            </a:r>
            <a:r>
              <a:rPr lang="zh-CN" altLang="en-US" sz="2000" dirty="0">
                <a:solidFill>
                  <a:srgbClr val="0000FF"/>
                </a:solidFill>
                <a:ea typeface="黑体" panose="02010609060101010101" pitchFamily="49" charset="-122"/>
              </a:rPr>
              <a:t>类为其友元类： </a:t>
            </a:r>
          </a:p>
          <a:p>
            <a:pPr marL="0" indent="0">
              <a:buFont typeface="Arial" panose="020B0604020202020204" pitchFamily="34" charset="0"/>
              <a:buNone/>
            </a:pPr>
            <a:r>
              <a:rPr lang="en-US" altLang="zh-CN" sz="2000" dirty="0">
                <a:solidFill>
                  <a:srgbClr val="FF0000"/>
                </a:solidFill>
                <a:ea typeface="黑体" panose="02010609060101010101" pitchFamily="49" charset="-122"/>
              </a:rPr>
              <a:t>friend B;</a:t>
            </a:r>
          </a:p>
          <a:p>
            <a:pPr marL="0" indent="0">
              <a:buFont typeface="Arial" panose="020B0604020202020204" pitchFamily="34" charset="0"/>
              <a:buNone/>
            </a:pPr>
            <a:r>
              <a:rPr lang="zh-CN" altLang="en-US" sz="2000" dirty="0">
                <a:ea typeface="黑体" panose="02010609060101010101" pitchFamily="49" charset="-122"/>
              </a:rPr>
              <a:t>声明友元类的一般形式为：   </a:t>
            </a:r>
            <a:r>
              <a:rPr lang="en-US" altLang="zh-CN" sz="2000" dirty="0">
                <a:solidFill>
                  <a:srgbClr val="FF0000"/>
                </a:solidFill>
                <a:ea typeface="黑体" panose="02010609060101010101" pitchFamily="49" charset="-122"/>
              </a:rPr>
              <a:t>friend </a:t>
            </a:r>
            <a:r>
              <a:rPr lang="zh-CN" altLang="en-US" sz="2000" dirty="0">
                <a:solidFill>
                  <a:srgbClr val="FF0000"/>
                </a:solidFill>
                <a:ea typeface="黑体" panose="02010609060101010101" pitchFamily="49" charset="-122"/>
              </a:rPr>
              <a:t>类名；</a:t>
            </a:r>
            <a:endParaRPr lang="en-US" altLang="zh-CN" sz="2000" dirty="0">
              <a:solidFill>
                <a:srgbClr val="FF0000"/>
              </a:solidFill>
              <a:ea typeface="黑体" panose="02010609060101010101" pitchFamily="49" charset="-122"/>
            </a:endParaRPr>
          </a:p>
          <a:p>
            <a:pPr marL="0" indent="0">
              <a:lnSpc>
                <a:spcPts val="2600"/>
              </a:lnSpc>
              <a:spcBef>
                <a:spcPts val="1200"/>
              </a:spcBef>
              <a:buFont typeface="Arial" panose="020B0604020202020204" pitchFamily="34" charset="0"/>
              <a:buNone/>
            </a:pPr>
            <a:r>
              <a:rPr lang="zh-CN" altLang="en-US" sz="2000" dirty="0">
                <a:solidFill>
                  <a:srgbClr val="FF0000"/>
                </a:solidFill>
                <a:ea typeface="黑体" panose="02010609060101010101" pitchFamily="49" charset="-122"/>
              </a:rPr>
              <a:t>缺点：</a:t>
            </a:r>
            <a:r>
              <a:rPr lang="zh-CN" altLang="en-US" sz="2000" dirty="0">
                <a:ea typeface="黑体" panose="02010609060101010101" pitchFamily="49" charset="-122"/>
              </a:rPr>
              <a:t>友元可以访问其他类中的私有成员，这是对封装原则的一个破坏。</a:t>
            </a:r>
            <a:endParaRPr lang="en-US" altLang="zh-CN" sz="2000" dirty="0">
              <a:ea typeface="黑体" panose="02010609060101010101" pitchFamily="49" charset="-122"/>
            </a:endParaRPr>
          </a:p>
          <a:p>
            <a:pPr marL="0" indent="0">
              <a:lnSpc>
                <a:spcPts val="2600"/>
              </a:lnSpc>
              <a:buFont typeface="Arial" panose="020B0604020202020204" pitchFamily="34" charset="0"/>
              <a:buNone/>
            </a:pPr>
            <a:r>
              <a:rPr lang="zh-CN" altLang="en-US" sz="2000" dirty="0">
                <a:solidFill>
                  <a:srgbClr val="FF0000"/>
                </a:solidFill>
                <a:ea typeface="黑体" panose="02010609060101010101" pitchFamily="49" charset="-122"/>
              </a:rPr>
              <a:t>优点：</a:t>
            </a:r>
            <a:r>
              <a:rPr lang="zh-CN" altLang="en-US" sz="2000" dirty="0">
                <a:ea typeface="黑体" panose="02010609060101010101" pitchFamily="49" charset="-122"/>
              </a:rPr>
              <a:t>有助于数据共享，能提高程序的效率，</a:t>
            </a:r>
            <a:endParaRPr lang="en-US" altLang="zh-CN" sz="2000" dirty="0">
              <a:ea typeface="黑体" panose="02010609060101010101" pitchFamily="49" charset="-122"/>
            </a:endParaRPr>
          </a:p>
          <a:p>
            <a:pPr marL="0" indent="0">
              <a:lnSpc>
                <a:spcPts val="2600"/>
              </a:lnSpc>
              <a:spcBef>
                <a:spcPts val="1200"/>
              </a:spcBef>
              <a:buFont typeface="Arial" panose="020B0604020202020204" pitchFamily="34" charset="0"/>
              <a:buNone/>
            </a:pPr>
            <a:r>
              <a:rPr lang="zh-CN" altLang="en-US" sz="2000" dirty="0">
                <a:solidFill>
                  <a:srgbClr val="FF0000"/>
                </a:solidFill>
                <a:ea typeface="黑体" panose="02010609060101010101" pitchFamily="49" charset="-122"/>
              </a:rPr>
              <a:t>注意：</a:t>
            </a:r>
            <a:r>
              <a:rPr lang="en-US" altLang="zh-CN" sz="2000" dirty="0">
                <a:ea typeface="黑体" panose="02010609060101010101" pitchFamily="49" charset="-122"/>
              </a:rPr>
              <a:t>(1) </a:t>
            </a:r>
            <a:r>
              <a:rPr lang="zh-CN" altLang="en-US" sz="2000" dirty="0">
                <a:ea typeface="黑体" panose="02010609060101010101" pitchFamily="49" charset="-122"/>
              </a:rPr>
              <a:t>在实际工作中，除非确有必要，一般并不把整个类声明为友元类，而只将确实有需要的成员函数声明为友元函数，这样更安全一些。</a:t>
            </a:r>
            <a:endParaRPr lang="en-US" altLang="zh-CN" sz="2000" dirty="0">
              <a:ea typeface="黑体" panose="02010609060101010101" pitchFamily="49" charset="-122"/>
            </a:endParaRPr>
          </a:p>
          <a:p>
            <a:pPr marL="0" indent="0">
              <a:lnSpc>
                <a:spcPts val="2600"/>
              </a:lnSpc>
              <a:spcBef>
                <a:spcPts val="600"/>
              </a:spcBef>
              <a:buFont typeface="Arial" panose="020B0604020202020204" pitchFamily="34" charset="0"/>
              <a:buNone/>
            </a:pPr>
            <a:r>
              <a:rPr lang="en-US" altLang="zh-CN" sz="2000" dirty="0">
                <a:ea typeface="黑体" panose="02010609060101010101" pitchFamily="49" charset="-122"/>
              </a:rPr>
              <a:t>(2) </a:t>
            </a:r>
            <a:r>
              <a:rPr lang="zh-CN" altLang="en-US" sz="2000" dirty="0">
                <a:ea typeface="黑体" panose="02010609060101010101" pitchFamily="49" charset="-122"/>
              </a:rPr>
              <a:t>在使用友元时，要注意到它的副作用，不要过多地使用友元，只有在使用它能使程序精炼，并能大大提高程序的效率时才用友元。</a:t>
            </a:r>
          </a:p>
          <a:p>
            <a:pPr marL="0" indent="0">
              <a:buFont typeface="Arial" panose="020B0604020202020204" pitchFamily="34" charset="0"/>
              <a:buNone/>
            </a:pPr>
            <a:endParaRPr lang="zh-CN" altLang="en-US" sz="2000" dirty="0">
              <a:solidFill>
                <a:srgbClr val="FF0000"/>
              </a:solidFill>
              <a:ea typeface="黑体" panose="02010609060101010101" pitchFamily="49" charset="-122"/>
            </a:endParaRPr>
          </a:p>
        </p:txBody>
      </p:sp>
      <p:sp>
        <p:nvSpPr>
          <p:cNvPr id="11" name="矩形 10">
            <a:extLst>
              <a:ext uri="{FF2B5EF4-FFF2-40B4-BE49-F238E27FC236}">
                <a16:creationId xmlns:a16="http://schemas.microsoft.com/office/drawing/2014/main" id="{29D6CFE1-0BD9-5078-199C-C94AC4B1550E}"/>
              </a:ext>
            </a:extLst>
          </p:cNvPr>
          <p:cNvSpPr/>
          <p:nvPr/>
        </p:nvSpPr>
        <p:spPr>
          <a:xfrm>
            <a:off x="5372609" y="3214907"/>
            <a:ext cx="3419475" cy="1362075"/>
          </a:xfrm>
          <a:prstGeom prst="rect">
            <a:avLst/>
          </a:prstGeom>
          <a:solidFill>
            <a:srgbClr val="FFC000"/>
          </a:solidFill>
          <a:ln w="25400">
            <a:solidFill>
              <a:srgbClr val="0000FF"/>
            </a:solidFill>
          </a:ln>
        </p:spPr>
        <p:txBody>
          <a:bodyPr>
            <a:spAutoFit/>
          </a:bodyPr>
          <a:lstStyle/>
          <a:p>
            <a:pPr defTabSz="914400" fontAlgn="base">
              <a:lnSpc>
                <a:spcPts val="2700"/>
              </a:lnSpc>
              <a:spcBef>
                <a:spcPct val="20000"/>
              </a:spcBef>
              <a:spcAft>
                <a:spcPct val="0"/>
              </a:spcAft>
              <a:buClr>
                <a:srgbClr val="FF0000"/>
              </a:buClr>
              <a:buSzPct val="75000"/>
              <a:defRPr/>
            </a:pPr>
            <a:r>
              <a:rPr lang="zh-CN" altLang="en-US" sz="2000" dirty="0">
                <a:solidFill>
                  <a:srgbClr val="000000"/>
                </a:solidFill>
                <a:latin typeface="Times New Roman"/>
                <a:ea typeface="黑体" pitchFamily="49" charset="-122"/>
              </a:rPr>
              <a:t>关于友元，有两点需要说明：</a:t>
            </a:r>
            <a:endParaRPr lang="en-US" altLang="zh-CN" sz="2000" dirty="0">
              <a:solidFill>
                <a:srgbClr val="000000"/>
              </a:solidFill>
              <a:latin typeface="Times New Roman"/>
              <a:ea typeface="黑体" pitchFamily="49" charset="-122"/>
            </a:endParaRPr>
          </a:p>
          <a:p>
            <a:pPr indent="-6350" defTabSz="914400" fontAlgn="base">
              <a:spcBef>
                <a:spcPct val="0"/>
              </a:spcBef>
              <a:spcAft>
                <a:spcPct val="0"/>
              </a:spcAft>
              <a:defRPr/>
            </a:pPr>
            <a:r>
              <a:rPr lang="zh-CN" altLang="en-US" sz="2000" dirty="0">
                <a:solidFill>
                  <a:srgbClr val="000000"/>
                </a:solidFill>
                <a:latin typeface="Times New Roman"/>
                <a:ea typeface="黑体" pitchFamily="49" charset="-122"/>
              </a:rPr>
              <a:t>(1) 友元的关系是单向的而不是双向的。</a:t>
            </a:r>
          </a:p>
          <a:p>
            <a:pPr indent="-6350" defTabSz="914400" fontAlgn="base">
              <a:spcBef>
                <a:spcPct val="0"/>
              </a:spcBef>
              <a:spcAft>
                <a:spcPct val="0"/>
              </a:spcAft>
              <a:defRPr/>
            </a:pPr>
            <a:r>
              <a:rPr lang="zh-CN" altLang="en-US" sz="2000" dirty="0">
                <a:solidFill>
                  <a:srgbClr val="000000"/>
                </a:solidFill>
                <a:latin typeface="Times New Roman"/>
                <a:ea typeface="黑体" pitchFamily="49" charset="-122"/>
              </a:rPr>
              <a:t>(2) 友元的关系不能传递。</a:t>
            </a:r>
          </a:p>
        </p:txBody>
      </p:sp>
      <p:sp>
        <p:nvSpPr>
          <p:cNvPr id="12" name="Rectangle 2">
            <a:extLst>
              <a:ext uri="{FF2B5EF4-FFF2-40B4-BE49-F238E27FC236}">
                <a16:creationId xmlns:a16="http://schemas.microsoft.com/office/drawing/2014/main" id="{E6E0F671-53D4-C4F9-6773-511836D1A4F5}"/>
              </a:ext>
            </a:extLst>
          </p:cNvPr>
          <p:cNvSpPr txBox="1">
            <a:spLocks noChangeArrowheads="1"/>
          </p:cNvSpPr>
          <p:nvPr/>
        </p:nvSpPr>
        <p:spPr>
          <a:xfrm>
            <a:off x="2088613" y="1597842"/>
            <a:ext cx="6891866" cy="100823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ea typeface="黑体" panose="02010609060101010101" pitchFamily="49" charset="-122"/>
              </a:rPr>
              <a:t>      可以将一个类(</a:t>
            </a:r>
            <a:r>
              <a:rPr lang="en-US" altLang="zh-CN" sz="2000" dirty="0">
                <a:ea typeface="黑体" panose="02010609060101010101" pitchFamily="49" charset="-122"/>
              </a:rPr>
              <a:t>B</a:t>
            </a:r>
            <a:r>
              <a:rPr lang="zh-CN" altLang="en-US" sz="2000" dirty="0">
                <a:ea typeface="黑体" panose="02010609060101010101" pitchFamily="49" charset="-122"/>
              </a:rPr>
              <a:t>类)声明为另一个类(</a:t>
            </a:r>
            <a:r>
              <a:rPr lang="en-US" altLang="zh-CN" sz="2000" dirty="0">
                <a:ea typeface="黑体" panose="02010609060101010101" pitchFamily="49" charset="-122"/>
              </a:rPr>
              <a:t>A</a:t>
            </a:r>
            <a:r>
              <a:rPr lang="zh-CN" altLang="en-US" sz="2000" dirty="0">
                <a:ea typeface="黑体" panose="02010609060101010101" pitchFamily="49" charset="-122"/>
              </a:rPr>
              <a:t>类)的“朋友”。</a:t>
            </a:r>
            <a:endParaRPr lang="en-US" altLang="zh-CN" sz="2000" dirty="0">
              <a:ea typeface="黑体" panose="02010609060101010101" pitchFamily="49" charset="-122"/>
            </a:endParaRPr>
          </a:p>
          <a:p>
            <a:pPr marL="0" indent="0" algn="ctr">
              <a:buFont typeface="Arial" panose="020B0604020202020204" pitchFamily="34" charset="0"/>
              <a:buNone/>
            </a:pPr>
            <a:r>
              <a:rPr lang="en-US" altLang="zh-CN" sz="2000" dirty="0">
                <a:ea typeface="黑体" panose="02010609060101010101" pitchFamily="49" charset="-122"/>
              </a:rPr>
              <a:t> </a:t>
            </a:r>
            <a:r>
              <a:rPr lang="zh-CN" altLang="en-US" sz="2000" dirty="0">
                <a:ea typeface="黑体" panose="02010609060101010101" pitchFamily="49" charset="-122"/>
              </a:rPr>
              <a:t>这时</a:t>
            </a:r>
            <a:r>
              <a:rPr lang="en-US" altLang="zh-CN" sz="2000" dirty="0">
                <a:solidFill>
                  <a:srgbClr val="FF0000"/>
                </a:solidFill>
                <a:ea typeface="黑体" panose="02010609060101010101" pitchFamily="49" charset="-122"/>
              </a:rPr>
              <a:t>B</a:t>
            </a:r>
            <a:r>
              <a:rPr lang="zh-CN" altLang="en-US" sz="2000" dirty="0">
                <a:solidFill>
                  <a:srgbClr val="FF0000"/>
                </a:solidFill>
                <a:ea typeface="黑体" panose="02010609060101010101" pitchFamily="49" charset="-122"/>
              </a:rPr>
              <a:t>类就是</a:t>
            </a:r>
            <a:r>
              <a:rPr lang="en-US" altLang="zh-CN" sz="2000" dirty="0">
                <a:solidFill>
                  <a:srgbClr val="FF0000"/>
                </a:solidFill>
                <a:ea typeface="黑体" panose="02010609060101010101" pitchFamily="49" charset="-122"/>
              </a:rPr>
              <a:t>A</a:t>
            </a:r>
            <a:r>
              <a:rPr lang="zh-CN" altLang="en-US" sz="2000" dirty="0">
                <a:solidFill>
                  <a:srgbClr val="FF0000"/>
                </a:solidFill>
                <a:ea typeface="黑体" panose="02010609060101010101" pitchFamily="49" charset="-122"/>
              </a:rPr>
              <a:t>类的友元类。</a:t>
            </a:r>
            <a:endParaRPr lang="en-US" altLang="zh-CN" sz="2000" dirty="0">
              <a:ea typeface="黑体" panose="02010609060101010101" pitchFamily="49" charset="-122"/>
            </a:endParaRPr>
          </a:p>
        </p:txBody>
      </p:sp>
      <p:sp>
        <p:nvSpPr>
          <p:cNvPr id="13" name="下箭头 3">
            <a:extLst>
              <a:ext uri="{FF2B5EF4-FFF2-40B4-BE49-F238E27FC236}">
                <a16:creationId xmlns:a16="http://schemas.microsoft.com/office/drawing/2014/main" id="{DF4C60CF-1550-2993-898D-B92147F110C3}"/>
              </a:ext>
            </a:extLst>
          </p:cNvPr>
          <p:cNvSpPr/>
          <p:nvPr/>
        </p:nvSpPr>
        <p:spPr>
          <a:xfrm>
            <a:off x="5372610" y="2283642"/>
            <a:ext cx="161936" cy="203312"/>
          </a:xfrm>
          <a:prstGeom prst="downArrow">
            <a:avLst>
              <a:gd name="adj1" fmla="val 50000"/>
              <a:gd name="adj2" fmla="val 50000"/>
            </a:avLst>
          </a:prstGeom>
          <a:solidFill>
            <a:srgbClr val="00CC99"/>
          </a:solidFill>
          <a:ln w="25400" cap="flat" cmpd="sng" algn="ctr">
            <a:solidFill>
              <a:srgbClr val="00CC99">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imes New Roman"/>
              <a:ea typeface="宋体"/>
              <a:cs typeface="+mn-cs"/>
            </a:endParaRPr>
          </a:p>
        </p:txBody>
      </p:sp>
      <p:sp>
        <p:nvSpPr>
          <p:cNvPr id="14" name="下箭头 4">
            <a:extLst>
              <a:ext uri="{FF2B5EF4-FFF2-40B4-BE49-F238E27FC236}">
                <a16:creationId xmlns:a16="http://schemas.microsoft.com/office/drawing/2014/main" id="{AE5DF9AF-0823-B037-923E-779241B0892E}"/>
              </a:ext>
            </a:extLst>
          </p:cNvPr>
          <p:cNvSpPr/>
          <p:nvPr/>
        </p:nvSpPr>
        <p:spPr>
          <a:xfrm>
            <a:off x="5372609" y="1858260"/>
            <a:ext cx="161937" cy="203312"/>
          </a:xfrm>
          <a:prstGeom prst="downArrow">
            <a:avLst>
              <a:gd name="adj1" fmla="val 50000"/>
              <a:gd name="adj2" fmla="val 50000"/>
            </a:avLst>
          </a:prstGeom>
          <a:solidFill>
            <a:srgbClr val="00CC99"/>
          </a:solidFill>
          <a:ln w="25400" cap="flat" cmpd="sng" algn="ctr">
            <a:solidFill>
              <a:srgbClr val="00CC99">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imes New Roman"/>
              <a:ea typeface="宋体"/>
              <a:cs typeface="+mn-cs"/>
            </a:endParaRPr>
          </a:p>
        </p:txBody>
      </p:sp>
    </p:spTree>
    <p:extLst>
      <p:ext uri="{BB962C8B-B14F-4D97-AF65-F5344CB8AC3E}">
        <p14:creationId xmlns:p14="http://schemas.microsoft.com/office/powerpoint/2010/main" val="16995994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D8EE53EF-BDE1-67AB-6237-5A177FBA6280}"/>
              </a:ext>
            </a:extLst>
          </p:cNvPr>
          <p:cNvSpPr txBox="1">
            <a:spLocks noChangeArrowheads="1"/>
          </p:cNvSpPr>
          <p:nvPr/>
        </p:nvSpPr>
        <p:spPr>
          <a:xfrm>
            <a:off x="41043" y="1204671"/>
            <a:ext cx="8382000" cy="503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有时两个或多个类，功能相同，仅仅是数据类型不同</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a:t>
            </a:r>
            <a:endParaRPr kumimoji="0" lang="zh-CN" altLang="en-US" sz="24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8" name="矩形 3">
            <a:extLst>
              <a:ext uri="{FF2B5EF4-FFF2-40B4-BE49-F238E27FC236}">
                <a16:creationId xmlns:a16="http://schemas.microsoft.com/office/drawing/2014/main" id="{727F467D-E00F-43FA-6DF1-327AC3EC9AF7}"/>
              </a:ext>
            </a:extLst>
          </p:cNvPr>
          <p:cNvSpPr>
            <a:spLocks noChangeArrowheads="1"/>
          </p:cNvSpPr>
          <p:nvPr/>
        </p:nvSpPr>
        <p:spPr bwMode="auto">
          <a:xfrm>
            <a:off x="4554903" y="2249834"/>
            <a:ext cx="4067175" cy="3455988"/>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class Compare_float</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Compare(float a,float b)</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{x=a;y=b;}</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float max( )</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{return(x&gt;y)?x:y;}</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float min( )</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{return(x&lt;y)?x:y;}</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private:</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float x,y;</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9" name="矩形 4">
            <a:extLst>
              <a:ext uri="{FF2B5EF4-FFF2-40B4-BE49-F238E27FC236}">
                <a16:creationId xmlns:a16="http://schemas.microsoft.com/office/drawing/2014/main" id="{A5D9ED2D-89BD-345D-DF9B-677AB33A7288}"/>
              </a:ext>
            </a:extLst>
          </p:cNvPr>
          <p:cNvSpPr>
            <a:spLocks noChangeArrowheads="1"/>
          </p:cNvSpPr>
          <p:nvPr/>
        </p:nvSpPr>
        <p:spPr bwMode="auto">
          <a:xfrm>
            <a:off x="594090" y="2249834"/>
            <a:ext cx="3529012" cy="3455988"/>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class Compare_int</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Compare(int a,int b)</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{x=a;y=b;}</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max( )</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{return(x&gt;y)?x:y;}</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min( )</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{return(x&lt;y)?x:y;}</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private:</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int x,y;</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10" name="矩形 5">
            <a:extLst>
              <a:ext uri="{FF2B5EF4-FFF2-40B4-BE49-F238E27FC236}">
                <a16:creationId xmlns:a16="http://schemas.microsoft.com/office/drawing/2014/main" id="{F4212F2B-7541-F8AD-FF3A-59534AEB3B08}"/>
              </a:ext>
            </a:extLst>
          </p:cNvPr>
          <p:cNvSpPr>
            <a:spLocks noChangeArrowheads="1"/>
          </p:cNvSpPr>
          <p:nvPr/>
        </p:nvSpPr>
        <p:spPr bwMode="auto">
          <a:xfrm>
            <a:off x="594091" y="1673572"/>
            <a:ext cx="2441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对两个整数作比较</a:t>
            </a:r>
          </a:p>
        </p:txBody>
      </p:sp>
      <p:sp>
        <p:nvSpPr>
          <p:cNvPr id="11" name="矩形 6">
            <a:extLst>
              <a:ext uri="{FF2B5EF4-FFF2-40B4-BE49-F238E27FC236}">
                <a16:creationId xmlns:a16="http://schemas.microsoft.com/office/drawing/2014/main" id="{3C8ECA37-3414-8728-6372-BD32E926B5CF}"/>
              </a:ext>
            </a:extLst>
          </p:cNvPr>
          <p:cNvSpPr>
            <a:spLocks noChangeArrowheads="1"/>
          </p:cNvSpPr>
          <p:nvPr/>
        </p:nvSpPr>
        <p:spPr bwMode="auto">
          <a:xfrm>
            <a:off x="4626340" y="1673572"/>
            <a:ext cx="27241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对两个浮点数作比较</a:t>
            </a:r>
          </a:p>
        </p:txBody>
      </p:sp>
      <p:sp>
        <p:nvSpPr>
          <p:cNvPr id="12" name="矩形 7">
            <a:extLst>
              <a:ext uri="{FF2B5EF4-FFF2-40B4-BE49-F238E27FC236}">
                <a16:creationId xmlns:a16="http://schemas.microsoft.com/office/drawing/2014/main" id="{5EC8F89F-68A8-0286-9A0C-24A4906C7223}"/>
              </a:ext>
            </a:extLst>
          </p:cNvPr>
          <p:cNvSpPr>
            <a:spLocks noChangeArrowheads="1"/>
          </p:cNvSpPr>
          <p:nvPr/>
        </p:nvSpPr>
        <p:spPr bwMode="auto">
          <a:xfrm>
            <a:off x="209782" y="5796832"/>
            <a:ext cx="2592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sym typeface="Wingdings" panose="05000000000000000000" pitchFamily="2" charset="2"/>
              </a:rPr>
              <a:t></a:t>
            </a:r>
            <a:r>
              <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重复性的工作？</a:t>
            </a:r>
          </a:p>
        </p:txBody>
      </p:sp>
      <p:sp>
        <p:nvSpPr>
          <p:cNvPr id="13" name="矩形 8">
            <a:extLst>
              <a:ext uri="{FF2B5EF4-FFF2-40B4-BE49-F238E27FC236}">
                <a16:creationId xmlns:a16="http://schemas.microsoft.com/office/drawing/2014/main" id="{EF3CF80E-0A6D-0CBE-2BDD-DDFCCAA3937D}"/>
              </a:ext>
            </a:extLst>
          </p:cNvPr>
          <p:cNvSpPr>
            <a:spLocks noChangeArrowheads="1"/>
          </p:cNvSpPr>
          <p:nvPr/>
        </p:nvSpPr>
        <p:spPr bwMode="auto">
          <a:xfrm>
            <a:off x="3306995" y="5796832"/>
            <a:ext cx="5795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模板(</a:t>
            </a:r>
            <a:r>
              <a:rPr kumimoji="0" lang="en-US" altLang="zh-CN"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template)</a:t>
            </a:r>
            <a:r>
              <a:rPr kumimoji="0" lang="zh-CN" altLang="en-US" sz="2400" b="1" i="0" u="none" strike="noStrike" kern="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rPr>
              <a:t>的功能，减少重复的工作。</a:t>
            </a:r>
          </a:p>
        </p:txBody>
      </p:sp>
      <p:sp>
        <p:nvSpPr>
          <p:cNvPr id="14" name="右箭头 9">
            <a:extLst>
              <a:ext uri="{FF2B5EF4-FFF2-40B4-BE49-F238E27FC236}">
                <a16:creationId xmlns:a16="http://schemas.microsoft.com/office/drawing/2014/main" id="{0DE7DDE0-23C4-AE74-88EF-75F77E06C902}"/>
              </a:ext>
            </a:extLst>
          </p:cNvPr>
          <p:cNvSpPr/>
          <p:nvPr/>
        </p:nvSpPr>
        <p:spPr>
          <a:xfrm>
            <a:off x="2730733" y="5941294"/>
            <a:ext cx="576263" cy="215900"/>
          </a:xfrm>
          <a:prstGeom prst="rightArrow">
            <a:avLst/>
          </a:prstGeom>
          <a:solidFill>
            <a:srgbClr val="00CC99"/>
          </a:solidFill>
          <a:ln w="25400" cap="flat" cmpd="sng" algn="ctr">
            <a:solidFill>
              <a:srgbClr val="00CC99">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imes New Roman"/>
              <a:ea typeface="宋体"/>
              <a:cs typeface="+mn-cs"/>
            </a:endParaRPr>
          </a:p>
        </p:txBody>
      </p:sp>
    </p:spTree>
    <p:extLst>
      <p:ext uri="{BB962C8B-B14F-4D97-AF65-F5344CB8AC3E}">
        <p14:creationId xmlns:p14="http://schemas.microsoft.com/office/powerpoint/2010/main" val="183666205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3">
            <a:extLst>
              <a:ext uri="{FF2B5EF4-FFF2-40B4-BE49-F238E27FC236}">
                <a16:creationId xmlns:a16="http://schemas.microsoft.com/office/drawing/2014/main" id="{5F3391BA-73B7-7E62-9FF0-0955CAAD917A}"/>
              </a:ext>
            </a:extLst>
          </p:cNvPr>
          <p:cNvSpPr txBox="1">
            <a:spLocks noChangeArrowheads="1"/>
          </p:cNvSpPr>
          <p:nvPr/>
        </p:nvSpPr>
        <p:spPr>
          <a:xfrm>
            <a:off x="451448" y="1032842"/>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9.6.1 常对象</a:t>
            </a:r>
          </a:p>
        </p:txBody>
      </p:sp>
      <p:sp>
        <p:nvSpPr>
          <p:cNvPr id="5" name="Rectangle 2">
            <a:extLst>
              <a:ext uri="{FF2B5EF4-FFF2-40B4-BE49-F238E27FC236}">
                <a16:creationId xmlns:a16="http://schemas.microsoft.com/office/drawing/2014/main" id="{3E2E4249-A4A2-753B-0B3B-5D34C36ADCA0}"/>
              </a:ext>
            </a:extLst>
          </p:cNvPr>
          <p:cNvSpPr txBox="1">
            <a:spLocks noChangeArrowheads="1"/>
          </p:cNvSpPr>
          <p:nvPr/>
        </p:nvSpPr>
        <p:spPr>
          <a:xfrm>
            <a:off x="100642" y="1747007"/>
            <a:ext cx="8507413" cy="43576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在定义对象时指定对象为常对象。</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常对象必须要有初值</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        </a:t>
            </a:r>
            <a:r>
              <a:rPr kumimoji="0" lang="en-US" altLang="zh-CN" sz="2400" b="0" i="0" u="none" strike="noStrike" kern="1200" cap="none" spc="0" normalizeH="0" baseline="0" noProof="0" dirty="0">
                <a:ln>
                  <a:noFill/>
                </a:ln>
                <a:solidFill>
                  <a:srgbClr val="2D2DB9"/>
                </a:solidFill>
                <a:effectLst/>
                <a:uLnTx/>
                <a:uFillTx/>
                <a:latin typeface="Times New Roman"/>
                <a:ea typeface="宋体"/>
                <a:cs typeface="+mn-cs"/>
              </a:rPr>
              <a:t>Time const t1(12,34,46);                   //t1</a:t>
            </a: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是常对象</a:t>
            </a: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t1</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的声明周期中，对象</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t1</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所有成员的值都不能被修改</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。凡希望保证数据成员不被改变的对象，可声明为常对象</a:t>
            </a: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定义常对象的一般形式为</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类名 </a:t>
            </a:r>
            <a:r>
              <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rPr>
              <a:t>const</a:t>
            </a:r>
            <a:r>
              <a:rPr kumimoji="0" lang="en-US" altLang="zh-CN" sz="2400" b="0" i="0" u="none" strike="noStrike" kern="1200" cap="none" spc="0" normalizeH="0" baseline="0" noProof="0" dirty="0">
                <a:ln>
                  <a:noFill/>
                </a:ln>
                <a:solidFill>
                  <a:srgbClr val="2D2DB9"/>
                </a:solidFill>
                <a:effectLst/>
                <a:uLnTx/>
                <a:uFillTx/>
                <a:latin typeface="Times New Roman"/>
                <a:ea typeface="宋体"/>
                <a:cs typeface="+mn-cs"/>
              </a:rPr>
              <a:t> </a:t>
            </a: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对象名[(实参表列)];</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或</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rPr>
              <a:t>const</a:t>
            </a:r>
            <a:r>
              <a:rPr kumimoji="0" lang="en-US" altLang="zh-CN" sz="2400" b="0" i="0" u="none" strike="noStrike" kern="1200" cap="none" spc="0" normalizeH="0" baseline="0" noProof="0" dirty="0">
                <a:ln>
                  <a:noFill/>
                </a:ln>
                <a:solidFill>
                  <a:srgbClr val="2D2DB9"/>
                </a:solidFill>
                <a:effectLst/>
                <a:uLnTx/>
                <a:uFillTx/>
                <a:latin typeface="Times New Roman"/>
                <a:ea typeface="宋体"/>
                <a:cs typeface="+mn-cs"/>
              </a:rPr>
              <a:t> </a:t>
            </a: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类名 对象名[(实参表列)];</a:t>
            </a:r>
          </a:p>
        </p:txBody>
      </p:sp>
    </p:spTree>
    <p:extLst>
      <p:ext uri="{BB962C8B-B14F-4D97-AF65-F5344CB8AC3E}">
        <p14:creationId xmlns:p14="http://schemas.microsoft.com/office/powerpoint/2010/main" val="149414013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BA866981-AB65-1EB9-F1EF-4C3808835365}"/>
              </a:ext>
            </a:extLst>
          </p:cNvPr>
          <p:cNvSpPr txBox="1">
            <a:spLocks noChangeArrowheads="1"/>
          </p:cNvSpPr>
          <p:nvPr/>
        </p:nvSpPr>
        <p:spPr>
          <a:xfrm>
            <a:off x="127001" y="1247778"/>
            <a:ext cx="8382000" cy="406929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可以声明一个通用的类模板，它可以有一个或多个虚拟的类型参数，如对以上两个类可以综合写出以下的类模板： </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template&lt;class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numtype</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&gt;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声明一个模板，虚拟类型名为</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numtype</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Compare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类模板名为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Compare</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Compare(</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numtype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a,numtype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b)</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{x=</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numtype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max( )</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(x&gt;y)?</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x:y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numtype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min( )</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(x&lt;y)?</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x:y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private:</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numtype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x,y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p:txBody>
      </p:sp>
      <p:sp>
        <p:nvSpPr>
          <p:cNvPr id="15" name="矩形 14">
            <a:extLst>
              <a:ext uri="{FF2B5EF4-FFF2-40B4-BE49-F238E27FC236}">
                <a16:creationId xmlns:a16="http://schemas.microsoft.com/office/drawing/2014/main" id="{29955DEE-BA03-4AC0-BDC0-A19F42D8CCB7}"/>
              </a:ext>
            </a:extLst>
          </p:cNvPr>
          <p:cNvSpPr>
            <a:spLocks noChangeArrowheads="1"/>
          </p:cNvSpPr>
          <p:nvPr/>
        </p:nvSpPr>
        <p:spPr bwMode="auto">
          <a:xfrm>
            <a:off x="3522664" y="2643388"/>
            <a:ext cx="5472112" cy="2573338"/>
          </a:xfrm>
          <a:prstGeom prst="rect">
            <a:avLst/>
          </a:prstGeom>
          <a:solidFill>
            <a:srgbClr val="99CCFF"/>
          </a:solidFill>
          <a:ln w="15875">
            <a:solidFill>
              <a:srgbClr val="C00000"/>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800"/>
              </a:lnSpc>
              <a:spcBef>
                <a:spcPct val="0"/>
              </a:spcBef>
              <a:spcAft>
                <a:spcPct val="0"/>
              </a:spcAft>
            </a:pPr>
            <a:r>
              <a:rPr lang="zh-CN" altLang="en-US" sz="2000" dirty="0">
                <a:solidFill>
                  <a:srgbClr val="000000"/>
                </a:solidFill>
                <a:ea typeface="黑体" panose="02010609060101010101" pitchFamily="49" charset="-122"/>
              </a:rPr>
              <a:t>声明类模板时要增加一行</a:t>
            </a:r>
          </a:p>
          <a:p>
            <a:pPr defTabSz="914400" eaLnBrk="1" fontAlgn="base" hangingPunct="1">
              <a:lnSpc>
                <a:spcPts val="2800"/>
              </a:lnSpc>
              <a:spcBef>
                <a:spcPct val="0"/>
              </a:spcBef>
              <a:spcAft>
                <a:spcPct val="0"/>
              </a:spcAft>
            </a:pPr>
            <a:r>
              <a:rPr lang="en-US" altLang="zh-CN" sz="2000" dirty="0">
                <a:solidFill>
                  <a:srgbClr val="FF0000"/>
                </a:solidFill>
                <a:ea typeface="黑体" panose="02010609060101010101" pitchFamily="49" charset="-122"/>
              </a:rPr>
              <a:t>template &lt;class </a:t>
            </a:r>
            <a:r>
              <a:rPr lang="zh-CN" altLang="en-US" sz="2000" dirty="0">
                <a:solidFill>
                  <a:srgbClr val="FF0000"/>
                </a:solidFill>
                <a:ea typeface="黑体" panose="02010609060101010101" pitchFamily="49" charset="-122"/>
              </a:rPr>
              <a:t>类型参数名</a:t>
            </a:r>
            <a:r>
              <a:rPr lang="en-US" altLang="zh-CN" sz="2000" dirty="0">
                <a:solidFill>
                  <a:srgbClr val="FF0000"/>
                </a:solidFill>
                <a:ea typeface="黑体" panose="02010609060101010101" pitchFamily="49" charset="-122"/>
              </a:rPr>
              <a:t>&gt;</a:t>
            </a:r>
          </a:p>
          <a:p>
            <a:pPr defTabSz="914400" eaLnBrk="1" fontAlgn="base" hangingPunct="1">
              <a:lnSpc>
                <a:spcPts val="2800"/>
              </a:lnSpc>
              <a:spcBef>
                <a:spcPct val="0"/>
              </a:spcBef>
              <a:spcAft>
                <a:spcPct val="0"/>
              </a:spcAft>
            </a:pPr>
            <a:r>
              <a:rPr lang="zh-CN" altLang="en-US" sz="2000" dirty="0">
                <a:solidFill>
                  <a:srgbClr val="000000"/>
                </a:solidFill>
                <a:ea typeface="黑体" panose="02010609060101010101" pitchFamily="49" charset="-122"/>
              </a:rPr>
              <a:t>原有的类型名</a:t>
            </a:r>
            <a:r>
              <a:rPr lang="en-US" altLang="zh-CN" sz="2000" dirty="0">
                <a:solidFill>
                  <a:srgbClr val="000000"/>
                </a:solidFill>
                <a:ea typeface="黑体" panose="02010609060101010101" pitchFamily="49" charset="-122"/>
              </a:rPr>
              <a:t>int</a:t>
            </a:r>
            <a:r>
              <a:rPr lang="zh-CN" altLang="en-US" sz="2000" dirty="0">
                <a:solidFill>
                  <a:srgbClr val="000000"/>
                </a:solidFill>
                <a:ea typeface="黑体" panose="02010609060101010101" pitchFamily="49" charset="-122"/>
              </a:rPr>
              <a:t>换成虚拟类型参数名</a:t>
            </a:r>
            <a:r>
              <a:rPr lang="en-US" altLang="zh-CN" sz="2000" dirty="0" err="1">
                <a:solidFill>
                  <a:srgbClr val="FF0000"/>
                </a:solidFill>
                <a:ea typeface="黑体" panose="02010609060101010101" pitchFamily="49" charset="-122"/>
              </a:rPr>
              <a:t>numtype</a:t>
            </a:r>
            <a:endParaRPr lang="en-US" altLang="zh-CN" sz="2000" dirty="0">
              <a:solidFill>
                <a:srgbClr val="FF0000"/>
              </a:solidFill>
              <a:ea typeface="黑体" panose="02010609060101010101" pitchFamily="49" charset="-122"/>
            </a:endParaRPr>
          </a:p>
          <a:p>
            <a:pPr defTabSz="914400" eaLnBrk="1" fontAlgn="base" hangingPunct="1">
              <a:lnSpc>
                <a:spcPts val="2800"/>
              </a:lnSpc>
              <a:spcBef>
                <a:spcPct val="0"/>
              </a:spcBef>
              <a:spcAft>
                <a:spcPct val="0"/>
              </a:spcAft>
            </a:pPr>
            <a:r>
              <a:rPr lang="zh-CN" altLang="en-US" sz="2000" dirty="0">
                <a:solidFill>
                  <a:srgbClr val="000000"/>
                </a:solidFill>
                <a:ea typeface="黑体" panose="02010609060101010101" pitchFamily="49" charset="-122"/>
              </a:rPr>
              <a:t>在建立类对象时，如果将实际类型指定为</a:t>
            </a:r>
            <a:r>
              <a:rPr lang="en-US" altLang="zh-CN" sz="2000" dirty="0">
                <a:solidFill>
                  <a:srgbClr val="000000"/>
                </a:solidFill>
                <a:ea typeface="黑体" panose="02010609060101010101" pitchFamily="49" charset="-122"/>
              </a:rPr>
              <a:t>int</a:t>
            </a:r>
            <a:r>
              <a:rPr lang="zh-CN" altLang="en-US" sz="2000" dirty="0">
                <a:solidFill>
                  <a:srgbClr val="000000"/>
                </a:solidFill>
                <a:ea typeface="黑体" panose="02010609060101010101" pitchFamily="49" charset="-122"/>
              </a:rPr>
              <a:t>型，编译系统就会用</a:t>
            </a:r>
            <a:r>
              <a:rPr lang="en-US" altLang="zh-CN" sz="2000" dirty="0">
                <a:solidFill>
                  <a:srgbClr val="000000"/>
                </a:solidFill>
                <a:ea typeface="黑体" panose="02010609060101010101" pitchFamily="49" charset="-122"/>
              </a:rPr>
              <a:t>int</a:t>
            </a:r>
            <a:r>
              <a:rPr lang="zh-CN" altLang="en-US" sz="2000" dirty="0">
                <a:solidFill>
                  <a:srgbClr val="000000"/>
                </a:solidFill>
                <a:ea typeface="黑体" panose="02010609060101010101" pitchFamily="49" charset="-122"/>
              </a:rPr>
              <a:t>取代所有的</a:t>
            </a:r>
            <a:r>
              <a:rPr lang="en-US" altLang="zh-CN" sz="2000" dirty="0" err="1">
                <a:solidFill>
                  <a:srgbClr val="000000"/>
                </a:solidFill>
                <a:ea typeface="黑体" panose="02010609060101010101" pitchFamily="49" charset="-122"/>
              </a:rPr>
              <a:t>numtype</a:t>
            </a:r>
            <a:r>
              <a:rPr lang="zh-CN" altLang="en-US" sz="2000" dirty="0">
                <a:solidFill>
                  <a:srgbClr val="000000"/>
                </a:solidFill>
                <a:ea typeface="黑体" panose="02010609060101010101" pitchFamily="49" charset="-122"/>
              </a:rPr>
              <a:t>，。如果指定为</a:t>
            </a:r>
            <a:r>
              <a:rPr lang="en-US" altLang="zh-CN" sz="2000" dirty="0">
                <a:solidFill>
                  <a:srgbClr val="000000"/>
                </a:solidFill>
                <a:ea typeface="黑体" panose="02010609060101010101" pitchFamily="49" charset="-122"/>
              </a:rPr>
              <a:t>float</a:t>
            </a:r>
            <a:r>
              <a:rPr lang="zh-CN" altLang="en-US" sz="2000" dirty="0">
                <a:solidFill>
                  <a:srgbClr val="000000"/>
                </a:solidFill>
                <a:ea typeface="黑体" panose="02010609060101010101" pitchFamily="49" charset="-122"/>
              </a:rPr>
              <a:t>型，就用</a:t>
            </a:r>
            <a:r>
              <a:rPr lang="en-US" altLang="zh-CN" sz="2000" dirty="0">
                <a:solidFill>
                  <a:srgbClr val="000000"/>
                </a:solidFill>
                <a:ea typeface="黑体" panose="02010609060101010101" pitchFamily="49" charset="-122"/>
              </a:rPr>
              <a:t>float</a:t>
            </a:r>
            <a:r>
              <a:rPr lang="zh-CN" altLang="en-US" sz="2000" dirty="0">
                <a:solidFill>
                  <a:srgbClr val="000000"/>
                </a:solidFill>
                <a:ea typeface="黑体" panose="02010609060101010101" pitchFamily="49" charset="-122"/>
              </a:rPr>
              <a:t>取代所有的</a:t>
            </a:r>
            <a:r>
              <a:rPr lang="en-US" altLang="zh-CN" sz="2000" dirty="0" err="1">
                <a:solidFill>
                  <a:srgbClr val="000000"/>
                </a:solidFill>
                <a:ea typeface="黑体" panose="02010609060101010101" pitchFamily="49" charset="-122"/>
              </a:rPr>
              <a:t>numtype</a:t>
            </a:r>
            <a:endParaRPr lang="en-US" altLang="zh-CN" sz="2000" dirty="0">
              <a:solidFill>
                <a:srgbClr val="000000"/>
              </a:solidFill>
              <a:ea typeface="黑体" panose="02010609060101010101" pitchFamily="49" charset="-122"/>
            </a:endParaRPr>
          </a:p>
          <a:p>
            <a:pPr defTabSz="914400" eaLnBrk="1" fontAlgn="base" hangingPunct="1">
              <a:lnSpc>
                <a:spcPts val="2800"/>
              </a:lnSpc>
              <a:spcBef>
                <a:spcPct val="0"/>
              </a:spcBef>
              <a:spcAft>
                <a:spcPct val="0"/>
              </a:spcAft>
            </a:pPr>
            <a:r>
              <a:rPr lang="zh-CN" altLang="en-US" sz="2000" dirty="0">
                <a:solidFill>
                  <a:srgbClr val="000000"/>
                </a:solidFill>
                <a:ea typeface="黑体" panose="02010609060101010101" pitchFamily="49" charset="-122"/>
              </a:rPr>
              <a:t>这样就能实现“一类多用”。</a:t>
            </a:r>
            <a:endParaRPr lang="en-US" altLang="zh-CN" sz="2000" dirty="0">
              <a:solidFill>
                <a:srgbClr val="000000"/>
              </a:solidFill>
              <a:ea typeface="黑体" panose="02010609060101010101" pitchFamily="49" charset="-122"/>
            </a:endParaRPr>
          </a:p>
        </p:txBody>
      </p:sp>
      <p:sp>
        <p:nvSpPr>
          <p:cNvPr id="16" name="矩形 4">
            <a:extLst>
              <a:ext uri="{FF2B5EF4-FFF2-40B4-BE49-F238E27FC236}">
                <a16:creationId xmlns:a16="http://schemas.microsoft.com/office/drawing/2014/main" id="{772BE8A2-C410-8493-8A96-687B6235AB72}"/>
              </a:ext>
            </a:extLst>
          </p:cNvPr>
          <p:cNvSpPr>
            <a:spLocks noChangeArrowheads="1"/>
          </p:cNvSpPr>
          <p:nvPr/>
        </p:nvSpPr>
        <p:spPr bwMode="auto">
          <a:xfrm>
            <a:off x="641351" y="5342470"/>
            <a:ext cx="8353425" cy="1136650"/>
          </a:xfrm>
          <a:prstGeom prst="rect">
            <a:avLst/>
          </a:prstGeom>
          <a:solidFill>
            <a:srgbClr val="99CCFF"/>
          </a:solidFill>
          <a:ln w="15875">
            <a:solidFill>
              <a:srgbClr val="C00000"/>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800"/>
              </a:lnSpc>
              <a:spcBef>
                <a:spcPct val="0"/>
              </a:spcBef>
              <a:spcAft>
                <a:spcPct val="0"/>
              </a:spcAft>
            </a:pPr>
            <a:r>
              <a:rPr lang="zh-CN" altLang="en-US" sz="2000" dirty="0">
                <a:solidFill>
                  <a:srgbClr val="000000"/>
                </a:solidFill>
                <a:ea typeface="黑体" panose="02010609060101010101" pitchFamily="49" charset="-122"/>
              </a:rPr>
              <a:t>由于类模板包含类型参数，因此又称为参数化的类。如果说类是对象的抽象，对象是类的实例，则类模板是类的抽象，类是类模板的实例。利用类模板可以建立含各种数据类型的类。</a:t>
            </a:r>
          </a:p>
        </p:txBody>
      </p:sp>
    </p:spTree>
    <p:extLst>
      <p:ext uri="{BB962C8B-B14F-4D97-AF65-F5344CB8AC3E}">
        <p14:creationId xmlns:p14="http://schemas.microsoft.com/office/powerpoint/2010/main" val="26253313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945BEBE2-5E58-C991-7EFC-9E5D2860618F}"/>
              </a:ext>
            </a:extLst>
          </p:cNvPr>
          <p:cNvSpPr txBox="1">
            <a:spLocks noChangeArrowheads="1"/>
          </p:cNvSpPr>
          <p:nvPr/>
        </p:nvSpPr>
        <p:spPr>
          <a:xfrm>
            <a:off x="-194736" y="1302014"/>
            <a:ext cx="9364133" cy="599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在声明了一个类模板后，怎样使用它？怎样使它变成一个实际的类？ </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Compare_int</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cmp1(4,7);                 Compare </a:t>
            </a:r>
            <a:r>
              <a:rPr kumimoji="0" lang="en-US" altLang="zh-CN" sz="2000" b="0" i="0" u="none" strike="noStrike" kern="1200" cap="none" spc="0" normalizeH="0" baseline="0" noProof="0" dirty="0" err="1">
                <a:ln>
                  <a:noFill/>
                </a:ln>
                <a:solidFill>
                  <a:srgbClr val="000000"/>
                </a:solidFill>
                <a:effectLst/>
                <a:uLnTx/>
                <a:uFillTx/>
                <a:latin typeface="Times New Roman"/>
                <a:ea typeface="宋体"/>
                <a:cs typeface="+mn-cs"/>
              </a:rPr>
              <a:t>cmp</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(4,7); </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a:t>
            </a:r>
            <a:endPar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                  </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8" name="矩形 4">
            <a:extLst>
              <a:ext uri="{FF2B5EF4-FFF2-40B4-BE49-F238E27FC236}">
                <a16:creationId xmlns:a16="http://schemas.microsoft.com/office/drawing/2014/main" id="{4851BA0D-1E93-1150-1F7B-D6EC00B8C08F}"/>
              </a:ext>
            </a:extLst>
          </p:cNvPr>
          <p:cNvSpPr>
            <a:spLocks noChangeArrowheads="1"/>
          </p:cNvSpPr>
          <p:nvPr/>
        </p:nvSpPr>
        <p:spPr bwMode="auto">
          <a:xfrm>
            <a:off x="586372" y="2198554"/>
            <a:ext cx="3529012" cy="3455988"/>
          </a:xfrm>
          <a:prstGeom prst="rect">
            <a:avLst/>
          </a:prstGeom>
          <a:noFill/>
          <a:ln w="127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class Compare_int</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Compare(int a,int b)</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{x=a;y=b;}</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max( )</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{return(x&gt;y)?x:y;}</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min( )</a:t>
            </a:r>
          </a:p>
          <a:p>
            <a:pPr marL="0" marR="0" lvl="1"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{return(x&lt;y)?x:y;}</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private:</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int x,y;</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9" name="矩形 5">
            <a:extLst>
              <a:ext uri="{FF2B5EF4-FFF2-40B4-BE49-F238E27FC236}">
                <a16:creationId xmlns:a16="http://schemas.microsoft.com/office/drawing/2014/main" id="{F4C27801-10D4-2792-D572-8BD4F67613BC}"/>
              </a:ext>
            </a:extLst>
          </p:cNvPr>
          <p:cNvSpPr>
            <a:spLocks noChangeArrowheads="1"/>
          </p:cNvSpPr>
          <p:nvPr/>
        </p:nvSpPr>
        <p:spPr bwMode="auto">
          <a:xfrm>
            <a:off x="660400" y="1671903"/>
            <a:ext cx="62642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2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对两个整数作比较</a:t>
            </a:r>
          </a:p>
        </p:txBody>
      </p:sp>
      <p:sp>
        <p:nvSpPr>
          <p:cNvPr id="10" name="矩形 6">
            <a:extLst>
              <a:ext uri="{FF2B5EF4-FFF2-40B4-BE49-F238E27FC236}">
                <a16:creationId xmlns:a16="http://schemas.microsoft.com/office/drawing/2014/main" id="{F17C0203-AD33-5375-061D-3A893FEE6CD6}"/>
              </a:ext>
            </a:extLst>
          </p:cNvPr>
          <p:cNvSpPr>
            <a:spLocks noChangeArrowheads="1"/>
          </p:cNvSpPr>
          <p:nvPr/>
        </p:nvSpPr>
        <p:spPr bwMode="auto">
          <a:xfrm>
            <a:off x="4356101" y="2130480"/>
            <a:ext cx="3960813" cy="3721100"/>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template&lt;class </a:t>
            </a:r>
            <a:r>
              <a:rPr kumimoji="0" lang="en-US" altLang="zh-CN" sz="1800" b="1" i="0"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numtype</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&gt;</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Compare</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Compare(</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numtype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a,numtype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b)</a:t>
            </a:r>
          </a:p>
          <a:p>
            <a:pPr marL="0" marR="0" lvl="1"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{x=</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a;y</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a:t>
            </a:r>
          </a:p>
          <a:p>
            <a:pPr marL="0" marR="0" lvl="1"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numtype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max( )</a:t>
            </a:r>
          </a:p>
          <a:p>
            <a:pPr marL="0" marR="0" lvl="1"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(x&gt;y)?</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x:y</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numtype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min( )</a:t>
            </a:r>
          </a:p>
          <a:p>
            <a:pPr marL="0" marR="0" lvl="1"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(x&lt;y)?</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x:y</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private:</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numtype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x,y</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11" name="矩形 7">
            <a:extLst>
              <a:ext uri="{FF2B5EF4-FFF2-40B4-BE49-F238E27FC236}">
                <a16:creationId xmlns:a16="http://schemas.microsoft.com/office/drawing/2014/main" id="{6A9543EA-30EB-95A3-F1FA-43CA730B10AC}"/>
              </a:ext>
            </a:extLst>
          </p:cNvPr>
          <p:cNvSpPr>
            <a:spLocks noChangeArrowheads="1"/>
          </p:cNvSpPr>
          <p:nvPr/>
        </p:nvSpPr>
        <p:spPr bwMode="auto">
          <a:xfrm>
            <a:off x="4500564" y="1704446"/>
            <a:ext cx="10302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类模板</a:t>
            </a:r>
          </a:p>
        </p:txBody>
      </p:sp>
      <p:sp>
        <p:nvSpPr>
          <p:cNvPr id="12" name="矩形标注 8">
            <a:extLst>
              <a:ext uri="{FF2B5EF4-FFF2-40B4-BE49-F238E27FC236}">
                <a16:creationId xmlns:a16="http://schemas.microsoft.com/office/drawing/2014/main" id="{63814CCE-0DBC-3F8B-7DDE-F3884465F498}"/>
              </a:ext>
            </a:extLst>
          </p:cNvPr>
          <p:cNvSpPr/>
          <p:nvPr/>
        </p:nvSpPr>
        <p:spPr>
          <a:xfrm>
            <a:off x="1908175" y="4512734"/>
            <a:ext cx="3384550" cy="1584325"/>
          </a:xfrm>
          <a:prstGeom prst="wedgeRectCallout">
            <a:avLst>
              <a:gd name="adj1" fmla="val 64475"/>
              <a:gd name="adj2" fmla="val 61450"/>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rPr>
              <a:t>Compare</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是类模板名，而不是一个具体的类，类模板体中的类型</a:t>
            </a:r>
            <a:r>
              <a:rPr kumimoji="0" lang="en-US" altLang="zh-CN" sz="1800" b="0" i="0" u="none" strike="noStrike" kern="0" cap="none" spc="0" normalizeH="0" baseline="0" noProof="0" dirty="0" err="1">
                <a:ln>
                  <a:noFill/>
                </a:ln>
                <a:solidFill>
                  <a:srgbClr val="000000"/>
                </a:solidFill>
                <a:effectLst/>
                <a:uLnTx/>
                <a:uFillTx/>
                <a:latin typeface="Times New Roman"/>
                <a:ea typeface="黑体" pitchFamily="49" charset="-122"/>
                <a:cs typeface="+mn-cs"/>
              </a:rPr>
              <a:t>numtype</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并不是一个实际的类型，只是一个虚拟的类型，无法用它去定义对象。</a:t>
            </a:r>
            <a:endPar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endParaRPr>
          </a:p>
        </p:txBody>
      </p:sp>
      <p:sp>
        <p:nvSpPr>
          <p:cNvPr id="13" name="矩形 12">
            <a:extLst>
              <a:ext uri="{FF2B5EF4-FFF2-40B4-BE49-F238E27FC236}">
                <a16:creationId xmlns:a16="http://schemas.microsoft.com/office/drawing/2014/main" id="{BCAC6E9B-A28F-1B11-71DE-00E8B7F335F1}"/>
              </a:ext>
            </a:extLst>
          </p:cNvPr>
          <p:cNvSpPr/>
          <p:nvPr/>
        </p:nvSpPr>
        <p:spPr>
          <a:xfrm>
            <a:off x="1552581" y="6171738"/>
            <a:ext cx="7267569" cy="384080"/>
          </a:xfrm>
          <a:prstGeom prst="rect">
            <a:avLst/>
          </a:prstGeom>
        </p:spPr>
        <p:txBody>
          <a:bodyPr wrap="square">
            <a:spAutoFit/>
          </a:bodyPr>
          <a:lstStyle/>
          <a:p>
            <a:pPr indent="-6350" defTabSz="914400" fontAlgn="base">
              <a:lnSpc>
                <a:spcPts val="2500"/>
              </a:lnSpc>
              <a:spcBef>
                <a:spcPct val="0"/>
              </a:spcBef>
              <a:spcAft>
                <a:spcPct val="0"/>
              </a:spcAft>
              <a:defRPr/>
            </a:pPr>
            <a:r>
              <a:rPr lang="zh-CN" altLang="en-US" dirty="0">
                <a:solidFill>
                  <a:srgbClr val="000000"/>
                </a:solidFill>
                <a:latin typeface="Times New Roman"/>
                <a:ea typeface="黑体" pitchFamily="49" charset="-122"/>
              </a:rPr>
              <a:t>必须用实际类型名去取代虚拟的类型： </a:t>
            </a:r>
            <a:r>
              <a:rPr lang="en-US" altLang="zh-CN" b="1" dirty="0">
                <a:solidFill>
                  <a:srgbClr val="0000FF"/>
                </a:solidFill>
                <a:effectLst>
                  <a:outerShdw blurRad="38100" dist="38100" dir="2700000" algn="tl">
                    <a:srgbClr val="000000">
                      <a:alpha val="43137"/>
                    </a:srgbClr>
                  </a:outerShdw>
                </a:effectLst>
                <a:latin typeface="Times New Roman"/>
                <a:ea typeface="黑体" pitchFamily="49" charset="-122"/>
              </a:rPr>
              <a:t>Compare &lt;int&gt; </a:t>
            </a:r>
            <a:r>
              <a:rPr lang="en-US" altLang="zh-CN" b="1" dirty="0" err="1">
                <a:solidFill>
                  <a:srgbClr val="0000FF"/>
                </a:solidFill>
                <a:effectLst>
                  <a:outerShdw blurRad="38100" dist="38100" dir="2700000" algn="tl">
                    <a:srgbClr val="000000">
                      <a:alpha val="43137"/>
                    </a:srgbClr>
                  </a:outerShdw>
                </a:effectLst>
                <a:latin typeface="Times New Roman"/>
                <a:ea typeface="黑体" pitchFamily="49" charset="-122"/>
              </a:rPr>
              <a:t>cmp</a:t>
            </a:r>
            <a:r>
              <a:rPr lang="en-US" altLang="zh-CN" b="1" dirty="0">
                <a:solidFill>
                  <a:srgbClr val="0000FF"/>
                </a:solidFill>
                <a:effectLst>
                  <a:outerShdw blurRad="38100" dist="38100" dir="2700000" algn="tl">
                    <a:srgbClr val="000000">
                      <a:alpha val="43137"/>
                    </a:srgbClr>
                  </a:outerShdw>
                </a:effectLst>
                <a:latin typeface="Times New Roman"/>
                <a:ea typeface="黑体" pitchFamily="49" charset="-122"/>
              </a:rPr>
              <a:t>(4,7);</a:t>
            </a:r>
            <a:endParaRPr lang="zh-CN" altLang="en-US" b="1" dirty="0">
              <a:solidFill>
                <a:srgbClr val="0000FF"/>
              </a:solidFill>
              <a:effectLst>
                <a:outerShdw blurRad="38100" dist="38100" dir="2700000" algn="tl">
                  <a:srgbClr val="000000">
                    <a:alpha val="43137"/>
                  </a:srgbClr>
                </a:outerShdw>
              </a:effectLst>
              <a:latin typeface="Times New Roman"/>
              <a:ea typeface="黑体" pitchFamily="49" charset="-122"/>
            </a:endParaRPr>
          </a:p>
        </p:txBody>
      </p:sp>
      <p:sp>
        <p:nvSpPr>
          <p:cNvPr id="14" name="矩形标注 10">
            <a:extLst>
              <a:ext uri="{FF2B5EF4-FFF2-40B4-BE49-F238E27FC236}">
                <a16:creationId xmlns:a16="http://schemas.microsoft.com/office/drawing/2014/main" id="{7F762BE6-46C9-8C51-F2B0-12AD52D3DBFF}"/>
              </a:ext>
            </a:extLst>
          </p:cNvPr>
          <p:cNvSpPr/>
          <p:nvPr/>
        </p:nvSpPr>
        <p:spPr>
          <a:xfrm>
            <a:off x="5651500" y="3288771"/>
            <a:ext cx="3168650" cy="1439862"/>
          </a:xfrm>
          <a:prstGeom prst="wedgeRectCallout">
            <a:avLst>
              <a:gd name="adj1" fmla="val -14354"/>
              <a:gd name="adj2" fmla="val 158202"/>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在进行编译时，编译系统就用</a:t>
            </a:r>
            <a:r>
              <a:rPr kumimoji="0" lang="en-US" altLang="zh-CN" sz="1800" b="0" i="0" u="none" strike="noStrike" kern="0" cap="none" spc="0" normalizeH="0" baseline="0" noProof="0" dirty="0" err="1">
                <a:ln>
                  <a:noFill/>
                </a:ln>
                <a:solidFill>
                  <a:srgbClr val="000000"/>
                </a:solidFill>
                <a:effectLst/>
                <a:uLnTx/>
                <a:uFillTx/>
                <a:latin typeface="Times New Roman"/>
                <a:ea typeface="黑体" pitchFamily="49" charset="-122"/>
                <a:cs typeface="+mn-cs"/>
              </a:rPr>
              <a:t>int</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取代类模板中的类型参数</a:t>
            </a:r>
            <a:r>
              <a:rPr kumimoji="0" lang="en-US" altLang="zh-CN" sz="1800" b="0" i="0" u="none" strike="noStrike" kern="0" cap="none" spc="0" normalizeH="0" baseline="0" noProof="0" dirty="0" err="1">
                <a:ln>
                  <a:noFill/>
                </a:ln>
                <a:solidFill>
                  <a:srgbClr val="000000"/>
                </a:solidFill>
                <a:effectLst/>
                <a:uLnTx/>
                <a:uFillTx/>
                <a:latin typeface="Times New Roman"/>
                <a:ea typeface="黑体" pitchFamily="49" charset="-122"/>
                <a:cs typeface="+mn-cs"/>
              </a:rPr>
              <a:t>numtype</a:t>
            </a:r>
            <a:r>
              <a:rPr kumimoji="0" lang="zh-CN" altLang="en-US" sz="1800" b="0" i="0" u="none" strike="noStrike" kern="0" cap="none" spc="0" normalizeH="0" baseline="0" noProof="0" dirty="0">
                <a:ln>
                  <a:noFill/>
                </a:ln>
                <a:solidFill>
                  <a:srgbClr val="000000"/>
                </a:solidFill>
                <a:effectLst/>
                <a:uLnTx/>
                <a:uFillTx/>
                <a:latin typeface="Times New Roman"/>
                <a:ea typeface="黑体" pitchFamily="49" charset="-122"/>
                <a:cs typeface="+mn-cs"/>
              </a:rPr>
              <a:t>，这样就把类模板具体化了，或者说实例化了。</a:t>
            </a:r>
            <a:endParaRPr kumimoji="0" lang="en-US" altLang="zh-CN" sz="1800" b="0" i="0" u="none" strike="noStrike" kern="0" cap="none" spc="0" normalizeH="0" baseline="0" noProof="0" dirty="0">
              <a:ln>
                <a:noFill/>
              </a:ln>
              <a:solidFill>
                <a:srgbClr val="000000"/>
              </a:solidFill>
              <a:effectLst/>
              <a:uLnTx/>
              <a:uFillTx/>
              <a:latin typeface="Times New Roman"/>
              <a:ea typeface="黑体" pitchFamily="49" charset="-122"/>
              <a:cs typeface="+mn-cs"/>
            </a:endParaRPr>
          </a:p>
        </p:txBody>
      </p:sp>
    </p:spTree>
    <p:extLst>
      <p:ext uri="{BB962C8B-B14F-4D97-AF65-F5344CB8AC3E}">
        <p14:creationId xmlns:p14="http://schemas.microsoft.com/office/powerpoint/2010/main" val="37095094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0C1CBD02-A5B1-7549-6022-5903A9FE4432}"/>
              </a:ext>
            </a:extLst>
          </p:cNvPr>
          <p:cNvSpPr txBox="1">
            <a:spLocks noChangeArrowheads="1"/>
          </p:cNvSpPr>
          <p:nvPr/>
        </p:nvSpPr>
        <p:spPr>
          <a:xfrm>
            <a:off x="41441" y="1202268"/>
            <a:ext cx="9051762" cy="533960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例9.14 声明一个类模板，利用它分别实现两个整数、浮点数和字符的比较，求出大数和小数。</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template&lt;class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numtype</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&gt;                //</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定义类模板</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Compare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Compare(</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numtype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a,numtype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b)</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{x=</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numtype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max( )</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(x&gt;y)?</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x:y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numtype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min( )</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(x&lt;y)?</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x:y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numtype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x,y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15" name="矩形 14">
            <a:extLst>
              <a:ext uri="{FF2B5EF4-FFF2-40B4-BE49-F238E27FC236}">
                <a16:creationId xmlns:a16="http://schemas.microsoft.com/office/drawing/2014/main" id="{2F3E62DA-FF15-0A7E-5068-C1FFBC1429DD}"/>
              </a:ext>
            </a:extLst>
          </p:cNvPr>
          <p:cNvSpPr/>
          <p:nvPr/>
        </p:nvSpPr>
        <p:spPr>
          <a:xfrm>
            <a:off x="3980914" y="3344334"/>
            <a:ext cx="4859338" cy="2425700"/>
          </a:xfrm>
          <a:prstGeom prst="rect">
            <a:avLst/>
          </a:prstGeom>
          <a:solidFill>
            <a:srgbClr val="99CCFF"/>
          </a:solidFill>
          <a:ln>
            <a:solidFill>
              <a:srgbClr val="C00000"/>
            </a:solidFill>
          </a:ln>
        </p:spPr>
        <p:txBody>
          <a:bodyPr>
            <a:spAutoFit/>
          </a:bodyPr>
          <a:lstStyle/>
          <a:p>
            <a:pPr indent="-6350" defTabSz="914400" fontAlgn="base">
              <a:lnSpc>
                <a:spcPts val="2600"/>
              </a:lnSpc>
              <a:spcBef>
                <a:spcPct val="0"/>
              </a:spcBef>
              <a:spcAft>
                <a:spcPct val="0"/>
              </a:spcAft>
              <a:defRPr/>
            </a:pPr>
            <a:r>
              <a:rPr lang="zh-CN" altLang="en-US" dirty="0">
                <a:solidFill>
                  <a:srgbClr val="000000"/>
                </a:solidFill>
                <a:latin typeface="Times New Roman"/>
                <a:ea typeface="黑体" pitchFamily="49" charset="-122"/>
              </a:rPr>
              <a:t>如果改为在类模板外定义，不能用一般定义类成员函数的形式：</a:t>
            </a:r>
          </a:p>
          <a:p>
            <a:pPr indent="-6350" defTabSz="914400" fontAlgn="base">
              <a:lnSpc>
                <a:spcPts val="2600"/>
              </a:lnSpc>
              <a:spcBef>
                <a:spcPct val="0"/>
              </a:spcBef>
              <a:spcAft>
                <a:spcPct val="0"/>
              </a:spcAft>
              <a:defRPr/>
            </a:pPr>
            <a:r>
              <a:rPr lang="en-US" altLang="zh-CN" dirty="0" err="1">
                <a:solidFill>
                  <a:srgbClr val="000000"/>
                </a:solidFill>
                <a:latin typeface="Times New Roman"/>
                <a:ea typeface="黑体" pitchFamily="49" charset="-122"/>
              </a:rPr>
              <a:t>numtype</a:t>
            </a:r>
            <a:r>
              <a:rPr lang="en-US" altLang="zh-CN" dirty="0">
                <a:solidFill>
                  <a:srgbClr val="000000"/>
                </a:solidFill>
                <a:latin typeface="Times New Roman"/>
                <a:ea typeface="黑体" pitchFamily="49" charset="-122"/>
              </a:rPr>
              <a:t> </a:t>
            </a:r>
            <a:r>
              <a:rPr lang="en-US" altLang="zh-CN" dirty="0" err="1">
                <a:solidFill>
                  <a:srgbClr val="000000"/>
                </a:solidFill>
                <a:latin typeface="Times New Roman"/>
                <a:ea typeface="黑体" pitchFamily="49" charset="-122"/>
              </a:rPr>
              <a:t>Compare∷max</a:t>
            </a:r>
            <a:r>
              <a:rPr lang="en-US" altLang="zh-CN" dirty="0">
                <a:solidFill>
                  <a:srgbClr val="000000"/>
                </a:solidFill>
                <a:latin typeface="Times New Roman"/>
                <a:ea typeface="黑体" pitchFamily="49" charset="-122"/>
              </a:rPr>
              <a:t>( ) {…}   </a:t>
            </a:r>
            <a:r>
              <a:rPr lang="en-US" altLang="zh-CN" dirty="0">
                <a:solidFill>
                  <a:srgbClr val="FF0000"/>
                </a:solidFill>
                <a:latin typeface="Times New Roman"/>
                <a:ea typeface="黑体" pitchFamily="49" charset="-122"/>
              </a:rPr>
              <a:t>//</a:t>
            </a:r>
            <a:r>
              <a:rPr lang="zh-CN" altLang="en-US" dirty="0">
                <a:solidFill>
                  <a:srgbClr val="FF0000"/>
                </a:solidFill>
                <a:latin typeface="Times New Roman"/>
                <a:ea typeface="黑体" pitchFamily="49" charset="-122"/>
              </a:rPr>
              <a:t>错误</a:t>
            </a:r>
            <a:r>
              <a:rPr lang="en-US" altLang="zh-CN" dirty="0">
                <a:solidFill>
                  <a:srgbClr val="000000"/>
                </a:solidFill>
                <a:latin typeface="Times New Roman"/>
                <a:ea typeface="黑体" pitchFamily="49" charset="-122"/>
              </a:rPr>
              <a:t>  </a:t>
            </a:r>
            <a:endParaRPr lang="zh-CN" altLang="en-US" dirty="0">
              <a:solidFill>
                <a:srgbClr val="000000"/>
              </a:solidFill>
              <a:latin typeface="Times New Roman"/>
              <a:ea typeface="黑体" pitchFamily="49" charset="-122"/>
            </a:endParaRPr>
          </a:p>
          <a:p>
            <a:pPr indent="-6350" defTabSz="914400" fontAlgn="base">
              <a:lnSpc>
                <a:spcPts val="2600"/>
              </a:lnSpc>
              <a:spcBef>
                <a:spcPct val="0"/>
              </a:spcBef>
              <a:spcAft>
                <a:spcPct val="0"/>
              </a:spcAft>
              <a:defRPr/>
            </a:pPr>
            <a:r>
              <a:rPr lang="zh-CN" altLang="en-US" dirty="0">
                <a:solidFill>
                  <a:srgbClr val="000000"/>
                </a:solidFill>
                <a:latin typeface="Times New Roman"/>
                <a:ea typeface="黑体" pitchFamily="49" charset="-122"/>
              </a:rPr>
              <a:t>应当写成类模板的形式： </a:t>
            </a:r>
          </a:p>
          <a:p>
            <a:pPr indent="-6350" defTabSz="914400" fontAlgn="base">
              <a:lnSpc>
                <a:spcPts val="2600"/>
              </a:lnSpc>
              <a:spcBef>
                <a:spcPct val="0"/>
              </a:spcBef>
              <a:spcAft>
                <a:spcPct val="0"/>
              </a:spcAft>
              <a:defRPr/>
            </a:pPr>
            <a:r>
              <a:rPr lang="en-US" altLang="zh-CN" dirty="0">
                <a:solidFill>
                  <a:srgbClr val="0000FF"/>
                </a:solidFill>
                <a:latin typeface="Times New Roman"/>
                <a:ea typeface="黑体" pitchFamily="49" charset="-122"/>
              </a:rPr>
              <a:t>template&lt;class </a:t>
            </a:r>
            <a:r>
              <a:rPr lang="en-US" altLang="zh-CN" dirty="0" err="1">
                <a:solidFill>
                  <a:srgbClr val="0000FF"/>
                </a:solidFill>
                <a:latin typeface="Times New Roman"/>
                <a:ea typeface="黑体" pitchFamily="49" charset="-122"/>
              </a:rPr>
              <a:t>numtype</a:t>
            </a:r>
            <a:r>
              <a:rPr lang="en-US" altLang="zh-CN" dirty="0">
                <a:solidFill>
                  <a:srgbClr val="0000FF"/>
                </a:solidFill>
                <a:latin typeface="Times New Roman"/>
                <a:ea typeface="黑体" pitchFamily="49" charset="-122"/>
              </a:rPr>
              <a:t>&gt;</a:t>
            </a:r>
          </a:p>
          <a:p>
            <a:pPr indent="-6350" defTabSz="914400" fontAlgn="base">
              <a:lnSpc>
                <a:spcPts val="2600"/>
              </a:lnSpc>
              <a:spcBef>
                <a:spcPct val="0"/>
              </a:spcBef>
              <a:spcAft>
                <a:spcPct val="0"/>
              </a:spcAft>
              <a:defRPr/>
            </a:pPr>
            <a:r>
              <a:rPr lang="en-US" altLang="zh-CN" dirty="0" err="1">
                <a:solidFill>
                  <a:srgbClr val="0000FF"/>
                </a:solidFill>
                <a:latin typeface="Times New Roman"/>
                <a:ea typeface="黑体" pitchFamily="49" charset="-122"/>
              </a:rPr>
              <a:t>numtype</a:t>
            </a:r>
            <a:r>
              <a:rPr lang="en-US" altLang="zh-CN" dirty="0">
                <a:solidFill>
                  <a:srgbClr val="0000FF"/>
                </a:solidFill>
                <a:latin typeface="Times New Roman"/>
                <a:ea typeface="黑体" pitchFamily="49" charset="-122"/>
              </a:rPr>
              <a:t> Compare&lt;</a:t>
            </a:r>
            <a:r>
              <a:rPr lang="en-US" altLang="zh-CN" dirty="0" err="1">
                <a:solidFill>
                  <a:srgbClr val="0000FF"/>
                </a:solidFill>
                <a:latin typeface="Times New Roman"/>
                <a:ea typeface="黑体" pitchFamily="49" charset="-122"/>
              </a:rPr>
              <a:t>numtype</a:t>
            </a:r>
            <a:r>
              <a:rPr lang="en-US" altLang="zh-CN" dirty="0">
                <a:solidFill>
                  <a:srgbClr val="0000FF"/>
                </a:solidFill>
                <a:latin typeface="Times New Roman"/>
                <a:ea typeface="黑体" pitchFamily="49" charset="-122"/>
              </a:rPr>
              <a:t>&gt;∷max( )</a:t>
            </a:r>
          </a:p>
          <a:p>
            <a:pPr indent="-6350" defTabSz="914400" fontAlgn="base">
              <a:lnSpc>
                <a:spcPts val="2600"/>
              </a:lnSpc>
              <a:spcBef>
                <a:spcPct val="0"/>
              </a:spcBef>
              <a:spcAft>
                <a:spcPct val="0"/>
              </a:spcAft>
              <a:defRPr/>
            </a:pPr>
            <a:r>
              <a:rPr lang="en-US" altLang="zh-CN" dirty="0">
                <a:solidFill>
                  <a:srgbClr val="0000FF"/>
                </a:solidFill>
                <a:latin typeface="Times New Roman"/>
                <a:ea typeface="黑体" pitchFamily="49" charset="-122"/>
              </a:rPr>
              <a:t>{{return (x&gt;y)?x:y;}</a:t>
            </a:r>
          </a:p>
        </p:txBody>
      </p:sp>
    </p:spTree>
    <p:extLst>
      <p:ext uri="{BB962C8B-B14F-4D97-AF65-F5344CB8AC3E}">
        <p14:creationId xmlns:p14="http://schemas.microsoft.com/office/powerpoint/2010/main" val="30857689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C4F68214-9DF6-911E-746C-0B72A268419D}"/>
              </a:ext>
            </a:extLst>
          </p:cNvPr>
          <p:cNvSpPr txBox="1">
            <a:spLocks noChangeArrowheads="1"/>
          </p:cNvSpPr>
          <p:nvPr/>
        </p:nvSpPr>
        <p:spPr>
          <a:xfrm>
            <a:off x="37305" y="1157819"/>
            <a:ext cx="8610600" cy="37951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main( ){      </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Compare&lt;int&gt; cmp1(3,7);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定义对象</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cmp1，</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用于两个整数的比较</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&lt;&lt;cmp1.max( )&lt;&lt;″ is the Maximum of two integer numbers.″&lt;&lt;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&lt;&lt;cmp1.min( )&lt;&lt;″ is the Minimum of two integer numbers.″&lt;&lt;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Compare&lt;float&gt; cmp2(45.78,93.6);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定义对象</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cmp2，</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用于两个浮点数的比较</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&lt;&lt;cmp2.max( )&lt;&lt;″ is the Maximum of two float numbers.″&lt;&lt;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&lt;&lt;cmp2.min( )&lt;&lt;″ is the Minimum of two float numbers.″&lt;&lt;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Compare&lt;char&gt; cmp3(′</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a′,′A</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定义对象</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cmp3，</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用于两个字符的比较</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&lt;&lt;cmp3.max( )&lt;&lt;″ is the Maximum of two characters.″&lt;&lt;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&lt;&lt;cmp3.min( )&lt;&lt;″ is the Minimum of two characters.″&lt;&lt;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8" name="矩形 2">
            <a:extLst>
              <a:ext uri="{FF2B5EF4-FFF2-40B4-BE49-F238E27FC236}">
                <a16:creationId xmlns:a16="http://schemas.microsoft.com/office/drawing/2014/main" id="{4914159F-AD05-2F1F-D3E4-C5824B458A2C}"/>
              </a:ext>
            </a:extLst>
          </p:cNvPr>
          <p:cNvSpPr>
            <a:spLocks noChangeArrowheads="1"/>
          </p:cNvSpPr>
          <p:nvPr/>
        </p:nvSpPr>
        <p:spPr bwMode="auto">
          <a:xfrm>
            <a:off x="3439881" y="4236374"/>
            <a:ext cx="4671186" cy="23082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7 </a:t>
            </a: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is the Maximum of two integers.</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3 is the Minimum of two integers.</a:t>
            </a:r>
          </a:p>
          <a:p>
            <a:pPr marL="0" marR="0" lvl="0" indent="-6350"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93.6 is the Maximum of two float numbers.</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45.78 is the Minimum of two float numbers.</a:t>
            </a:r>
          </a:p>
          <a:p>
            <a:pPr marL="0" marR="0" lvl="0" indent="-6350"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 is the Maximum of two characters.</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 is the Minimum of two characters.</a:t>
            </a:r>
          </a:p>
        </p:txBody>
      </p:sp>
    </p:spTree>
    <p:extLst>
      <p:ext uri="{BB962C8B-B14F-4D97-AF65-F5344CB8AC3E}">
        <p14:creationId xmlns:p14="http://schemas.microsoft.com/office/powerpoint/2010/main" val="1910363158"/>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11128912-149B-E2B9-C94C-38059E2CBF08}"/>
              </a:ext>
            </a:extLst>
          </p:cNvPr>
          <p:cNvSpPr txBox="1">
            <a:spLocks noChangeArrowheads="1"/>
          </p:cNvSpPr>
          <p:nvPr/>
        </p:nvSpPr>
        <p:spPr>
          <a:xfrm>
            <a:off x="112070" y="1281642"/>
            <a:ext cx="8890001" cy="41454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lnSpc>
                <a:spcPts val="2600"/>
              </a:lnSpc>
              <a:buFont typeface="Arial" panose="020B0604020202020204" pitchFamily="34" charset="0"/>
              <a:buNone/>
            </a:pPr>
            <a:r>
              <a:rPr lang="zh-CN" altLang="en-US" sz="2000" dirty="0">
                <a:ea typeface="黑体" panose="02010609060101010101" pitchFamily="49" charset="-122"/>
              </a:rPr>
              <a:t>可以这样</a:t>
            </a:r>
            <a:r>
              <a:rPr lang="zh-CN" altLang="en-US" sz="2000" dirty="0">
                <a:solidFill>
                  <a:srgbClr val="C00000"/>
                </a:solidFill>
                <a:ea typeface="黑体" panose="02010609060101010101" pitchFamily="49" charset="-122"/>
              </a:rPr>
              <a:t>声明和使用类模板： </a:t>
            </a:r>
          </a:p>
          <a:p>
            <a:pPr indent="-6350">
              <a:lnSpc>
                <a:spcPts val="2600"/>
              </a:lnSpc>
              <a:buFont typeface="Arial" panose="020B0604020202020204" pitchFamily="34" charset="0"/>
              <a:buNone/>
            </a:pPr>
            <a:r>
              <a:rPr lang="zh-CN" altLang="en-US" sz="2000" dirty="0">
                <a:ea typeface="黑体" panose="02010609060101010101" pitchFamily="49" charset="-122"/>
              </a:rPr>
              <a:t>(1) </a:t>
            </a:r>
            <a:r>
              <a:rPr lang="zh-CN" altLang="en-US" sz="2000" dirty="0">
                <a:solidFill>
                  <a:srgbClr val="FF0000"/>
                </a:solidFill>
                <a:ea typeface="黑体" panose="02010609060101010101" pitchFamily="49" charset="-122"/>
              </a:rPr>
              <a:t>先写出一个实际的类</a:t>
            </a:r>
            <a:r>
              <a:rPr lang="en-US" altLang="zh-CN" sz="2000" dirty="0">
                <a:ea typeface="黑体" panose="02010609060101010101" pitchFamily="49" charset="-122"/>
              </a:rPr>
              <a:t>。</a:t>
            </a:r>
            <a:r>
              <a:rPr lang="zh-CN" altLang="en-US" sz="2000" dirty="0">
                <a:ea typeface="黑体" panose="02010609060101010101" pitchFamily="49" charset="-122"/>
              </a:rPr>
              <a:t>由于其语义明确，含义清楚，一般不会出错。</a:t>
            </a:r>
          </a:p>
          <a:p>
            <a:pPr indent="-6350">
              <a:lnSpc>
                <a:spcPts val="2600"/>
              </a:lnSpc>
              <a:buFont typeface="Arial" panose="020B0604020202020204" pitchFamily="34" charset="0"/>
              <a:buNone/>
            </a:pPr>
            <a:r>
              <a:rPr lang="zh-CN" altLang="en-US" sz="2000" dirty="0">
                <a:ea typeface="黑体" panose="02010609060101010101" pitchFamily="49" charset="-122"/>
              </a:rPr>
              <a:t>(2) 将此类中准备改变的类型名(如</a:t>
            </a:r>
            <a:r>
              <a:rPr lang="en-US" altLang="zh-CN" sz="2000" dirty="0">
                <a:ea typeface="黑体" panose="02010609060101010101" pitchFamily="49" charset="-122"/>
              </a:rPr>
              <a:t>int</a:t>
            </a:r>
            <a:r>
              <a:rPr lang="zh-CN" altLang="en-US" sz="2000" dirty="0">
                <a:ea typeface="黑体" panose="02010609060101010101" pitchFamily="49" charset="-122"/>
              </a:rPr>
              <a:t>要改变为</a:t>
            </a:r>
            <a:r>
              <a:rPr lang="en-US" altLang="zh-CN" sz="2000" dirty="0">
                <a:ea typeface="黑体" panose="02010609060101010101" pitchFamily="49" charset="-122"/>
              </a:rPr>
              <a:t>float</a:t>
            </a:r>
            <a:r>
              <a:rPr lang="zh-CN" altLang="en-US" sz="2000" dirty="0">
                <a:ea typeface="黑体" panose="02010609060101010101" pitchFamily="49" charset="-122"/>
              </a:rPr>
              <a:t>或</a:t>
            </a:r>
            <a:r>
              <a:rPr lang="en-US" altLang="zh-CN" sz="2000" dirty="0">
                <a:ea typeface="黑体" panose="02010609060101010101" pitchFamily="49" charset="-122"/>
              </a:rPr>
              <a:t>char)</a:t>
            </a:r>
            <a:r>
              <a:rPr lang="zh-CN" altLang="en-US" sz="2000" dirty="0">
                <a:ea typeface="黑体" panose="02010609060101010101" pitchFamily="49" charset="-122"/>
              </a:rPr>
              <a:t>改用一个自己指定的</a:t>
            </a:r>
            <a:r>
              <a:rPr lang="zh-CN" altLang="en-US" sz="2000" dirty="0">
                <a:solidFill>
                  <a:srgbClr val="FF0000"/>
                </a:solidFill>
                <a:ea typeface="黑体" panose="02010609060101010101" pitchFamily="49" charset="-122"/>
              </a:rPr>
              <a:t>虚拟类型名</a:t>
            </a:r>
            <a:r>
              <a:rPr lang="zh-CN" altLang="en-US" sz="2000" dirty="0">
                <a:ea typeface="黑体" panose="02010609060101010101" pitchFamily="49" charset="-122"/>
              </a:rPr>
              <a:t>(如上例中的</a:t>
            </a:r>
            <a:r>
              <a:rPr lang="en-US" altLang="zh-CN" sz="2000" dirty="0" err="1">
                <a:ea typeface="黑体" panose="02010609060101010101" pitchFamily="49" charset="-122"/>
              </a:rPr>
              <a:t>numtype</a:t>
            </a:r>
            <a:r>
              <a:rPr lang="en-US" altLang="zh-CN" sz="2000" dirty="0">
                <a:ea typeface="黑体" panose="02010609060101010101" pitchFamily="49" charset="-122"/>
              </a:rPr>
              <a:t>)。</a:t>
            </a:r>
          </a:p>
          <a:p>
            <a:pPr indent="-6350">
              <a:lnSpc>
                <a:spcPts val="2600"/>
              </a:lnSpc>
              <a:buFont typeface="Arial" panose="020B0604020202020204" pitchFamily="34" charset="0"/>
              <a:buNone/>
            </a:pPr>
            <a:r>
              <a:rPr lang="en-US" altLang="zh-CN" sz="2000" dirty="0">
                <a:ea typeface="黑体" panose="02010609060101010101" pitchFamily="49" charset="-122"/>
              </a:rPr>
              <a:t>(3) </a:t>
            </a:r>
            <a:r>
              <a:rPr lang="zh-CN" altLang="en-US" sz="2000" dirty="0">
                <a:ea typeface="黑体" panose="02010609060101010101" pitchFamily="49" charset="-122"/>
              </a:rPr>
              <a:t>在类声明前面加入一行，格式为 </a:t>
            </a:r>
          </a:p>
          <a:p>
            <a:pPr indent="-6350">
              <a:lnSpc>
                <a:spcPts val="2600"/>
              </a:lnSpc>
              <a:buFont typeface="Arial" panose="020B0604020202020204" pitchFamily="34" charset="0"/>
              <a:buNone/>
            </a:pPr>
            <a:r>
              <a:rPr lang="en-US" altLang="zh-CN" sz="2000" dirty="0">
                <a:solidFill>
                  <a:srgbClr val="FF0000"/>
                </a:solidFill>
                <a:ea typeface="黑体" panose="02010609060101010101" pitchFamily="49" charset="-122"/>
              </a:rPr>
              <a:t>template&lt;class </a:t>
            </a:r>
            <a:r>
              <a:rPr lang="zh-CN" altLang="en-US" sz="2000" dirty="0">
                <a:solidFill>
                  <a:srgbClr val="FF0000"/>
                </a:solidFill>
                <a:ea typeface="黑体" panose="02010609060101010101" pitchFamily="49" charset="-122"/>
              </a:rPr>
              <a:t>虚拟类型参数&gt;</a:t>
            </a:r>
            <a:r>
              <a:rPr lang="zh-CN" altLang="en-US" sz="2000" dirty="0">
                <a:ea typeface="黑体" panose="02010609060101010101" pitchFamily="49" charset="-122"/>
              </a:rPr>
              <a:t>，如</a:t>
            </a:r>
          </a:p>
          <a:p>
            <a:pPr indent="-6350">
              <a:lnSpc>
                <a:spcPts val="2600"/>
              </a:lnSpc>
              <a:buFont typeface="Arial" panose="020B0604020202020204" pitchFamily="34" charset="0"/>
              <a:buNone/>
            </a:pPr>
            <a:r>
              <a:rPr lang="en-US" altLang="zh-CN" sz="2000" dirty="0">
                <a:solidFill>
                  <a:srgbClr val="0000FF"/>
                </a:solidFill>
                <a:ea typeface="黑体" panose="02010609060101010101" pitchFamily="49" charset="-122"/>
              </a:rPr>
              <a:t>template&lt;class </a:t>
            </a:r>
            <a:r>
              <a:rPr lang="en-US" altLang="zh-CN" sz="2000" dirty="0" err="1">
                <a:solidFill>
                  <a:srgbClr val="0000FF"/>
                </a:solidFill>
                <a:ea typeface="黑体" panose="02010609060101010101" pitchFamily="49" charset="-122"/>
              </a:rPr>
              <a:t>numtype</a:t>
            </a:r>
            <a:r>
              <a:rPr lang="en-US" altLang="zh-CN" sz="2000" dirty="0">
                <a:solidFill>
                  <a:srgbClr val="0000FF"/>
                </a:solidFill>
                <a:ea typeface="黑体" panose="02010609060101010101" pitchFamily="49" charset="-122"/>
              </a:rPr>
              <a:t>&gt;                </a:t>
            </a:r>
            <a:r>
              <a:rPr lang="en-US" altLang="zh-CN" sz="2000" dirty="0">
                <a:ea typeface="黑体" panose="02010609060101010101" pitchFamily="49" charset="-122"/>
              </a:rPr>
              <a:t>//</a:t>
            </a:r>
            <a:r>
              <a:rPr lang="zh-CN" altLang="en-US" sz="2000" dirty="0">
                <a:ea typeface="黑体" panose="02010609060101010101" pitchFamily="49" charset="-122"/>
              </a:rPr>
              <a:t>注意本行末尾无分号</a:t>
            </a:r>
          </a:p>
          <a:p>
            <a:pPr indent="-6350">
              <a:lnSpc>
                <a:spcPts val="2600"/>
              </a:lnSpc>
              <a:buFont typeface="Arial" panose="020B0604020202020204" pitchFamily="34" charset="0"/>
              <a:buNone/>
            </a:pPr>
            <a:r>
              <a:rPr lang="en-US" altLang="zh-CN" sz="2000" dirty="0">
                <a:ea typeface="黑体" panose="02010609060101010101" pitchFamily="49" charset="-122"/>
              </a:rPr>
              <a:t>class Compare                          </a:t>
            </a:r>
          </a:p>
          <a:p>
            <a:pPr indent="-6350">
              <a:lnSpc>
                <a:spcPts val="2600"/>
              </a:lnSpc>
              <a:buFont typeface="Arial" panose="020B0604020202020204" pitchFamily="34" charset="0"/>
              <a:buNone/>
            </a:pPr>
            <a:r>
              <a:rPr lang="en-US" altLang="zh-CN" sz="2000" dirty="0">
                <a:ea typeface="黑体" panose="02010609060101010101" pitchFamily="49" charset="-122"/>
              </a:rPr>
              <a:t>{…};                                   //</a:t>
            </a:r>
            <a:r>
              <a:rPr lang="zh-CN" altLang="en-US" sz="2000" dirty="0">
                <a:ea typeface="黑体" panose="02010609060101010101" pitchFamily="49" charset="-122"/>
              </a:rPr>
              <a:t>类体</a:t>
            </a:r>
            <a:endParaRPr lang="en-US" altLang="zh-CN" sz="2000" dirty="0">
              <a:ea typeface="黑体" panose="02010609060101010101" pitchFamily="49" charset="-122"/>
            </a:endParaRPr>
          </a:p>
          <a:p>
            <a:pPr indent="-6350">
              <a:buFont typeface="Arial" panose="020B0604020202020204" pitchFamily="34" charset="0"/>
              <a:buNone/>
            </a:pPr>
            <a:endParaRPr lang="zh-CN" altLang="en-US" sz="2000" dirty="0">
              <a:ea typeface="黑体" panose="02010609060101010101" pitchFamily="49" charset="-122"/>
            </a:endParaRPr>
          </a:p>
        </p:txBody>
      </p:sp>
    </p:spTree>
    <p:extLst>
      <p:ext uri="{BB962C8B-B14F-4D97-AF65-F5344CB8AC3E}">
        <p14:creationId xmlns:p14="http://schemas.microsoft.com/office/powerpoint/2010/main" val="1050386359"/>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11128912-149B-E2B9-C94C-38059E2CBF08}"/>
              </a:ext>
            </a:extLst>
          </p:cNvPr>
          <p:cNvSpPr txBox="1">
            <a:spLocks noChangeArrowheads="1"/>
          </p:cNvSpPr>
          <p:nvPr/>
        </p:nvSpPr>
        <p:spPr>
          <a:xfrm>
            <a:off x="126999" y="1171576"/>
            <a:ext cx="8890001" cy="382375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lnSpc>
                <a:spcPts val="2600"/>
              </a:lnSpc>
              <a:buFont typeface="Arial" panose="020B0604020202020204" pitchFamily="34" charset="0"/>
              <a:buNone/>
            </a:pPr>
            <a:r>
              <a:rPr lang="zh-CN" altLang="en-US" sz="2000" dirty="0">
                <a:ea typeface="黑体" panose="02010609060101010101" pitchFamily="49" charset="-122"/>
              </a:rPr>
              <a:t>可以这样</a:t>
            </a:r>
            <a:r>
              <a:rPr lang="zh-CN" altLang="en-US" sz="2000" dirty="0">
                <a:solidFill>
                  <a:srgbClr val="C00000"/>
                </a:solidFill>
                <a:ea typeface="黑体" panose="02010609060101010101" pitchFamily="49" charset="-122"/>
              </a:rPr>
              <a:t>声明和使用类模板： </a:t>
            </a:r>
          </a:p>
          <a:p>
            <a:pPr indent="-6350">
              <a:lnSpc>
                <a:spcPts val="2600"/>
              </a:lnSpc>
              <a:buFont typeface="Arial" panose="020B0604020202020204" pitchFamily="34" charset="0"/>
              <a:buNone/>
            </a:pPr>
            <a:r>
              <a:rPr lang="en-US" altLang="zh-CN" sz="2000" dirty="0">
                <a:ea typeface="黑体" panose="02010609060101010101" pitchFamily="49" charset="-122"/>
              </a:rPr>
              <a:t>(4) </a:t>
            </a:r>
            <a:r>
              <a:rPr lang="zh-CN" altLang="en-US" sz="2000" dirty="0">
                <a:ea typeface="黑体" panose="02010609060101010101" pitchFamily="49" charset="-122"/>
              </a:rPr>
              <a:t>用类模板</a:t>
            </a:r>
            <a:r>
              <a:rPr lang="zh-CN" altLang="en-US" sz="2000" dirty="0">
                <a:solidFill>
                  <a:srgbClr val="FF0000"/>
                </a:solidFill>
                <a:ea typeface="黑体" panose="02010609060101010101" pitchFamily="49" charset="-122"/>
              </a:rPr>
              <a:t>定义对象</a:t>
            </a:r>
            <a:r>
              <a:rPr lang="zh-CN" altLang="en-US" sz="2000" dirty="0">
                <a:ea typeface="黑体" panose="02010609060101010101" pitchFamily="49" charset="-122"/>
              </a:rPr>
              <a:t>时用以下形式：</a:t>
            </a:r>
          </a:p>
          <a:p>
            <a:pPr indent="-6350">
              <a:lnSpc>
                <a:spcPts val="2600"/>
              </a:lnSpc>
              <a:buFont typeface="Arial" panose="020B0604020202020204" pitchFamily="34" charset="0"/>
              <a:buNone/>
            </a:pPr>
            <a:r>
              <a:rPr lang="zh-CN" altLang="en-US" sz="2000" dirty="0">
                <a:solidFill>
                  <a:srgbClr val="0000FF"/>
                </a:solidFill>
                <a:ea typeface="黑体" panose="02010609060101010101" pitchFamily="49" charset="-122"/>
              </a:rPr>
              <a:t>类模板名</a:t>
            </a:r>
            <a:r>
              <a:rPr lang="en-US" altLang="zh-CN" sz="2000" dirty="0">
                <a:solidFill>
                  <a:srgbClr val="0000FF"/>
                </a:solidFill>
                <a:ea typeface="黑体" panose="02010609060101010101" pitchFamily="49" charset="-122"/>
              </a:rPr>
              <a:t>&lt;</a:t>
            </a:r>
            <a:r>
              <a:rPr lang="zh-CN" altLang="en-US" sz="2000" dirty="0">
                <a:solidFill>
                  <a:srgbClr val="0000FF"/>
                </a:solidFill>
                <a:ea typeface="黑体" panose="02010609060101010101" pitchFamily="49" charset="-122"/>
              </a:rPr>
              <a:t>实际类型名</a:t>
            </a:r>
            <a:r>
              <a:rPr lang="en-US" altLang="zh-CN" sz="2000" dirty="0">
                <a:solidFill>
                  <a:srgbClr val="0000FF"/>
                </a:solidFill>
                <a:ea typeface="黑体" panose="02010609060101010101" pitchFamily="49" charset="-122"/>
              </a:rPr>
              <a:t>&gt;  </a:t>
            </a:r>
            <a:r>
              <a:rPr lang="zh-CN" altLang="en-US" sz="2000" dirty="0">
                <a:solidFill>
                  <a:srgbClr val="0000FF"/>
                </a:solidFill>
                <a:ea typeface="黑体" panose="02010609060101010101" pitchFamily="49" charset="-122"/>
              </a:rPr>
              <a:t>对象名</a:t>
            </a:r>
            <a:r>
              <a:rPr lang="en-US" altLang="zh-CN" sz="2000" dirty="0">
                <a:solidFill>
                  <a:srgbClr val="0000FF"/>
                </a:solidFill>
                <a:ea typeface="黑体" panose="02010609060101010101" pitchFamily="49" charset="-122"/>
              </a:rPr>
              <a:t>;</a:t>
            </a:r>
          </a:p>
          <a:p>
            <a:pPr indent="-6350">
              <a:lnSpc>
                <a:spcPts val="2600"/>
              </a:lnSpc>
              <a:buFont typeface="Arial" panose="020B0604020202020204" pitchFamily="34" charset="0"/>
              <a:buNone/>
            </a:pPr>
            <a:r>
              <a:rPr lang="zh-CN" altLang="en-US" sz="2000" dirty="0">
                <a:solidFill>
                  <a:srgbClr val="0000FF"/>
                </a:solidFill>
                <a:ea typeface="黑体" panose="02010609060101010101" pitchFamily="49" charset="-122"/>
              </a:rPr>
              <a:t>类模板名</a:t>
            </a:r>
            <a:r>
              <a:rPr lang="en-US" altLang="zh-CN" sz="2000" dirty="0">
                <a:solidFill>
                  <a:srgbClr val="0000FF"/>
                </a:solidFill>
                <a:ea typeface="黑体" panose="02010609060101010101" pitchFamily="49" charset="-122"/>
              </a:rPr>
              <a:t>&lt;</a:t>
            </a:r>
            <a:r>
              <a:rPr lang="zh-CN" altLang="en-US" sz="2000" dirty="0">
                <a:solidFill>
                  <a:srgbClr val="0000FF"/>
                </a:solidFill>
                <a:ea typeface="黑体" panose="02010609060101010101" pitchFamily="49" charset="-122"/>
              </a:rPr>
              <a:t>实际类型名</a:t>
            </a:r>
            <a:r>
              <a:rPr lang="en-US" altLang="zh-CN" sz="2000" dirty="0">
                <a:solidFill>
                  <a:srgbClr val="0000FF"/>
                </a:solidFill>
                <a:ea typeface="黑体" panose="02010609060101010101" pitchFamily="49" charset="-122"/>
              </a:rPr>
              <a:t>&gt;  </a:t>
            </a:r>
            <a:r>
              <a:rPr lang="zh-CN" altLang="en-US" sz="2000" dirty="0">
                <a:solidFill>
                  <a:srgbClr val="0000FF"/>
                </a:solidFill>
                <a:ea typeface="黑体" panose="02010609060101010101" pitchFamily="49" charset="-122"/>
              </a:rPr>
              <a:t>对象名</a:t>
            </a:r>
            <a:r>
              <a:rPr lang="en-US" altLang="zh-CN" sz="2000" dirty="0">
                <a:solidFill>
                  <a:srgbClr val="0000FF"/>
                </a:solidFill>
                <a:ea typeface="黑体" panose="02010609060101010101" pitchFamily="49" charset="-122"/>
              </a:rPr>
              <a:t>(</a:t>
            </a:r>
            <a:r>
              <a:rPr lang="zh-CN" altLang="en-US" sz="2000" dirty="0">
                <a:solidFill>
                  <a:srgbClr val="0000FF"/>
                </a:solidFill>
                <a:ea typeface="黑体" panose="02010609060101010101" pitchFamily="49" charset="-122"/>
              </a:rPr>
              <a:t>实参表列</a:t>
            </a:r>
            <a:r>
              <a:rPr lang="en-US" altLang="zh-CN" sz="2000" dirty="0">
                <a:solidFill>
                  <a:srgbClr val="0000FF"/>
                </a:solidFill>
                <a:ea typeface="黑体" panose="02010609060101010101" pitchFamily="49" charset="-122"/>
              </a:rPr>
              <a:t>);</a:t>
            </a:r>
          </a:p>
          <a:p>
            <a:pPr indent="-6350">
              <a:lnSpc>
                <a:spcPts val="2600"/>
              </a:lnSpc>
              <a:buFont typeface="Arial" panose="020B0604020202020204" pitchFamily="34" charset="0"/>
              <a:buNone/>
            </a:pPr>
            <a:r>
              <a:rPr lang="zh-CN" altLang="en-US" sz="2000" dirty="0">
                <a:ea typeface="黑体" panose="02010609060101010101" pitchFamily="49" charset="-122"/>
              </a:rPr>
              <a:t>如  </a:t>
            </a:r>
            <a:r>
              <a:rPr lang="en-US" altLang="zh-CN" sz="2000" dirty="0">
                <a:ea typeface="黑体" panose="02010609060101010101" pitchFamily="49" charset="-122"/>
              </a:rPr>
              <a:t>Compare&lt;int&gt; </a:t>
            </a:r>
            <a:r>
              <a:rPr lang="en-US" altLang="zh-CN" sz="2000" dirty="0" err="1">
                <a:ea typeface="黑体" panose="02010609060101010101" pitchFamily="49" charset="-122"/>
              </a:rPr>
              <a:t>cmp</a:t>
            </a:r>
            <a:r>
              <a:rPr lang="en-US" altLang="zh-CN" sz="2000" dirty="0">
                <a:ea typeface="黑体" panose="02010609060101010101" pitchFamily="49" charset="-122"/>
              </a:rPr>
              <a:t>;    </a:t>
            </a:r>
            <a:r>
              <a:rPr lang="zh-CN" altLang="en-US" sz="2000" dirty="0">
                <a:ea typeface="黑体" panose="02010609060101010101" pitchFamily="49" charset="-122"/>
              </a:rPr>
              <a:t>或    </a:t>
            </a:r>
            <a:r>
              <a:rPr lang="en-US" altLang="zh-CN" sz="2000" dirty="0">
                <a:ea typeface="黑体" panose="02010609060101010101" pitchFamily="49" charset="-122"/>
              </a:rPr>
              <a:t>compare&lt;int&gt; </a:t>
            </a:r>
            <a:r>
              <a:rPr lang="en-US" altLang="zh-CN" sz="2000" dirty="0" err="1">
                <a:ea typeface="黑体" panose="02010609060101010101" pitchFamily="49" charset="-122"/>
              </a:rPr>
              <a:t>cmp</a:t>
            </a:r>
            <a:r>
              <a:rPr lang="en-US" altLang="zh-CN" sz="2000" dirty="0">
                <a:ea typeface="黑体" panose="02010609060101010101" pitchFamily="49" charset="-122"/>
              </a:rPr>
              <a:t>(3,7);</a:t>
            </a:r>
          </a:p>
          <a:p>
            <a:pPr indent="-6350">
              <a:lnSpc>
                <a:spcPts val="2600"/>
              </a:lnSpc>
              <a:buFont typeface="Arial" panose="020B0604020202020204" pitchFamily="34" charset="0"/>
              <a:buNone/>
            </a:pPr>
            <a:r>
              <a:rPr lang="en-US" altLang="zh-CN" sz="2000" dirty="0">
                <a:ea typeface="黑体" panose="02010609060101010101" pitchFamily="49" charset="-122"/>
              </a:rPr>
              <a:t>(5) </a:t>
            </a:r>
            <a:r>
              <a:rPr lang="zh-CN" altLang="en-US" sz="2000" dirty="0">
                <a:ea typeface="黑体" panose="02010609060101010101" pitchFamily="49" charset="-122"/>
              </a:rPr>
              <a:t>如果在</a:t>
            </a:r>
            <a:r>
              <a:rPr lang="zh-CN" altLang="en-US" sz="2000" dirty="0">
                <a:solidFill>
                  <a:srgbClr val="FF0000"/>
                </a:solidFill>
                <a:ea typeface="黑体" panose="02010609060101010101" pitchFamily="49" charset="-122"/>
              </a:rPr>
              <a:t>类模板外定义成员函数</a:t>
            </a:r>
            <a:r>
              <a:rPr lang="zh-CN" altLang="en-US" sz="2000" dirty="0">
                <a:ea typeface="黑体" panose="02010609060101010101" pitchFamily="49" charset="-122"/>
              </a:rPr>
              <a:t>，应写成类模板形式： </a:t>
            </a:r>
          </a:p>
          <a:p>
            <a:pPr indent="-6350">
              <a:lnSpc>
                <a:spcPts val="2600"/>
              </a:lnSpc>
              <a:buFont typeface="Arial" panose="020B0604020202020204" pitchFamily="34" charset="0"/>
              <a:buNone/>
            </a:pPr>
            <a:r>
              <a:rPr lang="en-US" altLang="zh-CN" sz="2000" dirty="0">
                <a:ea typeface="黑体" panose="02010609060101010101" pitchFamily="49" charset="-122"/>
              </a:rPr>
              <a:t>template&lt;class </a:t>
            </a:r>
            <a:r>
              <a:rPr lang="zh-CN" altLang="en-US" sz="2000" dirty="0">
                <a:ea typeface="黑体" panose="02010609060101010101" pitchFamily="49" charset="-122"/>
              </a:rPr>
              <a:t>虚拟类型参数</a:t>
            </a:r>
            <a:r>
              <a:rPr lang="en-US" altLang="zh-CN" sz="2000" dirty="0">
                <a:ea typeface="黑体" panose="02010609060101010101" pitchFamily="49" charset="-122"/>
              </a:rPr>
              <a:t>&gt;</a:t>
            </a:r>
          </a:p>
          <a:p>
            <a:pPr indent="-6350">
              <a:lnSpc>
                <a:spcPts val="2600"/>
              </a:lnSpc>
              <a:buFont typeface="Arial" panose="020B0604020202020204" pitchFamily="34" charset="0"/>
              <a:buNone/>
            </a:pPr>
            <a:r>
              <a:rPr lang="zh-CN" altLang="en-US" sz="2000" dirty="0">
                <a:ea typeface="黑体" panose="02010609060101010101" pitchFamily="49" charset="-122"/>
              </a:rPr>
              <a:t>函数类型 类模板名</a:t>
            </a:r>
            <a:r>
              <a:rPr lang="en-US" altLang="zh-CN" sz="2000" dirty="0">
                <a:ea typeface="黑体" panose="02010609060101010101" pitchFamily="49" charset="-122"/>
              </a:rPr>
              <a:t>&lt;</a:t>
            </a:r>
            <a:r>
              <a:rPr lang="zh-CN" altLang="en-US" sz="2000" dirty="0">
                <a:ea typeface="黑体" panose="02010609060101010101" pitchFamily="49" charset="-122"/>
              </a:rPr>
              <a:t>虚拟类型参数</a:t>
            </a:r>
            <a:r>
              <a:rPr lang="en-US" altLang="zh-CN" sz="2000" dirty="0">
                <a:ea typeface="黑体" panose="02010609060101010101" pitchFamily="49" charset="-122"/>
              </a:rPr>
              <a:t>&gt;∷</a:t>
            </a:r>
            <a:r>
              <a:rPr lang="zh-CN" altLang="en-US" sz="2000" dirty="0">
                <a:ea typeface="黑体" panose="02010609060101010101" pitchFamily="49" charset="-122"/>
              </a:rPr>
              <a:t>成员函数名</a:t>
            </a:r>
            <a:r>
              <a:rPr lang="en-US" altLang="zh-CN" sz="2000" dirty="0">
                <a:ea typeface="黑体" panose="02010609060101010101" pitchFamily="49" charset="-122"/>
              </a:rPr>
              <a:t>(</a:t>
            </a:r>
            <a:r>
              <a:rPr lang="zh-CN" altLang="en-US" sz="2000" dirty="0">
                <a:ea typeface="黑体" panose="02010609060101010101" pitchFamily="49" charset="-122"/>
              </a:rPr>
              <a:t>函数形参表列</a:t>
            </a:r>
            <a:r>
              <a:rPr lang="en-US" altLang="zh-CN" sz="2000" dirty="0">
                <a:ea typeface="黑体" panose="02010609060101010101" pitchFamily="49" charset="-122"/>
              </a:rPr>
              <a:t>) {…}</a:t>
            </a:r>
          </a:p>
          <a:p>
            <a:pPr indent="-6350">
              <a:buFont typeface="Arial" panose="020B0604020202020204" pitchFamily="34" charset="0"/>
              <a:buNone/>
            </a:pPr>
            <a:endParaRPr lang="zh-CN" altLang="en-US" sz="2000" dirty="0">
              <a:ea typeface="黑体" panose="02010609060101010101" pitchFamily="49" charset="-122"/>
            </a:endParaRPr>
          </a:p>
        </p:txBody>
      </p:sp>
    </p:spTree>
    <p:extLst>
      <p:ext uri="{BB962C8B-B14F-4D97-AF65-F5344CB8AC3E}">
        <p14:creationId xmlns:p14="http://schemas.microsoft.com/office/powerpoint/2010/main" val="124072086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0CFCA9-390A-0A03-40CA-D04FD13CD070}"/>
              </a:ext>
            </a:extLst>
          </p:cNvPr>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5" name="矩形 4">
            <a:extLst>
              <a:ext uri="{FF2B5EF4-FFF2-40B4-BE49-F238E27FC236}">
                <a16:creationId xmlns:a16="http://schemas.microsoft.com/office/drawing/2014/main" id="{D1192506-184C-CAA2-C94F-28AFDAA369BA}"/>
              </a:ext>
            </a:extLst>
          </p:cNvPr>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0D19C11-79B0-6552-277D-234E73292089}"/>
              </a:ext>
            </a:extLst>
          </p:cNvPr>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0D801921-BC24-EA43-1BDC-DFA6E141A56E}"/>
              </a:ext>
            </a:extLst>
          </p:cNvPr>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2F9C27F6-478B-2110-6757-4A4DD8047904}"/>
              </a:ext>
            </a:extLst>
          </p:cNvPr>
          <p:cNvSpPr txBox="1">
            <a:spLocks noChangeArrowheads="1"/>
          </p:cNvSpPr>
          <p:nvPr/>
        </p:nvSpPr>
        <p:spPr>
          <a:xfrm>
            <a:off x="203200" y="1286935"/>
            <a:ext cx="8382000" cy="49191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a:ln>
                  <a:noFill/>
                </a:ln>
                <a:solidFill>
                  <a:srgbClr val="FF0000"/>
                </a:solidFill>
                <a:effectLst/>
                <a:uLnTx/>
                <a:uFillTx/>
                <a:latin typeface="Times New Roman"/>
                <a:ea typeface="宋体"/>
                <a:cs typeface="+mn-cs"/>
              </a:rPr>
              <a:t>说明：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(1) </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类模板的类型参数可以有一个或多个，每个类型前面都必须加</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class，</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如</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template&lt;class T1,class T2&gt;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class someclass</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a:t>
            </a:r>
            <a:r>
              <a:rPr kumimoji="0"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a:cs typeface="+mn-cs"/>
              </a:rPr>
              <a:t>…</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在定义对象时分别代入实际的类型名，如</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someclass&lt;int,double&gt; obj;</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(2) </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和使用类一样，使用类模板时要注意其作用域，只能在其有效作用域内用它定义对象。</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(3) 模板可以有层次，一个类模板可以作为基类，派生出派生模板类。</a:t>
            </a:r>
          </a:p>
        </p:txBody>
      </p:sp>
    </p:spTree>
    <p:extLst>
      <p:ext uri="{BB962C8B-B14F-4D97-AF65-F5344CB8AC3E}">
        <p14:creationId xmlns:p14="http://schemas.microsoft.com/office/powerpoint/2010/main" val="506730394"/>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3">
            <a:extLst>
              <a:ext uri="{FF2B5EF4-FFF2-40B4-BE49-F238E27FC236}">
                <a16:creationId xmlns:a16="http://schemas.microsoft.com/office/drawing/2014/main" id="{3C4E06C0-4F2B-DC4C-BD55-870554190671}"/>
              </a:ext>
            </a:extLst>
          </p:cNvPr>
          <p:cNvGrpSpPr/>
          <p:nvPr/>
        </p:nvGrpSpPr>
        <p:grpSpPr>
          <a:xfrm>
            <a:off x="-5440" y="-18531"/>
            <a:ext cx="9154877" cy="1197582"/>
            <a:chOff x="-6350" y="-17463"/>
            <a:chExt cx="9154877" cy="1197582"/>
          </a:xfrm>
          <a:solidFill>
            <a:srgbClr val="044F96"/>
          </a:solidFill>
        </p:grpSpPr>
        <p:sp>
          <p:nvSpPr>
            <p:cNvPr id="5" name="Text Box 8">
              <a:extLst>
                <a:ext uri="{FF2B5EF4-FFF2-40B4-BE49-F238E27FC236}">
                  <a16:creationId xmlns:a16="http://schemas.microsoft.com/office/drawing/2014/main" id="{F10BED95-7C7C-BC4E-B1D0-5C6EA43111BF}"/>
                </a:ext>
              </a:extLst>
            </p:cNvPr>
            <p:cNvSpPr txBox="1">
              <a:spLocks noChangeArrowheads="1"/>
            </p:cNvSpPr>
            <p:nvPr/>
          </p:nvSpPr>
          <p:spPr bwMode="auto">
            <a:xfrm>
              <a:off x="-6350" y="-17463"/>
              <a:ext cx="9154877" cy="1197582"/>
            </a:xfrm>
            <a:prstGeom prst="rect">
              <a:avLst/>
            </a:prstGeom>
            <a:grpFill/>
            <a:ln>
              <a:noFill/>
            </a:ln>
          </p:spPr>
          <p:txBody>
            <a:bodyPr wrap="none" lIns="91437" tIns="45719" rIns="91437" bIns="4571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6" name="Text Box 90">
              <a:extLst>
                <a:ext uri="{FF2B5EF4-FFF2-40B4-BE49-F238E27FC236}">
                  <a16:creationId xmlns:a16="http://schemas.microsoft.com/office/drawing/2014/main" id="{AECF4788-1320-7A42-9B83-F30E605B49AA}"/>
                </a:ext>
              </a:extLst>
            </p:cNvPr>
            <p:cNvSpPr txBox="1">
              <a:spLocks noChangeArrowheads="1"/>
            </p:cNvSpPr>
            <p:nvPr/>
          </p:nvSpPr>
          <p:spPr bwMode="auto">
            <a:xfrm>
              <a:off x="367677" y="163516"/>
              <a:ext cx="509514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面向对象编程</a:t>
              </a: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endParaRPr lang="zh-CN" altLang="en-US" sz="4000" b="1" dirty="0">
                <a:solidFill>
                  <a:srgbClr val="FFFFFF">
                    <a:lumMod val="95000"/>
                  </a:srgbClr>
                </a:solidFill>
                <a:latin typeface="微软雅黑" panose="020B0503020204020204" pitchFamily="34" charset="-122"/>
                <a:ea typeface="微软雅黑" panose="020B0503020204020204" pitchFamily="34" charset="-122"/>
              </a:endParaRPr>
            </a:p>
          </p:txBody>
        </p:sp>
      </p:grpSp>
      <p:sp>
        <p:nvSpPr>
          <p:cNvPr id="11" name="矩形 2">
            <a:extLst>
              <a:ext uri="{FF2B5EF4-FFF2-40B4-BE49-F238E27FC236}">
                <a16:creationId xmlns:a16="http://schemas.microsoft.com/office/drawing/2014/main" id="{89E627E6-A707-FB4B-B877-FD871B38022D}"/>
              </a:ext>
            </a:extLst>
          </p:cNvPr>
          <p:cNvSpPr/>
          <p:nvPr/>
        </p:nvSpPr>
        <p:spPr>
          <a:xfrm>
            <a:off x="-10877" y="2500587"/>
            <a:ext cx="9154877" cy="646323"/>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36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谢谢大家！</a:t>
            </a:r>
          </a:p>
        </p:txBody>
      </p:sp>
      <p:cxnSp>
        <p:nvCxnSpPr>
          <p:cNvPr id="15" name="直接连接符 5">
            <a:extLst>
              <a:ext uri="{FF2B5EF4-FFF2-40B4-BE49-F238E27FC236}">
                <a16:creationId xmlns:a16="http://schemas.microsoft.com/office/drawing/2014/main" id="{730AE0B0-1908-C849-BF7A-EE090AEA732A}"/>
              </a:ext>
            </a:extLst>
          </p:cNvPr>
          <p:cNvCxnSpPr/>
          <p:nvPr/>
        </p:nvCxnSpPr>
        <p:spPr>
          <a:xfrm>
            <a:off x="1439979" y="3319136"/>
            <a:ext cx="625316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20" name="矩形 19"/>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文本框 21"/>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a:ln>
            <a:solidFill>
              <a:srgbClr val="044F96"/>
            </a:solidFill>
          </a:ln>
        </p:spPr>
      </p:pic>
      <p:sp>
        <p:nvSpPr>
          <p:cNvPr id="2" name="矩形 2">
            <a:extLst>
              <a:ext uri="{FF2B5EF4-FFF2-40B4-BE49-F238E27FC236}">
                <a16:creationId xmlns:a16="http://schemas.microsoft.com/office/drawing/2014/main" id="{803CCEFF-60D8-6BFC-0D44-12165CD866F5}"/>
              </a:ext>
            </a:extLst>
          </p:cNvPr>
          <p:cNvSpPr/>
          <p:nvPr/>
        </p:nvSpPr>
        <p:spPr>
          <a:xfrm>
            <a:off x="-10879" y="4573851"/>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主讲人：阚世超</a:t>
            </a:r>
          </a:p>
        </p:txBody>
      </p:sp>
      <p:sp>
        <p:nvSpPr>
          <p:cNvPr id="3" name="矩形 2">
            <a:extLst>
              <a:ext uri="{FF2B5EF4-FFF2-40B4-BE49-F238E27FC236}">
                <a16:creationId xmlns:a16="http://schemas.microsoft.com/office/drawing/2014/main" id="{2EBD8993-FEA6-6734-5640-952121E6773D}"/>
              </a:ext>
            </a:extLst>
          </p:cNvPr>
          <p:cNvSpPr/>
          <p:nvPr/>
        </p:nvSpPr>
        <p:spPr>
          <a:xfrm>
            <a:off x="-51920" y="3748626"/>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2023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秋季学期</a:t>
            </a:r>
          </a:p>
        </p:txBody>
      </p:sp>
      <p:sp>
        <p:nvSpPr>
          <p:cNvPr id="7" name="矩形 6">
            <a:extLst>
              <a:ext uri="{FF2B5EF4-FFF2-40B4-BE49-F238E27FC236}">
                <a16:creationId xmlns:a16="http://schemas.microsoft.com/office/drawing/2014/main" id="{68587A11-6753-B414-E7E7-660B9CB2ACE9}"/>
              </a:ext>
            </a:extLst>
          </p:cNvPr>
          <p:cNvSpPr/>
          <p:nvPr/>
        </p:nvSpPr>
        <p:spPr>
          <a:xfrm>
            <a:off x="-8577" y="5159313"/>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邮件：</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kanshichao@csu.edu.cn</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endParaRPr>
          </a:p>
        </p:txBody>
      </p:sp>
    </p:spTree>
    <p:extLst>
      <p:ext uri="{BB962C8B-B14F-4D97-AF65-F5344CB8AC3E}">
        <p14:creationId xmlns:p14="http://schemas.microsoft.com/office/powerpoint/2010/main" val="2284397287"/>
      </p:ext>
    </p:extLst>
  </p:cSld>
  <p:clrMapOvr>
    <a:masterClrMapping/>
  </p:clrMapOvr>
  <mc:AlternateContent xmlns:mc="http://schemas.openxmlformats.org/markup-compatibility/2006" xmlns:p14="http://schemas.microsoft.com/office/powerpoint/2010/main">
    <mc:Choice Requires="p14">
      <p:transition p14:dur="400" advTm="6979">
        <p:wipe/>
      </p:transition>
    </mc:Choice>
    <mc:Fallback xmlns="">
      <p:transition advTm="6979">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D42BF1F0-E54D-1266-AAFD-E5EFF2742770}"/>
              </a:ext>
            </a:extLst>
          </p:cNvPr>
          <p:cNvSpPr txBox="1">
            <a:spLocks noChangeArrowheads="1"/>
          </p:cNvSpPr>
          <p:nvPr/>
        </p:nvSpPr>
        <p:spPr>
          <a:xfrm>
            <a:off x="84173" y="1247829"/>
            <a:ext cx="8861417" cy="52595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2788" marR="0" lvl="0" indent="-357188" algn="just" defTabSz="914400" rtl="0" eaLnBrk="1" fontAlgn="auto" latinLnBrk="0" hangingPunct="1">
              <a:lnSpc>
                <a:spcPts val="2800"/>
              </a:lnSpc>
              <a:spcBef>
                <a:spcPts val="600"/>
              </a:spcBef>
              <a:spcAft>
                <a:spcPts val="600"/>
              </a:spcAft>
              <a:buClr>
                <a:srgbClr val="FF0000"/>
              </a:buClr>
              <a:buSzPct val="80000"/>
              <a:buFont typeface="Wingdings"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如果一个对象被声明为常对象，则</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不能调用该对象的非</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const</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型的成员函数</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(除了由系统自动调用的隐式的构造函数和析构函数)</a:t>
            </a:r>
          </a:p>
          <a:p>
            <a:pPr marL="685800" marR="0" lvl="1" indent="-6350" algn="l" defTabSz="914400" rtl="0" eaLnBrk="1" fontAlgn="auto" latinLnBrk="0" hangingPunct="1">
              <a:lnSpc>
                <a:spcPts val="2800"/>
              </a:lnSpc>
              <a:spcBef>
                <a:spcPts val="5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黑体" pitchFamily="49" charset="-122"/>
                <a:cs typeface="+mn-cs"/>
              </a:rPr>
              <a:t>const Time t1(10,15,36); //</a:t>
            </a:r>
            <a:r>
              <a:rPr kumimoji="0" lang="zh-CN" altLang="en-US" sz="2000" b="0" i="0" u="none" strike="noStrike" kern="1200" cap="none" spc="0" normalizeH="0" baseline="0" noProof="0" dirty="0">
                <a:ln>
                  <a:noFill/>
                </a:ln>
                <a:solidFill>
                  <a:srgbClr val="2D2DB9"/>
                </a:solidFill>
                <a:effectLst/>
                <a:uLnTx/>
                <a:uFillTx/>
                <a:latin typeface="Times New Roman"/>
                <a:ea typeface="黑体" pitchFamily="49" charset="-122"/>
                <a:cs typeface="+mn-cs"/>
              </a:rPr>
              <a:t>定义常对象</a:t>
            </a:r>
            <a:r>
              <a:rPr kumimoji="0" lang="en-US" altLang="zh-CN" sz="2000" b="0" i="0" u="none" strike="noStrike" kern="1200" cap="none" spc="0" normalizeH="0" baseline="0" noProof="0" dirty="0">
                <a:ln>
                  <a:noFill/>
                </a:ln>
                <a:solidFill>
                  <a:srgbClr val="2D2DB9"/>
                </a:solidFill>
                <a:effectLst/>
                <a:uLnTx/>
                <a:uFillTx/>
                <a:latin typeface="Times New Roman"/>
                <a:ea typeface="黑体" pitchFamily="49" charset="-122"/>
                <a:cs typeface="+mn-cs"/>
              </a:rPr>
              <a:t>t1</a:t>
            </a:r>
          </a:p>
          <a:p>
            <a:pPr marL="685800" marR="0" lvl="1" indent="-6350" algn="l" defTabSz="914400" rtl="0" eaLnBrk="1" fontAlgn="auto" latinLnBrk="0" hangingPunct="1">
              <a:lnSpc>
                <a:spcPts val="2800"/>
              </a:lnSpc>
              <a:spcBef>
                <a:spcPts val="5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黑体" pitchFamily="49" charset="-122"/>
                <a:cs typeface="+mn-cs"/>
              </a:rPr>
              <a:t>t1.get_time( ); </a:t>
            </a:r>
            <a:r>
              <a:rPr kumimoji="0" lang="zh-CN" altLang="en-US" sz="2000" b="0" i="0" u="none" strike="noStrike" kern="1200" cap="none" spc="0" normalizeH="0" baseline="0" noProof="0" dirty="0">
                <a:ln>
                  <a:noFill/>
                </a:ln>
                <a:solidFill>
                  <a:srgbClr val="2D2DB9"/>
                </a:solidFill>
                <a:effectLst/>
                <a:uLnTx/>
                <a:uFillTx/>
                <a:latin typeface="Times New Roman"/>
                <a:ea typeface="黑体" pitchFamily="49" charset="-122"/>
                <a:cs typeface="+mn-cs"/>
              </a:rPr>
              <a:t> </a:t>
            </a:r>
            <a:r>
              <a:rPr kumimoji="0" lang="en-US" altLang="zh-CN" sz="2000" b="0" i="0" u="none" strike="noStrike" kern="1200" cap="none" spc="0" normalizeH="0" baseline="0" noProof="0" dirty="0">
                <a:ln>
                  <a:noFill/>
                </a:ln>
                <a:solidFill>
                  <a:srgbClr val="2D2DB9"/>
                </a:solidFill>
                <a:effectLst/>
                <a:uLnTx/>
                <a:uFillTx/>
                <a:latin typeface="Times New Roman"/>
                <a:ea typeface="黑体" pitchFamily="49" charset="-122"/>
                <a:cs typeface="+mn-cs"/>
              </a:rPr>
              <a:t>//</a:t>
            </a:r>
            <a:r>
              <a:rPr kumimoji="0" lang="zh-CN" altLang="en-US" sz="2000" b="0" i="0" u="none" strike="noStrike" kern="1200" cap="none" spc="0" normalizeH="0" baseline="0" noProof="0" dirty="0">
                <a:ln>
                  <a:noFill/>
                </a:ln>
                <a:solidFill>
                  <a:srgbClr val="2D2DB9"/>
                </a:solidFill>
                <a:effectLst/>
                <a:uLnTx/>
                <a:uFillTx/>
                <a:latin typeface="Times New Roman"/>
                <a:ea typeface="黑体" pitchFamily="49" charset="-122"/>
                <a:cs typeface="+mn-cs"/>
              </a:rPr>
              <a:t>企图调用常对象</a:t>
            </a:r>
            <a:r>
              <a:rPr kumimoji="0" lang="en-US" altLang="zh-CN" sz="2000" b="0" i="0" u="none" strike="noStrike" kern="1200" cap="none" spc="0" normalizeH="0" baseline="0" noProof="0" dirty="0">
                <a:ln>
                  <a:noFill/>
                </a:ln>
                <a:solidFill>
                  <a:srgbClr val="2D2DB9"/>
                </a:solidFill>
                <a:effectLst/>
                <a:uLnTx/>
                <a:uFillTx/>
                <a:latin typeface="Times New Roman"/>
                <a:ea typeface="黑体" pitchFamily="49" charset="-122"/>
                <a:cs typeface="+mn-cs"/>
              </a:rPr>
              <a:t>t1</a:t>
            </a:r>
            <a:r>
              <a:rPr kumimoji="0" lang="zh-CN" altLang="en-US" sz="2000" b="0" i="0" u="none" strike="noStrike" kern="1200" cap="none" spc="0" normalizeH="0" baseline="0" noProof="0" dirty="0">
                <a:ln>
                  <a:noFill/>
                </a:ln>
                <a:solidFill>
                  <a:srgbClr val="2D2DB9"/>
                </a:solidFill>
                <a:effectLst/>
                <a:uLnTx/>
                <a:uFillTx/>
                <a:latin typeface="Times New Roman"/>
                <a:ea typeface="黑体" pitchFamily="49" charset="-122"/>
                <a:cs typeface="+mn-cs"/>
              </a:rPr>
              <a:t>中的非</a:t>
            </a:r>
            <a:r>
              <a:rPr kumimoji="0" lang="en-US" altLang="zh-CN" sz="2000" b="0" i="0" u="none" strike="noStrike" kern="1200" cap="none" spc="0" normalizeH="0" baseline="0" noProof="0" dirty="0">
                <a:ln>
                  <a:noFill/>
                </a:ln>
                <a:solidFill>
                  <a:srgbClr val="2D2DB9"/>
                </a:solidFill>
                <a:effectLst/>
                <a:uLnTx/>
                <a:uFillTx/>
                <a:latin typeface="Times New Roman"/>
                <a:ea typeface="黑体" pitchFamily="49" charset="-122"/>
                <a:cs typeface="+mn-cs"/>
              </a:rPr>
              <a:t>const</a:t>
            </a:r>
            <a:r>
              <a:rPr kumimoji="0" lang="zh-CN" altLang="en-US" sz="2000" b="0" i="0" u="none" strike="noStrike" kern="1200" cap="none" spc="0" normalizeH="0" baseline="0" noProof="0" dirty="0">
                <a:ln>
                  <a:noFill/>
                </a:ln>
                <a:solidFill>
                  <a:srgbClr val="2D2DB9"/>
                </a:solidFill>
                <a:effectLst/>
                <a:uLnTx/>
                <a:uFillTx/>
                <a:latin typeface="Times New Roman"/>
                <a:ea typeface="黑体" pitchFamily="49" charset="-122"/>
                <a:cs typeface="+mn-cs"/>
              </a:rPr>
              <a:t>型成员函数，</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非法</a:t>
            </a:r>
          </a:p>
          <a:p>
            <a:pPr marL="712788" marR="0" lvl="0" indent="-357188" algn="just" defTabSz="914400" rtl="0" eaLnBrk="1" fontAlgn="auto" latinLnBrk="0" hangingPunct="1">
              <a:lnSpc>
                <a:spcPts val="2800"/>
              </a:lnSpc>
              <a:spcBef>
                <a:spcPts val="600"/>
              </a:spcBef>
              <a:spcAft>
                <a:spcPts val="600"/>
              </a:spcAft>
              <a:buClr>
                <a:srgbClr val="FF0000"/>
              </a:buClr>
              <a:buSzPct val="80000"/>
              <a:buFont typeface="Wingdings"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引用常对象中的函数成员，只需将该成员函数声明为</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const</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即可。如 </a:t>
            </a:r>
            <a:endPar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a:p>
            <a:pPr marL="685800" marR="0" lvl="1" indent="-6350" algn="l" defTabSz="914400" rtl="0" eaLnBrk="1" fontAlgn="auto" latinLnBrk="0" hangingPunct="1">
              <a:lnSpc>
                <a:spcPts val="2800"/>
              </a:lnSpc>
              <a:spcBef>
                <a:spcPts val="5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黑体" pitchFamily="49" charset="-122"/>
                <a:cs typeface="+mn-cs"/>
              </a:rPr>
              <a:t>void </a:t>
            </a:r>
            <a:r>
              <a:rPr kumimoji="0" lang="en-US" altLang="zh-CN" sz="2000" b="0" i="0" u="none" strike="noStrike" kern="1200" cap="none" spc="0" normalizeH="0" baseline="0" noProof="0" dirty="0" err="1">
                <a:ln>
                  <a:noFill/>
                </a:ln>
                <a:solidFill>
                  <a:srgbClr val="2D2DB9"/>
                </a:solidFill>
                <a:effectLst/>
                <a:uLnTx/>
                <a:uFillTx/>
                <a:latin typeface="Times New Roman"/>
                <a:ea typeface="黑体" pitchFamily="49" charset="-122"/>
                <a:cs typeface="+mn-cs"/>
              </a:rPr>
              <a:t>get_time</a:t>
            </a:r>
            <a:r>
              <a:rPr kumimoji="0" lang="en-US" altLang="zh-CN" sz="2000" b="0" i="0" u="none" strike="noStrike" kern="1200" cap="none" spc="0" normalizeH="0" baseline="0" noProof="0" dirty="0">
                <a:ln>
                  <a:noFill/>
                </a:ln>
                <a:solidFill>
                  <a:srgbClr val="2D2DB9"/>
                </a:solidFill>
                <a:effectLst/>
                <a:uLnTx/>
                <a:uFillTx/>
                <a:latin typeface="Times New Roman"/>
                <a:ea typeface="黑体" pitchFamily="49" charset="-122"/>
                <a:cs typeface="+mn-cs"/>
              </a:rPr>
              <a:t>( ) const; //</a:t>
            </a:r>
            <a:r>
              <a:rPr kumimoji="0" lang="zh-CN" altLang="en-US" sz="2000" b="0" i="0" u="none" strike="noStrike" kern="1200" cap="none" spc="0" normalizeH="0" baseline="0" noProof="0" dirty="0">
                <a:ln>
                  <a:noFill/>
                </a:ln>
                <a:solidFill>
                  <a:srgbClr val="2D2DB9"/>
                </a:solidFill>
                <a:effectLst/>
                <a:uLnTx/>
                <a:uFillTx/>
                <a:latin typeface="Times New Roman"/>
                <a:ea typeface="黑体" pitchFamily="49" charset="-122"/>
                <a:cs typeface="+mn-cs"/>
              </a:rPr>
              <a:t>将函数声明为</a:t>
            </a:r>
            <a:r>
              <a:rPr kumimoji="0" lang="en-US" altLang="zh-CN" sz="2000" b="0" i="0" u="none" strike="noStrike" kern="1200" cap="none" spc="0" normalizeH="0" baseline="0" noProof="0" dirty="0">
                <a:ln>
                  <a:noFill/>
                </a:ln>
                <a:solidFill>
                  <a:srgbClr val="2D2DB9"/>
                </a:solidFill>
                <a:effectLst/>
                <a:uLnTx/>
                <a:uFillTx/>
                <a:latin typeface="Times New Roman"/>
                <a:ea typeface="黑体" pitchFamily="49" charset="-122"/>
                <a:cs typeface="+mn-cs"/>
              </a:rPr>
              <a:t>const</a:t>
            </a:r>
          </a:p>
          <a:p>
            <a:pPr marL="685800" marR="0" lvl="1" indent="-6350" algn="l" defTabSz="914400" rtl="0" eaLnBrk="1" fontAlgn="auto" latinLnBrk="0" hangingPunct="1">
              <a:lnSpc>
                <a:spcPts val="2800"/>
              </a:lnSpc>
              <a:spcBef>
                <a:spcPts val="5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2D2DB9"/>
                </a:solidFill>
                <a:effectLst/>
                <a:uLnTx/>
                <a:uFillTx/>
                <a:latin typeface="Times New Roman"/>
                <a:ea typeface="黑体" pitchFamily="49" charset="-122"/>
                <a:cs typeface="+mn-cs"/>
              </a:rPr>
              <a:t>t1.get_time( ); //</a:t>
            </a:r>
            <a:r>
              <a:rPr kumimoji="0" lang="zh-CN" altLang="en-US" sz="2000" b="0" i="0" u="none" strike="noStrike" kern="1200" cap="none" spc="0" normalizeH="0" baseline="0" noProof="0" dirty="0">
                <a:ln>
                  <a:noFill/>
                </a:ln>
                <a:solidFill>
                  <a:srgbClr val="2D2DB9"/>
                </a:solidFill>
                <a:effectLst/>
                <a:uLnTx/>
                <a:uFillTx/>
                <a:latin typeface="Times New Roman"/>
                <a:ea typeface="黑体" pitchFamily="49" charset="-122"/>
                <a:cs typeface="+mn-cs"/>
              </a:rPr>
              <a:t> </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可行</a:t>
            </a:r>
            <a:endPar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endParaRPr>
          </a:p>
          <a:p>
            <a:pPr marL="712788" marR="0" lvl="0" indent="-357188" algn="just" defTabSz="914400" rtl="0" eaLnBrk="1" fontAlgn="auto" latinLnBrk="0" hangingPunct="1">
              <a:lnSpc>
                <a:spcPts val="2800"/>
              </a:lnSpc>
              <a:spcBef>
                <a:spcPts val="600"/>
              </a:spcBef>
              <a:spcAft>
                <a:spcPts val="600"/>
              </a:spcAft>
              <a:buClr>
                <a:srgbClr val="FF0000"/>
              </a:buClr>
              <a:buSzPct val="80000"/>
              <a:buFont typeface="Wingdings"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常成员函数可以访问常对象中的数据成员，但仍然不允许修改常对象中数据成员的值</a:t>
            </a:r>
            <a:endPar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a:p>
            <a:pPr marL="712788" marR="0" lvl="0" indent="-357188" algn="just" defTabSz="914400" rtl="0" eaLnBrk="1" fontAlgn="auto" latinLnBrk="0" hangingPunct="1">
              <a:lnSpc>
                <a:spcPts val="2800"/>
              </a:lnSpc>
              <a:spcBef>
                <a:spcPts val="600"/>
              </a:spcBef>
              <a:spcAft>
                <a:spcPts val="600"/>
              </a:spcAft>
              <a:buClr>
                <a:srgbClr val="FF0000"/>
              </a:buClr>
              <a:buSzPct val="80000"/>
              <a:buFont typeface="Wingdings"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修改常对象中的某个数据成员的值，需要对该数据成员声明为</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mutable，</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如 </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       mutable int count;//</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可以用声明为</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const</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的成员函数来修改它的值</a:t>
            </a:r>
            <a:endPar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p:txBody>
      </p:sp>
    </p:spTree>
    <p:extLst>
      <p:ext uri="{BB962C8B-B14F-4D97-AF65-F5344CB8AC3E}">
        <p14:creationId xmlns:p14="http://schemas.microsoft.com/office/powerpoint/2010/main" val="1304060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3">
            <a:extLst>
              <a:ext uri="{FF2B5EF4-FFF2-40B4-BE49-F238E27FC236}">
                <a16:creationId xmlns:a16="http://schemas.microsoft.com/office/drawing/2014/main" id="{36E0E2F8-891A-55DA-F022-6BCA69293209}"/>
              </a:ext>
            </a:extLst>
          </p:cNvPr>
          <p:cNvSpPr txBox="1">
            <a:spLocks noChangeArrowheads="1"/>
          </p:cNvSpPr>
          <p:nvPr/>
        </p:nvSpPr>
        <p:spPr>
          <a:xfrm>
            <a:off x="371653" y="1022519"/>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9.6.2 常对象成员</a:t>
            </a:r>
          </a:p>
        </p:txBody>
      </p:sp>
      <p:sp>
        <p:nvSpPr>
          <p:cNvPr id="4" name="Rectangle 2">
            <a:extLst>
              <a:ext uri="{FF2B5EF4-FFF2-40B4-BE49-F238E27FC236}">
                <a16:creationId xmlns:a16="http://schemas.microsoft.com/office/drawing/2014/main" id="{B6CE22A5-9001-D26F-F4E5-2ACE45BB358B}"/>
              </a:ext>
            </a:extLst>
          </p:cNvPr>
          <p:cNvSpPr txBox="1">
            <a:spLocks noChangeArrowheads="1"/>
          </p:cNvSpPr>
          <p:nvPr/>
        </p:nvSpPr>
        <p:spPr>
          <a:xfrm>
            <a:off x="57508" y="1772065"/>
            <a:ext cx="8705491" cy="78142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可以将对象的成员声明为</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包括</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常数据成员</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和</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常成员函数</a:t>
            </a:r>
          </a:p>
        </p:txBody>
      </p:sp>
      <p:sp>
        <p:nvSpPr>
          <p:cNvPr id="5" name="Rectangle 2">
            <a:extLst>
              <a:ext uri="{FF2B5EF4-FFF2-40B4-BE49-F238E27FC236}">
                <a16:creationId xmlns:a16="http://schemas.microsoft.com/office/drawing/2014/main" id="{35F76DD0-816E-CA4B-6318-7FE06EE868EB}"/>
              </a:ext>
            </a:extLst>
          </p:cNvPr>
          <p:cNvSpPr txBox="1">
            <a:spLocks noChangeArrowheads="1"/>
          </p:cNvSpPr>
          <p:nvPr/>
        </p:nvSpPr>
        <p:spPr bwMode="auto">
          <a:xfrm>
            <a:off x="380999" y="2407649"/>
            <a:ext cx="8382000" cy="4177351"/>
          </a:xfrm>
          <a:prstGeom prst="rect">
            <a:avLst/>
          </a:prstGeom>
          <a:noFill/>
          <a:ln>
            <a:miter lim="800000"/>
            <a:headEnd/>
            <a:tailEnd/>
          </a:ln>
        </p:spPr>
        <p:txBody>
          <a:bodyPr/>
          <a:lstStyle/>
          <a:p>
            <a:pPr marL="795338" indent="-514350" defTabSz="914400" fontAlgn="base">
              <a:lnSpc>
                <a:spcPts val="2800"/>
              </a:lnSpc>
              <a:spcBef>
                <a:spcPts val="600"/>
              </a:spcBef>
              <a:spcAft>
                <a:spcPct val="0"/>
              </a:spcAft>
              <a:buFontTx/>
              <a:buAutoNum type="arabicPeriod"/>
              <a:defRPr/>
            </a:pPr>
            <a:r>
              <a:rPr lang="zh-CN" altLang="en-US" sz="2000" kern="0" dirty="0">
                <a:solidFill>
                  <a:srgbClr val="800000"/>
                </a:solidFill>
                <a:latin typeface="Times New Roman"/>
                <a:ea typeface="黑体" pitchFamily="49" charset="-122"/>
              </a:rPr>
              <a:t>常数据成员</a:t>
            </a:r>
          </a:p>
          <a:p>
            <a:pPr marL="712788" indent="-357188" algn="just" defTabSz="914400" fontAlgn="base">
              <a:lnSpc>
                <a:spcPts val="2800"/>
              </a:lnSpc>
              <a:spcBef>
                <a:spcPts val="600"/>
              </a:spcBef>
              <a:spcAft>
                <a:spcPts val="600"/>
              </a:spcAft>
              <a:buClr>
                <a:srgbClr val="FF0000"/>
              </a:buClr>
              <a:buSzPct val="80000"/>
              <a:buFont typeface="Wingdings" pitchFamily="2" charset="2"/>
              <a:buChar char="p"/>
              <a:defRPr/>
            </a:pPr>
            <a:r>
              <a:rPr lang="zh-CN" altLang="en-US" sz="2000" dirty="0">
                <a:solidFill>
                  <a:srgbClr val="000000"/>
                </a:solidFill>
                <a:latin typeface="Times New Roman"/>
                <a:ea typeface="黑体" pitchFamily="49" charset="-122"/>
              </a:rPr>
              <a:t>和一般常变量相似，常数据成员的值是不能改变</a:t>
            </a:r>
            <a:endParaRPr lang="en-US" altLang="zh-CN" sz="2000" dirty="0">
              <a:solidFill>
                <a:srgbClr val="000000"/>
              </a:solidFill>
              <a:latin typeface="Times New Roman"/>
              <a:ea typeface="黑体" pitchFamily="49" charset="-122"/>
            </a:endParaRPr>
          </a:p>
          <a:p>
            <a:pPr marL="812800" indent="-457200" algn="just" defTabSz="914400" fontAlgn="base">
              <a:lnSpc>
                <a:spcPts val="2800"/>
              </a:lnSpc>
              <a:spcBef>
                <a:spcPts val="600"/>
              </a:spcBef>
              <a:spcAft>
                <a:spcPts val="600"/>
              </a:spcAft>
              <a:buClr>
                <a:srgbClr val="FF0000"/>
              </a:buClr>
              <a:buSzPct val="80000"/>
              <a:defRPr/>
            </a:pPr>
            <a:r>
              <a:rPr lang="en-US" altLang="zh-CN" sz="2000" kern="0" dirty="0">
                <a:solidFill>
                  <a:srgbClr val="000000"/>
                </a:solidFill>
                <a:latin typeface="Times New Roman"/>
                <a:ea typeface="黑体" pitchFamily="49" charset="-122"/>
              </a:rPr>
              <a:t>const int hour; </a:t>
            </a:r>
            <a:r>
              <a:rPr lang="en-US" altLang="zh-CN" sz="2000" kern="0" dirty="0">
                <a:solidFill>
                  <a:srgbClr val="FF0000"/>
                </a:solidFill>
                <a:latin typeface="Times New Roman"/>
                <a:ea typeface="黑体" pitchFamily="49" charset="-122"/>
              </a:rPr>
              <a:t>//</a:t>
            </a:r>
            <a:r>
              <a:rPr lang="zh-CN" altLang="en-US" sz="2000" kern="0" dirty="0">
                <a:solidFill>
                  <a:srgbClr val="FF0000"/>
                </a:solidFill>
                <a:latin typeface="Times New Roman"/>
                <a:ea typeface="黑体" pitchFamily="49" charset="-122"/>
              </a:rPr>
              <a:t>声明</a:t>
            </a:r>
            <a:r>
              <a:rPr lang="en-US" altLang="zh-CN" sz="2000" kern="0" dirty="0">
                <a:solidFill>
                  <a:srgbClr val="FF0000"/>
                </a:solidFill>
                <a:latin typeface="Times New Roman"/>
                <a:ea typeface="黑体" pitchFamily="49" charset="-122"/>
              </a:rPr>
              <a:t>hour</a:t>
            </a:r>
            <a:r>
              <a:rPr lang="zh-CN" altLang="en-US" sz="2000" kern="0" dirty="0">
                <a:solidFill>
                  <a:srgbClr val="FF0000"/>
                </a:solidFill>
                <a:latin typeface="Times New Roman"/>
                <a:ea typeface="黑体" pitchFamily="49" charset="-122"/>
              </a:rPr>
              <a:t>为常数据成员</a:t>
            </a:r>
          </a:p>
          <a:p>
            <a:pPr marL="712788" indent="-357188" algn="just" defTabSz="914400" fontAlgn="base">
              <a:lnSpc>
                <a:spcPts val="2800"/>
              </a:lnSpc>
              <a:spcBef>
                <a:spcPts val="600"/>
              </a:spcBef>
              <a:spcAft>
                <a:spcPts val="600"/>
              </a:spcAft>
              <a:buClr>
                <a:srgbClr val="FF0000"/>
              </a:buClr>
              <a:buSzPct val="80000"/>
              <a:buFont typeface="Wingdings" pitchFamily="2" charset="2"/>
              <a:buChar char="p"/>
              <a:defRPr/>
            </a:pPr>
            <a:r>
              <a:rPr lang="zh-CN" altLang="en-US" sz="2000" dirty="0">
                <a:solidFill>
                  <a:srgbClr val="000000"/>
                </a:solidFill>
                <a:latin typeface="Times New Roman"/>
                <a:ea typeface="黑体" pitchFamily="49" charset="-122"/>
              </a:rPr>
              <a:t>只能通过构造函数的</a:t>
            </a:r>
            <a:r>
              <a:rPr lang="zh-CN" altLang="en-US" sz="2000" dirty="0">
                <a:solidFill>
                  <a:srgbClr val="FF0000"/>
                </a:solidFill>
                <a:latin typeface="Times New Roman"/>
                <a:ea typeface="黑体" pitchFamily="49" charset="-122"/>
              </a:rPr>
              <a:t>参数初始化表</a:t>
            </a:r>
            <a:r>
              <a:rPr lang="zh-CN" altLang="en-US" sz="2000" dirty="0">
                <a:solidFill>
                  <a:srgbClr val="000000"/>
                </a:solidFill>
                <a:latin typeface="Times New Roman"/>
                <a:ea typeface="黑体" pitchFamily="49" charset="-122"/>
              </a:rPr>
              <a:t>对常数据成员进行初始化。不能在构造函数中对常数据成员赋初值的方法。</a:t>
            </a:r>
            <a:endParaRPr lang="en-US" altLang="zh-CN" sz="2000" dirty="0">
              <a:solidFill>
                <a:srgbClr val="000000"/>
              </a:solidFill>
              <a:latin typeface="Times New Roman"/>
              <a:ea typeface="黑体" pitchFamily="49" charset="-122"/>
            </a:endParaRPr>
          </a:p>
          <a:p>
            <a:pPr marL="712788" indent="-357188" algn="just" defTabSz="914400" fontAlgn="base">
              <a:lnSpc>
                <a:spcPts val="2800"/>
              </a:lnSpc>
              <a:spcBef>
                <a:spcPts val="600"/>
              </a:spcBef>
              <a:spcAft>
                <a:spcPts val="600"/>
              </a:spcAft>
              <a:buClr>
                <a:srgbClr val="FF0000"/>
              </a:buClr>
              <a:buSzPct val="80000"/>
              <a:defRPr/>
            </a:pPr>
            <a:r>
              <a:rPr lang="en-US" altLang="zh-CN" sz="2000" kern="0" dirty="0" err="1">
                <a:solidFill>
                  <a:srgbClr val="000000"/>
                </a:solidFill>
                <a:latin typeface="Times New Roman" panose="02020603050405020304" pitchFamily="18" charset="0"/>
                <a:ea typeface="黑体" pitchFamily="49" charset="-122"/>
              </a:rPr>
              <a:t>Time∷Time</a:t>
            </a:r>
            <a:r>
              <a:rPr lang="en-US" altLang="zh-CN" sz="2000" kern="0" dirty="0">
                <a:solidFill>
                  <a:srgbClr val="000000"/>
                </a:solidFill>
                <a:latin typeface="Times New Roman" panose="02020603050405020304" pitchFamily="18" charset="0"/>
                <a:ea typeface="黑体" pitchFamily="49" charset="-122"/>
              </a:rPr>
              <a:t>(</a:t>
            </a:r>
            <a:r>
              <a:rPr lang="en-US" altLang="zh-CN" sz="2000" kern="0" dirty="0" err="1">
                <a:solidFill>
                  <a:srgbClr val="000000"/>
                </a:solidFill>
                <a:latin typeface="Times New Roman" panose="02020603050405020304" pitchFamily="18" charset="0"/>
                <a:ea typeface="黑体" pitchFamily="49" charset="-122"/>
              </a:rPr>
              <a:t>int</a:t>
            </a:r>
            <a:r>
              <a:rPr lang="en-US" altLang="zh-CN" sz="2000" kern="0" dirty="0">
                <a:solidFill>
                  <a:srgbClr val="000000"/>
                </a:solidFill>
                <a:latin typeface="Times New Roman" panose="02020603050405020304" pitchFamily="18" charset="0"/>
                <a:ea typeface="黑体" pitchFamily="49" charset="-122"/>
              </a:rPr>
              <a:t> h)</a:t>
            </a:r>
            <a:r>
              <a:rPr lang="en-US" altLang="zh-CN" sz="2000" kern="0" dirty="0">
                <a:solidFill>
                  <a:srgbClr val="000000"/>
                </a:solidFill>
                <a:latin typeface="Times New Roman"/>
                <a:ea typeface="黑体" pitchFamily="49" charset="-122"/>
              </a:rPr>
              <a:t>{hour=h}</a:t>
            </a:r>
            <a:r>
              <a:rPr lang="en-US" altLang="zh-CN" sz="2000" kern="0" dirty="0">
                <a:solidFill>
                  <a:srgbClr val="FF0000"/>
                </a:solidFill>
                <a:latin typeface="Times New Roman" panose="02020603050405020304" pitchFamily="18" charset="0"/>
                <a:ea typeface="黑体" pitchFamily="49" charset="-122"/>
              </a:rPr>
              <a:t> //</a:t>
            </a:r>
            <a:r>
              <a:rPr lang="zh-CN" altLang="en-US" sz="2000" kern="0" dirty="0">
                <a:solidFill>
                  <a:srgbClr val="FF0000"/>
                </a:solidFill>
                <a:latin typeface="Times New Roman" panose="02020603050405020304" pitchFamily="18" charset="0"/>
                <a:ea typeface="黑体" pitchFamily="49" charset="-122"/>
              </a:rPr>
              <a:t>非法</a:t>
            </a:r>
            <a:endParaRPr lang="en-US" altLang="zh-CN" sz="2000" dirty="0">
              <a:solidFill>
                <a:srgbClr val="000000"/>
              </a:solidFill>
              <a:latin typeface="Times New Roman"/>
              <a:ea typeface="黑体" pitchFamily="49" charset="-122"/>
            </a:endParaRPr>
          </a:p>
          <a:p>
            <a:pPr marL="812800" indent="-457200" algn="just" defTabSz="914400" fontAlgn="base">
              <a:lnSpc>
                <a:spcPts val="2800"/>
              </a:lnSpc>
              <a:spcBef>
                <a:spcPts val="600"/>
              </a:spcBef>
              <a:spcAft>
                <a:spcPts val="600"/>
              </a:spcAft>
              <a:buClr>
                <a:srgbClr val="FF0000"/>
              </a:buClr>
              <a:buSzPct val="80000"/>
              <a:defRPr/>
            </a:pPr>
            <a:r>
              <a:rPr lang="en-US" altLang="zh-CN" sz="2000" kern="0" dirty="0" err="1">
                <a:solidFill>
                  <a:srgbClr val="000000"/>
                </a:solidFill>
                <a:latin typeface="Times New Roman"/>
                <a:ea typeface="黑体" pitchFamily="49" charset="-122"/>
              </a:rPr>
              <a:t>Time∷Time</a:t>
            </a:r>
            <a:r>
              <a:rPr lang="en-US" altLang="zh-CN" sz="2000" kern="0" dirty="0">
                <a:solidFill>
                  <a:srgbClr val="000000"/>
                </a:solidFill>
                <a:latin typeface="Times New Roman"/>
                <a:ea typeface="黑体" pitchFamily="49" charset="-122"/>
              </a:rPr>
              <a:t>(int h):hour(h){} </a:t>
            </a:r>
            <a:r>
              <a:rPr lang="en-US" altLang="zh-CN" sz="2000" kern="0" dirty="0">
                <a:solidFill>
                  <a:srgbClr val="FF0000"/>
                </a:solidFill>
                <a:latin typeface="Times New Roman"/>
                <a:ea typeface="黑体" pitchFamily="49" charset="-122"/>
              </a:rPr>
              <a:t>//</a:t>
            </a:r>
            <a:r>
              <a:rPr lang="zh-CN" altLang="en-US" sz="2000" kern="0" dirty="0">
                <a:solidFill>
                  <a:srgbClr val="FF0000"/>
                </a:solidFill>
                <a:latin typeface="Times New Roman"/>
                <a:ea typeface="黑体" pitchFamily="49" charset="-122"/>
              </a:rPr>
              <a:t>通过参数初始化表对常数据成员初始化</a:t>
            </a:r>
          </a:p>
          <a:p>
            <a:pPr marL="712788" indent="-357188" algn="just" defTabSz="914400" fontAlgn="base">
              <a:lnSpc>
                <a:spcPts val="2800"/>
              </a:lnSpc>
              <a:spcBef>
                <a:spcPts val="600"/>
              </a:spcBef>
              <a:spcAft>
                <a:spcPts val="600"/>
              </a:spcAft>
              <a:buClr>
                <a:srgbClr val="FF0000"/>
              </a:buClr>
              <a:buSzPct val="80000"/>
              <a:buFont typeface="Wingdings" pitchFamily="2" charset="2"/>
              <a:buChar char="p"/>
              <a:defRPr/>
            </a:pPr>
            <a:r>
              <a:rPr lang="zh-CN" altLang="en-US" sz="2000" dirty="0">
                <a:solidFill>
                  <a:srgbClr val="2D2DB9"/>
                </a:solidFill>
                <a:latin typeface="Times New Roman"/>
                <a:ea typeface="黑体" pitchFamily="49" charset="-122"/>
              </a:rPr>
              <a:t>常对象的数据成员都是常数据成员，因此</a:t>
            </a:r>
            <a:r>
              <a:rPr lang="zh-CN" altLang="en-US" sz="2000" dirty="0">
                <a:solidFill>
                  <a:srgbClr val="FF0000"/>
                </a:solidFill>
                <a:latin typeface="Times New Roman"/>
                <a:ea typeface="黑体" pitchFamily="49" charset="-122"/>
              </a:rPr>
              <a:t>常对象的构造函数只能用参数初始化表对常数据成员进行初始化</a:t>
            </a:r>
          </a:p>
        </p:txBody>
      </p:sp>
    </p:spTree>
    <p:extLst>
      <p:ext uri="{BB962C8B-B14F-4D97-AF65-F5344CB8AC3E}">
        <p14:creationId xmlns:p14="http://schemas.microsoft.com/office/powerpoint/2010/main" val="394214267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457656F5-5FE9-FF7A-D747-FF25744CFF5A}"/>
              </a:ext>
            </a:extLst>
          </p:cNvPr>
          <p:cNvSpPr txBox="1">
            <a:spLocks noChangeArrowheads="1"/>
          </p:cNvSpPr>
          <p:nvPr/>
        </p:nvSpPr>
        <p:spPr>
          <a:xfrm>
            <a:off x="255917" y="1232141"/>
            <a:ext cx="8382000" cy="51276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800000"/>
                </a:solidFill>
                <a:effectLst/>
                <a:uLnTx/>
                <a:uFillTx/>
                <a:latin typeface="Times New Roman"/>
                <a:ea typeface="宋体"/>
                <a:cs typeface="+mn-cs"/>
              </a:rPr>
              <a:t>2. 常成员函数 </a:t>
            </a: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一般的成员函数可以引用本类中的非</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数据成员，也可以修改它们</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如果将成员函数声明为常成员函数，则</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只能引用本类中的数据成员，而不能修改它们</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，例如只用于输出数据等。 </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Arial" panose="020B0604020202020204" pitchFamily="34" charset="0"/>
              <a:buNone/>
              <a:tabLst/>
              <a:defRPr/>
            </a:pP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void </a:t>
            </a:r>
            <a:r>
              <a:rPr kumimoji="0" lang="en-US" altLang="zh-CN" sz="2000" b="0" i="0" u="none" strike="noStrike" kern="1200" cap="none" spc="0" normalizeH="0" baseline="0" noProof="0" dirty="0" err="1">
                <a:ln>
                  <a:noFill/>
                </a:ln>
                <a:solidFill>
                  <a:srgbClr val="2D2DB9"/>
                </a:solidFill>
                <a:effectLst/>
                <a:uLnTx/>
                <a:uFillTx/>
                <a:latin typeface="Times New Roman"/>
                <a:ea typeface="宋体"/>
                <a:cs typeface="+mn-cs"/>
              </a:rPr>
              <a:t>get_time</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 ) const; </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注意</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const</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的位置在函数名和括号之后</a:t>
            </a:r>
            <a:endPar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endParaRP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Arial" panose="020B0604020202020204" pitchFamily="34" charset="0"/>
              <a:buNone/>
              <a:tabLst/>
              <a:defRPr/>
            </a:pP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在声明函数和定义函数时都要有</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const</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关键字，在调用时不必加</a:t>
            </a:r>
            <a:r>
              <a:rPr kumimoji="0" lang="en-US" altLang="zh-CN" sz="2000" b="0" i="0" u="none" strike="noStrike" kern="1200" cap="none" spc="0" normalizeH="0" baseline="0" noProof="0" dirty="0">
                <a:ln>
                  <a:noFill/>
                </a:ln>
                <a:solidFill>
                  <a:srgbClr val="2D2DB9"/>
                </a:solidFill>
                <a:effectLst/>
                <a:uLnTx/>
                <a:uFillTx/>
                <a:latin typeface="Times New Roman"/>
                <a:ea typeface="宋体"/>
                <a:cs typeface="+mn-cs"/>
              </a:rPr>
              <a:t>const</a:t>
            </a:r>
            <a:r>
              <a:rPr kumimoji="0" lang="zh-CN" altLang="en-US" sz="2000" b="0" i="0" u="none" strike="noStrike" kern="1200" cap="none" spc="0" normalizeH="0" baseline="0" noProof="0" dirty="0">
                <a:ln>
                  <a:noFill/>
                </a:ln>
                <a:solidFill>
                  <a:srgbClr val="2D2DB9"/>
                </a:solidFill>
                <a:effectLst/>
                <a:uLnTx/>
                <a:uFillTx/>
                <a:latin typeface="Times New Roman"/>
                <a:ea typeface="宋体"/>
                <a:cs typeface="+mn-cs"/>
              </a:rPr>
              <a:t>。</a:t>
            </a: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常成员函数可以引用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数据成员，也可以引用非</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的数据成员</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数据成员可以被</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成员函数引用，也可以被非</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的成员函数引用</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具体情况可以用书中表9.1表示</a:t>
            </a:r>
          </a:p>
        </p:txBody>
      </p:sp>
    </p:spTree>
    <p:extLst>
      <p:ext uri="{BB962C8B-B14F-4D97-AF65-F5344CB8AC3E}">
        <p14:creationId xmlns:p14="http://schemas.microsoft.com/office/powerpoint/2010/main" val="340360744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7E27EC45-66BB-16CA-AA75-D66ACDC85319}"/>
              </a:ext>
            </a:extLst>
          </p:cNvPr>
          <p:cNvSpPr txBox="1">
            <a:spLocks noChangeArrowheads="1"/>
          </p:cNvSpPr>
          <p:nvPr/>
        </p:nvSpPr>
        <p:spPr>
          <a:xfrm>
            <a:off x="327804" y="1327271"/>
            <a:ext cx="8382000" cy="4911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怎样利用常成员函数？</a:t>
            </a:r>
            <a:endPar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endParaRP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如果在一个类中，有些数据成员的值允许改变，另一些数据成员的值不允许改变，则可以将一部分数据成员声明为</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如果要求所有数据成员的值都不允许改变，则可以将所有的数据成员声明为</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或将</a:t>
            </a: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对象声明为</a:t>
            </a:r>
            <a:r>
              <a:rPr kumimoji="0" lang="en-US" altLang="zh-CN" sz="2400" b="0" i="0" u="none" strike="noStrike" kern="1200" cap="none" spc="0" normalizeH="0" baseline="0" noProof="0" dirty="0">
                <a:ln>
                  <a:noFill/>
                </a:ln>
                <a:solidFill>
                  <a:srgbClr val="2D2DB9"/>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常对象)，然后用</a:t>
            </a:r>
            <a:r>
              <a:rPr kumimoji="0" lang="en-US" altLang="zh-CN" sz="2400" b="0" i="0" u="none" strike="noStrike" kern="1200" cap="none" spc="0" normalizeH="0" baseline="0" noProof="0" dirty="0">
                <a:ln>
                  <a:noFill/>
                </a:ln>
                <a:solidFill>
                  <a:srgbClr val="2D2DB9"/>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2D2DB9"/>
                </a:solidFill>
                <a:effectLst/>
                <a:uLnTx/>
                <a:uFillTx/>
                <a:latin typeface="Times New Roman"/>
                <a:ea typeface="宋体"/>
                <a:cs typeface="+mn-cs"/>
              </a:rPr>
              <a:t>成员函数引用数据成员</a:t>
            </a:r>
            <a:endParaRPr kumimoji="0" lang="en-US" altLang="zh-CN" sz="2400" b="0" i="0" u="none" strike="noStrike" kern="1200" cap="none" spc="0" normalizeH="0" baseline="0" noProof="0" dirty="0">
              <a:ln>
                <a:noFill/>
              </a:ln>
              <a:solidFill>
                <a:srgbClr val="2D2DB9"/>
              </a:solidFill>
              <a:effectLst/>
              <a:uLnTx/>
              <a:uFillTx/>
              <a:latin typeface="Times New Roman"/>
              <a:ea typeface="宋体"/>
              <a:cs typeface="+mn-cs"/>
            </a:endParaRP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如果已定义了一个常对象，只能调用其中的</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成员函数，而不能调用非</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成员函数</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常对象只保证其数据成员是常数据成员，其值不被修改</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常成员函数不能调用另一个非</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const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成员函数</a:t>
            </a:r>
          </a:p>
          <a:p>
            <a:pPr marL="712788" marR="0" lvl="0" indent="-357188" algn="just" defTabSz="914400" rtl="0" eaLnBrk="1" fontAlgn="auto" latinLnBrk="0" hangingPunct="1">
              <a:lnSpc>
                <a:spcPct val="90000"/>
              </a:lnSpc>
              <a:spcBef>
                <a:spcPts val="600"/>
              </a:spcBef>
              <a:spcAft>
                <a:spcPts val="600"/>
              </a:spcAft>
              <a:buClr>
                <a:srgbClr val="FF0000"/>
              </a:buClr>
              <a:buSzPct val="80000"/>
              <a:buFont typeface="Wingdings" pitchFamily="2" charset="2"/>
              <a:buChar char="p"/>
              <a:tabLst/>
              <a:defRPr/>
            </a:pP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8758915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28807</TotalTime>
  <Words>9251</Words>
  <Application>Microsoft Office PowerPoint</Application>
  <PresentationFormat>全屏显示(4:3)</PresentationFormat>
  <Paragraphs>952</Paragraphs>
  <Slides>57</Slides>
  <Notes>54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57</vt:i4>
      </vt:variant>
    </vt:vector>
  </HeadingPairs>
  <TitlesOfParts>
    <vt:vector size="68" baseType="lpstr">
      <vt:lpstr>Monotype Sorts</vt:lpstr>
      <vt:lpstr>黑体</vt:lpstr>
      <vt:lpstr>华文仿宋</vt:lpstr>
      <vt:lpstr>宋体</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shichao</cp:lastModifiedBy>
  <cp:revision>1202</cp:revision>
  <dcterms:created xsi:type="dcterms:W3CDTF">2020-12-02T06:13:34Z</dcterms:created>
  <dcterms:modified xsi:type="dcterms:W3CDTF">2023-10-07T05:32:12Z</dcterms:modified>
</cp:coreProperties>
</file>