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3"/>
  </p:notesMasterIdLst>
  <p:sldIdLst>
    <p:sldId id="394" r:id="rId2"/>
    <p:sldId id="395" r:id="rId3"/>
    <p:sldId id="397" r:id="rId4"/>
    <p:sldId id="567" r:id="rId5"/>
    <p:sldId id="568" r:id="rId6"/>
    <p:sldId id="569" r:id="rId7"/>
    <p:sldId id="570" r:id="rId8"/>
    <p:sldId id="571" r:id="rId9"/>
    <p:sldId id="572" r:id="rId10"/>
    <p:sldId id="573" r:id="rId11"/>
    <p:sldId id="574" r:id="rId12"/>
    <p:sldId id="575" r:id="rId13"/>
    <p:sldId id="576" r:id="rId14"/>
    <p:sldId id="577" r:id="rId15"/>
    <p:sldId id="578" r:id="rId16"/>
    <p:sldId id="579" r:id="rId17"/>
    <p:sldId id="580" r:id="rId18"/>
    <p:sldId id="581" r:id="rId19"/>
    <p:sldId id="582" r:id="rId20"/>
    <p:sldId id="583" r:id="rId21"/>
    <p:sldId id="584" r:id="rId22"/>
    <p:sldId id="585" r:id="rId23"/>
    <p:sldId id="586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  <p:sldId id="595" r:id="rId33"/>
    <p:sldId id="596" r:id="rId34"/>
    <p:sldId id="597" r:id="rId35"/>
    <p:sldId id="598" r:id="rId36"/>
    <p:sldId id="599" r:id="rId37"/>
    <p:sldId id="600" r:id="rId38"/>
    <p:sldId id="601" r:id="rId39"/>
    <p:sldId id="602" r:id="rId40"/>
    <p:sldId id="603" r:id="rId41"/>
    <p:sldId id="604" r:id="rId42"/>
    <p:sldId id="605" r:id="rId43"/>
    <p:sldId id="606" r:id="rId44"/>
    <p:sldId id="607" r:id="rId45"/>
    <p:sldId id="608" r:id="rId46"/>
    <p:sldId id="609" r:id="rId47"/>
    <p:sldId id="610" r:id="rId48"/>
    <p:sldId id="611" r:id="rId49"/>
    <p:sldId id="612" r:id="rId50"/>
    <p:sldId id="613" r:id="rId51"/>
    <p:sldId id="614" r:id="rId52"/>
    <p:sldId id="615" r:id="rId53"/>
    <p:sldId id="616" r:id="rId54"/>
    <p:sldId id="617" r:id="rId55"/>
    <p:sldId id="618" r:id="rId56"/>
    <p:sldId id="619" r:id="rId57"/>
    <p:sldId id="620" r:id="rId58"/>
    <p:sldId id="621" r:id="rId59"/>
    <p:sldId id="622" r:id="rId60"/>
    <p:sldId id="623" r:id="rId61"/>
    <p:sldId id="266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96"/>
    <a:srgbClr val="4472C4"/>
    <a:srgbClr val="FFFFFF"/>
    <a:srgbClr val="972630"/>
    <a:srgbClr val="E9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1" autoAdjust="0"/>
    <p:restoredTop sz="94915" autoAdjust="0"/>
  </p:normalViewPr>
  <p:slideViewPr>
    <p:cSldViewPr snapToGrid="0" snapToObjects="1">
      <p:cViewPr varScale="1">
        <p:scale>
          <a:sx n="86" d="100"/>
          <a:sy n="86" d="100"/>
        </p:scale>
        <p:origin x="11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8087A-2E18-834E-87F0-796B6AA0FBAE}" type="datetimeFigureOut">
              <a:rPr lang="x-none" altLang="zh-CN" smtClean="0"/>
              <a:t>2023/11/3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A9A9A-EB36-3A4D-89FD-154D131BB50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461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5860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24865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27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66312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50941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315093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060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32419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73876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403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94187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400844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890050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012055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86624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00952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84136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52364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43113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552616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14144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397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60238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120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39481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34610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818783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686869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653627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895931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80463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79985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2998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73562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581010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674837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47377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261119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819351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818546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4055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185752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095525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14797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139867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986947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693850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61120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467748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196634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956872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900290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94966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520668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4048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4002391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60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138831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61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823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35801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33837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2764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67677" y="163516"/>
              <a:ext cx="5828734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基于对象的程序设计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1956368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en-US" altLang="zh-CN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的数据类型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0649734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en-US" altLang="zh-CN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3.4 C++</a:t>
              </a: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的输入与输出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280147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3172-7326-274D-A025-61A6C0F815DA}" type="datetime1">
              <a:rPr lang="en-US" smtClean="0"/>
              <a:t>11/3/2023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5467094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0-02CA-9E44-93B5-ABD23FEEE5D8}" type="datetime1">
              <a:rPr lang="en-US" smtClean="0"/>
              <a:t>11/3/2023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2647584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4D82-05DA-6E47-9732-811A0EE3FB5D}" type="datetime1">
              <a:rPr lang="en-US" smtClean="0"/>
              <a:t>11/3/2023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4464345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4B23-5173-4144-B19A-D03A890A29AA}" type="datetime1">
              <a:rPr lang="en-US" smtClean="0"/>
              <a:t>11/3/2023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399035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AC15-A111-124F-A5AC-2086258B21C0}" type="datetime1">
              <a:rPr lang="en-US" smtClean="0"/>
              <a:t>11/3/2023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964195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31F1-E037-734F-B280-B7C999D04781}" type="datetime1">
              <a:rPr lang="en-US" smtClean="0"/>
              <a:t>11/3/2023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390500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FD0-0DF7-5B43-9974-D18ED6775930}" type="datetime1">
              <a:rPr lang="en-US" smtClean="0"/>
              <a:t>11/3/2023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45861116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C06A-9456-F341-AEB0-3DF0E67DC59E}" type="datetime1">
              <a:rPr lang="en-US" smtClean="0"/>
              <a:t>11/3/2023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111019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6299" y="289156"/>
              <a:ext cx="6249262" cy="5232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13.1 C++</a:t>
              </a:r>
              <a:r>
                <a:rPr lang="zh-CN" altLang="en-US" sz="28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的输入和输出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29902776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81D2-4F58-3341-B7D7-AC73EFD15F88}" type="datetime1">
              <a:rPr lang="en-US" smtClean="0"/>
              <a:t>11/3/2023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96409035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482-4C37-FF42-9DBE-9452E01F0D58}" type="datetime1">
              <a:rPr lang="en-US" smtClean="0"/>
              <a:t>11/3/2023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940479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ext Box 90">
            <a:extLst>
              <a:ext uri="{FF2B5EF4-FFF2-40B4-BE49-F238E27FC236}">
                <a16:creationId xmlns:a16="http://schemas.microsoft.com/office/drawing/2014/main" id="{D2BC217E-0B45-856B-FEB0-11F17E2E70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603" y="318652"/>
            <a:ext cx="6139600" cy="523220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8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13.2 </a:t>
            </a:r>
            <a:r>
              <a:rPr lang="zh-CN" altLang="en-US" sz="28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标准输出流</a:t>
            </a:r>
          </a:p>
        </p:txBody>
      </p:sp>
    </p:spTree>
    <p:extLst>
      <p:ext uri="{BB962C8B-B14F-4D97-AF65-F5344CB8AC3E}">
        <p14:creationId xmlns:p14="http://schemas.microsoft.com/office/powerpoint/2010/main" val="101508717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6299" y="289156"/>
              <a:ext cx="6249262" cy="5232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13.3 </a:t>
              </a:r>
              <a:r>
                <a:rPr lang="zh-CN" altLang="en-US" sz="28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文件流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9369480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ext Box 90">
            <a:extLst>
              <a:ext uri="{FF2B5EF4-FFF2-40B4-BE49-F238E27FC236}">
                <a16:creationId xmlns:a16="http://schemas.microsoft.com/office/drawing/2014/main" id="{514E0F9B-9971-CC9A-3A5A-30311DEE14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742" y="298784"/>
            <a:ext cx="6188461" cy="523220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8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13.4 </a:t>
            </a:r>
            <a:r>
              <a:rPr lang="zh-CN" altLang="en-US" sz="28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文件操作</a:t>
            </a:r>
          </a:p>
        </p:txBody>
      </p:sp>
    </p:spTree>
    <p:extLst>
      <p:ext uri="{BB962C8B-B14F-4D97-AF65-F5344CB8AC3E}">
        <p14:creationId xmlns:p14="http://schemas.microsoft.com/office/powerpoint/2010/main" val="6256417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3" name="Text Box 90">
            <a:extLst>
              <a:ext uri="{FF2B5EF4-FFF2-40B4-BE49-F238E27FC236}">
                <a16:creationId xmlns:a16="http://schemas.microsoft.com/office/drawing/2014/main" id="{7D7C4AEC-2A5B-4728-0F3B-3FDD52382F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57097"/>
            <a:ext cx="6121594" cy="553998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30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13.5 </a:t>
            </a:r>
            <a:r>
              <a:rPr lang="zh-CN" altLang="en-US" sz="30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字符串流</a:t>
            </a:r>
          </a:p>
        </p:txBody>
      </p:sp>
    </p:spTree>
    <p:extLst>
      <p:ext uri="{BB962C8B-B14F-4D97-AF65-F5344CB8AC3E}">
        <p14:creationId xmlns:p14="http://schemas.microsoft.com/office/powerpoint/2010/main" val="194970775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ext Box 90">
            <a:extLst>
              <a:ext uri="{FF2B5EF4-FFF2-40B4-BE49-F238E27FC236}">
                <a16:creationId xmlns:a16="http://schemas.microsoft.com/office/drawing/2014/main" id="{9D23C8DD-059C-30FE-25F0-EBDD4D544B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9504" y="257097"/>
            <a:ext cx="5899699" cy="584775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32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10.6 </a:t>
            </a:r>
            <a:r>
              <a:rPr lang="zh-CN" altLang="en-US" sz="32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重载单目运算符</a:t>
            </a:r>
          </a:p>
        </p:txBody>
      </p:sp>
    </p:spTree>
    <p:extLst>
      <p:ext uri="{BB962C8B-B14F-4D97-AF65-F5344CB8AC3E}">
        <p14:creationId xmlns:p14="http://schemas.microsoft.com/office/powerpoint/2010/main" val="203535849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ext Box 90">
            <a:extLst>
              <a:ext uri="{FF2B5EF4-FFF2-40B4-BE49-F238E27FC236}">
                <a16:creationId xmlns:a16="http://schemas.microsoft.com/office/drawing/2014/main" id="{514E0F9B-9971-CC9A-3A5A-30311DEE14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742" y="298784"/>
            <a:ext cx="6188461" cy="461665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4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10.7 </a:t>
            </a:r>
            <a:r>
              <a:rPr lang="zh-CN" altLang="en-US" sz="24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重载流插入运算符和流提取运算符</a:t>
            </a:r>
          </a:p>
        </p:txBody>
      </p:sp>
    </p:spTree>
    <p:extLst>
      <p:ext uri="{BB962C8B-B14F-4D97-AF65-F5344CB8AC3E}">
        <p14:creationId xmlns:p14="http://schemas.microsoft.com/office/powerpoint/2010/main" val="387855558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ext Box 90">
            <a:extLst>
              <a:ext uri="{FF2B5EF4-FFF2-40B4-BE49-F238E27FC236}">
                <a16:creationId xmlns:a16="http://schemas.microsoft.com/office/drawing/2014/main" id="{188B2A9F-08E1-2CFE-D1A9-AD30119C25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9504" y="257097"/>
            <a:ext cx="5899699" cy="584775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32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10.8 </a:t>
            </a:r>
            <a:r>
              <a:rPr lang="zh-CN" altLang="en-US" sz="32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不同类型数据间的转换</a:t>
            </a:r>
          </a:p>
        </p:txBody>
      </p:sp>
    </p:spTree>
    <p:extLst>
      <p:ext uri="{BB962C8B-B14F-4D97-AF65-F5344CB8AC3E}">
        <p14:creationId xmlns:p14="http://schemas.microsoft.com/office/powerpoint/2010/main" val="28350081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C67E-3983-394B-99F2-6BED77F20303}" type="datetime1">
              <a:rPr lang="en-US" smtClean="0"/>
              <a:t>11/3/2023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5719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80" r:id="rId4"/>
    <p:sldLayoutId id="2147483674" r:id="rId5"/>
    <p:sldLayoutId id="2147483675" r:id="rId6"/>
    <p:sldLayoutId id="2147483676" r:id="rId7"/>
    <p:sldLayoutId id="2147483681" r:id="rId8"/>
    <p:sldLayoutId id="2147483677" r:id="rId9"/>
    <p:sldLayoutId id="2147483678" r:id="rId10"/>
    <p:sldLayoutId id="2147483679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40" y="-18531"/>
            <a:ext cx="9154877" cy="1197582"/>
            <a:chOff x="-5440" y="-18531"/>
            <a:chExt cx="9154877" cy="1197582"/>
          </a:xfrm>
          <a:solidFill>
            <a:srgbClr val="044F96"/>
          </a:solidFill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440" y="-18531"/>
              <a:ext cx="9154877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87" y="162448"/>
              <a:ext cx="5095144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面向对象编程</a:t>
              </a:r>
              <a:r>
                <a:rPr lang="en-US" altLang="zh-CN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endParaRPr lang="zh-CN" altLang="en-US" sz="40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2">
            <a:extLst>
              <a:ext uri="{FF2B5EF4-FFF2-40B4-BE49-F238E27FC236}">
                <a16:creationId xmlns:a16="http://schemas.microsoft.com/office/drawing/2014/main" id="{89E627E6-A707-FB4B-B877-FD871B38022D}"/>
              </a:ext>
            </a:extLst>
          </p:cNvPr>
          <p:cNvSpPr/>
          <p:nvPr/>
        </p:nvSpPr>
        <p:spPr>
          <a:xfrm>
            <a:off x="-10877" y="2500587"/>
            <a:ext cx="9154877" cy="646323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基于对象的程序设计</a:t>
            </a:r>
          </a:p>
        </p:txBody>
      </p:sp>
      <p:cxnSp>
        <p:nvCxnSpPr>
          <p:cNvPr id="15" name="直接连接符 5">
            <a:extLst>
              <a:ext uri="{FF2B5EF4-FFF2-40B4-BE49-F238E27FC236}">
                <a16:creationId xmlns:a16="http://schemas.microsoft.com/office/drawing/2014/main" id="{730AE0B0-1908-C849-BF7A-EE090AEA732A}"/>
              </a:ext>
            </a:extLst>
          </p:cNvPr>
          <p:cNvCxnSpPr/>
          <p:nvPr/>
        </p:nvCxnSpPr>
        <p:spPr>
          <a:xfrm>
            <a:off x="1439979" y="3319136"/>
            <a:ext cx="625316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13" name="矩形 2">
            <a:extLst>
              <a:ext uri="{FF2B5EF4-FFF2-40B4-BE49-F238E27FC236}">
                <a16:creationId xmlns:a16="http://schemas.microsoft.com/office/drawing/2014/main" id="{C556C3F6-47D4-E068-FF98-CA80DC695DE8}"/>
              </a:ext>
            </a:extLst>
          </p:cNvPr>
          <p:cNvSpPr/>
          <p:nvPr/>
        </p:nvSpPr>
        <p:spPr>
          <a:xfrm>
            <a:off x="-10879" y="4104067"/>
            <a:ext cx="915487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主讲人：阚世超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562428-9558-36C2-BAD0-C756080C8F48}"/>
              </a:ext>
            </a:extLst>
          </p:cNvPr>
          <p:cNvSpPr/>
          <p:nvPr/>
        </p:nvSpPr>
        <p:spPr>
          <a:xfrm>
            <a:off x="-51920" y="3580507"/>
            <a:ext cx="915487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2023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秋季学期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6C9A0B-E263-6C37-E931-990DBE51F313}"/>
              </a:ext>
            </a:extLst>
          </p:cNvPr>
          <p:cNvSpPr/>
          <p:nvPr/>
        </p:nvSpPr>
        <p:spPr>
          <a:xfrm>
            <a:off x="-8577" y="4689529"/>
            <a:ext cx="915487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邮件：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kanshichao@csu.edu.cn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ijay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11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1029">
            <a:extLst>
              <a:ext uri="{FF2B5EF4-FFF2-40B4-BE49-F238E27FC236}">
                <a16:creationId xmlns:a16="http://schemas.microsoft.com/office/drawing/2014/main" id="{1385BAC9-6171-F6D0-765B-488E46637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44" y="1321023"/>
            <a:ext cx="7818437" cy="462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标准输出流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：流向标准输出设备的数据。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1.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cout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（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console output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）流对象</a:t>
            </a:r>
          </a:p>
          <a:p>
            <a:pPr marL="323842" marR="0" lvl="0" indent="-323842" algn="l" defTabSz="863579" rtl="0" eaLnBrk="1" fontAlgn="base" latinLnBrk="0" hangingPunct="1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cout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流开辟内存缓冲区，用来存放流数据，遇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endl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时，不论缓冲区是否已满，立即输出流中所有数据，然后插入一个换行符，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并刷新流(清空缓冲区)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2.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cerr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流对象</a:t>
            </a:r>
          </a:p>
          <a:p>
            <a:pPr marL="323842" marR="0" lvl="0" indent="-323842" algn="l" defTabSz="863579" rtl="0" eaLnBrk="1" fontAlgn="base" latinLnBrk="0" hangingPunct="1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作用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：向标准错误设备输出有关出错信息。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3.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clog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流对象</a:t>
            </a:r>
          </a:p>
          <a:p>
            <a:pPr marL="323842" marR="0" lvl="0" indent="-323842" algn="l" defTabSz="863579" rtl="0" eaLnBrk="1" fontAlgn="base" latinLnBrk="0" hangingPunct="1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作用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：和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cerr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相同。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8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区别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: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cerr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不经过缓冲区，直接向显示器上输出有关信息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，而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clog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的信息存放在缓冲区，缓冲区满后或遇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endl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时输出。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ea typeface="仿宋_GB231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79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60552727-F834-1DC2-D83F-61D0A6C29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10" y="1190012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13.2.2 格式输出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A202979-22A4-53A5-BC61-B801A7F11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22" y="2029656"/>
            <a:ext cx="8920976" cy="240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1. 使用控制符控制输出格式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输出数据的控制符见书中表13.3。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注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：这些控制符是在头文件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iomanip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中定义的，因而程序中应当包含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iomanip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。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237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9BBF069-79FD-778A-9268-073B756DA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1290917"/>
            <a:ext cx="8474927" cy="3509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indent="-6000" eaLnBrk="1" hangingPunct="1">
              <a:lnSpc>
                <a:spcPct val="150000"/>
              </a:lnSpc>
              <a:buClr>
                <a:srgbClr val="FF0000"/>
              </a:buClr>
              <a:buSzPct val="75000"/>
              <a:buFont typeface="Wingdings" pitchFamily="2" charset="2"/>
              <a:buChar char="p"/>
            </a:pPr>
            <a:r>
              <a:rPr lang="zh-CN" altLang="en-US" sz="2268" b="0" kern="0" dirty="0">
                <a:ea typeface="黑体" panose="02010609060101010101" pitchFamily="49" charset="-122"/>
              </a:rPr>
              <a:t> 输入输出时有一些特殊的要求，如：</a:t>
            </a:r>
            <a:r>
              <a:rPr lang="zh-CN" altLang="en-US" sz="2268" b="0" kern="0" dirty="0">
                <a:solidFill>
                  <a:srgbClr val="0000FF"/>
                </a:solidFill>
                <a:ea typeface="黑体" panose="02010609060101010101" pitchFamily="49" charset="-122"/>
              </a:rPr>
              <a:t>在输出实数时规定字段宽度；只保留两位小数；数据向左或向右对齐</a:t>
            </a:r>
            <a:r>
              <a:rPr lang="zh-CN" altLang="en-US" sz="2268" b="0" kern="0" dirty="0">
                <a:ea typeface="黑体" panose="02010609060101010101" pitchFamily="49" charset="-122"/>
              </a:rPr>
              <a:t>等。</a:t>
            </a:r>
            <a:endParaRPr lang="en-US" altLang="zh-CN" sz="2268" b="0" kern="0" dirty="0">
              <a:ea typeface="黑体" panose="02010609060101010101" pitchFamily="49" charset="-122"/>
            </a:endParaRPr>
          </a:p>
          <a:p>
            <a:pPr indent="-6000" eaLnBrk="1" hangingPunct="1">
              <a:lnSpc>
                <a:spcPct val="150000"/>
              </a:lnSpc>
              <a:buClr>
                <a:srgbClr val="FF0000"/>
              </a:buClr>
              <a:buSzPct val="75000"/>
              <a:buFont typeface="Wingdings" pitchFamily="2" charset="2"/>
              <a:buChar char="p"/>
            </a:pPr>
            <a:r>
              <a:rPr lang="en-US" altLang="zh-CN" sz="2268" b="0" kern="0" dirty="0">
                <a:ea typeface="黑体" panose="02010609060101010101" pitchFamily="49" charset="-122"/>
              </a:rPr>
              <a:t> C++</a:t>
            </a:r>
            <a:r>
              <a:rPr lang="zh-CN" altLang="en-US" sz="2268" b="0" kern="0" dirty="0">
                <a:ea typeface="黑体" panose="02010609060101010101" pitchFamily="49" charset="-122"/>
              </a:rPr>
              <a:t>提供了在输入输出流中使用的</a:t>
            </a:r>
            <a:r>
              <a:rPr lang="zh-CN" altLang="en-US" sz="2268" b="0" kern="0" dirty="0">
                <a:solidFill>
                  <a:srgbClr val="0000FF"/>
                </a:solidFill>
                <a:ea typeface="黑体" panose="02010609060101010101" pitchFamily="49" charset="-122"/>
              </a:rPr>
              <a:t>控制符</a:t>
            </a:r>
            <a:r>
              <a:rPr lang="zh-CN" altLang="en-US" sz="2268" b="0" kern="0" dirty="0">
                <a:ea typeface="黑体" panose="02010609060101010101" pitchFamily="49" charset="-122"/>
              </a:rPr>
              <a:t>(有的书中称为操纵符)，见书中表3.1。</a:t>
            </a:r>
          </a:p>
          <a:p>
            <a:pPr indent="-6000" eaLnBrk="1" hangingPunct="1">
              <a:lnSpc>
                <a:spcPct val="150000"/>
              </a:lnSpc>
              <a:buClr>
                <a:srgbClr val="FF0000"/>
              </a:buClr>
              <a:buSzPct val="75000"/>
              <a:buFont typeface="Wingdings" pitchFamily="2" charset="2"/>
              <a:buChar char="p"/>
            </a:pPr>
            <a:r>
              <a:rPr lang="zh-CN" altLang="en-US" sz="2268" b="0" kern="0" dirty="0">
                <a:ea typeface="黑体" panose="02010609060101010101" pitchFamily="49" charset="-122"/>
              </a:rPr>
              <a:t> 注意： 如果使用了控制符，在程序单位的开头除了要加</a:t>
            </a:r>
            <a:r>
              <a:rPr lang="en-US" altLang="zh-CN" sz="2268" b="0" kern="0" dirty="0">
                <a:ea typeface="黑体" panose="02010609060101010101" pitchFamily="49" charset="-122"/>
              </a:rPr>
              <a:t>iostream</a:t>
            </a:r>
            <a:r>
              <a:rPr lang="zh-CN" altLang="en-US" sz="2268" b="0" kern="0" dirty="0">
                <a:ea typeface="黑体" panose="02010609060101010101" pitchFamily="49" charset="-122"/>
              </a:rPr>
              <a:t>头文件外，还要加</a:t>
            </a:r>
            <a:r>
              <a:rPr lang="en-US" altLang="zh-CN" sz="2268" b="0" kern="0" dirty="0" err="1">
                <a:solidFill>
                  <a:srgbClr val="FF0000"/>
                </a:solidFill>
                <a:ea typeface="黑体" panose="02010609060101010101" pitchFamily="49" charset="-122"/>
              </a:rPr>
              <a:t>iomanip</a:t>
            </a:r>
            <a:r>
              <a:rPr lang="zh-CN" altLang="en-US" sz="2268" b="0" kern="0" dirty="0">
                <a:ea typeface="黑体" panose="02010609060101010101" pitchFamily="49" charset="-122"/>
              </a:rPr>
              <a:t>头文件。</a:t>
            </a:r>
          </a:p>
        </p:txBody>
      </p:sp>
    </p:spTree>
    <p:extLst>
      <p:ext uri="{BB962C8B-B14F-4D97-AF65-F5344CB8AC3E}">
        <p14:creationId xmlns:p14="http://schemas.microsoft.com/office/powerpoint/2010/main" val="33324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554A2D-38B4-438F-026D-172C94F50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2" y="1907424"/>
            <a:ext cx="8352226" cy="428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6000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189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黑体" pitchFamily="49" charset="-122"/>
                <a:cs typeface="Arial"/>
              </a:rPr>
              <a:t>例：</a:t>
            </a:r>
            <a:r>
              <a:rPr kumimoji="1" lang="en-US" altLang="zh-CN" sz="189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黑体" pitchFamily="49" charset="-122"/>
                <a:cs typeface="Arial"/>
              </a:rPr>
              <a:t>double a=123.456789012345;              </a:t>
            </a:r>
            <a:r>
              <a:rPr kumimoji="1" lang="zh-CN" altLang="en-US" sz="189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黑体" pitchFamily="49" charset="-122"/>
                <a:cs typeface="Arial"/>
              </a:rPr>
              <a:t>对</a:t>
            </a:r>
            <a:r>
              <a:rPr kumimoji="1" lang="en-US" altLang="zh-CN" sz="189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黑体" pitchFamily="49" charset="-122"/>
                <a:cs typeface="Arial"/>
              </a:rPr>
              <a:t>a</a:t>
            </a:r>
            <a:r>
              <a:rPr kumimoji="1" lang="zh-CN" altLang="en-US" sz="189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黑体" pitchFamily="49" charset="-122"/>
                <a:cs typeface="Arial"/>
              </a:rPr>
              <a:t>赋初值</a:t>
            </a:r>
          </a:p>
          <a:p>
            <a:pPr marL="323842" marR="0" lvl="0" indent="-6000" algn="l" defTabSz="863579" rtl="0" eaLnBrk="1" fontAlgn="base" latinLnBrk="0" hangingPunct="1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(1) 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&lt;&lt;a;                                                 </a:t>
            </a:r>
            <a:r>
              <a:rPr kumimoji="1" lang="zh-CN" altLang="en-US" sz="189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输出： 123.456  </a:t>
            </a:r>
          </a:p>
          <a:p>
            <a:pPr marL="323842" marR="0" lvl="0" indent="-6000" algn="l" defTabSz="863579" rtl="0" eaLnBrk="1" fontAlgn="base" latinLnBrk="0" hangingPunct="1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(2) 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&lt;&lt;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setprecision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(9)&lt;&lt;a;                    </a:t>
            </a:r>
            <a:r>
              <a:rPr kumimoji="1" lang="zh-CN" altLang="en-US" sz="189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输出： 123.456789  </a:t>
            </a:r>
          </a:p>
          <a:p>
            <a:pPr marL="323842" marR="0" lvl="0" indent="-6000" algn="l" defTabSz="863579" rtl="0" eaLnBrk="1" fontAlgn="base" latinLnBrk="0" hangingPunct="1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(3) 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&lt;&lt;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setprecision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(6);                          </a:t>
            </a:r>
            <a:r>
              <a:rPr kumimoji="1" lang="zh-CN" altLang="en-US" sz="189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恢复默认格式(精度为6)</a:t>
            </a:r>
          </a:p>
          <a:p>
            <a:pPr marL="323842" marR="0" lvl="0" indent="-6000" algn="l" defTabSz="863579" rtl="0" eaLnBrk="1" fontAlgn="base" latinLnBrk="0" hangingPunct="1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(4) 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&lt;&lt; 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setiosflags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ios∷fixed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);             </a:t>
            </a:r>
            <a:r>
              <a:rPr kumimoji="1" lang="zh-CN" altLang="en-US" sz="189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输出： 123.456789</a:t>
            </a:r>
          </a:p>
          <a:p>
            <a:pPr marL="323842" marR="0" lvl="0" indent="-6000" algn="l" defTabSz="863579" rtl="0" eaLnBrk="1" fontAlgn="base" latinLnBrk="0" hangingPunct="1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(5) 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&lt;&lt;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setiosflags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ios∷fixed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)&lt;&lt;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setprecision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(8)&lt;&lt;a;</a:t>
            </a:r>
          </a:p>
          <a:p>
            <a:pPr marL="323842" marR="0" lvl="0" indent="-6000" algn="l" defTabSz="863579" rtl="0" eaLnBrk="1" fontAlgn="base" latinLnBrk="0" hangingPunct="1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                                                                       </a:t>
            </a:r>
            <a:r>
              <a:rPr kumimoji="1" lang="zh-CN" altLang="en-US" sz="189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输出： 123.45678901</a:t>
            </a:r>
          </a:p>
          <a:p>
            <a:pPr marL="323842" marR="0" lvl="0" indent="-6000" algn="l" defTabSz="863579" rtl="0" eaLnBrk="1" fontAlgn="base" latinLnBrk="0" hangingPunct="1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(6) 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&lt;&lt;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setiosflags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ios∷scientific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)&lt;&lt;a;  </a:t>
            </a:r>
            <a:r>
              <a:rPr kumimoji="1" lang="zh-CN" altLang="en-US" sz="189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输出： 1.234568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e+02</a:t>
            </a:r>
          </a:p>
          <a:p>
            <a:pPr marL="323842" marR="0" lvl="0" indent="-6000" algn="l" defTabSz="863579" rtl="0" eaLnBrk="1" fontAlgn="base" latinLnBrk="0" hangingPunct="1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(7) 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&lt;&lt;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setiosflags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ios∷scientific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)&lt;&lt;</a:t>
            </a:r>
            <a:r>
              <a:rPr kumimoji="1" lang="en-US" altLang="zh-CN" sz="189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setprecision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(4)&lt;&lt;a; </a:t>
            </a:r>
          </a:p>
          <a:p>
            <a:pPr marL="323842" marR="0" lvl="0" indent="-6000" algn="l" defTabSz="863579" rtl="0" eaLnBrk="1" fontAlgn="base" latinLnBrk="0" hangingPunct="1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                                                                        </a:t>
            </a:r>
            <a:r>
              <a:rPr kumimoji="1" lang="zh-CN" altLang="en-US" sz="189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输出： 1.2346</a:t>
            </a:r>
            <a:r>
              <a:rPr kumimoji="1" lang="en-US" altLang="zh-CN" sz="189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e02</a:t>
            </a:r>
          </a:p>
        </p:txBody>
      </p:sp>
      <p:sp>
        <p:nvSpPr>
          <p:cNvPr id="5" name="矩形标注 6">
            <a:extLst>
              <a:ext uri="{FF2B5EF4-FFF2-40B4-BE49-F238E27FC236}">
                <a16:creationId xmlns:a16="http://schemas.microsoft.com/office/drawing/2014/main" id="{A1694D2C-A725-B45B-87A1-B70DE03B902B}"/>
              </a:ext>
            </a:extLst>
          </p:cNvPr>
          <p:cNvSpPr/>
          <p:nvPr/>
        </p:nvSpPr>
        <p:spPr>
          <a:xfrm>
            <a:off x="3300691" y="1569915"/>
            <a:ext cx="2835077" cy="945026"/>
          </a:xfrm>
          <a:prstGeom prst="wedgeRectCallout">
            <a:avLst>
              <a:gd name="adj1" fmla="val -63430"/>
              <a:gd name="adj2" fmla="val 78145"/>
            </a:avLst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9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setprecision(n)</a:t>
            </a:r>
            <a:r>
              <a:rPr kumimoji="0" lang="zh-CN" altLang="en-US" sz="189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：</a:t>
            </a:r>
            <a:endParaRPr kumimoji="0" lang="en-US" altLang="zh-CN" sz="189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charset="0"/>
              <a:ea typeface="黑体" pitchFamily="49" charset="-122"/>
              <a:cs typeface="Arial"/>
            </a:endParaRP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9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设置浮点数的精度为</a:t>
            </a:r>
            <a:r>
              <a:rPr kumimoji="0" lang="en-US" altLang="zh-CN" sz="189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n</a:t>
            </a:r>
            <a:r>
              <a:rPr kumimoji="0" lang="zh-CN" altLang="en-US" sz="189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位</a:t>
            </a:r>
          </a:p>
        </p:txBody>
      </p:sp>
      <p:sp>
        <p:nvSpPr>
          <p:cNvPr id="6" name="矩形标注 7">
            <a:extLst>
              <a:ext uri="{FF2B5EF4-FFF2-40B4-BE49-F238E27FC236}">
                <a16:creationId xmlns:a16="http://schemas.microsoft.com/office/drawing/2014/main" id="{BF220A70-6B36-D519-F604-BABA2A30EE37}"/>
              </a:ext>
            </a:extLst>
          </p:cNvPr>
          <p:cNvSpPr/>
          <p:nvPr/>
        </p:nvSpPr>
        <p:spPr>
          <a:xfrm>
            <a:off x="3165688" y="2312436"/>
            <a:ext cx="2835077" cy="1012527"/>
          </a:xfrm>
          <a:prstGeom prst="wedgeRectCallout">
            <a:avLst>
              <a:gd name="adj1" fmla="val -63430"/>
              <a:gd name="adj2" fmla="val 78145"/>
            </a:avLst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9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setiosflags</a:t>
            </a:r>
            <a:r>
              <a:rPr kumimoji="0" lang="en-US" altLang="zh-CN" sz="189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(</a:t>
            </a:r>
            <a:r>
              <a:rPr kumimoji="0" lang="en-US" altLang="zh-CN" sz="189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cs typeface="Arial"/>
              </a:rPr>
              <a:t>ios∷fixed</a:t>
            </a:r>
            <a:r>
              <a:rPr kumimoji="0" lang="en-US" altLang="zh-CN" sz="189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)</a:t>
            </a:r>
            <a:r>
              <a:rPr kumimoji="0" lang="zh-CN" altLang="en-US" sz="189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：</a:t>
            </a:r>
            <a:endParaRPr kumimoji="0" lang="en-US" altLang="zh-CN" sz="189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charset="0"/>
              <a:ea typeface="黑体" pitchFamily="49" charset="-122"/>
              <a:cs typeface="Arial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9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设置浮点数以固定的小数位数显示</a:t>
            </a:r>
          </a:p>
        </p:txBody>
      </p:sp>
      <p:sp>
        <p:nvSpPr>
          <p:cNvPr id="7" name="矩形标注 9">
            <a:extLst>
              <a:ext uri="{FF2B5EF4-FFF2-40B4-BE49-F238E27FC236}">
                <a16:creationId xmlns:a16="http://schemas.microsoft.com/office/drawing/2014/main" id="{E274683C-081D-653D-4896-99876641ACAE}"/>
              </a:ext>
            </a:extLst>
          </p:cNvPr>
          <p:cNvSpPr/>
          <p:nvPr/>
        </p:nvSpPr>
        <p:spPr>
          <a:xfrm>
            <a:off x="2490668" y="1232406"/>
            <a:ext cx="2835077" cy="945026"/>
          </a:xfrm>
          <a:prstGeom prst="wedgeRectCallout">
            <a:avLst>
              <a:gd name="adj1" fmla="val -63430"/>
              <a:gd name="adj2" fmla="val 78145"/>
            </a:avLst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9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以十进制小数形式输出，全部有效数字为</a:t>
            </a:r>
            <a:r>
              <a:rPr kumimoji="0" lang="en-US" altLang="zh-CN" sz="189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6</a:t>
            </a:r>
            <a:endParaRPr kumimoji="0" lang="zh-CN" altLang="en-US" sz="189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黑体" pitchFamily="49" charset="-122"/>
              <a:cs typeface="Arial"/>
            </a:endParaRPr>
          </a:p>
        </p:txBody>
      </p:sp>
      <p:sp>
        <p:nvSpPr>
          <p:cNvPr id="8" name="矩形标注 10">
            <a:extLst>
              <a:ext uri="{FF2B5EF4-FFF2-40B4-BE49-F238E27FC236}">
                <a16:creationId xmlns:a16="http://schemas.microsoft.com/office/drawing/2014/main" id="{F4B4C2B8-26F5-1251-CE9E-67A819503F94}"/>
              </a:ext>
            </a:extLst>
          </p:cNvPr>
          <p:cNvSpPr/>
          <p:nvPr/>
        </p:nvSpPr>
        <p:spPr>
          <a:xfrm>
            <a:off x="5190740" y="2784947"/>
            <a:ext cx="3105084" cy="877524"/>
          </a:xfrm>
          <a:prstGeom prst="wedgeRectCallout">
            <a:avLst>
              <a:gd name="adj1" fmla="val -50782"/>
              <a:gd name="adj2" fmla="val 90932"/>
            </a:avLst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ts val="283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9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在以</a:t>
            </a:r>
            <a:r>
              <a:rPr kumimoji="0" lang="en-US" altLang="zh-CN" sz="189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fixed</a:t>
            </a:r>
            <a:r>
              <a:rPr kumimoji="0" lang="zh-CN" altLang="en-US" sz="189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和</a:t>
            </a:r>
            <a:r>
              <a:rPr kumimoji="0" lang="en-US" altLang="zh-CN" sz="189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scientific</a:t>
            </a:r>
            <a:r>
              <a:rPr kumimoji="0" lang="zh-CN" altLang="en-US" sz="189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形式输出时，</a:t>
            </a:r>
            <a:r>
              <a:rPr kumimoji="0" lang="en-US" altLang="zh-CN" sz="189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n</a:t>
            </a:r>
            <a:r>
              <a:rPr kumimoji="0" lang="zh-CN" altLang="en-US" sz="189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为小数位数</a:t>
            </a:r>
          </a:p>
        </p:txBody>
      </p:sp>
      <p:sp>
        <p:nvSpPr>
          <p:cNvPr id="9" name="矩形标注 11">
            <a:extLst>
              <a:ext uri="{FF2B5EF4-FFF2-40B4-BE49-F238E27FC236}">
                <a16:creationId xmlns:a16="http://schemas.microsoft.com/office/drawing/2014/main" id="{66C50D23-1139-FABF-50B3-1782439EF9FB}"/>
              </a:ext>
            </a:extLst>
          </p:cNvPr>
          <p:cNvSpPr/>
          <p:nvPr/>
        </p:nvSpPr>
        <p:spPr>
          <a:xfrm>
            <a:off x="2963181" y="3594969"/>
            <a:ext cx="3105084" cy="877524"/>
          </a:xfrm>
          <a:prstGeom prst="wedgeRectCallout">
            <a:avLst>
              <a:gd name="adj1" fmla="val -62707"/>
              <a:gd name="adj2" fmla="val 92211"/>
            </a:avLst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9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setiosflags</a:t>
            </a:r>
            <a:r>
              <a:rPr kumimoji="0" lang="en-US" altLang="zh-CN" sz="189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(</a:t>
            </a:r>
            <a:r>
              <a:rPr kumimoji="0" lang="en-US" altLang="zh-CN" sz="189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cs typeface="Arial"/>
              </a:rPr>
              <a:t>ios</a:t>
            </a:r>
            <a:r>
              <a:rPr kumimoji="0" lang="en-US" altLang="zh-CN" sz="189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cs typeface="Arial"/>
              </a:rPr>
              <a:t>∷ scientific</a:t>
            </a:r>
            <a:r>
              <a:rPr kumimoji="0" lang="en-US" altLang="zh-CN" sz="189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)</a:t>
            </a:r>
            <a:r>
              <a:rPr kumimoji="0" lang="zh-CN" altLang="en-US" sz="189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：</a:t>
            </a:r>
            <a:endParaRPr kumimoji="0" lang="en-US" altLang="zh-CN" sz="189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charset="0"/>
              <a:ea typeface="黑体" pitchFamily="49" charset="-122"/>
              <a:cs typeface="Arial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9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设置浮点数以指数形式显示</a:t>
            </a:r>
          </a:p>
        </p:txBody>
      </p:sp>
    </p:spTree>
    <p:extLst>
      <p:ext uri="{BB962C8B-B14F-4D97-AF65-F5344CB8AC3E}">
        <p14:creationId xmlns:p14="http://schemas.microsoft.com/office/powerpoint/2010/main" val="147386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B691A6-A1FB-AECF-C109-7918A8674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45" y="1620046"/>
            <a:ext cx="8352226" cy="301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6000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189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黑体" pitchFamily="49" charset="-122"/>
                <a:cs typeface="Arial"/>
              </a:rPr>
              <a:t>例：</a:t>
            </a:r>
            <a:r>
              <a:rPr kumimoji="1" lang="en-US" altLang="zh-CN" sz="189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黑体" pitchFamily="49" charset="-122"/>
                <a:cs typeface="Arial"/>
              </a:rPr>
              <a:t>int b=123456;  </a:t>
            </a:r>
            <a:r>
              <a:rPr kumimoji="1" lang="zh-CN" altLang="en-US" sz="189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黑体" pitchFamily="49" charset="-122"/>
                <a:cs typeface="Arial"/>
              </a:rPr>
              <a:t>对</a:t>
            </a:r>
            <a:r>
              <a:rPr kumimoji="1" lang="en-US" altLang="zh-CN" sz="189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黑体" pitchFamily="49" charset="-122"/>
                <a:cs typeface="Arial"/>
              </a:rPr>
              <a:t>b</a:t>
            </a:r>
            <a:r>
              <a:rPr kumimoji="1" lang="zh-CN" altLang="en-US" sz="1890" b="0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/>
                <a:ea typeface="黑体" pitchFamily="49" charset="-122"/>
                <a:cs typeface="Arial"/>
              </a:rPr>
              <a:t>赋初值</a:t>
            </a:r>
          </a:p>
          <a:p>
            <a:pPr marL="323842" marR="0" lvl="0" indent="-6000" algn="l" defTabSz="863579" rtl="0" eaLnBrk="1" fontAlgn="base" latinLnBrk="0" hangingPunct="1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189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(1) </a:t>
            </a:r>
            <a:r>
              <a:rPr kumimoji="1" lang="en-US" altLang="zh-CN" sz="189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cout&lt;&lt;b;                                                    </a:t>
            </a:r>
            <a:r>
              <a:rPr kumimoji="1" lang="zh-CN" altLang="en-US" sz="189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输出： 123456</a:t>
            </a:r>
          </a:p>
          <a:p>
            <a:pPr marL="323842" marR="0" lvl="0" indent="-6000" algn="l" defTabSz="863579" rtl="0" eaLnBrk="1" fontAlgn="base" latinLnBrk="0" hangingPunct="1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189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(2) </a:t>
            </a:r>
            <a:r>
              <a:rPr kumimoji="1" lang="en-US" altLang="zh-CN" sz="189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cout&lt;&lt;hex&lt;&lt;b;                                          </a:t>
            </a:r>
            <a:r>
              <a:rPr kumimoji="1" lang="zh-CN" altLang="en-US" sz="189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输出： 1</a:t>
            </a:r>
            <a:r>
              <a:rPr kumimoji="1" lang="en-US" altLang="zh-CN" sz="189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e240     </a:t>
            </a:r>
          </a:p>
          <a:p>
            <a:pPr marL="323842" marR="0" lvl="0" indent="-6000" algn="l" defTabSz="863579" rtl="0" eaLnBrk="1" fontAlgn="base" latinLnBrk="0" hangingPunct="1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189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(3) cout&lt;&lt;setiosflags(ios∷uppercase)&lt;&lt;b;  </a:t>
            </a:r>
            <a:r>
              <a:rPr kumimoji="1" lang="zh-CN" altLang="en-US" sz="189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输出： 1</a:t>
            </a:r>
            <a:r>
              <a:rPr kumimoji="1" lang="en-US" altLang="zh-CN" sz="189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E240     </a:t>
            </a:r>
          </a:p>
          <a:p>
            <a:pPr marL="323842" marR="0" lvl="0" indent="-6000" algn="l" defTabSz="863579" rtl="0" eaLnBrk="1" fontAlgn="base" latinLnBrk="0" hangingPunct="1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189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(4) cout&lt;&lt;setw(10)&lt;&lt;b&lt;&lt;′,′&lt;&lt;b;                   </a:t>
            </a:r>
            <a:r>
              <a:rPr kumimoji="1" lang="zh-CN" altLang="en-US" sz="189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输出：     123456</a:t>
            </a:r>
            <a:r>
              <a:rPr kumimoji="1" lang="en-US" altLang="zh-CN" sz="189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,</a:t>
            </a:r>
            <a:r>
              <a:rPr kumimoji="1" lang="zh-CN" altLang="en-US" sz="189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123456</a:t>
            </a:r>
          </a:p>
          <a:p>
            <a:pPr marL="323842" marR="0" lvl="0" indent="-6000" algn="l" defTabSz="863579" rtl="0" eaLnBrk="1" fontAlgn="base" latinLnBrk="0" hangingPunct="1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189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(5) </a:t>
            </a:r>
            <a:r>
              <a:rPr kumimoji="1" lang="en-US" altLang="zh-CN" sz="189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cout&lt;&lt;setfill(′*′)&lt;&lt;setw(10)&lt;&lt;b;             </a:t>
            </a:r>
            <a:r>
              <a:rPr kumimoji="1" lang="zh-CN" altLang="en-US" sz="189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输出： **** 123456</a:t>
            </a:r>
          </a:p>
          <a:p>
            <a:pPr marL="323842" marR="0" lvl="0" indent="-6000" algn="l" defTabSz="863579" rtl="0" eaLnBrk="1" fontAlgn="base" latinLnBrk="0" hangingPunct="1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189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(6) </a:t>
            </a:r>
            <a:r>
              <a:rPr kumimoji="1" lang="en-US" altLang="zh-CN" sz="189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cout&lt;&lt;setiosflags(ios∷showpos)&lt;&lt;b;     </a:t>
            </a:r>
            <a:r>
              <a:rPr kumimoji="1" lang="zh-CN" altLang="en-US" sz="189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输出： +123456</a:t>
            </a:r>
            <a:endParaRPr kumimoji="1" lang="zh-CN" altLang="en-US" sz="189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cs typeface="Arial"/>
            </a:endParaRPr>
          </a:p>
        </p:txBody>
      </p:sp>
      <p:sp>
        <p:nvSpPr>
          <p:cNvPr id="10" name="矩形标注 3">
            <a:extLst>
              <a:ext uri="{FF2B5EF4-FFF2-40B4-BE49-F238E27FC236}">
                <a16:creationId xmlns:a16="http://schemas.microsoft.com/office/drawing/2014/main" id="{8137C2D1-576B-E04B-CF1D-26933B2C4A47}"/>
              </a:ext>
            </a:extLst>
          </p:cNvPr>
          <p:cNvSpPr/>
          <p:nvPr/>
        </p:nvSpPr>
        <p:spPr>
          <a:xfrm>
            <a:off x="3359223" y="1282536"/>
            <a:ext cx="3510095" cy="945026"/>
          </a:xfrm>
          <a:prstGeom prst="wedgeRectCallout">
            <a:avLst>
              <a:gd name="adj1" fmla="val -80830"/>
              <a:gd name="adj2" fmla="val 80520"/>
            </a:avLst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1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dec: </a:t>
            </a:r>
            <a:r>
              <a:rPr kumimoji="0" lang="zh-CN" altLang="en-US" sz="1701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按十进制整型形式输出；</a:t>
            </a:r>
            <a:endParaRPr kumimoji="0" lang="en-US" altLang="zh-CN" sz="1701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黑体" pitchFamily="49" charset="-122"/>
              <a:cs typeface="Arial"/>
            </a:endParaRPr>
          </a:p>
          <a:p>
            <a:pPr marL="0" marR="0" lvl="0" indent="0" defTabSz="91440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1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hex: </a:t>
            </a:r>
            <a:r>
              <a:rPr kumimoji="0" lang="zh-CN" altLang="en-US" sz="1701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按十六进制整型形式输出；</a:t>
            </a:r>
            <a:endParaRPr kumimoji="0" lang="en-US" altLang="zh-CN" sz="1701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黑体" pitchFamily="49" charset="-122"/>
              <a:cs typeface="Arial"/>
            </a:endParaRPr>
          </a:p>
          <a:p>
            <a:pPr marL="0" marR="0" lvl="0" indent="0" defTabSz="91440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1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oct: </a:t>
            </a:r>
            <a:r>
              <a:rPr kumimoji="0" lang="zh-CN" altLang="en-US" sz="1701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按八进制整型形式输出。</a:t>
            </a:r>
            <a:endParaRPr kumimoji="0" lang="zh-CN" altLang="en-US" sz="1890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黑体" pitchFamily="49" charset="-122"/>
              <a:cs typeface="Arial"/>
            </a:endParaRPr>
          </a:p>
        </p:txBody>
      </p:sp>
      <p:sp>
        <p:nvSpPr>
          <p:cNvPr id="11" name="矩形标注 4">
            <a:extLst>
              <a:ext uri="{FF2B5EF4-FFF2-40B4-BE49-F238E27FC236}">
                <a16:creationId xmlns:a16="http://schemas.microsoft.com/office/drawing/2014/main" id="{A471B90E-2127-328E-BF75-DED22D86F73B}"/>
              </a:ext>
            </a:extLst>
          </p:cNvPr>
          <p:cNvSpPr/>
          <p:nvPr/>
        </p:nvSpPr>
        <p:spPr>
          <a:xfrm>
            <a:off x="3561730" y="1822550"/>
            <a:ext cx="3510095" cy="810022"/>
          </a:xfrm>
          <a:prstGeom prst="wedgeRectCallout">
            <a:avLst>
              <a:gd name="adj1" fmla="val -80830"/>
              <a:gd name="adj2" fmla="val 80520"/>
            </a:avLst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1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setiosflags(ios∷uppercase): </a:t>
            </a:r>
            <a:r>
              <a:rPr kumimoji="0" lang="zh-CN" altLang="en-US" sz="1701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按十六进制输出时字母以大写表示。</a:t>
            </a:r>
            <a:endParaRPr kumimoji="0" lang="zh-CN" altLang="en-US" sz="1890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黑体" pitchFamily="49" charset="-122"/>
              <a:cs typeface="Arial"/>
            </a:endParaRPr>
          </a:p>
        </p:txBody>
      </p:sp>
      <p:sp>
        <p:nvSpPr>
          <p:cNvPr id="12" name="矩形标注 5">
            <a:extLst>
              <a:ext uri="{FF2B5EF4-FFF2-40B4-BE49-F238E27FC236}">
                <a16:creationId xmlns:a16="http://schemas.microsoft.com/office/drawing/2014/main" id="{5F9E5424-D3E6-9917-3C0A-4F53C74CED87}"/>
              </a:ext>
            </a:extLst>
          </p:cNvPr>
          <p:cNvSpPr/>
          <p:nvPr/>
        </p:nvSpPr>
        <p:spPr>
          <a:xfrm>
            <a:off x="3359223" y="2430067"/>
            <a:ext cx="2902579" cy="675018"/>
          </a:xfrm>
          <a:prstGeom prst="wedgeRectCallout">
            <a:avLst>
              <a:gd name="adj1" fmla="val -79434"/>
              <a:gd name="adj2" fmla="val 86220"/>
            </a:avLst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1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setw(n): </a:t>
            </a:r>
            <a:r>
              <a:rPr kumimoji="0" lang="zh-CN" altLang="en-US" sz="1701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设置字段宽度为</a:t>
            </a:r>
            <a:r>
              <a:rPr kumimoji="0" lang="en-US" altLang="zh-CN" sz="1701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n</a:t>
            </a:r>
            <a:r>
              <a:rPr kumimoji="0" lang="zh-CN" altLang="en-US" sz="1701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。只对其后第一个数据有效。</a:t>
            </a:r>
            <a:endParaRPr kumimoji="0" lang="zh-CN" altLang="en-US" sz="1890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黑体" pitchFamily="49" charset="-122"/>
              <a:cs typeface="Arial"/>
            </a:endParaRPr>
          </a:p>
        </p:txBody>
      </p:sp>
      <p:sp>
        <p:nvSpPr>
          <p:cNvPr id="13" name="矩形标注 6">
            <a:extLst>
              <a:ext uri="{FF2B5EF4-FFF2-40B4-BE49-F238E27FC236}">
                <a16:creationId xmlns:a16="http://schemas.microsoft.com/office/drawing/2014/main" id="{C2EE98A3-1346-7745-8B68-F20BB4A66E49}"/>
              </a:ext>
            </a:extLst>
          </p:cNvPr>
          <p:cNvSpPr/>
          <p:nvPr/>
        </p:nvSpPr>
        <p:spPr>
          <a:xfrm>
            <a:off x="3426724" y="2970082"/>
            <a:ext cx="2902578" cy="675018"/>
          </a:xfrm>
          <a:prstGeom prst="wedgeRectCallout">
            <a:avLst>
              <a:gd name="adj1" fmla="val -80980"/>
              <a:gd name="adj2" fmla="val 56298"/>
            </a:avLst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1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setfill(c): </a:t>
            </a:r>
            <a:r>
              <a:rPr kumimoji="0" lang="zh-CN" altLang="en-US" sz="1701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设置填充字符。</a:t>
            </a:r>
            <a:endParaRPr kumimoji="0" lang="zh-CN" altLang="en-US" sz="1890" b="0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黑体" pitchFamily="49" charset="-122"/>
              <a:cs typeface="Arial"/>
            </a:endParaRPr>
          </a:p>
        </p:txBody>
      </p:sp>
      <p:sp>
        <p:nvSpPr>
          <p:cNvPr id="14" name="矩形标注 7">
            <a:extLst>
              <a:ext uri="{FF2B5EF4-FFF2-40B4-BE49-F238E27FC236}">
                <a16:creationId xmlns:a16="http://schemas.microsoft.com/office/drawing/2014/main" id="{6B94E768-260F-DCB4-7181-7ED4AE654569}"/>
              </a:ext>
            </a:extLst>
          </p:cNvPr>
          <p:cNvSpPr/>
          <p:nvPr/>
        </p:nvSpPr>
        <p:spPr>
          <a:xfrm>
            <a:off x="3629231" y="3240090"/>
            <a:ext cx="2902579" cy="675018"/>
          </a:xfrm>
          <a:prstGeom prst="wedgeRectCallout">
            <a:avLst>
              <a:gd name="adj1" fmla="val -80593"/>
              <a:gd name="adj2" fmla="val 86220"/>
            </a:avLst>
          </a:prstGeom>
          <a:solidFill>
            <a:srgbClr val="FFC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9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输出正数时给出“</a:t>
            </a:r>
            <a:r>
              <a:rPr kumimoji="0" lang="en-US" altLang="zh-CN" sz="189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+</a:t>
            </a:r>
            <a:r>
              <a:rPr kumimoji="0" lang="zh-CN" altLang="en-US" sz="189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”号</a:t>
            </a:r>
          </a:p>
        </p:txBody>
      </p:sp>
    </p:spTree>
    <p:extLst>
      <p:ext uri="{BB962C8B-B14F-4D97-AF65-F5344CB8AC3E}">
        <p14:creationId xmlns:p14="http://schemas.microsoft.com/office/powerpoint/2010/main" val="1294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1BDBB59-31D1-D54B-4365-0ECE4AD17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0" y="1401763"/>
            <a:ext cx="7818437" cy="36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从标准输入设备(键盘)流向程序的数据。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istream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类库为标准输入流提供了数种输入功能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13.3.1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cin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流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类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istream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的对象，从标准输入设备获取数据。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"&gt;&gt;"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提取数据时跳过</a:t>
            </a:r>
            <a:r>
              <a:rPr kumimoji="1" lang="zh-CN" altLang="en-US" sz="2800" b="1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空格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、</a:t>
            </a:r>
            <a:r>
              <a:rPr kumimoji="1" lang="en-US" altLang="zh-CN" sz="2800" b="1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tab</a:t>
            </a:r>
            <a:r>
              <a:rPr kumimoji="1" lang="zh-CN" altLang="en-US" sz="2800" b="1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键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、</a:t>
            </a:r>
            <a:r>
              <a:rPr kumimoji="1" lang="zh-CN" altLang="en-US" sz="2800" b="1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换行符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等。 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注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: 只有按回车键后，该行数据才被送入键盘缓冲区，形成输入流。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133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0CCAA16-C322-350D-E56F-53D881AB4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71" y="1903457"/>
            <a:ext cx="7799387" cy="448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(1) 不带参数的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get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函数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形式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：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cin.get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()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作用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：从输入流中提取一字符，函数返回读入字符。遇到文件结束符，返回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EOF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(2) 带一个参数的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get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函数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形式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：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cin.get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作用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：从输入流中读取一字符，赋给变量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。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成功则非0(真)，失败(遇文件结束符) 则0(假)。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588F43-BB74-51C8-2F16-8C8B5F32B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762" y="1235638"/>
            <a:ext cx="5544256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1. 用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get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函数读入一个字符</a:t>
            </a:r>
          </a:p>
        </p:txBody>
      </p:sp>
    </p:spTree>
    <p:extLst>
      <p:ext uri="{BB962C8B-B14F-4D97-AF65-F5344CB8AC3E}">
        <p14:creationId xmlns:p14="http://schemas.microsoft.com/office/powerpoint/2010/main" val="102406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241E60-E7D6-B171-FBDE-FC7C9B1E5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8738" y="1221902"/>
            <a:ext cx="625613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例13.6 用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get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函数读入字符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9C8A5-06DB-09D7-6FD5-384DFB864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10" y="2083266"/>
            <a:ext cx="3887787" cy="2879725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int main( )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{ int c;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 while((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c=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cin.get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())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!=EOF)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cout.put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(c);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  return 0;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}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8861B49-CBB9-CD27-DFB0-B75E4BDC2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1526" y="2083266"/>
            <a:ext cx="2881313" cy="2879725"/>
          </a:xfrm>
          <a:prstGeom prst="rect">
            <a:avLst/>
          </a:prstGeom>
          <a:noFill/>
          <a:ln w="38100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6402" tIns="78238" rIns="86402" bIns="43201"/>
          <a:lstStyle/>
          <a:p>
            <a:pPr marL="323842" indent="-323842" defTabSz="863579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Arial"/>
              </a:rPr>
              <a:t>int main( )</a:t>
            </a:r>
          </a:p>
          <a:p>
            <a:pPr marL="323842" indent="-323842" defTabSz="863579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Arial"/>
              </a:rPr>
              <a:t>{ char c;</a:t>
            </a:r>
          </a:p>
          <a:p>
            <a:pPr marL="323842" indent="-323842" defTabSz="863579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Arial"/>
              </a:rPr>
              <a:t>   while(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Arial"/>
              </a:rPr>
              <a:t>cin.get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Arial"/>
              </a:rPr>
              <a:t>(c)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Arial"/>
              </a:rPr>
              <a:t>) </a:t>
            </a:r>
          </a:p>
          <a:p>
            <a:pPr marL="323842" indent="-323842" defTabSz="863579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Arial"/>
              </a:rPr>
              <a:t>    {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Arial"/>
              </a:rPr>
              <a:t>cout.put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Arial"/>
              </a:rPr>
              <a:t>(c);}</a:t>
            </a:r>
          </a:p>
          <a:p>
            <a:pPr marL="323842" indent="-323842" defTabSz="863579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Arial"/>
              </a:rPr>
              <a:t>  return 0;</a:t>
            </a:r>
          </a:p>
          <a:p>
            <a:pPr marL="323842" indent="-323842" defTabSz="863579" fontAlgn="base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Arial"/>
              </a:rPr>
              <a:t>}</a:t>
            </a: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仿宋_GB2312" pitchFamily="49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601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69E63D3-6A30-CA60-9AC9-C90E624E3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38" y="1191298"/>
            <a:ext cx="5356806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(3) 有3个参数的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get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函数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6B28B0-377A-9206-679F-DCF102D30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712" y="1907902"/>
            <a:ext cx="8404922" cy="363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调用形式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cin.get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(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字符</a:t>
            </a:r>
            <a:r>
              <a:rPr kumimoji="1" lang="zh-CN" alt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charset="0"/>
                <a:ea typeface="黑体" pitchFamily="49" charset="-122"/>
              </a:rPr>
              <a:t>数组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，字符个数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n，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终止字符)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或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cin.get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(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字符</a:t>
            </a:r>
            <a:r>
              <a:rPr kumimoji="1" lang="zh-CN" alt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指针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，字符个数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n，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终止字符)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作用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：从输入流中读取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n-1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个字符，赋给指定字符数组，若在读取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n-1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个字符前遇到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指定的终止字符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，则提前结束。成功返真，失败返假。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ea typeface="仿宋_GB231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219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0E496C-BBE3-1385-8EA6-6B53B8AFB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38" y="1191298"/>
            <a:ext cx="5356806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(3) 有3个参数的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get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函数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EB5DF81-7416-B9C6-B4BF-EDC0525B5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37" y="1795926"/>
            <a:ext cx="6737350" cy="3024187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void main( ) {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char ch[20];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cout&lt;&lt;"enter a sentence:"&lt;&lt;endl;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cin.get(</a:t>
            </a: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ch</a:t>
            </a: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,</a:t>
            </a: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10</a:t>
            </a: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,</a:t>
            </a: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'\n'</a:t>
            </a: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); </a:t>
            </a: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//</a:t>
            </a:r>
            <a:r>
              <a: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指定换行符为终止字符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</a:t>
            </a: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cout&lt;&lt;ch&lt;&lt;endl;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} </a:t>
            </a:r>
            <a:endParaRPr kumimoji="1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仿宋_GB2312"/>
              <a:cs typeface="Arial"/>
            </a:endParaRP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5D177A9D-6A59-6BFD-39B4-142E9724F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38" y="5110354"/>
            <a:ext cx="4321175" cy="1166661"/>
          </a:xfrm>
          <a:prstGeom prst="rect">
            <a:avLst/>
          </a:prstGeom>
          <a:solidFill>
            <a:srgbClr val="3366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00"/>
            </a:extrusionClr>
          </a:sp3d>
        </p:spPr>
        <p:txBody>
          <a:bodyPr lIns="85530" tIns="42765" rIns="85530" bIns="42765">
            <a:spAutoFit/>
            <a:flatTx/>
          </a:bodyPr>
          <a:lstStyle>
            <a:lvl1pPr defTabSz="85725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85725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85725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85725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85725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857250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857250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857250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857250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FFFFFF"/>
                </a:solidFill>
                <a:ea typeface="仿宋_GB2312" pitchFamily="49" charset="-122"/>
                <a:cs typeface="Arial"/>
              </a:rPr>
              <a:t>enter a sentence: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FFFFFF"/>
                </a:solidFill>
                <a:ea typeface="仿宋_GB2312" pitchFamily="49" charset="-122"/>
                <a:cs typeface="Arial"/>
              </a:rPr>
              <a:t>I study C++ very hard.↙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FFFFFF"/>
                </a:solidFill>
                <a:ea typeface="仿宋_GB2312" pitchFamily="49" charset="-122"/>
                <a:cs typeface="Arial"/>
              </a:rPr>
              <a:t>I study </a:t>
            </a:r>
          </a:p>
        </p:txBody>
      </p:sp>
    </p:spTree>
    <p:extLst>
      <p:ext uri="{BB962C8B-B14F-4D97-AF65-F5344CB8AC3E}">
        <p14:creationId xmlns:p14="http://schemas.microsoft.com/office/powerpoint/2010/main" val="361691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7C98D14-241B-8E68-B2CB-47D6906E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18" y="1522091"/>
            <a:ext cx="63293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第13章  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C++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输入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/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输出流 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BF8B3D2-F1AA-E861-ED60-9F9C4B1BD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183" y="2664665"/>
            <a:ext cx="4973637" cy="346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13.1 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流的概念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ea typeface="仿宋_GB2312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13.2 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标准输入输出流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ea typeface="仿宋_GB2312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13.3 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文件流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ea typeface="仿宋_GB2312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13.4 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文件操作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ea typeface="仿宋_GB2312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1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lang="en-US" altLang="zh-CN" kern="0" dirty="0">
                <a:latin typeface="Times New Roman" charset="0"/>
                <a:ea typeface="仿宋_GB2312"/>
                <a:cs typeface="Arial"/>
              </a:rPr>
              <a:t>13.5 </a:t>
            </a:r>
            <a:r>
              <a:rPr lang="zh-CN" altLang="en-US" kern="0" dirty="0">
                <a:latin typeface="Times New Roman" charset="0"/>
                <a:ea typeface="仿宋_GB2312"/>
                <a:cs typeface="Arial"/>
              </a:rPr>
              <a:t>字符串流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ea typeface="仿宋_GB231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3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E399E8F-9D46-1C3E-F856-C1CD9376D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2" y="1271240"/>
            <a:ext cx="81311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2. 用成员函数</a:t>
            </a:r>
            <a:r>
              <a:rPr kumimoji="1" lang="en-US" altLang="zh-CN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getline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函数读入一行字符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98DCA2-FF60-0426-6232-461DE83C8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220" y="1934020"/>
            <a:ext cx="7818437" cy="22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作用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：从输入流中读取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一行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字符。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用法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：与带3个参数的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get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函数类似。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30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cin.getline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(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字符数组(或字符指针)，字符个数</a:t>
            </a: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n，</a:t>
            </a:r>
            <a:r>
              <a:rPr kumimoji="1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终止标志字符)</a:t>
            </a:r>
          </a:p>
        </p:txBody>
      </p:sp>
    </p:spTree>
    <p:extLst>
      <p:ext uri="{BB962C8B-B14F-4D97-AF65-F5344CB8AC3E}">
        <p14:creationId xmlns:p14="http://schemas.microsoft.com/office/powerpoint/2010/main" val="199981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2A38C2-E303-7828-A401-48A5AC4D9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8" y="1191760"/>
            <a:ext cx="78597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例13.7 用</a:t>
            </a:r>
            <a:r>
              <a:rPr kumimoji="1" lang="en-US" altLang="zh-CN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getline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函数读入一行字符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D06F332-88F0-0A92-0ADC-B8BFD0B36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75" y="1767353"/>
            <a:ext cx="7986712" cy="3741349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int main( )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{char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[20];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&lt;&lt;"enter sentence:"&lt;&lt;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cin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&gt;&gt;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&lt;&lt;"The string read with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cin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is:"&lt;&lt;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cin.getline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(ch,20,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'/'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);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读19个字符或遇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'/'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结束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&lt;&lt;"The second part is:"&lt;&lt;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cin.getline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(ch,20);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读19个字符或遇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‘\n'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结束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&lt;&lt;"The third part is:"&lt;&lt;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;}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6CB23D1-E223-93A0-4623-D407460F4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637" y="5646148"/>
            <a:ext cx="6192838" cy="769441"/>
          </a:xfrm>
          <a:prstGeom prst="rect">
            <a:avLst/>
          </a:prstGeom>
          <a:solidFill>
            <a:srgbClr val="CCFF33"/>
          </a:solidFill>
          <a:ln w="9525">
            <a:solidFill>
              <a:srgbClr val="993300"/>
            </a:solidFill>
            <a:miter lim="800000"/>
          </a:ln>
        </p:spPr>
        <p:txBody>
          <a:bodyPr>
            <a:spAutoFit/>
          </a:bodyPr>
          <a:lstStyle>
            <a:lvl1pPr defTabSz="86360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86360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86360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86360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86360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863600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863600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863600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863600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4400" b="1" dirty="0" err="1">
                <a:solidFill>
                  <a:srgbClr val="FF0000"/>
                </a:solidFill>
                <a:ea typeface="黑体" pitchFamily="49" charset="-122"/>
                <a:cs typeface="Arial"/>
              </a:rPr>
              <a:t>cin</a:t>
            </a:r>
            <a:r>
              <a:rPr lang="en-US" altLang="zh-CN" sz="4400" b="1" dirty="0">
                <a:solidFill>
                  <a:srgbClr val="FF0000"/>
                </a:solidFill>
                <a:ea typeface="黑体" pitchFamily="49" charset="-122"/>
                <a:cs typeface="Arial"/>
              </a:rPr>
              <a:t>  </a:t>
            </a:r>
            <a:r>
              <a:rPr lang="en-US" altLang="zh-CN" sz="4400" b="1" dirty="0">
                <a:solidFill>
                  <a:srgbClr val="3333CC"/>
                </a:solidFill>
                <a:ea typeface="黑体" pitchFamily="49" charset="-122"/>
                <a:cs typeface="Arial"/>
              </a:rPr>
              <a:t>PK</a:t>
            </a:r>
            <a:r>
              <a:rPr lang="en-US" altLang="zh-CN" sz="4400" b="1" dirty="0">
                <a:solidFill>
                  <a:srgbClr val="FF0000"/>
                </a:solidFill>
                <a:ea typeface="黑体" pitchFamily="49" charset="-122"/>
                <a:cs typeface="Arial"/>
              </a:rPr>
              <a:t>     </a:t>
            </a:r>
            <a:r>
              <a:rPr lang="en-US" altLang="zh-CN" sz="4400" b="1" dirty="0" err="1">
                <a:solidFill>
                  <a:srgbClr val="FF0000"/>
                </a:solidFill>
                <a:ea typeface="黑体" pitchFamily="49" charset="-122"/>
                <a:cs typeface="Arial"/>
              </a:rPr>
              <a:t>cin.getline</a:t>
            </a:r>
            <a:r>
              <a:rPr lang="en-US" altLang="zh-CN" sz="4400" b="1" dirty="0">
                <a:solidFill>
                  <a:srgbClr val="FF0000"/>
                </a:solidFill>
                <a:ea typeface="黑体" pitchFamily="49" charset="-122"/>
                <a:cs typeface="Arial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92936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7E542FE-05E6-7249-5EC6-B7E835B04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1" y="1206325"/>
            <a:ext cx="7787804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13.3.3 </a:t>
            </a:r>
            <a:r>
              <a:rPr kumimoji="1" lang="en-US" altLang="zh-CN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istream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类的其他成员函数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4ED827-7C4E-8CD3-2779-99D5E8D4B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72" y="1838742"/>
            <a:ext cx="8720648" cy="4071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1.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eof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函数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调用形式：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cin.eof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( );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如果到达文件末尾(遇文件结束符)，函数值为非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0(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真)，否则为0(假)。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2.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peek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函数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作用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：观测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下一个字符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调用形式：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cin.peek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( );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注意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：只是观测，指针位置不变。</a:t>
            </a:r>
          </a:p>
        </p:txBody>
      </p:sp>
    </p:spTree>
    <p:extLst>
      <p:ext uri="{BB962C8B-B14F-4D97-AF65-F5344CB8AC3E}">
        <p14:creationId xmlns:p14="http://schemas.microsoft.com/office/powerpoint/2010/main" val="321733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BDFCF7-A0A6-8415-1E76-5A7D7456D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17" y="1166581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peek</a:t>
            </a:r>
            <a:r>
              <a: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和</a:t>
            </a: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putback</a:t>
            </a:r>
            <a:r>
              <a:rPr kumimoji="1" lang="zh-CN" altLang="en-US" sz="2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函数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8C8050-C0EE-31AE-A0AA-FCF10936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19" y="1745588"/>
            <a:ext cx="8492427" cy="455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3.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putback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函数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调用形式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：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cin.putback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);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作用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：将前面用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get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或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getline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从输入流中读取字符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返回到输入流，插入到当前指针位置。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4.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ignore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函数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调用形式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：</a:t>
            </a:r>
            <a:r>
              <a:rPr kumimoji="1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cin,ignore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(n, 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终止字符)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作用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：跳过输入流中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n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个字符，或遇指定终止符提前结束(跳过包括终止符在内的若干字符)。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ignore(5, 'A')  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1029">
            <a:extLst>
              <a:ext uri="{FF2B5EF4-FFF2-40B4-BE49-F238E27FC236}">
                <a16:creationId xmlns:a16="http://schemas.microsoft.com/office/drawing/2014/main" id="{D06F6705-0F57-9728-2685-56F49110A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465" y="1759752"/>
            <a:ext cx="6594475" cy="3384550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int main( 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{char ch[20];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cin.get(ch,20,'/');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cout&lt;&lt;"The first part is:"&lt;&lt;ch&lt;&lt;endl;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cin.ignore( );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跳过输入流中一个字符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cin.get(ch,20,'/');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cout&lt;&lt;"The second part is:"&lt;&lt;ch&lt;&lt;endl;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return 0;}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仿宋_GB2312"/>
              <a:cs typeface="Arial"/>
            </a:endParaRPr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1CA2E767-4590-46A8-C6B9-A2D7FA9FE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700" y="5378354"/>
            <a:ext cx="5543550" cy="1083561"/>
          </a:xfrm>
          <a:prstGeom prst="rect">
            <a:avLst/>
          </a:prstGeom>
          <a:solidFill>
            <a:srgbClr val="3366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00"/>
            </a:extrusionClr>
          </a:sp3d>
        </p:spPr>
        <p:txBody>
          <a:bodyPr lIns="85530" tIns="42765" rIns="85530" bIns="42765">
            <a:spAutoFit/>
            <a:flatTx/>
          </a:bodyPr>
          <a:lstStyle>
            <a:lvl1pPr defTabSz="85725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85725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85725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85725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857250"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857250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857250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857250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857250" fontAlgn="base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FFFF"/>
                </a:solidFill>
                <a:ea typeface="仿宋_GB2312" pitchFamily="49" charset="-122"/>
                <a:cs typeface="Arial"/>
              </a:rPr>
              <a:t>I like C++./I study C++./I am happy.↙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FFFF"/>
                </a:solidFill>
                <a:ea typeface="仿宋_GB2312" pitchFamily="49" charset="-122"/>
                <a:cs typeface="Arial"/>
              </a:rPr>
              <a:t>The first part </a:t>
            </a:r>
            <a:r>
              <a:rPr kumimoji="1" lang="en-US" altLang="zh-CN" sz="2400" b="1" dirty="0" err="1">
                <a:solidFill>
                  <a:srgbClr val="FFFFFF"/>
                </a:solidFill>
                <a:ea typeface="仿宋_GB2312" pitchFamily="49" charset="-122"/>
                <a:cs typeface="Arial"/>
              </a:rPr>
              <a:t>is:I</a:t>
            </a:r>
            <a:r>
              <a:rPr kumimoji="1" lang="en-US" altLang="zh-CN" sz="2400" b="1" dirty="0">
                <a:solidFill>
                  <a:srgbClr val="FFFFFF"/>
                </a:solidFill>
                <a:ea typeface="仿宋_GB2312" pitchFamily="49" charset="-122"/>
                <a:cs typeface="Arial"/>
              </a:rPr>
              <a:t> like C++.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FFFF"/>
                </a:solidFill>
                <a:ea typeface="仿宋_GB2312" pitchFamily="49" charset="-122"/>
                <a:cs typeface="Arial"/>
              </a:rPr>
              <a:t>The second part </a:t>
            </a:r>
            <a:r>
              <a:rPr kumimoji="1" lang="en-US" altLang="zh-CN" sz="2400" b="1" dirty="0" err="1">
                <a:solidFill>
                  <a:srgbClr val="FFFFFF"/>
                </a:solidFill>
                <a:ea typeface="仿宋_GB2312" pitchFamily="49" charset="-122"/>
                <a:cs typeface="Arial"/>
              </a:rPr>
              <a:t>is:I</a:t>
            </a:r>
            <a:r>
              <a:rPr kumimoji="1" lang="en-US" altLang="zh-CN" sz="2400" b="1" dirty="0">
                <a:solidFill>
                  <a:srgbClr val="FFFFFF"/>
                </a:solidFill>
                <a:ea typeface="仿宋_GB2312" pitchFamily="49" charset="-122"/>
                <a:cs typeface="Arial"/>
              </a:rPr>
              <a:t> study C++.</a:t>
            </a:r>
            <a:endParaRPr kumimoji="1" lang="zh-CN" altLang="en-US" sz="2400" b="1" dirty="0">
              <a:solidFill>
                <a:srgbClr val="FFFFFF"/>
              </a:solidFill>
              <a:ea typeface="仿宋_GB2312" pitchFamily="49" charset="-122"/>
              <a:cs typeface="Arial"/>
            </a:endParaRPr>
          </a:p>
        </p:txBody>
      </p:sp>
      <p:sp>
        <p:nvSpPr>
          <p:cNvPr id="7" name="Rectangle 1031">
            <a:extLst>
              <a:ext uri="{FF2B5EF4-FFF2-40B4-BE49-F238E27FC236}">
                <a16:creationId xmlns:a16="http://schemas.microsoft.com/office/drawing/2014/main" id="{193B3BE8-BA2D-3544-C33E-6B3C4895D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17" y="1183489"/>
            <a:ext cx="6985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例13.10用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ignore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函数跳过输入流中的字符</a:t>
            </a:r>
          </a:p>
        </p:txBody>
      </p:sp>
    </p:spTree>
    <p:extLst>
      <p:ext uri="{BB962C8B-B14F-4D97-AF65-F5344CB8AC3E}">
        <p14:creationId xmlns:p14="http://schemas.microsoft.com/office/powerpoint/2010/main" val="80877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07808E-3E23-19D3-7E4D-14D5F14EC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01" y="1347477"/>
            <a:ext cx="8690911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13.4.1 文件的概念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文件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：存储在外部介质上数据的集合。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属性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：名字，类型、属主、创建日期、修改日期、访问权限等。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分类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1——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用户角度</a:t>
            </a:r>
            <a:endParaRPr kumimoji="1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charset="0"/>
              <a:ea typeface="黑体" pitchFamily="49" charset="-122"/>
              <a:cs typeface="Arial"/>
            </a:endParaRP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</a:rPr>
              <a:t>程序文件(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</a:rPr>
              <a:t>program file)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</a:rPr>
              <a:t>数据文件(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</a:rPr>
              <a:t>data file)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分类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2——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数据的组织形式</a:t>
            </a:r>
            <a:endParaRPr kumimoji="1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 charset="0"/>
              <a:ea typeface="黑体" pitchFamily="49" charset="-122"/>
              <a:cs typeface="Arial"/>
            </a:endParaRP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ASCII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文件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</a:rPr>
              <a:t>：文本文件、字符文件</a:t>
            </a:r>
            <a:endParaRPr kumimoji="1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ea typeface="仿宋_GB2312"/>
            </a:endParaRP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二进制文件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</a:rPr>
              <a:t>：内部格式文件、字节文件</a:t>
            </a:r>
          </a:p>
        </p:txBody>
      </p:sp>
    </p:spTree>
    <p:extLst>
      <p:ext uri="{BB962C8B-B14F-4D97-AF65-F5344CB8AC3E}">
        <p14:creationId xmlns:p14="http://schemas.microsoft.com/office/powerpoint/2010/main" val="225866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0857FF9-77E2-343F-4E79-324E16DC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17" y="1198121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13.3.2 </a:t>
            </a: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文件流的操作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BBFE13-FD95-AC07-9A23-075B8219C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22" y="1725062"/>
            <a:ext cx="8869576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文件流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：以外存文件为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IO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对象的数据流。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输出文件流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</a:rPr>
              <a:t>：从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内存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</a:rPr>
              <a:t>流向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外存文件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</a:rPr>
              <a:t>的数据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输入文件流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</a:rPr>
              <a:t>：从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外存文件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</a:rPr>
              <a:t>流向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内存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</a:rPr>
              <a:t>的数据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</a:rPr>
              <a:t>每个文件流都有一个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内存缓冲区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</a:rPr>
              <a:t>对应。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文件流与文件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：文件流本身不是文件，而只是以文件为输入输出对象的流。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1)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ifstream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：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istream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派生类。 支持从文件的输入。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2)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ofstream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：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ostream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派生类。 支持向文件的输出。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3)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fstream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：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iostream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派生类。 支持文件的输入输出。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对磁盘文件的操作通过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文件流对象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实现。</a:t>
            </a:r>
          </a:p>
        </p:txBody>
      </p:sp>
    </p:spTree>
    <p:extLst>
      <p:ext uri="{BB962C8B-B14F-4D97-AF65-F5344CB8AC3E}">
        <p14:creationId xmlns:p14="http://schemas.microsoft.com/office/powerpoint/2010/main" val="220685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96AD469-AB2B-4754-2957-8343C9956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0049" y="1224129"/>
            <a:ext cx="503291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13.3.2 </a:t>
            </a: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文件流的操作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88763C-CC66-AE27-5295-E28269251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72" y="1906393"/>
            <a:ext cx="8640606" cy="33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在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C++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中对文件进行操作分为以下几个步骤：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ea typeface="仿宋_GB2312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(1)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建立文件流对象；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ea typeface="仿宋_GB2312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(2)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打开或建立文件；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ea typeface="仿宋_GB2312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(3)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进行读写操作；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ea typeface="仿宋_GB2312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(4)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关闭文件；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ea typeface="仿宋_GB2312"/>
              <a:cs typeface="Arial"/>
            </a:endParaRPr>
          </a:p>
          <a:p>
            <a:pPr marL="323842" marR="0" lvl="0" indent="-323842" algn="l" defTabSz="863579" rtl="0" eaLnBrk="0" fontAlgn="base" latinLnBrk="0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前两步也可合并为一步。</a:t>
            </a:r>
          </a:p>
        </p:txBody>
      </p:sp>
    </p:spTree>
    <p:extLst>
      <p:ext uri="{BB962C8B-B14F-4D97-AF65-F5344CB8AC3E}">
        <p14:creationId xmlns:p14="http://schemas.microsoft.com/office/powerpoint/2010/main" val="14066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D72C000-0828-3E19-C418-6E0EA78F3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01" y="1233795"/>
            <a:ext cx="63293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13.4.3 文件的打开与关闭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CAD22E-58A0-E2E1-2050-296C7A366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966" y="1701355"/>
            <a:ext cx="9040031" cy="4868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1. 打开磁盘文件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在文件读写之前做必要的准备工作。 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</a:rPr>
              <a:t>(1) 为文件流对象和指定磁盘文件建立关联。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</a:rPr>
              <a:t>(2) 指定文件的工作方式。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(1) 调用文件流的成员函数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open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ofstream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outfile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;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//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定义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ofstream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类对象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charset="0"/>
              <a:ea typeface="仿宋_GB2312"/>
            </a:endParaRP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outfile.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open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("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f1.dat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",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　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仿宋_GB2312"/>
              </a:rPr>
              <a:t>ios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仿宋_GB2312"/>
              </a:rPr>
              <a:t>::out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);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 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(2) 在定义文件流对象时指定参数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仿宋_GB2312"/>
              </a:rPr>
              <a:t>o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f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仿宋_GB2312"/>
              </a:rPr>
              <a:t>tream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outfile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("f1.dat",</a:t>
            </a:r>
            <a:r>
              <a:rPr kumimoji="1" lang="en-US" altLang="zh-CN" sz="28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ios::out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);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231137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2BD7EC-DB40-6C52-660A-C51836C07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768" y="1222865"/>
            <a:ext cx="4341547" cy="88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5669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95000"/>
              <a:buFont typeface="Wingdings" pitchFamily="2" charset="2"/>
              <a:buChar char="Ø"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参数“打开方式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”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8407289-5C22-344C-2716-3FAA22FD6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634" y="2114713"/>
            <a:ext cx="8151220" cy="418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0" indent="0" algn="ctr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None/>
              <a:defRPr kumimoji="1" sz="2268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431997" indent="0" algn="ctr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defRPr kumimoji="1" sz="189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863996" indent="0" algn="ctr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None/>
              <a:defRPr kumimoji="1" sz="1701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295993" indent="0" algn="ctr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None/>
              <a:defRPr kumimoji="1" sz="1512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727990" indent="0" algn="ctr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None/>
              <a:defRPr kumimoji="1" sz="1512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159987" indent="0" algn="ctr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None/>
              <a:defRPr kumimoji="1" sz="1512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591985" indent="0" algn="ctr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None/>
              <a:defRPr kumimoji="1" sz="1512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023983" indent="0" algn="ctr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None/>
              <a:defRPr kumimoji="1" sz="1512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455980" indent="0" algn="ctr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None/>
              <a:defRPr kumimoji="1" sz="1512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431997" marR="0" lvl="1" indent="0" algn="l" defTabSz="863579" rtl="0" eaLnBrk="0" fontAlgn="base" latinLnBrk="0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00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zh-CN" altLang="en-US" sz="2268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</a:rPr>
              <a:t>用于指定文件的打开方式</a:t>
            </a:r>
            <a:endParaRPr kumimoji="1" lang="en-US" altLang="zh-CN" sz="2268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ea typeface="仿宋_GB2312"/>
            </a:endParaRPr>
          </a:p>
        </p:txBody>
      </p:sp>
      <p:graphicFrame>
        <p:nvGraphicFramePr>
          <p:cNvPr id="7" name="Group 77">
            <a:extLst>
              <a:ext uri="{FF2B5EF4-FFF2-40B4-BE49-F238E27FC236}">
                <a16:creationId xmlns:a16="http://schemas.microsoft.com/office/drawing/2014/main" id="{3769F9C8-04B0-C8BE-7002-4A0879466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44279"/>
              </p:ext>
            </p:extLst>
          </p:nvPr>
        </p:nvGraphicFramePr>
        <p:xfrm>
          <a:off x="912458" y="2658542"/>
          <a:ext cx="7921714" cy="3726778"/>
        </p:xfrm>
        <a:graphic>
          <a:graphicData uri="http://schemas.openxmlformats.org/drawingml/2006/table">
            <a:tbl>
              <a:tblPr/>
              <a:tblGrid>
                <a:gridCol w="2016054">
                  <a:extLst>
                    <a:ext uri="{9D8B030D-6E8A-4147-A177-3AD203B41FA5}">
                      <a16:colId xmlns:a16="http://schemas.microsoft.com/office/drawing/2014/main" val="9733949"/>
                    </a:ext>
                  </a:extLst>
                </a:gridCol>
                <a:gridCol w="5905660">
                  <a:extLst>
                    <a:ext uri="{9D8B030D-6E8A-4147-A177-3AD203B41FA5}">
                      <a16:colId xmlns:a16="http://schemas.microsoft.com/office/drawing/2014/main" val="3539947115"/>
                    </a:ext>
                  </a:extLst>
                </a:gridCol>
              </a:tblGrid>
              <a:tr h="29976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打开方式</a:t>
                      </a:r>
                      <a:endParaRPr kumimoji="0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</a:t>
                      </a: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明</a:t>
                      </a:r>
                      <a:endParaRPr kumimoji="0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621958"/>
                  </a:ext>
                </a:extLst>
              </a:tr>
              <a:tr h="342701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ios :: in</a:t>
                      </a:r>
                      <a:endParaRPr kumimoji="0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ios :: out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ios :: app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ios :: nocreate</a:t>
                      </a:r>
                      <a:endParaRPr kumimoji="0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ios :: in| ios :: out</a:t>
                      </a:r>
                      <a:endParaRPr kumimoji="0" lang="en-US" altLang="zh-CN" sz="19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ios :: binary</a:t>
                      </a:r>
                    </a:p>
                  </a:txBody>
                  <a:tcPr marL="17008" marR="17008" marT="0" marB="1020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打开一个输入文件，是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ifstream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对象的默认方式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打开一个输出文件，是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ofstream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对象的默认方式。若打开一个已有文件，则删除原有内容，若打开的文件不存在，则将创建该文件。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打开一个输出文件，用于在文件末尾添加数据，不删除文件原有内容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仅打开一个存在的文件（不存在则失败）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以输入和输出方式打开文件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文件可读可写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以二进制模式打开一个文件（默认是文本模式）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181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35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1029">
            <a:extLst>
              <a:ext uri="{FF2B5EF4-FFF2-40B4-BE49-F238E27FC236}">
                <a16:creationId xmlns:a16="http://schemas.microsoft.com/office/drawing/2014/main" id="{CECF9B76-EC92-6DAC-C184-70C3AB77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33035"/>
            <a:ext cx="7824787" cy="490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C++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的输入与输出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（1） 对系统指定的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标准设备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的输入和输出。即标准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I/O。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（2）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以外存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磁盘文件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为对象进行输入和输出，即文件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I/O。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9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（3）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对指定的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内存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空间进行输入和输出。即串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I/O。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输入时，字节流从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输入设备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(如键盘、磁盘)流向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内存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；输出时，字节流从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内存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流向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输出设备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(如屏幕、打印机、磁盘等)。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60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515AB4A-D898-DBF0-E4F3-0C352DDBB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26" y="1995032"/>
            <a:ext cx="7858125" cy="3335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若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open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函数调用失败，返回值为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0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(假)；若构造函数打开失败，则流对象的值为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0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。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2. 关闭磁盘文件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成员函数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close。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cs typeface="Arial"/>
            </a:endParaRP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outfile.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close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( ); 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charset="0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关闭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：解除磁盘文件与文件流的关联。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3EFA92-5DF1-4E83-4D33-0E5635E0C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17" y="1292388"/>
            <a:ext cx="63293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13.4.3 文件的打开与关闭</a:t>
            </a:r>
          </a:p>
        </p:txBody>
      </p:sp>
    </p:spTree>
    <p:extLst>
      <p:ext uri="{BB962C8B-B14F-4D97-AF65-F5344CB8AC3E}">
        <p14:creationId xmlns:p14="http://schemas.microsoft.com/office/powerpoint/2010/main" val="256048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60E94C-727E-3C5C-4D14-671660E0E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39" y="1225848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13.4.4 对</a:t>
            </a: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ASCII</a:t>
            </a: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文件的操作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182B6F-4D83-AA38-68C7-3E6BDB637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53" y="1897063"/>
            <a:ext cx="8656908" cy="2593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ASCII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文件的读写操作 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(1) 用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文件流对象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和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流插入运算符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"&lt;&lt;"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和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流提取运算符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"&gt;&gt;"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输出输入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标准类型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的数据。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(2) 用文件流的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put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get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getline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等成员函数进行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字符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的输入输出。 </a:t>
            </a:r>
          </a:p>
        </p:txBody>
      </p:sp>
    </p:spTree>
    <p:extLst>
      <p:ext uri="{BB962C8B-B14F-4D97-AF65-F5344CB8AC3E}">
        <p14:creationId xmlns:p14="http://schemas.microsoft.com/office/powerpoint/2010/main" val="416255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9762D7C-895E-C3CE-8B74-65BBDE2D1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20" y="1155084"/>
            <a:ext cx="7355756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例13.11从键盘输入10个整数到文件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CA91D6-C5F8-255D-70DC-0B0C5266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1802686"/>
            <a:ext cx="6953250" cy="4480112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#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include &lt;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fstream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&gt;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void main( ) {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	int a[10];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	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ofstream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outfile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("f1.dat",ios::out);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	 if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cs typeface="Arial"/>
              </a:rPr>
              <a:t>(!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cs typeface="Arial"/>
              </a:rPr>
              <a:t>outfile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cs typeface="Arial"/>
              </a:rPr>
              <a:t>)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{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如失败，返回0值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		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cerr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&lt;&lt;"open error!"&lt;&lt;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   exit(1);  }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	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&lt;&lt;"enter 10 integer numbers:"&lt;&lt;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	for(int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=0;i&lt;10;i++) {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		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cin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&gt;&gt;a[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];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		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outfile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&lt;&lt;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a[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]&lt;&lt;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" "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 }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向磁盘文件输出数据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outfile.close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();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cs typeface="Arial"/>
              </a:rPr>
              <a:t>}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关闭文件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D7B3164-24C9-F6C0-6336-1C265E5A4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2018549"/>
            <a:ext cx="4176712" cy="886584"/>
          </a:xfrm>
          <a:prstGeom prst="rect">
            <a:avLst/>
          </a:prstGeom>
          <a:solidFill>
            <a:srgbClr val="3366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00"/>
            </a:extrusionClr>
          </a:sp3d>
        </p:spPr>
        <p:txBody>
          <a:bodyPr lIns="85530" tIns="42765" rIns="85530" bIns="42765">
            <a:spAutoFit/>
            <a:flatTx/>
          </a:bodyPr>
          <a:lstStyle/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enter 10 integer numbers:</a:t>
            </a: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1 3 5 2 4 6 10 8 7 9 ↙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3105A0DB-AECF-DB18-173E-B47455E5B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1875710"/>
            <a:ext cx="576263" cy="446276"/>
          </a:xfrm>
          <a:prstGeom prst="rect">
            <a:avLst/>
          </a:prstGeom>
          <a:solidFill>
            <a:srgbClr val="CCFF33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/>
              </a:rPr>
              <a:t>①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26B85680-F990-1D45-B71B-66622C87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4" y="3028235"/>
            <a:ext cx="576263" cy="446276"/>
          </a:xfrm>
          <a:prstGeom prst="rect">
            <a:avLst/>
          </a:prstGeom>
          <a:solidFill>
            <a:srgbClr val="CCFF33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/>
              </a:rPr>
              <a:t>②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1FFEA328-1ACB-EBA5-F709-5A2CF9A76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4" y="5403135"/>
            <a:ext cx="576263" cy="446276"/>
          </a:xfrm>
          <a:prstGeom prst="rect">
            <a:avLst/>
          </a:prstGeom>
          <a:solidFill>
            <a:srgbClr val="CCFF33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/>
              </a:rPr>
              <a:t>③</a:t>
            </a: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BBA895FC-6908-5D37-F115-D2CEAFF2A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4" y="5836522"/>
            <a:ext cx="576263" cy="446276"/>
          </a:xfrm>
          <a:prstGeom prst="rect">
            <a:avLst/>
          </a:prstGeom>
          <a:solidFill>
            <a:srgbClr val="CCFF33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89915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E74C745-3A01-5AD0-798F-9C6797D03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04" y="1133495"/>
            <a:ext cx="786455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例13.12 文件中读入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10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个整数放在数组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…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8CAA91-CF7E-43FE-5EC2-9C52D0DD5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855" y="1673141"/>
            <a:ext cx="7385050" cy="4779697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#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include &lt;fstream&gt;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int main( ) {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	int a[10],max,i,order;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	ifstream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cs typeface="Arial"/>
              </a:rPr>
              <a:t>infile("f1.dat",ios::in);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	if(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!infile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) {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		cerr&lt;&lt;"open error!"&lt;&lt;endl;   exit(1); }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	for(i=0;i&lt;10;i++) {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		infile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&gt;&gt;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a[i];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从文件读入10个整数，放在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a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数组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		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cout&lt;&lt;a[i]&lt;&lt;" ";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	} 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	max=a[0];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	order=0;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</a:endParaRP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1FBF8645-69F3-29F9-F8E0-B2535B695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43" y="1723941"/>
            <a:ext cx="576263" cy="446276"/>
          </a:xfrm>
          <a:prstGeom prst="rect">
            <a:avLst/>
          </a:prstGeom>
          <a:solidFill>
            <a:srgbClr val="CCFF33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/>
              </a:rPr>
              <a:t>①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5280A3E5-FA12-7D32-3B50-802512DC6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43" y="2968541"/>
            <a:ext cx="576263" cy="446276"/>
          </a:xfrm>
          <a:prstGeom prst="rect">
            <a:avLst/>
          </a:prstGeom>
          <a:solidFill>
            <a:srgbClr val="CCFF33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/>
              </a:rPr>
              <a:t>②</a:t>
            </a: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BC86ECF7-B4A4-F9BC-6DCD-870F4E8CA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43" y="4481428"/>
            <a:ext cx="576263" cy="446276"/>
          </a:xfrm>
          <a:prstGeom prst="rect">
            <a:avLst/>
          </a:prstGeom>
          <a:solidFill>
            <a:srgbClr val="CCFF33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61757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7D6F8DD-B639-4E51-6E71-B9F3C469F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236" y="1742553"/>
            <a:ext cx="7026275" cy="3600450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	 for(i=1;i&lt;10;i++)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		 if(a[i]&gt;max) {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		     max=a[i]; 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将当前最大值放在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max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中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 	     order=i; 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将最大值的序号放在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order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中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}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cout&lt;&lt;"max="&lt;&lt;max&lt;&lt;endl&lt;&lt;"order="&lt;&lt;order;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 infile.close();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return 0;}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4A61F2-F229-138E-5503-820DA7644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821" y="5115448"/>
            <a:ext cx="2952750" cy="1194361"/>
          </a:xfrm>
          <a:prstGeom prst="rect">
            <a:avLst/>
          </a:prstGeom>
          <a:solidFill>
            <a:srgbClr val="3366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00"/>
            </a:extrusionClr>
          </a:sp3d>
        </p:spPr>
        <p:txBody>
          <a:bodyPr lIns="85530" tIns="42765" rIns="85530" bIns="42765">
            <a:spAutoFit/>
            <a:flatTx/>
          </a:bodyPr>
          <a:lstStyle/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1 3 5 2 4 6 10 8 7 9</a:t>
            </a: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max=10</a:t>
            </a:r>
            <a:endParaRPr kumimoji="1" lang="zh-CN" altLang="en-US" sz="2400" b="1">
              <a:solidFill>
                <a:srgbClr val="FFFFFF"/>
              </a:solidFill>
              <a:latin typeface="Times New Roman" pitchFamily="18" charset="0"/>
              <a:ea typeface="宋体" pitchFamily="2" charset="-122"/>
              <a:cs typeface="Arial"/>
            </a:endParaRP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order=6</a:t>
            </a:r>
            <a:endParaRPr kumimoji="1" lang="zh-CN" altLang="en-US" sz="2400" b="1">
              <a:solidFill>
                <a:srgbClr val="FFFFFF"/>
              </a:solidFill>
              <a:latin typeface="Times New Roman" pitchFamily="18" charset="0"/>
              <a:ea typeface="宋体" pitchFamily="2" charset="-122"/>
              <a:cs typeface="Arial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E48DA9C-48B1-C938-F9CF-EEC3A0D1C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007" y="1166290"/>
            <a:ext cx="279198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例13.12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C35AA846-9526-C52C-38A9-76A64819F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12" y="4190478"/>
            <a:ext cx="576263" cy="446276"/>
          </a:xfrm>
          <a:prstGeom prst="rect">
            <a:avLst/>
          </a:prstGeom>
          <a:solidFill>
            <a:srgbClr val="CCFF33"/>
          </a:solidFill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3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Arial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21303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6C5C4D-5A9A-D598-29A2-76654F26D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453" y="1231698"/>
            <a:ext cx="65754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例13.1</a:t>
            </a: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3 </a:t>
            </a: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写入文本文件的例子。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40922C-B429-FE6F-34FB-AFD9E7E34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90" y="1807961"/>
            <a:ext cx="7632700" cy="4590158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#include &lt;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fstream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&gt;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void main() {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ofstream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file("file.txt",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ios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::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out|</a:t>
            </a:r>
            <a:r>
              <a:rPr kumimoji="1" lang="en-US" altLang="zh-CN" sz="2400" b="1" i="0" u="sng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ios</a:t>
            </a:r>
            <a:r>
              <a:rPr kumimoji="1" lang="en-US" altLang="zh-CN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::ate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); 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if(!file)   {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&lt;&lt;"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不可以打开文件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"&lt;&lt;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    exit(1);   }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file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&lt;&lt;"hello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c++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!\n";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 char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 while(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cin.get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(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))    {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    if(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=='\n')     break;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 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file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.put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(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);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}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file.close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();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}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29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D762039-F32C-2689-9B55-A32907AFF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90" y="1136653"/>
            <a:ext cx="817820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例13.13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F4E4D6-A30A-0278-44F9-4E66D3CB2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424" y="1712797"/>
            <a:ext cx="7632700" cy="4795144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void save_to_file( )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将其中字母存入文件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f2.dat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{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ofstream outfile("f2.dat");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if(!outfile)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{cerr&lt;&lt;"open f2.dat error!"&lt;&lt;endl;  exit(1);  }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char c[80];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cin.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getline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(c,80);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从键盘读入一行字符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for(int i=0;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c[i]!=0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;i++)</a:t>
            </a: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   if(c[i]&gt;=65 &amp;&amp; c[i]&lt;=90||c[i]&gt;=97 &amp;&amp; c[i]&lt;=122)</a:t>
            </a: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{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outfile.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put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(c[i]); 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将字母字符存入磁盘文件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f2.dat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cout&lt;&lt;c[i];}</a:t>
            </a: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charset="0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cout&lt;&lt;endl;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outfile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.close();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85573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2E03DE-AF40-7EE8-D013-C360A1E23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175" y="1112753"/>
            <a:ext cx="7567176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从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f2.dat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读入，小写改为大写存入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f3.dat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31F2F-4D66-EEEB-9C18-DD24AE5AF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1" y="1689016"/>
            <a:ext cx="7632700" cy="4805749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void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get_from_file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() </a:t>
            </a:r>
          </a:p>
          <a:p>
            <a:pPr marL="323842" marR="0" lvl="0" indent="-323842" algn="l" defTabSz="86357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{char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</a:t>
            </a:r>
          </a:p>
          <a:p>
            <a:pPr marL="323842" marR="0" lvl="0" indent="-323842" algn="l" defTabSz="86357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ifstream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infile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("f2.dat",ios::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in|ios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::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nocreate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); </a:t>
            </a:r>
          </a:p>
          <a:p>
            <a:pPr marL="323842" marR="0" lvl="0" indent="-323842" algn="l" defTabSz="86357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if(!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infile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)</a:t>
            </a:r>
          </a:p>
          <a:p>
            <a:pPr marL="323842" marR="0" lvl="0" indent="-323842" algn="l" defTabSz="86357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{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cerr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&lt;&lt;"open f2.dat error!"&lt;&lt;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   exit(1);  }</a:t>
            </a:r>
          </a:p>
          <a:p>
            <a:pPr marL="323842" marR="0" lvl="0" indent="-323842" algn="l" defTabSz="86357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ofstream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outfile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("f3.dat");</a:t>
            </a:r>
          </a:p>
          <a:p>
            <a:pPr marL="323842" marR="0" lvl="0" indent="-323842" algn="l" defTabSz="86357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if(!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outfile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)</a:t>
            </a:r>
          </a:p>
          <a:p>
            <a:pPr marL="323842" marR="0" lvl="0" indent="-323842" algn="l" defTabSz="86357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{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cerr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&lt;&lt;"open f3.dat error!"&lt;&lt;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   exit(1);  }</a:t>
            </a:r>
          </a:p>
          <a:p>
            <a:pPr marL="323842" marR="0" lvl="0" indent="-323842" algn="l" defTabSz="86357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while(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infile.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get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(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)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)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{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if(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&gt;=97 &amp;&amp;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&lt;=122)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判断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是否为小写字母</a:t>
            </a:r>
          </a:p>
          <a:p>
            <a:pPr marL="323842" marR="0" lvl="0" indent="-323842" algn="l" defTabSz="86357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=ch-32;                    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outfile.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put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(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cs typeface="Arial"/>
              </a:rPr>
              <a:t>)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 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将该大写字母存入磁盘文件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f3.dat</a:t>
            </a:r>
          </a:p>
          <a:p>
            <a:pPr marL="323842" marR="0" lvl="0" indent="-323842" algn="l" defTabSz="86357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ch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}</a:t>
            </a:r>
          </a:p>
          <a:p>
            <a:pPr marL="323842" marR="0" lvl="0" indent="-323842" algn="l" defTabSz="863579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infile.close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( ); 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outfile.close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();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35568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B528DF49-06F9-5216-735B-2B8BA8E7A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957" y="1861327"/>
            <a:ext cx="4105275" cy="2520950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int main( ) {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save_to_file( );   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get_from_file( );   </a:t>
            </a:r>
            <a:endParaRPr kumimoji="1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charset="0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return 0;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}</a:t>
            </a: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DD26470-E7D7-96E1-81F6-480D3C24D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67" y="4703402"/>
            <a:ext cx="7488238" cy="1379027"/>
          </a:xfrm>
          <a:prstGeom prst="rect">
            <a:avLst/>
          </a:prstGeom>
          <a:solidFill>
            <a:srgbClr val="3366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00"/>
            </a:extrusionClr>
          </a:sp3d>
        </p:spPr>
        <p:txBody>
          <a:bodyPr lIns="85530" tIns="42765" rIns="85530" bIns="42765">
            <a:spAutoFit/>
            <a:flatTx/>
          </a:bodyPr>
          <a:lstStyle/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New Beijing, Great Olypic, 2008, China.↙</a:t>
            </a: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NewBeijingGreatOlypicChina</a:t>
            </a:r>
            <a:endParaRPr kumimoji="1" lang="zh-CN" altLang="en-US" sz="2800" b="1">
              <a:solidFill>
                <a:srgbClr val="FFFFFF"/>
              </a:solidFill>
              <a:latin typeface="Times New Roman" pitchFamily="18" charset="0"/>
              <a:ea typeface="宋体" pitchFamily="2" charset="-122"/>
              <a:cs typeface="Arial"/>
            </a:endParaRP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NEWBEIJINGGREATOLYPICCHINA</a:t>
            </a:r>
            <a:endParaRPr kumimoji="1" lang="zh-CN" altLang="en-US" sz="2800" b="1">
              <a:solidFill>
                <a:srgbClr val="FFFFFF"/>
              </a:solidFill>
              <a:latin typeface="Times New Roman" pitchFamily="18" charset="0"/>
              <a:ea typeface="宋体" pitchFamily="2" charset="-122"/>
              <a:cs typeface="Arial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45C2DCB-BCCE-A7E0-343B-CD1B23ECB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90" y="1186835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例13.13</a:t>
            </a:r>
          </a:p>
        </p:txBody>
      </p:sp>
    </p:spTree>
    <p:extLst>
      <p:ext uri="{BB962C8B-B14F-4D97-AF65-F5344CB8AC3E}">
        <p14:creationId xmlns:p14="http://schemas.microsoft.com/office/powerpoint/2010/main" val="249009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CC4BF0-65D7-3F49-F2C9-C21185031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60" y="1213294"/>
            <a:ext cx="7992591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（</a:t>
            </a: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2</a:t>
            </a: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） 将文件内容读入内存并输出显示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DB4C4E-55C1-5E6A-BBBE-D760EC001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46441"/>
            <a:ext cx="7632700" cy="4331335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void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display_file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(char *filename)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{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ifstream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infile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filename,ios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::in);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if(!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infile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{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cerr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&lt;&lt;"open error!"&lt;&lt;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;  exit(1);}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char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ch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while(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infile.get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ch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)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cout.put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ch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);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cout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&lt;&lt;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endl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infile.close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();}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6336257-A8AE-5087-7A00-61972A53F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330" y="3886684"/>
            <a:ext cx="4144963" cy="2160588"/>
          </a:xfrm>
          <a:prstGeom prst="rect">
            <a:avLst/>
          </a:prstGeom>
          <a:solidFill>
            <a:srgbClr val="FFFF66"/>
          </a:solidFill>
          <a:ln w="38100" cmpd="dbl" algn="ctr">
            <a:solidFill>
              <a:srgbClr val="660033"/>
            </a:solidFill>
            <a:miter lim="800000"/>
          </a:ln>
        </p:spPr>
        <p:txBody>
          <a:bodyPr lIns="86402" tIns="78238" rIns="86402" bIns="43201"/>
          <a:lstStyle/>
          <a:p>
            <a:pPr marL="323842" indent="-323842" defTabSz="863579" fontAlgn="base">
              <a:spcBef>
                <a:spcPct val="5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Arial"/>
              </a:rPr>
              <a:t>int main( )</a:t>
            </a:r>
          </a:p>
          <a:p>
            <a:pPr marL="323842" indent="-323842" defTabSz="863579" fontAlgn="base">
              <a:spcBef>
                <a:spcPct val="5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Arial"/>
              </a:rPr>
              <a:t>{display_file("f3.dat");</a:t>
            </a:r>
          </a:p>
          <a:p>
            <a:pPr marL="323842" indent="-323842" defTabSz="863579" fontAlgn="base">
              <a:spcBef>
                <a:spcPct val="5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Arial"/>
              </a:rPr>
              <a:t>  return 0;</a:t>
            </a:r>
          </a:p>
          <a:p>
            <a:pPr marL="323842" indent="-323842" defTabSz="863579" fontAlgn="base">
              <a:spcBef>
                <a:spcPct val="5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091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D3E273-7459-E729-5BFB-315BEAFE7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80" y="1194891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I/O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流的概念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B63F12-F5C9-595B-24B6-B145539E0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82" y="1882347"/>
            <a:ext cx="8661236" cy="42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当程序与外界环境进行信息交换时，存在着两个对象，一个是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程序中的对象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，另一个是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文件对象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流是一种抽象，它负责在数据的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生产者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和数据的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消费者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之间建立联系，并管理数据的流动。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程序建立一个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流对象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，并指定这个流对象与某个文件对象建立连接，程序操作流对象，流对象通过文件系统对所连接的文件对象产生作用。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读操作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在流数据抽象中被称为（从流中）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提取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，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写操作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被称为（向流中）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插入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。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02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F9C24CD-5A79-4F25-EBF4-30933E25C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97" y="1198318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13.4.5 对二进制文件的操作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F0B0FF-283A-D342-58C2-5308D6124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17" y="1817815"/>
            <a:ext cx="8438763" cy="24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内存数据的映像文件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、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字节文件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altLang="zh-CN" sz="4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ios</a:t>
            </a: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::binary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：以二进制形式传送和存储。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除了作为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输入文件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或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输出文件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外，还可是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既能输入又能输出的文件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942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59A8BD-1ECD-9C1B-DF1B-AFD8CDA98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90" y="1774581"/>
            <a:ext cx="7745412" cy="3885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1. 用成员函数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read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和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write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读写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istream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&amp;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read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(char *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buffer,int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len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);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ostream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&amp;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write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(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仿宋_GB2312"/>
              </a:rPr>
              <a:t>const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 char *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buffer,int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len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);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字符指针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buffer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：指向内存中一段空间。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len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：读写的字节数。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b. read(p2,30);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</a:rPr>
              <a:t>a. write(p1,50);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AF1FA58-5517-4E59-BFE0-16B5F3036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53" y="1198318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13.4.5 对二进制文件的操作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104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0068D0C-5F93-B82C-D60E-87EE386D0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" y="1240705"/>
            <a:ext cx="75723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例13.14 以二进制形式存入磁盘文件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9341EB-A6C5-10E9-4770-678B3B8E0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1889125"/>
            <a:ext cx="7818437" cy="4504241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struct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student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{char name[20];   int num;  int age;  char sex; };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void main( 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{student stud[3]={"Li",1001,18,'f',"Fun",1002,19,'m',"Wang",1004,17,'f'}; 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ofstream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outfile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("stud.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dat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",</a:t>
            </a:r>
            <a:r>
              <a:rPr kumimoji="1" lang="en-US" altLang="zh-CN" sz="2800" b="1" i="0" u="sng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ios</a:t>
            </a:r>
            <a:r>
              <a:rPr kumimoji="1" lang="en-US" altLang="zh-CN" sz="28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::binary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);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if(!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outfile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{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cerr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&lt;&lt;"open error!"&lt;&lt;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;  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abort( );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}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for(int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=0;i&lt;3;i++)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 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outfile.write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((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char*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)&amp;stud[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]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, 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sizeof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(stud[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])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);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outfile.close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( );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}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仿宋_GB2312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1384C-6B3D-6114-37F1-F3D6E26A0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98" y="5057774"/>
            <a:ext cx="7848600" cy="792162"/>
          </a:xfrm>
          <a:prstGeom prst="rect">
            <a:avLst/>
          </a:prstGeom>
          <a:solidFill>
            <a:srgbClr val="CCFF33"/>
          </a:solidFill>
          <a:ln w="38100" cmpd="dbl" algn="ctr">
            <a:solidFill>
              <a:srgbClr val="990000"/>
            </a:solidFill>
            <a:miter lim="800000"/>
          </a:ln>
        </p:spPr>
        <p:txBody>
          <a:bodyPr lIns="86402" tIns="78238" rIns="86402" bIns="43201"/>
          <a:lstStyle/>
          <a:p>
            <a:pPr marL="323842" indent="-323842" defTabSz="863579" fontAlgn="base">
              <a:spcBef>
                <a:spcPct val="5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  <a:cs typeface="Arial"/>
              </a:rPr>
              <a:t>outfile.write((char*)&amp;stud[0],sizeof(stud));</a:t>
            </a:r>
            <a:endParaRPr kumimoji="1" lang="zh-CN" altLang="en-US" sz="3200" b="1">
              <a:solidFill>
                <a:srgbClr val="FF0000"/>
              </a:solidFill>
              <a:latin typeface="Times New Roman" pitchFamily="18" charset="0"/>
              <a:ea typeface="仿宋_GB2312" pitchFamily="49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34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D36D16-58D7-7C31-F7B7-0FCD9F70E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37" y="1181586"/>
            <a:ext cx="6664814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例13.15从磁盘文件读出并显示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0DE53-2DBE-644F-B106-79AAC50B3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047" y="1765368"/>
            <a:ext cx="7581357" cy="4694905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struct student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{string name; int num; int age; char sex;};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int main( 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{ student stud[3];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int i;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</a:t>
            </a: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ifstream infile("stud.dat",</a:t>
            </a:r>
            <a:r>
              <a:rPr kumimoji="1" lang="en-US" altLang="zh-CN" sz="3200" b="1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ios::binary</a:t>
            </a: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);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if(!infile)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{ cerr&lt;&lt;"open error!"&lt;&lt;endl;    abort( );  }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for(i=0;i&lt;3;i++)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 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infile.read((char*)&amp;stud[i],sizeof(stud[i]));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仿宋_GB2312"/>
                <a:cs typeface="Arial"/>
              </a:rPr>
              <a:t>  infile.close( );</a:t>
            </a: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ea typeface="仿宋_GB231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51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1BBD6C2-4BEB-BB85-FDF5-07F056964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245" y="1800945"/>
            <a:ext cx="6840538" cy="2362177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for(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=0;i&lt;3;i++) {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&lt;&lt;"NO."&lt;&lt;i+1&lt;&lt;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&lt;&lt;"name:"&lt;&lt;stud[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].name&lt;&lt;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&lt;&lt;"num:"&lt;&lt;stud[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].num&lt;&lt;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&lt;&lt;"age:"&lt;&lt;stud[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].age&lt;&lt;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&lt;&lt;"sex:"&lt;&lt;stud[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].sex&lt;&lt;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 }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C6A340E-4ADD-0537-DD51-DDCC271F1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184" y="1224682"/>
            <a:ext cx="7067724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例13.15从磁盘文件读出并显示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12B4BE-1814-0779-0F38-9696AFBF9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065" y="4540006"/>
            <a:ext cx="1657350" cy="1933025"/>
          </a:xfrm>
          <a:prstGeom prst="rect">
            <a:avLst/>
          </a:prstGeom>
          <a:solidFill>
            <a:srgbClr val="3366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00"/>
            </a:extrusionClr>
          </a:sp3d>
        </p:spPr>
        <p:txBody>
          <a:bodyPr lIns="85530" tIns="42765" rIns="85530" bIns="42765">
            <a:spAutoFit/>
            <a:flatTx/>
          </a:bodyPr>
          <a:lstStyle/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NO.1</a:t>
            </a: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name: Li</a:t>
            </a: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num: 1001</a:t>
            </a: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age: 18</a:t>
            </a: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sex: f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5551B51-CBF2-1807-E3BC-0B0CB3297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4336" y="4537747"/>
            <a:ext cx="2016125" cy="1933025"/>
          </a:xfrm>
          <a:prstGeom prst="rect">
            <a:avLst/>
          </a:prstGeom>
          <a:solidFill>
            <a:srgbClr val="3366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00"/>
            </a:extrusionClr>
          </a:sp3d>
        </p:spPr>
        <p:txBody>
          <a:bodyPr lIns="85530" tIns="42765" rIns="85530" bIns="42765">
            <a:spAutoFit/>
            <a:flatTx/>
          </a:bodyPr>
          <a:lstStyle/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NO.3</a:t>
            </a: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name: Wang</a:t>
            </a: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num: 1004</a:t>
            </a: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age: 17</a:t>
            </a: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sex: f</a:t>
            </a:r>
            <a:endParaRPr kumimoji="1" lang="zh-CN" altLang="en-US" sz="2400" b="1">
              <a:solidFill>
                <a:srgbClr val="FFFFFF"/>
              </a:solidFill>
              <a:latin typeface="Times New Roman" pitchFamily="18" charset="0"/>
              <a:ea typeface="宋体" pitchFamily="2" charset="-122"/>
              <a:cs typeface="Arial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07420D0-6FA6-40DD-8949-D44AFCC90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881" y="4540005"/>
            <a:ext cx="1728787" cy="1933025"/>
          </a:xfrm>
          <a:prstGeom prst="rect">
            <a:avLst/>
          </a:prstGeom>
          <a:solidFill>
            <a:srgbClr val="3366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00"/>
            </a:extrusionClr>
          </a:sp3d>
        </p:spPr>
        <p:txBody>
          <a:bodyPr lIns="85530" tIns="42765" rIns="85530" bIns="42765">
            <a:spAutoFit/>
            <a:flatTx/>
          </a:bodyPr>
          <a:lstStyle/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NO.2</a:t>
            </a: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name: Fun</a:t>
            </a: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num: 1001</a:t>
            </a: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age: 19</a:t>
            </a: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sex: m</a:t>
            </a:r>
          </a:p>
        </p:txBody>
      </p:sp>
    </p:spTree>
    <p:extLst>
      <p:ext uri="{BB962C8B-B14F-4D97-AF65-F5344CB8AC3E}">
        <p14:creationId xmlns:p14="http://schemas.microsoft.com/office/powerpoint/2010/main" val="406631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BDB58A-87CD-534A-032D-81F6FC30F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09" y="1284956"/>
            <a:ext cx="721174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2. 与文件指针有关的流成员函数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9F1040-12B8-EB5A-2D9C-29114B518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904605"/>
            <a:ext cx="7889875" cy="385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文件指针</a:t>
            </a: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：指明当前应进行读写的位置。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参照位置 </a:t>
            </a:r>
          </a:p>
          <a:p>
            <a:pPr marL="701657" marR="0" lvl="1" indent="-269868" algn="l" defTabSz="863579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ios::</a:t>
            </a:r>
            <a:r>
              <a:rPr kumimoji="1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beg</a:t>
            </a:r>
            <a:r>
              <a:rPr kumimoji="1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  </a:t>
            </a:r>
            <a:r>
              <a: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文件开头(</a:t>
            </a:r>
            <a:r>
              <a:rPr kumimoji="1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begin</a:t>
            </a:r>
            <a:r>
              <a: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)，默认值。</a:t>
            </a:r>
          </a:p>
          <a:p>
            <a:pPr marL="701657" marR="0" lvl="1" indent="-269868" algn="l" defTabSz="863579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ios::</a:t>
            </a:r>
            <a:r>
              <a:rPr kumimoji="1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cur</a:t>
            </a:r>
            <a:r>
              <a:rPr kumimoji="1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  </a:t>
            </a:r>
            <a:r>
              <a: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指针当前的位置(</a:t>
            </a:r>
            <a:r>
              <a:rPr kumimoji="1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current</a:t>
            </a:r>
            <a:r>
              <a: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)。</a:t>
            </a:r>
          </a:p>
          <a:p>
            <a:pPr marL="701657" marR="0" lvl="1" indent="-269868" algn="l" defTabSz="863579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ios::</a:t>
            </a:r>
            <a:r>
              <a:rPr kumimoji="1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end </a:t>
            </a:r>
            <a:r>
              <a:rPr kumimoji="1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1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文件末尾。</a:t>
            </a:r>
          </a:p>
          <a:p>
            <a:pPr marL="701657" marR="0" lvl="1" indent="-269868" algn="l" defTabSz="863579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infile.seek</a:t>
            </a:r>
            <a:r>
              <a:rPr kumimoji="1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g</a:t>
            </a:r>
            <a:r>
              <a:rPr kumimoji="1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(100);  </a:t>
            </a:r>
            <a:endParaRPr kumimoji="1" lang="zh-CN" altLang="en-US" sz="3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701657" marR="0" lvl="1" indent="-269868" algn="l" defTabSz="863579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outfile.seek</a:t>
            </a:r>
            <a:r>
              <a:rPr kumimoji="1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p</a:t>
            </a:r>
            <a:r>
              <a:rPr kumimoji="1" lang="en-US" altLang="zh-CN" sz="3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(-75,ios::end);</a:t>
            </a: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CD41807-9691-3C0E-8C12-E6CD92273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135" y="1211218"/>
            <a:ext cx="677969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3. 随机访问二进制数据文件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D19334-2127-4C20-9369-B9FE269DA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423" y="1906392"/>
            <a:ext cx="8575133" cy="412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例13.16 有5个学生的数据，要求: 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（1） 把它们存到磁盘文件中；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（2） 将磁盘文件中的第1,3,5个学生数据读入程序，并显示出来；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（3） 将第3个学生的数据修改后存回磁盘文件中的原有位置。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（4） 从磁盘文件读入修改后的5个学生的数据并显示出来。</a:t>
            </a:r>
          </a:p>
        </p:txBody>
      </p:sp>
    </p:spTree>
    <p:extLst>
      <p:ext uri="{BB962C8B-B14F-4D97-AF65-F5344CB8AC3E}">
        <p14:creationId xmlns:p14="http://schemas.microsoft.com/office/powerpoint/2010/main" val="29476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5BF724-D8BB-F619-6088-191859BB7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76" y="1132378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例13.16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42B2CD-4849-AB71-6347-650C018D3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49" y="1708641"/>
            <a:ext cx="7632700" cy="4795822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struct student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{int num; char name[20]; float score;};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void main( 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{student st[5]={1001,"Li",85,1002,"Fun",97.5,1004,"Wang",54, 1006,"Tan",76.5,1010,"ling",96};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800" b="1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fstream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iofile("stud.dat",ios::in|ios::out|ios::binary);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if(!iofile)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{cerr&lt;&lt;"open error!"&lt;&lt;endl;   abort( );  }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for(int i=0;i&lt;5;i++)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向文件输出5个学生的数据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 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iofile.write((char *)&amp;st[i],sizeof(st[i]));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student st1[5];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存放从磁盘文件读入的数据</a:t>
            </a:r>
            <a:endParaRPr kumimoji="1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613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73E60F7F-864F-EFB9-CB13-552D3391E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50" y="1774272"/>
            <a:ext cx="8668610" cy="4611660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for(int i=0;i&lt;5;i=i+2)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{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iofile.</a:t>
            </a:r>
            <a:r>
              <a:rPr kumimoji="1" lang="en-US" altLang="zh-CN" sz="2800" b="1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seekg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(i*sizeof(st[i]),ios::beg); 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  iofile.read((char *)&amp;st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cs typeface="Arial"/>
              </a:rPr>
              <a:t>1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[i/2],sizeof(st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charset="0"/>
                <a:cs typeface="Arial"/>
              </a:rPr>
              <a:t>1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[0]));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cout&lt;&lt;st1[i/2].num&lt;&lt;" "&lt;&lt;st1[i/2].name&lt;&lt;" "&lt;&lt;st1[i/2].score&lt;&lt;endl;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}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st[2].num=1012;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修改第3个学生(序号2)数据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strcpy(st[2].name,"Wu");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st[2].score=60;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iofile.</a:t>
            </a:r>
            <a:r>
              <a:rPr kumimoji="1" lang="en-US" altLang="zh-CN" sz="2800" b="1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charset="0"/>
                <a:cs typeface="Arial"/>
              </a:rPr>
              <a:t>seekp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(2*sizeof(st[0]),ios::beg); </a:t>
            </a: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charset="0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iofile.write((char *)&amp;st[2],sizeof(st[2]));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5655DB7-2123-6EBD-1154-21C882FA6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50" y="1191184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例13.16</a:t>
            </a:r>
          </a:p>
        </p:txBody>
      </p:sp>
    </p:spTree>
    <p:extLst>
      <p:ext uri="{BB962C8B-B14F-4D97-AF65-F5344CB8AC3E}">
        <p14:creationId xmlns:p14="http://schemas.microsoft.com/office/powerpoint/2010/main" val="339951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BAD6DF0-027D-FCA1-EF17-99BEF6154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37" y="1924572"/>
            <a:ext cx="7993062" cy="3816350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iofile.</a:t>
            </a:r>
            <a:r>
              <a:rPr kumimoji="1" lang="en-US" altLang="zh-CN" sz="2800" b="1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seekg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(0, ios::beg);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重定位于文件头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for(int i=0;i&lt;5;i++)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{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iofile.read((char *)&amp;st[i],sizeof(st[i]));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cout&lt;&lt;st[i].num&lt;&lt;" "&lt;&lt;st[i].name&lt;&lt;" "&lt;&lt;st[i].score&lt;&lt;endl;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}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iofile.close( );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}</a:t>
            </a: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BD71C9-8E94-20C5-CA3A-FF48DA10F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287" y="1229310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例13.16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673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4" name="Group 634">
            <a:extLst>
              <a:ext uri="{FF2B5EF4-FFF2-40B4-BE49-F238E27FC236}">
                <a16:creationId xmlns:a16="http://schemas.microsoft.com/office/drawing/2014/main" id="{47FFE961-2DF6-60A1-63E1-0CF18937C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69673"/>
              </p:ext>
            </p:extLst>
          </p:nvPr>
        </p:nvGraphicFramePr>
        <p:xfrm>
          <a:off x="565224" y="2019152"/>
          <a:ext cx="8013551" cy="4360621"/>
        </p:xfrm>
        <a:graphic>
          <a:graphicData uri="http://schemas.openxmlformats.org/drawingml/2006/table">
            <a:tbl>
              <a:tblPr/>
              <a:tblGrid>
                <a:gridCol w="2328397">
                  <a:extLst>
                    <a:ext uri="{9D8B030D-6E8A-4147-A177-3AD203B41FA5}">
                      <a16:colId xmlns:a16="http://schemas.microsoft.com/office/drawing/2014/main" val="2167191819"/>
                    </a:ext>
                  </a:extLst>
                </a:gridCol>
                <a:gridCol w="63002">
                  <a:extLst>
                    <a:ext uri="{9D8B030D-6E8A-4147-A177-3AD203B41FA5}">
                      <a16:colId xmlns:a16="http://schemas.microsoft.com/office/drawing/2014/main" val="2787884925"/>
                    </a:ext>
                  </a:extLst>
                </a:gridCol>
                <a:gridCol w="4026109">
                  <a:extLst>
                    <a:ext uri="{9D8B030D-6E8A-4147-A177-3AD203B41FA5}">
                      <a16:colId xmlns:a16="http://schemas.microsoft.com/office/drawing/2014/main" val="1559054382"/>
                    </a:ext>
                  </a:extLst>
                </a:gridCol>
                <a:gridCol w="1596043">
                  <a:extLst>
                    <a:ext uri="{9D8B030D-6E8A-4147-A177-3AD203B41FA5}">
                      <a16:colId xmlns:a16="http://schemas.microsoft.com/office/drawing/2014/main" val="1928664227"/>
                    </a:ext>
                  </a:extLst>
                </a:gridCol>
              </a:tblGrid>
              <a:tr h="32400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说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明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包含头文件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22187"/>
                  </a:ext>
                </a:extLst>
              </a:tr>
              <a:tr h="325509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抽象流基类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57432"/>
                  </a:ext>
                </a:extLst>
              </a:tr>
              <a:tr h="32400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ios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所有输入输出流类的基类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ios.h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2786917"/>
                  </a:ext>
                </a:extLst>
              </a:tr>
              <a:tr h="325509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输入流类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363926"/>
                  </a:ext>
                </a:extLst>
              </a:tr>
              <a:tr h="32400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istream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通用输入流类和其他输入流的基类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iostream.h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612330"/>
                  </a:ext>
                </a:extLst>
              </a:tr>
              <a:tr h="32400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ifstream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输入文件流类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fstream.h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05506"/>
                  </a:ext>
                </a:extLst>
              </a:tr>
              <a:tr h="32550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istrstream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输入字符串流类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strstrea.h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577877"/>
                  </a:ext>
                </a:extLst>
              </a:tr>
              <a:tr h="39451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istream_withassign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cin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的输入流类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iostream.h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681820"/>
                  </a:ext>
                </a:extLst>
              </a:tr>
              <a:tr h="324009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输出流类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074619"/>
                  </a:ext>
                </a:extLst>
              </a:tr>
              <a:tr h="325509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ostream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通用输出流类和其他输出流的基类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iostream.h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517150"/>
                  </a:ext>
                </a:extLst>
              </a:tr>
              <a:tr h="324009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ofstream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输出文件流类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fstream.h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493966"/>
                  </a:ext>
                </a:extLst>
              </a:tr>
              <a:tr h="325509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ostrstream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输出字符串流类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strstrea.h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957797"/>
                  </a:ext>
                </a:extLst>
              </a:tr>
              <a:tr h="39451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ostream_withassign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cout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cerr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clog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的输出流类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iostream.h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800030"/>
                  </a:ext>
                </a:extLst>
              </a:tr>
            </a:tbl>
          </a:graphicData>
        </a:graphic>
      </p:graphicFrame>
      <p:sp>
        <p:nvSpPr>
          <p:cNvPr id="5" name="Rectangle 629">
            <a:extLst>
              <a:ext uri="{FF2B5EF4-FFF2-40B4-BE49-F238E27FC236}">
                <a16:creationId xmlns:a16="http://schemas.microsoft.com/office/drawing/2014/main" id="{73A41CE0-7EE2-CCA4-1738-326458A39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003" y="1300632"/>
            <a:ext cx="2966241" cy="56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D3F0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7008" tIns="0" rIns="17008" bIns="10205">
            <a:spAutoFit/>
          </a:bodyPr>
          <a:lstStyle/>
          <a:p>
            <a:pPr algn="ctr" defTabSz="86357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latin typeface="Arial"/>
                <a:ea typeface="黑体"/>
                <a:cs typeface="Arial"/>
              </a:rPr>
              <a:t>I/O</a:t>
            </a:r>
            <a:r>
              <a:rPr kumimoji="1" lang="zh-CN" altLang="en-US" sz="3600" b="1" dirty="0">
                <a:solidFill>
                  <a:srgbClr val="000000"/>
                </a:solidFill>
                <a:latin typeface="Arial"/>
                <a:ea typeface="黑体"/>
                <a:cs typeface="Arial"/>
              </a:rPr>
              <a:t>流类说明表</a:t>
            </a:r>
            <a:endParaRPr kumimoji="1" lang="en-US" altLang="zh-CN" sz="3600" b="1" dirty="0">
              <a:solidFill>
                <a:srgbClr val="000000"/>
              </a:solidFill>
              <a:latin typeface="Arial"/>
              <a:ea typeface="黑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29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BC29489-2B06-053C-2281-8A97C3C3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94" y="1239134"/>
            <a:ext cx="75059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与文件指针有关的成员函数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A6BEB32-12ED-DC27-17EC-75A3A0EA7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97" y="1815397"/>
            <a:ext cx="8471406" cy="161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0" fontAlgn="base" latinLnBrk="0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在磁盘文件中有一个文件指针，用来指明当前读写的位置，对于二进制文件允许对指针进行控制。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cs typeface="Arial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EEF0748-AB54-884A-DB8A-7B39B8BFF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3" y="3340413"/>
            <a:ext cx="8049217" cy="322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61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18D5882-6A95-3F84-1F04-73D3BE87B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07" y="1179661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说明：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B6E295-906D-D33E-637E-5789194CA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06" y="1755924"/>
            <a:ext cx="8438763" cy="466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“参照位置”参数是下面三者之一：</a:t>
            </a:r>
          </a:p>
          <a:p>
            <a:pPr marL="701657" marR="0" lvl="1" indent="-269868" algn="l" defTabSz="863579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ios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::beg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文件开头（默认值）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</a:endParaRPr>
          </a:p>
          <a:p>
            <a:pPr marL="701657" marR="0" lvl="1" indent="-269868" algn="l" defTabSz="863579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ios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::cur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指针当前位置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</a:endParaRPr>
          </a:p>
          <a:p>
            <a:pPr marL="701657" marR="0" lvl="1" indent="-269868" algn="l" defTabSz="863579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ios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::end 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文件末尾</a:t>
            </a:r>
          </a:p>
          <a:p>
            <a:pPr marL="323842" marR="0" lvl="0" indent="-323842" algn="l" defTabSz="863579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“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位移量”参数为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long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型整数，正数表示向前（文件尾方向）移动，负数表示向后（文件头方向）移动。</a:t>
            </a:r>
          </a:p>
          <a:p>
            <a:pPr marL="323842" marR="0" lvl="0" indent="-323842" algn="l" defTabSz="863579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例：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infile.seekg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(100); 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infile.seekg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(-50,ios::cur);</a:t>
            </a:r>
          </a:p>
          <a:p>
            <a:pPr marL="323842" marR="0" lvl="0" indent="-323842" algn="l" defTabSz="863579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        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outfile.seekp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(-80,ios::end);</a:t>
            </a:r>
          </a:p>
          <a:p>
            <a:pPr marL="323842" marR="0" lvl="0" indent="-323842" algn="l" defTabSz="863579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07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287BE05-396F-1883-1961-78D86CB8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1" y="2259783"/>
            <a:ext cx="6048375" cy="3410352"/>
          </a:xfrm>
          <a:prstGeom prst="rect">
            <a:avLst/>
          </a:prstGeom>
          <a:solidFill>
            <a:srgbClr val="336600"/>
          </a:solidFill>
          <a:ln>
            <a:noFill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00"/>
            </a:extrusion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530" tIns="42765" rIns="85530" bIns="42765" numCol="1" anchor="t" anchorCtr="0" compatLnSpc="1">
            <a:prstTxWarp prst="textNoShape">
              <a:avLst/>
            </a:prstTxWarp>
            <a:spAutoFit/>
            <a:flatTx/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8572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1001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Li 85           (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第1个学生数据)</a:t>
            </a:r>
          </a:p>
          <a:p>
            <a:pPr marL="0" marR="0" lvl="0" indent="0" algn="l" defTabSz="8572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1004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Wang 54     (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第3个学生数据)</a:t>
            </a:r>
          </a:p>
          <a:p>
            <a:pPr marL="0" marR="0" lvl="0" indent="0" algn="l" defTabSz="8572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1010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ling 96        (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第5个学生数据)</a:t>
            </a:r>
          </a:p>
          <a:p>
            <a:pPr marL="0" marR="0" lvl="0" indent="0" algn="l" defTabSz="8572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  <a:ea typeface="宋体" pitchFamily="2" charset="-122"/>
              <a:cs typeface="Arial"/>
            </a:endParaRPr>
          </a:p>
          <a:p>
            <a:pPr marL="0" marR="0" lvl="0" indent="0" algn="l" defTabSz="8572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1001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Li 85          (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输出修改后5个学生数据)</a:t>
            </a:r>
          </a:p>
          <a:p>
            <a:pPr marL="0" marR="0" lvl="0" indent="0" algn="l" defTabSz="8572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1002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Fun 97.5</a:t>
            </a:r>
          </a:p>
          <a:p>
            <a:pPr marL="0" marR="0" lvl="0" indent="0" algn="l" defTabSz="8572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1012 Wu 60       (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已修改的第3个学生数据)</a:t>
            </a:r>
          </a:p>
          <a:p>
            <a:pPr marL="0" marR="0" lvl="0" indent="0" algn="l" defTabSz="8572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1006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Tan 76.5</a:t>
            </a:r>
          </a:p>
          <a:p>
            <a:pPr marL="0" marR="0" lvl="0" indent="0" algn="l" defTabSz="85722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charset="0"/>
                <a:ea typeface="宋体" pitchFamily="2" charset="-122"/>
                <a:cs typeface="Arial"/>
              </a:rPr>
              <a:t>1010 ling 96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505A7E-B654-DCEA-112F-10F94FF68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648" y="1270770"/>
            <a:ext cx="79065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例13.16</a:t>
            </a:r>
          </a:p>
        </p:txBody>
      </p:sp>
    </p:spTree>
    <p:extLst>
      <p:ext uri="{BB962C8B-B14F-4D97-AF65-F5344CB8AC3E}">
        <p14:creationId xmlns:p14="http://schemas.microsoft.com/office/powerpoint/2010/main" val="280849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C605F09-5BCB-C258-AD9B-18AA45AA1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33" y="1279391"/>
            <a:ext cx="8306573" cy="3898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文件流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：以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cs typeface="Arial"/>
              </a:rPr>
              <a:t>外存文件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为输入输出对象的数据流。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字符串流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：以内存中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用户定义的字符数组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(字符串)为输入输出的对象。称内存流。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字符串流类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i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str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stream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o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str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stream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str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stream</a:t>
            </a: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1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E8F361-A5FA-BFB2-2487-058E9D470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17" y="1291173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字符串类的特点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9E6EF2-5114-763F-943C-1D74F14D2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42" y="2096543"/>
            <a:ext cx="7889875" cy="3470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(1) 输出时数据流向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内存的一个存储空间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。输入时从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内存存储空间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读取数据。 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(2) 字符串流对象关联的是内存的一个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字符数组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，无需打开和关闭文件。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(3) 关联的字符数组中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没有结束标志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，要指定一个特殊字符作为结束符，在向字符数组写入全部数据后要写入此字符。</a:t>
            </a:r>
          </a:p>
        </p:txBody>
      </p:sp>
    </p:spTree>
    <p:extLst>
      <p:ext uri="{BB962C8B-B14F-4D97-AF65-F5344CB8AC3E}">
        <p14:creationId xmlns:p14="http://schemas.microsoft.com/office/powerpoint/2010/main" val="318510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029EBE6-21F2-DE7D-D747-C00082583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4" y="1258634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1. 建立输出字符串流对象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E6E679-E755-FEEF-76D8-A670F83D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33" y="1897063"/>
            <a:ext cx="8640606" cy="413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构造函数原型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o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strstream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::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ostrstream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(char *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buffer,int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n,int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 mode=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ios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::out);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buffer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：指向字符数组首元素的指针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n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：流缓冲区的大小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mode: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：可选，默认为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ios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::out</a:t>
            </a: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</a:endParaRP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ostrstream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 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strout</a:t>
            </a: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(ch1,20);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07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F17DAD-2259-769C-E080-03BDDB248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357" y="1259880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2. 建立输入字符串流对象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6AEE0D-DB2A-642C-CE92-C301E50B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90" y="1953613"/>
            <a:ext cx="76327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提供了两个带参的构造函数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i</a:t>
            </a: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strstream::istrstream(char *buffer);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</a:rPr>
              <a:t>i</a:t>
            </a:r>
            <a:r>
              <a:rPr kumimoji="1" lang="en-US" altLang="zh-CN" sz="26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</a:rPr>
              <a:t>strstream::istrstream(char *buffer,int n);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endParaRPr kumimoji="1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istrstream strin(ch2); 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istrstream strin(ch2,20);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4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82150BE-2D5F-AD9F-7851-308008175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46331"/>
            <a:ext cx="79930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例13.17 将一组数据保存在字符数组中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E0BA2-5DA4-E956-85DE-C2C7D1267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19" y="1836243"/>
            <a:ext cx="7242175" cy="4635560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#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include &lt;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strstream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&gt;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struct student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{int num; char name[20]; float score;}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void main( ) {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student stud[3]={1001,"Li",78,1002,"Wang",89.5,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                              1004,"Fun",90};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char c[50]; 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ostrstream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strout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(c,30);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charset="0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for(int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=0;i&lt;3;i++)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charset="0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strout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&lt;&lt;stud[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].num&lt;&lt;stud[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].name&lt;&lt;stud[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].score;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strout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&lt;&lt;ends;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插入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'\0'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cout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&lt;&lt;"array c:"&lt;&lt;c&lt;&lt;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endl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;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9C080A-D6BD-0F1B-B935-72A31513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998" y="4314194"/>
            <a:ext cx="5557683" cy="948140"/>
          </a:xfrm>
          <a:prstGeom prst="rect">
            <a:avLst/>
          </a:prstGeom>
          <a:solidFill>
            <a:srgbClr val="336600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336600"/>
            </a:extrusionClr>
          </a:sp3d>
        </p:spPr>
        <p:txBody>
          <a:bodyPr wrap="square" lIns="85530" tIns="42765" rIns="85530" bIns="42765">
            <a:spAutoFit/>
            <a:flatTx/>
          </a:bodyPr>
          <a:lstStyle/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array c:</a:t>
            </a:r>
          </a:p>
          <a:p>
            <a:pPr defTabSz="85722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FFFF"/>
                </a:solidFill>
                <a:latin typeface="Times New Roman" pitchFamily="18" charset="0"/>
                <a:ea typeface="宋体" pitchFamily="2" charset="-122"/>
                <a:cs typeface="Arial"/>
              </a:rPr>
              <a:t>1001Li781002Wang89.51004Fun90</a:t>
            </a:r>
          </a:p>
        </p:txBody>
      </p:sp>
    </p:spTree>
    <p:extLst>
      <p:ext uri="{BB962C8B-B14F-4D97-AF65-F5344CB8AC3E}">
        <p14:creationId xmlns:p14="http://schemas.microsoft.com/office/powerpoint/2010/main" val="183393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D69F12-9187-0CDA-44F1-EEE6410FC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88" y="1229878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例13.18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61DAB6-C952-04E6-F679-57129C65A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64" y="1797337"/>
            <a:ext cx="7632700" cy="4707364"/>
          </a:xfrm>
          <a:prstGeom prst="rect">
            <a:avLst/>
          </a:prstGeom>
          <a:noFill/>
          <a:ln w="38100" cap="flat" cmpd="dbl" algn="ctr">
            <a:solidFill>
              <a:srgbClr val="66003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4804" tIns="78238" rIns="64804" bIns="32402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#include &lt;strstream&gt;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void main( 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{char c[50]="12 34 65 -23 -32 33 61 99 321 32";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int a[10],i,j,t;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cout&lt;&lt;"array c:"&lt;&lt;c&lt;&lt;endl;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显示数组中的字符串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istrstream strin(c,sizeof(c)); 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for(i=0;i&lt;10;i++)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  strin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&gt;&gt;a[i];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从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c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读入10个整数赋给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a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cout&lt;&lt;"array a:";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for(i=0;i&lt;10;i++)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  cout&lt;&lt;a[i]&lt;&lt;" ";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//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显示整型数组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a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cs typeface="Arial"/>
              </a:rPr>
              <a:t>各元素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</a:rPr>
              <a:t>cout&lt;&lt;endl;</a:t>
            </a:r>
            <a:endParaRPr kumimoji="1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</a:endParaRPr>
          </a:p>
        </p:txBody>
      </p:sp>
      <p:graphicFrame>
        <p:nvGraphicFramePr>
          <p:cNvPr id="8" name="Object 6">
            <a:hlinkClick r:id="" action="ppaction://ole?verb=0"/>
            <a:extLst>
              <a:ext uri="{FF2B5EF4-FFF2-40B4-BE49-F238E27FC236}">
                <a16:creationId xmlns:a16="http://schemas.microsoft.com/office/drawing/2014/main" id="{48610D9D-1DD7-846F-9A9B-F0A4F9B33A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57182"/>
              </p:ext>
            </p:extLst>
          </p:nvPr>
        </p:nvGraphicFramePr>
        <p:xfrm>
          <a:off x="7529539" y="942316"/>
          <a:ext cx="7810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" r:id="rId4" imgW="0" imgH="0" progId="Package">
                  <p:embed/>
                </p:oleObj>
              </mc:Choice>
              <mc:Fallback>
                <p:oleObj name="包" r:id="rId4" imgW="0" imgH="0" progId="Package">
                  <p:embed/>
                  <p:pic>
                    <p:nvPicPr>
                      <p:cNvPr id="849926" name="Object 6">
                        <a:hlinkClick r:id="" action="ppaction://ole?verb=0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539" y="942316"/>
                        <a:ext cx="7810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809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0346203-39CC-6F89-D3A4-C3787D7AE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01" y="1795353"/>
            <a:ext cx="8285509" cy="461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与字符串流关联的字符数组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相当于内存中的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临时仓库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，用来存放各种类型的数据(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ASCII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)，需要时从中读回。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相当于标准设备，但标准设备不能保存数据，而字符数组的内容可随时用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ASCII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字符输出。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比外存文件使用方便，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不必建立文件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(无需打开与关闭)，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charset="0"/>
                <a:cs typeface="Arial"/>
              </a:rPr>
              <a:t>存取速度快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生命周期与其所在的模块(如主函数)相同。只能作为临时存储空间。 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963788-5441-8577-2589-2FC51620F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962" y="1219090"/>
            <a:ext cx="7194074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13.5 字符串流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17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" name="Group 181">
            <a:extLst>
              <a:ext uri="{FF2B5EF4-FFF2-40B4-BE49-F238E27FC236}">
                <a16:creationId xmlns:a16="http://schemas.microsoft.com/office/drawing/2014/main" id="{3D9E5BFD-DA03-CC25-4B06-58B4906F5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693339"/>
              </p:ext>
            </p:extLst>
          </p:nvPr>
        </p:nvGraphicFramePr>
        <p:xfrm>
          <a:off x="594090" y="2033012"/>
          <a:ext cx="7795710" cy="4410174"/>
        </p:xfrm>
        <a:graphic>
          <a:graphicData uri="http://schemas.openxmlformats.org/drawingml/2006/table">
            <a:tbl>
              <a:tblPr/>
              <a:tblGrid>
                <a:gridCol w="1776048">
                  <a:extLst>
                    <a:ext uri="{9D8B030D-6E8A-4147-A177-3AD203B41FA5}">
                      <a16:colId xmlns:a16="http://schemas.microsoft.com/office/drawing/2014/main" val="2580602873"/>
                    </a:ext>
                  </a:extLst>
                </a:gridCol>
                <a:gridCol w="4312616">
                  <a:extLst>
                    <a:ext uri="{9D8B030D-6E8A-4147-A177-3AD203B41FA5}">
                      <a16:colId xmlns:a16="http://schemas.microsoft.com/office/drawing/2014/main" val="2114680374"/>
                    </a:ext>
                  </a:extLst>
                </a:gridCol>
                <a:gridCol w="1707046">
                  <a:extLst>
                    <a:ext uri="{9D8B030D-6E8A-4147-A177-3AD203B41FA5}">
                      <a16:colId xmlns:a16="http://schemas.microsoft.com/office/drawing/2014/main" val="656286191"/>
                    </a:ext>
                  </a:extLst>
                </a:gridCol>
              </a:tblGrid>
              <a:tr h="316562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输入输出流类</a:t>
                      </a:r>
                      <a:endParaRPr kumimoji="0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218020"/>
                  </a:ext>
                </a:extLst>
              </a:tr>
              <a:tr h="64201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iostream</a:t>
                      </a: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通用输入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输出流类和其他输入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输出流类的基类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iostream.h </a:t>
                      </a: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270306"/>
                  </a:ext>
                </a:extLst>
              </a:tr>
              <a:tr h="32700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fstream</a:t>
                      </a: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输出文件流类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fstream.h</a:t>
                      </a: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930900"/>
                  </a:ext>
                </a:extLst>
              </a:tr>
              <a:tr h="32550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strstream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输出字符串流类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strstrea.h</a:t>
                      </a: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269269"/>
                  </a:ext>
                </a:extLst>
              </a:tr>
              <a:tr h="32700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stdiostream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标准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文件的输入输出类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stdiostr.h</a:t>
                      </a: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338001"/>
                  </a:ext>
                </a:extLst>
              </a:tr>
              <a:tr h="325509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流缓冲区类</a:t>
                      </a:r>
                      <a:endParaRPr kumimoji="0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08468"/>
                  </a:ext>
                </a:extLst>
              </a:tr>
              <a:tr h="32700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streambuf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抽象流缓冲区基类</a:t>
                      </a:r>
                      <a:endParaRPr kumimoji="0" lang="zh-CN" alt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iostream.h</a:t>
                      </a: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665094"/>
                  </a:ext>
                </a:extLst>
              </a:tr>
              <a:tr h="32550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filebuf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磁盘文件的流缓冲区类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fstream.h</a:t>
                      </a: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937379"/>
                  </a:ext>
                </a:extLst>
              </a:tr>
              <a:tr h="32700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strstreambuf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字符串的流缓冲区类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strstrea.h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578096"/>
                  </a:ext>
                </a:extLst>
              </a:tr>
              <a:tr h="32700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stdiobuf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标准</a:t>
                      </a:r>
                      <a:r>
                        <a:rPr kumimoji="0" lang="en-US" altLang="zh-CN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I/O</a:t>
                      </a: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文件的流缓冲区类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stdiostr.h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333255"/>
                  </a:ext>
                </a:extLst>
              </a:tr>
              <a:tr h="325509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预先定义的流初始化类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994629"/>
                  </a:ext>
                </a:extLst>
              </a:tr>
              <a:tr h="51451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iostream_init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初始化预定义流对象的类</a:t>
                      </a:r>
                      <a:endParaRPr kumimoji="0" lang="zh-CN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4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 b="1" kern="12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Arial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iostream.h</a:t>
                      </a:r>
                      <a:endParaRPr kumimoji="0" lang="en-US" altLang="zh-CN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008" marR="17008" marT="0" marB="1020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815037"/>
                  </a:ext>
                </a:extLst>
              </a:tr>
            </a:tbl>
          </a:graphicData>
        </a:graphic>
      </p:graphicFrame>
      <p:sp>
        <p:nvSpPr>
          <p:cNvPr id="6" name="Rectangle 176">
            <a:extLst>
              <a:ext uri="{FF2B5EF4-FFF2-40B4-BE49-F238E27FC236}">
                <a16:creationId xmlns:a16="http://schemas.microsoft.com/office/drawing/2014/main" id="{83C7CA35-9BFC-0DC1-376A-C38F7214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863" y="1339087"/>
            <a:ext cx="5154139" cy="564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D3F0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008" tIns="0" rIns="17008" bIns="10205">
            <a:spAutoFit/>
          </a:bodyPr>
          <a:lstStyle/>
          <a:p>
            <a:pPr algn="ctr" defTabSz="863579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dirty="0">
                <a:solidFill>
                  <a:srgbClr val="000000"/>
                </a:solidFill>
                <a:latin typeface="Arial"/>
                <a:ea typeface="黑体"/>
                <a:cs typeface="Arial"/>
              </a:rPr>
              <a:t>I/O</a:t>
            </a:r>
            <a:r>
              <a:rPr kumimoji="1" lang="zh-CN" altLang="en-US" sz="3600" b="1" dirty="0">
                <a:solidFill>
                  <a:srgbClr val="000000"/>
                </a:solidFill>
                <a:latin typeface="Arial"/>
                <a:ea typeface="黑体"/>
                <a:cs typeface="Arial"/>
              </a:rPr>
              <a:t>流类说明表（续）</a:t>
            </a:r>
            <a:endParaRPr kumimoji="1" lang="en-US" altLang="zh-CN" sz="3600" b="1" dirty="0">
              <a:solidFill>
                <a:srgbClr val="000000"/>
              </a:solidFill>
              <a:latin typeface="Arial"/>
              <a:ea typeface="黑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B75D3D-AEA0-43E0-4793-D60959B69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76" y="1270158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小结（</a:t>
            </a: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Summary</a:t>
            </a: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）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23A8F4C-2743-EC9E-F195-D05B3487C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89" y="2033588"/>
            <a:ext cx="8579399" cy="282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主要内容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I/O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流的概念、输出流、输入流、输入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/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输出流。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ASCII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文件与二进制文件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</a:endParaRP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文件操作与文件流</a:t>
            </a:r>
          </a:p>
          <a:p>
            <a:pPr marL="701657" marR="0" lvl="1" indent="-269868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使用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I/O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流类库实现文件输入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/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422682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/>
        </p:nvGrpSpPr>
        <p:grpSpPr>
          <a:xfrm>
            <a:off x="-5440" y="-18531"/>
            <a:ext cx="9154877" cy="1197582"/>
            <a:chOff x="-6350" y="-17463"/>
            <a:chExt cx="9154877" cy="1197582"/>
          </a:xfrm>
          <a:solidFill>
            <a:srgbClr val="044F96"/>
          </a:solidFill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350" y="-17463"/>
              <a:ext cx="9154877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77" y="163516"/>
              <a:ext cx="5095144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面向对象编程</a:t>
              </a:r>
              <a:r>
                <a:rPr lang="en-US" altLang="zh-CN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endParaRPr lang="zh-CN" altLang="en-US" sz="40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2">
            <a:extLst>
              <a:ext uri="{FF2B5EF4-FFF2-40B4-BE49-F238E27FC236}">
                <a16:creationId xmlns:a16="http://schemas.microsoft.com/office/drawing/2014/main" id="{89E627E6-A707-FB4B-B877-FD871B38022D}"/>
              </a:ext>
            </a:extLst>
          </p:cNvPr>
          <p:cNvSpPr/>
          <p:nvPr/>
        </p:nvSpPr>
        <p:spPr>
          <a:xfrm>
            <a:off x="-10877" y="2500587"/>
            <a:ext cx="9154877" cy="646323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谢谢大家！</a:t>
            </a:r>
          </a:p>
        </p:txBody>
      </p:sp>
      <p:cxnSp>
        <p:nvCxnSpPr>
          <p:cNvPr id="15" name="直接连接符 5">
            <a:extLst>
              <a:ext uri="{FF2B5EF4-FFF2-40B4-BE49-F238E27FC236}">
                <a16:creationId xmlns:a16="http://schemas.microsoft.com/office/drawing/2014/main" id="{730AE0B0-1908-C849-BF7A-EE090AEA732A}"/>
              </a:ext>
            </a:extLst>
          </p:cNvPr>
          <p:cNvCxnSpPr/>
          <p:nvPr/>
        </p:nvCxnSpPr>
        <p:spPr>
          <a:xfrm>
            <a:off x="1439979" y="3319136"/>
            <a:ext cx="625316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44F96"/>
            </a:solidFill>
          </a:ln>
        </p:spPr>
      </p:pic>
      <p:sp>
        <p:nvSpPr>
          <p:cNvPr id="2" name="矩形 2">
            <a:extLst>
              <a:ext uri="{FF2B5EF4-FFF2-40B4-BE49-F238E27FC236}">
                <a16:creationId xmlns:a16="http://schemas.microsoft.com/office/drawing/2014/main" id="{803CCEFF-60D8-6BFC-0D44-12165CD866F5}"/>
              </a:ext>
            </a:extLst>
          </p:cNvPr>
          <p:cNvSpPr/>
          <p:nvPr/>
        </p:nvSpPr>
        <p:spPr>
          <a:xfrm>
            <a:off x="-10879" y="4573851"/>
            <a:ext cx="915487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主讲人：阚世超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BD8993-FEA6-6734-5640-952121E6773D}"/>
              </a:ext>
            </a:extLst>
          </p:cNvPr>
          <p:cNvSpPr/>
          <p:nvPr/>
        </p:nvSpPr>
        <p:spPr>
          <a:xfrm>
            <a:off x="193288" y="3748626"/>
            <a:ext cx="8608741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2023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秋季学期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587A11-6753-B414-E7E7-660B9CB2ACE9}"/>
              </a:ext>
            </a:extLst>
          </p:cNvPr>
          <p:cNvSpPr/>
          <p:nvPr/>
        </p:nvSpPr>
        <p:spPr>
          <a:xfrm>
            <a:off x="0" y="5159313"/>
            <a:ext cx="9146300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邮件：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kanshichao@csu.edu.cn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ijay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6979">
        <p:wipe/>
      </p:transition>
    </mc:Choice>
    <mc:Fallback xmlns="">
      <p:transition advTm="6979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861B40E-A0C5-AA1E-668A-CF66F5DC9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72" y="2033588"/>
            <a:ext cx="8545764" cy="372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43201" rIns="86402" bIns="43201" numCol="1" anchor="t" anchorCtr="0" compatLnSpc="1">
            <a:prstTxWarp prst="textNoShape">
              <a:avLst/>
            </a:prstTxWarp>
          </a:bodyPr>
          <a:lstStyle>
            <a:lvl1pPr marL="323842" indent="-323842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Blip>
                <a:blip r:embed="rId3"/>
              </a:buBlip>
              <a:defRPr kumimoji="1" sz="3200" b="1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  <a:lvl2pPr marL="701657" indent="-269868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defRPr kumimoji="1" sz="2800" b="1">
                <a:solidFill>
                  <a:srgbClr val="000099"/>
                </a:solidFill>
                <a:latin typeface="+mn-lt"/>
                <a:ea typeface="+mn-ea"/>
              </a:defRPr>
            </a:lvl2pPr>
            <a:lvl3pPr marL="1079473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 3" pitchFamily="18" charset="2"/>
              <a:buChar char=""/>
              <a:defRPr kumimoji="1" sz="2400" b="1">
                <a:solidFill>
                  <a:srgbClr val="000099"/>
                </a:solidFill>
                <a:latin typeface="+mn-lt"/>
                <a:ea typeface="+mn-ea"/>
              </a:defRPr>
            </a:lvl3pPr>
            <a:lvl4pPr marL="1511262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Wingdings" pitchFamily="2" charset="2"/>
              <a:buChar char="§"/>
              <a:defRPr kumimoji="1" sz="2000" b="1">
                <a:solidFill>
                  <a:srgbClr val="000099"/>
                </a:solidFill>
                <a:latin typeface="+mn-lt"/>
                <a:ea typeface="+mn-ea"/>
              </a:defRPr>
            </a:lvl4pPr>
            <a:lvl5pPr marL="1944640" indent="-215894" algn="l" defTabSz="863579" rtl="0" eaLnBrk="0" fontAlgn="base" hangingPunct="0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5pPr>
            <a:lvl6pPr marL="2401828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6pPr>
            <a:lvl7pPr marL="2859017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7pPr>
            <a:lvl8pPr marL="3316205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8pPr>
            <a:lvl9pPr marL="3773394" indent="-215894" algn="l" defTabSz="863579" rtl="0" fontAlgn="base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Font typeface="Symbol" pitchFamily="18" charset="2"/>
              <a:buChar char="-"/>
              <a:defRPr kumimoji="1" sz="1900" b="1">
                <a:solidFill>
                  <a:srgbClr val="000099"/>
                </a:solidFill>
                <a:latin typeface="+mn-lt"/>
                <a:ea typeface="+mn-ea"/>
              </a:defRPr>
            </a:lvl9pPr>
          </a:lstStyle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流类(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stream class)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：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C++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的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I/O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库中的类。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charset="0"/>
              <a:cs typeface="Arial"/>
            </a:endParaRPr>
          </a:p>
          <a:p>
            <a:pPr marL="323842" marR="0" lvl="0" indent="-323842" algn="l" defTabSz="863579" rtl="0" eaLnBrk="1" fontAlgn="base" latinLnBrk="0" hangingPunct="1">
              <a:lnSpc>
                <a:spcPct val="105000"/>
              </a:lnSpc>
              <a:spcBef>
                <a:spcPct val="25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  <a:ea typeface="黑体" pitchFamily="49" charset="-122"/>
                <a:cs typeface="Arial"/>
              </a:rPr>
              <a:t>流对象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  <a:cs typeface="Arial"/>
              </a:rPr>
              <a:t>：用流类定义的对象。</a:t>
            </a:r>
          </a:p>
          <a:p>
            <a:pPr marL="323842" marR="0" lvl="0" indent="-323842" algn="l" defTabSz="863579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Arial"/>
              </a:rPr>
              <a:t>预先定义的流对象</a:t>
            </a:r>
            <a:endParaRPr kumimoji="1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Arial"/>
            </a:endParaRPr>
          </a:p>
          <a:p>
            <a:pPr marL="701657" marR="0" lvl="1" indent="-269868" algn="l" defTabSz="863579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</a:rPr>
              <a:t>cin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：  标准输入。</a:t>
            </a:r>
          </a:p>
          <a:p>
            <a:pPr marL="701657" marR="0" lvl="1" indent="-269868" algn="l" defTabSz="863579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</a:rPr>
              <a:t>cout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：标准输出</a:t>
            </a: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</a:rPr>
              <a:t>。</a:t>
            </a:r>
          </a:p>
          <a:p>
            <a:pPr marL="701657" marR="0" lvl="1" indent="-269868" algn="l" defTabSz="863579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</a:rPr>
              <a:t>cerr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</a:rPr>
              <a:t>：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标准错误输出，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没有缓冲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。</a:t>
            </a:r>
          </a:p>
          <a:p>
            <a:pPr marL="701657" marR="0" lvl="1" indent="-269868" algn="l" defTabSz="863579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0"/>
              </a:spcAft>
              <a:buClr>
                <a:srgbClr val="0000FF"/>
              </a:buClr>
              <a:buSzPct val="90000"/>
              <a:buFont typeface="Wingdings" pitchFamily="2" charset="2"/>
              <a:buChar char="&amp;"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</a:rPr>
              <a:t>clog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charset="0"/>
              </a:rPr>
              <a:t>：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类似于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cerr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，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charset="0"/>
                <a:ea typeface="黑体" pitchFamily="49" charset="-122"/>
              </a:rPr>
              <a:t>有缓冲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charset="0"/>
              </a:rPr>
              <a:t>。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B6730D7-8EF3-68F6-EB1A-4FE36C628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673" y="1206325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13.1.3 </a:t>
            </a: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C++</a:t>
            </a: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的输入输出流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9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B709D0C-B73A-0C6B-72C5-54A9A5666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32" y="1236916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1. </a:t>
            </a: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iostream</a:t>
            </a: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类库中有关的类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黑体"/>
              <a:cs typeface="Arial"/>
            </a:endParaRPr>
          </a:p>
        </p:txBody>
      </p:sp>
      <p:pic>
        <p:nvPicPr>
          <p:cNvPr id="6" name="Picture 7" descr="图13">
            <a:extLst>
              <a:ext uri="{FF2B5EF4-FFF2-40B4-BE49-F238E27FC236}">
                <a16:creationId xmlns:a16="http://schemas.microsoft.com/office/drawing/2014/main" id="{BE798A64-AFEE-0407-E942-6F5BEFD0C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1178" y="2093898"/>
            <a:ext cx="6048375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5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Picture 1027" descr="图13">
            <a:extLst>
              <a:ext uri="{FF2B5EF4-FFF2-40B4-BE49-F238E27FC236}">
                <a16:creationId xmlns:a16="http://schemas.microsoft.com/office/drawing/2014/main" id="{A008DCFD-D268-2F0C-262E-F8DA36494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0197" y="1689219"/>
            <a:ext cx="6296674" cy="4749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29">
            <a:extLst>
              <a:ext uri="{FF2B5EF4-FFF2-40B4-BE49-F238E27FC236}">
                <a16:creationId xmlns:a16="http://schemas.microsoft.com/office/drawing/2014/main" id="{F4234047-9672-AB7D-1DAE-5DB4CE569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80" y="1186207"/>
            <a:ext cx="843876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02" tIns="10205" rIns="86402" bIns="43201" numCol="1" anchor="ctr" anchorCtr="0" compatLnSpc="1">
            <a:prstTxWarp prst="textNoShape">
              <a:avLst/>
            </a:prstTxWarp>
          </a:bodyPr>
          <a:lstStyle>
            <a:lvl1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2pPr>
            <a:lvl3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3pPr>
            <a:lvl4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4pPr>
            <a:lvl5pPr algn="ctr" defTabSz="863579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5pPr>
            <a:lvl6pPr marL="457189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6pPr>
            <a:lvl7pPr marL="914378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7pPr>
            <a:lvl8pPr marL="1371566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8pPr>
            <a:lvl9pPr marL="1828754" algn="ctr" defTabSz="863579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rgbClr val="CCFF99"/>
                </a:solidFill>
                <a:latin typeface="Arial" pitchFamily="34" charset="0"/>
                <a:ea typeface="黑体" pitchFamily="2" charset="-122"/>
              </a:defRPr>
            </a:lvl9pPr>
          </a:lstStyle>
          <a:p>
            <a:pPr marL="0" marR="0" lvl="0" indent="0" algn="ctr" defTabSz="86357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1. </a:t>
            </a:r>
            <a:r>
              <a:rPr kumimoji="1" lang="en-US" altLang="zh-CN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iostream</a:t>
            </a:r>
            <a:r>
              <a:rPr kumimoji="1" lang="zh-CN" altLang="en-US" sz="3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类库中有关的类</a:t>
            </a:r>
          </a:p>
        </p:txBody>
      </p:sp>
    </p:spTree>
    <p:extLst>
      <p:ext uri="{BB962C8B-B14F-4D97-AF65-F5344CB8AC3E}">
        <p14:creationId xmlns:p14="http://schemas.microsoft.com/office/powerpoint/2010/main" val="256796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32071</TotalTime>
  <Words>6408</Words>
  <Application>Microsoft Office PowerPoint</Application>
  <PresentationFormat>全屏显示(4:3)</PresentationFormat>
  <Paragraphs>897</Paragraphs>
  <Slides>61</Slides>
  <Notes>61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黑体</vt:lpstr>
      <vt:lpstr>华文仿宋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Theme</vt:lpstr>
      <vt:lpstr>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shichao</cp:lastModifiedBy>
  <cp:revision>1435</cp:revision>
  <dcterms:created xsi:type="dcterms:W3CDTF">2020-12-02T06:13:34Z</dcterms:created>
  <dcterms:modified xsi:type="dcterms:W3CDTF">2023-11-03T00:45:28Z</dcterms:modified>
</cp:coreProperties>
</file>