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8"/>
  </p:notesMasterIdLst>
  <p:sldIdLst>
    <p:sldId id="394" r:id="rId2"/>
    <p:sldId id="395" r:id="rId3"/>
    <p:sldId id="397" r:id="rId4"/>
    <p:sldId id="567" r:id="rId5"/>
    <p:sldId id="568" r:id="rId6"/>
    <p:sldId id="569" r:id="rId7"/>
    <p:sldId id="570" r:id="rId8"/>
    <p:sldId id="571" r:id="rId9"/>
    <p:sldId id="572" r:id="rId10"/>
    <p:sldId id="573" r:id="rId11"/>
    <p:sldId id="574" r:id="rId12"/>
    <p:sldId id="575" r:id="rId13"/>
    <p:sldId id="576" r:id="rId14"/>
    <p:sldId id="577" r:id="rId15"/>
    <p:sldId id="578" r:id="rId16"/>
    <p:sldId id="579" r:id="rId17"/>
    <p:sldId id="580" r:id="rId18"/>
    <p:sldId id="582" r:id="rId19"/>
    <p:sldId id="581" r:id="rId20"/>
    <p:sldId id="583" r:id="rId21"/>
    <p:sldId id="584" r:id="rId22"/>
    <p:sldId id="585" r:id="rId23"/>
    <p:sldId id="586" r:id="rId24"/>
    <p:sldId id="587" r:id="rId25"/>
    <p:sldId id="588" r:id="rId26"/>
    <p:sldId id="589" r:id="rId27"/>
    <p:sldId id="590" r:id="rId28"/>
    <p:sldId id="591" r:id="rId29"/>
    <p:sldId id="592" r:id="rId30"/>
    <p:sldId id="593" r:id="rId31"/>
    <p:sldId id="594" r:id="rId32"/>
    <p:sldId id="595" r:id="rId33"/>
    <p:sldId id="596" r:id="rId34"/>
    <p:sldId id="597" r:id="rId35"/>
    <p:sldId id="598" r:id="rId36"/>
    <p:sldId id="599" r:id="rId37"/>
    <p:sldId id="600" r:id="rId38"/>
    <p:sldId id="601" r:id="rId39"/>
    <p:sldId id="602" r:id="rId40"/>
    <p:sldId id="603" r:id="rId41"/>
    <p:sldId id="604" r:id="rId42"/>
    <p:sldId id="605" r:id="rId43"/>
    <p:sldId id="606" r:id="rId44"/>
    <p:sldId id="607" r:id="rId45"/>
    <p:sldId id="608" r:id="rId46"/>
    <p:sldId id="609" r:id="rId47"/>
    <p:sldId id="610" r:id="rId48"/>
    <p:sldId id="611" r:id="rId49"/>
    <p:sldId id="612" r:id="rId50"/>
    <p:sldId id="613" r:id="rId51"/>
    <p:sldId id="614" r:id="rId52"/>
    <p:sldId id="615" r:id="rId53"/>
    <p:sldId id="616" r:id="rId54"/>
    <p:sldId id="617" r:id="rId55"/>
    <p:sldId id="618" r:id="rId56"/>
    <p:sldId id="266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96"/>
    <a:srgbClr val="4472C4"/>
    <a:srgbClr val="FFFFFF"/>
    <a:srgbClr val="972630"/>
    <a:srgbClr val="E9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1" autoAdjust="0"/>
    <p:restoredTop sz="94915" autoAdjust="0"/>
  </p:normalViewPr>
  <p:slideViewPr>
    <p:cSldViewPr snapToGrid="0" snapToObjects="1">
      <p:cViewPr varScale="1">
        <p:scale>
          <a:sx n="86" d="100"/>
          <a:sy n="86" d="100"/>
        </p:scale>
        <p:origin x="110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8087A-2E18-834E-87F0-796B6AA0FBAE}" type="datetimeFigureOut">
              <a:rPr lang="x-none" altLang="zh-CN" smtClean="0"/>
              <a:t>2023/11/30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A9A9A-EB36-3A4D-89FD-154D131BB50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46127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58603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10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24865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11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02939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12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59441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13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69124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14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41128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15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10496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16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69129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17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283861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18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635220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19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48940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400844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20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507320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21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705951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22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337402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23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779089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24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118640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25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345700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26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361066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27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297991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28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94175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29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93855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602383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30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870864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31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483097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32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749259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33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192310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34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352854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35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402067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36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243602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37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972705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38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548222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39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29882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273562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40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082674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41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266318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42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540004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43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667480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44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546585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45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4524248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46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125360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47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6860946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48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307426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49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3045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1398678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50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7519251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51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6369359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52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49587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53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400353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54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8463801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55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675645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56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58231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40023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35801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33837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27641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23">
            <a:extLst>
              <a:ext uri="{FF2B5EF4-FFF2-40B4-BE49-F238E27FC236}">
                <a16:creationId xmlns:a16="http://schemas.microsoft.com/office/drawing/2014/main" id="{3C4E06C0-4F2B-DC4C-BD55-870554190671}"/>
              </a:ext>
            </a:extLst>
          </p:cNvPr>
          <p:cNvGrpSpPr/>
          <p:nvPr userDrawn="1"/>
        </p:nvGrpSpPr>
        <p:grpSpPr>
          <a:xfrm>
            <a:off x="-12526" y="-12526"/>
            <a:ext cx="9156526" cy="1197582"/>
            <a:chOff x="-25962" y="-17463"/>
            <a:chExt cx="9194104" cy="1197582"/>
          </a:xfrm>
          <a:solidFill>
            <a:srgbClr val="044F96"/>
          </a:solidFill>
        </p:grpSpPr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F10BED95-7C7C-BC4E-B1D0-5C6EA43111B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5962" y="-17463"/>
              <a:ext cx="9194104" cy="119758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91437" tIns="45719" rIns="91437" bIns="45719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endParaRPr lang="zh-CN" altLang="zh-CN" sz="5400" b="1">
                <a:solidFill>
                  <a:srgbClr val="FFFFFF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6" name="Text Box 90">
              <a:extLst>
                <a:ext uri="{FF2B5EF4-FFF2-40B4-BE49-F238E27FC236}">
                  <a16:creationId xmlns:a16="http://schemas.microsoft.com/office/drawing/2014/main" id="{AECF4788-1320-7A42-9B83-F30E605B49AA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367677" y="163516"/>
              <a:ext cx="5828734" cy="70788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r>
                <a:rPr lang="zh-CN" altLang="en-US" sz="4000" b="1" dirty="0">
                  <a:solidFill>
                    <a:srgbClr val="FFFFFF">
                      <a:lumMod val="9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基于对象的程序设计</a:t>
              </a:r>
            </a:p>
          </p:txBody>
        </p:sp>
      </p:grp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D425D8EA-E7C6-DD46-9E08-2C9527F8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x-none" dirty="0"/>
              <a:t>P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fld id="{50172CA1-3DAE-564C-BB46-56756200256A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03" y="154083"/>
            <a:ext cx="2864797" cy="7908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719563687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23">
            <a:extLst>
              <a:ext uri="{FF2B5EF4-FFF2-40B4-BE49-F238E27FC236}">
                <a16:creationId xmlns:a16="http://schemas.microsoft.com/office/drawing/2014/main" id="{3C4E06C0-4F2B-DC4C-BD55-870554190671}"/>
              </a:ext>
            </a:extLst>
          </p:cNvPr>
          <p:cNvGrpSpPr/>
          <p:nvPr userDrawn="1"/>
        </p:nvGrpSpPr>
        <p:grpSpPr>
          <a:xfrm>
            <a:off x="-12526" y="-12526"/>
            <a:ext cx="9156526" cy="1197582"/>
            <a:chOff x="-25962" y="-17463"/>
            <a:chExt cx="9194104" cy="1197582"/>
          </a:xfrm>
          <a:solidFill>
            <a:srgbClr val="044F96"/>
          </a:solidFill>
        </p:grpSpPr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F10BED95-7C7C-BC4E-B1D0-5C6EA43111B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5962" y="-17463"/>
              <a:ext cx="9194104" cy="119758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91437" tIns="45719" rIns="91437" bIns="45719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endParaRPr lang="zh-CN" altLang="zh-CN" sz="5400" b="1">
                <a:solidFill>
                  <a:srgbClr val="FFFFFF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6" name="Text Box 90">
              <a:extLst>
                <a:ext uri="{FF2B5EF4-FFF2-40B4-BE49-F238E27FC236}">
                  <a16:creationId xmlns:a16="http://schemas.microsoft.com/office/drawing/2014/main" id="{AECF4788-1320-7A42-9B83-F30E605B49AA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13039" y="163516"/>
              <a:ext cx="5923911" cy="70788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r>
                <a:rPr lang="zh-CN" altLang="en-US" sz="4000" b="1" dirty="0">
                  <a:solidFill>
                    <a:srgbClr val="FFFFFF">
                      <a:lumMod val="9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容器：顺序容器</a:t>
              </a:r>
            </a:p>
          </p:txBody>
        </p:sp>
      </p:grp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D425D8EA-E7C6-DD46-9E08-2C9527F8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x-none" dirty="0"/>
              <a:t>P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fld id="{50172CA1-3DAE-564C-BB46-56756200256A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03" y="154083"/>
            <a:ext cx="2864797" cy="7908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40649734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23">
            <a:extLst>
              <a:ext uri="{FF2B5EF4-FFF2-40B4-BE49-F238E27FC236}">
                <a16:creationId xmlns:a16="http://schemas.microsoft.com/office/drawing/2014/main" id="{3C4E06C0-4F2B-DC4C-BD55-870554190671}"/>
              </a:ext>
            </a:extLst>
          </p:cNvPr>
          <p:cNvGrpSpPr/>
          <p:nvPr userDrawn="1"/>
        </p:nvGrpSpPr>
        <p:grpSpPr>
          <a:xfrm>
            <a:off x="-12526" y="-12526"/>
            <a:ext cx="9156526" cy="1197582"/>
            <a:chOff x="-25962" y="-17463"/>
            <a:chExt cx="9194104" cy="1197582"/>
          </a:xfrm>
          <a:solidFill>
            <a:srgbClr val="044F96"/>
          </a:solidFill>
        </p:grpSpPr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F10BED95-7C7C-BC4E-B1D0-5C6EA43111B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5962" y="-17463"/>
              <a:ext cx="9194104" cy="119758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91437" tIns="45719" rIns="91437" bIns="45719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endParaRPr lang="zh-CN" altLang="zh-CN" sz="5400" b="1">
                <a:solidFill>
                  <a:srgbClr val="FFFFFF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6" name="Text Box 90">
              <a:extLst>
                <a:ext uri="{FF2B5EF4-FFF2-40B4-BE49-F238E27FC236}">
                  <a16:creationId xmlns:a16="http://schemas.microsoft.com/office/drawing/2014/main" id="{AECF4788-1320-7A42-9B83-F30E605B49AA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13039" y="163516"/>
              <a:ext cx="5923911" cy="70788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r>
                <a:rPr lang="zh-CN" altLang="en-US" sz="4000" b="1" dirty="0">
                  <a:solidFill>
                    <a:srgbClr val="FFFFFF">
                      <a:lumMod val="9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容器：关联容器</a:t>
              </a:r>
            </a:p>
          </p:txBody>
        </p:sp>
      </p:grp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D425D8EA-E7C6-DD46-9E08-2C9527F8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x-none" dirty="0"/>
              <a:t>P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fld id="{50172CA1-3DAE-564C-BB46-56756200256A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03" y="154083"/>
            <a:ext cx="2864797" cy="7908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82801476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23">
            <a:extLst>
              <a:ext uri="{FF2B5EF4-FFF2-40B4-BE49-F238E27FC236}">
                <a16:creationId xmlns:a16="http://schemas.microsoft.com/office/drawing/2014/main" id="{3C4E06C0-4F2B-DC4C-BD55-870554190671}"/>
              </a:ext>
            </a:extLst>
          </p:cNvPr>
          <p:cNvGrpSpPr/>
          <p:nvPr userDrawn="1"/>
        </p:nvGrpSpPr>
        <p:grpSpPr>
          <a:xfrm>
            <a:off x="-12526" y="-12526"/>
            <a:ext cx="9156526" cy="1197582"/>
            <a:chOff x="-25962" y="-17463"/>
            <a:chExt cx="9194104" cy="1197582"/>
          </a:xfrm>
          <a:solidFill>
            <a:srgbClr val="044F96"/>
          </a:solidFill>
        </p:grpSpPr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F10BED95-7C7C-BC4E-B1D0-5C6EA43111B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5962" y="-17463"/>
              <a:ext cx="9194104" cy="119758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91437" tIns="45719" rIns="91437" bIns="45719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endParaRPr lang="zh-CN" altLang="zh-CN" sz="5400" b="1">
                <a:solidFill>
                  <a:srgbClr val="FFFFFF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6" name="Text Box 90">
              <a:extLst>
                <a:ext uri="{FF2B5EF4-FFF2-40B4-BE49-F238E27FC236}">
                  <a16:creationId xmlns:a16="http://schemas.microsoft.com/office/drawing/2014/main" id="{AECF4788-1320-7A42-9B83-F30E605B49AA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13039" y="163516"/>
              <a:ext cx="5923911" cy="70788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r>
                <a:rPr lang="zh-CN" altLang="en-US" sz="4000" b="1" dirty="0">
                  <a:solidFill>
                    <a:srgbClr val="FFFFFF">
                      <a:lumMod val="9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容器适配器</a:t>
              </a:r>
            </a:p>
          </p:txBody>
        </p:sp>
      </p:grp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D425D8EA-E7C6-DD46-9E08-2C9527F8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x-none" dirty="0"/>
              <a:t>P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fld id="{50172CA1-3DAE-564C-BB46-56756200256A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03" y="154083"/>
            <a:ext cx="2864797" cy="7908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661746575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23">
            <a:extLst>
              <a:ext uri="{FF2B5EF4-FFF2-40B4-BE49-F238E27FC236}">
                <a16:creationId xmlns:a16="http://schemas.microsoft.com/office/drawing/2014/main" id="{3C4E06C0-4F2B-DC4C-BD55-870554190671}"/>
              </a:ext>
            </a:extLst>
          </p:cNvPr>
          <p:cNvGrpSpPr/>
          <p:nvPr userDrawn="1"/>
        </p:nvGrpSpPr>
        <p:grpSpPr>
          <a:xfrm>
            <a:off x="-12526" y="-12526"/>
            <a:ext cx="9156526" cy="1197582"/>
            <a:chOff x="-25962" y="-17463"/>
            <a:chExt cx="9194104" cy="1197582"/>
          </a:xfrm>
          <a:solidFill>
            <a:srgbClr val="044F96"/>
          </a:solidFill>
        </p:grpSpPr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F10BED95-7C7C-BC4E-B1D0-5C6EA43111B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5962" y="-17463"/>
              <a:ext cx="9194104" cy="119758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91437" tIns="45719" rIns="91437" bIns="45719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endParaRPr lang="zh-CN" altLang="zh-CN" sz="5400" b="1">
                <a:solidFill>
                  <a:srgbClr val="FFFFFF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6" name="Text Box 90">
              <a:extLst>
                <a:ext uri="{FF2B5EF4-FFF2-40B4-BE49-F238E27FC236}">
                  <a16:creationId xmlns:a16="http://schemas.microsoft.com/office/drawing/2014/main" id="{AECF4788-1320-7A42-9B83-F30E605B49AA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13039" y="163516"/>
              <a:ext cx="5923911" cy="70788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r>
                <a:rPr lang="zh-CN" altLang="en-US" sz="4000" b="1" dirty="0">
                  <a:solidFill>
                    <a:srgbClr val="FFFFFF">
                      <a:lumMod val="9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4000" b="1" dirty="0">
                  <a:solidFill>
                    <a:srgbClr val="FFFFFF">
                      <a:lumMod val="9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vector</a:t>
              </a:r>
              <a:endParaRPr lang="zh-CN" altLang="en-US" sz="4000" b="1" dirty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D425D8EA-E7C6-DD46-9E08-2C9527F8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x-none" dirty="0"/>
              <a:t>P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fld id="{50172CA1-3DAE-564C-BB46-56756200256A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03" y="154083"/>
            <a:ext cx="2864797" cy="7908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383753212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23">
            <a:extLst>
              <a:ext uri="{FF2B5EF4-FFF2-40B4-BE49-F238E27FC236}">
                <a16:creationId xmlns:a16="http://schemas.microsoft.com/office/drawing/2014/main" id="{3C4E06C0-4F2B-DC4C-BD55-870554190671}"/>
              </a:ext>
            </a:extLst>
          </p:cNvPr>
          <p:cNvGrpSpPr/>
          <p:nvPr userDrawn="1"/>
        </p:nvGrpSpPr>
        <p:grpSpPr>
          <a:xfrm>
            <a:off x="-12526" y="-12526"/>
            <a:ext cx="9156526" cy="1197582"/>
            <a:chOff x="-25962" y="-17463"/>
            <a:chExt cx="9194104" cy="1197582"/>
          </a:xfrm>
          <a:solidFill>
            <a:srgbClr val="044F96"/>
          </a:solidFill>
        </p:grpSpPr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F10BED95-7C7C-BC4E-B1D0-5C6EA43111B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5962" y="-17463"/>
              <a:ext cx="9194104" cy="119758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91437" tIns="45719" rIns="91437" bIns="45719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endParaRPr lang="zh-CN" altLang="zh-CN" sz="5400" b="1">
                <a:solidFill>
                  <a:srgbClr val="FFFFFF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6" name="Text Box 90">
              <a:extLst>
                <a:ext uri="{FF2B5EF4-FFF2-40B4-BE49-F238E27FC236}">
                  <a16:creationId xmlns:a16="http://schemas.microsoft.com/office/drawing/2014/main" id="{AECF4788-1320-7A42-9B83-F30E605B49AA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13039" y="163516"/>
              <a:ext cx="5923911" cy="70788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r>
                <a:rPr lang="zh-CN" altLang="en-US" sz="4000" b="1" dirty="0">
                  <a:solidFill>
                    <a:srgbClr val="FFFFFF">
                      <a:lumMod val="9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4000" b="1" dirty="0">
                  <a:solidFill>
                    <a:srgbClr val="FFFFFF">
                      <a:lumMod val="9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vector</a:t>
              </a:r>
              <a:r>
                <a:rPr lang="zh-CN" altLang="en-US" sz="4000" b="1" dirty="0">
                  <a:solidFill>
                    <a:srgbClr val="FFFFFF">
                      <a:lumMod val="9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数组</a:t>
              </a:r>
            </a:p>
          </p:txBody>
        </p:sp>
      </p:grp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D425D8EA-E7C6-DD46-9E08-2C9527F8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x-none" dirty="0"/>
              <a:t>P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fld id="{50172CA1-3DAE-564C-BB46-56756200256A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03" y="154083"/>
            <a:ext cx="2864797" cy="7908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90480777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23">
            <a:extLst>
              <a:ext uri="{FF2B5EF4-FFF2-40B4-BE49-F238E27FC236}">
                <a16:creationId xmlns:a16="http://schemas.microsoft.com/office/drawing/2014/main" id="{3C4E06C0-4F2B-DC4C-BD55-870554190671}"/>
              </a:ext>
            </a:extLst>
          </p:cNvPr>
          <p:cNvGrpSpPr/>
          <p:nvPr userDrawn="1"/>
        </p:nvGrpSpPr>
        <p:grpSpPr>
          <a:xfrm>
            <a:off x="-12526" y="-12526"/>
            <a:ext cx="9156526" cy="1197582"/>
            <a:chOff x="-25962" y="-17463"/>
            <a:chExt cx="9194104" cy="1197582"/>
          </a:xfrm>
          <a:solidFill>
            <a:srgbClr val="044F96"/>
          </a:solidFill>
        </p:grpSpPr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F10BED95-7C7C-BC4E-B1D0-5C6EA43111B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5962" y="-17463"/>
              <a:ext cx="9194104" cy="119758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91437" tIns="45719" rIns="91437" bIns="45719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endParaRPr lang="zh-CN" altLang="zh-CN" sz="5400" b="1">
                <a:solidFill>
                  <a:srgbClr val="FFFFFF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6" name="Text Box 90">
              <a:extLst>
                <a:ext uri="{FF2B5EF4-FFF2-40B4-BE49-F238E27FC236}">
                  <a16:creationId xmlns:a16="http://schemas.microsoft.com/office/drawing/2014/main" id="{AECF4788-1320-7A42-9B83-F30E605B49AA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13039" y="163516"/>
              <a:ext cx="5923911" cy="70788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r>
                <a:rPr lang="zh-CN" altLang="en-US" sz="4000" b="1" dirty="0">
                  <a:solidFill>
                    <a:srgbClr val="FFFFFF">
                      <a:lumMod val="9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关联容器</a:t>
              </a:r>
            </a:p>
          </p:txBody>
        </p:sp>
      </p:grp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D425D8EA-E7C6-DD46-9E08-2C9527F8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x-none" dirty="0"/>
              <a:t>P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fld id="{50172CA1-3DAE-564C-BB46-56756200256A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03" y="154083"/>
            <a:ext cx="2864797" cy="7908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874359214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23">
            <a:extLst>
              <a:ext uri="{FF2B5EF4-FFF2-40B4-BE49-F238E27FC236}">
                <a16:creationId xmlns:a16="http://schemas.microsoft.com/office/drawing/2014/main" id="{3C4E06C0-4F2B-DC4C-BD55-870554190671}"/>
              </a:ext>
            </a:extLst>
          </p:cNvPr>
          <p:cNvGrpSpPr/>
          <p:nvPr userDrawn="1"/>
        </p:nvGrpSpPr>
        <p:grpSpPr>
          <a:xfrm>
            <a:off x="-12526" y="-12526"/>
            <a:ext cx="9156526" cy="1197582"/>
            <a:chOff x="-25962" y="-17463"/>
            <a:chExt cx="9194104" cy="1197582"/>
          </a:xfrm>
          <a:solidFill>
            <a:srgbClr val="044F96"/>
          </a:solidFill>
        </p:grpSpPr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F10BED95-7C7C-BC4E-B1D0-5C6EA43111B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5962" y="-17463"/>
              <a:ext cx="9194104" cy="119758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91437" tIns="45719" rIns="91437" bIns="45719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endParaRPr lang="zh-CN" altLang="zh-CN" sz="5400" b="1">
                <a:solidFill>
                  <a:srgbClr val="FFFFFF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6" name="Text Box 90">
              <a:extLst>
                <a:ext uri="{FF2B5EF4-FFF2-40B4-BE49-F238E27FC236}">
                  <a16:creationId xmlns:a16="http://schemas.microsoft.com/office/drawing/2014/main" id="{AECF4788-1320-7A42-9B83-F30E605B49AA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13039" y="163516"/>
              <a:ext cx="5923911" cy="70788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r>
                <a:rPr lang="en-US" altLang="zh-CN" sz="4000" b="1" dirty="0">
                  <a:solidFill>
                    <a:srgbClr val="FFFFFF">
                      <a:lumMod val="9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pair</a:t>
              </a:r>
              <a:r>
                <a:rPr lang="zh-CN" altLang="en-US" sz="4000" b="1" dirty="0">
                  <a:solidFill>
                    <a:srgbClr val="FFFFFF">
                      <a:lumMod val="9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模版</a:t>
              </a:r>
            </a:p>
          </p:txBody>
        </p:sp>
      </p:grp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D425D8EA-E7C6-DD46-9E08-2C9527F8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x-none" dirty="0"/>
              <a:t>P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fld id="{50172CA1-3DAE-564C-BB46-56756200256A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03" y="154083"/>
            <a:ext cx="2864797" cy="7908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504807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23">
            <a:extLst>
              <a:ext uri="{FF2B5EF4-FFF2-40B4-BE49-F238E27FC236}">
                <a16:creationId xmlns:a16="http://schemas.microsoft.com/office/drawing/2014/main" id="{3C4E06C0-4F2B-DC4C-BD55-870554190671}"/>
              </a:ext>
            </a:extLst>
          </p:cNvPr>
          <p:cNvGrpSpPr/>
          <p:nvPr userDrawn="1"/>
        </p:nvGrpSpPr>
        <p:grpSpPr>
          <a:xfrm>
            <a:off x="-12526" y="-12526"/>
            <a:ext cx="9156526" cy="1197582"/>
            <a:chOff x="-25962" y="-17463"/>
            <a:chExt cx="9194104" cy="1197582"/>
          </a:xfrm>
          <a:solidFill>
            <a:srgbClr val="044F96"/>
          </a:solidFill>
        </p:grpSpPr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F10BED95-7C7C-BC4E-B1D0-5C6EA43111B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5962" y="-17463"/>
              <a:ext cx="9194104" cy="119758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91437" tIns="45719" rIns="91437" bIns="45719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endParaRPr lang="zh-CN" altLang="zh-CN" sz="5400" b="1">
                <a:solidFill>
                  <a:srgbClr val="FFFFFF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6" name="Text Box 90">
              <a:extLst>
                <a:ext uri="{FF2B5EF4-FFF2-40B4-BE49-F238E27FC236}">
                  <a16:creationId xmlns:a16="http://schemas.microsoft.com/office/drawing/2014/main" id="{AECF4788-1320-7A42-9B83-F30E605B49AA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13039" y="163516"/>
              <a:ext cx="5923911" cy="70788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r>
                <a:rPr lang="en-US" altLang="zh-CN" sz="4000" b="1" dirty="0">
                  <a:solidFill>
                    <a:srgbClr val="FFFFFF">
                      <a:lumMod val="9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map</a:t>
              </a:r>
              <a:endParaRPr lang="zh-CN" altLang="en-US" sz="4000" b="1" dirty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D425D8EA-E7C6-DD46-9E08-2C9527F8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x-none" dirty="0"/>
              <a:t>P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fld id="{50172CA1-3DAE-564C-BB46-56756200256A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03" y="154083"/>
            <a:ext cx="2864797" cy="7908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310740615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23">
            <a:extLst>
              <a:ext uri="{FF2B5EF4-FFF2-40B4-BE49-F238E27FC236}">
                <a16:creationId xmlns:a16="http://schemas.microsoft.com/office/drawing/2014/main" id="{3C4E06C0-4F2B-DC4C-BD55-870554190671}"/>
              </a:ext>
            </a:extLst>
          </p:cNvPr>
          <p:cNvGrpSpPr/>
          <p:nvPr userDrawn="1"/>
        </p:nvGrpSpPr>
        <p:grpSpPr>
          <a:xfrm>
            <a:off x="-12526" y="-12526"/>
            <a:ext cx="9156526" cy="1197582"/>
            <a:chOff x="-25962" y="-17463"/>
            <a:chExt cx="9194104" cy="1197582"/>
          </a:xfrm>
          <a:solidFill>
            <a:srgbClr val="044F96"/>
          </a:solidFill>
        </p:grpSpPr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F10BED95-7C7C-BC4E-B1D0-5C6EA43111B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5962" y="-17463"/>
              <a:ext cx="9194104" cy="119758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91437" tIns="45719" rIns="91437" bIns="45719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endParaRPr lang="zh-CN" altLang="zh-CN" sz="5400" b="1">
                <a:solidFill>
                  <a:srgbClr val="FFFFFF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6" name="Text Box 90">
              <a:extLst>
                <a:ext uri="{FF2B5EF4-FFF2-40B4-BE49-F238E27FC236}">
                  <a16:creationId xmlns:a16="http://schemas.microsoft.com/office/drawing/2014/main" id="{AECF4788-1320-7A42-9B83-F30E605B49AA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13039" y="163516"/>
              <a:ext cx="5923911" cy="70788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r>
                <a:rPr lang="zh-CN" altLang="en-US" sz="4000" b="1" dirty="0">
                  <a:solidFill>
                    <a:srgbClr val="FFFFFF">
                      <a:lumMod val="9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r>
                <a:rPr lang="en-US" altLang="zh-CN" sz="4000" b="1" dirty="0">
                  <a:solidFill>
                    <a:srgbClr val="FFFFFF">
                      <a:lumMod val="9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Algorithms</a:t>
              </a:r>
              <a:endParaRPr lang="zh-CN" altLang="en-US" sz="4000" b="1" dirty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D425D8EA-E7C6-DD46-9E08-2C9527F8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x-none" dirty="0"/>
              <a:t>P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fld id="{50172CA1-3DAE-564C-BB46-56756200256A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03" y="154083"/>
            <a:ext cx="2864797" cy="7908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991659727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23">
            <a:extLst>
              <a:ext uri="{FF2B5EF4-FFF2-40B4-BE49-F238E27FC236}">
                <a16:creationId xmlns:a16="http://schemas.microsoft.com/office/drawing/2014/main" id="{3C4E06C0-4F2B-DC4C-BD55-870554190671}"/>
              </a:ext>
            </a:extLst>
          </p:cNvPr>
          <p:cNvGrpSpPr/>
          <p:nvPr userDrawn="1"/>
        </p:nvGrpSpPr>
        <p:grpSpPr>
          <a:xfrm>
            <a:off x="-12526" y="-12526"/>
            <a:ext cx="9156526" cy="1197582"/>
            <a:chOff x="-25962" y="-17463"/>
            <a:chExt cx="9194104" cy="1197582"/>
          </a:xfrm>
          <a:solidFill>
            <a:srgbClr val="044F96"/>
          </a:solidFill>
        </p:grpSpPr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F10BED95-7C7C-BC4E-B1D0-5C6EA43111B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5962" y="-17463"/>
              <a:ext cx="9194104" cy="119758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91437" tIns="45719" rIns="91437" bIns="45719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endParaRPr lang="zh-CN" altLang="zh-CN" sz="5400" b="1">
                <a:solidFill>
                  <a:srgbClr val="FFFFFF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6" name="Text Box 90">
              <a:extLst>
                <a:ext uri="{FF2B5EF4-FFF2-40B4-BE49-F238E27FC236}">
                  <a16:creationId xmlns:a16="http://schemas.microsoft.com/office/drawing/2014/main" id="{AECF4788-1320-7A42-9B83-F30E605B49AA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13039" y="163516"/>
              <a:ext cx="5923911" cy="70788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r>
                <a:rPr lang="zh-CN" altLang="en-US" sz="4000" b="1" dirty="0">
                  <a:solidFill>
                    <a:srgbClr val="FFFFFF">
                      <a:lumMod val="9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容器常见成员函数</a:t>
              </a:r>
            </a:p>
          </p:txBody>
        </p:sp>
      </p:grp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D425D8EA-E7C6-DD46-9E08-2C9527F8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x-none" dirty="0"/>
              <a:t>P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fld id="{50172CA1-3DAE-564C-BB46-56756200256A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03" y="154083"/>
            <a:ext cx="2864797" cy="7908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81425254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23">
            <a:extLst>
              <a:ext uri="{FF2B5EF4-FFF2-40B4-BE49-F238E27FC236}">
                <a16:creationId xmlns:a16="http://schemas.microsoft.com/office/drawing/2014/main" id="{3C4E06C0-4F2B-DC4C-BD55-870554190671}"/>
              </a:ext>
            </a:extLst>
          </p:cNvPr>
          <p:cNvGrpSpPr/>
          <p:nvPr userDrawn="1"/>
        </p:nvGrpSpPr>
        <p:grpSpPr>
          <a:xfrm>
            <a:off x="-12526" y="-12526"/>
            <a:ext cx="9156526" cy="1197582"/>
            <a:chOff x="-25962" y="-17463"/>
            <a:chExt cx="9194104" cy="1197582"/>
          </a:xfrm>
          <a:solidFill>
            <a:srgbClr val="044F96"/>
          </a:solidFill>
        </p:grpSpPr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F10BED95-7C7C-BC4E-B1D0-5C6EA43111B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5962" y="-17463"/>
              <a:ext cx="9194104" cy="119758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91437" tIns="45719" rIns="91437" bIns="45719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endParaRPr lang="zh-CN" altLang="zh-CN" sz="5400" b="1">
                <a:solidFill>
                  <a:srgbClr val="FFFFFF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6" name="Text Box 90">
              <a:extLst>
                <a:ext uri="{FF2B5EF4-FFF2-40B4-BE49-F238E27FC236}">
                  <a16:creationId xmlns:a16="http://schemas.microsoft.com/office/drawing/2014/main" id="{AECF4788-1320-7A42-9B83-F30E605B49AA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66299" y="289156"/>
              <a:ext cx="6249262" cy="5232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FFFF">
                      <a:lumMod val="9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泛型程序设计</a:t>
              </a:r>
            </a:p>
          </p:txBody>
        </p:sp>
      </p:grp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D425D8EA-E7C6-DD46-9E08-2C9527F8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x-none" dirty="0"/>
              <a:t>P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fld id="{50172CA1-3DAE-564C-BB46-56756200256A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03" y="154083"/>
            <a:ext cx="2864797" cy="7908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929902776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23">
            <a:extLst>
              <a:ext uri="{FF2B5EF4-FFF2-40B4-BE49-F238E27FC236}">
                <a16:creationId xmlns:a16="http://schemas.microsoft.com/office/drawing/2014/main" id="{3C4E06C0-4F2B-DC4C-BD55-870554190671}"/>
              </a:ext>
            </a:extLst>
          </p:cNvPr>
          <p:cNvGrpSpPr/>
          <p:nvPr userDrawn="1"/>
        </p:nvGrpSpPr>
        <p:grpSpPr>
          <a:xfrm>
            <a:off x="-12526" y="-12526"/>
            <a:ext cx="9156526" cy="1197582"/>
            <a:chOff x="-25962" y="-17463"/>
            <a:chExt cx="9194104" cy="1197582"/>
          </a:xfrm>
          <a:solidFill>
            <a:srgbClr val="044F96"/>
          </a:solidFill>
        </p:grpSpPr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F10BED95-7C7C-BC4E-B1D0-5C6EA43111B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5962" y="-17463"/>
              <a:ext cx="9194104" cy="119758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91437" tIns="45719" rIns="91437" bIns="45719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endParaRPr lang="zh-CN" altLang="zh-CN" sz="5400" b="1">
                <a:solidFill>
                  <a:srgbClr val="FFFFFF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6" name="Text Box 90">
              <a:extLst>
                <a:ext uri="{FF2B5EF4-FFF2-40B4-BE49-F238E27FC236}">
                  <a16:creationId xmlns:a16="http://schemas.microsoft.com/office/drawing/2014/main" id="{AECF4788-1320-7A42-9B83-F30E605B49AA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13039" y="163516"/>
              <a:ext cx="5923911" cy="70788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r>
                <a:rPr lang="zh-CN" altLang="en-US" sz="4000" b="1" dirty="0">
                  <a:solidFill>
                    <a:srgbClr val="FFFFFF">
                      <a:lumMod val="9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算法分类介绍</a:t>
              </a:r>
            </a:p>
          </p:txBody>
        </p:sp>
      </p:grp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D425D8EA-E7C6-DD46-9E08-2C9527F8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x-none" dirty="0"/>
              <a:t>P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fld id="{50172CA1-3DAE-564C-BB46-56756200256A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03" y="154083"/>
            <a:ext cx="2864797" cy="7908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07254382"/>
      </p:ext>
    </p:extLst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23">
            <a:extLst>
              <a:ext uri="{FF2B5EF4-FFF2-40B4-BE49-F238E27FC236}">
                <a16:creationId xmlns:a16="http://schemas.microsoft.com/office/drawing/2014/main" id="{3C4E06C0-4F2B-DC4C-BD55-870554190671}"/>
              </a:ext>
            </a:extLst>
          </p:cNvPr>
          <p:cNvGrpSpPr/>
          <p:nvPr userDrawn="1"/>
        </p:nvGrpSpPr>
        <p:grpSpPr>
          <a:xfrm>
            <a:off x="-12526" y="-12526"/>
            <a:ext cx="9156526" cy="1197582"/>
            <a:chOff x="-25962" y="-17463"/>
            <a:chExt cx="9194104" cy="1197582"/>
          </a:xfrm>
          <a:solidFill>
            <a:srgbClr val="044F96"/>
          </a:solidFill>
        </p:grpSpPr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F10BED95-7C7C-BC4E-B1D0-5C6EA43111B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5962" y="-17463"/>
              <a:ext cx="9194104" cy="119758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91437" tIns="45719" rIns="91437" bIns="45719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endParaRPr lang="zh-CN" altLang="zh-CN" sz="5400" b="1">
                <a:solidFill>
                  <a:srgbClr val="FFFFFF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6" name="Text Box 90">
              <a:extLst>
                <a:ext uri="{FF2B5EF4-FFF2-40B4-BE49-F238E27FC236}">
                  <a16:creationId xmlns:a16="http://schemas.microsoft.com/office/drawing/2014/main" id="{AECF4788-1320-7A42-9B83-F30E605B49AA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13039" y="163516"/>
              <a:ext cx="5923911" cy="70788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r>
                <a:rPr lang="zh-CN" altLang="en-US" sz="4000" b="1" dirty="0">
                  <a:solidFill>
                    <a:srgbClr val="FFFFFF">
                      <a:lumMod val="9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排序和查找算法</a:t>
              </a:r>
            </a:p>
          </p:txBody>
        </p:sp>
      </p:grp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D425D8EA-E7C6-DD46-9E08-2C9527F8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x-none" dirty="0"/>
              <a:t>P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fld id="{50172CA1-3DAE-564C-BB46-56756200256A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03" y="154083"/>
            <a:ext cx="2864797" cy="7908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60535693"/>
      </p:ext>
    </p:extLst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23">
            <a:extLst>
              <a:ext uri="{FF2B5EF4-FFF2-40B4-BE49-F238E27FC236}">
                <a16:creationId xmlns:a16="http://schemas.microsoft.com/office/drawing/2014/main" id="{3C4E06C0-4F2B-DC4C-BD55-870554190671}"/>
              </a:ext>
            </a:extLst>
          </p:cNvPr>
          <p:cNvGrpSpPr/>
          <p:nvPr userDrawn="1"/>
        </p:nvGrpSpPr>
        <p:grpSpPr>
          <a:xfrm>
            <a:off x="-12526" y="-12526"/>
            <a:ext cx="9156526" cy="1197582"/>
            <a:chOff x="-25962" y="-17463"/>
            <a:chExt cx="9194104" cy="1197582"/>
          </a:xfrm>
          <a:solidFill>
            <a:srgbClr val="044F96"/>
          </a:solidFill>
        </p:grpSpPr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F10BED95-7C7C-BC4E-B1D0-5C6EA43111B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5962" y="-17463"/>
              <a:ext cx="9194104" cy="119758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91437" tIns="45719" rIns="91437" bIns="45719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endParaRPr lang="zh-CN" altLang="zh-CN" sz="5400" b="1">
                <a:solidFill>
                  <a:srgbClr val="FFFFFF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6" name="Text Box 90">
              <a:extLst>
                <a:ext uri="{FF2B5EF4-FFF2-40B4-BE49-F238E27FC236}">
                  <a16:creationId xmlns:a16="http://schemas.microsoft.com/office/drawing/2014/main" id="{AECF4788-1320-7A42-9B83-F30E605B49AA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13039" y="163516"/>
              <a:ext cx="5923911" cy="70788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r>
                <a:rPr lang="zh-CN" altLang="en-US" sz="4000" b="1" dirty="0">
                  <a:solidFill>
                    <a:srgbClr val="FFFFFF">
                      <a:lumMod val="9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迭代器</a:t>
              </a:r>
              <a:r>
                <a:rPr lang="en-US" altLang="zh-CN" sz="4000" b="1" dirty="0">
                  <a:solidFill>
                    <a:srgbClr val="FFFFFF">
                      <a:lumMod val="9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Iterators</a:t>
              </a:r>
              <a:endParaRPr lang="zh-CN" altLang="en-US" sz="4000" b="1" dirty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D425D8EA-E7C6-DD46-9E08-2C9527F8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x-none" dirty="0"/>
              <a:t>P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fld id="{50172CA1-3DAE-564C-BB46-56756200256A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03" y="154083"/>
            <a:ext cx="2864797" cy="7908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998628154"/>
      </p:ext>
    </p:extLst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23">
            <a:extLst>
              <a:ext uri="{FF2B5EF4-FFF2-40B4-BE49-F238E27FC236}">
                <a16:creationId xmlns:a16="http://schemas.microsoft.com/office/drawing/2014/main" id="{3C4E06C0-4F2B-DC4C-BD55-870554190671}"/>
              </a:ext>
            </a:extLst>
          </p:cNvPr>
          <p:cNvGrpSpPr/>
          <p:nvPr userDrawn="1"/>
        </p:nvGrpSpPr>
        <p:grpSpPr>
          <a:xfrm>
            <a:off x="-12526" y="-12526"/>
            <a:ext cx="9156526" cy="1197582"/>
            <a:chOff x="-25962" y="-17463"/>
            <a:chExt cx="9194104" cy="1197582"/>
          </a:xfrm>
          <a:solidFill>
            <a:srgbClr val="044F96"/>
          </a:solidFill>
        </p:grpSpPr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F10BED95-7C7C-BC4E-B1D0-5C6EA43111B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5962" y="-17463"/>
              <a:ext cx="9194104" cy="119758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91437" tIns="45719" rIns="91437" bIns="45719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endParaRPr lang="zh-CN" altLang="zh-CN" sz="5400" b="1">
                <a:solidFill>
                  <a:srgbClr val="FFFFFF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6" name="Text Box 90">
              <a:extLst>
                <a:ext uri="{FF2B5EF4-FFF2-40B4-BE49-F238E27FC236}">
                  <a16:creationId xmlns:a16="http://schemas.microsoft.com/office/drawing/2014/main" id="{AECF4788-1320-7A42-9B83-F30E605B49AA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13039" y="163516"/>
              <a:ext cx="5923911" cy="70788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r>
                <a:rPr lang="zh-CN" altLang="en-US" sz="4000" b="1" dirty="0">
                  <a:solidFill>
                    <a:srgbClr val="FFFFFF">
                      <a:lumMod val="9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</a:p>
          </p:txBody>
        </p:sp>
      </p:grp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D425D8EA-E7C6-DD46-9E08-2C9527F8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x-none" dirty="0"/>
              <a:t>P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fld id="{50172CA1-3DAE-564C-BB46-56756200256A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03" y="154083"/>
            <a:ext cx="2864797" cy="7908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491567094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3172-7326-274D-A025-61A6C0F815DA}" type="datetime1">
              <a:rPr lang="en-US" smtClean="0"/>
              <a:t>11/30/2023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2CA1-3DAE-564C-BB46-56756200256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54670948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3AB0-02CA-9E44-93B5-ABD23FEEE5D8}" type="datetime1">
              <a:rPr lang="en-US" smtClean="0"/>
              <a:t>11/30/2023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2CA1-3DAE-564C-BB46-56756200256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26475845"/>
      </p:ext>
    </p:extLst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4D82-05DA-6E47-9732-811A0EE3FB5D}" type="datetime1">
              <a:rPr lang="en-US" smtClean="0"/>
              <a:t>11/30/2023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2CA1-3DAE-564C-BB46-56756200256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44643453"/>
      </p:ext>
    </p:extLst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4B23-5173-4144-B19A-D03A890A29AA}" type="datetime1">
              <a:rPr lang="en-US" smtClean="0"/>
              <a:t>11/30/2023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2CA1-3DAE-564C-BB46-56756200256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4399035"/>
      </p:ext>
    </p:extLst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AC15-A111-124F-A5AC-2086258B21C0}" type="datetime1">
              <a:rPr lang="en-US" smtClean="0"/>
              <a:t>11/30/2023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2CA1-3DAE-564C-BB46-56756200256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9641954"/>
      </p:ext>
    </p:extLst>
  </p:cSld>
  <p:clrMapOvr>
    <a:masterClrMapping/>
  </p:clrMapOvr>
  <p:transition spd="slow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31F1-E037-734F-B280-B7C999D04781}" type="datetime1">
              <a:rPr lang="en-US" smtClean="0"/>
              <a:t>11/30/2023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2CA1-3DAE-564C-BB46-56756200256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390500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8">
            <a:extLst>
              <a:ext uri="{FF2B5EF4-FFF2-40B4-BE49-F238E27FC236}">
                <a16:creationId xmlns:a16="http://schemas.microsoft.com/office/drawing/2014/main" id="{F10BED95-7C7C-BC4E-B1D0-5C6EA43111B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2526" y="-12526"/>
            <a:ext cx="9156526" cy="1197582"/>
          </a:xfrm>
          <a:prstGeom prst="rect">
            <a:avLst/>
          </a:prstGeom>
          <a:solidFill>
            <a:srgbClr val="044F96"/>
          </a:solidFill>
          <a:ln>
            <a:noFill/>
          </a:ln>
        </p:spPr>
        <p:txBody>
          <a:bodyPr wrap="none" lIns="91437" tIns="45719" rIns="91437" bIns="45719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15000"/>
              </a:spcBef>
              <a:buFontTx/>
              <a:buNone/>
            </a:pPr>
            <a:endParaRPr lang="zh-CN" altLang="zh-CN" sz="5400" b="1">
              <a:solidFill>
                <a:srgbClr val="FFFF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D425D8EA-E7C6-DD46-9E08-2C9527F8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x-none" dirty="0"/>
              <a:t>P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fld id="{50172CA1-3DAE-564C-BB46-56756200256A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03" y="154083"/>
            <a:ext cx="2864797" cy="7908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sp>
        <p:nvSpPr>
          <p:cNvPr id="2" name="Text Box 90">
            <a:extLst>
              <a:ext uri="{FF2B5EF4-FFF2-40B4-BE49-F238E27FC236}">
                <a16:creationId xmlns:a16="http://schemas.microsoft.com/office/drawing/2014/main" id="{D2BC217E-0B45-856B-FEB0-11F17E2E70B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9603" y="318652"/>
            <a:ext cx="6139600" cy="523220"/>
          </a:xfrm>
          <a:prstGeom prst="rect">
            <a:avLst/>
          </a:prstGeom>
          <a:solidFill>
            <a:srgbClr val="044F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15000"/>
              </a:spcBef>
              <a:buFontTx/>
              <a:buNone/>
            </a:pPr>
            <a:r>
              <a:rPr lang="zh-CN" altLang="en-US" sz="2800" b="1" dirty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标准模板库（</a:t>
            </a:r>
            <a:r>
              <a:rPr lang="en-US" altLang="zh-CN" sz="2800" b="1" dirty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sz="2800" b="1" dirty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015087174"/>
      </p:ext>
    </p:extLst>
  </p:cSld>
  <p:clrMapOvr>
    <a:masterClrMapping/>
  </p:clrMapOvr>
  <p:transition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FFD0-0DF7-5B43-9974-D18ED6775930}" type="datetime1">
              <a:rPr lang="en-US" smtClean="0"/>
              <a:t>11/30/2023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2CA1-3DAE-564C-BB46-56756200256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45861116"/>
      </p:ext>
    </p:extLst>
  </p:cSld>
  <p:clrMapOvr>
    <a:masterClrMapping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C06A-9456-F341-AEB0-3DF0E67DC59E}" type="datetime1">
              <a:rPr lang="en-US" smtClean="0"/>
              <a:t>11/30/2023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2CA1-3DAE-564C-BB46-56756200256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71110196"/>
      </p:ext>
    </p:extLst>
  </p:cSld>
  <p:clrMapOvr>
    <a:masterClrMapping/>
  </p:clrMapOvr>
  <p:transition spd="slow">
    <p:wip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81D2-4F58-3341-B7D7-AC73EFD15F88}" type="datetime1">
              <a:rPr lang="en-US" smtClean="0"/>
              <a:t>11/30/2023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2CA1-3DAE-564C-BB46-56756200256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96409035"/>
      </p:ext>
    </p:extLst>
  </p:cSld>
  <p:clrMapOvr>
    <a:masterClrMapping/>
  </p:clrMapOvr>
  <p:transition spd="slow">
    <p:wip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9482-4C37-FF42-9DBE-9452E01F0D58}" type="datetime1">
              <a:rPr lang="en-US" smtClean="0"/>
              <a:t>11/30/2023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2CA1-3DAE-564C-BB46-56756200256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49404796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23">
            <a:extLst>
              <a:ext uri="{FF2B5EF4-FFF2-40B4-BE49-F238E27FC236}">
                <a16:creationId xmlns:a16="http://schemas.microsoft.com/office/drawing/2014/main" id="{3C4E06C0-4F2B-DC4C-BD55-870554190671}"/>
              </a:ext>
            </a:extLst>
          </p:cNvPr>
          <p:cNvGrpSpPr/>
          <p:nvPr userDrawn="1"/>
        </p:nvGrpSpPr>
        <p:grpSpPr>
          <a:xfrm>
            <a:off x="-12526" y="-12526"/>
            <a:ext cx="9156526" cy="1197582"/>
            <a:chOff x="-25962" y="-17463"/>
            <a:chExt cx="9194104" cy="1197582"/>
          </a:xfrm>
          <a:solidFill>
            <a:srgbClr val="044F96"/>
          </a:solidFill>
        </p:grpSpPr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F10BED95-7C7C-BC4E-B1D0-5C6EA43111B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5962" y="-17463"/>
              <a:ext cx="9194104" cy="119758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91437" tIns="45719" rIns="91437" bIns="45719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endParaRPr lang="zh-CN" altLang="zh-CN" sz="5400" b="1">
                <a:solidFill>
                  <a:srgbClr val="FFFFFF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6" name="Text Box 90">
              <a:extLst>
                <a:ext uri="{FF2B5EF4-FFF2-40B4-BE49-F238E27FC236}">
                  <a16:creationId xmlns:a16="http://schemas.microsoft.com/office/drawing/2014/main" id="{AECF4788-1320-7A42-9B83-F30E605B49AA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66299" y="289156"/>
              <a:ext cx="6249262" cy="5232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FFFF">
                      <a:lumMod val="9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标准模板库</a:t>
              </a:r>
              <a:r>
                <a:rPr lang="en-US" altLang="zh-CN" sz="2800" b="1" dirty="0">
                  <a:solidFill>
                    <a:srgbClr val="FFFFFF">
                      <a:lumMod val="9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STL</a:t>
              </a:r>
              <a:r>
                <a:rPr lang="zh-CN" altLang="en-US" sz="2800" b="1" dirty="0">
                  <a:solidFill>
                    <a:srgbClr val="FFFFFF">
                      <a:lumMod val="9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的概念</a:t>
              </a:r>
            </a:p>
          </p:txBody>
        </p:sp>
      </p:grp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D425D8EA-E7C6-DD46-9E08-2C9527F8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x-none" dirty="0"/>
              <a:t>P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fld id="{50172CA1-3DAE-564C-BB46-56756200256A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03" y="154083"/>
            <a:ext cx="2864797" cy="7908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69369480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8">
            <a:extLst>
              <a:ext uri="{FF2B5EF4-FFF2-40B4-BE49-F238E27FC236}">
                <a16:creationId xmlns:a16="http://schemas.microsoft.com/office/drawing/2014/main" id="{F10BED95-7C7C-BC4E-B1D0-5C6EA43111B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2526" y="-12526"/>
            <a:ext cx="9156526" cy="1197582"/>
          </a:xfrm>
          <a:prstGeom prst="rect">
            <a:avLst/>
          </a:prstGeom>
          <a:solidFill>
            <a:srgbClr val="044F96"/>
          </a:solidFill>
          <a:ln>
            <a:noFill/>
          </a:ln>
        </p:spPr>
        <p:txBody>
          <a:bodyPr wrap="none" lIns="91437" tIns="45719" rIns="91437" bIns="45719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15000"/>
              </a:spcBef>
              <a:buFontTx/>
              <a:buNone/>
            </a:pPr>
            <a:endParaRPr lang="zh-CN" altLang="zh-CN" sz="5400" b="1">
              <a:solidFill>
                <a:srgbClr val="FFFF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D425D8EA-E7C6-DD46-9E08-2C9527F8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x-none" dirty="0"/>
              <a:t>P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fld id="{50172CA1-3DAE-564C-BB46-56756200256A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03" y="154083"/>
            <a:ext cx="2864797" cy="7908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sp>
        <p:nvSpPr>
          <p:cNvPr id="2" name="Text Box 90">
            <a:extLst>
              <a:ext uri="{FF2B5EF4-FFF2-40B4-BE49-F238E27FC236}">
                <a16:creationId xmlns:a16="http://schemas.microsoft.com/office/drawing/2014/main" id="{514E0F9B-9971-CC9A-3A5A-30311DEE149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0742" y="298784"/>
            <a:ext cx="6188461" cy="523220"/>
          </a:xfrm>
          <a:prstGeom prst="rect">
            <a:avLst/>
          </a:prstGeom>
          <a:solidFill>
            <a:srgbClr val="044F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CN" sz="2800" b="1" dirty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sz="2800" b="1" dirty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800" b="1" dirty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标准的关系</a:t>
            </a:r>
          </a:p>
        </p:txBody>
      </p:sp>
    </p:spTree>
    <p:extLst>
      <p:ext uri="{BB962C8B-B14F-4D97-AF65-F5344CB8AC3E}">
        <p14:creationId xmlns:p14="http://schemas.microsoft.com/office/powerpoint/2010/main" val="625641725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8">
            <a:extLst>
              <a:ext uri="{FF2B5EF4-FFF2-40B4-BE49-F238E27FC236}">
                <a16:creationId xmlns:a16="http://schemas.microsoft.com/office/drawing/2014/main" id="{F10BED95-7C7C-BC4E-B1D0-5C6EA43111B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2526" y="-12526"/>
            <a:ext cx="9156526" cy="1197582"/>
          </a:xfrm>
          <a:prstGeom prst="rect">
            <a:avLst/>
          </a:prstGeom>
          <a:solidFill>
            <a:srgbClr val="044F96"/>
          </a:solidFill>
          <a:ln>
            <a:noFill/>
          </a:ln>
        </p:spPr>
        <p:txBody>
          <a:bodyPr wrap="none" lIns="91437" tIns="45719" rIns="91437" bIns="45719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15000"/>
              </a:spcBef>
              <a:buFontTx/>
              <a:buNone/>
            </a:pPr>
            <a:endParaRPr lang="zh-CN" altLang="zh-CN" sz="5400" b="1">
              <a:solidFill>
                <a:srgbClr val="FFFF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D425D8EA-E7C6-DD46-9E08-2C9527F8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x-none" dirty="0"/>
              <a:t>P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fld id="{50172CA1-3DAE-564C-BB46-56756200256A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03" y="154083"/>
            <a:ext cx="2864797" cy="7908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sp>
        <p:nvSpPr>
          <p:cNvPr id="3" name="Text Box 90">
            <a:extLst>
              <a:ext uri="{FF2B5EF4-FFF2-40B4-BE49-F238E27FC236}">
                <a16:creationId xmlns:a16="http://schemas.microsoft.com/office/drawing/2014/main" id="{7D7C4AEC-2A5B-4728-0F3B-3FDD52382F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57097"/>
            <a:ext cx="6121594" cy="553998"/>
          </a:xfrm>
          <a:prstGeom prst="rect">
            <a:avLst/>
          </a:prstGeom>
          <a:solidFill>
            <a:srgbClr val="044F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CN" sz="3000" b="1" dirty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sz="3000" b="1" dirty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三大核心组件</a:t>
            </a:r>
          </a:p>
        </p:txBody>
      </p:sp>
    </p:spTree>
    <p:extLst>
      <p:ext uri="{BB962C8B-B14F-4D97-AF65-F5344CB8AC3E}">
        <p14:creationId xmlns:p14="http://schemas.microsoft.com/office/powerpoint/2010/main" val="1949707756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8">
            <a:extLst>
              <a:ext uri="{FF2B5EF4-FFF2-40B4-BE49-F238E27FC236}">
                <a16:creationId xmlns:a16="http://schemas.microsoft.com/office/drawing/2014/main" id="{F10BED95-7C7C-BC4E-B1D0-5C6EA43111B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2526" y="-12526"/>
            <a:ext cx="9156526" cy="1197582"/>
          </a:xfrm>
          <a:prstGeom prst="rect">
            <a:avLst/>
          </a:prstGeom>
          <a:solidFill>
            <a:srgbClr val="044F96"/>
          </a:solidFill>
          <a:ln>
            <a:noFill/>
          </a:ln>
        </p:spPr>
        <p:txBody>
          <a:bodyPr wrap="none" lIns="91437" tIns="45719" rIns="91437" bIns="45719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15000"/>
              </a:spcBef>
              <a:buFontTx/>
              <a:buNone/>
            </a:pPr>
            <a:endParaRPr lang="zh-CN" altLang="zh-CN" sz="5400" b="1">
              <a:solidFill>
                <a:srgbClr val="FFFF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D425D8EA-E7C6-DD46-9E08-2C9527F8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x-none" dirty="0"/>
              <a:t>P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fld id="{50172CA1-3DAE-564C-BB46-56756200256A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03" y="154083"/>
            <a:ext cx="2864797" cy="7908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sp>
        <p:nvSpPr>
          <p:cNvPr id="2" name="Text Box 90">
            <a:extLst>
              <a:ext uri="{FF2B5EF4-FFF2-40B4-BE49-F238E27FC236}">
                <a16:creationId xmlns:a16="http://schemas.microsoft.com/office/drawing/2014/main" id="{9D23C8DD-059C-30FE-25F0-EBDD4D544BD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79504" y="257097"/>
            <a:ext cx="5899699" cy="584775"/>
          </a:xfrm>
          <a:prstGeom prst="rect">
            <a:avLst/>
          </a:prstGeom>
          <a:solidFill>
            <a:srgbClr val="044F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CN" sz="3200" b="1" dirty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sz="3200" b="1" dirty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组成部分</a:t>
            </a:r>
          </a:p>
        </p:txBody>
      </p:sp>
    </p:spTree>
    <p:extLst>
      <p:ext uri="{BB962C8B-B14F-4D97-AF65-F5344CB8AC3E}">
        <p14:creationId xmlns:p14="http://schemas.microsoft.com/office/powerpoint/2010/main" val="2035358491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8">
            <a:extLst>
              <a:ext uri="{FF2B5EF4-FFF2-40B4-BE49-F238E27FC236}">
                <a16:creationId xmlns:a16="http://schemas.microsoft.com/office/drawing/2014/main" id="{F10BED95-7C7C-BC4E-B1D0-5C6EA43111B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2526" y="-12526"/>
            <a:ext cx="9156526" cy="1197582"/>
          </a:xfrm>
          <a:prstGeom prst="rect">
            <a:avLst/>
          </a:prstGeom>
          <a:solidFill>
            <a:srgbClr val="044F96"/>
          </a:solidFill>
          <a:ln>
            <a:noFill/>
          </a:ln>
        </p:spPr>
        <p:txBody>
          <a:bodyPr wrap="none" lIns="91437" tIns="45719" rIns="91437" bIns="45719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15000"/>
              </a:spcBef>
              <a:buFontTx/>
              <a:buNone/>
            </a:pPr>
            <a:endParaRPr lang="zh-CN" altLang="zh-CN" sz="5400" b="1">
              <a:solidFill>
                <a:srgbClr val="FFFF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D425D8EA-E7C6-DD46-9E08-2C9527F8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x-none" dirty="0"/>
              <a:t>P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fld id="{50172CA1-3DAE-564C-BB46-56756200256A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03" y="154083"/>
            <a:ext cx="2864797" cy="7908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sp>
        <p:nvSpPr>
          <p:cNvPr id="2" name="Text Box 90">
            <a:extLst>
              <a:ext uri="{FF2B5EF4-FFF2-40B4-BE49-F238E27FC236}">
                <a16:creationId xmlns:a16="http://schemas.microsoft.com/office/drawing/2014/main" id="{514E0F9B-9971-CC9A-3A5A-30311DEE149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0742" y="298784"/>
            <a:ext cx="6188461" cy="584775"/>
          </a:xfrm>
          <a:prstGeom prst="rect">
            <a:avLst/>
          </a:prstGeom>
          <a:solidFill>
            <a:srgbClr val="044F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15000"/>
              </a:spcBef>
              <a:buFontTx/>
              <a:buNone/>
            </a:pPr>
            <a:r>
              <a:rPr lang="zh-CN" altLang="en-US" sz="3200" b="1" dirty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en-US" altLang="zh-CN" sz="3200" b="1" dirty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Containers</a:t>
            </a:r>
            <a:endParaRPr lang="zh-CN" altLang="en-US" sz="3200" b="1" dirty="0">
              <a:solidFill>
                <a:srgbClr val="FFFFFF">
                  <a:lumMod val="9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8555583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8">
            <a:extLst>
              <a:ext uri="{FF2B5EF4-FFF2-40B4-BE49-F238E27FC236}">
                <a16:creationId xmlns:a16="http://schemas.microsoft.com/office/drawing/2014/main" id="{F10BED95-7C7C-BC4E-B1D0-5C6EA43111B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2526" y="-12526"/>
            <a:ext cx="9156526" cy="1197582"/>
          </a:xfrm>
          <a:prstGeom prst="rect">
            <a:avLst/>
          </a:prstGeom>
          <a:solidFill>
            <a:srgbClr val="044F96"/>
          </a:solidFill>
          <a:ln>
            <a:noFill/>
          </a:ln>
        </p:spPr>
        <p:txBody>
          <a:bodyPr wrap="none" lIns="91437" tIns="45719" rIns="91437" bIns="45719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15000"/>
              </a:spcBef>
              <a:buFontTx/>
              <a:buNone/>
            </a:pPr>
            <a:endParaRPr lang="zh-CN" altLang="zh-CN" sz="5400" b="1">
              <a:solidFill>
                <a:srgbClr val="FFFF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D425D8EA-E7C6-DD46-9E08-2C9527F8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x-none" dirty="0"/>
              <a:t>P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fld id="{50172CA1-3DAE-564C-BB46-56756200256A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03" y="154083"/>
            <a:ext cx="2864797" cy="7908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sp>
        <p:nvSpPr>
          <p:cNvPr id="2" name="Text Box 90">
            <a:extLst>
              <a:ext uri="{FF2B5EF4-FFF2-40B4-BE49-F238E27FC236}">
                <a16:creationId xmlns:a16="http://schemas.microsoft.com/office/drawing/2014/main" id="{188B2A9F-08E1-2CFE-D1A9-AD30119C256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79504" y="257097"/>
            <a:ext cx="5899699" cy="584775"/>
          </a:xfrm>
          <a:prstGeom prst="rect">
            <a:avLst/>
          </a:prstGeom>
          <a:solidFill>
            <a:srgbClr val="044F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15000"/>
              </a:spcBef>
              <a:buFontTx/>
              <a:buNone/>
            </a:pPr>
            <a:r>
              <a:rPr lang="zh-CN" altLang="en-US" sz="3200" b="1" dirty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容器的结构</a:t>
            </a:r>
          </a:p>
        </p:txBody>
      </p:sp>
    </p:spTree>
    <p:extLst>
      <p:ext uri="{BB962C8B-B14F-4D97-AF65-F5344CB8AC3E}">
        <p14:creationId xmlns:p14="http://schemas.microsoft.com/office/powerpoint/2010/main" val="283500812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8C67E-3983-394B-99F2-6BED77F20303}" type="datetime1">
              <a:rPr lang="en-US" smtClean="0"/>
              <a:t>11/30/2023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72CA1-3DAE-564C-BB46-56756200256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57193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80" r:id="rId4"/>
    <p:sldLayoutId id="2147483674" r:id="rId5"/>
    <p:sldLayoutId id="2147483675" r:id="rId6"/>
    <p:sldLayoutId id="2147483676" r:id="rId7"/>
    <p:sldLayoutId id="2147483681" r:id="rId8"/>
    <p:sldLayoutId id="2147483677" r:id="rId9"/>
    <p:sldLayoutId id="2147483678" r:id="rId10"/>
    <p:sldLayoutId id="2147483679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  <p:sldLayoutId id="2147483662" r:id="rId24"/>
    <p:sldLayoutId id="2147483663" r:id="rId25"/>
    <p:sldLayoutId id="2147483664" r:id="rId26"/>
    <p:sldLayoutId id="2147483665" r:id="rId27"/>
    <p:sldLayoutId id="2147483666" r:id="rId28"/>
    <p:sldLayoutId id="2147483667" r:id="rId29"/>
    <p:sldLayoutId id="2147483668" r:id="rId30"/>
    <p:sldLayoutId id="2147483669" r:id="rId31"/>
    <p:sldLayoutId id="2147483670" r:id="rId32"/>
    <p:sldLayoutId id="2147483671" r:id="rId33"/>
  </p:sldLayoutIdLst>
  <p:transition spd="slow">
    <p:wip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net.pku.edu.cn/~course/cs101/2008/slide/MAP_multimapCCvalue_type.htm#multimap::value_type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40" y="-18531"/>
            <a:ext cx="9154877" cy="1197582"/>
            <a:chOff x="-5440" y="-18531"/>
            <a:chExt cx="9154877" cy="1197582"/>
          </a:xfrm>
          <a:solidFill>
            <a:srgbClr val="044F96"/>
          </a:solidFill>
        </p:grpSpPr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F10BED95-7C7C-BC4E-B1D0-5C6EA43111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5440" y="-18531"/>
              <a:ext cx="9154877" cy="119758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91437" tIns="45719" rIns="91437" bIns="45719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endParaRPr lang="zh-CN" altLang="zh-CN" sz="5400" b="1">
                <a:solidFill>
                  <a:srgbClr val="FFFFFF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6" name="Text Box 90">
              <a:extLst>
                <a:ext uri="{FF2B5EF4-FFF2-40B4-BE49-F238E27FC236}">
                  <a16:creationId xmlns:a16="http://schemas.microsoft.com/office/drawing/2014/main" id="{AECF4788-1320-7A42-9B83-F30E605B49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587" y="162448"/>
              <a:ext cx="5095144" cy="70788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r>
                <a:rPr lang="zh-CN" altLang="en-US" sz="4000" b="1" dirty="0">
                  <a:solidFill>
                    <a:srgbClr val="FFFFFF">
                      <a:lumMod val="9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面向对象编程</a:t>
              </a:r>
              <a:r>
                <a:rPr lang="en-US" altLang="zh-CN" sz="4000" b="1" dirty="0">
                  <a:solidFill>
                    <a:srgbClr val="FFFFFF">
                      <a:lumMod val="9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endParaRPr lang="zh-CN" altLang="en-US" sz="4000" b="1" dirty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2">
            <a:extLst>
              <a:ext uri="{FF2B5EF4-FFF2-40B4-BE49-F238E27FC236}">
                <a16:creationId xmlns:a16="http://schemas.microsoft.com/office/drawing/2014/main" id="{89E627E6-A707-FB4B-B877-FD871B38022D}"/>
              </a:ext>
            </a:extLst>
          </p:cNvPr>
          <p:cNvSpPr/>
          <p:nvPr/>
        </p:nvSpPr>
        <p:spPr>
          <a:xfrm>
            <a:off x="-10877" y="2500587"/>
            <a:ext cx="9154877" cy="646323"/>
          </a:xfrm>
          <a:prstGeom prst="rect">
            <a:avLst/>
          </a:prstGeom>
        </p:spPr>
        <p:txBody>
          <a:bodyPr wrap="square" lIns="91434" tIns="45716" rIns="91434" bIns="45716">
            <a:spAutoFit/>
          </a:bodyPr>
          <a:lstStyle/>
          <a:p>
            <a:pPr algn="ctr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ijaya" pitchFamily="34" charset="0"/>
              </a:rPr>
              <a:t>基于对象的程序设计</a:t>
            </a:r>
          </a:p>
        </p:txBody>
      </p:sp>
      <p:cxnSp>
        <p:nvCxnSpPr>
          <p:cNvPr id="15" name="直接连接符 5">
            <a:extLst>
              <a:ext uri="{FF2B5EF4-FFF2-40B4-BE49-F238E27FC236}">
                <a16:creationId xmlns:a16="http://schemas.microsoft.com/office/drawing/2014/main" id="{730AE0B0-1908-C849-BF7A-EE090AEA732A}"/>
              </a:ext>
            </a:extLst>
          </p:cNvPr>
          <p:cNvCxnSpPr/>
          <p:nvPr/>
        </p:nvCxnSpPr>
        <p:spPr>
          <a:xfrm>
            <a:off x="1439979" y="3319136"/>
            <a:ext cx="6253163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03" y="154083"/>
            <a:ext cx="2864797" cy="7908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sp>
        <p:nvSpPr>
          <p:cNvPr id="13" name="矩形 2">
            <a:extLst>
              <a:ext uri="{FF2B5EF4-FFF2-40B4-BE49-F238E27FC236}">
                <a16:creationId xmlns:a16="http://schemas.microsoft.com/office/drawing/2014/main" id="{C556C3F6-47D4-E068-FF98-CA80DC695DE8}"/>
              </a:ext>
            </a:extLst>
          </p:cNvPr>
          <p:cNvSpPr/>
          <p:nvPr/>
        </p:nvSpPr>
        <p:spPr>
          <a:xfrm>
            <a:off x="-10879" y="4104067"/>
            <a:ext cx="9154877" cy="461657"/>
          </a:xfrm>
          <a:prstGeom prst="rect">
            <a:avLst/>
          </a:prstGeom>
        </p:spPr>
        <p:txBody>
          <a:bodyPr wrap="square" lIns="91434" tIns="45716" rIns="91434" bIns="45716">
            <a:spAutoFit/>
          </a:bodyPr>
          <a:lstStyle/>
          <a:p>
            <a:pPr algn="ctr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ijaya" pitchFamily="34" charset="0"/>
              </a:rPr>
              <a:t>主讲人：阚世超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D562428-9558-36C2-BAD0-C756080C8F48}"/>
              </a:ext>
            </a:extLst>
          </p:cNvPr>
          <p:cNvSpPr/>
          <p:nvPr/>
        </p:nvSpPr>
        <p:spPr>
          <a:xfrm>
            <a:off x="-51920" y="3580507"/>
            <a:ext cx="9154877" cy="461657"/>
          </a:xfrm>
          <a:prstGeom prst="rect">
            <a:avLst/>
          </a:prstGeom>
        </p:spPr>
        <p:txBody>
          <a:bodyPr wrap="square" lIns="91434" tIns="45716" rIns="91434" bIns="45716">
            <a:spAutoFit/>
          </a:bodyPr>
          <a:lstStyle/>
          <a:p>
            <a:pPr algn="ctr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ijaya" pitchFamily="34" charset="0"/>
              </a:rPr>
              <a:t>2023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ijaya" pitchFamily="34" charset="0"/>
              </a:rPr>
              <a:t>秋季学期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6C9A0B-E263-6C37-E931-990DBE51F313}"/>
              </a:ext>
            </a:extLst>
          </p:cNvPr>
          <p:cNvSpPr/>
          <p:nvPr/>
        </p:nvSpPr>
        <p:spPr>
          <a:xfrm>
            <a:off x="-8577" y="4689529"/>
            <a:ext cx="9154877" cy="461657"/>
          </a:xfrm>
          <a:prstGeom prst="rect">
            <a:avLst/>
          </a:prstGeom>
        </p:spPr>
        <p:txBody>
          <a:bodyPr wrap="square" lIns="91434" tIns="45716" rIns="91434" bIns="45716">
            <a:spAutoFit/>
          </a:bodyPr>
          <a:lstStyle/>
          <a:p>
            <a:pPr algn="ctr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ijaya" pitchFamily="34" charset="0"/>
              </a:rPr>
              <a:t>邮件：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ijaya" pitchFamily="34" charset="0"/>
              </a:rPr>
              <a:t>kanshichao@csu.edu.cn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ijay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11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A74C87C-7D55-916B-A062-8F7486646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05" y="1456380"/>
            <a:ext cx="8713788" cy="2645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5175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2pPr>
            <a:lvl3pPr marL="118427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3pPr>
            <a:lvl4pPr marL="160337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12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所有的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STL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容器都是定义在命名空间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std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中的一个模板类，由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&lt;vector&gt;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、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&lt;list&gt;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、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&lt;deque&gt;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、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&lt;set&gt;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、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&lt;map&gt;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、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&lt;stack&gt;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&lt;queue&gt;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七个头文件给出。主要包括下面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3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个方面。</a:t>
            </a:r>
          </a:p>
          <a:p>
            <a:pPr marL="0" marR="0" lvl="0" indent="12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1.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常用的类型</a:t>
            </a:r>
          </a:p>
          <a:p>
            <a:pPr marL="0" marR="0" lvl="0" indent="12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2.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常用的函数</a:t>
            </a:r>
          </a:p>
          <a:p>
            <a:pPr marL="0" marR="0" lvl="0" indent="12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3. vector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list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基本结构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793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2" name="Group 239">
            <a:extLst>
              <a:ext uri="{FF2B5EF4-FFF2-40B4-BE49-F238E27FC236}">
                <a16:creationId xmlns:a16="http://schemas.microsoft.com/office/drawing/2014/main" id="{BB45F0ED-621A-FFAC-F213-23B8C34A55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8407413"/>
              </p:ext>
            </p:extLst>
          </p:nvPr>
        </p:nvGraphicFramePr>
        <p:xfrm>
          <a:off x="526642" y="1422965"/>
          <a:ext cx="8208480" cy="4634557"/>
        </p:xfrm>
        <a:graphic>
          <a:graphicData uri="http://schemas.openxmlformats.org/drawingml/2006/table">
            <a:tbl>
              <a:tblPr/>
              <a:tblGrid>
                <a:gridCol w="2048357">
                  <a:extLst>
                    <a:ext uri="{9D8B030D-6E8A-4147-A177-3AD203B41FA5}">
                      <a16:colId xmlns:a16="http://schemas.microsoft.com/office/drawing/2014/main" val="3242615067"/>
                    </a:ext>
                  </a:extLst>
                </a:gridCol>
                <a:gridCol w="1373118">
                  <a:extLst>
                    <a:ext uri="{9D8B030D-6E8A-4147-A177-3AD203B41FA5}">
                      <a16:colId xmlns:a16="http://schemas.microsoft.com/office/drawing/2014/main" val="1588631749"/>
                    </a:ext>
                  </a:extLst>
                </a:gridCol>
                <a:gridCol w="4787005">
                  <a:extLst>
                    <a:ext uri="{9D8B030D-6E8A-4147-A177-3AD203B41FA5}">
                      <a16:colId xmlns:a16="http://schemas.microsoft.com/office/drawing/2014/main" val="1302905749"/>
                    </a:ext>
                  </a:extLst>
                </a:gridCol>
              </a:tblGrid>
              <a:tr h="628267"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类型名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值的类型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381000" algn="l"/>
                        </a:tabLst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tabLst>
                          <a:tab pos="381000" algn="l"/>
                        </a:tabLst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tabLst>
                          <a:tab pos="381000" algn="l"/>
                        </a:tabLst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tabLst>
                          <a:tab pos="381000" algn="l"/>
                        </a:tabLst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381000" algn="l"/>
                        </a:tabLst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381000" algn="l"/>
                        </a:tabLst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381000" algn="l"/>
                        </a:tabLst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381000" algn="l"/>
                        </a:tabLst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381000" algn="l"/>
                        </a:tabLst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81000" algn="l"/>
                        </a:tabLst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426588"/>
                  </a:ext>
                </a:extLst>
              </a:tr>
              <a:tr h="625157"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value_type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值类型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容器中存放元素的类型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204072"/>
                  </a:ext>
                </a:extLst>
              </a:tr>
              <a:tr h="985321"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size_type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长度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用于计算容器中项目数和检索顺序容器的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类型（不能对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list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检索）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357283"/>
                  </a:ext>
                </a:extLst>
              </a:tr>
              <a:tr h="985321"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difference_type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距离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引用相同容器的两个迭代器相减结果的类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型（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list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和关联容器没有定义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operator-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1573082"/>
                  </a:ext>
                </a:extLst>
              </a:tr>
              <a:tr h="625157"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iterator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迭代器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指向容器中存放元素类型的迭代器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495711"/>
                  </a:ext>
                </a:extLst>
              </a:tr>
              <a:tr h="785334"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const_iterator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常迭代器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指向容器中存放元素类型的常量迭代器，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只能读取容器中的元素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289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35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4" name="Group 241">
            <a:extLst>
              <a:ext uri="{FF2B5EF4-FFF2-40B4-BE49-F238E27FC236}">
                <a16:creationId xmlns:a16="http://schemas.microsoft.com/office/drawing/2014/main" id="{CAC470E4-DD16-E6DE-FB50-4EBF291D96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9530779"/>
              </p:ext>
            </p:extLst>
          </p:nvPr>
        </p:nvGraphicFramePr>
        <p:xfrm>
          <a:off x="193288" y="1607877"/>
          <a:ext cx="8753736" cy="3642246"/>
        </p:xfrm>
        <a:graphic>
          <a:graphicData uri="http://schemas.openxmlformats.org/drawingml/2006/table">
            <a:tbl>
              <a:tblPr/>
              <a:tblGrid>
                <a:gridCol w="2323199">
                  <a:extLst>
                    <a:ext uri="{9D8B030D-6E8A-4147-A177-3AD203B41FA5}">
                      <a16:colId xmlns:a16="http://schemas.microsoft.com/office/drawing/2014/main" val="430888457"/>
                    </a:ext>
                  </a:extLst>
                </a:gridCol>
                <a:gridCol w="1390186">
                  <a:extLst>
                    <a:ext uri="{9D8B030D-6E8A-4147-A177-3AD203B41FA5}">
                      <a16:colId xmlns:a16="http://schemas.microsoft.com/office/drawing/2014/main" val="2987053179"/>
                    </a:ext>
                  </a:extLst>
                </a:gridCol>
                <a:gridCol w="5040351">
                  <a:extLst>
                    <a:ext uri="{9D8B030D-6E8A-4147-A177-3AD203B41FA5}">
                      <a16:colId xmlns:a16="http://schemas.microsoft.com/office/drawing/2014/main" val="3608433422"/>
                    </a:ext>
                  </a:extLst>
                </a:gridCol>
              </a:tblGrid>
              <a:tr h="682842"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reverse_iterator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逆向迭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代器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指向容器中存放元素的逆向迭代器，这种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迭代器在容器中逆向迭代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739958"/>
                  </a:ext>
                </a:extLst>
              </a:tr>
              <a:tr h="682842"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const_reverse_iterator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常逆向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迭代器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指向容器中存放元素类型的常逆向迭代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器，只能读取容器中的元素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4050238"/>
                  </a:ext>
                </a:extLst>
              </a:tr>
              <a:tr h="419043"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pointer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指针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容器中存放元素类型的指针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830724"/>
                  </a:ext>
                </a:extLst>
              </a:tr>
              <a:tr h="682842"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const_pointer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Verdana" panose="020B060403050404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常指针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容器中存放元素类型的常量指针，这种指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针只能读取容器中的元素和进行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const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操作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326214"/>
                  </a:ext>
                </a:extLst>
              </a:tr>
              <a:tr h="419043"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reference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引用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容器中存放元素类型的引用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051238"/>
                  </a:ext>
                </a:extLst>
              </a:tr>
              <a:tr h="682842"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const_reference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常引用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容器中存放元素类型的常量引用，这种引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用只能读取容器中的元素和进行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const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操作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004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22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C9FCE3B4-8A9B-617C-A3B1-92AA89C3D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5826" y="1243168"/>
            <a:ext cx="3810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5175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2pPr>
            <a:lvl3pPr marL="118427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3pPr>
            <a:lvl4pPr marL="160337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容器中共用的函数 </a:t>
            </a:r>
          </a:p>
        </p:txBody>
      </p:sp>
      <p:graphicFrame>
        <p:nvGraphicFramePr>
          <p:cNvPr id="5" name="Group 308">
            <a:extLst>
              <a:ext uri="{FF2B5EF4-FFF2-40B4-BE49-F238E27FC236}">
                <a16:creationId xmlns:a16="http://schemas.microsoft.com/office/drawing/2014/main" id="{A49E147F-D1D3-4266-9659-886370CF37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0096366"/>
              </p:ext>
            </p:extLst>
          </p:nvPr>
        </p:nvGraphicFramePr>
        <p:xfrm>
          <a:off x="529100" y="1823650"/>
          <a:ext cx="8132762" cy="3960814"/>
        </p:xfrm>
        <a:graphic>
          <a:graphicData uri="http://schemas.openxmlformats.org/drawingml/2006/table">
            <a:tbl>
              <a:tblPr/>
              <a:tblGrid>
                <a:gridCol w="1806575">
                  <a:extLst>
                    <a:ext uri="{9D8B030D-6E8A-4147-A177-3AD203B41FA5}">
                      <a16:colId xmlns:a16="http://schemas.microsoft.com/office/drawing/2014/main" val="219595235"/>
                    </a:ext>
                  </a:extLst>
                </a:gridCol>
                <a:gridCol w="5394325">
                  <a:extLst>
                    <a:ext uri="{9D8B030D-6E8A-4147-A177-3AD203B41FA5}">
                      <a16:colId xmlns:a16="http://schemas.microsoft.com/office/drawing/2014/main" val="3001963942"/>
                    </a:ext>
                  </a:extLst>
                </a:gridCol>
                <a:gridCol w="931862">
                  <a:extLst>
                    <a:ext uri="{9D8B030D-6E8A-4147-A177-3AD203B41FA5}">
                      <a16:colId xmlns:a16="http://schemas.microsoft.com/office/drawing/2014/main" val="4054053009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函数名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功能描述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备注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593368"/>
                  </a:ext>
                </a:extLst>
              </a:tr>
              <a:tr h="498475"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默认构造函数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504825" algn="l"/>
                        </a:tabLst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tabLst>
                          <a:tab pos="504825" algn="l"/>
                        </a:tabLst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tabLst>
                          <a:tab pos="504825" algn="l"/>
                        </a:tabLst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tabLst>
                          <a:tab pos="504825" algn="l"/>
                        </a:tabLst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504825" algn="l"/>
                        </a:tabLst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504825" algn="l"/>
                        </a:tabLst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504825" algn="l"/>
                        </a:tabLst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504825" algn="l"/>
                        </a:tabLst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504825" algn="l"/>
                        </a:tabLst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04825" algn="l"/>
                        </a:tabLst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提供容器默认初始化的构造函数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908699"/>
                  </a:ext>
                </a:extLst>
              </a:tr>
              <a:tr h="500063"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拷贝构造函数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tabLst>
                          <a:tab pos="466725" algn="l"/>
                        </a:tabLst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tabLst>
                          <a:tab pos="466725" algn="l"/>
                        </a:tabLst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tabLst>
                          <a:tab pos="466725" algn="l"/>
                        </a:tabLst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tabLst>
                          <a:tab pos="466725" algn="l"/>
                        </a:tabLst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466725" algn="l"/>
                        </a:tabLst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466725" algn="l"/>
                        </a:tabLst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466725" algn="l"/>
                        </a:tabLst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466725" algn="l"/>
                        </a:tabLst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tabLst>
                          <a:tab pos="466725" algn="l"/>
                        </a:tabLst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66725" algn="l"/>
                        </a:tabLst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将容器初始化为现有同类容器副本的构造函数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9116723"/>
                  </a:ext>
                </a:extLst>
              </a:tr>
              <a:tr h="498475"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析构函数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不再需要容器时进行内存整理的析构函数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6139417"/>
                  </a:ext>
                </a:extLst>
              </a:tr>
              <a:tr h="500063"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empty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（）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容器中没有元素时返回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true,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否则返回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1977691"/>
                  </a:ext>
                </a:extLst>
              </a:tr>
              <a:tr h="498475"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max_size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（）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返回容器中最大元素个数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315025"/>
                  </a:ext>
                </a:extLst>
              </a:tr>
              <a:tr h="500063"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（）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返回容器中当前元素个数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593828"/>
                  </a:ext>
                </a:extLst>
              </a:tr>
              <a:tr h="533400"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operator=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将一个容器赋给另一个容器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548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74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2" name="Group 99">
            <a:extLst>
              <a:ext uri="{FF2B5EF4-FFF2-40B4-BE49-F238E27FC236}">
                <a16:creationId xmlns:a16="http://schemas.microsoft.com/office/drawing/2014/main" id="{46601F08-4220-FA32-62D1-51C22646CC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8707020"/>
              </p:ext>
            </p:extLst>
          </p:nvPr>
        </p:nvGraphicFramePr>
        <p:xfrm>
          <a:off x="345357" y="1308545"/>
          <a:ext cx="8497887" cy="4685665"/>
        </p:xfrm>
        <a:graphic>
          <a:graphicData uri="http://schemas.openxmlformats.org/drawingml/2006/table">
            <a:tbl>
              <a:tblPr/>
              <a:tblGrid>
                <a:gridCol w="1512887">
                  <a:extLst>
                    <a:ext uri="{9D8B030D-6E8A-4147-A177-3AD203B41FA5}">
                      <a16:colId xmlns:a16="http://schemas.microsoft.com/office/drawing/2014/main" val="10266823"/>
                    </a:ext>
                  </a:extLst>
                </a:gridCol>
                <a:gridCol w="4751388">
                  <a:extLst>
                    <a:ext uri="{9D8B030D-6E8A-4147-A177-3AD203B41FA5}">
                      <a16:colId xmlns:a16="http://schemas.microsoft.com/office/drawing/2014/main" val="2085666487"/>
                    </a:ext>
                  </a:extLst>
                </a:gridCol>
                <a:gridCol w="2233612">
                  <a:extLst>
                    <a:ext uri="{9D8B030D-6E8A-4147-A177-3AD203B41FA5}">
                      <a16:colId xmlns:a16="http://schemas.microsoft.com/office/drawing/2014/main" val="3566376850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operator&lt;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如果第一个容器小于第二个容器，返回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，否则返回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不适用于</a:t>
                      </a: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priority_queue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7562514"/>
                  </a:ext>
                </a:extLst>
              </a:tr>
              <a:tr h="433388"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operator&lt;=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如果第一个容器小于或等于第二个容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器，返回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，否则返回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不适用于</a:t>
                      </a: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priority_queue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218627"/>
                  </a:ext>
                </a:extLst>
              </a:tr>
              <a:tr h="434975"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operator&gt;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如果第一个容器大于第二个容器，返回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，否则返回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不适用于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priority_queue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292333"/>
                  </a:ext>
                </a:extLst>
              </a:tr>
              <a:tr h="430213"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operator&gt;=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如果第一个容器大于或等于第二个容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器，返回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，否则返回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不适用于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priority_queue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181060"/>
                  </a:ext>
                </a:extLst>
              </a:tr>
              <a:tr h="434975"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operator==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如果第一个容器等于第二个容器，返回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，否则返回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不适用于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priority_queue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971852"/>
                  </a:ext>
                </a:extLst>
              </a:tr>
              <a:tr h="569913"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operator!=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如果第一个容器不等于第二个容器，返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回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，否则返回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不适用于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priority_queue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059245"/>
                  </a:ext>
                </a:extLst>
              </a:tr>
              <a:tr h="479425"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swap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交换两个容器的元素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152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33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4" name="Group 169">
            <a:extLst>
              <a:ext uri="{FF2B5EF4-FFF2-40B4-BE49-F238E27FC236}">
                <a16:creationId xmlns:a16="http://schemas.microsoft.com/office/drawing/2014/main" id="{D5516734-6C33-C0B3-2212-2CB598BB4D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1807387"/>
              </p:ext>
            </p:extLst>
          </p:nvPr>
        </p:nvGraphicFramePr>
        <p:xfrm>
          <a:off x="206220" y="1712995"/>
          <a:ext cx="8785225" cy="4683126"/>
        </p:xfrm>
        <a:graphic>
          <a:graphicData uri="http://schemas.openxmlformats.org/drawingml/2006/table">
            <a:tbl>
              <a:tblPr/>
              <a:tblGrid>
                <a:gridCol w="1436726">
                  <a:extLst>
                    <a:ext uri="{9D8B030D-6E8A-4147-A177-3AD203B41FA5}">
                      <a16:colId xmlns:a16="http://schemas.microsoft.com/office/drawing/2014/main" val="4040561662"/>
                    </a:ext>
                  </a:extLst>
                </a:gridCol>
                <a:gridCol w="5954752">
                  <a:extLst>
                    <a:ext uri="{9D8B030D-6E8A-4147-A177-3AD203B41FA5}">
                      <a16:colId xmlns:a16="http://schemas.microsoft.com/office/drawing/2014/main" val="2616441916"/>
                    </a:ext>
                  </a:extLst>
                </a:gridCol>
                <a:gridCol w="1393747">
                  <a:extLst>
                    <a:ext uri="{9D8B030D-6E8A-4147-A177-3AD203B41FA5}">
                      <a16:colId xmlns:a16="http://schemas.microsoft.com/office/drawing/2014/main" val="1734194078"/>
                    </a:ext>
                  </a:extLst>
                </a:gridCol>
              </a:tblGrid>
              <a:tr h="227013"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函数名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功能描述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备注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2704552"/>
                  </a:ext>
                </a:extLst>
              </a:tr>
              <a:tr h="685800"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begin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（）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有两个版本返回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iterator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const_ iterator 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引用容器第一个元素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不适用于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容器适配器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530479"/>
                  </a:ext>
                </a:extLst>
              </a:tr>
              <a:tr h="976313"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end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（）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有两个版本返回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iterator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const_ iterator,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引用容器最后一个元素后面一位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不适用于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容器适配器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420280"/>
                  </a:ext>
                </a:extLst>
              </a:tr>
              <a:tr h="587375"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rbegin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（）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有两个版本返回</a:t>
                      </a: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reverse_iterator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const_reverse_iterator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引用容器最后一个元素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不适用于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容器适配器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591764"/>
                  </a:ext>
                </a:extLst>
              </a:tr>
              <a:tr h="587375"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rend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（）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有两个版本返回</a:t>
                      </a: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reverse_iterator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const_reverse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_ iterator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，引用容器第一个元素前面一位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不适用于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容器适配器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931719"/>
                  </a:ext>
                </a:extLst>
              </a:tr>
              <a:tr h="811213"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erase(p, q) 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erase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从容器中清除一个或几个元素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不适用于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容器适配器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2275331"/>
                  </a:ext>
                </a:extLst>
              </a:tr>
              <a:tr h="369888"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clear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（）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清除容器中所有元素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342900" indent="-3429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18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不适用于容器适配器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4264521"/>
                  </a:ext>
                </a:extLst>
              </a:tr>
            </a:tbl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204F40B7-8E49-D3CB-664C-8A26A3D96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095" y="1204088"/>
            <a:ext cx="4481861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5175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2pPr>
            <a:lvl3pPr marL="118427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3pPr>
            <a:lvl4pPr marL="160337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顺序容器和关联容器共用的函数 </a:t>
            </a:r>
          </a:p>
        </p:txBody>
      </p:sp>
    </p:spTree>
    <p:extLst>
      <p:ext uri="{BB962C8B-B14F-4D97-AF65-F5344CB8AC3E}">
        <p14:creationId xmlns:p14="http://schemas.microsoft.com/office/powerpoint/2010/main" val="186583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84B6D9E-E5EA-BDC2-53BC-30A3CAB16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41" y="1182522"/>
            <a:ext cx="8053326" cy="65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defTabSz="914400" fontAlgn="base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顺序容器</a:t>
            </a:r>
            <a:r>
              <a:rPr kumimoji="1" lang="en-US" altLang="zh-CN" sz="2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</a:t>
            </a:r>
            <a:r>
              <a:rPr kumimoji="1"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序列容器（</a:t>
            </a:r>
            <a:r>
              <a:rPr kumimoji="1" lang="en-US" altLang="zh-CN" sz="2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Sequential Containers</a:t>
            </a:r>
            <a:r>
              <a:rPr kumimoji="1"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0D18BE4-88BF-72B7-1442-8B8E2B9612A2}"/>
              </a:ext>
            </a:extLst>
          </p:cNvPr>
          <p:cNvSpPr/>
          <p:nvPr/>
        </p:nvSpPr>
        <p:spPr>
          <a:xfrm>
            <a:off x="477888" y="1883179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</a:pPr>
            <a:r>
              <a:rPr kumimoji="1" lang="zh-CN" altLang="en-US" sz="2400" b="1" dirty="0">
                <a:solidFill>
                  <a:srgbClr val="0000FF"/>
                </a:solidFill>
                <a:latin typeface="黑体"/>
                <a:ea typeface="黑体"/>
              </a:rPr>
              <a:t>按顺序（物理）存储数据，如数组，链表等   </a:t>
            </a:r>
            <a:r>
              <a:rPr kumimoji="1" lang="en-US" altLang="zh-CN" sz="2400" b="1" dirty="0">
                <a:solidFill>
                  <a:srgbClr val="000000"/>
                </a:solidFill>
                <a:latin typeface="黑体"/>
                <a:ea typeface="黑体"/>
                <a:sym typeface="Wingdings" panose="05000000000000000000" pitchFamily="2" charset="2"/>
              </a:rPr>
              <a:t> </a:t>
            </a:r>
            <a:r>
              <a:rPr kumimoji="1" lang="zh-CN" altLang="en-US" sz="2400" b="1" dirty="0">
                <a:solidFill>
                  <a:srgbClr val="000000"/>
                </a:solidFill>
                <a:latin typeface="黑体"/>
                <a:ea typeface="黑体"/>
                <a:sym typeface="Wingdings" panose="05000000000000000000" pitchFamily="2" charset="2"/>
              </a:rPr>
              <a:t>数据结构</a:t>
            </a:r>
            <a:endParaRPr kumimoji="1" lang="zh-CN" altLang="en-US" sz="2400" b="1" dirty="0">
              <a:solidFill>
                <a:srgbClr val="000000"/>
              </a:solidFill>
              <a:latin typeface="黑体"/>
              <a:ea typeface="黑体"/>
            </a:endParaRPr>
          </a:p>
        </p:txBody>
      </p:sp>
      <p:graphicFrame>
        <p:nvGraphicFramePr>
          <p:cNvPr id="7" name="Group 233">
            <a:extLst>
              <a:ext uri="{FF2B5EF4-FFF2-40B4-BE49-F238E27FC236}">
                <a16:creationId xmlns:a16="http://schemas.microsoft.com/office/drawing/2014/main" id="{9EFEE6C0-AD26-22C0-D4CC-62F41435E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437246"/>
              </p:ext>
            </p:extLst>
          </p:nvPr>
        </p:nvGraphicFramePr>
        <p:xfrm>
          <a:off x="611560" y="2725505"/>
          <a:ext cx="8208912" cy="3574434"/>
        </p:xfrm>
        <a:graphic>
          <a:graphicData uri="http://schemas.openxmlformats.org/drawingml/2006/table">
            <a:tbl>
              <a:tblPr/>
              <a:tblGrid>
                <a:gridCol w="2313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5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5739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vector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只能在最后面插入或删除数据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739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deque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与 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vector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类似，但允许在最前面插入或删除数据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739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list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双向链表，可在任意位置插入或删除数据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739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forward_list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与 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list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类似，但是单向的，只能沿一个方向访问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5739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array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数组，长度不能改变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1374219"/>
                  </a:ext>
                </a:extLst>
              </a:tr>
              <a:tr h="595739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string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字符串，与 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vector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类似，但存储的是字符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431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97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172A2BB-C45C-33AC-4EF0-B1E8A0CEE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517628"/>
              </p:ext>
            </p:extLst>
          </p:nvPr>
        </p:nvGraphicFramePr>
        <p:xfrm>
          <a:off x="1898699" y="1782116"/>
          <a:ext cx="4032444" cy="573788"/>
        </p:xfrm>
        <a:graphic>
          <a:graphicData uri="http://schemas.openxmlformats.org/drawingml/2006/table">
            <a:tbl>
              <a:tblPr firstRow="1" bandRow="1"/>
              <a:tblGrid>
                <a:gridCol w="672074">
                  <a:extLst>
                    <a:ext uri="{9D8B030D-6E8A-4147-A177-3AD203B41FA5}">
                      <a16:colId xmlns:a16="http://schemas.microsoft.com/office/drawing/2014/main" val="3268718316"/>
                    </a:ext>
                  </a:extLst>
                </a:gridCol>
                <a:gridCol w="672074">
                  <a:extLst>
                    <a:ext uri="{9D8B030D-6E8A-4147-A177-3AD203B41FA5}">
                      <a16:colId xmlns:a16="http://schemas.microsoft.com/office/drawing/2014/main" val="2197404021"/>
                    </a:ext>
                  </a:extLst>
                </a:gridCol>
                <a:gridCol w="672074">
                  <a:extLst>
                    <a:ext uri="{9D8B030D-6E8A-4147-A177-3AD203B41FA5}">
                      <a16:colId xmlns:a16="http://schemas.microsoft.com/office/drawing/2014/main" val="2577402533"/>
                    </a:ext>
                  </a:extLst>
                </a:gridCol>
                <a:gridCol w="672074">
                  <a:extLst>
                    <a:ext uri="{9D8B030D-6E8A-4147-A177-3AD203B41FA5}">
                      <a16:colId xmlns:a16="http://schemas.microsoft.com/office/drawing/2014/main" val="938197500"/>
                    </a:ext>
                  </a:extLst>
                </a:gridCol>
                <a:gridCol w="672074">
                  <a:extLst>
                    <a:ext uri="{9D8B030D-6E8A-4147-A177-3AD203B41FA5}">
                      <a16:colId xmlns:a16="http://schemas.microsoft.com/office/drawing/2014/main" val="339200313"/>
                    </a:ext>
                  </a:extLst>
                </a:gridCol>
                <a:gridCol w="672074">
                  <a:extLst>
                    <a:ext uri="{9D8B030D-6E8A-4147-A177-3AD203B41FA5}">
                      <a16:colId xmlns:a16="http://schemas.microsoft.com/office/drawing/2014/main" val="233978494"/>
                    </a:ext>
                  </a:extLst>
                </a:gridCol>
              </a:tblGrid>
              <a:tr h="573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obj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obj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obj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obj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obj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obj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51027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F4475308-C3F3-4472-A572-88E7FD030F26}"/>
              </a:ext>
            </a:extLst>
          </p:cNvPr>
          <p:cNvSpPr/>
          <p:nvPr/>
        </p:nvSpPr>
        <p:spPr>
          <a:xfrm>
            <a:off x="293224" y="1210796"/>
            <a:ext cx="64989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  <a:latin typeface="黑体"/>
                <a:ea typeface="黑体"/>
              </a:rPr>
              <a:t>array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/>
                <a:ea typeface="黑体"/>
              </a:rPr>
              <a:t>：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/>
                <a:ea typeface="黑体" panose="02010609060101010101" pitchFamily="49" charset="-122"/>
              </a:rPr>
              <a:t>长度固定，可随意访问其中的任何元素</a:t>
            </a:r>
            <a:endParaRPr kumimoji="1" lang="zh-CN" altLang="en-US" sz="24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E493C96-DBC4-3159-BEC3-EA816D36D1A3}"/>
              </a:ext>
            </a:extLst>
          </p:cNvPr>
          <p:cNvSpPr/>
          <p:nvPr/>
        </p:nvSpPr>
        <p:spPr>
          <a:xfrm>
            <a:off x="221011" y="2773329"/>
            <a:ext cx="83098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kumimoji="1"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vector</a:t>
            </a:r>
            <a:r>
              <a:rPr kumimoji="1"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：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/>
                <a:ea typeface="黑体" panose="02010609060101010101" pitchFamily="49" charset="-122"/>
              </a:rPr>
              <a:t>与数组类似，且长度可变，但只能在最后面添加或删除数据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A9C54C-1E03-919E-1C98-3E0688B7E125}"/>
              </a:ext>
            </a:extLst>
          </p:cNvPr>
          <p:cNvSpPr/>
          <p:nvPr/>
        </p:nvSpPr>
        <p:spPr>
          <a:xfrm>
            <a:off x="326621" y="4687908"/>
            <a:ext cx="69952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kumimoji="1"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deque</a:t>
            </a:r>
            <a:r>
              <a:rPr kumimoji="1"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：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/>
                <a:ea typeface="黑体" panose="02010609060101010101" pitchFamily="49" charset="-122"/>
              </a:rPr>
              <a:t>与 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/>
                <a:ea typeface="黑体" panose="02010609060101010101" pitchFamily="49" charset="-122"/>
              </a:rPr>
              <a:t>vector 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/>
                <a:ea typeface="黑体" panose="02010609060101010101" pitchFamily="49" charset="-122"/>
              </a:rPr>
              <a:t>类似，但可在两头添加或删除数据</a:t>
            </a:r>
            <a:endParaRPr kumimoji="1" lang="zh-CN" altLang="en-US" sz="2400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AE8E939-5051-B18F-50A8-E71BEBBB4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697470"/>
              </p:ext>
            </p:extLst>
          </p:nvPr>
        </p:nvGraphicFramePr>
        <p:xfrm>
          <a:off x="5932854" y="3705746"/>
          <a:ext cx="647224" cy="573788"/>
        </p:xfrm>
        <a:graphic>
          <a:graphicData uri="http://schemas.openxmlformats.org/drawingml/2006/table">
            <a:tbl>
              <a:tblPr/>
              <a:tblGrid>
                <a:gridCol w="647224">
                  <a:extLst>
                    <a:ext uri="{9D8B030D-6E8A-4147-A177-3AD203B41FA5}">
                      <a16:colId xmlns:a16="http://schemas.microsoft.com/office/drawing/2014/main" val="4082893180"/>
                    </a:ext>
                  </a:extLst>
                </a:gridCol>
              </a:tblGrid>
              <a:tr h="573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</a:t>
                      </a:r>
                      <a:endParaRPr lang="zh-CN" altLang="en-US" sz="2000" b="1" kern="12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28575" cmpd="sng">
                      <a:solidFill>
                        <a:srgbClr val="C00000"/>
                      </a:solidFill>
                      <a:prstDash val="solid"/>
                    </a:lnL>
                    <a:lnR w="28575" cmpd="sng">
                      <a:solidFill>
                        <a:srgbClr val="C00000"/>
                      </a:solidFill>
                      <a:prstDash val="solid"/>
                    </a:lnR>
                    <a:lnT w="28575" cmpd="sng">
                      <a:solidFill>
                        <a:srgbClr val="C00000"/>
                      </a:solidFill>
                      <a:prstDash val="solid"/>
                    </a:lnT>
                    <a:lnB w="28575" cmpd="sng">
                      <a:solidFill>
                        <a:srgbClr val="C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46708"/>
                  </a:ext>
                </a:extLst>
              </a:tr>
            </a:tbl>
          </a:graphicData>
        </a:graphic>
      </p:graphicFrame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B56BB22-761B-9B3F-E816-61AAC1919C92}"/>
              </a:ext>
            </a:extLst>
          </p:cNvPr>
          <p:cNvCxnSpPr>
            <a:cxnSpLocks/>
            <a:endCxn id="11" idx="0"/>
          </p:cNvCxnSpPr>
          <p:nvPr/>
        </p:nvCxnSpPr>
        <p:spPr bwMode="auto">
          <a:xfrm>
            <a:off x="6256466" y="3244081"/>
            <a:ext cx="0" cy="461665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648EF35-F91C-635E-1C1D-1502ABFA4E60}"/>
              </a:ext>
            </a:extLst>
          </p:cNvPr>
          <p:cNvCxnSpPr>
            <a:cxnSpLocks/>
          </p:cNvCxnSpPr>
          <p:nvPr/>
        </p:nvCxnSpPr>
        <p:spPr bwMode="auto">
          <a:xfrm flipV="1">
            <a:off x="2258739" y="2355904"/>
            <a:ext cx="0" cy="344094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5A49886-AA9A-F5E6-A061-228E5C68F41E}"/>
              </a:ext>
            </a:extLst>
          </p:cNvPr>
          <p:cNvCxnSpPr>
            <a:cxnSpLocks/>
          </p:cNvCxnSpPr>
          <p:nvPr/>
        </p:nvCxnSpPr>
        <p:spPr bwMode="auto">
          <a:xfrm flipV="1">
            <a:off x="2906811" y="2355904"/>
            <a:ext cx="0" cy="344094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3F2A613-CD75-34F9-4BFB-2AA31748803C}"/>
              </a:ext>
            </a:extLst>
          </p:cNvPr>
          <p:cNvCxnSpPr>
            <a:cxnSpLocks/>
          </p:cNvCxnSpPr>
          <p:nvPr/>
        </p:nvCxnSpPr>
        <p:spPr bwMode="auto">
          <a:xfrm flipV="1">
            <a:off x="3626891" y="2355904"/>
            <a:ext cx="0" cy="344094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A32D11D-4BCF-3073-199D-1103B074D790}"/>
              </a:ext>
            </a:extLst>
          </p:cNvPr>
          <p:cNvCxnSpPr>
            <a:cxnSpLocks/>
          </p:cNvCxnSpPr>
          <p:nvPr/>
        </p:nvCxnSpPr>
        <p:spPr bwMode="auto">
          <a:xfrm flipV="1">
            <a:off x="4274963" y="2355904"/>
            <a:ext cx="0" cy="344094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36F8AC4-F1B4-6620-6562-E812C1214A01}"/>
              </a:ext>
            </a:extLst>
          </p:cNvPr>
          <p:cNvCxnSpPr>
            <a:cxnSpLocks/>
          </p:cNvCxnSpPr>
          <p:nvPr/>
        </p:nvCxnSpPr>
        <p:spPr bwMode="auto">
          <a:xfrm flipV="1">
            <a:off x="4923035" y="2355904"/>
            <a:ext cx="0" cy="344094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EBFB818-A04F-C2FC-167E-A92B7C3FACA1}"/>
              </a:ext>
            </a:extLst>
          </p:cNvPr>
          <p:cNvCxnSpPr>
            <a:cxnSpLocks/>
          </p:cNvCxnSpPr>
          <p:nvPr/>
        </p:nvCxnSpPr>
        <p:spPr bwMode="auto">
          <a:xfrm flipV="1">
            <a:off x="5643115" y="2355904"/>
            <a:ext cx="0" cy="344094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099FB4B0-357A-10ED-F52C-BEC28B05B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76640"/>
              </p:ext>
            </p:extLst>
          </p:nvPr>
        </p:nvGraphicFramePr>
        <p:xfrm>
          <a:off x="1895603" y="3705746"/>
          <a:ext cx="4026768" cy="573788"/>
        </p:xfrm>
        <a:graphic>
          <a:graphicData uri="http://schemas.openxmlformats.org/drawingml/2006/table">
            <a:tbl>
              <a:tblPr firstRow="1" bandRow="1"/>
              <a:tblGrid>
                <a:gridCol w="671128">
                  <a:extLst>
                    <a:ext uri="{9D8B030D-6E8A-4147-A177-3AD203B41FA5}">
                      <a16:colId xmlns:a16="http://schemas.microsoft.com/office/drawing/2014/main" val="3268718316"/>
                    </a:ext>
                  </a:extLst>
                </a:gridCol>
                <a:gridCol w="671128">
                  <a:extLst>
                    <a:ext uri="{9D8B030D-6E8A-4147-A177-3AD203B41FA5}">
                      <a16:colId xmlns:a16="http://schemas.microsoft.com/office/drawing/2014/main" val="2197404021"/>
                    </a:ext>
                  </a:extLst>
                </a:gridCol>
                <a:gridCol w="671128">
                  <a:extLst>
                    <a:ext uri="{9D8B030D-6E8A-4147-A177-3AD203B41FA5}">
                      <a16:colId xmlns:a16="http://schemas.microsoft.com/office/drawing/2014/main" val="2577402533"/>
                    </a:ext>
                  </a:extLst>
                </a:gridCol>
                <a:gridCol w="671128">
                  <a:extLst>
                    <a:ext uri="{9D8B030D-6E8A-4147-A177-3AD203B41FA5}">
                      <a16:colId xmlns:a16="http://schemas.microsoft.com/office/drawing/2014/main" val="938197500"/>
                    </a:ext>
                  </a:extLst>
                </a:gridCol>
                <a:gridCol w="671128">
                  <a:extLst>
                    <a:ext uri="{9D8B030D-6E8A-4147-A177-3AD203B41FA5}">
                      <a16:colId xmlns:a16="http://schemas.microsoft.com/office/drawing/2014/main" val="339200313"/>
                    </a:ext>
                  </a:extLst>
                </a:gridCol>
                <a:gridCol w="671128">
                  <a:extLst>
                    <a:ext uri="{9D8B030D-6E8A-4147-A177-3AD203B41FA5}">
                      <a16:colId xmlns:a16="http://schemas.microsoft.com/office/drawing/2014/main" val="233978494"/>
                    </a:ext>
                  </a:extLst>
                </a:gridCol>
              </a:tblGrid>
              <a:tr h="573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510279"/>
                  </a:ext>
                </a:extLst>
              </a:tr>
            </a:tbl>
          </a:graphicData>
        </a:graphic>
      </p:graphicFrame>
      <p:grpSp>
        <p:nvGrpSpPr>
          <p:cNvPr id="24" name="组合 23">
            <a:extLst>
              <a:ext uri="{FF2B5EF4-FFF2-40B4-BE49-F238E27FC236}">
                <a16:creationId xmlns:a16="http://schemas.microsoft.com/office/drawing/2014/main" id="{89818409-63AF-48E4-1BB8-3FB8977CB9BD}"/>
              </a:ext>
            </a:extLst>
          </p:cNvPr>
          <p:cNvGrpSpPr/>
          <p:nvPr/>
        </p:nvGrpSpPr>
        <p:grpSpPr>
          <a:xfrm>
            <a:off x="2183635" y="4279534"/>
            <a:ext cx="3384376" cy="344094"/>
            <a:chOff x="2339752" y="3883025"/>
            <a:chExt cx="3384376" cy="344094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725AF7CD-0661-5154-E0A3-9AD2AE8596B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339752" y="3883025"/>
              <a:ext cx="0" cy="344094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B51A6314-BF2A-2B4E-2F4D-062A8126C86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987824" y="3883025"/>
              <a:ext cx="0" cy="344094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12BADDDC-C305-489F-7C0A-1295DDBDD69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707904" y="3883025"/>
              <a:ext cx="0" cy="344094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14156EE0-2F71-6965-C587-D012D2F31C2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355976" y="3883025"/>
              <a:ext cx="0" cy="344094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C8A62535-EC2F-DCF5-BB5B-234BA5ABF29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004048" y="3883025"/>
              <a:ext cx="0" cy="344094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CDF24C22-219F-91E0-7F4B-AB57D92A82E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724128" y="3883025"/>
              <a:ext cx="0" cy="344094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8C200841-C2C0-37BD-6B7E-F06E7E081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6619"/>
              </p:ext>
            </p:extLst>
          </p:nvPr>
        </p:nvGraphicFramePr>
        <p:xfrm>
          <a:off x="5326937" y="3748016"/>
          <a:ext cx="533062" cy="489249"/>
        </p:xfrm>
        <a:graphic>
          <a:graphicData uri="http://schemas.openxmlformats.org/drawingml/2006/table">
            <a:tbl>
              <a:tblPr/>
              <a:tblGrid>
                <a:gridCol w="533062">
                  <a:extLst>
                    <a:ext uri="{9D8B030D-6E8A-4147-A177-3AD203B41FA5}">
                      <a16:colId xmlns:a16="http://schemas.microsoft.com/office/drawing/2014/main" val="1758927296"/>
                    </a:ext>
                  </a:extLst>
                </a:gridCol>
              </a:tblGrid>
              <a:tr h="4892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28575" cmpd="sng">
                      <a:solidFill>
                        <a:srgbClr val="C00000"/>
                      </a:solidFill>
                      <a:prstDash val="solid"/>
                    </a:lnL>
                    <a:lnR w="28575" cmpd="sng">
                      <a:solidFill>
                        <a:srgbClr val="C00000"/>
                      </a:solidFill>
                      <a:prstDash val="solid"/>
                    </a:lnR>
                    <a:lnT w="28575" cmpd="sng">
                      <a:solidFill>
                        <a:srgbClr val="C00000"/>
                      </a:solidFill>
                      <a:prstDash val="solid"/>
                    </a:lnT>
                    <a:lnB w="28575" cmpd="sng">
                      <a:solidFill>
                        <a:srgbClr val="C00000"/>
                      </a:solidFill>
                      <a:prstDash val="solid"/>
                    </a:lnB>
                    <a:lnTlToB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2369182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DD2B83BD-7EB8-CE23-6EA0-8CD12CEB21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693416"/>
              </p:ext>
            </p:extLst>
          </p:nvPr>
        </p:nvGraphicFramePr>
        <p:xfrm>
          <a:off x="6286014" y="5531092"/>
          <a:ext cx="647224" cy="573788"/>
        </p:xfrm>
        <a:graphic>
          <a:graphicData uri="http://schemas.openxmlformats.org/drawingml/2006/table">
            <a:tbl>
              <a:tblPr/>
              <a:tblGrid>
                <a:gridCol w="647224">
                  <a:extLst>
                    <a:ext uri="{9D8B030D-6E8A-4147-A177-3AD203B41FA5}">
                      <a16:colId xmlns:a16="http://schemas.microsoft.com/office/drawing/2014/main" val="4082893180"/>
                    </a:ext>
                  </a:extLst>
                </a:gridCol>
              </a:tblGrid>
              <a:tr h="573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</a:t>
                      </a:r>
                      <a:endParaRPr lang="zh-CN" altLang="en-US" sz="2000" b="1" kern="12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28575" cmpd="sng">
                      <a:solidFill>
                        <a:srgbClr val="C00000"/>
                      </a:solidFill>
                      <a:prstDash val="solid"/>
                    </a:lnL>
                    <a:lnR w="28575" cmpd="sng">
                      <a:solidFill>
                        <a:srgbClr val="C00000"/>
                      </a:solidFill>
                      <a:prstDash val="solid"/>
                    </a:lnR>
                    <a:lnT w="28575" cmpd="sng">
                      <a:solidFill>
                        <a:srgbClr val="C00000"/>
                      </a:solidFill>
                      <a:prstDash val="solid"/>
                    </a:lnT>
                    <a:lnB w="28575" cmpd="sng">
                      <a:solidFill>
                        <a:srgbClr val="C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46708"/>
                  </a:ext>
                </a:extLst>
              </a:tr>
            </a:tbl>
          </a:graphicData>
        </a:graphic>
      </p:graphicFrame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BFF6E08-B86F-404F-4B3B-3B0DCE3C4E00}"/>
              </a:ext>
            </a:extLst>
          </p:cNvPr>
          <p:cNvCxnSpPr>
            <a:cxnSpLocks/>
            <a:endCxn id="32" idx="0"/>
          </p:cNvCxnSpPr>
          <p:nvPr/>
        </p:nvCxnSpPr>
        <p:spPr bwMode="auto">
          <a:xfrm>
            <a:off x="6609626" y="5069427"/>
            <a:ext cx="0" cy="461665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2C1A9DE9-21FD-A93C-B9E8-E394AA247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157377"/>
              </p:ext>
            </p:extLst>
          </p:nvPr>
        </p:nvGraphicFramePr>
        <p:xfrm>
          <a:off x="2248763" y="5531092"/>
          <a:ext cx="4026768" cy="573788"/>
        </p:xfrm>
        <a:graphic>
          <a:graphicData uri="http://schemas.openxmlformats.org/drawingml/2006/table">
            <a:tbl>
              <a:tblPr firstRow="1" bandRow="1"/>
              <a:tblGrid>
                <a:gridCol w="671128">
                  <a:extLst>
                    <a:ext uri="{9D8B030D-6E8A-4147-A177-3AD203B41FA5}">
                      <a16:colId xmlns:a16="http://schemas.microsoft.com/office/drawing/2014/main" val="3268718316"/>
                    </a:ext>
                  </a:extLst>
                </a:gridCol>
                <a:gridCol w="671128">
                  <a:extLst>
                    <a:ext uri="{9D8B030D-6E8A-4147-A177-3AD203B41FA5}">
                      <a16:colId xmlns:a16="http://schemas.microsoft.com/office/drawing/2014/main" val="2197404021"/>
                    </a:ext>
                  </a:extLst>
                </a:gridCol>
                <a:gridCol w="671128">
                  <a:extLst>
                    <a:ext uri="{9D8B030D-6E8A-4147-A177-3AD203B41FA5}">
                      <a16:colId xmlns:a16="http://schemas.microsoft.com/office/drawing/2014/main" val="2577402533"/>
                    </a:ext>
                  </a:extLst>
                </a:gridCol>
                <a:gridCol w="671128">
                  <a:extLst>
                    <a:ext uri="{9D8B030D-6E8A-4147-A177-3AD203B41FA5}">
                      <a16:colId xmlns:a16="http://schemas.microsoft.com/office/drawing/2014/main" val="938197500"/>
                    </a:ext>
                  </a:extLst>
                </a:gridCol>
                <a:gridCol w="671128">
                  <a:extLst>
                    <a:ext uri="{9D8B030D-6E8A-4147-A177-3AD203B41FA5}">
                      <a16:colId xmlns:a16="http://schemas.microsoft.com/office/drawing/2014/main" val="339200313"/>
                    </a:ext>
                  </a:extLst>
                </a:gridCol>
                <a:gridCol w="671128">
                  <a:extLst>
                    <a:ext uri="{9D8B030D-6E8A-4147-A177-3AD203B41FA5}">
                      <a16:colId xmlns:a16="http://schemas.microsoft.com/office/drawing/2014/main" val="233978494"/>
                    </a:ext>
                  </a:extLst>
                </a:gridCol>
              </a:tblGrid>
              <a:tr h="573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510279"/>
                  </a:ext>
                </a:extLst>
              </a:tr>
            </a:tbl>
          </a:graphicData>
        </a:graphic>
      </p:graphicFrame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23480E5-93C7-DB98-52BF-B9F9B72E38A0}"/>
              </a:ext>
            </a:extLst>
          </p:cNvPr>
          <p:cNvCxnSpPr>
            <a:cxnSpLocks/>
          </p:cNvCxnSpPr>
          <p:nvPr/>
        </p:nvCxnSpPr>
        <p:spPr bwMode="auto">
          <a:xfrm flipV="1">
            <a:off x="2536795" y="6104880"/>
            <a:ext cx="0" cy="344094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24E587A-8609-1B71-EB76-189FA842C5CA}"/>
              </a:ext>
            </a:extLst>
          </p:cNvPr>
          <p:cNvCxnSpPr>
            <a:cxnSpLocks/>
          </p:cNvCxnSpPr>
          <p:nvPr/>
        </p:nvCxnSpPr>
        <p:spPr bwMode="auto">
          <a:xfrm flipV="1">
            <a:off x="3184867" y="6104880"/>
            <a:ext cx="0" cy="344094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07A989F-79E4-FF29-4DF1-9733D59ED383}"/>
              </a:ext>
            </a:extLst>
          </p:cNvPr>
          <p:cNvCxnSpPr>
            <a:cxnSpLocks/>
          </p:cNvCxnSpPr>
          <p:nvPr/>
        </p:nvCxnSpPr>
        <p:spPr bwMode="auto">
          <a:xfrm flipV="1">
            <a:off x="3904947" y="6104880"/>
            <a:ext cx="0" cy="344094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E1E5EE0-C2C5-BA7C-BB4A-B55C3C2CDAF9}"/>
              </a:ext>
            </a:extLst>
          </p:cNvPr>
          <p:cNvCxnSpPr>
            <a:cxnSpLocks/>
          </p:cNvCxnSpPr>
          <p:nvPr/>
        </p:nvCxnSpPr>
        <p:spPr bwMode="auto">
          <a:xfrm flipV="1">
            <a:off x="4553019" y="6104880"/>
            <a:ext cx="0" cy="344094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D375F23-AFF2-05AC-9DD8-EE67749ACC3E}"/>
              </a:ext>
            </a:extLst>
          </p:cNvPr>
          <p:cNvCxnSpPr>
            <a:cxnSpLocks/>
          </p:cNvCxnSpPr>
          <p:nvPr/>
        </p:nvCxnSpPr>
        <p:spPr bwMode="auto">
          <a:xfrm flipV="1">
            <a:off x="5201091" y="6104880"/>
            <a:ext cx="0" cy="344094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A7E08841-1A52-D436-CD7C-E8FBCCABB854}"/>
              </a:ext>
            </a:extLst>
          </p:cNvPr>
          <p:cNvCxnSpPr>
            <a:cxnSpLocks/>
          </p:cNvCxnSpPr>
          <p:nvPr/>
        </p:nvCxnSpPr>
        <p:spPr bwMode="auto">
          <a:xfrm flipV="1">
            <a:off x="5921171" y="6104880"/>
            <a:ext cx="0" cy="344094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0CE79FB4-0966-BEC2-A7FC-623F9042B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972883"/>
              </p:ext>
            </p:extLst>
          </p:nvPr>
        </p:nvGraphicFramePr>
        <p:xfrm>
          <a:off x="5680097" y="5573362"/>
          <a:ext cx="533062" cy="489249"/>
        </p:xfrm>
        <a:graphic>
          <a:graphicData uri="http://schemas.openxmlformats.org/drawingml/2006/table">
            <a:tbl>
              <a:tblPr/>
              <a:tblGrid>
                <a:gridCol w="533062">
                  <a:extLst>
                    <a:ext uri="{9D8B030D-6E8A-4147-A177-3AD203B41FA5}">
                      <a16:colId xmlns:a16="http://schemas.microsoft.com/office/drawing/2014/main" val="1758927296"/>
                    </a:ext>
                  </a:extLst>
                </a:gridCol>
              </a:tblGrid>
              <a:tr h="4892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28575" cmpd="sng">
                      <a:solidFill>
                        <a:srgbClr val="C00000"/>
                      </a:solidFill>
                      <a:prstDash val="solid"/>
                    </a:lnL>
                    <a:lnR w="28575" cmpd="sng">
                      <a:solidFill>
                        <a:srgbClr val="C00000"/>
                      </a:solidFill>
                      <a:prstDash val="solid"/>
                    </a:lnR>
                    <a:lnT w="28575" cmpd="sng">
                      <a:solidFill>
                        <a:srgbClr val="C00000"/>
                      </a:solidFill>
                      <a:prstDash val="solid"/>
                    </a:lnT>
                    <a:lnB w="28575" cmpd="sng">
                      <a:solidFill>
                        <a:srgbClr val="C00000"/>
                      </a:solidFill>
                      <a:prstDash val="solid"/>
                    </a:lnB>
                    <a:lnTlToB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2369182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8DDB9B5F-5772-9947-93A8-5997F44FF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526173"/>
              </p:ext>
            </p:extLst>
          </p:nvPr>
        </p:nvGraphicFramePr>
        <p:xfrm>
          <a:off x="1605211" y="5531092"/>
          <a:ext cx="647224" cy="573788"/>
        </p:xfrm>
        <a:graphic>
          <a:graphicData uri="http://schemas.openxmlformats.org/drawingml/2006/table">
            <a:tbl>
              <a:tblPr/>
              <a:tblGrid>
                <a:gridCol w="647224">
                  <a:extLst>
                    <a:ext uri="{9D8B030D-6E8A-4147-A177-3AD203B41FA5}">
                      <a16:colId xmlns:a16="http://schemas.microsoft.com/office/drawing/2014/main" val="4082893180"/>
                    </a:ext>
                  </a:extLst>
                </a:gridCol>
              </a:tblGrid>
              <a:tr h="573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</a:t>
                      </a:r>
                      <a:endParaRPr lang="zh-CN" altLang="en-US" sz="2000" b="1" kern="12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28575" cmpd="sng">
                      <a:solidFill>
                        <a:srgbClr val="C00000"/>
                      </a:solidFill>
                      <a:prstDash val="solid"/>
                    </a:lnL>
                    <a:lnR w="28575" cmpd="sng">
                      <a:solidFill>
                        <a:srgbClr val="C00000"/>
                      </a:solidFill>
                      <a:prstDash val="solid"/>
                    </a:lnR>
                    <a:lnT w="28575" cmpd="sng">
                      <a:solidFill>
                        <a:srgbClr val="C00000"/>
                      </a:solidFill>
                      <a:prstDash val="solid"/>
                    </a:lnT>
                    <a:lnB w="28575" cmpd="sng">
                      <a:solidFill>
                        <a:srgbClr val="C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46708"/>
                  </a:ext>
                </a:extLst>
              </a:tr>
            </a:tbl>
          </a:graphicData>
        </a:graphic>
      </p:graphicFrame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7C22927-127D-7771-25AD-1D3D1C45F2E3}"/>
              </a:ext>
            </a:extLst>
          </p:cNvPr>
          <p:cNvCxnSpPr>
            <a:cxnSpLocks/>
            <a:endCxn id="42" idx="0"/>
          </p:cNvCxnSpPr>
          <p:nvPr/>
        </p:nvCxnSpPr>
        <p:spPr bwMode="auto">
          <a:xfrm>
            <a:off x="1928823" y="5069427"/>
            <a:ext cx="0" cy="461665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F4D52F10-BD5B-5DD0-3554-0C502822B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657293"/>
              </p:ext>
            </p:extLst>
          </p:nvPr>
        </p:nvGraphicFramePr>
        <p:xfrm>
          <a:off x="2305843" y="5573362"/>
          <a:ext cx="533062" cy="489249"/>
        </p:xfrm>
        <a:graphic>
          <a:graphicData uri="http://schemas.openxmlformats.org/drawingml/2006/table">
            <a:tbl>
              <a:tblPr/>
              <a:tblGrid>
                <a:gridCol w="533062">
                  <a:extLst>
                    <a:ext uri="{9D8B030D-6E8A-4147-A177-3AD203B41FA5}">
                      <a16:colId xmlns:a16="http://schemas.microsoft.com/office/drawing/2014/main" val="1758927296"/>
                    </a:ext>
                  </a:extLst>
                </a:gridCol>
              </a:tblGrid>
              <a:tr h="4892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28575" cmpd="sng">
                      <a:solidFill>
                        <a:srgbClr val="C00000"/>
                      </a:solidFill>
                      <a:prstDash val="solid"/>
                    </a:lnL>
                    <a:lnR w="28575" cmpd="sng">
                      <a:solidFill>
                        <a:srgbClr val="C00000"/>
                      </a:solidFill>
                      <a:prstDash val="solid"/>
                    </a:lnR>
                    <a:lnT w="28575" cmpd="sng">
                      <a:solidFill>
                        <a:srgbClr val="C00000"/>
                      </a:solidFill>
                      <a:prstDash val="solid"/>
                    </a:lnT>
                    <a:lnB w="28575" cmpd="sng">
                      <a:solidFill>
                        <a:srgbClr val="C00000"/>
                      </a:solidFill>
                      <a:prstDash val="solid"/>
                    </a:lnB>
                    <a:lnTlToB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2369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36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5FBED57-519B-9DAB-08A1-BD617D17A9DE}"/>
              </a:ext>
            </a:extLst>
          </p:cNvPr>
          <p:cNvSpPr/>
          <p:nvPr/>
        </p:nvSpPr>
        <p:spPr bwMode="auto">
          <a:xfrm>
            <a:off x="251520" y="1289320"/>
            <a:ext cx="8784976" cy="48924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BE63D4-D050-27A1-0ACC-49BADFD2BC41}"/>
              </a:ext>
            </a:extLst>
          </p:cNvPr>
          <p:cNvSpPr/>
          <p:nvPr/>
        </p:nvSpPr>
        <p:spPr>
          <a:xfrm>
            <a:off x="323528" y="3889486"/>
            <a:ext cx="7992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kumimoji="1" lang="en-US" altLang="zh-CN" sz="2400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forward_list</a:t>
            </a:r>
            <a:r>
              <a:rPr kumimoji="1"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：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/>
                <a:ea typeface="黑体" panose="02010609060101010101" pitchFamily="49" charset="-122"/>
              </a:rPr>
              <a:t>单向链表，与 </a:t>
            </a:r>
            <a:r>
              <a:rPr kumimoji="1"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list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/>
                <a:ea typeface="黑体" panose="02010609060101010101" pitchFamily="49" charset="-122"/>
              </a:rPr>
              <a:t> 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/>
                <a:ea typeface="黑体" panose="02010609060101010101" pitchFamily="49" charset="-122"/>
              </a:rPr>
              <a:t>类似，但只能单向访问</a:t>
            </a:r>
            <a:endParaRPr kumimoji="1" lang="zh-CN" altLang="en-US" sz="2400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CED950C-1994-8434-B3D1-3247B72D3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23924"/>
              </p:ext>
            </p:extLst>
          </p:nvPr>
        </p:nvGraphicFramePr>
        <p:xfrm>
          <a:off x="1309827" y="3160881"/>
          <a:ext cx="566426" cy="573788"/>
        </p:xfrm>
        <a:graphic>
          <a:graphicData uri="http://schemas.openxmlformats.org/drawingml/2006/table">
            <a:tbl>
              <a:tblPr firstRow="1" bandRow="1"/>
              <a:tblGrid>
                <a:gridCol w="566426">
                  <a:extLst>
                    <a:ext uri="{9D8B030D-6E8A-4147-A177-3AD203B41FA5}">
                      <a16:colId xmlns:a16="http://schemas.microsoft.com/office/drawing/2014/main" val="3268718316"/>
                    </a:ext>
                  </a:extLst>
                </a:gridCol>
              </a:tblGrid>
              <a:tr h="573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510279"/>
                  </a:ext>
                </a:extLst>
              </a:tr>
            </a:tbl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E5B35B0-AAD3-C1B1-1221-8EAAA66E4636}"/>
              </a:ext>
            </a:extLst>
          </p:cNvPr>
          <p:cNvCxnSpPr>
            <a:cxnSpLocks/>
          </p:cNvCxnSpPr>
          <p:nvPr/>
        </p:nvCxnSpPr>
        <p:spPr bwMode="auto">
          <a:xfrm>
            <a:off x="1876252" y="3279447"/>
            <a:ext cx="602537" cy="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A9BE8CB-1778-5279-FCFA-C119ABC25990}"/>
              </a:ext>
            </a:extLst>
          </p:cNvPr>
          <p:cNvCxnSpPr>
            <a:cxnSpLocks/>
          </p:cNvCxnSpPr>
          <p:nvPr/>
        </p:nvCxnSpPr>
        <p:spPr bwMode="auto">
          <a:xfrm flipH="1">
            <a:off x="1876252" y="3567479"/>
            <a:ext cx="602537" cy="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761CC8BA-7DE8-4D53-3F4A-7486B4BB5C8A}"/>
              </a:ext>
            </a:extLst>
          </p:cNvPr>
          <p:cNvSpPr/>
          <p:nvPr/>
        </p:nvSpPr>
        <p:spPr>
          <a:xfrm>
            <a:off x="660400" y="1050051"/>
            <a:ext cx="8309822" cy="1049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Aft>
                <a:spcPct val="0"/>
              </a:spcAft>
              <a:buClr>
                <a:srgbClr val="3333CC"/>
              </a:buClr>
              <a:buSzPct val="60000"/>
            </a:pPr>
            <a:r>
              <a:rPr kumimoji="1"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list</a:t>
            </a:r>
            <a:r>
              <a:rPr kumimoji="1" lang="zh-CN" alt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：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/>
                <a:ea typeface="黑体" panose="02010609060101010101" pitchFamily="49" charset="-122"/>
              </a:rPr>
              <a:t>双向链表，可在任意位置添加或删除数据，但只能从第一个</a:t>
            </a:r>
            <a:br>
              <a:rPr kumimoji="1" lang="en-US" altLang="zh-CN" sz="2000" b="1" dirty="0">
                <a:solidFill>
                  <a:srgbClr val="000000"/>
                </a:solidFill>
                <a:latin typeface="Times New Roman"/>
                <a:ea typeface="黑体" panose="02010609060101010101" pitchFamily="49" charset="-122"/>
              </a:rPr>
            </a:br>
            <a:r>
              <a:rPr kumimoji="1" lang="en-US" altLang="zh-CN" sz="2000" b="1" dirty="0">
                <a:solidFill>
                  <a:srgbClr val="000000"/>
                </a:solidFill>
                <a:latin typeface="Times New Roman"/>
                <a:ea typeface="黑体" panose="02010609060101010101" pitchFamily="49" charset="-122"/>
              </a:rPr>
              <a:t>               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/>
                <a:ea typeface="黑体" panose="02010609060101010101" pitchFamily="49" charset="-122"/>
              </a:rPr>
              <a:t>元素或最后一个元素开始访问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48FD849F-1748-EEC9-B72F-B75D52F42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185804"/>
              </p:ext>
            </p:extLst>
          </p:nvPr>
        </p:nvGraphicFramePr>
        <p:xfrm>
          <a:off x="2489742" y="3141214"/>
          <a:ext cx="566426" cy="573788"/>
        </p:xfrm>
        <a:graphic>
          <a:graphicData uri="http://schemas.openxmlformats.org/drawingml/2006/table">
            <a:tbl>
              <a:tblPr firstRow="1" bandRow="1"/>
              <a:tblGrid>
                <a:gridCol w="566426">
                  <a:extLst>
                    <a:ext uri="{9D8B030D-6E8A-4147-A177-3AD203B41FA5}">
                      <a16:colId xmlns:a16="http://schemas.microsoft.com/office/drawing/2014/main" val="3268718316"/>
                    </a:ext>
                  </a:extLst>
                </a:gridCol>
              </a:tblGrid>
              <a:tr h="573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510279"/>
                  </a:ext>
                </a:extLst>
              </a:tr>
            </a:tbl>
          </a:graphicData>
        </a:graphic>
      </p:graphicFrame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0E1CA5F-5CDF-FDC6-6D93-EF4C361BA380}"/>
              </a:ext>
            </a:extLst>
          </p:cNvPr>
          <p:cNvCxnSpPr>
            <a:cxnSpLocks/>
          </p:cNvCxnSpPr>
          <p:nvPr/>
        </p:nvCxnSpPr>
        <p:spPr bwMode="auto">
          <a:xfrm>
            <a:off x="3056167" y="3259780"/>
            <a:ext cx="602537" cy="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36EFAF2-D704-937D-DA4A-D31CB614E372}"/>
              </a:ext>
            </a:extLst>
          </p:cNvPr>
          <p:cNvCxnSpPr>
            <a:cxnSpLocks/>
          </p:cNvCxnSpPr>
          <p:nvPr/>
        </p:nvCxnSpPr>
        <p:spPr bwMode="auto">
          <a:xfrm flipH="1">
            <a:off x="3056167" y="3547812"/>
            <a:ext cx="602537" cy="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1792968A-8859-31E1-E7DA-BB6C8B437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995936"/>
              </p:ext>
            </p:extLst>
          </p:nvPr>
        </p:nvGraphicFramePr>
        <p:xfrm>
          <a:off x="3678581" y="3141214"/>
          <a:ext cx="566426" cy="573788"/>
        </p:xfrm>
        <a:graphic>
          <a:graphicData uri="http://schemas.openxmlformats.org/drawingml/2006/table">
            <a:tbl>
              <a:tblPr firstRow="1" bandRow="1"/>
              <a:tblGrid>
                <a:gridCol w="566426">
                  <a:extLst>
                    <a:ext uri="{9D8B030D-6E8A-4147-A177-3AD203B41FA5}">
                      <a16:colId xmlns:a16="http://schemas.microsoft.com/office/drawing/2014/main" val="3268718316"/>
                    </a:ext>
                  </a:extLst>
                </a:gridCol>
              </a:tblGrid>
              <a:tr h="573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510279"/>
                  </a:ext>
                </a:extLst>
              </a:tr>
            </a:tbl>
          </a:graphicData>
        </a:graphic>
      </p:graphicFrame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238FCE2-8EF1-305D-FF82-1C74371FC0D4}"/>
              </a:ext>
            </a:extLst>
          </p:cNvPr>
          <p:cNvCxnSpPr>
            <a:cxnSpLocks/>
          </p:cNvCxnSpPr>
          <p:nvPr/>
        </p:nvCxnSpPr>
        <p:spPr bwMode="auto">
          <a:xfrm>
            <a:off x="4245006" y="3259780"/>
            <a:ext cx="602537" cy="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06FC440-1FAF-13C6-C5E6-4DBE93D071CE}"/>
              </a:ext>
            </a:extLst>
          </p:cNvPr>
          <p:cNvCxnSpPr>
            <a:cxnSpLocks/>
          </p:cNvCxnSpPr>
          <p:nvPr/>
        </p:nvCxnSpPr>
        <p:spPr bwMode="auto">
          <a:xfrm flipH="1">
            <a:off x="4245006" y="3547812"/>
            <a:ext cx="602537" cy="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88AE7033-F0F0-99EA-2EAD-6508ACE36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350923"/>
              </p:ext>
            </p:extLst>
          </p:nvPr>
        </p:nvGraphicFramePr>
        <p:xfrm>
          <a:off x="4864175" y="3141214"/>
          <a:ext cx="566426" cy="573788"/>
        </p:xfrm>
        <a:graphic>
          <a:graphicData uri="http://schemas.openxmlformats.org/drawingml/2006/table">
            <a:tbl>
              <a:tblPr firstRow="1" bandRow="1"/>
              <a:tblGrid>
                <a:gridCol w="566426">
                  <a:extLst>
                    <a:ext uri="{9D8B030D-6E8A-4147-A177-3AD203B41FA5}">
                      <a16:colId xmlns:a16="http://schemas.microsoft.com/office/drawing/2014/main" val="3268718316"/>
                    </a:ext>
                  </a:extLst>
                </a:gridCol>
              </a:tblGrid>
              <a:tr h="573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510279"/>
                  </a:ext>
                </a:extLst>
              </a:tr>
            </a:tbl>
          </a:graphicData>
        </a:graphic>
      </p:graphicFrame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7AE3232-0BDB-B27E-601D-99B1E90577B7}"/>
              </a:ext>
            </a:extLst>
          </p:cNvPr>
          <p:cNvCxnSpPr>
            <a:cxnSpLocks/>
          </p:cNvCxnSpPr>
          <p:nvPr/>
        </p:nvCxnSpPr>
        <p:spPr bwMode="auto">
          <a:xfrm>
            <a:off x="5430600" y="3259780"/>
            <a:ext cx="602537" cy="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A7DBAC2-54F6-94E6-6C92-BB8D65885AE9}"/>
              </a:ext>
            </a:extLst>
          </p:cNvPr>
          <p:cNvCxnSpPr>
            <a:cxnSpLocks/>
          </p:cNvCxnSpPr>
          <p:nvPr/>
        </p:nvCxnSpPr>
        <p:spPr bwMode="auto">
          <a:xfrm flipH="1">
            <a:off x="5430600" y="3547812"/>
            <a:ext cx="602537" cy="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51EC7B42-3FA4-4FA8-4AB3-7D80935EC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558914"/>
              </p:ext>
            </p:extLst>
          </p:nvPr>
        </p:nvGraphicFramePr>
        <p:xfrm>
          <a:off x="6049769" y="3125350"/>
          <a:ext cx="566426" cy="573788"/>
        </p:xfrm>
        <a:graphic>
          <a:graphicData uri="http://schemas.openxmlformats.org/drawingml/2006/table">
            <a:tbl>
              <a:tblPr firstRow="1" bandRow="1"/>
              <a:tblGrid>
                <a:gridCol w="566426">
                  <a:extLst>
                    <a:ext uri="{9D8B030D-6E8A-4147-A177-3AD203B41FA5}">
                      <a16:colId xmlns:a16="http://schemas.microsoft.com/office/drawing/2014/main" val="3268718316"/>
                    </a:ext>
                  </a:extLst>
                </a:gridCol>
              </a:tblGrid>
              <a:tr h="573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510279"/>
                  </a:ext>
                </a:extLst>
              </a:tr>
            </a:tbl>
          </a:graphicData>
        </a:graphic>
      </p:graphicFrame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2130DAC-6322-1562-D092-74D49D942284}"/>
              </a:ext>
            </a:extLst>
          </p:cNvPr>
          <p:cNvCxnSpPr>
            <a:cxnSpLocks/>
          </p:cNvCxnSpPr>
          <p:nvPr/>
        </p:nvCxnSpPr>
        <p:spPr bwMode="auto">
          <a:xfrm>
            <a:off x="6616194" y="3243916"/>
            <a:ext cx="602537" cy="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C847AC3-4C60-2A15-85B5-7B4B8DB9DC4A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6194" y="3531948"/>
            <a:ext cx="602537" cy="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25DA7059-3F25-20BB-F167-D65BFB552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97432"/>
              </p:ext>
            </p:extLst>
          </p:nvPr>
        </p:nvGraphicFramePr>
        <p:xfrm>
          <a:off x="7237083" y="3115914"/>
          <a:ext cx="566426" cy="573788"/>
        </p:xfrm>
        <a:graphic>
          <a:graphicData uri="http://schemas.openxmlformats.org/drawingml/2006/table">
            <a:tbl>
              <a:tblPr firstRow="1" bandRow="1"/>
              <a:tblGrid>
                <a:gridCol w="566426">
                  <a:extLst>
                    <a:ext uri="{9D8B030D-6E8A-4147-A177-3AD203B41FA5}">
                      <a16:colId xmlns:a16="http://schemas.microsoft.com/office/drawing/2014/main" val="3268718316"/>
                    </a:ext>
                  </a:extLst>
                </a:gridCol>
              </a:tblGrid>
              <a:tr h="573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510279"/>
                  </a:ext>
                </a:extLst>
              </a:tr>
            </a:tbl>
          </a:graphicData>
        </a:graphic>
      </p:graphicFrame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253C0C3-71E9-ED0A-E9DD-8967E746D8FB}"/>
              </a:ext>
            </a:extLst>
          </p:cNvPr>
          <p:cNvCxnSpPr>
            <a:cxnSpLocks/>
          </p:cNvCxnSpPr>
          <p:nvPr/>
        </p:nvCxnSpPr>
        <p:spPr bwMode="auto">
          <a:xfrm>
            <a:off x="2150917" y="2782251"/>
            <a:ext cx="0" cy="461665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E841EEAE-4100-6FA8-2ED9-61DD422E6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647172"/>
              </p:ext>
            </p:extLst>
          </p:nvPr>
        </p:nvGraphicFramePr>
        <p:xfrm>
          <a:off x="1849385" y="2190140"/>
          <a:ext cx="647224" cy="573788"/>
        </p:xfrm>
        <a:graphic>
          <a:graphicData uri="http://schemas.openxmlformats.org/drawingml/2006/table">
            <a:tbl>
              <a:tblPr/>
              <a:tblGrid>
                <a:gridCol w="647224">
                  <a:extLst>
                    <a:ext uri="{9D8B030D-6E8A-4147-A177-3AD203B41FA5}">
                      <a16:colId xmlns:a16="http://schemas.microsoft.com/office/drawing/2014/main" val="4082893180"/>
                    </a:ext>
                  </a:extLst>
                </a:gridCol>
              </a:tblGrid>
              <a:tr h="573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</a:t>
                      </a:r>
                      <a:endParaRPr lang="zh-CN" altLang="en-US" sz="2000" b="1" kern="12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28575" cmpd="sng">
                      <a:solidFill>
                        <a:srgbClr val="C00000"/>
                      </a:solidFill>
                      <a:prstDash val="solid"/>
                    </a:lnL>
                    <a:lnR w="28575" cmpd="sng">
                      <a:solidFill>
                        <a:srgbClr val="C00000"/>
                      </a:solidFill>
                      <a:prstDash val="solid"/>
                    </a:lnR>
                    <a:lnT w="28575" cmpd="sng">
                      <a:solidFill>
                        <a:srgbClr val="C00000"/>
                      </a:solidFill>
                      <a:prstDash val="solid"/>
                    </a:lnT>
                    <a:lnB w="28575" cmpd="sng">
                      <a:solidFill>
                        <a:srgbClr val="C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46708"/>
                  </a:ext>
                </a:extLst>
              </a:tr>
            </a:tbl>
          </a:graphicData>
        </a:graphic>
      </p:graphicFrame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90D6761-C5B8-F7C5-09F1-39B4CE12676D}"/>
              </a:ext>
            </a:extLst>
          </p:cNvPr>
          <p:cNvCxnSpPr>
            <a:cxnSpLocks/>
          </p:cNvCxnSpPr>
          <p:nvPr/>
        </p:nvCxnSpPr>
        <p:spPr bwMode="auto">
          <a:xfrm>
            <a:off x="5664524" y="2791569"/>
            <a:ext cx="0" cy="461665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37D75FA7-C776-0229-8AC9-EE8599BA2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453863"/>
              </p:ext>
            </p:extLst>
          </p:nvPr>
        </p:nvGraphicFramePr>
        <p:xfrm>
          <a:off x="5362992" y="2199458"/>
          <a:ext cx="647224" cy="573788"/>
        </p:xfrm>
        <a:graphic>
          <a:graphicData uri="http://schemas.openxmlformats.org/drawingml/2006/table">
            <a:tbl>
              <a:tblPr/>
              <a:tblGrid>
                <a:gridCol w="647224">
                  <a:extLst>
                    <a:ext uri="{9D8B030D-6E8A-4147-A177-3AD203B41FA5}">
                      <a16:colId xmlns:a16="http://schemas.microsoft.com/office/drawing/2014/main" val="4082893180"/>
                    </a:ext>
                  </a:extLst>
                </a:gridCol>
              </a:tblGrid>
              <a:tr h="573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</a:t>
                      </a:r>
                      <a:endParaRPr lang="zh-CN" altLang="en-US" sz="2000" b="1" kern="12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28575" cmpd="sng">
                      <a:solidFill>
                        <a:srgbClr val="C00000"/>
                      </a:solidFill>
                      <a:prstDash val="solid"/>
                    </a:lnL>
                    <a:lnR w="28575" cmpd="sng">
                      <a:solidFill>
                        <a:srgbClr val="C00000"/>
                      </a:solidFill>
                      <a:prstDash val="solid"/>
                    </a:lnR>
                    <a:lnT w="28575" cmpd="sng">
                      <a:solidFill>
                        <a:srgbClr val="C00000"/>
                      </a:solidFill>
                      <a:prstDash val="solid"/>
                    </a:lnT>
                    <a:lnB w="28575" cmpd="sng">
                      <a:solidFill>
                        <a:srgbClr val="C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46708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FC30A15A-630D-CFB8-C4AC-7C0E88C4F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503358"/>
              </p:ext>
            </p:extLst>
          </p:nvPr>
        </p:nvGraphicFramePr>
        <p:xfrm>
          <a:off x="2597410" y="3245894"/>
          <a:ext cx="333994" cy="403762"/>
        </p:xfrm>
        <a:graphic>
          <a:graphicData uri="http://schemas.openxmlformats.org/drawingml/2006/table">
            <a:tbl>
              <a:tblPr/>
              <a:tblGrid>
                <a:gridCol w="333994">
                  <a:extLst>
                    <a:ext uri="{9D8B030D-6E8A-4147-A177-3AD203B41FA5}">
                      <a16:colId xmlns:a16="http://schemas.microsoft.com/office/drawing/2014/main" val="1758927296"/>
                    </a:ext>
                  </a:extLst>
                </a:gridCol>
              </a:tblGrid>
              <a:tr h="4037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28575" cmpd="sng">
                      <a:solidFill>
                        <a:srgbClr val="C00000"/>
                      </a:solidFill>
                      <a:prstDash val="solid"/>
                    </a:lnL>
                    <a:lnR w="28575" cmpd="sng">
                      <a:solidFill>
                        <a:srgbClr val="C00000"/>
                      </a:solidFill>
                      <a:prstDash val="solid"/>
                    </a:lnR>
                    <a:lnT w="28575" cmpd="sng">
                      <a:solidFill>
                        <a:srgbClr val="C00000"/>
                      </a:solidFill>
                      <a:prstDash val="solid"/>
                    </a:lnT>
                    <a:lnB w="28575" cmpd="sng">
                      <a:solidFill>
                        <a:srgbClr val="C00000"/>
                      </a:solidFill>
                      <a:prstDash val="solid"/>
                    </a:lnB>
                    <a:lnTlToB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2369182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581A05E1-B4D8-4F6F-34DF-C17976806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612923"/>
              </p:ext>
            </p:extLst>
          </p:nvPr>
        </p:nvGraphicFramePr>
        <p:xfrm>
          <a:off x="4953159" y="3243916"/>
          <a:ext cx="333994" cy="403762"/>
        </p:xfrm>
        <a:graphic>
          <a:graphicData uri="http://schemas.openxmlformats.org/drawingml/2006/table">
            <a:tbl>
              <a:tblPr/>
              <a:tblGrid>
                <a:gridCol w="333994">
                  <a:extLst>
                    <a:ext uri="{9D8B030D-6E8A-4147-A177-3AD203B41FA5}">
                      <a16:colId xmlns:a16="http://schemas.microsoft.com/office/drawing/2014/main" val="1758927296"/>
                    </a:ext>
                  </a:extLst>
                </a:gridCol>
              </a:tblGrid>
              <a:tr h="4037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28575" cmpd="sng">
                      <a:solidFill>
                        <a:srgbClr val="C00000"/>
                      </a:solidFill>
                      <a:prstDash val="solid"/>
                    </a:lnL>
                    <a:lnR w="28575" cmpd="sng">
                      <a:solidFill>
                        <a:srgbClr val="C00000"/>
                      </a:solidFill>
                      <a:prstDash val="solid"/>
                    </a:lnR>
                    <a:lnT w="28575" cmpd="sng">
                      <a:solidFill>
                        <a:srgbClr val="C00000"/>
                      </a:solidFill>
                      <a:prstDash val="solid"/>
                    </a:lnT>
                    <a:lnB w="28575" cmpd="sng">
                      <a:solidFill>
                        <a:srgbClr val="C00000"/>
                      </a:solidFill>
                      <a:prstDash val="solid"/>
                    </a:lnB>
                    <a:lnTlToB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2369182"/>
                  </a:ext>
                </a:extLst>
              </a:tr>
            </a:tbl>
          </a:graphicData>
        </a:graphic>
      </p:graphicFrame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13CD9CA5-24D7-B3CF-732A-8D73B6E02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80567"/>
              </p:ext>
            </p:extLst>
          </p:nvPr>
        </p:nvGraphicFramePr>
        <p:xfrm>
          <a:off x="1484044" y="5524521"/>
          <a:ext cx="566426" cy="573788"/>
        </p:xfrm>
        <a:graphic>
          <a:graphicData uri="http://schemas.openxmlformats.org/drawingml/2006/table">
            <a:tbl>
              <a:tblPr firstRow="1" bandRow="1"/>
              <a:tblGrid>
                <a:gridCol w="566426">
                  <a:extLst>
                    <a:ext uri="{9D8B030D-6E8A-4147-A177-3AD203B41FA5}">
                      <a16:colId xmlns:a16="http://schemas.microsoft.com/office/drawing/2014/main" val="3268718316"/>
                    </a:ext>
                  </a:extLst>
                </a:gridCol>
              </a:tblGrid>
              <a:tr h="573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510279"/>
                  </a:ext>
                </a:extLst>
              </a:tr>
            </a:tbl>
          </a:graphicData>
        </a:graphic>
      </p:graphicFrame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6536965-638F-65FB-ECD5-C3EFA6D47C0C}"/>
              </a:ext>
            </a:extLst>
          </p:cNvPr>
          <p:cNvCxnSpPr>
            <a:cxnSpLocks/>
          </p:cNvCxnSpPr>
          <p:nvPr/>
        </p:nvCxnSpPr>
        <p:spPr bwMode="auto">
          <a:xfrm>
            <a:off x="2050469" y="5643087"/>
            <a:ext cx="602537" cy="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80EA4E69-607E-CEAB-E29A-C3F0FC8DF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230840"/>
              </p:ext>
            </p:extLst>
          </p:nvPr>
        </p:nvGraphicFramePr>
        <p:xfrm>
          <a:off x="2663959" y="5504854"/>
          <a:ext cx="566426" cy="573788"/>
        </p:xfrm>
        <a:graphic>
          <a:graphicData uri="http://schemas.openxmlformats.org/drawingml/2006/table">
            <a:tbl>
              <a:tblPr firstRow="1" bandRow="1"/>
              <a:tblGrid>
                <a:gridCol w="566426">
                  <a:extLst>
                    <a:ext uri="{9D8B030D-6E8A-4147-A177-3AD203B41FA5}">
                      <a16:colId xmlns:a16="http://schemas.microsoft.com/office/drawing/2014/main" val="3268718316"/>
                    </a:ext>
                  </a:extLst>
                </a:gridCol>
              </a:tblGrid>
              <a:tr h="573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510279"/>
                  </a:ext>
                </a:extLst>
              </a:tr>
            </a:tbl>
          </a:graphicData>
        </a:graphic>
      </p:graphicFrame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D23E49C-06D7-4D73-8C02-95F23FAE21C2}"/>
              </a:ext>
            </a:extLst>
          </p:cNvPr>
          <p:cNvCxnSpPr>
            <a:cxnSpLocks/>
          </p:cNvCxnSpPr>
          <p:nvPr/>
        </p:nvCxnSpPr>
        <p:spPr bwMode="auto">
          <a:xfrm>
            <a:off x="3230384" y="5623420"/>
            <a:ext cx="602537" cy="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D92DD269-5E02-FE96-2D14-FA5FE9B7A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662076"/>
              </p:ext>
            </p:extLst>
          </p:nvPr>
        </p:nvGraphicFramePr>
        <p:xfrm>
          <a:off x="3852798" y="5504854"/>
          <a:ext cx="566426" cy="573788"/>
        </p:xfrm>
        <a:graphic>
          <a:graphicData uri="http://schemas.openxmlformats.org/drawingml/2006/table">
            <a:tbl>
              <a:tblPr firstRow="1" bandRow="1"/>
              <a:tblGrid>
                <a:gridCol w="566426">
                  <a:extLst>
                    <a:ext uri="{9D8B030D-6E8A-4147-A177-3AD203B41FA5}">
                      <a16:colId xmlns:a16="http://schemas.microsoft.com/office/drawing/2014/main" val="3268718316"/>
                    </a:ext>
                  </a:extLst>
                </a:gridCol>
              </a:tblGrid>
              <a:tr h="573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510279"/>
                  </a:ext>
                </a:extLst>
              </a:tr>
            </a:tbl>
          </a:graphicData>
        </a:graphic>
      </p:graphicFrame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81346ED-013B-16E2-3D17-122683C1C9C1}"/>
              </a:ext>
            </a:extLst>
          </p:cNvPr>
          <p:cNvCxnSpPr>
            <a:cxnSpLocks/>
          </p:cNvCxnSpPr>
          <p:nvPr/>
        </p:nvCxnSpPr>
        <p:spPr bwMode="auto">
          <a:xfrm>
            <a:off x="4419223" y="5623420"/>
            <a:ext cx="602537" cy="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5F6C61A6-639B-E7AA-F9D3-DB82E4337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373179"/>
              </p:ext>
            </p:extLst>
          </p:nvPr>
        </p:nvGraphicFramePr>
        <p:xfrm>
          <a:off x="5038392" y="5504854"/>
          <a:ext cx="566426" cy="573788"/>
        </p:xfrm>
        <a:graphic>
          <a:graphicData uri="http://schemas.openxmlformats.org/drawingml/2006/table">
            <a:tbl>
              <a:tblPr firstRow="1" bandRow="1"/>
              <a:tblGrid>
                <a:gridCol w="566426">
                  <a:extLst>
                    <a:ext uri="{9D8B030D-6E8A-4147-A177-3AD203B41FA5}">
                      <a16:colId xmlns:a16="http://schemas.microsoft.com/office/drawing/2014/main" val="3268718316"/>
                    </a:ext>
                  </a:extLst>
                </a:gridCol>
              </a:tblGrid>
              <a:tr h="573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510279"/>
                  </a:ext>
                </a:extLst>
              </a:tr>
            </a:tbl>
          </a:graphicData>
        </a:graphic>
      </p:graphicFrame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C7C5458-B245-EB7B-96F2-B19E7C70070B}"/>
              </a:ext>
            </a:extLst>
          </p:cNvPr>
          <p:cNvCxnSpPr>
            <a:cxnSpLocks/>
          </p:cNvCxnSpPr>
          <p:nvPr/>
        </p:nvCxnSpPr>
        <p:spPr bwMode="auto">
          <a:xfrm>
            <a:off x="5604817" y="5623420"/>
            <a:ext cx="602537" cy="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A9D20F27-4AA0-4E45-6D7C-5BFCB866C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35993"/>
              </p:ext>
            </p:extLst>
          </p:nvPr>
        </p:nvGraphicFramePr>
        <p:xfrm>
          <a:off x="6223986" y="5488990"/>
          <a:ext cx="566426" cy="573788"/>
        </p:xfrm>
        <a:graphic>
          <a:graphicData uri="http://schemas.openxmlformats.org/drawingml/2006/table">
            <a:tbl>
              <a:tblPr firstRow="1" bandRow="1"/>
              <a:tblGrid>
                <a:gridCol w="566426">
                  <a:extLst>
                    <a:ext uri="{9D8B030D-6E8A-4147-A177-3AD203B41FA5}">
                      <a16:colId xmlns:a16="http://schemas.microsoft.com/office/drawing/2014/main" val="3268718316"/>
                    </a:ext>
                  </a:extLst>
                </a:gridCol>
              </a:tblGrid>
              <a:tr h="573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510279"/>
                  </a:ext>
                </a:extLst>
              </a:tr>
            </a:tbl>
          </a:graphicData>
        </a:graphic>
      </p:graphicFrame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417A9EA5-A9BE-80F3-A49C-9D4706B59C1D}"/>
              </a:ext>
            </a:extLst>
          </p:cNvPr>
          <p:cNvCxnSpPr>
            <a:cxnSpLocks/>
          </p:cNvCxnSpPr>
          <p:nvPr/>
        </p:nvCxnSpPr>
        <p:spPr bwMode="auto">
          <a:xfrm>
            <a:off x="6790411" y="5607556"/>
            <a:ext cx="602537" cy="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graphicFrame>
        <p:nvGraphicFramePr>
          <p:cNvPr id="84" name="表格 83">
            <a:extLst>
              <a:ext uri="{FF2B5EF4-FFF2-40B4-BE49-F238E27FC236}">
                <a16:creationId xmlns:a16="http://schemas.microsoft.com/office/drawing/2014/main" id="{6C176678-0AD9-1693-3978-2F6094107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00595"/>
              </p:ext>
            </p:extLst>
          </p:nvPr>
        </p:nvGraphicFramePr>
        <p:xfrm>
          <a:off x="7411300" y="5479554"/>
          <a:ext cx="566426" cy="573788"/>
        </p:xfrm>
        <a:graphic>
          <a:graphicData uri="http://schemas.openxmlformats.org/drawingml/2006/table">
            <a:tbl>
              <a:tblPr firstRow="1" bandRow="1"/>
              <a:tblGrid>
                <a:gridCol w="566426">
                  <a:extLst>
                    <a:ext uri="{9D8B030D-6E8A-4147-A177-3AD203B41FA5}">
                      <a16:colId xmlns:a16="http://schemas.microsoft.com/office/drawing/2014/main" val="3268718316"/>
                    </a:ext>
                  </a:extLst>
                </a:gridCol>
              </a:tblGrid>
              <a:tr h="573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510279"/>
                  </a:ext>
                </a:extLst>
              </a:tr>
            </a:tbl>
          </a:graphicData>
        </a:graphic>
      </p:graphicFrame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00443841-0333-6159-71A1-07514273AEBC}"/>
              </a:ext>
            </a:extLst>
          </p:cNvPr>
          <p:cNvCxnSpPr>
            <a:cxnSpLocks/>
          </p:cNvCxnSpPr>
          <p:nvPr/>
        </p:nvCxnSpPr>
        <p:spPr bwMode="auto">
          <a:xfrm>
            <a:off x="2325134" y="5145891"/>
            <a:ext cx="0" cy="461665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graphicFrame>
        <p:nvGraphicFramePr>
          <p:cNvPr id="86" name="表格 85">
            <a:extLst>
              <a:ext uri="{FF2B5EF4-FFF2-40B4-BE49-F238E27FC236}">
                <a16:creationId xmlns:a16="http://schemas.microsoft.com/office/drawing/2014/main" id="{FA9ACCC7-3C58-6FCD-5ADA-6D5C604AF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160489"/>
              </p:ext>
            </p:extLst>
          </p:nvPr>
        </p:nvGraphicFramePr>
        <p:xfrm>
          <a:off x="2023602" y="4553780"/>
          <a:ext cx="647224" cy="573788"/>
        </p:xfrm>
        <a:graphic>
          <a:graphicData uri="http://schemas.openxmlformats.org/drawingml/2006/table">
            <a:tbl>
              <a:tblPr/>
              <a:tblGrid>
                <a:gridCol w="647224">
                  <a:extLst>
                    <a:ext uri="{9D8B030D-6E8A-4147-A177-3AD203B41FA5}">
                      <a16:colId xmlns:a16="http://schemas.microsoft.com/office/drawing/2014/main" val="4082893180"/>
                    </a:ext>
                  </a:extLst>
                </a:gridCol>
              </a:tblGrid>
              <a:tr h="573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</a:t>
                      </a:r>
                      <a:endParaRPr lang="zh-CN" altLang="en-US" sz="2000" b="1" kern="12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28575" cmpd="sng">
                      <a:solidFill>
                        <a:srgbClr val="C00000"/>
                      </a:solidFill>
                      <a:prstDash val="solid"/>
                    </a:lnL>
                    <a:lnR w="28575" cmpd="sng">
                      <a:solidFill>
                        <a:srgbClr val="C00000"/>
                      </a:solidFill>
                      <a:prstDash val="solid"/>
                    </a:lnR>
                    <a:lnT w="28575" cmpd="sng">
                      <a:solidFill>
                        <a:srgbClr val="C00000"/>
                      </a:solidFill>
                      <a:prstDash val="solid"/>
                    </a:lnT>
                    <a:lnB w="28575" cmpd="sng">
                      <a:solidFill>
                        <a:srgbClr val="C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46708"/>
                  </a:ext>
                </a:extLst>
              </a:tr>
            </a:tbl>
          </a:graphicData>
        </a:graphic>
      </p:graphicFrame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2819C297-688B-B442-587F-1B3E2EBB3372}"/>
              </a:ext>
            </a:extLst>
          </p:cNvPr>
          <p:cNvCxnSpPr>
            <a:cxnSpLocks/>
          </p:cNvCxnSpPr>
          <p:nvPr/>
        </p:nvCxnSpPr>
        <p:spPr bwMode="auto">
          <a:xfrm>
            <a:off x="5838741" y="5155209"/>
            <a:ext cx="0" cy="461665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graphicFrame>
        <p:nvGraphicFramePr>
          <p:cNvPr id="88" name="表格 87">
            <a:extLst>
              <a:ext uri="{FF2B5EF4-FFF2-40B4-BE49-F238E27FC236}">
                <a16:creationId xmlns:a16="http://schemas.microsoft.com/office/drawing/2014/main" id="{8C9BB30B-276A-C253-6D0A-068571F2C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686041"/>
              </p:ext>
            </p:extLst>
          </p:nvPr>
        </p:nvGraphicFramePr>
        <p:xfrm>
          <a:off x="5537209" y="4563098"/>
          <a:ext cx="647224" cy="573788"/>
        </p:xfrm>
        <a:graphic>
          <a:graphicData uri="http://schemas.openxmlformats.org/drawingml/2006/table">
            <a:tbl>
              <a:tblPr/>
              <a:tblGrid>
                <a:gridCol w="647224">
                  <a:extLst>
                    <a:ext uri="{9D8B030D-6E8A-4147-A177-3AD203B41FA5}">
                      <a16:colId xmlns:a16="http://schemas.microsoft.com/office/drawing/2014/main" val="4082893180"/>
                    </a:ext>
                  </a:extLst>
                </a:gridCol>
              </a:tblGrid>
              <a:tr h="573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</a:t>
                      </a:r>
                      <a:endParaRPr lang="zh-CN" altLang="en-US" sz="2000" b="1" kern="12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28575" cmpd="sng">
                      <a:solidFill>
                        <a:srgbClr val="C00000"/>
                      </a:solidFill>
                      <a:prstDash val="solid"/>
                    </a:lnL>
                    <a:lnR w="28575" cmpd="sng">
                      <a:solidFill>
                        <a:srgbClr val="C00000"/>
                      </a:solidFill>
                      <a:prstDash val="solid"/>
                    </a:lnR>
                    <a:lnT w="28575" cmpd="sng">
                      <a:solidFill>
                        <a:srgbClr val="C00000"/>
                      </a:solidFill>
                      <a:prstDash val="solid"/>
                    </a:lnT>
                    <a:lnB w="28575" cmpd="sng">
                      <a:solidFill>
                        <a:srgbClr val="C00000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46708"/>
                  </a:ext>
                </a:extLst>
              </a:tr>
            </a:tbl>
          </a:graphicData>
        </a:graphic>
      </p:graphicFrame>
      <p:graphicFrame>
        <p:nvGraphicFramePr>
          <p:cNvPr id="89" name="表格 88">
            <a:extLst>
              <a:ext uri="{FF2B5EF4-FFF2-40B4-BE49-F238E27FC236}">
                <a16:creationId xmlns:a16="http://schemas.microsoft.com/office/drawing/2014/main" id="{0F49A9B8-96B3-E9B0-4C14-B0C2C5473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61676"/>
              </p:ext>
            </p:extLst>
          </p:nvPr>
        </p:nvGraphicFramePr>
        <p:xfrm>
          <a:off x="2771627" y="5609534"/>
          <a:ext cx="333994" cy="403762"/>
        </p:xfrm>
        <a:graphic>
          <a:graphicData uri="http://schemas.openxmlformats.org/drawingml/2006/table">
            <a:tbl>
              <a:tblPr/>
              <a:tblGrid>
                <a:gridCol w="333994">
                  <a:extLst>
                    <a:ext uri="{9D8B030D-6E8A-4147-A177-3AD203B41FA5}">
                      <a16:colId xmlns:a16="http://schemas.microsoft.com/office/drawing/2014/main" val="1758927296"/>
                    </a:ext>
                  </a:extLst>
                </a:gridCol>
              </a:tblGrid>
              <a:tr h="4037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28575" cmpd="sng">
                      <a:solidFill>
                        <a:srgbClr val="C00000"/>
                      </a:solidFill>
                      <a:prstDash val="solid"/>
                    </a:lnL>
                    <a:lnR w="28575" cmpd="sng">
                      <a:solidFill>
                        <a:srgbClr val="C00000"/>
                      </a:solidFill>
                      <a:prstDash val="solid"/>
                    </a:lnR>
                    <a:lnT w="28575" cmpd="sng">
                      <a:solidFill>
                        <a:srgbClr val="C00000"/>
                      </a:solidFill>
                      <a:prstDash val="solid"/>
                    </a:lnT>
                    <a:lnB w="28575" cmpd="sng">
                      <a:solidFill>
                        <a:srgbClr val="C00000"/>
                      </a:solidFill>
                      <a:prstDash val="solid"/>
                    </a:lnB>
                    <a:lnTlToB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2369182"/>
                  </a:ext>
                </a:extLst>
              </a:tr>
            </a:tbl>
          </a:graphicData>
        </a:graphic>
      </p:graphicFrame>
      <p:graphicFrame>
        <p:nvGraphicFramePr>
          <p:cNvPr id="90" name="表格 89">
            <a:extLst>
              <a:ext uri="{FF2B5EF4-FFF2-40B4-BE49-F238E27FC236}">
                <a16:creationId xmlns:a16="http://schemas.microsoft.com/office/drawing/2014/main" id="{7D7F9BEB-001C-379E-4C91-C9DE31007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178716"/>
              </p:ext>
            </p:extLst>
          </p:nvPr>
        </p:nvGraphicFramePr>
        <p:xfrm>
          <a:off x="5127376" y="5607556"/>
          <a:ext cx="333994" cy="403762"/>
        </p:xfrm>
        <a:graphic>
          <a:graphicData uri="http://schemas.openxmlformats.org/drawingml/2006/table">
            <a:tbl>
              <a:tblPr/>
              <a:tblGrid>
                <a:gridCol w="333994">
                  <a:extLst>
                    <a:ext uri="{9D8B030D-6E8A-4147-A177-3AD203B41FA5}">
                      <a16:colId xmlns:a16="http://schemas.microsoft.com/office/drawing/2014/main" val="1758927296"/>
                    </a:ext>
                  </a:extLst>
                </a:gridCol>
              </a:tblGrid>
              <a:tr h="4037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黑体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28575" cmpd="sng">
                      <a:solidFill>
                        <a:srgbClr val="C00000"/>
                      </a:solidFill>
                      <a:prstDash val="solid"/>
                    </a:lnL>
                    <a:lnR w="28575" cmpd="sng">
                      <a:solidFill>
                        <a:srgbClr val="C00000"/>
                      </a:solidFill>
                      <a:prstDash val="solid"/>
                    </a:lnR>
                    <a:lnT w="28575" cmpd="sng">
                      <a:solidFill>
                        <a:srgbClr val="C00000"/>
                      </a:solidFill>
                      <a:prstDash val="solid"/>
                    </a:lnT>
                    <a:lnB w="28575" cmpd="sng">
                      <a:solidFill>
                        <a:srgbClr val="C00000"/>
                      </a:solidFill>
                      <a:prstDash val="solid"/>
                    </a:lnB>
                    <a:lnTlToB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2369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42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59E9446-C119-26EB-6A9A-6C540A9F69DA}"/>
              </a:ext>
            </a:extLst>
          </p:cNvPr>
          <p:cNvSpPr/>
          <p:nvPr/>
        </p:nvSpPr>
        <p:spPr bwMode="auto">
          <a:xfrm>
            <a:off x="200816" y="1197410"/>
            <a:ext cx="8784976" cy="48924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3" name="Rectangle 3">
            <a:extLst>
              <a:ext uri="{FF2B5EF4-FFF2-40B4-BE49-F238E27FC236}">
                <a16:creationId xmlns:a16="http://schemas.microsoft.com/office/drawing/2014/main" id="{B5229D53-9A91-8C21-69B3-6F99E5A37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144894"/>
            <a:ext cx="8053326" cy="65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defTabSz="914400" fontAlgn="base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关联容器（</a:t>
            </a:r>
            <a:r>
              <a:rPr kumimoji="1" lang="en-US" altLang="zh-CN" sz="2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Associative Containers</a:t>
            </a:r>
            <a:r>
              <a:rPr kumimoji="1"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4A7E851E-B84D-649B-AA84-F22E5A61AAF2}"/>
              </a:ext>
            </a:extLst>
          </p:cNvPr>
          <p:cNvSpPr/>
          <p:nvPr/>
        </p:nvSpPr>
        <p:spPr>
          <a:xfrm>
            <a:off x="755576" y="1659333"/>
            <a:ext cx="7488832" cy="574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</a:pPr>
            <a:r>
              <a:rPr kumimoji="1" lang="zh-CN" altLang="en-US" sz="2400" b="1" dirty="0">
                <a:solidFill>
                  <a:srgbClr val="0000FF"/>
                </a:solidFill>
                <a:latin typeface="黑体"/>
                <a:ea typeface="黑体"/>
              </a:rPr>
              <a:t>按排序方式存储数据，就像词典一样  </a:t>
            </a:r>
            <a:r>
              <a:rPr kumimoji="1" lang="en-US" altLang="zh-CN" sz="2400" b="1" dirty="0">
                <a:solidFill>
                  <a:srgbClr val="000000"/>
                </a:solidFill>
                <a:latin typeface="黑体"/>
                <a:ea typeface="黑体"/>
                <a:sym typeface="Wingdings" panose="05000000000000000000" pitchFamily="2" charset="2"/>
              </a:rPr>
              <a:t> </a:t>
            </a:r>
            <a:r>
              <a:rPr kumimoji="1" lang="zh-CN" altLang="en-US" sz="2400" b="1" dirty="0">
                <a:solidFill>
                  <a:srgbClr val="000000"/>
                </a:solidFill>
                <a:latin typeface="黑体"/>
                <a:ea typeface="黑体"/>
                <a:sym typeface="Wingdings" panose="05000000000000000000" pitchFamily="2" charset="2"/>
              </a:rPr>
              <a:t>方便搜索</a:t>
            </a:r>
            <a:endParaRPr kumimoji="1" lang="zh-CN" altLang="en-US" sz="2400" b="1" dirty="0">
              <a:solidFill>
                <a:srgbClr val="000000"/>
              </a:solidFill>
              <a:latin typeface="黑体"/>
              <a:ea typeface="黑体"/>
            </a:endParaRPr>
          </a:p>
        </p:txBody>
      </p:sp>
      <p:graphicFrame>
        <p:nvGraphicFramePr>
          <p:cNvPr id="85" name="Group 233">
            <a:extLst>
              <a:ext uri="{FF2B5EF4-FFF2-40B4-BE49-F238E27FC236}">
                <a16:creationId xmlns:a16="http://schemas.microsoft.com/office/drawing/2014/main" id="{C2814130-7AC0-ABFB-D228-E682D79BF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019756"/>
              </p:ext>
            </p:extLst>
          </p:nvPr>
        </p:nvGraphicFramePr>
        <p:xfrm>
          <a:off x="284025" y="2272376"/>
          <a:ext cx="8568952" cy="4124350"/>
        </p:xfrm>
        <a:graphic>
          <a:graphicData uri="http://schemas.openxmlformats.org/drawingml/2006/table">
            <a:tbl>
              <a:tblPr/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7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set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存储互不相同的数据，插入数据时进行排列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345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unordered_set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与 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set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类似，但按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Hash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值排序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677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map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存储“键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-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值”对，按唯一的键排序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677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unordered_map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与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map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类似，</a:t>
                      </a: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+mn-cs"/>
                        </a:rPr>
                        <a:t>但按“键”的 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+mn-cs"/>
                        </a:rPr>
                        <a:t>Hash </a:t>
                      </a: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+mn-cs"/>
                        </a:rPr>
                        <a:t>值排序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677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multiset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与 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set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类似，但允许有相同的数据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058667"/>
                  </a:ext>
                </a:extLst>
              </a:tr>
              <a:tr h="538249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unordered_multiset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与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unordered_set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类似，但</a:t>
                      </a: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+mn-cs"/>
                        </a:rPr>
                        <a:t>允许有相同的数据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5162777"/>
                  </a:ext>
                </a:extLst>
              </a:tr>
              <a:tr h="559834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multimap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与 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map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类似，但不要求“键”唯一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904936"/>
                  </a:ext>
                </a:extLst>
              </a:tr>
              <a:tr h="559834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unordered_multimap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与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unordered_map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类似，</a:t>
                      </a: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+mn-cs"/>
                        </a:rPr>
                        <a:t>但不要求“键”唯一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3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62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33A08AB2-784E-BB3A-D64F-655519393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133" y="2354848"/>
            <a:ext cx="5904656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标准模板库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F47B93-4669-610B-1861-6AFB5F86B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618" y="3498076"/>
            <a:ext cx="69920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20000"/>
              </a:spcAft>
            </a:pPr>
            <a:r>
              <a:rPr kumimoji="1" lang="en-US" altLang="zh-CN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STL</a:t>
            </a:r>
            <a:r>
              <a:rPr kumimoji="1"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kumimoji="1" lang="en-US" altLang="zh-CN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Standard Template Library</a:t>
            </a:r>
            <a:endParaRPr kumimoji="1" lang="zh-CN" altLang="en-US" sz="3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333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59E9446-C119-26EB-6A9A-6C540A9F69DA}"/>
              </a:ext>
            </a:extLst>
          </p:cNvPr>
          <p:cNvSpPr/>
          <p:nvPr/>
        </p:nvSpPr>
        <p:spPr bwMode="auto">
          <a:xfrm>
            <a:off x="200816" y="1197410"/>
            <a:ext cx="8784976" cy="48924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5EF1BE-6E15-3D0F-5F63-E1073B6D2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443" y="1197410"/>
            <a:ext cx="8053326" cy="65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defTabSz="914400" fontAlgn="base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容器适配器（</a:t>
            </a:r>
            <a:r>
              <a:rPr kumimoji="1" lang="en-US" altLang="zh-CN" sz="2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Associative adapters</a:t>
            </a:r>
            <a:r>
              <a:rPr kumimoji="1"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DE3A6DB-CA87-1E78-32B3-8454F8B66B56}"/>
              </a:ext>
            </a:extLst>
          </p:cNvPr>
          <p:cNvSpPr/>
          <p:nvPr/>
        </p:nvSpPr>
        <p:spPr>
          <a:xfrm>
            <a:off x="755576" y="1909967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</a:pPr>
            <a:r>
              <a:rPr kumimoji="1" lang="zh-CN" altLang="en-US" sz="2400" b="1" dirty="0">
                <a:solidFill>
                  <a:srgbClr val="0000FF"/>
                </a:solidFill>
                <a:latin typeface="黑体"/>
                <a:ea typeface="黑体"/>
              </a:rPr>
              <a:t>顺序适配器和关联适配器的变种，增加一些特殊功能</a:t>
            </a:r>
            <a:endParaRPr kumimoji="1" lang="zh-CN" altLang="en-US" sz="2400" b="1" dirty="0">
              <a:solidFill>
                <a:srgbClr val="000000"/>
              </a:solidFill>
              <a:latin typeface="黑体"/>
              <a:ea typeface="黑体"/>
            </a:endParaRPr>
          </a:p>
        </p:txBody>
      </p:sp>
      <p:graphicFrame>
        <p:nvGraphicFramePr>
          <p:cNvPr id="6" name="Group 233">
            <a:extLst>
              <a:ext uri="{FF2B5EF4-FFF2-40B4-BE49-F238E27FC236}">
                <a16:creationId xmlns:a16="http://schemas.microsoft.com/office/drawing/2014/main" id="{A3CE3F23-0854-9022-78FF-53183ED25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3633"/>
              </p:ext>
            </p:extLst>
          </p:nvPr>
        </p:nvGraphicFramePr>
        <p:xfrm>
          <a:off x="899592" y="2789715"/>
          <a:ext cx="7632848" cy="1596549"/>
        </p:xfrm>
        <a:graphic>
          <a:graphicData uri="http://schemas.openxmlformats.org/drawingml/2006/table">
            <a:tbl>
              <a:tblPr/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9551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stack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栈，按后进先出（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LIFO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）方式存储数据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569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queue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队列，按先进先出（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FIFO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）方式存储数据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429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priority_queue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队列，但能保证最大元素总在最前面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3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4AE9CC2-7506-51A8-FBF8-E66900E8D916}"/>
              </a:ext>
            </a:extLst>
          </p:cNvPr>
          <p:cNvSpPr txBox="1">
            <a:spLocks/>
          </p:cNvSpPr>
          <p:nvPr/>
        </p:nvSpPr>
        <p:spPr bwMode="auto">
          <a:xfrm>
            <a:off x="433909" y="1295922"/>
            <a:ext cx="8424862" cy="4049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5175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2pPr>
            <a:lvl3pPr marL="118427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3pPr>
            <a:lvl4pPr marL="160337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包含头文件</a:t>
            </a:r>
          </a:p>
          <a:p>
            <a:pPr marL="765175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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#include &lt;vector&gt;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名字空间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(namespace)</a:t>
            </a:r>
          </a:p>
          <a:p>
            <a:pPr marL="765175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vector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属于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std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命名域的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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using std::vector;</a:t>
            </a:r>
          </a:p>
          <a:p>
            <a:pPr marL="765175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或者连在一起，使用全</a:t>
            </a:r>
          </a:p>
          <a:p>
            <a:pPr marL="765175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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std::vector&lt;int&gt;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vInts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建议使用全局的名字空</a:t>
            </a:r>
          </a:p>
          <a:p>
            <a:pPr marL="765175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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using namespace std;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260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6790F65F-210A-30A6-02C6-F944E50E9047}"/>
              </a:ext>
            </a:extLst>
          </p:cNvPr>
          <p:cNvSpPr txBox="1">
            <a:spLocks/>
          </p:cNvSpPr>
          <p:nvPr/>
        </p:nvSpPr>
        <p:spPr bwMode="auto">
          <a:xfrm>
            <a:off x="300095" y="1378299"/>
            <a:ext cx="8424862" cy="4457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5175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2pPr>
            <a:lvl3pPr marL="118427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3pPr>
            <a:lvl4pPr marL="160337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创建一个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int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型的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vector</a:t>
            </a:r>
          </a:p>
          <a:p>
            <a:pPr marL="76517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vector&lt;int&gt;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intarray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;//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定义一个整型数组，可以是任意类型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 向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vector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添加一个数据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黑体"/>
              <a:cs typeface="+mn-cs"/>
            </a:endParaRPr>
          </a:p>
          <a:p>
            <a:pPr marL="76517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vector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添加数据的缺省方法是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push_back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()</a:t>
            </a:r>
          </a:p>
          <a:p>
            <a:pPr marL="76517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push_back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()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函数表示将数据添加到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vector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的尾部并按需要来分配内存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/>
              <a:cs typeface="+mn-cs"/>
            </a:endParaRPr>
          </a:p>
          <a:p>
            <a:pPr marL="76517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for(int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= 0;i&lt;10;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++)</a:t>
            </a:r>
          </a:p>
          <a:p>
            <a:pPr marL="76517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intarray.push_back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(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 );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740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2AA7FEB-B796-DAF6-5FC4-36276A41382A}"/>
              </a:ext>
            </a:extLst>
          </p:cNvPr>
          <p:cNvSpPr txBox="1">
            <a:spLocks/>
          </p:cNvSpPr>
          <p:nvPr/>
        </p:nvSpPr>
        <p:spPr bwMode="auto">
          <a:xfrm>
            <a:off x="395288" y="1288488"/>
            <a:ext cx="8424862" cy="3915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5175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2pPr>
            <a:lvl3pPr marL="118427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3pPr>
            <a:lvl4pPr marL="160337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向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vector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插入一个数据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黑体"/>
              <a:cs typeface="+mn-cs"/>
            </a:endParaRPr>
          </a:p>
          <a:p>
            <a:pPr marL="765175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insert()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；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//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需要从插入点开始后移所有元素，并按需分配存储空间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删除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vector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中的数据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黑体"/>
              <a:cs typeface="+mn-cs"/>
            </a:endParaRPr>
          </a:p>
          <a:p>
            <a:pPr marL="765175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pop_back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();  //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最右位置删除一个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/>
              <a:cs typeface="+mn-cs"/>
            </a:endParaRPr>
          </a:p>
          <a:p>
            <a:pPr marL="765175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clear()//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清楚所有元素，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判断数据个数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黑体"/>
              <a:cs typeface="+mn-cs"/>
            </a:endParaRPr>
          </a:p>
          <a:p>
            <a:pPr marL="765175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empty()</a:t>
            </a:r>
          </a:p>
          <a:p>
            <a:pPr marL="1184275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50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 </a:t>
            </a:r>
            <a:r>
              <a:rPr kumimoji="1" lang="zh-CN" alt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判断</a:t>
            </a:r>
            <a:r>
              <a:rPr kumimoji="1" lang="en-US" altLang="zh-CN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vector</a:t>
            </a:r>
            <a:r>
              <a:rPr kumimoji="1" lang="zh-CN" alt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是否为空</a:t>
            </a:r>
            <a:endParaRPr kumimoji="1" lang="en-US" altLang="zh-CN" sz="1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/>
              <a:cs typeface="+mn-cs"/>
            </a:endParaRPr>
          </a:p>
          <a:p>
            <a:pPr marL="765175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size()</a:t>
            </a:r>
          </a:p>
          <a:p>
            <a:pPr marL="1184275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5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返回</a:t>
            </a:r>
            <a:r>
              <a:rPr kumimoji="1" lang="en-US" altLang="zh-CN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vector</a:t>
            </a:r>
            <a:r>
              <a:rPr kumimoji="1" lang="zh-CN" alt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的数据个数</a:t>
            </a:r>
          </a:p>
        </p:txBody>
      </p:sp>
    </p:spTree>
    <p:extLst>
      <p:ext uri="{BB962C8B-B14F-4D97-AF65-F5344CB8AC3E}">
        <p14:creationId xmlns:p14="http://schemas.microsoft.com/office/powerpoint/2010/main" val="366732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9D88D0BF-49EB-50EA-2DBF-4899071725F6}"/>
              </a:ext>
            </a:extLst>
          </p:cNvPr>
          <p:cNvSpPr txBox="1">
            <a:spLocks/>
          </p:cNvSpPr>
          <p:nvPr/>
        </p:nvSpPr>
        <p:spPr bwMode="auto">
          <a:xfrm>
            <a:off x="283776" y="1273772"/>
            <a:ext cx="8424862" cy="3818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5175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2pPr>
            <a:lvl3pPr marL="118427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3pPr>
            <a:lvl4pPr marL="160337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预先分配内存空间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黑体"/>
              <a:cs typeface="+mn-cs"/>
            </a:endParaRPr>
          </a:p>
          <a:p>
            <a:pPr marL="76517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reserve(int n); //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reserve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只是预先划分一块内存给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vector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使用，主要是为了提高效率：避免在不断</a:t>
            </a:r>
            <a:r>
              <a:rPr kumimoji="1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push_back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的过程中，由于容量变动导致的重新分配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,</a:t>
            </a:r>
          </a:p>
          <a:p>
            <a:pPr marL="1184275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5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注意：仅是分配空间，新元素还没有构造</a:t>
            </a:r>
            <a:r>
              <a:rPr kumimoji="1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,</a:t>
            </a:r>
            <a:r>
              <a:rPr kumimoji="1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不能引用</a:t>
            </a:r>
            <a:endParaRPr kumimoji="1" lang="en-US" altLang="zh-CN" sz="1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/>
              <a:cs typeface="+mn-cs"/>
            </a:endParaRPr>
          </a:p>
          <a:p>
            <a:pPr marL="76517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resize(int n);//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是改变容器的大小，并且创建对象，可以引用</a:t>
            </a:r>
            <a:endParaRPr kumimoji="1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注意：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vector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和普通数组的区别，只有调用了构造函数，才可以引用，如果析构后则不可以引用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黑体"/>
              <a:cs typeface="+mn-cs"/>
            </a:endParaRPr>
          </a:p>
          <a:p>
            <a:pPr marL="76517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endParaRPr kumimoji="1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000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1E4E8A0-CC87-9B03-F481-95D02ED013FC}"/>
              </a:ext>
            </a:extLst>
          </p:cNvPr>
          <p:cNvSpPr txBox="1">
            <a:spLocks/>
          </p:cNvSpPr>
          <p:nvPr/>
        </p:nvSpPr>
        <p:spPr bwMode="auto">
          <a:xfrm>
            <a:off x="359568" y="1958161"/>
            <a:ext cx="8424862" cy="1305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5175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2pPr>
            <a:lvl3pPr marL="118427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3pPr>
            <a:lvl4pPr marL="160337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size();  //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已经包含的数组元素的个数，注意构造过的，对应于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resize(int n)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capacity(); //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容器的存储能力，对应于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reserve(int n)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黑体"/>
              <a:cs typeface="+mn-c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D5D76B0-C966-7909-2B4F-A8F2FB2633BD}"/>
              </a:ext>
            </a:extLst>
          </p:cNvPr>
          <p:cNvSpPr txBox="1">
            <a:spLocks/>
          </p:cNvSpPr>
          <p:nvPr/>
        </p:nvSpPr>
        <p:spPr bwMode="auto">
          <a:xfrm>
            <a:off x="323850" y="1230718"/>
            <a:ext cx="7162800" cy="61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3600" b="1" kern="1200">
                <a:solidFill>
                  <a:srgbClr val="0066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获得存储空间大小</a:t>
            </a:r>
          </a:p>
        </p:txBody>
      </p:sp>
    </p:spTree>
    <p:extLst>
      <p:ext uri="{BB962C8B-B14F-4D97-AF65-F5344CB8AC3E}">
        <p14:creationId xmlns:p14="http://schemas.microsoft.com/office/powerpoint/2010/main" val="389517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3BC33AF-5598-8806-106C-CB224F040EAB}"/>
              </a:ext>
            </a:extLst>
          </p:cNvPr>
          <p:cNvSpPr txBox="1">
            <a:spLocks/>
          </p:cNvSpPr>
          <p:nvPr/>
        </p:nvSpPr>
        <p:spPr bwMode="auto">
          <a:xfrm>
            <a:off x="264376" y="1226789"/>
            <a:ext cx="7162800" cy="61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3600" b="1" kern="1200">
                <a:solidFill>
                  <a:srgbClr val="0066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vector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的元素访问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7F1206D-C4AF-2C54-1DD5-CB9DEE76520A}"/>
              </a:ext>
            </a:extLst>
          </p:cNvPr>
          <p:cNvSpPr txBox="1">
            <a:spLocks/>
          </p:cNvSpPr>
          <p:nvPr/>
        </p:nvSpPr>
        <p:spPr bwMode="auto">
          <a:xfrm>
            <a:off x="212337" y="1909863"/>
            <a:ext cx="8424862" cy="4375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5175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2pPr>
            <a:lvl3pPr marL="118427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3pPr>
            <a:lvl4pPr marL="160337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使用三种方法来访问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vector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中的数据</a:t>
            </a:r>
          </a:p>
          <a:p>
            <a:pPr marL="765175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vector::at(int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idx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)</a:t>
            </a:r>
          </a:p>
          <a:p>
            <a:pPr marL="765175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 vector::operator[int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idx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]</a:t>
            </a:r>
          </a:p>
          <a:p>
            <a:pPr marL="765175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迭代器，通用方法，所有容器适用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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前两者区别</a:t>
            </a:r>
          </a:p>
          <a:p>
            <a:pPr marL="765175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operator[]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主要是为了与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C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语言进行兼容。它可以像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C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语言数组一样操作。容易造成越界访问，尽量少用</a:t>
            </a:r>
          </a:p>
          <a:p>
            <a:pPr marL="765175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at()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是首选，因为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at()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进行了边界检查，如果访问超过了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vector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的范围，将抛出一个异常。</a:t>
            </a:r>
          </a:p>
        </p:txBody>
      </p:sp>
    </p:spTree>
    <p:extLst>
      <p:ext uri="{BB962C8B-B14F-4D97-AF65-F5344CB8AC3E}">
        <p14:creationId xmlns:p14="http://schemas.microsoft.com/office/powerpoint/2010/main" val="399270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8B4E789C-332C-CF43-6960-5DCAAA65D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91" y="1190128"/>
            <a:ext cx="8707669" cy="5255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5175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2pPr>
            <a:lvl3pPr marL="118427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3pPr>
            <a:lvl4pPr marL="160337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set, multiset, map, multimap</a:t>
            </a:r>
          </a:p>
          <a:p>
            <a:pPr marL="76517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	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CF01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内部元素有序排列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，新元素插入的位置取决于它的值，查找速度快</a:t>
            </a:r>
          </a:p>
          <a:p>
            <a:pPr marL="76517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map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关联数组：元素通过键来存储和读取</a:t>
            </a:r>
          </a:p>
          <a:p>
            <a:pPr marL="76517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set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大小可变的集合，支持通过键实现的快速读取</a:t>
            </a:r>
          </a:p>
          <a:p>
            <a:pPr marL="76517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multimap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支持同一个键多次出现的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map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类型</a:t>
            </a:r>
          </a:p>
          <a:p>
            <a:pPr marL="76517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multiset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支持同一个键多次出现的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set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类型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与顺序容器的本质区别</a:t>
            </a:r>
          </a:p>
          <a:p>
            <a:pPr marL="76517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关联容器是通过键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(key)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存储和读取元素的</a:t>
            </a:r>
          </a:p>
          <a:p>
            <a:pPr marL="76517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而顺序容器则通过元素在容器中的位置顺序存储和访问元素。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368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CE8B55-8F54-547A-D76B-6309EE246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68" y="1214748"/>
            <a:ext cx="842486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5175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2pPr>
            <a:lvl3pPr marL="118427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3pPr>
            <a:lvl4pPr marL="160337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除了各容器都有的函数外，还支持以下成员函数：设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m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表容器，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k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表键值</a:t>
            </a:r>
          </a:p>
          <a:p>
            <a:pPr marL="76517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	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m.find(k)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：如果容器中存在键为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k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的元素，则返回指向该元素的迭代器。如果不存在，则返回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end()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值。 </a:t>
            </a:r>
          </a:p>
          <a:p>
            <a:pPr marL="76517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m.lower_bound(k)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：返回一个迭代器，指向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CF01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键不小于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CF01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k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的第一个元素 </a:t>
            </a:r>
          </a:p>
          <a:p>
            <a:pPr marL="76517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m.upper_bound(k)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：返回一个迭代器，指向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CF01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键大于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CF01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k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的第一个元素 </a:t>
            </a:r>
          </a:p>
          <a:p>
            <a:pPr marL="76517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m.count(k)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：返回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m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中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k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的出现次数 </a:t>
            </a:r>
          </a:p>
          <a:p>
            <a:pPr marL="76517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插入元素用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insert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3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79AAAE56-D980-D0F3-5A9A-EB25B61D9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99878"/>
            <a:ext cx="8424862" cy="5341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5175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2pPr>
            <a:lvl3pPr marL="118427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3pPr>
            <a:lvl4pPr marL="160337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pair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模板类用来绑定两个对象为一个新的对象，该类型在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&lt;utility&gt;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头文件中定义。</a:t>
            </a: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pair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模板类支持如下操作：</a:t>
            </a:r>
          </a:p>
          <a:p>
            <a:pPr marL="765175" marR="0" lvl="1" indent="-28575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pair&lt;T1, T2&gt; p1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：创建一个空的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pair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对象，它的两个元素分别是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T1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和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T2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类型，采用值初始化</a:t>
            </a:r>
          </a:p>
          <a:p>
            <a:pPr marL="765175" marR="0" lvl="1" indent="-28575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pair&lt;T1, T2&gt; p1(v1, v2)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：创建一个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pair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对象，它的两个元素分别是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T1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和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T2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类型，其中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first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成员初始化为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v1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，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second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成员初始化为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v2</a:t>
            </a:r>
          </a:p>
          <a:p>
            <a:pPr marL="765175" marR="0" lvl="1" indent="-28575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make_pair(v1, v2)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：以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v1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和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v2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值创建一个新的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pair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对象，其元素类型分别是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v1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和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v2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的类型</a:t>
            </a:r>
          </a:p>
          <a:p>
            <a:pPr marL="765175" marR="0" lvl="1" indent="-28575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p1 &lt; p2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字典次序：如果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p1.first&lt;p2.first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或者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!(p2.first &lt; p1.first)&amp;&amp; p1.second&lt;p2.second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，则返回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true</a:t>
            </a:r>
          </a:p>
          <a:p>
            <a:pPr marL="765175" marR="0" lvl="1" indent="-28575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p1 == p2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：如果两个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pair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对象的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first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和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second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成员依次相等，则这两个对象相等。</a:t>
            </a:r>
          </a:p>
          <a:p>
            <a:pPr marL="765175" marR="0" lvl="1" indent="-28575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p.first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：返回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p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中名为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first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的（公有）数据成员</a:t>
            </a:r>
          </a:p>
          <a:p>
            <a:pPr marL="765175" marR="0" lvl="1" indent="-28575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p.second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：返回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p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中名为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second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的（公有）数据成员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334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A665CBA-49C1-B595-D446-3CEDBEC27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422977"/>
            <a:ext cx="7239000" cy="2271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5175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2pPr>
            <a:lvl3pPr marL="118427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3pPr>
            <a:lvl4pPr marL="160337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/>
                <a:cs typeface="+mn-cs"/>
              </a:rPr>
              <a:t> 将程序写得尽可能通用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/>
                <a:cs typeface="+mn-cs"/>
              </a:rPr>
              <a:t> 将算法从特定的数据结构中抽象出来，成为通用的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+mn-cs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+mn-cs"/>
              </a:rPr>
              <a:t>C++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黑体"/>
                <a:cs typeface="+mn-cs"/>
              </a:rPr>
              <a:t>的模板为泛型程序设计奠定了关键的基础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608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278BF64-0D4D-563A-252A-61FA415CB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68" y="1288488"/>
            <a:ext cx="8424862" cy="3952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5175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2pPr>
            <a:lvl3pPr marL="118427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3pPr>
            <a:lvl4pPr marL="160337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template&lt;class Key, class T, class Pred = less&lt;Key&gt;, class A = allocator&lt;T&gt; 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class map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	….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	typedef pair&lt;const Key, T&gt;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  <a:hlinkClick r:id="rId3" action="ppaction://hlinkfile"/>
              </a:rPr>
              <a:t>value_type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	…….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 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map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中的元素关键字各不相同。元素按照关键字升序排列，缺省情况下用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less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定义“小于”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31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519FBD70-D217-0A33-D29E-59DA8A9F0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869" y="1260123"/>
            <a:ext cx="8424862" cy="3862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5175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2pPr>
            <a:lvl3pPr marL="118427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3pPr>
            <a:lvl4pPr marL="160337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可以用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pairs[key]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访形式问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map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中的元素。</a:t>
            </a:r>
          </a:p>
          <a:p>
            <a:pPr marL="928688" marR="0" lvl="1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pairs 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为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map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容器名，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key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为关键字的值。</a:t>
            </a:r>
          </a:p>
          <a:p>
            <a:pPr marL="928688" marR="0" lvl="1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该表达式返回的是对关键值为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key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的元素的值的引用。</a:t>
            </a:r>
          </a:p>
          <a:p>
            <a:pPr marL="928688" marR="0" lvl="1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如果没有关键字为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key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的元素，则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CF01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会往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CF01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pairs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CF01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里插入一个关键字为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CF01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key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CF01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的元素，并返回其值的引用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如：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map&lt;int,double&gt;  pairs;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则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pairs[50] = 5;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会修改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pairs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中关键字为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50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的元素，使其值变成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5</a:t>
            </a: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91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圆角矩形 5">
            <a:extLst>
              <a:ext uri="{FF2B5EF4-FFF2-40B4-BE49-F238E27FC236}">
                <a16:creationId xmlns:a16="http://schemas.microsoft.com/office/drawing/2014/main" id="{C5A73337-3CCE-B8C0-6AC4-CD4F12FDE1F9}"/>
              </a:ext>
            </a:extLst>
          </p:cNvPr>
          <p:cNvSpPr/>
          <p:nvPr/>
        </p:nvSpPr>
        <p:spPr bwMode="auto">
          <a:xfrm>
            <a:off x="492614" y="1351403"/>
            <a:ext cx="7848872" cy="1277646"/>
          </a:xfrm>
          <a:prstGeom prst="roundRect">
            <a:avLst>
              <a:gd name="adj" fmla="val 4387"/>
            </a:avLst>
          </a:prstGeom>
          <a:solidFill>
            <a:srgbClr val="FFF5CC">
              <a:alpha val="45098"/>
            </a:srgbClr>
          </a:solidFill>
          <a:ln w="28575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对容器进行的常见操作，如排序，查找，反转等等，也就是容器所具有的功能（成员函数）。</a:t>
            </a:r>
            <a:endParaRPr kumimoji="1" lang="en-US" altLang="zh-CN" sz="2400" b="1" dirty="0">
              <a:solidFill>
                <a:srgbClr val="00000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graphicFrame>
        <p:nvGraphicFramePr>
          <p:cNvPr id="5" name="Group 233">
            <a:extLst>
              <a:ext uri="{FF2B5EF4-FFF2-40B4-BE49-F238E27FC236}">
                <a16:creationId xmlns:a16="http://schemas.microsoft.com/office/drawing/2014/main" id="{4127BEB2-D43C-5AD4-A125-2B8CB2F73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103670"/>
              </p:ext>
            </p:extLst>
          </p:nvPr>
        </p:nvGraphicFramePr>
        <p:xfrm>
          <a:off x="492614" y="3295619"/>
          <a:ext cx="7992888" cy="2466433"/>
        </p:xfrm>
        <a:graphic>
          <a:graphicData uri="http://schemas.openxmlformats.org/drawingml/2006/table">
            <a:tbl>
              <a:tblPr/>
              <a:tblGrid>
                <a:gridCol w="2821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1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7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find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查找指定的值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345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find_if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根据条件查找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677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reverse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反转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677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remove_if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根据条件删除相应的数据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677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transform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根据用户给定的方法对数据进行交换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058667"/>
                  </a:ext>
                </a:extLst>
              </a:tr>
            </a:tbl>
          </a:graphicData>
        </a:graphic>
      </p:graphicFrame>
      <p:sp>
        <p:nvSpPr>
          <p:cNvPr id="6" name="圆角矩形 6">
            <a:extLst>
              <a:ext uri="{FF2B5EF4-FFF2-40B4-BE49-F238E27FC236}">
                <a16:creationId xmlns:a16="http://schemas.microsoft.com/office/drawing/2014/main" id="{AD0C5064-63DF-67EB-F0A9-19B05F5EAE04}"/>
              </a:ext>
            </a:extLst>
          </p:cNvPr>
          <p:cNvSpPr/>
          <p:nvPr/>
        </p:nvSpPr>
        <p:spPr bwMode="auto">
          <a:xfrm>
            <a:off x="5605182" y="2713498"/>
            <a:ext cx="3096344" cy="497672"/>
          </a:xfrm>
          <a:prstGeom prst="roundRect">
            <a:avLst/>
          </a:prstGeom>
          <a:solidFill>
            <a:srgbClr val="F5F5F5"/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</a:rPr>
              <a:t>#include &lt;algorithm&gt;</a:t>
            </a:r>
            <a:endParaRPr kumimoji="1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836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2" name="Group 233">
            <a:extLst>
              <a:ext uri="{FF2B5EF4-FFF2-40B4-BE49-F238E27FC236}">
                <a16:creationId xmlns:a16="http://schemas.microsoft.com/office/drawing/2014/main" id="{51375CB0-73A0-6D24-3B78-87F644A66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156981"/>
              </p:ext>
            </p:extLst>
          </p:nvPr>
        </p:nvGraphicFramePr>
        <p:xfrm>
          <a:off x="764476" y="1198400"/>
          <a:ext cx="7560840" cy="5343416"/>
        </p:xfrm>
        <a:graphic>
          <a:graphicData uri="http://schemas.openxmlformats.org/drawingml/2006/table">
            <a:tbl>
              <a:tblPr/>
              <a:tblGrid>
                <a:gridCol w="2668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2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809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begin()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返回</a:t>
                      </a: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开始</a:t>
                      </a:r>
                      <a:r>
                        <a:rPr kumimoji="1" lang="zh-TW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迭代器</a:t>
                      </a:r>
                      <a:endParaRPr kumimoji="1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267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end()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返回结束迭代器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734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size()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返回实际元素个数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734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capacity()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返回当前容量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734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empty()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判断是否为空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058667"/>
                  </a:ext>
                </a:extLst>
              </a:tr>
              <a:tr h="437734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max_size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()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返回元素个数的最大值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31404"/>
                  </a:ext>
                </a:extLst>
              </a:tr>
              <a:tr h="437734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front()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返回第一个元素的引用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157953"/>
                  </a:ext>
                </a:extLst>
              </a:tr>
              <a:tr h="437734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back()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返回最后一个元素的引用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923087"/>
                  </a:ext>
                </a:extLst>
              </a:tr>
              <a:tr h="437734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push_back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() 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在序列的尾部添加一个元素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6228873"/>
                  </a:ext>
                </a:extLst>
              </a:tr>
              <a:tr h="437734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pop_back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()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移出序列尾部的元素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7404540"/>
                  </a:ext>
                </a:extLst>
              </a:tr>
              <a:tr h="437734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clear()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移出所苻的元素，容器大小变为 </a:t>
                      </a: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0</a:t>
                      </a:r>
                      <a:endParaRPr kumimoji="1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714416"/>
                  </a:ext>
                </a:extLst>
              </a:tr>
              <a:tr h="437734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resize()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改变实际元素的个数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755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69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4" name="Group 233">
            <a:extLst>
              <a:ext uri="{FF2B5EF4-FFF2-40B4-BE49-F238E27FC236}">
                <a16:creationId xmlns:a16="http://schemas.microsoft.com/office/drawing/2014/main" id="{B77D9D5B-9E25-32E3-F052-894357F2C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97707"/>
              </p:ext>
            </p:extLst>
          </p:nvPr>
        </p:nvGraphicFramePr>
        <p:xfrm>
          <a:off x="719826" y="1210082"/>
          <a:ext cx="7683968" cy="3175386"/>
        </p:xfrm>
        <a:graphic>
          <a:graphicData uri="http://schemas.openxmlformats.org/drawingml/2006/table">
            <a:tbl>
              <a:tblPr/>
              <a:tblGrid>
                <a:gridCol w="2711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1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856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at()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使用索引访问元素，会进行边界检查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540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assign()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用新元素替换原有内容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59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insert()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在指定的位置插入一个或多个元素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59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erase()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移出一个元素或一段元素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59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swap()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交换两个容器的所有元素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058667"/>
                  </a:ext>
                </a:extLst>
              </a:tr>
              <a:tr h="44059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data()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返回包含元素的内部数组的指针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31404"/>
                  </a:ext>
                </a:extLst>
              </a:tr>
              <a:tr h="44059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sort()</a:t>
                      </a:r>
                      <a:endParaRPr kumimoji="1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对元素进行排序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157953"/>
                  </a:ext>
                </a:extLst>
              </a:tr>
            </a:tbl>
          </a:graphicData>
        </a:graphic>
      </p:graphicFrame>
      <p:sp>
        <p:nvSpPr>
          <p:cNvPr id="5" name="圆角矩形 5">
            <a:extLst>
              <a:ext uri="{FF2B5EF4-FFF2-40B4-BE49-F238E27FC236}">
                <a16:creationId xmlns:a16="http://schemas.microsoft.com/office/drawing/2014/main" id="{CF0CB1AE-D73F-E1DA-8006-08D0C875C34F}"/>
              </a:ext>
            </a:extLst>
          </p:cNvPr>
          <p:cNvSpPr/>
          <p:nvPr/>
        </p:nvSpPr>
        <p:spPr bwMode="auto">
          <a:xfrm>
            <a:off x="704958" y="4446757"/>
            <a:ext cx="7683968" cy="2061954"/>
          </a:xfrm>
          <a:prstGeom prst="roundRect">
            <a:avLst>
              <a:gd name="adj" fmla="val 7422"/>
            </a:avLst>
          </a:prstGeom>
          <a:solidFill>
            <a:srgbClr val="DEFFF0"/>
          </a:solidFill>
          <a:ln w="19050" cap="flat" cmpd="sng" algn="ctr">
            <a:solidFill>
              <a:srgbClr val="FF33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80000" indent="-180000" defTabSz="914400" fontAlgn="base">
              <a:lnSpc>
                <a:spcPct val="150000"/>
              </a:lnSpc>
              <a:spcAft>
                <a:spcPct val="0"/>
              </a:spcAft>
              <a:buClr>
                <a:srgbClr val="FF0000"/>
              </a:buClr>
              <a:buSzPct val="100000"/>
              <a:buFontTx/>
              <a:buChar char="†"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这里仅列出部分成员函数。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80000" indent="-180000" defTabSz="914400" fontAlgn="base">
              <a:lnSpc>
                <a:spcPct val="150000"/>
              </a:lnSpc>
              <a:spcAft>
                <a:spcPct val="0"/>
              </a:spcAft>
              <a:buClr>
                <a:srgbClr val="FF0000"/>
              </a:buClr>
              <a:buSzPct val="100000"/>
              <a:buFontTx/>
              <a:buChar char="†"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并非所有容器都具有这些成员函数。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80000" indent="-180000" defTabSz="914400" fontAlgn="base">
              <a:lnSpc>
                <a:spcPct val="150000"/>
              </a:lnSpc>
              <a:spcAft>
                <a:spcPct val="0"/>
              </a:spcAft>
              <a:buClr>
                <a:srgbClr val="FF0000"/>
              </a:buClr>
              <a:buSzPct val="100000"/>
              <a:buFontTx/>
              <a:buChar char="†"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容器不仅使用方便，而且效率也非常高，可代替数组。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80000" indent="-180000" defTabSz="914400" fontAlgn="base">
              <a:lnSpc>
                <a:spcPct val="150000"/>
              </a:lnSpc>
              <a:spcAft>
                <a:spcPct val="0"/>
              </a:spcAft>
              <a:buClr>
                <a:srgbClr val="FF0000"/>
              </a:buClr>
              <a:buSzPct val="100000"/>
              <a:buFontTx/>
              <a:buChar char="†"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优先使用 </a:t>
            </a:r>
            <a:r>
              <a:rPr kumimoji="1" lang="en-US" altLang="zh-CN" sz="22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vector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 </a:t>
            </a:r>
            <a:r>
              <a:rPr kumimoji="1" lang="en-US" altLang="zh-CN" sz="22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string</a:t>
            </a:r>
            <a:endParaRPr kumimoji="1" lang="zh-CN" altLang="en-US" sz="2200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1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71C52D-5122-42D0-BF06-B0B460986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1043" y="1346587"/>
            <a:ext cx="9143997" cy="309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5175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2pPr>
            <a:lvl3pPr marL="118427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3pPr>
            <a:lvl4pPr marL="160337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   STL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提供了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70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个算法，按照不同的分类方法可以将这些算法分成不同的类别：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 （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1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）按照算法所做工作的不同，可以将算法分成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8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个种类：查找、排序、数值计算、比较、集合、容器管理、统计和堆操作。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 （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2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）按照算法对容器的影响，可以将算法分成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4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个种类：非修正算法、修正算法、排序算法和数值计算算法。  </a:t>
            </a:r>
          </a:p>
        </p:txBody>
      </p:sp>
    </p:spTree>
    <p:extLst>
      <p:ext uri="{BB962C8B-B14F-4D97-AF65-F5344CB8AC3E}">
        <p14:creationId xmlns:p14="http://schemas.microsoft.com/office/powerpoint/2010/main" val="61570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7C43414B-3578-CC2C-6CA4-4F9761D78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4" y="1268412"/>
            <a:ext cx="8820150" cy="2047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5175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2pPr>
            <a:lvl3pPr marL="118427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3pPr>
            <a:lvl4pPr marL="160337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  1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．非修正算法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   非修正算法的操作不对变容器中的元素进行任何修改，这类算法包括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adjacent_find()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、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find()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、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find_end()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、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find_first()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、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count()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、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mismatch()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、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equal()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、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for_each()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和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search()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等，这些算法都包含在头文件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&lt;algorithm&gt;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中。 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459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57E0C4-F8F8-9D62-E930-1667EC239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42509"/>
            <a:ext cx="9036050" cy="2459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5175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2pPr>
            <a:lvl3pPr marL="118427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3pPr>
            <a:lvl4pPr marL="160337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．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修正算法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    在实际应用中，经常需要对容器中的元素进行修改和写操作，这类能够对容器中元素进行修改的算法称为修正算法。修正算法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包括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copy()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、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copy_backward()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、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fill() 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、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generate()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、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partition()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、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random_shuffle()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、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remove()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、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replace()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、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rotate()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、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reverse()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、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swap()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、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swap_ranges()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、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transform()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和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unique()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等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51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19EE48D-C4B6-BB90-A5FD-0DE789629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87114"/>
            <a:ext cx="8569325" cy="396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5175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2pPr>
            <a:lvl3pPr marL="118427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3pPr>
            <a:lvl4pPr marL="160337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3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．排序算法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    对于一个序列来说，排序是最经常进行的操作，也是最重要的操作。由于排序需要移动元素，因此排序算法用到的迭代器都是随机存取迭代器。排序算法包括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sort()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、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stable_sort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()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、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partial_sort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()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、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partial_sort_copy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()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、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nth_element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()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、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binary_search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()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、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lower_bound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()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、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upper_bound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()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、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equal_range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()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、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merge()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、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includes()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、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push_heap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()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、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pop_heap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()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、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make_heap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()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、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sort_heap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()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、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set_union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()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、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set_intersection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()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、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set_difference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()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、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set_symmetric_difference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()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、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min()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、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min_element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()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、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max()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、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max_element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()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、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lexicographica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;_compare()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、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next_permutation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()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和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prev_permutation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()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等。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173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690BE8-5372-2B5E-03C4-F9F35825F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251919"/>
            <a:ext cx="8424862" cy="1692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5175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2pPr>
            <a:lvl3pPr marL="118427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3pPr>
            <a:lvl4pPr marL="160337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4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．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数值计算算法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    数值计算算法主要是对容器中的元素进行数值计算。这类算法包括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accumulate()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、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inner_product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()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、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partial_sum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()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、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adjacent_difference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()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和一些推广的数值算法。 </a:t>
            </a:r>
          </a:p>
        </p:txBody>
      </p:sp>
    </p:spTree>
    <p:extLst>
      <p:ext uri="{BB962C8B-B14F-4D97-AF65-F5344CB8AC3E}">
        <p14:creationId xmlns:p14="http://schemas.microsoft.com/office/powerpoint/2010/main" val="32703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圆角矩形 7">
            <a:extLst>
              <a:ext uri="{FF2B5EF4-FFF2-40B4-BE49-F238E27FC236}">
                <a16:creationId xmlns:a16="http://schemas.microsoft.com/office/drawing/2014/main" id="{6EEDDC99-284F-79CD-D1E4-054CA9BA42B3}"/>
              </a:ext>
            </a:extLst>
          </p:cNvPr>
          <p:cNvSpPr/>
          <p:nvPr/>
        </p:nvSpPr>
        <p:spPr bwMode="auto">
          <a:xfrm>
            <a:off x="477101" y="1542358"/>
            <a:ext cx="8353345" cy="2299300"/>
          </a:xfrm>
          <a:prstGeom prst="roundRect">
            <a:avLst>
              <a:gd name="adj" fmla="val 7640"/>
            </a:avLst>
          </a:prstGeom>
          <a:solidFill>
            <a:srgbClr val="FFF5CC">
              <a:alpha val="45098"/>
            </a:srgbClr>
          </a:solidFill>
          <a:ln w="28575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lnSpc>
                <a:spcPct val="140000"/>
              </a:lnSpc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黑体"/>
              </a:rPr>
              <a:t>C++ STL </a:t>
            </a:r>
            <a:r>
              <a:rPr kumimoji="1"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黑体"/>
              </a:rPr>
              <a:t>是一套功能强大的 </a:t>
            </a:r>
            <a:r>
              <a:rPr kumimoji="1"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黑体"/>
              </a:rPr>
              <a:t>C++ </a:t>
            </a:r>
            <a:r>
              <a:rPr kumimoji="1"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黑体"/>
              </a:rPr>
              <a:t>模板库，提供了大量的通用模板类和模板函数，这些模板类和模板函数可以实现多种流行和常用的算法和数据结构，如向量、链表、队列、栈，等等。</a:t>
            </a:r>
          </a:p>
        </p:txBody>
      </p:sp>
    </p:spTree>
    <p:extLst>
      <p:ext uri="{BB962C8B-B14F-4D97-AF65-F5344CB8AC3E}">
        <p14:creationId xmlns:p14="http://schemas.microsoft.com/office/powerpoint/2010/main" val="332027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43D16592-7C0D-CD69-6D1E-54AC8209A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68" y="1207314"/>
            <a:ext cx="8368120" cy="5334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5175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2pPr>
            <a:lvl3pPr marL="118427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3pPr>
            <a:lvl4pPr marL="160337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Sort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	template&lt;class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RanIt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&gt;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	void sort(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RanIt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 first,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RanIt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 last); </a:t>
            </a:r>
          </a:p>
          <a:p>
            <a:pPr marL="76517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None/>
              <a:tabLst/>
              <a:defRPr/>
            </a:pP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find</a:t>
            </a:r>
          </a:p>
          <a:p>
            <a:pPr marL="76517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template&lt;class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InIt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, class T&gt; </a:t>
            </a:r>
          </a:p>
          <a:p>
            <a:pPr marL="76517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InIt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 find(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InIt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 first,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InIt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 last, const T&amp;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val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黑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binary_search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折半查找，要求容器已经有序</a:t>
            </a:r>
          </a:p>
          <a:p>
            <a:pPr marL="765175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template&lt;class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FwdIt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, class T&gt;</a:t>
            </a:r>
          </a:p>
          <a:p>
            <a:pPr marL="765175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bool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binary_search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(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FwdIt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 first,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FwdIt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 last, const T&amp;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val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); </a:t>
            </a:r>
          </a:p>
          <a:p>
            <a:pPr marL="765175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None/>
              <a:tabLst/>
              <a:defRPr/>
            </a:pP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42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4281696-0F29-9469-DF1D-B927071FA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195621"/>
            <a:ext cx="8444098" cy="541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o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p"/>
              <a:defRPr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int main()  {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	const int SIZE = 10;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	int a1[] = { 2,8,1,50,3,100,8,9,10,2 };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	vector&lt;int&gt; v(a1,a1+SIZE);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	</a:t>
            </a:r>
            <a:r>
              <a:rPr kumimoji="1"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ostream_iterator</a:t>
            </a:r>
            <a:r>
              <a:rPr kumimoji="1"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&lt;int&gt; output(</a:t>
            </a:r>
            <a:r>
              <a:rPr kumimoji="1"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cout</a:t>
            </a:r>
            <a:r>
              <a:rPr kumimoji="1"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," ");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	vector&lt;int&gt;::iterator location;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	location = find(</a:t>
            </a:r>
            <a:r>
              <a:rPr kumimoji="1"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v.begin</a:t>
            </a:r>
            <a:r>
              <a:rPr kumimoji="1"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(),</a:t>
            </a:r>
            <a:r>
              <a:rPr kumimoji="1"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v.end</a:t>
            </a:r>
            <a:r>
              <a:rPr kumimoji="1"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(),10);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	if( location != </a:t>
            </a:r>
            <a:r>
              <a:rPr kumimoji="1"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v.end</a:t>
            </a:r>
            <a:r>
              <a:rPr kumimoji="1"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()) {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		</a:t>
            </a:r>
            <a:r>
              <a:rPr kumimoji="1"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cout</a:t>
            </a:r>
            <a:r>
              <a:rPr kumimoji="1"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 &lt;&lt; </a:t>
            </a:r>
            <a:r>
              <a:rPr kumimoji="1"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endl</a:t>
            </a:r>
            <a:r>
              <a:rPr kumimoji="1"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 &lt;&lt; "1) " &lt;&lt; location - </a:t>
            </a:r>
            <a:r>
              <a:rPr kumimoji="1"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v.begin</a:t>
            </a:r>
            <a:r>
              <a:rPr kumimoji="1"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();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	}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	  </a:t>
            </a:r>
            <a:r>
              <a:rPr kumimoji="1"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sort(</a:t>
            </a:r>
            <a:r>
              <a:rPr kumimoji="1"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v.begin</a:t>
            </a:r>
            <a:r>
              <a:rPr kumimoji="1"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(),</a:t>
            </a:r>
            <a:r>
              <a:rPr kumimoji="1"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v.end</a:t>
            </a:r>
            <a:r>
              <a:rPr kumimoji="1"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());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       if( </a:t>
            </a:r>
            <a:r>
              <a:rPr kumimoji="1"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binary_search</a:t>
            </a:r>
            <a:r>
              <a:rPr kumimoji="1"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kumimoji="1"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v.begin</a:t>
            </a:r>
            <a:r>
              <a:rPr kumimoji="1"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(),</a:t>
            </a:r>
            <a:r>
              <a:rPr kumimoji="1"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v.end</a:t>
            </a:r>
            <a:r>
              <a:rPr kumimoji="1"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(),9)) 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           </a:t>
            </a:r>
            <a:r>
              <a:rPr kumimoji="1"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cout</a:t>
            </a:r>
            <a:r>
              <a:rPr kumimoji="1"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 &lt;&lt; </a:t>
            </a:r>
            <a:r>
              <a:rPr kumimoji="1"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endl</a:t>
            </a:r>
            <a:r>
              <a:rPr kumimoji="1"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 &lt;&lt; "3) " &lt;&lt; "9 found";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      else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	    </a:t>
            </a:r>
            <a:r>
              <a:rPr kumimoji="1"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cout</a:t>
            </a:r>
            <a:r>
              <a:rPr kumimoji="1"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 &lt;&lt; </a:t>
            </a:r>
            <a:r>
              <a:rPr kumimoji="1" lang="en-US" altLang="zh-CN" sz="2400" dirty="0" err="1">
                <a:solidFill>
                  <a:srgbClr val="000000"/>
                </a:solidFill>
                <a:ea typeface="宋体" panose="02010600030101010101" pitchFamily="2" charset="-122"/>
              </a:rPr>
              <a:t>endl</a:t>
            </a:r>
            <a:r>
              <a:rPr kumimoji="1"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 &lt;&lt; </a:t>
            </a:r>
            <a:r>
              <a:rPr kumimoji="1"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" </a:t>
            </a:r>
            <a:r>
              <a:rPr kumimoji="1"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3) </a:t>
            </a:r>
            <a:r>
              <a:rPr kumimoji="1"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"</a:t>
            </a:r>
            <a:r>
              <a:rPr kumimoji="1"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 &lt;&lt; </a:t>
            </a:r>
            <a:r>
              <a:rPr kumimoji="1"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" </a:t>
            </a:r>
            <a:r>
              <a:rPr kumimoji="1"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9 not found";       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      return 0;}</a:t>
            </a:r>
          </a:p>
        </p:txBody>
      </p:sp>
    </p:spTree>
    <p:extLst>
      <p:ext uri="{BB962C8B-B14F-4D97-AF65-F5344CB8AC3E}">
        <p14:creationId xmlns:p14="http://schemas.microsoft.com/office/powerpoint/2010/main" val="34832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E790E37-7A12-EF28-63AE-1BFD0C143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785" y="1865391"/>
            <a:ext cx="3203575" cy="246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o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p"/>
              <a:defRPr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输出：</a:t>
            </a:r>
            <a:r>
              <a:rPr kumimoji="1"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kumimoji="1"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无</a:t>
            </a:r>
            <a:r>
              <a:rPr kumimoji="1"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sort</a:t>
            </a:r>
            <a:r>
              <a:rPr kumimoji="1" lang="zh-CN" altLang="en-US" sz="2400" dirty="0">
                <a:solidFill>
                  <a:srgbClr val="000000"/>
                </a:solidFill>
                <a:ea typeface="宋体" panose="02010600030101010101" pitchFamily="2" charset="-122"/>
              </a:rPr>
              <a:t>语句</a:t>
            </a:r>
            <a:r>
              <a:rPr kumimoji="1"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</a:p>
          <a:p>
            <a:pPr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1) 8</a:t>
            </a:r>
          </a:p>
          <a:p>
            <a:pPr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2) 3</a:t>
            </a:r>
          </a:p>
          <a:p>
            <a:pPr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ea typeface="宋体" panose="02010600030101010101" pitchFamily="2" charset="-122"/>
              </a:rPr>
              <a:t>3) 9 not found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66FD51E-AD1A-6871-F523-B4E66FD0B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6239" y="1865390"/>
            <a:ext cx="3671888" cy="246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o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p"/>
              <a:defRPr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输出： </a:t>
            </a:r>
            <a:r>
              <a:rPr kumimoji="1"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kumimoji="1"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有</a:t>
            </a:r>
            <a:r>
              <a:rPr kumimoji="1"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sort</a:t>
            </a:r>
            <a:r>
              <a:rPr kumimoji="1" lang="zh-CN" altLang="en-US" sz="2400">
                <a:solidFill>
                  <a:srgbClr val="000000"/>
                </a:solidFill>
                <a:ea typeface="宋体" panose="02010600030101010101" pitchFamily="2" charset="-122"/>
              </a:rPr>
              <a:t>语句</a:t>
            </a:r>
            <a:r>
              <a:rPr kumimoji="1"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)</a:t>
            </a:r>
          </a:p>
          <a:p>
            <a:pPr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zh-CN" sz="240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1) 8</a:t>
            </a:r>
          </a:p>
          <a:p>
            <a:pPr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2) 3</a:t>
            </a:r>
          </a:p>
          <a:p>
            <a:pPr defTabSz="91440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ea typeface="宋体" panose="02010600030101010101" pitchFamily="2" charset="-122"/>
              </a:rPr>
              <a:t>3) 9 found</a:t>
            </a:r>
          </a:p>
        </p:txBody>
      </p:sp>
    </p:spTree>
    <p:extLst>
      <p:ext uri="{BB962C8B-B14F-4D97-AF65-F5344CB8AC3E}">
        <p14:creationId xmlns:p14="http://schemas.microsoft.com/office/powerpoint/2010/main" val="135972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0BE8FA9-2695-F15D-B416-EA81E0DD7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68" y="1273772"/>
            <a:ext cx="8424862" cy="4576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5175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2pPr>
            <a:lvl3pPr marL="118427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3pPr>
            <a:lvl4pPr marL="160337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sort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实际上是快速排序，时间复杂度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CF01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O(n*log(n))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;</a:t>
            </a:r>
          </a:p>
          <a:p>
            <a:pPr marL="76517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CF01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平均性能最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优。但是最坏的情况下，性能可能非常差。</a:t>
            </a:r>
          </a:p>
          <a:p>
            <a:pPr marL="76517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如果要保证“最坏情况下”的性能，那么可以使用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stable_sort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stable_sort</a:t>
            </a:r>
          </a:p>
          <a:p>
            <a:pPr marL="76517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stable_sort 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实际上是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CF01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归并排序（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将两个已经排序的序列合并成一个序列），特点是能保持相等元素之间的先后次序</a:t>
            </a:r>
          </a:p>
          <a:p>
            <a:pPr marL="76517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在有足够存储空间的情况下，复杂度为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n * log(n)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，否则复杂度为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n * log(n) * log(n)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黑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stable_sort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用法和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sort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相同</a:t>
            </a:r>
          </a:p>
          <a:p>
            <a:pPr marL="76517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排序算法要求随机存取迭代器的支持，所以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CF01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list 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CF01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不能使用排序算法，要使用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CF01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list::sort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CF01"/>
              </a:solidFill>
              <a:effectLst/>
              <a:uLnTx/>
              <a:uFillTx/>
              <a:latin typeface="Times New Roman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736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AC34C631-322A-C330-FCA7-019FDD1E3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68" y="1260123"/>
            <a:ext cx="8424862" cy="2434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5175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2pPr>
            <a:lvl3pPr marL="118427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3pPr>
            <a:lvl4pPr marL="160337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partial_sort :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部分排序，直到 前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n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个元素就位即可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nth_element :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排序，直到第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n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个元素就位，并保证比第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n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个元素小的元素都在第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n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个元素之前即可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partition: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改变元素次序，使符合某准则的元素放在前面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759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圆角矩形 5">
            <a:extLst>
              <a:ext uri="{FF2B5EF4-FFF2-40B4-BE49-F238E27FC236}">
                <a16:creationId xmlns:a16="http://schemas.microsoft.com/office/drawing/2014/main" id="{D00048B6-9D93-37AA-8593-D9E0D7C4CFDE}"/>
              </a:ext>
            </a:extLst>
          </p:cNvPr>
          <p:cNvSpPr/>
          <p:nvPr/>
        </p:nvSpPr>
        <p:spPr bwMode="auto">
          <a:xfrm>
            <a:off x="539552" y="1556792"/>
            <a:ext cx="7848872" cy="2056128"/>
          </a:xfrm>
          <a:prstGeom prst="roundRect">
            <a:avLst>
              <a:gd name="adj" fmla="val 8594"/>
            </a:avLst>
          </a:prstGeom>
          <a:solidFill>
            <a:srgbClr val="FFF5CC">
              <a:alpha val="45098"/>
            </a:srgbClr>
          </a:solidFill>
          <a:ln w="28575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访问容器中数据的方法，如指针。</a:t>
            </a:r>
            <a:endParaRPr kumimoji="1" lang="en-US" altLang="zh-CN" sz="2400" b="1" dirty="0">
              <a:solidFill>
                <a:srgbClr val="00000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要访问容器的数据，需要通过迭代器。</a:t>
            </a:r>
            <a:endParaRPr kumimoji="1" lang="en-US" altLang="zh-CN" sz="2400" b="1" dirty="0">
              <a:solidFill>
                <a:srgbClr val="00000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defTabSz="91440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迭代器是算法与容器之间的桥梁。</a:t>
            </a:r>
            <a:endParaRPr kumimoji="1" lang="en-US" altLang="zh-CN" sz="2400" b="1" dirty="0">
              <a:solidFill>
                <a:srgbClr val="00000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D3F15B8E-86F2-8231-F7F2-BCF94D143E1B}"/>
              </a:ext>
            </a:extLst>
          </p:cNvPr>
          <p:cNvSpPr/>
          <p:nvPr/>
        </p:nvSpPr>
        <p:spPr bwMode="auto">
          <a:xfrm>
            <a:off x="519630" y="4293096"/>
            <a:ext cx="8208912" cy="1548765"/>
          </a:xfrm>
          <a:prstGeom prst="roundRect">
            <a:avLst>
              <a:gd name="adj" fmla="val 9306"/>
            </a:avLst>
          </a:prstGeom>
          <a:solidFill>
            <a:srgbClr val="DEFFF0"/>
          </a:solidFill>
          <a:ln w="19050" cap="flat" cmpd="sng" algn="ctr">
            <a:solidFill>
              <a:srgbClr val="FF33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80000" indent="-180000" defTabSz="914400" fontAlgn="base">
              <a:lnSpc>
                <a:spcPct val="150000"/>
              </a:lnSpc>
              <a:spcAft>
                <a:spcPct val="0"/>
              </a:spcAft>
              <a:buClr>
                <a:srgbClr val="FF0000"/>
              </a:buClr>
              <a:buSzPct val="100000"/>
              <a:buFontTx/>
              <a:buChar char="†"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实际上，迭代器就是一个泛型指针。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80000" indent="-180000" defTabSz="914400" fontAlgn="base">
              <a:lnSpc>
                <a:spcPct val="150000"/>
              </a:lnSpc>
              <a:spcAft>
                <a:spcPct val="0"/>
              </a:spcAft>
              <a:buClr>
                <a:srgbClr val="FF0000"/>
              </a:buClr>
              <a:buSzPct val="100000"/>
              <a:buFontTx/>
              <a:buChar char="†"/>
            </a:pP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算法是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作用在迭代器上，而不是容器上。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80000" indent="-180000" defTabSz="914400" fontAlgn="base">
              <a:lnSpc>
                <a:spcPct val="150000"/>
              </a:lnSpc>
              <a:spcAft>
                <a:spcPct val="0"/>
              </a:spcAft>
              <a:buClr>
                <a:srgbClr val="FF0000"/>
              </a:buClr>
              <a:buSzPct val="100000"/>
              <a:buFontTx/>
              <a:buChar char="†"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可以根据需要自己定义迭代器。</a:t>
            </a:r>
          </a:p>
        </p:txBody>
      </p:sp>
    </p:spTree>
    <p:extLst>
      <p:ext uri="{BB962C8B-B14F-4D97-AF65-F5344CB8AC3E}">
        <p14:creationId xmlns:p14="http://schemas.microsoft.com/office/powerpoint/2010/main" val="87190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A2CC3512-A78D-CEE2-8820-8EC03A24A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837" y="1273994"/>
            <a:ext cx="7993261" cy="4896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5175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2pPr>
            <a:lvl3pPr marL="118427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3pPr>
            <a:lvl4pPr marL="160337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  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迭代器从作用上来说是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STL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最基本的部分，但理解起来比较困难。简单的说，迭代器是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指针的泛化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，它允许程序员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以相同的方式处理不同的数据结构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（容器）。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    迭代器部分主要由头文件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&lt;utility&gt;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、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&lt;iterator&gt;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和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&lt;memory&gt;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组成。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 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iterator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类的对象就成为一种指向链表结点的广义指针，它实质上是对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Node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类型的指针进行了封装，重载了“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++”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运算符，使得通过对该种广义指针的“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++”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运算可以指向链表的下一结点。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 以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iterator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类还对解析运算符“ *”、比较运算符“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==”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和“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!=”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进行了重载。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305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D696543-BD95-63CA-FEA7-06E36BB6C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348562"/>
            <a:ext cx="8424862" cy="4175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5175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2pPr>
            <a:lvl3pPr marL="118427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3pPr>
            <a:lvl4pPr marL="160337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用于指向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第一类容器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中的元素。有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const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和非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const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两种。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通过迭代器可以读取它指向的元素，通过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非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const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迭代器还能修改其指向的元素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。迭代器用法和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指针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类似。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定义一个容器类的迭代器的方法可以是：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	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容器类名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::iterator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变量名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或：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	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容器类名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::const_iterator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变量名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访问一个迭代器指向的元素：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	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* 迭代器变量名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693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2A27D30B-8B98-BEA2-39BA-73A70E136575}"/>
              </a:ext>
            </a:extLst>
          </p:cNvPr>
          <p:cNvSpPr txBox="1">
            <a:spLocks/>
          </p:cNvSpPr>
          <p:nvPr/>
        </p:nvSpPr>
        <p:spPr bwMode="auto">
          <a:xfrm>
            <a:off x="395288" y="1415470"/>
            <a:ext cx="8424862" cy="2643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5175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2pPr>
            <a:lvl3pPr marL="118427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3pPr>
            <a:lvl4pPr marL="160337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利用迭代器访问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vector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元素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黑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vector&lt;int&gt;::iterator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iter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; //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定义迭代器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黑体"/>
              <a:cs typeface="+mn-cs"/>
            </a:endParaRPr>
          </a:p>
          <a:p>
            <a:pPr marL="76517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for(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iter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=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intarry.begin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(); </a:t>
            </a:r>
          </a:p>
          <a:p>
            <a:pPr marL="76517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iter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!=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intarray.end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();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iter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++)</a:t>
            </a:r>
          </a:p>
          <a:p>
            <a:pPr marL="76517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 *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iter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 = 100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；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//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类似于指针</a:t>
            </a:r>
          </a:p>
        </p:txBody>
      </p:sp>
    </p:spTree>
    <p:extLst>
      <p:ext uri="{BB962C8B-B14F-4D97-AF65-F5344CB8AC3E}">
        <p14:creationId xmlns:p14="http://schemas.microsoft.com/office/powerpoint/2010/main" val="48492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圆角矩形 8">
            <a:extLst>
              <a:ext uri="{FF2B5EF4-FFF2-40B4-BE49-F238E27FC236}">
                <a16:creationId xmlns:a16="http://schemas.microsoft.com/office/drawing/2014/main" id="{96F4DE2F-17C9-4313-D472-3A2F8114699E}"/>
              </a:ext>
            </a:extLst>
          </p:cNvPr>
          <p:cNvSpPr/>
          <p:nvPr/>
        </p:nvSpPr>
        <p:spPr bwMode="auto">
          <a:xfrm>
            <a:off x="359532" y="1323152"/>
            <a:ext cx="8424936" cy="5085083"/>
          </a:xfrm>
          <a:prstGeom prst="roundRect">
            <a:avLst>
              <a:gd name="adj" fmla="val 2748"/>
            </a:avLst>
          </a:prstGeom>
          <a:solidFill>
            <a:srgbClr val="F5F5F5"/>
          </a:solidFill>
          <a:ln w="1270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</a:rPr>
              <a:t>vector&lt;int&gt; x;</a:t>
            </a:r>
          </a:p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</a:rPr>
              <a:t>x.push_back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</a:rPr>
              <a:t>(2);</a:t>
            </a:r>
          </a:p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</a:rPr>
              <a:t>x.push_back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</a:rPr>
              <a:t>(0);</a:t>
            </a:r>
          </a:p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</a:rPr>
              <a:t>x.push_back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</a:rPr>
              <a:t>(1);</a:t>
            </a:r>
          </a:p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</a:rPr>
              <a:t>x.push_back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</a:rPr>
              <a:t>(9);</a:t>
            </a:r>
          </a:p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</a:rPr>
              <a:t>x.push_back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</a:rPr>
              <a:t>(6);</a:t>
            </a:r>
          </a:p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</a:rPr>
              <a:t>x.push_back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</a:rPr>
              <a:t>(13);</a:t>
            </a:r>
          </a:p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</a:rPr>
              <a:t>cout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</a:rPr>
              <a:t> &lt;&lt; "x: " &lt;&lt; </a:t>
            </a:r>
            <a:r>
              <a:rPr kumimoji="1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</a:rPr>
              <a:t>endl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</a:p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</a:rPr>
              <a:t>vector&lt;</a:t>
            </a:r>
            <a:r>
              <a:rPr kumimoji="1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</a:rPr>
              <a:t>int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</a:rPr>
              <a:t>&gt;::iterator </a:t>
            </a:r>
            <a:r>
              <a:rPr kumimoji="1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</a:rPr>
              <a:t>idx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kumimoji="1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</a:rPr>
              <a:t>x.begin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</a:rPr>
              <a:t> (); 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</a:rPr>
              <a:t>// </a:t>
            </a: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</a:rPr>
              <a:t>迭代器，类似于指针 </a:t>
            </a:r>
          </a:p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</a:rPr>
              <a:t>while (</a:t>
            </a:r>
            <a:r>
              <a:rPr kumimoji="1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</a:rPr>
              <a:t>idx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</a:rPr>
              <a:t> != </a:t>
            </a:r>
            <a:r>
              <a:rPr kumimoji="1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</a:rPr>
              <a:t>x.end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</a:rPr>
              <a:t> ())</a:t>
            </a:r>
          </a:p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</a:rPr>
              <a:t>{   </a:t>
            </a:r>
            <a:r>
              <a:rPr kumimoji="1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</a:rPr>
              <a:t>cout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</a:rPr>
              <a:t> &lt;&lt; *</a:t>
            </a:r>
            <a:r>
              <a:rPr kumimoji="1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</a:rPr>
              <a:t>idx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</a:rPr>
              <a:t> &lt;&lt; </a:t>
            </a:r>
            <a:r>
              <a:rPr kumimoji="1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</a:rPr>
              <a:t>endl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</a:rPr>
              <a:t>;		</a:t>
            </a:r>
          </a:p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</a:rPr>
              <a:t>    ++ </a:t>
            </a:r>
            <a:r>
              <a:rPr kumimoji="1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</a:rPr>
              <a:t>idx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</a:p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kumimoji="1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21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0DBB5E98-3A5A-0BA5-2667-629938FDA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821" y="1424871"/>
            <a:ext cx="8292906" cy="3243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5175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2pPr>
            <a:lvl3pPr marL="118427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3pPr>
            <a:lvl4pPr marL="160337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STL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最初是由惠普实验室开发的一系列组件，是标准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C++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库的重要补充之一。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 从逻辑层次来看，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STL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体现了泛型程序设计的思想，引入了多个新的名词，比如容器、算法、迭代器等。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 在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STL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中，几乎所有的代码都采用了类模板和函数模板的方式，因而，提供了更好的代码重用机会。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 从广义上讲，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STL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的代码分为三类：容器、迭代器和算法。这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3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类代码被组织为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13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个头文件。</a:t>
            </a:r>
          </a:p>
        </p:txBody>
      </p:sp>
    </p:spTree>
    <p:extLst>
      <p:ext uri="{BB962C8B-B14F-4D97-AF65-F5344CB8AC3E}">
        <p14:creationId xmlns:p14="http://schemas.microsoft.com/office/powerpoint/2010/main" val="284829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圆角矩形 8">
            <a:extLst>
              <a:ext uri="{FF2B5EF4-FFF2-40B4-BE49-F238E27FC236}">
                <a16:creationId xmlns:a16="http://schemas.microsoft.com/office/drawing/2014/main" id="{516D0626-9A6E-9C67-3C44-914137652A60}"/>
              </a:ext>
            </a:extLst>
          </p:cNvPr>
          <p:cNvSpPr/>
          <p:nvPr/>
        </p:nvSpPr>
        <p:spPr bwMode="auto">
          <a:xfrm>
            <a:off x="344602" y="1275470"/>
            <a:ext cx="8424936" cy="3705408"/>
          </a:xfrm>
          <a:prstGeom prst="roundRect">
            <a:avLst>
              <a:gd name="adj" fmla="val 2748"/>
            </a:avLst>
          </a:prstGeom>
          <a:solidFill>
            <a:srgbClr val="F5F5F5"/>
          </a:solidFill>
          <a:ln w="1270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</a:rPr>
              <a:t>vector&lt;</a:t>
            </a:r>
            <a:r>
              <a:rPr kumimoji="1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</a:rPr>
              <a:t>int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</a:rPr>
              <a:t>&gt;::iterator </a:t>
            </a:r>
            <a:r>
              <a:rPr kumimoji="1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</a:rPr>
              <a:t>fidx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</a:rPr>
              <a:t>;</a:t>
            </a:r>
          </a:p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</a:rPr>
              <a:t>fidx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</a:rPr>
              <a:t> = find (</a:t>
            </a:r>
            <a:r>
              <a:rPr kumimoji="1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</a:rPr>
              <a:t>x.begin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</a:rPr>
              <a:t> (), </a:t>
            </a:r>
            <a:r>
              <a:rPr kumimoji="1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</a:rPr>
              <a:t>x.end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</a:rPr>
              <a:t> (), 9); </a:t>
            </a:r>
          </a:p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</a:rPr>
              <a:t>    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</a:rPr>
              <a:t>// </a:t>
            </a: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</a:rPr>
              <a:t>寻找满足条件的数据，返回迭代器（类似于地址） </a:t>
            </a:r>
          </a:p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</a:rPr>
              <a:t>if (</a:t>
            </a:r>
            <a:r>
              <a:rPr kumimoji="1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</a:rPr>
              <a:t>fidx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</a:rPr>
              <a:t> != </a:t>
            </a:r>
            <a:r>
              <a:rPr kumimoji="1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</a:rPr>
              <a:t>x.end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</a:rPr>
              <a:t> ())</a:t>
            </a:r>
          </a:p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</a:rPr>
              <a:t>{</a:t>
            </a:r>
          </a:p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</a:rPr>
              <a:t>    </a:t>
            </a:r>
            <a:r>
              <a:rPr kumimoji="1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</a:rPr>
              <a:t>int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</a:rPr>
              <a:t> shift = distance(</a:t>
            </a:r>
            <a:r>
              <a:rPr kumimoji="1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</a:rPr>
              <a:t>x.begin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</a:rPr>
              <a:t> (), </a:t>
            </a:r>
            <a:r>
              <a:rPr kumimoji="1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</a:rPr>
              <a:t>fidx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</a:rPr>
              <a:t>); </a:t>
            </a:r>
          </a:p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</a:rPr>
              <a:t>      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</a:rPr>
              <a:t>// </a:t>
            </a: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</a:rPr>
              <a:t>计算与开头元素的间距，即在向量中的位置 </a:t>
            </a:r>
          </a:p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</a:rPr>
              <a:t>    </a:t>
            </a:r>
            <a:r>
              <a:rPr kumimoji="1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</a:rPr>
              <a:t>cout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</a:rPr>
              <a:t> &lt;&lt; "</a:t>
            </a: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</a:rPr>
              <a:t>要找的值为：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</a:rPr>
              <a:t>"&lt;&lt; *</a:t>
            </a:r>
            <a:r>
              <a:rPr kumimoji="1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</a:rPr>
              <a:t>fidx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</a:rPr>
              <a:t> &lt;&lt; </a:t>
            </a:r>
            <a:r>
              <a:rPr kumimoji="1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</a:rPr>
              <a:t>endl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</a:rPr>
              <a:t>;</a:t>
            </a:r>
          </a:p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</a:rPr>
              <a:t>    </a:t>
            </a:r>
            <a:r>
              <a:rPr kumimoji="1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</a:rPr>
              <a:t>cout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</a:rPr>
              <a:t> &lt;&lt; "</a:t>
            </a: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</a:rPr>
              <a:t>位置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</a:rPr>
              <a:t>:" &lt;&lt; shift &lt;&lt; </a:t>
            </a:r>
            <a:r>
              <a:rPr kumimoji="1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</a:rPr>
              <a:t>endl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</a:rPr>
              <a:t>;</a:t>
            </a:r>
          </a:p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/>
              </a:rPr>
              <a:t>}</a:t>
            </a:r>
            <a:endParaRPr kumimoji="1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04008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891C05B-ADB8-DC78-1CB0-0908DA96C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42" y="1195986"/>
            <a:ext cx="8946840" cy="5336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o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p"/>
              <a:defRPr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#include &lt;vector&gt;</a:t>
            </a:r>
          </a:p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#include &lt;iostream&gt;</a:t>
            </a:r>
          </a:p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using namespace std;</a:t>
            </a:r>
          </a:p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int main()  {</a:t>
            </a:r>
          </a:p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	vector&lt;int&gt; v; //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一个存放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int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元素的向量，一开始里面没有元素</a:t>
            </a:r>
          </a:p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v.push_back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(1);	</a:t>
            </a:r>
          </a:p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v.push_back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(2); </a:t>
            </a:r>
          </a:p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v.push_back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(3);  </a:t>
            </a:r>
          </a:p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v.push_back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(4);</a:t>
            </a:r>
          </a:p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	vector&lt;int&gt;::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const_iterator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;   //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常量迭代器</a:t>
            </a:r>
          </a:p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for( 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 = 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v.begin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();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 != 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v.end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();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 ++ ) </a:t>
            </a:r>
          </a:p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		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cout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 &lt;&lt; * 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 &lt;&lt; ",";</a:t>
            </a:r>
          </a:p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cout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 &lt;&lt; 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endl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9383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71BAE66-B1A7-3C67-3410-49370D524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048" y="1218673"/>
            <a:ext cx="6587235" cy="5336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o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p"/>
              <a:defRPr sz="20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	vector&lt;int&gt;::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reverse_iterator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 r;  //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反向迭代器</a:t>
            </a:r>
          </a:p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for( r = 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v.rbegin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();r != 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v.rend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();r++ ) </a:t>
            </a:r>
          </a:p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		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cout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 &lt;&lt; * r &lt;&lt; ",";</a:t>
            </a:r>
          </a:p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cout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 &lt;&lt; 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endl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;</a:t>
            </a:r>
          </a:p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	vector&lt;int&gt;::iterator j;   //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非常量迭代器</a:t>
            </a:r>
          </a:p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for( j = 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v.begin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();j != 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v.end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();j ++ ) </a:t>
            </a:r>
          </a:p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		* j =  100 + j - 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v.begin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();</a:t>
            </a:r>
          </a:p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	for( 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 = 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v.begin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();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 != 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v.end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();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++ ) </a:t>
            </a:r>
          </a:p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		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cout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 &lt;&lt; * 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 &lt;&lt; ",";}</a:t>
            </a:r>
          </a:p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输出结果：</a:t>
            </a:r>
          </a:p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1,2,3,4,</a:t>
            </a:r>
          </a:p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4,3,2,1,</a:t>
            </a:r>
          </a:p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100,101,102,103,</a:t>
            </a:r>
          </a:p>
        </p:txBody>
      </p:sp>
    </p:spTree>
    <p:extLst>
      <p:ext uri="{BB962C8B-B14F-4D97-AF65-F5344CB8AC3E}">
        <p14:creationId xmlns:p14="http://schemas.microsoft.com/office/powerpoint/2010/main" val="122006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D4EA2-F32A-0C01-CBC5-7F2BD2C89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" y="2019480"/>
            <a:ext cx="8424862" cy="3334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5175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2pPr>
            <a:lvl3pPr marL="118427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3pPr>
            <a:lvl4pPr marL="160337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输入迭代器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只用于读一个序列，可以进行自增、解析和比较操作。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输出迭代器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只用于写一个序列，可以进行自增和解析操作。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前向迭代器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可以用来读写，并能够保存迭代器的值，以便从其原先位置开始重新遍历。它能够向前推进到下一个值，但不能递减，它包含了输入和输出迭代器的所有操作。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双向迭代器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既可以读又可以写，支持双向移动，不但可以自增取得下一个元素，而且可以自减取前一个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黑体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9919796-BD18-A71E-10FE-8285F377A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889" y="1238546"/>
            <a:ext cx="7162800" cy="61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3600" b="1" kern="1200">
                <a:solidFill>
                  <a:srgbClr val="0066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迭代器类型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/>
              <a:ea typeface="宋体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0623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9919796-BD18-A71E-10FE-8285F377A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889" y="1238546"/>
            <a:ext cx="7162800" cy="61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3600" b="1" kern="1200">
                <a:solidFill>
                  <a:srgbClr val="0066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宋体"/>
                <a:cs typeface="+mj-cs"/>
              </a:rPr>
              <a:t>迭代器类型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BC65FB03-F7DB-F4B8-F4A7-C88413733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1859066"/>
            <a:ext cx="8424862" cy="1259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5175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2pPr>
            <a:lvl3pPr marL="118427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3pPr>
            <a:lvl4pPr marL="160337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随机存取迭代器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 可以通过跳跃的方式访问容器种的任意数据，从而使数据的访问非常灵活。它除了具有双向迭代器的所有操作外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BACF56-8AE3-E255-DD54-D0C09AAB92DA}"/>
              </a:ext>
            </a:extLst>
          </p:cNvPr>
          <p:cNvGrpSpPr>
            <a:grpSpLocks/>
          </p:cNvGrpSpPr>
          <p:nvPr/>
        </p:nvGrpSpPr>
        <p:grpSpPr bwMode="auto">
          <a:xfrm>
            <a:off x="125413" y="3387337"/>
            <a:ext cx="8748712" cy="2643532"/>
            <a:chOff x="2166" y="10753"/>
            <a:chExt cx="7380" cy="1708"/>
          </a:xfrm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6B98090A-C615-4372-70E5-CD4B6B6C6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6" y="11221"/>
              <a:ext cx="180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随机存取迭代器</a:t>
              </a: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1D056012-7318-3F7B-A78B-36B451A9E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6" y="11221"/>
              <a:ext cx="144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双向迭代器</a:t>
              </a: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F938A309-1B61-058A-F3A2-29097C275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6" y="11221"/>
              <a:ext cx="144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前向迭代器</a:t>
              </a: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CF5DC9B5-AE15-E65B-9F26-CC5CA4AB6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6" y="11533"/>
              <a:ext cx="144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输出迭代器</a:t>
              </a: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604742F3-44A9-DCF9-CC24-8C6602624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6" y="10753"/>
              <a:ext cx="144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输入迭代器</a:t>
              </a: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28722E84-52D0-6176-1A16-69C1335D0F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6" y="11467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669E9FF3-7496-6CC2-CCD8-1CC6BE7F73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6" y="11533"/>
              <a:ext cx="54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D30E9D2E-68B0-121F-79E2-A110A2DF93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66" y="11065"/>
              <a:ext cx="54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8F412C15-46AA-C1F6-1170-4D72E86849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6" y="11458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4D30DEA4-DBB1-396A-D2CD-0A050BAAC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6" y="11993"/>
              <a:ext cx="216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迭代器关系</a:t>
              </a:r>
              <a:endParaRPr kumimoji="1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982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B9A8412-54FC-79CA-FE49-94200F2978A4}"/>
              </a:ext>
            </a:extLst>
          </p:cNvPr>
          <p:cNvSpPr txBox="1">
            <a:spLocks/>
          </p:cNvSpPr>
          <p:nvPr/>
        </p:nvSpPr>
        <p:spPr bwMode="auto">
          <a:xfrm>
            <a:off x="283776" y="1288488"/>
            <a:ext cx="8547990" cy="3053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5175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2pPr>
            <a:lvl3pPr marL="118427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3pPr>
            <a:lvl4pPr marL="160337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Tahoma" panose="020B0604030504040204" pitchFamily="34" charset="0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课后了解各种各样的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STL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容器及算法。</a:t>
            </a:r>
            <a:endParaRPr kumimoji="1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黑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endParaRPr kumimoji="1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黑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建议大家根据实际应用需求去选择学习</a:t>
            </a:r>
            <a:endParaRPr kumimoji="1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黑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endParaRPr kumimoji="1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黑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STL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中的容器不能完全取代基于指针和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new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的动态内存分配方式，在需要对大量数据进行快速存取和操作（如图像和视频处理）的场合中，还是得使用指针和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new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363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>
            <a:extLst>
              <a:ext uri="{FF2B5EF4-FFF2-40B4-BE49-F238E27FC236}">
                <a16:creationId xmlns:a16="http://schemas.microsoft.com/office/drawing/2014/main" id="{3C4E06C0-4F2B-DC4C-BD55-870554190671}"/>
              </a:ext>
            </a:extLst>
          </p:cNvPr>
          <p:cNvGrpSpPr/>
          <p:nvPr/>
        </p:nvGrpSpPr>
        <p:grpSpPr>
          <a:xfrm>
            <a:off x="-5440" y="-18531"/>
            <a:ext cx="9154877" cy="1197582"/>
            <a:chOff x="-6350" y="-17463"/>
            <a:chExt cx="9154877" cy="1197582"/>
          </a:xfrm>
          <a:solidFill>
            <a:srgbClr val="044F96"/>
          </a:solidFill>
        </p:grpSpPr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F10BED95-7C7C-BC4E-B1D0-5C6EA43111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6350" y="-17463"/>
              <a:ext cx="9154877" cy="119758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91437" tIns="45719" rIns="91437" bIns="45719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endParaRPr lang="zh-CN" altLang="zh-CN" sz="5400" b="1">
                <a:solidFill>
                  <a:srgbClr val="FFFFFF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6" name="Text Box 90">
              <a:extLst>
                <a:ext uri="{FF2B5EF4-FFF2-40B4-BE49-F238E27FC236}">
                  <a16:creationId xmlns:a16="http://schemas.microsoft.com/office/drawing/2014/main" id="{AECF4788-1320-7A42-9B83-F30E605B49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77" y="163516"/>
              <a:ext cx="5095144" cy="70788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r>
                <a:rPr lang="zh-CN" altLang="en-US" sz="4000" b="1" dirty="0">
                  <a:solidFill>
                    <a:srgbClr val="FFFFFF">
                      <a:lumMod val="9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面向对象编程</a:t>
              </a:r>
              <a:r>
                <a:rPr lang="en-US" altLang="zh-CN" sz="4000" b="1" dirty="0">
                  <a:solidFill>
                    <a:srgbClr val="FFFFFF">
                      <a:lumMod val="9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endParaRPr lang="zh-CN" altLang="en-US" sz="4000" b="1" dirty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2">
            <a:extLst>
              <a:ext uri="{FF2B5EF4-FFF2-40B4-BE49-F238E27FC236}">
                <a16:creationId xmlns:a16="http://schemas.microsoft.com/office/drawing/2014/main" id="{89E627E6-A707-FB4B-B877-FD871B38022D}"/>
              </a:ext>
            </a:extLst>
          </p:cNvPr>
          <p:cNvSpPr/>
          <p:nvPr/>
        </p:nvSpPr>
        <p:spPr>
          <a:xfrm>
            <a:off x="-10877" y="2500587"/>
            <a:ext cx="9154877" cy="646323"/>
          </a:xfrm>
          <a:prstGeom prst="rect">
            <a:avLst/>
          </a:prstGeom>
        </p:spPr>
        <p:txBody>
          <a:bodyPr wrap="square" lIns="91434" tIns="45716" rIns="91434" bIns="45716">
            <a:spAutoFit/>
          </a:bodyPr>
          <a:lstStyle/>
          <a:p>
            <a:pPr algn="ctr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ijaya" pitchFamily="34" charset="0"/>
              </a:rPr>
              <a:t>谢谢大家！</a:t>
            </a:r>
          </a:p>
        </p:txBody>
      </p:sp>
      <p:cxnSp>
        <p:nvCxnSpPr>
          <p:cNvPr id="15" name="直接连接符 5">
            <a:extLst>
              <a:ext uri="{FF2B5EF4-FFF2-40B4-BE49-F238E27FC236}">
                <a16:creationId xmlns:a16="http://schemas.microsoft.com/office/drawing/2014/main" id="{730AE0B0-1908-C849-BF7A-EE090AEA732A}"/>
              </a:ext>
            </a:extLst>
          </p:cNvPr>
          <p:cNvCxnSpPr/>
          <p:nvPr/>
        </p:nvCxnSpPr>
        <p:spPr>
          <a:xfrm>
            <a:off x="1439979" y="3319136"/>
            <a:ext cx="6253163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20" name="矩形 19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03" y="154083"/>
            <a:ext cx="2864797" cy="7908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44F96"/>
            </a:solidFill>
          </a:ln>
        </p:spPr>
      </p:pic>
      <p:sp>
        <p:nvSpPr>
          <p:cNvPr id="2" name="矩形 2">
            <a:extLst>
              <a:ext uri="{FF2B5EF4-FFF2-40B4-BE49-F238E27FC236}">
                <a16:creationId xmlns:a16="http://schemas.microsoft.com/office/drawing/2014/main" id="{803CCEFF-60D8-6BFC-0D44-12165CD866F5}"/>
              </a:ext>
            </a:extLst>
          </p:cNvPr>
          <p:cNvSpPr/>
          <p:nvPr/>
        </p:nvSpPr>
        <p:spPr>
          <a:xfrm>
            <a:off x="-10879" y="4573851"/>
            <a:ext cx="9154877" cy="461657"/>
          </a:xfrm>
          <a:prstGeom prst="rect">
            <a:avLst/>
          </a:prstGeom>
        </p:spPr>
        <p:txBody>
          <a:bodyPr wrap="square" lIns="91434" tIns="45716" rIns="91434" bIns="45716">
            <a:spAutoFit/>
          </a:bodyPr>
          <a:lstStyle/>
          <a:p>
            <a:pPr algn="ctr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ijaya" pitchFamily="34" charset="0"/>
              </a:rPr>
              <a:t>主讲人：阚世超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EBD8993-FEA6-6734-5640-952121E6773D}"/>
              </a:ext>
            </a:extLst>
          </p:cNvPr>
          <p:cNvSpPr/>
          <p:nvPr/>
        </p:nvSpPr>
        <p:spPr>
          <a:xfrm>
            <a:off x="193288" y="3748626"/>
            <a:ext cx="8608741" cy="461657"/>
          </a:xfrm>
          <a:prstGeom prst="rect">
            <a:avLst/>
          </a:prstGeom>
        </p:spPr>
        <p:txBody>
          <a:bodyPr wrap="square" lIns="91434" tIns="45716" rIns="91434" bIns="45716">
            <a:spAutoFit/>
          </a:bodyPr>
          <a:lstStyle/>
          <a:p>
            <a:pPr algn="ctr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ijaya" pitchFamily="34" charset="0"/>
              </a:rPr>
              <a:t>2023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ijaya" pitchFamily="34" charset="0"/>
              </a:rPr>
              <a:t>秋季学期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587A11-6753-B414-E7E7-660B9CB2ACE9}"/>
              </a:ext>
            </a:extLst>
          </p:cNvPr>
          <p:cNvSpPr/>
          <p:nvPr/>
        </p:nvSpPr>
        <p:spPr>
          <a:xfrm>
            <a:off x="0" y="5159313"/>
            <a:ext cx="9146300" cy="461657"/>
          </a:xfrm>
          <a:prstGeom prst="rect">
            <a:avLst/>
          </a:prstGeom>
        </p:spPr>
        <p:txBody>
          <a:bodyPr wrap="square" lIns="91434" tIns="45716" rIns="91434" bIns="45716">
            <a:spAutoFit/>
          </a:bodyPr>
          <a:lstStyle/>
          <a:p>
            <a:pPr algn="ctr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ijaya" pitchFamily="34" charset="0"/>
              </a:rPr>
              <a:t>邮件：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ijaya" pitchFamily="34" charset="0"/>
              </a:rPr>
              <a:t>kanshichao@csu.edu.cn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ijay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39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Tm="6979">
        <p:wipe/>
      </p:transition>
    </mc:Choice>
    <mc:Fallback xmlns="">
      <p:transition advTm="6979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4" name="Group 10">
            <a:extLst>
              <a:ext uri="{FF2B5EF4-FFF2-40B4-BE49-F238E27FC236}">
                <a16:creationId xmlns:a16="http://schemas.microsoft.com/office/drawing/2014/main" id="{E12B54F4-74BC-A1D5-3D87-88EFE3088DA7}"/>
              </a:ext>
            </a:extLst>
          </p:cNvPr>
          <p:cNvGrpSpPr>
            <a:grpSpLocks/>
          </p:cNvGrpSpPr>
          <p:nvPr/>
        </p:nvGrpSpPr>
        <p:grpSpPr bwMode="auto">
          <a:xfrm>
            <a:off x="507110" y="1350538"/>
            <a:ext cx="8237537" cy="5084762"/>
            <a:chOff x="2436" y="2477"/>
            <a:chExt cx="6405" cy="4114"/>
          </a:xfrm>
        </p:grpSpPr>
        <p:grpSp>
          <p:nvGrpSpPr>
            <p:cNvPr id="5" name="Group 11">
              <a:extLst>
                <a:ext uri="{FF2B5EF4-FFF2-40B4-BE49-F238E27FC236}">
                  <a16:creationId xmlns:a16="http://schemas.microsoft.com/office/drawing/2014/main" id="{B7E5B199-2F4B-2609-190D-112FBA0A8C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6" y="2502"/>
              <a:ext cx="6036" cy="3369"/>
              <a:chOff x="2656" y="2502"/>
              <a:chExt cx="6036" cy="3369"/>
            </a:xfrm>
          </p:grpSpPr>
          <p:sp>
            <p:nvSpPr>
              <p:cNvPr id="9" name="Oval 12">
                <a:extLst>
                  <a:ext uri="{FF2B5EF4-FFF2-40B4-BE49-F238E27FC236}">
                    <a16:creationId xmlns:a16="http://schemas.microsoft.com/office/drawing/2014/main" id="{46C1F0A9-51C5-FC79-A861-ACA0F6E00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3" y="2544"/>
                <a:ext cx="1344" cy="52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54000" tIns="10800" rIns="54000" bIns="1080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输入</a:t>
                </a:r>
                <a:r>
                  <a:rPr kumimoji="1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/</a:t>
                </a:r>
                <a:r>
                  <a:rPr kumimoji="1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输出</a:t>
                </a:r>
                <a:endPara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0" name="Oval 13">
                <a:extLst>
                  <a:ext uri="{FF2B5EF4-FFF2-40B4-BE49-F238E27FC236}">
                    <a16:creationId xmlns:a16="http://schemas.microsoft.com/office/drawing/2014/main" id="{4C16FEBD-2C5A-8AEB-47A9-037D44559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0" y="3088"/>
                <a:ext cx="1343" cy="52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54000" tIns="10800" rIns="54000" bIns="1080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数值</a:t>
                </a:r>
                <a:endPara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1" name="Oval 14">
                <a:extLst>
                  <a:ext uri="{FF2B5EF4-FFF2-40B4-BE49-F238E27FC236}">
                    <a16:creationId xmlns:a16="http://schemas.microsoft.com/office/drawing/2014/main" id="{BAEBEE87-0DB5-8936-B007-00309C80F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6" y="3640"/>
                <a:ext cx="1344" cy="52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54000" tIns="10800" rIns="54000" bIns="1080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诊断</a:t>
                </a:r>
                <a:endPara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2" name="Oval 15">
                <a:extLst>
                  <a:ext uri="{FF2B5EF4-FFF2-40B4-BE49-F238E27FC236}">
                    <a16:creationId xmlns:a16="http://schemas.microsoft.com/office/drawing/2014/main" id="{CBB0BFE4-FEC4-E890-FE17-8D698200DF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2" y="4220"/>
                <a:ext cx="1343" cy="52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54000" tIns="10800" rIns="54000" bIns="1080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通用工具</a:t>
                </a:r>
                <a:endPara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3" name="Oval 16">
                <a:extLst>
                  <a:ext uri="{FF2B5EF4-FFF2-40B4-BE49-F238E27FC236}">
                    <a16:creationId xmlns:a16="http://schemas.microsoft.com/office/drawing/2014/main" id="{3C169FAD-EE92-5542-E61B-36B5492EA2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0" y="4772"/>
                <a:ext cx="1343" cy="52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54000" tIns="10800" rIns="54000" bIns="1080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国际化</a:t>
                </a:r>
                <a:endPara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4" name="Oval 17">
                <a:extLst>
                  <a:ext uri="{FF2B5EF4-FFF2-40B4-BE49-F238E27FC236}">
                    <a16:creationId xmlns:a16="http://schemas.microsoft.com/office/drawing/2014/main" id="{8EBB1C86-249D-8E09-F920-81421F7F3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3" y="5330"/>
                <a:ext cx="1344" cy="52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54000" tIns="10800" rIns="54000" bIns="1080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语言支持</a:t>
                </a:r>
                <a:endPara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5" name="Oval 18">
                <a:extLst>
                  <a:ext uri="{FF2B5EF4-FFF2-40B4-BE49-F238E27FC236}">
                    <a16:creationId xmlns:a16="http://schemas.microsoft.com/office/drawing/2014/main" id="{2099474A-9B17-0F5B-581E-C91A4C4CE5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2" y="4862"/>
                <a:ext cx="1344" cy="52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54000" tIns="10800" rIns="54000" bIns="1080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容器</a:t>
                </a:r>
                <a:endPara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7" name="Oval 19">
                <a:extLst>
                  <a:ext uri="{FF2B5EF4-FFF2-40B4-BE49-F238E27FC236}">
                    <a16:creationId xmlns:a16="http://schemas.microsoft.com/office/drawing/2014/main" id="{24A4334A-5EF2-E439-B527-F283766070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2" y="3842"/>
                <a:ext cx="1344" cy="52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54000" tIns="10800" rIns="54000" bIns="1080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算法</a:t>
                </a:r>
                <a:endPara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76B8CD9-EDBF-438D-4679-C11BBBF5D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2" y="4366"/>
                <a:ext cx="1343" cy="52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54000" tIns="10800" rIns="54000" bIns="1080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迭代器</a:t>
                </a:r>
                <a:endPara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44637AF-D696-27EE-64FE-6FD2FF552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9" y="3144"/>
                <a:ext cx="1343" cy="52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54000" tIns="10800" rIns="54000" bIns="1080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字符串</a:t>
                </a:r>
                <a:endPara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3" name="Line 22">
                <a:extLst>
                  <a:ext uri="{FF2B5EF4-FFF2-40B4-BE49-F238E27FC236}">
                    <a16:creationId xmlns:a16="http://schemas.microsoft.com/office/drawing/2014/main" id="{EDD9773A-10BC-685F-A597-BC62409171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746" y="4324"/>
                <a:ext cx="517" cy="1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" name="Line 23">
                <a:extLst>
                  <a:ext uri="{FF2B5EF4-FFF2-40B4-BE49-F238E27FC236}">
                    <a16:creationId xmlns:a16="http://schemas.microsoft.com/office/drawing/2014/main" id="{FE902F0D-A9B7-1106-E59D-68AEC5AFBD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76" y="4730"/>
                <a:ext cx="516" cy="17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40C24F1-5163-AB57-EF14-DDE7A2565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3" y="2676"/>
                <a:ext cx="3349" cy="319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966D601-7A93-1312-E940-BF86450406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2" y="3668"/>
                <a:ext cx="930" cy="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STL</a:t>
                </a:r>
                <a:endPara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DB4BE1F-A13D-7894-D0AA-990D29A58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6" y="2502"/>
                <a:ext cx="1447" cy="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just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C++</a:t>
                </a:r>
                <a:r>
                  <a:rPr kumimoji="1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标准库</a:t>
                </a:r>
                <a:endPara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3EC73AF-8C22-F8C5-502F-9C97E2016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6" y="3026"/>
                <a:ext cx="724" cy="261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tIns="10800" bIns="1080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C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标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准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函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数</a:t>
                </a:r>
                <a:endPara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7" name="Rectangle 28">
              <a:extLst>
                <a:ext uri="{FF2B5EF4-FFF2-40B4-BE49-F238E27FC236}">
                  <a16:creationId xmlns:a16="http://schemas.microsoft.com/office/drawing/2014/main" id="{80F2BA4E-F2D6-9BCD-EFEF-62A2C04A3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2477"/>
              <a:ext cx="6405" cy="353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8" name="Rectangle 29">
              <a:extLst>
                <a:ext uri="{FF2B5EF4-FFF2-40B4-BE49-F238E27FC236}">
                  <a16:creationId xmlns:a16="http://schemas.microsoft.com/office/drawing/2014/main" id="{3E3DB7F9-377C-B47E-47F7-893676BA0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1" y="6137"/>
              <a:ext cx="2584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STL</a:t>
              </a:r>
              <a:r>
                <a: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和</a:t>
              </a: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C++</a:t>
              </a:r>
              <a:r>
                <a: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标准库的关系</a:t>
              </a:r>
              <a:endPara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57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794A7732-3B94-895E-68D1-228221F8D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090" y="1268760"/>
            <a:ext cx="862522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kumimoji="1"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容器 </a:t>
            </a:r>
            <a:r>
              <a:rPr kumimoji="1" lang="en-US" altLang="zh-CN" sz="2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Containers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</a:pPr>
            <a:r>
              <a:rPr kumimoji="1" lang="en-US" altLang="zh-CN" sz="2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/>
                <a:ea typeface="黑体"/>
              </a:rPr>
              <a:t>用来存储数据的一种数据结构（模板类），如向量，链表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B243A70-805A-163D-4EE3-9B8529FDE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685" y="2932498"/>
            <a:ext cx="863262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kumimoji="1"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算法 </a:t>
            </a:r>
            <a:r>
              <a:rPr kumimoji="1" lang="en-US" altLang="zh-CN" sz="2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Algorithms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</a:pPr>
            <a:r>
              <a:rPr kumimoji="1" lang="en-US" altLang="zh-CN" sz="2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/>
                <a:ea typeface="黑体"/>
              </a:rPr>
              <a:t>对数据的各种操作（模板函数），如插入，排序，搜索等</a:t>
            </a:r>
            <a:endParaRPr kumimoji="1" lang="zh-CN" altLang="en-US" sz="2800" b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DB58165-5A89-071F-36F5-4BFF98F4B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685" y="4596236"/>
            <a:ext cx="799612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kumimoji="1"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迭代器 </a:t>
            </a:r>
            <a:r>
              <a:rPr kumimoji="1" lang="en-US" altLang="zh-CN" sz="2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iterators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</a:pPr>
            <a:r>
              <a:rPr kumimoji="1"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/>
                <a:ea typeface="黑体"/>
              </a:rPr>
              <a:t>访问容器中的数据的方法，作用类似于指针</a:t>
            </a:r>
          </a:p>
        </p:txBody>
      </p:sp>
    </p:spTree>
    <p:extLst>
      <p:ext uri="{BB962C8B-B14F-4D97-AF65-F5344CB8AC3E}">
        <p14:creationId xmlns:p14="http://schemas.microsoft.com/office/powerpoint/2010/main" val="40597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16BF3A28-251D-595C-AD6D-97D95F7669A8}"/>
              </a:ext>
            </a:extLst>
          </p:cNvPr>
          <p:cNvGrpSpPr>
            <a:grpSpLocks/>
          </p:cNvGrpSpPr>
          <p:nvPr/>
        </p:nvGrpSpPr>
        <p:grpSpPr bwMode="auto">
          <a:xfrm>
            <a:off x="830291" y="1871753"/>
            <a:ext cx="7704137" cy="3744913"/>
            <a:chOff x="2031" y="5081"/>
            <a:chExt cx="6405" cy="2604"/>
          </a:xfrm>
        </p:grpSpPr>
        <p:sp>
          <p:nvSpPr>
            <p:cNvPr id="5" name="Line 10">
              <a:extLst>
                <a:ext uri="{FF2B5EF4-FFF2-40B4-BE49-F238E27FC236}">
                  <a16:creationId xmlns:a16="http://schemas.microsoft.com/office/drawing/2014/main" id="{64BB7103-45E4-A5DA-1E87-C8767DDE92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96" y="5639"/>
              <a:ext cx="1701" cy="11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7" name="Group 11">
              <a:extLst>
                <a:ext uri="{FF2B5EF4-FFF2-40B4-BE49-F238E27FC236}">
                  <a16:creationId xmlns:a16="http://schemas.microsoft.com/office/drawing/2014/main" id="{F515C88A-4B31-F86A-C3CE-B33639561F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1" y="5081"/>
              <a:ext cx="6405" cy="2604"/>
              <a:chOff x="2031" y="6011"/>
              <a:chExt cx="6465" cy="2916"/>
            </a:xfrm>
          </p:grpSpPr>
          <p:grpSp>
            <p:nvGrpSpPr>
              <p:cNvPr id="8" name="Group 12">
                <a:extLst>
                  <a:ext uri="{FF2B5EF4-FFF2-40B4-BE49-F238E27FC236}">
                    <a16:creationId xmlns:a16="http://schemas.microsoft.com/office/drawing/2014/main" id="{B5FBED12-E513-B2A7-17A3-EF0B81CF6A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1" y="6011"/>
                <a:ext cx="6465" cy="2232"/>
                <a:chOff x="2031" y="6011"/>
                <a:chExt cx="6465" cy="2232"/>
              </a:xfrm>
            </p:grpSpPr>
            <p:sp>
              <p:nvSpPr>
                <p:cNvPr id="10" name="Oval 13">
                  <a:extLst>
                    <a:ext uri="{FF2B5EF4-FFF2-40B4-BE49-F238E27FC236}">
                      <a16:creationId xmlns:a16="http://schemas.microsoft.com/office/drawing/2014/main" id="{E6BFEE54-A49B-A266-D11F-65395E40EB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66" y="7655"/>
                  <a:ext cx="1470" cy="58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tIns="10800" bIns="10800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rPr>
                    <a:t>函数对象</a:t>
                  </a:r>
                  <a:endParaRPr kumimoji="1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楷体_GB2312" pitchFamily="49" charset="-122"/>
                  </a:endParaRPr>
                </a:p>
              </p:txBody>
            </p:sp>
            <p:sp>
              <p:nvSpPr>
                <p:cNvPr id="11" name="Oval 14">
                  <a:extLst>
                    <a:ext uri="{FF2B5EF4-FFF2-40B4-BE49-F238E27FC236}">
                      <a16:creationId xmlns:a16="http://schemas.microsoft.com/office/drawing/2014/main" id="{64D529C6-9EA1-ACE9-C5BD-1C27753D79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1" y="7655"/>
                  <a:ext cx="1470" cy="58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tIns="10800" bIns="10800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rPr>
                    <a:t>通用算法</a:t>
                  </a:r>
                </a:p>
              </p:txBody>
            </p:sp>
            <p:sp>
              <p:nvSpPr>
                <p:cNvPr id="12" name="Line 15">
                  <a:extLst>
                    <a:ext uri="{FF2B5EF4-FFF2-40B4-BE49-F238E27FC236}">
                      <a16:creationId xmlns:a16="http://schemas.microsoft.com/office/drawing/2014/main" id="{23F9D4DD-587D-A4CB-9C7C-4FB1C5B94F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601" y="7967"/>
                  <a:ext cx="136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" name="Rectangle 16">
                  <a:extLst>
                    <a:ext uri="{FF2B5EF4-FFF2-40B4-BE49-F238E27FC236}">
                      <a16:creationId xmlns:a16="http://schemas.microsoft.com/office/drawing/2014/main" id="{DBE24291-9C45-A9B3-577B-A15B05EAB2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16" y="7499"/>
                  <a:ext cx="915" cy="4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marL="0" marR="0" lvl="0" indent="0" algn="just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zh-CN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  <a:p>
                  <a:pPr marL="0" marR="0" lvl="0" indent="0" algn="just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zh-CN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  <a:p>
                  <a:pPr marL="0" marR="0" lvl="0" indent="0" algn="just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rPr>
                    <a:t>assist</a:t>
                  </a:r>
                  <a:endParaRPr kumimoji="1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楷体_GB2312" pitchFamily="49" charset="-122"/>
                  </a:endParaRPr>
                </a:p>
              </p:txBody>
            </p:sp>
            <p:grpSp>
              <p:nvGrpSpPr>
                <p:cNvPr id="14" name="Group 17">
                  <a:extLst>
                    <a:ext uri="{FF2B5EF4-FFF2-40B4-BE49-F238E27FC236}">
                      <a16:creationId xmlns:a16="http://schemas.microsoft.com/office/drawing/2014/main" id="{960FF58A-F845-14D5-7F59-1A0B0343750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31" y="6011"/>
                  <a:ext cx="6465" cy="1644"/>
                  <a:chOff x="2031" y="6011"/>
                  <a:chExt cx="6465" cy="1644"/>
                </a:xfrm>
              </p:grpSpPr>
              <p:sp>
                <p:nvSpPr>
                  <p:cNvPr id="15" name="Oval 18">
                    <a:extLst>
                      <a:ext uri="{FF2B5EF4-FFF2-40B4-BE49-F238E27FC236}">
                        <a16:creationId xmlns:a16="http://schemas.microsoft.com/office/drawing/2014/main" id="{1EB6481D-4B38-2A57-A48F-22C404006AB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31" y="6911"/>
                    <a:ext cx="1155" cy="74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9pPr>
                  </a:lstStyle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楷体_GB2312" pitchFamily="49" charset="-122"/>
                      </a:rPr>
                      <a:t>STL</a:t>
                    </a:r>
                    <a:endParaRPr kumimoji="1" lang="en-US" altLang="zh-CN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7" name="Oval 19">
                    <a:extLst>
                      <a:ext uri="{FF2B5EF4-FFF2-40B4-BE49-F238E27FC236}">
                        <a16:creationId xmlns:a16="http://schemas.microsoft.com/office/drawing/2014/main" id="{9947E6A8-6F3A-3AD2-3708-65C2B4235C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26" y="6167"/>
                    <a:ext cx="1470" cy="55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9pPr>
                  </a:lstStyle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zh-CN" altLang="en-US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楷体_GB2312" pitchFamily="49" charset="-122"/>
                      </a:rPr>
                      <a:t>容器</a:t>
                    </a:r>
                    <a:endParaRPr kumimoji="1" lang="zh-CN" altLang="en-US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B22258F3-7C14-0AFA-8C09-6DEEF3A9B93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966" y="6167"/>
                    <a:ext cx="1470" cy="55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9pPr>
                  </a:lstStyle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zh-CN" altLang="en-US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楷体_GB2312" pitchFamily="49" charset="-122"/>
                      </a:rPr>
                      <a:t>迭代器</a:t>
                    </a:r>
                    <a:endParaRPr kumimoji="1" lang="zh-CN" altLang="en-US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22" name="Line 21">
                    <a:extLst>
                      <a:ext uri="{FF2B5EF4-FFF2-40B4-BE49-F238E27FC236}">
                        <a16:creationId xmlns:a16="http://schemas.microsoft.com/office/drawing/2014/main" id="{DCCED0D2-2FB0-EACB-903C-7B149D06E1E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81" y="6539"/>
                    <a:ext cx="1050" cy="55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C0BEFD97-137E-7763-F0E7-45E93386D1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66" y="6353"/>
                    <a:ext cx="1155" cy="5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9pPr>
                  </a:lstStyle>
                  <a:p>
                    <a:pPr marL="0" marR="0" lvl="0" indent="0" algn="just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楷体_GB2312" pitchFamily="49" charset="-122"/>
                      </a:rPr>
                      <a:t>supports</a:t>
                    </a:r>
                    <a:endParaRPr kumimoji="1" lang="en-US" altLang="zh-CN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F0D63C67-AB01-FEF3-942C-E48F2117A2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01" y="6941"/>
                    <a:ext cx="1155" cy="5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9pPr>
                  </a:lstStyle>
                  <a:p>
                    <a:pPr marL="0" marR="0" lvl="0" indent="0" algn="just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楷体_GB2312" pitchFamily="49" charset="-122"/>
                      </a:rPr>
                      <a:t>apply to</a:t>
                    </a:r>
                    <a:endParaRPr kumimoji="1" lang="en-US" altLang="zh-CN" sz="20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25" name="Line 24">
                    <a:extLst>
                      <a:ext uri="{FF2B5EF4-FFF2-40B4-BE49-F238E27FC236}">
                        <a16:creationId xmlns:a16="http://schemas.microsoft.com/office/drawing/2014/main" id="{26066C05-A8C5-BD54-E622-17509A4A8F3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61" y="6725"/>
                    <a:ext cx="0" cy="93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6" name="Line 25">
                    <a:extLst>
                      <a:ext uri="{FF2B5EF4-FFF2-40B4-BE49-F238E27FC236}">
                        <a16:creationId xmlns:a16="http://schemas.microsoft.com/office/drawing/2014/main" id="{87DB5C67-CFCB-9AFF-90E2-6EDB25F852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481" y="6458"/>
                    <a:ext cx="147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FE360595-DCD0-FA5A-7970-FF2A73C6A47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01" y="6011"/>
                    <a:ext cx="840" cy="5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9pPr>
                  </a:lstStyle>
                  <a:p>
                    <a:pPr marL="0" marR="0" lvl="0" indent="0" algn="just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楷体_GB2312" pitchFamily="49" charset="-122"/>
                      </a:rPr>
                      <a:t>access</a:t>
                    </a:r>
                    <a:endParaRPr kumimoji="1" lang="en-US" altLang="zh-CN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28" name="Line 27">
                    <a:extLst>
                      <a:ext uri="{FF2B5EF4-FFF2-40B4-BE49-F238E27FC236}">
                        <a16:creationId xmlns:a16="http://schemas.microsoft.com/office/drawing/2014/main" id="{B0279549-F12F-9009-10FA-9D3F8136B75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806" y="6725"/>
                    <a:ext cx="0" cy="93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ABFAEFD6-5801-5B67-6108-013AC58946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761" y="6941"/>
                    <a:ext cx="735" cy="5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9pPr>
                  </a:lstStyle>
                  <a:p>
                    <a:pPr marL="0" marR="0" lvl="0" indent="0" algn="just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楷体_GB2312" pitchFamily="49" charset="-122"/>
                      </a:rPr>
                      <a:t>use</a:t>
                    </a:r>
                    <a:endParaRPr kumimoji="1" lang="en-US" altLang="zh-CN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9182DE03-3A45-E970-831B-EFAD2F8E08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546" y="6911"/>
                    <a:ext cx="735" cy="5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楷体_GB2312" pitchFamily="49" charset="-122"/>
                      </a:defRPr>
                    </a:lvl9pPr>
                  </a:lstStyle>
                  <a:p>
                    <a:pPr marL="0" marR="0" lvl="0" indent="0" algn="just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楷体_GB2312" pitchFamily="49" charset="-122"/>
                      </a:rPr>
                      <a:t>use</a:t>
                    </a:r>
                    <a:endParaRPr kumimoji="1" lang="en-US" altLang="zh-CN" sz="20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楷体_GB2312" pitchFamily="49" charset="-122"/>
                    </a:endParaRPr>
                  </a:p>
                </p:txBody>
              </p:sp>
            </p:grpSp>
          </p:grpSp>
          <p:sp>
            <p:nvSpPr>
              <p:cNvPr id="9" name="Rectangle 30">
                <a:extLst>
                  <a:ext uri="{FF2B5EF4-FFF2-40B4-BE49-F238E27FC236}">
                    <a16:creationId xmlns:a16="http://schemas.microsoft.com/office/drawing/2014/main" id="{8EDD8391-5BC3-4443-3168-2682BB99F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1" y="8369"/>
                <a:ext cx="2310" cy="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 STL</a:t>
                </a:r>
                <a:r>
                  <a:rPr kumimoji="1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结构图</a:t>
                </a:r>
                <a:endParaRPr kumimoji="1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65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D5FF47A-990E-F92E-27AA-C961E2662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1370939"/>
            <a:ext cx="5544616" cy="2889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defTabSz="914400" fontAlgn="base">
              <a:lnSpc>
                <a:spcPct val="20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zh-CN" altLang="en-US" sz="32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顺序容器</a:t>
            </a:r>
            <a:r>
              <a:rPr kumimoji="1" lang="en-US" altLang="zh-CN" sz="32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</a:t>
            </a:r>
            <a:r>
              <a:rPr kumimoji="1" lang="zh-CN" altLang="en-US" sz="32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序列容器</a:t>
            </a:r>
            <a:endParaRPr kumimoji="1" lang="en-US" altLang="zh-CN" sz="3200" b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indent="-457200" defTabSz="914400" fontAlgn="base">
              <a:lnSpc>
                <a:spcPct val="20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zh-CN" altLang="en-US" sz="32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关联容器</a:t>
            </a:r>
            <a:endParaRPr kumimoji="1" lang="en-US" altLang="zh-CN" sz="3200" b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457200" indent="-457200" defTabSz="914400" fontAlgn="base">
              <a:lnSpc>
                <a:spcPct val="20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zh-CN" altLang="en-US" sz="32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容器适配器</a:t>
            </a:r>
          </a:p>
        </p:txBody>
      </p:sp>
    </p:spTree>
    <p:extLst>
      <p:ext uri="{BB962C8B-B14F-4D97-AF65-F5344CB8AC3E}">
        <p14:creationId xmlns:p14="http://schemas.microsoft.com/office/powerpoint/2010/main" val="256796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32224</TotalTime>
  <Words>5574</Words>
  <Application>Microsoft Office PowerPoint</Application>
  <PresentationFormat>全屏显示(4:3)</PresentationFormat>
  <Paragraphs>822</Paragraphs>
  <Slides>56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9" baseType="lpstr">
      <vt:lpstr>黑体</vt:lpstr>
      <vt:lpstr>华文仿宋</vt:lpstr>
      <vt:lpstr>宋体</vt:lpstr>
      <vt:lpstr>微软雅黑</vt:lpstr>
      <vt:lpstr>Arial</vt:lpstr>
      <vt:lpstr>Calibri</vt:lpstr>
      <vt:lpstr>Calibri Light</vt:lpstr>
      <vt:lpstr>Consolas</vt:lpstr>
      <vt:lpstr>Tahoma</vt:lpstr>
      <vt:lpstr>Times New Roman</vt:lpstr>
      <vt:lpstr>Verdana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shichao</cp:lastModifiedBy>
  <cp:revision>1487</cp:revision>
  <dcterms:created xsi:type="dcterms:W3CDTF">2020-12-02T06:13:34Z</dcterms:created>
  <dcterms:modified xsi:type="dcterms:W3CDTF">2023-11-30T04:19:22Z</dcterms:modified>
</cp:coreProperties>
</file>