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394" r:id="rId2"/>
    <p:sldId id="395" r:id="rId3"/>
    <p:sldId id="396" r:id="rId4"/>
    <p:sldId id="397" r:id="rId5"/>
    <p:sldId id="567" r:id="rId6"/>
    <p:sldId id="568" r:id="rId7"/>
    <p:sldId id="569" r:id="rId8"/>
    <p:sldId id="570" r:id="rId9"/>
    <p:sldId id="571" r:id="rId10"/>
    <p:sldId id="572" r:id="rId11"/>
    <p:sldId id="573" r:id="rId12"/>
    <p:sldId id="574" r:id="rId13"/>
    <p:sldId id="575" r:id="rId14"/>
    <p:sldId id="576" r:id="rId15"/>
    <p:sldId id="577" r:id="rId16"/>
    <p:sldId id="578" r:id="rId17"/>
    <p:sldId id="579" r:id="rId18"/>
    <p:sldId id="580" r:id="rId19"/>
    <p:sldId id="581" r:id="rId20"/>
    <p:sldId id="582" r:id="rId21"/>
    <p:sldId id="583" r:id="rId22"/>
    <p:sldId id="584" r:id="rId23"/>
    <p:sldId id="585" r:id="rId24"/>
    <p:sldId id="586" r:id="rId25"/>
    <p:sldId id="587" r:id="rId26"/>
    <p:sldId id="588" r:id="rId27"/>
    <p:sldId id="589" r:id="rId28"/>
    <p:sldId id="590" r:id="rId29"/>
    <p:sldId id="591" r:id="rId30"/>
    <p:sldId id="592" r:id="rId31"/>
    <p:sldId id="593" r:id="rId32"/>
    <p:sldId id="594" r:id="rId33"/>
    <p:sldId id="595" r:id="rId34"/>
    <p:sldId id="596" r:id="rId35"/>
    <p:sldId id="597" r:id="rId36"/>
    <p:sldId id="598" r:id="rId37"/>
    <p:sldId id="599" r:id="rId38"/>
    <p:sldId id="600" r:id="rId39"/>
    <p:sldId id="601" r:id="rId40"/>
    <p:sldId id="602" r:id="rId41"/>
    <p:sldId id="603" r:id="rId42"/>
    <p:sldId id="604" r:id="rId43"/>
    <p:sldId id="605" r:id="rId44"/>
    <p:sldId id="606" r:id="rId45"/>
    <p:sldId id="266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4F96"/>
    <a:srgbClr val="4472C4"/>
    <a:srgbClr val="FFFFFF"/>
    <a:srgbClr val="972630"/>
    <a:srgbClr val="E9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1" autoAdjust="0"/>
    <p:restoredTop sz="94915" autoAdjust="0"/>
  </p:normalViewPr>
  <p:slideViewPr>
    <p:cSldViewPr snapToGrid="0" snapToObjects="1">
      <p:cViewPr varScale="1">
        <p:scale>
          <a:sx n="86" d="100"/>
          <a:sy n="86" d="100"/>
        </p:scale>
        <p:origin x="11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8087A-2E18-834E-87F0-796B6AA0FBAE}" type="datetimeFigureOut">
              <a:rPr lang="x-none" altLang="zh-CN" smtClean="0"/>
              <a:t>2023/10/23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A9A9A-EB36-3A4D-89FD-154D131BB50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4612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58603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10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31563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4112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02818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92574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0475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19934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0929365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17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91483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58231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40084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3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99792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4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60238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27356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1398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7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40023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8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43529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A9A9A-EB36-3A4D-89FD-154D131BB500}" type="slidenum">
              <a:rPr lang="x-none" smtClean="0"/>
              <a:t>9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15559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367677" y="163516"/>
              <a:ext cx="5828734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基于对象的程序设计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71956368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13039" y="163516"/>
              <a:ext cx="5923911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en-US" altLang="zh-CN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的数据类型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0649734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213039" y="163516"/>
              <a:ext cx="5923911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en-US" altLang="zh-CN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3.4 C++</a:t>
              </a: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的输入与输出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280147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3172-7326-274D-A025-61A6C0F815DA}" type="datetime1">
              <a:rPr lang="en-US" smtClean="0"/>
              <a:t>10/23/2023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54670948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33AB0-02CA-9E44-93B5-ABD23FEEE5D8}" type="datetime1">
              <a:rPr lang="en-US" smtClean="0"/>
              <a:t>10/23/2023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26475845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4D82-05DA-6E47-9732-811A0EE3FB5D}" type="datetime1">
              <a:rPr lang="en-US" smtClean="0"/>
              <a:t>10/23/2023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944643453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E4B23-5173-4144-B19A-D03A890A29AA}" type="datetime1">
              <a:rPr lang="en-US" smtClean="0"/>
              <a:t>10/23/2023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4399035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AC15-A111-124F-A5AC-2086258B21C0}" type="datetime1">
              <a:rPr lang="en-US" smtClean="0"/>
              <a:t>10/23/2023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964195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A31F1-E037-734F-B280-B7C999D04781}" type="datetime1">
              <a:rPr lang="en-US" smtClean="0"/>
              <a:t>10/23/2023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390500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FFD0-0DF7-5B43-9974-D18ED6775930}" type="datetime1">
              <a:rPr lang="en-US" smtClean="0"/>
              <a:t>10/23/2023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45861116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C06A-9456-F341-AEB0-3DF0E67DC59E}" type="datetime1">
              <a:rPr lang="en-US" smtClean="0"/>
              <a:t>10/23/2023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7111019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6299" y="289156"/>
              <a:ext cx="6249262" cy="5232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12.1 </a:t>
              </a:r>
              <a:r>
                <a:rPr lang="zh-CN" altLang="en-US" sz="28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多态性概述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929902776"/>
      </p:ext>
    </p:extLst>
  </p:cSld>
  <p:clrMapOvr>
    <a:masterClrMapping/>
  </p:clrMapOvr>
  <p:transition spd="slow">
    <p:wip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81D2-4F58-3341-B7D7-AC73EFD15F88}" type="datetime1">
              <a:rPr lang="en-US" smtClean="0"/>
              <a:t>10/23/2023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96409035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69482-4C37-FF42-9DBE-9452E01F0D58}" type="datetime1">
              <a:rPr lang="en-US" smtClean="0"/>
              <a:t>10/23/2023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4940479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>
            <a:extLst>
              <a:ext uri="{FF2B5EF4-FFF2-40B4-BE49-F238E27FC236}">
                <a16:creationId xmlns:a16="http://schemas.microsoft.com/office/drawing/2014/main" id="{F10BED95-7C7C-BC4E-B1D0-5C6EA43111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2526" y="-12526"/>
            <a:ext cx="9156526" cy="1197582"/>
          </a:xfrm>
          <a:prstGeom prst="rect">
            <a:avLst/>
          </a:prstGeom>
          <a:solidFill>
            <a:srgbClr val="044F96"/>
          </a:solidFill>
          <a:ln>
            <a:noFill/>
          </a:ln>
        </p:spPr>
        <p:txBody>
          <a:bodyPr wrap="none" lIns="91437" tIns="45719" rIns="91437" bIns="45719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endParaRPr lang="zh-CN" altLang="zh-CN" sz="5400" b="1">
              <a:solidFill>
                <a:srgbClr val="FFFF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" name="Text Box 90">
            <a:extLst>
              <a:ext uri="{FF2B5EF4-FFF2-40B4-BE49-F238E27FC236}">
                <a16:creationId xmlns:a16="http://schemas.microsoft.com/office/drawing/2014/main" id="{D2BC217E-0B45-856B-FEB0-11F17E2E70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9603" y="318652"/>
            <a:ext cx="6139600" cy="461665"/>
          </a:xfrm>
          <a:prstGeom prst="rect">
            <a:avLst/>
          </a:prstGeom>
          <a:solidFill>
            <a:srgbClr val="04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24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12.2 </a:t>
            </a:r>
            <a:r>
              <a:rPr lang="zh-CN" altLang="en-US" sz="24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基类与派生类对象之间的赋值兼容关系</a:t>
            </a:r>
          </a:p>
        </p:txBody>
      </p:sp>
    </p:spTree>
    <p:extLst>
      <p:ext uri="{BB962C8B-B14F-4D97-AF65-F5344CB8AC3E}">
        <p14:creationId xmlns:p14="http://schemas.microsoft.com/office/powerpoint/2010/main" val="101508717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 userDrawn="1"/>
        </p:nvGrpSpPr>
        <p:grpSpPr>
          <a:xfrm>
            <a:off x="-12526" y="-12526"/>
            <a:ext cx="9156526" cy="1197582"/>
            <a:chOff x="-25962" y="-17463"/>
            <a:chExt cx="9194104" cy="1197582"/>
          </a:xfrm>
          <a:solidFill>
            <a:srgbClr val="044F96"/>
          </a:solidFill>
        </p:grpSpPr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-25962" y="-17463"/>
              <a:ext cx="9194104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1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 userDrawn="1"/>
          </p:nvSpPr>
          <p:spPr bwMode="auto">
            <a:xfrm>
              <a:off x="66299" y="289156"/>
              <a:ext cx="6249262" cy="52322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en-US" altLang="zh-CN" sz="28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12.3 </a:t>
              </a:r>
              <a:r>
                <a:rPr lang="zh-CN" altLang="en-US" sz="28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虚函数</a:t>
              </a:r>
            </a:p>
          </p:txBody>
        </p:sp>
      </p:grp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69369480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>
            <a:extLst>
              <a:ext uri="{FF2B5EF4-FFF2-40B4-BE49-F238E27FC236}">
                <a16:creationId xmlns:a16="http://schemas.microsoft.com/office/drawing/2014/main" id="{F10BED95-7C7C-BC4E-B1D0-5C6EA43111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2526" y="-12526"/>
            <a:ext cx="9156526" cy="1197582"/>
          </a:xfrm>
          <a:prstGeom prst="rect">
            <a:avLst/>
          </a:prstGeom>
          <a:solidFill>
            <a:srgbClr val="044F96"/>
          </a:solidFill>
          <a:ln>
            <a:noFill/>
          </a:ln>
        </p:spPr>
        <p:txBody>
          <a:bodyPr wrap="none" lIns="91437" tIns="45719" rIns="91437" bIns="45719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endParaRPr lang="zh-CN" altLang="zh-CN" sz="5400" b="1">
              <a:solidFill>
                <a:srgbClr val="FFFF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" name="Text Box 90">
            <a:extLst>
              <a:ext uri="{FF2B5EF4-FFF2-40B4-BE49-F238E27FC236}">
                <a16:creationId xmlns:a16="http://schemas.microsoft.com/office/drawing/2014/main" id="{514E0F9B-9971-CC9A-3A5A-30311DEE14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742" y="298784"/>
            <a:ext cx="6188461" cy="523220"/>
          </a:xfrm>
          <a:prstGeom prst="rect">
            <a:avLst/>
          </a:prstGeom>
          <a:solidFill>
            <a:srgbClr val="04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28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12.4 </a:t>
            </a:r>
            <a:r>
              <a:rPr lang="zh-CN" altLang="en-US" sz="28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纯虚函数和抽象类</a:t>
            </a:r>
          </a:p>
        </p:txBody>
      </p:sp>
    </p:spTree>
    <p:extLst>
      <p:ext uri="{BB962C8B-B14F-4D97-AF65-F5344CB8AC3E}">
        <p14:creationId xmlns:p14="http://schemas.microsoft.com/office/powerpoint/2010/main" val="625641725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>
            <a:extLst>
              <a:ext uri="{FF2B5EF4-FFF2-40B4-BE49-F238E27FC236}">
                <a16:creationId xmlns:a16="http://schemas.microsoft.com/office/drawing/2014/main" id="{F10BED95-7C7C-BC4E-B1D0-5C6EA43111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2526" y="-12526"/>
            <a:ext cx="9156526" cy="1197582"/>
          </a:xfrm>
          <a:prstGeom prst="rect">
            <a:avLst/>
          </a:prstGeom>
          <a:solidFill>
            <a:srgbClr val="044F96"/>
          </a:solidFill>
          <a:ln>
            <a:noFill/>
          </a:ln>
        </p:spPr>
        <p:txBody>
          <a:bodyPr wrap="none" lIns="91437" tIns="45719" rIns="91437" bIns="45719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endParaRPr lang="zh-CN" altLang="zh-CN" sz="5400" b="1">
              <a:solidFill>
                <a:srgbClr val="FFFF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3" name="Text Box 90">
            <a:extLst>
              <a:ext uri="{FF2B5EF4-FFF2-40B4-BE49-F238E27FC236}">
                <a16:creationId xmlns:a16="http://schemas.microsoft.com/office/drawing/2014/main" id="{7D7C4AEC-2A5B-4728-0F3B-3FDD52382F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257097"/>
            <a:ext cx="6121594" cy="553998"/>
          </a:xfrm>
          <a:prstGeom prst="rect">
            <a:avLst/>
          </a:prstGeom>
          <a:solidFill>
            <a:srgbClr val="04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30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11.5 </a:t>
            </a:r>
            <a:r>
              <a:rPr lang="zh-CN" altLang="en-US" sz="30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派生类的构造函数和析构函数</a:t>
            </a:r>
          </a:p>
        </p:txBody>
      </p:sp>
    </p:spTree>
    <p:extLst>
      <p:ext uri="{BB962C8B-B14F-4D97-AF65-F5344CB8AC3E}">
        <p14:creationId xmlns:p14="http://schemas.microsoft.com/office/powerpoint/2010/main" val="194970775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>
            <a:extLst>
              <a:ext uri="{FF2B5EF4-FFF2-40B4-BE49-F238E27FC236}">
                <a16:creationId xmlns:a16="http://schemas.microsoft.com/office/drawing/2014/main" id="{F10BED95-7C7C-BC4E-B1D0-5C6EA43111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2526" y="-12526"/>
            <a:ext cx="9156526" cy="1197582"/>
          </a:xfrm>
          <a:prstGeom prst="rect">
            <a:avLst/>
          </a:prstGeom>
          <a:solidFill>
            <a:srgbClr val="044F96"/>
          </a:solidFill>
          <a:ln>
            <a:noFill/>
          </a:ln>
        </p:spPr>
        <p:txBody>
          <a:bodyPr wrap="none" lIns="91437" tIns="45719" rIns="91437" bIns="45719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endParaRPr lang="zh-CN" altLang="zh-CN" sz="5400" b="1">
              <a:solidFill>
                <a:srgbClr val="FFFF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" name="Text Box 90">
            <a:extLst>
              <a:ext uri="{FF2B5EF4-FFF2-40B4-BE49-F238E27FC236}">
                <a16:creationId xmlns:a16="http://schemas.microsoft.com/office/drawing/2014/main" id="{9D23C8DD-059C-30FE-25F0-EBDD4D544B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9504" y="257097"/>
            <a:ext cx="5899699" cy="584775"/>
          </a:xfrm>
          <a:prstGeom prst="rect">
            <a:avLst/>
          </a:prstGeom>
          <a:solidFill>
            <a:srgbClr val="04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32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10.6 </a:t>
            </a:r>
            <a:r>
              <a:rPr lang="zh-CN" altLang="en-US" sz="32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重载单目运算符</a:t>
            </a:r>
          </a:p>
        </p:txBody>
      </p:sp>
    </p:spTree>
    <p:extLst>
      <p:ext uri="{BB962C8B-B14F-4D97-AF65-F5344CB8AC3E}">
        <p14:creationId xmlns:p14="http://schemas.microsoft.com/office/powerpoint/2010/main" val="203535849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>
            <a:extLst>
              <a:ext uri="{FF2B5EF4-FFF2-40B4-BE49-F238E27FC236}">
                <a16:creationId xmlns:a16="http://schemas.microsoft.com/office/drawing/2014/main" id="{F10BED95-7C7C-BC4E-B1D0-5C6EA43111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2526" y="-12526"/>
            <a:ext cx="9156526" cy="1197582"/>
          </a:xfrm>
          <a:prstGeom prst="rect">
            <a:avLst/>
          </a:prstGeom>
          <a:solidFill>
            <a:srgbClr val="044F96"/>
          </a:solidFill>
          <a:ln>
            <a:noFill/>
          </a:ln>
        </p:spPr>
        <p:txBody>
          <a:bodyPr wrap="none" lIns="91437" tIns="45719" rIns="91437" bIns="45719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endParaRPr lang="zh-CN" altLang="zh-CN" sz="5400" b="1">
              <a:solidFill>
                <a:srgbClr val="FFFF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" name="Text Box 90">
            <a:extLst>
              <a:ext uri="{FF2B5EF4-FFF2-40B4-BE49-F238E27FC236}">
                <a16:creationId xmlns:a16="http://schemas.microsoft.com/office/drawing/2014/main" id="{514E0F9B-9971-CC9A-3A5A-30311DEE14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742" y="298784"/>
            <a:ext cx="6188461" cy="461665"/>
          </a:xfrm>
          <a:prstGeom prst="rect">
            <a:avLst/>
          </a:prstGeom>
          <a:solidFill>
            <a:srgbClr val="04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24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10.7 </a:t>
            </a:r>
            <a:r>
              <a:rPr lang="zh-CN" altLang="en-US" sz="24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重载流插入运算符和流提取运算符</a:t>
            </a:r>
          </a:p>
        </p:txBody>
      </p:sp>
    </p:spTree>
    <p:extLst>
      <p:ext uri="{BB962C8B-B14F-4D97-AF65-F5344CB8AC3E}">
        <p14:creationId xmlns:p14="http://schemas.microsoft.com/office/powerpoint/2010/main" val="3878555583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8">
            <a:extLst>
              <a:ext uri="{FF2B5EF4-FFF2-40B4-BE49-F238E27FC236}">
                <a16:creationId xmlns:a16="http://schemas.microsoft.com/office/drawing/2014/main" id="{F10BED95-7C7C-BC4E-B1D0-5C6EA43111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2526" y="-12526"/>
            <a:ext cx="9156526" cy="1197582"/>
          </a:xfrm>
          <a:prstGeom prst="rect">
            <a:avLst/>
          </a:prstGeom>
          <a:solidFill>
            <a:srgbClr val="044F96"/>
          </a:solidFill>
          <a:ln>
            <a:noFill/>
          </a:ln>
        </p:spPr>
        <p:txBody>
          <a:bodyPr wrap="none" lIns="91437" tIns="45719" rIns="91437" bIns="45719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endParaRPr lang="zh-CN" altLang="zh-CN" sz="5400" b="1">
              <a:solidFill>
                <a:srgbClr val="FFFFFF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425D8EA-E7C6-DD46-9E08-2C9527F8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x-none" dirty="0"/>
              <a:t>P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fld id="{50172CA1-3DAE-564C-BB46-56756200256A}" type="slidenum">
              <a:rPr lang="x-none" smtClean="0"/>
              <a:pPr/>
              <a:t>‹#›</a:t>
            </a:fld>
            <a:endParaRPr lang="x-none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2" name="Text Box 90">
            <a:extLst>
              <a:ext uri="{FF2B5EF4-FFF2-40B4-BE49-F238E27FC236}">
                <a16:creationId xmlns:a16="http://schemas.microsoft.com/office/drawing/2014/main" id="{188B2A9F-08E1-2CFE-D1A9-AD30119C256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79504" y="257097"/>
            <a:ext cx="5899699" cy="584775"/>
          </a:xfrm>
          <a:prstGeom prst="rect">
            <a:avLst/>
          </a:prstGeom>
          <a:solidFill>
            <a:srgbClr val="044F9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CN" sz="32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10.8 </a:t>
            </a:r>
            <a:r>
              <a:rPr lang="zh-CN" altLang="en-US" sz="32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不同类型数据间的转换</a:t>
            </a:r>
          </a:p>
        </p:txBody>
      </p:sp>
    </p:spTree>
    <p:extLst>
      <p:ext uri="{BB962C8B-B14F-4D97-AF65-F5344CB8AC3E}">
        <p14:creationId xmlns:p14="http://schemas.microsoft.com/office/powerpoint/2010/main" val="28350081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8C67E-3983-394B-99F2-6BED77F20303}" type="datetime1">
              <a:rPr lang="en-US" smtClean="0"/>
              <a:t>10/23/2023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72CA1-3DAE-564C-BB46-56756200256A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5719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80" r:id="rId4"/>
    <p:sldLayoutId id="2147483674" r:id="rId5"/>
    <p:sldLayoutId id="2147483675" r:id="rId6"/>
    <p:sldLayoutId id="2147483676" r:id="rId7"/>
    <p:sldLayoutId id="2147483681" r:id="rId8"/>
    <p:sldLayoutId id="2147483677" r:id="rId9"/>
    <p:sldLayoutId id="2147483678" r:id="rId10"/>
    <p:sldLayoutId id="2147483679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5-5.tx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hyperlink" Target="5-6.tx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5-4.txt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5-4-1.txt" TargetMode="External"/><Relationship Id="rId2" Type="http://schemas.openxmlformats.org/officeDocument/2006/relationships/hyperlink" Target="5-4.tx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5-7.txt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5-8.txt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5-8-1.txt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5-9.txt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440" y="-18531"/>
            <a:ext cx="9154877" cy="1197582"/>
            <a:chOff x="-5440" y="-18531"/>
            <a:chExt cx="9154877" cy="1197582"/>
          </a:xfrm>
          <a:solidFill>
            <a:srgbClr val="044F96"/>
          </a:solidFill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440" y="-18531"/>
              <a:ext cx="9154877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587" y="162448"/>
              <a:ext cx="5095144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面向对象编程</a:t>
              </a:r>
              <a:r>
                <a:rPr lang="en-US" altLang="zh-CN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endParaRPr lang="zh-CN" altLang="en-US" sz="40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2">
            <a:extLst>
              <a:ext uri="{FF2B5EF4-FFF2-40B4-BE49-F238E27FC236}">
                <a16:creationId xmlns:a16="http://schemas.microsoft.com/office/drawing/2014/main" id="{89E627E6-A707-FB4B-B877-FD871B38022D}"/>
              </a:ext>
            </a:extLst>
          </p:cNvPr>
          <p:cNvSpPr/>
          <p:nvPr/>
        </p:nvSpPr>
        <p:spPr>
          <a:xfrm>
            <a:off x="-10877" y="2500587"/>
            <a:ext cx="9154877" cy="646323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基于对象的程序设计</a:t>
            </a:r>
          </a:p>
        </p:txBody>
      </p:sp>
      <p:cxnSp>
        <p:nvCxnSpPr>
          <p:cNvPr id="15" name="直接连接符 5">
            <a:extLst>
              <a:ext uri="{FF2B5EF4-FFF2-40B4-BE49-F238E27FC236}">
                <a16:creationId xmlns:a16="http://schemas.microsoft.com/office/drawing/2014/main" id="{730AE0B0-1908-C849-BF7A-EE090AEA732A}"/>
              </a:ext>
            </a:extLst>
          </p:cNvPr>
          <p:cNvCxnSpPr/>
          <p:nvPr/>
        </p:nvCxnSpPr>
        <p:spPr>
          <a:xfrm>
            <a:off x="1439979" y="3319136"/>
            <a:ext cx="6253163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13" name="矩形 2">
            <a:extLst>
              <a:ext uri="{FF2B5EF4-FFF2-40B4-BE49-F238E27FC236}">
                <a16:creationId xmlns:a16="http://schemas.microsoft.com/office/drawing/2014/main" id="{C556C3F6-47D4-E068-FF98-CA80DC695DE8}"/>
              </a:ext>
            </a:extLst>
          </p:cNvPr>
          <p:cNvSpPr/>
          <p:nvPr/>
        </p:nvSpPr>
        <p:spPr>
          <a:xfrm>
            <a:off x="-10879" y="4104067"/>
            <a:ext cx="9154877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主讲人：阚世超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D562428-9558-36C2-BAD0-C756080C8F48}"/>
              </a:ext>
            </a:extLst>
          </p:cNvPr>
          <p:cNvSpPr/>
          <p:nvPr/>
        </p:nvSpPr>
        <p:spPr>
          <a:xfrm>
            <a:off x="-51920" y="3580507"/>
            <a:ext cx="9154877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2023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秋季学期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6C9A0B-E263-6C37-E931-990DBE51F313}"/>
              </a:ext>
            </a:extLst>
          </p:cNvPr>
          <p:cNvSpPr/>
          <p:nvPr/>
        </p:nvSpPr>
        <p:spPr>
          <a:xfrm>
            <a:off x="-8577" y="4689529"/>
            <a:ext cx="9154877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邮件：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kanshichao@csu.edu.cn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ijay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11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7348A7-F79B-22C4-AC89-14DD40FB0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1412831"/>
            <a:ext cx="8735123" cy="461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说明：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所谓赋值仅仅指对基类的数据成员赋值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41F71-4F3C-F346-9254-3752E820B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300" y="2247678"/>
            <a:ext cx="6192837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303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CFD11A3-FDD5-7052-EBA0-95EA8D2E7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57" y="1224931"/>
            <a:ext cx="8644209" cy="493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1" hangingPunct="1"/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sz="280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可以用派生类对象来初始化基类对象的引用。</a:t>
            </a:r>
          </a:p>
          <a:p>
            <a:pPr algn="just" defTabSz="914400" eaLnBrk="1" hangingPunct="1"/>
            <a:r>
              <a:rPr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例如</a:t>
            </a:r>
            <a:r>
              <a:rPr lang="en-US" altLang="zh-CN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 algn="l" defTabSz="914400" eaLnBrk="1" hangingPunct="1"/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Base b;           //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定义基类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Base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的对象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b</a:t>
            </a:r>
          </a:p>
          <a:p>
            <a:pPr algn="l" defTabSz="914400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Derived d;        //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定义基类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Base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的公有派生类</a:t>
            </a:r>
          </a:p>
          <a:p>
            <a:pPr algn="l" defTabSz="914400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                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//Derived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的对象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800">
                <a:ea typeface="楷体_GB2312" pitchFamily="49" charset="-122"/>
              </a:rPr>
              <a:t> 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 algn="l" defTabSz="914400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Base&amp; br=d;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>
                <a:ea typeface="楷体_GB2312" pitchFamily="49" charset="-122"/>
              </a:rPr>
              <a:t> </a:t>
            </a:r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0BB37D4F-421D-C345-E884-C9B0C67417ED}"/>
              </a:ext>
            </a:extLst>
          </p:cNvPr>
          <p:cNvSpPr>
            <a:spLocks/>
          </p:cNvSpPr>
          <p:nvPr/>
        </p:nvSpPr>
        <p:spPr bwMode="auto">
          <a:xfrm>
            <a:off x="4111857" y="4633294"/>
            <a:ext cx="4103688" cy="1411287"/>
          </a:xfrm>
          <a:prstGeom prst="borderCallout2">
            <a:avLst>
              <a:gd name="adj1" fmla="val 8097"/>
              <a:gd name="adj2" fmla="val -1856"/>
              <a:gd name="adj3" fmla="val 8097"/>
              <a:gd name="adj4" fmla="val -17986"/>
              <a:gd name="adj5" fmla="val -34310"/>
              <a:gd name="adj6" fmla="val -34778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定义基类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Base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的对象的引用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br,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并用派生类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Derived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的对象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d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对其初始化 </a:t>
            </a:r>
          </a:p>
        </p:txBody>
      </p:sp>
    </p:spTree>
    <p:extLst>
      <p:ext uri="{BB962C8B-B14F-4D97-AF65-F5344CB8AC3E}">
        <p14:creationId xmlns:p14="http://schemas.microsoft.com/office/powerpoint/2010/main" val="392245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70B4AF-E70F-C74F-6E34-FDCF6A407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79" y="1280531"/>
            <a:ext cx="8686800" cy="491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/>
            <a:r>
              <a:rPr lang="en-US" altLang="zh-CN" sz="3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派生类对象的地址可以赋给指向基类对象的指针。</a:t>
            </a:r>
          </a:p>
          <a:p>
            <a:pPr algn="l" defTabSz="914400" eaLnBrk="1" hangingPunct="1"/>
            <a:r>
              <a:rPr lang="zh-CN" altLang="en-US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 defTabSz="914400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Derived d;     //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定义基类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Base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的公有派生类</a:t>
            </a:r>
          </a:p>
          <a:p>
            <a:pPr algn="l" defTabSz="914400" eaLnBrk="1" hangingPunct="1"/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                 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//Derived</a:t>
            </a:r>
            <a:r>
              <a:rPr lang="zh-CN" altLang="en-US" sz="2800">
                <a:latin typeface="楷体_GB2312" pitchFamily="49" charset="-122"/>
                <a:ea typeface="楷体_GB2312" pitchFamily="49" charset="-122"/>
              </a:rPr>
              <a:t>的对象</a:t>
            </a:r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en-US" altLang="zh-CN" sz="2800">
                <a:ea typeface="楷体_GB2312" pitchFamily="49" charset="-122"/>
              </a:rPr>
              <a:t> 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  <a:p>
            <a:pPr algn="l" defTabSz="914400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 Base* bp=&amp;d; </a:t>
            </a:r>
            <a:r>
              <a:rPr lang="en-US" altLang="zh-CN" sz="2800">
                <a:ea typeface="楷体_GB2312" pitchFamily="49" charset="-122"/>
              </a:rPr>
              <a:t> </a:t>
            </a:r>
            <a:endParaRPr lang="en-US" altLang="zh-CN" sz="28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4BB648FE-9660-A4A9-DEE8-1FE9416347C1}"/>
              </a:ext>
            </a:extLst>
          </p:cNvPr>
          <p:cNvSpPr>
            <a:spLocks/>
          </p:cNvSpPr>
          <p:nvPr/>
        </p:nvSpPr>
        <p:spPr bwMode="auto">
          <a:xfrm>
            <a:off x="3106092" y="4328531"/>
            <a:ext cx="4464050" cy="1582738"/>
          </a:xfrm>
          <a:prstGeom prst="borderCallout2">
            <a:avLst>
              <a:gd name="adj1" fmla="val 7222"/>
              <a:gd name="adj2" fmla="val -1708"/>
              <a:gd name="adj3" fmla="val 7222"/>
              <a:gd name="adj4" fmla="val -5440"/>
              <a:gd name="adj5" fmla="val -36310"/>
              <a:gd name="adj6" fmla="val -18778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把派生类对象的地址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&amp;d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赋值给指向基类的指针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bp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也就是说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使指向基类对象的指针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bp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指向派生类对象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d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85132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3017225-9F87-7745-7DD7-EFB487CC5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811" y="1241658"/>
            <a:ext cx="8686800" cy="518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(4)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声明为指向基类对象的指针可以指向它的公有派生的对象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但不允许指向它的私有派生的对象。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例如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class Base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{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</a:rPr>
              <a:t>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}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class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Derive: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private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Base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{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</a:rPr>
              <a:t>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};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int main()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{ Base op1,*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ptr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Derive op2;    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ptr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=&amp;op1;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ptr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=&amp;op2;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</a:rPr>
              <a:t>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C57A30E-C09C-3BDF-5D19-BEC74EE5772B}"/>
              </a:ext>
            </a:extLst>
          </p:cNvPr>
          <p:cNvSpPr>
            <a:spLocks/>
          </p:cNvSpPr>
          <p:nvPr/>
        </p:nvSpPr>
        <p:spPr bwMode="auto">
          <a:xfrm>
            <a:off x="4674467" y="2146391"/>
            <a:ext cx="3816350" cy="1008062"/>
          </a:xfrm>
          <a:prstGeom prst="borderCallout2">
            <a:avLst>
              <a:gd name="adj1" fmla="val 11338"/>
              <a:gd name="adj2" fmla="val -1995"/>
              <a:gd name="adj3" fmla="val 11338"/>
              <a:gd name="adj4" fmla="val -31449"/>
              <a:gd name="adj5" fmla="val 188035"/>
              <a:gd name="adj6" fmla="val -55400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定义基类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Base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的对象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op1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及指向基类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Base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的指针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ptr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99776C15-370F-085E-31FC-D0B0B498387E}"/>
              </a:ext>
            </a:extLst>
          </p:cNvPr>
          <p:cNvSpPr>
            <a:spLocks/>
          </p:cNvSpPr>
          <p:nvPr/>
        </p:nvSpPr>
        <p:spPr bwMode="auto">
          <a:xfrm>
            <a:off x="4483774" y="3401861"/>
            <a:ext cx="4248150" cy="647700"/>
          </a:xfrm>
          <a:prstGeom prst="borderCallout2">
            <a:avLst>
              <a:gd name="adj1" fmla="val 17648"/>
              <a:gd name="adj2" fmla="val -1792"/>
              <a:gd name="adj3" fmla="val 17648"/>
              <a:gd name="adj4" fmla="val -26458"/>
              <a:gd name="adj5" fmla="val 170618"/>
              <a:gd name="adj6" fmla="val -53106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定义派生类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Derive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的对象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op2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F0F05EAB-061A-4FF9-A7A3-C35A590C6269}"/>
              </a:ext>
            </a:extLst>
          </p:cNvPr>
          <p:cNvSpPr>
            <a:spLocks/>
          </p:cNvSpPr>
          <p:nvPr/>
        </p:nvSpPr>
        <p:spPr bwMode="auto">
          <a:xfrm>
            <a:off x="4987011" y="5147145"/>
            <a:ext cx="3600450" cy="1152525"/>
          </a:xfrm>
          <a:prstGeom prst="borderCallout2">
            <a:avLst>
              <a:gd name="adj1" fmla="val 9917"/>
              <a:gd name="adj2" fmla="val -2116"/>
              <a:gd name="adj3" fmla="val 9917"/>
              <a:gd name="adj4" fmla="val -41755"/>
              <a:gd name="adj5" fmla="val 34209"/>
              <a:gd name="adj6" fmla="val -79750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错误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不允许将指向基类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Base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的指针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ptr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指向它的私有派生类对象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op2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376C752-81C5-4145-F132-88E51008C618}"/>
              </a:ext>
            </a:extLst>
          </p:cNvPr>
          <p:cNvSpPr>
            <a:spLocks/>
          </p:cNvSpPr>
          <p:nvPr/>
        </p:nvSpPr>
        <p:spPr bwMode="auto">
          <a:xfrm>
            <a:off x="4483774" y="4409923"/>
            <a:ext cx="4248150" cy="647700"/>
          </a:xfrm>
          <a:prstGeom prst="borderCallout2">
            <a:avLst>
              <a:gd name="adj1" fmla="val 17648"/>
              <a:gd name="adj2" fmla="val -1792"/>
              <a:gd name="adj3" fmla="val 17648"/>
              <a:gd name="adj4" fmla="val -30569"/>
              <a:gd name="adj5" fmla="val 90908"/>
              <a:gd name="adj6" fmla="val -57488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将指针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ptr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指向基类对象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op1</a:t>
            </a:r>
          </a:p>
        </p:txBody>
      </p:sp>
    </p:spTree>
    <p:extLst>
      <p:ext uri="{BB962C8B-B14F-4D97-AF65-F5344CB8AC3E}">
        <p14:creationId xmlns:p14="http://schemas.microsoft.com/office/powerpoint/2010/main" val="42585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2A4C12-6FD1-5273-7D26-ECA1167A7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55" y="1219356"/>
            <a:ext cx="8870795" cy="527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(5) 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允许将一个声明为指向基类的指针指向其公有派生类的对象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但是不能将一个声明为指向派生类对象的指针指向其基类的对象。</a:t>
            </a:r>
          </a:p>
          <a:p>
            <a:pPr algn="l" defTabSz="914400" eaLnBrk="1" hangingPunct="1"/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 defTabSz="914400" eaLnBrk="1" hangingPunct="1"/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class Base{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};</a:t>
            </a:r>
          </a:p>
          <a:p>
            <a:pPr algn="l" defTabSz="914400" eaLnBrk="1" hangingPunct="1"/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class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Derived:public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Base{ 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};</a:t>
            </a:r>
          </a:p>
          <a:p>
            <a:pPr algn="l" defTabSz="914400" eaLnBrk="1" hangingPunct="1"/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int main()</a:t>
            </a:r>
          </a:p>
          <a:p>
            <a:pPr algn="l" defTabSz="914400" eaLnBrk="1" hangingPunct="1"/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 Base obj1;          </a:t>
            </a:r>
          </a:p>
          <a:p>
            <a:pPr algn="l" defTabSz="914400" eaLnBrk="1" hangingPunct="1"/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Derived obj2,*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ptr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; </a:t>
            </a:r>
          </a:p>
          <a:p>
            <a:pPr algn="l" defTabSz="914400" eaLnBrk="1" hangingPunct="1"/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ptr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=&amp;obj2;          </a:t>
            </a:r>
          </a:p>
          <a:p>
            <a:pPr algn="l" defTabSz="914400" eaLnBrk="1" hangingPunct="1"/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ptr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=&amp;obj1; </a:t>
            </a:r>
          </a:p>
          <a:p>
            <a:pPr algn="l" defTabSz="914400" eaLnBrk="1" hangingPunct="1"/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…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}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79301D4B-1897-71D7-6BAA-360EFA5533DC}"/>
              </a:ext>
            </a:extLst>
          </p:cNvPr>
          <p:cNvSpPr>
            <a:spLocks/>
          </p:cNvSpPr>
          <p:nvPr/>
        </p:nvSpPr>
        <p:spPr bwMode="auto">
          <a:xfrm>
            <a:off x="5165532" y="2207149"/>
            <a:ext cx="2947988" cy="609600"/>
          </a:xfrm>
          <a:prstGeom prst="borderCallout2">
            <a:avLst>
              <a:gd name="adj1" fmla="val 18750"/>
              <a:gd name="adj2" fmla="val -2583"/>
              <a:gd name="adj3" fmla="val 18750"/>
              <a:gd name="adj4" fmla="val -56810"/>
              <a:gd name="adj5" fmla="val 355670"/>
              <a:gd name="adj6" fmla="val -111212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定义基类对象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obj1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B992813-9BCF-D0CF-7987-E7AA96A0CA7B}"/>
              </a:ext>
            </a:extLst>
          </p:cNvPr>
          <p:cNvSpPr>
            <a:spLocks/>
          </p:cNvSpPr>
          <p:nvPr/>
        </p:nvSpPr>
        <p:spPr bwMode="auto">
          <a:xfrm>
            <a:off x="4943669" y="3956758"/>
            <a:ext cx="3816350" cy="1008062"/>
          </a:xfrm>
          <a:prstGeom prst="borderCallout2">
            <a:avLst>
              <a:gd name="adj1" fmla="val 11338"/>
              <a:gd name="adj2" fmla="val -1995"/>
              <a:gd name="adj3" fmla="val 106472"/>
              <a:gd name="adj4" fmla="val -20103"/>
              <a:gd name="adj5" fmla="val 148917"/>
              <a:gd name="adj6" fmla="val -73291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将指向派生类对象的指针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ptr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指向派生类对象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obj2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9F5EFA4C-4FDE-9490-DBD4-CA2497A13B5C}"/>
              </a:ext>
            </a:extLst>
          </p:cNvPr>
          <p:cNvSpPr>
            <a:spLocks/>
          </p:cNvSpPr>
          <p:nvPr/>
        </p:nvSpPr>
        <p:spPr bwMode="auto">
          <a:xfrm>
            <a:off x="5051619" y="2961212"/>
            <a:ext cx="3600450" cy="792162"/>
          </a:xfrm>
          <a:prstGeom prst="borderCallout2">
            <a:avLst>
              <a:gd name="adj1" fmla="val 14431"/>
              <a:gd name="adj2" fmla="val -2116"/>
              <a:gd name="adj3" fmla="val 14431"/>
              <a:gd name="adj4" fmla="val -27866"/>
              <a:gd name="adj5" fmla="val 236152"/>
              <a:gd name="adj6" fmla="val -57328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定义派生类对象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obj2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及指向派生类的指针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ptr</a:t>
            </a: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E7DFBCC5-4B92-4CA1-44F0-8ED5CEF3BA52}"/>
              </a:ext>
            </a:extLst>
          </p:cNvPr>
          <p:cNvSpPr>
            <a:spLocks/>
          </p:cNvSpPr>
          <p:nvPr/>
        </p:nvSpPr>
        <p:spPr bwMode="auto">
          <a:xfrm>
            <a:off x="5123056" y="5176274"/>
            <a:ext cx="3382963" cy="1152525"/>
          </a:xfrm>
          <a:prstGeom prst="borderCallout2">
            <a:avLst>
              <a:gd name="adj1" fmla="val 9917"/>
              <a:gd name="adj2" fmla="val -2255"/>
              <a:gd name="adj3" fmla="val 42814"/>
              <a:gd name="adj4" fmla="val -38970"/>
              <a:gd name="adj5" fmla="val 68674"/>
              <a:gd name="adj6" fmla="val -87831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错误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试图将指向派生类对象的指针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ptr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指向其基类对象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obj1</a:t>
            </a:r>
          </a:p>
        </p:txBody>
      </p:sp>
    </p:spTree>
    <p:extLst>
      <p:ext uri="{BB962C8B-B14F-4D97-AF65-F5344CB8AC3E}">
        <p14:creationId xmlns:p14="http://schemas.microsoft.com/office/powerpoint/2010/main" val="153597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C4A2BBC-E2A0-69CE-6482-D495B3C8B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64" y="1209908"/>
            <a:ext cx="8736012" cy="5198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1"/>
                    </a:gs>
                    <a:gs pos="100000">
                      <a:schemeClr val="hlink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 eaLnBrk="1" hangingPunct="1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(6)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中规定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基类的对象指针可以指向它的公有派生的对象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但是当其指向公有派生类对象时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它</a:t>
            </a:r>
            <a:r>
              <a:rPr lang="zh-CN" altLang="en-US" u="sng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只能访问</a:t>
            </a:r>
            <a:r>
              <a:rPr lang="zh-CN" altLang="en-US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派生类中</a:t>
            </a:r>
            <a:r>
              <a:rPr lang="zh-CN" altLang="en-US" u="sng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从基类继承来的成员</a:t>
            </a:r>
            <a:r>
              <a:rPr lang="en-US" altLang="zh-CN" dirty="0">
                <a:solidFill>
                  <a:srgbClr val="6633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而</a:t>
            </a:r>
            <a:r>
              <a:rPr lang="zh-CN" altLang="en-US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不能访问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公有</a:t>
            </a:r>
            <a:r>
              <a:rPr lang="zh-CN" altLang="en-US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派生类中定义的成员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 defTabSz="914400" eaLnBrk="1" hangingPunct="1"/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class A {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public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void print1(){. . .}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}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algn="l" defTabSz="914400" eaLnBrk="1" hangingPunct="1"/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class B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public A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 algn="l" defTabSz="914400" eaLnBrk="1" hangingPunct="1"/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public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void print2(){. . .}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algn="l" defTabSz="914400" eaLnBrk="1" hangingPunct="1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void  main()</a:t>
            </a:r>
          </a:p>
          <a:p>
            <a:pPr algn="l" defTabSz="914400" eaLnBrk="1" hangingPunct="1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{A *p1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；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定义基类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的指针变量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p1</a:t>
            </a:r>
          </a:p>
          <a:p>
            <a:pPr algn="l" defTabSz="914400" eaLnBrk="1" hangingPunct="1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B op2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；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定义派生类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的对象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op2</a:t>
            </a:r>
          </a:p>
          <a:p>
            <a:pPr algn="l" defTabSz="914400" eaLnBrk="1" hangingPunct="1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p1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=&amp;op2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将指针变量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p1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指向派生类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对象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op2</a:t>
            </a:r>
          </a:p>
          <a:p>
            <a:pPr algn="l" defTabSz="914400" eaLnBrk="1" hangingPunct="1"/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p1-&gt;print1()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algn="l" defTabSz="914400"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p1-&gt;print2();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}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B79ECA5-6180-9920-4B88-1A49A802ECBE}"/>
              </a:ext>
            </a:extLst>
          </p:cNvPr>
          <p:cNvSpPr>
            <a:spLocks/>
          </p:cNvSpPr>
          <p:nvPr/>
        </p:nvSpPr>
        <p:spPr bwMode="auto">
          <a:xfrm>
            <a:off x="5013476" y="2708275"/>
            <a:ext cx="3744913" cy="1441450"/>
          </a:xfrm>
          <a:prstGeom prst="borderCallout2">
            <a:avLst>
              <a:gd name="adj1" fmla="val 6745"/>
              <a:gd name="adj2" fmla="val -2606"/>
              <a:gd name="adj3" fmla="val 6745"/>
              <a:gd name="adj4" fmla="val -14278"/>
              <a:gd name="adj5" fmla="val 215666"/>
              <a:gd name="adj6" fmla="val -72729"/>
            </a:avLst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正确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基类指针变量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p1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可以访问派生类中</a:t>
            </a:r>
            <a:r>
              <a:rPr kumimoji="1" lang="zh-CN" altLang="en-US" sz="2400" b="1" u="sng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从基类继承来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的成员函数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print1()</a:t>
            </a:r>
            <a:endParaRPr kumimoji="1" lang="en-US" altLang="zh-CN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C30907AF-80AE-FAA3-D072-65DE2505C1C8}"/>
              </a:ext>
            </a:extLst>
          </p:cNvPr>
          <p:cNvSpPr>
            <a:spLocks/>
          </p:cNvSpPr>
          <p:nvPr/>
        </p:nvSpPr>
        <p:spPr bwMode="auto">
          <a:xfrm>
            <a:off x="6955259" y="4179810"/>
            <a:ext cx="1871663" cy="2354473"/>
          </a:xfrm>
          <a:prstGeom prst="borderCallout2">
            <a:avLst>
              <a:gd name="adj1" fmla="val 6745"/>
              <a:gd name="adj2" fmla="val -2606"/>
              <a:gd name="adj3" fmla="val 6745"/>
              <a:gd name="adj4" fmla="val -14278"/>
              <a:gd name="adj5" fmla="val 86998"/>
              <a:gd name="adj6" fmla="val -250523"/>
            </a:avLst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错误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基类指针变量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p1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不能访问</a:t>
            </a:r>
            <a:r>
              <a:rPr kumimoji="1" lang="zh-CN" altLang="en-US" sz="2400" b="1" u="sng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派生类中定义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的成员函数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print2()</a:t>
            </a:r>
            <a:endParaRPr kumimoji="1" lang="en-US" altLang="zh-CN" sz="240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3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70ADDFF-4B75-A0C6-830C-E2DE11AFD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0" r="64699" b="75876"/>
          <a:stretch>
            <a:fillRect/>
          </a:stretch>
        </p:blipFill>
        <p:spPr bwMode="auto">
          <a:xfrm>
            <a:off x="5448804" y="5394635"/>
            <a:ext cx="3382962" cy="1084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00A658C-030B-B2A4-6911-015A9DD1F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34" y="1211766"/>
            <a:ext cx="3992137" cy="4222595"/>
          </a:xfrm>
          <a:prstGeom prst="rect">
            <a:avLst/>
          </a:prstGeom>
          <a:noFill/>
          <a:ln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例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5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静态联编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#include &lt;iostream.h&gt;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class A {        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public: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void print()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{cout &lt;&lt; "A print()..." &lt;&lt; endl; }};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class B:public A 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public: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void print()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{cout &lt;&lt; "B print()..." &lt;&lt; endl; }};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BAB6E62-694D-E1A2-55E0-5FDBBF6AD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347" y="1211766"/>
            <a:ext cx="3673475" cy="528638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12.3.1  </a:t>
            </a:r>
            <a:r>
              <a: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虚函数的引入</a:t>
            </a:r>
            <a:endParaRPr kumimoji="1" lang="zh-CN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3651F95-D31A-10D3-218E-016ACC93D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7920" y="1814083"/>
            <a:ext cx="4128526" cy="367332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void  main(){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A p, *p1;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p1=&amp;p;       //p1</a:t>
            </a:r>
            <a:r>
              <a:rPr kumimoji="1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指向</a:t>
            </a: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p1-&gt;print();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B op2;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op2.print();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p1=&amp;op2;     //p1</a:t>
            </a:r>
            <a:r>
              <a:rPr kumimoji="1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指向</a:t>
            </a: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op2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p1-&gt;print();  //</a:t>
            </a:r>
            <a:r>
              <a:rPr kumimoji="1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输出？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475B0F59-38BC-CF77-8671-769F47569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184" y="1211766"/>
            <a:ext cx="129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hlinkClick r:id="rId4" action="ppaction://hlinkfile"/>
              </a:rPr>
              <a:t>例</a:t>
            </a:r>
            <a:r>
              <a:rPr kumimoji="1" lang="en-US" altLang="zh-CN" sz="24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hlinkClick r:id="rId4" action="ppaction://hlinkfile"/>
              </a:rPr>
              <a:t>5</a:t>
            </a:r>
            <a:endParaRPr kumimoji="1" lang="en-US" altLang="zh-CN" sz="240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85BF683F-96E0-0175-8509-ECA12E7255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23" y="4918908"/>
            <a:ext cx="8875732" cy="1570037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分析程序：基类指针</a:t>
            </a:r>
            <a:r>
              <a:rPr kumimoji="1" lang="en-US" altLang="zh-CN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p1</a:t>
            </a:r>
            <a:r>
              <a:rPr kumimoji="1" lang="zh-CN" altLang="en-US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指向公有派生类对象</a:t>
            </a:r>
            <a:r>
              <a:rPr kumimoji="1" lang="en-US" altLang="zh-CN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op2</a:t>
            </a:r>
            <a:r>
              <a:rPr kumimoji="1" lang="zh-CN" altLang="en-US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时，只能访问</a:t>
            </a:r>
            <a:r>
              <a:rPr kumimoji="1" lang="en-US" altLang="zh-CN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op2</a:t>
            </a:r>
            <a:r>
              <a:rPr kumimoji="1" lang="zh-CN" altLang="en-US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中从基类继承来的成员。这是静态联编的结果。即，在程序编译阶段，对</a:t>
            </a:r>
            <a:r>
              <a:rPr kumimoji="1" lang="en-US" altLang="zh-CN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p1</a:t>
            </a:r>
            <a:r>
              <a:rPr kumimoji="1" lang="zh-CN" altLang="en-US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所指向的对象所执行的</a:t>
            </a:r>
            <a:r>
              <a:rPr kumimoji="1" lang="en-US" altLang="zh-CN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print()</a:t>
            </a:r>
            <a:r>
              <a:rPr kumimoji="1" lang="zh-CN" altLang="en-US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操作只能束定到从类</a:t>
            </a:r>
            <a:r>
              <a:rPr kumimoji="1" lang="en-US" altLang="zh-CN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中的继承到的</a:t>
            </a:r>
            <a:r>
              <a:rPr kumimoji="1" lang="en-US" altLang="zh-CN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print()</a:t>
            </a:r>
            <a:r>
              <a:rPr kumimoji="1" lang="zh-CN" altLang="en-US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函数上。所以输不出期望的结果。 </a:t>
            </a:r>
          </a:p>
        </p:txBody>
      </p:sp>
    </p:spTree>
    <p:extLst>
      <p:ext uri="{BB962C8B-B14F-4D97-AF65-F5344CB8AC3E}">
        <p14:creationId xmlns:p14="http://schemas.microsoft.com/office/powerpoint/2010/main" val="39929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0">
            <a:extLst>
              <a:ext uri="{FF2B5EF4-FFF2-40B4-BE49-F238E27FC236}">
                <a16:creationId xmlns:a16="http://schemas.microsoft.com/office/drawing/2014/main" id="{E165EAAC-3557-87C4-6515-CA7BE1CEC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0" r="65820" b="75876"/>
          <a:stretch>
            <a:fillRect/>
          </a:stretch>
        </p:blipFill>
        <p:spPr bwMode="auto">
          <a:xfrm>
            <a:off x="4951761" y="5270603"/>
            <a:ext cx="34559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CA07E9-1033-3098-1D29-5B1729C008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72" y="1263805"/>
            <a:ext cx="4162542" cy="4076700"/>
          </a:xfrm>
          <a:prstGeom prst="rect">
            <a:avLst/>
          </a:prstGeom>
          <a:noFill/>
          <a:ln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//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例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12-6 </a:t>
            </a: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动态联编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#include &lt;iostream.h&gt;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class A {        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public: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virtual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void print()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{cout &lt;&lt; "A print()..." &lt;&lt; endl; }};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class B:public A {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public: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virtual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void print()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{cout &lt;&lt; "B print()..." &lt;&lt; endl; }};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1E8CFD1-6194-7CEC-0427-C448F08BA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5024" y="1263805"/>
            <a:ext cx="3673475" cy="528638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解决办法</a:t>
            </a:r>
            <a:endParaRPr kumimoji="1" lang="zh-CN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AE22FD9-8DEA-B9A4-0575-8A783E580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5686" y="1813081"/>
            <a:ext cx="4221162" cy="3695622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void  main(){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A p, *p1;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p1=&amp;p;       //p1</a:t>
            </a:r>
            <a:r>
              <a:rPr kumimoji="1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指向</a:t>
            </a: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p1-&gt;print();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B op2;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op2.print();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p1=&amp;op2;     //p1</a:t>
            </a:r>
            <a:r>
              <a:rPr kumimoji="1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指向</a:t>
            </a: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op2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p1-&gt;print();  //</a:t>
            </a:r>
            <a:r>
              <a:rPr kumimoji="1" lang="zh-CN" altLang="en-US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输出？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63149651-17B6-8D29-CF9B-4AD9B6C8B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" y="4971833"/>
            <a:ext cx="9144000" cy="1570037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分析程序：静态联编中，程序在编译阶段并不确切知道要调用的函数，只有在执行时才确定将要调用的函数。因此，要确切知道该调用的函数，要求联编工作在程序运行时进行，即动态联编。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C++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规定动态联编是在虚函数的支持下实现的。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49584755-87F3-9F3D-1F4C-BD2064A8F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566" y="1263805"/>
            <a:ext cx="1296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hlinkClick r:id="rId4" action="ppaction://hlinkfile"/>
              </a:rPr>
              <a:t>例</a:t>
            </a:r>
            <a:r>
              <a:rPr kumimoji="1" lang="en-US" altLang="zh-CN" sz="24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hlinkClick r:id="rId4" action="ppaction://hlinkfile"/>
              </a:rPr>
              <a:t>12-6</a:t>
            </a:r>
            <a:endParaRPr kumimoji="1" lang="en-US" altLang="zh-CN" sz="240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" name="AutoShape 11">
            <a:extLst>
              <a:ext uri="{FF2B5EF4-FFF2-40B4-BE49-F238E27FC236}">
                <a16:creationId xmlns:a16="http://schemas.microsoft.com/office/drawing/2014/main" id="{C98A35C5-5628-286B-CF27-53A52C33764D}"/>
              </a:ext>
            </a:extLst>
          </p:cNvPr>
          <p:cNvSpPr>
            <a:spLocks/>
          </p:cNvSpPr>
          <p:nvPr/>
        </p:nvSpPr>
        <p:spPr bwMode="auto">
          <a:xfrm>
            <a:off x="1324208" y="3545392"/>
            <a:ext cx="3744913" cy="1441450"/>
          </a:xfrm>
          <a:prstGeom prst="borderCallout2">
            <a:avLst>
              <a:gd name="adj1" fmla="val 6745"/>
              <a:gd name="adj2" fmla="val -2606"/>
              <a:gd name="adj3" fmla="val 6745"/>
              <a:gd name="adj4" fmla="val -14278"/>
              <a:gd name="adj5" fmla="val -20564"/>
              <a:gd name="adj6" fmla="val -15213"/>
            </a:avLst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被关键字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virtual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说明的函数称为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虚函数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。这就意味着该成员函数在派生类中可能有不同的定义。</a:t>
            </a:r>
            <a:endParaRPr kumimoji="1" lang="zh-CN" altLang="en-US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821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2C43A619-D166-70C6-AD6C-5134B683B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30" y="1241502"/>
            <a:ext cx="4356100" cy="4252332"/>
          </a:xfrm>
          <a:prstGeom prst="rect">
            <a:avLst/>
          </a:prstGeom>
          <a:noFill/>
          <a:ln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#include &lt;iostream.h&gt;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class Point {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public: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	Point(int i,int j) {x=i;y=j;}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	int Area(){return 0;}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private: int x,y;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};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class Rectangle :public Point {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public: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  Rectangle(int i,int j,int k,int l):Point(i,j) { w=k;h=l; }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	int Area(){return w*h;}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private:int w,h;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};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16BAE9C0-13CB-C8BC-B64F-8658FCCDC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7843" y="1241502"/>
            <a:ext cx="3673475" cy="528638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12.3.1  </a:t>
            </a:r>
            <a:r>
              <a: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虚函数的引入</a:t>
            </a:r>
            <a:endParaRPr kumimoji="1" lang="zh-CN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1536A47-1199-8C0B-2A12-953889C64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6268" y="1790777"/>
            <a:ext cx="4427537" cy="3703057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void fun(Point &amp;s) {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cout&lt;&lt;s.Area()&lt;&lt;endl;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1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void main() {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Rectangle rec(3,4,5,6);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fun(rec);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17FF4E5F-BAE2-962E-CD67-975A4105D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2755" y="1241502"/>
            <a:ext cx="129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hlinkClick r:id="rId2" action="ppaction://hlinkfile"/>
              </a:rPr>
              <a:t>例</a:t>
            </a:r>
            <a:r>
              <a:rPr kumimoji="1" lang="en-US" altLang="zh-CN" sz="24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hlinkClick r:id="rId2" action="ppaction://hlinkfile"/>
              </a:rPr>
              <a:t>12-4</a:t>
            </a:r>
            <a:endParaRPr kumimoji="1" lang="en-US" altLang="zh-CN" sz="240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6E1C2F84-F3DE-8E07-255D-3AC13C1C7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0" r="65773" b="84201"/>
          <a:stretch>
            <a:fillRect/>
          </a:stretch>
        </p:blipFill>
        <p:spPr bwMode="auto">
          <a:xfrm>
            <a:off x="4817948" y="4352852"/>
            <a:ext cx="3817938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1">
            <a:extLst>
              <a:ext uri="{FF2B5EF4-FFF2-40B4-BE49-F238E27FC236}">
                <a16:creationId xmlns:a16="http://schemas.microsoft.com/office/drawing/2014/main" id="{5BC4D0CB-D150-B9F9-ED50-47683622C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02461"/>
            <a:ext cx="9144000" cy="157003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分析程序：在</a:t>
            </a:r>
            <a:r>
              <a:rPr kumimoji="1" lang="en-US" altLang="zh-CN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fun()</a:t>
            </a:r>
            <a:r>
              <a:rPr kumimoji="1" lang="zh-CN" altLang="en-US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函数中，</a:t>
            </a:r>
            <a:r>
              <a:rPr kumimoji="1" lang="en-US" altLang="zh-CN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所引用对象执行的</a:t>
            </a:r>
            <a:r>
              <a:rPr kumimoji="1" lang="en-US" altLang="zh-CN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Area()</a:t>
            </a:r>
            <a:r>
              <a:rPr kumimoji="1" lang="zh-CN" altLang="en-US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操作被关联到</a:t>
            </a:r>
            <a:r>
              <a:rPr kumimoji="1" lang="en-US" altLang="zh-CN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point::Area()</a:t>
            </a:r>
            <a:r>
              <a:rPr kumimoji="1" lang="zh-CN" altLang="en-US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的实现代码上。这是静态联编的结果。在程序编译阶段，对</a:t>
            </a:r>
            <a:r>
              <a:rPr kumimoji="1" lang="en-US" altLang="zh-CN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s</a:t>
            </a:r>
            <a:r>
              <a:rPr kumimoji="1" lang="zh-CN" altLang="en-US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所引用的对象所执行的</a:t>
            </a:r>
            <a:r>
              <a:rPr kumimoji="1" lang="en-US" altLang="zh-CN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Area()</a:t>
            </a:r>
            <a:r>
              <a:rPr kumimoji="1" lang="zh-CN" altLang="en-US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操作只能束定到</a:t>
            </a:r>
            <a:r>
              <a:rPr kumimoji="1" lang="en-US" altLang="zh-CN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point</a:t>
            </a:r>
            <a:r>
              <a:rPr kumimoji="1" lang="zh-CN" altLang="en-US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类的函数上。所以输出不期望的结果。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35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AF899A0-9E4A-7D5A-F8C6-73AD69C97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12" y="1234069"/>
            <a:ext cx="4643438" cy="4365625"/>
          </a:xfrm>
          <a:prstGeom prst="rect">
            <a:avLst/>
          </a:prstGeom>
          <a:noFill/>
          <a:ln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#include &lt;iostream.h&gt;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class Point {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public: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	Point(int i,int j) {x=i;y=j;}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	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virtual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int Area(){return 0;}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private: int x,y;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};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class Rectangle :public Point {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public: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 Rectangle(int i,int j,int k,int l):Point(i,j) { w=k;h=l; }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virtual</a:t>
            </a: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int Area(){return w*h;}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private:int w,h;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};</a:t>
            </a:r>
            <a:r>
              <a:rPr kumimoji="0" lang="en-US" altLang="zh-CN" sz="22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0BD13562-D7DD-EDA6-9128-5D103B02F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708" y="1254706"/>
            <a:ext cx="3673475" cy="528638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解决办法</a:t>
            </a:r>
            <a:endParaRPr kumimoji="1" lang="zh-CN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BBFDB84-A80B-0DB0-4208-FFABA621C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412" y="1783345"/>
            <a:ext cx="4067175" cy="381635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void fun(Point &amp;s) {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cout&lt;&lt;s.Area()&lt;&lt;endl;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200" b="1" i="0" u="none" strike="noStrike" kern="0" cap="none" spc="0" normalizeH="0" baseline="0" noProof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void main() {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Rectangle rec(3,4,5,6);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	fun(rec);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kumimoji="1" lang="en-US" altLang="zh-CN" sz="2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5" name="Text Box 6">
            <a:extLst>
              <a:ext uri="{FF2B5EF4-FFF2-40B4-BE49-F238E27FC236}">
                <a16:creationId xmlns:a16="http://schemas.microsoft.com/office/drawing/2014/main" id="{4C2996C4-470B-F3CA-B02C-79A21A8F6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178" y="1254706"/>
            <a:ext cx="129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hlinkClick r:id="rId2" action="ppaction://hlinkfile"/>
              </a:rPr>
              <a:t>例</a:t>
            </a:r>
            <a:r>
              <a:rPr kumimoji="1" lang="en-US" altLang="zh-CN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hlinkClick r:id="rId2" action="ppaction://hlinkfile"/>
              </a:rPr>
              <a:t>12-4</a:t>
            </a:r>
            <a:endParaRPr kumimoji="1" lang="en-US" altLang="zh-CN" sz="2400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647DBB45-7EA6-F3CF-9CC2-1508D50E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" y="5366170"/>
            <a:ext cx="9144000" cy="12001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分析程序：由于说明了虚函数，所以在</a:t>
            </a:r>
            <a:r>
              <a:rPr kumimoji="1" lang="en-US" altLang="zh-CN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fun()</a:t>
            </a:r>
            <a:r>
              <a:rPr kumimoji="1" lang="zh-CN" altLang="en-US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函数中的引用对象参数</a:t>
            </a:r>
            <a:r>
              <a:rPr kumimoji="1" lang="en-US" altLang="zh-CN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被动态联编，该函数体内调用的</a:t>
            </a:r>
            <a:r>
              <a:rPr kumimoji="1" lang="en-US" altLang="zh-CN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area()</a:t>
            </a:r>
            <a:r>
              <a:rPr kumimoji="1" lang="zh-CN" altLang="en-US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函数是在运行中束定的。且被确定为</a:t>
            </a:r>
            <a:r>
              <a:rPr kumimoji="1" lang="en-US" altLang="zh-CN" sz="2400" b="1" dirty="0" err="1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rect</a:t>
            </a:r>
            <a:r>
              <a:rPr kumimoji="1" lang="zh-CN" altLang="en-US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类中的</a:t>
            </a:r>
            <a:r>
              <a:rPr kumimoji="1" lang="en-US" altLang="zh-CN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area()</a:t>
            </a:r>
            <a:r>
              <a:rPr kumimoji="1" lang="zh-CN" altLang="en-US" sz="2400" b="1" dirty="0">
                <a:solidFill>
                  <a:srgbClr val="44546A"/>
                </a:solidFill>
                <a:latin typeface="楷体_GB2312" pitchFamily="49" charset="-122"/>
                <a:ea typeface="楷体_GB2312" pitchFamily="49" charset="-122"/>
              </a:rPr>
              <a:t>函数。 </a:t>
            </a: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E6B8FCC4-FDD6-CCD6-DC0B-F20035789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6582" y="1265663"/>
            <a:ext cx="14763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hlinkClick r:id="rId3" action="ppaction://hlinkfile"/>
              </a:rPr>
              <a:t>例</a:t>
            </a:r>
            <a:r>
              <a:rPr kumimoji="1" lang="en-US" altLang="zh-CN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hlinkClick r:id="rId3" action="ppaction://hlinkfile"/>
              </a:rPr>
              <a:t>12-4-1</a:t>
            </a:r>
            <a:endParaRPr kumimoji="1" lang="en-US" altLang="zh-CN" sz="2400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86B40006-AA2A-B779-F1E2-C849E7C12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0" r="64699" b="84512"/>
          <a:stretch>
            <a:fillRect/>
          </a:stretch>
        </p:blipFill>
        <p:spPr bwMode="auto">
          <a:xfrm>
            <a:off x="5102185" y="4616237"/>
            <a:ext cx="3600450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22564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76053A6-475E-C926-38FA-F2ED8010A16C}"/>
              </a:ext>
            </a:extLst>
          </p:cNvPr>
          <p:cNvSpPr txBox="1">
            <a:spLocks noChangeArrowheads="1"/>
          </p:cNvSpPr>
          <p:nvPr/>
        </p:nvSpPr>
        <p:spPr>
          <a:xfrm>
            <a:off x="2113845" y="1702949"/>
            <a:ext cx="6192688" cy="3810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6350">
              <a:buFont typeface="Arial" panose="020B0604020202020204" pitchFamily="34" charset="0"/>
              <a:buNone/>
            </a:pPr>
            <a:endParaRPr lang="zh-CN" altLang="en-US" b="1" dirty="0"/>
          </a:p>
          <a:p>
            <a:pPr indent="-6350">
              <a:buFont typeface="Arial" panose="020B0604020202020204" pitchFamily="34" charset="0"/>
              <a:buNone/>
            </a:pPr>
            <a:endParaRPr lang="zh-CN" altLang="en-US" b="1" dirty="0"/>
          </a:p>
          <a:p>
            <a:pPr indent="-6350">
              <a:buFont typeface="Arial" panose="020B0604020202020204" pitchFamily="34" charset="0"/>
              <a:buNone/>
            </a:pPr>
            <a:r>
              <a:rPr lang="zh-CN" altLang="en-US" b="1" dirty="0"/>
              <a:t>第</a:t>
            </a:r>
            <a:r>
              <a:rPr lang="en-US" altLang="zh-CN" b="1" dirty="0"/>
              <a:t>11</a:t>
            </a:r>
            <a:r>
              <a:rPr lang="zh-CN" altLang="en-US" b="1" dirty="0"/>
              <a:t>章  继承与派生</a:t>
            </a:r>
          </a:p>
          <a:p>
            <a:pPr indent="-6350">
              <a:buFont typeface="Arial" panose="020B0604020202020204" pitchFamily="34" charset="0"/>
              <a:buNone/>
            </a:pPr>
            <a:r>
              <a:rPr lang="zh-CN" altLang="en-US" b="1" dirty="0"/>
              <a:t>第</a:t>
            </a:r>
            <a:r>
              <a:rPr lang="en-US" altLang="zh-CN" b="1" dirty="0"/>
              <a:t>12</a:t>
            </a:r>
            <a:r>
              <a:rPr lang="zh-CN" altLang="en-US" b="1" dirty="0"/>
              <a:t>章  多态性与虚函数</a:t>
            </a:r>
          </a:p>
        </p:txBody>
      </p:sp>
    </p:spTree>
    <p:extLst>
      <p:ext uri="{BB962C8B-B14F-4D97-AF65-F5344CB8AC3E}">
        <p14:creationId xmlns:p14="http://schemas.microsoft.com/office/powerpoint/2010/main" val="15833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4C15B33-DA5F-2577-8D3B-173A69A94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588" y="1220136"/>
            <a:ext cx="8785225" cy="5231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说明：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(1)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通过定义虚函数来使用多态性机制时，派生类必须从它的基类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公有派生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(2)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在基类中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声明虚函数原型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需加上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virtual )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，而在类外定义虚函数时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则不必再加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virtual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。例如：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class B0 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public: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virtual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void print(char* p); };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void B0::print(char* p 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{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cout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&lt;&lt;p&lt;&lt;"print()"&lt;&lt;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endl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; }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699C5BC-27EE-FE19-6D70-253054CFDDA8}"/>
              </a:ext>
            </a:extLst>
          </p:cNvPr>
          <p:cNvSpPr>
            <a:spLocks/>
          </p:cNvSpPr>
          <p:nvPr/>
        </p:nvSpPr>
        <p:spPr bwMode="auto">
          <a:xfrm>
            <a:off x="5530928" y="4629827"/>
            <a:ext cx="3313113" cy="1152525"/>
          </a:xfrm>
          <a:prstGeom prst="borderCallout2">
            <a:avLst>
              <a:gd name="adj1" fmla="val 9917"/>
              <a:gd name="adj2" fmla="val -2301"/>
              <a:gd name="adj3" fmla="val 9917"/>
              <a:gd name="adj4" fmla="val -75370"/>
              <a:gd name="adj5" fmla="val 43973"/>
              <a:gd name="adj6" fmla="val -149554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在类外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定义虚函数时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不要加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virtual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6E3D9874-CD6C-1152-CD0B-1E1A6323C2A0}"/>
              </a:ext>
            </a:extLst>
          </p:cNvPr>
          <p:cNvSpPr>
            <a:spLocks/>
          </p:cNvSpPr>
          <p:nvPr/>
        </p:nvSpPr>
        <p:spPr bwMode="auto">
          <a:xfrm>
            <a:off x="5434903" y="3136041"/>
            <a:ext cx="2952750" cy="1223962"/>
          </a:xfrm>
          <a:prstGeom prst="borderCallout2">
            <a:avLst>
              <a:gd name="adj1" fmla="val 9338"/>
              <a:gd name="adj2" fmla="val -2579"/>
              <a:gd name="adj3" fmla="val 9338"/>
              <a:gd name="adj4" fmla="val -74514"/>
              <a:gd name="adj5" fmla="val 86613"/>
              <a:gd name="adj6" fmla="val -145750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声明虚函数原型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需加上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virtual</a:t>
            </a: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91725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AFD1BC1-D988-3ADC-A302-071DD81A4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853" y="1192522"/>
            <a:ext cx="8785225" cy="5267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>
              <a:lnSpc>
                <a:spcPct val="110000"/>
              </a:lnSpc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如果在派生类中没有对基类的虚函数重新定义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则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公有派生类</a:t>
            </a:r>
            <a:r>
              <a:rPr lang="zh-CN" altLang="en-US" sz="2800" u="sng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继承其直接基类的虚函数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。一个虚函数无论被公有继承多少次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它仍然保持其虚函数的特性。</a:t>
            </a:r>
          </a:p>
          <a:p>
            <a:pPr algn="l" defTabSz="914400" eaLnBrk="1" hangingPunct="1">
              <a:lnSpc>
                <a:spcPct val="8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例如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l" defTabSz="914400" eaLnBrk="1" hangingPunct="1">
              <a:lnSpc>
                <a:spcPct val="80000"/>
              </a:lnSpc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class B0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 algn="l" defTabSz="914400" eaLnBrk="1" hangingPunct="1">
              <a:lnSpc>
                <a:spcPct val="80000"/>
              </a:lnSpc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. . .</a:t>
            </a:r>
          </a:p>
          <a:p>
            <a:pPr algn="l" defTabSz="914400" eaLnBrk="1" hangingPunct="1">
              <a:lnSpc>
                <a:spcPct val="80000"/>
              </a:lnSpc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public:</a:t>
            </a:r>
          </a:p>
          <a:p>
            <a:pPr algn="l" defTabSz="914400" eaLnBrk="1" hangingPunct="1">
              <a:lnSpc>
                <a:spcPct val="80000"/>
              </a:lnSpc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virtual void show(){. . .}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};</a:t>
            </a:r>
          </a:p>
          <a:p>
            <a:pPr algn="l" defTabSz="914400" eaLnBrk="1" hangingPunct="1">
              <a:lnSpc>
                <a:spcPct val="80000"/>
              </a:lnSpc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class B1:public B0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 algn="l" defTabSz="914400" eaLnBrk="1" hangingPunct="1">
              <a:lnSpc>
                <a:spcPct val="80000"/>
              </a:lnSpc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 ...   </a:t>
            </a:r>
          </a:p>
          <a:p>
            <a:pPr algn="l" defTabSz="914400" eaLnBrk="1" hangingPunct="1">
              <a:lnSpc>
                <a:spcPct val="80000"/>
              </a:lnSpc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};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97F63786-7783-0566-3DBA-8EC13F0359DB}"/>
              </a:ext>
            </a:extLst>
          </p:cNvPr>
          <p:cNvSpPr>
            <a:spLocks/>
          </p:cNvSpPr>
          <p:nvPr/>
        </p:nvSpPr>
        <p:spPr bwMode="auto">
          <a:xfrm>
            <a:off x="4476028" y="4072173"/>
            <a:ext cx="4464050" cy="1655763"/>
          </a:xfrm>
          <a:prstGeom prst="borderCallout2">
            <a:avLst>
              <a:gd name="adj1" fmla="val 6903"/>
              <a:gd name="adj2" fmla="val -1708"/>
              <a:gd name="adj3" fmla="val 6903"/>
              <a:gd name="adj4" fmla="val -14296"/>
              <a:gd name="adj5" fmla="val 68486"/>
              <a:gd name="adj6" fmla="val -62933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若在公有派生类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B1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中没有重新定义虚函数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show,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则函数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show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在派生类中被继承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仍是虚函数。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42CE673E-1BE4-E5C0-A8B0-D81FFA294365}"/>
              </a:ext>
            </a:extLst>
          </p:cNvPr>
          <p:cNvSpPr>
            <a:spLocks/>
          </p:cNvSpPr>
          <p:nvPr/>
        </p:nvSpPr>
        <p:spPr bwMode="auto">
          <a:xfrm>
            <a:off x="3683865" y="3064184"/>
            <a:ext cx="4791062" cy="609600"/>
          </a:xfrm>
          <a:prstGeom prst="borderCallout2">
            <a:avLst>
              <a:gd name="adj1" fmla="val 18750"/>
              <a:gd name="adj2" fmla="val -1708"/>
              <a:gd name="adj3" fmla="val 18750"/>
              <a:gd name="adj4" fmla="val -8819"/>
              <a:gd name="adj5" fmla="val 222398"/>
              <a:gd name="adj6" fmla="val -34426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在基类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B0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中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show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为虚函数</a:t>
            </a:r>
          </a:p>
        </p:txBody>
      </p:sp>
    </p:spTree>
    <p:extLst>
      <p:ext uri="{BB962C8B-B14F-4D97-AF65-F5344CB8AC3E}">
        <p14:creationId xmlns:p14="http://schemas.microsoft.com/office/powerpoint/2010/main" val="30866796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8088C88-8DFA-AEC4-48E5-B6EC4AB5F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58" y="1311469"/>
            <a:ext cx="8785225" cy="523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>
              <a:lnSpc>
                <a:spcPct val="70000"/>
              </a:lnSpc>
            </a:pPr>
            <a:r>
              <a:rPr lang="en-US" altLang="zh-CN" sz="20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(4) 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在派生类中重新定义该虚函数时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u="sng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关键字</a:t>
            </a:r>
            <a:r>
              <a:rPr lang="en-US" altLang="zh-CN" sz="2800" u="sng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virtual</a:t>
            </a:r>
            <a:r>
              <a:rPr lang="zh-CN" altLang="en-US" sz="2800" u="sng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可以写也可以不写。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但是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为了使程序更加清晰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最好在每一层派生类中定义该函数时都加上关键字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virtual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algn="l" defTabSz="914400" eaLnBrk="1" hangingPunct="1">
              <a:lnSpc>
                <a:spcPct val="7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class B0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{ . . .</a:t>
            </a:r>
          </a:p>
          <a:p>
            <a:pPr algn="l" defTabSz="914400" eaLnBrk="1" hangingPunct="1">
              <a:lnSpc>
                <a:spcPct val="70000"/>
              </a:lnSpc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public:</a:t>
            </a:r>
          </a:p>
          <a:p>
            <a:pPr algn="l" defTabSz="914400" eaLnBrk="1" hangingPunct="1">
              <a:lnSpc>
                <a:spcPct val="70000"/>
              </a:lnSpc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virtual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void show(){. . .}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};</a:t>
            </a:r>
          </a:p>
          <a:p>
            <a:pPr algn="l" defTabSz="914400" eaLnBrk="1" hangingPunct="1">
              <a:lnSpc>
                <a:spcPct val="70000"/>
              </a:lnSpc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class B1:public B0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{ ...</a:t>
            </a:r>
          </a:p>
          <a:p>
            <a:pPr algn="l" defTabSz="914400" eaLnBrk="1" hangingPunct="1">
              <a:lnSpc>
                <a:spcPct val="70000"/>
              </a:lnSpc>
            </a:pP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virtual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void show (){. . .}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};</a:t>
            </a:r>
          </a:p>
          <a:p>
            <a:pPr algn="l" defTabSz="914400" eaLnBrk="1" hangingPunct="1">
              <a:lnSpc>
                <a:spcPct val="70000"/>
              </a:lnSpc>
            </a:pP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(5) 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虽然使用</a:t>
            </a:r>
            <a:r>
              <a:rPr lang="zh-CN" altLang="en-US" sz="2800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对象名和点运算符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的方式也可以调用虚函数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但是这种调用是在编译时进行的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u="sng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是静态联编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它没有利用虚函数的特性。</a:t>
            </a:r>
          </a:p>
          <a:p>
            <a:pPr algn="l" defTabSz="914400" eaLnBrk="1" hangingPunct="1">
              <a:lnSpc>
                <a:spcPct val="70000"/>
              </a:lnSpc>
            </a:pP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u="sng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只有通过</a:t>
            </a:r>
            <a:r>
              <a:rPr lang="zh-CN" altLang="en-US" sz="2800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基类指针或引用访问虚函数时</a:t>
            </a:r>
            <a:r>
              <a:rPr lang="zh-CN" altLang="en-US" sz="2800" u="sng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才能获得运行时的多态性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DC8C6165-0AFE-F05E-2896-065CEE5034C7}"/>
              </a:ext>
            </a:extLst>
          </p:cNvPr>
          <p:cNvSpPr>
            <a:spLocks/>
          </p:cNvSpPr>
          <p:nvPr/>
        </p:nvSpPr>
        <p:spPr bwMode="auto">
          <a:xfrm>
            <a:off x="4144731" y="2302069"/>
            <a:ext cx="4657298" cy="609600"/>
          </a:xfrm>
          <a:prstGeom prst="borderCallout2">
            <a:avLst>
              <a:gd name="adj1" fmla="val 18750"/>
              <a:gd name="adj2" fmla="val -1708"/>
              <a:gd name="adj3" fmla="val 18750"/>
              <a:gd name="adj4" fmla="val -11907"/>
              <a:gd name="adj5" fmla="val 159421"/>
              <a:gd name="adj6" fmla="val -56362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在基类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B0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中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show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为虚函数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84637861-A07D-C26A-6841-F028C300A7B1}"/>
              </a:ext>
            </a:extLst>
          </p:cNvPr>
          <p:cNvSpPr>
            <a:spLocks/>
          </p:cNvSpPr>
          <p:nvPr/>
        </p:nvSpPr>
        <p:spPr bwMode="auto">
          <a:xfrm>
            <a:off x="5370590" y="3042502"/>
            <a:ext cx="3483478" cy="1269303"/>
          </a:xfrm>
          <a:prstGeom prst="borderCallout2">
            <a:avLst>
              <a:gd name="adj1" fmla="val 7213"/>
              <a:gd name="adj2" fmla="val -2519"/>
              <a:gd name="adj3" fmla="val 7213"/>
              <a:gd name="adj4" fmla="val -2519"/>
              <a:gd name="adj5" fmla="val 81161"/>
              <a:gd name="adj6" fmla="val -107185"/>
            </a:avLst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在派生类中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重新定义虚函数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show()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最好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也加上关键字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virtual</a:t>
            </a:r>
          </a:p>
        </p:txBody>
      </p:sp>
    </p:spTree>
    <p:extLst>
      <p:ext uri="{BB962C8B-B14F-4D97-AF65-F5344CB8AC3E}">
        <p14:creationId xmlns:p14="http://schemas.microsoft.com/office/powerpoint/2010/main" val="30082190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45E2CC0-3880-1B79-C42B-D9E54C406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818" y="1289168"/>
            <a:ext cx="8872498" cy="5260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(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6)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虚函数必须是其所在类的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成员函数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而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不能是友元函数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也不能是静态成员函数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因为虚函数调用要靠特定的对象来决定该激活哪个函数。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(7)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内联函数不能是虚函数，因为内联函数是不能在运行中动态确定其位置的。虚函数在编译时是非内联的。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(8)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当派生类的虚函数与基类中对应的虚函数的参数不同时，派生类的虚函数将丢失虚特性。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(9)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构造函数不能是虚函数，但是析构函数可以是虚函数，而且通常说明为虚函数。</a:t>
            </a: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总结：动态联编的实现需要如下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个条件：</a:t>
            </a: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）类之间为基类与派生类的关系；</a:t>
            </a: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）要有虚函数；</a:t>
            </a:r>
          </a:p>
          <a:p>
            <a:pPr marL="457200" marR="0" lvl="1" indent="0" algn="l" defTabSz="914400" rtl="0" eaLnBrk="1" fontAlgn="base" latinLnBrk="0" hangingPunct="1">
              <a:lnSpc>
                <a:spcPct val="8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）指针或者对象引用来操作函数。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428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5E88517-AA7B-E047-1D37-96071FA48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61" y="1757014"/>
            <a:ext cx="8610600" cy="4472801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声明虚析构函数的一般格式为</a:t>
            </a:r>
            <a:r>
              <a:rPr kumimoji="0" lang="en-GB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说明：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en-GB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(1) 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虚析构函数</a:t>
            </a:r>
            <a:r>
              <a:rPr kumimoji="0" lang="zh-CN" altLang="en-GB" sz="2800" b="0" i="0" u="sng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没有类型</a:t>
            </a:r>
            <a:r>
              <a:rPr kumimoji="0" lang="en-GB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也</a:t>
            </a:r>
            <a:r>
              <a:rPr kumimoji="0" lang="zh-CN" altLang="en-GB" sz="2800" b="0" i="0" u="sng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没有参数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0" lang="en-GB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(</a:t>
            </a:r>
            <a:r>
              <a:rPr kumimoji="0" lang="en-GB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2)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如果将基类的析构函数定义为虚函数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由该基类所派生的</a:t>
            </a:r>
            <a:r>
              <a:rPr kumimoji="0" lang="zh-CN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所有派生类的析构函数也都自动成为虚函数。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(3)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声明虚析构函数的目的在于使用</a:t>
            </a:r>
            <a:r>
              <a:rPr kumimoji="0" lang="en-GB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delete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运算符删除一个对象时，能保证析构函数被正确执行。</a:t>
            </a:r>
            <a:r>
              <a:rPr kumimoji="0" lang="zh-CN" altLang="en-GB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C53DBF37-5C47-39FD-DAC5-B1ED38BC4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351" y="1808452"/>
            <a:ext cx="3024188" cy="157003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GB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virtual </a:t>
            </a:r>
            <a:r>
              <a:rPr kumimoji="1" lang="en-GB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~</a:t>
            </a:r>
            <a:r>
              <a:rPr kumimoji="1" lang="zh-CN" altLang="en-GB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类名</a:t>
            </a:r>
            <a:r>
              <a:rPr kumimoji="1" lang="en-GB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()</a:t>
            </a:r>
          </a:p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GB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{  </a:t>
            </a:r>
            <a:r>
              <a:rPr kumimoji="1" lang="zh-CN" altLang="en-GB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函数体  </a:t>
            </a:r>
          </a:p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GB" altLang="zh-CN" sz="2400" b="1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C9CD24-1625-ED46-91FF-14D594AA2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50" y="1271239"/>
            <a:ext cx="3605213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12</a:t>
            </a:r>
            <a:r>
              <a:rPr kumimoji="1" lang="en-GB" altLang="zh-CN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.3.2 </a:t>
            </a:r>
            <a:r>
              <a:rPr kumimoji="1" lang="zh-CN" altLang="en-GB" sz="3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虚析构函数</a:t>
            </a:r>
          </a:p>
        </p:txBody>
      </p:sp>
    </p:spTree>
    <p:extLst>
      <p:ext uri="{BB962C8B-B14F-4D97-AF65-F5344CB8AC3E}">
        <p14:creationId xmlns:p14="http://schemas.microsoft.com/office/powerpoint/2010/main" val="294938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4DFDDD1-9630-FB23-2296-0DA2D0FC0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219200"/>
            <a:ext cx="5800260" cy="5198980"/>
          </a:xfrm>
          <a:prstGeom prst="rect">
            <a:avLst/>
          </a:prstGeom>
          <a:noFill/>
          <a:ln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#include &lt;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iostream.h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class A{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public: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	virtual ~A(){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cout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&lt;&lt; " ~A()..." &lt;&lt;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endl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; }};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class B : public A{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	char *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buf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public: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	B(int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){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buf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=new char[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];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	virtual ~B()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	{	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		delete [ ]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buf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		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cout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&lt;&lt; " ~B()..." &lt;&lt;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endl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	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};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void main(){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	A *a =new B(10);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	delete a;}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EA5D97F-0DAC-2623-6FF8-8FD510971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7608" y="1194966"/>
            <a:ext cx="2665413" cy="528638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虚析构函数</a:t>
            </a:r>
            <a:endParaRPr kumimoji="1" lang="zh-CN" altLang="en-US" sz="2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2CC4EB35-3397-29F9-8339-A22F830AA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704" y="1204332"/>
            <a:ext cx="1296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hlinkClick r:id="rId2" action="ppaction://hlinkfile"/>
              </a:rPr>
              <a:t>例</a:t>
            </a:r>
            <a:r>
              <a:rPr kumimoji="1" lang="en-US" altLang="zh-CN" sz="24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  <a:hlinkClick r:id="rId2" action="ppaction://hlinkfile"/>
              </a:rPr>
              <a:t>12-7</a:t>
            </a:r>
            <a:endParaRPr kumimoji="1" lang="en-US" altLang="zh-CN" sz="240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6F70C989-3FE8-CC84-FAB6-51C13E8B7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6" r="66093" b="79300"/>
          <a:stretch>
            <a:fillRect/>
          </a:stretch>
        </p:blipFill>
        <p:spPr bwMode="auto">
          <a:xfrm>
            <a:off x="3178027" y="5388397"/>
            <a:ext cx="3097212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utoShape 11">
            <a:extLst>
              <a:ext uri="{FF2B5EF4-FFF2-40B4-BE49-F238E27FC236}">
                <a16:creationId xmlns:a16="http://schemas.microsoft.com/office/drawing/2014/main" id="{C05827AE-1504-A11A-88C7-F35734388905}"/>
              </a:ext>
            </a:extLst>
          </p:cNvPr>
          <p:cNvSpPr>
            <a:spLocks/>
          </p:cNvSpPr>
          <p:nvPr/>
        </p:nvSpPr>
        <p:spPr bwMode="auto">
          <a:xfrm>
            <a:off x="6066735" y="1630945"/>
            <a:ext cx="2911552" cy="4787236"/>
          </a:xfrm>
          <a:prstGeom prst="borderCallout2">
            <a:avLst>
              <a:gd name="adj1" fmla="val 2074"/>
              <a:gd name="adj2" fmla="val -2940"/>
              <a:gd name="adj3" fmla="val 2074"/>
              <a:gd name="adj4" fmla="val -2940"/>
              <a:gd name="adj5" fmla="val 84039"/>
              <a:gd name="adj6" fmla="val -170991"/>
            </a:avLst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析构函数未说明</a:t>
            </a:r>
            <a:r>
              <a:rPr kumimoji="1"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virtual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时，该语句采用静态联编。即，此时删除</a:t>
            </a:r>
            <a:r>
              <a:rPr kumimoji="1"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kumimoji="1"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类对象。只输出：</a:t>
            </a:r>
          </a:p>
          <a:p>
            <a:pPr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~A()...</a:t>
            </a:r>
          </a:p>
          <a:p>
            <a:pPr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析构函数说明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virtual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时，该语句采用动态联编。即，此时删除</a:t>
            </a:r>
            <a:r>
              <a:rPr kumimoji="1" lang="en-US" altLang="zh-CN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类对象。输出</a:t>
            </a:r>
          </a:p>
          <a:p>
            <a:pPr lvl="1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~B()... </a:t>
            </a:r>
          </a:p>
          <a:p>
            <a:pPr lvl="1"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~A()...</a:t>
            </a:r>
          </a:p>
          <a:p>
            <a:pPr algn="just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en-US" altLang="zh-CN" sz="2400" b="1" dirty="0">
              <a:solidFill>
                <a:srgbClr val="0000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4841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107F60E-9868-FEC2-B351-959B317C3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06" y="1286107"/>
            <a:ext cx="8713787" cy="509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/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12.4.1 </a:t>
            </a:r>
            <a:r>
              <a:rPr lang="zh-CN" altLang="en-US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纯虚函数</a:t>
            </a:r>
            <a:endParaRPr lang="zh-CN" altLang="en-US" sz="3200" b="1" dirty="0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 algn="l" defTabSz="914400" eaLnBrk="1" hangingPunct="1"/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纯虚函数的引例</a:t>
            </a:r>
          </a:p>
          <a:p>
            <a:pPr algn="l" defTabSz="914400" eaLnBrk="1" hangingPunct="1"/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  <a:hlinkClick r:id="rId2" action="ppaction://hlinkfile"/>
              </a:rPr>
              <a:t>例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hlinkClick r:id="rId2" action="ppaction://hlinkfile"/>
              </a:rPr>
              <a:t>12-8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应用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的虚函数，计算三角形、矩形和圆的面积。 </a:t>
            </a:r>
          </a:p>
          <a:p>
            <a:pPr algn="l" defTabSz="914400" eaLnBrk="1" hangingPunct="1"/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2F42146-38FB-C849-375B-59E09E7CE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8481" y="5091577"/>
            <a:ext cx="2232025" cy="868362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圆类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Circle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虚函数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area()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93EE8C2A-06FA-3CCE-2065-1CD376C05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06" y="5091577"/>
            <a:ext cx="2808287" cy="831850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三角形类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Triangle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虚函数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area()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5F464628-5880-1334-209E-08037A83B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1993" y="5091577"/>
            <a:ext cx="2160588" cy="1163637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矩形类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Square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虚函数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area()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C7AEEF22-E5A2-07D0-2DEC-67C4AA320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118" y="3291352"/>
            <a:ext cx="2592388" cy="917575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基类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Figure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虚函数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area( )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319CED7B-6379-BFC7-29C4-4DE5DA9B3AB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72493" y="4227977"/>
            <a:ext cx="1368425" cy="7921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A47E4666-F196-D2ED-5214-251B1D0E4C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04518" y="4227977"/>
            <a:ext cx="0" cy="7921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Line 10">
            <a:extLst>
              <a:ext uri="{FF2B5EF4-FFF2-40B4-BE49-F238E27FC236}">
                <a16:creationId xmlns:a16="http://schemas.microsoft.com/office/drawing/2014/main" id="{2A7FBE06-8995-39D2-9662-A778290E60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25243" y="4227977"/>
            <a:ext cx="1150938" cy="863600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64860380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AF16161-2420-691F-1B7E-E4660C865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134" y="1319832"/>
            <a:ext cx="8275172" cy="4947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class Figure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{         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protected: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double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x,y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public: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Figure(double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a,double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b){ x=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a;y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=b; 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virtual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void area( )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{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cout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&lt;&lt;"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在基类中定义的虚函数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\n";}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};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BB4D271-A0F1-8835-BBF4-75F9706F3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0185" y="1319833"/>
            <a:ext cx="2520950" cy="954087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定义一个公共基类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Figure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3EAF0CEF-CB7F-31D8-F2D6-DCA0795907C5}"/>
              </a:ext>
            </a:extLst>
          </p:cNvPr>
          <p:cNvSpPr>
            <a:spLocks/>
          </p:cNvSpPr>
          <p:nvPr/>
        </p:nvSpPr>
        <p:spPr bwMode="auto">
          <a:xfrm>
            <a:off x="2121131" y="4960183"/>
            <a:ext cx="6480175" cy="1295400"/>
          </a:xfrm>
          <a:prstGeom prst="borderCallout2">
            <a:avLst>
              <a:gd name="adj1" fmla="val 8824"/>
              <a:gd name="adj2" fmla="val -1176"/>
              <a:gd name="adj3" fmla="val 8824"/>
              <a:gd name="adj4" fmla="val -6319"/>
              <a:gd name="adj5" fmla="val -10821"/>
              <a:gd name="adj6" fmla="val -10285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定义虚函数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area()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，为派生类提供一个公共接口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以便派生类根据需要重新定义虚函数。</a:t>
            </a:r>
          </a:p>
        </p:txBody>
      </p:sp>
    </p:spTree>
    <p:extLst>
      <p:ext uri="{BB962C8B-B14F-4D97-AF65-F5344CB8AC3E}">
        <p14:creationId xmlns:p14="http://schemas.microsoft.com/office/powerpoint/2010/main" val="34119826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2FF5606-0785-B3A2-8C75-5E2693EDD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20" y="1344419"/>
            <a:ext cx="8149761" cy="4915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/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class </a:t>
            </a:r>
            <a:r>
              <a:rPr lang="en-US" altLang="zh-CN" sz="28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Triangle:public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Figure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{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public: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Triangle(double 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a,double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b )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   :Figure(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){ }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void area( )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{ 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&lt;&lt;"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三角形的高是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"&lt;&lt;x&lt;&lt;"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，底是 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"&lt;&lt;y;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&lt;&lt;"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，面积是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"&lt;&lt;0.5*x*y&lt;&lt;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endl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;}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};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04C13BE-4419-F4A4-1FB6-51C4DD631131}"/>
              </a:ext>
            </a:extLst>
          </p:cNvPr>
          <p:cNvSpPr>
            <a:spLocks/>
          </p:cNvSpPr>
          <p:nvPr/>
        </p:nvSpPr>
        <p:spPr bwMode="auto">
          <a:xfrm>
            <a:off x="4082039" y="5062246"/>
            <a:ext cx="3887788" cy="1081087"/>
          </a:xfrm>
          <a:prstGeom prst="borderCallout2">
            <a:avLst>
              <a:gd name="adj1" fmla="val 10574"/>
              <a:gd name="adj2" fmla="val -1958"/>
              <a:gd name="adj3" fmla="val 10574"/>
              <a:gd name="adj4" fmla="val -15639"/>
              <a:gd name="adj5" fmla="val -123463"/>
              <a:gd name="adj6" fmla="val -49418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虚函数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area()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重新定义，用作求三角形的面积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74026CE-6BF6-4A36-D139-D43E5310B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631" y="1740928"/>
            <a:ext cx="2592387" cy="893763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定义三角形派生类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39855078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67A1C5A-28BD-906F-2A74-505560E2D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51" y="1381589"/>
            <a:ext cx="8126761" cy="4996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/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class </a:t>
            </a:r>
            <a:r>
              <a:rPr lang="en-US" altLang="zh-CN" sz="28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Square:public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Figure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{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public: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Square(double 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a,double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b)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     :Figure(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a,b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){  }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void area( )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{ 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&lt;&lt;"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矩形的长是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"&lt;&lt;x&lt;&lt;"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，宽是 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"&lt;&lt;y;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&lt;&lt;"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，面积是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"&lt;&lt;x*y&lt;&lt;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endl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;}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};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3B2911F5-26F4-C50A-B316-C3F46338DAB9}"/>
              </a:ext>
            </a:extLst>
          </p:cNvPr>
          <p:cNvSpPr>
            <a:spLocks/>
          </p:cNvSpPr>
          <p:nvPr/>
        </p:nvSpPr>
        <p:spPr bwMode="auto">
          <a:xfrm>
            <a:off x="4400704" y="5056179"/>
            <a:ext cx="3671888" cy="1193800"/>
          </a:xfrm>
          <a:prstGeom prst="borderCallout2">
            <a:avLst>
              <a:gd name="adj1" fmla="val 9574"/>
              <a:gd name="adj2" fmla="val -2074"/>
              <a:gd name="adj3" fmla="val 9574"/>
              <a:gd name="adj4" fmla="val -25380"/>
              <a:gd name="adj5" fmla="val -40256"/>
              <a:gd name="adj6" fmla="val -56544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虚函数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area()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重新定义，用作求矩形的面积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C19A7F8-4D6A-9CC9-A048-74B0984F4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2004" y="1978489"/>
            <a:ext cx="2160588" cy="893763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定义矩形派生类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Square</a:t>
            </a:r>
          </a:p>
        </p:txBody>
      </p:sp>
    </p:spTree>
    <p:extLst>
      <p:ext uri="{BB962C8B-B14F-4D97-AF65-F5344CB8AC3E}">
        <p14:creationId xmlns:p14="http://schemas.microsoft.com/office/powerpoint/2010/main" val="12032719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980F128-5AEA-AC3E-8B68-159B22380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82" y="1297695"/>
            <a:ext cx="8294084" cy="400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第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12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章  多态性与虚函数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12.1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多态性概述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12.2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基类与派生类对象之间的赋值兼容关系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12.3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虚函数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12.4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纯虚函数和抽象类</a:t>
            </a:r>
          </a:p>
        </p:txBody>
      </p:sp>
    </p:spTree>
    <p:extLst>
      <p:ext uri="{BB962C8B-B14F-4D97-AF65-F5344CB8AC3E}">
        <p14:creationId xmlns:p14="http://schemas.microsoft.com/office/powerpoint/2010/main" val="11960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FD7391C-8F15-F00F-2130-9E8A3F836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91" y="1430416"/>
            <a:ext cx="8163334" cy="4628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/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class </a:t>
            </a:r>
            <a:r>
              <a:rPr lang="en-US" altLang="zh-CN" sz="28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Circle:public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Figure {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public: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Circle(double a):Figure(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a,a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){  }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void area( ) 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{ 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&lt;&lt;"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圆的半径是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"&lt;&lt;x;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&lt;&lt;"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，面积是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"&lt;&lt;3.1416*x*x&lt;&lt;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endl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;}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};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E44B060C-06D3-CCA3-BFE5-A2841AD0675A}"/>
              </a:ext>
            </a:extLst>
          </p:cNvPr>
          <p:cNvSpPr>
            <a:spLocks/>
          </p:cNvSpPr>
          <p:nvPr/>
        </p:nvSpPr>
        <p:spPr bwMode="auto">
          <a:xfrm>
            <a:off x="4381013" y="4820947"/>
            <a:ext cx="3529012" cy="1008062"/>
          </a:xfrm>
          <a:prstGeom prst="borderCallout2">
            <a:avLst>
              <a:gd name="adj1" fmla="val 11338"/>
              <a:gd name="adj2" fmla="val -2157"/>
              <a:gd name="adj3" fmla="val 11338"/>
              <a:gd name="adj4" fmla="val -33602"/>
              <a:gd name="adj5" fmla="val -142997"/>
              <a:gd name="adj6" fmla="val -62123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虚函数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area()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重新定义，用作求圆的面积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0E14A388-2DB7-152C-1BBA-D82ABD65E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235" y="1533022"/>
            <a:ext cx="2087563" cy="893762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定义圆派生类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Circle</a:t>
            </a:r>
          </a:p>
        </p:txBody>
      </p:sp>
    </p:spTree>
    <p:extLst>
      <p:ext uri="{BB962C8B-B14F-4D97-AF65-F5344CB8AC3E}">
        <p14:creationId xmlns:p14="http://schemas.microsoft.com/office/powerpoint/2010/main" val="40680333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A2FA672-26E5-B940-BC07-48D277C8E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49" y="1266031"/>
            <a:ext cx="7746651" cy="517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/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int main( )</a:t>
            </a:r>
          </a:p>
          <a:p>
            <a:pPr algn="l" defTabSz="914400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{ Figure *p;            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定义基类指针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</a:t>
            </a:r>
          </a:p>
          <a:p>
            <a:pPr algn="l" defTabSz="914400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Triangle t(10.0,6.0);  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定义三角形类对象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t</a:t>
            </a:r>
          </a:p>
          <a:p>
            <a:pPr algn="l" defTabSz="914400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Square s(10.0,6.0);    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定义矩形类对象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</a:t>
            </a:r>
          </a:p>
          <a:p>
            <a:pPr algn="l" defTabSz="914400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Circle c(10.0);        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定义圆类对象</a:t>
            </a:r>
            <a:r>
              <a:rPr lang="en-US" altLang="zh-CN" sz="28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</a:t>
            </a:r>
          </a:p>
          <a:p>
            <a:pPr algn="l" defTabSz="914400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p=&amp;t; p-&gt;area();     </a:t>
            </a:r>
            <a:endParaRPr lang="en-US" altLang="zh-CN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defTabSz="914400" eaLnBrk="1" hangingPunct="1"/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p=&amp;s; p-&gt;area();     </a:t>
            </a:r>
            <a:endParaRPr lang="en-US" altLang="zh-CN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defTabSz="914400" eaLnBrk="1" hangingPunct="1"/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p=&amp;c; p-&gt;area();     </a:t>
            </a:r>
            <a:endParaRPr lang="en-US" altLang="zh-CN" sz="28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defTabSz="914400" eaLnBrk="1" hangingPunct="1"/>
            <a:r>
              <a:rPr lang="en-US" altLang="zh-CN" sz="2800">
                <a:latin typeface="楷体_GB2312" pitchFamily="49" charset="-122"/>
                <a:ea typeface="楷体_GB2312" pitchFamily="49" charset="-122"/>
              </a:rPr>
              <a:t> return 0;  </a:t>
            </a:r>
          </a:p>
          <a:p>
            <a:pPr algn="l" defTabSz="914400" eaLnBrk="1" hangingPunct="1"/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F88D059B-BD1C-E466-3947-E95259E67EE2}"/>
              </a:ext>
            </a:extLst>
          </p:cNvPr>
          <p:cNvSpPr>
            <a:spLocks/>
          </p:cNvSpPr>
          <p:nvPr/>
        </p:nvSpPr>
        <p:spPr bwMode="auto">
          <a:xfrm>
            <a:off x="5416899" y="4002881"/>
            <a:ext cx="2736850" cy="609600"/>
          </a:xfrm>
          <a:prstGeom prst="borderCallout2">
            <a:avLst>
              <a:gd name="adj1" fmla="val 18750"/>
              <a:gd name="adj2" fmla="val -2782"/>
              <a:gd name="adj3" fmla="val 18750"/>
              <a:gd name="adj4" fmla="val -28537"/>
              <a:gd name="adj5" fmla="val 26042"/>
              <a:gd name="adj6" fmla="val -54986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计算三角形的面积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D04DC7CD-04F4-6A20-64B0-629A61A3703D}"/>
              </a:ext>
            </a:extLst>
          </p:cNvPr>
          <p:cNvSpPr>
            <a:spLocks/>
          </p:cNvSpPr>
          <p:nvPr/>
        </p:nvSpPr>
        <p:spPr bwMode="auto">
          <a:xfrm>
            <a:off x="5345461" y="4866481"/>
            <a:ext cx="2736850" cy="609600"/>
          </a:xfrm>
          <a:prstGeom prst="borderCallout2">
            <a:avLst>
              <a:gd name="adj1" fmla="val 18750"/>
              <a:gd name="adj2" fmla="val -2782"/>
              <a:gd name="adj3" fmla="val 18750"/>
              <a:gd name="adj4" fmla="val -28884"/>
              <a:gd name="adj5" fmla="val -33333"/>
              <a:gd name="adj6" fmla="val -55569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计算矩形的面积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FA725850-BA18-5DA9-B5B8-AABFA4ABD235}"/>
              </a:ext>
            </a:extLst>
          </p:cNvPr>
          <p:cNvSpPr>
            <a:spLocks/>
          </p:cNvSpPr>
          <p:nvPr/>
        </p:nvSpPr>
        <p:spPr bwMode="auto">
          <a:xfrm>
            <a:off x="5416899" y="5730081"/>
            <a:ext cx="2449512" cy="609600"/>
          </a:xfrm>
          <a:prstGeom prst="borderCallout2">
            <a:avLst>
              <a:gd name="adj1" fmla="val 18750"/>
              <a:gd name="adj2" fmla="val -3111"/>
              <a:gd name="adj3" fmla="val 18750"/>
              <a:gd name="adj4" fmla="val -31625"/>
              <a:gd name="adj5" fmla="val -83593"/>
              <a:gd name="adj6" fmla="val -60727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计算圆的面积</a:t>
            </a:r>
          </a:p>
        </p:txBody>
      </p:sp>
    </p:spTree>
    <p:extLst>
      <p:ext uri="{BB962C8B-B14F-4D97-AF65-F5344CB8AC3E}">
        <p14:creationId xmlns:p14="http://schemas.microsoft.com/office/powerpoint/2010/main" val="78840435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85D3BB6-920F-B41A-3265-5D93647CD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795" y="1338146"/>
            <a:ext cx="8365273" cy="469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/>
            <a:r>
              <a:rPr lang="en-US" altLang="zh-CN" sz="3200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3200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纯虚函数</a:t>
            </a:r>
          </a:p>
          <a:p>
            <a:pPr algn="just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class Figure {</a:t>
            </a:r>
          </a:p>
          <a:p>
            <a:pPr algn="just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protected:</a:t>
            </a:r>
          </a:p>
          <a:p>
            <a:pPr algn="just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double 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algn="just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public:</a:t>
            </a:r>
          </a:p>
          <a:p>
            <a:pPr algn="just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Figure(double 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a,double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b){ x=a; y=b; }</a:t>
            </a:r>
          </a:p>
          <a:p>
            <a:pPr algn="just" defTabSz="914400" eaLnBrk="1" hangingPunct="1"/>
            <a:r>
              <a:rPr lang="en-US" altLang="zh-CN" sz="280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virtual 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void area( )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{ 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&lt;&lt;"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在基类中定义的虚函数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\n";  }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};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5D6F34E3-DBAC-E2E7-F8AE-B5E05A695880}"/>
              </a:ext>
            </a:extLst>
          </p:cNvPr>
          <p:cNvSpPr>
            <a:spLocks/>
          </p:cNvSpPr>
          <p:nvPr/>
        </p:nvSpPr>
        <p:spPr bwMode="auto">
          <a:xfrm>
            <a:off x="4214658" y="1754458"/>
            <a:ext cx="4505325" cy="1704975"/>
          </a:xfrm>
          <a:prstGeom prst="borderCallout2">
            <a:avLst>
              <a:gd name="adj1" fmla="val 6704"/>
              <a:gd name="adj2" fmla="val -1690"/>
              <a:gd name="adj3" fmla="val 6704"/>
              <a:gd name="adj4" fmla="val -23361"/>
              <a:gd name="adj5" fmla="val 167105"/>
              <a:gd name="adj6" fmla="val -45029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基类本身并不需要这个虚函数，而是</a:t>
            </a:r>
            <a:r>
              <a:rPr kumimoji="1" lang="zh-CN" altLang="en-US" sz="2400" b="1" i="0" u="sng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为派生类提供一个</a:t>
            </a:r>
            <a:r>
              <a:rPr kumimoji="1" lang="zh-CN" altLang="en-US" sz="2400" b="1" i="0" u="sng" strike="noStrike" kern="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公共接口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以便派生类根据需要重新定义虚函数。</a:t>
            </a:r>
          </a:p>
        </p:txBody>
      </p:sp>
    </p:spTree>
    <p:extLst>
      <p:ext uri="{BB962C8B-B14F-4D97-AF65-F5344CB8AC3E}">
        <p14:creationId xmlns:p14="http://schemas.microsoft.com/office/powerpoint/2010/main" val="37512253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D393080-BF3E-FDBF-AEB7-44876C926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299" y="1263960"/>
            <a:ext cx="7711456" cy="5162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/>
            <a:r>
              <a:rPr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hlinkClick r:id="rId2" action="ppaction://hlinkfile"/>
              </a:rPr>
              <a:t>例</a:t>
            </a:r>
            <a:r>
              <a:rPr lang="en-US" altLang="zh-CN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hlinkClick r:id="rId2" action="ppaction://hlinkfile"/>
              </a:rPr>
              <a:t>12-8-1</a:t>
            </a:r>
            <a:endParaRPr lang="en-US" altLang="zh-CN" sz="2800" b="1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defTabSz="914400" eaLnBrk="1" hangingPunct="1"/>
            <a:r>
              <a:rPr lang="en-US" altLang="zh-CN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class Figure {</a:t>
            </a:r>
          </a:p>
          <a:p>
            <a:pPr algn="just" defTabSz="914400" eaLnBrk="1" hangingPunct="1"/>
            <a:r>
              <a:rPr lang="en-US" altLang="zh-CN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protected:</a:t>
            </a:r>
          </a:p>
          <a:p>
            <a:pPr algn="just" defTabSz="914400" eaLnBrk="1" hangingPunct="1"/>
            <a:r>
              <a:rPr lang="en-US" altLang="zh-CN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double x,y;</a:t>
            </a:r>
          </a:p>
          <a:p>
            <a:pPr algn="just" defTabSz="914400" eaLnBrk="1" hangingPunct="1"/>
            <a:r>
              <a:rPr lang="en-US" altLang="zh-CN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public:</a:t>
            </a:r>
          </a:p>
          <a:p>
            <a:pPr algn="just" defTabSz="914400" eaLnBrk="1" hangingPunct="1"/>
            <a:r>
              <a:rPr lang="en-US" altLang="zh-CN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Figure(double a,double b){ x=a; y=b;}</a:t>
            </a:r>
          </a:p>
          <a:p>
            <a:pPr algn="just" defTabSz="914400" eaLnBrk="1" hangingPunct="1"/>
            <a:r>
              <a:rPr lang="en-US" altLang="zh-CN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virtual void area( )=0;</a:t>
            </a:r>
          </a:p>
          <a:p>
            <a:pPr algn="just" defTabSz="914400" eaLnBrk="1" hangingPunct="1"/>
            <a:r>
              <a:rPr lang="en-US" altLang="zh-CN" sz="280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}; 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9FFAD1D1-194A-C998-5752-FC58371F4980}"/>
              </a:ext>
            </a:extLst>
          </p:cNvPr>
          <p:cNvSpPr>
            <a:spLocks/>
          </p:cNvSpPr>
          <p:nvPr/>
        </p:nvSpPr>
        <p:spPr bwMode="auto">
          <a:xfrm>
            <a:off x="5080115" y="5377170"/>
            <a:ext cx="3167062" cy="1049337"/>
          </a:xfrm>
          <a:prstGeom prst="borderCallout2">
            <a:avLst>
              <a:gd name="adj1" fmla="val 10894"/>
              <a:gd name="adj2" fmla="val -2407"/>
              <a:gd name="adj3" fmla="val 10894"/>
              <a:gd name="adj4" fmla="val -25565"/>
              <a:gd name="adj5" fmla="val -54956"/>
              <a:gd name="adj6" fmla="val -52626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将函数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area()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简化表示成这种形式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952ED26E-02C9-4B89-B635-54FD7621E5FD}"/>
              </a:ext>
            </a:extLst>
          </p:cNvPr>
          <p:cNvSpPr>
            <a:spLocks/>
          </p:cNvSpPr>
          <p:nvPr/>
        </p:nvSpPr>
        <p:spPr bwMode="auto">
          <a:xfrm>
            <a:off x="6240707" y="4585978"/>
            <a:ext cx="1871662" cy="647700"/>
          </a:xfrm>
          <a:prstGeom prst="borderCallout2">
            <a:avLst>
              <a:gd name="adj1" fmla="val 17648"/>
              <a:gd name="adj2" fmla="val -4069"/>
              <a:gd name="adj3" fmla="val 17648"/>
              <a:gd name="adj4" fmla="val -39866"/>
              <a:gd name="adj5" fmla="val -16421"/>
              <a:gd name="adj6" fmla="val -75995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纯虚函数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FF4EFC44-D645-5726-51EC-0D64716E1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6749" y="1624322"/>
            <a:ext cx="3744913" cy="1319212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纯虚函数是在声明虚函数时被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初始化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为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0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的虚函数。</a:t>
            </a:r>
          </a:p>
        </p:txBody>
      </p:sp>
    </p:spTree>
    <p:extLst>
      <p:ext uri="{BB962C8B-B14F-4D97-AF65-F5344CB8AC3E}">
        <p14:creationId xmlns:p14="http://schemas.microsoft.com/office/powerpoint/2010/main" val="41237874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6A86CD6-6018-9C3D-83FB-D59EAE28D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64" y="1303280"/>
            <a:ext cx="8686800" cy="4729724"/>
          </a:xfrm>
          <a:prstGeom prst="rect">
            <a:avLst/>
          </a:prstGeom>
          <a:solidFill>
            <a:sysClr val="window" lastClr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纯虚函数的作用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是在基类中为其派生类保留一个函数的名字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以便派生类根据需要对它进行重新定义。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纯虚函数的特点：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① 纯虚函数一般</a:t>
            </a:r>
            <a:r>
              <a:rPr kumimoji="0" lang="zh-CN" altLang="en-US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没有函数体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② 最后面的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</a:rPr>
              <a:t>“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=0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</a:rPr>
              <a:t>”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并不表示函数的返回值为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0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，它只起形式上的作用，告诉编译系统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</a:rPr>
              <a:t>“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这是纯虚函数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楷体_GB2312" pitchFamily="49" charset="-122"/>
                <a:cs typeface="+mn-cs"/>
              </a:rPr>
              <a:t>”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③ 没有函数体的纯虚函数不具备函数的功能，</a:t>
            </a:r>
            <a:r>
              <a:rPr kumimoji="0" lang="zh-CN" altLang="en-US" sz="28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不能被调用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68FAB42-D77D-10D2-31AD-76A7479C9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731" y="1303280"/>
            <a:ext cx="6840538" cy="1014412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纯虚函数的一般形式如下：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virtual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函数类型  函数名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参数表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)=0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1356567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61D2043-2029-9F55-78EF-8E112D50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863" y="1248937"/>
            <a:ext cx="8647771" cy="512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/>
            <a:r>
              <a:rPr lang="en-US" altLang="zh-CN" sz="3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12.4.2.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抽象类</a:t>
            </a:r>
          </a:p>
          <a:p>
            <a:pPr algn="l" defTabSz="914400" eaLnBrk="1" hangingPunct="1"/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u="sng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什么是抽象类</a:t>
            </a:r>
            <a:r>
              <a:rPr lang="en-US" altLang="zh-CN" sz="2800" u="sng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?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如果一个类</a:t>
            </a:r>
            <a:r>
              <a:rPr lang="zh-CN" altLang="en-US" sz="2800" u="sng" dirty="0">
                <a:latin typeface="楷体_GB2312" pitchFamily="49" charset="-122"/>
                <a:ea typeface="楷体_GB2312" pitchFamily="49" charset="-122"/>
              </a:rPr>
              <a:t>至少有一个纯虚函数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，那么就称该类为抽象类。</a:t>
            </a:r>
          </a:p>
          <a:p>
            <a:pPr algn="l" defTabSz="914400" eaLnBrk="1" hangingPunct="1"/>
            <a:r>
              <a:rPr lang="zh-CN" altLang="en-US" sz="2800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class Figure{</a:t>
            </a:r>
          </a:p>
          <a:p>
            <a:pPr algn="just" defTabSz="914400" eaLnBrk="1" hangingPunct="1"/>
            <a:r>
              <a:rPr lang="en-US" altLang="zh-CN" sz="2800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protected:</a:t>
            </a:r>
          </a:p>
          <a:p>
            <a:pPr algn="just" defTabSz="914400" eaLnBrk="1" hangingPunct="1"/>
            <a:r>
              <a:rPr lang="en-US" altLang="zh-CN" sz="2800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double </a:t>
            </a:r>
            <a:r>
              <a:rPr lang="en-US" altLang="zh-CN" sz="2800" dirty="0" err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x,y</a:t>
            </a:r>
            <a:r>
              <a:rPr lang="en-US" altLang="zh-CN" sz="2800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algn="just" defTabSz="914400" eaLnBrk="1" hangingPunct="1"/>
            <a:r>
              <a:rPr lang="en-US" altLang="zh-CN" sz="2800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public:</a:t>
            </a:r>
          </a:p>
          <a:p>
            <a:pPr algn="just" defTabSz="914400" eaLnBrk="1" hangingPunct="1"/>
            <a:r>
              <a:rPr lang="en-US" altLang="zh-CN" sz="2800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Figure(double </a:t>
            </a:r>
            <a:r>
              <a:rPr lang="en-US" altLang="zh-CN" sz="2800" dirty="0" err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a,double</a:t>
            </a:r>
            <a:r>
              <a:rPr lang="en-US" altLang="zh-CN" sz="2800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b){ x=a; y=b;}</a:t>
            </a:r>
          </a:p>
          <a:p>
            <a:pPr algn="just" defTabSz="914400" eaLnBrk="1" hangingPunct="1"/>
            <a:r>
              <a:rPr lang="en-US" altLang="zh-CN" sz="2800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virtual void area( )=0;</a:t>
            </a:r>
            <a:r>
              <a:rPr lang="en-US" altLang="zh-CN" sz="2800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};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551CD3AE-063B-3C6F-17AF-06CE96F66FBA}"/>
              </a:ext>
            </a:extLst>
          </p:cNvPr>
          <p:cNvSpPr>
            <a:spLocks/>
          </p:cNvSpPr>
          <p:nvPr/>
        </p:nvSpPr>
        <p:spPr bwMode="auto">
          <a:xfrm>
            <a:off x="6558388" y="4464128"/>
            <a:ext cx="1728788" cy="647700"/>
          </a:xfrm>
          <a:prstGeom prst="borderCallout2">
            <a:avLst>
              <a:gd name="adj1" fmla="val 17648"/>
              <a:gd name="adj2" fmla="val -4407"/>
              <a:gd name="adj3" fmla="val 17648"/>
              <a:gd name="adj4" fmla="val -38106"/>
              <a:gd name="adj5" fmla="val 224410"/>
              <a:gd name="adj6" fmla="val -135725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纯虚函数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6AEACE2D-F05F-EB1D-DC4F-C529A5F23282}"/>
              </a:ext>
            </a:extLst>
          </p:cNvPr>
          <p:cNvSpPr>
            <a:spLocks/>
          </p:cNvSpPr>
          <p:nvPr/>
        </p:nvSpPr>
        <p:spPr bwMode="auto">
          <a:xfrm>
            <a:off x="5681236" y="3333207"/>
            <a:ext cx="1296988" cy="576262"/>
          </a:xfrm>
          <a:prstGeom prst="borderCallout2">
            <a:avLst>
              <a:gd name="adj1" fmla="val 19833"/>
              <a:gd name="adj2" fmla="val -5875"/>
              <a:gd name="adj3" fmla="val 19833"/>
              <a:gd name="adj4" fmla="val -100245"/>
              <a:gd name="adj5" fmla="val 40011"/>
              <a:gd name="adj6" fmla="val -234897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抽象类</a:t>
            </a:r>
          </a:p>
        </p:txBody>
      </p:sp>
    </p:spTree>
    <p:extLst>
      <p:ext uri="{BB962C8B-B14F-4D97-AF65-F5344CB8AC3E}">
        <p14:creationId xmlns:p14="http://schemas.microsoft.com/office/powerpoint/2010/main" val="1062568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94544B7-A82C-98CE-1853-BA51639AB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055" y="1258229"/>
            <a:ext cx="8803888" cy="4341542"/>
          </a:xfrm>
          <a:prstGeom prst="rect">
            <a:avLst/>
          </a:prstGeom>
          <a:noFill/>
          <a:ln w="19050">
            <a:solidFill>
              <a:sysClr val="window" lastClr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zh-CN" altLang="en-US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抽象类的作用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抽象类的作用是作为一个类族的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共同基类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，相关的派生类是从这个基类派生出来的。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使用抽象类的几点规定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(1)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由于抽象类中至少包含有一个没有定义功能的纯虚函数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因此抽象类只能用作其他类的基类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不能建立抽象类对象。</a:t>
            </a:r>
            <a:r>
              <a:rPr kumimoji="0" lang="zh-CN" altLang="en-US" b="0" i="0" u="sng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(2) </a:t>
            </a:r>
            <a:r>
              <a:rPr kumimoji="0" lang="zh-CN" altLang="en-US" b="0" i="0" u="sng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不允许从具体类派生出抽象类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。所谓具体类，就是不包含纯虚函数的普通类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(3) 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抽象类不能用作函数的</a:t>
            </a:r>
            <a:r>
              <a:rPr kumimoji="0" lang="zh-CN" altLang="en-US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参数类型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、函数的</a:t>
            </a:r>
            <a:r>
              <a:rPr kumimoji="0" lang="zh-CN" altLang="en-US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返回类型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或</a:t>
            </a:r>
            <a:r>
              <a:rPr kumimoji="0" lang="zh-CN" altLang="en-US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显式转换的类型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66187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923DECB-18CE-2457-AD1C-0264794A7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70" y="1244561"/>
            <a:ext cx="8686800" cy="523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(4)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可以声明指向抽象类的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指针或引用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，此指针可以指向它的派生类，进而实现多态性。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(5)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在派生类中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如果对基类的纯虚函数没有重新定义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则该函数在派生类中仍是纯虚函数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该派生类仍为抽象类。</a:t>
            </a: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例如：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class B0 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public: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virtual void show()=0;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. .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.};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class B1:public B0 {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. . .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};</a:t>
            </a: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69CDD591-3030-70F3-2604-DC54B6A6D83F}"/>
              </a:ext>
            </a:extLst>
          </p:cNvPr>
          <p:cNvSpPr>
            <a:spLocks/>
          </p:cNvSpPr>
          <p:nvPr/>
        </p:nvSpPr>
        <p:spPr bwMode="auto">
          <a:xfrm>
            <a:off x="4104361" y="2889250"/>
            <a:ext cx="3960812" cy="1079500"/>
          </a:xfrm>
          <a:prstGeom prst="borderCallout2">
            <a:avLst>
              <a:gd name="adj1" fmla="val 10588"/>
              <a:gd name="adj2" fmla="val -1926"/>
              <a:gd name="adj3" fmla="val 10588"/>
              <a:gd name="adj4" fmla="val -27694"/>
              <a:gd name="adj5" fmla="val 149849"/>
              <a:gd name="adj6" fmla="val -58688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在基类定义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show()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为纯虚函数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基类</a:t>
            </a:r>
            <a:r>
              <a:rPr kumimoji="1" lang="en-US" altLang="zh-CN" sz="24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B0</a:t>
            </a:r>
            <a:r>
              <a:rPr kumimoji="1" lang="zh-CN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为抽象类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B2ED3B0E-EFA3-C075-F06B-41D4CFA54429}"/>
              </a:ext>
            </a:extLst>
          </p:cNvPr>
          <p:cNvSpPr>
            <a:spLocks/>
          </p:cNvSpPr>
          <p:nvPr/>
        </p:nvSpPr>
        <p:spPr bwMode="auto">
          <a:xfrm>
            <a:off x="5038082" y="3997115"/>
            <a:ext cx="3600450" cy="2160588"/>
          </a:xfrm>
          <a:prstGeom prst="borderCallout2">
            <a:avLst>
              <a:gd name="adj1" fmla="val 5292"/>
              <a:gd name="adj2" fmla="val -2116"/>
              <a:gd name="adj3" fmla="val 5292"/>
              <a:gd name="adj4" fmla="val -10495"/>
              <a:gd name="adj5" fmla="val 68782"/>
              <a:gd name="adj6" fmla="val -60929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在派生类中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show()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函数没有重新定义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则函数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show()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在派生类中仍是纯虚函数。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派生类</a:t>
            </a:r>
            <a:r>
              <a:rPr kumimoji="1" lang="en-US" altLang="zh-CN" sz="24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B1</a:t>
            </a:r>
            <a:r>
              <a:rPr kumimoji="1" lang="zh-CN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仍是抽象类。</a:t>
            </a:r>
          </a:p>
        </p:txBody>
      </p:sp>
    </p:spTree>
    <p:extLst>
      <p:ext uri="{BB962C8B-B14F-4D97-AF65-F5344CB8AC3E}">
        <p14:creationId xmlns:p14="http://schemas.microsoft.com/office/powerpoint/2010/main" val="33842377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DED0073-FE8B-33D1-D0D8-38820C9A8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61" y="1307248"/>
            <a:ext cx="8664575" cy="4654937"/>
          </a:xfrm>
          <a:prstGeom prst="rect">
            <a:avLst/>
          </a:prstGeom>
          <a:noFill/>
          <a:ln w="19050">
            <a:solidFill>
              <a:sysClr val="window" lastClr="FF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12.4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程序举例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应用抽象类，求圆、圆内接正方形和圆外切正方形的面积和周长。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7A5CD698-1AB5-301A-FA56-F7C8E2C36D97}"/>
              </a:ext>
            </a:extLst>
          </p:cNvPr>
          <p:cNvGrpSpPr>
            <a:grpSpLocks/>
          </p:cNvGrpSpPr>
          <p:nvPr/>
        </p:nvGrpSpPr>
        <p:grpSpPr bwMode="auto">
          <a:xfrm>
            <a:off x="3036888" y="2777699"/>
            <a:ext cx="2952750" cy="2952750"/>
            <a:chOff x="1837" y="1661"/>
            <a:chExt cx="1587" cy="181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CB3EE86-67DC-83D4-CB0E-6F4E51C9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661"/>
              <a:ext cx="1587" cy="1814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815B3B6-0480-1099-0412-B03C491B8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661"/>
              <a:ext cx="1542" cy="1814"/>
            </a:xfrm>
            <a:prstGeom prst="ellipse">
              <a:avLst/>
            </a:prstGeom>
            <a:solidFill>
              <a:srgbClr val="FF99FF"/>
            </a:solidFill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97DB1C-8B21-3950-4590-2C6A3E0E3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933"/>
              <a:ext cx="1089" cy="127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764666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FAA9EDF-1C94-E3F3-1D46-900499324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" y="1304925"/>
            <a:ext cx="8713788" cy="4798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/>
            <a:r>
              <a:rPr lang="zh-CN" altLang="en-US" sz="2800" dirty="0">
                <a:latin typeface="楷体_GB2312" pitchFamily="49" charset="-122"/>
                <a:ea typeface="楷体_GB2312" pitchFamily="49" charset="-122"/>
                <a:hlinkClick r:id="rId2" action="ppaction://hlinkfile"/>
              </a:rPr>
              <a:t>例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  <a:hlinkClick r:id="rId2" action="ppaction://hlinkfile"/>
              </a:rPr>
              <a:t>12-9 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应用抽象类，求圆、圆内接正方形和圆外切正方形的面积和周长。</a:t>
            </a:r>
          </a:p>
          <a:p>
            <a:pPr algn="l" defTabSz="914400" eaLnBrk="1" hangingPunct="1"/>
            <a:endParaRPr lang="en-US" altLang="zh-CN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522022F-6016-094F-042C-ED13E1DB1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710" y="4326131"/>
            <a:ext cx="2665413" cy="1570037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圆类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Circle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虚函数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area()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虚函数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perimeter()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13B36968-774C-4D66-B516-8E3E2EC6E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2866" y="4326131"/>
            <a:ext cx="2808287" cy="1570037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圆内接正方形类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In_square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虚函数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area() 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虚函数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perimeter()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8DB65993-0297-BCAF-BBB9-BF08E6491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5528" y="2165543"/>
            <a:ext cx="3455988" cy="1276350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基类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Figure</a:t>
            </a: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0" marR="0" lvl="0" indent="0" defTabSz="91440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纯虚函数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area() </a:t>
            </a:r>
          </a:p>
          <a:p>
            <a:pPr marL="0" marR="0" lvl="0" indent="0" defTabSz="914400" eaLnBrk="1" fontAlgn="base" latinLnBrk="0" hangingPunct="1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纯虚函数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perimeter()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A6885302-DEE8-71E9-B01D-C85B6EC631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03366" y="3462531"/>
            <a:ext cx="1512887" cy="7921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9EEB058C-DAB4-53E6-B04F-215888D5EA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4316" y="3462531"/>
            <a:ext cx="0" cy="7921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2E5B5C3B-B00B-8295-D3F1-0C5DFA4D6A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03816" y="3462531"/>
            <a:ext cx="1008062" cy="792162"/>
          </a:xfrm>
          <a:prstGeom prst="line">
            <a:avLst/>
          </a:prstGeom>
          <a:noFill/>
          <a:ln w="9525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798C0953-EBE1-A051-EC66-CBAC6B4A6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16" y="4326131"/>
            <a:ext cx="2881312" cy="1270000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圆外切正方形类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Ex_square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虚函数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area( ) </a:t>
            </a:r>
          </a:p>
          <a:p>
            <a:pPr marL="0" marR="0" lvl="0" indent="0" defTabSz="91440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虚函数 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perimeter()</a:t>
            </a:r>
          </a:p>
        </p:txBody>
      </p:sp>
    </p:spTree>
    <p:extLst>
      <p:ext uri="{BB962C8B-B14F-4D97-AF65-F5344CB8AC3E}">
        <p14:creationId xmlns:p14="http://schemas.microsoft.com/office/powerpoint/2010/main" val="464607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1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4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721267A-CCE5-3EC0-E07D-F953047BB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411" y="1229361"/>
            <a:ext cx="8791176" cy="839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/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面向对象系统的</a:t>
            </a:r>
            <a:r>
              <a:rPr lang="zh-CN" altLang="en-US" sz="2800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多态性</a:t>
            </a: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是指不同的对象收到</a:t>
            </a:r>
            <a:r>
              <a:rPr lang="zh-CN" altLang="en-US" sz="2800" u="sng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相同的的消息</a:t>
            </a:r>
            <a:r>
              <a:rPr lang="zh-CN" altLang="en-US" sz="2800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会产生不同的行为（即方法）。</a:t>
            </a:r>
          </a:p>
          <a:p>
            <a:pPr algn="l" defTabSz="914400" eaLnBrk="1" hangingPunct="1"/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D3DA43E3-F7A8-5B26-3A2B-3005B7C6F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955" y="1697598"/>
            <a:ext cx="2376488" cy="478948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1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C++</a:t>
            </a:r>
            <a:r>
              <a:rPr kumimoji="1"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程序设计中</a:t>
            </a:r>
            <a:r>
              <a:rPr kumimoji="1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多态性</a:t>
            </a:r>
            <a:r>
              <a:rPr kumimoji="1"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是指</a:t>
            </a:r>
            <a:r>
              <a:rPr kumimoji="1" lang="zh-CN" altLang="en-US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用一个名字定义不同的函数</a:t>
            </a:r>
            <a:r>
              <a:rPr kumimoji="1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这些函数执行不同但又类似的操作</a:t>
            </a:r>
            <a:r>
              <a:rPr kumimoji="1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这样就可以</a:t>
            </a:r>
            <a:r>
              <a:rPr kumimoji="1" lang="zh-CN" altLang="en-US" u="sng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用同一个函数名调用不同内容的函数</a:t>
            </a:r>
            <a:r>
              <a:rPr kumimoji="1"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</a:p>
        </p:txBody>
      </p:sp>
      <p:sp>
        <p:nvSpPr>
          <p:cNvPr id="8" name="矩形 44">
            <a:extLst>
              <a:ext uri="{FF2B5EF4-FFF2-40B4-BE49-F238E27FC236}">
                <a16:creationId xmlns:a16="http://schemas.microsoft.com/office/drawing/2014/main" id="{EE868490-67C6-7CE6-F9F6-A8E5F16C9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702" y="3177827"/>
            <a:ext cx="8905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挪开</a:t>
            </a:r>
          </a:p>
        </p:txBody>
      </p:sp>
      <p:sp>
        <p:nvSpPr>
          <p:cNvPr id="9" name="矩形 45">
            <a:extLst>
              <a:ext uri="{FF2B5EF4-FFF2-40B4-BE49-F238E27FC236}">
                <a16:creationId xmlns:a16="http://schemas.microsoft.com/office/drawing/2014/main" id="{546BCBBE-C093-D501-3939-6EEE5C6F7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402" y="3171477"/>
            <a:ext cx="14144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同一消息</a:t>
            </a:r>
            <a:endParaRPr kumimoji="1" lang="zh-CN" altLang="en-US" sz="2400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矩形 46">
            <a:extLst>
              <a:ext uri="{FF2B5EF4-FFF2-40B4-BE49-F238E27FC236}">
                <a16:creationId xmlns:a16="http://schemas.microsoft.com/office/drawing/2014/main" id="{734E5B22-2D68-9986-B832-29BCB7698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9165" y="2941289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凳子</a:t>
            </a:r>
          </a:p>
        </p:txBody>
      </p:sp>
      <p:sp>
        <p:nvSpPr>
          <p:cNvPr id="11" name="矩形 47">
            <a:extLst>
              <a:ext uri="{FF2B5EF4-FFF2-40B4-BE49-F238E27FC236}">
                <a16:creationId xmlns:a16="http://schemas.microsoft.com/office/drawing/2014/main" id="{EEB333DC-B72B-EEF8-5509-E7C65E44D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352" y="3638202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汽车</a:t>
            </a:r>
          </a:p>
        </p:txBody>
      </p:sp>
      <p:sp>
        <p:nvSpPr>
          <p:cNvPr id="12" name="矩形 48">
            <a:extLst>
              <a:ext uri="{FF2B5EF4-FFF2-40B4-BE49-F238E27FC236}">
                <a16:creationId xmlns:a16="http://schemas.microsoft.com/office/drawing/2014/main" id="{7B975DF7-AEF9-5683-FDE0-3B40FAA11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8490" y="2941289"/>
            <a:ext cx="981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行为</a:t>
            </a:r>
            <a:r>
              <a:rPr kumimoji="1" lang="en-US" altLang="zh-CN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kumimoji="1" lang="zh-CN" altLang="en-US" sz="2400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矩形 49">
            <a:extLst>
              <a:ext uri="{FF2B5EF4-FFF2-40B4-BE49-F238E27FC236}">
                <a16:creationId xmlns:a16="http://schemas.microsoft.com/office/drawing/2014/main" id="{46193382-EBDA-C3CA-F98F-9D88D51AA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602" y="3638202"/>
            <a:ext cx="981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行为</a:t>
            </a:r>
            <a:r>
              <a:rPr kumimoji="1" lang="en-US" altLang="zh-CN" sz="240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endParaRPr kumimoji="1" lang="zh-CN" altLang="en-US" sz="240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矩形 50">
            <a:extLst>
              <a:ext uri="{FF2B5EF4-FFF2-40B4-BE49-F238E27FC236}">
                <a16:creationId xmlns:a16="http://schemas.microsoft.com/office/drawing/2014/main" id="{4A06F2DC-D5D0-A91A-A8FA-77EACABFC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2" y="4909789"/>
            <a:ext cx="1144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求面积       </a:t>
            </a:r>
          </a:p>
        </p:txBody>
      </p:sp>
      <p:sp>
        <p:nvSpPr>
          <p:cNvPr id="15" name="矩形 51">
            <a:extLst>
              <a:ext uri="{FF2B5EF4-FFF2-40B4-BE49-F238E27FC236}">
                <a16:creationId xmlns:a16="http://schemas.microsoft.com/office/drawing/2014/main" id="{FF2BEBF8-F3E6-F28E-5CA7-CC47F8B8C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802" y="4909789"/>
            <a:ext cx="1508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同一消息</a:t>
            </a:r>
            <a:r>
              <a:rPr kumimoji="1" lang="zh-CN" altLang="en-US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17" name="矩形 52">
            <a:extLst>
              <a:ext uri="{FF2B5EF4-FFF2-40B4-BE49-F238E27FC236}">
                <a16:creationId xmlns:a16="http://schemas.microsoft.com/office/drawing/2014/main" id="{B4B86B9A-E61E-12FD-49EF-07D2E6132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840" y="4447827"/>
            <a:ext cx="18145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长方形对象 </a:t>
            </a:r>
          </a:p>
        </p:txBody>
      </p:sp>
      <p:sp>
        <p:nvSpPr>
          <p:cNvPr id="21" name="矩形 53">
            <a:extLst>
              <a:ext uri="{FF2B5EF4-FFF2-40B4-BE49-F238E27FC236}">
                <a16:creationId xmlns:a16="http://schemas.microsoft.com/office/drawing/2014/main" id="{B1D21FDE-072A-9F7E-9FB5-350114149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7727" y="5363814"/>
            <a:ext cx="1724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三角形对象</a:t>
            </a:r>
          </a:p>
        </p:txBody>
      </p:sp>
      <p:sp>
        <p:nvSpPr>
          <p:cNvPr id="22" name="矩形 54">
            <a:extLst>
              <a:ext uri="{FF2B5EF4-FFF2-40B4-BE49-F238E27FC236}">
                <a16:creationId xmlns:a16="http://schemas.microsoft.com/office/drawing/2014/main" id="{5718C6C5-BD65-9FB0-8296-520BF8B2B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736" y="4445445"/>
            <a:ext cx="981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行为</a:t>
            </a:r>
            <a:r>
              <a:rPr kumimoji="1" lang="en-US" altLang="zh-CN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endParaRPr kumimoji="1" lang="zh-CN" altLang="en-US" sz="2400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" name="矩形 55">
            <a:extLst>
              <a:ext uri="{FF2B5EF4-FFF2-40B4-BE49-F238E27FC236}">
                <a16:creationId xmlns:a16="http://schemas.microsoft.com/office/drawing/2014/main" id="{BC28E0AF-EA6E-3FCB-D056-585BCA64D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6929" y="5363020"/>
            <a:ext cx="982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行为</a:t>
            </a:r>
            <a:r>
              <a:rPr kumimoji="1" lang="en-US" altLang="zh-CN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endParaRPr kumimoji="1" lang="zh-CN" altLang="en-US" sz="2400" dirty="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24" name="直线箭头连接符 56">
            <a:extLst>
              <a:ext uri="{FF2B5EF4-FFF2-40B4-BE49-F238E27FC236}">
                <a16:creationId xmlns:a16="http://schemas.microsoft.com/office/drawing/2014/main" id="{DFB5611C-370D-6E5D-B470-0D3869D53BA1}"/>
              </a:ext>
            </a:extLst>
          </p:cNvPr>
          <p:cNvCxnSpPr>
            <a:cxnSpLocks noChangeShapeType="1"/>
            <a:stCxn id="15" idx="3"/>
            <a:endCxn id="17" idx="1"/>
          </p:cNvCxnSpPr>
          <p:nvPr/>
        </p:nvCxnSpPr>
        <p:spPr bwMode="auto">
          <a:xfrm flipV="1">
            <a:off x="3269927" y="4678014"/>
            <a:ext cx="188913" cy="461963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线箭头连接符 57">
            <a:extLst>
              <a:ext uri="{FF2B5EF4-FFF2-40B4-BE49-F238E27FC236}">
                <a16:creationId xmlns:a16="http://schemas.microsoft.com/office/drawing/2014/main" id="{487EA120-2299-38B2-1614-BBB823AABD05}"/>
              </a:ext>
            </a:extLst>
          </p:cNvPr>
          <p:cNvCxnSpPr>
            <a:cxnSpLocks noChangeShapeType="1"/>
            <a:stCxn id="15" idx="3"/>
            <a:endCxn id="21" idx="1"/>
          </p:cNvCxnSpPr>
          <p:nvPr/>
        </p:nvCxnSpPr>
        <p:spPr bwMode="auto">
          <a:xfrm>
            <a:off x="3269927" y="5139977"/>
            <a:ext cx="177800" cy="454025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线箭头连接符 58">
            <a:extLst>
              <a:ext uri="{FF2B5EF4-FFF2-40B4-BE49-F238E27FC236}">
                <a16:creationId xmlns:a16="http://schemas.microsoft.com/office/drawing/2014/main" id="{AA214576-9B87-CEA3-9C7E-E8D6AAC07E2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08264" y="4678014"/>
            <a:ext cx="330200" cy="0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线箭头连接符 59">
            <a:extLst>
              <a:ext uri="{FF2B5EF4-FFF2-40B4-BE49-F238E27FC236}">
                <a16:creationId xmlns:a16="http://schemas.microsoft.com/office/drawing/2014/main" id="{F8948E94-867D-BFB6-8EAD-59BC30B9871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78511" y="5594002"/>
            <a:ext cx="403225" cy="0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线箭头连接符 60">
            <a:extLst>
              <a:ext uri="{FF2B5EF4-FFF2-40B4-BE49-F238E27FC236}">
                <a16:creationId xmlns:a16="http://schemas.microsoft.com/office/drawing/2014/main" id="{32063C0C-368F-E3BF-8144-1E7BEEFB154C}"/>
              </a:ext>
            </a:extLst>
          </p:cNvPr>
          <p:cNvCxnSpPr>
            <a:cxnSpLocks noChangeShapeType="1"/>
            <a:stCxn id="14" idx="3"/>
            <a:endCxn id="15" idx="1"/>
          </p:cNvCxnSpPr>
          <p:nvPr/>
        </p:nvCxnSpPr>
        <p:spPr bwMode="auto">
          <a:xfrm flipV="1">
            <a:off x="1356990" y="5139977"/>
            <a:ext cx="404812" cy="0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线箭头连接符 61">
            <a:extLst>
              <a:ext uri="{FF2B5EF4-FFF2-40B4-BE49-F238E27FC236}">
                <a16:creationId xmlns:a16="http://schemas.microsoft.com/office/drawing/2014/main" id="{FC7293F9-7A34-6983-7D10-AC4368F2123B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1344290" y="3401664"/>
            <a:ext cx="392112" cy="6350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线箭头连接符 62">
            <a:extLst>
              <a:ext uri="{FF2B5EF4-FFF2-40B4-BE49-F238E27FC236}">
                <a16:creationId xmlns:a16="http://schemas.microsoft.com/office/drawing/2014/main" id="{FD070DCE-4DCC-3B57-BA5A-C6A752B4ADD1}"/>
              </a:ext>
            </a:extLst>
          </p:cNvPr>
          <p:cNvCxnSpPr>
            <a:cxnSpLocks noChangeShapeType="1"/>
            <a:stCxn id="9" idx="3"/>
            <a:endCxn id="10" idx="1"/>
          </p:cNvCxnSpPr>
          <p:nvPr/>
        </p:nvCxnSpPr>
        <p:spPr bwMode="auto">
          <a:xfrm flipV="1">
            <a:off x="3150865" y="3171477"/>
            <a:ext cx="368300" cy="230187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线箭头连接符 63">
            <a:extLst>
              <a:ext uri="{FF2B5EF4-FFF2-40B4-BE49-F238E27FC236}">
                <a16:creationId xmlns:a16="http://schemas.microsoft.com/office/drawing/2014/main" id="{A64867C7-85C4-A6D2-66B3-9B94851C3641}"/>
              </a:ext>
            </a:extLst>
          </p:cNvPr>
          <p:cNvCxnSpPr>
            <a:cxnSpLocks noChangeShapeType="1"/>
            <a:stCxn id="9" idx="3"/>
            <a:endCxn id="11" idx="1"/>
          </p:cNvCxnSpPr>
          <p:nvPr/>
        </p:nvCxnSpPr>
        <p:spPr bwMode="auto">
          <a:xfrm>
            <a:off x="3150865" y="3401664"/>
            <a:ext cx="344487" cy="468313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线箭头连接符 64">
            <a:extLst>
              <a:ext uri="{FF2B5EF4-FFF2-40B4-BE49-F238E27FC236}">
                <a16:creationId xmlns:a16="http://schemas.microsoft.com/office/drawing/2014/main" id="{12BACCDC-69E2-2AF8-EA08-344C180A7877}"/>
              </a:ext>
            </a:extLst>
          </p:cNvPr>
          <p:cNvCxnSpPr>
            <a:cxnSpLocks noChangeShapeType="1"/>
            <a:stCxn id="10" idx="3"/>
            <a:endCxn id="12" idx="1"/>
          </p:cNvCxnSpPr>
          <p:nvPr/>
        </p:nvCxnSpPr>
        <p:spPr bwMode="auto">
          <a:xfrm>
            <a:off x="4319265" y="3171477"/>
            <a:ext cx="149225" cy="0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线箭头连接符 65">
            <a:extLst>
              <a:ext uri="{FF2B5EF4-FFF2-40B4-BE49-F238E27FC236}">
                <a16:creationId xmlns:a16="http://schemas.microsoft.com/office/drawing/2014/main" id="{2E30FBD1-80E8-DA08-2A06-968CF17A90E0}"/>
              </a:ext>
            </a:extLst>
          </p:cNvPr>
          <p:cNvCxnSpPr>
            <a:cxnSpLocks noChangeShapeType="1"/>
            <a:stCxn id="11" idx="3"/>
            <a:endCxn id="13" idx="1"/>
          </p:cNvCxnSpPr>
          <p:nvPr/>
        </p:nvCxnSpPr>
        <p:spPr bwMode="auto">
          <a:xfrm>
            <a:off x="4295452" y="3869977"/>
            <a:ext cx="184150" cy="0"/>
          </a:xfrm>
          <a:prstGeom prst="straightConnector1">
            <a:avLst/>
          </a:prstGeom>
          <a:noFill/>
          <a:ln w="9525" algn="ctr">
            <a:solidFill>
              <a:sysClr val="windowText" lastClr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5">
            <a:extLst>
              <a:ext uri="{FF2B5EF4-FFF2-40B4-BE49-F238E27FC236}">
                <a16:creationId xmlns:a16="http://schemas.microsoft.com/office/drawing/2014/main" id="{68F2B6E6-FD1D-27CE-1F2A-B64B4DDC7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402" y="4100164"/>
            <a:ext cx="2143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kumimoji="1" lang="zh-CN" altLang="en-US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在</a:t>
            </a:r>
            <a:r>
              <a:rPr kumimoji="1" lang="en-US" altLang="zh-CN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OOP</a:t>
            </a:r>
            <a:r>
              <a:rPr kumimoji="1" lang="zh-CN" altLang="en-US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中：</a:t>
            </a:r>
          </a:p>
        </p:txBody>
      </p:sp>
      <p:sp>
        <p:nvSpPr>
          <p:cNvPr id="35" name="矩形 6">
            <a:extLst>
              <a:ext uri="{FF2B5EF4-FFF2-40B4-BE49-F238E27FC236}">
                <a16:creationId xmlns:a16="http://schemas.microsoft.com/office/drawing/2014/main" id="{D351ABA4-A0CB-3194-083E-67FD4B5C2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27" y="2599977"/>
            <a:ext cx="27765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zh-CN" altLang="en-US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kumimoji="1" lang="zh-CN" altLang="en-US" sz="2400" dirty="0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 在日常生活中：</a:t>
            </a:r>
          </a:p>
        </p:txBody>
      </p:sp>
    </p:spTree>
    <p:extLst>
      <p:ext uri="{BB962C8B-B14F-4D97-AF65-F5344CB8AC3E}">
        <p14:creationId xmlns:p14="http://schemas.microsoft.com/office/powerpoint/2010/main" val="253608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B6E06C4-A655-2A86-B920-E6E0AA58D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54" y="1397774"/>
            <a:ext cx="7339439" cy="4140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/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class Figure{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     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protected: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double r;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public: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Figure(double x){ r=x; }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virtual void area()=0;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    //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纯虚函数</a:t>
            </a:r>
          </a:p>
          <a:p>
            <a:pPr algn="l" defTabSz="914400" eaLnBrk="1" hangingPunct="1"/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virtual void perimeter()=0;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//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纯虚函数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};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79666F84-147C-8237-B646-C5D34043E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508" y="1508939"/>
            <a:ext cx="3167062" cy="830263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定义一个抽象类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645546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5542426-55B3-EB98-E980-901208885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27" y="1324905"/>
            <a:ext cx="8200832" cy="508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/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class </a:t>
            </a:r>
            <a:r>
              <a:rPr lang="en-US" altLang="zh-CN" sz="28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Circle:public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Figure{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public: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Circle(double x):Figure(x){  }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void area() 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{ 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&lt;&lt;"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圆的面积是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"&lt;&lt;3.14*r*r&lt;&lt;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endl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;  }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void perimeter( ) 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{ 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&lt;&lt;"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圆的周长是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";  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&lt;&lt;2*3.14*r&lt;&lt;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endl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; }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};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ACA715D-2A4A-C068-0326-1E70811DE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584" y="1644515"/>
            <a:ext cx="2160587" cy="831850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定义一个圆派生类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9EBE9A2F-0A83-B3B7-3AB8-B7110D2BC765}"/>
              </a:ext>
            </a:extLst>
          </p:cNvPr>
          <p:cNvSpPr>
            <a:spLocks/>
          </p:cNvSpPr>
          <p:nvPr/>
        </p:nvSpPr>
        <p:spPr bwMode="auto">
          <a:xfrm>
            <a:off x="4164786" y="5336594"/>
            <a:ext cx="4191194" cy="908089"/>
          </a:xfrm>
          <a:prstGeom prst="borderCallout2">
            <a:avLst>
              <a:gd name="adj1" fmla="val 9917"/>
              <a:gd name="adj2" fmla="val -1995"/>
              <a:gd name="adj3" fmla="val 9917"/>
              <a:gd name="adj4" fmla="val -22620"/>
              <a:gd name="adj5" fmla="val -123581"/>
              <a:gd name="adj6" fmla="val -44513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在类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Circle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中重定义虚函数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perimeter( ) 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9BA11F2-5AA7-D307-1DDB-BC88789F5BCB}"/>
              </a:ext>
            </a:extLst>
          </p:cNvPr>
          <p:cNvSpPr>
            <a:spLocks/>
          </p:cNvSpPr>
          <p:nvPr/>
        </p:nvSpPr>
        <p:spPr bwMode="auto">
          <a:xfrm>
            <a:off x="5494104" y="3752269"/>
            <a:ext cx="3024188" cy="1152525"/>
          </a:xfrm>
          <a:prstGeom prst="borderCallout2">
            <a:avLst>
              <a:gd name="adj1" fmla="val 9917"/>
              <a:gd name="adj2" fmla="val -2519"/>
              <a:gd name="adj3" fmla="val 9917"/>
              <a:gd name="adj4" fmla="val -43991"/>
              <a:gd name="adj5" fmla="val -43886"/>
              <a:gd name="adj6" fmla="val -108338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在类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Circle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中重定义虚函数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area()</a:t>
            </a:r>
          </a:p>
        </p:txBody>
      </p:sp>
    </p:spTree>
    <p:extLst>
      <p:ext uri="{BB962C8B-B14F-4D97-AF65-F5344CB8AC3E}">
        <p14:creationId xmlns:p14="http://schemas.microsoft.com/office/powerpoint/2010/main" val="18716618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0B48080-F0CA-1518-BA9D-79CB83719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995" y="1252886"/>
            <a:ext cx="8553463" cy="519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/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class </a:t>
            </a:r>
            <a:r>
              <a:rPr lang="en-US" altLang="zh-CN" sz="28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In_square:public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Figure{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public:                       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In_square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(double x):Figure(x){ }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void area()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{ 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&lt;&lt;" 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圆内接正方形的面积是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"; 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&lt;&lt;2*r*r&lt;&lt;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endl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;}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void perimeter( )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{ 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&lt;&lt;"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圆内接正方形的周长是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";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&lt;&lt;4*1.414*r&lt;&lt;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endl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; }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};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7C7C1F2-2CD2-94A4-EFE3-61E0FB054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495" y="1257051"/>
            <a:ext cx="2303462" cy="893763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一个圆内接正方形类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A85D70A0-2B65-6FB8-7E13-EF1629B3EB48}"/>
              </a:ext>
            </a:extLst>
          </p:cNvPr>
          <p:cNvSpPr>
            <a:spLocks/>
          </p:cNvSpPr>
          <p:nvPr/>
        </p:nvSpPr>
        <p:spPr bwMode="auto">
          <a:xfrm>
            <a:off x="6216495" y="3016599"/>
            <a:ext cx="2592388" cy="1368425"/>
          </a:xfrm>
          <a:prstGeom prst="borderCallout2">
            <a:avLst>
              <a:gd name="adj1" fmla="val 8352"/>
              <a:gd name="adj2" fmla="val -2940"/>
              <a:gd name="adj3" fmla="val 8352"/>
              <a:gd name="adj4" fmla="val -70301"/>
              <a:gd name="adj5" fmla="val 2961"/>
              <a:gd name="adj6" fmla="val -148454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在类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In_square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中重定义虚函数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area()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F86078DE-A8CC-F770-9EF7-FBFF660EB9A8}"/>
              </a:ext>
            </a:extLst>
          </p:cNvPr>
          <p:cNvSpPr>
            <a:spLocks/>
          </p:cNvSpPr>
          <p:nvPr/>
        </p:nvSpPr>
        <p:spPr bwMode="auto">
          <a:xfrm>
            <a:off x="5192570" y="5250809"/>
            <a:ext cx="3671888" cy="1123950"/>
          </a:xfrm>
          <a:prstGeom prst="borderCallout2">
            <a:avLst>
              <a:gd name="adj1" fmla="val 10171"/>
              <a:gd name="adj2" fmla="val -2074"/>
              <a:gd name="adj3" fmla="val 10171"/>
              <a:gd name="adj4" fmla="val -29009"/>
              <a:gd name="adj5" fmla="val -52010"/>
              <a:gd name="adj6" fmla="val -75308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在类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In_square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中重定义虚函数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perimeter( )</a:t>
            </a:r>
          </a:p>
        </p:txBody>
      </p:sp>
    </p:spTree>
    <p:extLst>
      <p:ext uri="{BB962C8B-B14F-4D97-AF65-F5344CB8AC3E}">
        <p14:creationId xmlns:p14="http://schemas.microsoft.com/office/powerpoint/2010/main" val="10683689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E90B56B-675C-E7FB-50A2-032097912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6" y="1233487"/>
            <a:ext cx="8713788" cy="5078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/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class </a:t>
            </a:r>
            <a:r>
              <a:rPr lang="en-US" altLang="zh-CN" sz="2800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Ex_square:public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Figure{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public:                       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Ex_square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(double x):Figure(x){ }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void area()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{ 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&lt;&lt;" 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圆外切正方形的面积是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"; 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&lt;&lt;4*r*r&lt;&lt;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endl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;}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void perimeter( )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{ 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&lt;&lt;"</a:t>
            </a:r>
            <a:r>
              <a:rPr lang="zh-CN" altLang="en-US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圆外切正方形的周长是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";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cout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&lt;&lt;8*r &lt;&lt;</a:t>
            </a:r>
            <a:r>
              <a:rPr lang="en-US" altLang="zh-CN" sz="2800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endl</a:t>
            </a:r>
            <a:r>
              <a:rPr lang="en-US" altLang="zh-CN" sz="28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; }</a:t>
            </a:r>
          </a:p>
          <a:p>
            <a:pPr algn="l" defTabSz="914400" eaLnBrk="1" hangingPunct="1"/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};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8386B2E-20AC-52BF-BFE1-1AC62C280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0240" y="1304924"/>
            <a:ext cx="2232025" cy="893763"/>
          </a:xfrm>
          <a:prstGeom prst="rect">
            <a:avLst/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一个圆外切正方形类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ADEE614F-979F-BA9D-0D86-2482BE134D78}"/>
              </a:ext>
            </a:extLst>
          </p:cNvPr>
          <p:cNvSpPr>
            <a:spLocks/>
          </p:cNvSpPr>
          <p:nvPr/>
        </p:nvSpPr>
        <p:spPr bwMode="auto">
          <a:xfrm>
            <a:off x="6265069" y="2852001"/>
            <a:ext cx="2519362" cy="1368425"/>
          </a:xfrm>
          <a:prstGeom prst="borderCallout2">
            <a:avLst>
              <a:gd name="adj1" fmla="val 8352"/>
              <a:gd name="adj2" fmla="val -3023"/>
              <a:gd name="adj3" fmla="val 8352"/>
              <a:gd name="adj4" fmla="val -75111"/>
              <a:gd name="adj5" fmla="val 14334"/>
              <a:gd name="adj6" fmla="val -160132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在类</a:t>
            </a:r>
            <a:r>
              <a:rPr kumimoji="1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Ex_square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中重定义虚函数</a:t>
            </a: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area()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A9CB9165-567C-5910-2BA2-5559E7621BEC}"/>
              </a:ext>
            </a:extLst>
          </p:cNvPr>
          <p:cNvSpPr>
            <a:spLocks/>
          </p:cNvSpPr>
          <p:nvPr/>
        </p:nvSpPr>
        <p:spPr bwMode="auto">
          <a:xfrm>
            <a:off x="4969320" y="5272783"/>
            <a:ext cx="3816350" cy="935037"/>
          </a:xfrm>
          <a:prstGeom prst="borderCallout2">
            <a:avLst>
              <a:gd name="adj1" fmla="val 12222"/>
              <a:gd name="adj2" fmla="val -1995"/>
              <a:gd name="adj3" fmla="val 12222"/>
              <a:gd name="adj4" fmla="val -36690"/>
              <a:gd name="adj5" fmla="val -73290"/>
              <a:gd name="adj6" fmla="val -72785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在类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Ex_square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中重定义虚函数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perimeter()</a:t>
            </a:r>
          </a:p>
        </p:txBody>
      </p:sp>
    </p:spTree>
    <p:extLst>
      <p:ext uri="{BB962C8B-B14F-4D97-AF65-F5344CB8AC3E}">
        <p14:creationId xmlns:p14="http://schemas.microsoft.com/office/powerpoint/2010/main" val="7691417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8ABA5288-339F-A144-21E2-20158DBD3FF0}"/>
              </a:ext>
            </a:extLst>
          </p:cNvPr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B62C841-9F91-A616-B893-7FE3CEF4CC27}"/>
              </a:ext>
            </a:extLst>
          </p:cNvPr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0B82B15-CDE2-244F-4249-10C6BA97FA8C}"/>
              </a:ext>
            </a:extLst>
          </p:cNvPr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A92E33-388B-59C1-ED27-6E1841592CA9}"/>
              </a:ext>
            </a:extLst>
          </p:cNvPr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5504398-14AA-5AB6-5ABD-BA9D00F11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008" y="1360604"/>
            <a:ext cx="7476158" cy="5055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>
              <a:lnSpc>
                <a:spcPct val="80000"/>
              </a:lnSpc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int main()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{ </a:t>
            </a:r>
          </a:p>
          <a:p>
            <a:pPr algn="l" defTabSz="914400" eaLnBrk="1" hangingPunct="1">
              <a:lnSpc>
                <a:spcPct val="80000"/>
              </a:lnSpc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Figure *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ptr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;    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定义抽象类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lang="en-US" altLang="zh-CN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igure</a:t>
            </a:r>
            <a:r>
              <a:rPr lang="zh-CN" altLang="en-US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指针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ptr</a:t>
            </a:r>
            <a:endParaRPr lang="en-US" altLang="zh-CN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l" defTabSz="914400" eaLnBrk="1" hangingPunct="1">
              <a:lnSpc>
                <a:spcPct val="80000"/>
              </a:lnSpc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Circle ob1(5);  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定义类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Circle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的对象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ob1</a:t>
            </a:r>
          </a:p>
          <a:p>
            <a:pPr algn="l" defTabSz="914400" eaLnBrk="1" hangingPunct="1">
              <a:lnSpc>
                <a:spcPct val="80000"/>
              </a:lnSpc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In_square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ob2(5);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定义类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In_square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的对象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ob2</a:t>
            </a:r>
          </a:p>
          <a:p>
            <a:pPr algn="l" defTabSz="914400" eaLnBrk="1" hangingPunct="1">
              <a:lnSpc>
                <a:spcPct val="80000"/>
              </a:lnSpc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Ex_square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ob3(5);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定义类</a:t>
            </a:r>
            <a:r>
              <a:rPr lang="en-US" altLang="zh-CN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Ex_square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的对象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ob3</a:t>
            </a:r>
          </a:p>
          <a:p>
            <a:pPr algn="l" defTabSz="914400" eaLnBrk="1" hangingPunct="1">
              <a:lnSpc>
                <a:spcPct val="80000"/>
              </a:lnSpc>
            </a:pP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ptr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=&amp;ob1;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ptr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-&gt;area();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求圆的面积</a:t>
            </a:r>
          </a:p>
          <a:p>
            <a:pPr algn="l" defTabSz="914400" eaLnBrk="1" hangingPunct="1">
              <a:lnSpc>
                <a:spcPct val="80000"/>
              </a:lnSpc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ptr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-&gt;perimeter();     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求圆的周长</a:t>
            </a:r>
          </a:p>
          <a:p>
            <a:pPr algn="l" defTabSz="914400" eaLnBrk="1" hangingPunct="1">
              <a:lnSpc>
                <a:spcPct val="80000"/>
              </a:lnSpc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ptr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=&amp;ob2;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ptr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-&gt;area();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求圆内接正方形的面积</a:t>
            </a:r>
          </a:p>
          <a:p>
            <a:pPr algn="l" defTabSz="914400" eaLnBrk="1" hangingPunct="1">
              <a:lnSpc>
                <a:spcPct val="80000"/>
              </a:lnSpc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ptr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-&gt;perimeter();      </a:t>
            </a:r>
            <a:r>
              <a:rPr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求圆内接正方形的周长</a:t>
            </a:r>
          </a:p>
          <a:p>
            <a:pPr algn="l" defTabSz="914400" eaLnBrk="1" hangingPunct="1">
              <a:lnSpc>
                <a:spcPct val="80000"/>
              </a:lnSpc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err="1">
                <a:latin typeface="楷体_GB2312" pitchFamily="49" charset="-122"/>
                <a:ea typeface="楷体_GB2312" pitchFamily="49" charset="-122"/>
              </a:rPr>
              <a:t>ptr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=&amp;ob3;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ptr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-&gt;area();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//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求圆外切正方形的面积</a:t>
            </a:r>
          </a:p>
          <a:p>
            <a:pPr algn="l" defTabSz="914400" eaLnBrk="1" hangingPunct="1">
              <a:lnSpc>
                <a:spcPct val="80000"/>
              </a:lnSpc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ptr</a:t>
            </a: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-&gt;perimeter();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      //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求圆外切正方形的周长</a:t>
            </a:r>
          </a:p>
          <a:p>
            <a:pPr algn="l" defTabSz="914400" eaLnBrk="1" hangingPunct="1">
              <a:lnSpc>
                <a:spcPct val="80000"/>
              </a:lnSpc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return 0;  }</a:t>
            </a:r>
          </a:p>
        </p:txBody>
      </p:sp>
    </p:spTree>
    <p:extLst>
      <p:ext uri="{BB962C8B-B14F-4D97-AF65-F5344CB8AC3E}">
        <p14:creationId xmlns:p14="http://schemas.microsoft.com/office/powerpoint/2010/main" val="888911500"/>
      </p:ext>
    </p:extLst>
  </p:cSld>
  <p:clrMapOvr>
    <a:masterClrMapping/>
  </p:clrMapOvr>
  <p:transition spd="slow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3">
            <a:extLst>
              <a:ext uri="{FF2B5EF4-FFF2-40B4-BE49-F238E27FC236}">
                <a16:creationId xmlns:a16="http://schemas.microsoft.com/office/drawing/2014/main" id="{3C4E06C0-4F2B-DC4C-BD55-870554190671}"/>
              </a:ext>
            </a:extLst>
          </p:cNvPr>
          <p:cNvGrpSpPr/>
          <p:nvPr/>
        </p:nvGrpSpPr>
        <p:grpSpPr>
          <a:xfrm>
            <a:off x="-5440" y="-18531"/>
            <a:ext cx="9154877" cy="1197582"/>
            <a:chOff x="-6350" y="-17463"/>
            <a:chExt cx="9154877" cy="1197582"/>
          </a:xfrm>
          <a:solidFill>
            <a:srgbClr val="044F96"/>
          </a:solidFill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F10BED95-7C7C-BC4E-B1D0-5C6EA43111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350" y="-17463"/>
              <a:ext cx="9154877" cy="119758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91437" tIns="45719" rIns="91437" bIns="45719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endParaRPr lang="zh-CN" altLang="zh-CN" sz="5400" b="1">
                <a:solidFill>
                  <a:srgbClr val="FFFFFF"/>
                </a:solidFill>
                <a:latin typeface="华文仿宋" panose="02010600040101010101" pitchFamily="2" charset="-122"/>
                <a:ea typeface="华文仿宋" panose="02010600040101010101" pitchFamily="2" charset="-122"/>
              </a:endParaRPr>
            </a:p>
          </p:txBody>
        </p:sp>
        <p:sp>
          <p:nvSpPr>
            <p:cNvPr id="6" name="Text Box 90">
              <a:extLst>
                <a:ext uri="{FF2B5EF4-FFF2-40B4-BE49-F238E27FC236}">
                  <a16:creationId xmlns:a16="http://schemas.microsoft.com/office/drawing/2014/main" id="{AECF4788-1320-7A42-9B83-F30E605B4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77" y="163516"/>
              <a:ext cx="5095144" cy="70788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15000"/>
                </a:spcBef>
                <a:buFontTx/>
                <a:buNone/>
              </a:pPr>
              <a:r>
                <a:rPr lang="zh-CN" altLang="en-US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面向对象编程</a:t>
              </a:r>
              <a:r>
                <a:rPr lang="en-US" altLang="zh-CN" sz="4000" b="1" dirty="0">
                  <a:solidFill>
                    <a:srgbClr val="FFFFFF">
                      <a:lumMod val="95000"/>
                    </a:srgb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C++</a:t>
              </a:r>
              <a:endParaRPr lang="zh-CN" altLang="en-US" sz="4000" b="1" dirty="0">
                <a:solidFill>
                  <a:srgbClr val="FFFFFF">
                    <a:lumMod val="9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2">
            <a:extLst>
              <a:ext uri="{FF2B5EF4-FFF2-40B4-BE49-F238E27FC236}">
                <a16:creationId xmlns:a16="http://schemas.microsoft.com/office/drawing/2014/main" id="{89E627E6-A707-FB4B-B877-FD871B38022D}"/>
              </a:ext>
            </a:extLst>
          </p:cNvPr>
          <p:cNvSpPr/>
          <p:nvPr/>
        </p:nvSpPr>
        <p:spPr>
          <a:xfrm>
            <a:off x="-10877" y="2500587"/>
            <a:ext cx="9154877" cy="646323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谢谢大家！</a:t>
            </a:r>
          </a:p>
        </p:txBody>
      </p:sp>
      <p:cxnSp>
        <p:nvCxnSpPr>
          <p:cNvPr id="15" name="直接连接符 5">
            <a:extLst>
              <a:ext uri="{FF2B5EF4-FFF2-40B4-BE49-F238E27FC236}">
                <a16:creationId xmlns:a16="http://schemas.microsoft.com/office/drawing/2014/main" id="{730AE0B0-1908-C849-BF7A-EE090AEA732A}"/>
              </a:ext>
            </a:extLst>
          </p:cNvPr>
          <p:cNvCxnSpPr/>
          <p:nvPr/>
        </p:nvCxnSpPr>
        <p:spPr>
          <a:xfrm>
            <a:off x="1439979" y="3319136"/>
            <a:ext cx="6253163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20" name="矩形 19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203" y="154083"/>
            <a:ext cx="2864797" cy="79080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44F96"/>
            </a:solidFill>
          </a:ln>
        </p:spPr>
      </p:pic>
      <p:sp>
        <p:nvSpPr>
          <p:cNvPr id="2" name="矩形 2">
            <a:extLst>
              <a:ext uri="{FF2B5EF4-FFF2-40B4-BE49-F238E27FC236}">
                <a16:creationId xmlns:a16="http://schemas.microsoft.com/office/drawing/2014/main" id="{803CCEFF-60D8-6BFC-0D44-12165CD866F5}"/>
              </a:ext>
            </a:extLst>
          </p:cNvPr>
          <p:cNvSpPr/>
          <p:nvPr/>
        </p:nvSpPr>
        <p:spPr>
          <a:xfrm>
            <a:off x="-10879" y="4573851"/>
            <a:ext cx="9154877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主讲人：阚世超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EBD8993-FEA6-6734-5640-952121E6773D}"/>
              </a:ext>
            </a:extLst>
          </p:cNvPr>
          <p:cNvSpPr/>
          <p:nvPr/>
        </p:nvSpPr>
        <p:spPr>
          <a:xfrm>
            <a:off x="-51920" y="3748626"/>
            <a:ext cx="9154877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2023 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秋季学期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587A11-6753-B414-E7E7-660B9CB2ACE9}"/>
              </a:ext>
            </a:extLst>
          </p:cNvPr>
          <p:cNvSpPr/>
          <p:nvPr/>
        </p:nvSpPr>
        <p:spPr>
          <a:xfrm>
            <a:off x="-8577" y="5159313"/>
            <a:ext cx="9154877" cy="461657"/>
          </a:xfrm>
          <a:prstGeom prst="rect">
            <a:avLst/>
          </a:prstGeom>
        </p:spPr>
        <p:txBody>
          <a:bodyPr wrap="square" lIns="91434" tIns="45716" rIns="91434" bIns="45716">
            <a:spAutoFit/>
          </a:bodyPr>
          <a:lstStyle/>
          <a:p>
            <a:pPr algn="ctr" eaLnBrk="0" fontAlgn="base" hangingPunct="0">
              <a:spcBef>
                <a:spcPts val="6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邮件：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Vijaya" pitchFamily="34" charset="0"/>
              </a:rPr>
              <a:t>kanshichao@csu.edu.cn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Vijay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397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 advTm="6979">
        <p:wipe/>
      </p:transition>
    </mc:Choice>
    <mc:Fallback xmlns="">
      <p:transition advTm="6979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EC2C777-C36E-8912-FD78-7AB19E783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07" y="1345581"/>
            <a:ext cx="8686800" cy="446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/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中，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多态的实现和联编这一概念有关。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所谓</a:t>
            </a:r>
          </a:p>
          <a:p>
            <a:pPr algn="l" defTabSz="914400" eaLnBrk="1" hangingPunct="1"/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联编是指一个计算机程序的不同部分彼此关联的过程。如，把函数名与函数体的程序代码连接（联系）在一起的过程。</a:t>
            </a:r>
          </a:p>
          <a:p>
            <a:pPr algn="l" defTabSz="914400" eaLnBrk="1" hangingPunct="1"/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            静态联编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（早期联编、静态束定）</a:t>
            </a:r>
          </a:p>
          <a:p>
            <a:pPr algn="l" defTabSz="914400" eaLnBrk="1" hangingPunct="1"/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联编</a:t>
            </a:r>
          </a:p>
          <a:p>
            <a:pPr algn="l" defTabSz="914400" eaLnBrk="1" hangingPunct="1"/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            动态联编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（晚期联编、动态束定）</a:t>
            </a:r>
          </a:p>
          <a:p>
            <a:pPr algn="l" defTabSz="914400" eaLnBrk="1" hangingPunct="1"/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静态联编就是在编译阶段完成的联编。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静态联编函数调用速度很快。效率高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但缺乏灵活性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algn="l" defTabSz="914400" eaLnBrk="1" hangingPunct="1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BEB66CE8-77CC-CDB3-F1B8-2CDD994EA232}"/>
              </a:ext>
            </a:extLst>
          </p:cNvPr>
          <p:cNvSpPr>
            <a:spLocks/>
          </p:cNvSpPr>
          <p:nvPr/>
        </p:nvSpPr>
        <p:spPr bwMode="auto">
          <a:xfrm>
            <a:off x="1830620" y="3174381"/>
            <a:ext cx="287337" cy="1079500"/>
          </a:xfrm>
          <a:prstGeom prst="leftBrace">
            <a:avLst>
              <a:gd name="adj1" fmla="val 31308"/>
              <a:gd name="adj2" fmla="val 50000"/>
            </a:avLst>
          </a:prstGeom>
          <a:noFill/>
          <a:ln w="28575">
            <a:solidFill>
              <a:sysClr val="windowText" lastClr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027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EC2C777-C36E-8912-FD78-7AB19E783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07" y="1345581"/>
            <a:ext cx="8686800" cy="2155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FFEFD1"/>
                    </a:gs>
                    <a:gs pos="64999">
                      <a:srgbClr val="F0EBD5"/>
                    </a:gs>
                    <a:gs pos="100000">
                      <a:srgbClr val="D1C39F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/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动态联编是运行阶段完成的联编。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动态联编在运行时才能确定调用哪个函数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它降低了程序的运行效率，但增强了程序的灵活性。</a:t>
            </a:r>
          </a:p>
          <a:p>
            <a:pPr algn="l" defTabSz="914400" eaLnBrk="1" hangingPunct="1"/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C++</a:t>
            </a:r>
            <a:r>
              <a:rPr lang="zh-CN" altLang="en-US" sz="28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实际上是采用了静态联编和动态联编相结合的联编方法。</a:t>
            </a:r>
            <a:r>
              <a:rPr lang="zh-CN" altLang="en-US" sz="28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            </a:t>
            </a: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29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131F15-9035-1CAB-B1BA-1DB98D8FD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424" y="1308410"/>
            <a:ext cx="7956396" cy="4646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      </a:t>
            </a:r>
            <a:endParaRPr kumimoji="0" lang="en-US" altLang="zh-CN" sz="2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      编译时的多态性（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函数重载、运算符重载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多态性 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      运行时的多态性（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虚函数</a:t>
            </a:r>
            <a:r>
              <a:rPr kumimoji="0" lang="zh-CN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编译时的多态是通过</a:t>
            </a:r>
            <a:r>
              <a:rPr kumimoji="0" lang="zh-CN" altLang="en-US" sz="3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静态联编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来实现的。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运行时的多态是通过</a:t>
            </a:r>
            <a:r>
              <a:rPr kumimoji="0" lang="zh-CN" altLang="en-US" sz="3000" b="0" i="0" u="sng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动态联编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实现的。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0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本章着重讲解运行时多态性。</a:t>
            </a:r>
            <a:endParaRPr kumimoji="0" lang="zh-CN" altLang="en-US" sz="3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33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宋体" panose="02010600030101010101" pitchFamily="2" charset="-122"/>
                <a:ea typeface="等线" panose="02010600030101010101" pitchFamily="2" charset="-122"/>
                <a:cs typeface="+mn-cs"/>
              </a:rPr>
              <a:t>     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C28BF51-4F71-8DEC-5A67-0F20AC034860}"/>
              </a:ext>
            </a:extLst>
          </p:cNvPr>
          <p:cNvSpPr>
            <a:spLocks/>
          </p:cNvSpPr>
          <p:nvPr/>
        </p:nvSpPr>
        <p:spPr bwMode="auto">
          <a:xfrm>
            <a:off x="1849398" y="2068514"/>
            <a:ext cx="287338" cy="1079500"/>
          </a:xfrm>
          <a:prstGeom prst="leftBrace">
            <a:avLst>
              <a:gd name="adj1" fmla="val 31307"/>
              <a:gd name="adj2" fmla="val 50000"/>
            </a:avLst>
          </a:prstGeom>
          <a:noFill/>
          <a:ln w="28575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endParaRPr kumimoji="1" lang="zh-CN" altLang="en-US" sz="2400">
              <a:solidFill>
                <a:prstClr val="black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57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399C73-7B83-2B59-577B-119CD7B78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09" y="1378869"/>
            <a:ext cx="8812213" cy="4501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/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在一定条件下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不同类型的数据之间可以进行类型转换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例如</a:t>
            </a:r>
          </a:p>
          <a:p>
            <a:pPr algn="l" defTabSz="914400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int  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=10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b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double x = </a:t>
            </a:r>
            <a:r>
              <a:rPr lang="en-US" altLang="zh-CN" sz="2800" b="1" dirty="0" err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8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algn="l" defTabSz="914400" eaLnBrk="1" hangingPunct="1"/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algn="l" defTabSz="914400" eaLnBrk="1" hangingPunct="1"/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    不同类型数据之间的自动转换和赋值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称为</a:t>
            </a:r>
            <a:r>
              <a:rPr lang="zh-CN" altLang="en-US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赋值兼容。</a:t>
            </a:r>
          </a:p>
          <a:p>
            <a:pPr algn="l" defTabSz="914400" eaLnBrk="1" hangingPunct="1"/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200" dirty="0">
                <a:solidFill>
                  <a:srgbClr val="000099"/>
                </a:solidFill>
                <a:latin typeface="楷体_GB2312" pitchFamily="49" charset="-122"/>
                <a:ea typeface="楷体_GB2312" pitchFamily="49" charset="-122"/>
              </a:rPr>
              <a:t>在基类和派生类对象之间也存有赋值兼容关系。 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E00FBC8-20C3-0E16-4880-F1D65A3C437D}"/>
              </a:ext>
            </a:extLst>
          </p:cNvPr>
          <p:cNvSpPr>
            <a:spLocks/>
          </p:cNvSpPr>
          <p:nvPr/>
        </p:nvSpPr>
        <p:spPr bwMode="auto">
          <a:xfrm>
            <a:off x="4727053" y="2191180"/>
            <a:ext cx="4032250" cy="1368425"/>
          </a:xfrm>
          <a:prstGeom prst="borderCallout2">
            <a:avLst>
              <a:gd name="adj1" fmla="val 8352"/>
              <a:gd name="adj2" fmla="val -1889"/>
              <a:gd name="adj3" fmla="val 8352"/>
              <a:gd name="adj4" fmla="val -20236"/>
              <a:gd name="adj5" fmla="val 69259"/>
              <a:gd name="adj6" fmla="val -49880"/>
            </a:avLst>
          </a:prstGeom>
          <a:solidFill>
            <a:srgbClr val="FFFF99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把一个整型数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(int)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转换为双精度型数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(double) ,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然后再把它赋给双精度型变量。</a:t>
            </a:r>
          </a:p>
        </p:txBody>
      </p:sp>
    </p:spTree>
    <p:extLst>
      <p:ext uri="{BB962C8B-B14F-4D97-AF65-F5344CB8AC3E}">
        <p14:creationId xmlns:p14="http://schemas.microsoft.com/office/powerpoint/2010/main" val="256818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6570000"/>
            <a:ext cx="9143998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12183" y="6598365"/>
            <a:ext cx="25907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5">
            <a:extLst>
              <a:ext uri="{FF2B5EF4-FFF2-40B4-BE49-F238E27FC236}">
                <a16:creationId xmlns:a16="http://schemas.microsoft.com/office/drawing/2014/main" id="{F7CD1741-37A4-FAD6-A6A7-706B2AE2A457}"/>
              </a:ext>
            </a:extLst>
          </p:cNvPr>
          <p:cNvSpPr txBox="1">
            <a:spLocks/>
          </p:cNvSpPr>
          <p:nvPr/>
        </p:nvSpPr>
        <p:spPr>
          <a:xfrm>
            <a:off x="7153507" y="739713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defTabSz="457200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BE8BD6-8B76-437F-A20F-6D45494134E3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E79E625-9ACC-9FD1-B79C-7DC600703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255" y="1224931"/>
            <a:ext cx="8740775" cy="4752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5E9EFF"/>
                    </a:gs>
                    <a:gs pos="20000">
                      <a:srgbClr val="85C2FF"/>
                    </a:gs>
                    <a:gs pos="35001">
                      <a:srgbClr val="C4D6EB"/>
                    </a:gs>
                    <a:gs pos="50000">
                      <a:srgbClr val="FFEBFA"/>
                    </a:gs>
                    <a:gs pos="64999">
                      <a:srgbClr val="C4D6EB"/>
                    </a:gs>
                    <a:gs pos="80000">
                      <a:srgbClr val="85C2FF"/>
                    </a:gs>
                    <a:gs pos="100000">
                      <a:srgbClr val="5E9EFF"/>
                    </a:gs>
                  </a:gsLst>
                  <a:lin ang="27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hangingPunct="1"/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具体表现在以下几个方面：</a:t>
            </a:r>
          </a:p>
          <a:p>
            <a:pPr algn="l" defTabSz="914400" eaLnBrk="1" hangingPunct="1"/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可以用派生类对象给基类对象赋值。</a:t>
            </a:r>
          </a:p>
          <a:p>
            <a:pPr algn="l" defTabSz="914400" eaLnBrk="1" hangingPunct="1"/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algn="just" defTabSz="914400" eaLnBrk="1" hangingPunct="1"/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Base b;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//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定义基类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Base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的对象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</a:p>
          <a:p>
            <a:pPr algn="just" defTabSz="914400" eaLnBrk="1" hangingPunct="1"/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Derived d;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//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定义公有派生类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Derived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的对象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</a:p>
          <a:p>
            <a:pPr algn="just" defTabSz="914400" eaLnBrk="1" hangingPunct="1"/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b=d;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</a:t>
            </a:r>
            <a:endParaRPr lang="en-US" altLang="zh-CN" sz="28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 defTabSz="914400" eaLnBrk="1" hangingPunct="1"/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algn="just" defTabSz="914400" eaLnBrk="1" hangingPunct="1"/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这样赋值的效果是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对象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中数据成员将具有对象</a:t>
            </a:r>
            <a:r>
              <a:rPr lang="en-US" altLang="zh-CN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</a:t>
            </a:r>
            <a:r>
              <a:rPr lang="zh-CN" altLang="en-US" sz="28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中对应数据成员的值。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5B89875-F28E-7975-DD0B-393A99B229EC}"/>
              </a:ext>
            </a:extLst>
          </p:cNvPr>
          <p:cNvSpPr>
            <a:spLocks/>
          </p:cNvSpPr>
          <p:nvPr/>
        </p:nvSpPr>
        <p:spPr bwMode="auto">
          <a:xfrm>
            <a:off x="3175968" y="3985594"/>
            <a:ext cx="4826000" cy="647700"/>
          </a:xfrm>
          <a:prstGeom prst="borderCallout2">
            <a:avLst>
              <a:gd name="adj1" fmla="val 17648"/>
              <a:gd name="adj2" fmla="val -1579"/>
              <a:gd name="adj3" fmla="val 17648"/>
              <a:gd name="adj4" fmla="val -20458"/>
              <a:gd name="adj5" fmla="val -981"/>
              <a:gd name="adj6" fmla="val -40167"/>
            </a:avLst>
          </a:prstGeom>
          <a:solidFill>
            <a:srgbClr val="FFFFCC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用派生类对象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d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对基类对象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b</a:t>
            </a: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赋值</a:t>
            </a:r>
          </a:p>
        </p:txBody>
      </p:sp>
    </p:spTree>
    <p:extLst>
      <p:ext uri="{BB962C8B-B14F-4D97-AF65-F5344CB8AC3E}">
        <p14:creationId xmlns:p14="http://schemas.microsoft.com/office/powerpoint/2010/main" val="344803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31909</TotalTime>
  <Words>5289</Words>
  <Application>Microsoft Office PowerPoint</Application>
  <PresentationFormat>全屏显示(4:3)</PresentationFormat>
  <Paragraphs>658</Paragraphs>
  <Slides>45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4" baseType="lpstr">
      <vt:lpstr>华文仿宋</vt:lpstr>
      <vt:lpstr>楷体_GB2312</vt:lpstr>
      <vt:lpstr>宋体</vt:lpstr>
      <vt:lpstr>微软雅黑</vt:lpstr>
      <vt:lpstr>Arial</vt:lpstr>
      <vt:lpstr>Calibri</vt:lpstr>
      <vt:lpstr>Calibri Light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shichao</cp:lastModifiedBy>
  <cp:revision>1414</cp:revision>
  <dcterms:created xsi:type="dcterms:W3CDTF">2020-12-02T06:13:34Z</dcterms:created>
  <dcterms:modified xsi:type="dcterms:W3CDTF">2023-10-23T13:33:53Z</dcterms:modified>
</cp:coreProperties>
</file>