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2.xml" ContentType="application/vnd.openxmlformats-officedocument.presentationml.tags+xml"/>
  <Override PartName="/ppt/notesSlides/notesSlide32.xml" ContentType="application/vnd.openxmlformats-officedocument.presentationml.notesSlide+xml"/>
  <Override PartName="/ppt/tags/tag3.xml" ContentType="application/vnd.openxmlformats-officedocument.presentationml.tags+xml"/>
  <Override PartName="/ppt/notesSlides/notesSlide33.xml" ContentType="application/vnd.openxmlformats-officedocument.presentationml.notesSlide+xml"/>
  <Override PartName="/ppt/tags/tag4.xml" ContentType="application/vnd.openxmlformats-officedocument.presentationml.tags+xml"/>
  <Override PartName="/ppt/notesSlides/notesSlide34.xml" ContentType="application/vnd.openxmlformats-officedocument.presentationml.notesSlide+xml"/>
  <Override PartName="/ppt/tags/tag5.xml" ContentType="application/vnd.openxmlformats-officedocument.presentationml.tags+xml"/>
  <Override PartName="/ppt/notesSlides/notesSlide35.xml" ContentType="application/vnd.openxmlformats-officedocument.presentationml.notesSlide+xml"/>
  <Override PartName="/ppt/tags/tag6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7.xml" ContentType="application/vnd.openxmlformats-officedocument.presentationml.tags+xml"/>
  <Override PartName="/ppt/notesSlides/notesSlide39.xml" ContentType="application/vnd.openxmlformats-officedocument.presentationml.notesSlide+xml"/>
  <Override PartName="/ppt/tags/tag8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9.xml" ContentType="application/vnd.openxmlformats-officedocument.presentationml.tags+xml"/>
  <Override PartName="/ppt/notesSlides/notesSlide42.xml" ContentType="application/vnd.openxmlformats-officedocument.presentationml.notesSlide+xml"/>
  <Override PartName="/ppt/tags/tag10.xml" ContentType="application/vnd.openxmlformats-officedocument.presentationml.tags+xml"/>
  <Override PartName="/ppt/notesSlides/notesSlide43.xml" ContentType="application/vnd.openxmlformats-officedocument.presentationml.notesSlide+xml"/>
  <Override PartName="/ppt/tags/tag11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tags/tag12.xml" ContentType="application/vnd.openxmlformats-officedocument.presentationml.tags+xml"/>
  <Override PartName="/ppt/notesSlides/notesSlide46.xml" ContentType="application/vnd.openxmlformats-officedocument.presentationml.notesSlide+xml"/>
  <Override PartName="/ppt/tags/tag13.xml" ContentType="application/vnd.openxmlformats-officedocument.presentationml.tags+xml"/>
  <Override PartName="/ppt/notesSlides/notesSlide47.xml" ContentType="application/vnd.openxmlformats-officedocument.presentationml.notesSlide+xml"/>
  <Override PartName="/ppt/tags/tag14.xml" ContentType="application/vnd.openxmlformats-officedocument.presentationml.tags+xml"/>
  <Override PartName="/ppt/notesSlides/notesSlide48.xml" ContentType="application/vnd.openxmlformats-officedocument.presentationml.notesSlide+xml"/>
  <Override PartName="/ppt/tags/tag15.xml" ContentType="application/vnd.openxmlformats-officedocument.presentationml.tags+xml"/>
  <Override PartName="/ppt/notesSlides/notesSlide49.xml" ContentType="application/vnd.openxmlformats-officedocument.presentationml.notesSlide+xml"/>
  <Override PartName="/ppt/tags/tag16.xml" ContentType="application/vnd.openxmlformats-officedocument.presentationml.tags+xml"/>
  <Override PartName="/ppt/notesSlides/notesSlide50.xml" ContentType="application/vnd.openxmlformats-officedocument.presentationml.notesSlide+xml"/>
  <Override PartName="/ppt/tags/tag17.xml" ContentType="application/vnd.openxmlformats-officedocument.presentationml.tags+xml"/>
  <Override PartName="/ppt/notesSlides/notesSlide51.xml" ContentType="application/vnd.openxmlformats-officedocument.presentationml.notesSlide+xml"/>
  <Override PartName="/ppt/tags/tag18.xml" ContentType="application/vnd.openxmlformats-officedocument.presentationml.tags+xml"/>
  <Override PartName="/ppt/notesSlides/notesSlide52.xml" ContentType="application/vnd.openxmlformats-officedocument.presentationml.notesSlide+xml"/>
  <Override PartName="/ppt/tags/tag19.xml" ContentType="application/vnd.openxmlformats-officedocument.presentationml.tags+xml"/>
  <Override PartName="/ppt/notesSlides/notesSlide53.xml" ContentType="application/vnd.openxmlformats-officedocument.presentationml.notesSlide+xml"/>
  <Override PartName="/ppt/tags/tag20.xml" ContentType="application/vnd.openxmlformats-officedocument.presentationml.tags+xml"/>
  <Override PartName="/ppt/notesSlides/notesSlide54.xml" ContentType="application/vnd.openxmlformats-officedocument.presentationml.notesSlide+xml"/>
  <Override PartName="/ppt/tags/tag21.xml" ContentType="application/vnd.openxmlformats-officedocument.presentationml.tags+xml"/>
  <Override PartName="/ppt/notesSlides/notesSlide55.xml" ContentType="application/vnd.openxmlformats-officedocument.presentationml.notesSlide+xml"/>
  <Override PartName="/ppt/tags/tag22.xml" ContentType="application/vnd.openxmlformats-officedocument.presentationml.tags+xml"/>
  <Override PartName="/ppt/notesSlides/notesSlide56.xml" ContentType="application/vnd.openxmlformats-officedocument.presentationml.notesSlide+xml"/>
  <Override PartName="/ppt/tags/tag23.xml" ContentType="application/vnd.openxmlformats-officedocument.presentationml.tags+xml"/>
  <Override PartName="/ppt/notesSlides/notesSlide57.xml" ContentType="application/vnd.openxmlformats-officedocument.presentationml.notesSlide+xml"/>
  <Override PartName="/ppt/tags/tag24.xml" ContentType="application/vnd.openxmlformats-officedocument.presentationml.tags+xml"/>
  <Override PartName="/ppt/notesSlides/notesSlide58.xml" ContentType="application/vnd.openxmlformats-officedocument.presentationml.notesSlide+xml"/>
  <Override PartName="/ppt/tags/tag25.xml" ContentType="application/vnd.openxmlformats-officedocument.presentationml.tags+xml"/>
  <Override PartName="/ppt/notesSlides/notesSlide59.xml" ContentType="application/vnd.openxmlformats-officedocument.presentationml.notesSlide+xml"/>
  <Override PartName="/ppt/tags/tag26.xml" ContentType="application/vnd.openxmlformats-officedocument.presentationml.tags+xml"/>
  <Override PartName="/ppt/notesSlides/notesSlide60.xml" ContentType="application/vnd.openxmlformats-officedocument.presentationml.notesSlide+xml"/>
  <Override PartName="/ppt/tags/tag27.xml" ContentType="application/vnd.openxmlformats-officedocument.presentationml.tags+xml"/>
  <Override PartName="/ppt/notesSlides/notesSlide61.xml" ContentType="application/vnd.openxmlformats-officedocument.presentationml.notesSlide+xml"/>
  <Override PartName="/ppt/tags/tag28.xml" ContentType="application/vnd.openxmlformats-officedocument.presentationml.tags+xml"/>
  <Override PartName="/ppt/notesSlides/notesSlide62.xml" ContentType="application/vnd.openxmlformats-officedocument.presentationml.notesSlide+xml"/>
  <Override PartName="/ppt/tags/tag29.xml" ContentType="application/vnd.openxmlformats-officedocument.presentationml.tags+xml"/>
  <Override PartName="/ppt/notesSlides/notesSlide63.xml" ContentType="application/vnd.openxmlformats-officedocument.presentationml.notesSlide+xml"/>
  <Override PartName="/ppt/tags/tag30.xml" ContentType="application/vnd.openxmlformats-officedocument.presentationml.tags+xml"/>
  <Override PartName="/ppt/notesSlides/notesSlide64.xml" ContentType="application/vnd.openxmlformats-officedocument.presentationml.notesSlide+xml"/>
  <Override PartName="/ppt/tags/tag31.xml" ContentType="application/vnd.openxmlformats-officedocument.presentationml.tags+xml"/>
  <Override PartName="/ppt/notesSlides/notesSlide65.xml" ContentType="application/vnd.openxmlformats-officedocument.presentationml.notesSlide+xml"/>
  <Override PartName="/ppt/tags/tag32.xml" ContentType="application/vnd.openxmlformats-officedocument.presentationml.tags+xml"/>
  <Override PartName="/ppt/notesSlides/notesSlide66.xml" ContentType="application/vnd.openxmlformats-officedocument.presentationml.notesSlide+xml"/>
  <Override PartName="/ppt/tags/tag33.xml" ContentType="application/vnd.openxmlformats-officedocument.presentationml.tags+xml"/>
  <Override PartName="/ppt/notesSlides/notesSlide67.xml" ContentType="application/vnd.openxmlformats-officedocument.presentationml.notesSlide+xml"/>
  <Override PartName="/ppt/tags/tag34.xml" ContentType="application/vnd.openxmlformats-officedocument.presentationml.tags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556" r:id="rId3"/>
    <p:sldId id="547" r:id="rId4"/>
    <p:sldId id="557" r:id="rId5"/>
    <p:sldId id="906" r:id="rId6"/>
    <p:sldId id="907" r:id="rId7"/>
    <p:sldId id="909" r:id="rId8"/>
    <p:sldId id="910" r:id="rId9"/>
    <p:sldId id="908" r:id="rId10"/>
    <p:sldId id="916" r:id="rId11"/>
    <p:sldId id="918" r:id="rId12"/>
    <p:sldId id="917" r:id="rId13"/>
    <p:sldId id="912" r:id="rId14"/>
    <p:sldId id="913" r:id="rId15"/>
    <p:sldId id="914" r:id="rId16"/>
    <p:sldId id="915" r:id="rId17"/>
    <p:sldId id="911" r:id="rId18"/>
    <p:sldId id="922" r:id="rId19"/>
    <p:sldId id="920" r:id="rId20"/>
    <p:sldId id="921" r:id="rId21"/>
    <p:sldId id="924" r:id="rId22"/>
    <p:sldId id="925" r:id="rId23"/>
    <p:sldId id="926" r:id="rId24"/>
    <p:sldId id="927" r:id="rId25"/>
    <p:sldId id="928" r:id="rId26"/>
    <p:sldId id="929" r:id="rId27"/>
    <p:sldId id="930" r:id="rId28"/>
    <p:sldId id="931" r:id="rId29"/>
    <p:sldId id="932" r:id="rId30"/>
    <p:sldId id="933" r:id="rId31"/>
    <p:sldId id="934" r:id="rId32"/>
    <p:sldId id="936" r:id="rId33"/>
    <p:sldId id="937" r:id="rId34"/>
    <p:sldId id="938" r:id="rId35"/>
    <p:sldId id="940" r:id="rId36"/>
    <p:sldId id="941" r:id="rId37"/>
    <p:sldId id="942" r:id="rId38"/>
    <p:sldId id="944" r:id="rId39"/>
    <p:sldId id="945" r:id="rId40"/>
    <p:sldId id="943" r:id="rId41"/>
    <p:sldId id="948" r:id="rId42"/>
    <p:sldId id="949" r:id="rId43"/>
    <p:sldId id="950" r:id="rId44"/>
    <p:sldId id="939" r:id="rId45"/>
    <p:sldId id="946" r:id="rId46"/>
    <p:sldId id="951" r:id="rId47"/>
    <p:sldId id="947" r:id="rId48"/>
    <p:sldId id="935" r:id="rId49"/>
    <p:sldId id="952" r:id="rId50"/>
    <p:sldId id="953" r:id="rId51"/>
    <p:sldId id="954" r:id="rId52"/>
    <p:sldId id="955" r:id="rId53"/>
    <p:sldId id="956" r:id="rId54"/>
    <p:sldId id="957" r:id="rId55"/>
    <p:sldId id="958" r:id="rId56"/>
    <p:sldId id="959" r:id="rId57"/>
    <p:sldId id="960" r:id="rId58"/>
    <p:sldId id="961" r:id="rId59"/>
    <p:sldId id="962" r:id="rId60"/>
    <p:sldId id="963" r:id="rId61"/>
    <p:sldId id="964" r:id="rId62"/>
    <p:sldId id="965" r:id="rId63"/>
    <p:sldId id="966" r:id="rId64"/>
    <p:sldId id="967" r:id="rId65"/>
    <p:sldId id="968" r:id="rId66"/>
    <p:sldId id="969" r:id="rId67"/>
    <p:sldId id="970" r:id="rId68"/>
    <p:sldId id="971" r:id="rId69"/>
    <p:sldId id="972" r:id="rId70"/>
    <p:sldId id="973" r:id="rId71"/>
    <p:sldId id="974" r:id="rId72"/>
    <p:sldId id="363" r:id="rId7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7C"/>
    <a:srgbClr val="080577"/>
    <a:srgbClr val="0000FF"/>
    <a:srgbClr val="D9FFFF"/>
    <a:srgbClr val="C8C5BC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638" autoAdjust="0"/>
  </p:normalViewPr>
  <p:slideViewPr>
    <p:cSldViewPr>
      <p:cViewPr varScale="1">
        <p:scale>
          <a:sx n="55" d="100"/>
          <a:sy n="55" d="100"/>
        </p:scale>
        <p:origin x="6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4DD24D7-FED1-4393-89B8-47BAEDB75ACE}" type="datetimeFigureOut">
              <a:rPr lang="zh-CN" altLang="en-US"/>
              <a:pPr>
                <a:defRPr/>
              </a:pPr>
              <a:t>2021/11/11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8D536CF-49BC-4D7F-A1BB-E7D09BD8B2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67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28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47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23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17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61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268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838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213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917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异常（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）和错误（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）的区别：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&amp;quot"/>
              </a:rPr>
              <a:t>异常能被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程序本身可以处理，错误是无法处理。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491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异常（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）和错误（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）的区别：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&amp;quot"/>
              </a:rPr>
              <a:t>异常能被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程序本身可以处理，错误是无法处理。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258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124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异常（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）和错误（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）的区别：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&amp;quot"/>
              </a:rPr>
              <a:t>异常能被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程序本身可以处理，错误是无法处理。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901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异常（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）和错误（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）的区别：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&amp;quot"/>
              </a:rPr>
              <a:t>异常能被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程序本身可以处理，错误是无法处理。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89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异常（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）和错误（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）的区别：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&amp;quot"/>
              </a:rPr>
              <a:t>异常能被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程序本身可以处理，错误是无法处理。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250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异常（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）和错误（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）的区别：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&amp;quot"/>
              </a:rPr>
              <a:t>异常能被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程序本身可以处理，错误是无法处理。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14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异常（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）和错误（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）的区别：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&amp;quot"/>
              </a:rPr>
              <a:t>异常能被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程序本身可以处理，错误是无法处理。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32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异常（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）和错误（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）的区别：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&amp;quot"/>
              </a:rPr>
              <a:t>异常能被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程序本身可以处理，错误是无法处理。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933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异常（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）和错误（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）的区别：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&amp;quot"/>
              </a:rPr>
              <a:t>异常能被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程序本身可以处理，错误是无法处理。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31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异常（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）和错误（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）的区别：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&amp;quot"/>
              </a:rPr>
              <a:t>异常能被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程序本身可以处理，错误是无法处理。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592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异常（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）和错误（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）的区别：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&amp;quot"/>
              </a:rPr>
              <a:t>异常能被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程序本身可以处理，错误是无法处理。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86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异常（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）和错误（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）的区别：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&amp;quot"/>
              </a:rPr>
              <a:t>异常能被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程序本身可以处理，错误是无法处理。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26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5664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8838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异常（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）和错误（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）的区别：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&amp;quot"/>
              </a:rPr>
              <a:t>异常能被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程序本身可以处理，错误是无法处理。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808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243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826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2695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702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0666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异常（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Exception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）和错误（</a:t>
            </a:r>
            <a:r>
              <a:rPr lang="en-US" altLang="zh-CN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Error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）的区别：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&amp;quot"/>
              </a:rPr>
              <a:t>异常能被</a:t>
            </a:r>
            <a:r>
              <a:rPr lang="zh-CN" altLang="en-US" b="0" i="0" u="none" strike="noStrike" dirty="0">
                <a:solidFill>
                  <a:srgbClr val="FF66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程序本身可以处理，错误是无法处理。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049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一段代码可能会引发多种类型的异常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当引发异常时，会按顺序来查看每个 </a:t>
            </a:r>
            <a:r>
              <a:rPr lang="en-US" altLang="zh-CN" dirty="0"/>
              <a:t>catch </a:t>
            </a:r>
            <a:r>
              <a:rPr lang="zh-CN" altLang="en-US" dirty="0"/>
              <a:t>语句，并执行第一个与异常类型匹配的</a:t>
            </a:r>
            <a:r>
              <a:rPr lang="en-US" altLang="zh-CN" dirty="0"/>
              <a:t>catch</a:t>
            </a:r>
            <a:r>
              <a:rPr lang="zh-CN" altLang="en-US" dirty="0"/>
              <a:t>语句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执行其中一条 </a:t>
            </a:r>
            <a:r>
              <a:rPr lang="en-US" altLang="zh-CN" dirty="0"/>
              <a:t>catch </a:t>
            </a:r>
            <a:r>
              <a:rPr lang="zh-CN" altLang="en-US" dirty="0"/>
              <a:t>语句后，其后 </a:t>
            </a:r>
            <a:r>
              <a:rPr lang="en-US" altLang="zh-CN" dirty="0"/>
              <a:t>catch </a:t>
            </a:r>
            <a:r>
              <a:rPr lang="zh-CN" altLang="en-US" dirty="0"/>
              <a:t>语句将被忽略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4712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52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704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753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6612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Finally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并非可有可无，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finally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最大的特点就是：在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try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块内即使跳出了代码块，甚至跳出函数，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finally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内的代码仍然能够运行。对于某些即便在发生异常的情况下也必须执行的重要操作，必须放入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finally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块中，以保证其不受异常的影响而必然执行。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292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Finally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并非可有可无，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finally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最大的特点就是：在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try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块内即使跳出了代码块，甚至跳出函数，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finally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内的代码仍然能够运行。对于某些即便在发生异常的情况下也必须执行的重要操作，必须放入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finally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块中，以保证其不受异常的影响而必然执行。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例如，</a:t>
            </a:r>
            <a:r>
              <a:rPr lang="zh-CN" altLang="en-US" sz="1200" noProof="1">
                <a:effectLst>
                  <a:outerShdw blurRad="38100" dist="38100" dir="2700000">
                    <a:srgbClr val="FFFFFF"/>
                  </a:outerShdw>
                </a:effectLst>
                <a:latin typeface="华文楷体" pitchFamily="2" charset="-122"/>
                <a:ea typeface="华文楷体" pitchFamily="2" charset="-122"/>
              </a:rPr>
              <a:t>数据库连接、输入输出流、网络编程</a:t>
            </a:r>
            <a:r>
              <a:rPr lang="en-US" altLang="zh-CN" sz="1200" noProof="1">
                <a:effectLst>
                  <a:outerShdw blurRad="38100" dist="38100" dir="2700000">
                    <a:srgbClr val="FFFFFF"/>
                  </a:outerShdw>
                </a:effectLst>
                <a:latin typeface="华文楷体" pitchFamily="2" charset="-122"/>
                <a:ea typeface="华文楷体" pitchFamily="2" charset="-122"/>
              </a:rPr>
              <a:t>Socket</a:t>
            </a:r>
            <a:r>
              <a:rPr lang="zh-CN" altLang="en-US" sz="1200" noProof="1">
                <a:effectLst>
                  <a:outerShdw blurRad="38100" dist="38100" dir="2700000">
                    <a:srgbClr val="FFFFFF"/>
                  </a:outerShdw>
                </a:effectLst>
                <a:latin typeface="华文楷体" pitchFamily="2" charset="-122"/>
                <a:ea typeface="华文楷体" pitchFamily="2" charset="-122"/>
              </a:rPr>
              <a:t>等资源，</a:t>
            </a:r>
            <a:r>
              <a:rPr lang="en-US" altLang="zh-CN" sz="1200" noProof="1">
                <a:effectLst>
                  <a:outerShdw blurRad="38100" dist="38100" dir="2700000">
                    <a:srgbClr val="FFFFFF"/>
                  </a:outerShdw>
                </a:effectLst>
                <a:latin typeface="华文楷体" pitchFamily="2" charset="-122"/>
                <a:ea typeface="华文楷体" pitchFamily="2" charset="-122"/>
              </a:rPr>
              <a:t>JVM</a:t>
            </a:r>
            <a:r>
              <a:rPr lang="zh-CN" altLang="en-US" sz="1200" noProof="1">
                <a:effectLst>
                  <a:outerShdw blurRad="38100" dist="38100" dir="2700000">
                    <a:srgbClr val="FFFFFF"/>
                  </a:outerShdw>
                </a:effectLst>
                <a:latin typeface="华文楷体" pitchFamily="2" charset="-122"/>
                <a:ea typeface="华文楷体" pitchFamily="2" charset="-122"/>
              </a:rPr>
              <a:t>不会自动回收，需要手动释放资源，需用</a:t>
            </a:r>
            <a:r>
              <a:rPr lang="en-US" altLang="zh-CN" sz="1200" noProof="1">
                <a:effectLst>
                  <a:outerShdw blurRad="38100" dist="38100" dir="2700000">
                    <a:srgbClr val="FFFFFF"/>
                  </a:outerShdw>
                </a:effectLst>
                <a:latin typeface="华文楷体" pitchFamily="2" charset="-122"/>
                <a:ea typeface="华文楷体" pitchFamily="2" charset="-122"/>
              </a:rPr>
              <a:t>finally</a:t>
            </a:r>
            <a:r>
              <a:rPr lang="zh-CN" altLang="en-US" sz="1200" noProof="1">
                <a:effectLst>
                  <a:outerShdw blurRad="38100" dist="38100" dir="2700000">
                    <a:srgbClr val="FFFFFF"/>
                  </a:outerShdw>
                </a:effectLst>
                <a:latin typeface="华文楷体" pitchFamily="2" charset="-122"/>
                <a:ea typeface="华文楷体" pitchFamily="2" charset="-122"/>
              </a:rPr>
              <a:t>声明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899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193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noProof="1">
                <a:effectLst>
                  <a:outerShdw blurRad="38100" dist="38100" dir="2700000">
                    <a:srgbClr val="FFFFFF"/>
                  </a:outerShdw>
                </a:effectLst>
                <a:latin typeface="华文楷体" pitchFamily="2" charset="-122"/>
                <a:ea typeface="华文楷体" pitchFamily="2" charset="-122"/>
              </a:rPr>
              <a:t>try-catch-finally</a:t>
            </a:r>
            <a:r>
              <a:rPr lang="zh-CN" altLang="en-US" sz="1200" noProof="1">
                <a:effectLst>
                  <a:outerShdw blurRad="38100" dist="38100" dir="2700000">
                    <a:srgbClr val="FFFFFF"/>
                  </a:outerShdw>
                </a:effectLst>
                <a:latin typeface="华文楷体" pitchFamily="2" charset="-122"/>
                <a:ea typeface="华文楷体" pitchFamily="2" charset="-122"/>
              </a:rPr>
              <a:t>本质上只是将异常从编译推迟到运行时</a:t>
            </a:r>
            <a:endParaRPr lang="en-US" altLang="zh-CN" sz="1200" noProof="1">
              <a:effectLst>
                <a:outerShdw blurRad="38100" dist="38100" dir="2700000">
                  <a:srgbClr val="FFFFFF"/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noProof="1">
                <a:effectLst>
                  <a:outerShdw blurRad="38100" dist="38100" dir="2700000">
                    <a:srgbClr val="FFFFFF"/>
                  </a:outerShdw>
                </a:effectLst>
                <a:latin typeface="华文楷体" pitchFamily="2" charset="-122"/>
                <a:ea typeface="华文楷体" pitchFamily="2" charset="-122"/>
              </a:rPr>
              <a:t>针对“编译时异常”，一定要考虑异常处理，使得程序通过编译，但运行时仍然可能出现异常。</a:t>
            </a:r>
            <a:endParaRPr lang="en-US" altLang="zh-CN" sz="1200" noProof="1">
              <a:effectLst>
                <a:outerShdw blurRad="38100" dist="38100" dir="2700000">
                  <a:srgbClr val="FFFFFF"/>
                </a:outerShdw>
              </a:effectLst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0454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440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8613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53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62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2409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5527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832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1717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3866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2053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4228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108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3613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5381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50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508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386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1846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414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583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16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如果 </a:t>
            </a:r>
            <a:r>
              <a:rPr lang="en-US" altLang="zh-CN" dirty="0"/>
              <a:t>throw </a:t>
            </a:r>
            <a:r>
              <a:rPr lang="zh-CN" altLang="en-US" dirty="0"/>
              <a:t>语句抛出的异常是 </a:t>
            </a:r>
            <a:r>
              <a:rPr lang="en-US" altLang="zh-CN" dirty="0"/>
              <a:t>Checked </a:t>
            </a:r>
            <a:r>
              <a:rPr lang="zh-CN" altLang="en-US" dirty="0"/>
              <a:t>异常，则该 </a:t>
            </a:r>
            <a:r>
              <a:rPr lang="en-US" altLang="zh-CN" dirty="0"/>
              <a:t>throw </a:t>
            </a:r>
            <a:r>
              <a:rPr lang="zh-CN" altLang="en-US" dirty="0"/>
              <a:t>语句要么处于 </a:t>
            </a:r>
            <a:r>
              <a:rPr lang="en-US" altLang="zh-CN" dirty="0"/>
              <a:t>try </a:t>
            </a:r>
            <a:r>
              <a:rPr lang="zh-CN" altLang="en-US" dirty="0"/>
              <a:t>块里，显式捕获该异常，要么放在一个带 </a:t>
            </a:r>
            <a:r>
              <a:rPr lang="en-US" altLang="zh-CN" dirty="0"/>
              <a:t>throws </a:t>
            </a:r>
            <a:r>
              <a:rPr lang="zh-CN" altLang="en-US" dirty="0"/>
              <a:t>声明抛出的方法中，即把该异常交给该方法的调用者处理；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如果 </a:t>
            </a:r>
            <a:r>
              <a:rPr lang="en-US" altLang="zh-CN" dirty="0"/>
              <a:t>throw </a:t>
            </a:r>
            <a:r>
              <a:rPr lang="zh-CN" altLang="en-US" dirty="0"/>
              <a:t>语句抛出的异常是 </a:t>
            </a:r>
            <a:r>
              <a:rPr lang="en-US" altLang="zh-CN" dirty="0"/>
              <a:t>Runtime </a:t>
            </a:r>
            <a:r>
              <a:rPr lang="zh-CN" altLang="en-US" dirty="0"/>
              <a:t>异常，则该语句无须放在 </a:t>
            </a:r>
            <a:r>
              <a:rPr lang="en-US" altLang="zh-CN" dirty="0"/>
              <a:t>try </a:t>
            </a:r>
            <a:r>
              <a:rPr lang="zh-CN" altLang="en-US" dirty="0"/>
              <a:t>块里，也无须放在带 </a:t>
            </a:r>
            <a:r>
              <a:rPr lang="en-US" altLang="zh-CN" dirty="0"/>
              <a:t>throws </a:t>
            </a:r>
            <a:r>
              <a:rPr lang="zh-CN" altLang="en-US" dirty="0"/>
              <a:t>声明抛出的方法中；程序既可以显式使用 </a:t>
            </a:r>
            <a:r>
              <a:rPr lang="en-US" altLang="zh-CN" dirty="0"/>
              <a:t>try…catch</a:t>
            </a:r>
            <a:r>
              <a:rPr lang="zh-CN" altLang="en-US" dirty="0"/>
              <a:t>来捕获并处理该异常，也可以完全不理会该异常，把该异常交给该方法调用者处理。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511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22669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287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674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319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20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33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74C7E-346F-465A-87F3-822A0AA78BE3}" type="datetimeFigureOut">
              <a:rPr lang="zh-CN" altLang="en-US"/>
              <a:pPr>
                <a:defRPr/>
              </a:pPr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74D7A-BA0C-4D44-A7B8-0B8FD0EAF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3F96D-DB75-4079-A7C6-A7C0679782B5}" type="datetimeFigureOut">
              <a:rPr lang="zh-CN" altLang="en-US"/>
              <a:pPr>
                <a:defRPr/>
              </a:pPr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1E87C-14F1-48EB-91DB-2968F9CD8A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98A38-061C-47E0-ABC0-552101F133EB}" type="datetimeFigureOut">
              <a:rPr lang="zh-CN" altLang="en-US"/>
              <a:pPr>
                <a:defRPr/>
              </a:pPr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CA69A-571F-4516-97DA-CACC4A771D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826FE-52E4-4AFB-92D2-A2153D0294CD}" type="datetimeFigureOut">
              <a:rPr lang="zh-CN" altLang="en-US"/>
              <a:pPr>
                <a:defRPr/>
              </a:pPr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204BA-6902-4115-9127-8A72B87579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A1FB3-965D-4B19-ABA7-AA90E5D90136}" type="datetimeFigureOut">
              <a:rPr lang="zh-CN" altLang="en-US"/>
              <a:pPr>
                <a:defRPr/>
              </a:pPr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7F7E7-E804-4DB9-AB8C-AA7880F3F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AE5DF-6247-4005-B19E-4265B67A05BD}" type="datetimeFigureOut">
              <a:rPr lang="zh-CN" altLang="en-US"/>
              <a:pPr>
                <a:defRPr/>
              </a:pPr>
              <a:t>2021/11/11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2734C-74BF-4705-927F-A7AEFB9F68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4E7D2-45B7-4BB4-8301-1375C0739582}" type="datetimeFigureOut">
              <a:rPr lang="zh-CN" altLang="en-US"/>
              <a:pPr>
                <a:defRPr/>
              </a:pPr>
              <a:t>2021/11/11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53755-CC23-42DD-AAE8-9D95E56E3D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BFF38-8661-4B2F-8467-411C5CD8546B}" type="datetimeFigureOut">
              <a:rPr lang="zh-CN" altLang="en-US"/>
              <a:pPr>
                <a:defRPr/>
              </a:pPr>
              <a:t>2021/11/11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87A1-0254-4792-A633-CDCDC163D3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FF34-3ADF-422E-8BE9-07EAF17B613C}" type="datetimeFigureOut">
              <a:rPr lang="zh-CN" altLang="en-US"/>
              <a:pPr>
                <a:defRPr/>
              </a:pPr>
              <a:t>2021/11/11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67BB1-6BEE-4908-873F-819854644D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7B1B3-AE52-487A-918F-069CC9A54D81}" type="datetimeFigureOut">
              <a:rPr lang="zh-CN" altLang="en-US"/>
              <a:pPr>
                <a:defRPr/>
              </a:pPr>
              <a:t>2021/11/11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72628-3198-4043-82DD-768972B564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C1895-1581-40C7-8520-B39B969E3FC8}" type="datetimeFigureOut">
              <a:rPr lang="zh-CN" altLang="en-US"/>
              <a:pPr>
                <a:defRPr/>
              </a:pPr>
              <a:t>2021/11/11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8EB7D-4137-4CE4-89FA-E8BF5C1709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65B35-1F7E-424C-B409-88B7E54C263A}" type="datetimeFigureOut">
              <a:rPr lang="zh-CN" altLang="en-US"/>
              <a:pPr>
                <a:defRPr/>
              </a:pPr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2802E3-F9E6-4CCC-94AA-AC775DC09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5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4" Type="http://schemas.openxmlformats.org/officeDocument/2006/relationships/image" Target="../media/image1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Relationship Id="rId4" Type="http://schemas.openxmlformats.org/officeDocument/2006/relationships/image" Target="../media/image1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Relationship Id="rId5" Type="http://schemas.openxmlformats.org/officeDocument/2006/relationships/image" Target="../media/image31.png"/><Relationship Id="rId4" Type="http://schemas.openxmlformats.org/officeDocument/2006/relationships/image" Target="../media/image1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Relationship Id="rId4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4" Type="http://schemas.openxmlformats.org/officeDocument/2006/relationships/image" Target="../media/image3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4" Type="http://schemas.openxmlformats.org/officeDocument/2006/relationships/image" Target="../media/image3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Relationship Id="rId4" Type="http://schemas.openxmlformats.org/officeDocument/2006/relationships/image" Target="../media/image3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2594570" y="4572000"/>
            <a:ext cx="48577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语言与系统设计</a:t>
            </a:r>
          </a:p>
          <a:p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安莹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anying@csu.edu.cn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627784" y="5155604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8"/>
    </mc:Choice>
    <mc:Fallback xmlns="">
      <p:transition spd="slow" advTm="195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一、什么是异常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为什么要进行异常处理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36428B-AFF0-479E-872F-32EC3CE52E6E}"/>
              </a:ext>
            </a:extLst>
          </p:cNvPr>
          <p:cNvSpPr txBox="1"/>
          <p:nvPr/>
        </p:nvSpPr>
        <p:spPr>
          <a:xfrm>
            <a:off x="899592" y="2492896"/>
            <a:ext cx="7344816" cy="2654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17463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异常会导致程序的运行中断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7463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导致安全隐患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7463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异常发生时需要为用户提供友好的界面，便于解决问题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7463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实现“业务功能逻辑”和“错误处理逻辑”的分离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7463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提高程序的容错性、健壮性和可读性 </a:t>
            </a:r>
          </a:p>
        </p:txBody>
      </p:sp>
    </p:spTree>
    <p:extLst>
      <p:ext uri="{BB962C8B-B14F-4D97-AF65-F5344CB8AC3E}">
        <p14:creationId xmlns:p14="http://schemas.microsoft.com/office/powerpoint/2010/main" val="20245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一、什么是异常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为什么要进行异常处理</a:t>
            </a:r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B657030A-560F-4FAF-9623-1DDE2B7C2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593082"/>
            <a:ext cx="7564438" cy="4145220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>
            <a:lvl1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16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Test2 {</a:t>
            </a:r>
          </a:p>
          <a:p>
            <a:pPr>
              <a:lnSpc>
                <a:spcPts val="16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>
              <a:lnSpc>
                <a:spcPts val="16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Scanner in = new Scanner(System.in);</a:t>
            </a:r>
          </a:p>
          <a:p>
            <a:pPr>
              <a:lnSpc>
                <a:spcPts val="16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…</a:t>
            </a:r>
          </a:p>
          <a:p>
            <a:pPr>
              <a:lnSpc>
                <a:spcPts val="16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请输入除数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:");</a:t>
            </a:r>
          </a:p>
          <a:p>
            <a:pPr>
              <a:lnSpc>
                <a:spcPts val="16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int num2 = 0;</a:t>
            </a:r>
          </a:p>
          <a:p>
            <a:pPr>
              <a:lnSpc>
                <a:spcPts val="16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if (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in.hasNextInt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()) { //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如果输入的除数是整数</a:t>
            </a:r>
          </a:p>
          <a:p>
            <a:pPr>
              <a:lnSpc>
                <a:spcPts val="1600"/>
              </a:lnSpc>
            </a:pP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num2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in.nextInt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16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if (0 == num2) { //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如果输入的除数是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0</a:t>
            </a:r>
          </a:p>
          <a:p>
            <a:pPr>
              <a:lnSpc>
                <a:spcPts val="16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System.err.println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输入的除数是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0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，程序退出。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>
              <a:lnSpc>
                <a:spcPts val="16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System.exit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(1);</a:t>
            </a:r>
          </a:p>
          <a:p>
            <a:pPr>
              <a:lnSpc>
                <a:spcPts val="16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}</a:t>
            </a:r>
          </a:p>
          <a:p>
            <a:pPr>
              <a:lnSpc>
                <a:spcPts val="16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} else { //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如果输入的除数不是整数</a:t>
            </a:r>
          </a:p>
          <a:p>
            <a:pPr>
              <a:lnSpc>
                <a:spcPts val="1600"/>
              </a:lnSpc>
            </a:pP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System.err.println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输入的除数不是整数，程序退出。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>
              <a:lnSpc>
                <a:spcPts val="16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System.exit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(1);</a:t>
            </a:r>
          </a:p>
          <a:p>
            <a:pPr>
              <a:lnSpc>
                <a:spcPts val="16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}</a:t>
            </a:r>
          </a:p>
          <a:p>
            <a:pPr>
              <a:lnSpc>
                <a:spcPts val="16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…</a:t>
            </a:r>
          </a:p>
          <a:p>
            <a:pPr>
              <a:lnSpc>
                <a:spcPts val="16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>
              <a:lnSpc>
                <a:spcPts val="16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40" name="思想气泡: 云 39">
            <a:extLst>
              <a:ext uri="{FF2B5EF4-FFF2-40B4-BE49-F238E27FC236}">
                <a16:creationId xmlns:a16="http://schemas.microsoft.com/office/drawing/2014/main" id="{1FF0A5CC-005A-44EF-85EE-1D9D79C88463}"/>
              </a:ext>
            </a:extLst>
          </p:cNvPr>
          <p:cNvSpPr/>
          <p:nvPr/>
        </p:nvSpPr>
        <p:spPr>
          <a:xfrm>
            <a:off x="6300192" y="2341648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通过</a:t>
            </a:r>
            <a:r>
              <a:rPr lang="en-US" altLang="zh-CN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if-else</a:t>
            </a:r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来解决异常问题？</a:t>
            </a:r>
          </a:p>
        </p:txBody>
      </p:sp>
      <p:sp>
        <p:nvSpPr>
          <p:cNvPr id="17" name="AutoShape 21">
            <a:extLst>
              <a:ext uri="{FF2B5EF4-FFF2-40B4-BE49-F238E27FC236}">
                <a16:creationId xmlns:a16="http://schemas.microsoft.com/office/drawing/2014/main" id="{44D20EDE-75CF-4C06-B9B3-D4231C3DE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156" y="2435292"/>
            <a:ext cx="2661569" cy="1191816"/>
          </a:xfrm>
          <a:prstGeom prst="wedgeRoundRectCallout">
            <a:avLst>
              <a:gd name="adj1" fmla="val -38419"/>
              <a:gd name="adj2" fmla="val 7058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不可行！！</a:t>
            </a:r>
          </a:p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代码臃肿 </a:t>
            </a:r>
          </a:p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“堵漏”开销大</a:t>
            </a:r>
          </a:p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“堵漏”效果难以保证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CD2559-7D26-41A0-A004-2D0A2A7E7121}"/>
              </a:ext>
            </a:extLst>
          </p:cNvPr>
          <p:cNvSpPr/>
          <p:nvPr/>
        </p:nvSpPr>
        <p:spPr>
          <a:xfrm>
            <a:off x="1691680" y="3908992"/>
            <a:ext cx="5976664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2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一、什么是异常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为什么要进行异常处理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36428B-AFF0-479E-872F-32EC3CE52E6E}"/>
              </a:ext>
            </a:extLst>
          </p:cNvPr>
          <p:cNvSpPr txBox="1"/>
          <p:nvPr/>
        </p:nvSpPr>
        <p:spPr>
          <a:xfrm>
            <a:off x="899592" y="2492896"/>
            <a:ext cx="7344816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17463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异常处理机制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为程序提供了错误处理的能力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D4AA0EAC-4CB7-4288-8E79-6AE0B1E70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235" y="3562449"/>
            <a:ext cx="1980000" cy="684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just" eaLnBrk="0" hangingPunct="0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程序预先设计好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 eaLnBrk="0" hangingPunct="0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处理异常的办法 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247555F1-F35F-4A09-ADC1-765F1E810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344" y="3562449"/>
            <a:ext cx="1980000" cy="684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just" eaLnBrk="0" hangingPunct="0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发生异常！</a:t>
            </a:r>
            <a:r>
              <a:rPr lang="zh-CN" altLang="en-US" dirty="0"/>
              <a:t> 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0FC58091-0E6C-401F-9660-72396C498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6096" y="3598961"/>
            <a:ext cx="2016125" cy="549275"/>
          </a:xfrm>
          <a:prstGeom prst="rightArrow">
            <a:avLst>
              <a:gd name="adj1" fmla="val 50000"/>
              <a:gd name="adj2" fmla="val 91695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程序运行</a:t>
            </a:r>
          </a:p>
        </p:txBody>
      </p:sp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E04A5112-E7AC-4AF3-9DD9-29AB4443A923}"/>
              </a:ext>
            </a:extLst>
          </p:cNvPr>
          <p:cNvSpPr/>
          <p:nvPr/>
        </p:nvSpPr>
        <p:spPr>
          <a:xfrm>
            <a:off x="7740352" y="3865481"/>
            <a:ext cx="648072" cy="1349751"/>
          </a:xfrm>
          <a:prstGeom prst="curvedLeftArrow">
            <a:avLst>
              <a:gd name="adj1" fmla="val 28630"/>
              <a:gd name="adj2" fmla="val 50000"/>
              <a:gd name="adj3" fmla="val 696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04D38350-1B50-4923-94F8-B266719AC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344" y="4816378"/>
            <a:ext cx="1980000" cy="684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just" eaLnBrk="0" hangingPunct="0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进行异常处理</a:t>
            </a:r>
            <a:r>
              <a:rPr lang="zh-CN" altLang="en-US" dirty="0"/>
              <a:t> 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46C4B43-83F9-4C10-99D4-F906A65060D4}"/>
              </a:ext>
            </a:extLst>
          </p:cNvPr>
          <p:cNvGrpSpPr/>
          <p:nvPr/>
        </p:nvGrpSpPr>
        <p:grpSpPr>
          <a:xfrm>
            <a:off x="1763688" y="4886863"/>
            <a:ext cx="3780000" cy="550800"/>
            <a:chOff x="1763688" y="4886863"/>
            <a:chExt cx="3780000" cy="550800"/>
          </a:xfrm>
        </p:grpSpPr>
        <p:sp>
          <p:nvSpPr>
            <p:cNvPr id="5" name="箭头: 左 4">
              <a:extLst>
                <a:ext uri="{FF2B5EF4-FFF2-40B4-BE49-F238E27FC236}">
                  <a16:creationId xmlns:a16="http://schemas.microsoft.com/office/drawing/2014/main" id="{F939E17E-7932-41C3-AB23-6752526F4B7B}"/>
                </a:ext>
              </a:extLst>
            </p:cNvPr>
            <p:cNvSpPr/>
            <p:nvPr/>
          </p:nvSpPr>
          <p:spPr>
            <a:xfrm>
              <a:off x="1763688" y="4886863"/>
              <a:ext cx="3780000" cy="550800"/>
            </a:xfrm>
            <a:prstGeom prst="leftArrow">
              <a:avLst>
                <a:gd name="adj1" fmla="val 50000"/>
                <a:gd name="adj2" fmla="val 85724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A443254-A2C7-4248-B094-15E0B58A0327}"/>
                </a:ext>
              </a:extLst>
            </p:cNvPr>
            <p:cNvSpPr txBox="1"/>
            <p:nvPr/>
          </p:nvSpPr>
          <p:spPr>
            <a:xfrm>
              <a:off x="2331497" y="4989101"/>
              <a:ext cx="313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dk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处理完毕，程序继续运行</a:t>
              </a:r>
              <a:r>
                <a:rPr lang="en-US" altLang="zh-CN" sz="1600" dirty="0">
                  <a:solidFill>
                    <a:schemeClr val="dk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......</a:t>
              </a:r>
              <a:endParaRPr lang="zh-CN" altLang="en-US" sz="1600" dirty="0">
                <a:solidFill>
                  <a:schemeClr val="dk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185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3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二、异常机理</a:t>
            </a:r>
          </a:p>
        </p:txBody>
      </p:sp>
      <p:sp>
        <p:nvSpPr>
          <p:cNvPr id="3" name="AutoShape 9">
            <a:extLst>
              <a:ext uri="{FF2B5EF4-FFF2-40B4-BE49-F238E27FC236}">
                <a16:creationId xmlns:a16="http://schemas.microsoft.com/office/drawing/2014/main" id="{7B08DFE4-F970-4978-B638-F33E082A4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876068"/>
            <a:ext cx="7992000" cy="3212812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>
            <a:lvl1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package exception;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import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javax.swing.JOptionPane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;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Calc1{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//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半径输入框，返回字符串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String str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JOptionPane.showInputDialog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(null,"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请您输入半径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/*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转换成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double*/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double r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Double.parseDouble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(str); //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计算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double area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Math.PI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* r * r; /*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打印结果*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/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该圆面积是：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 + area);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程序运行完毕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}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5" name="图片 428035">
            <a:extLst>
              <a:ext uri="{FF2B5EF4-FFF2-40B4-BE49-F238E27FC236}">
                <a16:creationId xmlns:a16="http://schemas.microsoft.com/office/drawing/2014/main" id="{83CFDB2E-8D90-433A-B280-B84D413E1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52" y="5149037"/>
            <a:ext cx="2436974" cy="106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428037">
            <a:extLst>
              <a:ext uri="{FF2B5EF4-FFF2-40B4-BE49-F238E27FC236}">
                <a16:creationId xmlns:a16="http://schemas.microsoft.com/office/drawing/2014/main" id="{61DC6024-EBEF-42A4-BF48-8FAC9ED0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133681"/>
            <a:ext cx="4756126" cy="160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21">
            <a:extLst>
              <a:ext uri="{FF2B5EF4-FFF2-40B4-BE49-F238E27FC236}">
                <a16:creationId xmlns:a16="http://schemas.microsoft.com/office/drawing/2014/main" id="{34B5D458-C3FD-4107-8079-C38DBBB54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6232752"/>
            <a:ext cx="1584000" cy="374571"/>
          </a:xfrm>
          <a:prstGeom prst="wedgeRoundRectCallout">
            <a:avLst>
              <a:gd name="adj1" fmla="val 22471"/>
              <a:gd name="adj2" fmla="val -19359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正常输入： 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endParaRPr lang="zh-CN" altLang="en-US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13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二、异常机理</a:t>
            </a:r>
          </a:p>
        </p:txBody>
      </p:sp>
      <p:sp>
        <p:nvSpPr>
          <p:cNvPr id="3" name="AutoShape 9">
            <a:extLst>
              <a:ext uri="{FF2B5EF4-FFF2-40B4-BE49-F238E27FC236}">
                <a16:creationId xmlns:a16="http://schemas.microsoft.com/office/drawing/2014/main" id="{7B08DFE4-F970-4978-B638-F33E082A4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876068"/>
            <a:ext cx="7564438" cy="3212812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>
            <a:lvl1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package exception;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import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javax.swing.JOptionPane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;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Calc1{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//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半径输入框，返回字符串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String str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JOptionPane.showInputDialog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(null,"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请您输入半径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/*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转换成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double*/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double r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Double.parseDouble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(str); //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计算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double area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Math.PI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* r * r; /*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打印结果*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/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该圆面积是：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 + area);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程序运行完毕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}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2" name="图片 429059">
            <a:extLst>
              <a:ext uri="{FF2B5EF4-FFF2-40B4-BE49-F238E27FC236}">
                <a16:creationId xmlns:a16="http://schemas.microsoft.com/office/drawing/2014/main" id="{3E9C03D8-BF07-478A-9CD6-B71DF03A9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133681"/>
            <a:ext cx="2447926" cy="108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21">
            <a:extLst>
              <a:ext uri="{FF2B5EF4-FFF2-40B4-BE49-F238E27FC236}">
                <a16:creationId xmlns:a16="http://schemas.microsoft.com/office/drawing/2014/main" id="{34B5D458-C3FD-4107-8079-C38DBBB54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6232752"/>
            <a:ext cx="1584000" cy="374571"/>
          </a:xfrm>
          <a:prstGeom prst="wedgeRoundRectCallout">
            <a:avLst>
              <a:gd name="adj1" fmla="val 21740"/>
              <a:gd name="adj2" fmla="val -17505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错误输入： 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1o</a:t>
            </a:r>
            <a:endParaRPr lang="zh-CN" altLang="en-US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429060">
            <a:extLst>
              <a:ext uri="{FF2B5EF4-FFF2-40B4-BE49-F238E27FC236}">
                <a16:creationId xmlns:a16="http://schemas.microsoft.com/office/drawing/2014/main" id="{0CFBF570-80B5-4055-8588-59F84C50E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088881"/>
            <a:ext cx="5184575" cy="174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94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二、异常机理</a:t>
            </a:r>
          </a:p>
        </p:txBody>
      </p:sp>
      <p:sp>
        <p:nvSpPr>
          <p:cNvPr id="3" name="AutoShape 9">
            <a:extLst>
              <a:ext uri="{FF2B5EF4-FFF2-40B4-BE49-F238E27FC236}">
                <a16:creationId xmlns:a16="http://schemas.microsoft.com/office/drawing/2014/main" id="{7B08DFE4-F970-4978-B638-F33E082A4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876068"/>
            <a:ext cx="7564438" cy="3212812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>
            <a:lvl1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package exception;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import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javax.swing.JOptionPane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;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Calc1{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//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半径输入框，返回字符串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String str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JOptionPane.showInputDialog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(null,"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请您输入半径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/*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转换成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double*/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double r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Double.parseDouble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(str); //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计算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double area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Math.PI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* r * r; /*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打印结果*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/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该圆面积是：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 + area);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程序运行完毕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}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2" name="图片 429059">
            <a:extLst>
              <a:ext uri="{FF2B5EF4-FFF2-40B4-BE49-F238E27FC236}">
                <a16:creationId xmlns:a16="http://schemas.microsoft.com/office/drawing/2014/main" id="{3E9C03D8-BF07-478A-9CD6-B71DF03A9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133681"/>
            <a:ext cx="2447926" cy="108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21">
            <a:extLst>
              <a:ext uri="{FF2B5EF4-FFF2-40B4-BE49-F238E27FC236}">
                <a16:creationId xmlns:a16="http://schemas.microsoft.com/office/drawing/2014/main" id="{34B5D458-C3FD-4107-8079-C38DBBB54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6232752"/>
            <a:ext cx="1584000" cy="374571"/>
          </a:xfrm>
          <a:prstGeom prst="wedgeRoundRectCallout">
            <a:avLst>
              <a:gd name="adj1" fmla="val 21740"/>
              <a:gd name="adj2" fmla="val -17505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错误输入： 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1o</a:t>
            </a:r>
            <a:endParaRPr lang="zh-CN" altLang="en-US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429060">
            <a:extLst>
              <a:ext uri="{FF2B5EF4-FFF2-40B4-BE49-F238E27FC236}">
                <a16:creationId xmlns:a16="http://schemas.microsoft.com/office/drawing/2014/main" id="{0CFBF570-80B5-4055-8588-59F84C50E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088881"/>
            <a:ext cx="5184575" cy="174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807DDA-F5C8-4E9E-BB25-3CC3AF666B58}"/>
              </a:ext>
            </a:extLst>
          </p:cNvPr>
          <p:cNvSpPr/>
          <p:nvPr/>
        </p:nvSpPr>
        <p:spPr>
          <a:xfrm>
            <a:off x="3779912" y="5373216"/>
            <a:ext cx="5184575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utoShape 21">
            <a:extLst>
              <a:ext uri="{FF2B5EF4-FFF2-40B4-BE49-F238E27FC236}">
                <a16:creationId xmlns:a16="http://schemas.microsoft.com/office/drawing/2014/main" id="{A3F272B0-043C-4A2F-B5B9-7D44B2069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855" y="3352234"/>
            <a:ext cx="2661569" cy="1736646"/>
          </a:xfrm>
          <a:prstGeom prst="wedgeRoundRectCallout">
            <a:avLst>
              <a:gd name="adj1" fmla="val -38419"/>
              <a:gd name="adj2" fmla="val 7058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异常类型为：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java.lang.NumberFormatException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异常出现的原因： </a:t>
            </a:r>
          </a:p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将一个不是数值格式的字符串转成数值。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D83A07-7E8F-46E0-A6D3-B79E5CC92D5B}"/>
              </a:ext>
            </a:extLst>
          </p:cNvPr>
          <p:cNvSpPr/>
          <p:nvPr/>
        </p:nvSpPr>
        <p:spPr>
          <a:xfrm>
            <a:off x="3779912" y="5850424"/>
            <a:ext cx="5184575" cy="714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utoShape 21">
            <a:extLst>
              <a:ext uri="{FF2B5EF4-FFF2-40B4-BE49-F238E27FC236}">
                <a16:creationId xmlns:a16="http://schemas.microsoft.com/office/drawing/2014/main" id="{A708B54B-2EAB-4E72-A159-83A650D73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331" y="4205372"/>
            <a:ext cx="2822224" cy="1191816"/>
          </a:xfrm>
          <a:prstGeom prst="wedgeRoundRectCallout">
            <a:avLst>
              <a:gd name="adj1" fmla="val 47924"/>
              <a:gd name="adj2" fmla="val 11372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异常出现的位置：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显示了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行信息。特别是最后一行显示了在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Calc1.java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的第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8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行发生了异常。 </a:t>
            </a:r>
          </a:p>
        </p:txBody>
      </p:sp>
    </p:spTree>
    <p:extLst>
      <p:ext uri="{BB962C8B-B14F-4D97-AF65-F5344CB8AC3E}">
        <p14:creationId xmlns:p14="http://schemas.microsoft.com/office/powerpoint/2010/main" val="176184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14" grpId="0" animBg="1"/>
      <p:bldP spid="5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二、异常机理</a:t>
            </a:r>
          </a:p>
        </p:txBody>
      </p:sp>
      <p:pic>
        <p:nvPicPr>
          <p:cNvPr id="19" name="图片 429060">
            <a:extLst>
              <a:ext uri="{FF2B5EF4-FFF2-40B4-BE49-F238E27FC236}">
                <a16:creationId xmlns:a16="http://schemas.microsoft.com/office/drawing/2014/main" id="{47514012-66AD-4F61-A93C-C71BCC360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39400"/>
            <a:ext cx="7560840" cy="25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85F162A0-656C-4C39-BA0C-527AA7038F63}"/>
              </a:ext>
            </a:extLst>
          </p:cNvPr>
          <p:cNvSpPr txBox="1"/>
          <p:nvPr/>
        </p:nvSpPr>
        <p:spPr>
          <a:xfrm>
            <a:off x="937990" y="4695831"/>
            <a:ext cx="7594450" cy="1726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Calc1</a:t>
            </a:r>
            <a:r>
              <a:rPr lang="en-US" altLang="zh-CN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</a:t>
            </a:r>
            <a:r>
              <a:rPr lang="en-US" altLang="zh-CN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行，调用了</a:t>
            </a:r>
            <a:r>
              <a:rPr lang="en-US" altLang="zh-CN" sz="18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Double.parseDouble</a:t>
            </a:r>
            <a:r>
              <a:rPr lang="en-US" altLang="zh-CN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(str)</a:t>
            </a:r>
            <a:r>
              <a:rPr lang="zh-CN" altLang="en-US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函数，将</a:t>
            </a:r>
            <a:r>
              <a:rPr lang="en-US" altLang="zh-CN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，也就是“</a:t>
            </a:r>
            <a:r>
              <a:rPr lang="en-US" altLang="zh-CN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1o”</a:t>
            </a:r>
            <a:r>
              <a:rPr lang="zh-CN" altLang="en-US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传给了</a:t>
            </a:r>
            <a:r>
              <a:rPr lang="en-US" altLang="zh-CN" sz="18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parseDouble</a:t>
            </a:r>
            <a:r>
              <a:rPr lang="zh-CN" altLang="en-US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函数，该函数在底层又调用了其他函数，实际上异常是在最底层产生的。 </a:t>
            </a:r>
          </a:p>
          <a:p>
            <a:pPr marL="285750" indent="-28575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当系统底层出现异常时，实际上是将异常用一个对象包装起来，传给调用方</a:t>
            </a:r>
            <a:r>
              <a:rPr lang="en-US" altLang="zh-CN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r>
              <a:rPr lang="en-US" altLang="zh-CN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，俗称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抛出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(throw)</a:t>
            </a:r>
            <a:r>
              <a:rPr lang="zh-CN" altLang="en-US" sz="1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AE3F4E-A554-460C-9632-DDEE94AB718A}"/>
              </a:ext>
            </a:extLst>
          </p:cNvPr>
          <p:cNvSpPr/>
          <p:nvPr/>
        </p:nvSpPr>
        <p:spPr>
          <a:xfrm>
            <a:off x="1979712" y="2996952"/>
            <a:ext cx="424847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0ED281-F389-4923-8A0A-E7C560F428E0}"/>
              </a:ext>
            </a:extLst>
          </p:cNvPr>
          <p:cNvSpPr/>
          <p:nvPr/>
        </p:nvSpPr>
        <p:spPr>
          <a:xfrm>
            <a:off x="1989952" y="3469845"/>
            <a:ext cx="26640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769ECB-AD6F-491F-B986-4960ECD7EC28}"/>
              </a:ext>
            </a:extLst>
          </p:cNvPr>
          <p:cNvSpPr/>
          <p:nvPr/>
        </p:nvSpPr>
        <p:spPr>
          <a:xfrm>
            <a:off x="1979712" y="3795455"/>
            <a:ext cx="19440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左弧形 11">
            <a:extLst>
              <a:ext uri="{FF2B5EF4-FFF2-40B4-BE49-F238E27FC236}">
                <a16:creationId xmlns:a16="http://schemas.microsoft.com/office/drawing/2014/main" id="{08297A87-4E10-4FDA-8625-3EF25F2A79B9}"/>
              </a:ext>
            </a:extLst>
          </p:cNvPr>
          <p:cNvSpPr/>
          <p:nvPr/>
        </p:nvSpPr>
        <p:spPr>
          <a:xfrm>
            <a:off x="1553264" y="3047055"/>
            <a:ext cx="411636" cy="540000"/>
          </a:xfrm>
          <a:prstGeom prst="curv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左弧形 12">
            <a:extLst>
              <a:ext uri="{FF2B5EF4-FFF2-40B4-BE49-F238E27FC236}">
                <a16:creationId xmlns:a16="http://schemas.microsoft.com/office/drawing/2014/main" id="{8FBA473B-64C6-46C9-BC6B-24ABE6AEB676}"/>
              </a:ext>
            </a:extLst>
          </p:cNvPr>
          <p:cNvSpPr/>
          <p:nvPr/>
        </p:nvSpPr>
        <p:spPr>
          <a:xfrm>
            <a:off x="1530498" y="3644905"/>
            <a:ext cx="411636" cy="432000"/>
          </a:xfrm>
          <a:prstGeom prst="curved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50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三、常见的异常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Throwable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A0D468-76B9-4E6F-BBF2-BE9A4DACFC3B}"/>
              </a:ext>
            </a:extLst>
          </p:cNvPr>
          <p:cNvSpPr txBox="1"/>
          <p:nvPr/>
        </p:nvSpPr>
        <p:spPr>
          <a:xfrm>
            <a:off x="1227784" y="2580039"/>
            <a:ext cx="7376664" cy="3651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Throwable</a:t>
            </a:r>
            <a:r>
              <a:rPr lang="zh-CN" altLang="en-US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类的众多子类描述各种不同的异常。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语言中定义了很多异常类，每个异常类都代表了一种运行错误，类中包含了该运行错误的信息。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异常都是对象，是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Throwable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子类的实例，描述了出现在一段编码中的错误条件。当条件生成时，错误将引发异常。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Throwable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类是类库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包中的一个类，该类不能直接使用。它派生了两个子类：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just">
              <a:lnSpc>
                <a:spcPts val="2800"/>
              </a:lnSpc>
            </a:pPr>
            <a:endParaRPr lang="zh-CN" altLang="en-US" sz="2000" dirty="0">
              <a:solidFill>
                <a:srgbClr val="0041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三、常见的异常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Throwable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F40CB64-68EF-4375-B7C8-B326E5CCB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05862"/>
            <a:ext cx="8064896" cy="41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9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三、常见的异常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Throwable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A0D468-76B9-4E6F-BBF2-BE9A4DACFC3B}"/>
              </a:ext>
            </a:extLst>
          </p:cNvPr>
          <p:cNvSpPr txBox="1"/>
          <p:nvPr/>
        </p:nvSpPr>
        <p:spPr>
          <a:xfrm>
            <a:off x="1227784" y="2580039"/>
            <a:ext cx="7376664" cy="3392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000" b="0" i="0" u="none" strike="noStrike" dirty="0">
              <a:solidFill>
                <a:srgbClr val="00417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表示程序无法处理的错误，是运行应用程序中较严重问题。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与代码编写者执行的操作无关，而表示代码运行时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出现的问题。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16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如，</a:t>
            </a:r>
            <a:r>
              <a:rPr lang="en-US" altLang="zh-CN" sz="16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虚拟机运行错误（</a:t>
            </a:r>
            <a:r>
              <a:rPr lang="en-US" altLang="zh-CN" sz="16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Virtual </a:t>
            </a:r>
            <a:r>
              <a:rPr lang="en-US" altLang="zh-CN" sz="16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MachineError</a:t>
            </a:r>
            <a:r>
              <a:rPr lang="zh-CN" altLang="en-US" sz="16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16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6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内存资源不足（</a:t>
            </a:r>
            <a:r>
              <a:rPr lang="en-US" altLang="zh-CN" sz="16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OutOfMemoryError</a:t>
            </a:r>
            <a:r>
              <a:rPr lang="zh-CN" altLang="en-US" sz="16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），类定义错误（</a:t>
            </a:r>
            <a:r>
              <a:rPr lang="en-US" altLang="zh-CN" sz="16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NoClassDefFoundError</a:t>
            </a:r>
            <a:r>
              <a:rPr lang="zh-CN" altLang="en-US" sz="16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）等。</a:t>
            </a:r>
            <a:endParaRPr lang="en-US" altLang="zh-CN" sz="16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系统处理，程序员无法解决</a:t>
            </a:r>
          </a:p>
        </p:txBody>
      </p:sp>
    </p:spTree>
    <p:extLst>
      <p:ext uri="{BB962C8B-B14F-4D97-AF65-F5344CB8AC3E}">
        <p14:creationId xmlns:p14="http://schemas.microsoft.com/office/powerpoint/2010/main" val="124283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4081463"/>
            <a:ext cx="9144000" cy="357187"/>
          </a:xfrm>
          <a:prstGeom prst="rect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TextBox 27"/>
          <p:cNvSpPr txBox="1">
            <a:spLocks noChangeArrowheads="1"/>
          </p:cNvSpPr>
          <p:nvPr/>
        </p:nvSpPr>
        <p:spPr bwMode="auto">
          <a:xfrm>
            <a:off x="1835126" y="3312022"/>
            <a:ext cx="676932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第十讲</a:t>
            </a:r>
            <a:r>
              <a:rPr lang="en-US" altLang="zh-CN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JAVA</a:t>
            </a:r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异常处理</a:t>
            </a:r>
          </a:p>
        </p:txBody>
      </p:sp>
      <p:sp>
        <p:nvSpPr>
          <p:cNvPr id="12" name="椭圆 11"/>
          <p:cNvSpPr/>
          <p:nvPr/>
        </p:nvSpPr>
        <p:spPr>
          <a:xfrm>
            <a:off x="3929063" y="1416050"/>
            <a:ext cx="1428750" cy="1428750"/>
          </a:xfrm>
          <a:prstGeom prst="ellipse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184" y="1362171"/>
            <a:ext cx="1536508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1"/>
    </mc:Choice>
    <mc:Fallback xmlns="">
      <p:transition spd="slow" advTm="538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三、常见的异常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Throwable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A0D468-76B9-4E6F-BBF2-BE9A4DACFC3B}"/>
              </a:ext>
            </a:extLst>
          </p:cNvPr>
          <p:cNvSpPr txBox="1"/>
          <p:nvPr/>
        </p:nvSpPr>
        <p:spPr>
          <a:xfrm>
            <a:off x="1227784" y="2580039"/>
            <a:ext cx="7376664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Error</a:t>
            </a:r>
            <a:r>
              <a:rPr lang="zh-CN" altLang="en-US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000" b="0" i="0" u="none" strike="noStrike" dirty="0">
              <a:solidFill>
                <a:srgbClr val="00417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4" descr="示例">
            <a:extLst>
              <a:ext uri="{FF2B5EF4-FFF2-40B4-BE49-F238E27FC236}">
                <a16:creationId xmlns:a16="http://schemas.microsoft.com/office/drawing/2014/main" id="{FD8BDEC1-1FD7-4046-8F98-5C8FAD2A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65" y="335699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540AB8FF-F1AF-4766-82C1-855545BA4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503" y="3403450"/>
            <a:ext cx="6337929" cy="2944545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errorTest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){</a:t>
            </a:r>
          </a:p>
          <a:p>
            <a:pPr>
              <a:lnSpc>
                <a:spcPts val="2400"/>
              </a:lnSpc>
            </a:pPr>
            <a:endParaRPr lang="en-US" altLang="zh-CN" sz="15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main(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</a:t>
            </a:r>
            <a:endParaRPr lang="zh-CN" altLang="en-US" sz="15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Integer[]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arr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= new Integer[1024*1024*1024];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</a:t>
            </a:r>
            <a:endParaRPr lang="zh-CN" altLang="en-US" sz="1500" dirty="0">
              <a:solidFill>
                <a:srgbClr val="080577"/>
              </a:solidFill>
              <a:latin typeface="Source Code Pro"/>
            </a:endParaRPr>
          </a:p>
          <a:p>
            <a:pPr>
              <a:lnSpc>
                <a:spcPts val="2400"/>
              </a:lnSpc>
            </a:pP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     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76F4C1-6119-4C02-A852-B2BDD36D5963}"/>
              </a:ext>
            </a:extLst>
          </p:cNvPr>
          <p:cNvSpPr/>
          <p:nvPr/>
        </p:nvSpPr>
        <p:spPr>
          <a:xfrm>
            <a:off x="3156633" y="4413962"/>
            <a:ext cx="1487375" cy="382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C957C1-17C6-4376-9E81-445C7EE7921B}"/>
              </a:ext>
            </a:extLst>
          </p:cNvPr>
          <p:cNvSpPr/>
          <p:nvPr/>
        </p:nvSpPr>
        <p:spPr>
          <a:xfrm>
            <a:off x="3156632" y="5016525"/>
            <a:ext cx="5148000" cy="382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21">
            <a:extLst>
              <a:ext uri="{FF2B5EF4-FFF2-40B4-BE49-F238E27FC236}">
                <a16:creationId xmlns:a16="http://schemas.microsoft.com/office/drawing/2014/main" id="{0D01FE1C-D843-4A67-9862-2E36A3436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478183"/>
            <a:ext cx="1953517" cy="919401"/>
          </a:xfrm>
          <a:prstGeom prst="wedgeRoundRectCallout">
            <a:avLst>
              <a:gd name="adj1" fmla="val 73954"/>
              <a:gd name="adj2" fmla="val -4288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递归调用主方法，导致栈溢出错误，内存耗尽。</a:t>
            </a:r>
          </a:p>
        </p:txBody>
      </p:sp>
      <p:sp>
        <p:nvSpPr>
          <p:cNvPr id="17" name="AutoShape 21">
            <a:extLst>
              <a:ext uri="{FF2B5EF4-FFF2-40B4-BE49-F238E27FC236}">
                <a16:creationId xmlns:a16="http://schemas.microsoft.com/office/drawing/2014/main" id="{D2114D0E-66EA-4E81-9CB2-B96BE02A3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5722698"/>
            <a:ext cx="2448272" cy="374571"/>
          </a:xfrm>
          <a:prstGeom prst="wedgeRoundRectCallout">
            <a:avLst>
              <a:gd name="adj1" fmla="val -33365"/>
              <a:gd name="adj2" fmla="val -16030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数组过大，堆溢出错误。</a:t>
            </a:r>
          </a:p>
        </p:txBody>
      </p:sp>
    </p:spTree>
    <p:extLst>
      <p:ext uri="{BB962C8B-B14F-4D97-AF65-F5344CB8AC3E}">
        <p14:creationId xmlns:p14="http://schemas.microsoft.com/office/powerpoint/2010/main" val="40200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三、常见的异常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Throwable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0A0D468-76B9-4E6F-BBF2-BE9A4DACFC3B}"/>
              </a:ext>
            </a:extLst>
          </p:cNvPr>
          <p:cNvSpPr txBox="1"/>
          <p:nvPr/>
        </p:nvSpPr>
        <p:spPr>
          <a:xfrm>
            <a:off x="1227784" y="2580039"/>
            <a:ext cx="7376664" cy="3654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  <a:r>
              <a:rPr lang="zh-CN" altLang="en-US" sz="2000" b="0" i="0" u="none" strike="noStrike" dirty="0">
                <a:solidFill>
                  <a:srgbClr val="00417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000" b="0" i="0" u="none" strike="noStrike" dirty="0">
              <a:solidFill>
                <a:srgbClr val="00417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Exception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指程序员可以用针对性代码处理的不正常。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5475" indent="-93663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编译异常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5475" indent="-93663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运行时异常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- Exception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类有若干子类，每个子类代表了一种特定的错误。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-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最重要的子类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RuntimeException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，表示“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常用操作”引发的错误。</a:t>
            </a:r>
          </a:p>
        </p:txBody>
      </p:sp>
    </p:spTree>
    <p:extLst>
      <p:ext uri="{BB962C8B-B14F-4D97-AF65-F5344CB8AC3E}">
        <p14:creationId xmlns:p14="http://schemas.microsoft.com/office/powerpoint/2010/main" val="195807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三、常见的异常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Throwable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156781-C39A-4556-B6F7-0319BF2BB2D7}"/>
              </a:ext>
            </a:extLst>
          </p:cNvPr>
          <p:cNvSpPr txBox="1"/>
          <p:nvPr/>
        </p:nvSpPr>
        <p:spPr>
          <a:xfrm>
            <a:off x="1227784" y="2580039"/>
            <a:ext cx="7376664" cy="1958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检查型异常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20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非检查型异常</a:t>
            </a:r>
          </a:p>
          <a:p>
            <a:pPr algn="just">
              <a:lnSpc>
                <a:spcPts val="2800"/>
              </a:lnSpc>
            </a:pPr>
            <a:endParaRPr lang="zh-CN" altLang="en-US" sz="2000" dirty="0">
              <a:solidFill>
                <a:srgbClr val="00417C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36A161-2DE9-41D3-878F-7BC792A45B9E}"/>
              </a:ext>
            </a:extLst>
          </p:cNvPr>
          <p:cNvSpPr txBox="1"/>
          <p:nvPr/>
        </p:nvSpPr>
        <p:spPr>
          <a:xfrm>
            <a:off x="3643444" y="1916832"/>
            <a:ext cx="4384940" cy="2042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指编译器要求必须处置的异常。即程序在运行时由于外界因素造成的一般性异常。编译器会检查该类异常并要求</a:t>
            </a:r>
            <a:r>
              <a:rPr lang="en-US" altLang="zh-CN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程序必须捕获或声明所有检查型异常。</a:t>
            </a:r>
            <a:endParaRPr lang="en-US" altLang="zh-CN" dirty="0">
              <a:solidFill>
                <a:srgbClr val="00417C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除</a:t>
            </a:r>
            <a:r>
              <a:rPr lang="en-US" altLang="zh-CN" dirty="0" err="1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RuntimeException</a:t>
            </a:r>
            <a:r>
              <a:rPr lang="zh-CN" altLang="en-US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及其子类以外的其他</a:t>
            </a:r>
            <a:r>
              <a:rPr lang="en-US" altLang="zh-CN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Exception</a:t>
            </a:r>
            <a:r>
              <a:rPr lang="zh-CN" altLang="en-US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类及其子类都属于检查型异常。</a:t>
            </a:r>
            <a:endParaRPr lang="zh-CN" altLang="en-US" sz="1800" dirty="0">
              <a:solidFill>
                <a:srgbClr val="00417C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B00ED079-1E50-4CA9-B0BC-691B19F61664}"/>
              </a:ext>
            </a:extLst>
          </p:cNvPr>
          <p:cNvCxnSpPr>
            <a:cxnSpLocks/>
          </p:cNvCxnSpPr>
          <p:nvPr/>
        </p:nvCxnSpPr>
        <p:spPr>
          <a:xfrm>
            <a:off x="3063259" y="3036166"/>
            <a:ext cx="4536504" cy="936104"/>
          </a:xfrm>
          <a:prstGeom prst="bentConnector3">
            <a:avLst>
              <a:gd name="adj1" fmla="val 1147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5519768-D8DC-4C5C-A1F8-8D1E6B9102F1}"/>
              </a:ext>
            </a:extLst>
          </p:cNvPr>
          <p:cNvSpPr txBox="1"/>
          <p:nvPr/>
        </p:nvSpPr>
        <p:spPr>
          <a:xfrm>
            <a:off x="3851920" y="3663068"/>
            <a:ext cx="4384940" cy="1710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指编译器不要求强制处置的异常。一般是指编程时的逻辑错误，是程序员应该积极避免其出现的异常。</a:t>
            </a:r>
            <a:endParaRPr lang="en-US" altLang="zh-CN" dirty="0">
              <a:solidFill>
                <a:srgbClr val="00417C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Error</a:t>
            </a:r>
            <a:r>
              <a:rPr lang="zh-CN" altLang="en-US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类、</a:t>
            </a:r>
            <a:r>
              <a:rPr lang="en-US" altLang="zh-CN" dirty="0" err="1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RuntimeException</a:t>
            </a:r>
            <a:r>
              <a:rPr lang="zh-CN" altLang="en-US" dirty="0">
                <a:solidFill>
                  <a:srgbClr val="00417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类及它的子类都是非检查型异常。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2488CB58-FA73-4DFE-BEA0-46BC0B131331}"/>
              </a:ext>
            </a:extLst>
          </p:cNvPr>
          <p:cNvCxnSpPr>
            <a:cxnSpLocks/>
          </p:cNvCxnSpPr>
          <p:nvPr/>
        </p:nvCxnSpPr>
        <p:spPr>
          <a:xfrm>
            <a:off x="3271735" y="3739522"/>
            <a:ext cx="4536504" cy="1639460"/>
          </a:xfrm>
          <a:prstGeom prst="bentConnector3">
            <a:avLst>
              <a:gd name="adj1" fmla="val 1045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FAC3034-1562-4494-94D6-276B31571F5E}"/>
              </a:ext>
            </a:extLst>
          </p:cNvPr>
          <p:cNvGrpSpPr/>
          <p:nvPr/>
        </p:nvGrpSpPr>
        <p:grpSpPr>
          <a:xfrm>
            <a:off x="3643444" y="1052736"/>
            <a:ext cx="5327868" cy="5657004"/>
            <a:chOff x="8023357" y="1002052"/>
            <a:chExt cx="3888432" cy="5474940"/>
          </a:xfrm>
        </p:grpSpPr>
        <p:pic>
          <p:nvPicPr>
            <p:cNvPr id="3" name="Picture 5">
              <a:extLst>
                <a:ext uri="{FF2B5EF4-FFF2-40B4-BE49-F238E27FC236}">
                  <a16:creationId xmlns:a16="http://schemas.microsoft.com/office/drawing/2014/main" id="{6C9EF772-76BC-4CAB-B145-5C32735E79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3357" y="1002052"/>
              <a:ext cx="3888432" cy="5474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64B470-F1D1-4FD6-9D9A-C2F5F24EC8E4}"/>
                </a:ext>
              </a:extLst>
            </p:cNvPr>
            <p:cNvSpPr/>
            <p:nvPr/>
          </p:nvSpPr>
          <p:spPr>
            <a:xfrm>
              <a:off x="8028384" y="5589240"/>
              <a:ext cx="1800200" cy="788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196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三、常见的异常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Throwable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156781-C39A-4556-B6F7-0319BF2BB2D7}"/>
              </a:ext>
            </a:extLst>
          </p:cNvPr>
          <p:cNvSpPr txBox="1"/>
          <p:nvPr/>
        </p:nvSpPr>
        <p:spPr>
          <a:xfrm>
            <a:off x="1227784" y="2580039"/>
            <a:ext cx="737666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ArithmeticException: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算术异常，如除数为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 marL="342900" indent="-342900" algn="just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ArrayIndexOutOfBoundsException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：数组越界异常。 </a:t>
            </a:r>
          </a:p>
          <a:p>
            <a:pPr marL="342900" indent="-342900" algn="just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ArrayStoreException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：数组存储异常。 </a:t>
            </a:r>
          </a:p>
          <a:p>
            <a:pPr marL="342900" indent="-342900" algn="just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ClassCastException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：类型转换异常。 </a:t>
            </a:r>
          </a:p>
          <a:p>
            <a:pPr marL="342900" indent="-342900" algn="just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IllegalArgumentException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：无效参数异常。 </a:t>
            </a:r>
          </a:p>
          <a:p>
            <a:pPr marL="342900" indent="-342900" algn="just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NegativeArraySizeException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：数组尺寸为负异常。 </a:t>
            </a:r>
          </a:p>
          <a:p>
            <a:pPr marL="342900" indent="-342900" algn="just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NullPointerException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：未分配内存异常。 </a:t>
            </a:r>
          </a:p>
          <a:p>
            <a:pPr marL="342900" indent="-342900" algn="just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NumberFormatException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：数字格式异常。 </a:t>
            </a:r>
          </a:p>
          <a:p>
            <a:pPr marL="342900" indent="-342900" algn="just">
              <a:lnSpc>
                <a:spcPts val="24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StringIndexOutOfBoundsException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：字符串越界异常。</a:t>
            </a:r>
            <a:endParaRPr lang="zh-CN" altLang="en-US" sz="2000" dirty="0">
              <a:solidFill>
                <a:srgbClr val="0041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33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三、常见的异常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NullPointerException</a:t>
            </a:r>
            <a:r>
              <a:rPr lang="zh-CN" altLang="en-US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（空指针异常）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357CF103-4281-4D3C-A115-22BE6B0E9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65" y="256490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302A78E6-231E-46E1-BF44-408CD72AF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503" y="2611362"/>
            <a:ext cx="6337929" cy="1985497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exceptionTest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private static int[]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arr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; 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arr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[0] = 10; 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} 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pic>
        <p:nvPicPr>
          <p:cNvPr id="6" name="图片 435203">
            <a:extLst>
              <a:ext uri="{FF2B5EF4-FFF2-40B4-BE49-F238E27FC236}">
                <a16:creationId xmlns:a16="http://schemas.microsoft.com/office/drawing/2014/main" id="{CC3894DB-AF54-4431-AC27-83B445900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52" y="4980448"/>
            <a:ext cx="7127875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2ECAEB7-6233-4DEB-B084-95D3971403DD}"/>
              </a:ext>
            </a:extLst>
          </p:cNvPr>
          <p:cNvSpPr/>
          <p:nvPr/>
        </p:nvSpPr>
        <p:spPr>
          <a:xfrm>
            <a:off x="2699792" y="3043252"/>
            <a:ext cx="3024000" cy="277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AutoShape 21">
            <a:extLst>
              <a:ext uri="{FF2B5EF4-FFF2-40B4-BE49-F238E27FC236}">
                <a16:creationId xmlns:a16="http://schemas.microsoft.com/office/drawing/2014/main" id="{C4238FF1-F698-4B4F-829A-D8BB9C875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2366845"/>
            <a:ext cx="1953517" cy="646986"/>
          </a:xfrm>
          <a:prstGeom prst="wedgeRoundRectCallout">
            <a:avLst>
              <a:gd name="adj1" fmla="val -67655"/>
              <a:gd name="adj2" fmla="val 519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原因是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arr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没有用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new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分配内存。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077188D-C0D2-4AD4-BDDE-18F936B2D8F2}"/>
              </a:ext>
            </a:extLst>
          </p:cNvPr>
          <p:cNvSpPr txBox="1"/>
          <p:nvPr/>
        </p:nvSpPr>
        <p:spPr>
          <a:xfrm>
            <a:off x="2686516" y="2994742"/>
            <a:ext cx="4664596" cy="3231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500" b="1" noProof="1">
                <a:solidFill>
                  <a:srgbClr val="FF0000"/>
                </a:solidFill>
                <a:latin typeface="Source Code Pro"/>
              </a:rPr>
              <a:t>private static int[] arr = new int[3]; </a:t>
            </a:r>
            <a:endParaRPr lang="zh-CN" altLang="en-US" sz="1500" b="1" dirty="0">
              <a:solidFill>
                <a:srgbClr val="FF0000"/>
              </a:solidFill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61498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三、常见的异常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820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ArrayIndexOutOfBoundsException</a:t>
            </a:r>
            <a:r>
              <a:rPr lang="zh-CN" altLang="en-US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（数组下标越界异常）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357CF103-4281-4D3C-A115-22BE6B0E9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65" y="256490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302A78E6-231E-46E1-BF44-408CD72AF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503" y="2611362"/>
            <a:ext cx="6337929" cy="1985497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exceptionTest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){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  int[]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arr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= new int[10];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arr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[10]);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}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8" name="AutoShape 21">
            <a:extLst>
              <a:ext uri="{FF2B5EF4-FFF2-40B4-BE49-F238E27FC236}">
                <a16:creationId xmlns:a16="http://schemas.microsoft.com/office/drawing/2014/main" id="{C4238FF1-F698-4B4F-829A-D8BB9C875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482" y="3079571"/>
            <a:ext cx="1953517" cy="646986"/>
          </a:xfrm>
          <a:prstGeom prst="wedgeRoundRectCallout">
            <a:avLst>
              <a:gd name="adj1" fmla="val -67655"/>
              <a:gd name="adj2" fmla="val 5193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超过数组长度限定的下标范围。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EF73AB-D84D-4EA9-8920-53CB9DF37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95" y="5021293"/>
            <a:ext cx="6979009" cy="150405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B43D05D3-4C1F-4BDD-A948-041A9519E9EA}"/>
              </a:ext>
            </a:extLst>
          </p:cNvPr>
          <p:cNvSpPr/>
          <p:nvPr/>
        </p:nvSpPr>
        <p:spPr>
          <a:xfrm>
            <a:off x="5929714" y="3598724"/>
            <a:ext cx="216024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87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三、常见的异常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820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ClassCastException</a:t>
            </a:r>
            <a:r>
              <a:rPr lang="zh-CN" altLang="en-US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（类型转换异常）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357CF103-4281-4D3C-A115-22BE6B0E9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65" y="256490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302A78E6-231E-46E1-BF44-408CD72AF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503" y="2611362"/>
            <a:ext cx="6337929" cy="2305179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java.util.Date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exceptionTest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){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Object obj= new Date();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String str= (String)obj;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}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8" name="AutoShape 21">
            <a:extLst>
              <a:ext uri="{FF2B5EF4-FFF2-40B4-BE49-F238E27FC236}">
                <a16:creationId xmlns:a16="http://schemas.microsoft.com/office/drawing/2014/main" id="{C4238FF1-F698-4B4F-829A-D8BB9C875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0891" y="4103540"/>
            <a:ext cx="1953517" cy="646986"/>
          </a:xfrm>
          <a:prstGeom prst="wedgeRoundRectCallout">
            <a:avLst>
              <a:gd name="adj1" fmla="val -64692"/>
              <a:gd name="adj2" fmla="val -4645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Date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类对象不能强制转型为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String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类。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614728-3F6C-48A8-BC9C-0592FEC34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7" y="5149407"/>
            <a:ext cx="6874909" cy="157627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97BA0DE-2E2B-4A98-BDA7-B66EF92E8B92}"/>
              </a:ext>
            </a:extLst>
          </p:cNvPr>
          <p:cNvSpPr/>
          <p:nvPr/>
        </p:nvSpPr>
        <p:spPr>
          <a:xfrm>
            <a:off x="3266890" y="3933056"/>
            <a:ext cx="2772000" cy="340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三、常见的异常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820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NumberFormatException</a:t>
            </a:r>
            <a:r>
              <a:rPr lang="zh-CN" altLang="en-US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（数字格式异常）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357CF103-4281-4D3C-A115-22BE6B0E9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65" y="256490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302A78E6-231E-46E1-BF44-408CD72AF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503" y="2611362"/>
            <a:ext cx="6337929" cy="2624862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import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java.util.Date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exceptionTest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){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String str = “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abc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”;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     // String str = “123”;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int num=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Integer.parseInt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(str);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}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8" name="AutoShape 21">
            <a:extLst>
              <a:ext uri="{FF2B5EF4-FFF2-40B4-BE49-F238E27FC236}">
                <a16:creationId xmlns:a16="http://schemas.microsoft.com/office/drawing/2014/main" id="{C4238FF1-F698-4B4F-829A-D8BB9C875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8963" y="3770814"/>
            <a:ext cx="1953517" cy="646986"/>
          </a:xfrm>
          <a:prstGeom prst="wedgeRoundRectCallout">
            <a:avLst>
              <a:gd name="adj1" fmla="val -71104"/>
              <a:gd name="adj2" fmla="val 4066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abc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”无法转换成对应的整型数据。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7BA0DE-2E2B-4A98-BDA7-B66EF92E8B92}"/>
              </a:ext>
            </a:extLst>
          </p:cNvPr>
          <p:cNvSpPr/>
          <p:nvPr/>
        </p:nvSpPr>
        <p:spPr>
          <a:xfrm>
            <a:off x="3156632" y="4250999"/>
            <a:ext cx="3564000" cy="340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4598E6-40F7-4DF1-A8A4-91404FE2B737}"/>
              </a:ext>
            </a:extLst>
          </p:cNvPr>
          <p:cNvSpPr/>
          <p:nvPr/>
        </p:nvSpPr>
        <p:spPr>
          <a:xfrm>
            <a:off x="3156633" y="3643029"/>
            <a:ext cx="2711511" cy="3409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5A9080-08CC-42D4-830E-BE917D27A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5015666"/>
            <a:ext cx="6943742" cy="168510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03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三、常见的异常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820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ArithmeticException</a:t>
            </a:r>
            <a:r>
              <a:rPr lang="zh-CN" altLang="en-US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（算术异常）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357CF103-4281-4D3C-A115-22BE6B0E9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65" y="2564904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302A78E6-231E-46E1-BF44-408CD72AF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503" y="2611362"/>
            <a:ext cx="6337929" cy="2305179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exceptionTest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){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int a = 10;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int b = 0;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(a/b);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}</a:t>
            </a:r>
          </a:p>
          <a:p>
            <a:pPr>
              <a:lnSpc>
                <a:spcPts val="24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18" name="AutoShape 21">
            <a:extLst>
              <a:ext uri="{FF2B5EF4-FFF2-40B4-BE49-F238E27FC236}">
                <a16:creationId xmlns:a16="http://schemas.microsoft.com/office/drawing/2014/main" id="{C4238FF1-F698-4B4F-829A-D8BB9C875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2033" y="3426468"/>
            <a:ext cx="1953517" cy="374571"/>
          </a:xfrm>
          <a:prstGeom prst="wedgeRoundRectCallout">
            <a:avLst>
              <a:gd name="adj1" fmla="val -72289"/>
              <a:gd name="adj2" fmla="val 6847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除数不能为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！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E29D049-7DC7-48D3-95BD-EC0873004471}"/>
              </a:ext>
            </a:extLst>
          </p:cNvPr>
          <p:cNvSpPr/>
          <p:nvPr/>
        </p:nvSpPr>
        <p:spPr>
          <a:xfrm>
            <a:off x="5454650" y="3805539"/>
            <a:ext cx="360040" cy="5816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2F68E0-81AB-4103-A29F-F206C3E89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84" y="5151433"/>
            <a:ext cx="6652164" cy="13019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609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一、异常处理的关键字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669674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的异常处理是通过</a:t>
            </a: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个关键字来实现的：</a:t>
            </a: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throws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978F1C6-F437-48EA-8146-3E6121468954}"/>
              </a:ext>
            </a:extLst>
          </p:cNvPr>
          <p:cNvGrpSpPr/>
          <p:nvPr/>
        </p:nvGrpSpPr>
        <p:grpSpPr>
          <a:xfrm>
            <a:off x="1000689" y="3355037"/>
            <a:ext cx="7315727" cy="3170307"/>
            <a:chOff x="755649" y="3292127"/>
            <a:chExt cx="7315727" cy="3170307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id="{8853762F-97E7-4ED6-B01F-EA04526A0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119" y="3292127"/>
              <a:ext cx="1296988" cy="431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en-US" altLang="zh-CN" dirty="0"/>
                <a:t> </a:t>
              </a:r>
              <a:r>
                <a:rPr lang="zh-CN" altLang="en-US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捕获异常 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A26CD719-0597-4F38-BBE6-3515C2236C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649" y="4911227"/>
              <a:ext cx="1152525" cy="648000"/>
            </a:xfrm>
            <a:prstGeom prst="leftArrow">
              <a:avLst>
                <a:gd name="adj1" fmla="val 50000"/>
                <a:gd name="adj2" fmla="val 52418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89E5C9A7-10E3-4F30-A4A2-7BC21F23ED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650" y="4046355"/>
              <a:ext cx="1152525" cy="648000"/>
            </a:xfrm>
            <a:prstGeom prst="leftArrow">
              <a:avLst>
                <a:gd name="adj1" fmla="val 50000"/>
                <a:gd name="adj2" fmla="val 52418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try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F36B48C6-DE4F-4F58-B29F-51E910C8BFE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649" y="5772993"/>
              <a:ext cx="1152525" cy="648000"/>
            </a:xfrm>
            <a:prstGeom prst="leftArrow">
              <a:avLst>
                <a:gd name="adj1" fmla="val 50000"/>
                <a:gd name="adj2" fmla="val 52418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finally</a:t>
              </a:r>
            </a:p>
          </p:txBody>
        </p:sp>
        <p:sp>
          <p:nvSpPr>
            <p:cNvPr id="12" name="AutoShape 8">
              <a:extLst>
                <a:ext uri="{FF2B5EF4-FFF2-40B4-BE49-F238E27FC236}">
                  <a16:creationId xmlns:a16="http://schemas.microsoft.com/office/drawing/2014/main" id="{32D325F1-D9F5-42FE-8200-F3C34BA89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13" y="4013646"/>
              <a:ext cx="1800000" cy="71913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执行可能产生 </a:t>
              </a:r>
            </a:p>
            <a:p>
              <a:pPr algn="ctr" eaLnBrk="0" hangingPunct="0"/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异常的代码 </a:t>
              </a:r>
            </a:p>
          </p:txBody>
        </p:sp>
        <p:sp>
          <p:nvSpPr>
            <p:cNvPr id="13" name="AutoShape 9">
              <a:extLst>
                <a:ext uri="{FF2B5EF4-FFF2-40B4-BE49-F238E27FC236}">
                  <a16:creationId xmlns:a16="http://schemas.microsoft.com/office/drawing/2014/main" id="{E8BB28F7-F9AB-4AC6-AF42-97465E901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13" y="4875659"/>
              <a:ext cx="1800000" cy="71913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捕获异常 </a:t>
              </a:r>
            </a:p>
          </p:txBody>
        </p:sp>
        <p:sp>
          <p:nvSpPr>
            <p:cNvPr id="14" name="AutoShape 10">
              <a:extLst>
                <a:ext uri="{FF2B5EF4-FFF2-40B4-BE49-F238E27FC236}">
                  <a16:creationId xmlns:a16="http://schemas.microsoft.com/office/drawing/2014/main" id="{C8D32A8F-52BE-4745-A07B-DF5EB0917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613" y="5742434"/>
              <a:ext cx="1800000" cy="720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endParaRPr lang="en-US" altLang="zh-CN" dirty="0"/>
            </a:p>
            <a:p>
              <a:pPr algn="ctr" eaLnBrk="0" hangingPunct="0"/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无论是否发生异</a:t>
              </a:r>
              <a:endPara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 eaLnBrk="0" hangingPunct="0"/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常代码总能执行</a:t>
              </a:r>
            </a:p>
            <a:p>
              <a:pPr algn="ctr" eaLnBrk="0" hangingPunct="0"/>
              <a:endParaRPr lang="en-US" altLang="zh-CN" dirty="0"/>
            </a:p>
          </p:txBody>
        </p:sp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C63C8513-8381-492B-B664-4F23E900C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664" y="4875659"/>
              <a:ext cx="1800225" cy="720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手动抛出异常 </a:t>
              </a:r>
            </a:p>
          </p:txBody>
        </p:sp>
        <p:sp>
          <p:nvSpPr>
            <p:cNvPr id="20" name="AutoShape 12">
              <a:extLst>
                <a:ext uri="{FF2B5EF4-FFF2-40B4-BE49-F238E27FC236}">
                  <a16:creationId xmlns:a16="http://schemas.microsoft.com/office/drawing/2014/main" id="{B1EC5609-92C5-487E-AD40-9316F77C0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5170" y="3298634"/>
              <a:ext cx="1296988" cy="431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zh-CN" altLang="en-US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抛出异常 </a:t>
              </a:r>
            </a:p>
          </p:txBody>
        </p:sp>
        <p:sp>
          <p:nvSpPr>
            <p:cNvPr id="22" name="AutoShape 13">
              <a:extLst>
                <a:ext uri="{FF2B5EF4-FFF2-40B4-BE49-F238E27FC236}">
                  <a16:creationId xmlns:a16="http://schemas.microsoft.com/office/drawing/2014/main" id="{5C6B8FA0-29A2-4373-99EF-BA8785E5C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176" y="3800167"/>
              <a:ext cx="1915200" cy="926669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throw</a:t>
              </a:r>
            </a:p>
          </p:txBody>
        </p:sp>
        <p:sp>
          <p:nvSpPr>
            <p:cNvPr id="24" name="AutoShape 14">
              <a:extLst>
                <a:ext uri="{FF2B5EF4-FFF2-40B4-BE49-F238E27FC236}">
                  <a16:creationId xmlns:a16="http://schemas.microsoft.com/office/drawing/2014/main" id="{31E3FB04-6EB6-4A97-AE0E-C8610018D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506" y="3295738"/>
              <a:ext cx="1296988" cy="4318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99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>
              <a:outerShdw dist="117088" dir="8363922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eaLnBrk="0" hangingPunct="0"/>
              <a:r>
                <a:rPr lang="zh-CN" altLang="en-US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声明异常 </a:t>
              </a:r>
            </a:p>
          </p:txBody>
        </p:sp>
        <p:sp>
          <p:nvSpPr>
            <p:cNvPr id="26" name="AutoShape 15">
              <a:extLst>
                <a:ext uri="{FF2B5EF4-FFF2-40B4-BE49-F238E27FC236}">
                  <a16:creationId xmlns:a16="http://schemas.microsoft.com/office/drawing/2014/main" id="{9C0147F6-D062-4B99-BE96-741733F31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000" y="4875659"/>
              <a:ext cx="1800000" cy="7200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B563CF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eaLnBrk="0" hangingPunct="0"/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声明方法可能要</a:t>
              </a:r>
              <a:endPara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 eaLnBrk="0" hangingPunct="0"/>
              <a:r>
                <a:rPr lang="zh-CN" altLang="en-US" sz="1600" dirty="0">
                  <a:latin typeface="仿宋" panose="02010609060101010101" pitchFamily="49" charset="-122"/>
                  <a:ea typeface="仿宋" panose="02010609060101010101" pitchFamily="49" charset="-122"/>
                </a:rPr>
                <a:t>抛出的各种异常</a:t>
              </a:r>
            </a:p>
          </p:txBody>
        </p:sp>
        <p:sp>
          <p:nvSpPr>
            <p:cNvPr id="30" name="AutoShape 16">
              <a:extLst>
                <a:ext uri="{FF2B5EF4-FFF2-40B4-BE49-F238E27FC236}">
                  <a16:creationId xmlns:a16="http://schemas.microsoft.com/office/drawing/2014/main" id="{8406E5FE-A015-4327-B105-E7B03C886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944" y="3806115"/>
              <a:ext cx="1916112" cy="926669"/>
            </a:xfrm>
            <a:prstGeom prst="down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throws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70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335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本讲目标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481275E1-3C8F-4D40-80EC-E15F81EEF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40768"/>
            <a:ext cx="8229600" cy="306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掌握异常的概念</a:t>
            </a: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掌握异常的捕获</a:t>
            </a: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掌握异常的抛出</a:t>
            </a: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</a:t>
            </a:r>
          </a:p>
        </p:txBody>
      </p:sp>
    </p:spTree>
    <p:extLst>
      <p:ext uri="{BB962C8B-B14F-4D97-AF65-F5344CB8AC3E}">
        <p14:creationId xmlns:p14="http://schemas.microsoft.com/office/powerpoint/2010/main" val="299045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一、异常的就地捕获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8136904" cy="1288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程序发生异常时，系统捕获异常，转而执行异常处理代码。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try-catch-finally</a:t>
            </a:r>
          </a:p>
        </p:txBody>
      </p:sp>
      <p:pic>
        <p:nvPicPr>
          <p:cNvPr id="3" name="Picture 7" descr="语法">
            <a:extLst>
              <a:ext uri="{FF2B5EF4-FFF2-40B4-BE49-F238E27FC236}">
                <a16:creationId xmlns:a16="http://schemas.microsoft.com/office/drawing/2014/main" id="{83226468-FBAF-4019-9DFE-56BECB979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96" y="342907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C3F9E054-D4B1-4DA1-BEFE-C22A9B5A2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3356992"/>
            <a:ext cx="6362866" cy="2484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ts val="2200"/>
              </a:lnSpc>
            </a:pPr>
            <a:r>
              <a:rPr lang="zh-CN" altLang="en-US" dirty="0">
                <a:solidFill>
                  <a:srgbClr val="00417C"/>
                </a:solidFill>
                <a:latin typeface="Source Code Pro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Source Code Pro"/>
              </a:rPr>
              <a:t>try</a:t>
            </a:r>
            <a:r>
              <a:rPr lang="en-US" altLang="zh-CN" dirty="0">
                <a:solidFill>
                  <a:srgbClr val="00417C"/>
                </a:solidFill>
                <a:latin typeface="Source Code Pro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solidFill>
                  <a:srgbClr val="00417C"/>
                </a:solidFill>
                <a:latin typeface="Source Code Pro"/>
              </a:rPr>
              <a:t>        </a:t>
            </a:r>
            <a:r>
              <a:rPr lang="zh-CN" altLang="en-US" dirty="0">
                <a:solidFill>
                  <a:srgbClr val="00417C"/>
                </a:solidFill>
                <a:latin typeface="Source Code Pro"/>
              </a:rPr>
              <a:t>可能会发生的异常</a:t>
            </a:r>
          </a:p>
          <a:p>
            <a:pPr>
              <a:lnSpc>
                <a:spcPts val="2200"/>
              </a:lnSpc>
            </a:pPr>
            <a:r>
              <a:rPr lang="zh-CN" altLang="en-US" dirty="0">
                <a:solidFill>
                  <a:srgbClr val="00417C"/>
                </a:solidFill>
                <a:latin typeface="Source Code Pro"/>
              </a:rPr>
              <a:t> </a:t>
            </a:r>
            <a:r>
              <a:rPr lang="en-US" altLang="zh-CN" dirty="0">
                <a:solidFill>
                  <a:srgbClr val="00417C"/>
                </a:solidFill>
                <a:latin typeface="Source Code Pro"/>
              </a:rPr>
              <a:t>}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solidFill>
                  <a:srgbClr val="FF0000"/>
                </a:solidFill>
                <a:latin typeface="Source Code Pro"/>
              </a:rPr>
              <a:t> catch</a:t>
            </a:r>
            <a:r>
              <a:rPr lang="en-US" altLang="zh-CN" dirty="0">
                <a:solidFill>
                  <a:srgbClr val="00417C"/>
                </a:solidFill>
                <a:latin typeface="Source Code Pro"/>
              </a:rPr>
              <a:t>(</a:t>
            </a:r>
            <a:r>
              <a:rPr lang="zh-CN" altLang="en-US" dirty="0">
                <a:solidFill>
                  <a:srgbClr val="00417C"/>
                </a:solidFill>
                <a:latin typeface="Source Code Pro"/>
              </a:rPr>
              <a:t>异常类型 异常变量名</a:t>
            </a:r>
            <a:r>
              <a:rPr lang="en-US" altLang="zh-CN" dirty="0">
                <a:solidFill>
                  <a:srgbClr val="00417C"/>
                </a:solidFill>
                <a:latin typeface="Source Code Pro"/>
              </a:rPr>
              <a:t>){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solidFill>
                  <a:srgbClr val="00417C"/>
                </a:solidFill>
                <a:latin typeface="Source Code Pro"/>
              </a:rPr>
              <a:t>        </a:t>
            </a:r>
            <a:r>
              <a:rPr lang="zh-CN" altLang="en-US" dirty="0">
                <a:solidFill>
                  <a:srgbClr val="00417C"/>
                </a:solidFill>
                <a:latin typeface="Source Code Pro"/>
              </a:rPr>
              <a:t>针对异常进行处理的代码</a:t>
            </a:r>
          </a:p>
          <a:p>
            <a:pPr>
              <a:lnSpc>
                <a:spcPts val="2200"/>
              </a:lnSpc>
            </a:pPr>
            <a:r>
              <a:rPr lang="zh-CN" altLang="en-US" dirty="0">
                <a:solidFill>
                  <a:srgbClr val="00417C"/>
                </a:solidFill>
                <a:latin typeface="Source Code Pro"/>
              </a:rPr>
              <a:t> </a:t>
            </a:r>
            <a:r>
              <a:rPr lang="en-US" altLang="zh-CN" dirty="0">
                <a:solidFill>
                  <a:srgbClr val="00417C"/>
                </a:solidFill>
                <a:latin typeface="Source Code Pro"/>
              </a:rPr>
              <a:t>}[</a:t>
            </a:r>
            <a:r>
              <a:rPr lang="zh-CN" altLang="en-US" dirty="0">
                <a:solidFill>
                  <a:srgbClr val="00417C"/>
                </a:solidFill>
                <a:latin typeface="Source Code Pro"/>
              </a:rPr>
              <a:t>可以有多个</a:t>
            </a:r>
            <a:r>
              <a:rPr lang="en-US" altLang="zh-CN" dirty="0">
                <a:solidFill>
                  <a:srgbClr val="00417C"/>
                </a:solidFill>
                <a:latin typeface="Source Code Pro"/>
              </a:rPr>
              <a:t>catch</a:t>
            </a:r>
            <a:r>
              <a:rPr lang="zh-CN" altLang="en-US" dirty="0">
                <a:solidFill>
                  <a:srgbClr val="00417C"/>
                </a:solidFill>
                <a:latin typeface="Source Code Pro"/>
              </a:rPr>
              <a:t>代码块</a:t>
            </a:r>
            <a:r>
              <a:rPr lang="en-US" altLang="zh-CN" dirty="0">
                <a:solidFill>
                  <a:srgbClr val="00417C"/>
                </a:solidFill>
                <a:latin typeface="Source Code Pro"/>
              </a:rPr>
              <a:t>...]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solidFill>
                  <a:srgbClr val="00417C"/>
                </a:solidFill>
                <a:latin typeface="Source Code Pro"/>
              </a:rPr>
              <a:t> [</a:t>
            </a:r>
            <a:r>
              <a:rPr lang="en-US" altLang="zh-CN" dirty="0">
                <a:solidFill>
                  <a:srgbClr val="FF0000"/>
                </a:solidFill>
                <a:latin typeface="Source Code Pro"/>
              </a:rPr>
              <a:t>finally</a:t>
            </a:r>
            <a:r>
              <a:rPr lang="en-US" altLang="zh-CN" dirty="0">
                <a:solidFill>
                  <a:srgbClr val="00417C"/>
                </a:solidFill>
                <a:latin typeface="Source Code Pro"/>
              </a:rPr>
              <a:t>{</a:t>
            </a:r>
          </a:p>
          <a:p>
            <a:pPr>
              <a:lnSpc>
                <a:spcPts val="2200"/>
              </a:lnSpc>
            </a:pPr>
            <a:r>
              <a:rPr lang="en-US" altLang="zh-CN" dirty="0">
                <a:solidFill>
                  <a:srgbClr val="00417C"/>
                </a:solidFill>
                <a:latin typeface="Source Code Pro"/>
              </a:rPr>
              <a:t>        </a:t>
            </a:r>
            <a:r>
              <a:rPr lang="zh-CN" altLang="en-US" dirty="0">
                <a:solidFill>
                  <a:srgbClr val="00417C"/>
                </a:solidFill>
                <a:latin typeface="Source Code Pro"/>
              </a:rPr>
              <a:t>释放资源代码；</a:t>
            </a:r>
          </a:p>
          <a:p>
            <a:pPr>
              <a:lnSpc>
                <a:spcPts val="2200"/>
              </a:lnSpc>
            </a:pPr>
            <a:r>
              <a:rPr lang="zh-CN" altLang="en-US" dirty="0">
                <a:solidFill>
                  <a:srgbClr val="00417C"/>
                </a:solidFill>
                <a:latin typeface="Source Code Pro"/>
              </a:rPr>
              <a:t> </a:t>
            </a:r>
            <a:r>
              <a:rPr lang="en-US" altLang="zh-CN" dirty="0">
                <a:solidFill>
                  <a:srgbClr val="00417C"/>
                </a:solidFill>
                <a:latin typeface="Source Code Pro"/>
              </a:rPr>
              <a:t>}]</a:t>
            </a:r>
          </a:p>
        </p:txBody>
      </p:sp>
    </p:spTree>
    <p:extLst>
      <p:ext uri="{BB962C8B-B14F-4D97-AF65-F5344CB8AC3E}">
        <p14:creationId xmlns:p14="http://schemas.microsoft.com/office/powerpoint/2010/main" val="185858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一、异常的就地捕获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669674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try-catch-finally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C0EADE8-A529-4AEB-B1B7-D069F0A03F73}"/>
              </a:ext>
            </a:extLst>
          </p:cNvPr>
          <p:cNvSpPr txBox="1"/>
          <p:nvPr/>
        </p:nvSpPr>
        <p:spPr>
          <a:xfrm>
            <a:off x="1259632" y="2699431"/>
            <a:ext cx="7344816" cy="2807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执行过程：</a:t>
            </a:r>
            <a:endParaRPr lang="en-US" altLang="zh-CN" sz="20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步：用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块将可能出现异常的代码包起来。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步：用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块来捕获异常并处理异常。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步：如果有一些代码是不管异常是否出现都要运行的，用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块将其包起来。</a:t>
            </a:r>
          </a:p>
        </p:txBody>
      </p:sp>
    </p:spTree>
    <p:extLst>
      <p:ext uri="{BB962C8B-B14F-4D97-AF65-F5344CB8AC3E}">
        <p14:creationId xmlns:p14="http://schemas.microsoft.com/office/powerpoint/2010/main" val="1652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一、异常的就地捕获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669674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try-catch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块捕获异常</a:t>
            </a:r>
            <a:endParaRPr lang="en-US" altLang="zh-CN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67614E65-59EC-4021-9C2A-461951734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936" y="3251311"/>
            <a:ext cx="2520000" cy="2047801"/>
          </a:xfrm>
          <a:prstGeom prst="roundRect">
            <a:avLst>
              <a:gd name="adj" fmla="val 11491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endParaRPr lang="en-US" altLang="zh-CN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D8A1EA89-0C71-495B-BEFC-6964DED4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005" y="3535609"/>
            <a:ext cx="1439862" cy="54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2602B4E9-D68A-4F12-9582-7BBCAA33C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005" y="4479781"/>
            <a:ext cx="1439862" cy="54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A43CD03-6ED3-406C-8A7A-E27C8008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936" y="5480066"/>
            <a:ext cx="2520000" cy="54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dirty="0"/>
              <a:t> 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try-catch 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块后的代码段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204F0682-D41F-4AE4-B60B-B9821B752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3455491"/>
            <a:ext cx="4032448" cy="2274749"/>
          </a:xfrm>
          <a:prstGeom prst="roundRect">
            <a:avLst>
              <a:gd name="adj" fmla="val 913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public void method(){</a:t>
            </a:r>
          </a:p>
          <a:p>
            <a:pPr lvl="1"/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try {</a:t>
            </a:r>
          </a:p>
          <a:p>
            <a:pPr lvl="1"/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//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代码段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此处不会产生异常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)</a:t>
            </a:r>
          </a:p>
          <a:p>
            <a:pPr lvl="1"/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 </a:t>
            </a:r>
          </a:p>
          <a:p>
            <a:pPr lvl="1"/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catch (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异常类型 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ex) {</a:t>
            </a:r>
          </a:p>
          <a:p>
            <a:pPr lvl="1"/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//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对异常进行处理的代码段</a:t>
            </a:r>
          </a:p>
          <a:p>
            <a:pPr lvl="1"/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lvl="1"/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//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代码段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85F2D2E6-7A1F-49BF-988F-F5EFFB53B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600" y="3933056"/>
            <a:ext cx="563563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B0D8F8BE-C0EB-4E5B-AE6E-ED5142BFE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600" y="5229200"/>
            <a:ext cx="563563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12">
            <a:extLst>
              <a:ext uri="{FF2B5EF4-FFF2-40B4-BE49-F238E27FC236}">
                <a16:creationId xmlns:a16="http://schemas.microsoft.com/office/drawing/2014/main" id="{F4A39DFD-B7B4-458D-A1B4-654632DE8DCD}"/>
              </a:ext>
            </a:extLst>
          </p:cNvPr>
          <p:cNvSpPr>
            <a:spLocks noChangeArrowheads="1"/>
          </p:cNvSpPr>
          <p:nvPr/>
        </p:nvSpPr>
        <p:spPr bwMode="auto">
          <a:xfrm rot="761212">
            <a:off x="5459975" y="3623543"/>
            <a:ext cx="609829" cy="2252476"/>
          </a:xfrm>
          <a:prstGeom prst="curvedRightArrow">
            <a:avLst>
              <a:gd name="adj1" fmla="val 65043"/>
              <a:gd name="adj2" fmla="val 120564"/>
              <a:gd name="adj3" fmla="val 7006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 b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8775CF-8730-4398-A1A7-5B7F156924F0}"/>
              </a:ext>
            </a:extLst>
          </p:cNvPr>
          <p:cNvSpPr txBox="1"/>
          <p:nvPr/>
        </p:nvSpPr>
        <p:spPr>
          <a:xfrm>
            <a:off x="1283007" y="275622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43018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一、异常的就地捕获</a:t>
            </a:r>
          </a:p>
        </p:txBody>
      </p:sp>
      <p:pic>
        <p:nvPicPr>
          <p:cNvPr id="4" name="Picture 14" descr="示例">
            <a:extLst>
              <a:ext uri="{FF2B5EF4-FFF2-40B4-BE49-F238E27FC236}">
                <a16:creationId xmlns:a16="http://schemas.microsoft.com/office/drawing/2014/main" id="{B495B906-A195-48BA-90AD-72E864EFC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156B91A1-7DA0-44D5-B7AD-1CD19A9A5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398" y="2035298"/>
            <a:ext cx="6950058" cy="4639530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class Test3 {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try {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	Scanner in = new Scanner(System.in);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请输入被除数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:");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	int num1 =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in.nextInt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请输入除数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:");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	int num2 =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in.nextInt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			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String.format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("%d / %d = %d", num1, num2, num1/ num2));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感谢使用本程序！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} catch (Exception e) {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System.err.println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出现错误：被除数和除数必须是整数，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" + "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除数不能为零。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	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e.printStackTrace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}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}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7617E0-FDCC-4A2B-98A1-39F98986C2EA}"/>
              </a:ext>
            </a:extLst>
          </p:cNvPr>
          <p:cNvGrpSpPr/>
          <p:nvPr/>
        </p:nvGrpSpPr>
        <p:grpSpPr>
          <a:xfrm>
            <a:off x="1511547" y="3183934"/>
            <a:ext cx="1853447" cy="688975"/>
            <a:chOff x="609935" y="3284984"/>
            <a:chExt cx="1853447" cy="688975"/>
          </a:xfrm>
        </p:grpSpPr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F570629F-F919-4A90-8363-78908B582F5A}"/>
                </a:ext>
              </a:extLst>
            </p:cNvPr>
            <p:cNvSpPr/>
            <p:nvPr/>
          </p:nvSpPr>
          <p:spPr>
            <a:xfrm>
              <a:off x="611559" y="3284984"/>
              <a:ext cx="1851823" cy="688975"/>
            </a:xfrm>
            <a:prstGeom prst="rightArrow">
              <a:avLst>
                <a:gd name="adj1" fmla="val 60080"/>
                <a:gd name="adj2" fmla="val 10375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22EF47C-C7F0-43FE-9E21-BCD1D2AEC380}"/>
                </a:ext>
              </a:extLst>
            </p:cNvPr>
            <p:cNvSpPr txBox="1"/>
            <p:nvPr/>
          </p:nvSpPr>
          <p:spPr>
            <a:xfrm>
              <a:off x="609935" y="3460194"/>
              <a:ext cx="1656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输入：</a:t>
              </a:r>
              <a:r>
                <a:rPr lang="en-US" altLang="zh-CN" sz="16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200  40</a:t>
              </a:r>
              <a:endPara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pic>
        <p:nvPicPr>
          <p:cNvPr id="29" name="Picture 11">
            <a:extLst>
              <a:ext uri="{FF2B5EF4-FFF2-40B4-BE49-F238E27FC236}">
                <a16:creationId xmlns:a16="http://schemas.microsoft.com/office/drawing/2014/main" id="{ECB1CB5A-4241-44EC-BD8C-D7393413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157192"/>
            <a:ext cx="3785682" cy="1616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99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一、异常的就地捕获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669674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try-catch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块捕获异常</a:t>
            </a:r>
            <a:endParaRPr lang="en-US" altLang="zh-CN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67614E65-59EC-4021-9C2A-461951734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2579" y="3162737"/>
            <a:ext cx="2520000" cy="2497637"/>
          </a:xfrm>
          <a:prstGeom prst="roundRect">
            <a:avLst>
              <a:gd name="adj" fmla="val 11491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endParaRPr lang="en-US" altLang="zh-CN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D8A1EA89-0C71-495B-BEFC-6964DED4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648" y="3430222"/>
            <a:ext cx="1439862" cy="54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2602B4E9-D68A-4F12-9582-7BBCAA33C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648" y="4841043"/>
            <a:ext cx="1439862" cy="54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A43CD03-6ED3-406C-8A7A-E27C8008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2579" y="5841328"/>
            <a:ext cx="2520000" cy="54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dirty="0"/>
              <a:t> 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try-catch 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块后的代码段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204F0682-D41F-4AE4-B60B-B9821B752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455491"/>
            <a:ext cx="4032000" cy="2758738"/>
          </a:xfrm>
          <a:prstGeom prst="roundRect">
            <a:avLst>
              <a:gd name="adj" fmla="val 913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public void method(){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try {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//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代码段 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1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//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产生异常的代码段 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2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//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代码段 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3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} 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catch (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异常类型 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ex) {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//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对异常进行处理的代码段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4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}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//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代码段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5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9" name="AutoShape 12">
            <a:extLst>
              <a:ext uri="{FF2B5EF4-FFF2-40B4-BE49-F238E27FC236}">
                <a16:creationId xmlns:a16="http://schemas.microsoft.com/office/drawing/2014/main" id="{F4A39DFD-B7B4-458D-A1B4-654632DE8DCD}"/>
              </a:ext>
            </a:extLst>
          </p:cNvPr>
          <p:cNvSpPr>
            <a:spLocks noChangeArrowheads="1"/>
          </p:cNvSpPr>
          <p:nvPr/>
        </p:nvSpPr>
        <p:spPr bwMode="auto">
          <a:xfrm rot="1489274">
            <a:off x="5081379" y="4812252"/>
            <a:ext cx="502506" cy="1508211"/>
          </a:xfrm>
          <a:prstGeom prst="curvedRightArrow">
            <a:avLst>
              <a:gd name="adj1" fmla="val 43656"/>
              <a:gd name="adj2" fmla="val 120564"/>
              <a:gd name="adj3" fmla="val 7006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 b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8775CF-8730-4398-A1A7-5B7F156924F0}"/>
              </a:ext>
            </a:extLst>
          </p:cNvPr>
          <p:cNvSpPr txBox="1"/>
          <p:nvPr/>
        </p:nvSpPr>
        <p:spPr>
          <a:xfrm>
            <a:off x="1283007" y="275622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0" name="Line 14">
            <a:extLst>
              <a:ext uri="{FF2B5EF4-FFF2-40B4-BE49-F238E27FC236}">
                <a16:creationId xmlns:a16="http://schemas.microsoft.com/office/drawing/2014/main" id="{EA0819AB-58C7-4B89-BF90-C5258857E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8484" y="4365104"/>
            <a:ext cx="5032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5">
            <a:extLst>
              <a:ext uri="{FF2B5EF4-FFF2-40B4-BE49-F238E27FC236}">
                <a16:creationId xmlns:a16="http://schemas.microsoft.com/office/drawing/2014/main" id="{AF70BBB9-B004-43DA-9AF9-B015604DB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593" y="3900264"/>
            <a:ext cx="5032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16">
            <a:extLst>
              <a:ext uri="{FF2B5EF4-FFF2-40B4-BE49-F238E27FC236}">
                <a16:creationId xmlns:a16="http://schemas.microsoft.com/office/drawing/2014/main" id="{B83306F4-DD63-4162-9139-0CC531DBD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5657" y="5312895"/>
            <a:ext cx="5032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7">
            <a:extLst>
              <a:ext uri="{FF2B5EF4-FFF2-40B4-BE49-F238E27FC236}">
                <a16:creationId xmlns:a16="http://schemas.microsoft.com/office/drawing/2014/main" id="{72892889-6A6F-4E34-A3E7-0E1917646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601" y="5733256"/>
            <a:ext cx="50165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F465D0A5-83E4-4487-874D-3D351F34B83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601" y="5015999"/>
            <a:ext cx="5032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136EFE00-DA5C-4C18-9FAA-B16F391ED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586" y="4582350"/>
            <a:ext cx="1188000" cy="36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 eaLnBrk="0" hangingPunct="0"/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异常类型匹配 </a:t>
            </a:r>
          </a:p>
        </p:txBody>
      </p:sp>
      <p:cxnSp>
        <p:nvCxnSpPr>
          <p:cNvPr id="26" name="AutoShape 9">
            <a:extLst>
              <a:ext uri="{FF2B5EF4-FFF2-40B4-BE49-F238E27FC236}">
                <a16:creationId xmlns:a16="http://schemas.microsoft.com/office/drawing/2014/main" id="{0A077D0C-53A1-4B66-B9B7-EC17A38FEDE0}"/>
              </a:ext>
            </a:extLst>
          </p:cNvPr>
          <p:cNvCxnSpPr>
            <a:cxnSpLocks noChangeShapeType="1"/>
            <a:stCxn id="25" idx="1"/>
            <a:endCxn id="13" idx="3"/>
          </p:cNvCxnSpPr>
          <p:nvPr/>
        </p:nvCxnSpPr>
        <p:spPr bwMode="auto">
          <a:xfrm flipH="1">
            <a:off x="7332510" y="4762350"/>
            <a:ext cx="511076" cy="34869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0">
            <a:extLst>
              <a:ext uri="{FF2B5EF4-FFF2-40B4-BE49-F238E27FC236}">
                <a16:creationId xmlns:a16="http://schemas.microsoft.com/office/drawing/2014/main" id="{754A040F-D50C-4405-9EDA-F4A877647A4E}"/>
              </a:ext>
            </a:extLst>
          </p:cNvPr>
          <p:cNvCxnSpPr>
            <a:cxnSpLocks noChangeShapeType="1"/>
            <a:stCxn id="12" idx="3"/>
            <a:endCxn id="30" idx="1"/>
          </p:cNvCxnSpPr>
          <p:nvPr/>
        </p:nvCxnSpPr>
        <p:spPr bwMode="auto">
          <a:xfrm>
            <a:off x="7332510" y="3700222"/>
            <a:ext cx="511076" cy="27004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 Box 11">
            <a:extLst>
              <a:ext uri="{FF2B5EF4-FFF2-40B4-BE49-F238E27FC236}">
                <a16:creationId xmlns:a16="http://schemas.microsoft.com/office/drawing/2014/main" id="{732CDB69-2E15-44C8-A44A-9F85108AB146}"/>
              </a:ext>
            </a:extLst>
          </p:cNvPr>
          <p:cNvSpPr txBox="1">
            <a:spLocks noChangeArrowheads="1"/>
          </p:cNvSpPr>
          <p:nvPr/>
        </p:nvSpPr>
        <p:spPr bwMode="auto">
          <a:xfrm rot="19636304">
            <a:off x="6784711" y="4699469"/>
            <a:ext cx="1477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Ctr="1"/>
          <a:lstStyle/>
          <a:p>
            <a:pPr algn="ctr">
              <a:spcBef>
                <a:spcPct val="50000"/>
              </a:spcBef>
            </a:pPr>
            <a:r>
              <a:rPr lang="zh-CN" altLang="en-US" sz="1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进入</a:t>
            </a:r>
            <a:endParaRPr lang="en-US" altLang="zh-CN" sz="12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catch</a:t>
            </a:r>
            <a:r>
              <a:rPr lang="zh-CN" altLang="en-US" sz="1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块</a:t>
            </a:r>
          </a:p>
        </p:txBody>
      </p:sp>
      <p:sp>
        <p:nvSpPr>
          <p:cNvPr id="30" name="AutoShape 19">
            <a:extLst>
              <a:ext uri="{FF2B5EF4-FFF2-40B4-BE49-F238E27FC236}">
                <a16:creationId xmlns:a16="http://schemas.microsoft.com/office/drawing/2014/main" id="{2C8B594A-8C48-46AC-A777-CB64DF83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586" y="3790262"/>
            <a:ext cx="1188000" cy="36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 eaLnBrk="0" hangingPunct="0"/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产生异常对象 </a:t>
            </a:r>
          </a:p>
        </p:txBody>
      </p:sp>
      <p:cxnSp>
        <p:nvCxnSpPr>
          <p:cNvPr id="31" name="AutoShape 20">
            <a:extLst>
              <a:ext uri="{FF2B5EF4-FFF2-40B4-BE49-F238E27FC236}">
                <a16:creationId xmlns:a16="http://schemas.microsoft.com/office/drawing/2014/main" id="{89D3F7FA-8B60-45E5-B53C-1DFB8BA13909}"/>
              </a:ext>
            </a:extLst>
          </p:cNvPr>
          <p:cNvCxnSpPr>
            <a:cxnSpLocks noChangeShapeType="1"/>
            <a:stCxn id="30" idx="2"/>
            <a:endCxn id="25" idx="0"/>
          </p:cNvCxnSpPr>
          <p:nvPr/>
        </p:nvCxnSpPr>
        <p:spPr bwMode="auto">
          <a:xfrm>
            <a:off x="8437586" y="4150262"/>
            <a:ext cx="0" cy="4320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 Box 24">
            <a:extLst>
              <a:ext uri="{FF2B5EF4-FFF2-40B4-BE49-F238E27FC236}">
                <a16:creationId xmlns:a16="http://schemas.microsoft.com/office/drawing/2014/main" id="{1384949C-2F58-4857-85E3-B933057FD701}"/>
              </a:ext>
            </a:extLst>
          </p:cNvPr>
          <p:cNvSpPr txBox="1">
            <a:spLocks noChangeArrowheads="1"/>
          </p:cNvSpPr>
          <p:nvPr/>
        </p:nvSpPr>
        <p:spPr bwMode="auto">
          <a:xfrm rot="1656583">
            <a:off x="6969371" y="3546557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Ctr="1"/>
          <a:lstStyle/>
          <a:p>
            <a:pPr algn="ctr">
              <a:spcBef>
                <a:spcPct val="50000"/>
              </a:spcBef>
            </a:pPr>
            <a:r>
              <a:rPr lang="zh-CN" altLang="en-US" sz="1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发生</a:t>
            </a:r>
            <a:endParaRPr lang="en-US" altLang="zh-CN" sz="12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1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异常</a:t>
            </a:r>
          </a:p>
        </p:txBody>
      </p:sp>
      <p:sp>
        <p:nvSpPr>
          <p:cNvPr id="36" name="AutoShape 22">
            <a:extLst>
              <a:ext uri="{FF2B5EF4-FFF2-40B4-BE49-F238E27FC236}">
                <a16:creationId xmlns:a16="http://schemas.microsoft.com/office/drawing/2014/main" id="{373AE625-6882-43B8-83DD-C6BF8D08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614" y="2311678"/>
            <a:ext cx="1836000" cy="1123712"/>
          </a:xfrm>
          <a:prstGeom prst="wedgeRoundRectCallout">
            <a:avLst>
              <a:gd name="adj1" fmla="val 24527"/>
              <a:gd name="adj2" fmla="val 8225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1">
            <a:spAutoFit/>
          </a:bodyPr>
          <a:lstStyle/>
          <a:p>
            <a:pPr algn="just"/>
            <a:r>
              <a:rPr lang="zh-CN" altLang="en-US" sz="1500" dirty="0">
                <a:latin typeface="仿宋" panose="02010609060101010101" pitchFamily="49" charset="-122"/>
                <a:ea typeface="仿宋" panose="02010609060101010101" pitchFamily="49" charset="-122"/>
              </a:rPr>
              <a:t>异常是一种特殊对象，</a:t>
            </a:r>
            <a:r>
              <a:rPr lang="zh-CN" altLang="zh-CN" sz="1500" dirty="0">
                <a:latin typeface="仿宋" panose="02010609060101010101" pitchFamily="49" charset="-122"/>
                <a:ea typeface="仿宋" panose="02010609060101010101" pitchFamily="49" charset="-122"/>
              </a:rPr>
              <a:t>类型为</a:t>
            </a:r>
            <a:r>
              <a:rPr lang="zh-CN" altLang="zh-CN" sz="15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java.lang.Exception</a:t>
            </a:r>
            <a:r>
              <a:rPr lang="zh-CN" altLang="zh-CN" sz="1500" dirty="0">
                <a:latin typeface="仿宋" panose="02010609060101010101" pitchFamily="49" charset="-122"/>
                <a:ea typeface="仿宋" panose="02010609060101010101" pitchFamily="49" charset="-122"/>
              </a:rPr>
              <a:t>或其子类</a:t>
            </a:r>
            <a:r>
              <a:rPr lang="zh-CN" altLang="en-US" sz="15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358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9" grpId="0"/>
      <p:bldP spid="30" grpId="0" animBg="1"/>
      <p:bldP spid="32" grpId="0"/>
      <p:bldP spid="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一、异常的就地捕获</a:t>
            </a:r>
          </a:p>
        </p:txBody>
      </p:sp>
      <p:pic>
        <p:nvPicPr>
          <p:cNvPr id="4" name="Picture 14" descr="示例">
            <a:extLst>
              <a:ext uri="{FF2B5EF4-FFF2-40B4-BE49-F238E27FC236}">
                <a16:creationId xmlns:a16="http://schemas.microsoft.com/office/drawing/2014/main" id="{B495B906-A195-48BA-90AD-72E864EFC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156B91A1-7DA0-44D5-B7AD-1CD19A9A5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2035298"/>
            <a:ext cx="7344816" cy="4133366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//【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例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】</a:t>
            </a:r>
            <a:r>
              <a:rPr lang="zh-CN" altLang="en-US" sz="1500" dirty="0">
                <a:solidFill>
                  <a:srgbClr val="080577"/>
                </a:solidFill>
                <a:latin typeface="Source Code Pro"/>
              </a:rPr>
              <a:t>捕获数组下标越界异常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public class Exception1{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){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try{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   int a[]={1,2,3,4,5},sum=0;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   for (int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=0;i&lt;=5;i++)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	sum+=a[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i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];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("sum="+sum);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("Successfully");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}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catch(ArrayIndexOutOfBoundsException e){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("ArrayIndexOutOfBoundsException detected");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	}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     }</a:t>
            </a:r>
          </a:p>
          <a:p>
            <a:pPr>
              <a:lnSpc>
                <a:spcPts val="19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67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一、异常的就地捕获</a:t>
            </a:r>
          </a:p>
        </p:txBody>
      </p:sp>
      <p:pic>
        <p:nvPicPr>
          <p:cNvPr id="4" name="Picture 14" descr="示例">
            <a:extLst>
              <a:ext uri="{FF2B5EF4-FFF2-40B4-BE49-F238E27FC236}">
                <a16:creationId xmlns:a16="http://schemas.microsoft.com/office/drawing/2014/main" id="{B495B906-A195-48BA-90AD-72E864EFC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6">
            <a:extLst>
              <a:ext uri="{FF2B5EF4-FFF2-40B4-BE49-F238E27FC236}">
                <a16:creationId xmlns:a16="http://schemas.microsoft.com/office/drawing/2014/main" id="{156B91A1-7DA0-44D5-B7AD-1CD19A9A5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2035298"/>
            <a:ext cx="7524000" cy="4340294"/>
          </a:xfrm>
          <a:prstGeom prst="roundRect">
            <a:avLst>
              <a:gd name="adj" fmla="val 736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//【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例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】</a:t>
            </a:r>
            <a:r>
              <a:rPr lang="zh-CN" altLang="en-US" sz="1400" dirty="0">
                <a:solidFill>
                  <a:srgbClr val="080577"/>
                </a:solidFill>
                <a:latin typeface="Source Code Pro"/>
              </a:rPr>
              <a:t>捕获算术异常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public class Exception2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public static void main(String[]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try{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 int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x,y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 x=15;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 y=0;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(x/y);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("Computing successfully!");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catch(ArithmeticException e){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("ArithmeticException detected!");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    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("Exception message:"+</a:t>
            </a:r>
            <a:r>
              <a:rPr lang="en-US" altLang="zh-CN" sz="1400" dirty="0" err="1">
                <a:solidFill>
                  <a:srgbClr val="080577"/>
                </a:solidFill>
                <a:latin typeface="Source Code Pro"/>
              </a:rPr>
              <a:t>e.toString</a:t>
            </a: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());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	 }		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     }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211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一、异常的就地捕获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1BDCCA2A-6858-4CEE-9A0F-0B8D4E7B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135" y="1821135"/>
            <a:ext cx="7375598" cy="4639530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Test3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try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Scanner in = new Scanner(System.in);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请输入被除数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:");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int num1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in.nextInt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请输入除数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:");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int num2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in.nextInt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String.format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("%d / %d = %d",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		num1, num2, num1/ num2));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感谢使用本程序！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} catch (Exception e)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System.err.println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出现错误：被除数和除数必须是整数，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 							+	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除数不能为零。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e.printStackTrace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}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091E2B5F-B4EC-462C-9ADD-4111253F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2" y="2807717"/>
            <a:ext cx="1800200" cy="549275"/>
          </a:xfrm>
          <a:prstGeom prst="leftArrow">
            <a:avLst>
              <a:gd name="adj1" fmla="val 50000"/>
              <a:gd name="adj2" fmla="val 6880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输入：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6412BF00-E3AD-451A-AA88-A5D87E5A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07" y="3095749"/>
            <a:ext cx="1800225" cy="549275"/>
          </a:xfrm>
          <a:prstGeom prst="leftArrow">
            <a:avLst>
              <a:gd name="adj1" fmla="val 50000"/>
              <a:gd name="adj2" fmla="val 81876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输入：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200,0</a:t>
            </a: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49FEFD70-D53E-482E-9C62-E884B3919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421" y="4773885"/>
            <a:ext cx="51720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3">
            <a:extLst>
              <a:ext uri="{FF2B5EF4-FFF2-40B4-BE49-F238E27FC236}">
                <a16:creationId xmlns:a16="http://schemas.microsoft.com/office/drawing/2014/main" id="{2F366457-6B40-4C07-8A53-F4B59C36D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858" y="4799285"/>
            <a:ext cx="49911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4" descr="示例">
            <a:extLst>
              <a:ext uri="{FF2B5EF4-FFF2-40B4-BE49-F238E27FC236}">
                <a16:creationId xmlns:a16="http://schemas.microsoft.com/office/drawing/2014/main" id="{6245115A-5D4F-46E1-829F-EDF3E76B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873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一、异常的就地捕获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1BDCCA2A-6858-4CEE-9A0F-0B8D4E7B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135" y="1821135"/>
            <a:ext cx="7416000" cy="4639530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Test3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try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Scanner in = new Scanner(System.in);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请输入被除数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:");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int num1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in.nextInt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请输入除数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:");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int num2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in.nextInt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String.format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("%d / %d = %d",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		num1, num2, num1/ num2));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感谢使用本程序！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} catch (Exception e)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System.err.println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出现错误：被除数和除数必须是整数，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 							+	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除数不能为零。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e.printStackTrace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}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2" name="Picture 14" descr="示例">
            <a:extLst>
              <a:ext uri="{FF2B5EF4-FFF2-40B4-BE49-F238E27FC236}">
                <a16:creationId xmlns:a16="http://schemas.microsoft.com/office/drawing/2014/main" id="{6245115A-5D4F-46E1-829F-EDF3E76B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6F2A46E-2210-4AD8-B7E2-4AA5AF81D48C}"/>
              </a:ext>
            </a:extLst>
          </p:cNvPr>
          <p:cNvSpPr/>
          <p:nvPr/>
        </p:nvSpPr>
        <p:spPr>
          <a:xfrm>
            <a:off x="3059832" y="5338491"/>
            <a:ext cx="23400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22">
            <a:extLst>
              <a:ext uri="{FF2B5EF4-FFF2-40B4-BE49-F238E27FC236}">
                <a16:creationId xmlns:a16="http://schemas.microsoft.com/office/drawing/2014/main" id="{DBF47B39-AEBF-4533-BDB1-6E43725EC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45" y="4665285"/>
            <a:ext cx="2484000" cy="948760"/>
          </a:xfrm>
          <a:prstGeom prst="wedgeRoundRectCallout">
            <a:avLst>
              <a:gd name="adj1" fmla="val 66886"/>
              <a:gd name="adj2" fmla="val 3472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tIns="72000" anchor="ctr" anchorCtr="1">
            <a:spAutoFit/>
          </a:bodyPr>
          <a:lstStyle/>
          <a:p>
            <a:pPr algn="just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调用异常对象的方法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void </a:t>
            </a:r>
            <a:r>
              <a:rPr lang="en-US" altLang="zh-CN" sz="1600" dirty="0" err="1">
                <a:latin typeface="仿宋" panose="02010609060101010101" pitchFamily="49" charset="-122"/>
                <a:ea typeface="仿宋" panose="02010609060101010101" pitchFamily="49" charset="-122"/>
              </a:rPr>
              <a:t>printStackTrace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()</a:t>
            </a:r>
          </a:p>
          <a:p>
            <a:pPr algn="just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输出异常的堆栈信息。</a:t>
            </a:r>
            <a:endParaRPr lang="zh-CN" altLang="en-US" sz="15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11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一、异常的就地捕获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1BDCCA2A-6858-4CEE-9A0F-0B8D4E7B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135" y="1821135"/>
            <a:ext cx="7416000" cy="4639530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Test3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try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Scanner in = new Scanner(System.in);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请输入被除数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:");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int num1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in.nextInt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请输入除数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:");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int num2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in.nextInt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String.format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("%d / %d = %d",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		num1, num2, num1/ num2));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感谢使用本程序！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} catch (Exception e)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System.err.println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出现错误：被除数和除数必须是整数，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 							+	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除数不能为零。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e.printStackTrace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}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2" name="Picture 14" descr="示例">
            <a:extLst>
              <a:ext uri="{FF2B5EF4-FFF2-40B4-BE49-F238E27FC236}">
                <a16:creationId xmlns:a16="http://schemas.microsoft.com/office/drawing/2014/main" id="{6245115A-5D4F-46E1-829F-EDF3E76B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6F2A46E-2210-4AD8-B7E2-4AA5AF81D48C}"/>
              </a:ext>
            </a:extLst>
          </p:cNvPr>
          <p:cNvSpPr/>
          <p:nvPr/>
        </p:nvSpPr>
        <p:spPr>
          <a:xfrm>
            <a:off x="3059832" y="4856634"/>
            <a:ext cx="21240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22">
            <a:extLst>
              <a:ext uri="{FF2B5EF4-FFF2-40B4-BE49-F238E27FC236}">
                <a16:creationId xmlns:a16="http://schemas.microsoft.com/office/drawing/2014/main" id="{DBF47B39-AEBF-4533-BDB1-6E43725EC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264" y="2204864"/>
            <a:ext cx="3780144" cy="2276783"/>
          </a:xfrm>
          <a:prstGeom prst="wedgeRoundRectCallout">
            <a:avLst>
              <a:gd name="adj1" fmla="val -51000"/>
              <a:gd name="adj2" fmla="val 6827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tIns="72000" anchor="ctr" anchorCtr="1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out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是标准输出流，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err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是标准错误输出流；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out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输出流可能会被缓存，而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err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输出流不做缓存；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out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能重定向到其他输出流，此时屏幕将无输出；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err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只能在屏幕上实时打印输出；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7D84D55D-D5B5-4016-9F62-6FD301745684}"/>
              </a:ext>
            </a:extLst>
          </p:cNvPr>
          <p:cNvSpPr/>
          <p:nvPr/>
        </p:nvSpPr>
        <p:spPr>
          <a:xfrm>
            <a:off x="232991" y="3533540"/>
            <a:ext cx="2592288" cy="1214720"/>
          </a:xfrm>
          <a:prstGeom prst="cloudCallout">
            <a:avLst>
              <a:gd name="adj1" fmla="val 54031"/>
              <a:gd name="adj2" fmla="val 703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与</a:t>
            </a:r>
            <a:r>
              <a:rPr lang="en-US" altLang="zh-CN" sz="1600" b="1" dirty="0" err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System.out.println</a:t>
            </a:r>
            <a:r>
              <a:rPr lang="en-US" altLang="zh-CN" sz="16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()</a:t>
            </a:r>
            <a:r>
              <a:rPr lang="zh-CN" altLang="en-US" sz="1600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有什么区别？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一、什么是异常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生活中的异常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C7D4C1A-04F0-4D9A-B5CA-32354C8AAFF0}"/>
              </a:ext>
            </a:extLst>
          </p:cNvPr>
          <p:cNvSpPr txBox="1"/>
          <p:nvPr/>
        </p:nvSpPr>
        <p:spPr>
          <a:xfrm>
            <a:off x="1259632" y="2674989"/>
            <a:ext cx="741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正常情况下，小王每日开车去上班，耗时大约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pic>
        <p:nvPicPr>
          <p:cNvPr id="4" name="Picture 5" descr="hibuilding1_004">
            <a:extLst>
              <a:ext uri="{FF2B5EF4-FFF2-40B4-BE49-F238E27FC236}">
                <a16:creationId xmlns:a16="http://schemas.microsoft.com/office/drawing/2014/main" id="{41A8EFC6-C1D6-470D-B202-B3A3B4455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25" y="3338415"/>
            <a:ext cx="12350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home">
            <a:extLst>
              <a:ext uri="{FF2B5EF4-FFF2-40B4-BE49-F238E27FC236}">
                <a16:creationId xmlns:a16="http://schemas.microsoft.com/office/drawing/2014/main" id="{0593CE9F-7002-4A61-B102-D12E60EAD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12" y="3266977"/>
            <a:ext cx="118745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5D563D12-026D-45EF-9C66-51E9C9C61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637" y="3422552"/>
            <a:ext cx="4032250" cy="549275"/>
          </a:xfrm>
          <a:prstGeom prst="rightArrow">
            <a:avLst>
              <a:gd name="adj1" fmla="val 50000"/>
              <a:gd name="adj2" fmla="val 183390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一路畅通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F5D3F1-B292-4D67-A9EA-7BA62D24B50B}"/>
              </a:ext>
            </a:extLst>
          </p:cNvPr>
          <p:cNvSpPr txBox="1"/>
          <p:nvPr/>
        </p:nvSpPr>
        <p:spPr>
          <a:xfrm>
            <a:off x="1259632" y="4563755"/>
            <a:ext cx="741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但是，异常情况随时可能发生！</a:t>
            </a:r>
          </a:p>
        </p:txBody>
      </p:sp>
      <p:pic>
        <p:nvPicPr>
          <p:cNvPr id="32" name="Picture 8" descr="home">
            <a:extLst>
              <a:ext uri="{FF2B5EF4-FFF2-40B4-BE49-F238E27FC236}">
                <a16:creationId xmlns:a16="http://schemas.microsoft.com/office/drawing/2014/main" id="{8714950E-1F91-4C9A-BC3F-4920CC3DF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12" y="5200926"/>
            <a:ext cx="118745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9" descr="hibuilding1_004">
            <a:extLst>
              <a:ext uri="{FF2B5EF4-FFF2-40B4-BE49-F238E27FC236}">
                <a16:creationId xmlns:a16="http://schemas.microsoft.com/office/drawing/2014/main" id="{F8511259-12E2-4CAE-8491-0FBB4CF3B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25" y="5259664"/>
            <a:ext cx="12350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AutoShape 10">
            <a:extLst>
              <a:ext uri="{FF2B5EF4-FFF2-40B4-BE49-F238E27FC236}">
                <a16:creationId xmlns:a16="http://schemas.microsoft.com/office/drawing/2014/main" id="{55CA62B8-6F8B-407A-847F-6D924A8A4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637" y="5416826"/>
            <a:ext cx="3889375" cy="576263"/>
          </a:xfrm>
          <a:prstGeom prst="rightArrow">
            <a:avLst>
              <a:gd name="adj1" fmla="val 50000"/>
              <a:gd name="adj2" fmla="val 168608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endParaRPr lang="zh-CN" altLang="zh-CN"/>
          </a:p>
        </p:txBody>
      </p:sp>
      <p:sp>
        <p:nvSpPr>
          <p:cNvPr id="35" name="AutoShape 11">
            <a:extLst>
              <a:ext uri="{FF2B5EF4-FFF2-40B4-BE49-F238E27FC236}">
                <a16:creationId xmlns:a16="http://schemas.microsoft.com/office/drawing/2014/main" id="{467F7A03-C6F4-4638-B540-5AA107A13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675" y="5058051"/>
            <a:ext cx="1081087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16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堵车！</a:t>
            </a:r>
          </a:p>
        </p:txBody>
      </p:sp>
      <p:sp>
        <p:nvSpPr>
          <p:cNvPr id="36" name="AutoShape 12">
            <a:extLst>
              <a:ext uri="{FF2B5EF4-FFF2-40B4-BE49-F238E27FC236}">
                <a16:creationId xmlns:a16="http://schemas.microsoft.com/office/drawing/2014/main" id="{5949CF72-ACAF-4D43-81B1-B97984901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8675" y="5921651"/>
            <a:ext cx="1081087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zh-CN" altLang="en-US" sz="1600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撞车！</a:t>
            </a:r>
          </a:p>
        </p:txBody>
      </p:sp>
    </p:spTree>
    <p:extLst>
      <p:ext uri="{BB962C8B-B14F-4D97-AF65-F5344CB8AC3E}">
        <p14:creationId xmlns:p14="http://schemas.microsoft.com/office/powerpoint/2010/main" val="40125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一、异常的就地捕获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669674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try-catch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块捕获异常的三种情况</a:t>
            </a:r>
            <a:endParaRPr lang="en-US" altLang="zh-CN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67614E65-59EC-4021-9C2A-461951734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2579" y="3162737"/>
            <a:ext cx="2520000" cy="2497637"/>
          </a:xfrm>
          <a:prstGeom prst="roundRect">
            <a:avLst>
              <a:gd name="adj" fmla="val 11491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endParaRPr lang="en-US" altLang="zh-CN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D8A1EA89-0C71-495B-BEFC-6964DED4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648" y="3430222"/>
            <a:ext cx="1439862" cy="54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2602B4E9-D68A-4F12-9582-7BBCAA33C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648" y="4841043"/>
            <a:ext cx="1439862" cy="54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A43CD03-6ED3-406C-8A7A-E27C8008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2579" y="5841328"/>
            <a:ext cx="2520000" cy="54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dirty="0"/>
              <a:t> 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try-catch 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块后的代码段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204F0682-D41F-4AE4-B60B-B9821B752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99" y="3455491"/>
            <a:ext cx="4032000" cy="2758738"/>
          </a:xfrm>
          <a:prstGeom prst="roundRect">
            <a:avLst>
              <a:gd name="adj" fmla="val 913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public void method(){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try {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//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代码段 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1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//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产生异常的代码段 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2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//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代码段 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3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} 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catch (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异常类型 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ex) {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//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对异常进行处理的代码段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4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}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//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代码段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5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8775CF-8730-4398-A1A7-5B7F156924F0}"/>
              </a:ext>
            </a:extLst>
          </p:cNvPr>
          <p:cNvSpPr txBox="1"/>
          <p:nvPr/>
        </p:nvSpPr>
        <p:spPr>
          <a:xfrm>
            <a:off x="1283007" y="275622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136EFE00-DA5C-4C18-9FAA-B16F391ED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586" y="4582350"/>
            <a:ext cx="1188000" cy="36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 eaLnBrk="0" hangingPunct="0"/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异常不匹配 </a:t>
            </a:r>
          </a:p>
        </p:txBody>
      </p:sp>
      <p:cxnSp>
        <p:nvCxnSpPr>
          <p:cNvPr id="28" name="AutoShape 10">
            <a:extLst>
              <a:ext uri="{FF2B5EF4-FFF2-40B4-BE49-F238E27FC236}">
                <a16:creationId xmlns:a16="http://schemas.microsoft.com/office/drawing/2014/main" id="{754A040F-D50C-4405-9EDA-F4A877647A4E}"/>
              </a:ext>
            </a:extLst>
          </p:cNvPr>
          <p:cNvCxnSpPr>
            <a:cxnSpLocks noChangeShapeType="1"/>
            <a:stCxn id="12" idx="3"/>
            <a:endCxn id="30" idx="1"/>
          </p:cNvCxnSpPr>
          <p:nvPr/>
        </p:nvCxnSpPr>
        <p:spPr bwMode="auto">
          <a:xfrm>
            <a:off x="7332510" y="3700222"/>
            <a:ext cx="511076" cy="27004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AutoShape 19">
            <a:extLst>
              <a:ext uri="{FF2B5EF4-FFF2-40B4-BE49-F238E27FC236}">
                <a16:creationId xmlns:a16="http://schemas.microsoft.com/office/drawing/2014/main" id="{2C8B594A-8C48-46AC-A777-CB64DF83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586" y="3790262"/>
            <a:ext cx="1188000" cy="36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 eaLnBrk="0" hangingPunct="0"/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产生异常对象 </a:t>
            </a:r>
          </a:p>
        </p:txBody>
      </p:sp>
      <p:cxnSp>
        <p:nvCxnSpPr>
          <p:cNvPr id="31" name="AutoShape 20">
            <a:extLst>
              <a:ext uri="{FF2B5EF4-FFF2-40B4-BE49-F238E27FC236}">
                <a16:creationId xmlns:a16="http://schemas.microsoft.com/office/drawing/2014/main" id="{89D3F7FA-8B60-45E5-B53C-1DFB8BA13909}"/>
              </a:ext>
            </a:extLst>
          </p:cNvPr>
          <p:cNvCxnSpPr>
            <a:cxnSpLocks noChangeShapeType="1"/>
            <a:stCxn id="30" idx="2"/>
            <a:endCxn id="25" idx="0"/>
          </p:cNvCxnSpPr>
          <p:nvPr/>
        </p:nvCxnSpPr>
        <p:spPr bwMode="auto">
          <a:xfrm>
            <a:off x="8437586" y="4150262"/>
            <a:ext cx="0" cy="4320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 Box 24">
            <a:extLst>
              <a:ext uri="{FF2B5EF4-FFF2-40B4-BE49-F238E27FC236}">
                <a16:creationId xmlns:a16="http://schemas.microsoft.com/office/drawing/2014/main" id="{1384949C-2F58-4857-85E3-B933057FD701}"/>
              </a:ext>
            </a:extLst>
          </p:cNvPr>
          <p:cNvSpPr txBox="1">
            <a:spLocks noChangeArrowheads="1"/>
          </p:cNvSpPr>
          <p:nvPr/>
        </p:nvSpPr>
        <p:spPr bwMode="auto">
          <a:xfrm rot="1656583">
            <a:off x="6969371" y="3546557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Ctr="1"/>
          <a:lstStyle/>
          <a:p>
            <a:pPr algn="ctr">
              <a:spcBef>
                <a:spcPct val="50000"/>
              </a:spcBef>
            </a:pPr>
            <a:r>
              <a:rPr lang="zh-CN" altLang="en-US" sz="1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发生</a:t>
            </a:r>
            <a:endParaRPr lang="en-US" altLang="zh-CN" sz="12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1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异常</a:t>
            </a:r>
          </a:p>
        </p:txBody>
      </p:sp>
      <p:sp>
        <p:nvSpPr>
          <p:cNvPr id="33" name="Line 14">
            <a:extLst>
              <a:ext uri="{FF2B5EF4-FFF2-40B4-BE49-F238E27FC236}">
                <a16:creationId xmlns:a16="http://schemas.microsoft.com/office/drawing/2014/main" id="{D6658C95-33F7-4908-BF6D-066D2BE95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3800" y="4373997"/>
            <a:ext cx="5032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5">
            <a:extLst>
              <a:ext uri="{FF2B5EF4-FFF2-40B4-BE49-F238E27FC236}">
                <a16:creationId xmlns:a16="http://schemas.microsoft.com/office/drawing/2014/main" id="{59E5A5ED-2300-4224-B807-43985FA21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3800" y="4158097"/>
            <a:ext cx="5032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20">
            <a:extLst>
              <a:ext uri="{FF2B5EF4-FFF2-40B4-BE49-F238E27FC236}">
                <a16:creationId xmlns:a16="http://schemas.microsoft.com/office/drawing/2014/main" id="{426FA538-60BD-41D5-A8FD-FC9441AD2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0563" y="5076318"/>
            <a:ext cx="5032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10">
            <a:extLst>
              <a:ext uri="{FF2B5EF4-FFF2-40B4-BE49-F238E27FC236}">
                <a16:creationId xmlns:a16="http://schemas.microsoft.com/office/drawing/2014/main" id="{987024E3-6131-4DED-966B-BE8B34DEE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0229" y="5095953"/>
            <a:ext cx="1477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Ctr="1"/>
          <a:lstStyle/>
          <a:p>
            <a:pPr algn="ctr">
              <a:spcBef>
                <a:spcPct val="50000"/>
              </a:spcBef>
            </a:pP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程序中断运行</a:t>
            </a:r>
          </a:p>
        </p:txBody>
      </p:sp>
      <p:sp>
        <p:nvSpPr>
          <p:cNvPr id="38" name="AutoShape 19">
            <a:extLst>
              <a:ext uri="{FF2B5EF4-FFF2-40B4-BE49-F238E27FC236}">
                <a16:creationId xmlns:a16="http://schemas.microsoft.com/office/drawing/2014/main" id="{2C3A4FE0-1BD1-44B6-A396-08228BA68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179" y="5605541"/>
            <a:ext cx="647700" cy="576262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7401 w 21600"/>
              <a:gd name="T11" fmla="*/ 15493 h 21600"/>
              <a:gd name="T12" fmla="*/ 18900 w 21600"/>
              <a:gd name="T13" fmla="*/ 10800 h 21600"/>
              <a:gd name="T14" fmla="*/ 10800 w 21600"/>
              <a:gd name="T15" fmla="*/ 2700 h 21600"/>
              <a:gd name="T16" fmla="*/ 6106 w 21600"/>
              <a:gd name="T17" fmla="*/ 4198 h 21600"/>
              <a:gd name="T18" fmla="*/ 17401 w 21600"/>
              <a:gd name="T19" fmla="*/ 15493 h 21600"/>
              <a:gd name="T20" fmla="*/ 4198 w 21600"/>
              <a:gd name="T21" fmla="*/ 6106 h 21600"/>
              <a:gd name="T22" fmla="*/ 2700 w 21600"/>
              <a:gd name="T23" fmla="*/ 10799 h 21600"/>
              <a:gd name="T24" fmla="*/ 10800 w 21600"/>
              <a:gd name="T25" fmla="*/ 18900 h 21600"/>
              <a:gd name="T26" fmla="*/ 15493 w 21600"/>
              <a:gd name="T27" fmla="*/ 17401 h 21600"/>
              <a:gd name="T28" fmla="*/ 4198 w 21600"/>
              <a:gd name="T29" fmla="*/ 610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33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9" name="AutoShape 8">
            <a:extLst>
              <a:ext uri="{FF2B5EF4-FFF2-40B4-BE49-F238E27FC236}">
                <a16:creationId xmlns:a16="http://schemas.microsoft.com/office/drawing/2014/main" id="{D40FBD7E-CCA5-4A12-B6D1-E9652B7FDFD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440408" y="4914364"/>
            <a:ext cx="4763" cy="7064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6729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32" grpId="0"/>
      <p:bldP spid="3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一、异常的就地捕获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669674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try-catch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块捕获异常</a:t>
            </a:r>
            <a:endParaRPr lang="en-US" altLang="zh-CN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67614E65-59EC-4021-9C2A-461951734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979" y="3126835"/>
            <a:ext cx="2520000" cy="2960943"/>
          </a:xfrm>
          <a:prstGeom prst="roundRect">
            <a:avLst>
              <a:gd name="adj" fmla="val 11491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/>
            <a:endParaRPr lang="en-US" altLang="zh-CN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D8A1EA89-0C71-495B-BEFC-6964DED4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048" y="3308438"/>
            <a:ext cx="1439862" cy="54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2602B4E9-D68A-4F12-9582-7BBCAA33C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048" y="5367353"/>
            <a:ext cx="1439862" cy="54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A43CD03-6ED3-406C-8A7A-E27C8008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979" y="6268732"/>
            <a:ext cx="2520000" cy="54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dirty="0"/>
              <a:t> 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try-catch 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块后的代码段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204F0682-D41F-4AE4-B60B-B9821B752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284984"/>
            <a:ext cx="3967009" cy="3242727"/>
          </a:xfrm>
          <a:prstGeom prst="roundRect">
            <a:avLst>
              <a:gd name="adj" fmla="val 913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public void method(){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try {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//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代码段</a:t>
            </a:r>
          </a:p>
          <a:p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//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产生异常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异常类型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2)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} catch (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异常类型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1 ex) {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//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对异常进行处理的代码段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} catch (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异常类型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2 ex) {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//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对异常进行处理的代码段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} catch (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异常类型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3 ex) {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//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对异常进行处理的代码段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//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代码段</a:t>
            </a:r>
          </a:p>
          <a:p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9" name="AutoShape 12">
            <a:extLst>
              <a:ext uri="{FF2B5EF4-FFF2-40B4-BE49-F238E27FC236}">
                <a16:creationId xmlns:a16="http://schemas.microsoft.com/office/drawing/2014/main" id="{F4A39DFD-B7B4-458D-A1B4-654632DE8DCD}"/>
              </a:ext>
            </a:extLst>
          </p:cNvPr>
          <p:cNvSpPr>
            <a:spLocks noChangeArrowheads="1"/>
          </p:cNvSpPr>
          <p:nvPr/>
        </p:nvSpPr>
        <p:spPr bwMode="auto">
          <a:xfrm rot="959252">
            <a:off x="5034870" y="4830324"/>
            <a:ext cx="502506" cy="1800000"/>
          </a:xfrm>
          <a:prstGeom prst="curvedRightArrow">
            <a:avLst>
              <a:gd name="adj1" fmla="val 43656"/>
              <a:gd name="adj2" fmla="val 120564"/>
              <a:gd name="adj3" fmla="val 70061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endParaRPr lang="zh-CN" altLang="en-US" b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8775CF-8730-4398-A1A7-5B7F156924F0}"/>
              </a:ext>
            </a:extLst>
          </p:cNvPr>
          <p:cNvSpPr txBox="1"/>
          <p:nvPr/>
        </p:nvSpPr>
        <p:spPr>
          <a:xfrm>
            <a:off x="1283006" y="2636912"/>
            <a:ext cx="5657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：多个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块分别捕获不同类型的异常</a:t>
            </a:r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136EFE00-DA5C-4C18-9FAA-B16F391ED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986" y="4072468"/>
            <a:ext cx="1188000" cy="36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 eaLnBrk="0" hangingPunct="0"/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不匹配异常</a:t>
            </a:r>
            <a:r>
              <a:rPr lang="en-US" altLang="zh-CN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6" name="AutoShape 9">
            <a:extLst>
              <a:ext uri="{FF2B5EF4-FFF2-40B4-BE49-F238E27FC236}">
                <a16:creationId xmlns:a16="http://schemas.microsoft.com/office/drawing/2014/main" id="{0A077D0C-53A1-4B66-B9B7-EC17A38FEDE0}"/>
              </a:ext>
            </a:extLst>
          </p:cNvPr>
          <p:cNvCxnSpPr>
            <a:cxnSpLocks noChangeShapeType="1"/>
            <a:stCxn id="35" idx="1"/>
            <a:endCxn id="5" idx="3"/>
          </p:cNvCxnSpPr>
          <p:nvPr/>
        </p:nvCxnSpPr>
        <p:spPr bwMode="auto">
          <a:xfrm flipH="1" flipV="1">
            <a:off x="7239910" y="4949413"/>
            <a:ext cx="555477" cy="401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0">
            <a:extLst>
              <a:ext uri="{FF2B5EF4-FFF2-40B4-BE49-F238E27FC236}">
                <a16:creationId xmlns:a16="http://schemas.microsoft.com/office/drawing/2014/main" id="{754A040F-D50C-4405-9EDA-F4A877647A4E}"/>
              </a:ext>
            </a:extLst>
          </p:cNvPr>
          <p:cNvCxnSpPr>
            <a:cxnSpLocks noChangeShapeType="1"/>
            <a:stCxn id="12" idx="3"/>
            <a:endCxn id="30" idx="1"/>
          </p:cNvCxnSpPr>
          <p:nvPr/>
        </p:nvCxnSpPr>
        <p:spPr bwMode="auto">
          <a:xfrm>
            <a:off x="7239910" y="3578438"/>
            <a:ext cx="511076" cy="276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 Box 11">
            <a:extLst>
              <a:ext uri="{FF2B5EF4-FFF2-40B4-BE49-F238E27FC236}">
                <a16:creationId xmlns:a16="http://schemas.microsoft.com/office/drawing/2014/main" id="{732CDB69-2E15-44C8-A44A-9F85108A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711" y="4683217"/>
            <a:ext cx="1477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Ctr="1"/>
          <a:lstStyle/>
          <a:p>
            <a:pPr algn="ctr">
              <a:spcBef>
                <a:spcPct val="50000"/>
              </a:spcBef>
            </a:pPr>
            <a:r>
              <a:rPr lang="zh-CN" altLang="en-US" sz="1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进入</a:t>
            </a:r>
            <a:endParaRPr lang="en-US" altLang="zh-CN" sz="12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1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catch</a:t>
            </a:r>
            <a:r>
              <a:rPr lang="zh-CN" altLang="en-US" sz="1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块</a:t>
            </a:r>
          </a:p>
        </p:txBody>
      </p:sp>
      <p:sp>
        <p:nvSpPr>
          <p:cNvPr id="30" name="AutoShape 19">
            <a:extLst>
              <a:ext uri="{FF2B5EF4-FFF2-40B4-BE49-F238E27FC236}">
                <a16:creationId xmlns:a16="http://schemas.microsoft.com/office/drawing/2014/main" id="{2C8B594A-8C48-46AC-A777-CB64DF83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986" y="3401206"/>
            <a:ext cx="1188000" cy="36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 eaLnBrk="0" hangingPunct="0"/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产生异常对象 </a:t>
            </a:r>
          </a:p>
        </p:txBody>
      </p:sp>
      <p:cxnSp>
        <p:nvCxnSpPr>
          <p:cNvPr id="31" name="AutoShape 20">
            <a:extLst>
              <a:ext uri="{FF2B5EF4-FFF2-40B4-BE49-F238E27FC236}">
                <a16:creationId xmlns:a16="http://schemas.microsoft.com/office/drawing/2014/main" id="{89D3F7FA-8B60-45E5-B53C-1DFB8BA13909}"/>
              </a:ext>
            </a:extLst>
          </p:cNvPr>
          <p:cNvCxnSpPr>
            <a:cxnSpLocks noChangeShapeType="1"/>
            <a:stCxn id="30" idx="2"/>
            <a:endCxn id="25" idx="0"/>
          </p:cNvCxnSpPr>
          <p:nvPr/>
        </p:nvCxnSpPr>
        <p:spPr bwMode="auto">
          <a:xfrm>
            <a:off x="8344986" y="3761206"/>
            <a:ext cx="0" cy="3112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Text Box 24">
            <a:extLst>
              <a:ext uri="{FF2B5EF4-FFF2-40B4-BE49-F238E27FC236}">
                <a16:creationId xmlns:a16="http://schemas.microsoft.com/office/drawing/2014/main" id="{1384949C-2F58-4857-85E3-B933057FD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771" y="3310951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Ctr="1"/>
          <a:lstStyle/>
          <a:p>
            <a:pPr algn="ctr">
              <a:spcBef>
                <a:spcPct val="50000"/>
              </a:spcBef>
            </a:pPr>
            <a:r>
              <a:rPr lang="zh-CN" altLang="en-US" sz="1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发生</a:t>
            </a:r>
            <a:endParaRPr lang="en-US" altLang="zh-CN" sz="12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12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异常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B571853A-93A6-4438-8608-DC11A1A45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048" y="4000420"/>
            <a:ext cx="1439862" cy="54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8472BE59-1057-46EF-A7F1-F75C9C2E7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048" y="4679413"/>
            <a:ext cx="1439862" cy="54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AutoShape 6">
            <a:extLst>
              <a:ext uri="{FF2B5EF4-FFF2-40B4-BE49-F238E27FC236}">
                <a16:creationId xmlns:a16="http://schemas.microsoft.com/office/drawing/2014/main" id="{F2DF8D0E-0DCA-42D0-B253-B1003D9A4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5387" y="4773427"/>
            <a:ext cx="1188000" cy="36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 anchorCtr="1"/>
          <a:lstStyle/>
          <a:p>
            <a:pPr algn="ctr" eaLnBrk="0" hangingPunct="0"/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匹配异常</a:t>
            </a:r>
            <a:r>
              <a:rPr lang="en-US" altLang="zh-CN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7" name="AutoShape 20">
            <a:extLst>
              <a:ext uri="{FF2B5EF4-FFF2-40B4-BE49-F238E27FC236}">
                <a16:creationId xmlns:a16="http://schemas.microsoft.com/office/drawing/2014/main" id="{EDF4B9AE-E6E1-4715-B6D1-E4D835BDB3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44986" y="4432428"/>
            <a:ext cx="0" cy="324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419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9" grpId="0"/>
      <p:bldP spid="30" grpId="0" animBg="1"/>
      <p:bldP spid="32" grpId="0"/>
      <p:bldP spid="3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一、异常的就地捕获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1BDCCA2A-6858-4CEE-9A0F-0B8D4E7B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135" y="1821135"/>
            <a:ext cx="7375598" cy="4891147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Test6 {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try {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Scanner in = new Scanner(System.in);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请输入被除数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:");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int num1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in.nextInt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请输入除数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:");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int num2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in.nextInt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String.format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("%d / %d = %d",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		num1, num2, num1/ num2));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} catch (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InputMismatchException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e) {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System.err.println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被除数和除数必须是整数。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} catch (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ArithmeticException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e) {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System.err.println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除数不能为零。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} catch (Exception e) {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System.err.println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其他未知异常。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}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…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2" name="Picture 14" descr="示例">
            <a:extLst>
              <a:ext uri="{FF2B5EF4-FFF2-40B4-BE49-F238E27FC236}">
                <a16:creationId xmlns:a16="http://schemas.microsoft.com/office/drawing/2014/main" id="{6245115A-5D4F-46E1-829F-EDF3E76B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11">
            <a:extLst>
              <a:ext uri="{FF2B5EF4-FFF2-40B4-BE49-F238E27FC236}">
                <a16:creationId xmlns:a16="http://schemas.microsoft.com/office/drawing/2014/main" id="{AB4E4F61-3859-4B03-B678-76B2B442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06" y="2821111"/>
            <a:ext cx="1944000" cy="549275"/>
          </a:xfrm>
          <a:prstGeom prst="leftArrow">
            <a:avLst>
              <a:gd name="adj1" fmla="val 50000"/>
              <a:gd name="adj2" fmla="val 81876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输入：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66A89B-5082-42D4-804B-8FA6DBEEA06B}"/>
              </a:ext>
            </a:extLst>
          </p:cNvPr>
          <p:cNvSpPr/>
          <p:nvPr/>
        </p:nvSpPr>
        <p:spPr>
          <a:xfrm>
            <a:off x="2771800" y="4280570"/>
            <a:ext cx="5112568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左弧形 4">
            <a:extLst>
              <a:ext uri="{FF2B5EF4-FFF2-40B4-BE49-F238E27FC236}">
                <a16:creationId xmlns:a16="http://schemas.microsoft.com/office/drawing/2014/main" id="{D623EA61-2437-47D4-BAFD-23AD53DC9951}"/>
              </a:ext>
            </a:extLst>
          </p:cNvPr>
          <p:cNvSpPr/>
          <p:nvPr/>
        </p:nvSpPr>
        <p:spPr>
          <a:xfrm rot="809972">
            <a:off x="2283140" y="3405714"/>
            <a:ext cx="536726" cy="1008000"/>
          </a:xfrm>
          <a:prstGeom prst="curvedRightArrow">
            <a:avLst>
              <a:gd name="adj1" fmla="val 28504"/>
              <a:gd name="adj2" fmla="val 50000"/>
              <a:gd name="adj3" fmla="val 58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67C900-E9FA-4F1D-95BD-8CF2CE11D12B}"/>
              </a:ext>
            </a:extLst>
          </p:cNvPr>
          <p:cNvSpPr txBox="1"/>
          <p:nvPr/>
        </p:nvSpPr>
        <p:spPr>
          <a:xfrm rot="18087745">
            <a:off x="1413980" y="3284434"/>
            <a:ext cx="111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进入第一个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catch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块</a:t>
            </a:r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6412BF00-E3AD-451A-AA88-A5D87E5A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06" y="3027546"/>
            <a:ext cx="1944000" cy="549275"/>
          </a:xfrm>
          <a:prstGeom prst="leftArrow">
            <a:avLst>
              <a:gd name="adj1" fmla="val 50000"/>
              <a:gd name="adj2" fmla="val 81876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输入：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200, 0 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8C64D58-74D3-40C6-A02E-BF4A7B56BB7A}"/>
              </a:ext>
            </a:extLst>
          </p:cNvPr>
          <p:cNvSpPr/>
          <p:nvPr/>
        </p:nvSpPr>
        <p:spPr>
          <a:xfrm>
            <a:off x="2771800" y="4736044"/>
            <a:ext cx="5112568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左弧形 23">
            <a:extLst>
              <a:ext uri="{FF2B5EF4-FFF2-40B4-BE49-F238E27FC236}">
                <a16:creationId xmlns:a16="http://schemas.microsoft.com/office/drawing/2014/main" id="{6CB92616-9A1C-4EAC-A55D-1F27575362D7}"/>
              </a:ext>
            </a:extLst>
          </p:cNvPr>
          <p:cNvSpPr/>
          <p:nvPr/>
        </p:nvSpPr>
        <p:spPr>
          <a:xfrm rot="809972">
            <a:off x="2343751" y="3469516"/>
            <a:ext cx="536726" cy="1527282"/>
          </a:xfrm>
          <a:prstGeom prst="curvedRightArrow">
            <a:avLst>
              <a:gd name="adj1" fmla="val 28504"/>
              <a:gd name="adj2" fmla="val 50000"/>
              <a:gd name="adj3" fmla="val 58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894B33D-6855-44B2-9895-834899C88CA5}"/>
              </a:ext>
            </a:extLst>
          </p:cNvPr>
          <p:cNvSpPr txBox="1"/>
          <p:nvPr/>
        </p:nvSpPr>
        <p:spPr>
          <a:xfrm rot="18087745">
            <a:off x="1413981" y="3860345"/>
            <a:ext cx="111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进入第二个</a:t>
            </a:r>
            <a:r>
              <a:rPr lang="en-US" altLang="zh-CN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catch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块</a:t>
            </a:r>
          </a:p>
        </p:txBody>
      </p:sp>
      <p:pic>
        <p:nvPicPr>
          <p:cNvPr id="26" name="Picture 16">
            <a:extLst>
              <a:ext uri="{FF2B5EF4-FFF2-40B4-BE49-F238E27FC236}">
                <a16:creationId xmlns:a16="http://schemas.microsoft.com/office/drawing/2014/main" id="{79D4FD16-BA53-4B60-BD18-1001486B5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481" y="5344349"/>
            <a:ext cx="50196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5">
            <a:extLst>
              <a:ext uri="{FF2B5EF4-FFF2-40B4-BE49-F238E27FC236}">
                <a16:creationId xmlns:a16="http://schemas.microsoft.com/office/drawing/2014/main" id="{204C58C7-1C2F-440A-8D4E-BFBE4CEB2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632" y="5491677"/>
            <a:ext cx="501967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AutoShape 22">
            <a:extLst>
              <a:ext uri="{FF2B5EF4-FFF2-40B4-BE49-F238E27FC236}">
                <a16:creationId xmlns:a16="http://schemas.microsoft.com/office/drawing/2014/main" id="{94BAA4FB-B20F-4775-BF4E-1EED85115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67" y="4717478"/>
            <a:ext cx="2312236" cy="1663850"/>
          </a:xfrm>
          <a:prstGeom prst="wedgeRoundRectCallout">
            <a:avLst>
              <a:gd name="adj1" fmla="val 62132"/>
              <a:gd name="adj2" fmla="val -5764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tIns="72000" anchor="ctr" anchorCtr="1">
            <a:spAutoFit/>
          </a:bodyPr>
          <a:lstStyle/>
          <a:p>
            <a:pPr algn="just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在安排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catch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语句的顺序时，首先应该捕获最特殊的异常，然后再逐渐一般化，即先子类后父类。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335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4" grpId="0" animBg="1"/>
      <p:bldP spid="5" grpId="0" animBg="1"/>
      <p:bldP spid="21" grpId="0"/>
      <p:bldP spid="13" grpId="0" animBg="1"/>
      <p:bldP spid="23" grpId="0" animBg="1"/>
      <p:bldP spid="24" grpId="0" animBg="1"/>
      <p:bldP spid="25" grpId="0"/>
      <p:bldP spid="3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一、异常的就地捕获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1BDCCA2A-6858-4CEE-9A0F-0B8D4E7B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135" y="1821135"/>
            <a:ext cx="7375598" cy="4891147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Test6 {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try {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Scanner in = new Scanner(System.in);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请输入被除数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:");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int num1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in.nextInt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请输入除数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:");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int num2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in.nextInt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String.format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("%d / %d = %d",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		num1, num2, num1/ num2));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} catch (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InputMismatchException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e) {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System.err.println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被除数和除数必须是整数。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} catch (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ArithmeticException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e) {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System.err.println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除数不能为零。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} catch (Exception e) {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System.err.println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其他未知异常。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}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…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2" name="Picture 14" descr="示例">
            <a:extLst>
              <a:ext uri="{FF2B5EF4-FFF2-40B4-BE49-F238E27FC236}">
                <a16:creationId xmlns:a16="http://schemas.microsoft.com/office/drawing/2014/main" id="{6245115A-5D4F-46E1-829F-EDF3E76B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866A89B-5082-42D4-804B-8FA6DBEEA06B}"/>
              </a:ext>
            </a:extLst>
          </p:cNvPr>
          <p:cNvSpPr/>
          <p:nvPr/>
        </p:nvSpPr>
        <p:spPr>
          <a:xfrm>
            <a:off x="2771800" y="5193248"/>
            <a:ext cx="4176464" cy="46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AutoShape 22">
            <a:extLst>
              <a:ext uri="{FF2B5EF4-FFF2-40B4-BE49-F238E27FC236}">
                <a16:creationId xmlns:a16="http://schemas.microsoft.com/office/drawing/2014/main" id="{94BAA4FB-B20F-4775-BF4E-1EED85115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9" y="3140968"/>
            <a:ext cx="2312236" cy="2276783"/>
          </a:xfrm>
          <a:prstGeom prst="wedgeRoundRectCallout">
            <a:avLst>
              <a:gd name="adj1" fmla="val 61131"/>
              <a:gd name="adj2" fmla="val 4098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tIns="72000" anchor="ctr" anchorCtr="1">
            <a:spAutoFit/>
          </a:bodyPr>
          <a:lstStyle/>
          <a:p>
            <a:pPr algn="just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为保证将异常“一网打尽”，可在捕获可预见异常的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catch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块后面再加入一个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catch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块来处理其他不可预见的异常。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943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一、异常的就地捕获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669674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try-catch-finally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块捕获异常</a:t>
            </a:r>
            <a:endParaRPr lang="en-US" altLang="zh-CN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67614E65-59EC-4021-9C2A-461951734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20" y="3789360"/>
            <a:ext cx="2520000" cy="2880000"/>
          </a:xfrm>
          <a:prstGeom prst="roundRect">
            <a:avLst>
              <a:gd name="adj" fmla="val 11491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endParaRPr lang="en-US" altLang="zh-CN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D8A1EA89-0C71-495B-BEFC-6964DED4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189" y="4025310"/>
            <a:ext cx="1439862" cy="54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2602B4E9-D68A-4F12-9582-7BBCAA33C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189" y="4969482"/>
            <a:ext cx="1439862" cy="54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0A43CD03-6ED3-406C-8A7A-E27C8008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051" y="5922985"/>
            <a:ext cx="1440000" cy="5400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dirty="0"/>
              <a:t> 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finally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8775CF-8730-4398-A1A7-5B7F156924F0}"/>
              </a:ext>
            </a:extLst>
          </p:cNvPr>
          <p:cNvSpPr txBox="1"/>
          <p:nvPr/>
        </p:nvSpPr>
        <p:spPr>
          <a:xfrm>
            <a:off x="1283006" y="2756228"/>
            <a:ext cx="7465457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try-catch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块后加入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块，可以确保无论是否发生异常，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块中的代码总能被执行。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1C1D1485-4A8A-4FD4-94BB-78DECA99233A}"/>
              </a:ext>
            </a:extLst>
          </p:cNvPr>
          <p:cNvSpPr/>
          <p:nvPr/>
        </p:nvSpPr>
        <p:spPr>
          <a:xfrm>
            <a:off x="4253596" y="4578383"/>
            <a:ext cx="288032" cy="3960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EB0C79C5-B2C9-407D-98EE-2FDE3565BBA0}"/>
              </a:ext>
            </a:extLst>
          </p:cNvPr>
          <p:cNvSpPr/>
          <p:nvPr/>
        </p:nvSpPr>
        <p:spPr>
          <a:xfrm>
            <a:off x="4253596" y="5518610"/>
            <a:ext cx="288032" cy="39600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弧形 5">
            <a:extLst>
              <a:ext uri="{FF2B5EF4-FFF2-40B4-BE49-F238E27FC236}">
                <a16:creationId xmlns:a16="http://schemas.microsoft.com/office/drawing/2014/main" id="{D3D9EBB5-7A4A-4D7B-B5B2-6B6975A2D688}"/>
              </a:ext>
            </a:extLst>
          </p:cNvPr>
          <p:cNvSpPr/>
          <p:nvPr/>
        </p:nvSpPr>
        <p:spPr>
          <a:xfrm>
            <a:off x="5153784" y="4244931"/>
            <a:ext cx="792088" cy="2218053"/>
          </a:xfrm>
          <a:prstGeom prst="curvedLeftArrow">
            <a:avLst>
              <a:gd name="adj1" fmla="val 40468"/>
              <a:gd name="adj2" fmla="val 89940"/>
              <a:gd name="adj3" fmla="val 7354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918B8D-D44D-477E-BF51-C12722688261}"/>
              </a:ext>
            </a:extLst>
          </p:cNvPr>
          <p:cNvSpPr txBox="1"/>
          <p:nvPr/>
        </p:nvSpPr>
        <p:spPr>
          <a:xfrm>
            <a:off x="3630456" y="4550958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有异常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959B1E-5F68-4A6C-A8A6-A9FAFD0D2CF9}"/>
              </a:ext>
            </a:extLst>
          </p:cNvPr>
          <p:cNvSpPr txBox="1"/>
          <p:nvPr/>
        </p:nvSpPr>
        <p:spPr>
          <a:xfrm>
            <a:off x="5938530" y="4748881"/>
            <a:ext cx="396000" cy="86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无异常</a:t>
            </a:r>
          </a:p>
        </p:txBody>
      </p:sp>
    </p:spTree>
    <p:extLst>
      <p:ext uri="{BB962C8B-B14F-4D97-AF65-F5344CB8AC3E}">
        <p14:creationId xmlns:p14="http://schemas.microsoft.com/office/powerpoint/2010/main" val="274731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一、异常的就地捕获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1BDCCA2A-6858-4CEE-9A0F-0B8D4E7B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135" y="1821135"/>
            <a:ext cx="7375598" cy="4892612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Test4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try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Scanner in = new Scanner(System.in);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请输入被除数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:");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int num1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in.nextInt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请输入除数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:");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int num2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in.nextInt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String.format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("%d / %d = %d",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		num1, num2, num1/ num2));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} catch (Exception e)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System.err.println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(“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出现错误：被除数和除数必须是整数，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 					+"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除数不能为零。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e.getMessage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());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} finally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感谢使用本程序！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}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6412BF00-E3AD-451A-AA88-A5D87E5A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06" y="3095749"/>
            <a:ext cx="1908000" cy="549275"/>
          </a:xfrm>
          <a:prstGeom prst="leftArrow">
            <a:avLst>
              <a:gd name="adj1" fmla="val 50000"/>
              <a:gd name="adj2" fmla="val 81876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输入：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200, 0 </a:t>
            </a:r>
          </a:p>
        </p:txBody>
      </p:sp>
      <p:pic>
        <p:nvPicPr>
          <p:cNvPr id="2" name="Picture 14" descr="示例">
            <a:extLst>
              <a:ext uri="{FF2B5EF4-FFF2-40B4-BE49-F238E27FC236}">
                <a16:creationId xmlns:a16="http://schemas.microsoft.com/office/drawing/2014/main" id="{6245115A-5D4F-46E1-829F-EDF3E76B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11">
            <a:extLst>
              <a:ext uri="{FF2B5EF4-FFF2-40B4-BE49-F238E27FC236}">
                <a16:creationId xmlns:a16="http://schemas.microsoft.com/office/drawing/2014/main" id="{AB4E4F61-3859-4B03-B678-76B2B442D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06" y="2821111"/>
            <a:ext cx="1908000" cy="549275"/>
          </a:xfrm>
          <a:prstGeom prst="leftArrow">
            <a:avLst>
              <a:gd name="adj1" fmla="val 50000"/>
              <a:gd name="adj2" fmla="val 81876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输入：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200,40</a:t>
            </a:r>
          </a:p>
        </p:txBody>
      </p:sp>
      <p:pic>
        <p:nvPicPr>
          <p:cNvPr id="17" name="Picture 14">
            <a:extLst>
              <a:ext uri="{FF2B5EF4-FFF2-40B4-BE49-F238E27FC236}">
                <a16:creationId xmlns:a16="http://schemas.microsoft.com/office/drawing/2014/main" id="{4C0A279B-609A-47C4-953C-CFF121977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073" y="4168383"/>
            <a:ext cx="50101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5">
            <a:extLst>
              <a:ext uri="{FF2B5EF4-FFF2-40B4-BE49-F238E27FC236}">
                <a16:creationId xmlns:a16="http://schemas.microsoft.com/office/drawing/2014/main" id="{8C4F3DAA-CB9A-41E8-8D2C-54559B6F5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073" y="4958814"/>
            <a:ext cx="50196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DFC16857-C7B9-49F6-903E-0DD6759433C9}"/>
              </a:ext>
            </a:extLst>
          </p:cNvPr>
          <p:cNvSpPr/>
          <p:nvPr/>
        </p:nvSpPr>
        <p:spPr>
          <a:xfrm>
            <a:off x="6804248" y="573124"/>
            <a:ext cx="2016224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finally</a:t>
            </a:r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是否可有可无？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121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6" grpId="0" animBg="1"/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一、异常的就地捕获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1BDCCA2A-6858-4CEE-9A0F-0B8D4E7B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135" y="1821135"/>
            <a:ext cx="7375598" cy="3627201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package exception; 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FinallyTest1{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public static void main(String[]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try{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连接文件，读取文件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 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/*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跳出函数 *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/ 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return; 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} 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catch (Exception ex)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处理异常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 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} 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关闭文件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 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} 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2" name="Picture 14" descr="示例">
            <a:extLst>
              <a:ext uri="{FF2B5EF4-FFF2-40B4-BE49-F238E27FC236}">
                <a16:creationId xmlns:a16="http://schemas.microsoft.com/office/drawing/2014/main" id="{6245115A-5D4F-46E1-829F-EDF3E76B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思想气泡: 云 19">
            <a:extLst>
              <a:ext uri="{FF2B5EF4-FFF2-40B4-BE49-F238E27FC236}">
                <a16:creationId xmlns:a16="http://schemas.microsoft.com/office/drawing/2014/main" id="{B29A01A3-BC48-4DCA-A06D-B0F7628B94A5}"/>
              </a:ext>
            </a:extLst>
          </p:cNvPr>
          <p:cNvSpPr/>
          <p:nvPr/>
        </p:nvSpPr>
        <p:spPr>
          <a:xfrm>
            <a:off x="6259797" y="3140968"/>
            <a:ext cx="2016224" cy="1214720"/>
          </a:xfrm>
          <a:prstGeom prst="cloudCallout">
            <a:avLst>
              <a:gd name="adj1" fmla="val -57850"/>
              <a:gd name="adj2" fmla="val 808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该语句会被执行吗？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14B5E5-739E-4378-B2C3-5F7BAC327497}"/>
              </a:ext>
            </a:extLst>
          </p:cNvPr>
          <p:cNvSpPr/>
          <p:nvPr/>
        </p:nvSpPr>
        <p:spPr>
          <a:xfrm>
            <a:off x="2699792" y="4581128"/>
            <a:ext cx="35280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AutoShape 22">
            <a:extLst>
              <a:ext uri="{FF2B5EF4-FFF2-40B4-BE49-F238E27FC236}">
                <a16:creationId xmlns:a16="http://schemas.microsoft.com/office/drawing/2014/main" id="{FA1FCC52-F21F-4625-B2B7-57650F47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16" y="2681371"/>
            <a:ext cx="1947368" cy="2236980"/>
          </a:xfrm>
          <a:prstGeom prst="wedgeRoundRectCallout">
            <a:avLst>
              <a:gd name="adj1" fmla="val 68953"/>
              <a:gd name="adj2" fmla="val 39733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tIns="72000" anchor="ctr" anchorCtr="1">
            <a:spAutoFit/>
          </a:bodyPr>
          <a:lstStyle/>
          <a:p>
            <a:pPr algn="just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不会打印“关闭文件”。因为，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try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块中的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return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语句导致跳出当前函数，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catch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后的代码被跳过了。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893EAA-21E7-4412-A0CA-BD64B78932ED}"/>
              </a:ext>
            </a:extLst>
          </p:cNvPr>
          <p:cNvSpPr/>
          <p:nvPr/>
        </p:nvSpPr>
        <p:spPr>
          <a:xfrm>
            <a:off x="3059832" y="3382700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079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3" grpId="0" animBg="1"/>
      <p:bldP spid="21" grpId="0" animBg="1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一、异常的就地捕获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1BDCCA2A-6858-4CEE-9A0F-0B8D4E7B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821135"/>
            <a:ext cx="7740000" cy="4892612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Test5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try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Scanner in = new Scanner(System.in);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请输入被除数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:");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int num1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in.nextInt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请输入除数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:");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int num2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in.nextInt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String.format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("%d / %d = %d", 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		num1, num2, num1/ num2));			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} catch (Exception e)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System.err.println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出现错误：被除数和除数必须是整数，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 						+	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除数不能为零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			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System.exit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(1); // finally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语句块不执行的唯一情况		</a:t>
            </a:r>
          </a:p>
          <a:p>
            <a:pPr>
              <a:lnSpc>
                <a:spcPts val="1900"/>
              </a:lnSpc>
            </a:pP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 finally 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感谢使用本程序！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}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6412BF00-E3AD-451A-AA88-A5D87E5A8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06" y="3095749"/>
            <a:ext cx="1908000" cy="549275"/>
          </a:xfrm>
          <a:prstGeom prst="leftArrow">
            <a:avLst>
              <a:gd name="adj1" fmla="val 50000"/>
              <a:gd name="adj2" fmla="val 81876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80008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输入：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200, 0 </a:t>
            </a:r>
          </a:p>
        </p:txBody>
      </p:sp>
      <p:pic>
        <p:nvPicPr>
          <p:cNvPr id="2" name="Picture 14" descr="示例">
            <a:extLst>
              <a:ext uri="{FF2B5EF4-FFF2-40B4-BE49-F238E27FC236}">
                <a16:creationId xmlns:a16="http://schemas.microsoft.com/office/drawing/2014/main" id="{6245115A-5D4F-46E1-829F-EDF3E76B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E47A9F3-BA0E-478C-BCDC-CB16D92B5585}"/>
              </a:ext>
            </a:extLst>
          </p:cNvPr>
          <p:cNvSpPr/>
          <p:nvPr/>
        </p:nvSpPr>
        <p:spPr>
          <a:xfrm>
            <a:off x="2827461" y="5085184"/>
            <a:ext cx="52920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56B16FE8-4D21-4845-AEDA-3ED9E295C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4016427"/>
            <a:ext cx="2303591" cy="1050916"/>
          </a:xfrm>
          <a:prstGeom prst="wedgeRoundRectCallout">
            <a:avLst>
              <a:gd name="adj1" fmla="val 66576"/>
              <a:gd name="adj2" fmla="val 58361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tIns="72000" anchor="ctr" anchorCtr="1">
            <a:spAutoFit/>
          </a:bodyPr>
          <a:lstStyle/>
          <a:p>
            <a:pPr algn="just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异常处理代码中执行</a:t>
            </a:r>
            <a:r>
              <a:rPr lang="en-US" altLang="zh-CN" dirty="0" err="1">
                <a:latin typeface="仿宋" panose="02010609060101010101" pitchFamily="49" charset="-122"/>
                <a:ea typeface="仿宋" panose="02010609060101010101" pitchFamily="49" charset="-122"/>
              </a:rPr>
              <a:t>System.exit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(1)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退出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虚拟机。</a:t>
            </a:r>
          </a:p>
        </p:txBody>
      </p:sp>
      <p:pic>
        <p:nvPicPr>
          <p:cNvPr id="20" name="Picture 13">
            <a:extLst>
              <a:ext uri="{FF2B5EF4-FFF2-40B4-BE49-F238E27FC236}">
                <a16:creationId xmlns:a16="http://schemas.microsoft.com/office/drawing/2014/main" id="{E71FDC64-A4B9-4EE7-82B6-BFEBE4025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97" y="2888580"/>
            <a:ext cx="501967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561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animBg="1"/>
      <p:bldP spid="1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一、异常的就地捕获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6696744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try-catch-finally</a:t>
            </a: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C0EADE8-A529-4AEB-B1B7-D069F0A03F73}"/>
              </a:ext>
            </a:extLst>
          </p:cNvPr>
          <p:cNvSpPr txBox="1"/>
          <p:nvPr/>
        </p:nvSpPr>
        <p:spPr>
          <a:xfrm>
            <a:off x="1259632" y="2699431"/>
            <a:ext cx="7344816" cy="4058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后不能既无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也无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不能独立于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存在；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里面不宜放置过多的内容，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里面不能没有内容；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try/catch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后面添加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块并非强制性要求，但并不意味着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可有可无；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finally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里面的代码最终一定会执行（除了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退出）；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try, catch, finally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块之间不能添加任何代码；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如果程序可能存在多个异常，需要多个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进行捕获。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异常如果是同级关系，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谁前谁后没有关系；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如果异常之间存在上下级关系，上级需要放在后面。</a:t>
            </a:r>
          </a:p>
        </p:txBody>
      </p:sp>
    </p:spTree>
    <p:extLst>
      <p:ext uri="{BB962C8B-B14F-4D97-AF65-F5344CB8AC3E}">
        <p14:creationId xmlns:p14="http://schemas.microsoft.com/office/powerpoint/2010/main" val="10031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一、异常的就地捕获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1BDCCA2A-6858-4CEE-9A0F-0B8D4E7B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135" y="1821135"/>
            <a:ext cx="7375598" cy="2614872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Foo{ </a:t>
            </a:r>
          </a:p>
          <a:p>
            <a:pPr>
              <a:lnSpc>
                <a:spcPts val="1900"/>
              </a:lnSpc>
            </a:pP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　　　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public static void main(String[]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){ </a:t>
            </a:r>
          </a:p>
          <a:p>
            <a:pPr>
              <a:lnSpc>
                <a:spcPts val="1900"/>
              </a:lnSpc>
            </a:pP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　　　　   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try{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 return;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} </a:t>
            </a:r>
          </a:p>
          <a:p>
            <a:pPr>
              <a:lnSpc>
                <a:spcPts val="1900"/>
              </a:lnSpc>
            </a:pP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　　　　　 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finally{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  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("Finally");</a:t>
            </a:r>
          </a:p>
          <a:p>
            <a:pPr>
              <a:lnSpc>
                <a:spcPts val="1900"/>
              </a:lnSpc>
            </a:pP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　　　　　 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 </a:t>
            </a:r>
          </a:p>
          <a:p>
            <a:pPr>
              <a:lnSpc>
                <a:spcPts val="1900"/>
              </a:lnSpc>
            </a:pP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　　　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 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2" name="Picture 14" descr="示例">
            <a:extLst>
              <a:ext uri="{FF2B5EF4-FFF2-40B4-BE49-F238E27FC236}">
                <a16:creationId xmlns:a16="http://schemas.microsoft.com/office/drawing/2014/main" id="{6245115A-5D4F-46E1-829F-EDF3E76B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思想气泡: 云 14">
            <a:extLst>
              <a:ext uri="{FF2B5EF4-FFF2-40B4-BE49-F238E27FC236}">
                <a16:creationId xmlns:a16="http://schemas.microsoft.com/office/drawing/2014/main" id="{E87CC502-9D36-4F60-91E4-020482EDDE32}"/>
              </a:ext>
            </a:extLst>
          </p:cNvPr>
          <p:cNvSpPr/>
          <p:nvPr/>
        </p:nvSpPr>
        <p:spPr>
          <a:xfrm>
            <a:off x="6804248" y="573124"/>
            <a:ext cx="2016224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结果如何？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F5001D-5154-4C66-B662-73F24A6D0C2D}"/>
              </a:ext>
            </a:extLst>
          </p:cNvPr>
          <p:cNvSpPr txBox="1"/>
          <p:nvPr/>
        </p:nvSpPr>
        <p:spPr>
          <a:xfrm>
            <a:off x="1699642" y="4869160"/>
            <a:ext cx="6472758" cy="168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．编译能通过，但运行时会出现一个例外。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．程序正常运行，并输出 </a:t>
            </a:r>
            <a:r>
              <a:rPr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"Finally"</a:t>
            </a: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．程序正常运行，但不输出任何结果。　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．因为没有</a:t>
            </a:r>
            <a:r>
              <a:rPr lang="en-US" altLang="zh-CN" sz="1800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catch</a:t>
            </a: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语句块，所以不能通过编译。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7572BF-6A22-4290-ADBE-0FAA391FF5A7}"/>
              </a:ext>
            </a:extLst>
          </p:cNvPr>
          <p:cNvSpPr txBox="1"/>
          <p:nvPr/>
        </p:nvSpPr>
        <p:spPr>
          <a:xfrm>
            <a:off x="1547664" y="5220489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135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一、什么是异常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程序中的异常</a:t>
            </a:r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B657030A-560F-4FAF-9623-1DDE2B7C2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593082"/>
            <a:ext cx="7564438" cy="2973050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>
            <a:lvl1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Test1 {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Scanner in = new Scanner(System.in);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请输入被除数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:");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int num1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in.nextInt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请输入除数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:");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int num2 =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in.nextInt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String.format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("%d / %d = %d", 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				num1, num2, num1/ num2));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感谢使用本程序！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	}</a:t>
            </a:r>
          </a:p>
          <a:p>
            <a:pPr>
              <a:lnSpc>
                <a:spcPts val="18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26" name="Picture 10">
            <a:extLst>
              <a:ext uri="{FF2B5EF4-FFF2-40B4-BE49-F238E27FC236}">
                <a16:creationId xmlns:a16="http://schemas.microsoft.com/office/drawing/2014/main" id="{04F0BC3B-9E1E-4000-9062-ACE371591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757" y="5136257"/>
            <a:ext cx="5545137" cy="166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1">
            <a:extLst>
              <a:ext uri="{FF2B5EF4-FFF2-40B4-BE49-F238E27FC236}">
                <a16:creationId xmlns:a16="http://schemas.microsoft.com/office/drawing/2014/main" id="{1B49CA05-6939-4FEF-BCA2-7A5E6E60A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138" y="5136256"/>
            <a:ext cx="5561012" cy="1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3">
            <a:extLst>
              <a:ext uri="{FF2B5EF4-FFF2-40B4-BE49-F238E27FC236}">
                <a16:creationId xmlns:a16="http://schemas.microsoft.com/office/drawing/2014/main" id="{A171C248-A96B-4029-A8D3-5B486B209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534" y="5119140"/>
            <a:ext cx="5919787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思想气泡: 云 39">
            <a:extLst>
              <a:ext uri="{FF2B5EF4-FFF2-40B4-BE49-F238E27FC236}">
                <a16:creationId xmlns:a16="http://schemas.microsoft.com/office/drawing/2014/main" id="{1FF0A5CC-005A-44EF-85EE-1D9D79C88463}"/>
              </a:ext>
            </a:extLst>
          </p:cNvPr>
          <p:cNvSpPr/>
          <p:nvPr/>
        </p:nvSpPr>
        <p:spPr>
          <a:xfrm>
            <a:off x="5868146" y="1059927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输入：</a:t>
            </a:r>
            <a:r>
              <a:rPr lang="en-US" altLang="zh-CN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200   40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  <p:sp>
        <p:nvSpPr>
          <p:cNvPr id="41" name="思想气泡: 云 40">
            <a:extLst>
              <a:ext uri="{FF2B5EF4-FFF2-40B4-BE49-F238E27FC236}">
                <a16:creationId xmlns:a16="http://schemas.microsoft.com/office/drawing/2014/main" id="{16BEA277-DE69-4D1D-B292-1553A99698FC}"/>
              </a:ext>
            </a:extLst>
          </p:cNvPr>
          <p:cNvSpPr/>
          <p:nvPr/>
        </p:nvSpPr>
        <p:spPr>
          <a:xfrm>
            <a:off x="5884769" y="1088500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  输入： </a:t>
            </a:r>
            <a:r>
              <a:rPr lang="en-US" altLang="zh-CN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B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  <p:sp>
        <p:nvSpPr>
          <p:cNvPr id="42" name="思想气泡: 云 41">
            <a:extLst>
              <a:ext uri="{FF2B5EF4-FFF2-40B4-BE49-F238E27FC236}">
                <a16:creationId xmlns:a16="http://schemas.microsoft.com/office/drawing/2014/main" id="{67C71F44-2016-479A-9471-456B3D42460A}"/>
              </a:ext>
            </a:extLst>
          </p:cNvPr>
          <p:cNvSpPr/>
          <p:nvPr/>
        </p:nvSpPr>
        <p:spPr>
          <a:xfrm>
            <a:off x="5884769" y="1085396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输入： </a:t>
            </a:r>
            <a:r>
              <a:rPr lang="en-US" altLang="zh-CN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200    0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</p:spTree>
    <p:extLst>
      <p:ext uri="{BB962C8B-B14F-4D97-AF65-F5344CB8AC3E}">
        <p14:creationId xmlns:p14="http://schemas.microsoft.com/office/powerpoint/2010/main" val="91982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一、异常的就地捕获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1BDCCA2A-6858-4CEE-9A0F-0B8D4E7B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135" y="1821135"/>
            <a:ext cx="7375598" cy="3370590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public void example( ){ </a:t>
            </a:r>
          </a:p>
          <a:p>
            <a:pPr>
              <a:lnSpc>
                <a:spcPts val="1900"/>
              </a:lnSpc>
            </a:pP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　　　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try{  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unsafe(); </a:t>
            </a:r>
          </a:p>
          <a:p>
            <a:pPr>
              <a:lnSpc>
                <a:spcPts val="1900"/>
              </a:lnSpc>
            </a:pP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　　　　　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("Test1"); </a:t>
            </a: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　</a:t>
            </a:r>
            <a:endParaRPr lang="en-US" altLang="zh-CN" sz="1500" b="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} </a:t>
            </a:r>
          </a:p>
          <a:p>
            <a:pPr>
              <a:lnSpc>
                <a:spcPts val="1900"/>
              </a:lnSpc>
            </a:pP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　　　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catch(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SafeException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e){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("Test 2");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} </a:t>
            </a:r>
          </a:p>
          <a:p>
            <a:pPr>
              <a:lnSpc>
                <a:spcPts val="1900"/>
              </a:lnSpc>
            </a:pP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　　　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finally{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("Test 3");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     } </a:t>
            </a:r>
          </a:p>
          <a:p>
            <a:pPr>
              <a:lnSpc>
                <a:spcPts val="1900"/>
              </a:lnSpc>
            </a:pPr>
            <a:r>
              <a:rPr lang="zh-CN" altLang="en-US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　　　</a:t>
            </a:r>
            <a:r>
              <a:rPr lang="en-US" altLang="zh-CN" sz="1500" b="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("Test 4"); </a:t>
            </a:r>
          </a:p>
          <a:p>
            <a:pPr>
              <a:lnSpc>
                <a:spcPts val="1900"/>
              </a:lnSpc>
            </a:pPr>
            <a:r>
              <a:rPr lang="en-US" altLang="zh-CN" sz="1500" b="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2" name="Picture 14" descr="示例">
            <a:extLst>
              <a:ext uri="{FF2B5EF4-FFF2-40B4-BE49-F238E27FC236}">
                <a16:creationId xmlns:a16="http://schemas.microsoft.com/office/drawing/2014/main" id="{6245115A-5D4F-46E1-829F-EDF3E76B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思想气泡: 云 14">
            <a:extLst>
              <a:ext uri="{FF2B5EF4-FFF2-40B4-BE49-F238E27FC236}">
                <a16:creationId xmlns:a16="http://schemas.microsoft.com/office/drawing/2014/main" id="{E87CC502-9D36-4F60-91E4-020482EDDE32}"/>
              </a:ext>
            </a:extLst>
          </p:cNvPr>
          <p:cNvSpPr/>
          <p:nvPr/>
        </p:nvSpPr>
        <p:spPr>
          <a:xfrm>
            <a:off x="6804248" y="573124"/>
            <a:ext cx="2016224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结果如何？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CF5001D-5154-4C66-B662-73F24A6D0C2D}"/>
              </a:ext>
            </a:extLst>
          </p:cNvPr>
          <p:cNvSpPr txBox="1"/>
          <p:nvPr/>
        </p:nvSpPr>
        <p:spPr>
          <a:xfrm>
            <a:off x="1735088" y="5512876"/>
            <a:ext cx="6472758" cy="85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Test 1		B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．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Test 2		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．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Test 3		D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．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Test 4 </a:t>
            </a:r>
            <a:r>
              <a:rPr lang="zh-CN" altLang="en-US" sz="1800" b="1" dirty="0"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7572BF-6A22-4290-ADBE-0FAA391FF5A7}"/>
              </a:ext>
            </a:extLst>
          </p:cNvPr>
          <p:cNvSpPr txBox="1"/>
          <p:nvPr/>
        </p:nvSpPr>
        <p:spPr>
          <a:xfrm>
            <a:off x="1627076" y="5512876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CD2BD0-4EC3-4A49-979D-A10FCA5A2B07}"/>
              </a:ext>
            </a:extLst>
          </p:cNvPr>
          <p:cNvSpPr txBox="1"/>
          <p:nvPr/>
        </p:nvSpPr>
        <p:spPr>
          <a:xfrm>
            <a:off x="4325604" y="5909903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A55628E-EA3E-43FF-B753-77211A1BD237}"/>
              </a:ext>
            </a:extLst>
          </p:cNvPr>
          <p:cNvSpPr txBox="1"/>
          <p:nvPr/>
        </p:nvSpPr>
        <p:spPr>
          <a:xfrm>
            <a:off x="1627076" y="5880268"/>
            <a:ext cx="21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√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5" grpId="0"/>
      <p:bldP spid="14" grpId="0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二、向前抛出异常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6C87D9-0C86-4666-85D8-0D5B7FC7E50E}"/>
              </a:ext>
            </a:extLst>
          </p:cNvPr>
          <p:cNvSpPr txBox="1"/>
          <p:nvPr/>
        </p:nvSpPr>
        <p:spPr>
          <a:xfrm>
            <a:off x="899592" y="1944961"/>
            <a:ext cx="7416824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复杂的软件可能由很多模块构成，模块之间存在着复杂的调用关系，当某个模块发生异常时，可以不在模块内处理异常，而将异常抛给这个模块的调用方。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异常代码生成对象，当异常对象匹配某种异常类型时，该异常对象就被抛出到调用者。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143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二、向前抛出异常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7F41ADD-221A-4B66-B48E-0AF08AA7B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2139839"/>
            <a:ext cx="7992888" cy="387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03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二、向前抛出异常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6C87D9-0C86-4666-85D8-0D5B7FC7E50E}"/>
              </a:ext>
            </a:extLst>
          </p:cNvPr>
          <p:cNvSpPr txBox="1"/>
          <p:nvPr/>
        </p:nvSpPr>
        <p:spPr>
          <a:xfrm>
            <a:off x="899592" y="1944961"/>
            <a:ext cx="741682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throws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声明异常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88CD52-8319-4C4B-9136-1246DCCBA490}"/>
              </a:ext>
            </a:extLst>
          </p:cNvPr>
          <p:cNvSpPr txBox="1"/>
          <p:nvPr/>
        </p:nvSpPr>
        <p:spPr>
          <a:xfrm>
            <a:off x="978496" y="2611727"/>
            <a:ext cx="7913984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throws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声明某个方法可能抛出的各种异常。可以同时声明多个异常，之间由逗号隔开。 </a:t>
            </a:r>
          </a:p>
        </p:txBody>
      </p:sp>
      <p:pic>
        <p:nvPicPr>
          <p:cNvPr id="12" name="Picture 7" descr="语法">
            <a:extLst>
              <a:ext uri="{FF2B5EF4-FFF2-40B4-BE49-F238E27FC236}">
                <a16:creationId xmlns:a16="http://schemas.microsoft.com/office/drawing/2014/main" id="{3A14FF9F-A1E3-47D6-94DE-46FDA928F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96" y="386112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6">
            <a:extLst>
              <a:ext uri="{FF2B5EF4-FFF2-40B4-BE49-F238E27FC236}">
                <a16:creationId xmlns:a16="http://schemas.microsoft.com/office/drawing/2014/main" id="{DC47CC64-66B7-40F5-A192-3AE416233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3789040"/>
            <a:ext cx="6840760" cy="1080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0417C"/>
                </a:solidFill>
                <a:latin typeface="Source Code Pro"/>
              </a:rPr>
              <a:t>[</a:t>
            </a:r>
            <a:r>
              <a:rPr lang="zh-CN" altLang="en-US" sz="1400" b="1" dirty="0">
                <a:solidFill>
                  <a:srgbClr val="00417C"/>
                </a:solidFill>
                <a:latin typeface="Source Code Pro"/>
              </a:rPr>
              <a:t>修饰符</a:t>
            </a:r>
            <a:r>
              <a:rPr lang="en-US" altLang="zh-CN" sz="1400" b="1" dirty="0">
                <a:solidFill>
                  <a:srgbClr val="00417C"/>
                </a:solidFill>
                <a:latin typeface="Source Code Pro"/>
              </a:rPr>
              <a:t>] </a:t>
            </a:r>
            <a:r>
              <a:rPr lang="zh-CN" altLang="en-US" sz="1400" b="1" dirty="0">
                <a:solidFill>
                  <a:srgbClr val="00417C"/>
                </a:solidFill>
                <a:latin typeface="Source Code Pro"/>
              </a:rPr>
              <a:t>返回值类型</a:t>
            </a:r>
            <a:r>
              <a:rPr lang="en-US" altLang="zh-CN" sz="1400" b="1" dirty="0">
                <a:solidFill>
                  <a:srgbClr val="00417C"/>
                </a:solidFill>
                <a:latin typeface="Source Code Pro"/>
              </a:rPr>
              <a:t> </a:t>
            </a:r>
            <a:r>
              <a:rPr lang="zh-CN" altLang="en-US" sz="1400" b="1" dirty="0">
                <a:solidFill>
                  <a:srgbClr val="00417C"/>
                </a:solidFill>
                <a:latin typeface="Source Code Pro"/>
              </a:rPr>
              <a:t>方法名 </a:t>
            </a:r>
            <a:r>
              <a:rPr lang="en-US" altLang="zh-CN" sz="1400" b="1" dirty="0">
                <a:solidFill>
                  <a:srgbClr val="00417C"/>
                </a:solidFill>
                <a:latin typeface="Source Code Pro"/>
              </a:rPr>
              <a:t>([</a:t>
            </a:r>
            <a:r>
              <a:rPr lang="zh-CN" altLang="en-US" sz="1400" b="1" dirty="0">
                <a:solidFill>
                  <a:srgbClr val="00417C"/>
                </a:solidFill>
                <a:latin typeface="Source Code Pro"/>
              </a:rPr>
              <a:t>参数列表</a:t>
            </a:r>
            <a:r>
              <a:rPr lang="en-US" altLang="zh-CN" sz="1400" b="1" dirty="0">
                <a:solidFill>
                  <a:srgbClr val="00417C"/>
                </a:solidFill>
                <a:latin typeface="Source Code Pro"/>
              </a:rPr>
              <a:t>]) </a:t>
            </a:r>
            <a:r>
              <a:rPr lang="en-US" altLang="zh-CN" sz="1400" b="1" dirty="0">
                <a:solidFill>
                  <a:srgbClr val="FF0000"/>
                </a:solidFill>
                <a:latin typeface="Source Code Pro"/>
              </a:rPr>
              <a:t>throws</a:t>
            </a:r>
            <a:r>
              <a:rPr lang="en-US" altLang="zh-CN" sz="1400" b="1" dirty="0">
                <a:solidFill>
                  <a:srgbClr val="00417C"/>
                </a:solidFill>
                <a:latin typeface="Source Code Pro"/>
              </a:rPr>
              <a:t> </a:t>
            </a:r>
            <a:r>
              <a:rPr lang="zh-CN" altLang="en-US" sz="1400" b="1" dirty="0">
                <a:solidFill>
                  <a:srgbClr val="00417C"/>
                </a:solidFill>
                <a:latin typeface="Source Code Pro"/>
              </a:rPr>
              <a:t>异常类</a:t>
            </a:r>
            <a:r>
              <a:rPr lang="en-US" altLang="zh-CN" sz="1400" b="1" dirty="0">
                <a:solidFill>
                  <a:srgbClr val="00417C"/>
                </a:solidFill>
                <a:latin typeface="Source Code Pro"/>
              </a:rPr>
              <a:t>1[,</a:t>
            </a:r>
            <a:r>
              <a:rPr lang="zh-CN" altLang="en-US" sz="1400" b="1" dirty="0">
                <a:solidFill>
                  <a:srgbClr val="00417C"/>
                </a:solidFill>
                <a:latin typeface="Source Code Pro"/>
              </a:rPr>
              <a:t>异常类</a:t>
            </a:r>
            <a:r>
              <a:rPr lang="en-US" altLang="zh-CN" sz="1400" b="1" dirty="0">
                <a:solidFill>
                  <a:srgbClr val="00417C"/>
                </a:solidFill>
                <a:latin typeface="Source Code Pro"/>
              </a:rPr>
              <a:t>2,...]{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0417C"/>
                </a:solidFill>
                <a:latin typeface="Source Code Pro"/>
              </a:rPr>
              <a:t>      ......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0417C"/>
                </a:solidFill>
                <a:latin typeface="Source Code Pro"/>
              </a:rPr>
              <a:t>}</a:t>
            </a: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7FADBAC1-21AD-4B70-B6EA-A90CA6C7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5269558"/>
            <a:ext cx="6840760" cy="1080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public void fun() throws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NullPointerException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{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//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该函数如出现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NullPointerException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，则向前抛出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} </a:t>
            </a:r>
          </a:p>
        </p:txBody>
      </p:sp>
      <p:pic>
        <p:nvPicPr>
          <p:cNvPr id="4" name="Picture 14" descr="示例">
            <a:extLst>
              <a:ext uri="{FF2B5EF4-FFF2-40B4-BE49-F238E27FC236}">
                <a16:creationId xmlns:a16="http://schemas.microsoft.com/office/drawing/2014/main" id="{8CB3FF75-3446-445B-BD0E-6794F0E2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95" y="5268777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7245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二、向前抛出异常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6C87D9-0C86-4666-85D8-0D5B7FC7E50E}"/>
              </a:ext>
            </a:extLst>
          </p:cNvPr>
          <p:cNvSpPr txBox="1"/>
          <p:nvPr/>
        </p:nvSpPr>
        <p:spPr>
          <a:xfrm>
            <a:off x="899592" y="1944961"/>
            <a:ext cx="741682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throws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声明异常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88CD52-8319-4C4B-9136-1246DCCBA490}"/>
              </a:ext>
            </a:extLst>
          </p:cNvPr>
          <p:cNvSpPr txBox="1"/>
          <p:nvPr/>
        </p:nvSpPr>
        <p:spPr>
          <a:xfrm>
            <a:off x="978496" y="2611727"/>
            <a:ext cx="7913984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如果想要抛出所有类型的异常，则直接通过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throws Exception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来实现。 </a:t>
            </a:r>
          </a:p>
        </p:txBody>
      </p:sp>
      <p:pic>
        <p:nvPicPr>
          <p:cNvPr id="12" name="Picture 7" descr="语法">
            <a:extLst>
              <a:ext uri="{FF2B5EF4-FFF2-40B4-BE49-F238E27FC236}">
                <a16:creationId xmlns:a16="http://schemas.microsoft.com/office/drawing/2014/main" id="{3A14FF9F-A1E3-47D6-94DE-46FDA928F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96" y="386112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6">
            <a:extLst>
              <a:ext uri="{FF2B5EF4-FFF2-40B4-BE49-F238E27FC236}">
                <a16:creationId xmlns:a16="http://schemas.microsoft.com/office/drawing/2014/main" id="{DC47CC64-66B7-40F5-A192-3AE416233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3789040"/>
            <a:ext cx="6840760" cy="1080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0417C"/>
                </a:solidFill>
                <a:latin typeface="Source Code Pro"/>
              </a:rPr>
              <a:t>[</a:t>
            </a:r>
            <a:r>
              <a:rPr lang="zh-CN" altLang="en-US" sz="1400" b="1" dirty="0">
                <a:solidFill>
                  <a:srgbClr val="00417C"/>
                </a:solidFill>
                <a:latin typeface="Source Code Pro"/>
              </a:rPr>
              <a:t>修饰符</a:t>
            </a:r>
            <a:r>
              <a:rPr lang="en-US" altLang="zh-CN" sz="1400" b="1" dirty="0">
                <a:solidFill>
                  <a:srgbClr val="00417C"/>
                </a:solidFill>
                <a:latin typeface="Source Code Pro"/>
              </a:rPr>
              <a:t>] </a:t>
            </a:r>
            <a:r>
              <a:rPr lang="zh-CN" altLang="en-US" sz="1400" b="1" dirty="0">
                <a:solidFill>
                  <a:srgbClr val="00417C"/>
                </a:solidFill>
                <a:latin typeface="Source Code Pro"/>
              </a:rPr>
              <a:t>返回值类型</a:t>
            </a:r>
            <a:r>
              <a:rPr lang="en-US" altLang="zh-CN" sz="1400" b="1" dirty="0">
                <a:solidFill>
                  <a:srgbClr val="00417C"/>
                </a:solidFill>
                <a:latin typeface="Source Code Pro"/>
              </a:rPr>
              <a:t> </a:t>
            </a:r>
            <a:r>
              <a:rPr lang="zh-CN" altLang="en-US" sz="1400" b="1" dirty="0">
                <a:solidFill>
                  <a:srgbClr val="00417C"/>
                </a:solidFill>
                <a:latin typeface="Source Code Pro"/>
              </a:rPr>
              <a:t>方法名 </a:t>
            </a:r>
            <a:r>
              <a:rPr lang="en-US" altLang="zh-CN" sz="1400" b="1" dirty="0">
                <a:solidFill>
                  <a:srgbClr val="00417C"/>
                </a:solidFill>
                <a:latin typeface="Source Code Pro"/>
              </a:rPr>
              <a:t>([</a:t>
            </a:r>
            <a:r>
              <a:rPr lang="zh-CN" altLang="en-US" sz="1400" b="1" dirty="0">
                <a:solidFill>
                  <a:srgbClr val="00417C"/>
                </a:solidFill>
                <a:latin typeface="Source Code Pro"/>
              </a:rPr>
              <a:t>参数列表</a:t>
            </a:r>
            <a:r>
              <a:rPr lang="en-US" altLang="zh-CN" sz="1400" b="1" dirty="0">
                <a:solidFill>
                  <a:srgbClr val="00417C"/>
                </a:solidFill>
                <a:latin typeface="Source Code Pro"/>
              </a:rPr>
              <a:t>]) </a:t>
            </a:r>
            <a:r>
              <a:rPr lang="en-US" altLang="zh-CN" sz="1400" b="1" dirty="0">
                <a:solidFill>
                  <a:srgbClr val="FF0000"/>
                </a:solidFill>
                <a:latin typeface="Source Code Pro"/>
              </a:rPr>
              <a:t>throws</a:t>
            </a:r>
            <a:r>
              <a:rPr lang="en-US" altLang="zh-CN" sz="1400" b="1" dirty="0">
                <a:solidFill>
                  <a:srgbClr val="00417C"/>
                </a:solidFill>
                <a:latin typeface="Source Code Pro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Source Code Pro"/>
              </a:rPr>
              <a:t>Exception</a:t>
            </a:r>
            <a:r>
              <a:rPr lang="en-US" altLang="zh-CN" sz="1400" b="1" dirty="0">
                <a:solidFill>
                  <a:srgbClr val="00417C"/>
                </a:solidFill>
                <a:latin typeface="Source Code Pro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0417C"/>
                </a:solidFill>
                <a:latin typeface="Source Code Pro"/>
              </a:rPr>
              <a:t>      ......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00417C"/>
                </a:solidFill>
                <a:latin typeface="Source Code Pro"/>
              </a:rPr>
              <a:t>}</a:t>
            </a: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7FADBAC1-21AD-4B70-B6EA-A90CA6C7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5269558"/>
            <a:ext cx="6840760" cy="1080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public void fun() throws Exception {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//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该函数如出现异常，则向前抛出 </a:t>
            </a:r>
          </a:p>
          <a:p>
            <a:pPr>
              <a:lnSpc>
                <a:spcPct val="150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} </a:t>
            </a:r>
          </a:p>
        </p:txBody>
      </p:sp>
      <p:pic>
        <p:nvPicPr>
          <p:cNvPr id="4" name="Picture 14" descr="示例">
            <a:extLst>
              <a:ext uri="{FF2B5EF4-FFF2-40B4-BE49-F238E27FC236}">
                <a16:creationId xmlns:a16="http://schemas.microsoft.com/office/drawing/2014/main" id="{8CB3FF75-3446-445B-BD0E-6794F0E2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95" y="5268777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615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二、向前抛出异常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6C87D9-0C86-4666-85D8-0D5B7FC7E50E}"/>
              </a:ext>
            </a:extLst>
          </p:cNvPr>
          <p:cNvSpPr txBox="1"/>
          <p:nvPr/>
        </p:nvSpPr>
        <p:spPr>
          <a:xfrm>
            <a:off x="899592" y="1944961"/>
            <a:ext cx="741682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throws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声明异常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88CD52-8319-4C4B-9136-1246DCCBA490}"/>
              </a:ext>
            </a:extLst>
          </p:cNvPr>
          <p:cNvSpPr txBox="1"/>
          <p:nvPr/>
        </p:nvSpPr>
        <p:spPr>
          <a:xfrm>
            <a:off x="978496" y="2611727"/>
            <a:ext cx="7913984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对于抛出的异常，调用者可以就地处理，也可以再通过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thows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继续抛出。 </a:t>
            </a: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7FADBAC1-21AD-4B70-B6EA-A90CA6C7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3861048"/>
            <a:ext cx="6624736" cy="2916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/*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声明异常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fun() throws Exception{ ... ... }</a:t>
            </a:r>
          </a:p>
          <a:p>
            <a:pPr>
              <a:lnSpc>
                <a:spcPts val="2000"/>
              </a:lnSpc>
            </a:pPr>
            <a:endParaRPr lang="en-US" altLang="zh-CN" sz="1500" dirty="0">
              <a:solidFill>
                <a:srgbClr val="00417C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/*</a:t>
            </a:r>
            <a:r>
              <a:rPr lang="zh-CN" altLang="en-US" sz="1500" b="1" dirty="0">
                <a:solidFill>
                  <a:srgbClr val="FF0000"/>
                </a:solidFill>
                <a:latin typeface="Source Code Pro"/>
              </a:rPr>
              <a:t>就地处理*</a:t>
            </a: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try{ 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fun(); /*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调用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fun()*/ 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catch(Exception ex1){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/*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处理异常*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/ 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finally{ /*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可选*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/ } </a:t>
            </a:r>
          </a:p>
        </p:txBody>
      </p:sp>
      <p:pic>
        <p:nvPicPr>
          <p:cNvPr id="4" name="Picture 14" descr="示例">
            <a:extLst>
              <a:ext uri="{FF2B5EF4-FFF2-40B4-BE49-F238E27FC236}">
                <a16:creationId xmlns:a16="http://schemas.microsoft.com/office/drawing/2014/main" id="{8CB3FF75-3446-445B-BD0E-6794F0E2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95" y="386104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401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二、向前抛出异常</a:t>
            </a: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7FADBAC1-21AD-4B70-B6EA-A90CA6C7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769" y="1891124"/>
            <a:ext cx="7488832" cy="4932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tIns="252000" anchor="ctr"/>
          <a:lstStyle/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package exception; 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0417C"/>
                </a:solidFill>
                <a:latin typeface="Source Code Pro"/>
              </a:rPr>
              <a:t>javax.swing.JOptionPane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; 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public class Calc5 { </a:t>
            </a:r>
            <a:endParaRPr lang="zh-CN" altLang="en-US" sz="1400" dirty="0">
              <a:solidFill>
                <a:srgbClr val="00417C"/>
              </a:solidFill>
              <a:latin typeface="Source Code Pro"/>
            </a:endParaRPr>
          </a:p>
          <a:p>
            <a:pPr>
              <a:lnSpc>
                <a:spcPts val="1700"/>
              </a:lnSpc>
            </a:pPr>
            <a:r>
              <a:rPr lang="zh-CN" altLang="en-US" sz="1400" dirty="0">
                <a:solidFill>
                  <a:srgbClr val="00417C"/>
                </a:solidFill>
                <a:latin typeface="Source Code Pro"/>
              </a:rPr>
              <a:t>   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public static void </a:t>
            </a:r>
            <a:r>
              <a:rPr lang="en-US" altLang="zh-CN" sz="1400" dirty="0" err="1">
                <a:solidFill>
                  <a:srgbClr val="00417C"/>
                </a:solidFill>
                <a:latin typeface="Source Code Pro"/>
              </a:rPr>
              <a:t>calcArea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() throws Exception{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   String str = </a:t>
            </a:r>
            <a:r>
              <a:rPr lang="en-US" altLang="zh-CN" sz="1400" dirty="0" err="1">
                <a:solidFill>
                  <a:srgbClr val="00417C"/>
                </a:solidFill>
                <a:latin typeface="Source Code Pro"/>
              </a:rPr>
              <a:t>JOptionPane.showInputDialog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(null, "</a:t>
            </a:r>
            <a:r>
              <a:rPr lang="zh-CN" altLang="en-US" sz="1400" dirty="0">
                <a:solidFill>
                  <a:srgbClr val="00417C"/>
                </a:solidFill>
                <a:latin typeface="Source Code Pro"/>
              </a:rPr>
              <a:t>请您输入半径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");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   double r = </a:t>
            </a:r>
            <a:r>
              <a:rPr lang="en-US" altLang="zh-CN" sz="1400" dirty="0" err="1">
                <a:solidFill>
                  <a:srgbClr val="00417C"/>
                </a:solidFill>
                <a:latin typeface="Source Code Pro"/>
              </a:rPr>
              <a:t>Double.parseDouble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(str); 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   double area = </a:t>
            </a:r>
            <a:r>
              <a:rPr lang="en-US" altLang="zh-CN" sz="1400" dirty="0" err="1">
                <a:solidFill>
                  <a:srgbClr val="00417C"/>
                </a:solidFill>
                <a:latin typeface="Source Code Pro"/>
              </a:rPr>
              <a:t>Math.PI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* r * r; 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0417C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("</a:t>
            </a:r>
            <a:r>
              <a:rPr lang="zh-CN" altLang="en-US" sz="1400" dirty="0">
                <a:solidFill>
                  <a:srgbClr val="00417C"/>
                </a:solidFill>
                <a:latin typeface="Source Code Pro"/>
              </a:rPr>
              <a:t>该圆面积是：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" + area); 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}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public static void main(String[] </a:t>
            </a:r>
            <a:r>
              <a:rPr lang="en-US" altLang="zh-CN" sz="1400" dirty="0" err="1">
                <a:solidFill>
                  <a:srgbClr val="00417C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) { 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   try{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       </a:t>
            </a:r>
            <a:r>
              <a:rPr lang="en-US" altLang="zh-CN" sz="1400" dirty="0" err="1">
                <a:solidFill>
                  <a:srgbClr val="00417C"/>
                </a:solidFill>
                <a:latin typeface="Source Code Pro"/>
              </a:rPr>
              <a:t>calcArea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();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   } 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   catch(</a:t>
            </a:r>
            <a:r>
              <a:rPr lang="en-US" altLang="zh-CN" sz="1400" dirty="0" err="1">
                <a:solidFill>
                  <a:srgbClr val="00417C"/>
                </a:solidFill>
                <a:latin typeface="Source Code Pro"/>
              </a:rPr>
              <a:t>NumberFormatException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ex){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       </a:t>
            </a:r>
            <a:r>
              <a:rPr lang="en-US" altLang="zh-CN" sz="1400" dirty="0" err="1">
                <a:solidFill>
                  <a:srgbClr val="00417C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("</a:t>
            </a:r>
            <a:r>
              <a:rPr lang="zh-CN" altLang="en-US" sz="1400" dirty="0">
                <a:solidFill>
                  <a:srgbClr val="00417C"/>
                </a:solidFill>
                <a:latin typeface="Source Code Pro"/>
              </a:rPr>
              <a:t>格式错误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"); 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   } 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   catch(Exception ex){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       </a:t>
            </a:r>
            <a:r>
              <a:rPr lang="en-US" altLang="zh-CN" sz="1400" dirty="0" err="1">
                <a:solidFill>
                  <a:srgbClr val="00417C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("</a:t>
            </a:r>
            <a:r>
              <a:rPr lang="zh-CN" altLang="en-US" sz="1400" dirty="0">
                <a:solidFill>
                  <a:srgbClr val="00417C"/>
                </a:solidFill>
                <a:latin typeface="Source Code Pro"/>
              </a:rPr>
              <a:t>转换不成功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"); 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   } 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   finally{ </a:t>
            </a:r>
            <a:r>
              <a:rPr lang="en-US" altLang="zh-CN" sz="1400" dirty="0" err="1">
                <a:solidFill>
                  <a:srgbClr val="00417C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("</a:t>
            </a:r>
            <a:r>
              <a:rPr lang="zh-CN" altLang="en-US" sz="1400" dirty="0">
                <a:solidFill>
                  <a:srgbClr val="00417C"/>
                </a:solidFill>
                <a:latin typeface="Source Code Pro"/>
              </a:rPr>
              <a:t>程序运行完毕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");} 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} </a:t>
            </a:r>
          </a:p>
          <a:p>
            <a:pPr>
              <a:lnSpc>
                <a:spcPts val="17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} </a:t>
            </a:r>
          </a:p>
          <a:p>
            <a:pPr>
              <a:lnSpc>
                <a:spcPts val="2000"/>
              </a:lnSpc>
            </a:pPr>
            <a:endParaRPr lang="en-US" altLang="zh-CN" sz="1500" dirty="0">
              <a:solidFill>
                <a:srgbClr val="00417C"/>
              </a:solidFill>
              <a:latin typeface="Source Code Pro"/>
            </a:endParaRPr>
          </a:p>
        </p:txBody>
      </p:sp>
      <p:pic>
        <p:nvPicPr>
          <p:cNvPr id="4" name="Picture 14" descr="示例">
            <a:extLst>
              <a:ext uri="{FF2B5EF4-FFF2-40B4-BE49-F238E27FC236}">
                <a16:creationId xmlns:a16="http://schemas.microsoft.com/office/drawing/2014/main" id="{8CB3FF75-3446-445B-BD0E-6794F0E2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89" y="19168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21">
            <a:extLst>
              <a:ext uri="{FF2B5EF4-FFF2-40B4-BE49-F238E27FC236}">
                <a16:creationId xmlns:a16="http://schemas.microsoft.com/office/drawing/2014/main" id="{E9FACE02-AFEB-46C3-8A35-CEDD6F850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813" y="1922714"/>
            <a:ext cx="1925687" cy="646986"/>
          </a:xfrm>
          <a:prstGeom prst="wedgeRoundRectCallout">
            <a:avLst>
              <a:gd name="adj1" fmla="val -62020"/>
              <a:gd name="adj2" fmla="val 5034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该函数中如果出现异常，向前抛出。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1555A3-4DEE-48DB-9582-E85CD33402B6}"/>
              </a:ext>
            </a:extLst>
          </p:cNvPr>
          <p:cNvSpPr/>
          <p:nvPr/>
        </p:nvSpPr>
        <p:spPr>
          <a:xfrm>
            <a:off x="1979712" y="2602187"/>
            <a:ext cx="5004000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AutoShape 21">
            <a:extLst>
              <a:ext uri="{FF2B5EF4-FFF2-40B4-BE49-F238E27FC236}">
                <a16:creationId xmlns:a16="http://schemas.microsoft.com/office/drawing/2014/main" id="{7B1E314C-6356-40E3-B861-7AD95687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9289" y="3573016"/>
            <a:ext cx="2079175" cy="646986"/>
          </a:xfrm>
          <a:prstGeom prst="wedgeRoundRectCallout">
            <a:avLst>
              <a:gd name="adj1" fmla="val -61625"/>
              <a:gd name="adj2" fmla="val 5392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try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块将可能出现异常的代码包起来。</a:t>
            </a:r>
          </a:p>
        </p:txBody>
      </p:sp>
      <p:sp>
        <p:nvSpPr>
          <p:cNvPr id="16" name="AutoShape 21">
            <a:extLst>
              <a:ext uri="{FF2B5EF4-FFF2-40B4-BE49-F238E27FC236}">
                <a16:creationId xmlns:a16="http://schemas.microsoft.com/office/drawing/2014/main" id="{81CB1A9E-5B30-42EC-BE3A-3FA6A61A1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4843" y="5186941"/>
            <a:ext cx="2079175" cy="374571"/>
          </a:xfrm>
          <a:prstGeom prst="wedgeRoundRectCallout">
            <a:avLst>
              <a:gd name="adj1" fmla="val -62182"/>
              <a:gd name="adj2" fmla="val -511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处理异常。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976E87-0D8B-4312-B253-BD457175117F}"/>
              </a:ext>
            </a:extLst>
          </p:cNvPr>
          <p:cNvSpPr/>
          <p:nvPr/>
        </p:nvSpPr>
        <p:spPr>
          <a:xfrm>
            <a:off x="2250016" y="4120536"/>
            <a:ext cx="4176000" cy="64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2C59CC-C71E-4644-BB14-8FBEA0568962}"/>
              </a:ext>
            </a:extLst>
          </p:cNvPr>
          <p:cNvSpPr/>
          <p:nvPr/>
        </p:nvSpPr>
        <p:spPr>
          <a:xfrm>
            <a:off x="2247444" y="4803261"/>
            <a:ext cx="4176000" cy="129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313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15" grpId="0" animBg="1"/>
      <p:bldP spid="16" grpId="0" animBg="1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二、向前抛出异常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6C87D9-0C86-4666-85D8-0D5B7FC7E50E}"/>
              </a:ext>
            </a:extLst>
          </p:cNvPr>
          <p:cNvSpPr txBox="1"/>
          <p:nvPr/>
        </p:nvSpPr>
        <p:spPr>
          <a:xfrm>
            <a:off x="899592" y="1944961"/>
            <a:ext cx="741682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throws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声明异常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88CD52-8319-4C4B-9136-1246DCCBA490}"/>
              </a:ext>
            </a:extLst>
          </p:cNvPr>
          <p:cNvSpPr txBox="1"/>
          <p:nvPr/>
        </p:nvSpPr>
        <p:spPr>
          <a:xfrm>
            <a:off x="978496" y="2611727"/>
            <a:ext cx="7913984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对于抛出的异常，调用者可以就地处理，也可以再通过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thows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继续抛出。 </a:t>
            </a: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7FADBAC1-21AD-4B70-B6EA-A90CA6C7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3861048"/>
            <a:ext cx="6624736" cy="2592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/*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声明异常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fun() throws Exception{ 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... ... 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}</a:t>
            </a:r>
          </a:p>
          <a:p>
            <a:pPr>
              <a:lnSpc>
                <a:spcPts val="2000"/>
              </a:lnSpc>
            </a:pPr>
            <a:endParaRPr lang="en-US" altLang="zh-CN" sz="1500" dirty="0">
              <a:solidFill>
                <a:srgbClr val="00417C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/*</a:t>
            </a:r>
            <a:r>
              <a:rPr lang="zh-CN" altLang="en-US" sz="1500" b="1" dirty="0">
                <a:solidFill>
                  <a:srgbClr val="FF0000"/>
                </a:solidFill>
                <a:latin typeface="Source Code Pro"/>
              </a:rPr>
              <a:t>继续抛出*</a:t>
            </a:r>
            <a:r>
              <a:rPr lang="en-US" altLang="zh-CN" sz="1500" b="1" dirty="0">
                <a:solidFill>
                  <a:srgbClr val="FF0000"/>
                </a:solidFill>
                <a:latin typeface="Source Code Pro"/>
              </a:rPr>
              <a:t>/</a:t>
            </a:r>
          </a:p>
          <a:p>
            <a:pPr>
              <a:lnSpc>
                <a:spcPts val="2000"/>
              </a:lnSpc>
            </a:pP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callFun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() throws Exception{ 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fun(); /*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调用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fun()*/ 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}</a:t>
            </a:r>
          </a:p>
        </p:txBody>
      </p:sp>
      <p:pic>
        <p:nvPicPr>
          <p:cNvPr id="4" name="Picture 14" descr="示例">
            <a:extLst>
              <a:ext uri="{FF2B5EF4-FFF2-40B4-BE49-F238E27FC236}">
                <a16:creationId xmlns:a16="http://schemas.microsoft.com/office/drawing/2014/main" id="{8CB3FF75-3446-445B-BD0E-6794F0E2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95" y="386104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493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二、向前抛出异常</a:t>
            </a: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7FADBAC1-21AD-4B70-B6EA-A90CA6C7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769" y="1891124"/>
            <a:ext cx="7488832" cy="4104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tIns="72000" bIns="72000" anchor="ctr"/>
          <a:lstStyle/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package exception;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import </a:t>
            </a:r>
            <a:r>
              <a:rPr lang="en-US" altLang="zh-CN" sz="1400" dirty="0" err="1">
                <a:solidFill>
                  <a:srgbClr val="00417C"/>
                </a:solidFill>
                <a:latin typeface="Source Code Pro"/>
              </a:rPr>
              <a:t>javax.swing.JOptionPane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public class Calc6 {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public static void </a:t>
            </a:r>
            <a:r>
              <a:rPr lang="en-US" altLang="zh-CN" sz="1400" dirty="0" err="1">
                <a:solidFill>
                  <a:srgbClr val="00417C"/>
                </a:solidFill>
                <a:latin typeface="Source Code Pro"/>
              </a:rPr>
              <a:t>calcArea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() throws Exception{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   String str = </a:t>
            </a:r>
            <a:r>
              <a:rPr lang="en-US" altLang="zh-CN" sz="1400" dirty="0" err="1">
                <a:solidFill>
                  <a:srgbClr val="00417C"/>
                </a:solidFill>
                <a:latin typeface="Source Code Pro"/>
              </a:rPr>
              <a:t>JOptionPane.showInputDialog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(null, "</a:t>
            </a:r>
            <a:r>
              <a:rPr lang="zh-CN" altLang="en-US" sz="1400" dirty="0">
                <a:solidFill>
                  <a:srgbClr val="00417C"/>
                </a:solidFill>
                <a:latin typeface="Source Code Pro"/>
              </a:rPr>
              <a:t>请您输入半径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");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   double r = </a:t>
            </a:r>
            <a:r>
              <a:rPr lang="en-US" altLang="zh-CN" sz="1400" dirty="0" err="1">
                <a:solidFill>
                  <a:srgbClr val="00417C"/>
                </a:solidFill>
                <a:latin typeface="Source Code Pro"/>
              </a:rPr>
              <a:t>Double.parseDouble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(str);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   double area = </a:t>
            </a:r>
            <a:r>
              <a:rPr lang="en-US" altLang="zh-CN" sz="1400" dirty="0" err="1">
                <a:solidFill>
                  <a:srgbClr val="00417C"/>
                </a:solidFill>
                <a:latin typeface="Source Code Pro"/>
              </a:rPr>
              <a:t>Math.PI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* r * r;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0417C"/>
                </a:solidFill>
                <a:latin typeface="Source Code Pro"/>
              </a:rPr>
              <a:t>System.out.println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("</a:t>
            </a:r>
            <a:r>
              <a:rPr lang="zh-CN" altLang="en-US" sz="1400" dirty="0">
                <a:solidFill>
                  <a:srgbClr val="00417C"/>
                </a:solidFill>
                <a:latin typeface="Source Code Pro"/>
              </a:rPr>
              <a:t>该圆面积是：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" + area);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}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	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public static void main(String[] </a:t>
            </a:r>
            <a:r>
              <a:rPr lang="en-US" altLang="zh-CN" sz="1400" dirty="0" err="1">
                <a:solidFill>
                  <a:srgbClr val="00417C"/>
                </a:solidFill>
                <a:latin typeface="Source Code Pro"/>
              </a:rPr>
              <a:t>args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) throws Exception{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   </a:t>
            </a:r>
            <a:r>
              <a:rPr lang="en-US" altLang="zh-CN" sz="1400" dirty="0" err="1">
                <a:solidFill>
                  <a:srgbClr val="00417C"/>
                </a:solidFill>
                <a:latin typeface="Source Code Pro"/>
              </a:rPr>
              <a:t>calcArea</a:t>
            </a: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();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   } </a:t>
            </a:r>
          </a:p>
          <a:p>
            <a:pPr>
              <a:lnSpc>
                <a:spcPts val="2000"/>
              </a:lnSpc>
            </a:pPr>
            <a:r>
              <a:rPr lang="en-US" altLang="zh-CN" sz="1400" dirty="0">
                <a:solidFill>
                  <a:srgbClr val="00417C"/>
                </a:solidFill>
                <a:latin typeface="Source Code Pro"/>
              </a:rPr>
              <a:t>} </a:t>
            </a:r>
          </a:p>
        </p:txBody>
      </p:sp>
      <p:pic>
        <p:nvPicPr>
          <p:cNvPr id="4" name="Picture 14" descr="示例">
            <a:extLst>
              <a:ext uri="{FF2B5EF4-FFF2-40B4-BE49-F238E27FC236}">
                <a16:creationId xmlns:a16="http://schemas.microsoft.com/office/drawing/2014/main" id="{8CB3FF75-3446-445B-BD0E-6794F0E2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89" y="19168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21">
            <a:extLst>
              <a:ext uri="{FF2B5EF4-FFF2-40B4-BE49-F238E27FC236}">
                <a16:creationId xmlns:a16="http://schemas.microsoft.com/office/drawing/2014/main" id="{E9FACE02-AFEB-46C3-8A35-CEDD6F850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929" y="2398168"/>
            <a:ext cx="1925687" cy="646986"/>
          </a:xfrm>
          <a:prstGeom prst="wedgeRoundRectCallout">
            <a:avLst>
              <a:gd name="adj1" fmla="val -62020"/>
              <a:gd name="adj2" fmla="val 5034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该函数中如果出现异常，向前抛出。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1555A3-4DEE-48DB-9582-E85CD33402B6}"/>
              </a:ext>
            </a:extLst>
          </p:cNvPr>
          <p:cNvSpPr/>
          <p:nvPr/>
        </p:nvSpPr>
        <p:spPr>
          <a:xfrm>
            <a:off x="1956420" y="3065367"/>
            <a:ext cx="5004000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AutoShape 21">
            <a:extLst>
              <a:ext uri="{FF2B5EF4-FFF2-40B4-BE49-F238E27FC236}">
                <a16:creationId xmlns:a16="http://schemas.microsoft.com/office/drawing/2014/main" id="{7B1E314C-6356-40E3-B861-7AD95687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427" y="3850267"/>
            <a:ext cx="1875190" cy="919401"/>
          </a:xfrm>
          <a:prstGeom prst="wedgeRoundRectCallout">
            <a:avLst>
              <a:gd name="adj1" fmla="val -62242"/>
              <a:gd name="adj2" fmla="val 6022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调用过程中发生异常，调用者继续向前抛出。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91B7969-156F-4921-88A5-AC1443E56E35}"/>
              </a:ext>
            </a:extLst>
          </p:cNvPr>
          <p:cNvSpPr/>
          <p:nvPr/>
        </p:nvSpPr>
        <p:spPr>
          <a:xfrm>
            <a:off x="1956420" y="4857585"/>
            <a:ext cx="5976000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811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animBg="1"/>
      <p:bldP spid="15" grpId="0" animBg="1"/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二、向前抛出异常</a:t>
            </a:r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0DC9D17E-930D-4E6B-9DEF-00DC67411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883" y="1730241"/>
            <a:ext cx="7387605" cy="5083135"/>
          </a:xfrm>
          <a:prstGeom prst="roundRect">
            <a:avLst>
              <a:gd name="adj" fmla="val 6296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>
            <a:lvl1pPr defTabSz="4445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445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445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445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445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445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445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445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445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public class Test7 {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public static void divide() throws Exception {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Scanner in = new Scanner(System.in);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b="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请输入被除数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:");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int num1 = </a:t>
            </a:r>
            <a:r>
              <a:rPr lang="en-US" altLang="zh-CN" sz="1500" b="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in.nextInt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();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b="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请输入除数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:");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int num2 = </a:t>
            </a:r>
            <a:r>
              <a:rPr lang="en-US" altLang="zh-CN" sz="1500" b="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in.nextInt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();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b="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b="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String.format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("%d / %d = %d", 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	num1, num2, num1/ num2));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}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sz="1500" b="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) {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try {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	divide();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} catch (Exception e) {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e.printStackTrace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();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}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}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//	public static void main(String[] </a:t>
            </a:r>
            <a:r>
              <a:rPr lang="en-US" altLang="zh-CN" sz="1500" b="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) throws Exception {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//		divide();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//	}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FF16B5CC-0D44-40F3-8CD6-A99A6E3E8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985" y="1261413"/>
            <a:ext cx="2376264" cy="646986"/>
          </a:xfrm>
          <a:prstGeom prst="wedgeRoundRectCallout">
            <a:avLst>
              <a:gd name="adj1" fmla="val -47758"/>
              <a:gd name="adj2" fmla="val 7608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divide()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方法未处理异常，而只是声明异常</a:t>
            </a: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4314578A-A5CB-4941-AAFD-7D8099408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304" y="3399171"/>
            <a:ext cx="1756846" cy="919401"/>
          </a:xfrm>
          <a:prstGeom prst="wedgeRoundRectCallout">
            <a:avLst>
              <a:gd name="adj1" fmla="val -56723"/>
              <a:gd name="adj2" fmla="val 7848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方式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：调用者通过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try-catch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捕获并处理异常 </a:t>
            </a:r>
          </a:p>
        </p:txBody>
      </p:sp>
      <p:sp>
        <p:nvSpPr>
          <p:cNvPr id="20" name="AutoShape 10">
            <a:extLst>
              <a:ext uri="{FF2B5EF4-FFF2-40B4-BE49-F238E27FC236}">
                <a16:creationId xmlns:a16="http://schemas.microsoft.com/office/drawing/2014/main" id="{22AE174B-1902-4BBC-9E78-83386FEEA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59" y="4716469"/>
            <a:ext cx="2160736" cy="646986"/>
          </a:xfrm>
          <a:prstGeom prst="wedgeRoundRectCallout">
            <a:avLst>
              <a:gd name="adj1" fmla="val 42217"/>
              <a:gd name="adj2" fmla="val 12322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方式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：调用者通过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throws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继续声明异常 </a:t>
            </a:r>
          </a:p>
        </p:txBody>
      </p:sp>
      <p:pic>
        <p:nvPicPr>
          <p:cNvPr id="5" name="Picture 14" descr="示例">
            <a:extLst>
              <a:ext uri="{FF2B5EF4-FFF2-40B4-BE49-F238E27FC236}">
                <a16:creationId xmlns:a16="http://schemas.microsoft.com/office/drawing/2014/main" id="{121DF497-BCAE-4510-9C15-50A5B4536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89" y="19168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4BCB836-6F15-4EC6-B0A5-1FBE07DBB5C5}"/>
              </a:ext>
            </a:extLst>
          </p:cNvPr>
          <p:cNvSpPr/>
          <p:nvPr/>
        </p:nvSpPr>
        <p:spPr>
          <a:xfrm>
            <a:off x="2123728" y="2086556"/>
            <a:ext cx="6012000" cy="20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6AD8F7-B8B9-4EFB-A52C-815A8855CB0B}"/>
              </a:ext>
            </a:extLst>
          </p:cNvPr>
          <p:cNvSpPr/>
          <p:nvPr/>
        </p:nvSpPr>
        <p:spPr>
          <a:xfrm>
            <a:off x="2123728" y="4390932"/>
            <a:ext cx="5616624" cy="11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68FDC3-9691-42C6-9FE7-03513041D0C4}"/>
              </a:ext>
            </a:extLst>
          </p:cNvPr>
          <p:cNvSpPr/>
          <p:nvPr/>
        </p:nvSpPr>
        <p:spPr>
          <a:xfrm>
            <a:off x="2123728" y="5727691"/>
            <a:ext cx="6624000" cy="797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397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一、什么是异常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6292933-B146-4C6E-9443-7C63A2F4EB0A}"/>
              </a:ext>
            </a:extLst>
          </p:cNvPr>
          <p:cNvSpPr txBox="1"/>
          <p:nvPr/>
        </p:nvSpPr>
        <p:spPr>
          <a:xfrm>
            <a:off x="899592" y="2505670"/>
            <a:ext cx="7776864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异常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(Exception)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又称为例外，在程序执行的过程中，任何中断正常程序流程的现象或事件都是异常或错误。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4EBB8D-17EE-434B-89B7-50E75ED9303E}"/>
              </a:ext>
            </a:extLst>
          </p:cNvPr>
          <p:cNvSpPr txBox="1"/>
          <p:nvPr/>
        </p:nvSpPr>
        <p:spPr>
          <a:xfrm>
            <a:off x="899592" y="371703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异常的分类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914544-181E-40C1-99AE-6ECCD4D57669}"/>
              </a:ext>
            </a:extLst>
          </p:cNvPr>
          <p:cNvSpPr txBox="1"/>
          <p:nvPr/>
        </p:nvSpPr>
        <p:spPr>
          <a:xfrm>
            <a:off x="899592" y="4257339"/>
            <a:ext cx="259200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17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程序可控制异常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DA756C-8C27-4A0C-B528-91AB7DB34133}"/>
              </a:ext>
            </a:extLst>
          </p:cNvPr>
          <p:cNvSpPr txBox="1"/>
          <p:nvPr/>
        </p:nvSpPr>
        <p:spPr>
          <a:xfrm>
            <a:off x="899592" y="4835605"/>
            <a:ext cx="259200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17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程序不可控异常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8BD533-92F9-41C8-B0D0-2953989EACBB}"/>
              </a:ext>
            </a:extLst>
          </p:cNvPr>
          <p:cNvSpPr txBox="1"/>
          <p:nvPr/>
        </p:nvSpPr>
        <p:spPr>
          <a:xfrm>
            <a:off x="899592" y="5413871"/>
            <a:ext cx="259200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17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人为异常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EA33182-6EAB-445B-A0CB-9B359470001D}"/>
              </a:ext>
            </a:extLst>
          </p:cNvPr>
          <p:cNvSpPr txBox="1"/>
          <p:nvPr/>
        </p:nvSpPr>
        <p:spPr>
          <a:xfrm>
            <a:off x="4355975" y="4333530"/>
            <a:ext cx="4360993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这类异常可被系统发现，并通过程序被处理和控制。一般是可预见的错误，不是致命的。例如：除数为零，数组下标越界。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F355623C-8FD0-4F4B-86C6-4F41C4881C13}"/>
              </a:ext>
            </a:extLst>
          </p:cNvPr>
          <p:cNvCxnSpPr>
            <a:cxnSpLocks/>
          </p:cNvCxnSpPr>
          <p:nvPr/>
        </p:nvCxnSpPr>
        <p:spPr>
          <a:xfrm>
            <a:off x="3491592" y="4579159"/>
            <a:ext cx="4968840" cy="1226105"/>
          </a:xfrm>
          <a:prstGeom prst="bentConnector3">
            <a:avLst>
              <a:gd name="adj1" fmla="val 1319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93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3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二、向前抛出异常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6C87D9-0C86-4666-85D8-0D5B7FC7E50E}"/>
              </a:ext>
            </a:extLst>
          </p:cNvPr>
          <p:cNvSpPr txBox="1"/>
          <p:nvPr/>
        </p:nvSpPr>
        <p:spPr>
          <a:xfrm>
            <a:off x="899592" y="1944961"/>
            <a:ext cx="741682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手动抛出异常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88CD52-8319-4C4B-9136-1246DCCBA490}"/>
              </a:ext>
            </a:extLst>
          </p:cNvPr>
          <p:cNvSpPr txBox="1"/>
          <p:nvPr/>
        </p:nvSpPr>
        <p:spPr>
          <a:xfrm>
            <a:off x="978496" y="2611727"/>
            <a:ext cx="7913984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除了系统自动生成异常对象，还可以手动生成异常对象，并用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语句抛出异常。 </a:t>
            </a: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7FADBAC1-21AD-4B70-B6EA-A90CA6C7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3861048"/>
            <a:ext cx="6624736" cy="1620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/*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生成异常对象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IOException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e=new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IOException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();</a:t>
            </a:r>
          </a:p>
          <a:p>
            <a:pPr>
              <a:lnSpc>
                <a:spcPts val="2000"/>
              </a:lnSpc>
            </a:pPr>
            <a:endParaRPr lang="en-US" altLang="zh-CN" sz="1500" dirty="0">
              <a:solidFill>
                <a:srgbClr val="00417C"/>
              </a:solidFill>
              <a:latin typeface="Source Code Pro"/>
            </a:endParaRP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/*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抛出异常对象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*/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throw e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； </a:t>
            </a:r>
          </a:p>
        </p:txBody>
      </p:sp>
      <p:pic>
        <p:nvPicPr>
          <p:cNvPr id="4" name="Picture 14" descr="示例">
            <a:extLst>
              <a:ext uri="{FF2B5EF4-FFF2-40B4-BE49-F238E27FC236}">
                <a16:creationId xmlns:a16="http://schemas.microsoft.com/office/drawing/2014/main" id="{8CB3FF75-3446-445B-BD0E-6794F0E2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95" y="386104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500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二、向前抛出异常</a:t>
            </a: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7FADBAC1-21AD-4B70-B6EA-A90CA6C7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769" y="1891124"/>
            <a:ext cx="7488832" cy="4824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tIns="72000" bIns="72000" anchor="ctr"/>
          <a:lstStyle/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public class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studentTest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public static void main(String[]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args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){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 Student s =new Student();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s.regist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(-1001);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}	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}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class Student{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int id;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public void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regist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(int id){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  if (id&gt;0){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     this.id=id;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  }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  else{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    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("input error");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     throw new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RuntimeException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("Your input is error");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  }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}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}</a:t>
            </a:r>
          </a:p>
        </p:txBody>
      </p:sp>
      <p:pic>
        <p:nvPicPr>
          <p:cNvPr id="4" name="Picture 14" descr="示例">
            <a:extLst>
              <a:ext uri="{FF2B5EF4-FFF2-40B4-BE49-F238E27FC236}">
                <a16:creationId xmlns:a16="http://schemas.microsoft.com/office/drawing/2014/main" id="{8CB3FF75-3446-445B-BD0E-6794F0E2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89" y="19168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81555A3-4DEE-48DB-9582-E85CD33402B6}"/>
              </a:ext>
            </a:extLst>
          </p:cNvPr>
          <p:cNvSpPr/>
          <p:nvPr/>
        </p:nvSpPr>
        <p:spPr>
          <a:xfrm>
            <a:off x="2694160" y="5597931"/>
            <a:ext cx="5976000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AutoShape 21">
            <a:extLst>
              <a:ext uri="{FF2B5EF4-FFF2-40B4-BE49-F238E27FC236}">
                <a16:creationId xmlns:a16="http://schemas.microsoft.com/office/drawing/2014/main" id="{7B1E314C-6356-40E3-B861-7AD95687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009" y="6078765"/>
            <a:ext cx="3208041" cy="374571"/>
          </a:xfrm>
          <a:prstGeom prst="wedgeRoundRectCallout">
            <a:avLst>
              <a:gd name="adj1" fmla="val -45645"/>
              <a:gd name="adj2" fmla="val -11282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抛出一个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RuntimeException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对象。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2BE5AF4-FF45-4D43-A50B-72C3DA449A3F}"/>
              </a:ext>
            </a:extLst>
          </p:cNvPr>
          <p:cNvSpPr txBox="1"/>
          <p:nvPr/>
        </p:nvSpPr>
        <p:spPr>
          <a:xfrm>
            <a:off x="5076056" y="2910333"/>
            <a:ext cx="3744000" cy="18044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108000" bIns="216000" anchor="ctr" anchorCtr="1">
            <a:spAutoFit/>
          </a:bodyPr>
          <a:lstStyle/>
          <a:p>
            <a:r>
              <a:rPr lang="zh-CN" altLang="en-US" b="1" noProof="1">
                <a:solidFill>
                  <a:srgbClr val="00417C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 </a:t>
            </a:r>
            <a:r>
              <a:rPr lang="zh-CN" altLang="en-US" sz="2400" b="1" noProof="1">
                <a:solidFill>
                  <a:srgbClr val="FF0000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注意：</a:t>
            </a:r>
            <a:endParaRPr lang="en-US" altLang="zh-CN" sz="2400" b="1" noProof="1">
              <a:solidFill>
                <a:srgbClr val="FF0000"/>
              </a:solidFill>
              <a:latin typeface="Consolas" pitchFamily="49" charset="0"/>
              <a:ea typeface="华文楷体" pitchFamily="2" charset="-122"/>
              <a:cs typeface="Consolas" pitchFamily="49" charset="0"/>
            </a:endParaRPr>
          </a:p>
          <a:p>
            <a:r>
              <a:rPr lang="zh-CN" altLang="en-US" sz="2000" b="1" noProof="1">
                <a:solidFill>
                  <a:srgbClr val="00417C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     可以抛出的异常必须是</a:t>
            </a:r>
            <a:endParaRPr lang="en-US" altLang="zh-CN" sz="2000" b="1" noProof="1">
              <a:solidFill>
                <a:srgbClr val="00417C"/>
              </a:solidFill>
              <a:latin typeface="Consolas" pitchFamily="49" charset="0"/>
              <a:ea typeface="华文楷体" pitchFamily="2" charset="-122"/>
              <a:cs typeface="Consolas" pitchFamily="49" charset="0"/>
            </a:endParaRPr>
          </a:p>
          <a:p>
            <a:r>
              <a:rPr lang="en-US" altLang="zh-CN" sz="2000" b="1" noProof="1">
                <a:solidFill>
                  <a:srgbClr val="00417C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 Throwable</a:t>
            </a:r>
            <a:r>
              <a:rPr lang="zh-CN" altLang="en-US" sz="2000" b="1" noProof="1">
                <a:solidFill>
                  <a:srgbClr val="00417C"/>
                </a:solidFill>
                <a:latin typeface="Consolas" pitchFamily="49" charset="0"/>
                <a:ea typeface="华文楷体" pitchFamily="2" charset="-122"/>
                <a:cs typeface="Consolas" pitchFamily="49" charset="0"/>
              </a:rPr>
              <a:t>或其子类的实例！</a:t>
            </a:r>
            <a:endParaRPr lang="en-US" altLang="zh-CN" sz="2000" b="1" noProof="1">
              <a:solidFill>
                <a:srgbClr val="00417C"/>
              </a:solidFill>
              <a:latin typeface="Consolas" pitchFamily="49" charset="0"/>
              <a:ea typeface="华文楷体" pitchFamily="2" charset="-122"/>
              <a:cs typeface="Consolas" pitchFamily="49" charset="0"/>
            </a:endParaRPr>
          </a:p>
          <a:p>
            <a:endParaRPr lang="en-US" altLang="zh-CN" sz="1800" noProof="1">
              <a:latin typeface="Consolas" pitchFamily="49" charset="0"/>
              <a:ea typeface="华文楷体" pitchFamily="2" charset="-122"/>
              <a:cs typeface="Consolas" pitchFamily="49" charset="0"/>
            </a:endParaRPr>
          </a:p>
          <a:p>
            <a:r>
              <a:rPr lang="en-US" altLang="zh-CN" sz="1400" dirty="0">
                <a:solidFill>
                  <a:srgbClr val="00417C"/>
                </a:solidFill>
                <a:latin typeface="Source Code Pro"/>
                <a:ea typeface="宋体" charset="-122"/>
              </a:rPr>
              <a:t>throw new String("want to throw"); </a:t>
            </a:r>
            <a:endParaRPr lang="zh-CN" altLang="en-US" sz="1400" dirty="0">
              <a:solidFill>
                <a:srgbClr val="00417C"/>
              </a:solidFill>
              <a:latin typeface="Source Code Pro"/>
              <a:ea typeface="宋体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C9BACB-055B-4B34-95B9-10E991286F9D}"/>
              </a:ext>
            </a:extLst>
          </p:cNvPr>
          <p:cNvSpPr/>
          <p:nvPr/>
        </p:nvSpPr>
        <p:spPr>
          <a:xfrm>
            <a:off x="6156176" y="4258371"/>
            <a:ext cx="2520000" cy="253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3D33B1-3C14-47B0-A0BD-427E058E156C}"/>
              </a:ext>
            </a:extLst>
          </p:cNvPr>
          <p:cNvSpPr txBox="1"/>
          <p:nvPr/>
        </p:nvSpPr>
        <p:spPr>
          <a:xfrm>
            <a:off x="6685656" y="3704406"/>
            <a:ext cx="9175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8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96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8" grpId="0" animBg="1"/>
      <p:bldP spid="8" grpId="0" animBg="1"/>
      <p:bldP spid="2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二、向前抛出异常</a:t>
            </a: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7FADBAC1-21AD-4B70-B6EA-A90CA6C7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769" y="1891124"/>
            <a:ext cx="7063679" cy="4356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tIns="72000" bIns="72000" anchor="ctr"/>
          <a:lstStyle/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public class Person {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private String name = "";// 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姓名</a:t>
            </a:r>
          </a:p>
          <a:p>
            <a:pPr>
              <a:lnSpc>
                <a:spcPts val="2000"/>
              </a:lnSpc>
            </a:pP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    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private int age = 0;// 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年龄</a:t>
            </a:r>
          </a:p>
          <a:p>
            <a:pPr>
              <a:lnSpc>
                <a:spcPts val="2000"/>
              </a:lnSpc>
            </a:pP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    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private String sex = "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男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";// 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性别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public void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setSex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(String sex) throws Exception {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   if ("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男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".equals(sex) || "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女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".equals(sex))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      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this.sex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= sex;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   else {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       throw new Exception("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性别必须是“男”或者“女”！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   }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public void print() {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	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(this.name + "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（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" +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this.sex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			  + "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，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" +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this.age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+ "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岁）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");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}</a:t>
            </a:r>
          </a:p>
          <a:p>
            <a:pPr>
              <a:lnSpc>
                <a:spcPts val="20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}</a:t>
            </a:r>
          </a:p>
        </p:txBody>
      </p:sp>
      <p:pic>
        <p:nvPicPr>
          <p:cNvPr id="4" name="Picture 14" descr="示例">
            <a:extLst>
              <a:ext uri="{FF2B5EF4-FFF2-40B4-BE49-F238E27FC236}">
                <a16:creationId xmlns:a16="http://schemas.microsoft.com/office/drawing/2014/main" id="{8CB3FF75-3446-445B-BD0E-6794F0E2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89" y="19168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81555A3-4DEE-48DB-9582-E85CD33402B6}"/>
              </a:ext>
            </a:extLst>
          </p:cNvPr>
          <p:cNvSpPr/>
          <p:nvPr/>
        </p:nvSpPr>
        <p:spPr>
          <a:xfrm>
            <a:off x="2952440" y="4069445"/>
            <a:ext cx="5580000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AutoShape 21">
            <a:extLst>
              <a:ext uri="{FF2B5EF4-FFF2-40B4-BE49-F238E27FC236}">
                <a16:creationId xmlns:a16="http://schemas.microsoft.com/office/drawing/2014/main" id="{7B1E314C-6356-40E3-B861-7AD95687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248" y="3450904"/>
            <a:ext cx="2124000" cy="374571"/>
          </a:xfrm>
          <a:prstGeom prst="wedgeRoundRectCallout">
            <a:avLst>
              <a:gd name="adj1" fmla="val -49773"/>
              <a:gd name="adj2" fmla="val 11457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抛出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Exception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对象。</a:t>
            </a: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CDFEA124-B8D5-4E7B-994A-5C86329C7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056" y="1924156"/>
            <a:ext cx="6902192" cy="2973050"/>
          </a:xfrm>
          <a:prstGeom prst="roundRect">
            <a:avLst>
              <a:gd name="adj" fmla="val 7454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4445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445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445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445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445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445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445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445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445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public class Test8 {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sz="1500" b="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) {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Person </a:t>
            </a:r>
            <a:r>
              <a:rPr lang="en-US" altLang="zh-CN" sz="1500" b="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person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 = new Person();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try {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person.setSex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("Male");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person.print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();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} 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         catch (Exception e) {			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e.printStackTrace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();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}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}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4D34B106-F3DE-4640-AA8F-F61FEDE4C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857" y="2738159"/>
            <a:ext cx="2520000" cy="374571"/>
          </a:xfrm>
          <a:prstGeom prst="wedgeRoundRectCallout">
            <a:avLst>
              <a:gd name="adj1" fmla="val -54971"/>
              <a:gd name="adj2" fmla="val 15295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捕获异常，或者抛出异常</a:t>
            </a: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A159D44E-339D-413E-B44C-DAA9FDA82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49" y="5016558"/>
            <a:ext cx="6306905" cy="170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6CAFFDC-8002-4BB0-A18E-87AD147ED8D6}"/>
              </a:ext>
            </a:extLst>
          </p:cNvPr>
          <p:cNvSpPr/>
          <p:nvPr/>
        </p:nvSpPr>
        <p:spPr>
          <a:xfrm>
            <a:off x="2908009" y="2708920"/>
            <a:ext cx="3104151" cy="1709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157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3" grpId="0" animBg="1"/>
      <p:bldP spid="14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二、向前抛出异常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6C87D9-0C86-4666-85D8-0D5B7FC7E50E}"/>
              </a:ext>
            </a:extLst>
          </p:cNvPr>
          <p:cNvSpPr txBox="1"/>
          <p:nvPr/>
        </p:nvSpPr>
        <p:spPr>
          <a:xfrm>
            <a:off x="899592" y="1944961"/>
            <a:ext cx="741682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手动抛出异常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88CD52-8319-4C4B-9136-1246DCCBA490}"/>
              </a:ext>
            </a:extLst>
          </p:cNvPr>
          <p:cNvSpPr txBox="1"/>
          <p:nvPr/>
        </p:nvSpPr>
        <p:spPr>
          <a:xfrm>
            <a:off x="978496" y="2611727"/>
            <a:ext cx="7913984" cy="2884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除了系统定义好的异常，用户还可以自己定义异常类型。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定义方法如下：</a:t>
            </a:r>
          </a:p>
          <a:p>
            <a:pPr marL="625475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自定义异常类，继承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RuntimeException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Exception</a:t>
            </a:r>
          </a:p>
          <a:p>
            <a:pPr marL="625475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定义重载构造函数，其中构造函数初始化异常信息</a:t>
            </a:r>
          </a:p>
          <a:p>
            <a:pPr eaLnBrk="1" hangingPunct="1">
              <a:lnSpc>
                <a:spcPct val="150000"/>
              </a:lnSpc>
            </a:pPr>
            <a:endParaRPr lang="zh-CN" altLang="en-US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62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二、向前抛出异常</a:t>
            </a: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7FADBAC1-21AD-4B70-B6EA-A90CA6C7A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769" y="1891124"/>
            <a:ext cx="7207095" cy="4824000"/>
          </a:xfrm>
          <a:prstGeom prst="roundRect">
            <a:avLst>
              <a:gd name="adj" fmla="val 8213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tIns="72000" bIns="72000" anchor="ctr"/>
          <a:lstStyle/>
          <a:p>
            <a:pPr>
              <a:lnSpc>
                <a:spcPts val="16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public class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studentTest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public static void main(String[]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args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){</a:t>
            </a:r>
          </a:p>
          <a:p>
            <a:pPr>
              <a:lnSpc>
                <a:spcPts val="16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 Student s =new Student();</a:t>
            </a:r>
          </a:p>
          <a:p>
            <a:pPr>
              <a:lnSpc>
                <a:spcPts val="16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s.regist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(-1001);</a:t>
            </a:r>
          </a:p>
          <a:p>
            <a:pPr>
              <a:lnSpc>
                <a:spcPts val="16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}	</a:t>
            </a:r>
          </a:p>
          <a:p>
            <a:pPr>
              <a:lnSpc>
                <a:spcPts val="16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}</a:t>
            </a:r>
          </a:p>
          <a:p>
            <a:pPr>
              <a:lnSpc>
                <a:spcPts val="16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class Student{</a:t>
            </a:r>
          </a:p>
          <a:p>
            <a:pPr>
              <a:lnSpc>
                <a:spcPts val="16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int id;</a:t>
            </a:r>
          </a:p>
          <a:p>
            <a:pPr>
              <a:lnSpc>
                <a:spcPts val="16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public void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regist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(int id){</a:t>
            </a:r>
          </a:p>
          <a:p>
            <a:pPr>
              <a:lnSpc>
                <a:spcPts val="16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 if (id&gt;0){this.id=id;}</a:t>
            </a:r>
          </a:p>
          <a:p>
            <a:pPr>
              <a:lnSpc>
                <a:spcPts val="16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 else{</a:t>
            </a:r>
          </a:p>
          <a:p>
            <a:pPr>
              <a:lnSpc>
                <a:spcPts val="16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   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System.out.println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("input error");</a:t>
            </a:r>
          </a:p>
          <a:p>
            <a:pPr>
              <a:lnSpc>
                <a:spcPts val="16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    throw new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MyExecption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("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</a:rPr>
              <a:t>不能输入负数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");</a:t>
            </a:r>
          </a:p>
          <a:p>
            <a:pPr>
              <a:lnSpc>
                <a:spcPts val="16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 }</a:t>
            </a:r>
          </a:p>
          <a:p>
            <a:pPr>
              <a:lnSpc>
                <a:spcPts val="16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}</a:t>
            </a:r>
          </a:p>
          <a:p>
            <a:pPr>
              <a:lnSpc>
                <a:spcPts val="16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}</a:t>
            </a:r>
          </a:p>
          <a:p>
            <a:pPr>
              <a:lnSpc>
                <a:spcPts val="16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class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MyExecption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extends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RuntimeException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public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MyExecption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(){ }</a:t>
            </a:r>
          </a:p>
          <a:p>
            <a:pPr>
              <a:lnSpc>
                <a:spcPts val="16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public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</a:rPr>
              <a:t>MyExecption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(String msg){</a:t>
            </a:r>
          </a:p>
          <a:p>
            <a:pPr>
              <a:lnSpc>
                <a:spcPts val="16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   super(msg);</a:t>
            </a:r>
          </a:p>
          <a:p>
            <a:pPr>
              <a:lnSpc>
                <a:spcPts val="16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   }</a:t>
            </a:r>
          </a:p>
          <a:p>
            <a:pPr>
              <a:lnSpc>
                <a:spcPts val="1600"/>
              </a:lnSpc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</a:rPr>
              <a:t>}</a:t>
            </a:r>
          </a:p>
        </p:txBody>
      </p:sp>
      <p:pic>
        <p:nvPicPr>
          <p:cNvPr id="4" name="Picture 14" descr="示例">
            <a:extLst>
              <a:ext uri="{FF2B5EF4-FFF2-40B4-BE49-F238E27FC236}">
                <a16:creationId xmlns:a16="http://schemas.microsoft.com/office/drawing/2014/main" id="{8CB3FF75-3446-445B-BD0E-6794F0E2E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89" y="19168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81555A3-4DEE-48DB-9582-E85CD33402B6}"/>
              </a:ext>
            </a:extLst>
          </p:cNvPr>
          <p:cNvSpPr/>
          <p:nvPr/>
        </p:nvSpPr>
        <p:spPr>
          <a:xfrm>
            <a:off x="2628384" y="4485201"/>
            <a:ext cx="4284000" cy="25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AutoShape 21">
            <a:extLst>
              <a:ext uri="{FF2B5EF4-FFF2-40B4-BE49-F238E27FC236}">
                <a16:creationId xmlns:a16="http://schemas.microsoft.com/office/drawing/2014/main" id="{7B1E314C-6356-40E3-B861-7AD95687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986" y="4798756"/>
            <a:ext cx="2115572" cy="1191816"/>
          </a:xfrm>
          <a:prstGeom prst="wedgeRoundRectCallout">
            <a:avLst>
              <a:gd name="adj1" fmla="val -57682"/>
              <a:gd name="adj2" fmla="val 4450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自定义一个继承了</a:t>
            </a:r>
            <a:r>
              <a:rPr lang="en-US" altLang="zh-CN" sz="16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RuntimeException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类的异常类，并重载构造函数。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8B989E-20E9-4619-BC7E-1341585A3D5B}"/>
              </a:ext>
            </a:extLst>
          </p:cNvPr>
          <p:cNvSpPr/>
          <p:nvPr/>
        </p:nvSpPr>
        <p:spPr>
          <a:xfrm>
            <a:off x="1691680" y="5282537"/>
            <a:ext cx="5004000" cy="129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AutoShape 21">
            <a:extLst>
              <a:ext uri="{FF2B5EF4-FFF2-40B4-BE49-F238E27FC236}">
                <a16:creationId xmlns:a16="http://schemas.microsoft.com/office/drawing/2014/main" id="{DF9172E6-B41D-4A78-828C-1A55FCB0A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2" y="3918525"/>
            <a:ext cx="2115572" cy="374571"/>
          </a:xfrm>
          <a:prstGeom prst="wedgeRoundRectCallout">
            <a:avLst>
              <a:gd name="adj1" fmla="val -51664"/>
              <a:gd name="adj2" fmla="val 10259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抛出自定义异常对象。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8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05CB1597-4058-4967-BEC7-76A6ED6BF622}"/>
              </a:ext>
            </a:extLst>
          </p:cNvPr>
          <p:cNvSpPr txBox="1">
            <a:spLocks/>
          </p:cNvSpPr>
          <p:nvPr/>
        </p:nvSpPr>
        <p:spPr bwMode="auto">
          <a:xfrm>
            <a:off x="639763" y="1988840"/>
            <a:ext cx="7921625" cy="2384253"/>
          </a:xfrm>
          <a:prstGeom prst="roundRect">
            <a:avLst>
              <a:gd name="adj" fmla="val 2977"/>
            </a:avLst>
          </a:prstGeom>
          <a:gradFill rotWithShape="1">
            <a:gsLst>
              <a:gs pos="0">
                <a:srgbClr val="CCFFFF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5400000" scaled="1"/>
            <a:tileRect/>
          </a:gradFill>
          <a:ln w="9525">
            <a:solidFill>
              <a:srgbClr val="008080">
                <a:alpha val="100000"/>
              </a:srgb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44500" eaLnBrk="1" fontAlgn="b" hangingPunct="1">
              <a:lnSpc>
                <a:spcPts val="2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  <a:ea typeface="宋体" charset="-122"/>
              </a:rPr>
              <a:t>public class Test9 {</a:t>
            </a:r>
          </a:p>
          <a:p>
            <a:pPr marL="0" indent="0" defTabSz="444500" eaLnBrk="1" fontAlgn="b" hangingPunct="1">
              <a:lnSpc>
                <a:spcPts val="2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  <a:ea typeface="宋体" charset="-122"/>
              </a:rPr>
              <a:t>) {</a:t>
            </a:r>
          </a:p>
          <a:p>
            <a:pPr marL="0" indent="0" defTabSz="444500" eaLnBrk="1" fontAlgn="b" hangingPunct="1">
              <a:lnSpc>
                <a:spcPts val="2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FileInputStream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  <a:ea typeface="宋体" charset="-122"/>
              </a:rPr>
              <a:t>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fis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  <a:ea typeface="宋体" charset="-122"/>
              </a:rPr>
              <a:t> = null;</a:t>
            </a:r>
          </a:p>
          <a:p>
            <a:pPr marL="0" indent="0" defTabSz="444500" eaLnBrk="1" fontAlgn="b" hangingPunct="1">
              <a:lnSpc>
                <a:spcPts val="2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  <a:ea typeface="宋体" charset="-122"/>
              </a:rPr>
              <a:t>		// 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  <a:ea typeface="宋体" charset="-122"/>
              </a:rPr>
              <a:t>创建指定文件的流。</a:t>
            </a:r>
          </a:p>
          <a:p>
            <a:pPr marL="0" indent="0" defTabSz="444500" eaLnBrk="1" fontAlgn="b" hangingPunct="1">
              <a:lnSpc>
                <a:spcPts val="2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500" dirty="0">
                <a:solidFill>
                  <a:srgbClr val="00417C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fis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  <a:ea typeface="宋体" charset="-122"/>
              </a:rPr>
              <a:t> = new 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FileInputStream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  <a:ea typeface="宋体" charset="-122"/>
              </a:rPr>
              <a:t>(new File("accp.txt"));</a:t>
            </a:r>
          </a:p>
          <a:p>
            <a:pPr marL="0" indent="0" defTabSz="444500" eaLnBrk="1" fontAlgn="b" hangingPunct="1">
              <a:lnSpc>
                <a:spcPts val="2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  <a:ea typeface="宋体" charset="-122"/>
              </a:rPr>
              <a:t>		// </a:t>
            </a:r>
            <a:r>
              <a:rPr lang="zh-CN" altLang="en-US" sz="1500" dirty="0">
                <a:solidFill>
                  <a:srgbClr val="00417C"/>
                </a:solidFill>
                <a:latin typeface="Source Code Pro"/>
                <a:ea typeface="宋体" charset="-122"/>
              </a:rPr>
              <a:t>关闭指定文件的流。</a:t>
            </a:r>
          </a:p>
          <a:p>
            <a:pPr marL="0" indent="0" defTabSz="444500" eaLnBrk="1" fontAlgn="b" hangingPunct="1">
              <a:lnSpc>
                <a:spcPts val="2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500" dirty="0">
                <a:solidFill>
                  <a:srgbClr val="00417C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fis.close</a:t>
            </a:r>
            <a:r>
              <a:rPr lang="en-US" altLang="zh-CN" sz="1500" dirty="0">
                <a:solidFill>
                  <a:srgbClr val="00417C"/>
                </a:solidFill>
                <a:latin typeface="Source Code Pro"/>
                <a:ea typeface="宋体" charset="-122"/>
              </a:rPr>
              <a:t>();</a:t>
            </a:r>
          </a:p>
          <a:p>
            <a:pPr marL="0" indent="0" defTabSz="444500" eaLnBrk="1" fontAlgn="b" hangingPunct="1">
              <a:lnSpc>
                <a:spcPts val="2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  <a:ea typeface="宋体" charset="-122"/>
              </a:rPr>
              <a:t>	}</a:t>
            </a:r>
          </a:p>
          <a:p>
            <a:pPr marL="0" indent="0" defTabSz="444500" eaLnBrk="1" fontAlgn="b" hangingPunct="1">
              <a:lnSpc>
                <a:spcPts val="2000"/>
              </a:lnSpc>
              <a:spcBef>
                <a:spcPct val="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00417C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502DAF26-4BF1-4CCE-9831-36357C62E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037" y="4646643"/>
            <a:ext cx="6111307" cy="1878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7">
            <a:extLst>
              <a:ext uri="{FF2B5EF4-FFF2-40B4-BE49-F238E27FC236}">
                <a16:creationId xmlns:a16="http://schemas.microsoft.com/office/drawing/2014/main" id="{B6833A67-9E21-43B5-907A-94DDD22D3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5481771"/>
            <a:ext cx="2808287" cy="646986"/>
          </a:xfrm>
          <a:prstGeom prst="wedgeRoundRectCallout">
            <a:avLst>
              <a:gd name="adj1" fmla="val -66623"/>
              <a:gd name="adj2" fmla="val -1742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两种异常均为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Checked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异常，必须进行处理！！</a:t>
            </a:r>
          </a:p>
        </p:txBody>
      </p:sp>
      <p:sp>
        <p:nvSpPr>
          <p:cNvPr id="21" name="思想气泡: 云 20">
            <a:extLst>
              <a:ext uri="{FF2B5EF4-FFF2-40B4-BE49-F238E27FC236}">
                <a16:creationId xmlns:a16="http://schemas.microsoft.com/office/drawing/2014/main" id="{DCDA3BA0-DB6D-46EC-AF03-6AB4ED42D092}"/>
              </a:ext>
            </a:extLst>
          </p:cNvPr>
          <p:cNvSpPr/>
          <p:nvPr/>
        </p:nvSpPr>
        <p:spPr>
          <a:xfrm>
            <a:off x="6372175" y="880162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如何解决？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02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6618C5E9-181B-4D11-B9C8-E4E88BFEF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47" y="2060848"/>
            <a:ext cx="7624762" cy="4055328"/>
          </a:xfrm>
          <a:prstGeom prst="roundRect">
            <a:avLst>
              <a:gd name="adj" fmla="val 297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>
            <a:lvl1pPr defTabSz="4445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defTabSz="4445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defTabSz="4445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defTabSz="4445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defTabSz="4445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defTabSz="4445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defTabSz="4445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defTabSz="4445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defTabSz="4445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public class Test10 {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public static void main(String[] </a:t>
            </a:r>
            <a:r>
              <a:rPr lang="en-US" altLang="zh-CN" sz="1500" b="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) {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b="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FileInputStream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 </a:t>
            </a:r>
            <a:r>
              <a:rPr lang="en-US" altLang="zh-CN" sz="1500" b="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fis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 = null;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>
                <a:solidFill>
                  <a:srgbClr val="FF0000"/>
                </a:solidFill>
                <a:latin typeface="Source Code Pro"/>
                <a:ea typeface="宋体" charset="-122"/>
              </a:rPr>
              <a:t>try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 </a:t>
            </a:r>
            <a:r>
              <a:rPr lang="en-US" altLang="zh-CN" sz="1500" b="0" dirty="0">
                <a:solidFill>
                  <a:srgbClr val="FF0000"/>
                </a:solidFill>
                <a:latin typeface="Source Code Pro"/>
                <a:ea typeface="宋体" charset="-122"/>
              </a:rPr>
              <a:t>{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	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fis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 = new </a:t>
            </a:r>
            <a:r>
              <a:rPr lang="en-US" altLang="zh-CN" sz="1500" b="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FileInputStream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(new File("accp.txt"));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>
                <a:solidFill>
                  <a:srgbClr val="FF0000"/>
                </a:solidFill>
                <a:latin typeface="Source Code Pro"/>
                <a:ea typeface="宋体" charset="-122"/>
              </a:rPr>
              <a:t>}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 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sz="1500" dirty="0">
                <a:solidFill>
                  <a:srgbClr val="FF0000"/>
                </a:solidFill>
                <a:latin typeface="Source Code Pro"/>
                <a:ea typeface="宋体" charset="-122"/>
              </a:rPr>
              <a:t>catch (</a:t>
            </a:r>
            <a:r>
              <a:rPr lang="en-US" altLang="zh-CN" sz="1500" dirty="0" err="1">
                <a:solidFill>
                  <a:srgbClr val="FF0000"/>
                </a:solidFill>
                <a:latin typeface="Source Code Pro"/>
                <a:ea typeface="宋体" charset="-122"/>
              </a:rPr>
              <a:t>FileNotFoundException</a:t>
            </a:r>
            <a:r>
              <a:rPr lang="en-US" altLang="zh-CN" sz="1500" dirty="0">
                <a:solidFill>
                  <a:srgbClr val="FF0000"/>
                </a:solidFill>
                <a:latin typeface="Source Code Pro"/>
                <a:ea typeface="宋体" charset="-122"/>
              </a:rPr>
              <a:t> e) {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System.err.println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无法找到指定文件！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");			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>
                <a:solidFill>
                  <a:srgbClr val="FF0000"/>
                </a:solidFill>
                <a:latin typeface="Source Code Pro"/>
                <a:ea typeface="宋体" charset="-122"/>
              </a:rPr>
              <a:t>}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FF0000"/>
                </a:solidFill>
                <a:latin typeface="Source Code Pro"/>
                <a:ea typeface="宋体" charset="-122"/>
              </a:rPr>
              <a:t>		try {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fis.close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();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>
                <a:solidFill>
                  <a:srgbClr val="FF0000"/>
                </a:solidFill>
                <a:latin typeface="Source Code Pro"/>
                <a:ea typeface="宋体" charset="-122"/>
              </a:rPr>
              <a:t>} 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dirty="0">
                <a:solidFill>
                  <a:srgbClr val="FF0000"/>
                </a:solidFill>
                <a:latin typeface="Source Code Pro"/>
                <a:ea typeface="宋体" charset="-122"/>
              </a:rPr>
              <a:t>         catch (</a:t>
            </a:r>
            <a:r>
              <a:rPr lang="en-US" altLang="zh-CN" sz="1500" dirty="0" err="1">
                <a:solidFill>
                  <a:srgbClr val="FF0000"/>
                </a:solidFill>
                <a:latin typeface="Source Code Pro"/>
                <a:ea typeface="宋体" charset="-122"/>
              </a:rPr>
              <a:t>IOException</a:t>
            </a:r>
            <a:r>
              <a:rPr lang="en-US" altLang="zh-CN" sz="1500" dirty="0">
                <a:solidFill>
                  <a:srgbClr val="FF0000"/>
                </a:solidFill>
                <a:latin typeface="Source Code Pro"/>
                <a:ea typeface="宋体" charset="-122"/>
              </a:rPr>
              <a:t> e) {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	</a:t>
            </a:r>
            <a:r>
              <a:rPr lang="en-US" altLang="zh-CN" sz="1500" b="0" dirty="0" err="1">
                <a:solidFill>
                  <a:srgbClr val="00417C"/>
                </a:solidFill>
                <a:latin typeface="Source Code Pro"/>
                <a:ea typeface="宋体" charset="-122"/>
              </a:rPr>
              <a:t>System.err.println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关闭指定文件输入流时出现异常！</a:t>
            </a: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");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	</a:t>
            </a:r>
            <a:r>
              <a:rPr lang="en-US" altLang="zh-CN" sz="1500" dirty="0">
                <a:solidFill>
                  <a:srgbClr val="FF0000"/>
                </a:solidFill>
                <a:latin typeface="Source Code Pro"/>
                <a:ea typeface="宋体" charset="-122"/>
              </a:rPr>
              <a:t>}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	}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500" b="0" dirty="0">
                <a:solidFill>
                  <a:srgbClr val="00417C"/>
                </a:solidFill>
                <a:latin typeface="Source Code Pro"/>
                <a:ea typeface="宋体" charset="-122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522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-2</a:t>
            </a:r>
            <a:endParaRPr lang="zh-CN" altLang="en-US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1C4F2F6-A7D7-40C4-B30F-F7C9CB15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2157299"/>
            <a:ext cx="8228781" cy="4361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5AAE94D-49D6-40C9-B346-9AEDDA6BD67A}"/>
              </a:ext>
            </a:extLst>
          </p:cNvPr>
          <p:cNvSpPr/>
          <p:nvPr/>
        </p:nvSpPr>
        <p:spPr>
          <a:xfrm>
            <a:off x="7102316" y="3335216"/>
            <a:ext cx="1594008" cy="121016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19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defRPr sz="19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defRPr sz="19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eaLnBrk="0" hangingPunct="0">
              <a:defRPr sz="19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eaLnBrk="0" hangingPunct="0">
              <a:defRPr sz="19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9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9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9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1900" b="1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ctr" eaLnBrk="1" hangingPunct="1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 eaLnBrk="1" hangingPunct="1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4CFA8B-5D95-4F4C-8EAF-05C9A262BA80}"/>
              </a:ext>
            </a:extLst>
          </p:cNvPr>
          <p:cNvSpPr/>
          <p:nvPr/>
        </p:nvSpPr>
        <p:spPr>
          <a:xfrm>
            <a:off x="251520" y="6165304"/>
            <a:ext cx="504056" cy="560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思想气泡: 云 13">
            <a:extLst>
              <a:ext uri="{FF2B5EF4-FFF2-40B4-BE49-F238E27FC236}">
                <a16:creationId xmlns:a16="http://schemas.microsoft.com/office/drawing/2014/main" id="{87CF1ED5-BBDB-4841-9ADF-43C5633E755E}"/>
              </a:ext>
            </a:extLst>
          </p:cNvPr>
          <p:cNvSpPr/>
          <p:nvPr/>
        </p:nvSpPr>
        <p:spPr>
          <a:xfrm>
            <a:off x="6552853" y="721575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输出结果？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874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-3</a:t>
            </a:r>
            <a:endParaRPr lang="zh-CN" altLang="en-US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4CFA8B-5D95-4F4C-8EAF-05C9A262BA80}"/>
              </a:ext>
            </a:extLst>
          </p:cNvPr>
          <p:cNvSpPr/>
          <p:nvPr/>
        </p:nvSpPr>
        <p:spPr>
          <a:xfrm>
            <a:off x="251520" y="6165304"/>
            <a:ext cx="504056" cy="560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D82D99B-9005-44C4-A50B-3DF396C0C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844825"/>
            <a:ext cx="7776865" cy="488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3BBD042-979D-446B-8A36-C38D6982EE3D}"/>
              </a:ext>
            </a:extLst>
          </p:cNvPr>
          <p:cNvSpPr/>
          <p:nvPr/>
        </p:nvSpPr>
        <p:spPr>
          <a:xfrm>
            <a:off x="6630655" y="4156065"/>
            <a:ext cx="2372343" cy="25696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报错！</a:t>
            </a:r>
            <a:endParaRPr lang="en-US" altLang="zh-CN" sz="24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修改：</a:t>
            </a:r>
            <a:endParaRPr lang="en-US" altLang="zh-CN" sz="20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just">
              <a:spcAft>
                <a:spcPts val="600"/>
              </a:spcAft>
              <a:defRPr/>
            </a:pPr>
            <a:r>
              <a:rPr lang="en-US" altLang="zh-CN" sz="2000" dirty="0" err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func</a:t>
            </a: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() 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声明</a:t>
            </a: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throws Exception</a:t>
            </a:r>
          </a:p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</a:t>
            </a:r>
          </a:p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</a:t>
            </a:r>
          </a:p>
          <a:p>
            <a:pPr algn="ctr">
              <a:defRPr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D</a:t>
            </a:r>
            <a:endParaRPr lang="zh-CN" altLang="en-US" sz="20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4" name="思想气泡: 云 13">
            <a:extLst>
              <a:ext uri="{FF2B5EF4-FFF2-40B4-BE49-F238E27FC236}">
                <a16:creationId xmlns:a16="http://schemas.microsoft.com/office/drawing/2014/main" id="{87CF1ED5-BBDB-4841-9ADF-43C5633E755E}"/>
              </a:ext>
            </a:extLst>
          </p:cNvPr>
          <p:cNvSpPr/>
          <p:nvPr/>
        </p:nvSpPr>
        <p:spPr>
          <a:xfrm>
            <a:off x="6552853" y="721575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结果如何？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239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-4</a:t>
            </a:r>
            <a:endParaRPr lang="zh-CN" altLang="en-US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4CFA8B-5D95-4F4C-8EAF-05C9A262BA80}"/>
              </a:ext>
            </a:extLst>
          </p:cNvPr>
          <p:cNvSpPr/>
          <p:nvPr/>
        </p:nvSpPr>
        <p:spPr>
          <a:xfrm>
            <a:off x="251520" y="6165304"/>
            <a:ext cx="504056" cy="560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C78E01-496C-42F4-8B18-5A5F04340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994358"/>
            <a:ext cx="7416825" cy="4577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思想气泡: 云 13">
            <a:extLst>
              <a:ext uri="{FF2B5EF4-FFF2-40B4-BE49-F238E27FC236}">
                <a16:creationId xmlns:a16="http://schemas.microsoft.com/office/drawing/2014/main" id="{87CF1ED5-BBDB-4841-9ADF-43C5633E755E}"/>
              </a:ext>
            </a:extLst>
          </p:cNvPr>
          <p:cNvSpPr/>
          <p:nvPr/>
        </p:nvSpPr>
        <p:spPr>
          <a:xfrm>
            <a:off x="6552853" y="721575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结果如何？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151A23E-3E3A-497E-AEBB-811568C25749}"/>
              </a:ext>
            </a:extLst>
          </p:cNvPr>
          <p:cNvSpPr/>
          <p:nvPr/>
        </p:nvSpPr>
        <p:spPr>
          <a:xfrm>
            <a:off x="6012160" y="2428072"/>
            <a:ext cx="2607642" cy="10315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多个</a:t>
            </a:r>
            <a:r>
              <a:rPr lang="en-US" sz="20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catch</a:t>
            </a:r>
            <a:r>
              <a:rPr lang="zh-CN" altLang="en-US" sz="20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时，父类的</a:t>
            </a:r>
            <a:r>
              <a:rPr lang="en-US" sz="20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catch</a:t>
            </a:r>
            <a:r>
              <a:rPr lang="zh-CN" altLang="en-US" sz="20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要放在下面</a:t>
            </a:r>
            <a:r>
              <a:rPr lang="en-US" altLang="zh-CN" sz="2000" b="1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!</a:t>
            </a:r>
            <a:endParaRPr lang="zh-CN" altLang="en-US" sz="20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67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一、什么是异常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6292933-B146-4C6E-9443-7C63A2F4EB0A}"/>
              </a:ext>
            </a:extLst>
          </p:cNvPr>
          <p:cNvSpPr txBox="1"/>
          <p:nvPr/>
        </p:nvSpPr>
        <p:spPr>
          <a:xfrm>
            <a:off x="899592" y="2505670"/>
            <a:ext cx="7776864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异常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(Exception)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又称为例外，在程序执行的过程中，任何中断正常程序流程的现象或事件都是异常或错误。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4EBB8D-17EE-434B-89B7-50E75ED9303E}"/>
              </a:ext>
            </a:extLst>
          </p:cNvPr>
          <p:cNvSpPr txBox="1"/>
          <p:nvPr/>
        </p:nvSpPr>
        <p:spPr>
          <a:xfrm>
            <a:off x="899592" y="371703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异常的分类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914544-181E-40C1-99AE-6ECCD4D57669}"/>
              </a:ext>
            </a:extLst>
          </p:cNvPr>
          <p:cNvSpPr txBox="1"/>
          <p:nvPr/>
        </p:nvSpPr>
        <p:spPr>
          <a:xfrm>
            <a:off x="899592" y="4257339"/>
            <a:ext cx="259200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17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程序可控制异常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DA756C-8C27-4A0C-B528-91AB7DB34133}"/>
              </a:ext>
            </a:extLst>
          </p:cNvPr>
          <p:cNvSpPr txBox="1"/>
          <p:nvPr/>
        </p:nvSpPr>
        <p:spPr>
          <a:xfrm>
            <a:off x="899592" y="4835605"/>
            <a:ext cx="259200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17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程序不可控异常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8BD533-92F9-41C8-B0D0-2953989EACBB}"/>
              </a:ext>
            </a:extLst>
          </p:cNvPr>
          <p:cNvSpPr txBox="1"/>
          <p:nvPr/>
        </p:nvSpPr>
        <p:spPr>
          <a:xfrm>
            <a:off x="899592" y="5413871"/>
            <a:ext cx="259200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17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人为异常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EA33182-6EAB-445B-A0CB-9B359470001D}"/>
              </a:ext>
            </a:extLst>
          </p:cNvPr>
          <p:cNvSpPr txBox="1"/>
          <p:nvPr/>
        </p:nvSpPr>
        <p:spPr>
          <a:xfrm>
            <a:off x="4355975" y="4909594"/>
            <a:ext cx="4360993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这类异常往往是致命的，出现这种异常程序必须被终止。一般由</a:t>
            </a:r>
            <a:r>
              <a:rPr lang="en-US" altLang="zh-CN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来处理。如，系统栈溢出。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F355623C-8FD0-4F4B-86C6-4F41C4881C13}"/>
              </a:ext>
            </a:extLst>
          </p:cNvPr>
          <p:cNvCxnSpPr>
            <a:cxnSpLocks/>
          </p:cNvCxnSpPr>
          <p:nvPr/>
        </p:nvCxnSpPr>
        <p:spPr>
          <a:xfrm>
            <a:off x="3491592" y="5155223"/>
            <a:ext cx="4968840" cy="1226105"/>
          </a:xfrm>
          <a:prstGeom prst="bentConnector3">
            <a:avLst>
              <a:gd name="adj1" fmla="val 1319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7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-5</a:t>
            </a:r>
            <a:endParaRPr lang="zh-CN" altLang="en-US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C4CFA8B-5D95-4F4C-8EAF-05C9A262BA80}"/>
              </a:ext>
            </a:extLst>
          </p:cNvPr>
          <p:cNvSpPr/>
          <p:nvPr/>
        </p:nvSpPr>
        <p:spPr>
          <a:xfrm>
            <a:off x="251520" y="6165304"/>
            <a:ext cx="504056" cy="560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A559DA7-CD68-417D-B70C-9ADE2C44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051432"/>
            <a:ext cx="6840761" cy="238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2B54A4D7-4095-4921-829A-E7B485FF5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365103"/>
            <a:ext cx="5581254" cy="230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96C927D-F792-41DA-839B-3B9087768D50}"/>
              </a:ext>
            </a:extLst>
          </p:cNvPr>
          <p:cNvSpPr/>
          <p:nvPr/>
        </p:nvSpPr>
        <p:spPr>
          <a:xfrm>
            <a:off x="6768876" y="4365103"/>
            <a:ext cx="2232249" cy="20528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进入方法</a:t>
            </a: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</a:t>
            </a: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方法的</a:t>
            </a:r>
            <a:r>
              <a:rPr lang="en-US" altLang="zh-CN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finally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制造异常</a:t>
            </a:r>
          </a:p>
        </p:txBody>
      </p:sp>
      <p:sp>
        <p:nvSpPr>
          <p:cNvPr id="14" name="思想气泡: 云 13">
            <a:extLst>
              <a:ext uri="{FF2B5EF4-FFF2-40B4-BE49-F238E27FC236}">
                <a16:creationId xmlns:a16="http://schemas.microsoft.com/office/drawing/2014/main" id="{87CF1ED5-BBDB-4841-9ADF-43C5633E755E}"/>
              </a:ext>
            </a:extLst>
          </p:cNvPr>
          <p:cNvSpPr/>
          <p:nvPr/>
        </p:nvSpPr>
        <p:spPr>
          <a:xfrm>
            <a:off x="6552853" y="721575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结果如何？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007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5416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异常的处理方式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练习题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-6</a:t>
            </a:r>
            <a:endParaRPr lang="zh-CN" altLang="en-US" sz="28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思想气泡: 云 13">
            <a:extLst>
              <a:ext uri="{FF2B5EF4-FFF2-40B4-BE49-F238E27FC236}">
                <a16:creationId xmlns:a16="http://schemas.microsoft.com/office/drawing/2014/main" id="{87CF1ED5-BBDB-4841-9ADF-43C5633E755E}"/>
              </a:ext>
            </a:extLst>
          </p:cNvPr>
          <p:cNvSpPr/>
          <p:nvPr/>
        </p:nvSpPr>
        <p:spPr>
          <a:xfrm>
            <a:off x="6552853" y="721575"/>
            <a:ext cx="2448272" cy="1214720"/>
          </a:xfrm>
          <a:prstGeom prst="cloudCallout">
            <a:avLst>
              <a:gd name="adj1" fmla="val -28572"/>
              <a:gd name="adj2" fmla="val 932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结果如何？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5D532A60-5A1B-4D14-B106-70E3F202F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36295"/>
            <a:ext cx="6336704" cy="47893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09404BD-C50D-40A7-ADE2-048372796CFA}"/>
              </a:ext>
            </a:extLst>
          </p:cNvPr>
          <p:cNvSpPr/>
          <p:nvPr/>
        </p:nvSpPr>
        <p:spPr>
          <a:xfrm>
            <a:off x="6372200" y="3717032"/>
            <a:ext cx="1839041" cy="923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134</a:t>
            </a:r>
            <a:endParaRPr lang="zh-CN" altLang="en-US" sz="20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134234</a:t>
            </a:r>
            <a:endParaRPr lang="zh-CN" altLang="en-US" sz="20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342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56490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00417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谢  谢  ！</a:t>
            </a:r>
          </a:p>
        </p:txBody>
      </p:sp>
    </p:spTree>
    <p:extLst>
      <p:ext uri="{BB962C8B-B14F-4D97-AF65-F5344CB8AC3E}">
        <p14:creationId xmlns:p14="http://schemas.microsoft.com/office/powerpoint/2010/main" val="253931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一、什么是异常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异常的定义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6292933-B146-4C6E-9443-7C63A2F4EB0A}"/>
              </a:ext>
            </a:extLst>
          </p:cNvPr>
          <p:cNvSpPr txBox="1"/>
          <p:nvPr/>
        </p:nvSpPr>
        <p:spPr>
          <a:xfrm>
            <a:off x="899592" y="2505670"/>
            <a:ext cx="7776864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异常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(Exception)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又称为例外，在程序执行的过程中，任何中断正常程序流程的现象或事件都是异常或错误。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4EBB8D-17EE-434B-89B7-50E75ED9303E}"/>
              </a:ext>
            </a:extLst>
          </p:cNvPr>
          <p:cNvSpPr txBox="1"/>
          <p:nvPr/>
        </p:nvSpPr>
        <p:spPr>
          <a:xfrm>
            <a:off x="899592" y="371703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异常的分类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914544-181E-40C1-99AE-6ECCD4D57669}"/>
              </a:ext>
            </a:extLst>
          </p:cNvPr>
          <p:cNvSpPr txBox="1"/>
          <p:nvPr/>
        </p:nvSpPr>
        <p:spPr>
          <a:xfrm>
            <a:off x="899592" y="4257339"/>
            <a:ext cx="259200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17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程序可控制异常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DA756C-8C27-4A0C-B528-91AB7DB34133}"/>
              </a:ext>
            </a:extLst>
          </p:cNvPr>
          <p:cNvSpPr txBox="1"/>
          <p:nvPr/>
        </p:nvSpPr>
        <p:spPr>
          <a:xfrm>
            <a:off x="899592" y="4835605"/>
            <a:ext cx="259200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17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程序不可控异常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8BD533-92F9-41C8-B0D0-2953989EACBB}"/>
              </a:ext>
            </a:extLst>
          </p:cNvPr>
          <p:cNvSpPr txBox="1"/>
          <p:nvPr/>
        </p:nvSpPr>
        <p:spPr>
          <a:xfrm>
            <a:off x="899592" y="5413871"/>
            <a:ext cx="259200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17463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人为异常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EA33182-6EAB-445B-A0CB-9B359470001D}"/>
              </a:ext>
            </a:extLst>
          </p:cNvPr>
          <p:cNvSpPr txBox="1"/>
          <p:nvPr/>
        </p:nvSpPr>
        <p:spPr>
          <a:xfrm>
            <a:off x="4355975" y="5013176"/>
            <a:ext cx="4360993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人为造成的异常，通常利用异常处理机制，制造异常、处理异常。如：要求输入字母，而输入了数字等。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F355623C-8FD0-4F4B-86C6-4F41C4881C13}"/>
              </a:ext>
            </a:extLst>
          </p:cNvPr>
          <p:cNvCxnSpPr>
            <a:cxnSpLocks/>
          </p:cNvCxnSpPr>
          <p:nvPr/>
        </p:nvCxnSpPr>
        <p:spPr>
          <a:xfrm>
            <a:off x="2771800" y="5733256"/>
            <a:ext cx="5688632" cy="648072"/>
          </a:xfrm>
          <a:prstGeom prst="bentConnector3">
            <a:avLst>
              <a:gd name="adj1" fmla="val 2477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25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1566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10.1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认识异常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一、什么是异常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A8F507-520E-4D76-99B1-DF8AFF7EBD8E}"/>
              </a:ext>
            </a:extLst>
          </p:cNvPr>
          <p:cNvSpPr txBox="1"/>
          <p:nvPr/>
        </p:nvSpPr>
        <p:spPr>
          <a:xfrm>
            <a:off x="899592" y="191683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为什么要进行异常处理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CFC78436-5889-4A53-A3AF-14010CE73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3544888"/>
            <a:ext cx="1773237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绕行或者等待</a:t>
            </a: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5B1AA201-1264-426E-B465-7DC379A59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4840288"/>
            <a:ext cx="184467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66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请求交警解决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44127B74-3ED1-47CF-A0F7-3DFF58E33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944" y="2708920"/>
            <a:ext cx="470120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457200" indent="-4572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生活中面对异常的处理</a:t>
            </a:r>
          </a:p>
        </p:txBody>
      </p:sp>
      <p:pic>
        <p:nvPicPr>
          <p:cNvPr id="21" name="Picture 11" descr="hibuilding1_004">
            <a:extLst>
              <a:ext uri="{FF2B5EF4-FFF2-40B4-BE49-F238E27FC236}">
                <a16:creationId xmlns:a16="http://schemas.microsoft.com/office/drawing/2014/main" id="{76C87D53-78A7-4AF8-A92A-03C5A344A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3" y="4078288"/>
            <a:ext cx="12350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2" descr="home">
            <a:extLst>
              <a:ext uri="{FF2B5EF4-FFF2-40B4-BE49-F238E27FC236}">
                <a16:creationId xmlns:a16="http://schemas.microsoft.com/office/drawing/2014/main" id="{CADA96B7-F7E1-40D9-9770-C2FA4DCD0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933825"/>
            <a:ext cx="118745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utoShape 13">
            <a:extLst>
              <a:ext uri="{FF2B5EF4-FFF2-40B4-BE49-F238E27FC236}">
                <a16:creationId xmlns:a16="http://schemas.microsoft.com/office/drawing/2014/main" id="{80EC6843-3961-41F3-9F0E-4A36B328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562350"/>
            <a:ext cx="865188" cy="358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堵车！</a:t>
            </a:r>
          </a:p>
        </p:txBody>
      </p:sp>
      <p:cxnSp>
        <p:nvCxnSpPr>
          <p:cNvPr id="24" name="AutoShape 14">
            <a:extLst>
              <a:ext uri="{FF2B5EF4-FFF2-40B4-BE49-F238E27FC236}">
                <a16:creationId xmlns:a16="http://schemas.microsoft.com/office/drawing/2014/main" id="{5848B1F9-B878-45C2-AAEE-9E804F0DDCC3}"/>
              </a:ext>
            </a:extLst>
          </p:cNvPr>
          <p:cNvCxnSpPr>
            <a:cxnSpLocks noChangeShapeType="1"/>
            <a:endCxn id="23" idx="1"/>
          </p:cNvCxnSpPr>
          <p:nvPr/>
        </p:nvCxnSpPr>
        <p:spPr bwMode="auto">
          <a:xfrm flipV="1">
            <a:off x="1562100" y="3741738"/>
            <a:ext cx="1333500" cy="6667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5">
            <a:extLst>
              <a:ext uri="{FF2B5EF4-FFF2-40B4-BE49-F238E27FC236}">
                <a16:creationId xmlns:a16="http://schemas.microsoft.com/office/drawing/2014/main" id="{18CF4403-733D-4464-88CD-477DFBA58705}"/>
              </a:ext>
            </a:extLst>
          </p:cNvPr>
          <p:cNvCxnSpPr>
            <a:cxnSpLocks noChangeShapeType="1"/>
            <a:stCxn id="23" idx="3"/>
            <a:endCxn id="16" idx="1"/>
          </p:cNvCxnSpPr>
          <p:nvPr/>
        </p:nvCxnSpPr>
        <p:spPr bwMode="auto">
          <a:xfrm>
            <a:off x="3760788" y="3741738"/>
            <a:ext cx="949325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6">
            <a:extLst>
              <a:ext uri="{FF2B5EF4-FFF2-40B4-BE49-F238E27FC236}">
                <a16:creationId xmlns:a16="http://schemas.microsoft.com/office/drawing/2014/main" id="{858C6735-ED28-4B1E-B028-6DDFA6C22662}"/>
              </a:ext>
            </a:extLst>
          </p:cNvPr>
          <p:cNvCxnSpPr>
            <a:cxnSpLocks noChangeShapeType="1"/>
            <a:stCxn id="23" idx="3"/>
            <a:endCxn id="16" idx="1"/>
          </p:cNvCxnSpPr>
          <p:nvPr/>
        </p:nvCxnSpPr>
        <p:spPr bwMode="auto">
          <a:xfrm>
            <a:off x="6496050" y="3719513"/>
            <a:ext cx="1236663" cy="7905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AutoShape 17">
            <a:extLst>
              <a:ext uri="{FF2B5EF4-FFF2-40B4-BE49-F238E27FC236}">
                <a16:creationId xmlns:a16="http://schemas.microsoft.com/office/drawing/2014/main" id="{66770BC7-84B8-4D99-B354-CB7D967AF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4870450"/>
            <a:ext cx="865187" cy="358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撞车！</a:t>
            </a:r>
          </a:p>
        </p:txBody>
      </p:sp>
      <p:cxnSp>
        <p:nvCxnSpPr>
          <p:cNvPr id="29" name="AutoShape 18">
            <a:extLst>
              <a:ext uri="{FF2B5EF4-FFF2-40B4-BE49-F238E27FC236}">
                <a16:creationId xmlns:a16="http://schemas.microsoft.com/office/drawing/2014/main" id="{53C193E8-0B41-4A01-8E26-6E8B01901F22}"/>
              </a:ext>
            </a:extLst>
          </p:cNvPr>
          <p:cNvCxnSpPr>
            <a:cxnSpLocks noChangeShapeType="1"/>
            <a:stCxn id="23" idx="3"/>
            <a:endCxn id="16" idx="1"/>
          </p:cNvCxnSpPr>
          <p:nvPr/>
        </p:nvCxnSpPr>
        <p:spPr bwMode="auto">
          <a:xfrm>
            <a:off x="1574800" y="4379913"/>
            <a:ext cx="1331913" cy="641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19">
            <a:extLst>
              <a:ext uri="{FF2B5EF4-FFF2-40B4-BE49-F238E27FC236}">
                <a16:creationId xmlns:a16="http://schemas.microsoft.com/office/drawing/2014/main" id="{86ADC4E7-D446-4DD1-989B-3A5B8BB588AF}"/>
              </a:ext>
            </a:extLst>
          </p:cNvPr>
          <p:cNvCxnSpPr>
            <a:cxnSpLocks noChangeShapeType="1"/>
            <a:stCxn id="28" idx="3"/>
            <a:endCxn id="18" idx="1"/>
          </p:cNvCxnSpPr>
          <p:nvPr/>
        </p:nvCxnSpPr>
        <p:spPr bwMode="auto">
          <a:xfrm flipV="1">
            <a:off x="3759200" y="5043488"/>
            <a:ext cx="806450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0">
            <a:extLst>
              <a:ext uri="{FF2B5EF4-FFF2-40B4-BE49-F238E27FC236}">
                <a16:creationId xmlns:a16="http://schemas.microsoft.com/office/drawing/2014/main" id="{C54B9469-CF3F-4D75-B263-39E03DD76E52}"/>
              </a:ext>
            </a:extLst>
          </p:cNvPr>
          <p:cNvCxnSpPr>
            <a:cxnSpLocks noChangeShapeType="1"/>
            <a:stCxn id="28" idx="3"/>
            <a:endCxn id="18" idx="1"/>
          </p:cNvCxnSpPr>
          <p:nvPr/>
        </p:nvCxnSpPr>
        <p:spPr bwMode="auto">
          <a:xfrm flipV="1">
            <a:off x="6423025" y="4510088"/>
            <a:ext cx="1309688" cy="5048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utoShape 21">
            <a:extLst>
              <a:ext uri="{FF2B5EF4-FFF2-40B4-BE49-F238E27FC236}">
                <a16:creationId xmlns:a16="http://schemas.microsoft.com/office/drawing/2014/main" id="{1C7336F6-F2C1-4593-9C04-BA1C20D9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438" y="5518150"/>
            <a:ext cx="4356000" cy="863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生活中，我们会根据不同的异常进行相应的处理，而不会就此中断我们的生活</a:t>
            </a:r>
          </a:p>
        </p:txBody>
      </p:sp>
    </p:spTree>
    <p:extLst>
      <p:ext uri="{BB962C8B-B14F-4D97-AF65-F5344CB8AC3E}">
        <p14:creationId xmlns:p14="http://schemas.microsoft.com/office/powerpoint/2010/main" val="150216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/>
      <p:bldP spid="23" grpId="0" animBg="1"/>
      <p:bldP spid="28" grpId="0" animBg="1"/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246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20485</TotalTime>
  <Words>8913</Words>
  <Application>Microsoft Office PowerPoint</Application>
  <PresentationFormat>全屏显示(4:3)</PresentationFormat>
  <Paragraphs>1380</Paragraphs>
  <Slides>72</Slides>
  <Notes>68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7" baseType="lpstr">
      <vt:lpstr>&amp;quot</vt:lpstr>
      <vt:lpstr>仿宋</vt:lpstr>
      <vt:lpstr>黑体</vt:lpstr>
      <vt:lpstr>华文仿宋</vt:lpstr>
      <vt:lpstr>华文琥珀</vt:lpstr>
      <vt:lpstr>华文楷体</vt:lpstr>
      <vt:lpstr>微软雅黑</vt:lpstr>
      <vt:lpstr>微软雅黑</vt:lpstr>
      <vt:lpstr>Arial</vt:lpstr>
      <vt:lpstr>Calibri</vt:lpstr>
      <vt:lpstr>Consolas</vt:lpstr>
      <vt:lpstr>Source Code Pro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安 安</cp:lastModifiedBy>
  <cp:revision>1686</cp:revision>
  <dcterms:created xsi:type="dcterms:W3CDTF">2013-10-30T09:04:50Z</dcterms:created>
  <dcterms:modified xsi:type="dcterms:W3CDTF">2021-11-11T12:03:14Z</dcterms:modified>
</cp:coreProperties>
</file>