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56" r:id="rId3"/>
    <p:sldId id="547" r:id="rId4"/>
    <p:sldId id="557" r:id="rId5"/>
    <p:sldId id="975" r:id="rId6"/>
    <p:sldId id="976" r:id="rId7"/>
    <p:sldId id="977" r:id="rId8"/>
    <p:sldId id="978" r:id="rId9"/>
    <p:sldId id="979" r:id="rId10"/>
    <p:sldId id="980" r:id="rId11"/>
    <p:sldId id="981" r:id="rId12"/>
    <p:sldId id="982" r:id="rId13"/>
    <p:sldId id="984" r:id="rId14"/>
    <p:sldId id="985" r:id="rId15"/>
    <p:sldId id="986" r:id="rId16"/>
    <p:sldId id="987" r:id="rId17"/>
    <p:sldId id="988" r:id="rId18"/>
    <p:sldId id="990" r:id="rId19"/>
    <p:sldId id="991" r:id="rId20"/>
    <p:sldId id="993" r:id="rId21"/>
    <p:sldId id="994" r:id="rId22"/>
    <p:sldId id="995" r:id="rId23"/>
    <p:sldId id="996" r:id="rId24"/>
    <p:sldId id="992" r:id="rId25"/>
    <p:sldId id="998" r:id="rId26"/>
    <p:sldId id="989" r:id="rId27"/>
    <p:sldId id="997" r:id="rId28"/>
    <p:sldId id="1002" r:id="rId29"/>
    <p:sldId id="1003" r:id="rId30"/>
    <p:sldId id="1000" r:id="rId31"/>
    <p:sldId id="1004" r:id="rId32"/>
    <p:sldId id="1006" r:id="rId33"/>
    <p:sldId id="1005" r:id="rId34"/>
    <p:sldId id="1007" r:id="rId35"/>
    <p:sldId id="1001" r:id="rId36"/>
    <p:sldId id="1008" r:id="rId37"/>
    <p:sldId id="1009" r:id="rId38"/>
    <p:sldId id="1010" r:id="rId39"/>
    <p:sldId id="1012" r:id="rId40"/>
    <p:sldId id="1011" r:id="rId41"/>
    <p:sldId id="1013" r:id="rId42"/>
    <p:sldId id="1015" r:id="rId43"/>
    <p:sldId id="1016" r:id="rId44"/>
    <p:sldId id="1017" r:id="rId45"/>
    <p:sldId id="1018" r:id="rId46"/>
    <p:sldId id="1019" r:id="rId47"/>
    <p:sldId id="1020" r:id="rId48"/>
    <p:sldId id="363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C"/>
    <a:srgbClr val="080577"/>
    <a:srgbClr val="0000FF"/>
    <a:srgbClr val="D9FFFF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638" autoAdjust="0"/>
  </p:normalViewPr>
  <p:slideViewPr>
    <p:cSldViewPr>
      <p:cViewPr varScale="1">
        <p:scale>
          <a:sx n="55" d="100"/>
          <a:sy n="55" d="100"/>
        </p:scale>
        <p:origin x="688" y="-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JavaAPI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，是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Java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系统中内置的一些类，在进行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Java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开发时，需要经常使用，本章我们将讲解数值运算、字符串处理、数据类型转换和常见系统类。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800" b="0" i="0" u="none" strike="noStrike" baseline="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本章的讲解，重点基于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java.lang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包，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java.lang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包中的类，默认情况下是不用导入的。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0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两个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Random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对象在同一次里生成的随机数都一摸一样！！！而且无论执行多少次，每次的运行结果都一样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0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种子数不同的两个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Random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对象在同一次里生成的随机数不同！！！但多次执行程序，每次的运行结果都一样！因为，每次运行程序时，都是以指定种子数作为初始种子创建对象的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47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使用无参构造函数，两个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Random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对象在同一次里生成的随机数不同！！！而且多次运行程序，每次的运行结果也都不一样！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8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同一对象，多次调用方法生成的随机数是不同的。但是，如果种子一样，多次执行程序，每次执行的结果却是相同的（调用方法的对应次数上生成的随机数相同）！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9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28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8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98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1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93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java.lang.Math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提供了一系列静态方法用于科学计算。其方法的参数和返回值类型一般为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38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31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61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080577"/>
                </a:solidFill>
                <a:latin typeface="Source Code Pro"/>
              </a:rPr>
              <a:t>String s2 = new String(“</a:t>
            </a:r>
            <a:r>
              <a:rPr lang="en-US" altLang="zh-CN" sz="1200" b="1" dirty="0" err="1">
                <a:solidFill>
                  <a:srgbClr val="080577"/>
                </a:solidFill>
                <a:latin typeface="Source Code Pro"/>
              </a:rPr>
              <a:t>bcde</a:t>
            </a:r>
            <a:r>
              <a:rPr lang="en-US" altLang="zh-CN" sz="1200" b="1" dirty="0">
                <a:solidFill>
                  <a:srgbClr val="080577"/>
                </a:solidFill>
                <a:latin typeface="Source Code Pro"/>
              </a:rPr>
              <a:t>”);</a:t>
            </a:r>
            <a:r>
              <a:rPr lang="zh-CN" altLang="en-US" sz="1200" b="1" dirty="0">
                <a:solidFill>
                  <a:srgbClr val="080577"/>
                </a:solidFill>
                <a:latin typeface="Source Code Pro"/>
              </a:rPr>
              <a:t>将会创建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个对象。其中一个是堆空间中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创建的对象，另一个是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数组对应于常量池中的数据。如果常量池中已有“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abc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，则使用已经存在的“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abc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45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91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1)</a:t>
            </a:r>
            <a:r>
              <a:rPr lang="en-US" altLang="zh-CN" dirty="0"/>
              <a:t>public int </a:t>
            </a:r>
            <a:r>
              <a:rPr lang="en-US" altLang="zh-CN" dirty="0" err="1"/>
              <a:t>compareTo</a:t>
            </a:r>
            <a:r>
              <a:rPr lang="en-US" altLang="zh-CN" dirty="0"/>
              <a:t>(String </a:t>
            </a:r>
            <a:r>
              <a:rPr lang="en-US" altLang="zh-CN" dirty="0" err="1"/>
              <a:t>anotherString</a:t>
            </a:r>
            <a:r>
              <a:rPr lang="en-US" altLang="zh-CN" dirty="0"/>
              <a:t>)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该方法是对字符串内容按字典顺序进行大小比较，通过返回的整数值指明当前字符串与参数字符串的大小关系。若当前对象比参数大则返回正整数，反之返回负整数，相等返回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。 </a:t>
            </a:r>
            <a:endParaRPr lang="en-US" altLang="zh-CN" b="0" i="0" u="none" strike="noStrike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2)</a:t>
            </a:r>
            <a:r>
              <a:rPr lang="en-US" altLang="zh-CN" dirty="0"/>
              <a:t>public int </a:t>
            </a:r>
            <a:r>
              <a:rPr lang="en-US" altLang="zh-CN" dirty="0" err="1"/>
              <a:t>compareToIgnoreCase</a:t>
            </a:r>
            <a:r>
              <a:rPr lang="en-US" altLang="zh-CN" dirty="0"/>
              <a:t>(String </a:t>
            </a:r>
            <a:r>
              <a:rPr lang="en-US" altLang="zh-CN" dirty="0" err="1"/>
              <a:t>anotherString</a:t>
            </a:r>
            <a:r>
              <a:rPr lang="en-US" altLang="zh-CN" dirty="0"/>
              <a:t>)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与</a:t>
            </a:r>
            <a:r>
              <a:rPr lang="en-US" altLang="zh-CN" b="0" i="0" u="none" strike="noStrike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compareTo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方法相似，但忽略大小写。 </a:t>
            </a:r>
            <a:endParaRPr lang="en-US" altLang="zh-CN" b="0" i="0" u="none" strike="noStrike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3)</a:t>
            </a:r>
            <a:r>
              <a:rPr lang="en-US" altLang="zh-CN" dirty="0"/>
              <a:t>public boolean equals(Object </a:t>
            </a:r>
            <a:r>
              <a:rPr lang="en-US" altLang="zh-CN" dirty="0" err="1"/>
              <a:t>anotherObject</a:t>
            </a:r>
            <a:r>
              <a:rPr lang="en-US" altLang="zh-CN" dirty="0"/>
              <a:t>)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比较当前字符串和参数字符串，在两个字符串相等的时候返回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，否则返回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。 </a:t>
            </a:r>
            <a:endParaRPr lang="en-US" altLang="zh-CN" b="0" i="0" u="none" strike="noStrike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4)</a:t>
            </a:r>
            <a:r>
              <a:rPr lang="en-US" altLang="zh-CN" dirty="0"/>
              <a:t>public boolean </a:t>
            </a:r>
            <a:r>
              <a:rPr lang="en-US" altLang="zh-CN" dirty="0" err="1"/>
              <a:t>equalsIgnoreCase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(String </a:t>
            </a:r>
            <a:r>
              <a:rPr lang="en-US" altLang="zh-CN" b="0" i="0" u="none" strike="noStrike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anotherString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)//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与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equals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方法相似，但忽略大小写。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39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1)</a:t>
            </a:r>
            <a:r>
              <a:rPr lang="en-US" altLang="zh-CN" dirty="0"/>
              <a:t>public int </a:t>
            </a:r>
            <a:r>
              <a:rPr lang="en-US" altLang="zh-CN" dirty="0" err="1"/>
              <a:t>compareTo</a:t>
            </a:r>
            <a:r>
              <a:rPr lang="en-US" altLang="zh-CN" dirty="0"/>
              <a:t>(String </a:t>
            </a:r>
            <a:r>
              <a:rPr lang="en-US" altLang="zh-CN" dirty="0" err="1"/>
              <a:t>anotherString</a:t>
            </a:r>
            <a:r>
              <a:rPr lang="en-US" altLang="zh-CN" dirty="0"/>
              <a:t>)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该方法是对字符串内容按字典顺序进行大小比较，通过返回的整数值指明当前字符串与参数字符串的大小关系。若当前对象比参数大则返回正整数，反之返回负整数，相等返回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。 </a:t>
            </a:r>
            <a:endParaRPr lang="en-US" altLang="zh-CN" b="0" i="0" u="none" strike="noStrike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2)</a:t>
            </a:r>
            <a:r>
              <a:rPr lang="en-US" altLang="zh-CN" dirty="0"/>
              <a:t>public int </a:t>
            </a:r>
            <a:r>
              <a:rPr lang="en-US" altLang="zh-CN" dirty="0" err="1"/>
              <a:t>compareToIgnoreCase</a:t>
            </a:r>
            <a:r>
              <a:rPr lang="en-US" altLang="zh-CN" dirty="0"/>
              <a:t>(String </a:t>
            </a:r>
            <a:r>
              <a:rPr lang="en-US" altLang="zh-CN" dirty="0" err="1"/>
              <a:t>anotherString</a:t>
            </a:r>
            <a:r>
              <a:rPr lang="en-US" altLang="zh-CN" dirty="0"/>
              <a:t>)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与</a:t>
            </a:r>
            <a:r>
              <a:rPr lang="en-US" altLang="zh-CN" b="0" i="0" u="none" strike="noStrike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compareTo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方法相似，但忽略大小写。 </a:t>
            </a:r>
            <a:endParaRPr lang="en-US" altLang="zh-CN" b="0" i="0" u="none" strike="noStrike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3)</a:t>
            </a:r>
            <a:r>
              <a:rPr lang="en-US" altLang="zh-CN" dirty="0"/>
              <a:t>public boolean equals(Object </a:t>
            </a:r>
            <a:r>
              <a:rPr lang="en-US" altLang="zh-CN" dirty="0" err="1"/>
              <a:t>anotherObject</a:t>
            </a:r>
            <a:r>
              <a:rPr lang="en-US" altLang="zh-CN" dirty="0"/>
              <a:t>)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比较当前字符串和参数字符串，在两个字符串相等的时候返回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，否则返回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。 </a:t>
            </a:r>
            <a:endParaRPr lang="en-US" altLang="zh-CN" b="0" i="0" u="none" strike="noStrike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4)</a:t>
            </a:r>
            <a:r>
              <a:rPr lang="en-US" altLang="zh-CN" dirty="0"/>
              <a:t>public boolean </a:t>
            </a:r>
            <a:r>
              <a:rPr lang="en-US" altLang="zh-CN" dirty="0" err="1"/>
              <a:t>equalsIgnoreCase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(String </a:t>
            </a:r>
            <a:r>
              <a:rPr lang="en-US" altLang="zh-CN" b="0" i="0" u="none" strike="noStrike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anotherString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)//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与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equals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方法相似，但忽略大小写。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20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1)</a:t>
            </a:r>
            <a:r>
              <a:rPr lang="en-US" altLang="zh-CN" dirty="0"/>
              <a:t>public int </a:t>
            </a:r>
            <a:r>
              <a:rPr lang="en-US" altLang="zh-CN" dirty="0" err="1"/>
              <a:t>compareTo</a:t>
            </a:r>
            <a:r>
              <a:rPr lang="en-US" altLang="zh-CN" dirty="0"/>
              <a:t>(String </a:t>
            </a:r>
            <a:r>
              <a:rPr lang="en-US" altLang="zh-CN" dirty="0" err="1"/>
              <a:t>anotherString</a:t>
            </a:r>
            <a:r>
              <a:rPr lang="en-US" altLang="zh-CN" dirty="0"/>
              <a:t>)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该方法是对字符串内容按字典顺序进行大小比较，通过返回的整数值指明当前字符串与参数字符串的大小关系。若当前对象比参数大则返回正整数，反之返回负整数，相等返回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。 </a:t>
            </a:r>
            <a:endParaRPr lang="en-US" altLang="zh-CN" b="0" i="0" u="none" strike="noStrike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2)</a:t>
            </a:r>
            <a:r>
              <a:rPr lang="en-US" altLang="zh-CN" dirty="0"/>
              <a:t>public int </a:t>
            </a:r>
            <a:r>
              <a:rPr lang="en-US" altLang="zh-CN" dirty="0" err="1"/>
              <a:t>compareToIgnoreCase</a:t>
            </a:r>
            <a:r>
              <a:rPr lang="en-US" altLang="zh-CN" dirty="0"/>
              <a:t>(String </a:t>
            </a:r>
            <a:r>
              <a:rPr lang="en-US" altLang="zh-CN" dirty="0" err="1"/>
              <a:t>anotherString</a:t>
            </a:r>
            <a:r>
              <a:rPr lang="en-US" altLang="zh-CN" dirty="0"/>
              <a:t>)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与</a:t>
            </a:r>
            <a:r>
              <a:rPr lang="en-US" altLang="zh-CN" b="0" i="0" u="none" strike="noStrike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compareTo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方法相似，但忽略大小写。 </a:t>
            </a:r>
            <a:endParaRPr lang="en-US" altLang="zh-CN" b="0" i="0" u="none" strike="noStrike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3)</a:t>
            </a:r>
            <a:r>
              <a:rPr lang="en-US" altLang="zh-CN" dirty="0"/>
              <a:t>public boolean equals(Object </a:t>
            </a:r>
            <a:r>
              <a:rPr lang="en-US" altLang="zh-CN" dirty="0" err="1"/>
              <a:t>anotherObject</a:t>
            </a:r>
            <a:r>
              <a:rPr lang="en-US" altLang="zh-CN" dirty="0"/>
              <a:t>)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比较当前字符串和参数字符串，在两个字符串相等的时候返回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，否则返回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。 </a:t>
            </a:r>
            <a:endParaRPr lang="en-US" altLang="zh-CN" b="0" i="0" u="none" strike="noStrike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4)</a:t>
            </a:r>
            <a:r>
              <a:rPr lang="en-US" altLang="zh-CN" dirty="0"/>
              <a:t>public boolean </a:t>
            </a:r>
            <a:r>
              <a:rPr lang="en-US" altLang="zh-CN" dirty="0" err="1"/>
              <a:t>equalsIgnoreCase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(String </a:t>
            </a:r>
            <a:r>
              <a:rPr lang="en-US" altLang="zh-CN" b="0" i="0" u="none" strike="noStrike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anotherString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)//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与</a:t>
            </a:r>
            <a:r>
              <a:rPr lang="en-US" altLang="zh-CN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equals</a:t>
            </a:r>
            <a:r>
              <a:rPr lang="zh-CN" altLang="en-US" b="0" i="0" u="none" strike="noStrike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方法相似，但忽略大小写。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8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2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7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java.lang.Math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提供了一系列静态方法用于科学计算。其方法的参数和返回值类型一般为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76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9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Str.replace</a:t>
            </a:r>
            <a:r>
              <a:rPr lang="en-US" altLang="zh-CN" dirty="0"/>
              <a:t>()</a:t>
            </a:r>
            <a:r>
              <a:rPr lang="zh-CN" altLang="en-US" dirty="0"/>
              <a:t>把参数看作普通字符串处理，因此在原串中找不到匹配子串，因此，直接返回原串结果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47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34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480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414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74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65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41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StringBuffer()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capacity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</a:p>
          <a:p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StringBuffer(String str)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；时，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capacity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str.length+16</a:t>
            </a: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如果小于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则默认容器的大小为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。如果大于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则会调用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expandCapacity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函数进行容量的扩展。扩展的规则是：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旧的容量*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2+2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sin(PI)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tan(PI)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从理论上讲是等于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，但是在打印中我们发现它们是一个和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非常接近的数值，这是由于离散化计算时造成的误差引起的。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00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StringBuffer()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capacity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</a:p>
          <a:p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StringBuffer(String str)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；时，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capacity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str.length+16</a:t>
            </a: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如果小于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则默认容器的大小为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。如果大于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则会调用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expandCapacity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函数进行容量的扩展。扩展的规则是：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旧的容量*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2+2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59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StringBuffer()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capacity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</a:p>
          <a:p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StringBuffer(String str)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；时，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capacity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str.length+16</a:t>
            </a: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如果小于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则默认容器的大小为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。如果大于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则会调用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expandCapacity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函数进行容量的扩展。扩展的规则是：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旧的容量*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2+2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82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 void </a:t>
            </a:r>
            <a:r>
              <a:rPr lang="en-US" altLang="zh-CN" dirty="0" err="1"/>
              <a:t>getChars</a:t>
            </a:r>
            <a:r>
              <a:rPr lang="en-US" altLang="zh-CN" dirty="0"/>
              <a:t>(int </a:t>
            </a:r>
            <a:r>
              <a:rPr lang="en-US" altLang="zh-CN" dirty="0" err="1"/>
              <a:t>srcBegin</a:t>
            </a:r>
            <a:r>
              <a:rPr lang="en-US" altLang="zh-CN" dirty="0"/>
              <a:t>, int </a:t>
            </a:r>
            <a:r>
              <a:rPr lang="en-US" altLang="zh-CN" dirty="0" err="1"/>
              <a:t>srcEnd</a:t>
            </a:r>
            <a:r>
              <a:rPr lang="en-US" altLang="zh-CN" dirty="0"/>
              <a:t>, char[] </a:t>
            </a:r>
            <a:r>
              <a:rPr lang="en-US" altLang="zh-CN" dirty="0" err="1"/>
              <a:t>dst</a:t>
            </a:r>
            <a:r>
              <a:rPr lang="en-US" altLang="zh-CN" dirty="0"/>
              <a:t>, int </a:t>
            </a:r>
            <a:r>
              <a:rPr lang="en-US" altLang="zh-CN" dirty="0" err="1"/>
              <a:t>dstBegin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该方法从序列的指定位置</a:t>
            </a:r>
            <a:r>
              <a:rPr lang="en-US" altLang="zh-CN" dirty="0"/>
              <a:t>[</a:t>
            </a:r>
            <a:r>
              <a:rPr lang="en-US" altLang="zh-CN" dirty="0" err="1"/>
              <a:t>srcBegin</a:t>
            </a:r>
            <a:r>
              <a:rPr lang="en-US" altLang="zh-CN" dirty="0"/>
              <a:t>, </a:t>
            </a:r>
            <a:r>
              <a:rPr lang="en-US" altLang="zh-CN" dirty="0" err="1"/>
              <a:t>srcEnd</a:t>
            </a:r>
            <a:r>
              <a:rPr lang="en-US" altLang="zh-CN" dirty="0"/>
              <a:t>)</a:t>
            </a:r>
            <a:r>
              <a:rPr lang="zh-CN" altLang="en-US" dirty="0"/>
              <a:t>复制子串覆盖到字符数组</a:t>
            </a:r>
            <a:r>
              <a:rPr lang="en-US" altLang="zh-CN" dirty="0" err="1"/>
              <a:t>dst</a:t>
            </a:r>
            <a:r>
              <a:rPr lang="zh-CN" altLang="en-US" dirty="0"/>
              <a:t>的指定位置</a:t>
            </a:r>
            <a:r>
              <a:rPr lang="en-US" altLang="zh-CN" dirty="0" err="1"/>
              <a:t>dstBegin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注意，这里复制子串后长度不能超过原字符数组长度，否则会报越界异常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29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41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6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5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java.lang.Math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提供了一系列静态方法用于科学计算。其方法的参数和返回值类型一般为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0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java.lang.Math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提供了一系列静态方法用于科学计算。其方法的参数和返回值类型一般为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4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altLang="zh-CN" sz="1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Random()</a:t>
            </a:r>
            <a:r>
              <a:rPr lang="zh-CN" altLang="en-US" sz="1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使用一个和当前系统时间对应的相对时间有关的数字作为种子数，然后使用这个种子数构造</a:t>
            </a:r>
            <a:r>
              <a:rPr lang="en-US" altLang="zh-CN" sz="1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1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nextInt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方法生成一个任意的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数字，取值范围为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-2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次方到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次方之间；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该数字和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取余以后生成的数字区间为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(-10,10)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然后再用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Math.abs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对该区间求绝对值，则得到的区间就是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[0,10)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4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nextInt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(int n)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方法中生成的数字是均匀的，也就是说该区间内部的每个数字生成的几率是相同的。那如何利用随机数实现不同几率的生成呢？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6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二、实现随机数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java.util.Random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7B71B1FB-57F8-4034-ACFF-D2B59C50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5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28952F2-8F42-49AD-8F43-4189021F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03" y="2755378"/>
            <a:ext cx="6337929" cy="3903594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java.util.Random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RandomTest2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Random r = new Random();</a:t>
            </a:r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double d1 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r.nextDouble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double d2 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r.nextDouble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 * 5;</a:t>
            </a:r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double d3 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r.nextDouble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 * 1.5 + 1;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int n1 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r.nextInt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int n2 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r.nextInt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(10);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int n3 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Math.abs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r.nextInt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 % 10);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17E572-1584-44A5-9DA5-BCA8A096A426}"/>
              </a:ext>
            </a:extLst>
          </p:cNvPr>
          <p:cNvSpPr/>
          <p:nvPr/>
        </p:nvSpPr>
        <p:spPr>
          <a:xfrm>
            <a:off x="3275856" y="4149080"/>
            <a:ext cx="3132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B2BB5A3B-0C45-4806-885F-76984914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3397895"/>
            <a:ext cx="1656184" cy="646986"/>
          </a:xfrm>
          <a:prstGeom prst="wedgeRoundRectCallout">
            <a:avLst>
              <a:gd name="adj1" fmla="val -42300"/>
              <a:gd name="adj2" fmla="val 824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生成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[0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1.0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）间的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double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6317D9-1C6A-405B-8804-7BD68991C6C1}"/>
              </a:ext>
            </a:extLst>
          </p:cNvPr>
          <p:cNvSpPr/>
          <p:nvPr/>
        </p:nvSpPr>
        <p:spPr>
          <a:xfrm>
            <a:off x="3275856" y="4437112"/>
            <a:ext cx="3600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146613D0-4028-4480-93C4-CC77100E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144" y="3613827"/>
            <a:ext cx="1938288" cy="646986"/>
          </a:xfrm>
          <a:prstGeom prst="wedgeRoundRectCallout">
            <a:avLst>
              <a:gd name="adj1" fmla="val -42300"/>
              <a:gd name="adj2" fmla="val 824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扩大区间，生成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[0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5.0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）间的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double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B8541B-E265-41E8-B1AA-42F774138087}"/>
              </a:ext>
            </a:extLst>
          </p:cNvPr>
          <p:cNvSpPr/>
          <p:nvPr/>
        </p:nvSpPr>
        <p:spPr>
          <a:xfrm>
            <a:off x="3275856" y="4738588"/>
            <a:ext cx="4284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21">
            <a:extLst>
              <a:ext uri="{FF2B5EF4-FFF2-40B4-BE49-F238E27FC236}">
                <a16:creationId xmlns:a16="http://schemas.microsoft.com/office/drawing/2014/main" id="{3391160E-3B97-42F1-A243-CFB226B15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497" y="3902816"/>
            <a:ext cx="1732895" cy="646986"/>
          </a:xfrm>
          <a:prstGeom prst="wedgeRoundRectCallout">
            <a:avLst>
              <a:gd name="adj1" fmla="val -42300"/>
              <a:gd name="adj2" fmla="val 824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生成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[1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2.5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）间的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double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661391-3CFD-470D-923E-FCB01838049B}"/>
              </a:ext>
            </a:extLst>
          </p:cNvPr>
          <p:cNvSpPr/>
          <p:nvPr/>
        </p:nvSpPr>
        <p:spPr>
          <a:xfrm>
            <a:off x="3275856" y="5027366"/>
            <a:ext cx="2448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F40E83DD-08E4-46DE-AE00-246C5A44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249" y="4594862"/>
            <a:ext cx="1786607" cy="374571"/>
          </a:xfrm>
          <a:prstGeom prst="wedgeRoundRectCallout">
            <a:avLst>
              <a:gd name="adj1" fmla="val -42300"/>
              <a:gd name="adj2" fmla="val 824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生成任意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整数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5767F1-4C6D-4B77-B601-206B51C0F257}"/>
              </a:ext>
            </a:extLst>
          </p:cNvPr>
          <p:cNvSpPr/>
          <p:nvPr/>
        </p:nvSpPr>
        <p:spPr>
          <a:xfrm>
            <a:off x="3275856" y="5315398"/>
            <a:ext cx="4176000" cy="6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EA9F99B7-0D5F-4407-A787-A13CC8C6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33" y="4965001"/>
            <a:ext cx="2196000" cy="374571"/>
          </a:xfrm>
          <a:prstGeom prst="wedgeRoundRectCallout">
            <a:avLst>
              <a:gd name="adj1" fmla="val 56015"/>
              <a:gd name="adj2" fmla="val 1130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生成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[0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10)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间的整数</a:t>
            </a:r>
          </a:p>
        </p:txBody>
      </p:sp>
      <p:sp>
        <p:nvSpPr>
          <p:cNvPr id="28" name="思想气泡: 云 27">
            <a:extLst>
              <a:ext uri="{FF2B5EF4-FFF2-40B4-BE49-F238E27FC236}">
                <a16:creationId xmlns:a16="http://schemas.microsoft.com/office/drawing/2014/main" id="{7E6E141B-4741-4D75-8DD1-37AF3ADE3EE3}"/>
              </a:ext>
            </a:extLst>
          </p:cNvPr>
          <p:cNvSpPr/>
          <p:nvPr/>
        </p:nvSpPr>
        <p:spPr>
          <a:xfrm>
            <a:off x="907747" y="4149080"/>
            <a:ext cx="2232249" cy="1214720"/>
          </a:xfrm>
          <a:prstGeom prst="cloudCallout">
            <a:avLst>
              <a:gd name="adj1" fmla="val 57538"/>
              <a:gd name="adj2" fmla="val 869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若改为：</a:t>
            </a:r>
            <a:endParaRPr lang="en-US" altLang="zh-CN" sz="1600" b="1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 err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r.nextInt</a:t>
            </a:r>
            <a:r>
              <a:rPr lang="en-US" altLang="zh-CN" sz="16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() % 10</a:t>
            </a:r>
          </a:p>
          <a:p>
            <a:r>
              <a:rPr lang="zh-CN" altLang="en-US" sz="16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结果如何？</a:t>
            </a:r>
          </a:p>
        </p:txBody>
      </p:sp>
    </p:spTree>
    <p:extLst>
      <p:ext uri="{BB962C8B-B14F-4D97-AF65-F5344CB8AC3E}">
        <p14:creationId xmlns:p14="http://schemas.microsoft.com/office/powerpoint/2010/main" val="271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 animBg="1"/>
      <p:bldP spid="17" grpId="0" animBg="1"/>
      <p:bldP spid="7" grpId="0" animBg="1"/>
      <p:bldP spid="20" grpId="0" animBg="1"/>
      <p:bldP spid="8" grpId="0" animBg="1"/>
      <p:bldP spid="23" grpId="0" animBg="1"/>
      <p:bldP spid="9" grpId="0" animBg="1"/>
      <p:bldP spid="26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二、实现随机数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7B71B1FB-57F8-4034-ACFF-D2B59C50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85293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28952F2-8F42-49AD-8F43-4189021F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874144"/>
            <a:ext cx="7056784" cy="3945419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java.util.Random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RandomTest3 {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Random r = new Random();</a:t>
            </a:r>
            <a:endParaRPr lang="zh-CN" altLang="en-US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int p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r.nextInt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(100);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int result;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结果数字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if(p &lt; 55){    //55</a:t>
            </a:r>
            <a:r>
              <a:rPr lang="zh-CN" altLang="en-US" sz="1400" dirty="0">
                <a:solidFill>
                  <a:srgbClr val="FF0000"/>
                </a:solidFill>
                <a:latin typeface="Source Code Pro"/>
              </a:rPr>
              <a:t>个数字的区间，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55%</a:t>
            </a:r>
            <a:r>
              <a:rPr lang="zh-CN" altLang="en-US" sz="1400" dirty="0">
                <a:solidFill>
                  <a:srgbClr val="FF0000"/>
                </a:solidFill>
                <a:latin typeface="Source Code Pro"/>
              </a:rPr>
              <a:t>的几率</a:t>
            </a:r>
          </a:p>
          <a:p>
            <a:pPr>
              <a:lnSpc>
                <a:spcPts val="17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   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result = 1;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}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else if(p &lt; 95){  //[55,95)</a:t>
            </a:r>
            <a:r>
              <a:rPr lang="zh-CN" altLang="en-US" sz="1400" dirty="0">
                <a:solidFill>
                  <a:srgbClr val="FF0000"/>
                </a:solidFill>
                <a:latin typeface="Source Code Pro"/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40</a:t>
            </a:r>
            <a:r>
              <a:rPr lang="zh-CN" altLang="en-US" sz="1400" dirty="0">
                <a:solidFill>
                  <a:srgbClr val="FF0000"/>
                </a:solidFill>
                <a:latin typeface="Source Code Pro"/>
              </a:rPr>
              <a:t>个数字的区间，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40%</a:t>
            </a:r>
            <a:r>
              <a:rPr lang="zh-CN" altLang="en-US" sz="1400" dirty="0">
                <a:solidFill>
                  <a:srgbClr val="FF0000"/>
                </a:solidFill>
                <a:latin typeface="Source Code Pro"/>
              </a:rPr>
              <a:t>的几率</a:t>
            </a:r>
          </a:p>
          <a:p>
            <a:pPr>
              <a:lnSpc>
                <a:spcPts val="17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   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result = 2;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}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else{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result = 3;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}    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12" name="Picture 14" descr="问题">
            <a:extLst>
              <a:ext uri="{FF2B5EF4-FFF2-40B4-BE49-F238E27FC236}">
                <a16:creationId xmlns:a16="http://schemas.microsoft.com/office/drawing/2014/main" id="{4ADD39FD-3540-4CC4-A2FF-8E912879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4482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4">
            <a:extLst>
              <a:ext uri="{FF2B5EF4-FFF2-40B4-BE49-F238E27FC236}">
                <a16:creationId xmlns:a16="http://schemas.microsoft.com/office/drawing/2014/main" id="{A16CB4CA-11E8-49F0-95B4-4770B91D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844824"/>
            <a:ext cx="7056784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随机生成一个整数，该整数以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55%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的几率生成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的几率生成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的几率生成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879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二、实现随机数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7B71B1FB-57F8-4034-ACFF-D2B59C50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28952F2-8F42-49AD-8F43-4189021F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38040"/>
            <a:ext cx="7056784" cy="3011146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java.util.Random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RandomTest3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Random r1 = new Random(10);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Random r2 = new Random(10);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for(int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0;i &lt; 2;i++){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System.out.println(r1.nextInt());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System.out.println(r2.nextInt());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}  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A1688A-F694-4759-B521-7D0959A2A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100870"/>
            <a:ext cx="4823802" cy="14964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BB6EC88-FF9E-4A03-BD23-0ECA511E2377}"/>
              </a:ext>
            </a:extLst>
          </p:cNvPr>
          <p:cNvSpPr/>
          <p:nvPr/>
        </p:nvSpPr>
        <p:spPr>
          <a:xfrm>
            <a:off x="2843808" y="2776736"/>
            <a:ext cx="295232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4269567F-59EC-4543-99AB-2F5EA37C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616" y="177066"/>
            <a:ext cx="5400600" cy="2247424"/>
          </a:xfrm>
          <a:prstGeom prst="wedgeRoundRectCallout">
            <a:avLst>
              <a:gd name="adj1" fmla="val -38694"/>
              <a:gd name="adj2" fmla="val 641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有参构造函数：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public Random(long seed)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该构造函数可以通过指定一个种子数来创建对象。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种子数只是随机算法的起始数字，和生成的随机数字的区间无关；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相同种子数的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Random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对象，相同次数生成的随机数字是完全相同的。</a:t>
            </a:r>
          </a:p>
        </p:txBody>
      </p:sp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E9DFC5CF-1F1A-44AE-99B7-84E84555F64A}"/>
              </a:ext>
            </a:extLst>
          </p:cNvPr>
          <p:cNvSpPr/>
          <p:nvPr/>
        </p:nvSpPr>
        <p:spPr>
          <a:xfrm>
            <a:off x="6300192" y="52607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运行结果如何？</a:t>
            </a:r>
          </a:p>
        </p:txBody>
      </p:sp>
    </p:spTree>
    <p:extLst>
      <p:ext uri="{BB962C8B-B14F-4D97-AF65-F5344CB8AC3E}">
        <p14:creationId xmlns:p14="http://schemas.microsoft.com/office/powerpoint/2010/main" val="335797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二、实现随机数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7B71B1FB-57F8-4034-ACFF-D2B59C50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28952F2-8F42-49AD-8F43-4189021F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38040"/>
            <a:ext cx="7056784" cy="3011146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java.util.Random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RandomTest3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Random r1 = new Random(1);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Random r2 = new Random(10);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for(int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0;i &lt; 2;i++){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System.out.println(r1.nextInt());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System.out.println(r2.nextInt());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}  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B6EC88-FF9E-4A03-BD23-0ECA511E2377}"/>
              </a:ext>
            </a:extLst>
          </p:cNvPr>
          <p:cNvSpPr/>
          <p:nvPr/>
        </p:nvSpPr>
        <p:spPr>
          <a:xfrm>
            <a:off x="2843808" y="2776736"/>
            <a:ext cx="295232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4269567F-59EC-4543-99AB-2F5EA37C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6" y="1919492"/>
            <a:ext cx="2736000" cy="715089"/>
          </a:xfrm>
          <a:prstGeom prst="wedgeRoundRectCallout">
            <a:avLst>
              <a:gd name="adj1" fmla="val -59118"/>
              <a:gd name="adj2" fmla="val 1014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种子数不同时，两个对象生成的随机数不同了</a:t>
            </a:r>
            <a:endParaRPr lang="zh-CN" altLang="en-US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0A7B05-3F4D-496E-8F94-0862F739D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5151844"/>
            <a:ext cx="3384376" cy="15343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5FAA6B-3CAE-4D67-9CB8-B408690EC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151843"/>
            <a:ext cx="3384376" cy="1534397"/>
          </a:xfrm>
          <a:prstGeom prst="rect">
            <a:avLst/>
          </a:prstGeom>
        </p:spPr>
      </p:pic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7555352D-7F8C-446E-99F0-0EFE47A46D8A}"/>
              </a:ext>
            </a:extLst>
          </p:cNvPr>
          <p:cNvSpPr/>
          <p:nvPr/>
        </p:nvSpPr>
        <p:spPr>
          <a:xfrm>
            <a:off x="6300192" y="52607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使用不同的种子数结果如何？</a:t>
            </a:r>
          </a:p>
        </p:txBody>
      </p:sp>
    </p:spTree>
    <p:extLst>
      <p:ext uri="{BB962C8B-B14F-4D97-AF65-F5344CB8AC3E}">
        <p14:creationId xmlns:p14="http://schemas.microsoft.com/office/powerpoint/2010/main" val="28974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二、实现随机数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7B71B1FB-57F8-4034-ACFF-D2B59C50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28952F2-8F42-49AD-8F43-4189021F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38040"/>
            <a:ext cx="7056784" cy="3011146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java.util.Random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RandomTest3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Random r1 = new Random();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Random r2 = new Random();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for(int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0;i &lt; 2;i++){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System.out.println(r1.nextInt());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System.out.println(r2.nextInt());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}  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B6EC88-FF9E-4A03-BD23-0ECA511E2377}"/>
              </a:ext>
            </a:extLst>
          </p:cNvPr>
          <p:cNvSpPr/>
          <p:nvPr/>
        </p:nvSpPr>
        <p:spPr>
          <a:xfrm>
            <a:off x="2843808" y="2776736"/>
            <a:ext cx="295232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4269567F-59EC-4543-99AB-2F5EA37C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564" y="1834627"/>
            <a:ext cx="2304104" cy="1634490"/>
          </a:xfrm>
          <a:prstGeom prst="wedgeRoundRectCallout">
            <a:avLst>
              <a:gd name="adj1" fmla="val -81717"/>
              <a:gd name="adj2" fmla="val 3303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无参构造函数是以当前系统时间作为种子数的，因此，每次创建对象时的种子数都不相同。</a:t>
            </a:r>
            <a:endParaRPr lang="zh-CN" altLang="en-US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6D8544-F88A-40F5-AF68-AC4453DC0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171936"/>
            <a:ext cx="3228459" cy="1553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C5098C-598C-4B58-A0B0-7F5D27BB4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171812"/>
            <a:ext cx="3228458" cy="1553746"/>
          </a:xfrm>
          <a:prstGeom prst="rect">
            <a:avLst/>
          </a:prstGeom>
        </p:spPr>
      </p:pic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A6C68C4F-07B2-46E7-9B6D-F0428E4864F0}"/>
              </a:ext>
            </a:extLst>
          </p:cNvPr>
          <p:cNvSpPr/>
          <p:nvPr/>
        </p:nvSpPr>
        <p:spPr>
          <a:xfrm>
            <a:off x="6300192" y="52607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使用无参构造函数结果如何？</a:t>
            </a:r>
          </a:p>
        </p:txBody>
      </p:sp>
    </p:spTree>
    <p:extLst>
      <p:ext uri="{BB962C8B-B14F-4D97-AF65-F5344CB8AC3E}">
        <p14:creationId xmlns:p14="http://schemas.microsoft.com/office/powerpoint/2010/main" val="7966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二、实现随机数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7B71B1FB-57F8-4034-ACFF-D2B59C50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28952F2-8F42-49AD-8F43-4189021F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38040"/>
            <a:ext cx="7056784" cy="2744743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java.util.Random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RandomTest3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Random r1 = new Random(1);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for(int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0;i &lt; 2;i++){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System.out.println(r1.nextInt());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System.out.println(r1.nextInt());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}  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B6EC88-FF9E-4A03-BD23-0ECA511E2377}"/>
              </a:ext>
            </a:extLst>
          </p:cNvPr>
          <p:cNvSpPr/>
          <p:nvPr/>
        </p:nvSpPr>
        <p:spPr>
          <a:xfrm>
            <a:off x="2843808" y="2776736"/>
            <a:ext cx="2952328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4269567F-59EC-4543-99AB-2F5EA37C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564" y="1834627"/>
            <a:ext cx="2304104" cy="1328023"/>
          </a:xfrm>
          <a:prstGeom prst="wedgeRoundRectCallout">
            <a:avLst>
              <a:gd name="adj1" fmla="val -81717"/>
              <a:gd name="adj2" fmla="val 3303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无论需要生成多少个不同的随机数字，都只需使用一个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Random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对象即可。</a:t>
            </a:r>
            <a:endParaRPr lang="zh-CN" altLang="en-US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A6C68C4F-07B2-46E7-9B6D-F0428E4864F0}"/>
              </a:ext>
            </a:extLst>
          </p:cNvPr>
          <p:cNvSpPr/>
          <p:nvPr/>
        </p:nvSpPr>
        <p:spPr>
          <a:xfrm>
            <a:off x="6300192" y="52607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只创建一个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Random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对象结果如何？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27B440-6520-4BB9-9433-93CCF7790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034482"/>
            <a:ext cx="4248472" cy="1541564"/>
          </a:xfrm>
          <a:prstGeom prst="rect">
            <a:avLst/>
          </a:prstGeom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9387552B-928E-45F8-9DB7-21905AABE96D}"/>
              </a:ext>
            </a:extLst>
          </p:cNvPr>
          <p:cNvSpPr/>
          <p:nvPr/>
        </p:nvSpPr>
        <p:spPr>
          <a:xfrm>
            <a:off x="6012160" y="3549713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多次执行该程序，每次的结果会相同吗？</a:t>
            </a:r>
          </a:p>
        </p:txBody>
      </p:sp>
    </p:spTree>
    <p:extLst>
      <p:ext uri="{BB962C8B-B14F-4D97-AF65-F5344CB8AC3E}">
        <p14:creationId xmlns:p14="http://schemas.microsoft.com/office/powerpoint/2010/main" val="14276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85A188-6560-46D3-ADEF-613722A80F32}"/>
              </a:ext>
            </a:extLst>
          </p:cNvPr>
          <p:cNvSpPr txBox="1"/>
          <p:nvPr/>
        </p:nvSpPr>
        <p:spPr>
          <a:xfrm>
            <a:off x="899592" y="1916832"/>
            <a:ext cx="7992888" cy="4443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类的基本特点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String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代表字符串，字符串变量属于对象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类，也不能有子类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字符串存储在一个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类型字符数组中；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属于常量，用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””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引起来表示。创建后其值不能更改；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具有丰富的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构造方法，用于创建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提供了多种支持字符串操作的方法。</a:t>
            </a:r>
          </a:p>
        </p:txBody>
      </p:sp>
    </p:spTree>
    <p:extLst>
      <p:ext uri="{BB962C8B-B14F-4D97-AF65-F5344CB8AC3E}">
        <p14:creationId xmlns:p14="http://schemas.microsoft.com/office/powerpoint/2010/main" val="278476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814226-1A59-4ECD-AB40-3874A3CD1C39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类的构造函数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950FDD-8206-4BAE-B2D9-2263038B0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95052"/>
              </p:ext>
            </p:extLst>
          </p:nvPr>
        </p:nvGraphicFramePr>
        <p:xfrm>
          <a:off x="971600" y="2636912"/>
          <a:ext cx="7776865" cy="372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98">
                  <a:extLst>
                    <a:ext uri="{9D8B030D-6E8A-4147-A177-3AD203B41FA5}">
                      <a16:colId xmlns:a16="http://schemas.microsoft.com/office/drawing/2014/main" val="2110480793"/>
                    </a:ext>
                  </a:extLst>
                </a:gridCol>
                <a:gridCol w="3647482">
                  <a:extLst>
                    <a:ext uri="{9D8B030D-6E8A-4147-A177-3AD203B41FA5}">
                      <a16:colId xmlns:a16="http://schemas.microsoft.com/office/drawing/2014/main" val="16672474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2641128759"/>
                    </a:ext>
                  </a:extLst>
                </a:gridCol>
              </a:tblGrid>
              <a:tr h="407908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512455931"/>
                  </a:ext>
                </a:extLst>
              </a:tr>
              <a:tr h="40790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String()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构造一个空字符串对象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2470294622"/>
                  </a:ext>
                </a:extLst>
              </a:tr>
              <a:tr h="40790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String(byte[] bytes)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数组构造字符串对象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875463389"/>
                  </a:ext>
                </a:extLst>
              </a:tr>
              <a:tr h="61740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String(byte[] bytes, int offset, int length)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数组，从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开始，总共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长的字节构造字符串对象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326979171"/>
                  </a:ext>
                </a:extLst>
              </a:tr>
              <a:tr h="452611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String(char[] value)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数组构造字符串对象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906227176"/>
                  </a:ext>
                </a:extLst>
              </a:tr>
              <a:tr h="61740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String(char[] value, int offset, int length)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数组，从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开始，总共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长的字节构造字符串对象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313545992"/>
                  </a:ext>
                </a:extLst>
              </a:tr>
              <a:tr h="407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String(String original)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构造一个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original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的副本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2306867171"/>
                  </a:ext>
                </a:extLst>
              </a:tr>
              <a:tr h="40790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String(StringBuffer buffer)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数组构造字符串对象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213632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823616"/>
            <a:ext cx="7776864" cy="5119521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StringClassTest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byte[]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bArray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{ 'a', 'b', 'c', 'd', 'e', 'f', 'g', 'h' };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char[]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cArray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{ 'a', 'b', 'c', 'd', 'e', 'f', 'g', 'h' };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StringBuffer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strbuf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StringBuffer("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strbuf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s1 = new String("str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abcd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s2 = new String(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bArray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s3 = new String(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cArray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s4 = new String(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bArray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, 1, 5);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s5 = new String(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cArray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, 1, 2);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s6 = new String(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strbuf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实例一个无参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String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对象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:  "+s1);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实例一个带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byte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数组参数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String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对象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:  "+s2);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实例一个带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char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数组参数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String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对象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:  "+s3);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实例一个带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byte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数组参数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String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对象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,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截取从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1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开始截取，截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5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位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:  "+s4);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实例一个带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char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数组参数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String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对象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,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截取从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1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开始截取，截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2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位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:  "+s5);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实例一个带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StringBuffer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参数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String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对象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:  "+s6);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DEFDBD-C85E-43AC-8408-96C8F2E0B66F}"/>
              </a:ext>
            </a:extLst>
          </p:cNvPr>
          <p:cNvSpPr txBox="1"/>
          <p:nvPr/>
        </p:nvSpPr>
        <p:spPr>
          <a:xfrm>
            <a:off x="1439652" y="4313682"/>
            <a:ext cx="7272808" cy="241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144000" tIns="72000" bIns="10800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实例一个无参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对象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 str </a:t>
            </a:r>
            <a:r>
              <a:rPr lang="en-US" altLang="zh-CN" sz="1600" b="0" i="0" u="none" strike="noStrike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abcd</a:t>
            </a:r>
            <a:endParaRPr lang="en-US" altLang="zh-CN" sz="1600" b="0" i="0" u="none" strike="noStrike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实例一个带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byte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数组参数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对象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zh-CN" sz="1600" b="0" i="0" u="none" strike="noStrike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abcdefgh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实例一个带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数组参数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对象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zh-CN" sz="1600" b="0" i="0" u="none" strike="noStrike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abcdefgh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实例一个带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byte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数组参数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对象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截取从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开始截取，截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位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zh-CN" sz="1600" b="0" i="0" u="none" strike="noStrike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bcdef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实例一个带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数组参数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对象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截取从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开始截取，截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位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zh-CN" sz="1600" b="0" i="0" u="none" strike="noStrike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bc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实例一个带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StringBuffer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参数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zh-CN" altLang="en-US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对象</a:t>
            </a:r>
            <a:r>
              <a:rPr lang="en-US" altLang="zh-CN" sz="16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zh-CN" sz="1600" b="0" i="0" u="none" strike="noStrike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strbuf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854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005329"/>
            <a:ext cx="7056784" cy="3583911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StringTest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		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String s1="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abc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String s2="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abc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";	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s1="hello";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System.out.println(s1);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System.out.println(s2);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5E787C-6243-4C7F-BF54-BBF12F31A88E}"/>
              </a:ext>
            </a:extLst>
          </p:cNvPr>
          <p:cNvSpPr/>
          <p:nvPr/>
        </p:nvSpPr>
        <p:spPr>
          <a:xfrm>
            <a:off x="2555776" y="2776736"/>
            <a:ext cx="1836000" cy="580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utoShape 21">
            <a:extLst>
              <a:ext uri="{FF2B5EF4-FFF2-40B4-BE49-F238E27FC236}">
                <a16:creationId xmlns:a16="http://schemas.microsoft.com/office/drawing/2014/main" id="{193B97E8-A9DF-4581-B16A-E7EC7F03F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232" y="2826805"/>
            <a:ext cx="2952176" cy="1328023"/>
          </a:xfrm>
          <a:prstGeom prst="wedgeRoundRectCallout">
            <a:avLst>
              <a:gd name="adj1" fmla="val -80426"/>
              <a:gd name="adj2" fmla="val -329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字符串对象可以不用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Java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程序中的所有字符串字面值（如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abc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”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）都作为此类的实例实现。</a:t>
            </a:r>
            <a:endParaRPr lang="zh-CN" altLang="en-US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187624" y="3312022"/>
            <a:ext cx="69847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第十一讲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API(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4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B0EDBD-C77D-43F1-BC26-125814CBF188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字符串的内存存储实现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8B4AC2-AF53-485B-80D4-D4054035EB89}"/>
              </a:ext>
            </a:extLst>
          </p:cNvPr>
          <p:cNvSpPr/>
          <p:nvPr/>
        </p:nvSpPr>
        <p:spPr bwMode="auto">
          <a:xfrm>
            <a:off x="1500188" y="5378450"/>
            <a:ext cx="1928812" cy="88900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en-US" altLang="zh-CN" sz="2400" dirty="0">
              <a:cs typeface="Arial" pitchFamily="34" charset="0"/>
            </a:endParaRPr>
          </a:p>
          <a:p>
            <a:pPr marL="469900" indent="-469900">
              <a:defRPr/>
            </a:pPr>
            <a:r>
              <a:rPr lang="en-US" altLang="zh-CN" sz="2400" dirty="0">
                <a:cs typeface="Arial" pitchFamily="34" charset="0"/>
              </a:rPr>
              <a:t>         </a:t>
            </a:r>
          </a:p>
          <a:p>
            <a:pPr marL="469900" indent="-469900">
              <a:defRPr/>
            </a:pPr>
            <a:endParaRPr lang="en-US" altLang="zh-CN" sz="2400" dirty="0">
              <a:cs typeface="Arial" pitchFamily="34" charset="0"/>
            </a:endParaRPr>
          </a:p>
          <a:p>
            <a:pPr marL="469900" indent="-469900">
              <a:defRPr/>
            </a:pPr>
            <a:endParaRPr lang="zh-CN" altLang="en-US" dirty="0">
              <a:cs typeface="Arial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9ABE9D-C21A-4DB0-96D3-F64E9CF0C4DC}"/>
              </a:ext>
            </a:extLst>
          </p:cNvPr>
          <p:cNvSpPr/>
          <p:nvPr/>
        </p:nvSpPr>
        <p:spPr bwMode="auto">
          <a:xfrm>
            <a:off x="4214813" y="4639847"/>
            <a:ext cx="4461644" cy="2075278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zh-CN" altLang="en-US">
              <a:cs typeface="Arial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3B623C3-C624-4D54-A3A1-35CFC190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055941"/>
            <a:ext cx="2657509" cy="99059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String s1 = 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abc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String s2 = 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abc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s1 = "hello";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1DE128FA-2396-4FC6-BFC6-8A0ED69B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857750"/>
            <a:ext cx="1785938" cy="1714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285DCB-45A8-40BD-8FD3-25A554DA4EC5}"/>
              </a:ext>
            </a:extLst>
          </p:cNvPr>
          <p:cNvSpPr/>
          <p:nvPr/>
        </p:nvSpPr>
        <p:spPr bwMode="auto">
          <a:xfrm>
            <a:off x="1500188" y="5235575"/>
            <a:ext cx="1928812" cy="10318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pPr marL="469900" indent="-469900" algn="ctr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0x23cd</a:t>
            </a:r>
          </a:p>
          <a:p>
            <a:pPr marL="469900" indent="-469900" algn="ctr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0x23ab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F2DA22EC-DF57-4D02-A99B-547D3BFA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586740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B748CE9A-4457-414F-AA7A-EFC78EA6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85775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矩形 17">
            <a:extLst>
              <a:ext uri="{FF2B5EF4-FFF2-40B4-BE49-F238E27FC236}">
                <a16:creationId xmlns:a16="http://schemas.microsoft.com/office/drawing/2014/main" id="{BD8BBF9D-3480-435B-A568-5FBC0EFDF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95" y="5709414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 dirty="0"/>
              <a:t>0x23ab</a:t>
            </a:r>
            <a:endParaRPr lang="zh-CN" altLang="en-US" sz="2000" dirty="0"/>
          </a:p>
        </p:txBody>
      </p:sp>
      <p:cxnSp>
        <p:nvCxnSpPr>
          <p:cNvPr id="23" name="直接箭头连接符 20">
            <a:extLst>
              <a:ext uri="{FF2B5EF4-FFF2-40B4-BE49-F238E27FC236}">
                <a16:creationId xmlns:a16="http://schemas.microsoft.com/office/drawing/2014/main" id="{A7AC5A7D-26B5-491D-AEBE-F4547173DD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143625"/>
            <a:ext cx="1714500" cy="3571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4" name="直接箭头连接符 22">
            <a:extLst>
              <a:ext uri="{FF2B5EF4-FFF2-40B4-BE49-F238E27FC236}">
                <a16:creationId xmlns:a16="http://schemas.microsoft.com/office/drawing/2014/main" id="{8F735AD8-0293-4606-95D2-A46815ECC6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000750"/>
            <a:ext cx="2143125" cy="4286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DCA2A7-39A4-46C7-BB4E-506170EB853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07219" y="4179094"/>
            <a:ext cx="1714500" cy="16430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6" name="矩形 39">
            <a:extLst>
              <a:ext uri="{FF2B5EF4-FFF2-40B4-BE49-F238E27FC236}">
                <a16:creationId xmlns:a16="http://schemas.microsoft.com/office/drawing/2014/main" id="{E6DCCE17-3D03-4ADC-81E0-EE36BC10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96" y="4824382"/>
            <a:ext cx="1619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40">
            <a:extLst>
              <a:ext uri="{FF2B5EF4-FFF2-40B4-BE49-F238E27FC236}">
                <a16:creationId xmlns:a16="http://schemas.microsoft.com/office/drawing/2014/main" id="{E718E387-58F0-452E-9B88-5972CEDC0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83" y="2799527"/>
            <a:ext cx="1587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EC1B25A-33E6-47D7-BCCC-7E0F46E4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800" y="5081295"/>
            <a:ext cx="1213200" cy="504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dirty="0"/>
              <a:t>hello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5E174E-7797-4CE1-9868-D50A8CCF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6069012"/>
            <a:ext cx="1214437" cy="5032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800" dirty="0" err="1"/>
              <a:t>abc</a:t>
            </a:r>
            <a:endParaRPr lang="zh-CN" altLang="en-US" sz="28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0B8D6FB-650E-477D-A10C-C8957855AF5E}"/>
              </a:ext>
            </a:extLst>
          </p:cNvPr>
          <p:cNvCxnSpPr>
            <a:cxnSpLocks/>
          </p:cNvCxnSpPr>
          <p:nvPr/>
        </p:nvCxnSpPr>
        <p:spPr bwMode="auto">
          <a:xfrm>
            <a:off x="3282950" y="5967558"/>
            <a:ext cx="3528000" cy="461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D3D626-A74C-4E9E-B8B1-7C9D67FD3815}"/>
              </a:ext>
            </a:extLst>
          </p:cNvPr>
          <p:cNvCxnSpPr>
            <a:cxnSpLocks/>
          </p:cNvCxnSpPr>
          <p:nvPr/>
        </p:nvCxnSpPr>
        <p:spPr bwMode="auto">
          <a:xfrm>
            <a:off x="3282950" y="5571039"/>
            <a:ext cx="3503613" cy="29636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16">
            <a:extLst>
              <a:ext uri="{FF2B5EF4-FFF2-40B4-BE49-F238E27FC236}">
                <a16:creationId xmlns:a16="http://schemas.microsoft.com/office/drawing/2014/main" id="{FB45290F-7661-4942-AEA6-420615D1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008" y="473233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 dirty="0"/>
              <a:t>0x12cd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29A870-B942-4D09-A54D-B7A14BD16C7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2950" y="4981577"/>
            <a:ext cx="3590845" cy="93821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40">
            <a:extLst>
              <a:ext uri="{FF2B5EF4-FFF2-40B4-BE49-F238E27FC236}">
                <a16:creationId xmlns:a16="http://schemas.microsoft.com/office/drawing/2014/main" id="{62B99B76-32F1-412B-8B54-99B9B7336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12" y="4270168"/>
            <a:ext cx="4714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方法区（含字符串常量池）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64B32FA-D051-4AEF-80E1-D0B3C57BC166}"/>
              </a:ext>
            </a:extLst>
          </p:cNvPr>
          <p:cNvSpPr/>
          <p:nvPr/>
        </p:nvSpPr>
        <p:spPr bwMode="auto">
          <a:xfrm>
            <a:off x="4221111" y="3180349"/>
            <a:ext cx="4455345" cy="85725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zh-CN" altLang="en-US">
              <a:cs typeface="Arial" pitchFamily="34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FE7E65-CCE8-4A95-A39A-FC941F2313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29123" y="5972175"/>
            <a:ext cx="90000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AutoShape 21">
            <a:extLst>
              <a:ext uri="{FF2B5EF4-FFF2-40B4-BE49-F238E27FC236}">
                <a16:creationId xmlns:a16="http://schemas.microsoft.com/office/drawing/2014/main" id="{A22BC652-5A2F-4FF1-A8BB-CD63CB93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063" y="2139580"/>
            <a:ext cx="1512000" cy="1908000"/>
          </a:xfrm>
          <a:prstGeom prst="wedgeRoundRectCallout">
            <a:avLst>
              <a:gd name="adj1" fmla="val -66987"/>
              <a:gd name="adj2" fmla="val 6223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rIns="0" anchor="ctr" anchorCtr="1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字符串常量存储在字符串常量池，旨在共享，存储相同内容的字符串。</a:t>
            </a:r>
          </a:p>
        </p:txBody>
      </p:sp>
    </p:spTree>
    <p:extLst>
      <p:ext uri="{BB962C8B-B14F-4D97-AF65-F5344CB8AC3E}">
        <p14:creationId xmlns:p14="http://schemas.microsoft.com/office/powerpoint/2010/main" val="35717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 animBg="1"/>
      <p:bldP spid="34" grpId="0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B0EDBD-C77D-43F1-BC26-125814CBF188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字符串的内存存储实现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624E4A7-BB6C-4FA6-9DB1-8C96F21D288C}"/>
              </a:ext>
            </a:extLst>
          </p:cNvPr>
          <p:cNvSpPr txBox="1"/>
          <p:nvPr/>
        </p:nvSpPr>
        <p:spPr>
          <a:xfrm>
            <a:off x="1281498" y="2699431"/>
            <a:ext cx="6962910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是不可变的序列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字符串重新赋值时，是重新在新内存区赋值，而不是对原有存储区的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数组赋值。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当对现有字符串进行连接操作时，也是重新指定新内存区赋值。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方法修改字符串时，也是重新指定新内存区赋值。</a:t>
            </a:r>
          </a:p>
        </p:txBody>
      </p:sp>
    </p:spTree>
    <p:extLst>
      <p:ext uri="{BB962C8B-B14F-4D97-AF65-F5344CB8AC3E}">
        <p14:creationId xmlns:p14="http://schemas.microsoft.com/office/powerpoint/2010/main" val="7051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B0EDBD-C77D-43F1-BC26-125814CBF188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字符串的内存存储实现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8B4AC2-AF53-485B-80D4-D4054035EB89}"/>
              </a:ext>
            </a:extLst>
          </p:cNvPr>
          <p:cNvSpPr/>
          <p:nvPr/>
        </p:nvSpPr>
        <p:spPr bwMode="auto">
          <a:xfrm>
            <a:off x="1500188" y="5378450"/>
            <a:ext cx="1928812" cy="88900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en-US" altLang="zh-CN" sz="2400" dirty="0">
              <a:cs typeface="Arial" pitchFamily="34" charset="0"/>
            </a:endParaRPr>
          </a:p>
          <a:p>
            <a:pPr marL="469900" indent="-469900">
              <a:defRPr/>
            </a:pPr>
            <a:r>
              <a:rPr lang="en-US" altLang="zh-CN" sz="2400" dirty="0">
                <a:cs typeface="Arial" pitchFamily="34" charset="0"/>
              </a:rPr>
              <a:t>         </a:t>
            </a:r>
          </a:p>
          <a:p>
            <a:pPr marL="469900" indent="-469900">
              <a:defRPr/>
            </a:pPr>
            <a:endParaRPr lang="en-US" altLang="zh-CN" sz="2400" dirty="0">
              <a:cs typeface="Arial" pitchFamily="34" charset="0"/>
            </a:endParaRPr>
          </a:p>
          <a:p>
            <a:pPr marL="469900" indent="-469900">
              <a:defRPr/>
            </a:pPr>
            <a:endParaRPr lang="zh-CN" altLang="en-US" dirty="0">
              <a:cs typeface="Arial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9ABE9D-C21A-4DB0-96D3-F64E9CF0C4DC}"/>
              </a:ext>
            </a:extLst>
          </p:cNvPr>
          <p:cNvSpPr/>
          <p:nvPr/>
        </p:nvSpPr>
        <p:spPr bwMode="auto">
          <a:xfrm>
            <a:off x="4214813" y="4639847"/>
            <a:ext cx="4461644" cy="2075278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zh-CN" altLang="en-US">
              <a:cs typeface="Arial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3B623C3-C624-4D54-A3A1-35CFC190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055941"/>
            <a:ext cx="3600000" cy="99059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  <a:ea typeface="宋体" charset="-122"/>
              </a:rPr>
              <a:t>String str1  = “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  <a:ea typeface="宋体" charset="-122"/>
              </a:rPr>
              <a:t>”;</a:t>
            </a:r>
          </a:p>
          <a:p>
            <a:pPr algn="l" eaLnBrk="1" hangingPunct="1"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  <a:ea typeface="宋体" charset="-122"/>
              </a:rPr>
              <a:t>String str2 = new String(“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  <a:ea typeface="宋体" charset="-122"/>
              </a:rPr>
              <a:t>”);</a:t>
            </a: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1DE128FA-2396-4FC6-BFC6-8A0ED69B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857750"/>
            <a:ext cx="1785938" cy="1714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285DCB-45A8-40BD-8FD3-25A554DA4EC5}"/>
              </a:ext>
            </a:extLst>
          </p:cNvPr>
          <p:cNvSpPr/>
          <p:nvPr/>
        </p:nvSpPr>
        <p:spPr bwMode="auto">
          <a:xfrm>
            <a:off x="1500188" y="5235575"/>
            <a:ext cx="1928812" cy="10318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pPr marL="469900" indent="-469900" algn="ctr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 algn="ctr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F2DA22EC-DF57-4D02-A99B-547D3BFA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586740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B748CE9A-4457-414F-AA7A-EFC78EA6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85775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3" name="直接箭头连接符 20">
            <a:extLst>
              <a:ext uri="{FF2B5EF4-FFF2-40B4-BE49-F238E27FC236}">
                <a16:creationId xmlns:a16="http://schemas.microsoft.com/office/drawing/2014/main" id="{A7AC5A7D-26B5-491D-AEBE-F4547173DD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143625"/>
            <a:ext cx="1714500" cy="3571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4" name="直接箭头连接符 22">
            <a:extLst>
              <a:ext uri="{FF2B5EF4-FFF2-40B4-BE49-F238E27FC236}">
                <a16:creationId xmlns:a16="http://schemas.microsoft.com/office/drawing/2014/main" id="{8F735AD8-0293-4606-95D2-A46815ECC6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000750"/>
            <a:ext cx="2143125" cy="4286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DCA2A7-39A4-46C7-BB4E-506170EB853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07219" y="4179094"/>
            <a:ext cx="1714500" cy="16430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6" name="矩形 39">
            <a:extLst>
              <a:ext uri="{FF2B5EF4-FFF2-40B4-BE49-F238E27FC236}">
                <a16:creationId xmlns:a16="http://schemas.microsoft.com/office/drawing/2014/main" id="{E6DCCE17-3D03-4ADC-81E0-EE36BC10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96" y="4824382"/>
            <a:ext cx="1619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40">
            <a:extLst>
              <a:ext uri="{FF2B5EF4-FFF2-40B4-BE49-F238E27FC236}">
                <a16:creationId xmlns:a16="http://schemas.microsoft.com/office/drawing/2014/main" id="{E718E387-58F0-452E-9B88-5972CEDC0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83" y="2799527"/>
            <a:ext cx="1587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5E174E-7797-4CE1-9868-D50A8CCF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5662067"/>
            <a:ext cx="1214437" cy="5032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800" dirty="0" err="1"/>
              <a:t>abc</a:t>
            </a:r>
            <a:endParaRPr lang="zh-CN" altLang="en-US" sz="28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0B8D6FB-650E-477D-A10C-C8957855AF5E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3800" y="5667812"/>
            <a:ext cx="3942763" cy="2591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40">
            <a:extLst>
              <a:ext uri="{FF2B5EF4-FFF2-40B4-BE49-F238E27FC236}">
                <a16:creationId xmlns:a16="http://schemas.microsoft.com/office/drawing/2014/main" id="{62B99B76-32F1-412B-8B54-99B9B7336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12" y="4270168"/>
            <a:ext cx="4714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方法区（含字符串常量池）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64B32FA-D051-4AEF-80E1-D0B3C57BC166}"/>
              </a:ext>
            </a:extLst>
          </p:cNvPr>
          <p:cNvSpPr/>
          <p:nvPr/>
        </p:nvSpPr>
        <p:spPr bwMode="auto">
          <a:xfrm>
            <a:off x="4221111" y="3180349"/>
            <a:ext cx="4455345" cy="85725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zh-CN" altLang="en-US">
              <a:cs typeface="Arial" pitchFamily="34" charset="0"/>
            </a:endParaRPr>
          </a:p>
        </p:txBody>
      </p:sp>
      <p:sp>
        <p:nvSpPr>
          <p:cNvPr id="47" name="AutoShape 21">
            <a:extLst>
              <a:ext uri="{FF2B5EF4-FFF2-40B4-BE49-F238E27FC236}">
                <a16:creationId xmlns:a16="http://schemas.microsoft.com/office/drawing/2014/main" id="{A22BC652-5A2F-4FF1-A8BB-CD63CB93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87" y="2080847"/>
            <a:ext cx="1512000" cy="1021556"/>
          </a:xfrm>
          <a:prstGeom prst="wedgeRoundRectCallout">
            <a:avLst>
              <a:gd name="adj1" fmla="val -65307"/>
              <a:gd name="adj2" fmla="val 609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rIns="0" anchor="ctr" anchorCtr="1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字符串非常量对象存储在堆中。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29A870-B942-4D09-A54D-B7A14BD16C7B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3800" y="3658365"/>
            <a:ext cx="3034782" cy="19359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F29FE89-3E7E-44F3-8375-C624044B4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19" y="3376480"/>
            <a:ext cx="1214437" cy="5032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800" dirty="0"/>
              <a:t>value:</a:t>
            </a:r>
            <a:endParaRPr lang="zh-CN" altLang="en-US" sz="2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D1D10DB-E462-489C-831F-3E486C8996E7}"/>
              </a:ext>
            </a:extLst>
          </p:cNvPr>
          <p:cNvCxnSpPr>
            <a:cxnSpLocks/>
            <a:stCxn id="39" idx="3"/>
          </p:cNvCxnSpPr>
          <p:nvPr/>
        </p:nvCxnSpPr>
        <p:spPr bwMode="auto">
          <a:xfrm flipH="1">
            <a:off x="6810445" y="3628099"/>
            <a:ext cx="354011" cy="195300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985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B0EDBD-C77D-43F1-BC26-125814CBF188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字符串的内存存储实现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8B4AC2-AF53-485B-80D4-D4054035EB89}"/>
              </a:ext>
            </a:extLst>
          </p:cNvPr>
          <p:cNvSpPr/>
          <p:nvPr/>
        </p:nvSpPr>
        <p:spPr bwMode="auto">
          <a:xfrm>
            <a:off x="1500188" y="5378450"/>
            <a:ext cx="1928812" cy="88900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en-US" altLang="zh-CN" sz="2400" dirty="0">
              <a:cs typeface="Arial" pitchFamily="34" charset="0"/>
            </a:endParaRPr>
          </a:p>
          <a:p>
            <a:pPr marL="469900" indent="-469900">
              <a:defRPr/>
            </a:pPr>
            <a:r>
              <a:rPr lang="en-US" altLang="zh-CN" sz="2400" dirty="0">
                <a:cs typeface="Arial" pitchFamily="34" charset="0"/>
              </a:rPr>
              <a:t>         </a:t>
            </a:r>
          </a:p>
          <a:p>
            <a:pPr marL="469900" indent="-469900">
              <a:defRPr/>
            </a:pPr>
            <a:endParaRPr lang="en-US" altLang="zh-CN" sz="2400" dirty="0">
              <a:cs typeface="Arial" pitchFamily="34" charset="0"/>
            </a:endParaRPr>
          </a:p>
          <a:p>
            <a:pPr marL="469900" indent="-469900">
              <a:defRPr/>
            </a:pPr>
            <a:endParaRPr lang="zh-CN" altLang="en-US" dirty="0">
              <a:cs typeface="Arial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9ABE9D-C21A-4DB0-96D3-F64E9CF0C4DC}"/>
              </a:ext>
            </a:extLst>
          </p:cNvPr>
          <p:cNvSpPr/>
          <p:nvPr/>
        </p:nvSpPr>
        <p:spPr bwMode="auto">
          <a:xfrm>
            <a:off x="4214813" y="5040193"/>
            <a:ext cx="4461644" cy="167493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zh-CN" altLang="en-US">
              <a:cs typeface="Arial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3B623C3-C624-4D54-A3A1-35CFC190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55940"/>
            <a:ext cx="3780000" cy="130417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ts val="2400"/>
              </a:lnSpc>
            </a:pPr>
            <a:r>
              <a:rPr lang="en-US" altLang="zh-CN" sz="1200" dirty="0">
                <a:solidFill>
                  <a:srgbClr val="080577"/>
                </a:solidFill>
                <a:latin typeface="Source Code Pro"/>
                <a:ea typeface="宋体" charset="-122"/>
              </a:rPr>
              <a:t>Person p1 = new Person("Tom",12);</a:t>
            </a:r>
          </a:p>
          <a:p>
            <a:pPr algn="l" eaLnBrk="1" hangingPunct="1">
              <a:lnSpc>
                <a:spcPts val="2400"/>
              </a:lnSpc>
            </a:pPr>
            <a:r>
              <a:rPr lang="en-US" altLang="zh-CN" sz="1200" dirty="0">
                <a:solidFill>
                  <a:srgbClr val="080577"/>
                </a:solidFill>
                <a:latin typeface="Source Code Pro"/>
                <a:ea typeface="宋体" charset="-122"/>
              </a:rPr>
              <a:t>Person p2 = new Person("Tom",12);</a:t>
            </a:r>
          </a:p>
          <a:p>
            <a:pPr algn="l" eaLnBrk="1" hangingPunct="1">
              <a:lnSpc>
                <a:spcPts val="2400"/>
              </a:lnSpc>
            </a:pPr>
            <a:r>
              <a:rPr lang="en-US" altLang="zh-CN" sz="1200" dirty="0">
                <a:solidFill>
                  <a:srgbClr val="080577"/>
                </a:solidFill>
                <a:latin typeface="Source Code Pro"/>
                <a:ea typeface="宋体" charset="-122"/>
              </a:rPr>
              <a:t>System.out.println(p1.name == p2.name);</a:t>
            </a: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1DE128FA-2396-4FC6-BFC6-8A0ED69B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857750"/>
            <a:ext cx="1785938" cy="1714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285DCB-45A8-40BD-8FD3-25A554DA4EC5}"/>
              </a:ext>
            </a:extLst>
          </p:cNvPr>
          <p:cNvSpPr/>
          <p:nvPr/>
        </p:nvSpPr>
        <p:spPr bwMode="auto">
          <a:xfrm>
            <a:off x="1500188" y="5235575"/>
            <a:ext cx="1928812" cy="10318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pPr marL="469900" indent="-469900" algn="ctr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 algn="ctr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F2DA22EC-DF57-4D02-A99B-547D3BFA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586740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B748CE9A-4457-414F-AA7A-EFC78EA6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85775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3" name="直接箭头连接符 20">
            <a:extLst>
              <a:ext uri="{FF2B5EF4-FFF2-40B4-BE49-F238E27FC236}">
                <a16:creationId xmlns:a16="http://schemas.microsoft.com/office/drawing/2014/main" id="{A7AC5A7D-26B5-491D-AEBE-F4547173DD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143625"/>
            <a:ext cx="1714500" cy="3571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4" name="直接箭头连接符 22">
            <a:extLst>
              <a:ext uri="{FF2B5EF4-FFF2-40B4-BE49-F238E27FC236}">
                <a16:creationId xmlns:a16="http://schemas.microsoft.com/office/drawing/2014/main" id="{8F735AD8-0293-4606-95D2-A46815ECC6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000750"/>
            <a:ext cx="2143125" cy="4286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DCA2A7-39A4-46C7-BB4E-506170EB853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07219" y="4179094"/>
            <a:ext cx="1714500" cy="16430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6" name="矩形 39">
            <a:extLst>
              <a:ext uri="{FF2B5EF4-FFF2-40B4-BE49-F238E27FC236}">
                <a16:creationId xmlns:a16="http://schemas.microsoft.com/office/drawing/2014/main" id="{E6DCCE17-3D03-4ADC-81E0-EE36BC10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96" y="4824382"/>
            <a:ext cx="1619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40">
            <a:extLst>
              <a:ext uri="{FF2B5EF4-FFF2-40B4-BE49-F238E27FC236}">
                <a16:creationId xmlns:a16="http://schemas.microsoft.com/office/drawing/2014/main" id="{E718E387-58F0-452E-9B88-5972CEDC0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83" y="2799527"/>
            <a:ext cx="1587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5E174E-7797-4CE1-9868-D50A8CCF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5662067"/>
            <a:ext cx="1214437" cy="5032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800" dirty="0"/>
              <a:t>Tom</a:t>
            </a:r>
            <a:endParaRPr lang="zh-CN" altLang="en-US" sz="2800" dirty="0"/>
          </a:p>
        </p:txBody>
      </p:sp>
      <p:sp>
        <p:nvSpPr>
          <p:cNvPr id="36" name="矩形 40">
            <a:extLst>
              <a:ext uri="{FF2B5EF4-FFF2-40B4-BE49-F238E27FC236}">
                <a16:creationId xmlns:a16="http://schemas.microsoft.com/office/drawing/2014/main" id="{62B99B76-32F1-412B-8B54-99B9B7336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12" y="4613066"/>
            <a:ext cx="4714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方法区（含字符串常量池）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64B32FA-D051-4AEF-80E1-D0B3C57BC166}"/>
              </a:ext>
            </a:extLst>
          </p:cNvPr>
          <p:cNvSpPr/>
          <p:nvPr/>
        </p:nvSpPr>
        <p:spPr bwMode="auto">
          <a:xfrm>
            <a:off x="4221111" y="3180348"/>
            <a:ext cx="4455345" cy="114696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zh-CN" altLang="en-US">
              <a:cs typeface="Arial" pitchFamily="34" charset="0"/>
            </a:endParaRPr>
          </a:p>
        </p:txBody>
      </p:sp>
      <p:sp>
        <p:nvSpPr>
          <p:cNvPr id="47" name="AutoShape 21">
            <a:extLst>
              <a:ext uri="{FF2B5EF4-FFF2-40B4-BE49-F238E27FC236}">
                <a16:creationId xmlns:a16="http://schemas.microsoft.com/office/drawing/2014/main" id="{A22BC652-5A2F-4FF1-A8BB-CD63CB93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081" y="4391729"/>
            <a:ext cx="900000" cy="442674"/>
          </a:xfrm>
          <a:prstGeom prst="wedgeRoundRectCallout">
            <a:avLst>
              <a:gd name="adj1" fmla="val 64516"/>
              <a:gd name="adj2" fmla="val -1054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rIns="0" anchor="ctr" anchorCtr="1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true</a:t>
            </a:r>
            <a:endParaRPr lang="zh-CN" altLang="en-US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29FE89-3E7E-44F3-8375-C624044B4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376479"/>
            <a:ext cx="1214437" cy="756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Name:</a:t>
            </a:r>
          </a:p>
          <a:p>
            <a:pPr algn="ctr" eaLnBrk="1" hangingPunct="1"/>
            <a:r>
              <a:rPr lang="en-US" altLang="zh-CN" sz="2000" dirty="0"/>
              <a:t>age:12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7F0714-576C-4E09-BB9B-506D986B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376479"/>
            <a:ext cx="1214437" cy="756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Name:</a:t>
            </a:r>
          </a:p>
          <a:p>
            <a:pPr algn="ctr" eaLnBrk="1" hangingPunct="1"/>
            <a:r>
              <a:rPr lang="en-US" altLang="zh-CN" sz="2000" dirty="0"/>
              <a:t>age:12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29A870-B942-4D09-A54D-B7A14BD16C7B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3800" y="3399225"/>
            <a:ext cx="3888440" cy="2195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0B8D6FB-650E-477D-A10C-C8957855AF5E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3800" y="3426480"/>
            <a:ext cx="2304264" cy="25005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221ED22-9ACD-400F-A4DF-358531F4A8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8285" y="3647910"/>
            <a:ext cx="878532" cy="194644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417EBB2-FC00-4069-B398-EEAA8AAC359E}"/>
              </a:ext>
            </a:extLst>
          </p:cNvPr>
          <p:cNvCxnSpPr>
            <a:cxnSpLocks/>
          </p:cNvCxnSpPr>
          <p:nvPr/>
        </p:nvCxnSpPr>
        <p:spPr bwMode="auto">
          <a:xfrm>
            <a:off x="6133580" y="3612193"/>
            <a:ext cx="665075" cy="204987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思想气泡: 云 40">
            <a:extLst>
              <a:ext uri="{FF2B5EF4-FFF2-40B4-BE49-F238E27FC236}">
                <a16:creationId xmlns:a16="http://schemas.microsoft.com/office/drawing/2014/main" id="{D3D5E67C-D6C5-4E28-8BB7-FFCC7450C47D}"/>
              </a:ext>
            </a:extLst>
          </p:cNvPr>
          <p:cNvSpPr/>
          <p:nvPr/>
        </p:nvSpPr>
        <p:spPr>
          <a:xfrm>
            <a:off x="3157933" y="2496184"/>
            <a:ext cx="2061908" cy="1036473"/>
          </a:xfrm>
          <a:prstGeom prst="cloudCallout">
            <a:avLst>
              <a:gd name="adj1" fmla="val -40275"/>
              <a:gd name="adj2" fmla="val 944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</p:spTree>
    <p:extLst>
      <p:ext uri="{BB962C8B-B14F-4D97-AF65-F5344CB8AC3E}">
        <p14:creationId xmlns:p14="http://schemas.microsoft.com/office/powerpoint/2010/main" val="30055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39" grpId="0" animBg="1"/>
      <p:bldP spid="3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823616"/>
            <a:ext cx="7776864" cy="4343157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StringTest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	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str1 = "China";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实例化字符串对象放入池中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str2 = "China";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使用池中的那个对象，因为池中有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"China"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str3 = new String("China");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实例化一个新对象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str4 = new String("China");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实例化一个新对象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System.out.println("str1:"+str1);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System.out.println("str2:"+str2);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System.out.println("str3:"+str3);         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System.out.println("str4:"+str4);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System.out.println(str1==str2);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System.out.println(str1==str3);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System.out.println(str1==str4);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System.out.println(str3==str4); 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3C9A581B-29D9-478F-9A0D-939CDE59D0D3}"/>
              </a:ext>
            </a:extLst>
          </p:cNvPr>
          <p:cNvSpPr/>
          <p:nvPr/>
        </p:nvSpPr>
        <p:spPr>
          <a:xfrm>
            <a:off x="6300192" y="52607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B6DC22-75B7-4053-B2CB-DECC23F1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04" y="4560140"/>
            <a:ext cx="3469884" cy="21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1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823616"/>
            <a:ext cx="7776864" cy="4892612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StringTest1{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		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Person p1 = new Person();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p1.name = "Tom";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Person p2 = new Person();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p2.name = "Tom";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System.out.println(p1.name.equals( p2.name)); 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System.out.println(p1.name == p2.name); 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System.out.println(p1.name == "Tom"); 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s1 = new String("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bcde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s2 = new String("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bcde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System.out.println(s1==s2);  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class Person{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age;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name;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3C9A581B-29D9-478F-9A0D-939CDE59D0D3}"/>
              </a:ext>
            </a:extLst>
          </p:cNvPr>
          <p:cNvSpPr/>
          <p:nvPr/>
        </p:nvSpPr>
        <p:spPr>
          <a:xfrm>
            <a:off x="6300192" y="52607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66DFAF-99CF-4FA2-BC2D-D11BE279A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79" y="4797341"/>
            <a:ext cx="3704309" cy="1728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A0CAB60-9FE6-4DEE-B3F8-DE35C94265B7}"/>
              </a:ext>
            </a:extLst>
          </p:cNvPr>
          <p:cNvSpPr/>
          <p:nvPr/>
        </p:nvSpPr>
        <p:spPr>
          <a:xfrm>
            <a:off x="2108054" y="4124028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B8155EED-C2BA-44E6-BC63-C99A1C23B36B}"/>
              </a:ext>
            </a:extLst>
          </p:cNvPr>
          <p:cNvSpPr/>
          <p:nvPr/>
        </p:nvSpPr>
        <p:spPr>
          <a:xfrm>
            <a:off x="6040327" y="2909308"/>
            <a:ext cx="2448272" cy="1214720"/>
          </a:xfrm>
          <a:prstGeom prst="cloudCallout">
            <a:avLst>
              <a:gd name="adj1" fmla="val -67967"/>
              <a:gd name="adj2" fmla="val 602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在内存创建了几个对象？？</a:t>
            </a:r>
          </a:p>
        </p:txBody>
      </p:sp>
    </p:spTree>
    <p:extLst>
      <p:ext uri="{BB962C8B-B14F-4D97-AF65-F5344CB8AC3E}">
        <p14:creationId xmlns:p14="http://schemas.microsoft.com/office/powerpoint/2010/main" val="38982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814226-1A59-4ECD-AB40-3874A3CD1C39}"/>
              </a:ext>
            </a:extLst>
          </p:cNvPr>
          <p:cNvSpPr txBox="1"/>
          <p:nvPr/>
        </p:nvSpPr>
        <p:spPr>
          <a:xfrm>
            <a:off x="899592" y="1628800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748E82-4F0F-40C7-BD94-E3F7134D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81629"/>
              </p:ext>
            </p:extLst>
          </p:nvPr>
        </p:nvGraphicFramePr>
        <p:xfrm>
          <a:off x="711497" y="2314450"/>
          <a:ext cx="7721005" cy="45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39">
                  <a:extLst>
                    <a:ext uri="{9D8B030D-6E8A-4147-A177-3AD203B41FA5}">
                      <a16:colId xmlns:a16="http://schemas.microsoft.com/office/drawing/2014/main" val="3339490055"/>
                    </a:ext>
                  </a:extLst>
                </a:gridCol>
                <a:gridCol w="4478183">
                  <a:extLst>
                    <a:ext uri="{9D8B030D-6E8A-4147-A177-3AD203B41FA5}">
                      <a16:colId xmlns:a16="http://schemas.microsoft.com/office/drawing/2014/main" val="1642715082"/>
                    </a:ext>
                  </a:extLst>
                </a:gridCol>
                <a:gridCol w="2574183">
                  <a:extLst>
                    <a:ext uri="{9D8B030D-6E8A-4147-A177-3AD203B41FA5}">
                      <a16:colId xmlns:a16="http://schemas.microsoft.com/office/drawing/2014/main" val="456777077"/>
                    </a:ext>
                  </a:extLst>
                </a:gridCol>
              </a:tblGrid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方法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功能描述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1502537730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char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 index)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所指位置的字符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897274468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str)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将两字符串连接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3497975985"/>
                  </a:ext>
                </a:extLst>
              </a:tr>
              <a:tr h="35090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boolean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startsWith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str)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endsWith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str)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测试字符串是否以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结尾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1086511607"/>
                  </a:ext>
                </a:extLst>
              </a:tr>
              <a:tr h="35090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boolean equals(Object obj)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比较两对象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1741454922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char[]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getBytes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()/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getBytes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str)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将字符串转换成字符数组返回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3360262474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int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str)/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str, int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fromIndex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返回字符串在串中位置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3944690097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int length()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返回字符串的长度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286973998"/>
                  </a:ext>
                </a:extLst>
              </a:tr>
              <a:tr h="35090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replace(char old ,char new)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替代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2725392448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char[] toCharArray ()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将字符串转换成字符数组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4011133990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substring(int start)/substring(int start, int end)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截取字符串内某段并返回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3675025677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toLowerCase()/toUpperCase()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转小写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大写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1893407250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trim()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去掉两边空格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2192161802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static String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valueOf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各种类型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将各种类型转为字符串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171516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23616"/>
            <a:ext cx="8136904" cy="4609560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StringTest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	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str1 = new String("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abcdef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strlength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str1.length();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char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str1.charAt(4);       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str2 = str1.substring(2); 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str3 = str1.substring(2,5);  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str4 = new String("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abc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str5 = new String("ABC");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a = str4.compareTo(str5);             </a:t>
            </a:r>
            <a:endParaRPr lang="en-US" altLang="zh-CN" sz="1400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b = str4.compareToIgnoreCase(str5);   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boolean c = str4.equals(str5);            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boolean d = str4.equalsIgnoreCase(str5);  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str6 = "aa".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concat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("bb").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concat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("cc");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1F27C-E4F2-45CE-9A85-76235B230FFC}"/>
              </a:ext>
            </a:extLst>
          </p:cNvPr>
          <p:cNvSpPr txBox="1"/>
          <p:nvPr/>
        </p:nvSpPr>
        <p:spPr>
          <a:xfrm>
            <a:off x="5148064" y="2661124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strlength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 = 6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CAF27B-22ED-48D2-B1BC-D6E398E87668}"/>
              </a:ext>
            </a:extLst>
          </p:cNvPr>
          <p:cNvSpPr txBox="1"/>
          <p:nvPr/>
        </p:nvSpPr>
        <p:spPr>
          <a:xfrm>
            <a:off x="4572000" y="2930376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ch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 = e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B9670C-BD53-481B-98D8-668A0B38CD70}"/>
              </a:ext>
            </a:extLst>
          </p:cNvPr>
          <p:cNvSpPr txBox="1"/>
          <p:nvPr/>
        </p:nvSpPr>
        <p:spPr>
          <a:xfrm>
            <a:off x="5292080" y="3197316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//str2 = "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cdef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"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3A169-063C-4DB8-B01E-88A39302F985}"/>
              </a:ext>
            </a:extLst>
          </p:cNvPr>
          <p:cNvSpPr txBox="1"/>
          <p:nvPr/>
        </p:nvSpPr>
        <p:spPr>
          <a:xfrm>
            <a:off x="5453142" y="3451740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//str3 = “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cde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086F3-D436-446D-B414-B4D2265E7CFC}"/>
              </a:ext>
            </a:extLst>
          </p:cNvPr>
          <p:cNvSpPr txBox="1"/>
          <p:nvPr/>
        </p:nvSpPr>
        <p:spPr>
          <a:xfrm>
            <a:off x="5148064" y="4468418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//a&gt;0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05F2B-1E08-4BAE-97C2-80EE9857ACBC}"/>
              </a:ext>
            </a:extLst>
          </p:cNvPr>
          <p:cNvSpPr txBox="1"/>
          <p:nvPr/>
        </p:nvSpPr>
        <p:spPr>
          <a:xfrm>
            <a:off x="6012160" y="4719354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//b=0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2E154F-8EF3-412D-A439-A36A5EFD9A1A}"/>
              </a:ext>
            </a:extLst>
          </p:cNvPr>
          <p:cNvSpPr txBox="1"/>
          <p:nvPr/>
        </p:nvSpPr>
        <p:spPr>
          <a:xfrm>
            <a:off x="6012160" y="5224748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//d=true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84247C-679A-4220-B17E-CC2DB9081531}"/>
              </a:ext>
            </a:extLst>
          </p:cNvPr>
          <p:cNvSpPr txBox="1"/>
          <p:nvPr/>
        </p:nvSpPr>
        <p:spPr>
          <a:xfrm>
            <a:off x="5116116" y="4970290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//c=false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51C8D4-DA20-41BE-9FE6-2A188C000E02}"/>
              </a:ext>
            </a:extLst>
          </p:cNvPr>
          <p:cNvSpPr txBox="1"/>
          <p:nvPr/>
        </p:nvSpPr>
        <p:spPr>
          <a:xfrm>
            <a:off x="6469460" y="5485096"/>
            <a:ext cx="2630668" cy="33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</a:t>
            </a:r>
            <a:r>
              <a:rPr lang="zh-CN" altLang="en-US" sz="1500" b="1" dirty="0">
                <a:solidFill>
                  <a:srgbClr val="FF0000"/>
                </a:solidFill>
                <a:latin typeface="Source Code Pro"/>
              </a:rPr>
              <a:t>相当于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"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aa"+"bb"+"cc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"; </a:t>
            </a:r>
          </a:p>
        </p:txBody>
      </p:sp>
      <p:sp>
        <p:nvSpPr>
          <p:cNvPr id="20" name="AutoShape 21">
            <a:extLst>
              <a:ext uri="{FF2B5EF4-FFF2-40B4-BE49-F238E27FC236}">
                <a16:creationId xmlns:a16="http://schemas.microsoft.com/office/drawing/2014/main" id="{90AA045A-6104-4AC9-B58B-61428152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878" y="3064530"/>
            <a:ext cx="4752528" cy="1191816"/>
          </a:xfrm>
          <a:prstGeom prst="wedgeRoundRectCallout">
            <a:avLst>
              <a:gd name="adj1" fmla="val -37445"/>
              <a:gd name="adj2" fmla="val 754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int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compareTo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(String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anotherString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该方法是对字符串内容按字典顺序进行大小比较。若当前对象比参数大则返回正整数，反之返回负整数，相等返回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974CDF-DED4-472D-83B1-F7B723EAF3AA}"/>
              </a:ext>
            </a:extLst>
          </p:cNvPr>
          <p:cNvSpPr/>
          <p:nvPr/>
        </p:nvSpPr>
        <p:spPr>
          <a:xfrm>
            <a:off x="1691680" y="4503143"/>
            <a:ext cx="3168352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6" grpId="0"/>
      <p:bldP spid="7" grpId="0"/>
      <p:bldP spid="8" grpId="0"/>
      <p:bldP spid="9" grpId="0"/>
      <p:bldP spid="11" grpId="0"/>
      <p:bldP spid="14" grpId="0"/>
      <p:bldP spid="16" grpId="0"/>
      <p:bldP spid="20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A77308A-B836-443F-A16C-A51C528D53CD}"/>
              </a:ext>
            </a:extLst>
          </p:cNvPr>
          <p:cNvSpPr txBox="1"/>
          <p:nvPr/>
        </p:nvSpPr>
        <p:spPr>
          <a:xfrm>
            <a:off x="899592" y="1893742"/>
            <a:ext cx="7632848" cy="4008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String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的连接操作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2063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String s1 = "a";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说明：字符串常量池中创建一个字面量为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"a"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的字符串。</a:t>
            </a:r>
          </a:p>
          <a:p>
            <a:pPr marL="342900" indent="2063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s1 = s1 + "b";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说明：实际上原来的“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字符串对象已经丢弃了，现在在堆空间中产生了一个字符串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s1+"b"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（也就是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"ab")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。如果多次执行这些改变串内容的操作，会导致大量副本字符串对象存留在内存中，降低效率。如果这样的操作放到循环中，会极大影响程序的性能。</a:t>
            </a:r>
          </a:p>
        </p:txBody>
      </p:sp>
    </p:spTree>
    <p:extLst>
      <p:ext uri="{BB962C8B-B14F-4D97-AF65-F5344CB8AC3E}">
        <p14:creationId xmlns:p14="http://schemas.microsoft.com/office/powerpoint/2010/main" val="23767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8E57AF-E439-434A-9198-A7788428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6" y="1927822"/>
            <a:ext cx="7553250" cy="479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3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类及其相关方法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类及其相关方法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类及其相关方法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类及其相关方法</a:t>
            </a: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7E766EB5-0889-433D-B95B-1A35A034F0FF}"/>
              </a:ext>
            </a:extLst>
          </p:cNvPr>
          <p:cNvSpPr txBox="1"/>
          <p:nvPr/>
        </p:nvSpPr>
        <p:spPr>
          <a:xfrm>
            <a:off x="1691680" y="3861048"/>
            <a:ext cx="6793604" cy="251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常量与常量的拼接结果在常量池。且常量池中不会存在相同内容的常量。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只要其中有一个是变量，结果就在堆中。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如果拼接的结果调用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方法，返回值就在常量池中。</a:t>
            </a:r>
          </a:p>
        </p:txBody>
      </p:sp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6832"/>
            <a:ext cx="6768752" cy="1669211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String s2 = "ab";</a:t>
            </a:r>
          </a:p>
          <a:p>
            <a:pPr>
              <a:lnSpc>
                <a:spcPts val="24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String s3 = "a" + "b";</a:t>
            </a:r>
          </a:p>
          <a:p>
            <a:pPr>
              <a:lnSpc>
                <a:spcPts val="24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String s4 = s1.intern();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</p:txBody>
      </p:sp>
      <p:sp>
        <p:nvSpPr>
          <p:cNvPr id="25" name="AutoShape 21">
            <a:extLst>
              <a:ext uri="{FF2B5EF4-FFF2-40B4-BE49-F238E27FC236}">
                <a16:creationId xmlns:a16="http://schemas.microsoft.com/office/drawing/2014/main" id="{A32BAA21-FBE8-4712-BDCE-8D9BFC62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1256334"/>
            <a:ext cx="2814275" cy="646986"/>
          </a:xfrm>
          <a:prstGeom prst="wedgeRoundRectCallout">
            <a:avLst>
              <a:gd name="adj1" fmla="val -58809"/>
              <a:gd name="adj2" fmla="val 909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直接在字符串常量池中创建一个字面量为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"ab"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的字符串。</a:t>
            </a: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79E2FDF1-C06A-414E-94BD-9C402157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1781369"/>
            <a:ext cx="2814275" cy="646986"/>
          </a:xfrm>
          <a:prstGeom prst="wedgeRoundRectCallout">
            <a:avLst>
              <a:gd name="adj1" fmla="val -58809"/>
              <a:gd name="adj2" fmla="val 909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s3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指向字符串常量池中已经创建的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"ab"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的字符串。</a:t>
            </a:r>
          </a:p>
        </p:txBody>
      </p:sp>
      <p:sp>
        <p:nvSpPr>
          <p:cNvPr id="28" name="AutoShape 21">
            <a:extLst>
              <a:ext uri="{FF2B5EF4-FFF2-40B4-BE49-F238E27FC236}">
                <a16:creationId xmlns:a16="http://schemas.microsoft.com/office/drawing/2014/main" id="{BE64FA3F-DB2D-4FA2-9DCA-BBEFD316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37435"/>
            <a:ext cx="3913284" cy="2247424"/>
          </a:xfrm>
          <a:prstGeom prst="wedgeRoundRectCallout">
            <a:avLst>
              <a:gd name="adj1" fmla="val -56299"/>
              <a:gd name="adj2" fmla="val -764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intern()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方法后，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JVM 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会在当前类的常量池中查找是否存在与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等值的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，若存在则直接返回常量池中相应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的引用；若不存在，则会在常量池中创建一个等值的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，然后返回这个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在常量池中的引用。</a:t>
            </a:r>
          </a:p>
        </p:txBody>
      </p:sp>
    </p:spTree>
    <p:extLst>
      <p:ext uri="{BB962C8B-B14F-4D97-AF65-F5344CB8AC3E}">
        <p14:creationId xmlns:p14="http://schemas.microsoft.com/office/powerpoint/2010/main" val="26647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5" grpId="0" animBg="1"/>
      <p:bldP spid="26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284C1DD2-F926-4A58-9E68-A40958366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5621"/>
            <a:ext cx="7848871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C56A8C77-DE52-4E1D-B984-E480BCD4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259" y="4861683"/>
            <a:ext cx="733158" cy="171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E555F6-5DF0-45B6-87D4-DFBB7119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932746"/>
            <a:ext cx="4104456" cy="4643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F04F40-3E64-4954-88C1-20B271311C48}"/>
              </a:ext>
            </a:extLst>
          </p:cNvPr>
          <p:cNvSpPr txBox="1"/>
          <p:nvPr/>
        </p:nvSpPr>
        <p:spPr>
          <a:xfrm>
            <a:off x="5389108" y="576685"/>
            <a:ext cx="3554516" cy="14989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7757BDE-4045-4887-AD59-0878FEE4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27822"/>
            <a:ext cx="7488831" cy="485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3F04F40-3E64-4954-88C1-20B271311C48}"/>
              </a:ext>
            </a:extLst>
          </p:cNvPr>
          <p:cNvSpPr txBox="1"/>
          <p:nvPr/>
        </p:nvSpPr>
        <p:spPr>
          <a:xfrm>
            <a:off x="5481980" y="1147031"/>
            <a:ext cx="3554516" cy="7807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and best</a:t>
            </a:r>
          </a:p>
          <a:p>
            <a:pPr>
              <a:lnSpc>
                <a:spcPts val="2800"/>
              </a:lnSpc>
            </a:pP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880CF412-175F-4297-9DA6-C8F51CAED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789248"/>
            <a:ext cx="1656184" cy="1872000"/>
          </a:xfrm>
          <a:prstGeom prst="wedgeRoundRectCallout">
            <a:avLst>
              <a:gd name="adj1" fmla="val 85658"/>
              <a:gd name="adj2" fmla="val -447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引用数据类型传地址，实参的值会改值，但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是不可变的。</a:t>
            </a:r>
          </a:p>
        </p:txBody>
      </p:sp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7274A92E-F2F8-4D26-8D52-7DB8E7FEE38A}"/>
              </a:ext>
            </a:extLst>
          </p:cNvPr>
          <p:cNvSpPr/>
          <p:nvPr/>
        </p:nvSpPr>
        <p:spPr>
          <a:xfrm>
            <a:off x="4932040" y="559689"/>
            <a:ext cx="2232248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是否有问题？</a:t>
            </a:r>
          </a:p>
        </p:txBody>
      </p:sp>
    </p:spTree>
    <p:extLst>
      <p:ext uri="{BB962C8B-B14F-4D97-AF65-F5344CB8AC3E}">
        <p14:creationId xmlns:p14="http://schemas.microsoft.com/office/powerpoint/2010/main" val="384076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23616"/>
            <a:ext cx="8136904" cy="4875962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StringTest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	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 = "I really miss you !";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a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str.indexOf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('a');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b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str.indexOf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("really");       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c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str.indexOf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("gg",2); 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d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str.lastIndexOf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('s');  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e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str.lastIndexOf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('s',7);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str1 = new String("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abCD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str2 = str1.toLowerCase();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str3 = str1.toUpperCase();    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str4 = 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asdzxcasd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str5 = str4.replace('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a','g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');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str6 = str4.replace("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asd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","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fgh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str7 = str4.replaceFirst("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asd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","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fgh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str8 = str4.replaceAll("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asd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","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fgh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1F27C-E4F2-45CE-9A85-76235B230FFC}"/>
              </a:ext>
            </a:extLst>
          </p:cNvPr>
          <p:cNvSpPr txBox="1"/>
          <p:nvPr/>
        </p:nvSpPr>
        <p:spPr>
          <a:xfrm>
            <a:off x="5148064" y="2661124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//a = 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CAF27B-22ED-48D2-B1BC-D6E398E87668}"/>
              </a:ext>
            </a:extLst>
          </p:cNvPr>
          <p:cNvSpPr txBox="1"/>
          <p:nvPr/>
        </p:nvSpPr>
        <p:spPr>
          <a:xfrm>
            <a:off x="5148328" y="2930376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//b = 2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B9670C-BD53-481B-98D8-668A0B38CD70}"/>
              </a:ext>
            </a:extLst>
          </p:cNvPr>
          <p:cNvSpPr txBox="1"/>
          <p:nvPr/>
        </p:nvSpPr>
        <p:spPr>
          <a:xfrm>
            <a:off x="5292080" y="3197316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//c = -1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3A169-063C-4DB8-B01E-88A39302F985}"/>
              </a:ext>
            </a:extLst>
          </p:cNvPr>
          <p:cNvSpPr txBox="1"/>
          <p:nvPr/>
        </p:nvSpPr>
        <p:spPr>
          <a:xfrm>
            <a:off x="5453142" y="3451740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//d = 12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086F3-D436-446D-B414-B4D2265E7CFC}"/>
              </a:ext>
            </a:extLst>
          </p:cNvPr>
          <p:cNvSpPr txBox="1"/>
          <p:nvPr/>
        </p:nvSpPr>
        <p:spPr>
          <a:xfrm>
            <a:off x="5308553" y="4235320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//str2 = “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abcd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05F2B-1E08-4BAE-97C2-80EE9857ACBC}"/>
              </a:ext>
            </a:extLst>
          </p:cNvPr>
          <p:cNvSpPr txBox="1"/>
          <p:nvPr/>
        </p:nvSpPr>
        <p:spPr>
          <a:xfrm>
            <a:off x="5641329" y="4973855"/>
            <a:ext cx="2484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//str5 = "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gsdzxcgsd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"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042D33-141E-4267-BA9C-5F7834803247}"/>
              </a:ext>
            </a:extLst>
          </p:cNvPr>
          <p:cNvSpPr txBox="1"/>
          <p:nvPr/>
        </p:nvSpPr>
        <p:spPr>
          <a:xfrm>
            <a:off x="5442087" y="3705655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//e = -1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A3A9DE-FCDF-4500-B173-01788ACAF964}"/>
              </a:ext>
            </a:extLst>
          </p:cNvPr>
          <p:cNvSpPr txBox="1"/>
          <p:nvPr/>
        </p:nvSpPr>
        <p:spPr>
          <a:xfrm>
            <a:off x="5308553" y="4491645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//str3 = “ABCD”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4BC5CE-ED53-4C73-B8F7-2D17D13C387B}"/>
              </a:ext>
            </a:extLst>
          </p:cNvPr>
          <p:cNvSpPr txBox="1"/>
          <p:nvPr/>
        </p:nvSpPr>
        <p:spPr>
          <a:xfrm>
            <a:off x="6012424" y="5241882"/>
            <a:ext cx="2520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//str6 = "fghzxcfgh"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06CBF9-F717-43E2-A457-62D0A3339D06}"/>
              </a:ext>
            </a:extLst>
          </p:cNvPr>
          <p:cNvSpPr txBox="1"/>
          <p:nvPr/>
        </p:nvSpPr>
        <p:spPr>
          <a:xfrm>
            <a:off x="6552496" y="5471070"/>
            <a:ext cx="2484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//str7 = "fghzxcasd"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E4E41-4778-49C5-9D11-880E497A8C6F}"/>
              </a:ext>
            </a:extLst>
          </p:cNvPr>
          <p:cNvSpPr txBox="1"/>
          <p:nvPr/>
        </p:nvSpPr>
        <p:spPr>
          <a:xfrm>
            <a:off x="6336472" y="5751130"/>
            <a:ext cx="2484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//str8 = "fghzxcfgh"</a:t>
            </a:r>
          </a:p>
        </p:txBody>
      </p:sp>
      <p:sp>
        <p:nvSpPr>
          <p:cNvPr id="25" name="AutoShape 21">
            <a:extLst>
              <a:ext uri="{FF2B5EF4-FFF2-40B4-BE49-F238E27FC236}">
                <a16:creationId xmlns:a16="http://schemas.microsoft.com/office/drawing/2014/main" id="{BFCD1024-7792-45E7-B267-10873D7D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558467"/>
            <a:ext cx="4752528" cy="1736646"/>
          </a:xfrm>
          <a:prstGeom prst="wedgeRoundRectCallout">
            <a:avLst>
              <a:gd name="adj1" fmla="val -37445"/>
              <a:gd name="adj2" fmla="val 754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int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indexOf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(String str)</a:t>
            </a: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该方法返回某个指定的字符串值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str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在字符串中首次出现的位置（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从左向右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）。匹配成功返回首次出现位置的字符串的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起始下标值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，否则返回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int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indexOf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(String str,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fromIndex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则表示从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fromIndex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指定的下标位置开始搜索。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38CB6DC-9810-4AB3-8EB2-2DB3475BF569}"/>
              </a:ext>
            </a:extLst>
          </p:cNvPr>
          <p:cNvSpPr/>
          <p:nvPr/>
        </p:nvSpPr>
        <p:spPr>
          <a:xfrm>
            <a:off x="1763688" y="2744984"/>
            <a:ext cx="3348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9A36E9-03B6-4D6F-9951-271154AAE38F}"/>
              </a:ext>
            </a:extLst>
          </p:cNvPr>
          <p:cNvSpPr/>
          <p:nvPr/>
        </p:nvSpPr>
        <p:spPr>
          <a:xfrm>
            <a:off x="1763688" y="3510784"/>
            <a:ext cx="3348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AutoShape 21">
            <a:extLst>
              <a:ext uri="{FF2B5EF4-FFF2-40B4-BE49-F238E27FC236}">
                <a16:creationId xmlns:a16="http://schemas.microsoft.com/office/drawing/2014/main" id="{E9290523-6193-4950-9667-701093217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1316287"/>
            <a:ext cx="4752528" cy="2009061"/>
          </a:xfrm>
          <a:prstGeom prst="wedgeRoundRectCallout">
            <a:avLst>
              <a:gd name="adj1" fmla="val -37445"/>
              <a:gd name="adj2" fmla="val 754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int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lastIndexOf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(String str)</a:t>
            </a: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该方法返回某个指定的字符串值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str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在字符串中首次出现的位置（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从右向左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）。匹配成功返回首次出现位置的字符串的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起始下标值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，否则返回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int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lastIndexOf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(String str,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fromIndex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则表示从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fromIndex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指定的下标位置开始搜索。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60E1C46-B06E-4756-A365-FB072EEB3214}"/>
              </a:ext>
            </a:extLst>
          </p:cNvPr>
          <p:cNvSpPr/>
          <p:nvPr/>
        </p:nvSpPr>
        <p:spPr>
          <a:xfrm>
            <a:off x="1763688" y="5810174"/>
            <a:ext cx="4572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思想气泡: 云 30">
            <a:extLst>
              <a:ext uri="{FF2B5EF4-FFF2-40B4-BE49-F238E27FC236}">
                <a16:creationId xmlns:a16="http://schemas.microsoft.com/office/drawing/2014/main" id="{ABA6C3A6-1534-4AD6-A22E-B3FE0EED5B96}"/>
              </a:ext>
            </a:extLst>
          </p:cNvPr>
          <p:cNvSpPr/>
          <p:nvPr/>
        </p:nvSpPr>
        <p:spPr>
          <a:xfrm>
            <a:off x="5280339" y="3870968"/>
            <a:ext cx="3756157" cy="1214720"/>
          </a:xfrm>
          <a:prstGeom prst="cloudCallout">
            <a:avLst>
              <a:gd name="adj1" fmla="val -22537"/>
              <a:gd name="adj2" fmla="val 1075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replace(</a:t>
            </a:r>
            <a:r>
              <a:rPr lang="en-US" altLang="zh-CN" b="1" dirty="0" err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oldStr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b="1" dirty="0" err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newStr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有何区别？</a:t>
            </a:r>
          </a:p>
        </p:txBody>
      </p:sp>
    </p:spTree>
    <p:extLst>
      <p:ext uri="{BB962C8B-B14F-4D97-AF65-F5344CB8AC3E}">
        <p14:creationId xmlns:p14="http://schemas.microsoft.com/office/powerpoint/2010/main" val="39084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6" grpId="0"/>
      <p:bldP spid="7" grpId="0"/>
      <p:bldP spid="8" grpId="0"/>
      <p:bldP spid="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23616"/>
            <a:ext cx="8136904" cy="3810353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StringTest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	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 = "111.3.22.11";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str.replaceAll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("(^|\\.)(\\d)(\\.|$)","$100$2$3");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//str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str.replace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("(^|\\.)(\\d)(\\.|$)","$100$2$3");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str.replaceAll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("(^|\\.)(\\d{2})(\\.|$)","$10$2$3");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str.replaceAll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("(^|\\.)(\\d{2})(\\.|$)","$10$2$3");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str.replaceAll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("(^|\\.)(\\d{1})(\\.|$)","$100$2$3");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60E1C46-B06E-4756-A365-FB072EEB3214}"/>
              </a:ext>
            </a:extLst>
          </p:cNvPr>
          <p:cNvSpPr/>
          <p:nvPr/>
        </p:nvSpPr>
        <p:spPr>
          <a:xfrm>
            <a:off x="1745940" y="2974998"/>
            <a:ext cx="590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4A7141-0B24-42FF-A961-A95A0B4F6A7C}"/>
              </a:ext>
            </a:extLst>
          </p:cNvPr>
          <p:cNvSpPr txBox="1"/>
          <p:nvPr/>
        </p:nvSpPr>
        <p:spPr>
          <a:xfrm>
            <a:off x="899593" y="3638400"/>
            <a:ext cx="8136903" cy="2914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String replace(char old ,char new)</a:t>
            </a:r>
          </a:p>
          <a:p>
            <a:pPr>
              <a:lnSpc>
                <a:spcPts val="2800"/>
              </a:lnSpc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该方法参数是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CharSequence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，可支持字符和字符串的单纯替换。</a:t>
            </a: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String </a:t>
            </a:r>
            <a:r>
              <a:rPr lang="en-US" altLang="zh-CN" sz="1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replaceAll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(String regex, String replacement)</a:t>
            </a:r>
          </a:p>
          <a:p>
            <a:pPr>
              <a:lnSpc>
                <a:spcPts val="2800"/>
              </a:lnSpc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该方法的参数可以是正则表达式，因此是基于正则表达式的替换。即，使用给定的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replacement 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替换此字符串所有匹配给定的正则表达式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regex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的子字符串。</a:t>
            </a: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注意：</a:t>
            </a: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当参数均为普通字符串时，二者效果相同；</a:t>
            </a: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执行替换操作后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源字符串的内容不变。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146F05D3-B035-4308-B5B2-B2EBFC5272DE}"/>
              </a:ext>
            </a:extLst>
          </p:cNvPr>
          <p:cNvSpPr/>
          <p:nvPr/>
        </p:nvSpPr>
        <p:spPr>
          <a:xfrm>
            <a:off x="6533816" y="1208701"/>
            <a:ext cx="2232248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会变成什么样子？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07337-1DFB-4B61-BC2E-D7D2BC29A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91" y="5054518"/>
            <a:ext cx="4122204" cy="16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23616"/>
            <a:ext cx="7992888" cy="4076755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StringTest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	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 = " a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";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str1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str.trim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a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str.length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      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int b = str1.length();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str2 = 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abcdef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";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boolean c = str2.statWith("ab");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boolean d = str2.endWith("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boolean e = str2.contains("ab");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boolean f = str2.contains(“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gh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    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 str3 = 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abc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def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ghi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String[] str4 = str3.split(" ");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1F27C-E4F2-45CE-9A85-76235B230FFC}"/>
              </a:ext>
            </a:extLst>
          </p:cNvPr>
          <p:cNvSpPr txBox="1"/>
          <p:nvPr/>
        </p:nvSpPr>
        <p:spPr>
          <a:xfrm>
            <a:off x="5148064" y="2661124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//str1 = “a 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bc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CAF27B-22ED-48D2-B1BC-D6E398E87668}"/>
              </a:ext>
            </a:extLst>
          </p:cNvPr>
          <p:cNvSpPr txBox="1"/>
          <p:nvPr/>
        </p:nvSpPr>
        <p:spPr>
          <a:xfrm>
            <a:off x="4139952" y="2950790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//a = 6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B9670C-BD53-481B-98D8-668A0B38CD70}"/>
              </a:ext>
            </a:extLst>
          </p:cNvPr>
          <p:cNvSpPr txBox="1"/>
          <p:nvPr/>
        </p:nvSpPr>
        <p:spPr>
          <a:xfrm>
            <a:off x="4139952" y="3197316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//b = 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086F3-D436-446D-B414-B4D2265E7CFC}"/>
              </a:ext>
            </a:extLst>
          </p:cNvPr>
          <p:cNvSpPr txBox="1"/>
          <p:nvPr/>
        </p:nvSpPr>
        <p:spPr>
          <a:xfrm>
            <a:off x="5308553" y="4235320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//e = true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05F2B-1E08-4BAE-97C2-80EE9857ACBC}"/>
              </a:ext>
            </a:extLst>
          </p:cNvPr>
          <p:cNvSpPr txBox="1"/>
          <p:nvPr/>
        </p:nvSpPr>
        <p:spPr>
          <a:xfrm>
            <a:off x="5148065" y="4973855"/>
            <a:ext cx="2376000" cy="84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//str4[0] = "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abc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“</a:t>
            </a:r>
          </a:p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  str4[1] = "def“</a:t>
            </a:r>
          </a:p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  str4[2] = "</a:t>
            </a:r>
            <a:r>
              <a:rPr lang="en-US" altLang="zh-CN" sz="1500" b="1" dirty="0" err="1">
                <a:solidFill>
                  <a:srgbClr val="FF0000"/>
                </a:solidFill>
                <a:latin typeface="Source Code Pro"/>
              </a:rPr>
              <a:t>ghi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"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042D33-141E-4267-BA9C-5F7834803247}"/>
              </a:ext>
            </a:extLst>
          </p:cNvPr>
          <p:cNvSpPr txBox="1"/>
          <p:nvPr/>
        </p:nvSpPr>
        <p:spPr>
          <a:xfrm>
            <a:off x="5442087" y="3705655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//c = true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A3A9DE-FCDF-4500-B173-01788ACAF964}"/>
              </a:ext>
            </a:extLst>
          </p:cNvPr>
          <p:cNvSpPr txBox="1"/>
          <p:nvPr/>
        </p:nvSpPr>
        <p:spPr>
          <a:xfrm>
            <a:off x="5308553" y="4491645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//f = false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83FD53-A694-4F66-89A5-BFF4B4CAC814}"/>
              </a:ext>
            </a:extLst>
          </p:cNvPr>
          <p:cNvSpPr txBox="1"/>
          <p:nvPr/>
        </p:nvSpPr>
        <p:spPr>
          <a:xfrm>
            <a:off x="5442087" y="3961980"/>
            <a:ext cx="2376000" cy="33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//d = true</a:t>
            </a: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78ED393A-DF5B-4F32-93FE-63B5C1BC7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848" y="3099614"/>
            <a:ext cx="3918477" cy="919401"/>
          </a:xfrm>
          <a:prstGeom prst="wedgeRoundRectCallout">
            <a:avLst>
              <a:gd name="adj1" fmla="val -37445"/>
              <a:gd name="adj2" fmla="val 754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boolean contains(String str)</a:t>
            </a: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该方法判断参数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str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是否被包含在字符串中，并返回一个布尔类型的值。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714C0A-2A37-4721-9DB6-059ED19FA9FF}"/>
              </a:ext>
            </a:extLst>
          </p:cNvPr>
          <p:cNvSpPr/>
          <p:nvPr/>
        </p:nvSpPr>
        <p:spPr>
          <a:xfrm>
            <a:off x="1727684" y="4240855"/>
            <a:ext cx="3456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26358-0DB5-48DE-8C95-3A46B4EFD8CD}"/>
              </a:ext>
            </a:extLst>
          </p:cNvPr>
          <p:cNvSpPr/>
          <p:nvPr/>
        </p:nvSpPr>
        <p:spPr>
          <a:xfrm>
            <a:off x="1727684" y="4994564"/>
            <a:ext cx="3456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AutoShape 21">
            <a:extLst>
              <a:ext uri="{FF2B5EF4-FFF2-40B4-BE49-F238E27FC236}">
                <a16:creationId xmlns:a16="http://schemas.microsoft.com/office/drawing/2014/main" id="{04253BAA-EA1C-4D51-898A-B57802FCF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159" y="3872752"/>
            <a:ext cx="3918477" cy="919401"/>
          </a:xfrm>
          <a:prstGeom prst="wedgeRoundRectCallout">
            <a:avLst>
              <a:gd name="adj1" fmla="val -37445"/>
              <a:gd name="adj2" fmla="val 754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String[] split(String str)</a:t>
            </a: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该方法将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str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作为分隔符进行字符串分解，分解后的字符串在字符串数组中返回。</a:t>
            </a:r>
          </a:p>
        </p:txBody>
      </p:sp>
    </p:spTree>
    <p:extLst>
      <p:ext uri="{BB962C8B-B14F-4D97-AF65-F5344CB8AC3E}">
        <p14:creationId xmlns:p14="http://schemas.microsoft.com/office/powerpoint/2010/main" val="18177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6" grpId="0"/>
      <p:bldP spid="8" grpId="0"/>
      <p:bldP spid="9" grpId="0"/>
      <p:bldP spid="20" grpId="0"/>
      <p:bldP spid="21" grpId="0"/>
      <p:bldP spid="25" grpId="0"/>
      <p:bldP spid="26" grpId="0" animBg="1"/>
      <p:bldP spid="28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85A188-6560-46D3-ADEF-613722A80F32}"/>
              </a:ext>
            </a:extLst>
          </p:cNvPr>
          <p:cNvSpPr txBox="1"/>
          <p:nvPr/>
        </p:nvSpPr>
        <p:spPr>
          <a:xfrm>
            <a:off x="899592" y="1916832"/>
            <a:ext cx="7992888" cy="302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java.lang.StringBuffer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类的基本特点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StringBuffer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又称可变字符序列，是一个类似于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的字符串缓冲区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提供了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不支持的添加、插入、修改和删除之类的操作。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6B426-CBB9-4FB0-AFC4-0BC65F1C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17588"/>
            <a:ext cx="4320480" cy="235948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F901D9F-5AA3-4F3D-B463-CBD9E0DF2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07064"/>
            <a:ext cx="6883102" cy="24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6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814226-1A59-4ECD-AB40-3874A3CD1C39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java.lang.StringBuffer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类的构造函数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950FDD-8206-4BAE-B2D9-2263038B0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44546"/>
              </p:ext>
            </p:extLst>
          </p:nvPr>
        </p:nvGraphicFramePr>
        <p:xfrm>
          <a:off x="609001" y="2791404"/>
          <a:ext cx="8280921" cy="294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18">
                  <a:extLst>
                    <a:ext uri="{9D8B030D-6E8A-4147-A177-3AD203B41FA5}">
                      <a16:colId xmlns:a16="http://schemas.microsoft.com/office/drawing/2014/main" val="2110480793"/>
                    </a:ext>
                  </a:extLst>
                </a:gridCol>
                <a:gridCol w="2657090">
                  <a:extLst>
                    <a:ext uri="{9D8B030D-6E8A-4147-A177-3AD203B41FA5}">
                      <a16:colId xmlns:a16="http://schemas.microsoft.com/office/drawing/2014/main" val="16672474"/>
                    </a:ext>
                  </a:extLst>
                </a:gridCol>
                <a:gridCol w="4907213">
                  <a:extLst>
                    <a:ext uri="{9D8B030D-6E8A-4147-A177-3AD203B41FA5}">
                      <a16:colId xmlns:a16="http://schemas.microsoft.com/office/drawing/2014/main" val="2641128759"/>
                    </a:ext>
                  </a:extLst>
                </a:gridCol>
              </a:tblGrid>
              <a:tr h="553824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512455931"/>
                  </a:ext>
                </a:extLst>
              </a:tr>
              <a:tr h="774885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StringBuffer()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构造一个初始容量为 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个字符的空字符串缓冲区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2470294622"/>
                  </a:ext>
                </a:extLst>
              </a:tr>
              <a:tr h="774885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StringBuffer(int size)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构造一个指定容量为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个字符的空字符串缓冲区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875463389"/>
                  </a:ext>
                </a:extLst>
              </a:tr>
              <a:tr h="838258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StringBuffer(String str)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构造一个初始内容为指定字符串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的字符串缓冲区，初始容量为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长度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+16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个字符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326979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814226-1A59-4ECD-AB40-3874A3CD1C39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java.lang.StringBuffer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类的构造函数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EE10D-813B-409F-9ADB-B2B3F710C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82809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16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一、用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类实现数值运算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7776864" cy="373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java.lang.Math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类的基本特点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包含了用于执行基本数学运算的一系列属性和方法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java.lang.Math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修饰，所以不能有子类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private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构造方法，不能通过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的方法在其它类中构造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所有方法均为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，可供直接调用。</a:t>
            </a:r>
          </a:p>
        </p:txBody>
      </p:sp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814226-1A59-4ECD-AB40-3874A3CD1C39}"/>
              </a:ext>
            </a:extLst>
          </p:cNvPr>
          <p:cNvSpPr txBox="1"/>
          <p:nvPr/>
        </p:nvSpPr>
        <p:spPr>
          <a:xfrm>
            <a:off x="899592" y="1767823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java.lang.StringBuffer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748E82-4F0F-40C7-BD94-E3F7134D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73320"/>
              </p:ext>
            </p:extLst>
          </p:nvPr>
        </p:nvGraphicFramePr>
        <p:xfrm>
          <a:off x="711497" y="2523664"/>
          <a:ext cx="7721005" cy="414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39">
                  <a:extLst>
                    <a:ext uri="{9D8B030D-6E8A-4147-A177-3AD203B41FA5}">
                      <a16:colId xmlns:a16="http://schemas.microsoft.com/office/drawing/2014/main" val="3339490055"/>
                    </a:ext>
                  </a:extLst>
                </a:gridCol>
                <a:gridCol w="4478183">
                  <a:extLst>
                    <a:ext uri="{9D8B030D-6E8A-4147-A177-3AD203B41FA5}">
                      <a16:colId xmlns:a16="http://schemas.microsoft.com/office/drawing/2014/main" val="1642715082"/>
                    </a:ext>
                  </a:extLst>
                </a:gridCol>
                <a:gridCol w="2574183">
                  <a:extLst>
                    <a:ext uri="{9D8B030D-6E8A-4147-A177-3AD203B41FA5}">
                      <a16:colId xmlns:a16="http://schemas.microsoft.com/office/drawing/2014/main" val="456777077"/>
                    </a:ext>
                  </a:extLst>
                </a:gridCol>
              </a:tblGrid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方法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功能描述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1502537730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StringBuffer append(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各种类型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返回在字符串末尾追加各种类型的数据后的字符串表示形式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897274468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StringBuffer insert(int offset,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各种类型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返回在指定位置插入某种类型变量后的字符串表示形式</a:t>
                      </a: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3497975985"/>
                  </a:ext>
                </a:extLst>
              </a:tr>
              <a:tr h="35090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StringBuffer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deleteCharAt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 index)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200" dirty="0"/>
                        <a:t>返回删除在该序列指定位置的 </a:t>
                      </a:r>
                      <a:r>
                        <a:rPr lang="en-US" altLang="zh-CN" sz="1200" dirty="0"/>
                        <a:t>char</a:t>
                      </a:r>
                      <a:r>
                        <a:rPr lang="zh-CN" altLang="en-US" sz="1200" dirty="0"/>
                        <a:t>后的字符串表示形式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1086511607"/>
                  </a:ext>
                </a:extLst>
              </a:tr>
              <a:tr h="35090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StringBuffer delete(int start, int end)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返回删除在该序列指定位置段的字符串后的字符串表示形式</a:t>
                      </a: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1741454922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int length()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返回字符串中的字符个数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3360262474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char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 index)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返回指定位置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处的字符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3944690097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getChars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srcBegin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srcEnd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char[]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dstBegin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200" dirty="0"/>
                        <a:t>从源序列复制指定起止位置的字符串到目标字符数组</a:t>
                      </a:r>
                      <a:r>
                        <a:rPr lang="en-US" altLang="zh-CN" sz="1200" dirty="0" err="1"/>
                        <a:t>dst</a:t>
                      </a:r>
                      <a:r>
                        <a:rPr lang="zh-CN" altLang="en-US" sz="1200" dirty="0"/>
                        <a:t>的指定位置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286973998"/>
                  </a:ext>
                </a:extLst>
              </a:tr>
              <a:tr h="35090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StringBuffer reverse()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字符串倒转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2725392448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setCharAt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 index, char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序列指定位置的字符设置为</a:t>
                      </a:r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4011133990"/>
                  </a:ext>
                </a:extLst>
              </a:tr>
              <a:tr h="31575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将该序列转换为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并返回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044" marR="78044" marT="38724" marB="38724" anchor="ctr"/>
                </a:tc>
                <a:extLst>
                  <a:ext uri="{0D108BD9-81ED-4DB2-BD59-A6C34878D82A}">
                    <a16:rowId xmlns:a16="http://schemas.microsoft.com/office/drawing/2014/main" val="367502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23616"/>
            <a:ext cx="7992888" cy="3883613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StringBufferDemo1 {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StringBuffer bf = new StringBuffer();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("bf's length is: 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bf.length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("bf's capacity is: 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bf.capacity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StringBuffer bf1 = new StringBuffer("This is a StringBuffer!");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("bf1's length is: ” + bf1.length());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("bf1’s capacity is: ” + bf1.capacity());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bf.append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("This is a StringBuffer!");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("bf's length is: 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bf.length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("bf’s capacity is: “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bf.capacity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60D8BE-A580-42BA-B5DB-29488A73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103117"/>
            <a:ext cx="4500336" cy="169492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A96F54DF-3355-4AF5-8662-3D4159B265EA}"/>
              </a:ext>
            </a:extLst>
          </p:cNvPr>
          <p:cNvSpPr/>
          <p:nvPr/>
        </p:nvSpPr>
        <p:spPr>
          <a:xfrm>
            <a:off x="6116335" y="3094700"/>
            <a:ext cx="1476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AutoShape 21">
            <a:extLst>
              <a:ext uri="{FF2B5EF4-FFF2-40B4-BE49-F238E27FC236}">
                <a16:creationId xmlns:a16="http://schemas.microsoft.com/office/drawing/2014/main" id="{26D35FE3-2D4B-4B9E-8096-68381364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496" y="1984360"/>
            <a:ext cx="3564000" cy="646986"/>
          </a:xfrm>
          <a:prstGeom prst="wedgeRoundRectCallout">
            <a:avLst>
              <a:gd name="adj1" fmla="val 864"/>
              <a:gd name="adj2" fmla="val 116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int capacity()</a:t>
            </a: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该方法返回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StringBuffer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的当前容量。</a:t>
            </a:r>
          </a:p>
        </p:txBody>
      </p:sp>
      <p:sp>
        <p:nvSpPr>
          <p:cNvPr id="33" name="思想气泡: 云 32">
            <a:extLst>
              <a:ext uri="{FF2B5EF4-FFF2-40B4-BE49-F238E27FC236}">
                <a16:creationId xmlns:a16="http://schemas.microsoft.com/office/drawing/2014/main" id="{2AE6CBE6-8224-4320-970A-B5BCA55E2B72}"/>
              </a:ext>
            </a:extLst>
          </p:cNvPr>
          <p:cNvSpPr/>
          <p:nvPr/>
        </p:nvSpPr>
        <p:spPr>
          <a:xfrm>
            <a:off x="6264024" y="554733"/>
            <a:ext cx="2448272" cy="1214720"/>
          </a:xfrm>
          <a:prstGeom prst="cloudCallout">
            <a:avLst>
              <a:gd name="adj1" fmla="val -38293"/>
              <a:gd name="adj2" fmla="val 736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3AA2831-6AAC-45FB-B22D-A329D56BF2F4}"/>
              </a:ext>
            </a:extLst>
          </p:cNvPr>
          <p:cNvSpPr txBox="1"/>
          <p:nvPr/>
        </p:nvSpPr>
        <p:spPr>
          <a:xfrm>
            <a:off x="1403648" y="4938217"/>
            <a:ext cx="7172223" cy="18575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StringBuffer()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得到的序列初始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capacity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16;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StringBuffer(String str)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得到的序列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capacity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str.length+16;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序列内容发生变化时，若内容长度小于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则默认容器的大小为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。若大于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则会调用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expandCapacity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函数将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capcity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扩展为：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旧容量*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2+2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，以此类推。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8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23616"/>
            <a:ext cx="7992888" cy="4875962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StringBufferDemo2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StringBuffer bf1 = new StringBuffer("This is a StringBuffer!");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查找匹配字符串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("bf1.indexOf(\"is\")=" + bf1.indexOf("is"));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("bf1.indexOf(\"is\")=" + bf1.indexOf("is", 3));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("bf1.lastIndexOf(\"is\")=" + bf1.lastIndexOf("is"));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("bf1.lastIndexOf(\"is\")=" + bf1.lastIndexOf("is", 1));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截取子串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("bf1.subtring(4)="+ bf1.substring(4));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("bf1.subtring(4, 9)="+ bf1.substring(4, 9));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获取字符串中某个位置的字符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("bf1.charAt(bf1.length()-1)="+ bf1.charAt(bf1.length()-1));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33" name="思想气泡: 云 32">
            <a:extLst>
              <a:ext uri="{FF2B5EF4-FFF2-40B4-BE49-F238E27FC236}">
                <a16:creationId xmlns:a16="http://schemas.microsoft.com/office/drawing/2014/main" id="{2AE6CBE6-8224-4320-970A-B5BCA55E2B72}"/>
              </a:ext>
            </a:extLst>
          </p:cNvPr>
          <p:cNvSpPr/>
          <p:nvPr/>
        </p:nvSpPr>
        <p:spPr>
          <a:xfrm>
            <a:off x="6264024" y="554733"/>
            <a:ext cx="2448272" cy="1214720"/>
          </a:xfrm>
          <a:prstGeom prst="cloudCallout">
            <a:avLst>
              <a:gd name="adj1" fmla="val -38293"/>
              <a:gd name="adj2" fmla="val 736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70BDEF-26B1-4388-8118-884B8559A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668894"/>
            <a:ext cx="4608511" cy="21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23616"/>
            <a:ext cx="7992888" cy="4875962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StringBufferDemo3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StringBuffer bf1 = new StringBuffer("This is a StringBuffer!");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bf1.append(1.23f);		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("new bf1 is: "+ bf1);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("new bf1 is: "+ bf1.toString());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bf1.delete(0, 5);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("bf1.delete(0, 5) is: "+ bf1);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bf1.deleteCharAt(bf1.length()-1);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("bf1.deleteCharAt(bf1.length()-1) is: " + bf1);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bf1.insert(2, 'W');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("bf1.insert(2, 'W') is: "+bf1);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bf1.insert(3, new char[] {'A', 'B', 'C'});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("bf1.insert(3, new char[]) is: " + bf1);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bf1.insert(5, 9843L);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("bf1.insert(5, 9843L) is: "+bf1);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33" name="思想气泡: 云 32">
            <a:extLst>
              <a:ext uri="{FF2B5EF4-FFF2-40B4-BE49-F238E27FC236}">
                <a16:creationId xmlns:a16="http://schemas.microsoft.com/office/drawing/2014/main" id="{2AE6CBE6-8224-4320-970A-B5BCA55E2B72}"/>
              </a:ext>
            </a:extLst>
          </p:cNvPr>
          <p:cNvSpPr/>
          <p:nvPr/>
        </p:nvSpPr>
        <p:spPr>
          <a:xfrm>
            <a:off x="6264024" y="554733"/>
            <a:ext cx="2448272" cy="1214720"/>
          </a:xfrm>
          <a:prstGeom prst="cloudCallout">
            <a:avLst>
              <a:gd name="adj1" fmla="val -38293"/>
              <a:gd name="adj2" fmla="val 736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57BCE4-E948-4A9B-A426-826452AE8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581128"/>
            <a:ext cx="6048671" cy="21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182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字符串处理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B690B919-5442-4F1F-BCD0-A397E4F1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792089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A6AF9F8-D693-4906-A83C-32BBBAC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23616"/>
            <a:ext cx="7992888" cy="5142364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StringBufferDemo3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StringBuffer bf1 = new StringBuffer("This is a StringBuffer!");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("char at index 3 is: " + bf1.charAt(3));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bf1.setCharAt(3, 'L');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("char at index 3 is: " + bf1.charAt(3));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char[] array = new char[]{'a', 'b', 'c', 'd', 'e', 'f', 'g', 'h', '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', 'j', 'k'};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getChars(10, 16, array, 2)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(“new array is: ” + new String(array));  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replace(10, bf1.length(), "Integer")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("bf1.replace() is: "+bf1.toString());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bf1.reverse();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("bf1.reverse() is: "+bf1.toString());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bf1.setLength(4);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("now, new bf1 is: " + bf1);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("length is: " + bf1.length());  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33" name="思想气泡: 云 32">
            <a:extLst>
              <a:ext uri="{FF2B5EF4-FFF2-40B4-BE49-F238E27FC236}">
                <a16:creationId xmlns:a16="http://schemas.microsoft.com/office/drawing/2014/main" id="{2AE6CBE6-8224-4320-970A-B5BCA55E2B72}"/>
              </a:ext>
            </a:extLst>
          </p:cNvPr>
          <p:cNvSpPr/>
          <p:nvPr/>
        </p:nvSpPr>
        <p:spPr>
          <a:xfrm>
            <a:off x="6264024" y="554733"/>
            <a:ext cx="2448272" cy="1214720"/>
          </a:xfrm>
          <a:prstGeom prst="cloudCallout">
            <a:avLst>
              <a:gd name="adj1" fmla="val -38293"/>
              <a:gd name="adj2" fmla="val 736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3BCF14-9161-4A07-A611-00D5CCC44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485722"/>
            <a:ext cx="5400600" cy="24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8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常用系统类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85A188-6560-46D3-ADEF-613722A80F32}"/>
              </a:ext>
            </a:extLst>
          </p:cNvPr>
          <p:cNvSpPr txBox="1"/>
          <p:nvPr/>
        </p:nvSpPr>
        <p:spPr>
          <a:xfrm>
            <a:off x="899592" y="1916832"/>
            <a:ext cx="7992888" cy="4612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java.lang.System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类的基本特点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类代表系统，系统级的很多属性和控制方法都放置在该类的内部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15875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该类的构造器是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的，故无法创建该类的对象；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其内部成员变量和方法都是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的，可直接调用；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类内部包含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三个成员变量，分别代表标准输入流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，标准输出流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和标准错误输出流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193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8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常用系统类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85A188-6560-46D3-ADEF-613722A80F32}"/>
              </a:ext>
            </a:extLst>
          </p:cNvPr>
          <p:cNvSpPr txBox="1"/>
          <p:nvPr/>
        </p:nvSpPr>
        <p:spPr>
          <a:xfrm>
            <a:off x="899592" y="1916832"/>
            <a:ext cx="7992888" cy="471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java.lang.System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类的常用方法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native long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currentTimeMillis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该方法用于返回当前计算机时间，时间格式为当前计算机时间和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格林威治时间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)1970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秒所差的毫秒数。</a:t>
            </a:r>
          </a:p>
          <a:p>
            <a:pPr marL="342900" indent="15875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exit(int status)</a:t>
            </a:r>
          </a:p>
          <a:p>
            <a:pPr marL="3429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该方法的作用是退出程序。其中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代表正常退出。</a:t>
            </a:r>
          </a:p>
          <a:p>
            <a:pPr marL="342900" indent="15875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该方法的作用是请求系统进行垃圾回收。至于系统是否立刻回收，则取决于系统中垃圾回收算法的实现以及系统执行时的情况；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7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8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常用系统类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85A188-6560-46D3-ADEF-613722A80F32}"/>
              </a:ext>
            </a:extLst>
          </p:cNvPr>
          <p:cNvSpPr txBox="1"/>
          <p:nvPr/>
        </p:nvSpPr>
        <p:spPr>
          <a:xfrm>
            <a:off x="899592" y="1916832"/>
            <a:ext cx="7992888" cy="17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java.lang.System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类的常用方法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getProperty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key)</a:t>
            </a:r>
          </a:p>
          <a:p>
            <a:pPr marL="3429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该方法的作用是获得系统中属性名为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的属性对应的值。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BBDCD29-B872-4AF6-BF6E-EF1EFBA8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6480720" cy="261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9303BB-6347-4029-A724-16D56B03E274}"/>
              </a:ext>
            </a:extLst>
          </p:cNvPr>
          <p:cNvSpPr txBox="1"/>
          <p:nvPr/>
        </p:nvSpPr>
        <p:spPr>
          <a:xfrm>
            <a:off x="2915816" y="3912197"/>
            <a:ext cx="466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系统中常见的属性名以及属性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31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一、用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类实现数值运算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java.lang.Math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2889AA-215C-43E1-8C5B-880A4E1E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69742"/>
              </p:ext>
            </p:extLst>
          </p:nvPr>
        </p:nvGraphicFramePr>
        <p:xfrm>
          <a:off x="971600" y="2636912"/>
          <a:ext cx="7776865" cy="415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98">
                  <a:extLst>
                    <a:ext uri="{9D8B030D-6E8A-4147-A177-3AD203B41FA5}">
                      <a16:colId xmlns:a16="http://schemas.microsoft.com/office/drawing/2014/main" val="2110480793"/>
                    </a:ext>
                  </a:extLst>
                </a:gridCol>
                <a:gridCol w="4511579">
                  <a:extLst>
                    <a:ext uri="{9D8B030D-6E8A-4147-A177-3AD203B41FA5}">
                      <a16:colId xmlns:a16="http://schemas.microsoft.com/office/drawing/2014/main" val="1667247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641128759"/>
                    </a:ext>
                  </a:extLst>
                </a:gridCol>
              </a:tblGrid>
              <a:tr h="336794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512455931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public static double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abs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(a)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计算绝对值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2470294622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public static double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max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/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min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(a, b)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中的较大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小值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875463389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static double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random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返回一个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[0.0,1.0)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带正号的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326979171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public static long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round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(double a)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返回最接近参数的 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906227176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static double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pow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(double a, double b)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次幂的值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313545992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public static double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sqrt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(double a)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返回平方根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2306867171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public static double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exp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(double a)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返回返回欧拉数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次幂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2136322448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static double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log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(double a)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返回（底数是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的自然对数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3896335090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public static double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sin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/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cos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/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tan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(double a)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返回弧度值的正弦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余弦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正切值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1523735053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public static double </a:t>
                      </a:r>
                      <a:r>
                        <a:rPr lang="en-US" sz="1200" b="1" i="0" kern="1200" dirty="0" err="1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toDegrees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(double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angrad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返回弧度对应的角度值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597647241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public static double 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toRadians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(double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angdeg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Source Code Pro"/>
                          <a:ea typeface="宋体" charset="-122"/>
                          <a:cs typeface="+mn-cs"/>
                        </a:rPr>
                        <a:t>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Source Code Pro"/>
                        <a:ea typeface="宋体" charset="-122"/>
                        <a:cs typeface="+mn-cs"/>
                      </a:endParaRPr>
                    </a:p>
                  </a:txBody>
                  <a:tcPr marL="83045" marR="83045" marT="41523" marB="4152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返回角度对应的弧度值</a:t>
                      </a:r>
                    </a:p>
                  </a:txBody>
                  <a:tcPr marL="83045" marR="83045" marT="41523" marB="41523" anchor="ctr"/>
                </a:tc>
                <a:extLst>
                  <a:ext uri="{0D108BD9-81ED-4DB2-BD59-A6C34878D82A}">
                    <a16:rowId xmlns:a16="http://schemas.microsoft.com/office/drawing/2014/main" val="419975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3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一、用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类实现数值运算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8BB3E024-D2DE-4CEA-B339-110F98AA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4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5C5A2D5C-D7C0-4AFA-AE18-48D2EA53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44" y="2035298"/>
            <a:ext cx="7956000" cy="4399635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(“e=”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(“pi=”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Math.PI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(“abs(-12)=”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Math.abs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(-12));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(“ceil(-2.3)=”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Math.ceil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(-2.3));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(“floor(2.3)=”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Math.floor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(2.3));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(“max(1,2)=”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Math.max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(1,2));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(“min(1,2)=”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Math.min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(1,2));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(“sqrt(16)=”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Math.sqrt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(16));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(“sin(PI)=”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Math.sin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Math.PI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(“cos(PI)=”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Math.cos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Math.PI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(“tan(PI)=”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Math.tan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Math.PI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弧度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PI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对应的角度是：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Math.toDegrees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Math.PI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));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角度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180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度对应的弧度是：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”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Math.toRadians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(180));</a:t>
            </a:r>
          </a:p>
          <a:p>
            <a:pPr>
              <a:lnSpc>
                <a:spcPts val="1800"/>
              </a:lnSpc>
            </a:pP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6ABA5-4624-4132-A994-F751D0B9CCC5}"/>
              </a:ext>
            </a:extLst>
          </p:cNvPr>
          <p:cNvSpPr/>
          <p:nvPr/>
        </p:nvSpPr>
        <p:spPr>
          <a:xfrm>
            <a:off x="5670315" y="3328117"/>
            <a:ext cx="162000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BFA8EA-697B-4F20-A739-4D7D7DFBD6E7}"/>
              </a:ext>
            </a:extLst>
          </p:cNvPr>
          <p:cNvSpPr/>
          <p:nvPr/>
        </p:nvSpPr>
        <p:spPr>
          <a:xfrm>
            <a:off x="5670315" y="3569718"/>
            <a:ext cx="162000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33ABD7F2-9792-4FCE-8C60-2E205EE0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44" y="2439235"/>
            <a:ext cx="2124000" cy="648000"/>
          </a:xfrm>
          <a:prstGeom prst="wedgeRoundRectCallout">
            <a:avLst>
              <a:gd name="adj1" fmla="val -42300"/>
              <a:gd name="adj2" fmla="val 824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返回不小于参数的最小整数的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double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值</a:t>
            </a:r>
          </a:p>
        </p:txBody>
      </p:sp>
      <p:sp>
        <p:nvSpPr>
          <p:cNvPr id="19" name="AutoShape 21">
            <a:extLst>
              <a:ext uri="{FF2B5EF4-FFF2-40B4-BE49-F238E27FC236}">
                <a16:creationId xmlns:a16="http://schemas.microsoft.com/office/drawing/2014/main" id="{9D0E88F6-C3B5-45E8-85B4-1E8A4800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556" y="3864149"/>
            <a:ext cx="2124000" cy="646986"/>
          </a:xfrm>
          <a:prstGeom prst="wedgeRoundRectCallout">
            <a:avLst>
              <a:gd name="adj1" fmla="val -42753"/>
              <a:gd name="adj2" fmla="val -722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返回不大于参数的最大整数的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double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51139C-E904-4D6D-99FA-F0E09DBD116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4" y="2634833"/>
            <a:ext cx="4188173" cy="298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0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二、实现随机数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java.lang.Math.random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7B71B1FB-57F8-4034-ACFF-D2B59C50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5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28952F2-8F42-49AD-8F43-4189021F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03" y="2755378"/>
            <a:ext cx="6337929" cy="1985497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Test{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static void main(String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[]){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Math.random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 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Math.random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 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A5B38B-0A44-44B9-BEFD-556F8295D751}"/>
              </a:ext>
            </a:extLst>
          </p:cNvPr>
          <p:cNvSpPr txBox="1"/>
          <p:nvPr/>
        </p:nvSpPr>
        <p:spPr>
          <a:xfrm>
            <a:off x="2122503" y="4971828"/>
            <a:ext cx="6337928" cy="864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anchor="ctr" anchorCtr="0">
            <a:spAutoFit/>
          </a:bodyPr>
          <a:lstStyle/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0.5444085967267008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0.7960235983184115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二、实现随机数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java.lang.Math.random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7B71B1FB-57F8-4034-ACFF-D2B59C50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5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28952F2-8F42-49AD-8F43-4189021F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02" y="2755378"/>
            <a:ext cx="6732000" cy="2944545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package random;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RandomTest1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产生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0-10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之间的随机整数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((int)(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Math.random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()*10));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产生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10-20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之间的随机整数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((int)(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Math.random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()*10)+10);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A5B38B-0A44-44B9-BEFD-556F8295D751}"/>
              </a:ext>
            </a:extLst>
          </p:cNvPr>
          <p:cNvSpPr txBox="1"/>
          <p:nvPr/>
        </p:nvSpPr>
        <p:spPr>
          <a:xfrm>
            <a:off x="2122503" y="5897948"/>
            <a:ext cx="6337928" cy="6994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anchor="ctr" anchorCtr="0">
            <a:spAutoFit/>
          </a:bodyPr>
          <a:lstStyle/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11.1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数值运算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二、实现随机数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java.util.Random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895DC-3003-4FF5-983E-0B3204D96B43}"/>
              </a:ext>
            </a:extLst>
          </p:cNvPr>
          <p:cNvSpPr txBox="1"/>
          <p:nvPr/>
        </p:nvSpPr>
        <p:spPr>
          <a:xfrm>
            <a:off x="1259632" y="2699431"/>
            <a:ext cx="7776864" cy="376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Random()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调用相关方法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boolean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nextBoolean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   //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生成一个随机的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boolean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public double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nextDouble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     //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生成一个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[0, 1.0)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间的随机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public int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nextInt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                   //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生成一个随机的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public int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nextInt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(int n)            //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生成一个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[0, n)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之间的随机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22771</TotalTime>
  <Words>8044</Words>
  <Application>Microsoft Office PowerPoint</Application>
  <PresentationFormat>全屏显示(4:3)</PresentationFormat>
  <Paragraphs>1042</Paragraphs>
  <Slides>48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5" baseType="lpstr">
      <vt:lpstr>等线</vt:lpstr>
      <vt:lpstr>仿宋</vt:lpstr>
      <vt:lpstr>华文仿宋</vt:lpstr>
      <vt:lpstr>华文琥珀</vt:lpstr>
      <vt:lpstr>华文楷体</vt:lpstr>
      <vt:lpstr>华文新魏</vt:lpstr>
      <vt:lpstr>楷体_GB2312</vt:lpstr>
      <vt:lpstr>Microsoft YaHei</vt:lpstr>
      <vt:lpstr>Microsoft YaHei</vt:lpstr>
      <vt:lpstr>Arial</vt:lpstr>
      <vt:lpstr>Calibri</vt:lpstr>
      <vt:lpstr>Courier New</vt:lpstr>
      <vt:lpstr>Source Code Pro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安 安</cp:lastModifiedBy>
  <cp:revision>1854</cp:revision>
  <dcterms:created xsi:type="dcterms:W3CDTF">2013-10-30T09:04:50Z</dcterms:created>
  <dcterms:modified xsi:type="dcterms:W3CDTF">2021-11-15T11:00:56Z</dcterms:modified>
</cp:coreProperties>
</file>